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5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0" r:id="rId14"/>
    <p:sldId id="268" r:id="rId15"/>
    <p:sldId id="269" r:id="rId16"/>
    <p:sldId id="270" r:id="rId17"/>
    <p:sldId id="271" r:id="rId18"/>
    <p:sldId id="272" r:id="rId19"/>
    <p:sldId id="281" r:id="rId20"/>
    <p:sldId id="273" r:id="rId21"/>
    <p:sldId id="274" r:id="rId22"/>
    <p:sldId id="275" r:id="rId23"/>
    <p:sldId id="276" r:id="rId24"/>
    <p:sldId id="277" r:id="rId25"/>
    <p:sldId id="306" r:id="rId26"/>
    <p:sldId id="278" r:id="rId27"/>
    <p:sldId id="279" r:id="rId28"/>
    <p:sldId id="307" r:id="rId29"/>
    <p:sldId id="308"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9" r:id="rId52"/>
    <p:sldId id="303" r:id="rId53"/>
    <p:sldId id="310" r:id="rId54"/>
    <p:sldId id="304" r:id="rId55"/>
    <p:sldId id="305"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660"/>
  </p:normalViewPr>
  <p:slideViewPr>
    <p:cSldViewPr snapToGrid="0">
      <p:cViewPr varScale="1">
        <p:scale>
          <a:sx n="98" d="100"/>
          <a:sy n="98" d="100"/>
        </p:scale>
        <p:origin x="-30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B6F2C-B9F2-402A-8688-14F5531FC8D3}" type="datetimeFigureOut">
              <a:rPr lang="en-US" smtClean="0"/>
              <a:t>11/28/2021</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22D151-C640-4615-B4EA-FB9F2C03BAA5}" type="slidenum">
              <a:rPr lang="en-US" smtClean="0"/>
              <a:t>‹#›</a:t>
            </a:fld>
            <a:endParaRPr lang="en-US"/>
          </a:p>
        </p:txBody>
      </p:sp>
    </p:spTree>
    <p:extLst>
      <p:ext uri="{BB962C8B-B14F-4D97-AF65-F5344CB8AC3E}">
        <p14:creationId xmlns:p14="http://schemas.microsoft.com/office/powerpoint/2010/main" val="400143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0E22D151-C640-4615-B4EA-FB9F2C03BAA5}" type="slidenum">
              <a:rPr lang="en-US" smtClean="0"/>
              <a:t>49</a:t>
            </a:fld>
            <a:endParaRPr lang="en-US"/>
          </a:p>
        </p:txBody>
      </p:sp>
    </p:spTree>
    <p:extLst>
      <p:ext uri="{BB962C8B-B14F-4D97-AF65-F5344CB8AC3E}">
        <p14:creationId xmlns:p14="http://schemas.microsoft.com/office/powerpoint/2010/main" val="1673668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11/28/2021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364929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11/28/2021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1070899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11/28/2021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273690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11/28/2021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104756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BB42FD-6366-4779-9FE3-3E8955923E93}" type="datetimeFigureOut">
              <a:rPr lang="en-US" smtClean="0"/>
              <a:t>11/28/2021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516475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3EBB42FD-6366-4779-9FE3-3E8955923E93}" type="datetimeFigureOut">
              <a:rPr lang="en-US" smtClean="0"/>
              <a:t>11/28/2021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5173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3EBB42FD-6366-4779-9FE3-3E8955923E93}" type="datetimeFigureOut">
              <a:rPr lang="en-US" smtClean="0"/>
              <a:t>11/28/2021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360602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3EBB42FD-6366-4779-9FE3-3E8955923E93}" type="datetimeFigureOut">
              <a:rPr lang="en-US" smtClean="0"/>
              <a:t>11/28/2021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78978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BB42FD-6366-4779-9FE3-3E8955923E93}" type="datetimeFigureOut">
              <a:rPr lang="en-US" smtClean="0"/>
              <a:t>11/28/2021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48694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BB42FD-6366-4779-9FE3-3E8955923E93}" type="datetimeFigureOut">
              <a:rPr lang="en-US" smtClean="0"/>
              <a:t>11/28/2021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428423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BB42FD-6366-4779-9FE3-3E8955923E93}" type="datetimeFigureOut">
              <a:rPr lang="en-US" smtClean="0"/>
              <a:t>11/28/2021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552748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B42FD-6366-4779-9FE3-3E8955923E93}" type="datetimeFigureOut">
              <a:rPr lang="en-US" smtClean="0"/>
              <a:t>11/28/2021</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49529-30DE-4910-9B6E-9EAF452A3B24}" type="slidenum">
              <a:rPr lang="en-US" smtClean="0"/>
              <a:t>‹#›</a:t>
            </a:fld>
            <a:endParaRPr lang="en-US"/>
          </a:p>
        </p:txBody>
      </p:sp>
    </p:spTree>
    <p:extLst>
      <p:ext uri="{BB962C8B-B14F-4D97-AF65-F5344CB8AC3E}">
        <p14:creationId xmlns:p14="http://schemas.microsoft.com/office/powerpoint/2010/main" val="618599937"/>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arget="../media/image19.jpeg" Type="http://schemas.openxmlformats.org/officeDocument/2006/relationships/image"/><Relationship Id="rId1" Target="../slideLayouts/slideLayout2.xml" Type="http://schemas.openxmlformats.org/officeDocument/2006/relationships/slideLayout"/></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arget="../media/image2.png" Type="http://schemas.openxmlformats.org/officeDocument/2006/relationships/image"/><Relationship Id="rId2" Target="../media/image1.jpeg" Type="http://schemas.openxmlformats.org/officeDocument/2006/relationships/image"/><Relationship Id="rId1" Target="../slideLayouts/slideLayout2.xml" Type="http://schemas.openxmlformats.org/officeDocument/2006/relationships/slideLayout"/><Relationship Id="rId4" Target="../media/image3.png" Type="http://schemas.openxmlformats.org/officeDocument/2006/relationships/image"/></Relationships>
</file>

<file path=ppt/slides/_rels/slide2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0.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arget="../media/image11.jpeg" Type="http://schemas.openxmlformats.org/officeDocument/2006/relationships/image"/><Relationship Id="rId2" Target="../media/image10.png" Type="http://schemas.openxmlformats.org/officeDocument/2006/relationships/image"/><Relationship Id="rId1" Target="../slideLayouts/slideLayout2.xml" Type="http://schemas.openxmlformats.org/officeDocument/2006/relationships/slideLayout"/><Relationship Id="rId6" Target="../media/image14.png" Type="http://schemas.openxmlformats.org/officeDocument/2006/relationships/image"/><Relationship Id="rId5" Target="../media/image13.jpeg" Type="http://schemas.openxmlformats.org/officeDocument/2006/relationships/image"/><Relationship Id="rId4" Target="../media/image12.jpeg" Type="http://schemas.openxmlformats.org/officeDocument/2006/relationships/image"/></Relationships>
</file>

<file path=ppt/slides/_rels/slide7.xml.rels><?xml version="1.0" encoding="UTF-8" standalone="yes" ?><Relationships xmlns="http://schemas.openxmlformats.org/package/2006/relationships"><Relationship Id="rId2" Target="../media/image15.jpeg" Type="http://schemas.openxmlformats.org/officeDocument/2006/relationships/image"/><Relationship Id="rId1" Target="../slideLayouts/slideLayout2.xml" Type="http://schemas.openxmlformats.org/officeDocument/2006/relationships/slideLayout"/></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3497" y="181069"/>
            <a:ext cx="11724238" cy="2244443"/>
          </a:xfrm>
        </p:spPr>
        <p:txBody>
          <a:bodyPr>
            <a:noAutofit/>
          </a:bodyPr>
          <a:lstStyle/>
          <a:p>
            <a:r>
              <a:rPr lang="x-none" sz="4000" b="1" dirty="0" smtClean="0">
                <a:latin typeface="Times New Roman" panose="02020603050405020304" pitchFamily="18" charset="0"/>
                <a:cs typeface="Times New Roman" panose="02020603050405020304" pitchFamily="18" charset="0"/>
              </a:rPr>
              <a:t>Proiectarea Asistată </a:t>
            </a:r>
            <a:r>
              <a:rPr lang="en-GB" sz="4000" b="1" dirty="0" smtClean="0">
                <a:latin typeface="Times New Roman" panose="02020603050405020304" pitchFamily="18" charset="0"/>
                <a:cs typeface="Times New Roman" panose="02020603050405020304" pitchFamily="18" charset="0"/>
              </a:rPr>
              <a:t/>
            </a:r>
            <a:br>
              <a:rPr lang="en-GB" sz="4000" b="1" dirty="0" smtClean="0">
                <a:latin typeface="Times New Roman" panose="02020603050405020304" pitchFamily="18" charset="0"/>
                <a:cs typeface="Times New Roman" panose="02020603050405020304" pitchFamily="18" charset="0"/>
              </a:rPr>
            </a:br>
            <a:r>
              <a:rPr lang="en-GB" sz="4000" b="1" dirty="0" smtClean="0">
                <a:latin typeface="Times New Roman" panose="02020603050405020304" pitchFamily="18" charset="0"/>
                <a:cs typeface="Times New Roman" panose="02020603050405020304" pitchFamily="18" charset="0"/>
              </a:rPr>
              <a:t>T</a:t>
            </a:r>
            <a:r>
              <a:rPr lang="x-none" sz="4000" b="1" dirty="0" smtClean="0">
                <a:latin typeface="Times New Roman" panose="02020603050405020304" pitchFamily="18" charset="0"/>
                <a:cs typeface="Times New Roman" panose="02020603050405020304" pitchFamily="18" charset="0"/>
              </a:rPr>
              <a:t>.7 – </a:t>
            </a:r>
            <a:r>
              <a:rPr lang="x-none" sz="4000" b="1" dirty="0">
                <a:latin typeface="Times New Roman" panose="02020603050405020304" pitchFamily="18" charset="0"/>
                <a:cs typeface="Times New Roman" panose="02020603050405020304" pitchFamily="18" charset="0"/>
              </a:rPr>
              <a:t>Trasarea cablajului imprimat pentru îmbunătaţirea compatibilitaţii electromagnetice. </a:t>
            </a:r>
            <a:endParaRPr lang="en-US" sz="4000" b="1" dirty="0">
              <a:solidFill>
                <a:srgbClr val="92D05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6019800"/>
            <a:ext cx="9144000" cy="635000"/>
          </a:xfrm>
        </p:spPr>
        <p:txBody>
          <a:bodyPr/>
          <a:lstStyle/>
          <a:p>
            <a:r>
              <a:rPr lang="en-US" dirty="0" smtClean="0"/>
              <a:t>Conf. Univ. Dr. </a:t>
            </a:r>
            <a:r>
              <a:rPr lang="en-US" dirty="0" err="1" smtClean="0"/>
              <a:t>Crețu</a:t>
            </a:r>
            <a:r>
              <a:rPr lang="en-US" dirty="0" smtClean="0"/>
              <a:t> </a:t>
            </a:r>
            <a:r>
              <a:rPr lang="en-US" dirty="0" err="1" smtClean="0"/>
              <a:t>Vasilii</a:t>
            </a:r>
            <a:endParaRPr lang="en-US" dirty="0" smtClean="0"/>
          </a:p>
          <a:p>
            <a:endParaRPr lang="en-US" dirty="0"/>
          </a:p>
        </p:txBody>
      </p:sp>
      <p:sp>
        <p:nvSpPr>
          <p:cNvPr id="4" name="TextBox 3"/>
          <p:cNvSpPr txBox="1"/>
          <p:nvPr/>
        </p:nvSpPr>
        <p:spPr>
          <a:xfrm>
            <a:off x="353328" y="2425512"/>
            <a:ext cx="11838671" cy="369332"/>
          </a:xfrm>
          <a:prstGeom prst="rect">
            <a:avLst/>
          </a:prstGeom>
          <a:noFill/>
        </p:spPr>
        <p:txBody>
          <a:bodyPr wrap="square" rtlCol="0">
            <a:spAutoFit/>
          </a:bodyPr>
          <a:lstStyle/>
          <a:p>
            <a:r>
              <a:rPr lang="x-none" dirty="0" smtClean="0"/>
              <a:t>Scopul Lecției:</a:t>
            </a:r>
            <a:endParaRPr lang="en-US" dirty="0"/>
          </a:p>
        </p:txBody>
      </p:sp>
    </p:spTree>
    <p:extLst>
      <p:ext uri="{BB962C8B-B14F-4D97-AF65-F5344CB8AC3E}">
        <p14:creationId xmlns:p14="http://schemas.microsoft.com/office/powerpoint/2010/main" val="3415190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923330"/>
          </a:xfrm>
          <a:prstGeom prst="rect">
            <a:avLst/>
          </a:prstGeom>
          <a:ln w="22225">
            <a:solidFill>
              <a:srgbClr val="FF0000"/>
            </a:solidFill>
          </a:ln>
        </p:spPr>
        <p:txBody>
          <a:bodyPr wrap="square">
            <a:spAutoFit/>
          </a:bodyPr>
          <a:lstStyle/>
          <a:p>
            <a:r>
              <a:rPr lang="ro-RO" dirty="0"/>
              <a:t>Schema generatorului formează un semnal dreptunghiular cu multe componente armonice pentru care rezistenţa schemei nu este destul de mare</a:t>
            </a:r>
            <a:r>
              <a:rPr lang="ro-RO" dirty="0" smtClean="0"/>
              <a:t>. Pentru </a:t>
            </a:r>
            <a:r>
              <a:rPr lang="ro-RO" dirty="0"/>
              <a:t>îmbunătăţirea schemei generatorului se adaugă Rs</a:t>
            </a:r>
            <a:r>
              <a:rPr lang="ro-RO" dirty="0" smtClean="0"/>
              <a:t>. În </a:t>
            </a:r>
            <a:r>
              <a:rPr lang="ro-RO" dirty="0"/>
              <a:t>cazul iniţial forma tensiunii la intrarea generatorului trebuie să fie sinusoidală.</a:t>
            </a:r>
            <a:endParaRPr lang="ru-RU" dirty="0"/>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3142033" y="1938197"/>
            <a:ext cx="6758593" cy="3902704"/>
          </a:xfrm>
          <a:prstGeom prst="rect">
            <a:avLst/>
          </a:prstGeom>
          <a:noFill/>
          <a:ln>
            <a:noFill/>
          </a:ln>
        </p:spPr>
      </p:pic>
      <p:sp>
        <p:nvSpPr>
          <p:cNvPr id="6" name="TextBox 5"/>
          <p:cNvSpPr txBox="1"/>
          <p:nvPr/>
        </p:nvSpPr>
        <p:spPr>
          <a:xfrm>
            <a:off x="1776792" y="5840901"/>
            <a:ext cx="8367026" cy="338554"/>
          </a:xfrm>
          <a:prstGeom prst="rect">
            <a:avLst/>
          </a:prstGeom>
          <a:noFill/>
          <a:ln>
            <a:solidFill>
              <a:srgbClr val="FF0000"/>
            </a:solidFill>
          </a:ln>
        </p:spPr>
        <p:txBody>
          <a:bodyPr wrap="square" rtlCol="0">
            <a:spAutoFit/>
          </a:bodyPr>
          <a:lstStyle/>
          <a:p>
            <a:r>
              <a:rPr lang="ro-RO" sz="1600" b="1" dirty="0" smtClean="0"/>
              <a:t>Exemplu </a:t>
            </a:r>
            <a:r>
              <a:rPr lang="ro-RO" sz="1600" b="1" dirty="0"/>
              <a:t>de trasee a generatorului de tact pentru minimizarea efectelor electromagnetice </a:t>
            </a:r>
            <a:endParaRPr lang="ru-RU" sz="1600" b="1" dirty="0"/>
          </a:p>
        </p:txBody>
      </p:sp>
      <p:sp>
        <p:nvSpPr>
          <p:cNvPr id="2" name="Прямоугольник 1"/>
          <p:cNvSpPr/>
          <p:nvPr/>
        </p:nvSpPr>
        <p:spPr>
          <a:xfrm>
            <a:off x="0" y="1014867"/>
            <a:ext cx="12191999" cy="923330"/>
          </a:xfrm>
          <a:prstGeom prst="rect">
            <a:avLst/>
          </a:prstGeom>
          <a:ln w="22225">
            <a:solidFill>
              <a:srgbClr val="0070C0"/>
            </a:solidFill>
          </a:ln>
        </p:spPr>
        <p:txBody>
          <a:bodyPr wrap="square">
            <a:spAutoFit/>
          </a:bodyPr>
          <a:lstStyle/>
          <a:p>
            <a:r>
              <a:rPr lang="ru-MO"/>
              <a:t>Схема генератора формирует прямоугольный сигнал с множеством гармонических составляющих, для которых сопротивление схемы недостаточно велико. Для улучшения схемы </a:t>
            </a:r>
            <a:r>
              <a:rPr lang="ru-MO"/>
              <a:t>генератора </a:t>
            </a:r>
            <a:r>
              <a:rPr lang="ru-MO" smtClean="0"/>
              <a:t>добавлена сопротивление </a:t>
            </a:r>
            <a:r>
              <a:rPr lang="en-US" smtClean="0"/>
              <a:t>Rs</a:t>
            </a:r>
            <a:r>
              <a:rPr lang="ru-MO" smtClean="0"/>
              <a:t>. </a:t>
            </a:r>
            <a:r>
              <a:rPr lang="ru-MO"/>
              <a:t>В исходном случае форма напряжения на входе генератора должна быть синусоидальной.</a:t>
            </a:r>
            <a:endParaRPr lang="en-US"/>
          </a:p>
        </p:txBody>
      </p:sp>
      <p:sp>
        <p:nvSpPr>
          <p:cNvPr id="3" name="Прямоугольник 2"/>
          <p:cNvSpPr/>
          <p:nvPr/>
        </p:nvSpPr>
        <p:spPr>
          <a:xfrm>
            <a:off x="1776792" y="6198911"/>
            <a:ext cx="8367026" cy="338554"/>
          </a:xfrm>
          <a:prstGeom prst="rect">
            <a:avLst/>
          </a:prstGeom>
          <a:ln>
            <a:solidFill>
              <a:srgbClr val="0070C0"/>
            </a:solidFill>
          </a:ln>
        </p:spPr>
        <p:txBody>
          <a:bodyPr wrap="square">
            <a:spAutoFit/>
          </a:bodyPr>
          <a:lstStyle/>
          <a:p>
            <a:r>
              <a:rPr lang="ru-MO" sz="1600" b="1"/>
              <a:t>Пример </a:t>
            </a:r>
            <a:r>
              <a:rPr lang="ru-MO" sz="1600" b="1" smtClean="0"/>
              <a:t>трасировки </a:t>
            </a:r>
            <a:r>
              <a:rPr lang="ru-MO" sz="1600" b="1"/>
              <a:t>генератора для минимизации электромагнитных воздействий</a:t>
            </a:r>
            <a:endParaRPr lang="en-US" sz="1600" b="1"/>
          </a:p>
        </p:txBody>
      </p:sp>
    </p:spTree>
    <p:extLst>
      <p:ext uri="{BB962C8B-B14F-4D97-AF65-F5344CB8AC3E}">
        <p14:creationId xmlns:p14="http://schemas.microsoft.com/office/powerpoint/2010/main" val="1885689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70058"/>
            <a:ext cx="12192000" cy="3139321"/>
          </a:xfrm>
          <a:prstGeom prst="rect">
            <a:avLst/>
          </a:prstGeom>
          <a:ln>
            <a:solidFill>
              <a:srgbClr val="FF0000"/>
            </a:solidFill>
          </a:ln>
        </p:spPr>
        <p:txBody>
          <a:bodyPr wrap="square">
            <a:spAutoFit/>
          </a:bodyPr>
          <a:lstStyle/>
          <a:p>
            <a:r>
              <a:rPr lang="ro-RO" dirty="0" smtClean="0"/>
              <a:t>Realizarea </a:t>
            </a:r>
            <a:r>
              <a:rPr lang="ro-RO" dirty="0"/>
              <a:t>compatibilitaţii electromagnetice se  începe în primul rînd de la alegerea componentelor şi trasarea schemei</a:t>
            </a:r>
            <a:r>
              <a:rPr lang="ro-RO" dirty="0" smtClean="0"/>
              <a:t>. Eroarea </a:t>
            </a:r>
            <a:r>
              <a:rPr lang="ro-RO" dirty="0"/>
              <a:t>la etapa iniţială necesită foarte multe resurse pentru corectare</a:t>
            </a:r>
            <a:r>
              <a:rPr lang="ro-RO" dirty="0" smtClean="0"/>
              <a:t>. Înţelegerea </a:t>
            </a:r>
            <a:r>
              <a:rPr lang="ro-RO" dirty="0"/>
              <a:t>principiului de lucru a schemei este strict necesară pentru asigurarea compatibilităţii electromagnetice.</a:t>
            </a:r>
            <a:endParaRPr lang="ru-RU" dirty="0"/>
          </a:p>
          <a:p>
            <a:endParaRPr lang="ro-RO" dirty="0" smtClean="0"/>
          </a:p>
          <a:p>
            <a:r>
              <a:rPr lang="ro-RO" dirty="0" smtClean="0"/>
              <a:t>Una </a:t>
            </a:r>
            <a:r>
              <a:rPr lang="ro-RO" dirty="0"/>
              <a:t>din condiţiile de bază este micşorarea suprafeţei antenelor emiţatoare de zgomot electromagnetic</a:t>
            </a:r>
            <a:r>
              <a:rPr lang="ro-RO" dirty="0" smtClean="0"/>
              <a:t>. Pentru </a:t>
            </a:r>
            <a:r>
              <a:rPr lang="ro-RO" dirty="0"/>
              <a:t>aceasta nu e de ajuns de a micşora lungimea conductorului de transmitere a semnalului</a:t>
            </a:r>
            <a:r>
              <a:rPr lang="ro-RO" dirty="0" smtClean="0"/>
              <a:t>, dar </a:t>
            </a:r>
            <a:r>
              <a:rPr lang="ro-RO" dirty="0"/>
              <a:t>e necesar de micşorat lungimea conductorului de </a:t>
            </a:r>
            <a:r>
              <a:rPr lang="ro-RO" dirty="0" smtClean="0"/>
              <a:t>întoarcere </a:t>
            </a:r>
            <a:r>
              <a:rPr lang="ro-RO" dirty="0"/>
              <a:t>a curentului.</a:t>
            </a:r>
            <a:endParaRPr lang="ru-RU" dirty="0"/>
          </a:p>
          <a:p>
            <a:endParaRPr lang="ro-RO" dirty="0" smtClean="0"/>
          </a:p>
          <a:p>
            <a:r>
              <a:rPr lang="ro-RO" dirty="0" smtClean="0"/>
              <a:t>Amplasarea </a:t>
            </a:r>
            <a:r>
              <a:rPr lang="ro-RO" dirty="0"/>
              <a:t>şi trasarea automată de resursele CAD nu pot asigura toţi parametrii necesari pentru a trasarea corectă a schemelor</a:t>
            </a:r>
            <a:r>
              <a:rPr lang="ro-RO" dirty="0" smtClean="0"/>
              <a:t>, de </a:t>
            </a:r>
            <a:r>
              <a:rPr lang="ro-RO" dirty="0"/>
              <a:t>aceea toată răspunderea de amplasare a componentelor critice şi </a:t>
            </a:r>
            <a:r>
              <a:rPr lang="ro-RO" dirty="0" smtClean="0"/>
              <a:t>de </a:t>
            </a:r>
            <a:r>
              <a:rPr lang="ro-RO" dirty="0"/>
              <a:t>trasare a conductorilor cade asupra acelui care elaborează cablajul imprimat</a:t>
            </a:r>
            <a:r>
              <a:rPr lang="ro-RO" dirty="0" smtClean="0"/>
              <a:t>. În </a:t>
            </a:r>
            <a:r>
              <a:rPr lang="ro-RO" dirty="0"/>
              <a:t>aceste cazuri programele CAD pot fi utilizte doar ca un instrument ajutător.</a:t>
            </a:r>
            <a:endParaRPr lang="ru-RU" dirty="0"/>
          </a:p>
        </p:txBody>
      </p:sp>
      <p:sp>
        <p:nvSpPr>
          <p:cNvPr id="2" name="Прямоугольник 1"/>
          <p:cNvSpPr/>
          <p:nvPr/>
        </p:nvSpPr>
        <p:spPr>
          <a:xfrm>
            <a:off x="0" y="3341214"/>
            <a:ext cx="12192000" cy="3416320"/>
          </a:xfrm>
          <a:prstGeom prst="rect">
            <a:avLst/>
          </a:prstGeom>
          <a:ln>
            <a:solidFill>
              <a:srgbClr val="0070C0"/>
            </a:solidFill>
          </a:ln>
        </p:spPr>
        <p:txBody>
          <a:bodyPr wrap="square">
            <a:spAutoFit/>
          </a:bodyPr>
          <a:lstStyle/>
          <a:p>
            <a:r>
              <a:rPr lang="ru-MO"/>
              <a:t>Достижение электромагнитной совместимости начинается в первую очередь с выбора компонентов и построения схемы. Ошибка на начальном этапе требует много ресурсов для исправления. Понимание принципа работы схемы строго необходимо для обеспечения электромагнитной </a:t>
            </a:r>
            <a:r>
              <a:rPr lang="ru-MO"/>
              <a:t>совместимости</a:t>
            </a:r>
            <a:r>
              <a:rPr lang="ru-MO" smtClean="0"/>
              <a:t>.</a:t>
            </a:r>
          </a:p>
          <a:p>
            <a:endParaRPr lang="ru-MO"/>
          </a:p>
          <a:p>
            <a:r>
              <a:rPr lang="ru-MO" smtClean="0"/>
              <a:t>Одним </a:t>
            </a:r>
            <a:r>
              <a:rPr lang="ru-MO"/>
              <a:t>из основных условий является уменьшение площади поверхности антенн, излучающих электромагнитные помехи. Для этого недостаточно уменьшить длину проводника передачи сигнала, но необходимо уменьшить длину проводника </a:t>
            </a:r>
            <a:r>
              <a:rPr lang="ru-MO"/>
              <a:t>обратного </a:t>
            </a:r>
            <a:r>
              <a:rPr lang="ru-MO" smtClean="0"/>
              <a:t>тока.</a:t>
            </a:r>
          </a:p>
          <a:p>
            <a:endParaRPr lang="ru-MO"/>
          </a:p>
          <a:p>
            <a:r>
              <a:rPr lang="ru-MO" smtClean="0"/>
              <a:t>Автоматическое </a:t>
            </a:r>
            <a:r>
              <a:rPr lang="ru-MO"/>
              <a:t>определение местоположения и отслеживание ресурсов САПР не может обеспечить все параметры, необходимые для правильного отслеживания схем, поэтому вся ответственность за расположение критических компонентов и отслеживание проводов ложится на того, кто разрабатывает печатную проводку. В этих случаях программы САПР могут использоваться только как вспомогательный инструмент.</a:t>
            </a:r>
            <a:endParaRPr lang="en-US"/>
          </a:p>
        </p:txBody>
      </p:sp>
    </p:spTree>
    <p:extLst>
      <p:ext uri="{BB962C8B-B14F-4D97-AF65-F5344CB8AC3E}">
        <p14:creationId xmlns:p14="http://schemas.microsoft.com/office/powerpoint/2010/main" val="1001654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stretch>
            <a:fillRect/>
          </a:stretch>
        </p:blipFill>
        <p:spPr>
          <a:xfrm>
            <a:off x="158074" y="3819664"/>
            <a:ext cx="4805312" cy="2745893"/>
          </a:xfrm>
          <a:prstGeom prst="rect">
            <a:avLst/>
          </a:prstGeom>
        </p:spPr>
      </p:pic>
      <p:sp>
        <p:nvSpPr>
          <p:cNvPr id="2" name="Прямоугольник 1"/>
          <p:cNvSpPr/>
          <p:nvPr/>
        </p:nvSpPr>
        <p:spPr>
          <a:xfrm>
            <a:off x="76193" y="416460"/>
            <a:ext cx="12025191" cy="3323987"/>
          </a:xfrm>
          <a:prstGeom prst="rect">
            <a:avLst/>
          </a:prstGeom>
          <a:ln>
            <a:solidFill>
              <a:srgbClr val="FF0000"/>
            </a:solidFill>
          </a:ln>
        </p:spPr>
        <p:txBody>
          <a:bodyPr wrap="square">
            <a:spAutoFit/>
          </a:bodyPr>
          <a:lstStyle/>
          <a:p>
            <a:r>
              <a:rPr lang="en-US" sz="1400" dirty="0" err="1">
                <a:latin typeface="Times New Roman" panose="02020603050405020304" pitchFamily="18" charset="0"/>
                <a:cs typeface="Times New Roman" panose="02020603050405020304" pitchFamily="18" charset="0"/>
              </a:rPr>
              <a:t>Divizarea</a:t>
            </a:r>
            <a:r>
              <a:rPr lang="en-US" sz="1400" dirty="0">
                <a:latin typeface="Times New Roman" panose="02020603050405020304" pitchFamily="18" charset="0"/>
                <a:cs typeface="Times New Roman" panose="02020603050405020304" pitchFamily="18" charset="0"/>
              </a:rPr>
              <a:t> </a:t>
            </a:r>
            <a:r>
              <a:rPr lang="x-none" sz="1400" dirty="0">
                <a:latin typeface="Times New Roman" panose="02020603050405020304" pitchFamily="18" charset="0"/>
                <a:cs typeface="Times New Roman" panose="02020603050405020304" pitchFamily="18" charset="0"/>
              </a:rPr>
              <a:t>împămîntării </a:t>
            </a:r>
            <a:r>
              <a:rPr lang="en-US" sz="1400" dirty="0" err="1" smtClean="0">
                <a:latin typeface="Times New Roman" panose="02020603050405020304" pitchFamily="18" charset="0"/>
                <a:cs typeface="Times New Roman" panose="02020603050405020304" pitchFamily="18" charset="0"/>
              </a:rPr>
              <a:t>în</a:t>
            </a:r>
            <a:r>
              <a:rPr lang="en-US" sz="1400" dirty="0" smtClean="0">
                <a:latin typeface="Times New Roman" panose="02020603050405020304" pitchFamily="18" charset="0"/>
                <a:cs typeface="Times New Roman" panose="02020603050405020304" pitchFamily="18" charset="0"/>
              </a:rPr>
              <a:t> p</a:t>
            </a:r>
            <a:r>
              <a:rPr lang="x-none" sz="1400" dirty="0" smtClean="0">
                <a:latin typeface="Times New Roman" panose="02020603050405020304" pitchFamily="18" charset="0"/>
                <a:cs typeface="Times New Roman" panose="02020603050405020304" pitchFamily="18" charset="0"/>
              </a:rPr>
              <a:t>artea</a:t>
            </a:r>
            <a:r>
              <a:rPr lang="en-US" sz="1400" dirty="0" smtClean="0">
                <a:latin typeface="Times New Roman" panose="02020603050405020304" pitchFamily="18" charset="0"/>
                <a:cs typeface="Times New Roman" panose="02020603050405020304" pitchFamily="18" charset="0"/>
              </a:rPr>
              <a:t> analogic</a:t>
            </a:r>
            <a:r>
              <a:rPr lang="x-none" sz="1400" dirty="0" smtClean="0">
                <a:latin typeface="Times New Roman" panose="02020603050405020304" pitchFamily="18" charset="0"/>
                <a:cs typeface="Times New Roman" panose="02020603050405020304" pitchFamily="18" charset="0"/>
              </a:rPr>
              <a:t>ă</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digital</a:t>
            </a:r>
            <a:r>
              <a:rPr lang="x-none" sz="1400" dirty="0" smtClean="0">
                <a:latin typeface="Times New Roman" panose="02020603050405020304" pitchFamily="18" charset="0"/>
                <a:cs typeface="Times New Roman" panose="02020603050405020304" pitchFamily="18" charset="0"/>
              </a:rPr>
              <a:t>ă</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este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dintre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mai</a:t>
            </a:r>
            <a:r>
              <a:rPr lang="en-US" sz="1400" dirty="0">
                <a:latin typeface="Times New Roman" panose="02020603050405020304" pitchFamily="18" charset="0"/>
                <a:cs typeface="Times New Roman" panose="02020603050405020304" pitchFamily="18" charset="0"/>
              </a:rPr>
              <a:t> simple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eficiente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metode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suprimare</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zgomotului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Unul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multe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straturi</a:t>
            </a:r>
            <a:r>
              <a:rPr lang="en-US" sz="1400" dirty="0">
                <a:latin typeface="Times New Roman" panose="02020603050405020304" pitchFamily="18" charset="0"/>
                <a:cs typeface="Times New Roman" panose="02020603050405020304" pitchFamily="18" charset="0"/>
              </a:rPr>
              <a:t> ale </a:t>
            </a:r>
            <a:r>
              <a:rPr lang="en-US" sz="1400" dirty="0" err="1">
                <a:latin typeface="Times New Roman" panose="02020603050405020304" pitchFamily="18" charset="0"/>
                <a:cs typeface="Times New Roman" panose="02020603050405020304" pitchFamily="18" charset="0"/>
              </a:rPr>
              <a:t>unei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plăci</a:t>
            </a:r>
            <a:r>
              <a:rPr lang="en-US" sz="1400" dirty="0">
                <a:latin typeface="Times New Roman" panose="02020603050405020304" pitchFamily="18" charset="0"/>
                <a:cs typeface="Times New Roman" panose="02020603050405020304" pitchFamily="18" charset="0"/>
              </a:rPr>
              <a:t> cu </a:t>
            </a:r>
            <a:r>
              <a:rPr lang="en-US" sz="1400" dirty="0" err="1">
                <a:latin typeface="Times New Roman" panose="02020603050405020304" pitchFamily="18" charset="0"/>
                <a:cs typeface="Times New Roman" panose="02020603050405020304" pitchFamily="18" charset="0"/>
              </a:rPr>
              <a:t>circuite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imprimate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multistrat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sunt</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obicei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alocate</a:t>
            </a:r>
            <a:r>
              <a:rPr lang="en-US" sz="1400" dirty="0">
                <a:latin typeface="Times New Roman" panose="02020603050405020304" pitchFamily="18" charset="0"/>
                <a:cs typeface="Times New Roman" panose="02020603050405020304" pitchFamily="18" charset="0"/>
              </a:rPr>
              <a:t> sub un </a:t>
            </a:r>
            <a:r>
              <a:rPr lang="en-US" sz="1400" dirty="0" err="1">
                <a:latin typeface="Times New Roman" panose="02020603050405020304" pitchFamily="18" charset="0"/>
                <a:cs typeface="Times New Roman" panose="02020603050405020304" pitchFamily="18" charset="0"/>
              </a:rPr>
              <a:t>strat</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poligoane</a:t>
            </a:r>
            <a:r>
              <a:rPr lang="en-US" sz="1400" dirty="0">
                <a:latin typeface="Times New Roman" panose="02020603050405020304" pitchFamily="18" charset="0"/>
                <a:cs typeface="Times New Roman" panose="02020603050405020304" pitchFamily="18" charset="0"/>
              </a:rPr>
              <a:t> de </a:t>
            </a:r>
            <a:r>
              <a:rPr lang="x-none" sz="1400" dirty="0" smtClean="0">
                <a:latin typeface="Times New Roman" panose="02020603050405020304" pitchFamily="18" charset="0"/>
                <a:cs typeface="Times New Roman" panose="02020603050405020304" pitchFamily="18" charset="0"/>
              </a:rPr>
              <a:t>împămîntare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Dacă</a:t>
            </a:r>
            <a:r>
              <a:rPr lang="en-US" sz="1400" dirty="0">
                <a:latin typeface="Times New Roman" panose="02020603050405020304" pitchFamily="18" charset="0"/>
                <a:cs typeface="Times New Roman" panose="02020603050405020304" pitchFamily="18" charset="0"/>
              </a:rPr>
              <a:t> </a:t>
            </a:r>
            <a:r>
              <a:rPr lang="x-none" sz="1400" dirty="0" smtClean="0">
                <a:latin typeface="Times New Roman" panose="02020603050405020304" pitchFamily="18" charset="0"/>
                <a:cs typeface="Times New Roman" panose="02020603050405020304" pitchFamily="18" charset="0"/>
              </a:rPr>
              <a:t>proiectantul</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nu </a:t>
            </a:r>
            <a:r>
              <a:rPr lang="en-US" sz="1400" dirty="0" err="1">
                <a:latin typeface="Times New Roman" panose="02020603050405020304" pitchFamily="18" charset="0"/>
                <a:cs typeface="Times New Roman" panose="02020603050405020304" pitchFamily="18" charset="0"/>
              </a:rPr>
              <a:t>este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foarte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experimentat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neglijent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atunci</a:t>
            </a:r>
            <a:r>
              <a:rPr lang="en-US" sz="1400" dirty="0">
                <a:latin typeface="Times New Roman" panose="02020603050405020304" pitchFamily="18" charset="0"/>
                <a:cs typeface="Times New Roman" panose="02020603050405020304" pitchFamily="18" charset="0"/>
              </a:rPr>
              <a:t> </a:t>
            </a:r>
            <a:r>
              <a:rPr lang="x-none" sz="1400" dirty="0" smtClean="0">
                <a:latin typeface="Times New Roman" panose="02020603050405020304" pitchFamily="18" charset="0"/>
                <a:cs typeface="Times New Roman" panose="02020603050405020304" pitchFamily="18" charset="0"/>
              </a:rPr>
              <a:t>împămîntarea</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părții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fi </a:t>
            </a:r>
            <a:r>
              <a:rPr lang="en-US" sz="1400" dirty="0" err="1">
                <a:latin typeface="Times New Roman" panose="02020603050405020304" pitchFamily="18" charset="0"/>
                <a:cs typeface="Times New Roman" panose="02020603050405020304" pitchFamily="18" charset="0"/>
              </a:rPr>
              <a:t>conectat</a:t>
            </a:r>
            <a:r>
              <a:rPr lang="en-US" sz="1400" dirty="0">
                <a:latin typeface="Times New Roman" panose="02020603050405020304" pitchFamily="18" charset="0"/>
                <a:cs typeface="Times New Roman" panose="02020603050405020304" pitchFamily="18" charset="0"/>
              </a:rPr>
              <a:t> direct la </a:t>
            </a:r>
            <a:r>
              <a:rPr lang="en-US" sz="1400" dirty="0" err="1">
                <a:latin typeface="Times New Roman" panose="02020603050405020304" pitchFamily="18" charset="0"/>
                <a:cs typeface="Times New Roman" panose="02020603050405020304" pitchFamily="18" charset="0"/>
              </a:rPr>
              <a:t>acești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poligoane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adică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returul</a:t>
            </a:r>
            <a:r>
              <a:rPr lang="en-US" sz="1400" dirty="0">
                <a:latin typeface="Times New Roman" panose="02020603050405020304" pitchFamily="18" charset="0"/>
                <a:cs typeface="Times New Roman" panose="02020603050405020304" pitchFamily="18" charset="0"/>
              </a:rPr>
              <a:t> analogic de </a:t>
            </a:r>
            <a:r>
              <a:rPr lang="en-US" sz="1400" dirty="0" err="1">
                <a:latin typeface="Times New Roman" panose="02020603050405020304" pitchFamily="18" charset="0"/>
                <a:cs typeface="Times New Roman" panose="02020603050405020304" pitchFamily="18" charset="0"/>
              </a:rPr>
              <a:t>curent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utiliza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același</a:t>
            </a:r>
            <a:r>
              <a:rPr lang="en-US" sz="1400" dirty="0">
                <a:latin typeface="Times New Roman" panose="02020603050405020304" pitchFamily="18" charset="0"/>
                <a:cs typeface="Times New Roman" panose="02020603050405020304" pitchFamily="18" charset="0"/>
              </a:rPr>
              <a:t> circuit ca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curentul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retur</a:t>
            </a:r>
            <a:r>
              <a:rPr lang="en-US" sz="1400" dirty="0">
                <a:latin typeface="Times New Roman" panose="02020603050405020304" pitchFamily="18" charset="0"/>
                <a:cs typeface="Times New Roman" panose="02020603050405020304" pitchFamily="18" charset="0"/>
              </a:rPr>
              <a:t> digital. </a:t>
            </a:r>
            <a:r>
              <a:rPr lang="x-none" sz="1400" dirty="0" smtClean="0">
                <a:latin typeface="Times New Roman" panose="02020603050405020304" pitchFamily="18" charset="0"/>
                <a:cs typeface="Times New Roman" panose="02020603050405020304" pitchFamily="18" charset="0"/>
              </a:rPr>
              <a:t>Autoruterele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funcționează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același</a:t>
            </a:r>
            <a:r>
              <a:rPr lang="en-US" sz="1400" dirty="0">
                <a:latin typeface="Times New Roman" panose="02020603050405020304" pitchFamily="18" charset="0"/>
                <a:cs typeface="Times New Roman" panose="02020603050405020304" pitchFamily="18" charset="0"/>
              </a:rPr>
              <a:t> mod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aduc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toate</a:t>
            </a:r>
            <a:r>
              <a:rPr lang="en-US" sz="1400" dirty="0">
                <a:latin typeface="Times New Roman" panose="02020603050405020304" pitchFamily="18" charset="0"/>
                <a:cs typeface="Times New Roman" panose="02020603050405020304" pitchFamily="18" charset="0"/>
              </a:rPr>
              <a:t> </a:t>
            </a:r>
            <a:r>
              <a:rPr lang="x-none" sz="1400" dirty="0" smtClean="0">
                <a:latin typeface="Times New Roman" panose="02020603050405020304" pitchFamily="18" charset="0"/>
                <a:cs typeface="Times New Roman" panose="02020603050405020304" pitchFamily="18" charset="0"/>
              </a:rPr>
              <a:t>împămîntările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împreună</a:t>
            </a:r>
            <a:r>
              <a:rPr lang="en-US" sz="1400" dirty="0" smtClean="0">
                <a:latin typeface="Times New Roman" panose="02020603050405020304" pitchFamily="18" charset="0"/>
                <a:cs typeface="Times New Roman" panose="02020603050405020304" pitchFamily="18" charset="0"/>
              </a:rPr>
              <a:t>.</a:t>
            </a:r>
            <a:r>
              <a:rPr lang="x-none" sz="1400" dirty="0">
                <a:latin typeface="Times New Roman" panose="02020603050405020304" pitchFamily="18" charset="0"/>
                <a:cs typeface="Times New Roman" panose="02020603050405020304" pitchFamily="18" charset="0"/>
              </a:rPr>
              <a:t> Dacă o placă de circuite imprimate </a:t>
            </a:r>
            <a:r>
              <a:rPr lang="x-none" sz="1400" dirty="0" smtClean="0">
                <a:latin typeface="Times New Roman" panose="02020603050405020304" pitchFamily="18" charset="0"/>
                <a:cs typeface="Times New Roman" panose="02020603050405020304" pitchFamily="18" charset="0"/>
              </a:rPr>
              <a:t>elaborată </a:t>
            </a:r>
            <a:r>
              <a:rPr lang="x-none" sz="1400" dirty="0">
                <a:latin typeface="Times New Roman" panose="02020603050405020304" pitchFamily="18" charset="0"/>
                <a:cs typeface="Times New Roman" panose="02020603050405020304" pitchFamily="18" charset="0"/>
              </a:rPr>
              <a:t>anterior cu un singur plan de </a:t>
            </a:r>
            <a:r>
              <a:rPr lang="x-none" sz="1400" dirty="0" smtClean="0">
                <a:latin typeface="Times New Roman" panose="02020603050405020304" pitchFamily="18" charset="0"/>
                <a:cs typeface="Times New Roman" panose="02020603050405020304" pitchFamily="18" charset="0"/>
              </a:rPr>
              <a:t>împămîntare </a:t>
            </a:r>
            <a:r>
              <a:rPr lang="x-none" sz="1400" dirty="0">
                <a:latin typeface="Times New Roman" panose="02020603050405020304" pitchFamily="18" charset="0"/>
                <a:cs typeface="Times New Roman" panose="02020603050405020304" pitchFamily="18" charset="0"/>
              </a:rPr>
              <a:t>care combină </a:t>
            </a:r>
            <a:r>
              <a:rPr lang="x-none" sz="1400" dirty="0" smtClean="0">
                <a:latin typeface="Times New Roman" panose="02020603050405020304" pitchFamily="18" charset="0"/>
                <a:cs typeface="Times New Roman" panose="02020603050405020304" pitchFamily="18" charset="0"/>
              </a:rPr>
              <a:t>împămîntarea analogică </a:t>
            </a:r>
            <a:r>
              <a:rPr lang="x-none" sz="1400" dirty="0">
                <a:latin typeface="Times New Roman" panose="02020603050405020304" pitchFamily="18" charset="0"/>
                <a:cs typeface="Times New Roman" panose="02020603050405020304" pitchFamily="18" charset="0"/>
              </a:rPr>
              <a:t>și </a:t>
            </a:r>
            <a:r>
              <a:rPr lang="x-none" sz="1400" dirty="0" smtClean="0">
                <a:latin typeface="Times New Roman" panose="02020603050405020304" pitchFamily="18" charset="0"/>
                <a:cs typeface="Times New Roman" panose="02020603050405020304" pitchFamily="18" charset="0"/>
              </a:rPr>
              <a:t>digitală </a:t>
            </a:r>
            <a:r>
              <a:rPr lang="x-none" sz="1400" dirty="0">
                <a:latin typeface="Times New Roman" panose="02020603050405020304" pitchFamily="18" charset="0"/>
                <a:cs typeface="Times New Roman" panose="02020603050405020304" pitchFamily="18" charset="0"/>
              </a:rPr>
              <a:t>este supusă procesării, atunci trebuie mai întâi să separați fizic </a:t>
            </a:r>
            <a:r>
              <a:rPr lang="x-none" sz="1400" dirty="0" smtClean="0">
                <a:latin typeface="Times New Roman" panose="02020603050405020304" pitchFamily="18" charset="0"/>
                <a:cs typeface="Times New Roman" panose="02020603050405020304" pitchFamily="18" charset="0"/>
              </a:rPr>
              <a:t>împămîntările </a:t>
            </a:r>
            <a:r>
              <a:rPr lang="x-none" sz="1400" dirty="0">
                <a:latin typeface="Times New Roman" panose="02020603050405020304" pitchFamily="18" charset="0"/>
                <a:cs typeface="Times New Roman" panose="02020603050405020304" pitchFamily="18" charset="0"/>
              </a:rPr>
              <a:t>de pe placă (după această operație, funcționarea plăcii devine aproape imposibilă). După aceea, toate conexiunile se fac la planul de </a:t>
            </a:r>
            <a:r>
              <a:rPr lang="x-none" sz="1400" dirty="0" smtClean="0">
                <a:latin typeface="Times New Roman" panose="02020603050405020304" pitchFamily="18" charset="0"/>
                <a:cs typeface="Times New Roman" panose="02020603050405020304" pitchFamily="18" charset="0"/>
              </a:rPr>
              <a:t>împămîntare analogică </a:t>
            </a:r>
            <a:r>
              <a:rPr lang="x-none" sz="1400" dirty="0">
                <a:latin typeface="Times New Roman" panose="02020603050405020304" pitchFamily="18" charset="0"/>
                <a:cs typeface="Times New Roman" panose="02020603050405020304" pitchFamily="18" charset="0"/>
              </a:rPr>
              <a:t>al componentelor circuitului analogic (se formează o masă analogică) și la planul de </a:t>
            </a:r>
            <a:r>
              <a:rPr lang="x-none" sz="1400" dirty="0" smtClean="0">
                <a:latin typeface="Times New Roman" panose="02020603050405020304" pitchFamily="18" charset="0"/>
                <a:cs typeface="Times New Roman" panose="02020603050405020304" pitchFamily="18" charset="0"/>
              </a:rPr>
              <a:t>împămîntare </a:t>
            </a:r>
            <a:r>
              <a:rPr lang="x-none" sz="1400" dirty="0">
                <a:latin typeface="Times New Roman" panose="02020603050405020304" pitchFamily="18" charset="0"/>
                <a:cs typeface="Times New Roman" panose="02020603050405020304" pitchFamily="18" charset="0"/>
              </a:rPr>
              <a:t>digital al componentelor circuitului digital (se formează o masă digitală). Și numai după aceea, </a:t>
            </a:r>
            <a:r>
              <a:rPr lang="x-none" sz="1400" dirty="0" smtClean="0">
                <a:latin typeface="Times New Roman" panose="02020603050405020304" pitchFamily="18" charset="0"/>
                <a:cs typeface="Times New Roman" panose="02020603050405020304" pitchFamily="18" charset="0"/>
              </a:rPr>
              <a:t>împămîntarea digitală </a:t>
            </a:r>
            <a:r>
              <a:rPr lang="x-none" sz="1400" dirty="0">
                <a:latin typeface="Times New Roman" panose="02020603050405020304" pitchFamily="18" charset="0"/>
                <a:cs typeface="Times New Roman" panose="02020603050405020304" pitchFamily="18" charset="0"/>
              </a:rPr>
              <a:t>și </a:t>
            </a:r>
            <a:r>
              <a:rPr lang="x-none" sz="1400" dirty="0" smtClean="0">
                <a:latin typeface="Times New Roman" panose="02020603050405020304" pitchFamily="18" charset="0"/>
                <a:cs typeface="Times New Roman" panose="02020603050405020304" pitchFamily="18" charset="0"/>
              </a:rPr>
              <a:t>analogică </a:t>
            </a:r>
            <a:r>
              <a:rPr lang="x-none" sz="1400" dirty="0">
                <a:latin typeface="Times New Roman" panose="02020603050405020304" pitchFamily="18" charset="0"/>
                <a:cs typeface="Times New Roman" panose="02020603050405020304" pitchFamily="18" charset="0"/>
              </a:rPr>
              <a:t>sunt combinate în sursă</a:t>
            </a:r>
            <a:r>
              <a:rPr lang="x-none" sz="1400" dirty="0" smtClean="0">
                <a:latin typeface="Times New Roman" panose="02020603050405020304" pitchFamily="18" charset="0"/>
                <a:cs typeface="Times New Roman" panose="02020603050405020304" pitchFamily="18" charset="0"/>
              </a:rPr>
              <a:t>.</a:t>
            </a:r>
          </a:p>
          <a:p>
            <a:endParaRPr lang="x-none" sz="1400" dirty="0">
              <a:latin typeface="Times New Roman" panose="02020603050405020304" pitchFamily="18" charset="0"/>
              <a:cs typeface="Times New Roman" panose="02020603050405020304" pitchFamily="18" charset="0"/>
            </a:endParaRPr>
          </a:p>
          <a:p>
            <a:r>
              <a:rPr lang="x-none" sz="1400" dirty="0" smtClean="0">
                <a:latin typeface="Times New Roman" panose="02020603050405020304" pitchFamily="18" charset="0"/>
                <a:cs typeface="Times New Roman" panose="02020603050405020304" pitchFamily="18" charset="0"/>
              </a:rPr>
              <a:t>Alte reguli de trasare a împămîntării</a:t>
            </a:r>
          </a:p>
          <a:p>
            <a:r>
              <a:rPr lang="x-none" sz="1400" dirty="0" smtClean="0">
                <a:latin typeface="Times New Roman" panose="02020603050405020304" pitchFamily="18" charset="0"/>
                <a:cs typeface="Times New Roman" panose="02020603050405020304" pitchFamily="18" charset="0"/>
              </a:rPr>
              <a:t>Traseele de </a:t>
            </a:r>
            <a:r>
              <a:rPr lang="x-none" sz="1400" dirty="0">
                <a:latin typeface="Times New Roman" panose="02020603050405020304" pitchFamily="18" charset="0"/>
                <a:cs typeface="Times New Roman" panose="02020603050405020304" pitchFamily="18" charset="0"/>
              </a:rPr>
              <a:t>alimentare și de </a:t>
            </a:r>
            <a:r>
              <a:rPr lang="x-none" sz="1400" dirty="0" smtClean="0">
                <a:latin typeface="Times New Roman" panose="02020603050405020304" pitchFamily="18" charset="0"/>
                <a:cs typeface="Times New Roman" panose="02020603050405020304" pitchFamily="18" charset="0"/>
              </a:rPr>
              <a:t>împămîntare </a:t>
            </a:r>
            <a:r>
              <a:rPr lang="x-none" sz="1400" dirty="0">
                <a:latin typeface="Times New Roman" panose="02020603050405020304" pitchFamily="18" charset="0"/>
                <a:cs typeface="Times New Roman" panose="02020603050405020304" pitchFamily="18" charset="0"/>
              </a:rPr>
              <a:t>trebuie să aibă același potențial alternativ, ceea ce implică utilizarea condensatoarelor de decuplare și a capacității distribuite</a:t>
            </a:r>
            <a:endParaRPr lang="x-none" sz="1400" dirty="0" smtClean="0">
              <a:latin typeface="Times New Roman" panose="02020603050405020304" pitchFamily="18" charset="0"/>
              <a:cs typeface="Times New Roman" panose="02020603050405020304" pitchFamily="18" charset="0"/>
            </a:endParaRPr>
          </a:p>
          <a:p>
            <a:r>
              <a:rPr lang="en-US" sz="1400" dirty="0" err="1">
                <a:latin typeface="Times New Roman" panose="02020603050405020304" pitchFamily="18" charset="0"/>
                <a:cs typeface="Times New Roman" panose="02020603050405020304" pitchFamily="18" charset="0"/>
              </a:rPr>
              <a:t>Evitați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suprapunerea</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poligoanelor</a:t>
            </a:r>
            <a:r>
              <a:rPr lang="x-none" sz="1400" dirty="0" smtClean="0">
                <a:latin typeface="Times New Roman" panose="02020603050405020304" pitchFamily="18" charset="0"/>
                <a:cs typeface="Times New Roman" panose="02020603050405020304" pitchFamily="18" charset="0"/>
              </a:rPr>
              <a:t> de împămîntare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Figura</a:t>
            </a:r>
            <a:r>
              <a:rPr lang="en-US" sz="1400" dirty="0">
                <a:latin typeface="Times New Roman" panose="02020603050405020304" pitchFamily="18" charset="0"/>
                <a:cs typeface="Times New Roman" panose="02020603050405020304" pitchFamily="18" charset="0"/>
              </a:rPr>
              <a:t> 1). </a:t>
            </a:r>
            <a:r>
              <a:rPr lang="x-none" sz="1400" dirty="0" smtClean="0">
                <a:latin typeface="Times New Roman" panose="02020603050405020304" pitchFamily="18" charset="0"/>
                <a:cs typeface="Times New Roman" panose="02020603050405020304" pitchFamily="18" charset="0"/>
              </a:rPr>
              <a:t>Trasați</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magistralele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x-none" sz="1400" dirty="0" smtClean="0">
                <a:latin typeface="Times New Roman" panose="02020603050405020304" pitchFamily="18" charset="0"/>
                <a:cs typeface="Times New Roman" panose="02020603050405020304" pitchFamily="18" charset="0"/>
              </a:rPr>
              <a:t>conductoarele</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 </a:t>
            </a:r>
            <a:r>
              <a:rPr lang="en-US" sz="1400" dirty="0" err="1">
                <a:latin typeface="Times New Roman" panose="02020603050405020304" pitchFamily="18" charset="0"/>
                <a:cs typeface="Times New Roman" panose="02020603050405020304" pitchFamily="18" charset="0"/>
              </a:rPr>
              <a:t>alimentare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deasupra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planului</a:t>
            </a:r>
            <a:r>
              <a:rPr lang="en-US" sz="1400" dirty="0">
                <a:latin typeface="Times New Roman" panose="02020603050405020304" pitchFamily="18" charset="0"/>
                <a:cs typeface="Times New Roman" panose="02020603050405020304" pitchFamily="18" charset="0"/>
              </a:rPr>
              <a:t> analogic de </a:t>
            </a:r>
            <a:r>
              <a:rPr lang="en-US" sz="1400" dirty="0" err="1">
                <a:latin typeface="Times New Roman" panose="02020603050405020304" pitchFamily="18" charset="0"/>
                <a:cs typeface="Times New Roman" panose="02020603050405020304" pitchFamily="18" charset="0"/>
              </a:rPr>
              <a:t>masă</a:t>
            </a:r>
            <a:r>
              <a:rPr lang="en-US" sz="1400" dirty="0">
                <a:latin typeface="Times New Roman" panose="02020603050405020304" pitchFamily="18" charset="0"/>
                <a:cs typeface="Times New Roman" panose="02020603050405020304" pitchFamily="18" charset="0"/>
              </a:rPr>
              <a:t> (similar </a:t>
            </a:r>
            <a:r>
              <a:rPr lang="en-US" sz="1400" dirty="0" err="1">
                <a:latin typeface="Times New Roman" panose="02020603050405020304" pitchFamily="18" charset="0"/>
                <a:cs typeface="Times New Roman" panose="02020603050405020304" pitchFamily="18" charset="0"/>
              </a:rPr>
              <a:t>pentru</a:t>
            </a:r>
            <a:r>
              <a:rPr lang="en-US" sz="1400" dirty="0">
                <a:latin typeface="Times New Roman" panose="02020603050405020304" pitchFamily="18" charset="0"/>
                <a:cs typeface="Times New Roman" panose="02020603050405020304" pitchFamily="18" charset="0"/>
              </a:rPr>
              <a:t> </a:t>
            </a:r>
            <a:r>
              <a:rPr lang="x-none" sz="1400" dirty="0" smtClean="0">
                <a:latin typeface="Times New Roman" panose="02020603050405020304" pitchFamily="18" charset="0"/>
                <a:cs typeface="Times New Roman" panose="02020603050405020304" pitchFamily="18" charset="0"/>
              </a:rPr>
              <a:t>conductoarele</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 </a:t>
            </a:r>
            <a:r>
              <a:rPr lang="en-US" sz="1400" dirty="0" err="1">
                <a:latin typeface="Times New Roman" panose="02020603050405020304" pitchFamily="18" charset="0"/>
                <a:cs typeface="Times New Roman" panose="02020603050405020304" pitchFamily="18" charset="0"/>
              </a:rPr>
              <a:t>alimentare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Dacă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există</a:t>
            </a:r>
            <a:r>
              <a:rPr lang="en-US" sz="1400" dirty="0">
                <a:latin typeface="Times New Roman" panose="02020603050405020304" pitchFamily="18" charset="0"/>
                <a:cs typeface="Times New Roman" panose="02020603050405020304" pitchFamily="18" charset="0"/>
              </a:rPr>
              <a:t> o </a:t>
            </a:r>
            <a:r>
              <a:rPr lang="en-US" sz="1400" dirty="0" err="1">
                <a:latin typeface="Times New Roman" panose="02020603050405020304" pitchFamily="18" charset="0"/>
                <a:cs typeface="Times New Roman" panose="02020603050405020304" pitchFamily="18" charset="0"/>
              </a:rPr>
              <a:t>suprapunere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între</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poligonul</a:t>
            </a:r>
            <a:r>
              <a:rPr lang="x-none" sz="1400" dirty="0" smtClean="0">
                <a:latin typeface="Times New Roman" panose="02020603050405020304" pitchFamily="18" charset="0"/>
                <a:cs typeface="Times New Roman" panose="02020603050405020304" pitchFamily="18" charset="0"/>
              </a:rPr>
              <a:t> de împămîntare</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analog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digital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orice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locație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capacitatea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distribuită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între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zonele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suprapuse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crea</a:t>
            </a:r>
            <a:r>
              <a:rPr lang="en-US" sz="1400" dirty="0">
                <a:latin typeface="Times New Roman" panose="02020603050405020304" pitchFamily="18" charset="0"/>
                <a:cs typeface="Times New Roman" panose="02020603050405020304" pitchFamily="18" charset="0"/>
              </a:rPr>
              <a:t> o </a:t>
            </a:r>
            <a:r>
              <a:rPr lang="en-US" sz="1400" dirty="0" err="1">
                <a:latin typeface="Times New Roman" panose="02020603050405020304" pitchFamily="18" charset="0"/>
                <a:cs typeface="Times New Roman" panose="02020603050405020304" pitchFamily="18" charset="0"/>
              </a:rPr>
              <a:t>cuplare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curent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alternativ</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interferența</a:t>
            </a:r>
            <a:r>
              <a:rPr lang="en-US" sz="1400" dirty="0">
                <a:latin typeface="Times New Roman" panose="02020603050405020304" pitchFamily="18" charset="0"/>
                <a:cs typeface="Times New Roman" panose="02020603050405020304" pitchFamily="18" charset="0"/>
              </a:rPr>
              <a:t> de la </a:t>
            </a:r>
            <a:r>
              <a:rPr lang="en-US" sz="1400" dirty="0" err="1">
                <a:latin typeface="Times New Roman" panose="02020603050405020304" pitchFamily="18" charset="0"/>
                <a:cs typeface="Times New Roman" panose="02020603050405020304" pitchFamily="18" charset="0"/>
              </a:rPr>
              <a:t>componentele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intra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circuitul</a:t>
            </a:r>
            <a:r>
              <a:rPr lang="en-US" sz="1400" dirty="0">
                <a:latin typeface="Times New Roman" panose="02020603050405020304" pitchFamily="18" charset="0"/>
                <a:cs typeface="Times New Roman" panose="02020603050405020304" pitchFamily="18" charset="0"/>
              </a:rPr>
              <a:t> analogic. </a:t>
            </a:r>
            <a:r>
              <a:rPr lang="en-US" sz="1400" dirty="0" err="1">
                <a:latin typeface="Times New Roman" panose="02020603050405020304" pitchFamily="18" charset="0"/>
                <a:cs typeface="Times New Roman" panose="02020603050405020304" pitchFamily="18" charset="0"/>
              </a:rPr>
              <a:t>Astfel</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suprapuneri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invalida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izolarea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poligonului</a:t>
            </a:r>
            <a:r>
              <a:rPr lang="en-US" sz="1400" dirty="0">
                <a:latin typeface="Times New Roman" panose="02020603050405020304" pitchFamily="18" charset="0"/>
                <a:cs typeface="Times New Roman" panose="02020603050405020304" pitchFamily="18" charset="0"/>
              </a:rPr>
              <a:t>.</a:t>
            </a:r>
          </a:p>
        </p:txBody>
      </p:sp>
      <p:sp>
        <p:nvSpPr>
          <p:cNvPr id="3" name="Прямоугольник 2"/>
          <p:cNvSpPr/>
          <p:nvPr/>
        </p:nvSpPr>
        <p:spPr>
          <a:xfrm>
            <a:off x="158074" y="47128"/>
            <a:ext cx="1912703" cy="369332"/>
          </a:xfrm>
          <a:prstGeom prst="rect">
            <a:avLst/>
          </a:prstGeom>
        </p:spPr>
        <p:txBody>
          <a:bodyPr wrap="none">
            <a:spAutoFit/>
          </a:bodyPr>
          <a:lstStyle/>
          <a:p>
            <a:r>
              <a:rPr lang="en-US" sz="1400" dirty="0" err="1" smtClean="0">
                <a:latin typeface="Times New Roman" panose="02020603050405020304" pitchFamily="18" charset="0"/>
                <a:cs typeface="Times New Roman" panose="02020603050405020304" pitchFamily="18" charset="0"/>
              </a:rPr>
              <a:t>Divizarea</a:t>
            </a:r>
            <a:r>
              <a:rPr lang="en-US" sz="1400" dirty="0" smtClean="0">
                <a:latin typeface="Times New Roman" panose="02020603050405020304" pitchFamily="18" charset="0"/>
                <a:cs typeface="Times New Roman" panose="02020603050405020304" pitchFamily="18" charset="0"/>
              </a:rPr>
              <a:t> </a:t>
            </a:r>
            <a:r>
              <a:rPr lang="x-none" sz="1400" dirty="0" smtClean="0">
                <a:latin typeface="Times New Roman" panose="02020603050405020304" pitchFamily="18" charset="0"/>
                <a:cs typeface="Times New Roman" panose="02020603050405020304" pitchFamily="18" charset="0"/>
              </a:rPr>
              <a:t>împămîntării</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8512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7803" y="108269"/>
            <a:ext cx="11760878" cy="3970318"/>
          </a:xfrm>
          <a:prstGeom prst="rect">
            <a:avLst/>
          </a:prstGeom>
          <a:ln>
            <a:solidFill>
              <a:srgbClr val="0070C0"/>
            </a:solidFill>
          </a:ln>
        </p:spPr>
        <p:txBody>
          <a:bodyPr wrap="square">
            <a:spAutoFit/>
          </a:bodyPr>
          <a:lstStyle/>
          <a:p>
            <a:pPr fontAlgn="base"/>
            <a:r>
              <a:rPr lang="ru-RU" sz="1400" dirty="0">
                <a:latin typeface="Times New Roman" panose="02020603050405020304" pitchFamily="18" charset="0"/>
                <a:cs typeface="Times New Roman" panose="02020603050405020304" pitchFamily="18" charset="0"/>
              </a:rPr>
              <a:t>разделение земли.</a:t>
            </a:r>
          </a:p>
          <a:p>
            <a:pPr fontAlgn="base"/>
            <a:r>
              <a:rPr lang="ru-RU" sz="1400" dirty="0">
                <a:latin typeface="Times New Roman" panose="02020603050405020304" pitchFamily="18" charset="0"/>
                <a:cs typeface="Times New Roman" panose="02020603050405020304" pitchFamily="18" charset="0"/>
              </a:rPr>
              <a:t>Разделение земли на аналоговую и цифровую части - один из простейших и наиболее эффективных методов подавления шума. Один или более слоев многослойной печатной платы обычно отводится под слой земляных полигонов. Если разработчик не очень опытен или невнимателен, то земля аналоговой части будет непосредственно соединена с этими полигонами, т.е. аналоговый возвратный ток будет использовать такую же цепь, что и цифровой возвратный ток. </a:t>
            </a:r>
            <a:r>
              <a:rPr lang="ru-RU" sz="1400" dirty="0" err="1">
                <a:latin typeface="Times New Roman" panose="02020603050405020304" pitchFamily="18" charset="0"/>
                <a:cs typeface="Times New Roman" panose="02020603050405020304" pitchFamily="18" charset="0"/>
              </a:rPr>
              <a:t>Авторазводчики</a:t>
            </a:r>
            <a:r>
              <a:rPr lang="ru-RU" sz="1400" dirty="0">
                <a:latin typeface="Times New Roman" panose="02020603050405020304" pitchFamily="18" charset="0"/>
                <a:cs typeface="Times New Roman" panose="02020603050405020304" pitchFamily="18" charset="0"/>
              </a:rPr>
              <a:t> работают примерно также и объединяют все земли вместе.</a:t>
            </a:r>
          </a:p>
          <a:p>
            <a:pPr fontAlgn="base"/>
            <a:r>
              <a:rPr lang="ru-RU" sz="1400" dirty="0">
                <a:latin typeface="Times New Roman" panose="02020603050405020304" pitchFamily="18" charset="0"/>
                <a:cs typeface="Times New Roman" panose="02020603050405020304" pitchFamily="18" charset="0"/>
              </a:rPr>
              <a:t>Если переработке подвергается ранее разработанная печатная плата с единым земляным полигоном, объединяющим аналоговую и цифровую земли, то необходимо сначала физически разделить земли на плате (после этой операции работа платы становится практически невозможной). После этого </a:t>
            </a:r>
            <a:r>
              <a:rPr lang="ru-RU" sz="1400" dirty="0" err="1">
                <a:latin typeface="Times New Roman" panose="02020603050405020304" pitchFamily="18" charset="0"/>
                <a:cs typeface="Times New Roman" panose="02020603050405020304" pitchFamily="18" charset="0"/>
              </a:rPr>
              <a:t>прозводятся</a:t>
            </a:r>
            <a:r>
              <a:rPr lang="ru-RU" sz="1400" dirty="0">
                <a:latin typeface="Times New Roman" panose="02020603050405020304" pitchFamily="18" charset="0"/>
                <a:cs typeface="Times New Roman" panose="02020603050405020304" pitchFamily="18" charset="0"/>
              </a:rPr>
              <a:t> все подключения к аналоговому земляному полигону компонентов аналоговой схемы (формируется аналоговая земля) и к цифровому земляному полигону компонентов цифровой схемы (формируется цифровая земля). И лишь после этого в источнике производится объединение цифровой и аналоговой земли.</a:t>
            </a:r>
          </a:p>
          <a:p>
            <a:pPr fontAlgn="base"/>
            <a:endParaRPr lang="x-none" sz="1400" dirty="0">
              <a:latin typeface="Times New Roman" panose="02020603050405020304" pitchFamily="18" charset="0"/>
              <a:cs typeface="Times New Roman" panose="02020603050405020304" pitchFamily="18" charset="0"/>
            </a:endParaRPr>
          </a:p>
          <a:p>
            <a:pPr fontAlgn="base"/>
            <a:r>
              <a:rPr lang="ru-RU" sz="1400" dirty="0">
                <a:latin typeface="Times New Roman" panose="02020603050405020304" pitchFamily="18" charset="0"/>
                <a:cs typeface="Times New Roman" panose="02020603050405020304" pitchFamily="18" charset="0"/>
              </a:rPr>
              <a:t>Другие правила формирования земли:</a:t>
            </a:r>
          </a:p>
          <a:p>
            <a:pPr fontAlgn="base">
              <a:buFont typeface="Arial" panose="020B0604020202020204" pitchFamily="34" charset="0"/>
              <a:buChar char="•"/>
            </a:pPr>
            <a:r>
              <a:rPr lang="ru-RU" sz="1400" dirty="0">
                <a:latin typeface="Times New Roman" panose="02020603050405020304" pitchFamily="18" charset="0"/>
                <a:cs typeface="Times New Roman" panose="02020603050405020304" pitchFamily="18" charset="0"/>
              </a:rPr>
              <a:t>Шины питания и земли должны находится под одним потенциалом по переменному току, что подразумевает использование конденсаторов развязки и распределенной емкости.</a:t>
            </a:r>
          </a:p>
          <a:p>
            <a:pPr fontAlgn="base">
              <a:buFont typeface="Arial" panose="020B0604020202020204" pitchFamily="34" charset="0"/>
              <a:buChar char="•"/>
            </a:pPr>
            <a:r>
              <a:rPr lang="ru-RU" sz="1400" dirty="0">
                <a:latin typeface="Times New Roman" panose="02020603050405020304" pitchFamily="18" charset="0"/>
                <a:cs typeface="Times New Roman" panose="02020603050405020304" pitchFamily="18" charset="0"/>
              </a:rPr>
              <a:t>Не допускайте перекрытий аналоговых и цифровых полигонов (рис .1). Располагайте шины и полигоны аналогового питания над полигоном аналоговой земли (аналогично для шин цифрового питания). Если в каком-либо месте существует перекрытие аналогового и цифрового полигона, распределенная емкость между перекрывающимися участками будет создавать связь по переменному току, и наводки от работы цифровых компонентов попадут в аналоговую схему. Такие перекрытия аннулируют изоляцию полигонов.</a:t>
            </a:r>
          </a:p>
        </p:txBody>
      </p:sp>
    </p:spTree>
    <p:extLst>
      <p:ext uri="{BB962C8B-B14F-4D97-AF65-F5344CB8AC3E}">
        <p14:creationId xmlns:p14="http://schemas.microsoft.com/office/powerpoint/2010/main" val="4097258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691610" y="3711922"/>
            <a:ext cx="6500390" cy="2677656"/>
          </a:xfrm>
          <a:prstGeom prst="rect">
            <a:avLst/>
          </a:prstGeom>
          <a:ln>
            <a:solidFill>
              <a:srgbClr val="0070C0"/>
            </a:solidFill>
          </a:ln>
        </p:spPr>
        <p:txBody>
          <a:bodyPr wrap="square">
            <a:spAutoFit/>
          </a:bodyPr>
          <a:lstStyle/>
          <a:p>
            <a:r>
              <a:rPr lang="ru-RU" sz="1400" dirty="0">
                <a:latin typeface="Times New Roman" panose="02020603050405020304" pitchFamily="18" charset="0"/>
                <a:cs typeface="Times New Roman" panose="02020603050405020304" pitchFamily="18" charset="0"/>
              </a:rPr>
              <a:t>Разделение не означает электрической изоляции аналоговой от цифровой земли (рис. 2). Они должны соединяться вместе в каком-то, желательно одном, </a:t>
            </a:r>
            <a:r>
              <a:rPr lang="ru-RU" sz="1400" dirty="0" err="1">
                <a:latin typeface="Times New Roman" panose="02020603050405020304" pitchFamily="18" charset="0"/>
                <a:cs typeface="Times New Roman" panose="02020603050405020304" pitchFamily="18" charset="0"/>
              </a:rPr>
              <a:t>низкоимпедансном</a:t>
            </a:r>
            <a:r>
              <a:rPr lang="ru-RU" sz="1400" dirty="0">
                <a:latin typeface="Times New Roman" panose="02020603050405020304" pitchFamily="18" charset="0"/>
                <a:cs typeface="Times New Roman" panose="02020603050405020304" pitchFamily="18" charset="0"/>
              </a:rPr>
              <a:t> узле. Правильная, с точки зрения земли, система имеет только одну землю, которая является выводом заземления для систем с питанием от сетевого переменного напряжения или общим выводом для систем с питанием от постоянного напряжения (например, аккумулятора). Все сигнальные токи и токи питания в этой схеме должны возвращаться к этой земле в одну точку, которая будет служить системной землей. Такой точкой может быть вывод корпуса устройства. Важно понимать, что при подсоединении общего вывода схемы к нескольким точкам корпуса могут образовываться земляные контуры. Создание единственной общей точки объединения земель является одним из наиболее трудных аспектов системного дизайна.</a:t>
            </a:r>
            <a:endParaRPr lang="en-US" sz="1400"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117694" y="3682736"/>
            <a:ext cx="5334458" cy="2706842"/>
          </a:xfrm>
          <a:prstGeom prst="rect">
            <a:avLst/>
          </a:prstGeom>
        </p:spPr>
      </p:pic>
      <p:sp>
        <p:nvSpPr>
          <p:cNvPr id="2" name="Прямоугольник 1"/>
          <p:cNvSpPr/>
          <p:nvPr/>
        </p:nvSpPr>
        <p:spPr>
          <a:xfrm>
            <a:off x="117694" y="101231"/>
            <a:ext cx="11841933" cy="2308324"/>
          </a:xfrm>
          <a:prstGeom prst="rect">
            <a:avLst/>
          </a:prstGeom>
          <a:ln>
            <a:solidFill>
              <a:srgbClr val="FF0000"/>
            </a:solidFill>
          </a:ln>
        </p:spPr>
        <p:txBody>
          <a:bodyPr wrap="square">
            <a:spAutoFit/>
          </a:bodyPr>
          <a:lstStyle/>
          <a:p>
            <a:r>
              <a:rPr lang="en-US" dirty="0" err="1"/>
              <a:t>Separarea</a:t>
            </a:r>
            <a:r>
              <a:rPr lang="en-US" dirty="0"/>
              <a:t> nu </a:t>
            </a:r>
            <a:r>
              <a:rPr lang="en-US" dirty="0" err="1"/>
              <a:t>înseamnă</a:t>
            </a:r>
            <a:r>
              <a:rPr lang="en-US" dirty="0"/>
              <a:t> </a:t>
            </a:r>
            <a:r>
              <a:rPr lang="en-US" dirty="0" err="1"/>
              <a:t>izolarea</a:t>
            </a:r>
            <a:r>
              <a:rPr lang="en-US" dirty="0"/>
              <a:t> </a:t>
            </a:r>
            <a:r>
              <a:rPr lang="en-US" dirty="0" err="1"/>
              <a:t>electrică</a:t>
            </a:r>
            <a:r>
              <a:rPr lang="en-US" dirty="0"/>
              <a:t> a </a:t>
            </a:r>
            <a:r>
              <a:rPr lang="x-none" dirty="0" smtClean="0"/>
              <a:t>împămîntării </a:t>
            </a:r>
            <a:r>
              <a:rPr lang="en-US" dirty="0" smtClean="0"/>
              <a:t>analog</a:t>
            </a:r>
            <a:r>
              <a:rPr lang="x-none" dirty="0" smtClean="0"/>
              <a:t>ice</a:t>
            </a:r>
            <a:r>
              <a:rPr lang="en-US" dirty="0" smtClean="0"/>
              <a:t> </a:t>
            </a:r>
            <a:r>
              <a:rPr lang="en-US" dirty="0"/>
              <a:t>de la </a:t>
            </a:r>
            <a:r>
              <a:rPr lang="x-none" dirty="0" smtClean="0"/>
              <a:t>împămîntarea</a:t>
            </a:r>
            <a:r>
              <a:rPr lang="en-US" dirty="0" smtClean="0"/>
              <a:t> digital</a:t>
            </a:r>
            <a:r>
              <a:rPr lang="x-none" dirty="0" smtClean="0"/>
              <a:t>ă</a:t>
            </a:r>
            <a:r>
              <a:rPr lang="en-US" dirty="0" smtClean="0"/>
              <a:t> </a:t>
            </a:r>
            <a:r>
              <a:rPr lang="en-US" dirty="0"/>
              <a:t>(</a:t>
            </a:r>
            <a:r>
              <a:rPr lang="en-US" dirty="0" err="1"/>
              <a:t>Figura</a:t>
            </a:r>
            <a:r>
              <a:rPr lang="en-US" dirty="0"/>
              <a:t> 2). </a:t>
            </a:r>
            <a:r>
              <a:rPr lang="en-US" dirty="0" err="1"/>
              <a:t>Acestea</a:t>
            </a:r>
            <a:r>
              <a:rPr lang="en-US" dirty="0"/>
              <a:t> </a:t>
            </a:r>
            <a:r>
              <a:rPr lang="en-US" dirty="0" err="1"/>
              <a:t>ar</a:t>
            </a:r>
            <a:r>
              <a:rPr lang="en-US" dirty="0"/>
              <a:t> </a:t>
            </a:r>
            <a:r>
              <a:rPr lang="en-US" dirty="0" err="1"/>
              <a:t>trebui</a:t>
            </a:r>
            <a:r>
              <a:rPr lang="en-US" dirty="0"/>
              <a:t> </a:t>
            </a:r>
            <a:r>
              <a:rPr lang="en-US" dirty="0" err="1"/>
              <a:t>conectate</a:t>
            </a:r>
            <a:r>
              <a:rPr lang="en-US" dirty="0"/>
              <a:t> </a:t>
            </a:r>
            <a:r>
              <a:rPr lang="en-US" dirty="0" err="1"/>
              <a:t>împreună</a:t>
            </a:r>
            <a:r>
              <a:rPr lang="en-US" dirty="0"/>
              <a:t> la un nod, de </a:t>
            </a:r>
            <a:r>
              <a:rPr lang="en-US" dirty="0" err="1"/>
              <a:t>preferință</a:t>
            </a:r>
            <a:r>
              <a:rPr lang="en-US" dirty="0"/>
              <a:t> </a:t>
            </a:r>
            <a:r>
              <a:rPr lang="en-US" dirty="0" err="1"/>
              <a:t>unul</a:t>
            </a:r>
            <a:r>
              <a:rPr lang="en-US" dirty="0"/>
              <a:t>, cu </a:t>
            </a:r>
            <a:r>
              <a:rPr lang="en-US" dirty="0" err="1"/>
              <a:t>impedanță</a:t>
            </a:r>
            <a:r>
              <a:rPr lang="en-US" dirty="0"/>
              <a:t> </a:t>
            </a:r>
            <a:r>
              <a:rPr lang="en-US" dirty="0" err="1"/>
              <a:t>redusă</a:t>
            </a:r>
            <a:r>
              <a:rPr lang="en-US" dirty="0"/>
              <a:t>. Un </a:t>
            </a:r>
            <a:r>
              <a:rPr lang="en-US" dirty="0" err="1"/>
              <a:t>sistem</a:t>
            </a:r>
            <a:r>
              <a:rPr lang="en-US" dirty="0"/>
              <a:t> </a:t>
            </a:r>
            <a:r>
              <a:rPr lang="en-US" dirty="0" err="1"/>
              <a:t>corect</a:t>
            </a:r>
            <a:r>
              <a:rPr lang="en-US" dirty="0"/>
              <a:t> din </a:t>
            </a:r>
            <a:r>
              <a:rPr lang="en-US" dirty="0" err="1"/>
              <a:t>punct</a:t>
            </a:r>
            <a:r>
              <a:rPr lang="en-US" dirty="0"/>
              <a:t> de </a:t>
            </a:r>
            <a:r>
              <a:rPr lang="en-US" dirty="0" err="1"/>
              <a:t>vedere</a:t>
            </a:r>
            <a:r>
              <a:rPr lang="en-US" dirty="0"/>
              <a:t> </a:t>
            </a:r>
            <a:r>
              <a:rPr lang="x-none" dirty="0" smtClean="0"/>
              <a:t>a împămîntării </a:t>
            </a:r>
            <a:r>
              <a:rPr lang="en-US" dirty="0" smtClean="0"/>
              <a:t>are </a:t>
            </a:r>
            <a:r>
              <a:rPr lang="en-US" dirty="0"/>
              <a:t>o </a:t>
            </a:r>
            <a:r>
              <a:rPr lang="en-US" dirty="0" err="1"/>
              <a:t>singură</a:t>
            </a:r>
            <a:r>
              <a:rPr lang="en-US" dirty="0"/>
              <a:t> </a:t>
            </a:r>
            <a:r>
              <a:rPr lang="x-none" dirty="0" smtClean="0"/>
              <a:t>împămîntare</a:t>
            </a:r>
            <a:r>
              <a:rPr lang="en-US" dirty="0" smtClean="0"/>
              <a:t>, </a:t>
            </a:r>
            <a:r>
              <a:rPr lang="en-US" dirty="0"/>
              <a:t>care </a:t>
            </a:r>
            <a:r>
              <a:rPr lang="en-US" dirty="0" err="1"/>
              <a:t>este</a:t>
            </a:r>
            <a:r>
              <a:rPr lang="en-US" dirty="0"/>
              <a:t> </a:t>
            </a:r>
            <a:r>
              <a:rPr lang="en-US" dirty="0" err="1"/>
              <a:t>terminalul</a:t>
            </a:r>
            <a:r>
              <a:rPr lang="en-US" dirty="0"/>
              <a:t> de </a:t>
            </a:r>
            <a:r>
              <a:rPr lang="x-none" dirty="0" smtClean="0"/>
              <a:t>împămîntare</a:t>
            </a:r>
            <a:r>
              <a:rPr lang="en-US" dirty="0" smtClean="0"/>
              <a:t> </a:t>
            </a:r>
            <a:r>
              <a:rPr lang="en-US" dirty="0" err="1"/>
              <a:t>pentru</a:t>
            </a:r>
            <a:r>
              <a:rPr lang="en-US" dirty="0"/>
              <a:t> </a:t>
            </a:r>
            <a:r>
              <a:rPr lang="en-US" dirty="0" err="1"/>
              <a:t>sistemele</a:t>
            </a:r>
            <a:r>
              <a:rPr lang="en-US" dirty="0"/>
              <a:t> </a:t>
            </a:r>
            <a:r>
              <a:rPr lang="en-US" dirty="0" err="1"/>
              <a:t>alimentate</a:t>
            </a:r>
            <a:r>
              <a:rPr lang="en-US" dirty="0"/>
              <a:t> cu </a:t>
            </a:r>
            <a:r>
              <a:rPr lang="en-US" dirty="0" err="1"/>
              <a:t>curent</a:t>
            </a:r>
            <a:r>
              <a:rPr lang="en-US" dirty="0"/>
              <a:t> </a:t>
            </a:r>
            <a:r>
              <a:rPr lang="en-US" dirty="0" err="1"/>
              <a:t>alternativ</a:t>
            </a:r>
            <a:r>
              <a:rPr lang="en-US" dirty="0"/>
              <a:t> </a:t>
            </a:r>
            <a:r>
              <a:rPr lang="en-US" dirty="0" err="1"/>
              <a:t>sau</a:t>
            </a:r>
            <a:r>
              <a:rPr lang="en-US" dirty="0"/>
              <a:t> </a:t>
            </a:r>
            <a:r>
              <a:rPr lang="en-US" dirty="0" err="1"/>
              <a:t>terminalul</a:t>
            </a:r>
            <a:r>
              <a:rPr lang="en-US" dirty="0"/>
              <a:t> </a:t>
            </a:r>
            <a:r>
              <a:rPr lang="en-US" dirty="0" err="1"/>
              <a:t>comun</a:t>
            </a:r>
            <a:r>
              <a:rPr lang="en-US" dirty="0"/>
              <a:t> </a:t>
            </a:r>
            <a:r>
              <a:rPr lang="en-US" dirty="0" err="1"/>
              <a:t>pentru</a:t>
            </a:r>
            <a:r>
              <a:rPr lang="en-US" dirty="0"/>
              <a:t> </a:t>
            </a:r>
            <a:r>
              <a:rPr lang="en-US" dirty="0" err="1"/>
              <a:t>sistemele</a:t>
            </a:r>
            <a:r>
              <a:rPr lang="en-US" dirty="0"/>
              <a:t> </a:t>
            </a:r>
            <a:r>
              <a:rPr lang="en-US" dirty="0" err="1"/>
              <a:t>alimentate</a:t>
            </a:r>
            <a:r>
              <a:rPr lang="en-US" dirty="0"/>
              <a:t> cu </a:t>
            </a:r>
            <a:r>
              <a:rPr lang="en-US" dirty="0" err="1"/>
              <a:t>curent</a:t>
            </a:r>
            <a:r>
              <a:rPr lang="en-US" dirty="0"/>
              <a:t> </a:t>
            </a:r>
            <a:r>
              <a:rPr lang="en-US" dirty="0" err="1"/>
              <a:t>continuu</a:t>
            </a:r>
            <a:r>
              <a:rPr lang="en-US" dirty="0"/>
              <a:t> (cum </a:t>
            </a:r>
            <a:r>
              <a:rPr lang="en-US" dirty="0" err="1"/>
              <a:t>ar</a:t>
            </a:r>
            <a:r>
              <a:rPr lang="en-US" dirty="0"/>
              <a:t> fi o </a:t>
            </a:r>
            <a:r>
              <a:rPr lang="en-US" dirty="0" err="1"/>
              <a:t>baterie</a:t>
            </a:r>
            <a:r>
              <a:rPr lang="en-US" dirty="0"/>
              <a:t>). </a:t>
            </a:r>
            <a:r>
              <a:rPr lang="en-US" dirty="0" err="1"/>
              <a:t>Toți</a:t>
            </a:r>
            <a:r>
              <a:rPr lang="en-US" dirty="0"/>
              <a:t> </a:t>
            </a:r>
            <a:r>
              <a:rPr lang="en-US" dirty="0" err="1"/>
              <a:t>curenții</a:t>
            </a:r>
            <a:r>
              <a:rPr lang="en-US" dirty="0"/>
              <a:t> de </a:t>
            </a:r>
            <a:r>
              <a:rPr lang="en-US" dirty="0" err="1"/>
              <a:t>semnal</a:t>
            </a:r>
            <a:r>
              <a:rPr lang="en-US" dirty="0"/>
              <a:t> </a:t>
            </a:r>
            <a:r>
              <a:rPr lang="en-US" dirty="0" err="1"/>
              <a:t>și</a:t>
            </a:r>
            <a:r>
              <a:rPr lang="en-US" dirty="0"/>
              <a:t> de </a:t>
            </a:r>
            <a:r>
              <a:rPr lang="en-US" dirty="0" err="1"/>
              <a:t>alimentare</a:t>
            </a:r>
            <a:r>
              <a:rPr lang="en-US" dirty="0"/>
              <a:t> din </a:t>
            </a:r>
            <a:r>
              <a:rPr lang="en-US" dirty="0" err="1"/>
              <a:t>acest</a:t>
            </a:r>
            <a:r>
              <a:rPr lang="en-US" dirty="0"/>
              <a:t> circuit </a:t>
            </a:r>
            <a:r>
              <a:rPr lang="en-US" dirty="0" err="1"/>
              <a:t>trebuie</a:t>
            </a:r>
            <a:r>
              <a:rPr lang="en-US" dirty="0"/>
              <a:t> </a:t>
            </a:r>
            <a:r>
              <a:rPr lang="en-US" dirty="0" err="1"/>
              <a:t>să</a:t>
            </a:r>
            <a:r>
              <a:rPr lang="en-US" dirty="0"/>
              <a:t> </a:t>
            </a:r>
            <a:r>
              <a:rPr lang="en-US" dirty="0" err="1"/>
              <a:t>revină</a:t>
            </a:r>
            <a:r>
              <a:rPr lang="en-US" dirty="0"/>
              <a:t> la </a:t>
            </a:r>
            <a:r>
              <a:rPr lang="en-US" dirty="0" err="1"/>
              <a:t>această</a:t>
            </a:r>
            <a:r>
              <a:rPr lang="en-US" dirty="0"/>
              <a:t> </a:t>
            </a:r>
            <a:r>
              <a:rPr lang="x-none" dirty="0" smtClean="0"/>
              <a:t>împămîntare</a:t>
            </a:r>
            <a:r>
              <a:rPr lang="en-US" dirty="0" smtClean="0"/>
              <a:t> </a:t>
            </a:r>
            <a:r>
              <a:rPr lang="en-US" dirty="0"/>
              <a:t>la un </a:t>
            </a:r>
            <a:r>
              <a:rPr lang="x-none" dirty="0" smtClean="0"/>
              <a:t>punct</a:t>
            </a:r>
            <a:r>
              <a:rPr lang="en-US" dirty="0" smtClean="0"/>
              <a:t> </a:t>
            </a:r>
            <a:r>
              <a:rPr lang="en-US" dirty="0" err="1"/>
              <a:t>dat</a:t>
            </a:r>
            <a:r>
              <a:rPr lang="en-US" dirty="0"/>
              <a:t>, care </a:t>
            </a:r>
            <a:r>
              <a:rPr lang="en-US" dirty="0" err="1"/>
              <a:t>va</a:t>
            </a:r>
            <a:r>
              <a:rPr lang="en-US" dirty="0"/>
              <a:t> </a:t>
            </a:r>
            <a:r>
              <a:rPr lang="en-US" dirty="0" err="1"/>
              <a:t>servi</a:t>
            </a:r>
            <a:r>
              <a:rPr lang="en-US" dirty="0"/>
              <a:t> </a:t>
            </a:r>
            <a:r>
              <a:rPr lang="en-US" dirty="0" err="1"/>
              <a:t>drept</a:t>
            </a:r>
            <a:r>
              <a:rPr lang="en-US" dirty="0"/>
              <a:t> </a:t>
            </a:r>
            <a:r>
              <a:rPr lang="x-none" dirty="0" smtClean="0"/>
              <a:t>împămîntare</a:t>
            </a:r>
            <a:r>
              <a:rPr lang="en-US" dirty="0" smtClean="0"/>
              <a:t> </a:t>
            </a:r>
            <a:r>
              <a:rPr lang="en-US" dirty="0"/>
              <a:t>a </a:t>
            </a:r>
            <a:r>
              <a:rPr lang="en-US" dirty="0" err="1"/>
              <a:t>sistemului</a:t>
            </a:r>
            <a:r>
              <a:rPr lang="en-US" dirty="0"/>
              <a:t>. Un </a:t>
            </a:r>
            <a:r>
              <a:rPr lang="en-US" dirty="0" err="1"/>
              <a:t>astfel</a:t>
            </a:r>
            <a:r>
              <a:rPr lang="en-US" dirty="0"/>
              <a:t> de </a:t>
            </a:r>
            <a:r>
              <a:rPr lang="en-US" dirty="0" err="1"/>
              <a:t>punct</a:t>
            </a:r>
            <a:r>
              <a:rPr lang="en-US" dirty="0"/>
              <a:t> </a:t>
            </a:r>
            <a:r>
              <a:rPr lang="en-US" dirty="0" err="1"/>
              <a:t>poate</a:t>
            </a:r>
            <a:r>
              <a:rPr lang="en-US" dirty="0"/>
              <a:t> fi </a:t>
            </a:r>
            <a:r>
              <a:rPr lang="en-US" dirty="0" err="1"/>
              <a:t>pinul</a:t>
            </a:r>
            <a:r>
              <a:rPr lang="en-US" dirty="0"/>
              <a:t> </a:t>
            </a:r>
            <a:r>
              <a:rPr lang="en-US" dirty="0" err="1"/>
              <a:t>carcasei</a:t>
            </a:r>
            <a:r>
              <a:rPr lang="en-US" dirty="0"/>
              <a:t> </a:t>
            </a:r>
            <a:r>
              <a:rPr lang="en-US" dirty="0" err="1"/>
              <a:t>dispozitivului</a:t>
            </a:r>
            <a:r>
              <a:rPr lang="en-US" dirty="0"/>
              <a:t>. Este important </a:t>
            </a:r>
            <a:r>
              <a:rPr lang="en-US" dirty="0" err="1"/>
              <a:t>să</a:t>
            </a:r>
            <a:r>
              <a:rPr lang="en-US" dirty="0"/>
              <a:t> </a:t>
            </a:r>
            <a:r>
              <a:rPr lang="en-US" dirty="0" err="1"/>
              <a:t>înțelegem</a:t>
            </a:r>
            <a:r>
              <a:rPr lang="en-US" dirty="0"/>
              <a:t> </a:t>
            </a:r>
            <a:r>
              <a:rPr lang="en-US" dirty="0" err="1"/>
              <a:t>că</a:t>
            </a:r>
            <a:r>
              <a:rPr lang="en-US" dirty="0"/>
              <a:t> </a:t>
            </a:r>
            <a:r>
              <a:rPr lang="en-US" dirty="0" err="1"/>
              <a:t>buclele</a:t>
            </a:r>
            <a:r>
              <a:rPr lang="en-US" dirty="0"/>
              <a:t> la </a:t>
            </a:r>
            <a:r>
              <a:rPr lang="x-none" dirty="0" smtClean="0"/>
              <a:t>împămîntare</a:t>
            </a:r>
            <a:r>
              <a:rPr lang="en-US" dirty="0" smtClean="0"/>
              <a:t> </a:t>
            </a:r>
            <a:r>
              <a:rPr lang="en-US" dirty="0"/>
              <a:t>pot fi create </a:t>
            </a:r>
            <a:r>
              <a:rPr lang="en-US" dirty="0" err="1"/>
              <a:t>prin</a:t>
            </a:r>
            <a:r>
              <a:rPr lang="en-US" dirty="0"/>
              <a:t> </a:t>
            </a:r>
            <a:r>
              <a:rPr lang="en-US" dirty="0" err="1"/>
              <a:t>conectarea</a:t>
            </a:r>
            <a:r>
              <a:rPr lang="en-US" dirty="0"/>
              <a:t> </a:t>
            </a:r>
            <a:r>
              <a:rPr lang="en-US" dirty="0" err="1"/>
              <a:t>unui</a:t>
            </a:r>
            <a:r>
              <a:rPr lang="en-US" dirty="0"/>
              <a:t> pin </a:t>
            </a:r>
            <a:r>
              <a:rPr lang="en-US" dirty="0" err="1"/>
              <a:t>comun</a:t>
            </a:r>
            <a:r>
              <a:rPr lang="en-US" dirty="0"/>
              <a:t> la </a:t>
            </a:r>
            <a:r>
              <a:rPr lang="en-US" dirty="0" err="1"/>
              <a:t>mai</a:t>
            </a:r>
            <a:r>
              <a:rPr lang="en-US" dirty="0"/>
              <a:t> </a:t>
            </a:r>
            <a:r>
              <a:rPr lang="en-US" dirty="0" err="1"/>
              <a:t>multe</a:t>
            </a:r>
            <a:r>
              <a:rPr lang="en-US" dirty="0"/>
              <a:t> </a:t>
            </a:r>
            <a:r>
              <a:rPr lang="en-US" dirty="0" err="1"/>
              <a:t>puncte</a:t>
            </a:r>
            <a:r>
              <a:rPr lang="en-US" dirty="0"/>
              <a:t> de </a:t>
            </a:r>
            <a:r>
              <a:rPr lang="en-US" dirty="0" err="1"/>
              <a:t>pe</a:t>
            </a:r>
            <a:r>
              <a:rPr lang="en-US" dirty="0"/>
              <a:t> </a:t>
            </a:r>
            <a:r>
              <a:rPr lang="x-none" dirty="0" smtClean="0"/>
              <a:t>carcasă</a:t>
            </a:r>
            <a:r>
              <a:rPr lang="en-US" dirty="0" smtClean="0"/>
              <a:t>. </a:t>
            </a:r>
            <a:r>
              <a:rPr lang="en-US" dirty="0" err="1"/>
              <a:t>Crearea</a:t>
            </a:r>
            <a:r>
              <a:rPr lang="en-US" dirty="0"/>
              <a:t> </a:t>
            </a:r>
            <a:r>
              <a:rPr lang="en-US" dirty="0" err="1"/>
              <a:t>unui</a:t>
            </a:r>
            <a:r>
              <a:rPr lang="en-US" dirty="0"/>
              <a:t> </a:t>
            </a:r>
            <a:r>
              <a:rPr lang="en-US" dirty="0" err="1"/>
              <a:t>singur</a:t>
            </a:r>
            <a:r>
              <a:rPr lang="en-US" dirty="0"/>
              <a:t> </a:t>
            </a:r>
            <a:r>
              <a:rPr lang="en-US" dirty="0" err="1"/>
              <a:t>punct</a:t>
            </a:r>
            <a:r>
              <a:rPr lang="en-US" dirty="0"/>
              <a:t> </a:t>
            </a:r>
            <a:r>
              <a:rPr lang="en-US" dirty="0" err="1"/>
              <a:t>comun</a:t>
            </a:r>
            <a:r>
              <a:rPr lang="en-US" dirty="0"/>
              <a:t> de </a:t>
            </a:r>
            <a:r>
              <a:rPr lang="x-none" dirty="0" smtClean="0"/>
              <a:t>împămîntare</a:t>
            </a:r>
            <a:r>
              <a:rPr lang="en-US" dirty="0" smtClean="0"/>
              <a:t> </a:t>
            </a:r>
            <a:r>
              <a:rPr lang="en-US" dirty="0" err="1"/>
              <a:t>este</a:t>
            </a:r>
            <a:r>
              <a:rPr lang="en-US" dirty="0"/>
              <a:t> </a:t>
            </a:r>
            <a:r>
              <a:rPr lang="en-US" dirty="0" err="1"/>
              <a:t>unul</a:t>
            </a:r>
            <a:r>
              <a:rPr lang="en-US" dirty="0"/>
              <a:t> </a:t>
            </a:r>
            <a:r>
              <a:rPr lang="en-US" dirty="0" err="1"/>
              <a:t>dintre</a:t>
            </a:r>
            <a:r>
              <a:rPr lang="en-US" dirty="0"/>
              <a:t> </a:t>
            </a:r>
            <a:r>
              <a:rPr lang="en-US" dirty="0" err="1"/>
              <a:t>cele</a:t>
            </a:r>
            <a:r>
              <a:rPr lang="en-US" dirty="0"/>
              <a:t> </a:t>
            </a:r>
            <a:r>
              <a:rPr lang="en-US" dirty="0" err="1"/>
              <a:t>mai</a:t>
            </a:r>
            <a:r>
              <a:rPr lang="en-US" dirty="0"/>
              <a:t> </a:t>
            </a:r>
            <a:r>
              <a:rPr lang="en-US" dirty="0" err="1"/>
              <a:t>dificile</a:t>
            </a:r>
            <a:r>
              <a:rPr lang="en-US" dirty="0"/>
              <a:t> </a:t>
            </a:r>
            <a:r>
              <a:rPr lang="en-US" dirty="0" err="1"/>
              <a:t>aspecte</a:t>
            </a:r>
            <a:r>
              <a:rPr lang="en-US" dirty="0"/>
              <a:t> ale </a:t>
            </a:r>
            <a:r>
              <a:rPr lang="en-US" dirty="0" err="1"/>
              <a:t>proiectării</a:t>
            </a:r>
            <a:r>
              <a:rPr lang="en-US" dirty="0"/>
              <a:t> </a:t>
            </a:r>
            <a:r>
              <a:rPr lang="en-US" dirty="0" err="1"/>
              <a:t>sistemelor</a:t>
            </a:r>
            <a:r>
              <a:rPr lang="en-US" dirty="0"/>
              <a:t>.</a:t>
            </a:r>
          </a:p>
        </p:txBody>
      </p:sp>
    </p:spTree>
    <p:extLst>
      <p:ext uri="{BB962C8B-B14F-4D97-AF65-F5344CB8AC3E}">
        <p14:creationId xmlns:p14="http://schemas.microsoft.com/office/powerpoint/2010/main" val="3416220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648547" y="4091748"/>
            <a:ext cx="8380491" cy="2677656"/>
          </a:xfrm>
          <a:prstGeom prst="rect">
            <a:avLst/>
          </a:prstGeom>
          <a:ln>
            <a:solidFill>
              <a:srgbClr val="0070C0"/>
            </a:solidFill>
          </a:ln>
        </p:spPr>
        <p:txBody>
          <a:bodyPr wrap="square">
            <a:spAutoFit/>
          </a:bodyPr>
          <a:lstStyle/>
          <a:p>
            <a:r>
              <a:rPr lang="ru-RU" sz="1200" dirty="0">
                <a:latin typeface="Times New Roman" panose="02020603050405020304" pitchFamily="18" charset="0"/>
                <a:cs typeface="Times New Roman" panose="02020603050405020304" pitchFamily="18" charset="0"/>
              </a:rPr>
              <a:t>По возможности разделяйте выводы разъемов, предназначенные для передачи возвратных токов - возвратные токи должны объединяться только в точке системной земли. Старение контактов разъемов, а также частая расстыковка их ответных частей приводит к увеличению сопротивления контактов, следовательно, для более надежной работы необходимо использование разъемов с некоторым количеством дополнительных выводов. Сложные цифровые печатные платы имеют много слоев и содержат сотни или тысячи проводников. Добавление еще одного проводника редко создает проблему в отличие от добавляемых дополнительных выводов разъемов. Если это не удается сделать, то необходимо создавать два проводника возвратного тока для каждой силовой цепи на плате, соблюдая особые меры предосторожности.</a:t>
            </a:r>
          </a:p>
          <a:p>
            <a:r>
              <a:rPr lang="ru-RU" sz="1200" dirty="0">
                <a:latin typeface="Times New Roman" panose="02020603050405020304" pitchFamily="18" charset="0"/>
                <a:cs typeface="Times New Roman" panose="02020603050405020304" pitchFamily="18" charset="0"/>
              </a:rPr>
              <a:t>Важно отделять шины цифровых сигналов от мест на печатной плате, где расположены аналоговые компоненты схемы. Это предполагает изоляцию (экранирование) полигонами, создание коротких трасс аналоговых сигналов и внимательное размещение пассивных компонентов при наличии рядом расположенных шин высокоскоростных цифровых и ответственных аналоговых сигналов. Шины цифровых сигналов должны разводиться вокруг участков с аналоговыми компонентами и не перекрываться с шинами и полигонами аналоговой земли и аналогового питания. Если этого не делать, то разработка будет содержать новый непредусмотренный элемент - антенну, излучение которой будет воздействовать на </a:t>
            </a:r>
            <a:r>
              <a:rPr lang="ru-RU" sz="1200" dirty="0" err="1">
                <a:latin typeface="Times New Roman" panose="02020603050405020304" pitchFamily="18" charset="0"/>
                <a:cs typeface="Times New Roman" panose="02020603050405020304" pitchFamily="18" charset="0"/>
              </a:rPr>
              <a:t>высокоимпедансные</a:t>
            </a:r>
            <a:r>
              <a:rPr lang="ru-RU" sz="1200" dirty="0">
                <a:latin typeface="Times New Roman" panose="02020603050405020304" pitchFamily="18" charset="0"/>
                <a:cs typeface="Times New Roman" panose="02020603050405020304" pitchFamily="18" charset="0"/>
              </a:rPr>
              <a:t> аналоговые компоненты и проводники (рис. 3</a:t>
            </a:r>
            <a:r>
              <a:rPr lang="ru-RU" sz="1200" dirty="0" smtClean="0">
                <a:latin typeface="Times New Roman" panose="02020603050405020304" pitchFamily="18" charset="0"/>
                <a:cs typeface="Times New Roman" panose="02020603050405020304" pitchFamily="18" charset="0"/>
              </a:rPr>
              <a:t>).</a:t>
            </a:r>
            <a:endParaRPr lang="ru-RU" sz="1200" dirty="0">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190121" y="4168486"/>
            <a:ext cx="3376943" cy="2524179"/>
          </a:xfrm>
          <a:prstGeom prst="rect">
            <a:avLst/>
          </a:prstGeom>
        </p:spPr>
      </p:pic>
      <p:sp>
        <p:nvSpPr>
          <p:cNvPr id="2" name="Прямоугольник 1"/>
          <p:cNvSpPr/>
          <p:nvPr/>
        </p:nvSpPr>
        <p:spPr>
          <a:xfrm>
            <a:off x="0" y="0"/>
            <a:ext cx="12029038" cy="3046988"/>
          </a:xfrm>
          <a:prstGeom prst="rect">
            <a:avLst/>
          </a:prstGeom>
          <a:ln>
            <a:solidFill>
              <a:srgbClr val="FF0000"/>
            </a:solidFill>
          </a:ln>
        </p:spPr>
        <p:txBody>
          <a:bodyPr wrap="square">
            <a:spAutoFit/>
          </a:bodyPr>
          <a:lstStyle/>
          <a:p>
            <a:r>
              <a:rPr lang="x-none" sz="1600" dirty="0" smtClean="0">
                <a:latin typeface="Times New Roman" panose="02020603050405020304" pitchFamily="18" charset="0"/>
                <a:cs typeface="Times New Roman" panose="02020603050405020304" pitchFamily="18" charset="0"/>
              </a:rPr>
              <a:t>În măsura posibilității s</a:t>
            </a:r>
            <a:r>
              <a:rPr lang="en-US" sz="1600" dirty="0" err="1" smtClean="0">
                <a:latin typeface="Times New Roman" panose="02020603050405020304" pitchFamily="18" charset="0"/>
                <a:cs typeface="Times New Roman" panose="02020603050405020304" pitchFamily="18" charset="0"/>
              </a:rPr>
              <a:t>eparați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pinii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conectorilor</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transportă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curenți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retur</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curenții</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retur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trebuie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combinați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numai</a:t>
            </a:r>
            <a:r>
              <a:rPr lang="en-US" sz="1600" dirty="0" smtClean="0">
                <a:latin typeface="Times New Roman" panose="02020603050405020304" pitchFamily="18" charset="0"/>
                <a:cs typeface="Times New Roman" panose="02020603050405020304" pitchFamily="18" charset="0"/>
              </a:rPr>
              <a:t> la </a:t>
            </a:r>
            <a:r>
              <a:rPr lang="en-US" sz="1600" dirty="0" err="1" smtClean="0">
                <a:latin typeface="Times New Roman" panose="02020603050405020304" pitchFamily="18" charset="0"/>
                <a:cs typeface="Times New Roman" panose="02020603050405020304" pitchFamily="18" charset="0"/>
              </a:rPr>
              <a:t>punctul</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împământare</a:t>
            </a:r>
            <a:r>
              <a:rPr lang="en-US" sz="1600" dirty="0" smtClean="0">
                <a:latin typeface="Times New Roman" panose="02020603050405020304" pitchFamily="18" charset="0"/>
                <a:cs typeface="Times New Roman" panose="02020603050405020304" pitchFamily="18" charset="0"/>
              </a:rPr>
              <a:t> al </a:t>
            </a:r>
            <a:r>
              <a:rPr lang="en-US" sz="1600" dirty="0" err="1" smtClean="0">
                <a:latin typeface="Times New Roman" panose="02020603050405020304" pitchFamily="18" charset="0"/>
                <a:cs typeface="Times New Roman" panose="02020603050405020304" pitchFamily="18" charset="0"/>
              </a:rPr>
              <a:t>sistemului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Îmbătrânirea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contactelor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conectorilor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precum</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și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deblocarea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frecventă</a:t>
            </a:r>
            <a:r>
              <a:rPr lang="en-US" sz="1600" dirty="0" smtClean="0">
                <a:latin typeface="Times New Roman" panose="02020603050405020304" pitchFamily="18" charset="0"/>
                <a:cs typeface="Times New Roman" panose="02020603050405020304" pitchFamily="18" charset="0"/>
              </a:rPr>
              <a:t> a </a:t>
            </a:r>
            <a:r>
              <a:rPr lang="en-US" sz="1600" dirty="0" err="1" smtClean="0">
                <a:latin typeface="Times New Roman" panose="02020603050405020304" pitchFamily="18" charset="0"/>
                <a:cs typeface="Times New Roman" panose="02020603050405020304" pitchFamily="18" charset="0"/>
              </a:rPr>
              <a:t>omologilor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lor</a:t>
            </a:r>
            <a:r>
              <a:rPr lang="en-US" sz="1600" dirty="0" smtClean="0">
                <a:latin typeface="Times New Roman" panose="02020603050405020304" pitchFamily="18" charset="0"/>
                <a:cs typeface="Times New Roman" panose="02020603050405020304" pitchFamily="18" charset="0"/>
              </a:rPr>
              <a:t>, duce la o </a:t>
            </a:r>
            <a:r>
              <a:rPr lang="en-US" sz="1600" dirty="0" err="1" smtClean="0">
                <a:latin typeface="Times New Roman" panose="02020603050405020304" pitchFamily="18" charset="0"/>
                <a:cs typeface="Times New Roman" panose="02020603050405020304" pitchFamily="18" charset="0"/>
              </a:rPr>
              <a:t>creștere</a:t>
            </a:r>
            <a:r>
              <a:rPr lang="en-US" sz="1600" dirty="0" smtClean="0">
                <a:latin typeface="Times New Roman" panose="02020603050405020304" pitchFamily="18" charset="0"/>
                <a:cs typeface="Times New Roman" panose="02020603050405020304" pitchFamily="18" charset="0"/>
              </a:rPr>
              <a:t> a </a:t>
            </a:r>
            <a:r>
              <a:rPr lang="en-US" sz="1600" dirty="0" err="1" smtClean="0">
                <a:latin typeface="Times New Roman" panose="02020603050405020304" pitchFamily="18" charset="0"/>
                <a:cs typeface="Times New Roman" panose="02020603050405020304" pitchFamily="18" charset="0"/>
              </a:rPr>
              <a:t>rezistenței</a:t>
            </a:r>
            <a:r>
              <a:rPr lang="en-US" sz="1600" dirty="0" smtClean="0">
                <a:latin typeface="Times New Roman" panose="02020603050405020304" pitchFamily="18" charset="0"/>
                <a:cs typeface="Times New Roman" panose="02020603050405020304" pitchFamily="18" charset="0"/>
              </a:rPr>
              <a:t> la contact, </a:t>
            </a:r>
            <a:r>
              <a:rPr lang="en-US" sz="1600" dirty="0" err="1" smtClean="0">
                <a:latin typeface="Times New Roman" panose="02020603050405020304" pitchFamily="18" charset="0"/>
                <a:cs typeface="Times New Roman" panose="02020603050405020304" pitchFamily="18" charset="0"/>
              </a:rPr>
              <a:t>prin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urmare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pentru</a:t>
            </a:r>
            <a:r>
              <a:rPr lang="en-US" sz="1600" dirty="0" smtClean="0">
                <a:latin typeface="Times New Roman" panose="02020603050405020304" pitchFamily="18" charset="0"/>
                <a:cs typeface="Times New Roman" panose="02020603050405020304" pitchFamily="18" charset="0"/>
              </a:rPr>
              <a:t> o </a:t>
            </a:r>
            <a:r>
              <a:rPr lang="en-US" sz="1600" dirty="0" err="1" smtClean="0">
                <a:latin typeface="Times New Roman" panose="02020603050405020304" pitchFamily="18" charset="0"/>
                <a:cs typeface="Times New Roman" panose="02020603050405020304" pitchFamily="18" charset="0"/>
              </a:rPr>
              <a:t>funcționare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mai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fiabilă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este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necesar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utilizați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conectori</a:t>
            </a:r>
            <a:r>
              <a:rPr lang="en-US" sz="1600" dirty="0" smtClean="0">
                <a:latin typeface="Times New Roman" panose="02020603050405020304" pitchFamily="18" charset="0"/>
                <a:cs typeface="Times New Roman" panose="02020603050405020304" pitchFamily="18" charset="0"/>
              </a:rPr>
              <a:t> cu un </a:t>
            </a:r>
            <a:r>
              <a:rPr lang="en-US" sz="1600" dirty="0" err="1" smtClean="0">
                <a:latin typeface="Times New Roman" panose="02020603050405020304" pitchFamily="18" charset="0"/>
                <a:cs typeface="Times New Roman" panose="02020603050405020304" pitchFamily="18" charset="0"/>
              </a:rPr>
              <a:t>număr</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pini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suplimentari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Plăcile</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circuite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imprimate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digitale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complexe</a:t>
            </a:r>
            <a:r>
              <a:rPr lang="en-US" sz="1600" dirty="0" smtClean="0">
                <a:latin typeface="Times New Roman" panose="02020603050405020304" pitchFamily="18" charset="0"/>
                <a:cs typeface="Times New Roman" panose="02020603050405020304" pitchFamily="18" charset="0"/>
              </a:rPr>
              <a:t> au </a:t>
            </a:r>
            <a:r>
              <a:rPr lang="en-US" sz="1600" dirty="0" err="1" smtClean="0">
                <a:latin typeface="Times New Roman" panose="02020603050405020304" pitchFamily="18" charset="0"/>
                <a:cs typeface="Times New Roman" panose="02020603050405020304" pitchFamily="18" charset="0"/>
              </a:rPr>
              <a:t>multe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straturi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și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conțin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sute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sau</a:t>
            </a:r>
            <a:r>
              <a:rPr lang="en-US" sz="1600" dirty="0" smtClean="0">
                <a:latin typeface="Times New Roman" panose="02020603050405020304" pitchFamily="18" charset="0"/>
                <a:cs typeface="Times New Roman" panose="02020603050405020304" pitchFamily="18" charset="0"/>
              </a:rPr>
              <a:t> mii de fire. </a:t>
            </a:r>
            <a:r>
              <a:rPr lang="en-US" sz="1600" dirty="0" err="1" smtClean="0">
                <a:latin typeface="Times New Roman" panose="02020603050405020304" pitchFamily="18" charset="0"/>
                <a:cs typeface="Times New Roman" panose="02020603050405020304" pitchFamily="18" charset="0"/>
              </a:rPr>
              <a:t>Adăugarea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unui</a:t>
            </a:r>
            <a:r>
              <a:rPr lang="en-US" sz="1600" dirty="0" smtClean="0">
                <a:latin typeface="Times New Roman" panose="02020603050405020304" pitchFamily="18" charset="0"/>
                <a:cs typeface="Times New Roman" panose="02020603050405020304" pitchFamily="18" charset="0"/>
              </a:rPr>
              <a:t> conductor </a:t>
            </a:r>
            <a:r>
              <a:rPr lang="en-US" sz="1600" dirty="0" err="1" smtClean="0">
                <a:latin typeface="Times New Roman" panose="02020603050405020304" pitchFamily="18" charset="0"/>
                <a:cs typeface="Times New Roman" panose="02020603050405020304" pitchFamily="18" charset="0"/>
              </a:rPr>
              <a:t>suplimentar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este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rareori</a:t>
            </a:r>
            <a:r>
              <a:rPr lang="en-US" sz="1600" dirty="0" smtClean="0">
                <a:latin typeface="Times New Roman" panose="02020603050405020304" pitchFamily="18" charset="0"/>
                <a:cs typeface="Times New Roman" panose="02020603050405020304" pitchFamily="18" charset="0"/>
              </a:rPr>
              <a:t> o </a:t>
            </a:r>
            <a:r>
              <a:rPr lang="en-US" sz="1600" dirty="0" err="1" smtClean="0">
                <a:latin typeface="Times New Roman" panose="02020603050405020304" pitchFamily="18" charset="0"/>
                <a:cs typeface="Times New Roman" panose="02020603050405020304" pitchFamily="18" charset="0"/>
              </a:rPr>
              <a:t>problemă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spre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deosebire</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adăugarea</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pini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suplimentari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pentru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conectori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Dacă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acest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lucru</a:t>
            </a:r>
            <a:r>
              <a:rPr lang="en-US" sz="1600" dirty="0" smtClean="0">
                <a:latin typeface="Times New Roman" panose="02020603050405020304" pitchFamily="18" charset="0"/>
                <a:cs typeface="Times New Roman" panose="02020603050405020304" pitchFamily="18" charset="0"/>
              </a:rPr>
              <a:t> nu </a:t>
            </a:r>
            <a:r>
              <a:rPr lang="en-US" sz="1600" dirty="0" err="1" smtClean="0">
                <a:latin typeface="Times New Roman" panose="02020603050405020304" pitchFamily="18" charset="0"/>
                <a:cs typeface="Times New Roman" panose="02020603050405020304" pitchFamily="18" charset="0"/>
              </a:rPr>
              <a:t>reușește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atunci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trebuie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creați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doi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conductori</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retur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pentru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fiecare</a:t>
            </a:r>
            <a:r>
              <a:rPr lang="en-US" sz="1600" dirty="0" smtClean="0">
                <a:latin typeface="Times New Roman" panose="02020603050405020304" pitchFamily="18" charset="0"/>
                <a:cs typeface="Times New Roman" panose="02020603050405020304" pitchFamily="18" charset="0"/>
              </a:rPr>
              <a:t> circuit de </a:t>
            </a:r>
            <a:r>
              <a:rPr lang="en-US" sz="1600" dirty="0" err="1" smtClean="0">
                <a:latin typeface="Times New Roman" panose="02020603050405020304" pitchFamily="18" charset="0"/>
                <a:cs typeface="Times New Roman" panose="02020603050405020304" pitchFamily="18" charset="0"/>
              </a:rPr>
              <a:t>alimentare</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pe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placă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luând</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măsuri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speciale</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precauție</a:t>
            </a:r>
            <a:r>
              <a:rPr lang="en-US" sz="1600" dirty="0" smtClean="0">
                <a:latin typeface="Times New Roman" panose="02020603050405020304" pitchFamily="18" charset="0"/>
                <a:cs typeface="Times New Roman" panose="02020603050405020304" pitchFamily="18" charset="0"/>
              </a:rPr>
              <a:t>.</a:t>
            </a:r>
          </a:p>
          <a:p>
            <a:r>
              <a:rPr lang="en-US" sz="1600" dirty="0" smtClean="0">
                <a:latin typeface="Times New Roman" panose="02020603050405020304" pitchFamily="18" charset="0"/>
                <a:cs typeface="Times New Roman" panose="02020603050405020304" pitchFamily="18" charset="0"/>
              </a:rPr>
              <a:t>Este important </a:t>
            </a:r>
            <a:r>
              <a:rPr lang="en-US" sz="1600" dirty="0" err="1" smtClean="0">
                <a:latin typeface="Times New Roman" panose="02020603050405020304" pitchFamily="18" charset="0"/>
                <a:cs typeface="Times New Roman" panose="02020603050405020304" pitchFamily="18" charset="0"/>
              </a:rPr>
              <a:t>să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separați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magistralele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digitale</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semnal</a:t>
            </a:r>
            <a:r>
              <a:rPr lang="en-US" sz="1600" dirty="0" smtClean="0">
                <a:latin typeface="Times New Roman" panose="02020603050405020304" pitchFamily="18" charset="0"/>
                <a:cs typeface="Times New Roman" panose="02020603050405020304" pitchFamily="18" charset="0"/>
              </a:rPr>
              <a:t> </a:t>
            </a:r>
            <a:r>
              <a:rPr lang="x-none" sz="1600" dirty="0" smtClean="0">
                <a:latin typeface="Times New Roman" panose="02020603050405020304" pitchFamily="18" charset="0"/>
                <a:cs typeface="Times New Roman" panose="02020603050405020304" pitchFamily="18" charset="0"/>
              </a:rPr>
              <a:t>din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locațiile</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pe</a:t>
            </a:r>
            <a:r>
              <a:rPr lang="en-US" sz="1600" dirty="0" smtClean="0">
                <a:latin typeface="Times New Roman" panose="02020603050405020304" pitchFamily="18" charset="0"/>
                <a:cs typeface="Times New Roman" panose="02020603050405020304" pitchFamily="18" charset="0"/>
              </a:rPr>
              <a:t> PCB </a:t>
            </a:r>
            <a:r>
              <a:rPr lang="en-US" sz="1600" dirty="0" err="1" smtClean="0">
                <a:latin typeface="Times New Roman" panose="02020603050405020304" pitchFamily="18" charset="0"/>
                <a:cs typeface="Times New Roman" panose="02020603050405020304" pitchFamily="18" charset="0"/>
              </a:rPr>
              <a:t>unde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sunt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amplasate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componentele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circuitului</a:t>
            </a:r>
            <a:r>
              <a:rPr lang="en-US" sz="1600" dirty="0" smtClean="0">
                <a:latin typeface="Times New Roman" panose="02020603050405020304" pitchFamily="18" charset="0"/>
                <a:cs typeface="Times New Roman" panose="02020603050405020304" pitchFamily="18" charset="0"/>
              </a:rPr>
              <a:t> analogic. </a:t>
            </a:r>
            <a:r>
              <a:rPr lang="en-US" sz="1600" dirty="0" err="1" smtClean="0">
                <a:latin typeface="Times New Roman" panose="02020603050405020304" pitchFamily="18" charset="0"/>
                <a:cs typeface="Times New Roman" panose="02020603050405020304" pitchFamily="18" charset="0"/>
              </a:rPr>
              <a:t>Aceasta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implică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izolarea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poligonului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ecranare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traseele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scurte</a:t>
            </a:r>
            <a:r>
              <a:rPr lang="en-US" sz="1600" dirty="0" smtClean="0">
                <a:latin typeface="Times New Roman" panose="02020603050405020304" pitchFamily="18" charset="0"/>
                <a:cs typeface="Times New Roman" panose="02020603050405020304" pitchFamily="18" charset="0"/>
              </a:rPr>
              <a:t> ale </a:t>
            </a:r>
            <a:r>
              <a:rPr lang="en-US" sz="1600" dirty="0" err="1" smtClean="0">
                <a:latin typeface="Times New Roman" panose="02020603050405020304" pitchFamily="18" charset="0"/>
                <a:cs typeface="Times New Roman" panose="02020603050405020304" pitchFamily="18" charset="0"/>
              </a:rPr>
              <a:t>semnalului</a:t>
            </a:r>
            <a:r>
              <a:rPr lang="en-US" sz="1600" dirty="0" smtClean="0">
                <a:latin typeface="Times New Roman" panose="02020603050405020304" pitchFamily="18" charset="0"/>
                <a:cs typeface="Times New Roman" panose="02020603050405020304" pitchFamily="18" charset="0"/>
              </a:rPr>
              <a:t> analogic </a:t>
            </a:r>
            <a:r>
              <a:rPr lang="en-US" sz="1600" dirty="0" err="1" smtClean="0">
                <a:latin typeface="Times New Roman" panose="02020603050405020304" pitchFamily="18" charset="0"/>
                <a:cs typeface="Times New Roman" panose="02020603050405020304" pitchFamily="18" charset="0"/>
              </a:rPr>
              <a:t>și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amplasarea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atentă</a:t>
            </a:r>
            <a:r>
              <a:rPr lang="en-US" sz="1600" dirty="0" smtClean="0">
                <a:latin typeface="Times New Roman" panose="02020603050405020304" pitchFamily="18" charset="0"/>
                <a:cs typeface="Times New Roman" panose="02020603050405020304" pitchFamily="18" charset="0"/>
              </a:rPr>
              <a:t> a </a:t>
            </a:r>
            <a:r>
              <a:rPr lang="en-US" sz="1600" dirty="0" err="1" smtClean="0">
                <a:latin typeface="Times New Roman" panose="02020603050405020304" pitchFamily="18" charset="0"/>
                <a:cs typeface="Times New Roman" panose="02020603050405020304" pitchFamily="18" charset="0"/>
              </a:rPr>
              <a:t>componentelor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pasive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în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prezența</a:t>
            </a:r>
            <a:r>
              <a:rPr lang="en-US" sz="1600" dirty="0" smtClean="0">
                <a:latin typeface="Times New Roman" panose="02020603050405020304" pitchFamily="18" charset="0"/>
                <a:cs typeface="Times New Roman" panose="02020603050405020304" pitchFamily="18" charset="0"/>
              </a:rPr>
              <a:t> </a:t>
            </a:r>
            <a:r>
              <a:rPr lang="x-none" sz="1600" dirty="0" smtClean="0">
                <a:latin typeface="Times New Roman" panose="02020603050405020304" pitchFamily="18" charset="0"/>
                <a:cs typeface="Times New Roman" panose="02020603050405020304" pitchFamily="18" charset="0"/>
              </a:rPr>
              <a:t>magistralelor</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semnal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analogice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digitale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și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critice</a:t>
            </a:r>
            <a:r>
              <a:rPr lang="en-US" sz="1600" dirty="0" smtClean="0">
                <a:latin typeface="Times New Roman" panose="02020603050405020304" pitchFamily="18" charset="0"/>
                <a:cs typeface="Times New Roman" panose="02020603050405020304" pitchFamily="18" charset="0"/>
              </a:rPr>
              <a:t> de mare </a:t>
            </a:r>
            <a:r>
              <a:rPr lang="en-US" sz="1600" dirty="0" err="1" smtClean="0">
                <a:latin typeface="Times New Roman" panose="02020603050405020304" pitchFamily="18" charset="0"/>
                <a:cs typeface="Times New Roman" panose="02020603050405020304" pitchFamily="18" charset="0"/>
              </a:rPr>
              <a:t>viteză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unul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lângă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altul</a:t>
            </a:r>
            <a:r>
              <a:rPr lang="en-US" sz="1600" dirty="0" smtClean="0">
                <a:latin typeface="Times New Roman" panose="02020603050405020304" pitchFamily="18" charset="0"/>
                <a:cs typeface="Times New Roman" panose="02020603050405020304" pitchFamily="18" charset="0"/>
              </a:rPr>
              <a:t>. </a:t>
            </a:r>
            <a:r>
              <a:rPr lang="x-none" sz="1600" dirty="0" smtClean="0">
                <a:latin typeface="Times New Roman" panose="02020603050405020304" pitchFamily="18" charset="0"/>
                <a:cs typeface="Times New Roman" panose="02020603050405020304" pitchFamily="18" charset="0"/>
              </a:rPr>
              <a:t>Magistralele</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semnal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digitale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trebui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direcționate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în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jurul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zonelor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analogice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și</a:t>
            </a:r>
            <a:r>
              <a:rPr lang="en-US" sz="1600" dirty="0" smtClean="0">
                <a:latin typeface="Times New Roman" panose="02020603050405020304" pitchFamily="18" charset="0"/>
                <a:cs typeface="Times New Roman" panose="02020603050405020304" pitchFamily="18" charset="0"/>
              </a:rPr>
              <a:t> nu </a:t>
            </a:r>
            <a:r>
              <a:rPr lang="en-US" sz="1600" dirty="0" err="1" smtClean="0">
                <a:latin typeface="Times New Roman" panose="02020603050405020304" pitchFamily="18" charset="0"/>
                <a:cs typeface="Times New Roman" panose="02020603050405020304" pitchFamily="18" charset="0"/>
              </a:rPr>
              <a:t>trebuie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să</a:t>
            </a:r>
            <a:r>
              <a:rPr lang="en-US" sz="1600" dirty="0" smtClean="0">
                <a:latin typeface="Times New Roman" panose="02020603050405020304" pitchFamily="18" charset="0"/>
                <a:cs typeface="Times New Roman" panose="02020603050405020304" pitchFamily="18" charset="0"/>
              </a:rPr>
              <a:t> se </a:t>
            </a:r>
            <a:r>
              <a:rPr lang="en-US" sz="1600" dirty="0" err="1" smtClean="0">
                <a:latin typeface="Times New Roman" panose="02020603050405020304" pitchFamily="18" charset="0"/>
                <a:cs typeface="Times New Roman" panose="02020603050405020304" pitchFamily="18" charset="0"/>
              </a:rPr>
              <a:t>suprapună</a:t>
            </a:r>
            <a:r>
              <a:rPr lang="en-US" sz="1600" dirty="0" smtClean="0">
                <a:latin typeface="Times New Roman" panose="02020603050405020304" pitchFamily="18" charset="0"/>
                <a:cs typeface="Times New Roman" panose="02020603050405020304" pitchFamily="18" charset="0"/>
              </a:rPr>
              <a:t> cu </a:t>
            </a:r>
            <a:r>
              <a:rPr lang="x-none" sz="1600" dirty="0" smtClean="0">
                <a:latin typeface="Times New Roman" panose="02020603050405020304" pitchFamily="18" charset="0"/>
                <a:cs typeface="Times New Roman" panose="02020603050405020304" pitchFamily="18" charset="0"/>
              </a:rPr>
              <a:t>împămîntarea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și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poligoanele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analogice</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masă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și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analogice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Dacă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acest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lucru</a:t>
            </a:r>
            <a:r>
              <a:rPr lang="en-US" sz="1600" dirty="0" smtClean="0">
                <a:latin typeface="Times New Roman" panose="02020603050405020304" pitchFamily="18" charset="0"/>
                <a:cs typeface="Times New Roman" panose="02020603050405020304" pitchFamily="18" charset="0"/>
              </a:rPr>
              <a:t> nu se face, </a:t>
            </a:r>
            <a:r>
              <a:rPr lang="en-US" sz="1600" dirty="0" err="1" smtClean="0">
                <a:latin typeface="Times New Roman" panose="02020603050405020304" pitchFamily="18" charset="0"/>
                <a:cs typeface="Times New Roman" panose="02020603050405020304" pitchFamily="18" charset="0"/>
              </a:rPr>
              <a:t>atunci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proiectarea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conține</a:t>
            </a:r>
            <a:r>
              <a:rPr lang="en-US" sz="1600" dirty="0" smtClean="0">
                <a:latin typeface="Times New Roman" panose="02020603050405020304" pitchFamily="18" charset="0"/>
                <a:cs typeface="Times New Roman" panose="02020603050405020304" pitchFamily="18" charset="0"/>
              </a:rPr>
              <a:t> un </a:t>
            </a:r>
            <a:r>
              <a:rPr lang="en-US" sz="1600" dirty="0" err="1" smtClean="0">
                <a:latin typeface="Times New Roman" panose="02020603050405020304" pitchFamily="18" charset="0"/>
                <a:cs typeface="Times New Roman" panose="02020603050405020304" pitchFamily="18" charset="0"/>
              </a:rPr>
              <a:t>nou</a:t>
            </a:r>
            <a:r>
              <a:rPr lang="en-US" sz="1600" dirty="0" smtClean="0">
                <a:latin typeface="Times New Roman" panose="02020603050405020304" pitchFamily="18" charset="0"/>
                <a:cs typeface="Times New Roman" panose="02020603050405020304" pitchFamily="18" charset="0"/>
              </a:rPr>
              <a:t> element </a:t>
            </a:r>
            <a:r>
              <a:rPr lang="en-US" sz="1600" dirty="0" err="1" smtClean="0">
                <a:latin typeface="Times New Roman" panose="02020603050405020304" pitchFamily="18" charset="0"/>
                <a:cs typeface="Times New Roman" panose="02020603050405020304" pitchFamily="18" charset="0"/>
              </a:rPr>
              <a:t>neintenționat</a:t>
            </a:r>
            <a:r>
              <a:rPr lang="en-US" sz="1600" dirty="0" smtClean="0">
                <a:latin typeface="Times New Roman" panose="02020603050405020304" pitchFamily="18" charset="0"/>
                <a:cs typeface="Times New Roman" panose="02020603050405020304" pitchFamily="18" charset="0"/>
              </a:rPr>
              <a:t> - o </a:t>
            </a:r>
            <a:r>
              <a:rPr lang="en-US" sz="1600" dirty="0" err="1" smtClean="0">
                <a:latin typeface="Times New Roman" panose="02020603050405020304" pitchFamily="18" charset="0"/>
                <a:cs typeface="Times New Roman" panose="02020603050405020304" pitchFamily="18" charset="0"/>
              </a:rPr>
              <a:t>antenă</a:t>
            </a:r>
            <a:r>
              <a:rPr lang="en-US" sz="1600" dirty="0" smtClean="0">
                <a:latin typeface="Times New Roman" panose="02020603050405020304" pitchFamily="18" charset="0"/>
                <a:cs typeface="Times New Roman" panose="02020603050405020304" pitchFamily="18" charset="0"/>
              </a:rPr>
              <a:t>, a </a:t>
            </a:r>
            <a:r>
              <a:rPr lang="en-US" sz="1600" dirty="0" err="1" smtClean="0">
                <a:latin typeface="Times New Roman" panose="02020603050405020304" pitchFamily="18" charset="0"/>
                <a:cs typeface="Times New Roman" panose="02020603050405020304" pitchFamily="18" charset="0"/>
              </a:rPr>
              <a:t>cărei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radiație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afecta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componentele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și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conductorii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analogici</a:t>
            </a:r>
            <a:r>
              <a:rPr lang="en-US" sz="1600" dirty="0" smtClean="0">
                <a:latin typeface="Times New Roman" panose="02020603050405020304" pitchFamily="18" charset="0"/>
                <a:cs typeface="Times New Roman" panose="02020603050405020304" pitchFamily="18" charset="0"/>
              </a:rPr>
              <a:t> de </a:t>
            </a:r>
            <a:r>
              <a:rPr lang="en-US" sz="1600" dirty="0" err="1" smtClean="0">
                <a:latin typeface="Times New Roman" panose="02020603050405020304" pitchFamily="18" charset="0"/>
                <a:cs typeface="Times New Roman" panose="02020603050405020304" pitchFamily="18" charset="0"/>
              </a:rPr>
              <a:t>înaltă</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impedanță</a:t>
            </a:r>
            <a:r>
              <a:rPr lang="en-US" sz="1600" dirty="0" smtClean="0">
                <a:latin typeface="Times New Roman" panose="02020603050405020304" pitchFamily="18" charset="0"/>
                <a:cs typeface="Times New Roman" panose="02020603050405020304" pitchFamily="18" charset="0"/>
              </a:rPr>
              <a:t> (Fig. 3).</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8737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813843"/>
            <a:ext cx="8272266" cy="3970318"/>
          </a:xfrm>
          <a:prstGeom prst="rect">
            <a:avLst/>
          </a:prstGeom>
          <a:ln>
            <a:solidFill>
              <a:srgbClr val="0070C0"/>
            </a:solidFill>
          </a:ln>
        </p:spPr>
        <p:txBody>
          <a:bodyPr wrap="square">
            <a:spAutoFit/>
          </a:bodyPr>
          <a:lstStyle/>
          <a:p>
            <a:pPr fontAlgn="base"/>
            <a:r>
              <a:rPr lang="ru-RU" sz="1400" dirty="0">
                <a:solidFill>
                  <a:srgbClr val="333333"/>
                </a:solidFill>
                <a:latin typeface="Times New Roman" panose="02020603050405020304" pitchFamily="18" charset="0"/>
                <a:cs typeface="Times New Roman" panose="02020603050405020304" pitchFamily="18" charset="0"/>
              </a:rPr>
              <a:t>Почти все сигналы тактовых частот являются достаточно высокочастотными сигналами, поэтому даже небольшие емкости между трассами и полигонами могут создавать значительные связи. Необходимо помнить, что не только основная тактовая частота может вызывать проблему, но и ее высшие гармоники</a:t>
            </a:r>
            <a:r>
              <a:rPr lang="ru-RU" sz="1400" dirty="0" smtClean="0">
                <a:solidFill>
                  <a:srgbClr val="333333"/>
                </a:solidFill>
                <a:latin typeface="Times New Roman" panose="02020603050405020304" pitchFamily="18" charset="0"/>
                <a:cs typeface="Times New Roman" panose="02020603050405020304" pitchFamily="18" charset="0"/>
              </a:rPr>
              <a:t>.</a:t>
            </a:r>
            <a:endParaRPr lang="x-none" sz="1400" dirty="0" smtClean="0">
              <a:solidFill>
                <a:srgbClr val="333333"/>
              </a:solidFill>
              <a:latin typeface="Times New Roman" panose="02020603050405020304" pitchFamily="18" charset="0"/>
              <a:cs typeface="Times New Roman" panose="02020603050405020304" pitchFamily="18" charset="0"/>
            </a:endParaRPr>
          </a:p>
          <a:p>
            <a:pPr fontAlgn="base">
              <a:buFont typeface="Arial" panose="020B0604020202020204" pitchFamily="34" charset="0"/>
              <a:buChar char="•"/>
            </a:pPr>
            <a:r>
              <a:rPr lang="ru-RU" sz="1400" dirty="0" smtClean="0">
                <a:solidFill>
                  <a:srgbClr val="333333"/>
                </a:solidFill>
                <a:latin typeface="Times New Roman" panose="02020603050405020304" pitchFamily="18" charset="0"/>
                <a:cs typeface="Times New Roman" panose="02020603050405020304" pitchFamily="18" charset="0"/>
              </a:rPr>
              <a:t>Хорошей </a:t>
            </a:r>
            <a:r>
              <a:rPr lang="ru-RU" sz="1400" dirty="0">
                <a:solidFill>
                  <a:srgbClr val="333333"/>
                </a:solidFill>
                <a:latin typeface="Times New Roman" panose="02020603050405020304" pitchFamily="18" charset="0"/>
                <a:cs typeface="Times New Roman" panose="02020603050405020304" pitchFamily="18" charset="0"/>
              </a:rPr>
              <a:t>концепцией является размещение аналоговой части схемы вблизи к входным/выходным соединениям платы. Разработчики цифровых печатных плат, использующие мощные интегральные схемы, часто склонны разводить шины шириной 1 мм и длиной несколько сантиметров для соединения </a:t>
            </a:r>
            <a:r>
              <a:rPr lang="ru-RU" sz="1400" dirty="0" err="1">
                <a:solidFill>
                  <a:srgbClr val="333333"/>
                </a:solidFill>
                <a:latin typeface="Times New Roman" panose="02020603050405020304" pitchFamily="18" charset="0"/>
                <a:cs typeface="Times New Roman" panose="02020603050405020304" pitchFamily="18" charset="0"/>
              </a:rPr>
              <a:t>аналогововых</a:t>
            </a:r>
            <a:r>
              <a:rPr lang="ru-RU" sz="1400" dirty="0">
                <a:solidFill>
                  <a:srgbClr val="333333"/>
                </a:solidFill>
                <a:latin typeface="Times New Roman" panose="02020603050405020304" pitchFamily="18" charset="0"/>
                <a:cs typeface="Times New Roman" panose="02020603050405020304" pitchFamily="18" charset="0"/>
              </a:rPr>
              <a:t> компонентов, полагая, что малое сопротивление трассы поможет избавиться от наводок. То, что при этом получается, представляет собой протяженный пленочный конденсатор, на который будут наводиться паразитные сигналы от цифровых компонентов, цифровой земли и цифрового питания, усугубляя проблему.</a:t>
            </a:r>
          </a:p>
          <a:p>
            <a:pPr fontAlgn="base"/>
            <a:r>
              <a:rPr lang="ru-RU" sz="1400" dirty="0">
                <a:solidFill>
                  <a:srgbClr val="333333"/>
                </a:solidFill>
                <a:latin typeface="Times New Roman" panose="02020603050405020304" pitchFamily="18" charset="0"/>
                <a:cs typeface="Times New Roman" panose="02020603050405020304" pitchFamily="18" charset="0"/>
              </a:rPr>
              <a:t>Пример хорошего размещения компонентов</a:t>
            </a:r>
          </a:p>
          <a:p>
            <a:pPr fontAlgn="base"/>
            <a:r>
              <a:rPr lang="ru-RU" sz="1400" dirty="0">
                <a:solidFill>
                  <a:srgbClr val="333333"/>
                </a:solidFill>
                <a:latin typeface="Times New Roman" panose="02020603050405020304" pitchFamily="18" charset="0"/>
                <a:cs typeface="Times New Roman" panose="02020603050405020304" pitchFamily="18" charset="0"/>
              </a:rPr>
              <a:t>На рисунке 4 показан возможный вариант размещения всех компонентов на плате, включая источник питания. Здесь используются три отделенных друг от друга и изолированных полигона земли/питания: один для источника, один для цифровой схемы и один для аналоговой. Цепи земли и питания аналоговой и цифровой частей объединяются только в источнике питания. </a:t>
            </a:r>
            <a:r>
              <a:rPr lang="ru-RU" sz="1400" dirty="0" err="1">
                <a:solidFill>
                  <a:srgbClr val="333333"/>
                </a:solidFill>
                <a:latin typeface="Times New Roman" panose="02020603050405020304" pitchFamily="18" charset="0"/>
                <a:cs typeface="Times New Roman" panose="02020603050405020304" pitchFamily="18" charset="0"/>
              </a:rPr>
              <a:t>Высокочастоный</a:t>
            </a:r>
            <a:r>
              <a:rPr lang="ru-RU" sz="1400" dirty="0">
                <a:solidFill>
                  <a:srgbClr val="333333"/>
                </a:solidFill>
                <a:latin typeface="Times New Roman" panose="02020603050405020304" pitchFamily="18" charset="0"/>
                <a:cs typeface="Times New Roman" panose="02020603050405020304" pitchFamily="18" charset="0"/>
              </a:rPr>
              <a:t> шум отфильтровывается в цепях питания дросселями. В этом примере высокочастотные сигналы аналоговой и цифровой частей отнесены друг от друга. Такой дизайн имеет очень высокую вероятность на благоприятный исход, поскольку обеспечено хорошее размещение компонентов и следование правилам разделения цепей</a:t>
            </a:r>
            <a:r>
              <a:rPr lang="ru-RU" sz="1400" dirty="0" smtClean="0">
                <a:solidFill>
                  <a:srgbClr val="333333"/>
                </a:solidFill>
                <a:latin typeface="Times New Roman" panose="02020603050405020304" pitchFamily="18" charset="0"/>
                <a:cs typeface="Times New Roman" panose="02020603050405020304" pitchFamily="18" charset="0"/>
              </a:rPr>
              <a:t>.</a:t>
            </a:r>
            <a:endParaRPr lang="ru-RU" sz="1400" dirty="0">
              <a:solidFill>
                <a:srgbClr val="333333"/>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8485089" y="4202348"/>
            <a:ext cx="3501699" cy="2655651"/>
          </a:xfrm>
          <a:prstGeom prst="rect">
            <a:avLst/>
          </a:prstGeom>
        </p:spPr>
      </p:pic>
      <p:sp>
        <p:nvSpPr>
          <p:cNvPr id="2" name="Прямоугольник 1"/>
          <p:cNvSpPr/>
          <p:nvPr/>
        </p:nvSpPr>
        <p:spPr>
          <a:xfrm>
            <a:off x="90534" y="0"/>
            <a:ext cx="12000369" cy="2677656"/>
          </a:xfrm>
          <a:prstGeom prst="rect">
            <a:avLst/>
          </a:prstGeom>
          <a:ln>
            <a:solidFill>
              <a:srgbClr val="FF0000"/>
            </a:solidFill>
          </a:ln>
        </p:spPr>
        <p:txBody>
          <a:bodyPr wrap="square">
            <a:spAutoFit/>
          </a:bodyPr>
          <a:lstStyle/>
          <a:p>
            <a:r>
              <a:rPr lang="en-US" sz="1400" dirty="0" err="1">
                <a:solidFill>
                  <a:srgbClr val="333333"/>
                </a:solidFill>
                <a:latin typeface="Times New Roman" panose="02020603050405020304" pitchFamily="18" charset="0"/>
                <a:cs typeface="Times New Roman" panose="02020603050405020304" pitchFamily="18" charset="0"/>
              </a:rPr>
              <a:t>Aproape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toate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semnalele</a:t>
            </a:r>
            <a:r>
              <a:rPr lang="en-US" sz="1400" dirty="0">
                <a:solidFill>
                  <a:srgbClr val="333333"/>
                </a:solidFill>
                <a:latin typeface="Times New Roman" panose="02020603050405020304" pitchFamily="18" charset="0"/>
                <a:cs typeface="Times New Roman" panose="02020603050405020304" pitchFamily="18" charset="0"/>
              </a:rPr>
              <a:t> de </a:t>
            </a:r>
            <a:r>
              <a:rPr lang="x-none" sz="1400" dirty="0">
                <a:solidFill>
                  <a:srgbClr val="333333"/>
                </a:solidFill>
                <a:latin typeface="Times New Roman" panose="02020603050405020304" pitchFamily="18" charset="0"/>
                <a:cs typeface="Times New Roman" panose="02020603050405020304" pitchFamily="18" charset="0"/>
              </a:rPr>
              <a:t>tact</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sunt</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semnale</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frecvență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suficient</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ridicate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încât</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chiar</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capacitățile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mici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între</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a:solidFill>
                  <a:srgbClr val="333333"/>
                </a:solidFill>
                <a:latin typeface="Times New Roman" panose="02020603050405020304" pitchFamily="18" charset="0"/>
                <a:cs typeface="Times New Roman" panose="02020603050405020304" pitchFamily="18" charset="0"/>
              </a:rPr>
              <a:t>trasee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poligoane</a:t>
            </a:r>
            <a:r>
              <a:rPr lang="en-US" sz="1400" dirty="0">
                <a:solidFill>
                  <a:srgbClr val="333333"/>
                </a:solidFill>
                <a:latin typeface="Times New Roman" panose="02020603050405020304" pitchFamily="18" charset="0"/>
                <a:cs typeface="Times New Roman" panose="02020603050405020304" pitchFamily="18" charset="0"/>
              </a:rPr>
              <a:t> pot </a:t>
            </a:r>
            <a:r>
              <a:rPr lang="en-US" sz="1400" dirty="0" err="1">
                <a:solidFill>
                  <a:srgbClr val="333333"/>
                </a:solidFill>
                <a:latin typeface="Times New Roman" panose="02020603050405020304" pitchFamily="18" charset="0"/>
                <a:cs typeface="Times New Roman" panose="02020603050405020304" pitchFamily="18" charset="0"/>
              </a:rPr>
              <a:t>crea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conexiuni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semnificative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Trebuie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reamintit</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faptul</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că</a:t>
            </a:r>
            <a:r>
              <a:rPr lang="en-US" sz="1400" dirty="0">
                <a:solidFill>
                  <a:srgbClr val="333333"/>
                </a:solidFill>
                <a:latin typeface="Times New Roman" panose="02020603050405020304" pitchFamily="18" charset="0"/>
                <a:cs typeface="Times New Roman" panose="02020603050405020304" pitchFamily="18" charset="0"/>
              </a:rPr>
              <a:t> nu </a:t>
            </a:r>
            <a:r>
              <a:rPr lang="en-US" sz="1400" dirty="0" err="1">
                <a:solidFill>
                  <a:srgbClr val="333333"/>
                </a:solidFill>
                <a:latin typeface="Times New Roman" panose="02020603050405020304" pitchFamily="18" charset="0"/>
                <a:cs typeface="Times New Roman" panose="02020603050405020304" pitchFamily="18" charset="0"/>
              </a:rPr>
              <a:t>numai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frecvența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fundamentală</a:t>
            </a:r>
            <a:r>
              <a:rPr lang="en-US" sz="1400" dirty="0">
                <a:solidFill>
                  <a:srgbClr val="333333"/>
                </a:solidFill>
                <a:latin typeface="Times New Roman" panose="02020603050405020304" pitchFamily="18" charset="0"/>
                <a:cs typeface="Times New Roman" panose="02020603050405020304" pitchFamily="18" charset="0"/>
              </a:rPr>
              <a:t> a </a:t>
            </a:r>
            <a:r>
              <a:rPr lang="en-US" sz="1400" dirty="0" err="1">
                <a:solidFill>
                  <a:srgbClr val="333333"/>
                </a:solidFill>
                <a:latin typeface="Times New Roman" panose="02020603050405020304" pitchFamily="18" charset="0"/>
                <a:cs typeface="Times New Roman" panose="02020603050405020304" pitchFamily="18" charset="0"/>
              </a:rPr>
              <a:t>ceasului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poate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provoca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problema</a:t>
            </a:r>
            <a:r>
              <a:rPr lang="en-US" sz="1400" dirty="0">
                <a:solidFill>
                  <a:srgbClr val="333333"/>
                </a:solidFill>
                <a:latin typeface="Times New Roman" panose="02020603050405020304" pitchFamily="18" charset="0"/>
                <a:cs typeface="Times New Roman" panose="02020603050405020304" pitchFamily="18" charset="0"/>
              </a:rPr>
              <a:t>, ci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armonicele</a:t>
            </a:r>
            <a:r>
              <a:rPr lang="en-US" sz="1400" dirty="0">
                <a:solidFill>
                  <a:srgbClr val="333333"/>
                </a:solidFill>
                <a:latin typeface="Times New Roman" panose="02020603050405020304" pitchFamily="18" charset="0"/>
                <a:cs typeface="Times New Roman" panose="02020603050405020304" pitchFamily="18" charset="0"/>
              </a:rPr>
              <a:t> sale </a:t>
            </a:r>
            <a:r>
              <a:rPr lang="en-US" sz="1400" dirty="0" err="1">
                <a:solidFill>
                  <a:srgbClr val="333333"/>
                </a:solidFill>
                <a:latin typeface="Times New Roman" panose="02020603050405020304" pitchFamily="18" charset="0"/>
                <a:cs typeface="Times New Roman" panose="02020603050405020304" pitchFamily="18" charset="0"/>
              </a:rPr>
              <a:t>mai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mari</a:t>
            </a:r>
            <a:r>
              <a:rPr lang="en-US" sz="1400" dirty="0">
                <a:solidFill>
                  <a:srgbClr val="333333"/>
                </a:solidFill>
                <a:latin typeface="Times New Roman" panose="02020603050405020304" pitchFamily="18" charset="0"/>
                <a:cs typeface="Times New Roman" panose="02020603050405020304" pitchFamily="18" charset="0"/>
              </a:rPr>
              <a:t>.</a:t>
            </a:r>
            <a:endParaRPr lang="x-none" sz="1400" dirty="0">
              <a:solidFill>
                <a:srgbClr val="333333"/>
              </a:solidFill>
              <a:latin typeface="Times New Roman" panose="02020603050405020304" pitchFamily="18" charset="0"/>
              <a:cs typeface="Times New Roman" panose="02020603050405020304" pitchFamily="18" charset="0"/>
            </a:endParaRPr>
          </a:p>
          <a:p>
            <a:r>
              <a:rPr lang="en-US" sz="1400" dirty="0">
                <a:solidFill>
                  <a:srgbClr val="333333"/>
                </a:solidFill>
                <a:latin typeface="Times New Roman" panose="02020603050405020304" pitchFamily="18" charset="0"/>
                <a:cs typeface="Times New Roman" panose="02020603050405020304" pitchFamily="18" charset="0"/>
              </a:rPr>
              <a:t>Este </a:t>
            </a:r>
            <a:r>
              <a:rPr lang="x-none" sz="1400" dirty="0">
                <a:solidFill>
                  <a:srgbClr val="333333"/>
                </a:solidFill>
                <a:latin typeface="Times New Roman" panose="02020603050405020304" pitchFamily="18" charset="0"/>
                <a:cs typeface="Times New Roman" panose="02020603050405020304" pitchFamily="18" charset="0"/>
              </a:rPr>
              <a:t>o variantă bună de </a:t>
            </a:r>
            <a:r>
              <a:rPr lang="en-US" sz="1400" dirty="0">
                <a:solidFill>
                  <a:srgbClr val="333333"/>
                </a:solidFill>
                <a:latin typeface="Times New Roman" panose="02020603050405020304" pitchFamily="18" charset="0"/>
                <a:cs typeface="Times New Roman" panose="02020603050405020304" pitchFamily="18" charset="0"/>
              </a:rPr>
              <a:t>a </a:t>
            </a:r>
            <a:r>
              <a:rPr lang="en-US" sz="1400" dirty="0" err="1">
                <a:solidFill>
                  <a:srgbClr val="333333"/>
                </a:solidFill>
                <a:latin typeface="Times New Roman" panose="02020603050405020304" pitchFamily="18" charset="0"/>
                <a:cs typeface="Times New Roman" panose="02020603050405020304" pitchFamily="18" charset="0"/>
              </a:rPr>
              <a:t>plasa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porțiunea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analogică</a:t>
            </a:r>
            <a:r>
              <a:rPr lang="en-US" sz="1400" dirty="0">
                <a:solidFill>
                  <a:srgbClr val="333333"/>
                </a:solidFill>
                <a:latin typeface="Times New Roman" panose="02020603050405020304" pitchFamily="18" charset="0"/>
                <a:cs typeface="Times New Roman" panose="02020603050405020304" pitchFamily="18" charset="0"/>
              </a:rPr>
              <a:t> a </a:t>
            </a:r>
            <a:r>
              <a:rPr lang="en-US" sz="1400" dirty="0" err="1">
                <a:solidFill>
                  <a:srgbClr val="333333"/>
                </a:solidFill>
                <a:latin typeface="Times New Roman" panose="02020603050405020304" pitchFamily="18" charset="0"/>
                <a:cs typeface="Times New Roman" panose="02020603050405020304" pitchFamily="18" charset="0"/>
              </a:rPr>
              <a:t>circuitului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aproape</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conexiunile</a:t>
            </a:r>
            <a:r>
              <a:rPr lang="en-US" sz="1400" dirty="0">
                <a:solidFill>
                  <a:srgbClr val="333333"/>
                </a:solidFill>
                <a:latin typeface="Times New Roman" panose="02020603050405020304" pitchFamily="18" charset="0"/>
                <a:cs typeface="Times New Roman" panose="02020603050405020304" pitchFamily="18" charset="0"/>
              </a:rPr>
              <a:t> I / O ale </a:t>
            </a:r>
            <a:r>
              <a:rPr lang="en-US" sz="1400" dirty="0" err="1">
                <a:solidFill>
                  <a:srgbClr val="333333"/>
                </a:solidFill>
                <a:latin typeface="Times New Roman" panose="02020603050405020304" pitchFamily="18" charset="0"/>
                <a:cs typeface="Times New Roman" panose="02020603050405020304" pitchFamily="18" charset="0"/>
              </a:rPr>
              <a:t>plăcii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Proiectanții</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circuite</a:t>
            </a:r>
            <a:r>
              <a:rPr lang="en-US" sz="1400" dirty="0">
                <a:solidFill>
                  <a:srgbClr val="333333"/>
                </a:solidFill>
                <a:latin typeface="Times New Roman" panose="02020603050405020304" pitchFamily="18" charset="0"/>
                <a:cs typeface="Times New Roman" panose="02020603050405020304" pitchFamily="18" charset="0"/>
              </a:rPr>
              <a:t> integrate </a:t>
            </a:r>
            <a:r>
              <a:rPr lang="en-US" sz="1400" dirty="0" err="1">
                <a:solidFill>
                  <a:srgbClr val="333333"/>
                </a:solidFill>
                <a:latin typeface="Times New Roman" panose="02020603050405020304" pitchFamily="18" charset="0"/>
                <a:cs typeface="Times New Roman" panose="02020603050405020304" pitchFamily="18" charset="0"/>
              </a:rPr>
              <a:t>digitale</a:t>
            </a:r>
            <a:r>
              <a:rPr lang="en-US" sz="1400" dirty="0">
                <a:solidFill>
                  <a:srgbClr val="333333"/>
                </a:solidFill>
                <a:latin typeface="Times New Roman" panose="02020603050405020304" pitchFamily="18" charset="0"/>
                <a:cs typeface="Times New Roman" panose="02020603050405020304" pitchFamily="18" charset="0"/>
              </a:rPr>
              <a:t> care </a:t>
            </a:r>
            <a:r>
              <a:rPr lang="en-US" sz="1400" dirty="0" err="1">
                <a:solidFill>
                  <a:srgbClr val="333333"/>
                </a:solidFill>
                <a:latin typeface="Times New Roman" panose="02020603050405020304" pitchFamily="18" charset="0"/>
                <a:cs typeface="Times New Roman" panose="02020603050405020304" pitchFamily="18" charset="0"/>
              </a:rPr>
              <a:t>utilizează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circuite</a:t>
            </a:r>
            <a:r>
              <a:rPr lang="en-US" sz="1400" dirty="0">
                <a:solidFill>
                  <a:srgbClr val="333333"/>
                </a:solidFill>
                <a:latin typeface="Times New Roman" panose="02020603050405020304" pitchFamily="18" charset="0"/>
                <a:cs typeface="Times New Roman" panose="02020603050405020304" pitchFamily="18" charset="0"/>
              </a:rPr>
              <a:t> integrate de mare </a:t>
            </a:r>
            <a:r>
              <a:rPr lang="en-US" sz="1400" dirty="0" err="1">
                <a:solidFill>
                  <a:srgbClr val="333333"/>
                </a:solidFill>
                <a:latin typeface="Times New Roman" panose="02020603050405020304" pitchFamily="18" charset="0"/>
                <a:cs typeface="Times New Roman" panose="02020603050405020304" pitchFamily="18" charset="0"/>
              </a:rPr>
              <a:t>putere</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a:solidFill>
                  <a:srgbClr val="333333"/>
                </a:solidFill>
                <a:latin typeface="Times New Roman" panose="02020603050405020304" pitchFamily="18" charset="0"/>
                <a:cs typeface="Times New Roman" panose="02020603050405020304" pitchFamily="18" charset="0"/>
              </a:rPr>
              <a:t>adeseori trasează conductoare </a:t>
            </a:r>
            <a:r>
              <a:rPr lang="en-US" sz="1400" dirty="0">
                <a:solidFill>
                  <a:srgbClr val="333333"/>
                </a:solidFill>
                <a:latin typeface="Times New Roman" panose="02020603050405020304" pitchFamily="18" charset="0"/>
                <a:cs typeface="Times New Roman" panose="02020603050405020304" pitchFamily="18" charset="0"/>
              </a:rPr>
              <a:t>de 1 mm </a:t>
            </a:r>
            <a:r>
              <a:rPr lang="en-US" sz="1400" dirty="0" err="1">
                <a:solidFill>
                  <a:srgbClr val="333333"/>
                </a:solidFill>
                <a:latin typeface="Times New Roman" panose="02020603050405020304" pitchFamily="18" charset="0"/>
                <a:cs typeface="Times New Roman" panose="02020603050405020304" pitchFamily="18" charset="0"/>
              </a:rPr>
              <a:t>lățime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câțiva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centimetri</a:t>
            </a:r>
            <a:r>
              <a:rPr lang="x-none" sz="1400" dirty="0">
                <a:solidFill>
                  <a:srgbClr val="333333"/>
                </a:solidFill>
                <a:latin typeface="Times New Roman" panose="02020603050405020304" pitchFamily="18" charset="0"/>
                <a:cs typeface="Times New Roman" panose="02020603050405020304" pitchFamily="18" charset="0"/>
              </a:rPr>
              <a:t> lungime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pentru</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conectarea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componentelor</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analogice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considerând</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impedanța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redusă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va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ajuta</a:t>
            </a:r>
            <a:r>
              <a:rPr lang="en-US" sz="1400" dirty="0">
                <a:solidFill>
                  <a:srgbClr val="333333"/>
                </a:solidFill>
                <a:latin typeface="Times New Roman" panose="02020603050405020304" pitchFamily="18" charset="0"/>
                <a:cs typeface="Times New Roman" panose="02020603050405020304" pitchFamily="18" charset="0"/>
              </a:rPr>
              <a:t> la </a:t>
            </a:r>
            <a:r>
              <a:rPr lang="en-US" sz="1400" dirty="0" err="1">
                <a:solidFill>
                  <a:srgbClr val="333333"/>
                </a:solidFill>
                <a:latin typeface="Times New Roman" panose="02020603050405020304" pitchFamily="18" charset="0"/>
                <a:cs typeface="Times New Roman" panose="02020603050405020304" pitchFamily="18" charset="0"/>
              </a:rPr>
              <a:t>eliminarea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interferențelor</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Rezultatul</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este</a:t>
            </a:r>
            <a:r>
              <a:rPr lang="en-US" sz="1400" dirty="0">
                <a:solidFill>
                  <a:srgbClr val="333333"/>
                </a:solidFill>
                <a:latin typeface="Times New Roman" panose="02020603050405020304" pitchFamily="18" charset="0"/>
                <a:cs typeface="Times New Roman" panose="02020603050405020304" pitchFamily="18" charset="0"/>
              </a:rPr>
              <a:t> un </a:t>
            </a:r>
            <a:r>
              <a:rPr lang="en-US" sz="1400" dirty="0" err="1">
                <a:solidFill>
                  <a:srgbClr val="333333"/>
                </a:solidFill>
                <a:latin typeface="Times New Roman" panose="02020603050405020304" pitchFamily="18" charset="0"/>
                <a:cs typeface="Times New Roman" panose="02020603050405020304" pitchFamily="18" charset="0"/>
              </a:rPr>
              <a:t>condensator</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a:solidFill>
                  <a:srgbClr val="333333"/>
                </a:solidFill>
                <a:latin typeface="Times New Roman" panose="02020603050405020304" pitchFamily="18" charset="0"/>
                <a:cs typeface="Times New Roman" panose="02020603050405020304" pitchFamily="18" charset="0"/>
              </a:rPr>
              <a:t>pelicular </a:t>
            </a:r>
            <a:r>
              <a:rPr lang="en-US" sz="1400" dirty="0" err="1">
                <a:solidFill>
                  <a:srgbClr val="333333"/>
                </a:solidFill>
                <a:latin typeface="Times New Roman" panose="02020603050405020304" pitchFamily="18" charset="0"/>
                <a:cs typeface="Times New Roman" panose="02020603050405020304" pitchFamily="18" charset="0"/>
              </a:rPr>
              <a:t>extins</a:t>
            </a:r>
            <a:r>
              <a:rPr lang="en-US" sz="1400" dirty="0">
                <a:solidFill>
                  <a:srgbClr val="333333"/>
                </a:solidFill>
                <a:latin typeface="Times New Roman" panose="02020603050405020304" pitchFamily="18" charset="0"/>
                <a:cs typeface="Times New Roman" panose="02020603050405020304" pitchFamily="18" charset="0"/>
              </a:rPr>
              <a:t> care </a:t>
            </a:r>
            <a:r>
              <a:rPr lang="en-US" sz="1400" dirty="0" err="1">
                <a:solidFill>
                  <a:srgbClr val="333333"/>
                </a:solidFill>
                <a:latin typeface="Times New Roman" panose="02020603050405020304" pitchFamily="18" charset="0"/>
                <a:cs typeface="Times New Roman" panose="02020603050405020304" pitchFamily="18" charset="0"/>
              </a:rPr>
              <a:t>va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prelua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semnale</a:t>
            </a:r>
            <a:r>
              <a:rPr lang="en-US" sz="1400" dirty="0">
                <a:solidFill>
                  <a:srgbClr val="333333"/>
                </a:solidFill>
                <a:latin typeface="Times New Roman" panose="02020603050405020304" pitchFamily="18" charset="0"/>
                <a:cs typeface="Times New Roman" panose="02020603050405020304" pitchFamily="18" charset="0"/>
              </a:rPr>
              <a:t> false de la </a:t>
            </a:r>
            <a:r>
              <a:rPr lang="en-US" sz="1400" dirty="0" err="1">
                <a:solidFill>
                  <a:srgbClr val="333333"/>
                </a:solidFill>
                <a:latin typeface="Times New Roman" panose="02020603050405020304" pitchFamily="18" charset="0"/>
                <a:cs typeface="Times New Roman" panose="02020603050405020304" pitchFamily="18" charset="0"/>
              </a:rPr>
              <a:t>componente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digitale</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a:solidFill>
                  <a:srgbClr val="333333"/>
                </a:solidFill>
                <a:latin typeface="Times New Roman" panose="02020603050405020304" pitchFamily="18" charset="0"/>
                <a:cs typeface="Times New Roman" panose="02020603050405020304" pitchFamily="18" charset="0"/>
              </a:rPr>
              <a:t>împămîntare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digitală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a:solidFill>
                  <a:srgbClr val="333333"/>
                </a:solidFill>
                <a:latin typeface="Times New Roman" panose="02020603050405020304" pitchFamily="18" charset="0"/>
                <a:cs typeface="Times New Roman" panose="02020603050405020304" pitchFamily="18" charset="0"/>
              </a:rPr>
              <a:t>alimentare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digitală</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a:solidFill>
                  <a:srgbClr val="333333"/>
                </a:solidFill>
                <a:latin typeface="Times New Roman" panose="02020603050405020304" pitchFamily="18" charset="0"/>
                <a:cs typeface="Times New Roman" panose="02020603050405020304" pitchFamily="18" charset="0"/>
              </a:rPr>
              <a:t>adîncind</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problema</a:t>
            </a:r>
            <a:r>
              <a:rPr lang="en-US" sz="1400" dirty="0">
                <a:solidFill>
                  <a:srgbClr val="333333"/>
                </a:solidFill>
                <a:latin typeface="Times New Roman" panose="02020603050405020304" pitchFamily="18" charset="0"/>
                <a:cs typeface="Times New Roman" panose="02020603050405020304" pitchFamily="18" charset="0"/>
              </a:rPr>
              <a:t>.</a:t>
            </a:r>
            <a:endParaRPr lang="x-none" sz="1400" dirty="0">
              <a:solidFill>
                <a:srgbClr val="333333"/>
              </a:solidFill>
              <a:latin typeface="Times New Roman" panose="02020603050405020304" pitchFamily="18" charset="0"/>
              <a:cs typeface="Times New Roman" panose="02020603050405020304" pitchFamily="18" charset="0"/>
            </a:endParaRPr>
          </a:p>
          <a:p>
            <a:r>
              <a:rPr lang="en-US" sz="1400" dirty="0">
                <a:solidFill>
                  <a:srgbClr val="333333"/>
                </a:solidFill>
                <a:latin typeface="Times New Roman" panose="02020603050405020304" pitchFamily="18" charset="0"/>
                <a:cs typeface="Times New Roman" panose="02020603050405020304" pitchFamily="18" charset="0"/>
              </a:rPr>
              <a:t>Un </a:t>
            </a:r>
            <a:r>
              <a:rPr lang="en-US" sz="1400" dirty="0" err="1">
                <a:solidFill>
                  <a:srgbClr val="333333"/>
                </a:solidFill>
                <a:latin typeface="Times New Roman" panose="02020603050405020304" pitchFamily="18" charset="0"/>
                <a:cs typeface="Times New Roman" panose="02020603050405020304" pitchFamily="18" charset="0"/>
              </a:rPr>
              <a:t>exemplu</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plasare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bună</a:t>
            </a:r>
            <a:r>
              <a:rPr lang="en-US" sz="1400" dirty="0">
                <a:solidFill>
                  <a:srgbClr val="333333"/>
                </a:solidFill>
                <a:latin typeface="Times New Roman" panose="02020603050405020304" pitchFamily="18" charset="0"/>
                <a:cs typeface="Times New Roman" panose="02020603050405020304" pitchFamily="18" charset="0"/>
              </a:rPr>
              <a:t> a </a:t>
            </a:r>
            <a:r>
              <a:rPr lang="en-US" sz="1400" dirty="0" err="1">
                <a:solidFill>
                  <a:srgbClr val="333333"/>
                </a:solidFill>
                <a:latin typeface="Times New Roman" panose="02020603050405020304" pitchFamily="18" charset="0"/>
                <a:cs typeface="Times New Roman" panose="02020603050405020304" pitchFamily="18" charset="0"/>
              </a:rPr>
              <a:t>componentelor</a:t>
            </a:r>
            <a:endParaRPr lang="en-US" sz="1400" dirty="0">
              <a:solidFill>
                <a:srgbClr val="333333"/>
              </a:solidFill>
              <a:latin typeface="Times New Roman" panose="02020603050405020304" pitchFamily="18" charset="0"/>
              <a:cs typeface="Times New Roman" panose="02020603050405020304" pitchFamily="18" charset="0"/>
            </a:endParaRPr>
          </a:p>
          <a:p>
            <a:r>
              <a:rPr lang="en-US" sz="1400" dirty="0" err="1">
                <a:solidFill>
                  <a:srgbClr val="333333"/>
                </a:solidFill>
                <a:latin typeface="Times New Roman" panose="02020603050405020304" pitchFamily="18" charset="0"/>
                <a:cs typeface="Times New Roman" panose="02020603050405020304" pitchFamily="18" charset="0"/>
              </a:rPr>
              <a:t>Figura</a:t>
            </a:r>
            <a:r>
              <a:rPr lang="en-US" sz="1400" dirty="0">
                <a:solidFill>
                  <a:srgbClr val="333333"/>
                </a:solidFill>
                <a:latin typeface="Times New Roman" panose="02020603050405020304" pitchFamily="18" charset="0"/>
                <a:cs typeface="Times New Roman" panose="02020603050405020304" pitchFamily="18" charset="0"/>
              </a:rPr>
              <a:t> 4 </a:t>
            </a:r>
            <a:r>
              <a:rPr lang="x-none" sz="1400" dirty="0" smtClean="0">
                <a:solidFill>
                  <a:srgbClr val="333333"/>
                </a:solidFill>
                <a:latin typeface="Times New Roman" panose="02020603050405020304" pitchFamily="18" charset="0"/>
                <a:cs typeface="Times New Roman" panose="02020603050405020304" pitchFamily="18" charset="0"/>
              </a:rPr>
              <a:t>Se </a:t>
            </a:r>
            <a:r>
              <a:rPr lang="x-none" sz="1400" dirty="0">
                <a:solidFill>
                  <a:srgbClr val="333333"/>
                </a:solidFill>
                <a:latin typeface="Times New Roman" panose="02020603050405020304" pitchFamily="18" charset="0"/>
                <a:cs typeface="Times New Roman" panose="02020603050405020304" pitchFamily="18" charset="0"/>
              </a:rPr>
              <a:t>u</a:t>
            </a:r>
            <a:r>
              <a:rPr lang="en-US" sz="1400" dirty="0" err="1">
                <a:solidFill>
                  <a:srgbClr val="333333"/>
                </a:solidFill>
                <a:latin typeface="Times New Roman" panose="02020603050405020304" pitchFamily="18" charset="0"/>
                <a:cs typeface="Times New Roman" panose="02020603050405020304" pitchFamily="18" charset="0"/>
              </a:rPr>
              <a:t>tilizează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trei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poligoane</a:t>
            </a:r>
            <a:r>
              <a:rPr lang="en-US" sz="1400" dirty="0">
                <a:solidFill>
                  <a:srgbClr val="333333"/>
                </a:solidFill>
                <a:latin typeface="Times New Roman" panose="02020603050405020304" pitchFamily="18" charset="0"/>
                <a:cs typeface="Times New Roman" panose="02020603050405020304" pitchFamily="18" charset="0"/>
              </a:rPr>
              <a:t> sol / </a:t>
            </a:r>
            <a:r>
              <a:rPr lang="x-none" sz="1400" dirty="0">
                <a:solidFill>
                  <a:srgbClr val="333333"/>
                </a:solidFill>
                <a:latin typeface="Times New Roman" panose="02020603050405020304" pitchFamily="18" charset="0"/>
                <a:cs typeface="Times New Roman" panose="02020603050405020304" pitchFamily="18" charset="0"/>
              </a:rPr>
              <a:t>alimentare</a:t>
            </a:r>
            <a:r>
              <a:rPr lang="en-US" sz="1400" dirty="0">
                <a:solidFill>
                  <a:srgbClr val="333333"/>
                </a:solidFill>
                <a:latin typeface="Times New Roman" panose="02020603050405020304" pitchFamily="18" charset="0"/>
                <a:cs typeface="Times New Roman" panose="02020603050405020304" pitchFamily="18" charset="0"/>
              </a:rPr>
              <a:t> separate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izolate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unul</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pentru</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sursă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unul</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pentru</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a:solidFill>
                  <a:srgbClr val="333333"/>
                </a:solidFill>
                <a:latin typeface="Times New Roman" panose="02020603050405020304" pitchFamily="18" charset="0"/>
                <a:cs typeface="Times New Roman" panose="02020603050405020304" pitchFamily="18" charset="0"/>
              </a:rPr>
              <a:t>circuitul </a:t>
            </a:r>
            <a:r>
              <a:rPr lang="en-US" sz="1400" dirty="0">
                <a:solidFill>
                  <a:srgbClr val="333333"/>
                </a:solidFill>
                <a:latin typeface="Times New Roman" panose="02020603050405020304" pitchFamily="18" charset="0"/>
                <a:cs typeface="Times New Roman" panose="02020603050405020304" pitchFamily="18" charset="0"/>
              </a:rPr>
              <a:t>digital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unul</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pentru</a:t>
            </a:r>
            <a:r>
              <a:rPr lang="x-none" sz="1400" dirty="0">
                <a:solidFill>
                  <a:srgbClr val="333333"/>
                </a:solidFill>
                <a:latin typeface="Times New Roman" panose="02020603050405020304" pitchFamily="18" charset="0"/>
                <a:cs typeface="Times New Roman" panose="02020603050405020304" pitchFamily="18" charset="0"/>
              </a:rPr>
              <a:t> circuitul</a:t>
            </a:r>
            <a:r>
              <a:rPr lang="en-US" sz="1400" dirty="0">
                <a:solidFill>
                  <a:srgbClr val="333333"/>
                </a:solidFill>
                <a:latin typeface="Times New Roman" panose="02020603050405020304" pitchFamily="18" charset="0"/>
                <a:cs typeface="Times New Roman" panose="02020603050405020304" pitchFamily="18" charset="0"/>
              </a:rPr>
              <a:t> analog. </a:t>
            </a:r>
            <a:r>
              <a:rPr lang="en-US" sz="1400" dirty="0" err="1">
                <a:solidFill>
                  <a:srgbClr val="333333"/>
                </a:solidFill>
                <a:latin typeface="Times New Roman" panose="02020603050405020304" pitchFamily="18" charset="0"/>
                <a:cs typeface="Times New Roman" panose="02020603050405020304" pitchFamily="18" charset="0"/>
              </a:rPr>
              <a:t>Circuitele</a:t>
            </a:r>
            <a:r>
              <a:rPr lang="en-US" sz="1400" dirty="0">
                <a:solidFill>
                  <a:srgbClr val="333333"/>
                </a:solidFill>
                <a:latin typeface="Times New Roman" panose="02020603050405020304" pitchFamily="18" charset="0"/>
                <a:cs typeface="Times New Roman" panose="02020603050405020304" pitchFamily="18" charset="0"/>
              </a:rPr>
              <a:t> de </a:t>
            </a:r>
            <a:r>
              <a:rPr lang="x-none" sz="1400" dirty="0" smtClean="0">
                <a:solidFill>
                  <a:srgbClr val="333333"/>
                </a:solidFill>
                <a:latin typeface="Times New Roman" panose="02020603050405020304" pitchFamily="18" charset="0"/>
                <a:cs typeface="Times New Roman" panose="02020603050405020304" pitchFamily="18" charset="0"/>
              </a:rPr>
              <a:t>împămî</a:t>
            </a:r>
            <a:r>
              <a:rPr lang="en-US" sz="1400" dirty="0" err="1">
                <a:solidFill>
                  <a:srgbClr val="333333"/>
                </a:solidFill>
                <a:latin typeface="Times New Roman" panose="02020603050405020304" pitchFamily="18" charset="0"/>
                <a:cs typeface="Times New Roman" panose="02020603050405020304" pitchFamily="18" charset="0"/>
              </a:rPr>
              <a:t>prezintă</a:t>
            </a:r>
            <a:r>
              <a:rPr lang="en-US" sz="1400" dirty="0">
                <a:solidFill>
                  <a:srgbClr val="333333"/>
                </a:solidFill>
                <a:latin typeface="Times New Roman" panose="02020603050405020304" pitchFamily="18" charset="0"/>
                <a:cs typeface="Times New Roman" panose="02020603050405020304" pitchFamily="18" charset="0"/>
              </a:rPr>
              <a:t> o </a:t>
            </a:r>
            <a:r>
              <a:rPr lang="en-US" sz="1400" dirty="0" err="1">
                <a:solidFill>
                  <a:srgbClr val="333333"/>
                </a:solidFill>
                <a:latin typeface="Times New Roman" panose="02020603050405020304" pitchFamily="18" charset="0"/>
                <a:cs typeface="Times New Roman" panose="02020603050405020304" pitchFamily="18" charset="0"/>
              </a:rPr>
              <a:t>posibilă</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a:solidFill>
                  <a:srgbClr val="333333"/>
                </a:solidFill>
                <a:latin typeface="Times New Roman" panose="02020603050405020304" pitchFamily="18" charset="0"/>
                <a:cs typeface="Times New Roman" panose="02020603050405020304" pitchFamily="18" charset="0"/>
              </a:rPr>
              <a:t>amplasare</a:t>
            </a:r>
            <a:r>
              <a:rPr lang="en-US" sz="1400" dirty="0">
                <a:solidFill>
                  <a:srgbClr val="333333"/>
                </a:solidFill>
                <a:latin typeface="Times New Roman" panose="02020603050405020304" pitchFamily="18" charset="0"/>
                <a:cs typeface="Times New Roman" panose="02020603050405020304" pitchFamily="18" charset="0"/>
              </a:rPr>
              <a:t> a </a:t>
            </a:r>
            <a:r>
              <a:rPr lang="en-US" sz="1400" dirty="0" err="1">
                <a:solidFill>
                  <a:srgbClr val="333333"/>
                </a:solidFill>
                <a:latin typeface="Times New Roman" panose="02020603050405020304" pitchFamily="18" charset="0"/>
                <a:cs typeface="Times New Roman" panose="02020603050405020304" pitchFamily="18" charset="0"/>
              </a:rPr>
              <a:t>tuturor</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componentelor</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pe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placă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inclusiv</a:t>
            </a:r>
            <a:r>
              <a:rPr lang="en-US" sz="1400" dirty="0">
                <a:solidFill>
                  <a:srgbClr val="333333"/>
                </a:solidFill>
                <a:latin typeface="Times New Roman" panose="02020603050405020304" pitchFamily="18" charset="0"/>
                <a:cs typeface="Times New Roman" panose="02020603050405020304" pitchFamily="18" charset="0"/>
              </a:rPr>
              <a:t> a </a:t>
            </a:r>
            <a:r>
              <a:rPr lang="en-US" sz="1400" dirty="0" err="1">
                <a:solidFill>
                  <a:srgbClr val="333333"/>
                </a:solidFill>
                <a:latin typeface="Times New Roman" panose="02020603050405020304" pitchFamily="18" charset="0"/>
                <a:cs typeface="Times New Roman" panose="02020603050405020304" pitchFamily="18" charset="0"/>
              </a:rPr>
              <a:t>sursei</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alimentare</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smtClean="0">
                <a:solidFill>
                  <a:srgbClr val="333333"/>
                </a:solidFill>
                <a:latin typeface="Times New Roman" panose="02020603050405020304" pitchFamily="18" charset="0"/>
                <a:cs typeface="Times New Roman" panose="02020603050405020304" pitchFamily="18" charset="0"/>
              </a:rPr>
              <a:t>ntare</a:t>
            </a:r>
            <a:r>
              <a:rPr lang="en-US" sz="1400" dirty="0" smtClean="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alimentare</a:t>
            </a:r>
            <a:r>
              <a:rPr lang="en-US" sz="1400" dirty="0">
                <a:solidFill>
                  <a:srgbClr val="333333"/>
                </a:solidFill>
                <a:latin typeface="Times New Roman" panose="02020603050405020304" pitchFamily="18" charset="0"/>
                <a:cs typeface="Times New Roman" panose="02020603050405020304" pitchFamily="18" charset="0"/>
              </a:rPr>
              <a:t> ale </a:t>
            </a:r>
            <a:r>
              <a:rPr lang="en-US" sz="1400" dirty="0" err="1">
                <a:solidFill>
                  <a:srgbClr val="333333"/>
                </a:solidFill>
                <a:latin typeface="Times New Roman" panose="02020603050405020304" pitchFamily="18" charset="0"/>
                <a:cs typeface="Times New Roman" panose="02020603050405020304" pitchFamily="18" charset="0"/>
              </a:rPr>
              <a:t>componentelor</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analogice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digitale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sunt</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combinate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numai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în</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sursa</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alimentare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Zgomotul</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înaltă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frecvență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este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filtrat</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în</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circuitele</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alimentare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prin</a:t>
            </a:r>
            <a:r>
              <a:rPr lang="en-US" sz="1400" dirty="0">
                <a:solidFill>
                  <a:srgbClr val="333333"/>
                </a:solidFill>
                <a:latin typeface="Times New Roman" panose="02020603050405020304" pitchFamily="18" charset="0"/>
                <a:cs typeface="Times New Roman" panose="02020603050405020304" pitchFamily="18" charset="0"/>
              </a:rPr>
              <a:t> </a:t>
            </a:r>
            <a:r>
              <a:rPr lang="x-none" sz="1400" dirty="0" smtClean="0">
                <a:solidFill>
                  <a:srgbClr val="333333"/>
                </a:solidFill>
                <a:latin typeface="Times New Roman" panose="02020603050405020304" pitchFamily="18" charset="0"/>
                <a:cs typeface="Times New Roman" panose="02020603050405020304" pitchFamily="18" charset="0"/>
              </a:rPr>
              <a:t>inductanță</a:t>
            </a:r>
            <a:r>
              <a:rPr lang="en-US" sz="1400" dirty="0" smtClean="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În</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acest</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exemplu</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semnalele</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înaltă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frecvență</a:t>
            </a:r>
            <a:r>
              <a:rPr lang="en-US" sz="1400" dirty="0">
                <a:solidFill>
                  <a:srgbClr val="333333"/>
                </a:solidFill>
                <a:latin typeface="Times New Roman" panose="02020603050405020304" pitchFamily="18" charset="0"/>
                <a:cs typeface="Times New Roman" panose="02020603050405020304" pitchFamily="18" charset="0"/>
              </a:rPr>
              <a:t> ale </a:t>
            </a:r>
            <a:r>
              <a:rPr lang="en-US" sz="1400" dirty="0" err="1">
                <a:solidFill>
                  <a:srgbClr val="333333"/>
                </a:solidFill>
                <a:latin typeface="Times New Roman" panose="02020603050405020304" pitchFamily="18" charset="0"/>
                <a:cs typeface="Times New Roman" panose="02020603050405020304" pitchFamily="18" charset="0"/>
              </a:rPr>
              <a:t>porțiunilor</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analogice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digitale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sunt</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distanțate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Acest</a:t>
            </a:r>
            <a:r>
              <a:rPr lang="en-US" sz="1400" dirty="0">
                <a:solidFill>
                  <a:srgbClr val="333333"/>
                </a:solidFill>
                <a:latin typeface="Times New Roman" panose="02020603050405020304" pitchFamily="18" charset="0"/>
                <a:cs typeface="Times New Roman" panose="02020603050405020304" pitchFamily="18" charset="0"/>
              </a:rPr>
              <a:t> design are o </a:t>
            </a:r>
            <a:r>
              <a:rPr lang="en-US" sz="1400" dirty="0" err="1">
                <a:solidFill>
                  <a:srgbClr val="333333"/>
                </a:solidFill>
                <a:latin typeface="Times New Roman" panose="02020603050405020304" pitchFamily="18" charset="0"/>
                <a:cs typeface="Times New Roman" panose="02020603050405020304" pitchFamily="18" charset="0"/>
              </a:rPr>
              <a:t>probabilitate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foarte</a:t>
            </a:r>
            <a:r>
              <a:rPr lang="en-US" sz="1400" dirty="0">
                <a:solidFill>
                  <a:srgbClr val="333333"/>
                </a:solidFill>
                <a:latin typeface="Times New Roman" panose="02020603050405020304" pitchFamily="18" charset="0"/>
                <a:cs typeface="Times New Roman" panose="02020603050405020304" pitchFamily="18" charset="0"/>
              </a:rPr>
              <a:t> mare de a </a:t>
            </a:r>
            <a:r>
              <a:rPr lang="en-US" sz="1400" dirty="0" err="1">
                <a:solidFill>
                  <a:srgbClr val="333333"/>
                </a:solidFill>
                <a:latin typeface="Times New Roman" panose="02020603050405020304" pitchFamily="18" charset="0"/>
                <a:cs typeface="Times New Roman" panose="02020603050405020304" pitchFamily="18" charset="0"/>
              </a:rPr>
              <a:t>obține</a:t>
            </a:r>
            <a:r>
              <a:rPr lang="en-US" sz="1400" dirty="0">
                <a:solidFill>
                  <a:srgbClr val="333333"/>
                </a:solidFill>
                <a:latin typeface="Times New Roman" panose="02020603050405020304" pitchFamily="18" charset="0"/>
                <a:cs typeface="Times New Roman" panose="02020603050405020304" pitchFamily="18" charset="0"/>
              </a:rPr>
              <a:t> un </a:t>
            </a:r>
            <a:r>
              <a:rPr lang="en-US" sz="1400" dirty="0" err="1">
                <a:solidFill>
                  <a:srgbClr val="333333"/>
                </a:solidFill>
                <a:latin typeface="Times New Roman" panose="02020603050405020304" pitchFamily="18" charset="0"/>
                <a:cs typeface="Times New Roman" panose="02020603050405020304" pitchFamily="18" charset="0"/>
              </a:rPr>
              <a:t>rezultat</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favorabil</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deoarece</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asigură</a:t>
            </a:r>
            <a:r>
              <a:rPr lang="en-US" sz="1400" dirty="0">
                <a:solidFill>
                  <a:srgbClr val="333333"/>
                </a:solidFill>
                <a:latin typeface="Times New Roman" panose="02020603050405020304" pitchFamily="18" charset="0"/>
                <a:cs typeface="Times New Roman" panose="02020603050405020304" pitchFamily="18" charset="0"/>
              </a:rPr>
              <a:t> o </a:t>
            </a:r>
            <a:r>
              <a:rPr lang="en-US" sz="1400" dirty="0" err="1">
                <a:solidFill>
                  <a:srgbClr val="333333"/>
                </a:solidFill>
                <a:latin typeface="Times New Roman" panose="02020603050405020304" pitchFamily="18" charset="0"/>
                <a:cs typeface="Times New Roman" panose="02020603050405020304" pitchFamily="18" charset="0"/>
              </a:rPr>
              <a:t>bună</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poziționare</a:t>
            </a:r>
            <a:r>
              <a:rPr lang="en-US" sz="1400" dirty="0">
                <a:solidFill>
                  <a:srgbClr val="333333"/>
                </a:solidFill>
                <a:latin typeface="Times New Roman" panose="02020603050405020304" pitchFamily="18" charset="0"/>
                <a:cs typeface="Times New Roman" panose="02020603050405020304" pitchFamily="18" charset="0"/>
              </a:rPr>
              <a:t> a </a:t>
            </a:r>
            <a:r>
              <a:rPr lang="en-US" sz="1400" dirty="0" err="1">
                <a:solidFill>
                  <a:srgbClr val="333333"/>
                </a:solidFill>
                <a:latin typeface="Times New Roman" panose="02020603050405020304" pitchFamily="18" charset="0"/>
                <a:cs typeface="Times New Roman" panose="02020603050405020304" pitchFamily="18" charset="0"/>
              </a:rPr>
              <a:t>componentelor</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și</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respectarea</a:t>
            </a:r>
            <a:r>
              <a:rPr lang="en-US" sz="1400" dirty="0">
                <a:solidFill>
                  <a:srgbClr val="333333"/>
                </a:solidFill>
                <a:latin typeface="Times New Roman" panose="02020603050405020304" pitchFamily="18" charset="0"/>
                <a:cs typeface="Times New Roman" panose="02020603050405020304" pitchFamily="18" charset="0"/>
              </a:rPr>
              <a:t> </a:t>
            </a:r>
            <a:r>
              <a:rPr lang="en-US" sz="1400" dirty="0" err="1">
                <a:solidFill>
                  <a:srgbClr val="333333"/>
                </a:solidFill>
                <a:latin typeface="Times New Roman" panose="02020603050405020304" pitchFamily="18" charset="0"/>
                <a:cs typeface="Times New Roman" panose="02020603050405020304" pitchFamily="18" charset="0"/>
              </a:rPr>
              <a:t>regulilor</a:t>
            </a:r>
            <a:r>
              <a:rPr lang="en-US" sz="1400" dirty="0">
                <a:solidFill>
                  <a:srgbClr val="333333"/>
                </a:solidFill>
                <a:latin typeface="Times New Roman" panose="02020603050405020304" pitchFamily="18" charset="0"/>
                <a:cs typeface="Times New Roman" panose="02020603050405020304" pitchFamily="18" charset="0"/>
              </a:rPr>
              <a:t> de </a:t>
            </a:r>
            <a:r>
              <a:rPr lang="en-US" sz="1400" dirty="0" err="1">
                <a:solidFill>
                  <a:srgbClr val="333333"/>
                </a:solidFill>
                <a:latin typeface="Times New Roman" panose="02020603050405020304" pitchFamily="18" charset="0"/>
                <a:cs typeface="Times New Roman" panose="02020603050405020304" pitchFamily="18" charset="0"/>
              </a:rPr>
              <a:t>separare</a:t>
            </a:r>
            <a:r>
              <a:rPr lang="en-US" sz="1400" dirty="0">
                <a:solidFill>
                  <a:srgbClr val="333333"/>
                </a:solidFill>
                <a:latin typeface="Times New Roman" panose="02020603050405020304" pitchFamily="18" charset="0"/>
                <a:cs typeface="Times New Roman" panose="02020603050405020304" pitchFamily="18" charset="0"/>
              </a:rPr>
              <a:t> a </a:t>
            </a:r>
            <a:r>
              <a:rPr lang="en-US" sz="1400" dirty="0" err="1">
                <a:solidFill>
                  <a:srgbClr val="333333"/>
                </a:solidFill>
                <a:latin typeface="Times New Roman" panose="02020603050405020304" pitchFamily="18" charset="0"/>
                <a:cs typeface="Times New Roman" panose="02020603050405020304" pitchFamily="18" charset="0"/>
              </a:rPr>
              <a:t>circuitelor</a:t>
            </a:r>
            <a:endParaRPr lang="en-US" sz="1400" dirty="0">
              <a:solidFill>
                <a:srgbClr val="33333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1000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3723763"/>
            <a:ext cx="12192000" cy="2893100"/>
          </a:xfrm>
          <a:prstGeom prst="rect">
            <a:avLst/>
          </a:prstGeom>
          <a:ln>
            <a:solidFill>
              <a:srgbClr val="0070C0"/>
            </a:solidFill>
          </a:ln>
        </p:spPr>
        <p:txBody>
          <a:bodyPr wrap="square">
            <a:spAutoFit/>
          </a:bodyPr>
          <a:lstStyle/>
          <a:p>
            <a:pPr fontAlgn="base"/>
            <a:r>
              <a:rPr lang="ru-RU" sz="1400" dirty="0">
                <a:solidFill>
                  <a:srgbClr val="333333"/>
                </a:solidFill>
                <a:latin typeface="Times New Roman" panose="02020603050405020304" pitchFamily="18" charset="0"/>
                <a:cs typeface="Times New Roman" panose="02020603050405020304" pitchFamily="18" charset="0"/>
              </a:rPr>
              <a:t>Имеется лишь один случай, когда необходимо объединение аналоговых и цифровых сигналов над областью полигона аналоговой земли. Аналого-цифровые и цифро-аналоговые преобразователи размещаются в корпусах с выводами аналоговой и цифровой земли. Принимая во внимание предыдущие рассуждения, можно предположить, что вывод цифровой земли и вывод аналоговой земли должны быть </a:t>
            </a:r>
            <a:r>
              <a:rPr lang="ru-RU" sz="1400" dirty="0" err="1">
                <a:solidFill>
                  <a:srgbClr val="333333"/>
                </a:solidFill>
                <a:latin typeface="Times New Roman" panose="02020603050405020304" pitchFamily="18" charset="0"/>
                <a:cs typeface="Times New Roman" panose="02020603050405020304" pitchFamily="18" charset="0"/>
              </a:rPr>
              <a:t>подключенны</a:t>
            </a:r>
            <a:r>
              <a:rPr lang="ru-RU" sz="1400" dirty="0">
                <a:solidFill>
                  <a:srgbClr val="333333"/>
                </a:solidFill>
                <a:latin typeface="Times New Roman" panose="02020603050405020304" pitchFamily="18" charset="0"/>
                <a:cs typeface="Times New Roman" panose="02020603050405020304" pitchFamily="18" charset="0"/>
              </a:rPr>
              <a:t> к шинам цифровой и аналоговой земли соответственно. Однако в данном случае это не верно.</a:t>
            </a:r>
          </a:p>
          <a:p>
            <a:pPr fontAlgn="base"/>
            <a:r>
              <a:rPr lang="ru-RU" sz="1400" dirty="0">
                <a:solidFill>
                  <a:srgbClr val="333333"/>
                </a:solidFill>
                <a:latin typeface="Times New Roman" panose="02020603050405020304" pitchFamily="18" charset="0"/>
                <a:cs typeface="Times New Roman" panose="02020603050405020304" pitchFamily="18" charset="0"/>
              </a:rPr>
              <a:t>Названия выводов (аналоговый или цифровой) относятся лишь к внутренней структуре преобразователя, к его внутренним соединениям. В схеме эти выводы должны быть подключены к шине аналоговой земли. Соединение может быть выполнено и внутри интегральной схемы, однако получить низкое сопротивление такого соединения довольно сложно из-за топологических ограничений. Поэтому при использовании преобразователей предполагается внешнее соединение выводов аналоговой и цифровой земли. Если этого не сделать, то параметры микросхемы будут значительно хуже приведенных в спецификации</a:t>
            </a:r>
            <a:r>
              <a:rPr lang="ru-RU" sz="1400" dirty="0" smtClean="0">
                <a:solidFill>
                  <a:srgbClr val="333333"/>
                </a:solidFill>
                <a:latin typeface="Times New Roman" panose="02020603050405020304" pitchFamily="18" charset="0"/>
                <a:cs typeface="Times New Roman" panose="02020603050405020304" pitchFamily="18" charset="0"/>
              </a:rPr>
              <a:t>.</a:t>
            </a:r>
            <a:r>
              <a:rPr lang="en-GB" sz="1400" dirty="0" smtClean="0">
                <a:solidFill>
                  <a:srgbClr val="333333"/>
                </a:solidFill>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Необходимо учитывать то, что цифровая элементы преобразователя могут ухудшать качественные характеристики схемы, привнося цифровые помехи в цепи аналоговой земли и аналогового питания. При разработке преобразователей учитывается это негативное воздействие так, чтобы цифровая часть потребляла как можно меньше мощности. При этом помехи от переключений логических элементов уменьшаются. Если цифровые выводы преобразователя не сильно нагружены, то внутренние переключения обычно не вызывают особых проблем. При разработке печатной платы, содержащей АЦП или ЦАП, необходимо должным образом отнестись к развязке цифрового питания преобразователя на аналоговую землю</a:t>
            </a:r>
            <a:r>
              <a:rPr lang="ru-RU" sz="1400" dirty="0" smtClean="0">
                <a:latin typeface="Times New Roman" panose="02020603050405020304" pitchFamily="18" charset="0"/>
                <a:cs typeface="Times New Roman" panose="02020603050405020304" pitchFamily="18" charset="0"/>
              </a:rPr>
              <a:t>.</a:t>
            </a:r>
            <a:endParaRPr lang="ru-RU" sz="1400" dirty="0">
              <a:solidFill>
                <a:srgbClr val="333333"/>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0" y="169410"/>
            <a:ext cx="12192000" cy="2677656"/>
          </a:xfrm>
          <a:prstGeom prst="rect">
            <a:avLst/>
          </a:prstGeom>
          <a:ln>
            <a:solidFill>
              <a:srgbClr val="FF0000"/>
            </a:solidFill>
          </a:ln>
        </p:spPr>
        <p:txBody>
          <a:bodyPr wrap="square">
            <a:spAutoFit/>
          </a:bodyPr>
          <a:lstStyle/>
          <a:p>
            <a:r>
              <a:rPr lang="en-US" sz="1400" dirty="0" err="1">
                <a:latin typeface="Times New Roman" panose="02020603050405020304" pitchFamily="18" charset="0"/>
                <a:cs typeface="Times New Roman" panose="02020603050405020304" pitchFamily="18" charset="0"/>
              </a:rPr>
              <a:t>Există</a:t>
            </a:r>
            <a:r>
              <a:rPr lang="en-US" sz="1400" dirty="0">
                <a:latin typeface="Times New Roman" panose="02020603050405020304" pitchFamily="18" charset="0"/>
                <a:cs typeface="Times New Roman" panose="02020603050405020304" pitchFamily="18" charset="0"/>
              </a:rPr>
              <a:t> un </a:t>
            </a:r>
            <a:r>
              <a:rPr lang="en-US" sz="1400" dirty="0" err="1">
                <a:latin typeface="Times New Roman" panose="02020603050405020304" pitchFamily="18" charset="0"/>
                <a:cs typeface="Times New Roman" panose="02020603050405020304" pitchFamily="18" charset="0"/>
              </a:rPr>
              <a:t>singur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caz</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care </a:t>
            </a:r>
            <a:r>
              <a:rPr lang="en-US" sz="1400" dirty="0" err="1">
                <a:latin typeface="Times New Roman" panose="02020603050405020304" pitchFamily="18" charset="0"/>
                <a:cs typeface="Times New Roman" panose="02020603050405020304" pitchFamily="18" charset="0"/>
              </a:rPr>
              <a:t>semnalele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trebuie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combinate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a:t>
            </a:r>
            <a:r>
              <a:rPr lang="en-US" sz="1400" dirty="0">
                <a:latin typeface="Times New Roman" panose="02020603050405020304" pitchFamily="18" charset="0"/>
                <a:cs typeface="Times New Roman" panose="02020603050405020304" pitchFamily="18" charset="0"/>
              </a:rPr>
              <a:t> un </a:t>
            </a:r>
            <a:r>
              <a:rPr lang="en-US" sz="1400" dirty="0" err="1">
                <a:latin typeface="Times New Roman" panose="02020603050405020304" pitchFamily="18" charset="0"/>
                <a:cs typeface="Times New Roman" panose="02020603050405020304" pitchFamily="18" charset="0"/>
              </a:rPr>
              <a:t>poligon</a:t>
            </a:r>
            <a:r>
              <a:rPr lang="en-US" sz="1400" dirty="0">
                <a:latin typeface="Times New Roman" panose="02020603050405020304" pitchFamily="18" charset="0"/>
                <a:cs typeface="Times New Roman" panose="02020603050405020304" pitchFamily="18" charset="0"/>
              </a:rPr>
              <a:t> analogic </a:t>
            </a:r>
            <a:r>
              <a:rPr lang="x-none" sz="1400" dirty="0" smtClean="0">
                <a:latin typeface="Times New Roman" panose="02020603050405020304" pitchFamily="18" charset="0"/>
                <a:cs typeface="Times New Roman" panose="02020603050405020304" pitchFamily="18" charset="0"/>
              </a:rPr>
              <a:t>împămîntare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Convertoarele</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A</a:t>
            </a:r>
            <a:r>
              <a:rPr lang="x-none" sz="1400" dirty="0" smtClean="0">
                <a:latin typeface="Times New Roman" panose="02020603050405020304" pitchFamily="18" charset="0"/>
                <a:cs typeface="Times New Roman" panose="02020603050405020304" pitchFamily="18" charset="0"/>
              </a:rPr>
              <a:t>nalog</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D</a:t>
            </a:r>
            <a:r>
              <a:rPr lang="x-none" sz="1400" dirty="0" smtClean="0">
                <a:latin typeface="Times New Roman" panose="02020603050405020304" pitchFamily="18" charset="0"/>
                <a:cs typeface="Times New Roman" panose="02020603050405020304" pitchFamily="18" charset="0"/>
              </a:rPr>
              <a:t>igitale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D</a:t>
            </a:r>
            <a:r>
              <a:rPr lang="x-none" sz="1400" dirty="0" smtClean="0">
                <a:latin typeface="Times New Roman" panose="02020603050405020304" pitchFamily="18" charset="0"/>
                <a:cs typeface="Times New Roman" panose="02020603050405020304" pitchFamily="18" charset="0"/>
              </a:rPr>
              <a:t>igital</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A</a:t>
            </a:r>
            <a:r>
              <a:rPr lang="x-none" sz="1400" dirty="0" smtClean="0">
                <a:latin typeface="Times New Roman" panose="02020603050405020304" pitchFamily="18" charset="0"/>
                <a:cs typeface="Times New Roman" panose="02020603050405020304" pitchFamily="18" charset="0"/>
              </a:rPr>
              <a:t>nalogice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sunt</a:t>
            </a:r>
            <a:r>
              <a:rPr lang="en-US" sz="1400" dirty="0">
                <a:latin typeface="Times New Roman" panose="02020603050405020304" pitchFamily="18" charset="0"/>
                <a:cs typeface="Times New Roman" panose="02020603050405020304" pitchFamily="18" charset="0"/>
              </a:rPr>
              <a:t> </a:t>
            </a:r>
            <a:r>
              <a:rPr lang="x-none" sz="1400" dirty="0" smtClean="0">
                <a:latin typeface="Times New Roman" panose="02020603050405020304" pitchFamily="18" charset="0"/>
                <a:cs typeface="Times New Roman" panose="02020603050405020304" pitchFamily="18" charset="0"/>
              </a:rPr>
              <a:t>amplasate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carcase</a:t>
            </a:r>
            <a:r>
              <a:rPr lang="en-US" sz="1400" dirty="0">
                <a:latin typeface="Times New Roman" panose="02020603050405020304" pitchFamily="18" charset="0"/>
                <a:cs typeface="Times New Roman" panose="02020603050405020304" pitchFamily="18" charset="0"/>
              </a:rPr>
              <a:t> cu </a:t>
            </a:r>
            <a:r>
              <a:rPr lang="en-US" sz="1400" dirty="0" err="1">
                <a:latin typeface="Times New Roman" panose="02020603050405020304" pitchFamily="18" charset="0"/>
                <a:cs typeface="Times New Roman" panose="02020603050405020304" pitchFamily="18" charset="0"/>
              </a:rPr>
              <a:t>pini</a:t>
            </a:r>
            <a:r>
              <a:rPr lang="en-US" sz="1400" dirty="0">
                <a:latin typeface="Times New Roman" panose="02020603050405020304" pitchFamily="18" charset="0"/>
                <a:cs typeface="Times New Roman" panose="02020603050405020304" pitchFamily="18" charset="0"/>
              </a:rPr>
              <a:t> de </a:t>
            </a:r>
            <a:r>
              <a:rPr lang="x-none" sz="1400" dirty="0" smtClean="0">
                <a:latin typeface="Times New Roman" panose="02020603050405020304" pitchFamily="18" charset="0"/>
                <a:cs typeface="Times New Roman" panose="02020603050405020304" pitchFamily="18" charset="0"/>
              </a:rPr>
              <a:t>împămîntare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baza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considerațiilor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anterioare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putem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presupune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pinul</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masă</a:t>
            </a:r>
            <a:r>
              <a:rPr lang="en-US" sz="1400" dirty="0">
                <a:latin typeface="Times New Roman" panose="02020603050405020304" pitchFamily="18" charset="0"/>
                <a:cs typeface="Times New Roman" panose="02020603050405020304" pitchFamily="18" charset="0"/>
              </a:rPr>
              <a:t> digital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pinul</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masă</a:t>
            </a:r>
            <a:r>
              <a:rPr lang="en-US" sz="1400" dirty="0">
                <a:latin typeface="Times New Roman" panose="02020603050405020304" pitchFamily="18" charset="0"/>
                <a:cs typeface="Times New Roman" panose="02020603050405020304" pitchFamily="18" charset="0"/>
              </a:rPr>
              <a:t> analogic </a:t>
            </a:r>
            <a:r>
              <a:rPr lang="en-US" sz="1400" dirty="0" err="1">
                <a:latin typeface="Times New Roman" panose="02020603050405020304" pitchFamily="18" charset="0"/>
                <a:cs typeface="Times New Roman" panose="02020603050405020304" pitchFamily="18" charset="0"/>
              </a:rPr>
              <a:t>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trebui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să</a:t>
            </a:r>
            <a:r>
              <a:rPr lang="en-US" sz="1400" dirty="0">
                <a:latin typeface="Times New Roman" panose="02020603050405020304" pitchFamily="18" charset="0"/>
                <a:cs typeface="Times New Roman" panose="02020603050405020304" pitchFamily="18" charset="0"/>
              </a:rPr>
              <a:t> fie </a:t>
            </a:r>
            <a:r>
              <a:rPr lang="en-US" sz="1400" dirty="0" err="1">
                <a:latin typeface="Times New Roman" panose="02020603050405020304" pitchFamily="18" charset="0"/>
                <a:cs typeface="Times New Roman" panose="02020603050405020304" pitchFamily="18" charset="0"/>
              </a:rPr>
              <a:t>conectate</a:t>
            </a:r>
            <a:r>
              <a:rPr lang="en-US" sz="1400" dirty="0">
                <a:latin typeface="Times New Roman" panose="02020603050405020304" pitchFamily="18" charset="0"/>
                <a:cs typeface="Times New Roman" panose="02020603050405020304" pitchFamily="18" charset="0"/>
              </a:rPr>
              <a:t> la </a:t>
            </a:r>
            <a:r>
              <a:rPr lang="en-US" sz="1400" dirty="0" err="1">
                <a:latin typeface="Times New Roman" panose="02020603050405020304" pitchFamily="18" charset="0"/>
                <a:cs typeface="Times New Roman" panose="02020603050405020304" pitchFamily="18" charset="0"/>
              </a:rPr>
              <a:t>magistralele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masă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respectiv</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analogice</a:t>
            </a:r>
            <a:r>
              <a:rPr lang="en-US" sz="1400" dirty="0">
                <a:latin typeface="Times New Roman" panose="02020603050405020304" pitchFamily="18" charset="0"/>
                <a:cs typeface="Times New Roman" panose="02020603050405020304" pitchFamily="18" charset="0"/>
              </a:rPr>
              <a:t>. </a:t>
            </a:r>
            <a:r>
              <a:rPr lang="x-none" sz="1400" dirty="0" smtClean="0">
                <a:latin typeface="Times New Roman" panose="02020603050405020304" pitchFamily="18" charset="0"/>
                <a:cs typeface="Times New Roman" panose="02020603050405020304" pitchFamily="18" charset="0"/>
              </a:rPr>
              <a:t>A</a:t>
            </a:r>
            <a:r>
              <a:rPr lang="en-US" sz="1400" dirty="0" err="1" smtClean="0">
                <a:latin typeface="Times New Roman" panose="02020603050405020304" pitchFamily="18" charset="0"/>
                <a:cs typeface="Times New Roman" panose="02020603050405020304" pitchFamily="18" charset="0"/>
              </a:rPr>
              <a:t>cest</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lucru</a:t>
            </a:r>
            <a:r>
              <a:rPr lang="en-US" sz="1400" dirty="0">
                <a:latin typeface="Times New Roman" panose="02020603050405020304" pitchFamily="18" charset="0"/>
                <a:cs typeface="Times New Roman" panose="02020603050405020304" pitchFamily="18" charset="0"/>
              </a:rPr>
              <a:t> nu </a:t>
            </a:r>
            <a:r>
              <a:rPr lang="en-US" sz="1400" dirty="0" err="1">
                <a:latin typeface="Times New Roman" panose="02020603050405020304" pitchFamily="18" charset="0"/>
                <a:cs typeface="Times New Roman" panose="02020603050405020304" pitchFamily="18" charset="0"/>
              </a:rPr>
              <a:t>este</a:t>
            </a:r>
            <a:r>
              <a:rPr lang="en-US" sz="1400" dirty="0">
                <a:latin typeface="Times New Roman" panose="02020603050405020304" pitchFamily="18" charset="0"/>
                <a:cs typeface="Times New Roman" panose="02020603050405020304" pitchFamily="18" charset="0"/>
              </a:rPr>
              <a:t> </a:t>
            </a:r>
            <a:r>
              <a:rPr lang="x-none" sz="1400" dirty="0" smtClean="0">
                <a:latin typeface="Times New Roman" panose="02020603050405020304" pitchFamily="18" charset="0"/>
                <a:cs typeface="Times New Roman" panose="02020603050405020304" pitchFamily="18" charset="0"/>
              </a:rPr>
              <a:t>corect</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acest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caz</a:t>
            </a:r>
            <a:r>
              <a:rPr lang="en-US" sz="1400" dirty="0">
                <a:latin typeface="Times New Roman" panose="02020603050405020304" pitchFamily="18" charset="0"/>
                <a:cs typeface="Times New Roman" panose="02020603050405020304" pitchFamily="18" charset="0"/>
              </a:rPr>
              <a:t>.</a:t>
            </a:r>
          </a:p>
          <a:p>
            <a:r>
              <a:rPr lang="en-US" sz="1400" dirty="0" err="1">
                <a:latin typeface="Times New Roman" panose="02020603050405020304" pitchFamily="18" charset="0"/>
                <a:cs typeface="Times New Roman" panose="02020603050405020304" pitchFamily="18" charset="0"/>
              </a:rPr>
              <a:t>Numele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pinilor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digitale</a:t>
            </a:r>
            <a:r>
              <a:rPr lang="en-US" sz="1400" dirty="0">
                <a:latin typeface="Times New Roman" panose="02020603050405020304" pitchFamily="18" charset="0"/>
                <a:cs typeface="Times New Roman" panose="02020603050405020304" pitchFamily="18" charset="0"/>
              </a:rPr>
              <a:t>) se </a:t>
            </a:r>
            <a:r>
              <a:rPr lang="en-US" sz="1400" dirty="0" err="1">
                <a:latin typeface="Times New Roman" panose="02020603050405020304" pitchFamily="18" charset="0"/>
                <a:cs typeface="Times New Roman" panose="02020603050405020304" pitchFamily="18" charset="0"/>
              </a:rPr>
              <a:t>referă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doar</a:t>
            </a:r>
            <a:r>
              <a:rPr lang="en-US" sz="1400" dirty="0">
                <a:latin typeface="Times New Roman" panose="02020603050405020304" pitchFamily="18" charset="0"/>
                <a:cs typeface="Times New Roman" panose="02020603050405020304" pitchFamily="18" charset="0"/>
              </a:rPr>
              <a:t> la </a:t>
            </a:r>
            <a:r>
              <a:rPr lang="en-US" sz="1400" dirty="0" err="1">
                <a:latin typeface="Times New Roman" panose="02020603050405020304" pitchFamily="18" charset="0"/>
                <a:cs typeface="Times New Roman" panose="02020603050405020304" pitchFamily="18" charset="0"/>
              </a:rPr>
              <a:t>structura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internă</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convertorului</a:t>
            </a:r>
            <a:r>
              <a:rPr lang="en-US" sz="1400" dirty="0">
                <a:latin typeface="Times New Roman" panose="02020603050405020304" pitchFamily="18" charset="0"/>
                <a:cs typeface="Times New Roman" panose="02020603050405020304" pitchFamily="18" charset="0"/>
              </a:rPr>
              <a:t>, la </a:t>
            </a:r>
            <a:r>
              <a:rPr lang="en-US" sz="1400" dirty="0" err="1">
                <a:latin typeface="Times New Roman" panose="02020603050405020304" pitchFamily="18" charset="0"/>
                <a:cs typeface="Times New Roman" panose="02020603050405020304" pitchFamily="18" charset="0"/>
              </a:rPr>
              <a:t>conexiunile</a:t>
            </a:r>
            <a:r>
              <a:rPr lang="en-US" sz="1400" dirty="0">
                <a:latin typeface="Times New Roman" panose="02020603050405020304" pitchFamily="18" charset="0"/>
                <a:cs typeface="Times New Roman" panose="02020603050405020304" pitchFamily="18" charset="0"/>
              </a:rPr>
              <a:t> sale interne.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circuit, </a:t>
            </a:r>
            <a:r>
              <a:rPr lang="en-US" sz="1400" dirty="0" err="1">
                <a:latin typeface="Times New Roman" panose="02020603050405020304" pitchFamily="18" charset="0"/>
                <a:cs typeface="Times New Roman" panose="02020603050405020304" pitchFamily="18" charset="0"/>
              </a:rPr>
              <a:t>acești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trebuie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conectați</a:t>
            </a:r>
            <a:r>
              <a:rPr lang="en-US" sz="1400" dirty="0">
                <a:latin typeface="Times New Roman" panose="02020603050405020304" pitchFamily="18" charset="0"/>
                <a:cs typeface="Times New Roman" panose="02020603050405020304" pitchFamily="18" charset="0"/>
              </a:rPr>
              <a:t> la </a:t>
            </a:r>
            <a:r>
              <a:rPr lang="en-US" sz="1400" dirty="0" err="1">
                <a:latin typeface="Times New Roman" panose="02020603050405020304" pitchFamily="18" charset="0"/>
                <a:cs typeface="Times New Roman" panose="02020603050405020304" pitchFamily="18" charset="0"/>
              </a:rPr>
              <a:t>magistrala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analogică</a:t>
            </a:r>
            <a:r>
              <a:rPr lang="en-US" sz="1400" dirty="0">
                <a:latin typeface="Times New Roman" panose="02020603050405020304" pitchFamily="18" charset="0"/>
                <a:cs typeface="Times New Roman" panose="02020603050405020304" pitchFamily="18" charset="0"/>
              </a:rPr>
              <a:t> de </a:t>
            </a:r>
            <a:r>
              <a:rPr lang="x-none" sz="1400" dirty="0" smtClean="0">
                <a:latin typeface="Times New Roman" panose="02020603050405020304" pitchFamily="18" charset="0"/>
                <a:cs typeface="Times New Roman" panose="02020603050405020304" pitchFamily="18" charset="0"/>
              </a:rPr>
              <a:t>împămîntare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Conexiunea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poate</a:t>
            </a:r>
            <a:r>
              <a:rPr lang="en-US" sz="1400" dirty="0">
                <a:latin typeface="Times New Roman" panose="02020603050405020304" pitchFamily="18" charset="0"/>
                <a:cs typeface="Times New Roman" panose="02020603050405020304" pitchFamily="18" charset="0"/>
              </a:rPr>
              <a:t> fi </a:t>
            </a:r>
            <a:r>
              <a:rPr lang="en-US" sz="1400" dirty="0" err="1">
                <a:latin typeface="Times New Roman" panose="02020603050405020304" pitchFamily="18" charset="0"/>
                <a:cs typeface="Times New Roman" panose="02020603050405020304" pitchFamily="18" charset="0"/>
              </a:rPr>
              <a:t>făcută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interiorul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circuitului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integrat</a:t>
            </a:r>
            <a:r>
              <a:rPr lang="en-US" sz="1400" dirty="0">
                <a:latin typeface="Times New Roman" panose="02020603050405020304" pitchFamily="18" charset="0"/>
                <a:cs typeface="Times New Roman" panose="02020603050405020304" pitchFamily="18" charset="0"/>
              </a:rPr>
              <a:t>, cu </a:t>
            </a:r>
            <a:r>
              <a:rPr lang="en-US" sz="1400" dirty="0" err="1">
                <a:latin typeface="Times New Roman" panose="02020603050405020304" pitchFamily="18" charset="0"/>
                <a:cs typeface="Times New Roman" panose="02020603050405020304" pitchFamily="18" charset="0"/>
              </a:rPr>
              <a:t>toate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acestea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este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destul</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dificil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să</a:t>
            </a:r>
            <a:r>
              <a:rPr lang="en-US" sz="1400" dirty="0">
                <a:latin typeface="Times New Roman" panose="02020603050405020304" pitchFamily="18" charset="0"/>
                <a:cs typeface="Times New Roman" panose="02020603050405020304" pitchFamily="18" charset="0"/>
              </a:rPr>
              <a:t> se </a:t>
            </a:r>
            <a:r>
              <a:rPr lang="en-US" sz="1400" dirty="0" err="1">
                <a:latin typeface="Times New Roman" panose="02020603050405020304" pitchFamily="18" charset="0"/>
                <a:cs typeface="Times New Roman" panose="02020603050405020304" pitchFamily="18" charset="0"/>
              </a:rPr>
              <a:t>obțină</a:t>
            </a:r>
            <a:r>
              <a:rPr lang="en-US" sz="1400" dirty="0">
                <a:latin typeface="Times New Roman" panose="02020603050405020304" pitchFamily="18" charset="0"/>
                <a:cs typeface="Times New Roman" panose="02020603050405020304" pitchFamily="18" charset="0"/>
              </a:rPr>
              <a:t> o </a:t>
            </a:r>
            <a:r>
              <a:rPr lang="en-US" sz="1400" dirty="0" err="1">
                <a:latin typeface="Times New Roman" panose="02020603050405020304" pitchFamily="18" charset="0"/>
                <a:cs typeface="Times New Roman" panose="02020603050405020304" pitchFamily="18" charset="0"/>
              </a:rPr>
              <a:t>rezistență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scăzută</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unei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astfel</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conexiuni</a:t>
            </a:r>
            <a:r>
              <a:rPr lang="en-US" sz="1400" dirty="0">
                <a:latin typeface="Times New Roman" panose="02020603050405020304" pitchFamily="18" charset="0"/>
                <a:cs typeface="Times New Roman" panose="02020603050405020304" pitchFamily="18" charset="0"/>
              </a:rPr>
              <a:t> din </a:t>
            </a:r>
            <a:r>
              <a:rPr lang="en-US" sz="1400" dirty="0" err="1">
                <a:latin typeface="Times New Roman" panose="02020603050405020304" pitchFamily="18" charset="0"/>
                <a:cs typeface="Times New Roman" panose="02020603050405020304" pitchFamily="18" charset="0"/>
              </a:rPr>
              <a:t>cauza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restricțiilor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topologice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urmare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atunci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când</a:t>
            </a:r>
            <a:r>
              <a:rPr lang="en-US" sz="1400" dirty="0">
                <a:latin typeface="Times New Roman" panose="02020603050405020304" pitchFamily="18" charset="0"/>
                <a:cs typeface="Times New Roman" panose="02020603050405020304" pitchFamily="18" charset="0"/>
              </a:rPr>
              <a:t> se </a:t>
            </a:r>
            <a:r>
              <a:rPr lang="en-US" sz="1400" dirty="0" err="1">
                <a:latin typeface="Times New Roman" panose="02020603050405020304" pitchFamily="18" charset="0"/>
                <a:cs typeface="Times New Roman" panose="02020603050405020304" pitchFamily="18" charset="0"/>
              </a:rPr>
              <a:t>utilizează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convertoare</a:t>
            </a:r>
            <a:r>
              <a:rPr lang="en-US" sz="1400" dirty="0">
                <a:latin typeface="Times New Roman" panose="02020603050405020304" pitchFamily="18" charset="0"/>
                <a:cs typeface="Times New Roman" panose="02020603050405020304" pitchFamily="18" charset="0"/>
              </a:rPr>
              <a:t>, se </a:t>
            </a:r>
            <a:r>
              <a:rPr lang="en-US" sz="1400" dirty="0" err="1">
                <a:latin typeface="Times New Roman" panose="02020603050405020304" pitchFamily="18" charset="0"/>
                <a:cs typeface="Times New Roman" panose="02020603050405020304" pitchFamily="18" charset="0"/>
              </a:rPr>
              <a:t>presupune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conexiunea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externă</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pinilor</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masă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Dacă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acest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lucru</a:t>
            </a:r>
            <a:r>
              <a:rPr lang="en-US" sz="1400" dirty="0">
                <a:latin typeface="Times New Roman" panose="02020603050405020304" pitchFamily="18" charset="0"/>
                <a:cs typeface="Times New Roman" panose="02020603050405020304" pitchFamily="18" charset="0"/>
              </a:rPr>
              <a:t> nu se face, </a:t>
            </a:r>
            <a:r>
              <a:rPr lang="en-US" sz="1400" dirty="0" err="1">
                <a:latin typeface="Times New Roman" panose="02020603050405020304" pitchFamily="18" charset="0"/>
                <a:cs typeface="Times New Roman" panose="02020603050405020304" pitchFamily="18" charset="0"/>
              </a:rPr>
              <a:t>atunci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parametrii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microcircuitului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vor</a:t>
            </a:r>
            <a:r>
              <a:rPr lang="en-US" sz="1400" dirty="0">
                <a:latin typeface="Times New Roman" panose="02020603050405020304" pitchFamily="18" charset="0"/>
                <a:cs typeface="Times New Roman" panose="02020603050405020304" pitchFamily="18" charset="0"/>
              </a:rPr>
              <a:t> fi </a:t>
            </a:r>
            <a:r>
              <a:rPr lang="en-US" sz="1400" dirty="0" err="1">
                <a:latin typeface="Times New Roman" panose="02020603050405020304" pitchFamily="18" charset="0"/>
                <a:cs typeface="Times New Roman" panose="02020603050405020304" pitchFamily="18" charset="0"/>
              </a:rPr>
              <a:t>mult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răi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decât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cei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caietul</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sarcini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Trebuie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avut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vedere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elementele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digitale</a:t>
            </a:r>
            <a:r>
              <a:rPr lang="en-US" sz="1400" dirty="0">
                <a:latin typeface="Times New Roman" panose="02020603050405020304" pitchFamily="18" charset="0"/>
                <a:cs typeface="Times New Roman" panose="02020603050405020304" pitchFamily="18" charset="0"/>
              </a:rPr>
              <a:t> ale </a:t>
            </a:r>
            <a:r>
              <a:rPr lang="en-US" sz="1400" dirty="0" err="1">
                <a:latin typeface="Times New Roman" panose="02020603050405020304" pitchFamily="18" charset="0"/>
                <a:cs typeface="Times New Roman" panose="02020603050405020304" pitchFamily="18" charset="0"/>
              </a:rPr>
              <a:t>convertorului</a:t>
            </a:r>
            <a:r>
              <a:rPr lang="en-US" sz="1400" dirty="0">
                <a:latin typeface="Times New Roman" panose="02020603050405020304" pitchFamily="18" charset="0"/>
                <a:cs typeface="Times New Roman" panose="02020603050405020304" pitchFamily="18" charset="0"/>
              </a:rPr>
              <a:t> pot </a:t>
            </a:r>
            <a:r>
              <a:rPr lang="en-US" sz="1400" dirty="0" err="1">
                <a:latin typeface="Times New Roman" panose="02020603050405020304" pitchFamily="18" charset="0"/>
                <a:cs typeface="Times New Roman" panose="02020603050405020304" pitchFamily="18" charset="0"/>
              </a:rPr>
              <a:t>degrada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caracteristicile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calitate</a:t>
            </a:r>
            <a:r>
              <a:rPr lang="en-US" sz="1400" dirty="0">
                <a:latin typeface="Times New Roman" panose="02020603050405020304" pitchFamily="18" charset="0"/>
                <a:cs typeface="Times New Roman" panose="02020603050405020304" pitchFamily="18" charset="0"/>
              </a:rPr>
              <a:t> ale </a:t>
            </a:r>
            <a:r>
              <a:rPr lang="en-US" sz="1400" dirty="0" err="1">
                <a:latin typeface="Times New Roman" panose="02020603050405020304" pitchFamily="18" charset="0"/>
                <a:cs typeface="Times New Roman" panose="02020603050405020304" pitchFamily="18" charset="0"/>
              </a:rPr>
              <a:t>circuitului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introducând</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zgomot</a:t>
            </a:r>
            <a:r>
              <a:rPr lang="en-US" sz="1400" dirty="0">
                <a:latin typeface="Times New Roman" panose="02020603050405020304" pitchFamily="18" charset="0"/>
                <a:cs typeface="Times New Roman" panose="02020603050405020304" pitchFamily="18" charset="0"/>
              </a:rPr>
              <a:t> digital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circuitele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masă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și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analogice</a:t>
            </a:r>
            <a:r>
              <a:rPr lang="en-US" sz="1400" dirty="0">
                <a:latin typeface="Times New Roman" panose="02020603050405020304" pitchFamily="18" charset="0"/>
                <a:cs typeface="Times New Roman" panose="02020603050405020304" pitchFamily="18" charset="0"/>
              </a:rPr>
              <a:t>. La </a:t>
            </a:r>
            <a:r>
              <a:rPr lang="en-US" sz="1400" dirty="0" err="1">
                <a:latin typeface="Times New Roman" panose="02020603050405020304" pitchFamily="18" charset="0"/>
                <a:cs typeface="Times New Roman" panose="02020603050405020304" pitchFamily="18" charset="0"/>
              </a:rPr>
              <a:t>proiectarea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convertoarelor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acest</a:t>
            </a:r>
            <a:r>
              <a:rPr lang="en-US" sz="1400" dirty="0">
                <a:latin typeface="Times New Roman" panose="02020603050405020304" pitchFamily="18" charset="0"/>
                <a:cs typeface="Times New Roman" panose="02020603050405020304" pitchFamily="18" charset="0"/>
              </a:rPr>
              <a:t> impact </a:t>
            </a:r>
            <a:r>
              <a:rPr lang="en-US" sz="1400" dirty="0" err="1">
                <a:latin typeface="Times New Roman" panose="02020603050405020304" pitchFamily="18" charset="0"/>
                <a:cs typeface="Times New Roman" panose="02020603050405020304" pitchFamily="18" charset="0"/>
              </a:rPr>
              <a:t>negativ</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este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luat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considerare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astfel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încât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partea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să</a:t>
            </a:r>
            <a:r>
              <a:rPr lang="en-US" sz="1400" dirty="0">
                <a:latin typeface="Times New Roman" panose="02020603050405020304" pitchFamily="18" charset="0"/>
                <a:cs typeface="Times New Roman" panose="02020603050405020304" pitchFamily="18" charset="0"/>
              </a:rPr>
              <a:t> consume </a:t>
            </a:r>
            <a:r>
              <a:rPr lang="en-US" sz="1400" dirty="0" err="1">
                <a:latin typeface="Times New Roman" panose="02020603050405020304" pitchFamily="18" charset="0"/>
                <a:cs typeface="Times New Roman" panose="02020603050405020304" pitchFamily="18" charset="0"/>
              </a:rPr>
              <a:t>cât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puțină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energie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acest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caz</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interferența</a:t>
            </a:r>
            <a:r>
              <a:rPr lang="en-US" sz="1400" dirty="0">
                <a:latin typeface="Times New Roman" panose="02020603050405020304" pitchFamily="18" charset="0"/>
                <a:cs typeface="Times New Roman" panose="02020603050405020304" pitchFamily="18" charset="0"/>
              </a:rPr>
              <a:t> de la </a:t>
            </a:r>
            <a:r>
              <a:rPr lang="en-US" sz="1400" dirty="0" err="1">
                <a:latin typeface="Times New Roman" panose="02020603050405020304" pitchFamily="18" charset="0"/>
                <a:cs typeface="Times New Roman" panose="02020603050405020304" pitchFamily="18" charset="0"/>
              </a:rPr>
              <a:t>elementele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logice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comutare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este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redusă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Dacă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pinii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digitali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convertorului</a:t>
            </a:r>
            <a:r>
              <a:rPr lang="en-US" sz="1400" dirty="0">
                <a:latin typeface="Times New Roman" panose="02020603050405020304" pitchFamily="18" charset="0"/>
                <a:cs typeface="Times New Roman" panose="02020603050405020304" pitchFamily="18" charset="0"/>
              </a:rPr>
              <a:t> nu </a:t>
            </a:r>
            <a:r>
              <a:rPr lang="en-US" sz="1400" dirty="0" err="1">
                <a:latin typeface="Times New Roman" panose="02020603050405020304" pitchFamily="18" charset="0"/>
                <a:cs typeface="Times New Roman" panose="02020603050405020304" pitchFamily="18" charset="0"/>
              </a:rPr>
              <a:t>sunt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încărcați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puternic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atunci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comutarea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internă</a:t>
            </a:r>
            <a:r>
              <a:rPr lang="en-US" sz="1400" dirty="0">
                <a:latin typeface="Times New Roman" panose="02020603050405020304" pitchFamily="18" charset="0"/>
                <a:cs typeface="Times New Roman" panose="02020603050405020304" pitchFamily="18" charset="0"/>
              </a:rPr>
              <a:t> nu </a:t>
            </a:r>
            <a:r>
              <a:rPr lang="en-US" sz="1400" dirty="0" err="1">
                <a:latin typeface="Times New Roman" panose="02020603050405020304" pitchFamily="18" charset="0"/>
                <a:cs typeface="Times New Roman" panose="02020603050405020304" pitchFamily="18" charset="0"/>
              </a:rPr>
              <a:t>este</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obicei</a:t>
            </a:r>
            <a:r>
              <a:rPr lang="en-US" sz="1400" dirty="0">
                <a:latin typeface="Times New Roman" panose="02020603050405020304" pitchFamily="18" charset="0"/>
                <a:cs typeface="Times New Roman" panose="02020603050405020304" pitchFamily="18" charset="0"/>
              </a:rPr>
              <a:t> o </a:t>
            </a:r>
            <a:r>
              <a:rPr lang="en-US" sz="1400" dirty="0" err="1">
                <a:latin typeface="Times New Roman" panose="02020603050405020304" pitchFamily="18" charset="0"/>
                <a:cs typeface="Times New Roman" panose="02020603050405020304" pitchFamily="18" charset="0"/>
              </a:rPr>
              <a:t>problemă</a:t>
            </a:r>
            <a:r>
              <a:rPr lang="en-US" sz="1400" dirty="0">
                <a:latin typeface="Times New Roman" panose="02020603050405020304" pitchFamily="18" charset="0"/>
                <a:cs typeface="Times New Roman" panose="02020603050405020304" pitchFamily="18" charset="0"/>
              </a:rPr>
              <a:t>. La </a:t>
            </a:r>
            <a:r>
              <a:rPr lang="en-US" sz="1400" dirty="0" err="1">
                <a:latin typeface="Times New Roman" panose="02020603050405020304" pitchFamily="18" charset="0"/>
                <a:cs typeface="Times New Roman" panose="02020603050405020304" pitchFamily="18" charset="0"/>
              </a:rPr>
              <a:t>proiectarea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unei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plăci</a:t>
            </a:r>
            <a:r>
              <a:rPr lang="en-US" sz="1400" dirty="0">
                <a:latin typeface="Times New Roman" panose="02020603050405020304" pitchFamily="18" charset="0"/>
                <a:cs typeface="Times New Roman" panose="02020603050405020304" pitchFamily="18" charset="0"/>
              </a:rPr>
              <a:t> cu </a:t>
            </a:r>
            <a:r>
              <a:rPr lang="en-US" sz="1400" dirty="0" err="1">
                <a:latin typeface="Times New Roman" panose="02020603050405020304" pitchFamily="18" charset="0"/>
                <a:cs typeface="Times New Roman" panose="02020603050405020304" pitchFamily="18" charset="0"/>
              </a:rPr>
              <a:t>circuite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imprimate</a:t>
            </a:r>
            <a:r>
              <a:rPr lang="en-US" sz="1400" dirty="0">
                <a:latin typeface="Times New Roman" panose="02020603050405020304" pitchFamily="18" charset="0"/>
                <a:cs typeface="Times New Roman" panose="02020603050405020304" pitchFamily="18" charset="0"/>
              </a:rPr>
              <a:t> care </a:t>
            </a:r>
            <a:r>
              <a:rPr lang="en-US" sz="1400" dirty="0" err="1">
                <a:latin typeface="Times New Roman" panose="02020603050405020304" pitchFamily="18" charset="0"/>
                <a:cs typeface="Times New Roman" panose="02020603050405020304" pitchFamily="18" charset="0"/>
              </a:rPr>
              <a:t>conține</a:t>
            </a:r>
            <a:r>
              <a:rPr lang="en-US" sz="1400" dirty="0">
                <a:latin typeface="Times New Roman" panose="02020603050405020304" pitchFamily="18" charset="0"/>
                <a:cs typeface="Times New Roman" panose="02020603050405020304" pitchFamily="18" charset="0"/>
              </a:rPr>
              <a:t> un ADC </a:t>
            </a:r>
            <a:r>
              <a:rPr lang="en-US" sz="1400" dirty="0" err="1">
                <a:latin typeface="Times New Roman" panose="02020603050405020304" pitchFamily="18" charset="0"/>
                <a:cs typeface="Times New Roman" panose="02020603050405020304" pitchFamily="18" charset="0"/>
              </a:rPr>
              <a:t>sau</a:t>
            </a:r>
            <a:r>
              <a:rPr lang="en-US" sz="1400" dirty="0">
                <a:latin typeface="Times New Roman" panose="02020603050405020304" pitchFamily="18" charset="0"/>
                <a:cs typeface="Times New Roman" panose="02020603050405020304" pitchFamily="18" charset="0"/>
              </a:rPr>
              <a:t> DAC, </a:t>
            </a:r>
            <a:r>
              <a:rPr lang="en-US" sz="1400" dirty="0" err="1">
                <a:latin typeface="Times New Roman" panose="02020603050405020304" pitchFamily="18" charset="0"/>
                <a:cs typeface="Times New Roman" panose="02020603050405020304" pitchFamily="18" charset="0"/>
              </a:rPr>
              <a:t>trebuie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să</a:t>
            </a:r>
            <a:r>
              <a:rPr lang="en-US" sz="1400" dirty="0">
                <a:latin typeface="Times New Roman" panose="02020603050405020304" pitchFamily="18" charset="0"/>
                <a:cs typeface="Times New Roman" panose="02020603050405020304" pitchFamily="18" charset="0"/>
              </a:rPr>
              <a:t> se </a:t>
            </a:r>
            <a:r>
              <a:rPr lang="en-US" sz="1400" dirty="0" err="1">
                <a:latin typeface="Times New Roman" panose="02020603050405020304" pitchFamily="18" charset="0"/>
                <a:cs typeface="Times New Roman" panose="02020603050405020304" pitchFamily="18" charset="0"/>
              </a:rPr>
              <a:t>acorde</a:t>
            </a:r>
            <a:r>
              <a:rPr lang="en-US" sz="1400" dirty="0">
                <a:latin typeface="Times New Roman" panose="02020603050405020304" pitchFamily="18" charset="0"/>
                <a:cs typeface="Times New Roman" panose="02020603050405020304" pitchFamily="18" charset="0"/>
              </a:rPr>
              <a:t> o </a:t>
            </a:r>
            <a:r>
              <a:rPr lang="en-US" sz="1400" dirty="0" err="1">
                <a:latin typeface="Times New Roman" panose="02020603050405020304" pitchFamily="18" charset="0"/>
                <a:cs typeface="Times New Roman" panose="02020603050405020304" pitchFamily="18" charset="0"/>
              </a:rPr>
              <a:t>atenție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adecvată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decuplării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sursei</a:t>
            </a:r>
            <a:r>
              <a:rPr lang="en-US" sz="1400" dirty="0">
                <a:latin typeface="Times New Roman" panose="02020603050405020304" pitchFamily="18" charset="0"/>
                <a:cs typeface="Times New Roman" panose="02020603050405020304" pitchFamily="18" charset="0"/>
              </a:rPr>
              <a:t> de </a:t>
            </a:r>
            <a:r>
              <a:rPr lang="en-US" sz="1400" dirty="0" err="1">
                <a:latin typeface="Times New Roman" panose="02020603050405020304" pitchFamily="18" charset="0"/>
                <a:cs typeface="Times New Roman" panose="02020603050405020304" pitchFamily="18" charset="0"/>
              </a:rPr>
              <a:t>alimentare</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convertorului</a:t>
            </a:r>
            <a:r>
              <a:rPr lang="en-US" sz="1400" dirty="0">
                <a:latin typeface="Times New Roman" panose="02020603050405020304" pitchFamily="18" charset="0"/>
                <a:cs typeface="Times New Roman" panose="02020603050405020304" pitchFamily="18" charset="0"/>
              </a:rPr>
              <a:t> digital la masa </a:t>
            </a:r>
            <a:r>
              <a:rPr lang="en-US" sz="1400" dirty="0" err="1">
                <a:latin typeface="Times New Roman" panose="02020603050405020304" pitchFamily="18" charset="0"/>
                <a:cs typeface="Times New Roman" panose="02020603050405020304" pitchFamily="18" charset="0"/>
              </a:rPr>
              <a:t>analogică</a:t>
            </a:r>
            <a:r>
              <a:rPr lang="en-US" sz="1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80862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9271" y="1662890"/>
            <a:ext cx="5847030" cy="1477328"/>
          </a:xfrm>
          <a:prstGeom prst="rect">
            <a:avLst/>
          </a:prstGeom>
          <a:ln w="19050">
            <a:solidFill>
              <a:srgbClr val="00B0F0"/>
            </a:solidFill>
          </a:ln>
        </p:spPr>
        <p:txBody>
          <a:bodyPr wrap="square">
            <a:spAutoFit/>
          </a:bodyPr>
          <a:lstStyle/>
          <a:p>
            <a:pPr algn="ctr"/>
            <a:r>
              <a:rPr lang="ru-RU" dirty="0"/>
              <a:t>Трассировка изгибов печатных дорожек</a:t>
            </a:r>
          </a:p>
          <a:p>
            <a:r>
              <a:rPr lang="ru-RU" dirty="0"/>
              <a:t>При трассировке высокоскоростных сигналов количество изгибов печатных дорожек должно быть сведено к минимуму. При необходимости следует выполнять изгибы под углом 135°, а не 90° (</a:t>
            </a:r>
            <a:r>
              <a:rPr lang="ru-RU" dirty="0" smtClean="0"/>
              <a:t>рис).</a:t>
            </a:r>
            <a:endParaRPr lang="ru-RU" dirty="0"/>
          </a:p>
        </p:txBody>
      </p:sp>
      <p:pic>
        <p:nvPicPr>
          <p:cNvPr id="4098" name="Picture 2" descr="При выполнении трассировки следует выполнять изгибы под углом 135°, а не 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186" y="3369817"/>
            <a:ext cx="11327181" cy="324712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272665" y="1662890"/>
            <a:ext cx="5788182" cy="1477328"/>
          </a:xfrm>
          <a:prstGeom prst="rect">
            <a:avLst/>
          </a:prstGeom>
          <a:ln w="19050">
            <a:solidFill>
              <a:srgbClr val="FF0000"/>
            </a:solidFill>
          </a:ln>
        </p:spPr>
        <p:txBody>
          <a:bodyPr wrap="square">
            <a:spAutoFit/>
          </a:bodyPr>
          <a:lstStyle/>
          <a:p>
            <a:r>
              <a:rPr lang="en-US" dirty="0" err="1" smtClean="0"/>
              <a:t>Trasarea</a:t>
            </a:r>
            <a:r>
              <a:rPr lang="en-US" dirty="0" smtClean="0"/>
              <a:t> </a:t>
            </a:r>
            <a:r>
              <a:rPr lang="x-none" dirty="0" smtClean="0"/>
              <a:t>îndoirilor conductoarelor imprimate</a:t>
            </a:r>
            <a:endParaRPr lang="en-US" dirty="0"/>
          </a:p>
          <a:p>
            <a:r>
              <a:rPr lang="en-US" dirty="0" err="1"/>
              <a:t>Atunci</a:t>
            </a:r>
            <a:r>
              <a:rPr lang="en-US" dirty="0"/>
              <a:t> </a:t>
            </a:r>
            <a:r>
              <a:rPr lang="en-US" dirty="0" err="1"/>
              <a:t>când</a:t>
            </a:r>
            <a:r>
              <a:rPr lang="en-US" dirty="0"/>
              <a:t> </a:t>
            </a:r>
            <a:r>
              <a:rPr lang="en-US" dirty="0" err="1"/>
              <a:t>direcționați</a:t>
            </a:r>
            <a:r>
              <a:rPr lang="en-US" dirty="0"/>
              <a:t> </a:t>
            </a:r>
            <a:r>
              <a:rPr lang="en-US" dirty="0" err="1"/>
              <a:t>semnale</a:t>
            </a:r>
            <a:r>
              <a:rPr lang="en-US" dirty="0"/>
              <a:t> de mare </a:t>
            </a:r>
            <a:r>
              <a:rPr lang="en-US" dirty="0" err="1"/>
              <a:t>viteză</a:t>
            </a:r>
            <a:r>
              <a:rPr lang="en-US" dirty="0"/>
              <a:t>, </a:t>
            </a:r>
            <a:r>
              <a:rPr lang="en-US" dirty="0" err="1"/>
              <a:t>numărul</a:t>
            </a:r>
            <a:r>
              <a:rPr lang="en-US" dirty="0"/>
              <a:t> de </a:t>
            </a:r>
            <a:r>
              <a:rPr lang="en-US" dirty="0" err="1"/>
              <a:t>îndoiri</a:t>
            </a:r>
            <a:r>
              <a:rPr lang="en-US" dirty="0"/>
              <a:t> </a:t>
            </a:r>
            <a:r>
              <a:rPr lang="en-US" dirty="0" err="1"/>
              <a:t>pe</a:t>
            </a:r>
            <a:r>
              <a:rPr lang="en-US" dirty="0"/>
              <a:t> </a:t>
            </a:r>
            <a:r>
              <a:rPr lang="x-none" dirty="0" smtClean="0"/>
              <a:t>conductorul</a:t>
            </a:r>
            <a:r>
              <a:rPr lang="en-US" dirty="0" smtClean="0"/>
              <a:t> </a:t>
            </a:r>
            <a:r>
              <a:rPr lang="en-US" dirty="0" err="1" smtClean="0"/>
              <a:t>imprimat</a:t>
            </a:r>
            <a:r>
              <a:rPr lang="en-US" dirty="0" smtClean="0"/>
              <a:t> </a:t>
            </a:r>
            <a:r>
              <a:rPr lang="en-US" dirty="0" err="1"/>
              <a:t>ar</a:t>
            </a:r>
            <a:r>
              <a:rPr lang="en-US" dirty="0"/>
              <a:t> </a:t>
            </a:r>
            <a:r>
              <a:rPr lang="en-US" dirty="0" err="1"/>
              <a:t>trebui</a:t>
            </a:r>
            <a:r>
              <a:rPr lang="en-US" dirty="0"/>
              <a:t> </a:t>
            </a:r>
            <a:r>
              <a:rPr lang="en-US" dirty="0" err="1"/>
              <a:t>să</a:t>
            </a:r>
            <a:r>
              <a:rPr lang="en-US" dirty="0"/>
              <a:t> fie </a:t>
            </a:r>
            <a:r>
              <a:rPr lang="en-US" dirty="0" err="1"/>
              <a:t>redus</a:t>
            </a:r>
            <a:r>
              <a:rPr lang="en-US" dirty="0"/>
              <a:t> la minimum. </a:t>
            </a:r>
            <a:r>
              <a:rPr lang="en-US" dirty="0" err="1"/>
              <a:t>Dacă</a:t>
            </a:r>
            <a:r>
              <a:rPr lang="en-US" dirty="0"/>
              <a:t> </a:t>
            </a:r>
            <a:r>
              <a:rPr lang="en-US" dirty="0" err="1"/>
              <a:t>este</a:t>
            </a:r>
            <a:r>
              <a:rPr lang="en-US" dirty="0"/>
              <a:t> </a:t>
            </a:r>
            <a:r>
              <a:rPr lang="en-US" dirty="0" err="1"/>
              <a:t>necesar</a:t>
            </a:r>
            <a:r>
              <a:rPr lang="en-US" dirty="0"/>
              <a:t>, </a:t>
            </a:r>
            <a:r>
              <a:rPr lang="x-none" dirty="0" smtClean="0"/>
              <a:t>îndoirile</a:t>
            </a:r>
            <a:r>
              <a:rPr lang="en-US" dirty="0" smtClean="0"/>
              <a:t> </a:t>
            </a:r>
            <a:r>
              <a:rPr lang="en-US" dirty="0" err="1"/>
              <a:t>trebuie</a:t>
            </a:r>
            <a:r>
              <a:rPr lang="en-US" dirty="0"/>
              <a:t> </a:t>
            </a:r>
            <a:r>
              <a:rPr lang="en-US" dirty="0" err="1"/>
              <a:t>făcute</a:t>
            </a:r>
            <a:r>
              <a:rPr lang="en-US" dirty="0"/>
              <a:t> la un </a:t>
            </a:r>
            <a:r>
              <a:rPr lang="en-US" dirty="0" err="1"/>
              <a:t>unghi</a:t>
            </a:r>
            <a:r>
              <a:rPr lang="en-US" dirty="0"/>
              <a:t> de 135 ° </a:t>
            </a:r>
            <a:r>
              <a:rPr lang="en-US" dirty="0" err="1"/>
              <a:t>mai</a:t>
            </a:r>
            <a:r>
              <a:rPr lang="en-US" dirty="0"/>
              <a:t> </a:t>
            </a:r>
            <a:r>
              <a:rPr lang="en-US" dirty="0" err="1"/>
              <a:t>degrabă</a:t>
            </a:r>
            <a:r>
              <a:rPr lang="en-US" dirty="0"/>
              <a:t> </a:t>
            </a:r>
            <a:r>
              <a:rPr lang="en-US" dirty="0" err="1"/>
              <a:t>decât</a:t>
            </a:r>
            <a:r>
              <a:rPr lang="en-US" dirty="0"/>
              <a:t> de 90 </a:t>
            </a:r>
            <a:r>
              <a:rPr lang="en-US" dirty="0" smtClean="0"/>
              <a:t>°.</a:t>
            </a:r>
            <a:endParaRPr lang="en-US" dirty="0"/>
          </a:p>
        </p:txBody>
      </p:sp>
      <p:sp>
        <p:nvSpPr>
          <p:cNvPr id="3" name="TextBox 2"/>
          <p:cNvSpPr txBox="1"/>
          <p:nvPr/>
        </p:nvSpPr>
        <p:spPr>
          <a:xfrm>
            <a:off x="708454" y="313038"/>
            <a:ext cx="8040086" cy="400110"/>
          </a:xfrm>
          <a:prstGeom prst="rect">
            <a:avLst/>
          </a:prstGeom>
          <a:noFill/>
        </p:spPr>
        <p:txBody>
          <a:bodyPr wrap="none" rtlCol="0">
            <a:spAutoFit/>
          </a:bodyPr>
          <a:lstStyle/>
          <a:p>
            <a:r>
              <a:rPr lang="en-GB" sz="2000" b="1" dirty="0" err="1" smtClean="0"/>
              <a:t>Trasarea</a:t>
            </a:r>
            <a:r>
              <a:rPr lang="en-GB" sz="2000" b="1" dirty="0"/>
              <a:t> </a:t>
            </a:r>
            <a:r>
              <a:rPr lang="en-GB" sz="2000" b="1" dirty="0" err="1" smtClean="0"/>
              <a:t>plachetelor</a:t>
            </a:r>
            <a:r>
              <a:rPr lang="en-GB" sz="2000" b="1" dirty="0" smtClean="0"/>
              <a:t> cu </a:t>
            </a:r>
            <a:r>
              <a:rPr lang="en-GB" sz="2000" b="1" dirty="0" err="1" smtClean="0"/>
              <a:t>cablaj</a:t>
            </a:r>
            <a:r>
              <a:rPr lang="en-GB" sz="2000" b="1" dirty="0" smtClean="0"/>
              <a:t> </a:t>
            </a:r>
            <a:r>
              <a:rPr lang="en-GB" sz="2000" b="1" dirty="0" err="1" smtClean="0"/>
              <a:t>imprimat</a:t>
            </a:r>
            <a:r>
              <a:rPr lang="en-GB" sz="2000" b="1" dirty="0" smtClean="0"/>
              <a:t> </a:t>
            </a:r>
            <a:r>
              <a:rPr lang="en-GB" sz="2000" b="1" dirty="0" err="1" smtClean="0"/>
              <a:t>pentru</a:t>
            </a:r>
            <a:r>
              <a:rPr lang="en-GB" sz="2000" b="1" dirty="0" smtClean="0"/>
              <a:t> </a:t>
            </a:r>
            <a:r>
              <a:rPr lang="en-GB" sz="2000" b="1" dirty="0" err="1" smtClean="0"/>
              <a:t>circuite</a:t>
            </a:r>
            <a:r>
              <a:rPr lang="en-GB" sz="2000" b="1" dirty="0" smtClean="0"/>
              <a:t> de </a:t>
            </a:r>
            <a:r>
              <a:rPr lang="en-GB" sz="2000" b="1" dirty="0" err="1" smtClean="0"/>
              <a:t>frecven</a:t>
            </a:r>
            <a:r>
              <a:rPr lang="x-none" sz="2000" b="1" dirty="0" smtClean="0"/>
              <a:t>ță înaltă</a:t>
            </a:r>
            <a:endParaRPr lang="en-US" sz="2000" b="1" dirty="0"/>
          </a:p>
        </p:txBody>
      </p:sp>
    </p:spTree>
    <p:extLst>
      <p:ext uri="{BB962C8B-B14F-4D97-AF65-F5344CB8AC3E}">
        <p14:creationId xmlns:p14="http://schemas.microsoft.com/office/powerpoint/2010/main" val="3993152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969008" y="2564858"/>
            <a:ext cx="10253983" cy="2990745"/>
          </a:xfrm>
          <a:prstGeom prst="rect">
            <a:avLst/>
          </a:prstGeom>
        </p:spPr>
      </p:pic>
      <p:sp>
        <p:nvSpPr>
          <p:cNvPr id="5" name="Прямоугольник 4"/>
          <p:cNvSpPr/>
          <p:nvPr/>
        </p:nvSpPr>
        <p:spPr>
          <a:xfrm>
            <a:off x="253495" y="5694102"/>
            <a:ext cx="5767058" cy="646331"/>
          </a:xfrm>
          <a:prstGeom prst="rect">
            <a:avLst/>
          </a:prstGeom>
          <a:ln>
            <a:solidFill>
              <a:srgbClr val="0070C0"/>
            </a:solidFill>
          </a:ln>
        </p:spPr>
        <p:txBody>
          <a:bodyPr wrap="square">
            <a:spAutoFit/>
          </a:bodyPr>
          <a:lstStyle/>
          <a:p>
            <a:r>
              <a:rPr lang="ru-RU" dirty="0"/>
              <a:t>При выполнении трассировки необходимо контролировать шаг и параметры сегментов меандра</a:t>
            </a:r>
            <a:endParaRPr lang="en-US" dirty="0"/>
          </a:p>
        </p:txBody>
      </p:sp>
      <p:sp>
        <p:nvSpPr>
          <p:cNvPr id="7" name="Прямоугольник 6"/>
          <p:cNvSpPr/>
          <p:nvPr/>
        </p:nvSpPr>
        <p:spPr>
          <a:xfrm>
            <a:off x="-1" y="0"/>
            <a:ext cx="6274051" cy="2246769"/>
          </a:xfrm>
          <a:prstGeom prst="rect">
            <a:avLst/>
          </a:prstGeom>
          <a:ln w="19050">
            <a:solidFill>
              <a:srgbClr val="0070C0"/>
            </a:solidFill>
          </a:ln>
        </p:spPr>
        <p:txBody>
          <a:bodyPr wrap="square">
            <a:spAutoFit/>
          </a:bodyPr>
          <a:lstStyle/>
          <a:p>
            <a:pPr algn="ctr"/>
            <a:r>
              <a:rPr lang="ru-RU" sz="1400" dirty="0">
                <a:latin typeface="Arial" panose="020B0604020202020204" pitchFamily="34" charset="0"/>
              </a:rPr>
              <a:t>При выполнении трассировки следует выполнять изгибы под углом 135°, а не 90°</a:t>
            </a:r>
          </a:p>
          <a:p>
            <a:r>
              <a:rPr lang="ru-RU" sz="1400" dirty="0">
                <a:latin typeface="Arial" panose="020B0604020202020204" pitchFamily="34" charset="0"/>
              </a:rPr>
              <a:t>При работе с высокоскоростными интерфейсами часто требуется выравнивание длин проводников. Для этой цели применяют трассировку в виде меандра (рис</a:t>
            </a:r>
            <a:r>
              <a:rPr lang="ru-RU" sz="1400" dirty="0" smtClean="0">
                <a:latin typeface="Arial" panose="020B0604020202020204" pitchFamily="34" charset="0"/>
              </a:rPr>
              <a:t>.). </a:t>
            </a:r>
            <a:r>
              <a:rPr lang="ru-RU" sz="1400" dirty="0">
                <a:latin typeface="Arial" panose="020B0604020202020204" pitchFamily="34" charset="0"/>
              </a:rPr>
              <a:t>Необходимо, чтобы расстояние между проводниками меандра было как минимум в 4 раза больше ширины дорожки, а длина перпендикулярных частей меандра должна быть в 1,5 раза больше ширины дорожки. Во многих САПР эти условия не контролируются автоматическими инструментами проверки платы (DRC), так как трассы являются частью одной и той же сети.</a:t>
            </a:r>
            <a:endParaRPr lang="ru-RU" sz="1400" b="0" i="0" dirty="0">
              <a:effectLst/>
              <a:latin typeface="Arial" panose="020B0604020202020204" pitchFamily="34" charset="0"/>
            </a:endParaRPr>
          </a:p>
        </p:txBody>
      </p:sp>
      <p:sp>
        <p:nvSpPr>
          <p:cNvPr id="8" name="Прямоугольник 7"/>
          <p:cNvSpPr/>
          <p:nvPr/>
        </p:nvSpPr>
        <p:spPr>
          <a:xfrm>
            <a:off x="6400801" y="-1"/>
            <a:ext cx="5791199" cy="2246769"/>
          </a:xfrm>
          <a:prstGeom prst="rect">
            <a:avLst/>
          </a:prstGeom>
          <a:ln w="12700">
            <a:solidFill>
              <a:srgbClr val="FF0000"/>
            </a:solidFill>
          </a:ln>
        </p:spPr>
        <p:txBody>
          <a:bodyPr wrap="square">
            <a:spAutoFit/>
          </a:bodyPr>
          <a:lstStyle/>
          <a:p>
            <a:r>
              <a:rPr lang="en-US" sz="1400" dirty="0">
                <a:latin typeface="Arial" panose="020B0604020202020204" pitchFamily="34" charset="0"/>
              </a:rPr>
              <a:t>La </a:t>
            </a:r>
            <a:r>
              <a:rPr lang="x-none" sz="1400" dirty="0">
                <a:latin typeface="Arial" panose="020B0604020202020204" pitchFamily="34" charset="0"/>
              </a:rPr>
              <a:t>trasare</a:t>
            </a:r>
            <a:r>
              <a:rPr lang="en-US" sz="1400" dirty="0">
                <a:latin typeface="Arial" panose="020B0604020202020204" pitchFamily="34" charset="0"/>
              </a:rPr>
              <a:t>,  </a:t>
            </a:r>
            <a:r>
              <a:rPr lang="en-US" sz="1400" dirty="0" err="1">
                <a:latin typeface="Arial" panose="020B0604020202020204" pitchFamily="34" charset="0"/>
              </a:rPr>
              <a:t>îndoirile</a:t>
            </a:r>
            <a:r>
              <a:rPr lang="en-US" sz="1400" dirty="0">
                <a:latin typeface="Arial" panose="020B0604020202020204" pitchFamily="34" charset="0"/>
              </a:rPr>
              <a:t> </a:t>
            </a:r>
            <a:r>
              <a:rPr lang="x-none" sz="1400" dirty="0">
                <a:latin typeface="Arial" panose="020B0604020202020204" pitchFamily="34" charset="0"/>
              </a:rPr>
              <a:t>se fac </a:t>
            </a:r>
            <a:r>
              <a:rPr lang="en-US" sz="1400" dirty="0">
                <a:latin typeface="Arial" panose="020B0604020202020204" pitchFamily="34" charset="0"/>
              </a:rPr>
              <a:t>la 135 °, nu la 90 °</a:t>
            </a:r>
          </a:p>
          <a:p>
            <a:r>
              <a:rPr lang="en-US" sz="1400" dirty="0" err="1">
                <a:latin typeface="Arial" panose="020B0604020202020204" pitchFamily="34" charset="0"/>
              </a:rPr>
              <a:t>Atunci</a:t>
            </a:r>
            <a:r>
              <a:rPr lang="en-US" sz="1400" dirty="0">
                <a:latin typeface="Arial" panose="020B0604020202020204" pitchFamily="34" charset="0"/>
              </a:rPr>
              <a:t> </a:t>
            </a:r>
            <a:r>
              <a:rPr lang="en-US" sz="1400" dirty="0" err="1">
                <a:latin typeface="Arial" panose="020B0604020202020204" pitchFamily="34" charset="0"/>
              </a:rPr>
              <a:t>când</a:t>
            </a:r>
            <a:r>
              <a:rPr lang="en-US" sz="1400" dirty="0">
                <a:latin typeface="Arial" panose="020B0604020202020204" pitchFamily="34" charset="0"/>
              </a:rPr>
              <a:t> se </a:t>
            </a:r>
            <a:r>
              <a:rPr lang="en-US" sz="1400" dirty="0" err="1">
                <a:latin typeface="Arial" panose="020B0604020202020204" pitchFamily="34" charset="0"/>
              </a:rPr>
              <a:t>tratează</a:t>
            </a:r>
            <a:r>
              <a:rPr lang="en-US" sz="1400" dirty="0">
                <a:latin typeface="Arial" panose="020B0604020202020204" pitchFamily="34" charset="0"/>
              </a:rPr>
              <a:t> </a:t>
            </a:r>
            <a:r>
              <a:rPr lang="x-none" sz="1400" dirty="0">
                <a:latin typeface="Arial" panose="020B0604020202020204" pitchFamily="34" charset="0"/>
              </a:rPr>
              <a:t>conductoare </a:t>
            </a:r>
            <a:r>
              <a:rPr lang="en-US" sz="1400" dirty="0">
                <a:latin typeface="Arial" panose="020B0604020202020204" pitchFamily="34" charset="0"/>
              </a:rPr>
              <a:t>de mare </a:t>
            </a:r>
            <a:r>
              <a:rPr lang="en-US" sz="1400" dirty="0" err="1">
                <a:latin typeface="Arial" panose="020B0604020202020204" pitchFamily="34" charset="0"/>
              </a:rPr>
              <a:t>viteză</a:t>
            </a:r>
            <a:r>
              <a:rPr lang="en-US" sz="1400" dirty="0">
                <a:latin typeface="Arial" panose="020B0604020202020204" pitchFamily="34" charset="0"/>
              </a:rPr>
              <a:t>, </a:t>
            </a:r>
            <a:r>
              <a:rPr lang="en-US" sz="1400" dirty="0" err="1">
                <a:latin typeface="Arial" panose="020B0604020202020204" pitchFamily="34" charset="0"/>
              </a:rPr>
              <a:t>este</a:t>
            </a:r>
            <a:r>
              <a:rPr lang="en-US" sz="1400" dirty="0">
                <a:latin typeface="Arial" panose="020B0604020202020204" pitchFamily="34" charset="0"/>
              </a:rPr>
              <a:t> </a:t>
            </a:r>
            <a:r>
              <a:rPr lang="en-US" sz="1400" dirty="0" err="1">
                <a:latin typeface="Arial" panose="020B0604020202020204" pitchFamily="34" charset="0"/>
              </a:rPr>
              <a:t>adesea</a:t>
            </a:r>
            <a:r>
              <a:rPr lang="en-US" sz="1400" dirty="0">
                <a:latin typeface="Arial" panose="020B0604020202020204" pitchFamily="34" charset="0"/>
              </a:rPr>
              <a:t> </a:t>
            </a:r>
            <a:r>
              <a:rPr lang="en-US" sz="1400" dirty="0" err="1">
                <a:latin typeface="Arial" panose="020B0604020202020204" pitchFamily="34" charset="0"/>
              </a:rPr>
              <a:t>necesară</a:t>
            </a:r>
            <a:r>
              <a:rPr lang="en-US" sz="1400" dirty="0">
                <a:latin typeface="Arial" panose="020B0604020202020204" pitchFamily="34" charset="0"/>
              </a:rPr>
              <a:t> </a:t>
            </a:r>
            <a:r>
              <a:rPr lang="en-US" sz="1400" dirty="0" err="1">
                <a:latin typeface="Arial" panose="020B0604020202020204" pitchFamily="34" charset="0"/>
              </a:rPr>
              <a:t>alinierea</a:t>
            </a:r>
            <a:r>
              <a:rPr lang="en-US" sz="1400" dirty="0">
                <a:latin typeface="Arial" panose="020B0604020202020204" pitchFamily="34" charset="0"/>
              </a:rPr>
              <a:t> </a:t>
            </a:r>
            <a:r>
              <a:rPr lang="en-US" sz="1400" dirty="0" err="1">
                <a:latin typeface="Arial" panose="020B0604020202020204" pitchFamily="34" charset="0"/>
              </a:rPr>
              <a:t>lungimilor</a:t>
            </a:r>
            <a:r>
              <a:rPr lang="en-US" sz="1400" dirty="0">
                <a:latin typeface="Arial" panose="020B0604020202020204" pitchFamily="34" charset="0"/>
              </a:rPr>
              <a:t> </a:t>
            </a:r>
            <a:r>
              <a:rPr lang="en-US" sz="1400" dirty="0" err="1">
                <a:latin typeface="Arial" panose="020B0604020202020204" pitchFamily="34" charset="0"/>
              </a:rPr>
              <a:t>conductorului</a:t>
            </a:r>
            <a:r>
              <a:rPr lang="en-US" sz="1400" dirty="0">
                <a:latin typeface="Arial" panose="020B0604020202020204" pitchFamily="34" charset="0"/>
              </a:rPr>
              <a:t>. </a:t>
            </a:r>
            <a:r>
              <a:rPr lang="en-US" sz="1400" dirty="0" err="1">
                <a:latin typeface="Arial" panose="020B0604020202020204" pitchFamily="34" charset="0"/>
              </a:rPr>
              <a:t>În</a:t>
            </a:r>
            <a:r>
              <a:rPr lang="en-US" sz="1400" dirty="0">
                <a:latin typeface="Arial" panose="020B0604020202020204" pitchFamily="34" charset="0"/>
              </a:rPr>
              <a:t> </a:t>
            </a:r>
            <a:r>
              <a:rPr lang="en-US" sz="1400" dirty="0" err="1">
                <a:latin typeface="Arial" panose="020B0604020202020204" pitchFamily="34" charset="0"/>
              </a:rPr>
              <a:t>acest</a:t>
            </a:r>
            <a:r>
              <a:rPr lang="en-US" sz="1400" dirty="0">
                <a:latin typeface="Arial" panose="020B0604020202020204" pitchFamily="34" charset="0"/>
              </a:rPr>
              <a:t> </a:t>
            </a:r>
            <a:r>
              <a:rPr lang="en-US" sz="1400" dirty="0" err="1">
                <a:latin typeface="Arial" panose="020B0604020202020204" pitchFamily="34" charset="0"/>
              </a:rPr>
              <a:t>scop</a:t>
            </a:r>
            <a:r>
              <a:rPr lang="en-US" sz="1400" dirty="0">
                <a:latin typeface="Arial" panose="020B0604020202020204" pitchFamily="34" charset="0"/>
              </a:rPr>
              <a:t>, se </a:t>
            </a:r>
            <a:r>
              <a:rPr lang="en-US" sz="1400" dirty="0" err="1">
                <a:latin typeface="Arial" panose="020B0604020202020204" pitchFamily="34" charset="0"/>
              </a:rPr>
              <a:t>folosește</a:t>
            </a:r>
            <a:r>
              <a:rPr lang="en-US" sz="1400" dirty="0">
                <a:latin typeface="Arial" panose="020B0604020202020204" pitchFamily="34" charset="0"/>
              </a:rPr>
              <a:t> </a:t>
            </a:r>
            <a:r>
              <a:rPr lang="x-none" sz="1400" dirty="0">
                <a:latin typeface="Arial" panose="020B0604020202020204" pitchFamily="34" charset="0"/>
              </a:rPr>
              <a:t>trasarea</a:t>
            </a:r>
            <a:r>
              <a:rPr lang="en-US" sz="1400" dirty="0">
                <a:latin typeface="Arial" panose="020B0604020202020204" pitchFamily="34" charset="0"/>
              </a:rPr>
              <a:t> sub </a:t>
            </a:r>
            <a:r>
              <a:rPr lang="en-US" sz="1400" dirty="0" err="1">
                <a:latin typeface="Arial" panose="020B0604020202020204" pitchFamily="34" charset="0"/>
              </a:rPr>
              <a:t>formă</a:t>
            </a:r>
            <a:r>
              <a:rPr lang="en-US" sz="1400" dirty="0">
                <a:latin typeface="Arial" panose="020B0604020202020204" pitchFamily="34" charset="0"/>
              </a:rPr>
              <a:t> de </a:t>
            </a:r>
            <a:r>
              <a:rPr lang="en-US" sz="1400" dirty="0" err="1">
                <a:latin typeface="Arial" panose="020B0604020202020204" pitchFamily="34" charset="0"/>
              </a:rPr>
              <a:t>meandru</a:t>
            </a:r>
            <a:r>
              <a:rPr lang="en-US" sz="1400" dirty="0">
                <a:latin typeface="Arial" panose="020B0604020202020204" pitchFamily="34" charset="0"/>
              </a:rPr>
              <a:t> (Fig.). </a:t>
            </a:r>
            <a:r>
              <a:rPr lang="en-US" sz="1400" dirty="0" err="1">
                <a:latin typeface="Arial" panose="020B0604020202020204" pitchFamily="34" charset="0"/>
              </a:rPr>
              <a:t>Distanța</a:t>
            </a:r>
            <a:r>
              <a:rPr lang="en-US" sz="1400" dirty="0">
                <a:latin typeface="Arial" panose="020B0604020202020204" pitchFamily="34" charset="0"/>
              </a:rPr>
              <a:t> </a:t>
            </a:r>
            <a:r>
              <a:rPr lang="en-US" sz="1400" dirty="0" err="1">
                <a:latin typeface="Arial" panose="020B0604020202020204" pitchFamily="34" charset="0"/>
              </a:rPr>
              <a:t>dintre</a:t>
            </a:r>
            <a:r>
              <a:rPr lang="en-US" sz="1400" dirty="0">
                <a:latin typeface="Arial" panose="020B0604020202020204" pitchFamily="34" charset="0"/>
              </a:rPr>
              <a:t> </a:t>
            </a:r>
            <a:r>
              <a:rPr lang="en-US" sz="1400" dirty="0" err="1">
                <a:latin typeface="Arial" panose="020B0604020202020204" pitchFamily="34" charset="0"/>
              </a:rPr>
              <a:t>conductoarele</a:t>
            </a:r>
            <a:r>
              <a:rPr lang="en-US" sz="1400" dirty="0">
                <a:latin typeface="Arial" panose="020B0604020202020204" pitchFamily="34" charset="0"/>
              </a:rPr>
              <a:t> </a:t>
            </a:r>
            <a:r>
              <a:rPr lang="x-none" sz="1400" dirty="0">
                <a:latin typeface="Arial" panose="020B0604020202020204" pitchFamily="34" charset="0"/>
              </a:rPr>
              <a:t>meandrului</a:t>
            </a:r>
            <a:r>
              <a:rPr lang="en-US" sz="1400" dirty="0">
                <a:latin typeface="Arial" panose="020B0604020202020204" pitchFamily="34" charset="0"/>
              </a:rPr>
              <a:t> </a:t>
            </a:r>
            <a:r>
              <a:rPr lang="en-US" sz="1400" dirty="0" err="1">
                <a:latin typeface="Arial" panose="020B0604020202020204" pitchFamily="34" charset="0"/>
              </a:rPr>
              <a:t>trebuie</a:t>
            </a:r>
            <a:r>
              <a:rPr lang="en-US" sz="1400" dirty="0">
                <a:latin typeface="Arial" panose="020B0604020202020204" pitchFamily="34" charset="0"/>
              </a:rPr>
              <a:t> </a:t>
            </a:r>
            <a:r>
              <a:rPr lang="en-US" sz="1400" dirty="0" err="1">
                <a:latin typeface="Arial" panose="020B0604020202020204" pitchFamily="34" charset="0"/>
              </a:rPr>
              <a:t>să</a:t>
            </a:r>
            <a:r>
              <a:rPr lang="en-US" sz="1400" dirty="0">
                <a:latin typeface="Arial" panose="020B0604020202020204" pitchFamily="34" charset="0"/>
              </a:rPr>
              <a:t> fie de </a:t>
            </a:r>
            <a:r>
              <a:rPr lang="en-US" sz="1400" dirty="0" err="1">
                <a:latin typeface="Arial" panose="020B0604020202020204" pitchFamily="34" charset="0"/>
              </a:rPr>
              <a:t>cel</a:t>
            </a:r>
            <a:r>
              <a:rPr lang="en-US" sz="1400" dirty="0">
                <a:latin typeface="Arial" panose="020B0604020202020204" pitchFamily="34" charset="0"/>
              </a:rPr>
              <a:t> </a:t>
            </a:r>
            <a:r>
              <a:rPr lang="en-US" sz="1400" dirty="0" err="1">
                <a:latin typeface="Arial" panose="020B0604020202020204" pitchFamily="34" charset="0"/>
              </a:rPr>
              <a:t>puțin</a:t>
            </a:r>
            <a:r>
              <a:rPr lang="en-US" sz="1400" dirty="0">
                <a:latin typeface="Arial" panose="020B0604020202020204" pitchFamily="34" charset="0"/>
              </a:rPr>
              <a:t> 4 </a:t>
            </a:r>
            <a:r>
              <a:rPr lang="en-US" sz="1400" dirty="0" err="1">
                <a:latin typeface="Arial" panose="020B0604020202020204" pitchFamily="34" charset="0"/>
              </a:rPr>
              <a:t>ori</a:t>
            </a:r>
            <a:r>
              <a:rPr lang="x-none" sz="1400" dirty="0">
                <a:latin typeface="Arial" panose="020B0604020202020204" pitchFamily="34" charset="0"/>
              </a:rPr>
              <a:t> mai mare decît</a:t>
            </a:r>
            <a:r>
              <a:rPr lang="en-US" sz="1400" dirty="0">
                <a:latin typeface="Arial" panose="020B0604020202020204" pitchFamily="34" charset="0"/>
              </a:rPr>
              <a:t> </a:t>
            </a:r>
            <a:r>
              <a:rPr lang="en-US" sz="1400" dirty="0" err="1">
                <a:latin typeface="Arial" panose="020B0604020202020204" pitchFamily="34" charset="0"/>
              </a:rPr>
              <a:t>lățimea</a:t>
            </a:r>
            <a:r>
              <a:rPr lang="en-US" sz="1400" dirty="0">
                <a:latin typeface="Arial" panose="020B0604020202020204" pitchFamily="34" charset="0"/>
              </a:rPr>
              <a:t> </a:t>
            </a:r>
            <a:r>
              <a:rPr lang="x-none" sz="1400" dirty="0">
                <a:latin typeface="Arial" panose="020B0604020202020204" pitchFamily="34" charset="0"/>
              </a:rPr>
              <a:t>conductorului</a:t>
            </a:r>
            <a:r>
              <a:rPr lang="en-US" sz="1400" dirty="0">
                <a:latin typeface="Arial" panose="020B0604020202020204" pitchFamily="34" charset="0"/>
              </a:rPr>
              <a:t>, </a:t>
            </a:r>
            <a:r>
              <a:rPr lang="en-US" sz="1400" dirty="0" err="1">
                <a:latin typeface="Arial" panose="020B0604020202020204" pitchFamily="34" charset="0"/>
              </a:rPr>
              <a:t>iar</a:t>
            </a:r>
            <a:r>
              <a:rPr lang="en-US" sz="1400" dirty="0">
                <a:latin typeface="Arial" panose="020B0604020202020204" pitchFamily="34" charset="0"/>
              </a:rPr>
              <a:t> </a:t>
            </a:r>
            <a:r>
              <a:rPr lang="en-US" sz="1400" dirty="0" err="1">
                <a:latin typeface="Arial" panose="020B0604020202020204" pitchFamily="34" charset="0"/>
              </a:rPr>
              <a:t>lungimea</a:t>
            </a:r>
            <a:r>
              <a:rPr lang="en-US" sz="1400" dirty="0">
                <a:latin typeface="Arial" panose="020B0604020202020204" pitchFamily="34" charset="0"/>
              </a:rPr>
              <a:t> </a:t>
            </a:r>
            <a:r>
              <a:rPr lang="en-US" sz="1400" dirty="0" err="1">
                <a:latin typeface="Arial" panose="020B0604020202020204" pitchFamily="34" charset="0"/>
              </a:rPr>
              <a:t>părților</a:t>
            </a:r>
            <a:r>
              <a:rPr lang="en-US" sz="1400" dirty="0">
                <a:latin typeface="Arial" panose="020B0604020202020204" pitchFamily="34" charset="0"/>
              </a:rPr>
              <a:t> </a:t>
            </a:r>
            <a:r>
              <a:rPr lang="en-US" sz="1400" dirty="0" err="1">
                <a:latin typeface="Arial" panose="020B0604020202020204" pitchFamily="34" charset="0"/>
              </a:rPr>
              <a:t>perpendiculare</a:t>
            </a:r>
            <a:r>
              <a:rPr lang="en-US" sz="1400" dirty="0">
                <a:latin typeface="Arial" panose="020B0604020202020204" pitchFamily="34" charset="0"/>
              </a:rPr>
              <a:t> ale </a:t>
            </a:r>
            <a:r>
              <a:rPr lang="en-US" sz="1400" dirty="0" err="1">
                <a:latin typeface="Arial" panose="020B0604020202020204" pitchFamily="34" charset="0"/>
              </a:rPr>
              <a:t>meandrului</a:t>
            </a:r>
            <a:r>
              <a:rPr lang="en-US" sz="1400" dirty="0">
                <a:latin typeface="Arial" panose="020B0604020202020204" pitchFamily="34" charset="0"/>
              </a:rPr>
              <a:t> </a:t>
            </a:r>
            <a:r>
              <a:rPr lang="en-US" sz="1400" dirty="0" err="1">
                <a:latin typeface="Arial" panose="020B0604020202020204" pitchFamily="34" charset="0"/>
              </a:rPr>
              <a:t>trebuie</a:t>
            </a:r>
            <a:r>
              <a:rPr lang="en-US" sz="1400" dirty="0">
                <a:latin typeface="Arial" panose="020B0604020202020204" pitchFamily="34" charset="0"/>
              </a:rPr>
              <a:t> </a:t>
            </a:r>
            <a:r>
              <a:rPr lang="en-US" sz="1400" dirty="0" err="1">
                <a:latin typeface="Arial" panose="020B0604020202020204" pitchFamily="34" charset="0"/>
              </a:rPr>
              <a:t>să</a:t>
            </a:r>
            <a:r>
              <a:rPr lang="en-US" sz="1400" dirty="0">
                <a:latin typeface="Arial" panose="020B0604020202020204" pitchFamily="34" charset="0"/>
              </a:rPr>
              <a:t> fie de 1,5 </a:t>
            </a:r>
            <a:r>
              <a:rPr lang="en-US" sz="1400" dirty="0" err="1">
                <a:latin typeface="Arial" panose="020B0604020202020204" pitchFamily="34" charset="0"/>
              </a:rPr>
              <a:t>ori</a:t>
            </a:r>
            <a:r>
              <a:rPr lang="x-none" sz="1400" dirty="0">
                <a:latin typeface="Arial" panose="020B0604020202020204" pitchFamily="34" charset="0"/>
              </a:rPr>
              <a:t> mai mare decît</a:t>
            </a:r>
            <a:r>
              <a:rPr lang="en-US" sz="1400" dirty="0">
                <a:latin typeface="Arial" panose="020B0604020202020204" pitchFamily="34" charset="0"/>
              </a:rPr>
              <a:t> </a:t>
            </a:r>
            <a:r>
              <a:rPr lang="en-US" sz="1400" dirty="0" err="1">
                <a:latin typeface="Arial" panose="020B0604020202020204" pitchFamily="34" charset="0"/>
              </a:rPr>
              <a:t>lățimea</a:t>
            </a:r>
            <a:r>
              <a:rPr lang="en-US" sz="1400" dirty="0">
                <a:latin typeface="Arial" panose="020B0604020202020204" pitchFamily="34" charset="0"/>
              </a:rPr>
              <a:t> </a:t>
            </a:r>
            <a:r>
              <a:rPr lang="en-US" sz="1400" dirty="0" err="1">
                <a:latin typeface="Arial" panose="020B0604020202020204" pitchFamily="34" charset="0"/>
              </a:rPr>
              <a:t>căii</a:t>
            </a:r>
            <a:r>
              <a:rPr lang="en-US" sz="1400" dirty="0">
                <a:latin typeface="Arial" panose="020B0604020202020204" pitchFamily="34" charset="0"/>
              </a:rPr>
              <a:t>. </a:t>
            </a:r>
            <a:r>
              <a:rPr lang="en-US" sz="1400" dirty="0" err="1">
                <a:latin typeface="Arial" panose="020B0604020202020204" pitchFamily="34" charset="0"/>
              </a:rPr>
              <a:t>În</a:t>
            </a:r>
            <a:r>
              <a:rPr lang="en-US" sz="1400" dirty="0">
                <a:latin typeface="Arial" panose="020B0604020202020204" pitchFamily="34" charset="0"/>
              </a:rPr>
              <a:t> </a:t>
            </a:r>
            <a:r>
              <a:rPr lang="en-US" sz="1400" dirty="0" err="1">
                <a:latin typeface="Arial" panose="020B0604020202020204" pitchFamily="34" charset="0"/>
              </a:rPr>
              <a:t>multe</a:t>
            </a:r>
            <a:r>
              <a:rPr lang="en-US" sz="1400" dirty="0">
                <a:latin typeface="Arial" panose="020B0604020202020204" pitchFamily="34" charset="0"/>
              </a:rPr>
              <a:t> </a:t>
            </a:r>
            <a:r>
              <a:rPr lang="en-US" sz="1400" dirty="0" err="1">
                <a:latin typeface="Arial" panose="020B0604020202020204" pitchFamily="34" charset="0"/>
              </a:rPr>
              <a:t>sisteme</a:t>
            </a:r>
            <a:r>
              <a:rPr lang="en-US" sz="1400" dirty="0">
                <a:latin typeface="Arial" panose="020B0604020202020204" pitchFamily="34" charset="0"/>
              </a:rPr>
              <a:t> CAD, </a:t>
            </a:r>
            <a:r>
              <a:rPr lang="en-US" sz="1400" dirty="0" err="1">
                <a:latin typeface="Arial" panose="020B0604020202020204" pitchFamily="34" charset="0"/>
              </a:rPr>
              <a:t>aceste</a:t>
            </a:r>
            <a:r>
              <a:rPr lang="en-US" sz="1400" dirty="0">
                <a:latin typeface="Arial" panose="020B0604020202020204" pitchFamily="34" charset="0"/>
              </a:rPr>
              <a:t> </a:t>
            </a:r>
            <a:r>
              <a:rPr lang="en-US" sz="1400" dirty="0" err="1">
                <a:latin typeface="Arial" panose="020B0604020202020204" pitchFamily="34" charset="0"/>
              </a:rPr>
              <a:t>condiții</a:t>
            </a:r>
            <a:r>
              <a:rPr lang="en-US" sz="1400" dirty="0">
                <a:latin typeface="Arial" panose="020B0604020202020204" pitchFamily="34" charset="0"/>
              </a:rPr>
              <a:t> nu </a:t>
            </a:r>
            <a:r>
              <a:rPr lang="en-US" sz="1400" dirty="0" err="1">
                <a:latin typeface="Arial" panose="020B0604020202020204" pitchFamily="34" charset="0"/>
              </a:rPr>
              <a:t>sunt</a:t>
            </a:r>
            <a:r>
              <a:rPr lang="en-US" sz="1400" dirty="0">
                <a:latin typeface="Arial" panose="020B0604020202020204" pitchFamily="34" charset="0"/>
              </a:rPr>
              <a:t> </a:t>
            </a:r>
            <a:r>
              <a:rPr lang="en-US" sz="1400" dirty="0" err="1">
                <a:latin typeface="Arial" panose="020B0604020202020204" pitchFamily="34" charset="0"/>
              </a:rPr>
              <a:t>controlate</a:t>
            </a:r>
            <a:r>
              <a:rPr lang="en-US" sz="1400" dirty="0">
                <a:latin typeface="Arial" panose="020B0604020202020204" pitchFamily="34" charset="0"/>
              </a:rPr>
              <a:t> de </a:t>
            </a:r>
            <a:r>
              <a:rPr lang="en-US" sz="1400" dirty="0" err="1">
                <a:latin typeface="Arial" panose="020B0604020202020204" pitchFamily="34" charset="0"/>
              </a:rPr>
              <a:t>instrumentele</a:t>
            </a:r>
            <a:r>
              <a:rPr lang="en-US" sz="1400" dirty="0">
                <a:latin typeface="Arial" panose="020B0604020202020204" pitchFamily="34" charset="0"/>
              </a:rPr>
              <a:t> de </a:t>
            </a:r>
            <a:r>
              <a:rPr lang="en-US" sz="1400" dirty="0" err="1">
                <a:latin typeface="Arial" panose="020B0604020202020204" pitchFamily="34" charset="0"/>
              </a:rPr>
              <a:t>verificare</a:t>
            </a:r>
            <a:r>
              <a:rPr lang="en-US" sz="1400" dirty="0">
                <a:latin typeface="Arial" panose="020B0604020202020204" pitchFamily="34" charset="0"/>
              </a:rPr>
              <a:t> </a:t>
            </a:r>
            <a:r>
              <a:rPr lang="en-US" sz="1400" dirty="0" err="1">
                <a:latin typeface="Arial" panose="020B0604020202020204" pitchFamily="34" charset="0"/>
              </a:rPr>
              <a:t>automată</a:t>
            </a:r>
            <a:r>
              <a:rPr lang="en-US" sz="1400" dirty="0">
                <a:latin typeface="Arial" panose="020B0604020202020204" pitchFamily="34" charset="0"/>
              </a:rPr>
              <a:t> a </a:t>
            </a:r>
            <a:r>
              <a:rPr lang="en-US" sz="1400" dirty="0" err="1">
                <a:latin typeface="Arial" panose="020B0604020202020204" pitchFamily="34" charset="0"/>
              </a:rPr>
              <a:t>plăcilor</a:t>
            </a:r>
            <a:r>
              <a:rPr lang="en-US" sz="1400" dirty="0">
                <a:latin typeface="Arial" panose="020B0604020202020204" pitchFamily="34" charset="0"/>
              </a:rPr>
              <a:t> (DRC), </a:t>
            </a:r>
            <a:r>
              <a:rPr lang="en-US" sz="1400" dirty="0" err="1">
                <a:latin typeface="Arial" panose="020B0604020202020204" pitchFamily="34" charset="0"/>
              </a:rPr>
              <a:t>deoarece</a:t>
            </a:r>
            <a:r>
              <a:rPr lang="en-US" sz="1400" dirty="0">
                <a:latin typeface="Arial" panose="020B0604020202020204" pitchFamily="34" charset="0"/>
              </a:rPr>
              <a:t> </a:t>
            </a:r>
            <a:r>
              <a:rPr lang="x-none" sz="1400" dirty="0">
                <a:latin typeface="Arial" panose="020B0604020202020204" pitchFamily="34" charset="0"/>
              </a:rPr>
              <a:t>conductoarele</a:t>
            </a:r>
            <a:r>
              <a:rPr lang="en-US" sz="1400" dirty="0">
                <a:latin typeface="Arial" panose="020B0604020202020204" pitchFamily="34" charset="0"/>
              </a:rPr>
              <a:t> </a:t>
            </a:r>
            <a:r>
              <a:rPr lang="en-US" sz="1400" dirty="0" err="1">
                <a:latin typeface="Arial" panose="020B0604020202020204" pitchFamily="34" charset="0"/>
              </a:rPr>
              <a:t>fac</a:t>
            </a:r>
            <a:r>
              <a:rPr lang="en-US" sz="1400" dirty="0">
                <a:latin typeface="Arial" panose="020B0604020202020204" pitchFamily="34" charset="0"/>
              </a:rPr>
              <a:t> parte din </a:t>
            </a:r>
            <a:r>
              <a:rPr lang="en-US" sz="1400" dirty="0" err="1">
                <a:latin typeface="Arial" panose="020B0604020202020204" pitchFamily="34" charset="0"/>
              </a:rPr>
              <a:t>aceeași</a:t>
            </a:r>
            <a:r>
              <a:rPr lang="en-US" sz="1400" dirty="0">
                <a:latin typeface="Arial" panose="020B0604020202020204" pitchFamily="34" charset="0"/>
              </a:rPr>
              <a:t> </a:t>
            </a:r>
            <a:r>
              <a:rPr lang="en-US" sz="1400" dirty="0" err="1">
                <a:latin typeface="Arial" panose="020B0604020202020204" pitchFamily="34" charset="0"/>
              </a:rPr>
              <a:t>rețea</a:t>
            </a:r>
            <a:r>
              <a:rPr lang="en-US" sz="1400" dirty="0">
                <a:latin typeface="Arial" panose="020B0604020202020204" pitchFamily="34" charset="0"/>
              </a:rPr>
              <a:t>.</a:t>
            </a:r>
          </a:p>
        </p:txBody>
      </p:sp>
      <p:sp>
        <p:nvSpPr>
          <p:cNvPr id="9" name="Прямоугольник 8"/>
          <p:cNvSpPr/>
          <p:nvPr/>
        </p:nvSpPr>
        <p:spPr>
          <a:xfrm>
            <a:off x="6400801" y="5694102"/>
            <a:ext cx="5332491" cy="646331"/>
          </a:xfrm>
          <a:prstGeom prst="rect">
            <a:avLst/>
          </a:prstGeom>
          <a:ln>
            <a:solidFill>
              <a:srgbClr val="FF0000"/>
            </a:solidFill>
          </a:ln>
        </p:spPr>
        <p:txBody>
          <a:bodyPr wrap="square">
            <a:spAutoFit/>
          </a:bodyPr>
          <a:lstStyle/>
          <a:p>
            <a:r>
              <a:rPr lang="en-US" dirty="0"/>
              <a:t>La </a:t>
            </a:r>
            <a:r>
              <a:rPr lang="en-US" dirty="0" err="1"/>
              <a:t>rutare</a:t>
            </a:r>
            <a:r>
              <a:rPr lang="en-US" dirty="0"/>
              <a:t>, </a:t>
            </a:r>
            <a:r>
              <a:rPr lang="en-US" dirty="0" err="1"/>
              <a:t>este</a:t>
            </a:r>
            <a:r>
              <a:rPr lang="en-US" dirty="0"/>
              <a:t> </a:t>
            </a:r>
            <a:r>
              <a:rPr lang="en-US" dirty="0" err="1"/>
              <a:t>necesar</a:t>
            </a:r>
            <a:r>
              <a:rPr lang="en-US" dirty="0"/>
              <a:t> </a:t>
            </a:r>
            <a:r>
              <a:rPr lang="en-US" dirty="0" err="1"/>
              <a:t>să</a:t>
            </a:r>
            <a:r>
              <a:rPr lang="en-US" dirty="0"/>
              <a:t> </a:t>
            </a:r>
            <a:r>
              <a:rPr lang="en-US" dirty="0" err="1"/>
              <a:t>controlați</a:t>
            </a:r>
            <a:r>
              <a:rPr lang="en-US" dirty="0"/>
              <a:t> </a:t>
            </a:r>
            <a:r>
              <a:rPr lang="en-US" dirty="0" err="1"/>
              <a:t>pasul</a:t>
            </a:r>
            <a:r>
              <a:rPr lang="en-US" dirty="0"/>
              <a:t> </a:t>
            </a:r>
            <a:r>
              <a:rPr lang="en-US" dirty="0" err="1"/>
              <a:t>și</a:t>
            </a:r>
            <a:r>
              <a:rPr lang="en-US" dirty="0"/>
              <a:t> </a:t>
            </a:r>
            <a:r>
              <a:rPr lang="en-US" dirty="0" err="1"/>
              <a:t>parametrii</a:t>
            </a:r>
            <a:r>
              <a:rPr lang="en-US" dirty="0"/>
              <a:t> </a:t>
            </a:r>
            <a:r>
              <a:rPr lang="en-US" dirty="0" err="1"/>
              <a:t>segmentelor</a:t>
            </a:r>
            <a:r>
              <a:rPr lang="en-US" dirty="0"/>
              <a:t> </a:t>
            </a:r>
            <a:r>
              <a:rPr lang="en-US" dirty="0" err="1" smtClean="0"/>
              <a:t>meandr</a:t>
            </a:r>
            <a:r>
              <a:rPr lang="x-none" dirty="0" smtClean="0"/>
              <a:t>ului</a:t>
            </a:r>
            <a:endParaRPr lang="en-US" dirty="0"/>
          </a:p>
        </p:txBody>
      </p:sp>
    </p:spTree>
    <p:extLst>
      <p:ext uri="{BB962C8B-B14F-4D97-AF65-F5344CB8AC3E}">
        <p14:creationId xmlns:p14="http://schemas.microsoft.com/office/powerpoint/2010/main" val="1688430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0740" y="651753"/>
            <a:ext cx="11712103" cy="1459149"/>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Заголовок 1"/>
          <p:cNvSpPr>
            <a:spLocks noGrp="1"/>
          </p:cNvSpPr>
          <p:nvPr>
            <p:ph type="title"/>
          </p:nvPr>
        </p:nvSpPr>
        <p:spPr>
          <a:xfrm>
            <a:off x="251519" y="142852"/>
            <a:ext cx="11762429" cy="427516"/>
          </a:xfrm>
        </p:spPr>
        <p:txBody>
          <a:bodyPr>
            <a:noAutofit/>
          </a:bodyPr>
          <a:lstStyle/>
          <a:p>
            <a:r>
              <a:rPr lang="ro-RO" sz="2800" b="1" dirty="0">
                <a:solidFill>
                  <a:schemeClr val="tx1"/>
                </a:solidFill>
              </a:rPr>
              <a:t>Formularea problemei zgomotelor electromagnetice în circuitele imprimate</a:t>
            </a:r>
            <a:endParaRPr lang="en-US" sz="2800" b="1" dirty="0">
              <a:solidFill>
                <a:schemeClr val="tx1"/>
              </a:solidFill>
            </a:endParaRPr>
          </a:p>
        </p:txBody>
      </p:sp>
      <p:sp>
        <p:nvSpPr>
          <p:cNvPr id="5" name="Содержимое 2"/>
          <p:cNvSpPr>
            <a:spLocks noGrp="1"/>
          </p:cNvSpPr>
          <p:nvPr>
            <p:ph idx="1"/>
          </p:nvPr>
        </p:nvSpPr>
        <p:spPr>
          <a:xfrm>
            <a:off x="358147" y="614257"/>
            <a:ext cx="11655801" cy="4253871"/>
          </a:xfrm>
        </p:spPr>
        <p:txBody>
          <a:bodyPr>
            <a:normAutofit/>
          </a:bodyPr>
          <a:lstStyle/>
          <a:p>
            <a:pPr marL="0" indent="0" algn="just">
              <a:buNone/>
            </a:pPr>
            <a:r>
              <a:rPr lang="ro-RO" sz="1800" dirty="0">
                <a:latin typeface="Times New Roman" panose="02020603050405020304" pitchFamily="18" charset="0"/>
                <a:ea typeface="Calibri" panose="020F0502020204030204" pitchFamily="34" charset="0"/>
                <a:cs typeface="Times New Roman" panose="02020603050405020304" pitchFamily="18" charset="0"/>
              </a:rPr>
              <a:t>Placheta cu cablaj imprimat este receptivă la zgomotele electromagnetice deoarece conductoarele și terminalele componentelor formează întro oarecare măsură antene care pot fi atît surse de semnal parazitar cît și receptoare.</a:t>
            </a:r>
          </a:p>
          <a:p>
            <a:pPr marL="0" indent="0" algn="just">
              <a:buNone/>
            </a:pPr>
            <a:r>
              <a:rPr lang="ro-RO" sz="1800" dirty="0" smtClean="0">
                <a:latin typeface="Times New Roman" panose="02020603050405020304" pitchFamily="18" charset="0"/>
                <a:ea typeface="Calibri" panose="020F0502020204030204" pitchFamily="34" charset="0"/>
                <a:cs typeface="Times New Roman" panose="02020603050405020304" pitchFamily="18" charset="0"/>
              </a:rPr>
              <a:t>Orişice </a:t>
            </a:r>
            <a:r>
              <a:rPr lang="ro-RO" sz="1800" dirty="0">
                <a:latin typeface="Times New Roman" panose="02020603050405020304" pitchFamily="18" charset="0"/>
                <a:ea typeface="Calibri" panose="020F0502020204030204" pitchFamily="34" charset="0"/>
                <a:cs typeface="Times New Roman" panose="02020603050405020304" pitchFamily="18" charset="0"/>
              </a:rPr>
              <a:t>curent care curge printr-un conductor induce un alt curent de aceeaşi mărime</a:t>
            </a:r>
            <a:r>
              <a:rPr lang="ro-RO" sz="1800" dirty="0" smtClean="0">
                <a:latin typeface="Times New Roman" panose="02020603050405020304" pitchFamily="18" charset="0"/>
                <a:ea typeface="Calibri" panose="020F0502020204030204" pitchFamily="34" charset="0"/>
                <a:cs typeface="Times New Roman" panose="02020603050405020304" pitchFamily="18" charset="0"/>
              </a:rPr>
              <a:t>, care </a:t>
            </a:r>
            <a:r>
              <a:rPr lang="ro-RO" sz="1800" dirty="0">
                <a:latin typeface="Times New Roman" panose="02020603050405020304" pitchFamily="18" charset="0"/>
                <a:ea typeface="Calibri" panose="020F0502020204030204" pitchFamily="34" charset="0"/>
                <a:cs typeface="Times New Roman" panose="02020603050405020304" pitchFamily="18" charset="0"/>
              </a:rPr>
              <a:t>curge prin alt conductor,lanţul astfel format reprezintă o antenă care poate genera o energie </a:t>
            </a:r>
            <a:r>
              <a:rPr lang="ro-RO" sz="1800" dirty="0" smtClean="0">
                <a:latin typeface="Times New Roman" panose="02020603050405020304" pitchFamily="18" charset="0"/>
                <a:ea typeface="Calibri" panose="020F0502020204030204" pitchFamily="34" charset="0"/>
                <a:cs typeface="Times New Roman" panose="02020603050405020304" pitchFamily="18" charset="0"/>
              </a:rPr>
              <a:t>electromagnetică, o </a:t>
            </a:r>
            <a:r>
              <a:rPr lang="ro-RO" sz="1800" dirty="0">
                <a:latin typeface="Times New Roman" panose="02020603050405020304" pitchFamily="18" charset="0"/>
                <a:ea typeface="Calibri" panose="020F0502020204030204" pitchFamily="34" charset="0"/>
                <a:cs typeface="Times New Roman" panose="02020603050405020304" pitchFamily="18" charset="0"/>
              </a:rPr>
              <a:t>energie determinată de amplitudinea curentului</a:t>
            </a:r>
            <a:r>
              <a:rPr lang="ro-RO" sz="1800" dirty="0" smtClean="0">
                <a:latin typeface="Times New Roman" panose="02020603050405020304" pitchFamily="18" charset="0"/>
                <a:ea typeface="Calibri" panose="020F0502020204030204" pitchFamily="34" charset="0"/>
                <a:cs typeface="Times New Roman" panose="02020603050405020304" pitchFamily="18" charset="0"/>
              </a:rPr>
              <a:t>, perioada </a:t>
            </a:r>
            <a:r>
              <a:rPr lang="ro-RO" sz="1800" dirty="0">
                <a:latin typeface="Times New Roman" panose="02020603050405020304" pitchFamily="18" charset="0"/>
                <a:ea typeface="Calibri" panose="020F0502020204030204" pitchFamily="34" charset="0"/>
                <a:cs typeface="Times New Roman" panose="02020603050405020304" pitchFamily="18" charset="0"/>
              </a:rPr>
              <a:t>de repetare a semnalului şi mărimile geometrice a lanţului format</a:t>
            </a:r>
            <a:r>
              <a:rPr lang="ro-RO" sz="1800">
                <a:latin typeface="Times New Roman" panose="02020603050405020304" pitchFamily="18" charset="0"/>
                <a:ea typeface="Calibri" panose="020F0502020204030204" pitchFamily="34" charset="0"/>
                <a:cs typeface="Times New Roman" panose="02020603050405020304" pitchFamily="18" charset="0"/>
              </a:rPr>
              <a:t>. </a:t>
            </a:r>
            <a:endParaRPr lang="en-US" sz="180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US" sz="180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ru-MO" sz="1800" smtClean="0">
                <a:latin typeface="Times New Roman" panose="02020603050405020304" pitchFamily="18" charset="0"/>
                <a:ea typeface="Calibri" panose="020F0502020204030204" pitchFamily="34" charset="0"/>
                <a:cs typeface="Times New Roman" panose="02020603050405020304" pitchFamily="18" charset="0"/>
              </a:rPr>
              <a:t>Печатная </a:t>
            </a:r>
            <a:r>
              <a:rPr lang="ru-MO" sz="1800">
                <a:latin typeface="Times New Roman" panose="02020603050405020304" pitchFamily="18" charset="0"/>
                <a:ea typeface="Calibri" panose="020F0502020204030204" pitchFamily="34" charset="0"/>
                <a:cs typeface="Times New Roman" panose="02020603050405020304" pitchFamily="18" charset="0"/>
              </a:rPr>
              <a:t>монтажная плата восприимчива к электромагнитным помехам, потому что проводники и выводы компонентов в некоторой степени образуют антенны, которые могут быть как источниками паразитного сигнала, так и приемниками.Любой ток, протекающий через один проводник, индуцирует другой ток той же величины, протекающий через другой проводник, образованная таким образом цепочка представляет собой антенну, которая может генерировать электромагнитную энергию, энергию, определяемую амплитудой тока, периодом повторения сигнала и геометрическими величинами образованной цепи.</a:t>
            </a:r>
            <a:endParaRPr lang="ru-RU" sz="18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7" name="Рисунок 6"/>
          <p:cNvPicPr>
            <a:picLocks noChangeAspect="1"/>
          </p:cNvPicPr>
          <p:nvPr/>
        </p:nvPicPr>
        <p:blipFill>
          <a:blip r:embed="rId2"/>
          <a:stretch>
            <a:fillRect/>
          </a:stretch>
        </p:blipFill>
        <p:spPr>
          <a:xfrm>
            <a:off x="93383" y="4827661"/>
            <a:ext cx="3243359" cy="1976722"/>
          </a:xfrm>
          <a:prstGeom prst="rect">
            <a:avLst/>
          </a:prstGeom>
        </p:spPr>
      </p:pic>
      <p:sp>
        <p:nvSpPr>
          <p:cNvPr id="8" name="Rectangle 4"/>
          <p:cNvSpPr>
            <a:spLocks noChangeArrowheads="1"/>
          </p:cNvSpPr>
          <p:nvPr/>
        </p:nvSpPr>
        <p:spPr bwMode="auto">
          <a:xfrm>
            <a:off x="3569513" y="4799027"/>
            <a:ext cx="862248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o-RO" dirty="0" smtClean="0"/>
              <a:t>Inductanța conductorului este format din componenta activă (rezistivă) și reactivă (inductivă) </a:t>
            </a:r>
            <a:endParaRPr lang="ru-RU"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12"/>
          <p:cNvPicPr>
            <a:picLocks noChangeAspect="1" noChangeArrowheads="1"/>
          </p:cNvPicPr>
          <p:nvPr/>
        </p:nvPicPr>
        <p:blipFill>
          <a:blip r:embed="rId3"/>
          <a:srcRect/>
          <a:stretch>
            <a:fillRect/>
          </a:stretch>
        </p:blipFill>
        <p:spPr bwMode="auto">
          <a:xfrm>
            <a:off x="6322210" y="5209191"/>
            <a:ext cx="1971639" cy="513166"/>
          </a:xfrm>
          <a:prstGeom prst="rect">
            <a:avLst/>
          </a:prstGeom>
          <a:noFill/>
          <a:ln w="9525">
            <a:noFill/>
            <a:miter lim="800000"/>
            <a:headEnd/>
            <a:tailEnd/>
          </a:ln>
          <a:effectLst/>
        </p:spPr>
      </p:pic>
      <p:sp>
        <p:nvSpPr>
          <p:cNvPr id="10" name="Прямоугольник 9"/>
          <p:cNvSpPr/>
          <p:nvPr/>
        </p:nvSpPr>
        <p:spPr>
          <a:xfrm>
            <a:off x="3569513" y="5576245"/>
            <a:ext cx="8473330" cy="369332"/>
          </a:xfrm>
          <a:prstGeom prst="rect">
            <a:avLst/>
          </a:prstGeom>
        </p:spPr>
        <p:txBody>
          <a:bodyPr wrap="square">
            <a:spAutoFit/>
          </a:bodyPr>
          <a:lstStyle/>
          <a:p>
            <a:r>
              <a:rPr lang="ro-RO" dirty="0" smtClean="0"/>
              <a:t>Pentru conductoare imprimate inductanța coductorului se calculează după formula </a:t>
            </a:r>
            <a:endParaRPr lang="ru-RU" dirty="0"/>
          </a:p>
        </p:txBody>
      </p:sp>
      <p:pic>
        <p:nvPicPr>
          <p:cNvPr id="11" name="Picture 13"/>
          <p:cNvPicPr>
            <a:picLocks noChangeAspect="1" noChangeArrowheads="1"/>
          </p:cNvPicPr>
          <p:nvPr/>
        </p:nvPicPr>
        <p:blipFill>
          <a:blip r:embed="rId4"/>
          <a:srcRect/>
          <a:stretch>
            <a:fillRect/>
          </a:stretch>
        </p:blipFill>
        <p:spPr bwMode="auto">
          <a:xfrm>
            <a:off x="5226311" y="5950069"/>
            <a:ext cx="4883969" cy="472143"/>
          </a:xfrm>
          <a:prstGeom prst="rect">
            <a:avLst/>
          </a:prstGeom>
          <a:noFill/>
          <a:ln w="9525">
            <a:noFill/>
            <a:miter lim="800000"/>
            <a:headEnd/>
            <a:tailEnd/>
          </a:ln>
          <a:effectLst/>
        </p:spPr>
      </p:pic>
      <p:sp>
        <p:nvSpPr>
          <p:cNvPr id="12" name="Rectangle 14"/>
          <p:cNvSpPr>
            <a:spLocks noChangeArrowheads="1"/>
          </p:cNvSpPr>
          <p:nvPr/>
        </p:nvSpPr>
        <p:spPr bwMode="auto">
          <a:xfrm>
            <a:off x="3676116" y="6422212"/>
            <a:ext cx="8515881"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o-RO" dirty="0" smtClean="0"/>
              <a:t>Unde X-lungimea conductorului, W-lățimea conductorului,  H-grosimea coonductorului.</a:t>
            </a:r>
          </a:p>
        </p:txBody>
      </p:sp>
      <p:sp>
        <p:nvSpPr>
          <p:cNvPr id="13" name="Прямоугольник 12"/>
          <p:cNvSpPr/>
          <p:nvPr/>
        </p:nvSpPr>
        <p:spPr>
          <a:xfrm>
            <a:off x="330739" y="2506493"/>
            <a:ext cx="11712103" cy="1459149"/>
          </a:xfrm>
          <a:prstGeom prst="rect">
            <a:avLst/>
          </a:prstGeom>
          <a:noFill/>
          <a:ln w="222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0750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4856" y="0"/>
            <a:ext cx="6092982" cy="3108543"/>
          </a:xfrm>
          <a:prstGeom prst="rect">
            <a:avLst/>
          </a:prstGeom>
          <a:ln>
            <a:solidFill>
              <a:srgbClr val="0070C0"/>
            </a:solidFill>
          </a:ln>
        </p:spPr>
        <p:txBody>
          <a:bodyPr wrap="square">
            <a:spAutoFit/>
          </a:bodyPr>
          <a:lstStyle/>
          <a:p>
            <a:r>
              <a:rPr lang="ru-RU" sz="1400" dirty="0">
                <a:latin typeface="Arial" panose="020B0604020202020204" pitchFamily="34" charset="0"/>
              </a:rPr>
              <a:t>Трассировка высокоскоростных линий</a:t>
            </a:r>
          </a:p>
          <a:p>
            <a:r>
              <a:rPr lang="ru-RU" sz="1400" dirty="0">
                <a:latin typeface="Arial" panose="020B0604020202020204" pitchFamily="34" charset="0"/>
              </a:rPr>
              <a:t>Нельзя располагать проводники высокоскоростных линий вплотную друг к другу, так как это неизбежно приводит к возникновению перекрестных помех (речь идет об отдельных проводниках, а не о дифференциальных парах!). Уровень перекрестных помех зависит от расстояния между трассами и длины участка, на котором они проходят в непосредственной близости друг от друга. Иногда на плате встречаются узкие места, которые вынуждают разработчиков размещать дорожки слишком близко. Необходимо сократить количество и минимизировать протяженность таких участков, а за их пределами - увеличить расстояние между проводниками (рис.). Если свободное пространство позволит, то следует разнести проводники высокоскоростных линий (а также проводники высокоскоростных и низкоскоростных линий) как можно дальше.</a:t>
            </a:r>
          </a:p>
        </p:txBody>
      </p:sp>
      <p:pic>
        <p:nvPicPr>
          <p:cNvPr id="5122" name="Picture 2" descr="Для минимизации перекрестных помех необходимо максимально разносить проводники высокоскоростных лини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227" y="3138020"/>
            <a:ext cx="9289545" cy="27559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44855" y="5864443"/>
            <a:ext cx="5477347" cy="523220"/>
          </a:xfrm>
          <a:prstGeom prst="rect">
            <a:avLst/>
          </a:prstGeom>
          <a:ln>
            <a:solidFill>
              <a:srgbClr val="0070C0"/>
            </a:solidFill>
          </a:ln>
        </p:spPr>
        <p:txBody>
          <a:bodyPr wrap="square">
            <a:spAutoFit/>
          </a:bodyPr>
          <a:lstStyle/>
          <a:p>
            <a:r>
              <a:rPr lang="ru-RU" sz="1400" dirty="0">
                <a:latin typeface="Arial" panose="020B0604020202020204" pitchFamily="34" charset="0"/>
              </a:rPr>
              <a:t>Для минимизации перекрестных помех необходимо максимально разносить проводники высокоскоростных линий</a:t>
            </a:r>
            <a:endParaRPr lang="en-US" sz="1400" dirty="0">
              <a:latin typeface="Arial" panose="020B0604020202020204" pitchFamily="34" charset="0"/>
            </a:endParaRPr>
          </a:p>
        </p:txBody>
      </p:sp>
      <p:sp>
        <p:nvSpPr>
          <p:cNvPr id="2" name="Прямоугольник 1"/>
          <p:cNvSpPr/>
          <p:nvPr/>
        </p:nvSpPr>
        <p:spPr>
          <a:xfrm>
            <a:off x="6385712" y="69503"/>
            <a:ext cx="5806288" cy="2893100"/>
          </a:xfrm>
          <a:prstGeom prst="rect">
            <a:avLst/>
          </a:prstGeom>
          <a:ln>
            <a:solidFill>
              <a:srgbClr val="FF0000"/>
            </a:solidFill>
          </a:ln>
        </p:spPr>
        <p:txBody>
          <a:bodyPr wrap="square">
            <a:spAutoFit/>
          </a:bodyPr>
          <a:lstStyle/>
          <a:p>
            <a:r>
              <a:rPr lang="en-US" sz="1400" dirty="0" err="1">
                <a:latin typeface="Arial" panose="020B0604020202020204" pitchFamily="34" charset="0"/>
              </a:rPr>
              <a:t>Trasarea</a:t>
            </a:r>
            <a:r>
              <a:rPr lang="en-US" sz="1400" dirty="0">
                <a:latin typeface="Arial" panose="020B0604020202020204" pitchFamily="34" charset="0"/>
              </a:rPr>
              <a:t> </a:t>
            </a:r>
            <a:r>
              <a:rPr lang="en-US" sz="1400" dirty="0" err="1">
                <a:latin typeface="Arial" panose="020B0604020202020204" pitchFamily="34" charset="0"/>
              </a:rPr>
              <a:t>liniei</a:t>
            </a:r>
            <a:r>
              <a:rPr lang="en-US" sz="1400" dirty="0">
                <a:latin typeface="Arial" panose="020B0604020202020204" pitchFamily="34" charset="0"/>
              </a:rPr>
              <a:t> de mare </a:t>
            </a:r>
            <a:r>
              <a:rPr lang="en-US" sz="1400" dirty="0" err="1">
                <a:latin typeface="Arial" panose="020B0604020202020204" pitchFamily="34" charset="0"/>
              </a:rPr>
              <a:t>viteză</a:t>
            </a:r>
            <a:endParaRPr lang="en-US" sz="1400" dirty="0">
              <a:latin typeface="Arial" panose="020B0604020202020204" pitchFamily="34" charset="0"/>
            </a:endParaRPr>
          </a:p>
          <a:p>
            <a:r>
              <a:rPr lang="en-US" sz="1400" dirty="0">
                <a:latin typeface="Arial" panose="020B0604020202020204" pitchFamily="34" charset="0"/>
              </a:rPr>
              <a:t>Nu </a:t>
            </a:r>
            <a:r>
              <a:rPr lang="en-US" sz="1400" dirty="0" err="1">
                <a:latin typeface="Arial" panose="020B0604020202020204" pitchFamily="34" charset="0"/>
              </a:rPr>
              <a:t>amplasați</a:t>
            </a:r>
            <a:r>
              <a:rPr lang="en-US" sz="1400" dirty="0">
                <a:latin typeface="Arial" panose="020B0604020202020204" pitchFamily="34" charset="0"/>
              </a:rPr>
              <a:t> </a:t>
            </a:r>
            <a:r>
              <a:rPr lang="en-US" sz="1400" dirty="0" err="1">
                <a:latin typeface="Arial" panose="020B0604020202020204" pitchFamily="34" charset="0"/>
              </a:rPr>
              <a:t>conductori</a:t>
            </a:r>
            <a:r>
              <a:rPr lang="en-US" sz="1400" dirty="0">
                <a:latin typeface="Arial" panose="020B0604020202020204" pitchFamily="34" charset="0"/>
              </a:rPr>
              <a:t> de </a:t>
            </a:r>
            <a:r>
              <a:rPr lang="en-US" sz="1400" dirty="0" err="1">
                <a:latin typeface="Arial" panose="020B0604020202020204" pitchFamily="34" charset="0"/>
              </a:rPr>
              <a:t>linie</a:t>
            </a:r>
            <a:r>
              <a:rPr lang="en-US" sz="1400" dirty="0">
                <a:latin typeface="Arial" panose="020B0604020202020204" pitchFamily="34" charset="0"/>
              </a:rPr>
              <a:t> de mare </a:t>
            </a:r>
            <a:r>
              <a:rPr lang="en-US" sz="1400" dirty="0" err="1">
                <a:latin typeface="Arial" panose="020B0604020202020204" pitchFamily="34" charset="0"/>
              </a:rPr>
              <a:t>viteză</a:t>
            </a:r>
            <a:r>
              <a:rPr lang="en-US" sz="1400" dirty="0">
                <a:latin typeface="Arial" panose="020B0604020202020204" pitchFamily="34" charset="0"/>
              </a:rPr>
              <a:t> </a:t>
            </a:r>
            <a:r>
              <a:rPr lang="en-US" sz="1400" dirty="0" err="1">
                <a:latin typeface="Arial" panose="020B0604020202020204" pitchFamily="34" charset="0"/>
              </a:rPr>
              <a:t>unul</a:t>
            </a:r>
            <a:r>
              <a:rPr lang="en-US" sz="1400" dirty="0">
                <a:latin typeface="Arial" panose="020B0604020202020204" pitchFamily="34" charset="0"/>
              </a:rPr>
              <a:t> </a:t>
            </a:r>
            <a:r>
              <a:rPr lang="en-US" sz="1400" dirty="0" err="1">
                <a:latin typeface="Arial" panose="020B0604020202020204" pitchFamily="34" charset="0"/>
              </a:rPr>
              <a:t>lângă</a:t>
            </a:r>
            <a:r>
              <a:rPr lang="en-US" sz="1400" dirty="0">
                <a:latin typeface="Arial" panose="020B0604020202020204" pitchFamily="34" charset="0"/>
              </a:rPr>
              <a:t> </a:t>
            </a:r>
            <a:r>
              <a:rPr lang="en-US" sz="1400" dirty="0" err="1">
                <a:latin typeface="Arial" panose="020B0604020202020204" pitchFamily="34" charset="0"/>
              </a:rPr>
              <a:t>celălalt</a:t>
            </a:r>
            <a:r>
              <a:rPr lang="en-US" sz="1400" dirty="0">
                <a:latin typeface="Arial" panose="020B0604020202020204" pitchFamily="34" charset="0"/>
              </a:rPr>
              <a:t>, </a:t>
            </a:r>
            <a:r>
              <a:rPr lang="en-US" sz="1400" dirty="0" err="1">
                <a:latin typeface="Arial" panose="020B0604020202020204" pitchFamily="34" charset="0"/>
              </a:rPr>
              <a:t>deoarece</a:t>
            </a:r>
            <a:r>
              <a:rPr lang="en-US" sz="1400" dirty="0">
                <a:latin typeface="Arial" panose="020B0604020202020204" pitchFamily="34" charset="0"/>
              </a:rPr>
              <a:t> </a:t>
            </a:r>
            <a:r>
              <a:rPr lang="en-US" sz="1400" dirty="0" err="1">
                <a:latin typeface="Arial" panose="020B0604020202020204" pitchFamily="34" charset="0"/>
              </a:rPr>
              <a:t>acest</a:t>
            </a:r>
            <a:r>
              <a:rPr lang="en-US" sz="1400" dirty="0">
                <a:latin typeface="Arial" panose="020B0604020202020204" pitchFamily="34" charset="0"/>
              </a:rPr>
              <a:t> </a:t>
            </a:r>
            <a:r>
              <a:rPr lang="en-US" sz="1400" dirty="0" err="1">
                <a:latin typeface="Arial" panose="020B0604020202020204" pitchFamily="34" charset="0"/>
              </a:rPr>
              <a:t>lucru</a:t>
            </a:r>
            <a:r>
              <a:rPr lang="en-US" sz="1400" dirty="0">
                <a:latin typeface="Arial" panose="020B0604020202020204" pitchFamily="34" charset="0"/>
              </a:rPr>
              <a:t> duce </a:t>
            </a:r>
            <a:r>
              <a:rPr lang="en-US" sz="1400" dirty="0" err="1">
                <a:latin typeface="Arial" panose="020B0604020202020204" pitchFamily="34" charset="0"/>
              </a:rPr>
              <a:t>inevitabil</a:t>
            </a:r>
            <a:r>
              <a:rPr lang="en-US" sz="1400" dirty="0">
                <a:latin typeface="Arial" panose="020B0604020202020204" pitchFamily="34" charset="0"/>
              </a:rPr>
              <a:t> la </a:t>
            </a:r>
            <a:r>
              <a:rPr lang="x-none" sz="1400" dirty="0" smtClean="0">
                <a:latin typeface="Arial" panose="020B0604020202020204" pitchFamily="34" charset="0"/>
              </a:rPr>
              <a:t>suprapunerea zgomotului </a:t>
            </a:r>
            <a:r>
              <a:rPr lang="en-US" sz="1400" dirty="0" smtClean="0">
                <a:latin typeface="Arial" panose="020B0604020202020204" pitchFamily="34" charset="0"/>
              </a:rPr>
              <a:t>( </a:t>
            </a:r>
            <a:r>
              <a:rPr lang="en-US" sz="1400" dirty="0" err="1">
                <a:latin typeface="Arial" panose="020B0604020202020204" pitchFamily="34" charset="0"/>
              </a:rPr>
              <a:t>despre</a:t>
            </a:r>
            <a:r>
              <a:rPr lang="en-US" sz="1400" dirty="0">
                <a:latin typeface="Arial" panose="020B0604020202020204" pitchFamily="34" charset="0"/>
              </a:rPr>
              <a:t> </a:t>
            </a:r>
            <a:r>
              <a:rPr lang="en-US" sz="1400" dirty="0" err="1">
                <a:latin typeface="Arial" panose="020B0604020202020204" pitchFamily="34" charset="0"/>
              </a:rPr>
              <a:t>conductori</a:t>
            </a:r>
            <a:r>
              <a:rPr lang="en-US" sz="1400" dirty="0">
                <a:latin typeface="Arial" panose="020B0604020202020204" pitchFamily="34" charset="0"/>
              </a:rPr>
              <a:t> </a:t>
            </a:r>
            <a:r>
              <a:rPr lang="en-US" sz="1400" dirty="0" err="1">
                <a:latin typeface="Arial" panose="020B0604020202020204" pitchFamily="34" charset="0"/>
              </a:rPr>
              <a:t>individuali</a:t>
            </a:r>
            <a:r>
              <a:rPr lang="en-US" sz="1400" dirty="0">
                <a:latin typeface="Arial" panose="020B0604020202020204" pitchFamily="34" charset="0"/>
              </a:rPr>
              <a:t>, nu de </a:t>
            </a:r>
            <a:r>
              <a:rPr lang="en-US" sz="1400" dirty="0" err="1">
                <a:latin typeface="Arial" panose="020B0604020202020204" pitchFamily="34" charset="0"/>
              </a:rPr>
              <a:t>perechi</a:t>
            </a:r>
            <a:r>
              <a:rPr lang="en-US" sz="1400" dirty="0">
                <a:latin typeface="Arial" panose="020B0604020202020204" pitchFamily="34" charset="0"/>
              </a:rPr>
              <a:t> </a:t>
            </a:r>
            <a:r>
              <a:rPr lang="en-US" sz="1400" dirty="0" err="1">
                <a:latin typeface="Arial" panose="020B0604020202020204" pitchFamily="34" charset="0"/>
              </a:rPr>
              <a:t>diferențiale</a:t>
            </a:r>
            <a:r>
              <a:rPr lang="en-US" sz="1400" dirty="0">
                <a:latin typeface="Arial" panose="020B0604020202020204" pitchFamily="34" charset="0"/>
              </a:rPr>
              <a:t>!). </a:t>
            </a:r>
            <a:r>
              <a:rPr lang="en-US" sz="1400" dirty="0" err="1">
                <a:latin typeface="Arial" panose="020B0604020202020204" pitchFamily="34" charset="0"/>
              </a:rPr>
              <a:t>Nivelul</a:t>
            </a:r>
            <a:r>
              <a:rPr lang="en-US" sz="1400" dirty="0">
                <a:latin typeface="Arial" panose="020B0604020202020204" pitchFamily="34" charset="0"/>
              </a:rPr>
              <a:t> </a:t>
            </a:r>
            <a:r>
              <a:rPr lang="x-none" sz="1400" dirty="0" smtClean="0">
                <a:latin typeface="Arial" panose="020B0604020202020204" pitchFamily="34" charset="0"/>
              </a:rPr>
              <a:t>suprapunerii de zgomot</a:t>
            </a:r>
            <a:r>
              <a:rPr lang="en-US" sz="1400" dirty="0" smtClean="0">
                <a:latin typeface="Arial" panose="020B0604020202020204" pitchFamily="34" charset="0"/>
              </a:rPr>
              <a:t> </a:t>
            </a:r>
            <a:r>
              <a:rPr lang="en-US" sz="1400" dirty="0" err="1">
                <a:latin typeface="Arial" panose="020B0604020202020204" pitchFamily="34" charset="0"/>
              </a:rPr>
              <a:t>depinde</a:t>
            </a:r>
            <a:r>
              <a:rPr lang="en-US" sz="1400" dirty="0">
                <a:latin typeface="Arial" panose="020B0604020202020204" pitchFamily="34" charset="0"/>
              </a:rPr>
              <a:t> de </a:t>
            </a:r>
            <a:r>
              <a:rPr lang="en-US" sz="1400" dirty="0" err="1">
                <a:latin typeface="Arial" panose="020B0604020202020204" pitchFamily="34" charset="0"/>
              </a:rPr>
              <a:t>distanța</a:t>
            </a:r>
            <a:r>
              <a:rPr lang="en-US" sz="1400" dirty="0">
                <a:latin typeface="Arial" panose="020B0604020202020204" pitchFamily="34" charset="0"/>
              </a:rPr>
              <a:t> </a:t>
            </a:r>
            <a:r>
              <a:rPr lang="en-US" sz="1400" dirty="0" err="1">
                <a:latin typeface="Arial" panose="020B0604020202020204" pitchFamily="34" charset="0"/>
              </a:rPr>
              <a:t>dintre</a:t>
            </a:r>
            <a:r>
              <a:rPr lang="en-US" sz="1400" dirty="0">
                <a:latin typeface="Arial" panose="020B0604020202020204" pitchFamily="34" charset="0"/>
              </a:rPr>
              <a:t> </a:t>
            </a:r>
            <a:r>
              <a:rPr lang="x-none" sz="1400" dirty="0" smtClean="0">
                <a:latin typeface="Arial" panose="020B0604020202020204" pitchFamily="34" charset="0"/>
              </a:rPr>
              <a:t>conductoare</a:t>
            </a:r>
            <a:r>
              <a:rPr lang="en-US" sz="1400" dirty="0" smtClean="0">
                <a:latin typeface="Arial" panose="020B0604020202020204" pitchFamily="34" charset="0"/>
              </a:rPr>
              <a:t> </a:t>
            </a:r>
            <a:r>
              <a:rPr lang="en-US" sz="1400" dirty="0" err="1">
                <a:latin typeface="Arial" panose="020B0604020202020204" pitchFamily="34" charset="0"/>
              </a:rPr>
              <a:t>și</a:t>
            </a:r>
            <a:r>
              <a:rPr lang="en-US" sz="1400" dirty="0">
                <a:latin typeface="Arial" panose="020B0604020202020204" pitchFamily="34" charset="0"/>
              </a:rPr>
              <a:t> de </a:t>
            </a:r>
            <a:r>
              <a:rPr lang="en-US" sz="1400" dirty="0" err="1">
                <a:latin typeface="Arial" panose="020B0604020202020204" pitchFamily="34" charset="0"/>
              </a:rPr>
              <a:t>lungimea</a:t>
            </a:r>
            <a:r>
              <a:rPr lang="en-US" sz="1400" dirty="0">
                <a:latin typeface="Arial" panose="020B0604020202020204" pitchFamily="34" charset="0"/>
              </a:rPr>
              <a:t> </a:t>
            </a:r>
            <a:r>
              <a:rPr lang="en-US" sz="1400" dirty="0" err="1">
                <a:latin typeface="Arial" panose="020B0604020202020204" pitchFamily="34" charset="0"/>
              </a:rPr>
              <a:t>distanței</a:t>
            </a:r>
            <a:r>
              <a:rPr lang="en-US" sz="1400" dirty="0">
                <a:latin typeface="Arial" panose="020B0604020202020204" pitchFamily="34" charset="0"/>
              </a:rPr>
              <a:t> </a:t>
            </a:r>
            <a:r>
              <a:rPr lang="en-US" sz="1400" dirty="0" err="1">
                <a:latin typeface="Arial" panose="020B0604020202020204" pitchFamily="34" charset="0"/>
              </a:rPr>
              <a:t>pe</a:t>
            </a:r>
            <a:r>
              <a:rPr lang="en-US" sz="1400" dirty="0">
                <a:latin typeface="Arial" panose="020B0604020202020204" pitchFamily="34" charset="0"/>
              </a:rPr>
              <a:t> care </a:t>
            </a:r>
            <a:r>
              <a:rPr lang="en-US" sz="1400" dirty="0" err="1">
                <a:latin typeface="Arial" panose="020B0604020202020204" pitchFamily="34" charset="0"/>
              </a:rPr>
              <a:t>trec</a:t>
            </a:r>
            <a:r>
              <a:rPr lang="en-US" sz="1400" dirty="0">
                <a:latin typeface="Arial" panose="020B0604020202020204" pitchFamily="34" charset="0"/>
              </a:rPr>
              <a:t> </a:t>
            </a:r>
            <a:r>
              <a:rPr lang="en-US" sz="1400" dirty="0" err="1">
                <a:latin typeface="Arial" panose="020B0604020202020204" pitchFamily="34" charset="0"/>
              </a:rPr>
              <a:t>în</a:t>
            </a:r>
            <a:r>
              <a:rPr lang="en-US" sz="1400" dirty="0">
                <a:latin typeface="Arial" panose="020B0604020202020204" pitchFamily="34" charset="0"/>
              </a:rPr>
              <a:t> </a:t>
            </a:r>
            <a:r>
              <a:rPr lang="en-US" sz="1400" dirty="0" err="1">
                <a:latin typeface="Arial" panose="020B0604020202020204" pitchFamily="34" charset="0"/>
              </a:rPr>
              <a:t>apropiere</a:t>
            </a:r>
            <a:r>
              <a:rPr lang="en-US" sz="1400" dirty="0">
                <a:latin typeface="Arial" panose="020B0604020202020204" pitchFamily="34" charset="0"/>
              </a:rPr>
              <a:t> </a:t>
            </a:r>
            <a:r>
              <a:rPr lang="en-US" sz="1400" dirty="0" err="1">
                <a:latin typeface="Arial" panose="020B0604020202020204" pitchFamily="34" charset="0"/>
              </a:rPr>
              <a:t>una</a:t>
            </a:r>
            <a:r>
              <a:rPr lang="en-US" sz="1400" dirty="0">
                <a:latin typeface="Arial" panose="020B0604020202020204" pitchFamily="34" charset="0"/>
              </a:rPr>
              <a:t> de </a:t>
            </a:r>
            <a:r>
              <a:rPr lang="en-US" sz="1400" dirty="0" err="1">
                <a:latin typeface="Arial" panose="020B0604020202020204" pitchFamily="34" charset="0"/>
              </a:rPr>
              <a:t>cealaltă</a:t>
            </a:r>
            <a:r>
              <a:rPr lang="en-US" sz="1400" dirty="0">
                <a:latin typeface="Arial" panose="020B0604020202020204" pitchFamily="34" charset="0"/>
              </a:rPr>
              <a:t>. </a:t>
            </a:r>
            <a:r>
              <a:rPr lang="en-US" sz="1400" dirty="0" err="1">
                <a:latin typeface="Arial" panose="020B0604020202020204" pitchFamily="34" charset="0"/>
              </a:rPr>
              <a:t>Uneori</a:t>
            </a:r>
            <a:r>
              <a:rPr lang="en-US" sz="1400" dirty="0">
                <a:latin typeface="Arial" panose="020B0604020202020204" pitchFamily="34" charset="0"/>
              </a:rPr>
              <a:t> </a:t>
            </a:r>
            <a:r>
              <a:rPr lang="en-US" sz="1400" dirty="0" err="1">
                <a:latin typeface="Arial" panose="020B0604020202020204" pitchFamily="34" charset="0"/>
              </a:rPr>
              <a:t>există</a:t>
            </a:r>
            <a:r>
              <a:rPr lang="en-US" sz="1400" dirty="0">
                <a:latin typeface="Arial" panose="020B0604020202020204" pitchFamily="34" charset="0"/>
              </a:rPr>
              <a:t> </a:t>
            </a:r>
            <a:r>
              <a:rPr lang="en-US" sz="1400" dirty="0" err="1">
                <a:latin typeface="Arial" panose="020B0604020202020204" pitchFamily="34" charset="0"/>
              </a:rPr>
              <a:t>blocaje</a:t>
            </a:r>
            <a:r>
              <a:rPr lang="en-US" sz="1400" dirty="0">
                <a:latin typeface="Arial" panose="020B0604020202020204" pitchFamily="34" charset="0"/>
              </a:rPr>
              <a:t> </a:t>
            </a:r>
            <a:r>
              <a:rPr lang="en-US" sz="1400" dirty="0" err="1">
                <a:latin typeface="Arial" panose="020B0604020202020204" pitchFamily="34" charset="0"/>
              </a:rPr>
              <a:t>pe</a:t>
            </a:r>
            <a:r>
              <a:rPr lang="en-US" sz="1400" dirty="0">
                <a:latin typeface="Arial" panose="020B0604020202020204" pitchFamily="34" charset="0"/>
              </a:rPr>
              <a:t> </a:t>
            </a:r>
            <a:r>
              <a:rPr lang="x-none" sz="1400" dirty="0" smtClean="0">
                <a:latin typeface="Arial" panose="020B0604020202020204" pitchFamily="34" charset="0"/>
              </a:rPr>
              <a:t>plachetă</a:t>
            </a:r>
            <a:r>
              <a:rPr lang="en-US" sz="1400" dirty="0" smtClean="0">
                <a:latin typeface="Arial" panose="020B0604020202020204" pitchFamily="34" charset="0"/>
              </a:rPr>
              <a:t> </a:t>
            </a:r>
            <a:r>
              <a:rPr lang="en-US" sz="1400" dirty="0">
                <a:latin typeface="Arial" panose="020B0604020202020204" pitchFamily="34" charset="0"/>
              </a:rPr>
              <a:t>care </a:t>
            </a:r>
            <a:r>
              <a:rPr lang="en-US" sz="1400" dirty="0" err="1">
                <a:latin typeface="Arial" panose="020B0604020202020204" pitchFamily="34" charset="0"/>
              </a:rPr>
              <a:t>îi</a:t>
            </a:r>
            <a:r>
              <a:rPr lang="en-US" sz="1400" dirty="0">
                <a:latin typeface="Arial" panose="020B0604020202020204" pitchFamily="34" charset="0"/>
              </a:rPr>
              <a:t> </a:t>
            </a:r>
            <a:r>
              <a:rPr lang="en-US" sz="1400" dirty="0" err="1">
                <a:latin typeface="Arial" panose="020B0604020202020204" pitchFamily="34" charset="0"/>
              </a:rPr>
              <a:t>obligă</a:t>
            </a:r>
            <a:r>
              <a:rPr lang="en-US" sz="1400" dirty="0">
                <a:latin typeface="Arial" panose="020B0604020202020204" pitchFamily="34" charset="0"/>
              </a:rPr>
              <a:t> </a:t>
            </a:r>
            <a:r>
              <a:rPr lang="en-US" sz="1400" dirty="0" err="1">
                <a:latin typeface="Arial" panose="020B0604020202020204" pitchFamily="34" charset="0"/>
              </a:rPr>
              <a:t>pe</a:t>
            </a:r>
            <a:r>
              <a:rPr lang="en-US" sz="1400" dirty="0">
                <a:latin typeface="Arial" panose="020B0604020202020204" pitchFamily="34" charset="0"/>
              </a:rPr>
              <a:t> </a:t>
            </a:r>
            <a:r>
              <a:rPr lang="x-none" sz="1400" dirty="0" smtClean="0">
                <a:latin typeface="Arial" panose="020B0604020202020204" pitchFamily="34" charset="0"/>
              </a:rPr>
              <a:t>proiectanți</a:t>
            </a:r>
            <a:r>
              <a:rPr lang="en-US" sz="1400" dirty="0" smtClean="0">
                <a:latin typeface="Arial" panose="020B0604020202020204" pitchFamily="34" charset="0"/>
              </a:rPr>
              <a:t> </a:t>
            </a:r>
            <a:r>
              <a:rPr lang="en-US" sz="1400" dirty="0" err="1">
                <a:latin typeface="Arial" panose="020B0604020202020204" pitchFamily="34" charset="0"/>
              </a:rPr>
              <a:t>să</a:t>
            </a:r>
            <a:r>
              <a:rPr lang="en-US" sz="1400" dirty="0">
                <a:latin typeface="Arial" panose="020B0604020202020204" pitchFamily="34" charset="0"/>
              </a:rPr>
              <a:t> </a:t>
            </a:r>
            <a:r>
              <a:rPr lang="en-US" sz="1400" dirty="0" err="1">
                <a:latin typeface="Arial" panose="020B0604020202020204" pitchFamily="34" charset="0"/>
              </a:rPr>
              <a:t>plaseze</a:t>
            </a:r>
            <a:r>
              <a:rPr lang="en-US" sz="1400" dirty="0">
                <a:latin typeface="Arial" panose="020B0604020202020204" pitchFamily="34" charset="0"/>
              </a:rPr>
              <a:t> </a:t>
            </a:r>
            <a:r>
              <a:rPr lang="x-none" sz="1400" dirty="0" smtClean="0">
                <a:latin typeface="Arial" panose="020B0604020202020204" pitchFamily="34" charset="0"/>
              </a:rPr>
              <a:t>conductoarele</a:t>
            </a:r>
            <a:r>
              <a:rPr lang="en-US" sz="1400" dirty="0" smtClean="0">
                <a:latin typeface="Arial" panose="020B0604020202020204" pitchFamily="34" charset="0"/>
              </a:rPr>
              <a:t> </a:t>
            </a:r>
            <a:r>
              <a:rPr lang="en-US" sz="1400" dirty="0" err="1">
                <a:latin typeface="Arial" panose="020B0604020202020204" pitchFamily="34" charset="0"/>
              </a:rPr>
              <a:t>prea</a:t>
            </a:r>
            <a:r>
              <a:rPr lang="en-US" sz="1400" dirty="0">
                <a:latin typeface="Arial" panose="020B0604020202020204" pitchFamily="34" charset="0"/>
              </a:rPr>
              <a:t> </a:t>
            </a:r>
            <a:r>
              <a:rPr lang="en-US" sz="1400" dirty="0" err="1">
                <a:latin typeface="Arial" panose="020B0604020202020204" pitchFamily="34" charset="0"/>
              </a:rPr>
              <a:t>aproape</a:t>
            </a:r>
            <a:r>
              <a:rPr lang="en-US" sz="1400" dirty="0">
                <a:latin typeface="Arial" panose="020B0604020202020204" pitchFamily="34" charset="0"/>
              </a:rPr>
              <a:t>. Este </a:t>
            </a:r>
            <a:r>
              <a:rPr lang="en-US" sz="1400" dirty="0" err="1">
                <a:latin typeface="Arial" panose="020B0604020202020204" pitchFamily="34" charset="0"/>
              </a:rPr>
              <a:t>necesar</a:t>
            </a:r>
            <a:r>
              <a:rPr lang="en-US" sz="1400" dirty="0">
                <a:latin typeface="Arial" panose="020B0604020202020204" pitchFamily="34" charset="0"/>
              </a:rPr>
              <a:t> </a:t>
            </a:r>
            <a:r>
              <a:rPr lang="en-US" sz="1400" dirty="0" err="1">
                <a:latin typeface="Arial" panose="020B0604020202020204" pitchFamily="34" charset="0"/>
              </a:rPr>
              <a:t>să</a:t>
            </a:r>
            <a:r>
              <a:rPr lang="en-US" sz="1400" dirty="0">
                <a:latin typeface="Arial" panose="020B0604020202020204" pitchFamily="34" charset="0"/>
              </a:rPr>
              <a:t> </a:t>
            </a:r>
            <a:r>
              <a:rPr lang="en-US" sz="1400" dirty="0" err="1">
                <a:latin typeface="Arial" panose="020B0604020202020204" pitchFamily="34" charset="0"/>
              </a:rPr>
              <a:t>reduceți</a:t>
            </a:r>
            <a:r>
              <a:rPr lang="en-US" sz="1400" dirty="0">
                <a:latin typeface="Arial" panose="020B0604020202020204" pitchFamily="34" charset="0"/>
              </a:rPr>
              <a:t> </a:t>
            </a:r>
            <a:r>
              <a:rPr lang="en-US" sz="1400" dirty="0" err="1">
                <a:latin typeface="Arial" panose="020B0604020202020204" pitchFamily="34" charset="0"/>
              </a:rPr>
              <a:t>numărul</a:t>
            </a:r>
            <a:r>
              <a:rPr lang="en-US" sz="1400" dirty="0">
                <a:latin typeface="Arial" panose="020B0604020202020204" pitchFamily="34" charset="0"/>
              </a:rPr>
              <a:t> </a:t>
            </a:r>
            <a:r>
              <a:rPr lang="en-US" sz="1400" dirty="0" err="1">
                <a:latin typeface="Arial" panose="020B0604020202020204" pitchFamily="34" charset="0"/>
              </a:rPr>
              <a:t>și</a:t>
            </a:r>
            <a:r>
              <a:rPr lang="en-US" sz="1400" dirty="0">
                <a:latin typeface="Arial" panose="020B0604020202020204" pitchFamily="34" charset="0"/>
              </a:rPr>
              <a:t> </a:t>
            </a:r>
            <a:r>
              <a:rPr lang="en-US" sz="1400" dirty="0" err="1">
                <a:latin typeface="Arial" panose="020B0604020202020204" pitchFamily="34" charset="0"/>
              </a:rPr>
              <a:t>să</a:t>
            </a:r>
            <a:r>
              <a:rPr lang="en-US" sz="1400" dirty="0">
                <a:latin typeface="Arial" panose="020B0604020202020204" pitchFamily="34" charset="0"/>
              </a:rPr>
              <a:t> </a:t>
            </a:r>
            <a:r>
              <a:rPr lang="en-US" sz="1400" dirty="0" err="1">
                <a:latin typeface="Arial" panose="020B0604020202020204" pitchFamily="34" charset="0"/>
              </a:rPr>
              <a:t>reduceți</a:t>
            </a:r>
            <a:r>
              <a:rPr lang="en-US" sz="1400" dirty="0">
                <a:latin typeface="Arial" panose="020B0604020202020204" pitchFamily="34" charset="0"/>
              </a:rPr>
              <a:t> la minimum </a:t>
            </a:r>
            <a:r>
              <a:rPr lang="en-US" sz="1400" dirty="0" err="1">
                <a:latin typeface="Arial" panose="020B0604020202020204" pitchFamily="34" charset="0"/>
              </a:rPr>
              <a:t>lungimea</a:t>
            </a:r>
            <a:r>
              <a:rPr lang="en-US" sz="1400" dirty="0">
                <a:latin typeface="Arial" panose="020B0604020202020204" pitchFamily="34" charset="0"/>
              </a:rPr>
              <a:t> </a:t>
            </a:r>
            <a:r>
              <a:rPr lang="en-US" sz="1400" dirty="0" err="1">
                <a:latin typeface="Arial" panose="020B0604020202020204" pitchFamily="34" charset="0"/>
              </a:rPr>
              <a:t>acestor</a:t>
            </a:r>
            <a:r>
              <a:rPr lang="en-US" sz="1400" dirty="0">
                <a:latin typeface="Arial" panose="020B0604020202020204" pitchFamily="34" charset="0"/>
              </a:rPr>
              <a:t> </a:t>
            </a:r>
            <a:r>
              <a:rPr lang="en-US" sz="1400" dirty="0" err="1">
                <a:latin typeface="Arial" panose="020B0604020202020204" pitchFamily="34" charset="0"/>
              </a:rPr>
              <a:t>secțiuni</a:t>
            </a:r>
            <a:r>
              <a:rPr lang="en-US" sz="1400" dirty="0">
                <a:latin typeface="Arial" panose="020B0604020202020204" pitchFamily="34" charset="0"/>
              </a:rPr>
              <a:t> </a:t>
            </a:r>
            <a:r>
              <a:rPr lang="en-US" sz="1400" dirty="0" err="1">
                <a:latin typeface="Arial" panose="020B0604020202020204" pitchFamily="34" charset="0"/>
              </a:rPr>
              <a:t>și</a:t>
            </a:r>
            <a:r>
              <a:rPr lang="en-US" sz="1400" dirty="0">
                <a:latin typeface="Arial" panose="020B0604020202020204" pitchFamily="34" charset="0"/>
              </a:rPr>
              <a:t> </a:t>
            </a:r>
            <a:r>
              <a:rPr lang="x-none" sz="1400" dirty="0" smtClean="0">
                <a:latin typeface="Arial" panose="020B0604020202020204" pitchFamily="34" charset="0"/>
              </a:rPr>
              <a:t>în afara acestor secțiuni</a:t>
            </a:r>
            <a:r>
              <a:rPr lang="en-US" sz="1400" dirty="0" smtClean="0">
                <a:latin typeface="Arial" panose="020B0604020202020204" pitchFamily="34" charset="0"/>
              </a:rPr>
              <a:t> </a:t>
            </a:r>
            <a:r>
              <a:rPr lang="x-none" sz="1400" dirty="0" smtClean="0">
                <a:latin typeface="Arial" panose="020B0604020202020204" pitchFamily="34" charset="0"/>
              </a:rPr>
              <a:t>se </a:t>
            </a:r>
            <a:r>
              <a:rPr lang="en-US" sz="1400" dirty="0" err="1" smtClean="0">
                <a:latin typeface="Arial" panose="020B0604020202020204" pitchFamily="34" charset="0"/>
              </a:rPr>
              <a:t>crește</a:t>
            </a:r>
            <a:r>
              <a:rPr lang="en-US" sz="1400" dirty="0" smtClean="0">
                <a:latin typeface="Arial" panose="020B0604020202020204" pitchFamily="34" charset="0"/>
              </a:rPr>
              <a:t> </a:t>
            </a:r>
            <a:r>
              <a:rPr lang="en-US" sz="1400" dirty="0" err="1">
                <a:latin typeface="Arial" panose="020B0604020202020204" pitchFamily="34" charset="0"/>
              </a:rPr>
              <a:t>distanța</a:t>
            </a:r>
            <a:r>
              <a:rPr lang="en-US" sz="1400" dirty="0">
                <a:latin typeface="Arial" panose="020B0604020202020204" pitchFamily="34" charset="0"/>
              </a:rPr>
              <a:t> </a:t>
            </a:r>
            <a:r>
              <a:rPr lang="en-US" sz="1400" dirty="0" err="1">
                <a:latin typeface="Arial" panose="020B0604020202020204" pitchFamily="34" charset="0"/>
              </a:rPr>
              <a:t>dintre</a:t>
            </a:r>
            <a:r>
              <a:rPr lang="en-US" sz="1400" dirty="0">
                <a:latin typeface="Arial" panose="020B0604020202020204" pitchFamily="34" charset="0"/>
              </a:rPr>
              <a:t> </a:t>
            </a:r>
            <a:r>
              <a:rPr lang="en-US" sz="1400" dirty="0" err="1">
                <a:latin typeface="Arial" panose="020B0604020202020204" pitchFamily="34" charset="0"/>
              </a:rPr>
              <a:t>conductori</a:t>
            </a:r>
            <a:r>
              <a:rPr lang="en-US" sz="1400" dirty="0">
                <a:latin typeface="Arial" panose="020B0604020202020204" pitchFamily="34" charset="0"/>
              </a:rPr>
              <a:t> (Fig.). </a:t>
            </a:r>
            <a:r>
              <a:rPr lang="x-none" sz="1400" dirty="0" smtClean="0">
                <a:latin typeface="Arial" panose="020B0604020202020204" pitchFamily="34" charset="0"/>
              </a:rPr>
              <a:t>Dacă permite</a:t>
            </a:r>
            <a:r>
              <a:rPr lang="en-US" sz="1400" dirty="0" smtClean="0">
                <a:latin typeface="Arial" panose="020B0604020202020204" pitchFamily="34" charset="0"/>
              </a:rPr>
              <a:t> </a:t>
            </a:r>
            <a:r>
              <a:rPr lang="en-US" sz="1400" dirty="0" err="1">
                <a:latin typeface="Arial" panose="020B0604020202020204" pitchFamily="34" charset="0"/>
              </a:rPr>
              <a:t>spațiu</a:t>
            </a:r>
            <a:r>
              <a:rPr lang="en-US" sz="1400" dirty="0">
                <a:latin typeface="Arial" panose="020B0604020202020204" pitchFamily="34" charset="0"/>
              </a:rPr>
              <a:t>, </a:t>
            </a:r>
            <a:r>
              <a:rPr lang="en-US" sz="1400" dirty="0" err="1">
                <a:latin typeface="Arial" panose="020B0604020202020204" pitchFamily="34" charset="0"/>
              </a:rPr>
              <a:t>conductorii</a:t>
            </a:r>
            <a:r>
              <a:rPr lang="en-US" sz="1400" dirty="0">
                <a:latin typeface="Arial" panose="020B0604020202020204" pitchFamily="34" charset="0"/>
              </a:rPr>
              <a:t> de </a:t>
            </a:r>
            <a:r>
              <a:rPr lang="en-US" sz="1400" dirty="0" err="1">
                <a:latin typeface="Arial" panose="020B0604020202020204" pitchFamily="34" charset="0"/>
              </a:rPr>
              <a:t>linie</a:t>
            </a:r>
            <a:r>
              <a:rPr lang="en-US" sz="1400" dirty="0">
                <a:latin typeface="Arial" panose="020B0604020202020204" pitchFamily="34" charset="0"/>
              </a:rPr>
              <a:t> de mare </a:t>
            </a:r>
            <a:r>
              <a:rPr lang="en-US" sz="1400" dirty="0" err="1">
                <a:latin typeface="Arial" panose="020B0604020202020204" pitchFamily="34" charset="0"/>
              </a:rPr>
              <a:t>viteză</a:t>
            </a:r>
            <a:r>
              <a:rPr lang="en-US" sz="1400" dirty="0">
                <a:latin typeface="Arial" panose="020B0604020202020204" pitchFamily="34" charset="0"/>
              </a:rPr>
              <a:t> (</a:t>
            </a:r>
            <a:r>
              <a:rPr lang="en-US" sz="1400" dirty="0" err="1">
                <a:latin typeface="Arial" panose="020B0604020202020204" pitchFamily="34" charset="0"/>
              </a:rPr>
              <a:t>precum</a:t>
            </a:r>
            <a:r>
              <a:rPr lang="en-US" sz="1400" dirty="0">
                <a:latin typeface="Arial" panose="020B0604020202020204" pitchFamily="34" charset="0"/>
              </a:rPr>
              <a:t> </a:t>
            </a:r>
            <a:r>
              <a:rPr lang="en-US" sz="1400" dirty="0" err="1">
                <a:latin typeface="Arial" panose="020B0604020202020204" pitchFamily="34" charset="0"/>
              </a:rPr>
              <a:t>și</a:t>
            </a:r>
            <a:r>
              <a:rPr lang="en-US" sz="1400" dirty="0">
                <a:latin typeface="Arial" panose="020B0604020202020204" pitchFamily="34" charset="0"/>
              </a:rPr>
              <a:t> </a:t>
            </a:r>
            <a:r>
              <a:rPr lang="en-US" sz="1400" dirty="0" err="1">
                <a:latin typeface="Arial" panose="020B0604020202020204" pitchFamily="34" charset="0"/>
              </a:rPr>
              <a:t>conductorii</a:t>
            </a:r>
            <a:r>
              <a:rPr lang="en-US" sz="1400" dirty="0">
                <a:latin typeface="Arial" panose="020B0604020202020204" pitchFamily="34" charset="0"/>
              </a:rPr>
              <a:t> de </a:t>
            </a:r>
            <a:r>
              <a:rPr lang="en-US" sz="1400" dirty="0" err="1">
                <a:latin typeface="Arial" panose="020B0604020202020204" pitchFamily="34" charset="0"/>
              </a:rPr>
              <a:t>linie</a:t>
            </a:r>
            <a:r>
              <a:rPr lang="en-US" sz="1400" dirty="0">
                <a:latin typeface="Arial" panose="020B0604020202020204" pitchFamily="34" charset="0"/>
              </a:rPr>
              <a:t> de mare </a:t>
            </a:r>
            <a:r>
              <a:rPr lang="en-US" sz="1400" dirty="0" err="1">
                <a:latin typeface="Arial" panose="020B0604020202020204" pitchFamily="34" charset="0"/>
              </a:rPr>
              <a:t>viteză</a:t>
            </a:r>
            <a:r>
              <a:rPr lang="en-US" sz="1400" dirty="0">
                <a:latin typeface="Arial" panose="020B0604020202020204" pitchFamily="34" charset="0"/>
              </a:rPr>
              <a:t> </a:t>
            </a:r>
            <a:r>
              <a:rPr lang="en-US" sz="1400" dirty="0" err="1">
                <a:latin typeface="Arial" panose="020B0604020202020204" pitchFamily="34" charset="0"/>
              </a:rPr>
              <a:t>și</a:t>
            </a:r>
            <a:r>
              <a:rPr lang="en-US" sz="1400" dirty="0">
                <a:latin typeface="Arial" panose="020B0604020202020204" pitchFamily="34" charset="0"/>
              </a:rPr>
              <a:t> de </a:t>
            </a:r>
            <a:r>
              <a:rPr lang="en-US" sz="1400" dirty="0" err="1">
                <a:latin typeface="Arial" panose="020B0604020202020204" pitchFamily="34" charset="0"/>
              </a:rPr>
              <a:t>mică</a:t>
            </a:r>
            <a:r>
              <a:rPr lang="en-US" sz="1400" dirty="0">
                <a:latin typeface="Arial" panose="020B0604020202020204" pitchFamily="34" charset="0"/>
              </a:rPr>
              <a:t> </a:t>
            </a:r>
            <a:r>
              <a:rPr lang="en-US" sz="1400" dirty="0" err="1">
                <a:latin typeface="Arial" panose="020B0604020202020204" pitchFamily="34" charset="0"/>
              </a:rPr>
              <a:t>viteză</a:t>
            </a:r>
            <a:r>
              <a:rPr lang="en-US" sz="1400" dirty="0">
                <a:latin typeface="Arial" panose="020B0604020202020204" pitchFamily="34" charset="0"/>
              </a:rPr>
              <a:t>) </a:t>
            </a:r>
            <a:r>
              <a:rPr lang="en-US" sz="1400" dirty="0" err="1">
                <a:latin typeface="Arial" panose="020B0604020202020204" pitchFamily="34" charset="0"/>
              </a:rPr>
              <a:t>ar</a:t>
            </a:r>
            <a:r>
              <a:rPr lang="en-US" sz="1400" dirty="0">
                <a:latin typeface="Arial" panose="020B0604020202020204" pitchFamily="34" charset="0"/>
              </a:rPr>
              <a:t> </a:t>
            </a:r>
            <a:r>
              <a:rPr lang="en-US" sz="1400" dirty="0" err="1">
                <a:latin typeface="Arial" panose="020B0604020202020204" pitchFamily="34" charset="0"/>
              </a:rPr>
              <a:t>trebui</a:t>
            </a:r>
            <a:r>
              <a:rPr lang="en-US" sz="1400" dirty="0">
                <a:latin typeface="Arial" panose="020B0604020202020204" pitchFamily="34" charset="0"/>
              </a:rPr>
              <a:t> </a:t>
            </a:r>
            <a:r>
              <a:rPr lang="en-US" sz="1400" dirty="0" err="1">
                <a:latin typeface="Arial" panose="020B0604020202020204" pitchFamily="34" charset="0"/>
              </a:rPr>
              <a:t>să</a:t>
            </a:r>
            <a:r>
              <a:rPr lang="en-US" sz="1400" dirty="0">
                <a:latin typeface="Arial" panose="020B0604020202020204" pitchFamily="34" charset="0"/>
              </a:rPr>
              <a:t> fie </a:t>
            </a:r>
            <a:r>
              <a:rPr lang="en-US" sz="1400" dirty="0" err="1">
                <a:latin typeface="Arial" panose="020B0604020202020204" pitchFamily="34" charset="0"/>
              </a:rPr>
              <a:t>distanțați</a:t>
            </a:r>
            <a:r>
              <a:rPr lang="en-US" sz="1400" dirty="0">
                <a:latin typeface="Arial" panose="020B0604020202020204" pitchFamily="34" charset="0"/>
              </a:rPr>
              <a:t> </a:t>
            </a:r>
            <a:r>
              <a:rPr lang="en-US" sz="1400" dirty="0" err="1">
                <a:latin typeface="Arial" panose="020B0604020202020204" pitchFamily="34" charset="0"/>
              </a:rPr>
              <a:t>cât</a:t>
            </a:r>
            <a:r>
              <a:rPr lang="en-US" sz="1400" dirty="0">
                <a:latin typeface="Arial" panose="020B0604020202020204" pitchFamily="34" charset="0"/>
              </a:rPr>
              <a:t> </a:t>
            </a:r>
            <a:r>
              <a:rPr lang="en-US" sz="1400" dirty="0" err="1">
                <a:latin typeface="Arial" panose="020B0604020202020204" pitchFamily="34" charset="0"/>
              </a:rPr>
              <a:t>mai</a:t>
            </a:r>
            <a:r>
              <a:rPr lang="en-US" sz="1400" dirty="0">
                <a:latin typeface="Arial" panose="020B0604020202020204" pitchFamily="34" charset="0"/>
              </a:rPr>
              <a:t> </a:t>
            </a:r>
            <a:r>
              <a:rPr lang="en-US" sz="1400" dirty="0" err="1">
                <a:latin typeface="Arial" panose="020B0604020202020204" pitchFamily="34" charset="0"/>
              </a:rPr>
              <a:t>mult</a:t>
            </a:r>
            <a:r>
              <a:rPr lang="en-US" sz="1400" dirty="0">
                <a:latin typeface="Arial" panose="020B0604020202020204" pitchFamily="34" charset="0"/>
              </a:rPr>
              <a:t> </a:t>
            </a:r>
            <a:r>
              <a:rPr lang="en-US" sz="1400" dirty="0" err="1">
                <a:latin typeface="Arial" panose="020B0604020202020204" pitchFamily="34" charset="0"/>
              </a:rPr>
              <a:t>posibil</a:t>
            </a:r>
            <a:r>
              <a:rPr lang="en-US" sz="1400" dirty="0">
                <a:latin typeface="Arial" panose="020B0604020202020204" pitchFamily="34" charset="0"/>
              </a:rPr>
              <a:t>.</a:t>
            </a:r>
          </a:p>
        </p:txBody>
      </p:sp>
      <p:sp>
        <p:nvSpPr>
          <p:cNvPr id="3" name="Прямоугольник 2"/>
          <p:cNvSpPr/>
          <p:nvPr/>
        </p:nvSpPr>
        <p:spPr>
          <a:xfrm>
            <a:off x="6096000" y="5747980"/>
            <a:ext cx="6096000" cy="523220"/>
          </a:xfrm>
          <a:prstGeom prst="rect">
            <a:avLst/>
          </a:prstGeom>
          <a:ln>
            <a:solidFill>
              <a:srgbClr val="FF0000"/>
            </a:solidFill>
          </a:ln>
        </p:spPr>
        <p:txBody>
          <a:bodyPr>
            <a:spAutoFit/>
          </a:bodyPr>
          <a:lstStyle/>
          <a:p>
            <a:r>
              <a:rPr lang="en-US" sz="1400" dirty="0" err="1">
                <a:latin typeface="Arial" panose="020B0604020202020204" pitchFamily="34" charset="0"/>
              </a:rPr>
              <a:t>Pentru</a:t>
            </a:r>
            <a:r>
              <a:rPr lang="en-US" sz="1400" dirty="0">
                <a:latin typeface="Arial" panose="020B0604020202020204" pitchFamily="34" charset="0"/>
              </a:rPr>
              <a:t> a </a:t>
            </a:r>
            <a:r>
              <a:rPr lang="en-US" sz="1400" dirty="0" err="1">
                <a:latin typeface="Arial" panose="020B0604020202020204" pitchFamily="34" charset="0"/>
              </a:rPr>
              <a:t>minimiza</a:t>
            </a:r>
            <a:r>
              <a:rPr lang="en-US" sz="1400" dirty="0">
                <a:latin typeface="Arial" panose="020B0604020202020204" pitchFamily="34" charset="0"/>
              </a:rPr>
              <a:t> </a:t>
            </a:r>
            <a:r>
              <a:rPr lang="x-none" sz="1400" dirty="0" smtClean="0">
                <a:latin typeface="Arial" panose="020B0604020202020204" pitchFamily="34" charset="0"/>
              </a:rPr>
              <a:t>suprapunerea</a:t>
            </a:r>
            <a:r>
              <a:rPr lang="en-US" sz="1400" dirty="0" smtClean="0">
                <a:latin typeface="Arial" panose="020B0604020202020204" pitchFamily="34" charset="0"/>
              </a:rPr>
              <a:t>, </a:t>
            </a:r>
            <a:r>
              <a:rPr lang="en-US" sz="1400" dirty="0" err="1">
                <a:latin typeface="Arial" panose="020B0604020202020204" pitchFamily="34" charset="0"/>
              </a:rPr>
              <a:t>păstrați</a:t>
            </a:r>
            <a:r>
              <a:rPr lang="en-US" sz="1400" dirty="0">
                <a:latin typeface="Arial" panose="020B0604020202020204" pitchFamily="34" charset="0"/>
              </a:rPr>
              <a:t> </a:t>
            </a:r>
            <a:r>
              <a:rPr lang="en-US" sz="1400" dirty="0" err="1">
                <a:latin typeface="Arial" panose="020B0604020202020204" pitchFamily="34" charset="0"/>
              </a:rPr>
              <a:t>liniile</a:t>
            </a:r>
            <a:r>
              <a:rPr lang="en-US" sz="1400" dirty="0">
                <a:latin typeface="Arial" panose="020B0604020202020204" pitchFamily="34" charset="0"/>
              </a:rPr>
              <a:t> de mare </a:t>
            </a:r>
            <a:r>
              <a:rPr lang="en-US" sz="1400" dirty="0" err="1">
                <a:latin typeface="Arial" panose="020B0604020202020204" pitchFamily="34" charset="0"/>
              </a:rPr>
              <a:t>viteză</a:t>
            </a:r>
            <a:r>
              <a:rPr lang="en-US" sz="1400" dirty="0">
                <a:latin typeface="Arial" panose="020B0604020202020204" pitchFamily="34" charset="0"/>
              </a:rPr>
              <a:t> </a:t>
            </a:r>
            <a:r>
              <a:rPr lang="en-US" sz="1400" dirty="0" err="1">
                <a:latin typeface="Arial" panose="020B0604020202020204" pitchFamily="34" charset="0"/>
              </a:rPr>
              <a:t>cât</a:t>
            </a:r>
            <a:r>
              <a:rPr lang="en-US" sz="1400" dirty="0">
                <a:latin typeface="Arial" panose="020B0604020202020204" pitchFamily="34" charset="0"/>
              </a:rPr>
              <a:t> </a:t>
            </a:r>
            <a:r>
              <a:rPr lang="en-US" sz="1400" dirty="0" err="1">
                <a:latin typeface="Arial" panose="020B0604020202020204" pitchFamily="34" charset="0"/>
              </a:rPr>
              <a:t>mai</a:t>
            </a:r>
            <a:r>
              <a:rPr lang="en-US" sz="1400" dirty="0">
                <a:latin typeface="Arial" panose="020B0604020202020204" pitchFamily="34" charset="0"/>
              </a:rPr>
              <a:t> </a:t>
            </a:r>
            <a:r>
              <a:rPr lang="en-US" sz="1400" dirty="0" err="1">
                <a:latin typeface="Arial" panose="020B0604020202020204" pitchFamily="34" charset="0"/>
              </a:rPr>
              <a:t>departe</a:t>
            </a:r>
            <a:r>
              <a:rPr lang="en-US" sz="1400" dirty="0">
                <a:latin typeface="Arial" panose="020B0604020202020204" pitchFamily="34" charset="0"/>
              </a:rPr>
              <a:t> </a:t>
            </a:r>
            <a:r>
              <a:rPr lang="en-US" sz="1400" dirty="0" err="1">
                <a:latin typeface="Arial" panose="020B0604020202020204" pitchFamily="34" charset="0"/>
              </a:rPr>
              <a:t>posibil</a:t>
            </a:r>
            <a:endParaRPr lang="en-US" sz="1400" dirty="0">
              <a:latin typeface="Arial" panose="020B0604020202020204" pitchFamily="34" charset="0"/>
            </a:endParaRPr>
          </a:p>
        </p:txBody>
      </p:sp>
    </p:spTree>
    <p:extLst>
      <p:ext uri="{BB962C8B-B14F-4D97-AF65-F5344CB8AC3E}">
        <p14:creationId xmlns:p14="http://schemas.microsoft.com/office/powerpoint/2010/main" val="3452357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9176" y="0"/>
            <a:ext cx="5893806" cy="2554545"/>
          </a:xfrm>
          <a:prstGeom prst="rect">
            <a:avLst/>
          </a:prstGeom>
          <a:ln>
            <a:solidFill>
              <a:srgbClr val="0070C0"/>
            </a:solidFill>
          </a:ln>
        </p:spPr>
        <p:txBody>
          <a:bodyPr wrap="square">
            <a:spAutoFit/>
          </a:bodyPr>
          <a:lstStyle/>
          <a:p>
            <a:pPr algn="ctr"/>
            <a:r>
              <a:rPr lang="ru-RU" sz="1600" dirty="0"/>
              <a:t>Трассировка отводов</a:t>
            </a:r>
          </a:p>
          <a:p>
            <a:r>
              <a:rPr lang="ru-RU" sz="1600" dirty="0"/>
              <a:t>Длинные отводы от основной дорожки могут действовать как антенны и, следовательно, приводить к проблемам, связанным с электромагнитной совместимостью (ЭМС). Кроме того, отводы создают отражения, которые отрицательно влияют на целостность сигналов. Такие проводники обычно используются для подключения подтягивающих резисторов. Если возникает необходимость в подобной подтяжке, то следует вместо отводов использовать одну дорожку, которая будет последовательно соединять все резисторы (рис</a:t>
            </a:r>
            <a:r>
              <a:rPr lang="ru-RU" sz="1600" dirty="0" smtClean="0"/>
              <a:t>.).</a:t>
            </a:r>
            <a:endParaRPr lang="ru-RU" sz="1600" dirty="0"/>
          </a:p>
        </p:txBody>
      </p:sp>
      <p:pic>
        <p:nvPicPr>
          <p:cNvPr id="6146" name="Picture 2" descr="Вместо отводов большой длины стоит использовать одну дорожку, которая будет последовательно соединять компоненты"/>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176" y="2462213"/>
            <a:ext cx="5715000" cy="161925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5952652" y="2483622"/>
            <a:ext cx="6169935" cy="1169551"/>
          </a:xfrm>
          <a:prstGeom prst="rect">
            <a:avLst/>
          </a:prstGeom>
          <a:ln>
            <a:solidFill>
              <a:srgbClr val="0070C0"/>
            </a:solidFill>
          </a:ln>
        </p:spPr>
        <p:txBody>
          <a:bodyPr wrap="square">
            <a:spAutoFit/>
          </a:bodyPr>
          <a:lstStyle/>
          <a:p>
            <a:pPr algn="ctr"/>
            <a:r>
              <a:rPr lang="ru-RU" sz="1400" dirty="0"/>
              <a:t>Вместо отводов большой длины стоит использовать одну дорожку, которая будет последовательно соединять компоненты</a:t>
            </a:r>
          </a:p>
          <a:p>
            <a:r>
              <a:rPr lang="ru-RU" sz="1400" dirty="0"/>
              <a:t>Как правило, отводы с длиной более 0,1 от длины волны следует рассматривать как потенциальную проблему. Формула 2 - это пример расчета максимальной длины отвода для сигналов Gen3 </a:t>
            </a:r>
            <a:r>
              <a:rPr lang="ru-RU" sz="1400" dirty="0" err="1"/>
              <a:t>PCIe</a:t>
            </a:r>
            <a:r>
              <a:rPr lang="ru-RU" sz="1400" dirty="0"/>
              <a:t>:</a:t>
            </a:r>
          </a:p>
        </p:txBody>
      </p:sp>
      <p:pic>
        <p:nvPicPr>
          <p:cNvPr id="6" name="Рисунок 5"/>
          <p:cNvPicPr>
            <a:picLocks noChangeAspect="1"/>
          </p:cNvPicPr>
          <p:nvPr/>
        </p:nvPicPr>
        <p:blipFill>
          <a:blip r:embed="rId3"/>
          <a:stretch>
            <a:fillRect/>
          </a:stretch>
        </p:blipFill>
        <p:spPr>
          <a:xfrm>
            <a:off x="81481" y="4081464"/>
            <a:ext cx="4143375" cy="752475"/>
          </a:xfrm>
          <a:prstGeom prst="rect">
            <a:avLst/>
          </a:prstGeom>
        </p:spPr>
      </p:pic>
      <p:sp>
        <p:nvSpPr>
          <p:cNvPr id="7" name="Прямоугольник 6"/>
          <p:cNvSpPr/>
          <p:nvPr/>
        </p:nvSpPr>
        <p:spPr>
          <a:xfrm>
            <a:off x="0" y="5016758"/>
            <a:ext cx="12010176" cy="830997"/>
          </a:xfrm>
          <a:prstGeom prst="rect">
            <a:avLst/>
          </a:prstGeom>
          <a:ln>
            <a:solidFill>
              <a:srgbClr val="0070C0"/>
            </a:solidFill>
          </a:ln>
        </p:spPr>
        <p:txBody>
          <a:bodyPr wrap="square">
            <a:spAutoFit/>
          </a:bodyPr>
          <a:lstStyle/>
          <a:p>
            <a:r>
              <a:rPr lang="ru-RU" sz="1200" dirty="0" smtClean="0">
                <a:latin typeface="Arial" panose="020B0604020202020204" pitchFamily="34" charset="0"/>
              </a:rPr>
              <a:t>Переходные отверстия также могут выступать в качестве отводов. Например, на плате с шестью слоями, когда сигнал переходит со слоя 1 на слой 3, сквозное переходное отверстие создает отвод, который тянется от слоя 3 до слоя 6. Эту проблему можно решить с помощью несквозных (слепых) переходных отверстий. Однако технология слепых переходных отверстий является довольно дорогостоящей и поддерживается далеко не всеми производителями печатных плат. По этой причине очень часто единственным решением становится минимизация числа переходов для высокоскоростных линий.</a:t>
            </a:r>
            <a:endParaRPr lang="en-US" sz="1200" dirty="0"/>
          </a:p>
        </p:txBody>
      </p:sp>
      <p:sp>
        <p:nvSpPr>
          <p:cNvPr id="2" name="Прямоугольник 1"/>
          <p:cNvSpPr/>
          <p:nvPr/>
        </p:nvSpPr>
        <p:spPr>
          <a:xfrm>
            <a:off x="6092981" y="0"/>
            <a:ext cx="6029607" cy="2308324"/>
          </a:xfrm>
          <a:prstGeom prst="rect">
            <a:avLst/>
          </a:prstGeom>
          <a:ln>
            <a:solidFill>
              <a:srgbClr val="FF0000"/>
            </a:solidFill>
          </a:ln>
        </p:spPr>
        <p:txBody>
          <a:bodyPr wrap="square">
            <a:spAutoFit/>
          </a:bodyPr>
          <a:lstStyle/>
          <a:p>
            <a:r>
              <a:rPr lang="en-US" sz="1600" dirty="0" err="1"/>
              <a:t>Trasarea</a:t>
            </a:r>
            <a:r>
              <a:rPr lang="en-US" sz="1600" dirty="0"/>
              <a:t> </a:t>
            </a:r>
            <a:r>
              <a:rPr lang="en-US" sz="1600" dirty="0" err="1"/>
              <a:t>coturilor</a:t>
            </a:r>
            <a:endParaRPr lang="en-US" sz="1600" dirty="0"/>
          </a:p>
          <a:p>
            <a:r>
              <a:rPr lang="x-none" sz="1600" dirty="0" smtClean="0"/>
              <a:t>Conductoarele</a:t>
            </a:r>
            <a:r>
              <a:rPr lang="en-US" sz="1600" dirty="0" smtClean="0"/>
              <a:t> </a:t>
            </a:r>
            <a:r>
              <a:rPr lang="en-US" sz="1600" dirty="0"/>
              <a:t>lungi </a:t>
            </a:r>
            <a:r>
              <a:rPr lang="x-none" sz="1600" dirty="0" smtClean="0"/>
              <a:t>despărțite de la conductoarele de bază </a:t>
            </a:r>
            <a:r>
              <a:rPr lang="en-US" sz="1600" dirty="0" smtClean="0"/>
              <a:t>pot </a:t>
            </a:r>
            <a:r>
              <a:rPr lang="en-US" sz="1600" dirty="0" err="1"/>
              <a:t>acționa</a:t>
            </a:r>
            <a:r>
              <a:rPr lang="en-US" sz="1600" dirty="0"/>
              <a:t> ca </a:t>
            </a:r>
            <a:r>
              <a:rPr lang="en-US" sz="1600" dirty="0" err="1"/>
              <a:t>antene</a:t>
            </a:r>
            <a:r>
              <a:rPr lang="en-US" sz="1600" dirty="0"/>
              <a:t> </a:t>
            </a:r>
            <a:r>
              <a:rPr lang="en-US" sz="1600" dirty="0" err="1"/>
              <a:t>și</a:t>
            </a:r>
            <a:r>
              <a:rPr lang="en-US" sz="1600" dirty="0"/>
              <a:t>, </a:t>
            </a:r>
            <a:r>
              <a:rPr lang="en-US" sz="1600" dirty="0" err="1"/>
              <a:t>prin</a:t>
            </a:r>
            <a:r>
              <a:rPr lang="en-US" sz="1600" dirty="0"/>
              <a:t> </a:t>
            </a:r>
            <a:r>
              <a:rPr lang="en-US" sz="1600" dirty="0" err="1"/>
              <a:t>urmare</a:t>
            </a:r>
            <a:r>
              <a:rPr lang="en-US" sz="1600" dirty="0"/>
              <a:t>, pot duce la </a:t>
            </a:r>
            <a:r>
              <a:rPr lang="en-US" sz="1600" dirty="0" err="1"/>
              <a:t>probleme</a:t>
            </a:r>
            <a:r>
              <a:rPr lang="en-US" sz="1600" dirty="0"/>
              <a:t> de </a:t>
            </a:r>
            <a:r>
              <a:rPr lang="en-US" sz="1600" dirty="0" err="1"/>
              <a:t>compatibilitate</a:t>
            </a:r>
            <a:r>
              <a:rPr lang="en-US" sz="1600" dirty="0"/>
              <a:t> </a:t>
            </a:r>
            <a:r>
              <a:rPr lang="en-US" sz="1600" dirty="0" err="1"/>
              <a:t>electromagnetică</a:t>
            </a:r>
            <a:r>
              <a:rPr lang="en-US" sz="1600" dirty="0"/>
              <a:t> (EMC). </a:t>
            </a:r>
            <a:r>
              <a:rPr lang="en-US" sz="1600" dirty="0" err="1"/>
              <a:t>În</a:t>
            </a:r>
            <a:r>
              <a:rPr lang="en-US" sz="1600" dirty="0"/>
              <a:t> plus, </a:t>
            </a:r>
            <a:r>
              <a:rPr lang="x-none" sz="1600" dirty="0" smtClean="0"/>
              <a:t>aceste conductoare</a:t>
            </a:r>
            <a:r>
              <a:rPr lang="en-US" sz="1600" dirty="0" smtClean="0"/>
              <a:t> </a:t>
            </a:r>
            <a:r>
              <a:rPr lang="en-US" sz="1600" dirty="0" err="1"/>
              <a:t>creează</a:t>
            </a:r>
            <a:r>
              <a:rPr lang="en-US" sz="1600" dirty="0"/>
              <a:t> </a:t>
            </a:r>
            <a:r>
              <a:rPr lang="x-none" sz="1600" dirty="0" smtClean="0"/>
              <a:t>ecouri</a:t>
            </a:r>
            <a:r>
              <a:rPr lang="en-US" sz="1600" dirty="0" smtClean="0"/>
              <a:t> </a:t>
            </a:r>
            <a:r>
              <a:rPr lang="en-US" sz="1600" dirty="0"/>
              <a:t>care </a:t>
            </a:r>
            <a:r>
              <a:rPr lang="en-US" sz="1600" dirty="0" err="1"/>
              <a:t>afectează</a:t>
            </a:r>
            <a:r>
              <a:rPr lang="en-US" sz="1600" dirty="0"/>
              <a:t> </a:t>
            </a:r>
            <a:r>
              <a:rPr lang="en-US" sz="1600" dirty="0" err="1"/>
              <a:t>negativ</a:t>
            </a:r>
            <a:r>
              <a:rPr lang="en-US" sz="1600" dirty="0"/>
              <a:t> </a:t>
            </a:r>
            <a:r>
              <a:rPr lang="en-US" sz="1600" dirty="0" err="1"/>
              <a:t>integritatea</a:t>
            </a:r>
            <a:r>
              <a:rPr lang="en-US" sz="1600" dirty="0"/>
              <a:t> </a:t>
            </a:r>
            <a:r>
              <a:rPr lang="en-US" sz="1600" dirty="0" err="1"/>
              <a:t>semnalului</a:t>
            </a:r>
            <a:r>
              <a:rPr lang="en-US" sz="1600" dirty="0"/>
              <a:t>. </a:t>
            </a:r>
            <a:r>
              <a:rPr lang="en-US" sz="1600" dirty="0" err="1"/>
              <a:t>Acești</a:t>
            </a:r>
            <a:r>
              <a:rPr lang="en-US" sz="1600" dirty="0"/>
              <a:t> </a:t>
            </a:r>
            <a:r>
              <a:rPr lang="en-US" sz="1600" dirty="0" err="1"/>
              <a:t>conductori</a:t>
            </a:r>
            <a:r>
              <a:rPr lang="en-US" sz="1600" dirty="0"/>
              <a:t> </a:t>
            </a:r>
            <a:r>
              <a:rPr lang="en-US" sz="1600" dirty="0" err="1"/>
              <a:t>sunt</a:t>
            </a:r>
            <a:r>
              <a:rPr lang="en-US" sz="1600" dirty="0"/>
              <a:t> </a:t>
            </a:r>
            <a:r>
              <a:rPr lang="en-US" sz="1600" dirty="0" err="1"/>
              <a:t>utilizați</a:t>
            </a:r>
            <a:r>
              <a:rPr lang="en-US" sz="1600" dirty="0"/>
              <a:t> </a:t>
            </a:r>
            <a:r>
              <a:rPr lang="en-US" sz="1600" dirty="0" err="1"/>
              <a:t>în</a:t>
            </a:r>
            <a:r>
              <a:rPr lang="en-US" sz="1600" dirty="0"/>
              <a:t> mod </a:t>
            </a:r>
            <a:r>
              <a:rPr lang="en-US" sz="1600" dirty="0" err="1"/>
              <a:t>obișnuit</a:t>
            </a:r>
            <a:r>
              <a:rPr lang="en-US" sz="1600" dirty="0"/>
              <a:t> </a:t>
            </a:r>
            <a:r>
              <a:rPr lang="en-US" sz="1600" dirty="0" err="1"/>
              <a:t>pentru</a:t>
            </a:r>
            <a:r>
              <a:rPr lang="en-US" sz="1600" dirty="0"/>
              <a:t> a </a:t>
            </a:r>
            <a:r>
              <a:rPr lang="en-US" sz="1600" dirty="0" err="1"/>
              <a:t>conecta</a:t>
            </a:r>
            <a:r>
              <a:rPr lang="en-US" sz="1600" dirty="0"/>
              <a:t> </a:t>
            </a:r>
            <a:r>
              <a:rPr lang="en-US" sz="1600" dirty="0" err="1" smtClean="0"/>
              <a:t>rezistențe</a:t>
            </a:r>
            <a:r>
              <a:rPr lang="en-US" sz="1600" dirty="0" smtClean="0"/>
              <a:t>. </a:t>
            </a:r>
            <a:r>
              <a:rPr lang="en-US" sz="1600" dirty="0" err="1"/>
              <a:t>Dacă</a:t>
            </a:r>
            <a:r>
              <a:rPr lang="en-US" sz="1600" dirty="0"/>
              <a:t> </a:t>
            </a:r>
            <a:r>
              <a:rPr lang="en-US" sz="1600" dirty="0" err="1"/>
              <a:t>este</a:t>
            </a:r>
            <a:r>
              <a:rPr lang="en-US" sz="1600" dirty="0"/>
              <a:t> </a:t>
            </a:r>
            <a:r>
              <a:rPr lang="en-US" sz="1600" dirty="0" err="1"/>
              <a:t>nevoie</a:t>
            </a:r>
            <a:r>
              <a:rPr lang="en-US" sz="1600" dirty="0"/>
              <a:t> de un </a:t>
            </a:r>
            <a:r>
              <a:rPr lang="en-US" sz="1600" dirty="0" err="1"/>
              <a:t>astfel</a:t>
            </a:r>
            <a:r>
              <a:rPr lang="en-US" sz="1600" dirty="0"/>
              <a:t> de </a:t>
            </a:r>
            <a:r>
              <a:rPr lang="x-none" sz="1600" dirty="0" smtClean="0"/>
              <a:t>trasare</a:t>
            </a:r>
            <a:r>
              <a:rPr lang="en-US" sz="1600" dirty="0" smtClean="0"/>
              <a:t>, </a:t>
            </a:r>
            <a:r>
              <a:rPr lang="en-US" sz="1600" dirty="0" err="1"/>
              <a:t>atunci</a:t>
            </a:r>
            <a:r>
              <a:rPr lang="en-US" sz="1600" dirty="0"/>
              <a:t> </a:t>
            </a:r>
            <a:r>
              <a:rPr lang="en-US" sz="1600" dirty="0" err="1"/>
              <a:t>în</a:t>
            </a:r>
            <a:r>
              <a:rPr lang="en-US" sz="1600" dirty="0"/>
              <a:t> </a:t>
            </a:r>
            <a:r>
              <a:rPr lang="en-US" sz="1600" dirty="0" err="1"/>
              <a:t>loc</a:t>
            </a:r>
            <a:r>
              <a:rPr lang="en-US" sz="1600" dirty="0"/>
              <a:t> de </a:t>
            </a:r>
            <a:r>
              <a:rPr lang="x-none" sz="1600" dirty="0" smtClean="0"/>
              <a:t>trasare laterale</a:t>
            </a:r>
            <a:r>
              <a:rPr lang="en-US" sz="1600" dirty="0" smtClean="0"/>
              <a:t>, </a:t>
            </a:r>
            <a:r>
              <a:rPr lang="en-US" sz="1600" dirty="0" err="1"/>
              <a:t>utilizați</a:t>
            </a:r>
            <a:r>
              <a:rPr lang="en-US" sz="1600" dirty="0"/>
              <a:t> </a:t>
            </a:r>
            <a:r>
              <a:rPr lang="x-none" sz="1600" dirty="0" smtClean="0"/>
              <a:t>un conductor</a:t>
            </a:r>
            <a:r>
              <a:rPr lang="en-US" sz="1600" dirty="0" smtClean="0"/>
              <a:t>, </a:t>
            </a:r>
            <a:r>
              <a:rPr lang="en-US" sz="1600" dirty="0"/>
              <a:t>care </a:t>
            </a:r>
            <a:r>
              <a:rPr lang="en-US" sz="1600" dirty="0" err="1"/>
              <a:t>va</a:t>
            </a:r>
            <a:r>
              <a:rPr lang="en-US" sz="1600" dirty="0"/>
              <a:t> </a:t>
            </a:r>
            <a:r>
              <a:rPr lang="en-US" sz="1600" dirty="0" err="1"/>
              <a:t>conecta</a:t>
            </a:r>
            <a:r>
              <a:rPr lang="en-US" sz="1600" dirty="0"/>
              <a:t> </a:t>
            </a:r>
            <a:r>
              <a:rPr lang="en-US" sz="1600" dirty="0" err="1"/>
              <a:t>toate</a:t>
            </a:r>
            <a:r>
              <a:rPr lang="en-US" sz="1600" dirty="0"/>
              <a:t> </a:t>
            </a:r>
            <a:r>
              <a:rPr lang="en-US" sz="1600" dirty="0" err="1"/>
              <a:t>rezistențele</a:t>
            </a:r>
            <a:r>
              <a:rPr lang="en-US" sz="1600" dirty="0"/>
              <a:t> </a:t>
            </a:r>
            <a:r>
              <a:rPr lang="en-US" sz="1600" dirty="0" err="1"/>
              <a:t>în</a:t>
            </a:r>
            <a:r>
              <a:rPr lang="en-US" sz="1600" dirty="0"/>
              <a:t> </a:t>
            </a:r>
            <a:r>
              <a:rPr lang="en-US" sz="1600" dirty="0" err="1"/>
              <a:t>serie</a:t>
            </a:r>
            <a:r>
              <a:rPr lang="en-US" sz="1600" dirty="0"/>
              <a:t> (Fig</a:t>
            </a:r>
            <a:r>
              <a:rPr lang="en-US" sz="1600" dirty="0" smtClean="0"/>
              <a:t>.).</a:t>
            </a:r>
            <a:endParaRPr lang="en-US" sz="1600" dirty="0"/>
          </a:p>
        </p:txBody>
      </p:sp>
      <p:sp>
        <p:nvSpPr>
          <p:cNvPr id="3" name="Прямоугольник 2"/>
          <p:cNvSpPr/>
          <p:nvPr/>
        </p:nvSpPr>
        <p:spPr>
          <a:xfrm>
            <a:off x="5914176" y="3712766"/>
            <a:ext cx="6096000" cy="1169551"/>
          </a:xfrm>
          <a:prstGeom prst="rect">
            <a:avLst/>
          </a:prstGeom>
          <a:ln>
            <a:solidFill>
              <a:srgbClr val="FF0000"/>
            </a:solidFill>
          </a:ln>
        </p:spPr>
        <p:txBody>
          <a:bodyPr>
            <a:spAutoFit/>
          </a:bodyPr>
          <a:lstStyle/>
          <a:p>
            <a:r>
              <a:rPr lang="en-US" sz="1400" dirty="0" err="1"/>
              <a:t>În</a:t>
            </a:r>
            <a:r>
              <a:rPr lang="en-US" sz="1400" dirty="0"/>
              <a:t> </a:t>
            </a:r>
            <a:r>
              <a:rPr lang="en-US" sz="1400" dirty="0" err="1"/>
              <a:t>loc</a:t>
            </a:r>
            <a:r>
              <a:rPr lang="en-US" sz="1400" dirty="0"/>
              <a:t> de </a:t>
            </a:r>
            <a:r>
              <a:rPr lang="en-US" sz="1400" dirty="0" err="1"/>
              <a:t>îndoiri</a:t>
            </a:r>
            <a:r>
              <a:rPr lang="en-US" sz="1400" dirty="0"/>
              <a:t> lungi, </a:t>
            </a:r>
            <a:r>
              <a:rPr lang="en-US" sz="1400" dirty="0" err="1" smtClean="0"/>
              <a:t>folosiți</a:t>
            </a:r>
            <a:r>
              <a:rPr lang="en-US" sz="1400" dirty="0" smtClean="0"/>
              <a:t> </a:t>
            </a:r>
            <a:r>
              <a:rPr lang="x-none" sz="1400" dirty="0" smtClean="0"/>
              <a:t>un</a:t>
            </a:r>
            <a:r>
              <a:rPr lang="en-US" sz="1400" dirty="0" smtClean="0"/>
              <a:t> </a:t>
            </a:r>
            <a:r>
              <a:rPr lang="en-US" sz="1400" dirty="0" err="1" smtClean="0"/>
              <a:t>singur</a:t>
            </a:r>
            <a:r>
              <a:rPr lang="x-none" sz="1400" dirty="0" smtClean="0"/>
              <a:t> conductor</a:t>
            </a:r>
            <a:r>
              <a:rPr lang="en-US" sz="1400" dirty="0" smtClean="0"/>
              <a:t>, </a:t>
            </a:r>
            <a:r>
              <a:rPr lang="en-US" sz="1400" dirty="0"/>
              <a:t>care </a:t>
            </a:r>
            <a:r>
              <a:rPr lang="en-US" sz="1400" dirty="0" err="1"/>
              <a:t>va</a:t>
            </a:r>
            <a:r>
              <a:rPr lang="en-US" sz="1400" dirty="0"/>
              <a:t> </a:t>
            </a:r>
            <a:r>
              <a:rPr lang="en-US" sz="1400" dirty="0" err="1"/>
              <a:t>conecta</a:t>
            </a:r>
            <a:r>
              <a:rPr lang="en-US" sz="1400" dirty="0"/>
              <a:t> </a:t>
            </a:r>
            <a:r>
              <a:rPr lang="en-US" sz="1400" dirty="0" err="1"/>
              <a:t>componentele</a:t>
            </a:r>
            <a:r>
              <a:rPr lang="en-US" sz="1400" dirty="0"/>
              <a:t> </a:t>
            </a:r>
            <a:r>
              <a:rPr lang="en-US" sz="1400" dirty="0" err="1"/>
              <a:t>în</a:t>
            </a:r>
            <a:r>
              <a:rPr lang="en-US" sz="1400" dirty="0"/>
              <a:t> </a:t>
            </a:r>
            <a:r>
              <a:rPr lang="en-US" sz="1400" dirty="0" err="1"/>
              <a:t>serie</a:t>
            </a:r>
            <a:endParaRPr lang="en-US" sz="1400" dirty="0"/>
          </a:p>
          <a:p>
            <a:r>
              <a:rPr lang="en-US" sz="1400" dirty="0" err="1"/>
              <a:t>În</a:t>
            </a:r>
            <a:r>
              <a:rPr lang="en-US" sz="1400" dirty="0"/>
              <a:t> general, </a:t>
            </a:r>
            <a:r>
              <a:rPr lang="x-none" sz="1400" dirty="0" smtClean="0"/>
              <a:t>îndoirile</a:t>
            </a:r>
            <a:r>
              <a:rPr lang="en-US" sz="1400" dirty="0" smtClean="0"/>
              <a:t> </a:t>
            </a:r>
            <a:r>
              <a:rPr lang="en-US" sz="1400" dirty="0" err="1"/>
              <a:t>mai</a:t>
            </a:r>
            <a:r>
              <a:rPr lang="en-US" sz="1400" dirty="0"/>
              <a:t> lungi de 0,1 </a:t>
            </a:r>
            <a:r>
              <a:rPr lang="en-US" sz="1400" dirty="0" err="1"/>
              <a:t>lungime</a:t>
            </a:r>
            <a:r>
              <a:rPr lang="en-US" sz="1400" dirty="0"/>
              <a:t> de </a:t>
            </a:r>
            <a:r>
              <a:rPr lang="en-US" sz="1400" dirty="0" err="1"/>
              <a:t>undă</a:t>
            </a:r>
            <a:r>
              <a:rPr lang="en-US" sz="1400" dirty="0"/>
              <a:t> </a:t>
            </a:r>
            <a:r>
              <a:rPr lang="en-US" sz="1400" dirty="0" err="1"/>
              <a:t>ar</a:t>
            </a:r>
            <a:r>
              <a:rPr lang="en-US" sz="1400" dirty="0"/>
              <a:t> </a:t>
            </a:r>
            <a:r>
              <a:rPr lang="en-US" sz="1400" dirty="0" err="1"/>
              <a:t>trebui</a:t>
            </a:r>
            <a:r>
              <a:rPr lang="en-US" sz="1400" dirty="0"/>
              <a:t> considerate o </a:t>
            </a:r>
            <a:r>
              <a:rPr lang="en-US" sz="1400" dirty="0" err="1"/>
              <a:t>problemă</a:t>
            </a:r>
            <a:r>
              <a:rPr lang="en-US" sz="1400" dirty="0"/>
              <a:t> </a:t>
            </a:r>
            <a:r>
              <a:rPr lang="en-US" sz="1400" dirty="0" err="1"/>
              <a:t>potențială</a:t>
            </a:r>
            <a:r>
              <a:rPr lang="en-US" sz="1400" dirty="0"/>
              <a:t>. Formula 2 </a:t>
            </a:r>
            <a:r>
              <a:rPr lang="en-US" sz="1400" dirty="0" err="1"/>
              <a:t>este</a:t>
            </a:r>
            <a:r>
              <a:rPr lang="en-US" sz="1400" dirty="0"/>
              <a:t> un </a:t>
            </a:r>
            <a:r>
              <a:rPr lang="en-US" sz="1400" dirty="0" err="1"/>
              <a:t>exemplu</a:t>
            </a:r>
            <a:r>
              <a:rPr lang="en-US" sz="1400" dirty="0"/>
              <a:t> de cum se </a:t>
            </a:r>
            <a:r>
              <a:rPr lang="en-US" sz="1400" dirty="0" err="1"/>
              <a:t>calculează</a:t>
            </a:r>
            <a:r>
              <a:rPr lang="en-US" sz="1400" dirty="0"/>
              <a:t> </a:t>
            </a:r>
            <a:r>
              <a:rPr lang="en-US" sz="1400" dirty="0" err="1"/>
              <a:t>lungimea</a:t>
            </a:r>
            <a:r>
              <a:rPr lang="en-US" sz="1400" dirty="0"/>
              <a:t> </a:t>
            </a:r>
            <a:r>
              <a:rPr lang="en-US" sz="1400" dirty="0" err="1"/>
              <a:t>maximă</a:t>
            </a:r>
            <a:r>
              <a:rPr lang="en-US" sz="1400" dirty="0"/>
              <a:t> de </a:t>
            </a:r>
            <a:r>
              <a:rPr lang="en-US" sz="1400" dirty="0" err="1"/>
              <a:t>atingere</a:t>
            </a:r>
            <a:r>
              <a:rPr lang="en-US" sz="1400" dirty="0"/>
              <a:t> </a:t>
            </a:r>
            <a:r>
              <a:rPr lang="en-US" sz="1400" dirty="0" err="1"/>
              <a:t>pentru</a:t>
            </a:r>
            <a:r>
              <a:rPr lang="en-US" sz="1400" dirty="0"/>
              <a:t> </a:t>
            </a:r>
            <a:r>
              <a:rPr lang="en-US" sz="1400" dirty="0" err="1"/>
              <a:t>semnalele</a:t>
            </a:r>
            <a:r>
              <a:rPr lang="en-US" sz="1400" dirty="0"/>
              <a:t> </a:t>
            </a:r>
            <a:r>
              <a:rPr lang="en-US" sz="1400" dirty="0" err="1"/>
              <a:t>PCIe</a:t>
            </a:r>
            <a:r>
              <a:rPr lang="en-US" sz="1400" dirty="0"/>
              <a:t> Gen3:</a:t>
            </a:r>
          </a:p>
        </p:txBody>
      </p:sp>
      <p:sp>
        <p:nvSpPr>
          <p:cNvPr id="8" name="Прямоугольник 7"/>
          <p:cNvSpPr/>
          <p:nvPr/>
        </p:nvSpPr>
        <p:spPr>
          <a:xfrm>
            <a:off x="0" y="5907348"/>
            <a:ext cx="12010176" cy="646331"/>
          </a:xfrm>
          <a:prstGeom prst="rect">
            <a:avLst/>
          </a:prstGeom>
          <a:ln>
            <a:solidFill>
              <a:srgbClr val="FF0000"/>
            </a:solidFill>
          </a:ln>
        </p:spPr>
        <p:txBody>
          <a:bodyPr wrap="square">
            <a:spAutoFit/>
          </a:bodyPr>
          <a:lstStyle/>
          <a:p>
            <a:r>
              <a:rPr lang="en-US" sz="1200" dirty="0" err="1">
                <a:latin typeface="Arial" panose="020B0604020202020204" pitchFamily="34" charset="0"/>
              </a:rPr>
              <a:t>Vias</a:t>
            </a:r>
            <a:r>
              <a:rPr lang="en-US" sz="1200" dirty="0">
                <a:latin typeface="Arial" panose="020B0604020202020204" pitchFamily="34" charset="0"/>
              </a:rPr>
              <a:t> </a:t>
            </a:r>
            <a:r>
              <a:rPr lang="en-US" sz="1200" dirty="0" err="1">
                <a:latin typeface="Arial" panose="020B0604020202020204" pitchFamily="34" charset="0"/>
              </a:rPr>
              <a:t>poate</a:t>
            </a:r>
            <a:r>
              <a:rPr lang="en-US" sz="1200" dirty="0">
                <a:latin typeface="Arial" panose="020B0604020202020204" pitchFamily="34" charset="0"/>
              </a:rPr>
              <a:t> </a:t>
            </a:r>
            <a:r>
              <a:rPr lang="en-US" sz="1200" dirty="0" err="1">
                <a:latin typeface="Arial" panose="020B0604020202020204" pitchFamily="34" charset="0"/>
              </a:rPr>
              <a:t>acționa</a:t>
            </a:r>
            <a:r>
              <a:rPr lang="en-US" sz="1200" dirty="0">
                <a:latin typeface="Arial" panose="020B0604020202020204" pitchFamily="34" charset="0"/>
              </a:rPr>
              <a:t> </a:t>
            </a:r>
            <a:r>
              <a:rPr lang="en-US" sz="1200" dirty="0" err="1">
                <a:latin typeface="Arial" panose="020B0604020202020204" pitchFamily="34" charset="0"/>
              </a:rPr>
              <a:t>și</a:t>
            </a:r>
            <a:r>
              <a:rPr lang="en-US" sz="1200" dirty="0">
                <a:latin typeface="Arial" panose="020B0604020202020204" pitchFamily="34" charset="0"/>
              </a:rPr>
              <a:t> ca </a:t>
            </a:r>
            <a:r>
              <a:rPr lang="x-none" sz="1200" dirty="0" smtClean="0">
                <a:latin typeface="Arial" panose="020B0604020202020204" pitchFamily="34" charset="0"/>
              </a:rPr>
              <a:t>îndoituri</a:t>
            </a:r>
            <a:r>
              <a:rPr lang="en-US" sz="1200" dirty="0" smtClean="0">
                <a:latin typeface="Arial" panose="020B0604020202020204" pitchFamily="34" charset="0"/>
              </a:rPr>
              <a:t>. </a:t>
            </a:r>
            <a:r>
              <a:rPr lang="en-US" sz="1200" dirty="0">
                <a:latin typeface="Arial" panose="020B0604020202020204" pitchFamily="34" charset="0"/>
              </a:rPr>
              <a:t>De </a:t>
            </a:r>
            <a:r>
              <a:rPr lang="en-US" sz="1200" dirty="0" err="1">
                <a:latin typeface="Arial" panose="020B0604020202020204" pitchFamily="34" charset="0"/>
              </a:rPr>
              <a:t>exemplu</a:t>
            </a:r>
            <a:r>
              <a:rPr lang="en-US" sz="1200" dirty="0">
                <a:latin typeface="Arial" panose="020B0604020202020204" pitchFamily="34" charset="0"/>
              </a:rPr>
              <a:t>, </a:t>
            </a:r>
            <a:r>
              <a:rPr lang="en-US" sz="1200" dirty="0" err="1">
                <a:latin typeface="Arial" panose="020B0604020202020204" pitchFamily="34" charset="0"/>
              </a:rPr>
              <a:t>pe</a:t>
            </a:r>
            <a:r>
              <a:rPr lang="en-US" sz="1200" dirty="0">
                <a:latin typeface="Arial" panose="020B0604020202020204" pitchFamily="34" charset="0"/>
              </a:rPr>
              <a:t> o </a:t>
            </a:r>
            <a:r>
              <a:rPr lang="en-US" sz="1200" dirty="0" err="1">
                <a:latin typeface="Arial" panose="020B0604020202020204" pitchFamily="34" charset="0"/>
              </a:rPr>
              <a:t>placă</a:t>
            </a:r>
            <a:r>
              <a:rPr lang="en-US" sz="1200" dirty="0">
                <a:latin typeface="Arial" panose="020B0604020202020204" pitchFamily="34" charset="0"/>
              </a:rPr>
              <a:t> cu </a:t>
            </a:r>
            <a:r>
              <a:rPr lang="en-US" sz="1200" dirty="0" err="1">
                <a:latin typeface="Arial" panose="020B0604020202020204" pitchFamily="34" charset="0"/>
              </a:rPr>
              <a:t>șase</a:t>
            </a:r>
            <a:r>
              <a:rPr lang="en-US" sz="1200" dirty="0">
                <a:latin typeface="Arial" panose="020B0604020202020204" pitchFamily="34" charset="0"/>
              </a:rPr>
              <a:t> </a:t>
            </a:r>
            <a:r>
              <a:rPr lang="en-US" sz="1200" dirty="0" err="1">
                <a:latin typeface="Arial" panose="020B0604020202020204" pitchFamily="34" charset="0"/>
              </a:rPr>
              <a:t>straturi</a:t>
            </a:r>
            <a:r>
              <a:rPr lang="en-US" sz="1200" dirty="0">
                <a:latin typeface="Arial" panose="020B0604020202020204" pitchFamily="34" charset="0"/>
              </a:rPr>
              <a:t>, </a:t>
            </a:r>
            <a:r>
              <a:rPr lang="en-US" sz="1200" dirty="0" err="1">
                <a:latin typeface="Arial" panose="020B0604020202020204" pitchFamily="34" charset="0"/>
              </a:rPr>
              <a:t>când</a:t>
            </a:r>
            <a:r>
              <a:rPr lang="en-US" sz="1200" dirty="0">
                <a:latin typeface="Arial" panose="020B0604020202020204" pitchFamily="34" charset="0"/>
              </a:rPr>
              <a:t> </a:t>
            </a:r>
            <a:r>
              <a:rPr lang="en-US" sz="1200" dirty="0" err="1">
                <a:latin typeface="Arial" panose="020B0604020202020204" pitchFamily="34" charset="0"/>
              </a:rPr>
              <a:t>semnalul</a:t>
            </a:r>
            <a:r>
              <a:rPr lang="en-US" sz="1200" dirty="0">
                <a:latin typeface="Arial" panose="020B0604020202020204" pitchFamily="34" charset="0"/>
              </a:rPr>
              <a:t> se </a:t>
            </a:r>
            <a:r>
              <a:rPr lang="en-US" sz="1200" dirty="0" err="1">
                <a:latin typeface="Arial" panose="020B0604020202020204" pitchFamily="34" charset="0"/>
              </a:rPr>
              <a:t>deplasează</a:t>
            </a:r>
            <a:r>
              <a:rPr lang="en-US" sz="1200" dirty="0">
                <a:latin typeface="Arial" panose="020B0604020202020204" pitchFamily="34" charset="0"/>
              </a:rPr>
              <a:t> de la </a:t>
            </a:r>
            <a:r>
              <a:rPr lang="en-US" sz="1200" dirty="0" err="1">
                <a:latin typeface="Arial" panose="020B0604020202020204" pitchFamily="34" charset="0"/>
              </a:rPr>
              <a:t>stratul</a:t>
            </a:r>
            <a:r>
              <a:rPr lang="en-US" sz="1200" dirty="0">
                <a:latin typeface="Arial" panose="020B0604020202020204" pitchFamily="34" charset="0"/>
              </a:rPr>
              <a:t> 1 la </a:t>
            </a:r>
            <a:r>
              <a:rPr lang="en-US" sz="1200" dirty="0" err="1">
                <a:latin typeface="Arial" panose="020B0604020202020204" pitchFamily="34" charset="0"/>
              </a:rPr>
              <a:t>stratul</a:t>
            </a:r>
            <a:r>
              <a:rPr lang="en-US" sz="1200" dirty="0">
                <a:latin typeface="Arial" panose="020B0604020202020204" pitchFamily="34" charset="0"/>
              </a:rPr>
              <a:t> 3, via-</a:t>
            </a:r>
            <a:r>
              <a:rPr lang="en-US" sz="1200" dirty="0" err="1">
                <a:latin typeface="Arial" panose="020B0604020202020204" pitchFamily="34" charset="0"/>
              </a:rPr>
              <a:t>urile</a:t>
            </a:r>
            <a:r>
              <a:rPr lang="en-US" sz="1200" dirty="0">
                <a:latin typeface="Arial" panose="020B0604020202020204" pitchFamily="34" charset="0"/>
              </a:rPr>
              <a:t> </a:t>
            </a:r>
            <a:r>
              <a:rPr lang="en-US" sz="1200" dirty="0" err="1">
                <a:latin typeface="Arial" panose="020B0604020202020204" pitchFamily="34" charset="0"/>
              </a:rPr>
              <a:t>creează</a:t>
            </a:r>
            <a:r>
              <a:rPr lang="en-US" sz="1200" dirty="0">
                <a:latin typeface="Arial" panose="020B0604020202020204" pitchFamily="34" charset="0"/>
              </a:rPr>
              <a:t> </a:t>
            </a:r>
            <a:r>
              <a:rPr lang="x-none" sz="1200" dirty="0" smtClean="0">
                <a:latin typeface="Arial" panose="020B0604020202020204" pitchFamily="34" charset="0"/>
              </a:rPr>
              <a:t>o îndoitură </a:t>
            </a:r>
            <a:r>
              <a:rPr lang="en-US" sz="1200" dirty="0" smtClean="0">
                <a:latin typeface="Arial" panose="020B0604020202020204" pitchFamily="34" charset="0"/>
              </a:rPr>
              <a:t>care </a:t>
            </a:r>
            <a:r>
              <a:rPr lang="en-US" sz="1200" dirty="0">
                <a:latin typeface="Arial" panose="020B0604020202020204" pitchFamily="34" charset="0"/>
              </a:rPr>
              <a:t>se </a:t>
            </a:r>
            <a:r>
              <a:rPr lang="en-US" sz="1200" dirty="0" err="1">
                <a:latin typeface="Arial" panose="020B0604020202020204" pitchFamily="34" charset="0"/>
              </a:rPr>
              <a:t>extinde</a:t>
            </a:r>
            <a:r>
              <a:rPr lang="en-US" sz="1200" dirty="0">
                <a:latin typeface="Arial" panose="020B0604020202020204" pitchFamily="34" charset="0"/>
              </a:rPr>
              <a:t> de la </a:t>
            </a:r>
            <a:r>
              <a:rPr lang="en-US" sz="1200" dirty="0" err="1">
                <a:latin typeface="Arial" panose="020B0604020202020204" pitchFamily="34" charset="0"/>
              </a:rPr>
              <a:t>stratul</a:t>
            </a:r>
            <a:r>
              <a:rPr lang="en-US" sz="1200" dirty="0">
                <a:latin typeface="Arial" panose="020B0604020202020204" pitchFamily="34" charset="0"/>
              </a:rPr>
              <a:t> 3 la </a:t>
            </a:r>
            <a:r>
              <a:rPr lang="en-US" sz="1200" dirty="0" err="1">
                <a:latin typeface="Arial" panose="020B0604020202020204" pitchFamily="34" charset="0"/>
              </a:rPr>
              <a:t>stratul</a:t>
            </a:r>
            <a:r>
              <a:rPr lang="en-US" sz="1200" dirty="0">
                <a:latin typeface="Arial" panose="020B0604020202020204" pitchFamily="34" charset="0"/>
              </a:rPr>
              <a:t> 6. Via-</a:t>
            </a:r>
            <a:r>
              <a:rPr lang="en-US" sz="1200" dirty="0" err="1">
                <a:latin typeface="Arial" panose="020B0604020202020204" pitchFamily="34" charset="0"/>
              </a:rPr>
              <a:t>urile</a:t>
            </a:r>
            <a:r>
              <a:rPr lang="en-US" sz="1200" dirty="0">
                <a:latin typeface="Arial" panose="020B0604020202020204" pitchFamily="34" charset="0"/>
              </a:rPr>
              <a:t> </a:t>
            </a:r>
            <a:r>
              <a:rPr lang="en-GB" sz="1200" dirty="0" err="1" smtClean="0">
                <a:latin typeface="Arial" panose="020B0604020202020204" pitchFamily="34" charset="0"/>
              </a:rPr>
              <a:t>fundat</a:t>
            </a:r>
            <a:r>
              <a:rPr lang="en-US" sz="1200" dirty="0" smtClean="0">
                <a:latin typeface="Arial" panose="020B0604020202020204" pitchFamily="34" charset="0"/>
              </a:rPr>
              <a:t> </a:t>
            </a:r>
            <a:r>
              <a:rPr lang="en-US" sz="1200" dirty="0">
                <a:latin typeface="Arial" panose="020B0604020202020204" pitchFamily="34" charset="0"/>
              </a:rPr>
              <a:t>pot </a:t>
            </a:r>
            <a:r>
              <a:rPr lang="en-US" sz="1200" dirty="0" err="1">
                <a:latin typeface="Arial" panose="020B0604020202020204" pitchFamily="34" charset="0"/>
              </a:rPr>
              <a:t>rezolva</a:t>
            </a:r>
            <a:r>
              <a:rPr lang="en-US" sz="1200" dirty="0">
                <a:latin typeface="Arial" panose="020B0604020202020204" pitchFamily="34" charset="0"/>
              </a:rPr>
              <a:t> </a:t>
            </a:r>
            <a:r>
              <a:rPr lang="en-US" sz="1200" dirty="0" err="1">
                <a:latin typeface="Arial" panose="020B0604020202020204" pitchFamily="34" charset="0"/>
              </a:rPr>
              <a:t>această</a:t>
            </a:r>
            <a:r>
              <a:rPr lang="en-US" sz="1200" dirty="0">
                <a:latin typeface="Arial" panose="020B0604020202020204" pitchFamily="34" charset="0"/>
              </a:rPr>
              <a:t> </a:t>
            </a:r>
            <a:r>
              <a:rPr lang="en-US" sz="1200" dirty="0" err="1">
                <a:latin typeface="Arial" panose="020B0604020202020204" pitchFamily="34" charset="0"/>
              </a:rPr>
              <a:t>problemă</a:t>
            </a:r>
            <a:r>
              <a:rPr lang="en-US" sz="1200" dirty="0">
                <a:latin typeface="Arial" panose="020B0604020202020204" pitchFamily="34" charset="0"/>
              </a:rPr>
              <a:t>. Cu </a:t>
            </a:r>
            <a:r>
              <a:rPr lang="en-US" sz="1200" dirty="0" err="1">
                <a:latin typeface="Arial" panose="020B0604020202020204" pitchFamily="34" charset="0"/>
              </a:rPr>
              <a:t>toate</a:t>
            </a:r>
            <a:r>
              <a:rPr lang="en-US" sz="1200" dirty="0">
                <a:latin typeface="Arial" panose="020B0604020202020204" pitchFamily="34" charset="0"/>
              </a:rPr>
              <a:t> </a:t>
            </a:r>
            <a:r>
              <a:rPr lang="en-US" sz="1200" dirty="0" err="1">
                <a:latin typeface="Arial" panose="020B0604020202020204" pitchFamily="34" charset="0"/>
              </a:rPr>
              <a:t>acestea</a:t>
            </a:r>
            <a:r>
              <a:rPr lang="en-US" sz="1200" dirty="0">
                <a:latin typeface="Arial" panose="020B0604020202020204" pitchFamily="34" charset="0"/>
              </a:rPr>
              <a:t>, </a:t>
            </a:r>
            <a:r>
              <a:rPr lang="en-US" sz="1200" dirty="0" err="1" smtClean="0">
                <a:latin typeface="Arial" panose="020B0604020202020204" pitchFamily="34" charset="0"/>
              </a:rPr>
              <a:t>trecerile</a:t>
            </a:r>
            <a:r>
              <a:rPr lang="en-US" sz="1200" dirty="0" smtClean="0">
                <a:latin typeface="Arial" panose="020B0604020202020204" pitchFamily="34" charset="0"/>
              </a:rPr>
              <a:t> </a:t>
            </a:r>
            <a:r>
              <a:rPr lang="en-US" sz="1200" dirty="0" err="1" smtClean="0">
                <a:latin typeface="Arial" panose="020B0604020202020204" pitchFamily="34" charset="0"/>
              </a:rPr>
              <a:t>fundate</a:t>
            </a:r>
            <a:r>
              <a:rPr lang="en-US" sz="1200" dirty="0" smtClean="0">
                <a:latin typeface="Arial" panose="020B0604020202020204" pitchFamily="34" charset="0"/>
              </a:rPr>
              <a:t> </a:t>
            </a:r>
            <a:r>
              <a:rPr lang="en-US" sz="1200" dirty="0" err="1" smtClean="0">
                <a:latin typeface="Arial" panose="020B0604020202020204" pitchFamily="34" charset="0"/>
              </a:rPr>
              <a:t>sunt</a:t>
            </a:r>
            <a:r>
              <a:rPr lang="en-US" sz="1200" dirty="0" smtClean="0">
                <a:latin typeface="Arial" panose="020B0604020202020204" pitchFamily="34" charset="0"/>
              </a:rPr>
              <a:t> </a:t>
            </a:r>
            <a:r>
              <a:rPr lang="en-US" sz="1200" dirty="0" err="1">
                <a:latin typeface="Arial" panose="020B0604020202020204" pitchFamily="34" charset="0"/>
              </a:rPr>
              <a:t>destul</a:t>
            </a:r>
            <a:r>
              <a:rPr lang="en-US" sz="1200" dirty="0">
                <a:latin typeface="Arial" panose="020B0604020202020204" pitchFamily="34" charset="0"/>
              </a:rPr>
              <a:t> de </a:t>
            </a:r>
            <a:r>
              <a:rPr lang="en-US" sz="1200" dirty="0" err="1">
                <a:latin typeface="Arial" panose="020B0604020202020204" pitchFamily="34" charset="0"/>
              </a:rPr>
              <a:t>scumpe</a:t>
            </a:r>
            <a:r>
              <a:rPr lang="en-US" sz="1200" dirty="0">
                <a:latin typeface="Arial" panose="020B0604020202020204" pitchFamily="34" charset="0"/>
              </a:rPr>
              <a:t> </a:t>
            </a:r>
            <a:r>
              <a:rPr lang="en-US" sz="1200" dirty="0" err="1">
                <a:latin typeface="Arial" panose="020B0604020202020204" pitchFamily="34" charset="0"/>
              </a:rPr>
              <a:t>și</a:t>
            </a:r>
            <a:r>
              <a:rPr lang="en-US" sz="1200" dirty="0">
                <a:latin typeface="Arial" panose="020B0604020202020204" pitchFamily="34" charset="0"/>
              </a:rPr>
              <a:t> nu </a:t>
            </a:r>
            <a:r>
              <a:rPr lang="en-US" sz="1200" dirty="0" err="1">
                <a:latin typeface="Arial" panose="020B0604020202020204" pitchFamily="34" charset="0"/>
              </a:rPr>
              <a:t>sunt</a:t>
            </a:r>
            <a:r>
              <a:rPr lang="en-US" sz="1200" dirty="0">
                <a:latin typeface="Arial" panose="020B0604020202020204" pitchFamily="34" charset="0"/>
              </a:rPr>
              <a:t> </a:t>
            </a:r>
            <a:r>
              <a:rPr lang="en-US" sz="1200" dirty="0" err="1">
                <a:latin typeface="Arial" panose="020B0604020202020204" pitchFamily="34" charset="0"/>
              </a:rPr>
              <a:t>acceptate</a:t>
            </a:r>
            <a:r>
              <a:rPr lang="en-US" sz="1200" dirty="0">
                <a:latin typeface="Arial" panose="020B0604020202020204" pitchFamily="34" charset="0"/>
              </a:rPr>
              <a:t> de </a:t>
            </a:r>
            <a:r>
              <a:rPr lang="en-US" sz="1200" dirty="0" err="1">
                <a:latin typeface="Arial" panose="020B0604020202020204" pitchFamily="34" charset="0"/>
              </a:rPr>
              <a:t>toți</a:t>
            </a:r>
            <a:r>
              <a:rPr lang="en-US" sz="1200" dirty="0">
                <a:latin typeface="Arial" panose="020B0604020202020204" pitchFamily="34" charset="0"/>
              </a:rPr>
              <a:t> </a:t>
            </a:r>
            <a:r>
              <a:rPr lang="en-US" sz="1200" dirty="0" err="1">
                <a:latin typeface="Arial" panose="020B0604020202020204" pitchFamily="34" charset="0"/>
              </a:rPr>
              <a:t>producătorii</a:t>
            </a:r>
            <a:r>
              <a:rPr lang="en-US" sz="1200" dirty="0">
                <a:latin typeface="Arial" panose="020B0604020202020204" pitchFamily="34" charset="0"/>
              </a:rPr>
              <a:t> de PCB. Din </a:t>
            </a:r>
            <a:r>
              <a:rPr lang="en-US" sz="1200" dirty="0" err="1">
                <a:latin typeface="Arial" panose="020B0604020202020204" pitchFamily="34" charset="0"/>
              </a:rPr>
              <a:t>acest</a:t>
            </a:r>
            <a:r>
              <a:rPr lang="en-US" sz="1200" dirty="0">
                <a:latin typeface="Arial" panose="020B0604020202020204" pitchFamily="34" charset="0"/>
              </a:rPr>
              <a:t> </a:t>
            </a:r>
            <a:r>
              <a:rPr lang="en-US" sz="1200" dirty="0" err="1">
                <a:latin typeface="Arial" panose="020B0604020202020204" pitchFamily="34" charset="0"/>
              </a:rPr>
              <a:t>motiv</a:t>
            </a:r>
            <a:r>
              <a:rPr lang="en-US" sz="1200" dirty="0">
                <a:latin typeface="Arial" panose="020B0604020202020204" pitchFamily="34" charset="0"/>
              </a:rPr>
              <a:t>, </a:t>
            </a:r>
            <a:r>
              <a:rPr lang="en-US" sz="1200" dirty="0" err="1">
                <a:latin typeface="Arial" panose="020B0604020202020204" pitchFamily="34" charset="0"/>
              </a:rPr>
              <a:t>foarte</a:t>
            </a:r>
            <a:r>
              <a:rPr lang="en-US" sz="1200" dirty="0">
                <a:latin typeface="Arial" panose="020B0604020202020204" pitchFamily="34" charset="0"/>
              </a:rPr>
              <a:t> des </a:t>
            </a:r>
            <a:r>
              <a:rPr lang="en-US" sz="1200" dirty="0" err="1">
                <a:latin typeface="Arial" panose="020B0604020202020204" pitchFamily="34" charset="0"/>
              </a:rPr>
              <a:t>singura</a:t>
            </a:r>
            <a:r>
              <a:rPr lang="en-US" sz="1200" dirty="0">
                <a:latin typeface="Arial" panose="020B0604020202020204" pitchFamily="34" charset="0"/>
              </a:rPr>
              <a:t> </a:t>
            </a:r>
            <a:r>
              <a:rPr lang="en-US" sz="1200" dirty="0" err="1">
                <a:latin typeface="Arial" panose="020B0604020202020204" pitchFamily="34" charset="0"/>
              </a:rPr>
              <a:t>soluție</a:t>
            </a:r>
            <a:r>
              <a:rPr lang="en-US" sz="1200" dirty="0">
                <a:latin typeface="Arial" panose="020B0604020202020204" pitchFamily="34" charset="0"/>
              </a:rPr>
              <a:t> </a:t>
            </a:r>
            <a:r>
              <a:rPr lang="en-US" sz="1200" dirty="0" err="1">
                <a:latin typeface="Arial" panose="020B0604020202020204" pitchFamily="34" charset="0"/>
              </a:rPr>
              <a:t>este</a:t>
            </a:r>
            <a:r>
              <a:rPr lang="en-US" sz="1200" dirty="0">
                <a:latin typeface="Arial" panose="020B0604020202020204" pitchFamily="34" charset="0"/>
              </a:rPr>
              <a:t> de a </a:t>
            </a:r>
            <a:r>
              <a:rPr lang="en-US" sz="1200" dirty="0" err="1">
                <a:latin typeface="Arial" panose="020B0604020202020204" pitchFamily="34" charset="0"/>
              </a:rPr>
              <a:t>minimiza</a:t>
            </a:r>
            <a:r>
              <a:rPr lang="en-US" sz="1200" dirty="0">
                <a:latin typeface="Arial" panose="020B0604020202020204" pitchFamily="34" charset="0"/>
              </a:rPr>
              <a:t> </a:t>
            </a:r>
            <a:r>
              <a:rPr lang="en-US" sz="1200" dirty="0" err="1">
                <a:latin typeface="Arial" panose="020B0604020202020204" pitchFamily="34" charset="0"/>
              </a:rPr>
              <a:t>numărul</a:t>
            </a:r>
            <a:r>
              <a:rPr lang="en-US" sz="1200" dirty="0">
                <a:latin typeface="Arial" panose="020B0604020202020204" pitchFamily="34" charset="0"/>
              </a:rPr>
              <a:t> de </a:t>
            </a:r>
            <a:r>
              <a:rPr lang="x-none" sz="1200" dirty="0">
                <a:latin typeface="Arial" panose="020B0604020202020204" pitchFamily="34" charset="0"/>
              </a:rPr>
              <a:t>Î</a:t>
            </a:r>
            <a:r>
              <a:rPr lang="en-US" sz="1200" dirty="0" err="1" smtClean="0">
                <a:latin typeface="Arial" panose="020B0604020202020204" pitchFamily="34" charset="0"/>
              </a:rPr>
              <a:t>ndoituri</a:t>
            </a:r>
            <a:r>
              <a:rPr lang="en-US" sz="1200" dirty="0" smtClean="0">
                <a:latin typeface="Arial" panose="020B0604020202020204" pitchFamily="34" charset="0"/>
              </a:rPr>
              <a:t> </a:t>
            </a:r>
            <a:r>
              <a:rPr lang="en-US" sz="1200" dirty="0" err="1">
                <a:latin typeface="Arial" panose="020B0604020202020204" pitchFamily="34" charset="0"/>
              </a:rPr>
              <a:t>pentru</a:t>
            </a:r>
            <a:r>
              <a:rPr lang="en-US" sz="1200" dirty="0">
                <a:latin typeface="Arial" panose="020B0604020202020204" pitchFamily="34" charset="0"/>
              </a:rPr>
              <a:t> </a:t>
            </a:r>
            <a:r>
              <a:rPr lang="en-US" sz="1200" dirty="0" err="1">
                <a:latin typeface="Arial" panose="020B0604020202020204" pitchFamily="34" charset="0"/>
              </a:rPr>
              <a:t>liniile</a:t>
            </a:r>
            <a:r>
              <a:rPr lang="en-US" sz="1200" dirty="0">
                <a:latin typeface="Arial" panose="020B0604020202020204" pitchFamily="34" charset="0"/>
              </a:rPr>
              <a:t> de mare </a:t>
            </a:r>
            <a:r>
              <a:rPr lang="en-US" sz="1200" dirty="0" err="1">
                <a:latin typeface="Arial" panose="020B0604020202020204" pitchFamily="34" charset="0"/>
              </a:rPr>
              <a:t>viteză</a:t>
            </a:r>
            <a:r>
              <a:rPr lang="en-US" sz="1200" dirty="0">
                <a:latin typeface="Arial" panose="020B0604020202020204" pitchFamily="34" charset="0"/>
              </a:rPr>
              <a:t>.</a:t>
            </a:r>
          </a:p>
        </p:txBody>
      </p:sp>
    </p:spTree>
    <p:extLst>
      <p:ext uri="{BB962C8B-B14F-4D97-AF65-F5344CB8AC3E}">
        <p14:creationId xmlns:p14="http://schemas.microsoft.com/office/powerpoint/2010/main" val="3528900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111089" cy="2893100"/>
          </a:xfrm>
          <a:prstGeom prst="rect">
            <a:avLst/>
          </a:prstGeom>
          <a:ln>
            <a:solidFill>
              <a:srgbClr val="00B0F0"/>
            </a:solidFill>
          </a:ln>
        </p:spPr>
        <p:txBody>
          <a:bodyPr wrap="square">
            <a:spAutoFit/>
          </a:bodyPr>
          <a:lstStyle/>
          <a:p>
            <a:pPr algn="ctr"/>
            <a:r>
              <a:rPr lang="ru-RU" sz="1400" dirty="0"/>
              <a:t>Вырезы на слое земли под крупными контактами площадками</a:t>
            </a:r>
          </a:p>
          <a:p>
            <a:r>
              <a:rPr lang="ru-RU" sz="1400" dirty="0"/>
              <a:t>Импеданс печатного проводника зависит от его ширины и расстояния до опорной плоскости земли. Широкий проводник имеет более низкий импеданс, чем тонкий проводник той же длины. Аналогичные выводы справедливы для соединительных разъемов и контактных площадок. Импеданс контактной площадки будет значительно меньше, чем у подключенной к ней дорожки. Это различие в импедансе может вызвать отражения, что негативно скажется на целостности сигнала. Следовательно, под разъемами и массивными контактными площадками необходимо выполнять вырез в металлизации опорного слоя земли, вместо него активную плоскость земли необходимо располагать на другом слое (рис</a:t>
            </a:r>
            <a:r>
              <a:rPr lang="ru-RU" sz="1400" dirty="0" smtClean="0"/>
              <a:t>.). </a:t>
            </a:r>
            <a:r>
              <a:rPr lang="ru-RU" sz="1400" dirty="0"/>
              <a:t>При этом основной и дополнительный опорные слои следует объединять с помощью переходных отверстий.</a:t>
            </a:r>
          </a:p>
        </p:txBody>
      </p:sp>
      <p:pic>
        <p:nvPicPr>
          <p:cNvPr id="7170" name="Picture 2" descr="Под крупной контактной площадкой необходимо делать вырез в металлизации слоя земл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48" y="3107659"/>
            <a:ext cx="6433775" cy="375034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6629450" y="3585669"/>
            <a:ext cx="5493140" cy="646331"/>
          </a:xfrm>
          <a:prstGeom prst="rect">
            <a:avLst/>
          </a:prstGeom>
          <a:ln>
            <a:solidFill>
              <a:srgbClr val="0070C0"/>
            </a:solidFill>
          </a:ln>
        </p:spPr>
        <p:txBody>
          <a:bodyPr wrap="square">
            <a:spAutoFit/>
          </a:bodyPr>
          <a:lstStyle/>
          <a:p>
            <a:r>
              <a:rPr lang="ru-RU" dirty="0"/>
              <a:t>Под крупной контактной площадкой необходимо делать вырез в металлизации слоя земли</a:t>
            </a:r>
            <a:endParaRPr lang="en-US" dirty="0"/>
          </a:p>
        </p:txBody>
      </p:sp>
      <p:sp>
        <p:nvSpPr>
          <p:cNvPr id="2" name="Прямоугольник 1"/>
          <p:cNvSpPr/>
          <p:nvPr/>
        </p:nvSpPr>
        <p:spPr>
          <a:xfrm>
            <a:off x="6629449" y="0"/>
            <a:ext cx="5416372" cy="2893100"/>
          </a:xfrm>
          <a:prstGeom prst="rect">
            <a:avLst/>
          </a:prstGeom>
          <a:ln>
            <a:solidFill>
              <a:srgbClr val="FF0000"/>
            </a:solidFill>
          </a:ln>
        </p:spPr>
        <p:txBody>
          <a:bodyPr wrap="square">
            <a:spAutoFit/>
          </a:bodyPr>
          <a:lstStyle/>
          <a:p>
            <a:r>
              <a:rPr lang="en-US" sz="1400" dirty="0" smtClean="0"/>
              <a:t>Crest</a:t>
            </a:r>
            <a:r>
              <a:rPr lang="x-none" sz="1400" dirty="0" smtClean="0"/>
              <a:t>ături în stratul de împămîntare sub suprafețe de contact mari</a:t>
            </a:r>
          </a:p>
          <a:p>
            <a:r>
              <a:rPr lang="en-US" sz="1400" dirty="0" err="1"/>
              <a:t>Impedanța</a:t>
            </a:r>
            <a:r>
              <a:rPr lang="en-US" sz="1400" dirty="0"/>
              <a:t> </a:t>
            </a:r>
            <a:r>
              <a:rPr lang="en-US" sz="1400" dirty="0" err="1"/>
              <a:t>unui</a:t>
            </a:r>
            <a:r>
              <a:rPr lang="en-US" sz="1400" dirty="0"/>
              <a:t> </a:t>
            </a:r>
            <a:r>
              <a:rPr lang="x-none" sz="1400" dirty="0" smtClean="0"/>
              <a:t>conductor imprimat </a:t>
            </a:r>
            <a:r>
              <a:rPr lang="en-US" sz="1400" dirty="0" err="1" smtClean="0"/>
              <a:t>depinde</a:t>
            </a:r>
            <a:r>
              <a:rPr lang="en-US" sz="1400" dirty="0" smtClean="0"/>
              <a:t> </a:t>
            </a:r>
            <a:r>
              <a:rPr lang="en-US" sz="1400" dirty="0"/>
              <a:t>de </a:t>
            </a:r>
            <a:r>
              <a:rPr lang="en-US" sz="1400" dirty="0" err="1"/>
              <a:t>lățimea</a:t>
            </a:r>
            <a:r>
              <a:rPr lang="en-US" sz="1400" dirty="0"/>
              <a:t> </a:t>
            </a:r>
            <a:r>
              <a:rPr lang="en-US" sz="1400" dirty="0" err="1"/>
              <a:t>și</a:t>
            </a:r>
            <a:r>
              <a:rPr lang="en-US" sz="1400" dirty="0"/>
              <a:t> </a:t>
            </a:r>
            <a:r>
              <a:rPr lang="x-none" sz="1400" dirty="0" smtClean="0"/>
              <a:t>lungimea</a:t>
            </a:r>
            <a:r>
              <a:rPr lang="en-US" sz="1400" dirty="0" smtClean="0"/>
              <a:t> </a:t>
            </a:r>
            <a:r>
              <a:rPr lang="en-US" sz="1400" dirty="0" err="1"/>
              <a:t>acestuia</a:t>
            </a:r>
            <a:r>
              <a:rPr lang="en-US" sz="1400" dirty="0"/>
              <a:t> </a:t>
            </a:r>
            <a:r>
              <a:rPr lang="en-US" sz="1400" dirty="0" err="1"/>
              <a:t>față</a:t>
            </a:r>
            <a:r>
              <a:rPr lang="en-US" sz="1400" dirty="0"/>
              <a:t> de </a:t>
            </a:r>
            <a:r>
              <a:rPr lang="en-US" sz="1400" dirty="0" err="1"/>
              <a:t>planul</a:t>
            </a:r>
            <a:r>
              <a:rPr lang="en-US" sz="1400" dirty="0"/>
              <a:t> de </a:t>
            </a:r>
            <a:r>
              <a:rPr lang="x-none" sz="1400" dirty="0" smtClean="0"/>
              <a:t>împămîntare</a:t>
            </a:r>
            <a:r>
              <a:rPr lang="en-US" sz="1400" dirty="0" smtClean="0"/>
              <a:t>. </a:t>
            </a:r>
            <a:r>
              <a:rPr lang="en-US" sz="1400" dirty="0"/>
              <a:t>Un conductor </a:t>
            </a:r>
            <a:r>
              <a:rPr lang="x-none" sz="1400" dirty="0" smtClean="0"/>
              <a:t>lat</a:t>
            </a:r>
            <a:r>
              <a:rPr lang="en-US" sz="1400" dirty="0" smtClean="0"/>
              <a:t> </a:t>
            </a:r>
            <a:r>
              <a:rPr lang="en-US" sz="1400" dirty="0"/>
              <a:t>are o </a:t>
            </a:r>
            <a:r>
              <a:rPr lang="en-US" sz="1400" dirty="0" err="1"/>
              <a:t>impedanță</a:t>
            </a:r>
            <a:r>
              <a:rPr lang="en-US" sz="1400" dirty="0"/>
              <a:t> </a:t>
            </a:r>
            <a:r>
              <a:rPr lang="en-US" sz="1400" dirty="0" err="1"/>
              <a:t>mai</a:t>
            </a:r>
            <a:r>
              <a:rPr lang="en-US" sz="1400" dirty="0"/>
              <a:t> </a:t>
            </a:r>
            <a:r>
              <a:rPr lang="en-US" sz="1400" dirty="0" err="1"/>
              <a:t>mică</a:t>
            </a:r>
            <a:r>
              <a:rPr lang="en-US" sz="1400" dirty="0"/>
              <a:t> </a:t>
            </a:r>
            <a:r>
              <a:rPr lang="en-US" sz="1400" dirty="0" err="1"/>
              <a:t>decât</a:t>
            </a:r>
            <a:r>
              <a:rPr lang="en-US" sz="1400" dirty="0"/>
              <a:t> un conductor </a:t>
            </a:r>
            <a:r>
              <a:rPr lang="en-US" sz="1400" dirty="0" err="1"/>
              <a:t>subțire</a:t>
            </a:r>
            <a:r>
              <a:rPr lang="en-US" sz="1400" dirty="0"/>
              <a:t> de </a:t>
            </a:r>
            <a:r>
              <a:rPr lang="en-US" sz="1400" dirty="0" err="1"/>
              <a:t>aceeași</a:t>
            </a:r>
            <a:r>
              <a:rPr lang="en-US" sz="1400" dirty="0"/>
              <a:t> </a:t>
            </a:r>
            <a:r>
              <a:rPr lang="en-US" sz="1400" dirty="0" err="1"/>
              <a:t>lungime</a:t>
            </a:r>
            <a:r>
              <a:rPr lang="en-US" sz="1400" dirty="0"/>
              <a:t>. </a:t>
            </a:r>
            <a:r>
              <a:rPr lang="en-US" sz="1400" dirty="0" err="1"/>
              <a:t>Concluzii</a:t>
            </a:r>
            <a:r>
              <a:rPr lang="en-US" sz="1400" dirty="0"/>
              <a:t> </a:t>
            </a:r>
            <a:r>
              <a:rPr lang="en-US" sz="1400" dirty="0" err="1"/>
              <a:t>similare</a:t>
            </a:r>
            <a:r>
              <a:rPr lang="en-US" sz="1400" dirty="0"/>
              <a:t> </a:t>
            </a:r>
            <a:r>
              <a:rPr lang="en-US" sz="1400" dirty="0" err="1"/>
              <a:t>sunt</a:t>
            </a:r>
            <a:r>
              <a:rPr lang="en-US" sz="1400" dirty="0"/>
              <a:t> </a:t>
            </a:r>
            <a:r>
              <a:rPr lang="en-US" sz="1400" dirty="0" err="1"/>
              <a:t>valabile</a:t>
            </a:r>
            <a:r>
              <a:rPr lang="en-US" sz="1400" dirty="0"/>
              <a:t> </a:t>
            </a:r>
            <a:r>
              <a:rPr lang="en-US" sz="1400" dirty="0" err="1"/>
              <a:t>pentru</a:t>
            </a:r>
            <a:r>
              <a:rPr lang="en-US" sz="1400" dirty="0"/>
              <a:t> </a:t>
            </a:r>
            <a:r>
              <a:rPr lang="en-US" sz="1400" dirty="0" err="1"/>
              <a:t>conectori</a:t>
            </a:r>
            <a:r>
              <a:rPr lang="en-US" sz="1400" dirty="0"/>
              <a:t> </a:t>
            </a:r>
            <a:r>
              <a:rPr lang="en-US" sz="1400" dirty="0" err="1"/>
              <a:t>și</a:t>
            </a:r>
            <a:r>
              <a:rPr lang="en-US" sz="1400" dirty="0"/>
              <a:t> </a:t>
            </a:r>
            <a:r>
              <a:rPr lang="x-none" sz="1400" dirty="0" smtClean="0"/>
              <a:t>suprafețe de contact</a:t>
            </a:r>
            <a:r>
              <a:rPr lang="en-US" sz="1400" dirty="0" smtClean="0"/>
              <a:t>. </a:t>
            </a:r>
            <a:r>
              <a:rPr lang="en-US" sz="1400" dirty="0" err="1"/>
              <a:t>Impedanța</a:t>
            </a:r>
            <a:r>
              <a:rPr lang="en-US" sz="1400" dirty="0"/>
              <a:t> pad-</a:t>
            </a:r>
            <a:r>
              <a:rPr lang="en-US" sz="1400" dirty="0" err="1"/>
              <a:t>ului</a:t>
            </a:r>
            <a:r>
              <a:rPr lang="en-US" sz="1400" dirty="0"/>
              <a:t> </a:t>
            </a:r>
            <a:r>
              <a:rPr lang="en-US" sz="1400" dirty="0" err="1"/>
              <a:t>va</a:t>
            </a:r>
            <a:r>
              <a:rPr lang="en-US" sz="1400" dirty="0"/>
              <a:t> fi </a:t>
            </a:r>
            <a:r>
              <a:rPr lang="en-US" sz="1400" dirty="0" err="1"/>
              <a:t>semnificativ</a:t>
            </a:r>
            <a:r>
              <a:rPr lang="en-US" sz="1400" dirty="0"/>
              <a:t> </a:t>
            </a:r>
            <a:r>
              <a:rPr lang="en-US" sz="1400" dirty="0" err="1"/>
              <a:t>mai</a:t>
            </a:r>
            <a:r>
              <a:rPr lang="en-US" sz="1400" dirty="0"/>
              <a:t> </a:t>
            </a:r>
            <a:r>
              <a:rPr lang="en-US" sz="1400" dirty="0" err="1"/>
              <a:t>mică</a:t>
            </a:r>
            <a:r>
              <a:rPr lang="en-US" sz="1400" dirty="0"/>
              <a:t> </a:t>
            </a:r>
            <a:r>
              <a:rPr lang="en-US" sz="1400" dirty="0" err="1"/>
              <a:t>decât</a:t>
            </a:r>
            <a:r>
              <a:rPr lang="en-US" sz="1400" dirty="0"/>
              <a:t> </a:t>
            </a:r>
            <a:r>
              <a:rPr lang="en-US" sz="1400" dirty="0" err="1"/>
              <a:t>cea</a:t>
            </a:r>
            <a:r>
              <a:rPr lang="en-US" sz="1400" dirty="0"/>
              <a:t> a </a:t>
            </a:r>
            <a:r>
              <a:rPr lang="x-none" sz="1400" dirty="0" smtClean="0"/>
              <a:t>conductorului </a:t>
            </a:r>
            <a:r>
              <a:rPr lang="en-US" sz="1400" dirty="0" err="1" smtClean="0"/>
              <a:t>conectate</a:t>
            </a:r>
            <a:r>
              <a:rPr lang="en-US" sz="1400" dirty="0" smtClean="0"/>
              <a:t> </a:t>
            </a:r>
            <a:r>
              <a:rPr lang="en-US" sz="1400" dirty="0"/>
              <a:t>la </a:t>
            </a:r>
            <a:r>
              <a:rPr lang="en-US" sz="1400" dirty="0" err="1"/>
              <a:t>acesta</a:t>
            </a:r>
            <a:r>
              <a:rPr lang="en-US" sz="1400" dirty="0"/>
              <a:t>. </a:t>
            </a:r>
            <a:r>
              <a:rPr lang="en-US" sz="1400" dirty="0" err="1"/>
              <a:t>Această</a:t>
            </a:r>
            <a:r>
              <a:rPr lang="en-US" sz="1400" dirty="0"/>
              <a:t> </a:t>
            </a:r>
            <a:r>
              <a:rPr lang="en-US" sz="1400" dirty="0" err="1"/>
              <a:t>diferență</a:t>
            </a:r>
            <a:r>
              <a:rPr lang="en-US" sz="1400" dirty="0"/>
              <a:t> de </a:t>
            </a:r>
            <a:r>
              <a:rPr lang="en-US" sz="1400" dirty="0" err="1"/>
              <a:t>impedanță</a:t>
            </a:r>
            <a:r>
              <a:rPr lang="en-US" sz="1400" dirty="0"/>
              <a:t> </a:t>
            </a:r>
            <a:r>
              <a:rPr lang="en-US" sz="1400" dirty="0" err="1"/>
              <a:t>poate</a:t>
            </a:r>
            <a:r>
              <a:rPr lang="en-US" sz="1400" dirty="0"/>
              <a:t> </a:t>
            </a:r>
            <a:r>
              <a:rPr lang="en-US" sz="1400" dirty="0" err="1"/>
              <a:t>provoca</a:t>
            </a:r>
            <a:r>
              <a:rPr lang="en-US" sz="1400" dirty="0"/>
              <a:t> </a:t>
            </a:r>
            <a:r>
              <a:rPr lang="x-none" sz="1400" dirty="0" smtClean="0"/>
              <a:t>ecouri</a:t>
            </a:r>
            <a:r>
              <a:rPr lang="en-US" sz="1400" dirty="0" smtClean="0"/>
              <a:t>, </a:t>
            </a:r>
            <a:r>
              <a:rPr lang="en-US" sz="1400" dirty="0"/>
              <a:t>care </a:t>
            </a:r>
            <a:r>
              <a:rPr lang="en-US" sz="1400" dirty="0" err="1"/>
              <a:t>afectează</a:t>
            </a:r>
            <a:r>
              <a:rPr lang="en-US" sz="1400" dirty="0"/>
              <a:t> </a:t>
            </a:r>
            <a:r>
              <a:rPr lang="en-US" sz="1400" dirty="0" err="1"/>
              <a:t>negativ</a:t>
            </a:r>
            <a:r>
              <a:rPr lang="en-US" sz="1400" dirty="0"/>
              <a:t> </a:t>
            </a:r>
            <a:r>
              <a:rPr lang="en-US" sz="1400" dirty="0" err="1"/>
              <a:t>integritatea</a:t>
            </a:r>
            <a:r>
              <a:rPr lang="en-US" sz="1400" dirty="0"/>
              <a:t> </a:t>
            </a:r>
            <a:r>
              <a:rPr lang="en-US" sz="1400" dirty="0" err="1"/>
              <a:t>semnalului</a:t>
            </a:r>
            <a:r>
              <a:rPr lang="en-US" sz="1400" dirty="0"/>
              <a:t>. </a:t>
            </a:r>
            <a:r>
              <a:rPr lang="en-US" sz="1400" dirty="0" err="1"/>
              <a:t>În</a:t>
            </a:r>
            <a:r>
              <a:rPr lang="en-US" sz="1400" dirty="0"/>
              <a:t> </a:t>
            </a:r>
            <a:r>
              <a:rPr lang="en-US" sz="1400" dirty="0" err="1"/>
              <a:t>consecință</a:t>
            </a:r>
            <a:r>
              <a:rPr lang="en-US" sz="1400" dirty="0"/>
              <a:t>, sub </a:t>
            </a:r>
            <a:r>
              <a:rPr lang="en-US" sz="1400" dirty="0" err="1" smtClean="0"/>
              <a:t>conectorii</a:t>
            </a:r>
            <a:r>
              <a:rPr lang="en-US" sz="1400" dirty="0" smtClean="0"/>
              <a:t> </a:t>
            </a:r>
            <a:r>
              <a:rPr lang="en-US" sz="1400" dirty="0" err="1" smtClean="0"/>
              <a:t>și</a:t>
            </a:r>
            <a:r>
              <a:rPr lang="en-US" sz="1400" dirty="0" smtClean="0"/>
              <a:t> </a:t>
            </a:r>
            <a:r>
              <a:rPr lang="x-none" sz="1400" dirty="0" smtClean="0"/>
              <a:t>suprafețele</a:t>
            </a:r>
            <a:r>
              <a:rPr lang="en-US" sz="1400" dirty="0" smtClean="0"/>
              <a:t> de contact </a:t>
            </a:r>
            <a:r>
              <a:rPr lang="en-US" sz="1400" dirty="0" err="1" smtClean="0"/>
              <a:t>masive</a:t>
            </a:r>
            <a:r>
              <a:rPr lang="en-US" sz="1400" dirty="0" smtClean="0"/>
              <a:t>, </a:t>
            </a:r>
            <a:r>
              <a:rPr lang="en-US" sz="1400" dirty="0" err="1" smtClean="0"/>
              <a:t>este</a:t>
            </a:r>
            <a:r>
              <a:rPr lang="en-US" sz="1400" dirty="0" smtClean="0"/>
              <a:t> </a:t>
            </a:r>
            <a:r>
              <a:rPr lang="en-US" sz="1400" dirty="0" err="1" smtClean="0"/>
              <a:t>necesar</a:t>
            </a:r>
            <a:r>
              <a:rPr lang="en-US" sz="1400" dirty="0" smtClean="0"/>
              <a:t> </a:t>
            </a:r>
            <a:r>
              <a:rPr lang="en-US" sz="1400" dirty="0" err="1" smtClean="0"/>
              <a:t>să</a:t>
            </a:r>
            <a:r>
              <a:rPr lang="en-US" sz="1400" dirty="0" smtClean="0"/>
              <a:t> se </a:t>
            </a:r>
            <a:r>
              <a:rPr lang="en-US" sz="1400" dirty="0" err="1" smtClean="0"/>
              <a:t>facă</a:t>
            </a:r>
            <a:r>
              <a:rPr lang="en-US" sz="1400" dirty="0" smtClean="0"/>
              <a:t> o </a:t>
            </a:r>
            <a:r>
              <a:rPr lang="en-US" sz="1400" dirty="0" err="1" smtClean="0"/>
              <a:t>tăietură</a:t>
            </a:r>
            <a:r>
              <a:rPr lang="en-US" sz="1400" dirty="0" smtClean="0"/>
              <a:t> </a:t>
            </a:r>
            <a:r>
              <a:rPr lang="en-US" sz="1400" dirty="0" err="1" smtClean="0"/>
              <a:t>în</a:t>
            </a:r>
            <a:r>
              <a:rPr lang="en-US" sz="1400" dirty="0" smtClean="0"/>
              <a:t> </a:t>
            </a:r>
            <a:r>
              <a:rPr lang="en-US" sz="1400" dirty="0" err="1" smtClean="0"/>
              <a:t>metalizarea</a:t>
            </a:r>
            <a:r>
              <a:rPr lang="en-US" sz="1400" dirty="0" smtClean="0"/>
              <a:t> </a:t>
            </a:r>
            <a:r>
              <a:rPr lang="en-US" sz="1400" dirty="0" err="1" smtClean="0"/>
              <a:t>stratului</a:t>
            </a:r>
            <a:r>
              <a:rPr lang="en-US" sz="1400" dirty="0" smtClean="0"/>
              <a:t> de </a:t>
            </a:r>
            <a:r>
              <a:rPr lang="en-US" sz="1400" dirty="0" err="1" smtClean="0"/>
              <a:t>pământ</a:t>
            </a:r>
            <a:r>
              <a:rPr lang="en-US" sz="1400" dirty="0" smtClean="0"/>
              <a:t>, </a:t>
            </a:r>
            <a:r>
              <a:rPr lang="en-US" sz="1400" dirty="0" err="1" smtClean="0"/>
              <a:t>în</a:t>
            </a:r>
            <a:r>
              <a:rPr lang="en-US" sz="1400" dirty="0" smtClean="0"/>
              <a:t> </a:t>
            </a:r>
            <a:r>
              <a:rPr lang="en-US" sz="1400" dirty="0" err="1" smtClean="0"/>
              <a:t>locul</a:t>
            </a:r>
            <a:r>
              <a:rPr lang="en-US" sz="1400" dirty="0" smtClean="0"/>
              <a:t> </a:t>
            </a:r>
            <a:r>
              <a:rPr lang="en-US" sz="1400" dirty="0" err="1" smtClean="0"/>
              <a:t>acestuia</a:t>
            </a:r>
            <a:r>
              <a:rPr lang="en-US" sz="1400" dirty="0" smtClean="0"/>
              <a:t>, </a:t>
            </a:r>
            <a:r>
              <a:rPr lang="en-US" sz="1400" dirty="0" err="1" smtClean="0"/>
              <a:t>planul</a:t>
            </a:r>
            <a:r>
              <a:rPr lang="en-US" sz="1400" dirty="0" smtClean="0"/>
              <a:t> de </a:t>
            </a:r>
            <a:r>
              <a:rPr lang="x-none" sz="1400" dirty="0" smtClean="0"/>
              <a:t>împămîntare</a:t>
            </a:r>
            <a:r>
              <a:rPr lang="en-US" sz="1400" dirty="0" smtClean="0"/>
              <a:t> </a:t>
            </a:r>
            <a:r>
              <a:rPr lang="en-US" sz="1400" dirty="0" err="1" smtClean="0"/>
              <a:t>activ</a:t>
            </a:r>
            <a:r>
              <a:rPr lang="en-US" sz="1400" dirty="0" smtClean="0"/>
              <a:t> </a:t>
            </a:r>
            <a:r>
              <a:rPr lang="en-US" sz="1400" dirty="0" err="1" smtClean="0"/>
              <a:t>trebuie</a:t>
            </a:r>
            <a:r>
              <a:rPr lang="en-US" sz="1400" dirty="0" smtClean="0"/>
              <a:t> </a:t>
            </a:r>
            <a:r>
              <a:rPr lang="en-US" sz="1400" dirty="0" err="1" smtClean="0"/>
              <a:t>să</a:t>
            </a:r>
            <a:r>
              <a:rPr lang="en-US" sz="1400" dirty="0" smtClean="0"/>
              <a:t> fie </a:t>
            </a:r>
            <a:r>
              <a:rPr lang="en-US" sz="1400" dirty="0" err="1" smtClean="0"/>
              <a:t>situat</a:t>
            </a:r>
            <a:r>
              <a:rPr lang="en-US" sz="1400" dirty="0" smtClean="0"/>
              <a:t> </a:t>
            </a:r>
            <a:r>
              <a:rPr lang="en-US" sz="1400" dirty="0" err="1" smtClean="0"/>
              <a:t>pe</a:t>
            </a:r>
            <a:r>
              <a:rPr lang="en-US" sz="1400" dirty="0" smtClean="0"/>
              <a:t> un alt </a:t>
            </a:r>
            <a:r>
              <a:rPr lang="en-US" sz="1400" dirty="0" err="1" smtClean="0"/>
              <a:t>strat</a:t>
            </a:r>
            <a:r>
              <a:rPr lang="en-US" sz="1400" dirty="0" smtClean="0"/>
              <a:t> (Fig.). </a:t>
            </a:r>
            <a:r>
              <a:rPr lang="en-US" sz="1400" dirty="0" err="1" smtClean="0"/>
              <a:t>În</a:t>
            </a:r>
            <a:r>
              <a:rPr lang="en-US" sz="1400" dirty="0" smtClean="0"/>
              <a:t> </a:t>
            </a:r>
            <a:r>
              <a:rPr lang="en-US" sz="1400" dirty="0" err="1" smtClean="0"/>
              <a:t>acest</a:t>
            </a:r>
            <a:r>
              <a:rPr lang="en-US" sz="1400" dirty="0" smtClean="0"/>
              <a:t> </a:t>
            </a:r>
            <a:r>
              <a:rPr lang="en-US" sz="1400" dirty="0" err="1" smtClean="0"/>
              <a:t>caz</a:t>
            </a:r>
            <a:r>
              <a:rPr lang="en-US" sz="1400" dirty="0" smtClean="0"/>
              <a:t>, </a:t>
            </a:r>
            <a:r>
              <a:rPr lang="en-US" sz="1400" dirty="0" err="1" smtClean="0"/>
              <a:t>straturile</a:t>
            </a:r>
            <a:r>
              <a:rPr lang="en-US" sz="1400" dirty="0" smtClean="0"/>
              <a:t> de </a:t>
            </a:r>
            <a:r>
              <a:rPr lang="en-US" sz="1400" dirty="0" err="1" smtClean="0"/>
              <a:t>suport</a:t>
            </a:r>
            <a:r>
              <a:rPr lang="en-US" sz="1400" dirty="0" smtClean="0"/>
              <a:t> </a:t>
            </a:r>
            <a:r>
              <a:rPr lang="en-US" sz="1400" dirty="0" err="1" smtClean="0"/>
              <a:t>principale</a:t>
            </a:r>
            <a:r>
              <a:rPr lang="en-US" sz="1400" dirty="0" smtClean="0"/>
              <a:t> </a:t>
            </a:r>
            <a:r>
              <a:rPr lang="en-US" sz="1400" dirty="0" err="1" smtClean="0"/>
              <a:t>și</a:t>
            </a:r>
            <a:r>
              <a:rPr lang="en-US" sz="1400" dirty="0" smtClean="0"/>
              <a:t> </a:t>
            </a:r>
            <a:r>
              <a:rPr lang="en-US" sz="1400" dirty="0" err="1"/>
              <a:t>suplimentare</a:t>
            </a:r>
            <a:r>
              <a:rPr lang="en-US" sz="1400" dirty="0"/>
              <a:t> </a:t>
            </a:r>
            <a:r>
              <a:rPr lang="en-US" sz="1400" dirty="0" err="1"/>
              <a:t>ar</a:t>
            </a:r>
            <a:r>
              <a:rPr lang="en-US" sz="1400" dirty="0"/>
              <a:t> </a:t>
            </a:r>
            <a:r>
              <a:rPr lang="en-US" sz="1400" dirty="0" err="1"/>
              <a:t>trebui</a:t>
            </a:r>
            <a:r>
              <a:rPr lang="en-US" sz="1400" dirty="0"/>
              <a:t> </a:t>
            </a:r>
            <a:r>
              <a:rPr lang="en-US" sz="1400" dirty="0" err="1"/>
              <a:t>combinate</a:t>
            </a:r>
            <a:r>
              <a:rPr lang="en-US" sz="1400" dirty="0"/>
              <a:t> </a:t>
            </a:r>
            <a:r>
              <a:rPr lang="en-US" sz="1400" dirty="0" err="1" smtClean="0"/>
              <a:t>folosind</a:t>
            </a:r>
            <a:r>
              <a:rPr lang="en-US" sz="1400" dirty="0" smtClean="0"/>
              <a:t> </a:t>
            </a:r>
            <a:r>
              <a:rPr lang="en-US" sz="1400" dirty="0" err="1"/>
              <a:t>vias</a:t>
            </a:r>
            <a:r>
              <a:rPr lang="en-US" sz="1400" dirty="0"/>
              <a:t>.</a:t>
            </a:r>
          </a:p>
        </p:txBody>
      </p:sp>
      <p:sp>
        <p:nvSpPr>
          <p:cNvPr id="3" name="Прямоугольник 2"/>
          <p:cNvSpPr/>
          <p:nvPr/>
        </p:nvSpPr>
        <p:spPr>
          <a:xfrm>
            <a:off x="6629449" y="4529069"/>
            <a:ext cx="5416372" cy="646331"/>
          </a:xfrm>
          <a:prstGeom prst="rect">
            <a:avLst/>
          </a:prstGeom>
          <a:ln>
            <a:solidFill>
              <a:srgbClr val="FF0000"/>
            </a:solidFill>
          </a:ln>
        </p:spPr>
        <p:txBody>
          <a:bodyPr wrap="square">
            <a:spAutoFit/>
          </a:bodyPr>
          <a:lstStyle/>
          <a:p>
            <a:r>
              <a:rPr lang="en-US" dirty="0" err="1"/>
              <a:t>Trebuie</a:t>
            </a:r>
            <a:r>
              <a:rPr lang="en-US" dirty="0"/>
              <a:t> </a:t>
            </a:r>
            <a:r>
              <a:rPr lang="en-US" dirty="0" err="1"/>
              <a:t>făcută</a:t>
            </a:r>
            <a:r>
              <a:rPr lang="en-US" dirty="0"/>
              <a:t> o </a:t>
            </a:r>
            <a:r>
              <a:rPr lang="en-US" dirty="0" err="1"/>
              <a:t>decupare</a:t>
            </a:r>
            <a:r>
              <a:rPr lang="en-US" dirty="0"/>
              <a:t> </a:t>
            </a:r>
            <a:r>
              <a:rPr lang="en-US" dirty="0" err="1"/>
              <a:t>în</a:t>
            </a:r>
            <a:r>
              <a:rPr lang="en-US" dirty="0"/>
              <a:t> </a:t>
            </a:r>
            <a:r>
              <a:rPr lang="en-US" dirty="0" err="1"/>
              <a:t>metalizarea</a:t>
            </a:r>
            <a:r>
              <a:rPr lang="en-US" dirty="0"/>
              <a:t> </a:t>
            </a:r>
            <a:r>
              <a:rPr lang="en-US" dirty="0" err="1"/>
              <a:t>stratului</a:t>
            </a:r>
            <a:r>
              <a:rPr lang="en-US" dirty="0"/>
              <a:t> de </a:t>
            </a:r>
            <a:r>
              <a:rPr lang="x-none" dirty="0" smtClean="0"/>
              <a:t>împămîntare</a:t>
            </a:r>
            <a:r>
              <a:rPr lang="en-US" dirty="0" smtClean="0"/>
              <a:t> </a:t>
            </a:r>
            <a:r>
              <a:rPr lang="en-US" dirty="0"/>
              <a:t>sub </a:t>
            </a:r>
            <a:r>
              <a:rPr lang="x-none" dirty="0" smtClean="0"/>
              <a:t>suprafața</a:t>
            </a:r>
            <a:r>
              <a:rPr lang="en-US" dirty="0" smtClean="0"/>
              <a:t> </a:t>
            </a:r>
            <a:r>
              <a:rPr lang="en-US" dirty="0"/>
              <a:t>de contact mare.</a:t>
            </a:r>
          </a:p>
        </p:txBody>
      </p:sp>
    </p:spTree>
    <p:extLst>
      <p:ext uri="{BB962C8B-B14F-4D97-AF65-F5344CB8AC3E}">
        <p14:creationId xmlns:p14="http://schemas.microsoft.com/office/powerpoint/2010/main" val="821915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923330"/>
          </a:xfrm>
          <a:prstGeom prst="rect">
            <a:avLst/>
          </a:prstGeom>
          <a:ln>
            <a:solidFill>
              <a:srgbClr val="0070C0"/>
            </a:solidFill>
          </a:ln>
        </p:spPr>
        <p:txBody>
          <a:bodyPr wrap="square">
            <a:spAutoFit/>
          </a:bodyPr>
          <a:lstStyle/>
          <a:p>
            <a:r>
              <a:rPr lang="ru-RU" dirty="0"/>
              <a:t>Переходные отверстия являются еще одной причиной неоднородности импеданса. Чтобы свести к минимуму негативный эффект, необходимо удалить неиспользуемую металлизацию переходных отверстий на внутренних слоях (рис</a:t>
            </a:r>
            <a:r>
              <a:rPr lang="ru-RU" dirty="0" smtClean="0"/>
              <a:t>.). </a:t>
            </a:r>
            <a:r>
              <a:rPr lang="ru-RU" dirty="0"/>
              <a:t>Это можно сделать на этапе проектирования печатной платы средствами САПР, если такая функция </a:t>
            </a:r>
            <a:r>
              <a:rPr lang="ru-RU" dirty="0" smtClean="0"/>
              <a:t>поддерживается</a:t>
            </a:r>
            <a:r>
              <a:rPr lang="x-none" dirty="0"/>
              <a:t>.</a:t>
            </a:r>
            <a:endParaRPr lang="ru-RU" dirty="0"/>
          </a:p>
        </p:txBody>
      </p:sp>
      <p:pic>
        <p:nvPicPr>
          <p:cNvPr id="8194" name="Picture 2" descr="Неиспользуемая металлизация переходных отверстий должна быть удален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33" y="2370644"/>
            <a:ext cx="10528461" cy="2192303"/>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408222" y="4714243"/>
            <a:ext cx="7713554" cy="369332"/>
          </a:xfrm>
          <a:prstGeom prst="rect">
            <a:avLst/>
          </a:prstGeom>
          <a:ln>
            <a:solidFill>
              <a:srgbClr val="0070C0"/>
            </a:solidFill>
          </a:ln>
        </p:spPr>
        <p:txBody>
          <a:bodyPr wrap="square">
            <a:spAutoFit/>
          </a:bodyPr>
          <a:lstStyle/>
          <a:p>
            <a:r>
              <a:rPr lang="ru-RU" dirty="0"/>
              <a:t>Неиспользуемая металлизация переходных отверстий должна быть удалена</a:t>
            </a:r>
            <a:endParaRPr lang="en-US" dirty="0"/>
          </a:p>
        </p:txBody>
      </p:sp>
      <p:sp>
        <p:nvSpPr>
          <p:cNvPr id="2" name="Прямоугольник 1"/>
          <p:cNvSpPr/>
          <p:nvPr/>
        </p:nvSpPr>
        <p:spPr>
          <a:xfrm>
            <a:off x="52812" y="1157333"/>
            <a:ext cx="12086376" cy="646331"/>
          </a:xfrm>
          <a:prstGeom prst="rect">
            <a:avLst/>
          </a:prstGeom>
          <a:ln>
            <a:solidFill>
              <a:srgbClr val="FF0000"/>
            </a:solidFill>
          </a:ln>
        </p:spPr>
        <p:txBody>
          <a:bodyPr wrap="square">
            <a:spAutoFit/>
          </a:bodyPr>
          <a:lstStyle/>
          <a:p>
            <a:r>
              <a:rPr lang="en-US" dirty="0" err="1"/>
              <a:t>Vias</a:t>
            </a:r>
            <a:r>
              <a:rPr lang="en-US" dirty="0"/>
              <a:t> </a:t>
            </a:r>
            <a:r>
              <a:rPr lang="en-US" dirty="0" err="1"/>
              <a:t>sunt</a:t>
            </a:r>
            <a:r>
              <a:rPr lang="en-US" dirty="0"/>
              <a:t> o </a:t>
            </a:r>
            <a:r>
              <a:rPr lang="en-US" dirty="0" err="1"/>
              <a:t>altă</a:t>
            </a:r>
            <a:r>
              <a:rPr lang="en-US" dirty="0"/>
              <a:t> </a:t>
            </a:r>
            <a:r>
              <a:rPr lang="en-US" dirty="0" err="1"/>
              <a:t>cauză</a:t>
            </a:r>
            <a:r>
              <a:rPr lang="en-US" dirty="0"/>
              <a:t> a </a:t>
            </a:r>
            <a:r>
              <a:rPr lang="en-US" dirty="0" err="1"/>
              <a:t>neomogenității</a:t>
            </a:r>
            <a:r>
              <a:rPr lang="en-US" dirty="0"/>
              <a:t> </a:t>
            </a:r>
            <a:r>
              <a:rPr lang="en-US" dirty="0" err="1"/>
              <a:t>impedanței</a:t>
            </a:r>
            <a:r>
              <a:rPr lang="en-US" dirty="0"/>
              <a:t>. </a:t>
            </a:r>
            <a:r>
              <a:rPr lang="en-US" dirty="0" err="1"/>
              <a:t>Pentru</a:t>
            </a:r>
            <a:r>
              <a:rPr lang="en-US" dirty="0"/>
              <a:t> a </a:t>
            </a:r>
            <a:r>
              <a:rPr lang="en-US" dirty="0" err="1"/>
              <a:t>minimiza</a:t>
            </a:r>
            <a:r>
              <a:rPr lang="en-US" dirty="0"/>
              <a:t> </a:t>
            </a:r>
            <a:r>
              <a:rPr lang="en-US" dirty="0" err="1"/>
              <a:t>efectul</a:t>
            </a:r>
            <a:r>
              <a:rPr lang="en-US" dirty="0"/>
              <a:t> </a:t>
            </a:r>
            <a:r>
              <a:rPr lang="en-US" dirty="0" err="1"/>
              <a:t>negativ</a:t>
            </a:r>
            <a:r>
              <a:rPr lang="en-US" dirty="0"/>
              <a:t>, </a:t>
            </a:r>
            <a:r>
              <a:rPr lang="en-US" dirty="0" err="1"/>
              <a:t>este</a:t>
            </a:r>
            <a:r>
              <a:rPr lang="en-US" dirty="0"/>
              <a:t> </a:t>
            </a:r>
            <a:r>
              <a:rPr lang="en-US" dirty="0" err="1"/>
              <a:t>necesar</a:t>
            </a:r>
            <a:r>
              <a:rPr lang="en-US" dirty="0"/>
              <a:t> </a:t>
            </a:r>
            <a:r>
              <a:rPr lang="en-US" dirty="0" err="1"/>
              <a:t>să</a:t>
            </a:r>
            <a:r>
              <a:rPr lang="en-US" dirty="0"/>
              <a:t> </a:t>
            </a:r>
            <a:r>
              <a:rPr lang="en-US" dirty="0" err="1" smtClean="0"/>
              <a:t>îndepărtați</a:t>
            </a:r>
            <a:r>
              <a:rPr lang="x-none" dirty="0" smtClean="0"/>
              <a:t> metalizarea</a:t>
            </a:r>
            <a:r>
              <a:rPr lang="en-US" dirty="0" smtClean="0"/>
              <a:t> </a:t>
            </a:r>
            <a:r>
              <a:rPr lang="en-US" dirty="0" err="1" smtClean="0"/>
              <a:t>neutilizat</a:t>
            </a:r>
            <a:r>
              <a:rPr lang="x-none" dirty="0"/>
              <a:t>ă</a:t>
            </a:r>
            <a:r>
              <a:rPr lang="en-US" dirty="0" smtClean="0"/>
              <a:t> </a:t>
            </a:r>
            <a:r>
              <a:rPr lang="x-none" dirty="0" smtClean="0"/>
              <a:t>de </a:t>
            </a:r>
            <a:r>
              <a:rPr lang="en-US" dirty="0" err="1" smtClean="0"/>
              <a:t>pe</a:t>
            </a:r>
            <a:r>
              <a:rPr lang="en-US" dirty="0" smtClean="0"/>
              <a:t> </a:t>
            </a:r>
            <a:r>
              <a:rPr lang="en-US" dirty="0" err="1"/>
              <a:t>straturile</a:t>
            </a:r>
            <a:r>
              <a:rPr lang="en-US" dirty="0"/>
              <a:t> </a:t>
            </a:r>
            <a:r>
              <a:rPr lang="en-US" dirty="0" err="1"/>
              <a:t>interioare</a:t>
            </a:r>
            <a:r>
              <a:rPr lang="en-US" dirty="0"/>
              <a:t> (</a:t>
            </a:r>
            <a:r>
              <a:rPr lang="en-US" dirty="0" err="1" smtClean="0"/>
              <a:t>Figura</a:t>
            </a:r>
            <a:r>
              <a:rPr lang="en-US" dirty="0" smtClean="0"/>
              <a:t>). </a:t>
            </a:r>
            <a:r>
              <a:rPr lang="en-US" dirty="0" err="1"/>
              <a:t>Acest</a:t>
            </a:r>
            <a:r>
              <a:rPr lang="en-US" dirty="0"/>
              <a:t> </a:t>
            </a:r>
            <a:r>
              <a:rPr lang="en-US" dirty="0" err="1"/>
              <a:t>lucru</a:t>
            </a:r>
            <a:r>
              <a:rPr lang="en-US" dirty="0"/>
              <a:t> se </a:t>
            </a:r>
            <a:r>
              <a:rPr lang="en-US" dirty="0" err="1"/>
              <a:t>poate</a:t>
            </a:r>
            <a:r>
              <a:rPr lang="en-US" dirty="0"/>
              <a:t> face </a:t>
            </a:r>
            <a:r>
              <a:rPr lang="en-US" dirty="0" err="1"/>
              <a:t>în</a:t>
            </a:r>
            <a:r>
              <a:rPr lang="en-US" dirty="0"/>
              <a:t> </a:t>
            </a:r>
            <a:r>
              <a:rPr lang="en-US" dirty="0" err="1"/>
              <a:t>timpul</a:t>
            </a:r>
            <a:r>
              <a:rPr lang="en-US" dirty="0"/>
              <a:t> </a:t>
            </a:r>
            <a:r>
              <a:rPr lang="en-US" dirty="0" err="1"/>
              <a:t>fazei</a:t>
            </a:r>
            <a:r>
              <a:rPr lang="en-US" dirty="0"/>
              <a:t> de </a:t>
            </a:r>
            <a:r>
              <a:rPr lang="en-US" dirty="0" err="1"/>
              <a:t>proiectare</a:t>
            </a:r>
            <a:r>
              <a:rPr lang="en-US" dirty="0"/>
              <a:t> a PCB-</a:t>
            </a:r>
            <a:r>
              <a:rPr lang="en-US" dirty="0" err="1"/>
              <a:t>ului</a:t>
            </a:r>
            <a:r>
              <a:rPr lang="en-US" dirty="0"/>
              <a:t> </a:t>
            </a:r>
            <a:r>
              <a:rPr lang="en-US" dirty="0" err="1"/>
              <a:t>folosind</a:t>
            </a:r>
            <a:r>
              <a:rPr lang="en-US" dirty="0"/>
              <a:t> </a:t>
            </a:r>
            <a:r>
              <a:rPr lang="en-US" dirty="0" smtClean="0"/>
              <a:t>CAD</a:t>
            </a:r>
            <a:endParaRPr lang="en-US" dirty="0"/>
          </a:p>
        </p:txBody>
      </p:sp>
      <p:sp>
        <p:nvSpPr>
          <p:cNvPr id="3" name="Прямоугольник 2"/>
          <p:cNvSpPr/>
          <p:nvPr/>
        </p:nvSpPr>
        <p:spPr>
          <a:xfrm>
            <a:off x="3595372" y="5317578"/>
            <a:ext cx="4204549" cy="369332"/>
          </a:xfrm>
          <a:prstGeom prst="rect">
            <a:avLst/>
          </a:prstGeom>
          <a:ln>
            <a:solidFill>
              <a:srgbClr val="FF0000"/>
            </a:solidFill>
          </a:ln>
        </p:spPr>
        <p:txBody>
          <a:bodyPr wrap="none">
            <a:spAutoFit/>
          </a:bodyPr>
          <a:lstStyle/>
          <a:p>
            <a:r>
              <a:rPr lang="en-US" dirty="0" err="1"/>
              <a:t>Placarea</a:t>
            </a:r>
            <a:r>
              <a:rPr lang="en-US" dirty="0"/>
              <a:t> via </a:t>
            </a:r>
            <a:r>
              <a:rPr lang="en-US" dirty="0" err="1"/>
              <a:t>neutilizată</a:t>
            </a:r>
            <a:r>
              <a:rPr lang="en-US" dirty="0"/>
              <a:t> </a:t>
            </a:r>
            <a:r>
              <a:rPr lang="en-US" dirty="0" err="1"/>
              <a:t>trebuie</a:t>
            </a:r>
            <a:r>
              <a:rPr lang="en-US" dirty="0"/>
              <a:t> </a:t>
            </a:r>
            <a:r>
              <a:rPr lang="en-US" dirty="0" err="1"/>
              <a:t>îndepărtată</a:t>
            </a:r>
            <a:endParaRPr lang="en-US" dirty="0"/>
          </a:p>
        </p:txBody>
      </p:sp>
    </p:spTree>
    <p:extLst>
      <p:ext uri="{BB962C8B-B14F-4D97-AF65-F5344CB8AC3E}">
        <p14:creationId xmlns:p14="http://schemas.microsoft.com/office/powerpoint/2010/main" val="3504827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416"/>
            <a:ext cx="6056769" cy="2308324"/>
          </a:xfrm>
          <a:prstGeom prst="rect">
            <a:avLst/>
          </a:prstGeom>
          <a:ln>
            <a:solidFill>
              <a:srgbClr val="0070C0"/>
            </a:solidFill>
          </a:ln>
        </p:spPr>
        <p:txBody>
          <a:bodyPr wrap="square">
            <a:spAutoFit/>
          </a:bodyPr>
          <a:lstStyle/>
          <a:p>
            <a:pPr algn="ctr"/>
            <a:r>
              <a:rPr lang="ru-RU" dirty="0"/>
              <a:t>Трассировка дифференциальных линий</a:t>
            </a:r>
          </a:p>
          <a:p>
            <a:r>
              <a:rPr lang="ru-RU" dirty="0"/>
              <a:t>Проводники высокоскоростных дифференциальных пар необходимо располагать параллельно на определенном постоянном расстоянии друг от друга. Это расстояние выбирается исходя из величины требуемого импеданса. Дифференциальные проводники должны быть симметричными. При их трассировке следует минимизировать число различных неоднородностей (рис.).</a:t>
            </a:r>
          </a:p>
        </p:txBody>
      </p:sp>
      <p:pic>
        <p:nvPicPr>
          <p:cNvPr id="9218" name="Picture 2" descr=" Проводники высокоскоростных дифференциальных пар должны быть симметричными и параллельным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198" y="2494571"/>
            <a:ext cx="10645141" cy="3051607"/>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91331" y="6033267"/>
            <a:ext cx="10719303" cy="369332"/>
          </a:xfrm>
          <a:prstGeom prst="rect">
            <a:avLst/>
          </a:prstGeom>
          <a:ln>
            <a:solidFill>
              <a:srgbClr val="0070C0"/>
            </a:solidFill>
          </a:ln>
        </p:spPr>
        <p:txBody>
          <a:bodyPr wrap="square">
            <a:spAutoFit/>
          </a:bodyPr>
          <a:lstStyle/>
          <a:p>
            <a:pPr algn="ctr"/>
            <a:r>
              <a:rPr lang="ru-RU" dirty="0"/>
              <a:t>Проводники высокоскоростных дифференциальных пар должны быть симметричными и параллельными</a:t>
            </a:r>
          </a:p>
        </p:txBody>
      </p:sp>
      <p:sp>
        <p:nvSpPr>
          <p:cNvPr id="2" name="Прямоугольник 1"/>
          <p:cNvSpPr/>
          <p:nvPr/>
        </p:nvSpPr>
        <p:spPr>
          <a:xfrm>
            <a:off x="6056769" y="117416"/>
            <a:ext cx="6017043" cy="2031325"/>
          </a:xfrm>
          <a:prstGeom prst="rect">
            <a:avLst/>
          </a:prstGeom>
          <a:ln>
            <a:solidFill>
              <a:srgbClr val="FF0000"/>
            </a:solidFill>
          </a:ln>
        </p:spPr>
        <p:txBody>
          <a:bodyPr wrap="square">
            <a:spAutoFit/>
          </a:bodyPr>
          <a:lstStyle/>
          <a:p>
            <a:pPr algn="ctr"/>
            <a:r>
              <a:rPr lang="en-US" dirty="0" err="1"/>
              <a:t>Trasarea</a:t>
            </a:r>
            <a:r>
              <a:rPr lang="en-US" dirty="0"/>
              <a:t> </a:t>
            </a:r>
            <a:r>
              <a:rPr lang="en-US" dirty="0" err="1"/>
              <a:t>liniei</a:t>
            </a:r>
            <a:r>
              <a:rPr lang="en-US" dirty="0"/>
              <a:t> </a:t>
            </a:r>
            <a:r>
              <a:rPr lang="en-US" dirty="0" err="1" smtClean="0"/>
              <a:t>diferențiale</a:t>
            </a:r>
            <a:endParaRPr lang="x-none" dirty="0" smtClean="0"/>
          </a:p>
          <a:p>
            <a:r>
              <a:rPr lang="en-US" dirty="0" err="1"/>
              <a:t>Conductoarele</a:t>
            </a:r>
            <a:r>
              <a:rPr lang="en-US" dirty="0"/>
              <a:t> </a:t>
            </a:r>
            <a:r>
              <a:rPr lang="en-US" dirty="0" err="1"/>
              <a:t>perechilor</a:t>
            </a:r>
            <a:r>
              <a:rPr lang="en-US" dirty="0"/>
              <a:t> </a:t>
            </a:r>
            <a:r>
              <a:rPr lang="en-US" dirty="0" err="1"/>
              <a:t>diferențiale</a:t>
            </a:r>
            <a:r>
              <a:rPr lang="en-US" dirty="0"/>
              <a:t> de mare </a:t>
            </a:r>
            <a:r>
              <a:rPr lang="en-US" dirty="0" err="1"/>
              <a:t>viteză</a:t>
            </a:r>
            <a:r>
              <a:rPr lang="en-US" dirty="0"/>
              <a:t> </a:t>
            </a:r>
            <a:r>
              <a:rPr lang="en-US" dirty="0" err="1"/>
              <a:t>trebuie</a:t>
            </a:r>
            <a:r>
              <a:rPr lang="en-US" dirty="0"/>
              <a:t> </a:t>
            </a:r>
            <a:r>
              <a:rPr lang="en-US" dirty="0" err="1"/>
              <a:t>plasate</a:t>
            </a:r>
            <a:r>
              <a:rPr lang="en-US" dirty="0"/>
              <a:t> </a:t>
            </a:r>
            <a:r>
              <a:rPr lang="en-US" dirty="0" err="1"/>
              <a:t>în</a:t>
            </a:r>
            <a:r>
              <a:rPr lang="en-US" dirty="0"/>
              <a:t> </a:t>
            </a:r>
            <a:r>
              <a:rPr lang="en-US" dirty="0" err="1"/>
              <a:t>paralel</a:t>
            </a:r>
            <a:r>
              <a:rPr lang="en-US" dirty="0"/>
              <a:t> la o </a:t>
            </a:r>
            <a:r>
              <a:rPr lang="en-US" dirty="0" err="1"/>
              <a:t>anumită</a:t>
            </a:r>
            <a:r>
              <a:rPr lang="en-US" dirty="0"/>
              <a:t> </a:t>
            </a:r>
            <a:r>
              <a:rPr lang="en-US" dirty="0" err="1"/>
              <a:t>distanță</a:t>
            </a:r>
            <a:r>
              <a:rPr lang="en-US" dirty="0"/>
              <a:t> </a:t>
            </a:r>
            <a:r>
              <a:rPr lang="en-US" dirty="0" err="1"/>
              <a:t>constantă</a:t>
            </a:r>
            <a:r>
              <a:rPr lang="en-US" dirty="0"/>
              <a:t> </a:t>
            </a:r>
            <a:r>
              <a:rPr lang="en-US" dirty="0" err="1"/>
              <a:t>una</a:t>
            </a:r>
            <a:r>
              <a:rPr lang="en-US" dirty="0"/>
              <a:t> de </a:t>
            </a:r>
            <a:r>
              <a:rPr lang="en-US" dirty="0" err="1"/>
              <a:t>cealaltă</a:t>
            </a:r>
            <a:r>
              <a:rPr lang="en-US" dirty="0"/>
              <a:t>. </a:t>
            </a:r>
            <a:r>
              <a:rPr lang="en-US" dirty="0" err="1"/>
              <a:t>Această</a:t>
            </a:r>
            <a:r>
              <a:rPr lang="en-US" dirty="0"/>
              <a:t> </a:t>
            </a:r>
            <a:r>
              <a:rPr lang="en-US" dirty="0" err="1"/>
              <a:t>distanță</a:t>
            </a:r>
            <a:r>
              <a:rPr lang="en-US" dirty="0"/>
              <a:t> </a:t>
            </a:r>
            <a:r>
              <a:rPr lang="en-US" dirty="0" err="1"/>
              <a:t>este</a:t>
            </a:r>
            <a:r>
              <a:rPr lang="en-US" dirty="0"/>
              <a:t> </a:t>
            </a:r>
            <a:r>
              <a:rPr lang="en-US" dirty="0" err="1"/>
              <a:t>selectată</a:t>
            </a:r>
            <a:r>
              <a:rPr lang="en-US" dirty="0"/>
              <a:t> </a:t>
            </a:r>
            <a:r>
              <a:rPr lang="en-US" dirty="0" err="1"/>
              <a:t>pe</a:t>
            </a:r>
            <a:r>
              <a:rPr lang="en-US" dirty="0"/>
              <a:t> </a:t>
            </a:r>
            <a:r>
              <a:rPr lang="en-US" dirty="0" err="1"/>
              <a:t>baza</a:t>
            </a:r>
            <a:r>
              <a:rPr lang="en-US" dirty="0"/>
              <a:t> </a:t>
            </a:r>
            <a:r>
              <a:rPr lang="en-US" dirty="0" err="1"/>
              <a:t>impedanței</a:t>
            </a:r>
            <a:r>
              <a:rPr lang="en-US" dirty="0"/>
              <a:t> </a:t>
            </a:r>
            <a:r>
              <a:rPr lang="en-US" dirty="0" err="1"/>
              <a:t>necesare</a:t>
            </a:r>
            <a:r>
              <a:rPr lang="en-US" dirty="0"/>
              <a:t>. </a:t>
            </a:r>
            <a:r>
              <a:rPr lang="en-US" dirty="0" err="1"/>
              <a:t>Conductoarele</a:t>
            </a:r>
            <a:r>
              <a:rPr lang="en-US" dirty="0"/>
              <a:t> </a:t>
            </a:r>
            <a:r>
              <a:rPr lang="en-US" dirty="0" err="1"/>
              <a:t>diferențiale</a:t>
            </a:r>
            <a:r>
              <a:rPr lang="en-US" dirty="0"/>
              <a:t> </a:t>
            </a:r>
            <a:r>
              <a:rPr lang="en-US" dirty="0" err="1"/>
              <a:t>trebuie</a:t>
            </a:r>
            <a:r>
              <a:rPr lang="en-US" dirty="0"/>
              <a:t> </a:t>
            </a:r>
            <a:r>
              <a:rPr lang="en-US" dirty="0" err="1"/>
              <a:t>să</a:t>
            </a:r>
            <a:r>
              <a:rPr lang="en-US" dirty="0"/>
              <a:t> fie </a:t>
            </a:r>
            <a:r>
              <a:rPr lang="en-US" dirty="0" err="1"/>
              <a:t>echilibrate</a:t>
            </a:r>
            <a:r>
              <a:rPr lang="en-US" dirty="0"/>
              <a:t>. La </a:t>
            </a:r>
            <a:r>
              <a:rPr lang="en-US" dirty="0" err="1"/>
              <a:t>urmărirea</a:t>
            </a:r>
            <a:r>
              <a:rPr lang="en-US" dirty="0"/>
              <a:t> </a:t>
            </a:r>
            <a:r>
              <a:rPr lang="en-US" dirty="0" err="1"/>
              <a:t>lor</a:t>
            </a:r>
            <a:r>
              <a:rPr lang="en-US" dirty="0"/>
              <a:t>, </a:t>
            </a:r>
            <a:r>
              <a:rPr lang="en-US" dirty="0" err="1"/>
              <a:t>numărul</a:t>
            </a:r>
            <a:r>
              <a:rPr lang="en-US" dirty="0"/>
              <a:t> </a:t>
            </a:r>
            <a:r>
              <a:rPr lang="en-US" dirty="0" err="1"/>
              <a:t>diferitelor</a:t>
            </a:r>
            <a:r>
              <a:rPr lang="en-US" dirty="0"/>
              <a:t> </a:t>
            </a:r>
            <a:r>
              <a:rPr lang="en-US" dirty="0" err="1"/>
              <a:t>neomogenități</a:t>
            </a:r>
            <a:r>
              <a:rPr lang="en-US" dirty="0"/>
              <a:t> </a:t>
            </a:r>
            <a:r>
              <a:rPr lang="en-US" dirty="0" err="1"/>
              <a:t>ar</a:t>
            </a:r>
            <a:r>
              <a:rPr lang="en-US" dirty="0"/>
              <a:t> </a:t>
            </a:r>
            <a:r>
              <a:rPr lang="en-US" dirty="0" err="1"/>
              <a:t>trebui</a:t>
            </a:r>
            <a:r>
              <a:rPr lang="en-US" dirty="0"/>
              <a:t> </a:t>
            </a:r>
            <a:r>
              <a:rPr lang="en-US" dirty="0" err="1"/>
              <a:t>redus</a:t>
            </a:r>
            <a:r>
              <a:rPr lang="en-US" dirty="0"/>
              <a:t> la minimum</a:t>
            </a:r>
          </a:p>
        </p:txBody>
      </p:sp>
      <p:sp>
        <p:nvSpPr>
          <p:cNvPr id="3" name="Прямоугольник 2"/>
          <p:cNvSpPr/>
          <p:nvPr/>
        </p:nvSpPr>
        <p:spPr>
          <a:xfrm>
            <a:off x="2036160" y="6402599"/>
            <a:ext cx="8429646" cy="369332"/>
          </a:xfrm>
          <a:prstGeom prst="rect">
            <a:avLst/>
          </a:prstGeom>
          <a:ln>
            <a:solidFill>
              <a:srgbClr val="FF0000"/>
            </a:solidFill>
          </a:ln>
        </p:spPr>
        <p:txBody>
          <a:bodyPr wrap="square">
            <a:spAutoFit/>
          </a:bodyPr>
          <a:lstStyle/>
          <a:p>
            <a:r>
              <a:rPr lang="en-US" dirty="0" err="1"/>
              <a:t>Conductoarele</a:t>
            </a:r>
            <a:r>
              <a:rPr lang="en-US" dirty="0"/>
              <a:t> de </a:t>
            </a:r>
            <a:r>
              <a:rPr lang="en-US" dirty="0" err="1"/>
              <a:t>perechi</a:t>
            </a:r>
            <a:r>
              <a:rPr lang="en-US" dirty="0"/>
              <a:t> </a:t>
            </a:r>
            <a:r>
              <a:rPr lang="en-US" dirty="0" err="1"/>
              <a:t>diferențiale</a:t>
            </a:r>
            <a:r>
              <a:rPr lang="en-US" dirty="0"/>
              <a:t> de mare </a:t>
            </a:r>
            <a:r>
              <a:rPr lang="en-US" dirty="0" err="1"/>
              <a:t>viteză</a:t>
            </a:r>
            <a:r>
              <a:rPr lang="en-US" dirty="0"/>
              <a:t> </a:t>
            </a:r>
            <a:r>
              <a:rPr lang="en-US" dirty="0" err="1"/>
              <a:t>trebuie</a:t>
            </a:r>
            <a:r>
              <a:rPr lang="en-US" dirty="0"/>
              <a:t> </a:t>
            </a:r>
            <a:r>
              <a:rPr lang="en-US" dirty="0" err="1"/>
              <a:t>să</a:t>
            </a:r>
            <a:r>
              <a:rPr lang="en-US" dirty="0"/>
              <a:t> fie </a:t>
            </a:r>
            <a:r>
              <a:rPr lang="en-US" dirty="0" err="1"/>
              <a:t>echilibrate</a:t>
            </a:r>
            <a:r>
              <a:rPr lang="en-US" dirty="0"/>
              <a:t> </a:t>
            </a:r>
            <a:r>
              <a:rPr lang="en-US" dirty="0" err="1"/>
              <a:t>și</a:t>
            </a:r>
            <a:r>
              <a:rPr lang="en-US" dirty="0"/>
              <a:t> </a:t>
            </a:r>
            <a:r>
              <a:rPr lang="en-US" dirty="0" err="1"/>
              <a:t>paralele</a:t>
            </a:r>
            <a:endParaRPr lang="en-US" dirty="0"/>
          </a:p>
        </p:txBody>
      </p:sp>
    </p:spTree>
    <p:extLst>
      <p:ext uri="{BB962C8B-B14F-4D97-AF65-F5344CB8AC3E}">
        <p14:creationId xmlns:p14="http://schemas.microsoft.com/office/powerpoint/2010/main" val="3198181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200329"/>
          </a:xfrm>
          <a:prstGeom prst="rect">
            <a:avLst/>
          </a:prstGeom>
          <a:ln>
            <a:solidFill>
              <a:srgbClr val="0070C0"/>
            </a:solidFill>
          </a:ln>
        </p:spPr>
        <p:txBody>
          <a:bodyPr wrap="square">
            <a:spAutoFit/>
          </a:bodyPr>
          <a:lstStyle/>
          <a:p>
            <a:r>
              <a:rPr lang="ru-RU" dirty="0"/>
              <a:t>Не допускается размещение каких-либо компонентов или переходных отверстий между проводниками дифференциальных пар, даже если сами проводники остаются параллельными и симметричными (рис</a:t>
            </a:r>
            <a:r>
              <a:rPr lang="ru-RU" dirty="0" smtClean="0"/>
              <a:t>.). </a:t>
            </a:r>
            <a:r>
              <a:rPr lang="ru-RU" dirty="0"/>
              <a:t>Компоненты и переходные отверстия между дифференциальными проводниками могут приводить к проблемам с ЭМС и создавать неоднородности импеданса.</a:t>
            </a:r>
          </a:p>
        </p:txBody>
      </p:sp>
      <p:pic>
        <p:nvPicPr>
          <p:cNvPr id="5" name="Picture 4" descr="Между дифференциальными парами нельзя размещать компоненты или переходные отверст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540" y="2260900"/>
            <a:ext cx="10913199" cy="3110264"/>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408915" y="5586485"/>
            <a:ext cx="5652380" cy="646331"/>
          </a:xfrm>
          <a:prstGeom prst="rect">
            <a:avLst/>
          </a:prstGeom>
          <a:ln>
            <a:solidFill>
              <a:srgbClr val="0070C0"/>
            </a:solidFill>
          </a:ln>
        </p:spPr>
        <p:txBody>
          <a:bodyPr wrap="square">
            <a:spAutoFit/>
          </a:bodyPr>
          <a:lstStyle/>
          <a:p>
            <a:r>
              <a:rPr lang="ru-RU" dirty="0"/>
              <a:t>Между дифференциальными парами нельзя размещать компоненты или переходные отверстия </a:t>
            </a:r>
            <a:endParaRPr lang="en-US" dirty="0"/>
          </a:p>
        </p:txBody>
      </p:sp>
      <p:sp>
        <p:nvSpPr>
          <p:cNvPr id="7" name="Прямоугольник 6"/>
          <p:cNvSpPr/>
          <p:nvPr/>
        </p:nvSpPr>
        <p:spPr>
          <a:xfrm>
            <a:off x="0" y="1337570"/>
            <a:ext cx="12122590" cy="923330"/>
          </a:xfrm>
          <a:prstGeom prst="rect">
            <a:avLst/>
          </a:prstGeom>
          <a:ln>
            <a:solidFill>
              <a:srgbClr val="FF0000"/>
            </a:solidFill>
          </a:ln>
        </p:spPr>
        <p:txBody>
          <a:bodyPr wrap="square">
            <a:spAutoFit/>
          </a:bodyPr>
          <a:lstStyle/>
          <a:p>
            <a:r>
              <a:rPr lang="en-US" dirty="0"/>
              <a:t>Nu </a:t>
            </a:r>
            <a:r>
              <a:rPr lang="en-US" dirty="0" err="1"/>
              <a:t>așezați</a:t>
            </a:r>
            <a:r>
              <a:rPr lang="en-US" dirty="0"/>
              <a:t> </a:t>
            </a:r>
            <a:r>
              <a:rPr lang="en-US" dirty="0" err="1"/>
              <a:t>componente</a:t>
            </a:r>
            <a:r>
              <a:rPr lang="en-US" dirty="0"/>
              <a:t> </a:t>
            </a:r>
            <a:r>
              <a:rPr lang="en-US" dirty="0" err="1"/>
              <a:t>sau</a:t>
            </a:r>
            <a:r>
              <a:rPr lang="en-US" dirty="0"/>
              <a:t> </a:t>
            </a:r>
            <a:r>
              <a:rPr lang="en-US" dirty="0" err="1"/>
              <a:t>conexiuni</a:t>
            </a:r>
            <a:r>
              <a:rPr lang="en-US" dirty="0"/>
              <a:t> </a:t>
            </a:r>
            <a:r>
              <a:rPr lang="en-US" dirty="0" err="1"/>
              <a:t>între</a:t>
            </a:r>
            <a:r>
              <a:rPr lang="en-US" dirty="0"/>
              <a:t> </a:t>
            </a:r>
            <a:r>
              <a:rPr lang="en-US" dirty="0" err="1"/>
              <a:t>conductorii</a:t>
            </a:r>
            <a:r>
              <a:rPr lang="en-US" dirty="0"/>
              <a:t> </a:t>
            </a:r>
            <a:r>
              <a:rPr lang="en-US" dirty="0" err="1"/>
              <a:t>diferențiali</a:t>
            </a:r>
            <a:r>
              <a:rPr lang="en-US" dirty="0"/>
              <a:t>, </a:t>
            </a:r>
            <a:r>
              <a:rPr lang="en-US" dirty="0" err="1"/>
              <a:t>chiar</a:t>
            </a:r>
            <a:r>
              <a:rPr lang="en-US" dirty="0"/>
              <a:t> </a:t>
            </a:r>
            <a:r>
              <a:rPr lang="en-US" dirty="0" err="1"/>
              <a:t>dacă</a:t>
            </a:r>
            <a:r>
              <a:rPr lang="en-US" dirty="0"/>
              <a:t> </a:t>
            </a:r>
            <a:r>
              <a:rPr lang="en-US" dirty="0" err="1"/>
              <a:t>conductorii</a:t>
            </a:r>
            <a:r>
              <a:rPr lang="en-US" dirty="0"/>
              <a:t> </a:t>
            </a:r>
            <a:r>
              <a:rPr lang="en-US" dirty="0" err="1"/>
              <a:t>înșiși</a:t>
            </a:r>
            <a:r>
              <a:rPr lang="en-US" dirty="0"/>
              <a:t> </a:t>
            </a:r>
            <a:r>
              <a:rPr lang="en-US" dirty="0" err="1"/>
              <a:t>rămân</a:t>
            </a:r>
            <a:r>
              <a:rPr lang="en-US" dirty="0"/>
              <a:t> </a:t>
            </a:r>
            <a:r>
              <a:rPr lang="en-US" dirty="0" err="1"/>
              <a:t>paraleli</a:t>
            </a:r>
            <a:r>
              <a:rPr lang="en-US" dirty="0"/>
              <a:t> </a:t>
            </a:r>
            <a:r>
              <a:rPr lang="en-US" dirty="0" err="1"/>
              <a:t>și</a:t>
            </a:r>
            <a:r>
              <a:rPr lang="en-US" dirty="0"/>
              <a:t> </a:t>
            </a:r>
            <a:r>
              <a:rPr lang="en-US" dirty="0" err="1"/>
              <a:t>simetrici</a:t>
            </a:r>
            <a:r>
              <a:rPr lang="en-US" dirty="0"/>
              <a:t> (</a:t>
            </a:r>
            <a:r>
              <a:rPr lang="en-US" dirty="0" err="1" smtClean="0"/>
              <a:t>Figura</a:t>
            </a:r>
            <a:r>
              <a:rPr lang="en-US" dirty="0" smtClean="0"/>
              <a:t>). </a:t>
            </a:r>
            <a:r>
              <a:rPr lang="en-US" dirty="0" err="1"/>
              <a:t>Componentele</a:t>
            </a:r>
            <a:r>
              <a:rPr lang="en-US" dirty="0"/>
              <a:t> </a:t>
            </a:r>
            <a:r>
              <a:rPr lang="en-US" dirty="0" err="1"/>
              <a:t>și</a:t>
            </a:r>
            <a:r>
              <a:rPr lang="en-US" dirty="0"/>
              <a:t> </a:t>
            </a:r>
            <a:r>
              <a:rPr lang="en-US" dirty="0" err="1"/>
              <a:t>conexiunile</a:t>
            </a:r>
            <a:r>
              <a:rPr lang="en-US" dirty="0"/>
              <a:t> </a:t>
            </a:r>
            <a:r>
              <a:rPr lang="en-US" dirty="0" err="1"/>
              <a:t>dintre</a:t>
            </a:r>
            <a:r>
              <a:rPr lang="en-US" dirty="0"/>
              <a:t> </a:t>
            </a:r>
            <a:r>
              <a:rPr lang="en-US" dirty="0" err="1"/>
              <a:t>conductorii</a:t>
            </a:r>
            <a:r>
              <a:rPr lang="en-US" dirty="0"/>
              <a:t> </a:t>
            </a:r>
            <a:r>
              <a:rPr lang="en-US" dirty="0" err="1"/>
              <a:t>diferențiali</a:t>
            </a:r>
            <a:r>
              <a:rPr lang="en-US" dirty="0"/>
              <a:t> pot </a:t>
            </a:r>
            <a:r>
              <a:rPr lang="en-US" dirty="0" err="1"/>
              <a:t>provoca</a:t>
            </a:r>
            <a:r>
              <a:rPr lang="en-US" dirty="0"/>
              <a:t> </a:t>
            </a:r>
            <a:r>
              <a:rPr lang="en-US" dirty="0" err="1"/>
              <a:t>probleme</a:t>
            </a:r>
            <a:r>
              <a:rPr lang="en-US" dirty="0"/>
              <a:t> EMC </a:t>
            </a:r>
            <a:r>
              <a:rPr lang="en-US" dirty="0" err="1"/>
              <a:t>și</a:t>
            </a:r>
            <a:r>
              <a:rPr lang="en-US" dirty="0"/>
              <a:t> pot </a:t>
            </a:r>
            <a:r>
              <a:rPr lang="en-US" dirty="0" err="1"/>
              <a:t>crea</a:t>
            </a:r>
            <a:r>
              <a:rPr lang="en-US" dirty="0"/>
              <a:t> </a:t>
            </a:r>
            <a:r>
              <a:rPr lang="en-US" dirty="0" err="1"/>
              <a:t>discontinuități</a:t>
            </a:r>
            <a:r>
              <a:rPr lang="en-US" dirty="0"/>
              <a:t> de </a:t>
            </a:r>
            <a:r>
              <a:rPr lang="en-US" dirty="0" err="1"/>
              <a:t>impedanță</a:t>
            </a:r>
            <a:r>
              <a:rPr lang="en-US" dirty="0"/>
              <a:t>.</a:t>
            </a:r>
          </a:p>
        </p:txBody>
      </p:sp>
      <p:sp>
        <p:nvSpPr>
          <p:cNvPr id="8" name="Прямоугольник 7"/>
          <p:cNvSpPr/>
          <p:nvPr/>
        </p:nvSpPr>
        <p:spPr>
          <a:xfrm>
            <a:off x="6503406" y="5586485"/>
            <a:ext cx="4885853" cy="646331"/>
          </a:xfrm>
          <a:prstGeom prst="rect">
            <a:avLst/>
          </a:prstGeom>
          <a:ln>
            <a:solidFill>
              <a:srgbClr val="FF0000"/>
            </a:solidFill>
          </a:ln>
        </p:spPr>
        <p:txBody>
          <a:bodyPr wrap="square">
            <a:spAutoFit/>
          </a:bodyPr>
          <a:lstStyle/>
          <a:p>
            <a:r>
              <a:rPr lang="en-US" dirty="0" err="1"/>
              <a:t>Componentele</a:t>
            </a:r>
            <a:r>
              <a:rPr lang="en-US" dirty="0"/>
              <a:t> </a:t>
            </a:r>
            <a:r>
              <a:rPr lang="en-US" dirty="0" err="1"/>
              <a:t>sau</a:t>
            </a:r>
            <a:r>
              <a:rPr lang="en-US" dirty="0"/>
              <a:t> via-</a:t>
            </a:r>
            <a:r>
              <a:rPr lang="en-US" dirty="0" err="1"/>
              <a:t>urile</a:t>
            </a:r>
            <a:r>
              <a:rPr lang="en-US" dirty="0"/>
              <a:t> nu pot fi </a:t>
            </a:r>
            <a:r>
              <a:rPr lang="en-US" dirty="0" err="1"/>
              <a:t>plasate</a:t>
            </a:r>
            <a:r>
              <a:rPr lang="en-US" dirty="0"/>
              <a:t> </a:t>
            </a:r>
            <a:r>
              <a:rPr lang="en-US" dirty="0" err="1"/>
              <a:t>între</a:t>
            </a:r>
            <a:r>
              <a:rPr lang="en-US" dirty="0"/>
              <a:t> </a:t>
            </a:r>
            <a:r>
              <a:rPr lang="en-US" dirty="0" err="1"/>
              <a:t>perechi</a:t>
            </a:r>
            <a:r>
              <a:rPr lang="en-US" dirty="0"/>
              <a:t> </a:t>
            </a:r>
            <a:r>
              <a:rPr lang="en-US" dirty="0" err="1"/>
              <a:t>diferențiale</a:t>
            </a:r>
            <a:endParaRPr lang="en-US" dirty="0"/>
          </a:p>
        </p:txBody>
      </p:sp>
    </p:spTree>
    <p:extLst>
      <p:ext uri="{BB962C8B-B14F-4D97-AF65-F5344CB8AC3E}">
        <p14:creationId xmlns:p14="http://schemas.microsoft.com/office/powerpoint/2010/main" val="528578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0506" y="114718"/>
            <a:ext cx="11943031" cy="1477328"/>
          </a:xfrm>
          <a:prstGeom prst="rect">
            <a:avLst/>
          </a:prstGeom>
          <a:ln>
            <a:solidFill>
              <a:srgbClr val="0070C0"/>
            </a:solidFill>
          </a:ln>
        </p:spPr>
        <p:txBody>
          <a:bodyPr wrap="square">
            <a:spAutoFit/>
          </a:bodyPr>
          <a:lstStyle/>
          <a:p>
            <a:r>
              <a:rPr lang="ru-RU" dirty="0">
                <a:latin typeface="Arial" panose="020B0604020202020204" pitchFamily="34" charset="0"/>
              </a:rPr>
              <a:t>Некоторые высокоскоростные дифференциальные интерфейсы требуют последовательных разделительных конденсаторов. Необходимо размещать такие конденсаторы симметрично (рис</a:t>
            </a:r>
            <a:r>
              <a:rPr lang="ru-RU" dirty="0" smtClean="0">
                <a:latin typeface="Arial" panose="020B0604020202020204" pitchFamily="34" charset="0"/>
              </a:rPr>
              <a:t>.). </a:t>
            </a:r>
            <a:r>
              <a:rPr lang="ru-RU" dirty="0">
                <a:latin typeface="Arial" panose="020B0604020202020204" pitchFamily="34" charset="0"/>
              </a:rPr>
              <a:t>Конденсаторы и их контактные площадки создают неоднородности импеданса. При необходимости следует применять малогабаритные корпуса 0402. Использование корпусов 0603 также иногда допустимо. Более крупные корпуса, например, 0805 или C-</a:t>
            </a:r>
            <a:r>
              <a:rPr lang="ru-RU" dirty="0" err="1">
                <a:latin typeface="Arial" panose="020B0604020202020204" pitchFamily="34" charset="0"/>
              </a:rPr>
              <a:t>pack</a:t>
            </a:r>
            <a:r>
              <a:rPr lang="ru-RU" dirty="0">
                <a:latin typeface="Arial" panose="020B0604020202020204" pitchFamily="34" charset="0"/>
              </a:rPr>
              <a:t>, применять не рекомендуется.</a:t>
            </a:r>
            <a:endParaRPr lang="en-US" dirty="0"/>
          </a:p>
        </p:txBody>
      </p:sp>
      <p:pic>
        <p:nvPicPr>
          <p:cNvPr id="10242" name="Picture 2" descr="Необходимо размещать разделительные конденсаторы симметрично"/>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3013" y="2983933"/>
            <a:ext cx="9534536" cy="2765017"/>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558297" y="5912409"/>
            <a:ext cx="4728927" cy="646331"/>
          </a:xfrm>
          <a:prstGeom prst="rect">
            <a:avLst/>
          </a:prstGeom>
          <a:ln>
            <a:solidFill>
              <a:srgbClr val="0070C0"/>
            </a:solidFill>
          </a:ln>
        </p:spPr>
        <p:txBody>
          <a:bodyPr wrap="square">
            <a:spAutoFit/>
          </a:bodyPr>
          <a:lstStyle/>
          <a:p>
            <a:r>
              <a:rPr lang="ru-RU" dirty="0"/>
              <a:t>Необходимо размещать разделительные конденсаторы симметрично</a:t>
            </a:r>
            <a:endParaRPr lang="en-US" dirty="0"/>
          </a:p>
        </p:txBody>
      </p:sp>
      <p:sp>
        <p:nvSpPr>
          <p:cNvPr id="2" name="Прямоугольник 1"/>
          <p:cNvSpPr/>
          <p:nvPr/>
        </p:nvSpPr>
        <p:spPr>
          <a:xfrm>
            <a:off x="170506" y="1687825"/>
            <a:ext cx="11872111" cy="1200329"/>
          </a:xfrm>
          <a:prstGeom prst="rect">
            <a:avLst/>
          </a:prstGeom>
          <a:ln>
            <a:solidFill>
              <a:srgbClr val="FF0000"/>
            </a:solidFill>
          </a:ln>
        </p:spPr>
        <p:txBody>
          <a:bodyPr wrap="square">
            <a:spAutoFit/>
          </a:bodyPr>
          <a:lstStyle/>
          <a:p>
            <a:r>
              <a:rPr lang="en-US" dirty="0" err="1"/>
              <a:t>Unele</a:t>
            </a:r>
            <a:r>
              <a:rPr lang="en-US" dirty="0"/>
              <a:t> </a:t>
            </a:r>
            <a:r>
              <a:rPr lang="en-US" dirty="0" err="1"/>
              <a:t>interfețe</a:t>
            </a:r>
            <a:r>
              <a:rPr lang="en-US" dirty="0"/>
              <a:t> </a:t>
            </a:r>
            <a:r>
              <a:rPr lang="en-US" dirty="0" err="1"/>
              <a:t>diferențiale</a:t>
            </a:r>
            <a:r>
              <a:rPr lang="en-US" dirty="0"/>
              <a:t> de mare </a:t>
            </a:r>
            <a:r>
              <a:rPr lang="en-US" dirty="0" err="1"/>
              <a:t>viteză</a:t>
            </a:r>
            <a:r>
              <a:rPr lang="en-US" dirty="0"/>
              <a:t> </a:t>
            </a:r>
            <a:r>
              <a:rPr lang="en-US" dirty="0" err="1"/>
              <a:t>necesită</a:t>
            </a:r>
            <a:r>
              <a:rPr lang="en-US" dirty="0"/>
              <a:t> </a:t>
            </a:r>
            <a:r>
              <a:rPr lang="en-US" dirty="0" err="1"/>
              <a:t>condensatoare</a:t>
            </a:r>
            <a:r>
              <a:rPr lang="en-US" dirty="0"/>
              <a:t> de </a:t>
            </a:r>
            <a:r>
              <a:rPr lang="en-US" dirty="0" err="1"/>
              <a:t>blocare</a:t>
            </a:r>
            <a:r>
              <a:rPr lang="en-US" dirty="0"/>
              <a:t> </a:t>
            </a:r>
            <a:r>
              <a:rPr lang="en-US" dirty="0" err="1"/>
              <a:t>în</a:t>
            </a:r>
            <a:r>
              <a:rPr lang="en-US" dirty="0"/>
              <a:t> </a:t>
            </a:r>
            <a:r>
              <a:rPr lang="en-US" dirty="0" err="1"/>
              <a:t>serie</a:t>
            </a:r>
            <a:r>
              <a:rPr lang="en-US" dirty="0"/>
              <a:t>. Este </a:t>
            </a:r>
            <a:r>
              <a:rPr lang="en-US" dirty="0" err="1"/>
              <a:t>necesar</a:t>
            </a:r>
            <a:r>
              <a:rPr lang="en-US" dirty="0"/>
              <a:t> </a:t>
            </a:r>
            <a:r>
              <a:rPr lang="en-US" dirty="0" err="1"/>
              <a:t>să</a:t>
            </a:r>
            <a:r>
              <a:rPr lang="en-US" dirty="0"/>
              <a:t> </a:t>
            </a:r>
            <a:r>
              <a:rPr lang="en-US" dirty="0" err="1"/>
              <a:t>plasați</a:t>
            </a:r>
            <a:r>
              <a:rPr lang="en-US" dirty="0"/>
              <a:t> </a:t>
            </a:r>
            <a:r>
              <a:rPr lang="en-US" dirty="0" err="1"/>
              <a:t>astfel</a:t>
            </a:r>
            <a:r>
              <a:rPr lang="en-US" dirty="0"/>
              <a:t> de </a:t>
            </a:r>
            <a:r>
              <a:rPr lang="en-US" dirty="0" err="1"/>
              <a:t>condensatori</a:t>
            </a:r>
            <a:r>
              <a:rPr lang="en-US" dirty="0"/>
              <a:t> </a:t>
            </a:r>
            <a:r>
              <a:rPr lang="en-US" dirty="0" err="1"/>
              <a:t>simetric</a:t>
            </a:r>
            <a:r>
              <a:rPr lang="en-US" dirty="0"/>
              <a:t> (Fig</a:t>
            </a:r>
            <a:r>
              <a:rPr lang="en-US" dirty="0" smtClean="0"/>
              <a:t>.). </a:t>
            </a:r>
            <a:r>
              <a:rPr lang="en-US" dirty="0" err="1"/>
              <a:t>Condensatoarele</a:t>
            </a:r>
            <a:r>
              <a:rPr lang="en-US" dirty="0"/>
              <a:t> </a:t>
            </a:r>
            <a:r>
              <a:rPr lang="en-US" dirty="0" err="1"/>
              <a:t>și</a:t>
            </a:r>
            <a:r>
              <a:rPr lang="en-US" dirty="0"/>
              <a:t> </a:t>
            </a:r>
            <a:r>
              <a:rPr lang="x-none" dirty="0" smtClean="0"/>
              <a:t>suprafețele de contact a</a:t>
            </a:r>
            <a:r>
              <a:rPr lang="en-US" dirty="0" smtClean="0"/>
              <a:t> </a:t>
            </a:r>
            <a:r>
              <a:rPr lang="en-US" dirty="0" err="1"/>
              <a:t>lor</a:t>
            </a:r>
            <a:r>
              <a:rPr lang="en-US" dirty="0"/>
              <a:t> </a:t>
            </a:r>
            <a:r>
              <a:rPr lang="en-US" dirty="0" err="1"/>
              <a:t>creează</a:t>
            </a:r>
            <a:r>
              <a:rPr lang="en-US" dirty="0"/>
              <a:t> </a:t>
            </a:r>
            <a:r>
              <a:rPr lang="en-US" dirty="0" err="1"/>
              <a:t>discontinuități</a:t>
            </a:r>
            <a:r>
              <a:rPr lang="en-US" dirty="0"/>
              <a:t> de </a:t>
            </a:r>
            <a:r>
              <a:rPr lang="en-US" dirty="0" err="1"/>
              <a:t>impedanță</a:t>
            </a:r>
            <a:r>
              <a:rPr lang="en-US" dirty="0"/>
              <a:t>. </a:t>
            </a:r>
            <a:r>
              <a:rPr lang="en-US" dirty="0" err="1"/>
              <a:t>Dacă</a:t>
            </a:r>
            <a:r>
              <a:rPr lang="en-US" dirty="0"/>
              <a:t> </a:t>
            </a:r>
            <a:r>
              <a:rPr lang="en-US" dirty="0" err="1"/>
              <a:t>este</a:t>
            </a:r>
            <a:r>
              <a:rPr lang="en-US" dirty="0"/>
              <a:t> </a:t>
            </a:r>
            <a:r>
              <a:rPr lang="en-US" dirty="0" err="1"/>
              <a:t>necesar</a:t>
            </a:r>
            <a:r>
              <a:rPr lang="en-US" dirty="0"/>
              <a:t>, </a:t>
            </a:r>
            <a:r>
              <a:rPr lang="en-US" dirty="0" err="1"/>
              <a:t>ar</a:t>
            </a:r>
            <a:r>
              <a:rPr lang="en-US" dirty="0"/>
              <a:t> </a:t>
            </a:r>
            <a:r>
              <a:rPr lang="en-US" dirty="0" err="1"/>
              <a:t>trebui</a:t>
            </a:r>
            <a:r>
              <a:rPr lang="en-US" dirty="0"/>
              <a:t> </a:t>
            </a:r>
            <a:r>
              <a:rPr lang="en-US" dirty="0" err="1"/>
              <a:t>să</a:t>
            </a:r>
            <a:r>
              <a:rPr lang="en-US" dirty="0"/>
              <a:t> se </a:t>
            </a:r>
            <a:r>
              <a:rPr lang="en-US" dirty="0" err="1"/>
              <a:t>utilizeze</a:t>
            </a:r>
            <a:r>
              <a:rPr lang="en-US" dirty="0"/>
              <a:t> </a:t>
            </a:r>
            <a:r>
              <a:rPr lang="en-US" dirty="0" err="1"/>
              <a:t>carcase</a:t>
            </a:r>
            <a:r>
              <a:rPr lang="en-US" dirty="0"/>
              <a:t> de </a:t>
            </a:r>
            <a:r>
              <a:rPr lang="en-US" dirty="0" err="1"/>
              <a:t>dimensiuni</a:t>
            </a:r>
            <a:r>
              <a:rPr lang="en-US" dirty="0"/>
              <a:t> </a:t>
            </a:r>
            <a:r>
              <a:rPr lang="en-US" dirty="0" err="1"/>
              <a:t>mici</a:t>
            </a:r>
            <a:r>
              <a:rPr lang="en-US" dirty="0"/>
              <a:t> 0402. </a:t>
            </a:r>
            <a:r>
              <a:rPr lang="en-US" dirty="0" err="1"/>
              <a:t>Utilizarea</a:t>
            </a:r>
            <a:r>
              <a:rPr lang="en-US" dirty="0"/>
              <a:t> </a:t>
            </a:r>
            <a:r>
              <a:rPr lang="en-US" dirty="0" err="1"/>
              <a:t>carcasei</a:t>
            </a:r>
            <a:r>
              <a:rPr lang="en-US" dirty="0"/>
              <a:t> 0603 </a:t>
            </a:r>
            <a:r>
              <a:rPr lang="en-US" dirty="0" err="1"/>
              <a:t>este</a:t>
            </a:r>
            <a:r>
              <a:rPr lang="en-US" dirty="0"/>
              <a:t>, de </a:t>
            </a:r>
            <a:r>
              <a:rPr lang="en-US" dirty="0" err="1"/>
              <a:t>asemenea</a:t>
            </a:r>
            <a:r>
              <a:rPr lang="en-US" dirty="0"/>
              <a:t>, </a:t>
            </a:r>
            <a:r>
              <a:rPr lang="en-US" dirty="0" err="1"/>
              <a:t>uneori</a:t>
            </a:r>
            <a:r>
              <a:rPr lang="en-US" dirty="0"/>
              <a:t> </a:t>
            </a:r>
            <a:r>
              <a:rPr lang="en-US" dirty="0" err="1"/>
              <a:t>acceptabilă</a:t>
            </a:r>
            <a:r>
              <a:rPr lang="en-US" dirty="0"/>
              <a:t>. </a:t>
            </a:r>
            <a:r>
              <a:rPr lang="en-US" dirty="0" err="1"/>
              <a:t>Carcasele</a:t>
            </a:r>
            <a:r>
              <a:rPr lang="en-US" dirty="0"/>
              <a:t> </a:t>
            </a:r>
            <a:r>
              <a:rPr lang="en-US" dirty="0" err="1"/>
              <a:t>mai</a:t>
            </a:r>
            <a:r>
              <a:rPr lang="en-US" dirty="0"/>
              <a:t> </a:t>
            </a:r>
            <a:r>
              <a:rPr lang="en-US" dirty="0" err="1"/>
              <a:t>mari</a:t>
            </a:r>
            <a:r>
              <a:rPr lang="en-US" dirty="0"/>
              <a:t>, cum </a:t>
            </a:r>
            <a:r>
              <a:rPr lang="en-US" dirty="0" err="1"/>
              <a:t>ar</a:t>
            </a:r>
            <a:r>
              <a:rPr lang="en-US" dirty="0"/>
              <a:t> fi 0805 </a:t>
            </a:r>
            <a:r>
              <a:rPr lang="en-US" dirty="0" err="1"/>
              <a:t>sau</a:t>
            </a:r>
            <a:r>
              <a:rPr lang="en-US" dirty="0"/>
              <a:t> C-pack, nu </a:t>
            </a:r>
            <a:r>
              <a:rPr lang="en-US" dirty="0" err="1"/>
              <a:t>sunt</a:t>
            </a:r>
            <a:r>
              <a:rPr lang="en-US" dirty="0"/>
              <a:t> </a:t>
            </a:r>
            <a:r>
              <a:rPr lang="en-US" dirty="0" err="1"/>
              <a:t>recomandate</a:t>
            </a:r>
            <a:r>
              <a:rPr lang="en-US" dirty="0"/>
              <a:t>.</a:t>
            </a:r>
          </a:p>
        </p:txBody>
      </p:sp>
      <p:sp>
        <p:nvSpPr>
          <p:cNvPr id="3" name="Прямоугольник 2"/>
          <p:cNvSpPr/>
          <p:nvPr/>
        </p:nvSpPr>
        <p:spPr>
          <a:xfrm>
            <a:off x="6379139" y="5912409"/>
            <a:ext cx="4021165" cy="369332"/>
          </a:xfrm>
          <a:prstGeom prst="rect">
            <a:avLst/>
          </a:prstGeom>
          <a:ln>
            <a:solidFill>
              <a:srgbClr val="FF0000"/>
            </a:solidFill>
          </a:ln>
        </p:spPr>
        <p:txBody>
          <a:bodyPr wrap="none">
            <a:spAutoFit/>
          </a:bodyPr>
          <a:lstStyle/>
          <a:p>
            <a:r>
              <a:rPr lang="en-US" dirty="0" err="1"/>
              <a:t>Așezați</a:t>
            </a:r>
            <a:r>
              <a:rPr lang="en-US" dirty="0"/>
              <a:t> </a:t>
            </a:r>
            <a:r>
              <a:rPr lang="en-US" dirty="0" err="1"/>
              <a:t>simetric</a:t>
            </a:r>
            <a:r>
              <a:rPr lang="en-US" dirty="0"/>
              <a:t> </a:t>
            </a:r>
            <a:r>
              <a:rPr lang="en-US" dirty="0" err="1"/>
              <a:t>condensatorii</a:t>
            </a:r>
            <a:r>
              <a:rPr lang="en-US" dirty="0"/>
              <a:t> de </a:t>
            </a:r>
            <a:r>
              <a:rPr lang="en-US" dirty="0" err="1" smtClean="0"/>
              <a:t>cuplare</a:t>
            </a:r>
            <a:endParaRPr lang="en-US" dirty="0"/>
          </a:p>
        </p:txBody>
      </p:sp>
    </p:spTree>
    <p:extLst>
      <p:ext uri="{BB962C8B-B14F-4D97-AF65-F5344CB8AC3E}">
        <p14:creationId xmlns:p14="http://schemas.microsoft.com/office/powerpoint/2010/main" val="33058401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0535" y="161722"/>
            <a:ext cx="12101465" cy="923330"/>
          </a:xfrm>
          <a:prstGeom prst="rect">
            <a:avLst/>
          </a:prstGeom>
          <a:ln>
            <a:solidFill>
              <a:srgbClr val="0070C0"/>
            </a:solidFill>
          </a:ln>
        </p:spPr>
        <p:txBody>
          <a:bodyPr wrap="square">
            <a:spAutoFit/>
          </a:bodyPr>
          <a:lstStyle/>
          <a:p>
            <a:r>
              <a:rPr lang="ru-RU" dirty="0"/>
              <a:t>Переходные отверстия создают существенную неоднородность импеданса дифференциальных линий. Необходимо отказаться от межслойных переходов или хотя бы минимизировать их количество. Переходные отверстия следует размещать симметрично </a:t>
            </a:r>
            <a:endParaRPr lang="en-US" dirty="0"/>
          </a:p>
        </p:txBody>
      </p:sp>
      <p:pic>
        <p:nvPicPr>
          <p:cNvPr id="11266" name="Picture 2" descr="Переходные отверстия следует размещать симметрично"/>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268" y="1925455"/>
            <a:ext cx="10463826" cy="299963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73268" y="5022121"/>
            <a:ext cx="4425481" cy="646331"/>
          </a:xfrm>
          <a:prstGeom prst="rect">
            <a:avLst/>
          </a:prstGeom>
          <a:ln>
            <a:solidFill>
              <a:srgbClr val="0070C0"/>
            </a:solidFill>
          </a:ln>
        </p:spPr>
        <p:txBody>
          <a:bodyPr wrap="square">
            <a:spAutoFit/>
          </a:bodyPr>
          <a:lstStyle/>
          <a:p>
            <a:r>
              <a:rPr lang="ru-RU" dirty="0"/>
              <a:t>Переходные отверстия следует размещать симметрично</a:t>
            </a:r>
            <a:endParaRPr lang="en-US" dirty="0"/>
          </a:p>
        </p:txBody>
      </p:sp>
      <p:sp>
        <p:nvSpPr>
          <p:cNvPr id="2" name="Прямоугольник 1"/>
          <p:cNvSpPr/>
          <p:nvPr/>
        </p:nvSpPr>
        <p:spPr>
          <a:xfrm>
            <a:off x="90536" y="1182088"/>
            <a:ext cx="11932466" cy="646331"/>
          </a:xfrm>
          <a:prstGeom prst="rect">
            <a:avLst/>
          </a:prstGeom>
          <a:ln>
            <a:solidFill>
              <a:srgbClr val="FF0000"/>
            </a:solidFill>
          </a:ln>
        </p:spPr>
        <p:txBody>
          <a:bodyPr wrap="square">
            <a:spAutoFit/>
          </a:bodyPr>
          <a:lstStyle/>
          <a:p>
            <a:r>
              <a:rPr lang="en-US" dirty="0" err="1"/>
              <a:t>Vias</a:t>
            </a:r>
            <a:r>
              <a:rPr lang="en-US" dirty="0"/>
              <a:t> </a:t>
            </a:r>
            <a:r>
              <a:rPr lang="en-US" dirty="0" err="1"/>
              <a:t>creează</a:t>
            </a:r>
            <a:r>
              <a:rPr lang="en-US" dirty="0"/>
              <a:t> o </a:t>
            </a:r>
            <a:r>
              <a:rPr lang="en-US" dirty="0" err="1"/>
              <a:t>neomogenitate</a:t>
            </a:r>
            <a:r>
              <a:rPr lang="en-US" dirty="0"/>
              <a:t> </a:t>
            </a:r>
            <a:r>
              <a:rPr lang="en-US" dirty="0" err="1"/>
              <a:t>semnificativă</a:t>
            </a:r>
            <a:r>
              <a:rPr lang="en-US" dirty="0"/>
              <a:t> a </a:t>
            </a:r>
            <a:r>
              <a:rPr lang="en-US" dirty="0" err="1"/>
              <a:t>impedanței</a:t>
            </a:r>
            <a:r>
              <a:rPr lang="en-US" dirty="0"/>
              <a:t> </a:t>
            </a:r>
            <a:r>
              <a:rPr lang="en-US" dirty="0" err="1"/>
              <a:t>în</a:t>
            </a:r>
            <a:r>
              <a:rPr lang="en-US" dirty="0"/>
              <a:t> </a:t>
            </a:r>
            <a:r>
              <a:rPr lang="en-US" dirty="0" err="1"/>
              <a:t>liniile</a:t>
            </a:r>
            <a:r>
              <a:rPr lang="en-US" dirty="0"/>
              <a:t> </a:t>
            </a:r>
            <a:r>
              <a:rPr lang="en-US" dirty="0" err="1"/>
              <a:t>diferențiale</a:t>
            </a:r>
            <a:r>
              <a:rPr lang="en-US" dirty="0"/>
              <a:t>. Este </a:t>
            </a:r>
            <a:r>
              <a:rPr lang="en-US" dirty="0" err="1"/>
              <a:t>necesar</a:t>
            </a:r>
            <a:r>
              <a:rPr lang="en-US" dirty="0"/>
              <a:t> </a:t>
            </a:r>
            <a:r>
              <a:rPr lang="en-US" dirty="0" err="1"/>
              <a:t>să</a:t>
            </a:r>
            <a:r>
              <a:rPr lang="en-US" dirty="0"/>
              <a:t> </a:t>
            </a:r>
            <a:r>
              <a:rPr lang="en-US" dirty="0" err="1"/>
              <a:t>renunțați</a:t>
            </a:r>
            <a:r>
              <a:rPr lang="en-US" dirty="0"/>
              <a:t> la via </a:t>
            </a:r>
            <a:r>
              <a:rPr lang="en-US" dirty="0" err="1"/>
              <a:t>sau</a:t>
            </a:r>
            <a:r>
              <a:rPr lang="en-US" dirty="0"/>
              <a:t> </a:t>
            </a:r>
            <a:r>
              <a:rPr lang="en-US" dirty="0" err="1"/>
              <a:t>cel</a:t>
            </a:r>
            <a:r>
              <a:rPr lang="en-US" dirty="0"/>
              <a:t> </a:t>
            </a:r>
            <a:r>
              <a:rPr lang="en-US" dirty="0" err="1"/>
              <a:t>puțin</a:t>
            </a:r>
            <a:r>
              <a:rPr lang="en-US" dirty="0"/>
              <a:t> </a:t>
            </a:r>
            <a:r>
              <a:rPr lang="en-US" dirty="0" err="1"/>
              <a:t>să</a:t>
            </a:r>
            <a:r>
              <a:rPr lang="en-US" dirty="0"/>
              <a:t> </a:t>
            </a:r>
            <a:r>
              <a:rPr lang="en-US" dirty="0" err="1"/>
              <a:t>minimizați</a:t>
            </a:r>
            <a:r>
              <a:rPr lang="en-US" dirty="0"/>
              <a:t> </a:t>
            </a:r>
            <a:r>
              <a:rPr lang="en-US" dirty="0" err="1"/>
              <a:t>numărul</a:t>
            </a:r>
            <a:r>
              <a:rPr lang="en-US" dirty="0"/>
              <a:t> </a:t>
            </a:r>
            <a:r>
              <a:rPr lang="en-US" dirty="0" err="1"/>
              <a:t>acestora</a:t>
            </a:r>
            <a:r>
              <a:rPr lang="en-US" dirty="0"/>
              <a:t>. </a:t>
            </a:r>
            <a:r>
              <a:rPr lang="en-US" dirty="0" err="1"/>
              <a:t>Plasați</a:t>
            </a:r>
            <a:r>
              <a:rPr lang="en-US" dirty="0"/>
              <a:t> via </a:t>
            </a:r>
            <a:r>
              <a:rPr lang="en-US" dirty="0" err="1"/>
              <a:t>simetric</a:t>
            </a:r>
            <a:endParaRPr lang="en-US" dirty="0"/>
          </a:p>
        </p:txBody>
      </p:sp>
      <p:sp>
        <p:nvSpPr>
          <p:cNvPr id="3" name="Прямоугольник 2"/>
          <p:cNvSpPr/>
          <p:nvPr/>
        </p:nvSpPr>
        <p:spPr>
          <a:xfrm>
            <a:off x="6395739" y="5022121"/>
            <a:ext cx="1917384" cy="369332"/>
          </a:xfrm>
          <a:prstGeom prst="rect">
            <a:avLst/>
          </a:prstGeom>
          <a:ln>
            <a:solidFill>
              <a:srgbClr val="FF0000"/>
            </a:solidFill>
          </a:ln>
        </p:spPr>
        <p:txBody>
          <a:bodyPr wrap="none">
            <a:spAutoFit/>
          </a:bodyPr>
          <a:lstStyle/>
          <a:p>
            <a:r>
              <a:rPr lang="en-US" dirty="0" err="1"/>
              <a:t>Plasați</a:t>
            </a:r>
            <a:r>
              <a:rPr lang="en-US" dirty="0"/>
              <a:t> via </a:t>
            </a:r>
            <a:r>
              <a:rPr lang="en-US" dirty="0" err="1"/>
              <a:t>simetric</a:t>
            </a:r>
            <a:endParaRPr lang="en-US" dirty="0"/>
          </a:p>
        </p:txBody>
      </p:sp>
    </p:spTree>
    <p:extLst>
      <p:ext uri="{BB962C8B-B14F-4D97-AF65-F5344CB8AC3E}">
        <p14:creationId xmlns:p14="http://schemas.microsoft.com/office/powerpoint/2010/main" val="3286233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1482" y="271241"/>
            <a:ext cx="12110518" cy="646331"/>
          </a:xfrm>
          <a:prstGeom prst="rect">
            <a:avLst/>
          </a:prstGeom>
          <a:ln>
            <a:solidFill>
              <a:srgbClr val="0070C0"/>
            </a:solidFill>
          </a:ln>
        </p:spPr>
        <p:txBody>
          <a:bodyPr wrap="square">
            <a:spAutoFit/>
          </a:bodyPr>
          <a:lstStyle/>
          <a:p>
            <a:r>
              <a:rPr lang="ru-RU" dirty="0"/>
              <a:t>Для согласования импеданса необходимо, чтобы проводники дифференциальной линии располагались на одном слое и имели одинаковое число переходов (рис.).</a:t>
            </a:r>
            <a:endParaRPr lang="en-US" dirty="0"/>
          </a:p>
        </p:txBody>
      </p:sp>
      <p:pic>
        <p:nvPicPr>
          <p:cNvPr id="5" name="Рисунок 4"/>
          <p:cNvPicPr>
            <a:picLocks noChangeAspect="1"/>
          </p:cNvPicPr>
          <p:nvPr/>
        </p:nvPicPr>
        <p:blipFill>
          <a:blip r:embed="rId2"/>
          <a:stretch>
            <a:fillRect/>
          </a:stretch>
        </p:blipFill>
        <p:spPr>
          <a:xfrm>
            <a:off x="422494" y="1380300"/>
            <a:ext cx="11363624" cy="3200754"/>
          </a:xfrm>
          <a:prstGeom prst="rect">
            <a:avLst/>
          </a:prstGeom>
        </p:spPr>
      </p:pic>
      <p:sp>
        <p:nvSpPr>
          <p:cNvPr id="6" name="Прямоугольник 5"/>
          <p:cNvSpPr/>
          <p:nvPr/>
        </p:nvSpPr>
        <p:spPr>
          <a:xfrm>
            <a:off x="81483" y="4956356"/>
            <a:ext cx="5314382" cy="923330"/>
          </a:xfrm>
          <a:prstGeom prst="rect">
            <a:avLst/>
          </a:prstGeom>
          <a:ln>
            <a:solidFill>
              <a:srgbClr val="0070C0"/>
            </a:solidFill>
          </a:ln>
        </p:spPr>
        <p:txBody>
          <a:bodyPr wrap="square">
            <a:spAutoFit/>
          </a:bodyPr>
          <a:lstStyle/>
          <a:p>
            <a:r>
              <a:rPr lang="ru-RU" dirty="0"/>
              <a:t>Проводники дифференциальной линии должны располагаться на одном слое и иметь равное число переходов </a:t>
            </a:r>
            <a:endParaRPr lang="en-US" dirty="0"/>
          </a:p>
        </p:txBody>
      </p:sp>
      <p:sp>
        <p:nvSpPr>
          <p:cNvPr id="7" name="Прямоугольник 6"/>
          <p:cNvSpPr/>
          <p:nvPr/>
        </p:nvSpPr>
        <p:spPr>
          <a:xfrm>
            <a:off x="214264" y="917572"/>
            <a:ext cx="11500919" cy="369332"/>
          </a:xfrm>
          <a:prstGeom prst="rect">
            <a:avLst/>
          </a:prstGeom>
          <a:ln>
            <a:solidFill>
              <a:srgbClr val="FF0000"/>
            </a:solidFill>
          </a:ln>
        </p:spPr>
        <p:txBody>
          <a:bodyPr wrap="square">
            <a:spAutoFit/>
          </a:bodyPr>
          <a:lstStyle/>
          <a:p>
            <a:r>
              <a:rPr lang="en-US" dirty="0" err="1"/>
              <a:t>Potrivirea</a:t>
            </a:r>
            <a:r>
              <a:rPr lang="en-US" dirty="0"/>
              <a:t> </a:t>
            </a:r>
            <a:r>
              <a:rPr lang="en-US" dirty="0" err="1"/>
              <a:t>impedanței</a:t>
            </a:r>
            <a:r>
              <a:rPr lang="en-US" dirty="0"/>
              <a:t> </a:t>
            </a:r>
            <a:r>
              <a:rPr lang="en-US" dirty="0" err="1"/>
              <a:t>necesită</a:t>
            </a:r>
            <a:r>
              <a:rPr lang="en-US" dirty="0"/>
              <a:t> ca </a:t>
            </a:r>
            <a:r>
              <a:rPr lang="en-US" dirty="0" err="1"/>
              <a:t>conductorii</a:t>
            </a:r>
            <a:r>
              <a:rPr lang="en-US" dirty="0"/>
              <a:t> </a:t>
            </a:r>
            <a:r>
              <a:rPr lang="en-US" dirty="0" err="1"/>
              <a:t>diferențiali</a:t>
            </a:r>
            <a:r>
              <a:rPr lang="en-US" dirty="0"/>
              <a:t> </a:t>
            </a:r>
            <a:r>
              <a:rPr lang="en-US" dirty="0" err="1"/>
              <a:t>să</a:t>
            </a:r>
            <a:r>
              <a:rPr lang="en-US" dirty="0"/>
              <a:t> fie </a:t>
            </a:r>
            <a:r>
              <a:rPr lang="en-US" dirty="0" err="1"/>
              <a:t>pe</a:t>
            </a:r>
            <a:r>
              <a:rPr lang="en-US" dirty="0"/>
              <a:t> </a:t>
            </a:r>
            <a:r>
              <a:rPr lang="en-US" dirty="0" err="1"/>
              <a:t>același</a:t>
            </a:r>
            <a:r>
              <a:rPr lang="en-US" dirty="0"/>
              <a:t> </a:t>
            </a:r>
            <a:r>
              <a:rPr lang="en-US" dirty="0" err="1"/>
              <a:t>strat</a:t>
            </a:r>
            <a:r>
              <a:rPr lang="en-US" dirty="0"/>
              <a:t> </a:t>
            </a:r>
            <a:r>
              <a:rPr lang="en-US" dirty="0" err="1"/>
              <a:t>și</a:t>
            </a:r>
            <a:r>
              <a:rPr lang="en-US" dirty="0"/>
              <a:t> </a:t>
            </a:r>
            <a:r>
              <a:rPr lang="en-US" dirty="0" err="1"/>
              <a:t>să</a:t>
            </a:r>
            <a:r>
              <a:rPr lang="en-US" dirty="0"/>
              <a:t> </a:t>
            </a:r>
            <a:r>
              <a:rPr lang="en-US" dirty="0" err="1"/>
              <a:t>aibă</a:t>
            </a:r>
            <a:r>
              <a:rPr lang="en-US" dirty="0"/>
              <a:t> </a:t>
            </a:r>
            <a:r>
              <a:rPr lang="en-US" dirty="0" err="1"/>
              <a:t>același</a:t>
            </a:r>
            <a:r>
              <a:rPr lang="en-US" dirty="0"/>
              <a:t> </a:t>
            </a:r>
            <a:r>
              <a:rPr lang="en-US" dirty="0" err="1"/>
              <a:t>număr</a:t>
            </a:r>
            <a:r>
              <a:rPr lang="en-US" dirty="0"/>
              <a:t> de </a:t>
            </a:r>
            <a:r>
              <a:rPr lang="en-US" dirty="0" err="1"/>
              <a:t>tranziții</a:t>
            </a:r>
            <a:endParaRPr lang="en-US" dirty="0"/>
          </a:p>
        </p:txBody>
      </p:sp>
      <p:sp>
        <p:nvSpPr>
          <p:cNvPr id="8" name="Прямоугольник 7"/>
          <p:cNvSpPr/>
          <p:nvPr/>
        </p:nvSpPr>
        <p:spPr>
          <a:xfrm>
            <a:off x="6323045" y="4956356"/>
            <a:ext cx="5609422" cy="646331"/>
          </a:xfrm>
          <a:prstGeom prst="rect">
            <a:avLst/>
          </a:prstGeom>
          <a:ln>
            <a:solidFill>
              <a:srgbClr val="FF0000"/>
            </a:solidFill>
          </a:ln>
        </p:spPr>
        <p:txBody>
          <a:bodyPr wrap="square">
            <a:spAutoFit/>
          </a:bodyPr>
          <a:lstStyle/>
          <a:p>
            <a:r>
              <a:rPr lang="en-US" dirty="0" err="1"/>
              <a:t>Conductoarele</a:t>
            </a:r>
            <a:r>
              <a:rPr lang="en-US" dirty="0"/>
              <a:t> de </a:t>
            </a:r>
            <a:r>
              <a:rPr lang="en-US" dirty="0" err="1"/>
              <a:t>linie</a:t>
            </a:r>
            <a:r>
              <a:rPr lang="en-US" dirty="0"/>
              <a:t> </a:t>
            </a:r>
            <a:r>
              <a:rPr lang="en-US" dirty="0" err="1"/>
              <a:t>diferențială</a:t>
            </a:r>
            <a:r>
              <a:rPr lang="en-US" dirty="0"/>
              <a:t> </a:t>
            </a:r>
            <a:r>
              <a:rPr lang="en-US" dirty="0" err="1"/>
              <a:t>trebuie</a:t>
            </a:r>
            <a:r>
              <a:rPr lang="en-US" dirty="0"/>
              <a:t> </a:t>
            </a:r>
            <a:r>
              <a:rPr lang="en-US" dirty="0" err="1"/>
              <a:t>să</a:t>
            </a:r>
            <a:r>
              <a:rPr lang="en-US" dirty="0"/>
              <a:t> fie </a:t>
            </a:r>
            <a:r>
              <a:rPr lang="en-US" dirty="0" err="1"/>
              <a:t>pe</a:t>
            </a:r>
            <a:r>
              <a:rPr lang="en-US" dirty="0"/>
              <a:t> </a:t>
            </a:r>
            <a:r>
              <a:rPr lang="en-US" dirty="0" err="1"/>
              <a:t>același</a:t>
            </a:r>
            <a:r>
              <a:rPr lang="en-US" dirty="0"/>
              <a:t> </a:t>
            </a:r>
            <a:r>
              <a:rPr lang="en-US" dirty="0" err="1"/>
              <a:t>strat</a:t>
            </a:r>
            <a:r>
              <a:rPr lang="en-US" dirty="0"/>
              <a:t> </a:t>
            </a:r>
            <a:r>
              <a:rPr lang="en-US" dirty="0" err="1"/>
              <a:t>și</a:t>
            </a:r>
            <a:r>
              <a:rPr lang="en-US" dirty="0"/>
              <a:t> </a:t>
            </a:r>
            <a:r>
              <a:rPr lang="en-US" dirty="0" err="1"/>
              <a:t>să</a:t>
            </a:r>
            <a:r>
              <a:rPr lang="en-US" dirty="0"/>
              <a:t> </a:t>
            </a:r>
            <a:r>
              <a:rPr lang="en-US" dirty="0" err="1"/>
              <a:t>aibă</a:t>
            </a:r>
            <a:r>
              <a:rPr lang="en-US" dirty="0"/>
              <a:t> un </a:t>
            </a:r>
            <a:r>
              <a:rPr lang="en-US" dirty="0" err="1"/>
              <a:t>număr</a:t>
            </a:r>
            <a:r>
              <a:rPr lang="en-US" dirty="0"/>
              <a:t> </a:t>
            </a:r>
            <a:r>
              <a:rPr lang="en-US" dirty="0" err="1"/>
              <a:t>egal</a:t>
            </a:r>
            <a:r>
              <a:rPr lang="en-US" dirty="0"/>
              <a:t> de </a:t>
            </a:r>
            <a:r>
              <a:rPr lang="x-none" dirty="0" smtClean="0"/>
              <a:t>treceri</a:t>
            </a:r>
            <a:endParaRPr lang="en-US" dirty="0"/>
          </a:p>
        </p:txBody>
      </p:sp>
    </p:spTree>
    <p:extLst>
      <p:ext uri="{BB962C8B-B14F-4D97-AF65-F5344CB8AC3E}">
        <p14:creationId xmlns:p14="http://schemas.microsoft.com/office/powerpoint/2010/main" val="1624975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3567" y="0"/>
            <a:ext cx="12010767" cy="1754326"/>
          </a:xfrm>
          <a:prstGeom prst="rect">
            <a:avLst/>
          </a:prstGeom>
          <a:ln>
            <a:solidFill>
              <a:srgbClr val="FF0000"/>
            </a:solidFill>
          </a:ln>
        </p:spPr>
        <p:txBody>
          <a:bodyPr wrap="square">
            <a:spAutoFit/>
          </a:bodyPr>
          <a:lstStyle/>
          <a:p>
            <a:r>
              <a:rPr lang="en-US" dirty="0" err="1"/>
              <a:t>Potrivirea</a:t>
            </a:r>
            <a:r>
              <a:rPr lang="en-US" dirty="0"/>
              <a:t> </a:t>
            </a:r>
            <a:r>
              <a:rPr lang="en-US" dirty="0" err="1"/>
              <a:t>lungimii</a:t>
            </a:r>
            <a:r>
              <a:rPr lang="en-US" dirty="0"/>
              <a:t> </a:t>
            </a:r>
            <a:r>
              <a:rPr lang="en-US" dirty="0" err="1"/>
              <a:t>conductorului</a:t>
            </a:r>
            <a:endParaRPr lang="en-US" dirty="0"/>
          </a:p>
          <a:p>
            <a:r>
              <a:rPr lang="en-US" dirty="0" err="1"/>
              <a:t>Interfețele</a:t>
            </a:r>
            <a:r>
              <a:rPr lang="en-US" dirty="0"/>
              <a:t> de mare </a:t>
            </a:r>
            <a:r>
              <a:rPr lang="en-US" dirty="0" err="1"/>
              <a:t>viteză</a:t>
            </a:r>
            <a:r>
              <a:rPr lang="en-US" dirty="0"/>
              <a:t> </a:t>
            </a:r>
            <a:r>
              <a:rPr lang="en-US" dirty="0" err="1"/>
              <a:t>impun</a:t>
            </a:r>
            <a:r>
              <a:rPr lang="en-US" dirty="0"/>
              <a:t> </a:t>
            </a:r>
            <a:r>
              <a:rPr lang="en-US" dirty="0" err="1"/>
              <a:t>cerințe</a:t>
            </a:r>
            <a:r>
              <a:rPr lang="en-US" dirty="0"/>
              <a:t> </a:t>
            </a:r>
            <a:r>
              <a:rPr lang="en-US" dirty="0" err="1"/>
              <a:t>stricte</a:t>
            </a:r>
            <a:r>
              <a:rPr lang="en-US" dirty="0"/>
              <a:t> </a:t>
            </a:r>
            <a:r>
              <a:rPr lang="en-US" dirty="0" err="1"/>
              <a:t>asupra</a:t>
            </a:r>
            <a:r>
              <a:rPr lang="en-US" dirty="0"/>
              <a:t> </a:t>
            </a:r>
            <a:r>
              <a:rPr lang="en-US" dirty="0" err="1"/>
              <a:t>întârzierilor</a:t>
            </a:r>
            <a:r>
              <a:rPr lang="en-US" dirty="0"/>
              <a:t> de </a:t>
            </a:r>
            <a:r>
              <a:rPr lang="en-US" dirty="0" err="1"/>
              <a:t>semnal</a:t>
            </a:r>
            <a:r>
              <a:rPr lang="en-US" dirty="0"/>
              <a:t>. </a:t>
            </a:r>
            <a:r>
              <a:rPr lang="en-US" dirty="0" err="1"/>
              <a:t>Acest</a:t>
            </a:r>
            <a:r>
              <a:rPr lang="en-US" dirty="0"/>
              <a:t> </a:t>
            </a:r>
            <a:r>
              <a:rPr lang="en-US" dirty="0" err="1"/>
              <a:t>lucru</a:t>
            </a:r>
            <a:r>
              <a:rPr lang="en-US" dirty="0"/>
              <a:t> </a:t>
            </a:r>
            <a:r>
              <a:rPr lang="en-US" dirty="0" err="1"/>
              <a:t>este</a:t>
            </a:r>
            <a:r>
              <a:rPr lang="en-US" dirty="0"/>
              <a:t> </a:t>
            </a:r>
            <a:r>
              <a:rPr lang="en-US" dirty="0" err="1"/>
              <a:t>deosebit</a:t>
            </a:r>
            <a:r>
              <a:rPr lang="en-US" dirty="0"/>
              <a:t> de important </a:t>
            </a:r>
            <a:r>
              <a:rPr lang="en-US" dirty="0" err="1"/>
              <a:t>pentru</a:t>
            </a:r>
            <a:r>
              <a:rPr lang="en-US" dirty="0"/>
              <a:t> </a:t>
            </a:r>
            <a:r>
              <a:rPr lang="en-US" dirty="0" err="1"/>
              <a:t>autobuzele</a:t>
            </a:r>
            <a:r>
              <a:rPr lang="en-US" dirty="0"/>
              <a:t> </a:t>
            </a:r>
            <a:r>
              <a:rPr lang="en-US" dirty="0" err="1"/>
              <a:t>paralele</a:t>
            </a:r>
            <a:r>
              <a:rPr lang="en-US" dirty="0"/>
              <a:t> de </a:t>
            </a:r>
            <a:r>
              <a:rPr lang="en-US" dirty="0" err="1"/>
              <a:t>înaltă</a:t>
            </a:r>
            <a:r>
              <a:rPr lang="en-US" dirty="0"/>
              <a:t> </a:t>
            </a:r>
            <a:r>
              <a:rPr lang="en-US" dirty="0" err="1"/>
              <a:t>frecvență</a:t>
            </a:r>
            <a:r>
              <a:rPr lang="en-US" dirty="0"/>
              <a:t> care </a:t>
            </a:r>
            <a:r>
              <a:rPr lang="en-US" dirty="0" err="1"/>
              <a:t>respectă</a:t>
            </a:r>
            <a:r>
              <a:rPr lang="en-US" dirty="0"/>
              <a:t> </a:t>
            </a:r>
            <a:r>
              <a:rPr lang="en-US" dirty="0" err="1"/>
              <a:t>configurarea</a:t>
            </a:r>
            <a:r>
              <a:rPr lang="en-US" dirty="0"/>
              <a:t> </a:t>
            </a:r>
            <a:r>
              <a:rPr lang="en-US" dirty="0" err="1"/>
              <a:t>receptorului</a:t>
            </a:r>
            <a:r>
              <a:rPr lang="en-US" dirty="0"/>
              <a:t> </a:t>
            </a:r>
            <a:r>
              <a:rPr lang="en-US" dirty="0" err="1"/>
              <a:t>și</a:t>
            </a:r>
            <a:r>
              <a:rPr lang="en-US" dirty="0"/>
              <a:t> </a:t>
            </a:r>
            <a:r>
              <a:rPr lang="en-US" dirty="0" err="1"/>
              <a:t>timpii</a:t>
            </a:r>
            <a:r>
              <a:rPr lang="en-US" dirty="0"/>
              <a:t> de </a:t>
            </a:r>
            <a:r>
              <a:rPr lang="en-US" dirty="0" err="1"/>
              <a:t>așteptare</a:t>
            </a:r>
            <a:r>
              <a:rPr lang="en-US" dirty="0"/>
              <a:t>. </a:t>
            </a:r>
            <a:r>
              <a:rPr lang="en-US" dirty="0" err="1"/>
              <a:t>Proiectantul</a:t>
            </a:r>
            <a:r>
              <a:rPr lang="en-US" dirty="0"/>
              <a:t> PCB </a:t>
            </a:r>
            <a:r>
              <a:rPr lang="en-US" dirty="0" err="1"/>
              <a:t>trebuie</a:t>
            </a:r>
            <a:r>
              <a:rPr lang="en-US" dirty="0"/>
              <a:t> </a:t>
            </a:r>
            <a:r>
              <a:rPr lang="en-US" dirty="0" err="1"/>
              <a:t>să</a:t>
            </a:r>
            <a:r>
              <a:rPr lang="en-US" dirty="0"/>
              <a:t> se </a:t>
            </a:r>
            <a:r>
              <a:rPr lang="en-US" dirty="0" err="1"/>
              <a:t>asigure</a:t>
            </a:r>
            <a:r>
              <a:rPr lang="en-US" dirty="0"/>
              <a:t> </a:t>
            </a:r>
            <a:r>
              <a:rPr lang="en-US" dirty="0" err="1"/>
              <a:t>că</a:t>
            </a:r>
            <a:r>
              <a:rPr lang="en-US" dirty="0"/>
              <a:t> </a:t>
            </a:r>
            <a:r>
              <a:rPr lang="en-US" dirty="0" err="1"/>
              <a:t>aceste</a:t>
            </a:r>
            <a:r>
              <a:rPr lang="en-US" dirty="0"/>
              <a:t> </a:t>
            </a:r>
            <a:r>
              <a:rPr lang="en-US" dirty="0" err="1"/>
              <a:t>cerințe</a:t>
            </a:r>
            <a:r>
              <a:rPr lang="en-US" dirty="0"/>
              <a:t> </a:t>
            </a:r>
            <a:r>
              <a:rPr lang="en-US" dirty="0" err="1"/>
              <a:t>sunt</a:t>
            </a:r>
            <a:r>
              <a:rPr lang="en-US" dirty="0"/>
              <a:t> </a:t>
            </a:r>
            <a:r>
              <a:rPr lang="en-US" dirty="0" err="1"/>
              <a:t>îndeplinite</a:t>
            </a:r>
            <a:r>
              <a:rPr lang="en-US" dirty="0"/>
              <a:t>. </a:t>
            </a:r>
            <a:r>
              <a:rPr lang="en-US" dirty="0" err="1"/>
              <a:t>Pentru</a:t>
            </a:r>
            <a:r>
              <a:rPr lang="en-US" dirty="0"/>
              <a:t> </a:t>
            </a:r>
            <a:r>
              <a:rPr lang="en-US" dirty="0" err="1"/>
              <a:t>aceasta</a:t>
            </a:r>
            <a:r>
              <a:rPr lang="en-US" dirty="0"/>
              <a:t>, </a:t>
            </a:r>
            <a:r>
              <a:rPr lang="en-US" dirty="0" err="1"/>
              <a:t>este</a:t>
            </a:r>
            <a:r>
              <a:rPr lang="en-US" dirty="0"/>
              <a:t> </a:t>
            </a:r>
            <a:r>
              <a:rPr lang="en-US" dirty="0" err="1"/>
              <a:t>necesar</a:t>
            </a:r>
            <a:r>
              <a:rPr lang="en-US" dirty="0"/>
              <a:t> </a:t>
            </a:r>
            <a:r>
              <a:rPr lang="en-US" dirty="0" err="1"/>
              <a:t>să</a:t>
            </a:r>
            <a:r>
              <a:rPr lang="en-US" dirty="0"/>
              <a:t> se </a:t>
            </a:r>
            <a:r>
              <a:rPr lang="en-US" dirty="0" err="1"/>
              <a:t>ajungă</a:t>
            </a:r>
            <a:r>
              <a:rPr lang="en-US" dirty="0"/>
              <a:t> la un </a:t>
            </a:r>
            <a:r>
              <a:rPr lang="en-US" dirty="0" err="1"/>
              <a:t>acord</a:t>
            </a:r>
            <a:r>
              <a:rPr lang="en-US" dirty="0"/>
              <a:t> </a:t>
            </a:r>
            <a:r>
              <a:rPr lang="en-US" dirty="0" err="1"/>
              <a:t>asupra</a:t>
            </a:r>
            <a:r>
              <a:rPr lang="en-US" dirty="0"/>
              <a:t> </a:t>
            </a:r>
            <a:r>
              <a:rPr lang="en-US" dirty="0" err="1"/>
              <a:t>lungimii</a:t>
            </a:r>
            <a:r>
              <a:rPr lang="en-US" dirty="0"/>
              <a:t> </a:t>
            </a:r>
            <a:r>
              <a:rPr lang="en-US" dirty="0" err="1"/>
              <a:t>conductorilor</a:t>
            </a:r>
            <a:r>
              <a:rPr lang="en-US" dirty="0"/>
              <a:t>. </a:t>
            </a:r>
            <a:r>
              <a:rPr lang="en-US" dirty="0" err="1"/>
              <a:t>Pentru</a:t>
            </a:r>
            <a:r>
              <a:rPr lang="en-US" dirty="0"/>
              <a:t> </a:t>
            </a:r>
            <a:r>
              <a:rPr lang="en-US" dirty="0" err="1"/>
              <a:t>diferența</a:t>
            </a:r>
            <a:r>
              <a:rPr lang="en-US" dirty="0"/>
              <a:t> </a:t>
            </a:r>
            <a:r>
              <a:rPr lang="en-US" dirty="0" err="1"/>
              <a:t>maximă</a:t>
            </a:r>
            <a:r>
              <a:rPr lang="en-US" dirty="0"/>
              <a:t> </a:t>
            </a:r>
            <a:r>
              <a:rPr lang="en-US" dirty="0" err="1"/>
              <a:t>în</a:t>
            </a:r>
            <a:r>
              <a:rPr lang="en-US" dirty="0"/>
              <a:t> </a:t>
            </a:r>
            <a:r>
              <a:rPr lang="en-US" dirty="0" err="1"/>
              <a:t>lungimile</a:t>
            </a:r>
            <a:r>
              <a:rPr lang="en-US" dirty="0"/>
              <a:t> </a:t>
            </a:r>
            <a:r>
              <a:rPr lang="en-US" dirty="0" err="1"/>
              <a:t>pistei</a:t>
            </a:r>
            <a:r>
              <a:rPr lang="en-US" dirty="0"/>
              <a:t>, </a:t>
            </a:r>
            <a:r>
              <a:rPr lang="en-US" dirty="0" err="1"/>
              <a:t>estimați</a:t>
            </a:r>
            <a:r>
              <a:rPr lang="en-US" dirty="0"/>
              <a:t> </a:t>
            </a:r>
            <a:r>
              <a:rPr lang="en-US" dirty="0" err="1"/>
              <a:t>viteza</a:t>
            </a:r>
            <a:r>
              <a:rPr lang="en-US" dirty="0"/>
              <a:t> de </a:t>
            </a:r>
            <a:r>
              <a:rPr lang="en-US" dirty="0" err="1"/>
              <a:t>propagare</a:t>
            </a:r>
            <a:r>
              <a:rPr lang="en-US" dirty="0"/>
              <a:t> a </a:t>
            </a:r>
            <a:r>
              <a:rPr lang="en-US" dirty="0" err="1"/>
              <a:t>semnalelor</a:t>
            </a:r>
            <a:r>
              <a:rPr lang="en-US" dirty="0"/>
              <a:t>. </a:t>
            </a:r>
            <a:r>
              <a:rPr lang="en-US" dirty="0" err="1"/>
              <a:t>Rezultatele</a:t>
            </a:r>
            <a:r>
              <a:rPr lang="en-US" dirty="0"/>
              <a:t> </a:t>
            </a:r>
            <a:r>
              <a:rPr lang="en-US" dirty="0" err="1"/>
              <a:t>căutării</a:t>
            </a:r>
            <a:r>
              <a:rPr lang="en-US" dirty="0"/>
              <a:t> </a:t>
            </a:r>
            <a:r>
              <a:rPr lang="en-US" dirty="0" err="1"/>
              <a:t>pentru</a:t>
            </a:r>
            <a:r>
              <a:rPr lang="en-US" dirty="0"/>
              <a:t> pot fi </a:t>
            </a:r>
            <a:r>
              <a:rPr lang="en-US" dirty="0" err="1"/>
              <a:t>după</a:t>
            </a:r>
            <a:r>
              <a:rPr lang="en-US" dirty="0"/>
              <a:t> formula 3:</a:t>
            </a:r>
          </a:p>
        </p:txBody>
      </p:sp>
      <p:pic>
        <p:nvPicPr>
          <p:cNvPr id="5" name="Рисунок 4" descr="formula_2.png (580 b)"/>
          <p:cNvPicPr/>
          <p:nvPr/>
        </p:nvPicPr>
        <p:blipFill>
          <a:blip r:embed="rId2">
            <a:extLst>
              <a:ext uri="{28A0092B-C50C-407E-A947-70E740481C1C}">
                <a14:useLocalDpi xmlns:a14="http://schemas.microsoft.com/office/drawing/2010/main" val="0"/>
              </a:ext>
            </a:extLst>
          </a:blip>
          <a:srcRect/>
          <a:stretch>
            <a:fillRect/>
          </a:stretch>
        </p:blipFill>
        <p:spPr bwMode="auto">
          <a:xfrm>
            <a:off x="3110206" y="1860609"/>
            <a:ext cx="1192229" cy="573605"/>
          </a:xfrm>
          <a:prstGeom prst="rect">
            <a:avLst/>
          </a:prstGeom>
          <a:noFill/>
          <a:ln>
            <a:solidFill>
              <a:srgbClr val="FF0000"/>
            </a:solidFill>
          </a:ln>
        </p:spPr>
      </p:pic>
      <p:sp>
        <p:nvSpPr>
          <p:cNvPr id="6" name="Прямоугольник 5"/>
          <p:cNvSpPr/>
          <p:nvPr/>
        </p:nvSpPr>
        <p:spPr>
          <a:xfrm>
            <a:off x="123566" y="2540498"/>
            <a:ext cx="12010768" cy="2862322"/>
          </a:xfrm>
          <a:prstGeom prst="rect">
            <a:avLst/>
          </a:prstGeom>
          <a:ln>
            <a:solidFill>
              <a:srgbClr val="FF0000"/>
            </a:solidFill>
          </a:ln>
        </p:spPr>
        <p:txBody>
          <a:bodyPr wrap="square">
            <a:spAutoFit/>
          </a:bodyPr>
          <a:lstStyle/>
          <a:p>
            <a:r>
              <a:rPr lang="en-US" dirty="0" err="1"/>
              <a:t>unde</a:t>
            </a:r>
            <a:r>
              <a:rPr lang="en-US" dirty="0"/>
              <a:t> c </a:t>
            </a:r>
            <a:r>
              <a:rPr lang="en-US" dirty="0" err="1"/>
              <a:t>este</a:t>
            </a:r>
            <a:r>
              <a:rPr lang="en-US" dirty="0"/>
              <a:t> </a:t>
            </a:r>
            <a:r>
              <a:rPr lang="en-US" dirty="0" err="1"/>
              <a:t>viteza</a:t>
            </a:r>
            <a:r>
              <a:rPr lang="en-US" dirty="0"/>
              <a:t> </a:t>
            </a:r>
            <a:r>
              <a:rPr lang="en-US" dirty="0" err="1"/>
              <a:t>luminii</a:t>
            </a:r>
            <a:r>
              <a:rPr lang="en-US" dirty="0"/>
              <a:t> </a:t>
            </a:r>
            <a:r>
              <a:rPr lang="en-US" dirty="0" err="1"/>
              <a:t>în</a:t>
            </a:r>
            <a:r>
              <a:rPr lang="en-US" dirty="0"/>
              <a:t> vid, </a:t>
            </a:r>
            <a:r>
              <a:rPr lang="en-US" dirty="0" err="1"/>
              <a:t>εr</a:t>
            </a:r>
            <a:r>
              <a:rPr lang="en-US" dirty="0"/>
              <a:t> </a:t>
            </a:r>
            <a:r>
              <a:rPr lang="en-US" dirty="0" err="1"/>
              <a:t>este</a:t>
            </a:r>
            <a:r>
              <a:rPr lang="en-US" dirty="0"/>
              <a:t> </a:t>
            </a:r>
            <a:r>
              <a:rPr lang="en-US" dirty="0" err="1"/>
              <a:t>constanta</a:t>
            </a:r>
            <a:r>
              <a:rPr lang="en-US" dirty="0"/>
              <a:t> </a:t>
            </a:r>
            <a:r>
              <a:rPr lang="en-US" dirty="0" err="1"/>
              <a:t>dielectrică</a:t>
            </a:r>
            <a:r>
              <a:rPr lang="en-US" dirty="0"/>
              <a:t> </a:t>
            </a:r>
            <a:r>
              <a:rPr lang="en-US" dirty="0" err="1"/>
              <a:t>relativă</a:t>
            </a:r>
            <a:r>
              <a:rPr lang="en-US" dirty="0"/>
              <a:t> a </a:t>
            </a:r>
            <a:r>
              <a:rPr lang="en-US" dirty="0" err="1"/>
              <a:t>materialului</a:t>
            </a:r>
            <a:r>
              <a:rPr lang="en-US" dirty="0"/>
              <a:t> </a:t>
            </a:r>
            <a:r>
              <a:rPr lang="en-US" dirty="0" err="1"/>
              <a:t>dintre</a:t>
            </a:r>
            <a:r>
              <a:rPr lang="en-US" dirty="0"/>
              <a:t> </a:t>
            </a:r>
            <a:r>
              <a:rPr lang="en-US" dirty="0" err="1"/>
              <a:t>cale</a:t>
            </a:r>
            <a:r>
              <a:rPr lang="en-US" dirty="0"/>
              <a:t> </a:t>
            </a:r>
            <a:r>
              <a:rPr lang="en-US" dirty="0" err="1"/>
              <a:t>și</a:t>
            </a:r>
            <a:r>
              <a:rPr lang="en-US" dirty="0"/>
              <a:t> </a:t>
            </a:r>
            <a:r>
              <a:rPr lang="en-US" dirty="0" err="1"/>
              <a:t>planul</a:t>
            </a:r>
            <a:r>
              <a:rPr lang="en-US" dirty="0"/>
              <a:t> de </a:t>
            </a:r>
            <a:r>
              <a:rPr lang="en-US" dirty="0" err="1"/>
              <a:t>referință</a:t>
            </a:r>
            <a:r>
              <a:rPr lang="en-US" dirty="0"/>
              <a:t>.</a:t>
            </a:r>
          </a:p>
          <a:p>
            <a:r>
              <a:rPr lang="en-US" dirty="0"/>
              <a:t>Constanta </a:t>
            </a:r>
            <a:r>
              <a:rPr lang="en-US" dirty="0" err="1"/>
              <a:t>dielectrică</a:t>
            </a:r>
            <a:r>
              <a:rPr lang="en-US" dirty="0"/>
              <a:t> </a:t>
            </a:r>
            <a:r>
              <a:rPr lang="en-US" dirty="0" err="1"/>
              <a:t>relativă</a:t>
            </a:r>
            <a:r>
              <a:rPr lang="en-US" dirty="0"/>
              <a:t> a FR-4, un material PCB </a:t>
            </a:r>
            <a:r>
              <a:rPr lang="en-US" dirty="0" err="1"/>
              <a:t>tradițional</a:t>
            </a:r>
            <a:r>
              <a:rPr lang="en-US" dirty="0"/>
              <a:t>, </a:t>
            </a:r>
            <a:r>
              <a:rPr lang="en-US" dirty="0" err="1"/>
              <a:t>este</a:t>
            </a:r>
            <a:r>
              <a:rPr lang="en-US" dirty="0"/>
              <a:t> de </a:t>
            </a:r>
            <a:r>
              <a:rPr lang="en-US" dirty="0" err="1"/>
              <a:t>aproximativ</a:t>
            </a:r>
            <a:r>
              <a:rPr lang="en-US" dirty="0"/>
              <a:t> 4,5, </a:t>
            </a:r>
            <a:r>
              <a:rPr lang="en-US" dirty="0" err="1"/>
              <a:t>în</a:t>
            </a:r>
            <a:r>
              <a:rPr lang="en-US" dirty="0"/>
              <a:t> </a:t>
            </a:r>
            <a:r>
              <a:rPr lang="en-US" dirty="0" err="1"/>
              <a:t>timp</a:t>
            </a:r>
            <a:r>
              <a:rPr lang="en-US" dirty="0"/>
              <a:t> </a:t>
            </a:r>
            <a:r>
              <a:rPr lang="en-US" dirty="0" err="1"/>
              <a:t>ce</a:t>
            </a:r>
            <a:r>
              <a:rPr lang="en-US" dirty="0"/>
              <a:t> </a:t>
            </a:r>
            <a:r>
              <a:rPr lang="en-US" dirty="0" err="1"/>
              <a:t>pentru</a:t>
            </a:r>
            <a:r>
              <a:rPr lang="en-US" dirty="0"/>
              <a:t> </a:t>
            </a:r>
            <a:r>
              <a:rPr lang="en-US" dirty="0" err="1"/>
              <a:t>aer</a:t>
            </a:r>
            <a:r>
              <a:rPr lang="en-US" dirty="0"/>
              <a:t> </a:t>
            </a:r>
            <a:r>
              <a:rPr lang="en-US" dirty="0" err="1"/>
              <a:t>această</a:t>
            </a:r>
            <a:r>
              <a:rPr lang="en-US" dirty="0"/>
              <a:t> </a:t>
            </a:r>
            <a:r>
              <a:rPr lang="en-US" dirty="0" err="1"/>
              <a:t>cifră</a:t>
            </a:r>
            <a:r>
              <a:rPr lang="en-US" dirty="0"/>
              <a:t> </a:t>
            </a:r>
            <a:r>
              <a:rPr lang="en-US" dirty="0" err="1"/>
              <a:t>este</a:t>
            </a:r>
            <a:r>
              <a:rPr lang="en-US" dirty="0"/>
              <a:t> 1. </a:t>
            </a:r>
            <a:r>
              <a:rPr lang="en-US" dirty="0" err="1"/>
              <a:t>Interacțiunea</a:t>
            </a:r>
            <a:r>
              <a:rPr lang="en-US" dirty="0"/>
              <a:t> </a:t>
            </a:r>
            <a:r>
              <a:rPr lang="en-US" dirty="0" err="1"/>
              <a:t>electromagnetică</a:t>
            </a:r>
            <a:r>
              <a:rPr lang="en-US" dirty="0"/>
              <a:t> </a:t>
            </a:r>
            <a:r>
              <a:rPr lang="en-US" dirty="0" err="1"/>
              <a:t>între</a:t>
            </a:r>
            <a:r>
              <a:rPr lang="en-US" dirty="0"/>
              <a:t> </a:t>
            </a:r>
            <a:r>
              <a:rPr lang="en-US" dirty="0" err="1"/>
              <a:t>liniile</a:t>
            </a:r>
            <a:r>
              <a:rPr lang="en-US" dirty="0"/>
              <a:t> </a:t>
            </a:r>
            <a:r>
              <a:rPr lang="en-US" dirty="0" err="1"/>
              <a:t>microstrip</a:t>
            </a:r>
            <a:r>
              <a:rPr lang="en-US" dirty="0"/>
              <a:t> de </a:t>
            </a:r>
            <a:r>
              <a:rPr lang="en-US" dirty="0" err="1"/>
              <a:t>pe</a:t>
            </a:r>
            <a:r>
              <a:rPr lang="en-US" dirty="0"/>
              <a:t> </a:t>
            </a:r>
            <a:r>
              <a:rPr lang="en-US" dirty="0" err="1"/>
              <a:t>straturile</a:t>
            </a:r>
            <a:r>
              <a:rPr lang="en-US" dirty="0"/>
              <a:t> </a:t>
            </a:r>
            <a:r>
              <a:rPr lang="en-US" dirty="0" err="1"/>
              <a:t>exterioare</a:t>
            </a:r>
            <a:r>
              <a:rPr lang="en-US" dirty="0"/>
              <a:t> ale PCB </a:t>
            </a:r>
            <a:r>
              <a:rPr lang="en-US" dirty="0" err="1"/>
              <a:t>și</a:t>
            </a:r>
            <a:r>
              <a:rPr lang="en-US" dirty="0"/>
              <a:t> </a:t>
            </a:r>
            <a:r>
              <a:rPr lang="en-US" dirty="0" err="1"/>
              <a:t>planul</a:t>
            </a:r>
            <a:r>
              <a:rPr lang="en-US" dirty="0"/>
              <a:t> de </a:t>
            </a:r>
            <a:r>
              <a:rPr lang="en-US" dirty="0" err="1"/>
              <a:t>referință</a:t>
            </a:r>
            <a:r>
              <a:rPr lang="en-US" dirty="0"/>
              <a:t> are </a:t>
            </a:r>
            <a:r>
              <a:rPr lang="en-US" dirty="0" err="1"/>
              <a:t>loc</a:t>
            </a:r>
            <a:r>
              <a:rPr lang="en-US" dirty="0"/>
              <a:t>, de </a:t>
            </a:r>
            <a:r>
              <a:rPr lang="en-US" dirty="0" err="1"/>
              <a:t>asemenea</a:t>
            </a:r>
            <a:r>
              <a:rPr lang="en-US" dirty="0"/>
              <a:t>, </a:t>
            </a:r>
            <a:r>
              <a:rPr lang="en-US" dirty="0" err="1"/>
              <a:t>prin</a:t>
            </a:r>
            <a:r>
              <a:rPr lang="en-US" dirty="0"/>
              <a:t> </a:t>
            </a:r>
            <a:r>
              <a:rPr lang="en-US" dirty="0" err="1"/>
              <a:t>aer</a:t>
            </a:r>
            <a:r>
              <a:rPr lang="en-US" dirty="0"/>
              <a:t> </a:t>
            </a:r>
            <a:r>
              <a:rPr lang="en-US" dirty="0" err="1"/>
              <a:t>și</a:t>
            </a:r>
            <a:r>
              <a:rPr lang="en-US" dirty="0"/>
              <a:t> </a:t>
            </a:r>
            <a:r>
              <a:rPr lang="en-US" dirty="0" err="1"/>
              <a:t>mască</a:t>
            </a:r>
            <a:r>
              <a:rPr lang="en-US" dirty="0"/>
              <a:t> </a:t>
            </a:r>
            <a:r>
              <a:rPr lang="en-US" dirty="0" err="1"/>
              <a:t>lipit</a:t>
            </a:r>
            <a:r>
              <a:rPr lang="en-US" dirty="0"/>
              <a:t>. </a:t>
            </a:r>
            <a:r>
              <a:rPr lang="en-US" dirty="0" err="1"/>
              <a:t>Deoarece</a:t>
            </a:r>
            <a:r>
              <a:rPr lang="en-US" dirty="0"/>
              <a:t> </a:t>
            </a:r>
            <a:r>
              <a:rPr lang="en-US" dirty="0" err="1"/>
              <a:t>permitivitatea</a:t>
            </a:r>
            <a:r>
              <a:rPr lang="en-US" dirty="0"/>
              <a:t> </a:t>
            </a:r>
            <a:r>
              <a:rPr lang="en-US" dirty="0" err="1"/>
              <a:t>relativă</a:t>
            </a:r>
            <a:r>
              <a:rPr lang="en-US" dirty="0"/>
              <a:t> a </a:t>
            </a:r>
            <a:r>
              <a:rPr lang="en-US" dirty="0" err="1"/>
              <a:t>ambelor</a:t>
            </a:r>
            <a:r>
              <a:rPr lang="en-US" dirty="0"/>
              <a:t> </a:t>
            </a:r>
            <a:r>
              <a:rPr lang="en-US" dirty="0" err="1"/>
              <a:t>materiale</a:t>
            </a:r>
            <a:r>
              <a:rPr lang="en-US" dirty="0"/>
              <a:t> </a:t>
            </a:r>
            <a:r>
              <a:rPr lang="en-US" dirty="0" err="1"/>
              <a:t>este</a:t>
            </a:r>
            <a:r>
              <a:rPr lang="en-US" dirty="0"/>
              <a:t> </a:t>
            </a:r>
            <a:r>
              <a:rPr lang="en-US" dirty="0" err="1"/>
              <a:t>mai</a:t>
            </a:r>
            <a:r>
              <a:rPr lang="en-US" dirty="0"/>
              <a:t> </a:t>
            </a:r>
            <a:r>
              <a:rPr lang="en-US" dirty="0" err="1"/>
              <a:t>mică</a:t>
            </a:r>
            <a:r>
              <a:rPr lang="en-US" dirty="0"/>
              <a:t> </a:t>
            </a:r>
            <a:r>
              <a:rPr lang="en-US" dirty="0" err="1"/>
              <a:t>decât</a:t>
            </a:r>
            <a:r>
              <a:rPr lang="en-US" dirty="0"/>
              <a:t> </a:t>
            </a:r>
            <a:r>
              <a:rPr lang="en-US" dirty="0" err="1"/>
              <a:t>cea</a:t>
            </a:r>
            <a:r>
              <a:rPr lang="en-US" dirty="0"/>
              <a:t> a FR-4, </a:t>
            </a:r>
            <a:r>
              <a:rPr lang="en-US" dirty="0" err="1"/>
              <a:t>semnalele</a:t>
            </a:r>
            <a:r>
              <a:rPr lang="en-US" dirty="0"/>
              <a:t> se </a:t>
            </a:r>
            <a:r>
              <a:rPr lang="en-US" dirty="0" err="1"/>
              <a:t>propagă</a:t>
            </a:r>
            <a:r>
              <a:rPr lang="en-US" dirty="0"/>
              <a:t> </a:t>
            </a:r>
            <a:r>
              <a:rPr lang="en-US" dirty="0" err="1"/>
              <a:t>mai</a:t>
            </a:r>
            <a:r>
              <a:rPr lang="en-US" dirty="0"/>
              <a:t> </a:t>
            </a:r>
            <a:r>
              <a:rPr lang="en-US" dirty="0" err="1"/>
              <a:t>repede</a:t>
            </a:r>
            <a:r>
              <a:rPr lang="en-US" dirty="0"/>
              <a:t> de-a </a:t>
            </a:r>
            <a:r>
              <a:rPr lang="en-US" dirty="0" err="1"/>
              <a:t>lungul</a:t>
            </a:r>
            <a:r>
              <a:rPr lang="en-US" dirty="0"/>
              <a:t> </a:t>
            </a:r>
            <a:r>
              <a:rPr lang="en-US" dirty="0" err="1"/>
              <a:t>liniilor</a:t>
            </a:r>
            <a:r>
              <a:rPr lang="en-US" dirty="0"/>
              <a:t> de </a:t>
            </a:r>
            <a:r>
              <a:rPr lang="en-US" dirty="0" err="1"/>
              <a:t>bandă</a:t>
            </a:r>
            <a:r>
              <a:rPr lang="en-US" dirty="0"/>
              <a:t> situate </a:t>
            </a:r>
            <a:r>
              <a:rPr lang="en-US" dirty="0" err="1"/>
              <a:t>pe</a:t>
            </a:r>
            <a:r>
              <a:rPr lang="en-US" dirty="0"/>
              <a:t> </a:t>
            </a:r>
            <a:r>
              <a:rPr lang="en-US" dirty="0" err="1"/>
              <a:t>straturile</a:t>
            </a:r>
            <a:r>
              <a:rPr lang="en-US" dirty="0"/>
              <a:t> </a:t>
            </a:r>
            <a:r>
              <a:rPr lang="en-US" dirty="0" err="1"/>
              <a:t>interioare</a:t>
            </a:r>
            <a:r>
              <a:rPr lang="en-US" dirty="0"/>
              <a:t>. De </a:t>
            </a:r>
            <a:r>
              <a:rPr lang="en-US" dirty="0" err="1"/>
              <a:t>obicei</a:t>
            </a:r>
            <a:r>
              <a:rPr lang="en-US" dirty="0"/>
              <a:t>, </a:t>
            </a:r>
            <a:r>
              <a:rPr lang="en-US" dirty="0" err="1"/>
              <a:t>viteza</a:t>
            </a:r>
            <a:r>
              <a:rPr lang="en-US" dirty="0"/>
              <a:t> de </a:t>
            </a:r>
            <a:r>
              <a:rPr lang="en-US" dirty="0" err="1"/>
              <a:t>propagare</a:t>
            </a:r>
            <a:r>
              <a:rPr lang="en-US" dirty="0"/>
              <a:t> a </a:t>
            </a:r>
            <a:r>
              <a:rPr lang="en-US" dirty="0" err="1"/>
              <a:t>semnalelor</a:t>
            </a:r>
            <a:r>
              <a:rPr lang="en-US" dirty="0"/>
              <a:t> </a:t>
            </a:r>
            <a:r>
              <a:rPr lang="en-US" dirty="0" err="1"/>
              <a:t>pe</a:t>
            </a:r>
            <a:r>
              <a:rPr lang="en-US" dirty="0"/>
              <a:t> o </a:t>
            </a:r>
            <a:r>
              <a:rPr lang="en-US" dirty="0" err="1"/>
              <a:t>placă</a:t>
            </a:r>
            <a:r>
              <a:rPr lang="en-US" dirty="0"/>
              <a:t> de </a:t>
            </a:r>
            <a:r>
              <a:rPr lang="en-US" dirty="0" err="1"/>
              <a:t>circuite</a:t>
            </a:r>
            <a:r>
              <a:rPr lang="en-US" dirty="0"/>
              <a:t> </a:t>
            </a:r>
            <a:r>
              <a:rPr lang="en-US" dirty="0" err="1"/>
              <a:t>imprimate</a:t>
            </a:r>
            <a:r>
              <a:rPr lang="en-US" dirty="0"/>
              <a:t> </a:t>
            </a:r>
            <a:r>
              <a:rPr lang="en-US" dirty="0" err="1"/>
              <a:t>este</a:t>
            </a:r>
            <a:r>
              <a:rPr lang="en-US" dirty="0"/>
              <a:t> de </a:t>
            </a:r>
            <a:r>
              <a:rPr lang="en-US" dirty="0" err="1"/>
              <a:t>aproximativ</a:t>
            </a:r>
            <a:r>
              <a:rPr lang="en-US" dirty="0"/>
              <a:t> </a:t>
            </a:r>
            <a:r>
              <a:rPr lang="en-US" dirty="0" err="1"/>
              <a:t>jumătate</a:t>
            </a:r>
            <a:r>
              <a:rPr lang="en-US" dirty="0"/>
              <a:t> din </a:t>
            </a:r>
            <a:r>
              <a:rPr lang="en-US" dirty="0" err="1"/>
              <a:t>viteza</a:t>
            </a:r>
            <a:r>
              <a:rPr lang="en-US" dirty="0"/>
              <a:t> </a:t>
            </a:r>
            <a:r>
              <a:rPr lang="en-US" dirty="0" err="1"/>
              <a:t>luminii</a:t>
            </a:r>
            <a:r>
              <a:rPr lang="en-US" dirty="0"/>
              <a:t> </a:t>
            </a:r>
            <a:r>
              <a:rPr lang="en-US" dirty="0" err="1"/>
              <a:t>în</a:t>
            </a:r>
            <a:r>
              <a:rPr lang="en-US" dirty="0"/>
              <a:t> vid, </a:t>
            </a:r>
            <a:r>
              <a:rPr lang="en-US" dirty="0" err="1"/>
              <a:t>adică</a:t>
            </a:r>
            <a:r>
              <a:rPr lang="en-US" dirty="0"/>
              <a:t> </a:t>
            </a:r>
            <a:r>
              <a:rPr lang="en-US" dirty="0" err="1"/>
              <a:t>aproximativ</a:t>
            </a:r>
            <a:r>
              <a:rPr lang="en-US" dirty="0"/>
              <a:t> 150 </a:t>
            </a:r>
            <a:r>
              <a:rPr lang="en-US" dirty="0" err="1"/>
              <a:t>μm</a:t>
            </a:r>
            <a:r>
              <a:rPr lang="en-US" dirty="0"/>
              <a:t> / ps.</a:t>
            </a:r>
          </a:p>
          <a:p>
            <a:r>
              <a:rPr lang="en-US" dirty="0" err="1"/>
              <a:t>Momentul</a:t>
            </a:r>
            <a:r>
              <a:rPr lang="en-US" dirty="0"/>
              <a:t> </a:t>
            </a:r>
            <a:r>
              <a:rPr lang="en-US" dirty="0" err="1"/>
              <a:t>întârzierilor</a:t>
            </a:r>
            <a:r>
              <a:rPr lang="en-US" dirty="0"/>
              <a:t> </a:t>
            </a:r>
            <a:r>
              <a:rPr lang="en-US" dirty="0" err="1"/>
              <a:t>semnalelor</a:t>
            </a:r>
            <a:r>
              <a:rPr lang="en-US" dirty="0"/>
              <a:t> </a:t>
            </a:r>
            <a:r>
              <a:rPr lang="en-US" dirty="0" err="1"/>
              <a:t>diferențiale</a:t>
            </a:r>
            <a:r>
              <a:rPr lang="en-US" dirty="0"/>
              <a:t> de </a:t>
            </a:r>
            <a:r>
              <a:rPr lang="en-US" dirty="0" err="1"/>
              <a:t>înaltă</a:t>
            </a:r>
            <a:r>
              <a:rPr lang="en-US" dirty="0"/>
              <a:t> </a:t>
            </a:r>
            <a:r>
              <a:rPr lang="en-US" dirty="0" err="1"/>
              <a:t>frecvență</a:t>
            </a:r>
            <a:r>
              <a:rPr lang="en-US" dirty="0"/>
              <a:t> </a:t>
            </a:r>
            <a:r>
              <a:rPr lang="en-US" dirty="0" err="1"/>
              <a:t>trebuie</a:t>
            </a:r>
            <a:r>
              <a:rPr lang="en-US" dirty="0"/>
              <a:t> </a:t>
            </a:r>
            <a:r>
              <a:rPr lang="en-US" dirty="0" err="1"/>
              <a:t>să</a:t>
            </a:r>
            <a:r>
              <a:rPr lang="en-US" dirty="0"/>
              <a:t> fie </a:t>
            </a:r>
            <a:r>
              <a:rPr lang="en-US" dirty="0" err="1"/>
              <a:t>foarte</a:t>
            </a:r>
            <a:r>
              <a:rPr lang="en-US" dirty="0"/>
              <a:t> </a:t>
            </a:r>
            <a:r>
              <a:rPr lang="en-US" dirty="0" err="1"/>
              <a:t>strâns</a:t>
            </a:r>
            <a:r>
              <a:rPr lang="en-US" dirty="0"/>
              <a:t>. </a:t>
            </a:r>
            <a:r>
              <a:rPr lang="en-US" dirty="0" err="1"/>
              <a:t>Prin</a:t>
            </a:r>
            <a:r>
              <a:rPr lang="en-US" dirty="0"/>
              <a:t> </a:t>
            </a:r>
            <a:r>
              <a:rPr lang="en-US" dirty="0" err="1"/>
              <a:t>urmare</a:t>
            </a:r>
            <a:r>
              <a:rPr lang="en-US" dirty="0"/>
              <a:t>, </a:t>
            </a:r>
            <a:r>
              <a:rPr lang="en-US" dirty="0" err="1"/>
              <a:t>diferențele</a:t>
            </a:r>
            <a:r>
              <a:rPr lang="en-US" dirty="0"/>
              <a:t> de </a:t>
            </a:r>
            <a:r>
              <a:rPr lang="en-US" dirty="0" err="1"/>
              <a:t>lungime</a:t>
            </a:r>
            <a:r>
              <a:rPr lang="en-US" dirty="0"/>
              <a:t> ale </a:t>
            </a:r>
            <a:r>
              <a:rPr lang="en-US" dirty="0" err="1"/>
              <a:t>conductoarelor</a:t>
            </a:r>
            <a:r>
              <a:rPr lang="en-US" dirty="0"/>
              <a:t> </a:t>
            </a:r>
            <a:r>
              <a:rPr lang="en-US" dirty="0" err="1"/>
              <a:t>trebuie</a:t>
            </a:r>
            <a:r>
              <a:rPr lang="en-US" dirty="0"/>
              <a:t> eliminate, de </a:t>
            </a:r>
            <a:r>
              <a:rPr lang="en-US" dirty="0" err="1"/>
              <a:t>exemplu</a:t>
            </a:r>
            <a:r>
              <a:rPr lang="en-US" dirty="0"/>
              <a:t>, </a:t>
            </a:r>
            <a:r>
              <a:rPr lang="en-US" dirty="0" err="1"/>
              <a:t>prin</a:t>
            </a:r>
            <a:r>
              <a:rPr lang="en-US" dirty="0"/>
              <a:t> </a:t>
            </a:r>
            <a:r>
              <a:rPr lang="en-US" dirty="0" err="1"/>
              <a:t>intermediul</a:t>
            </a:r>
            <a:r>
              <a:rPr lang="en-US" dirty="0"/>
              <a:t> </a:t>
            </a:r>
            <a:r>
              <a:rPr lang="en-US" dirty="0" err="1"/>
              <a:t>unui</a:t>
            </a:r>
            <a:r>
              <a:rPr lang="en-US" dirty="0"/>
              <a:t> </a:t>
            </a:r>
            <a:r>
              <a:rPr lang="en-US" dirty="0" err="1"/>
              <a:t>traseu</a:t>
            </a:r>
            <a:r>
              <a:rPr lang="en-US" dirty="0"/>
              <a:t> </a:t>
            </a:r>
            <a:r>
              <a:rPr lang="en-US" dirty="0" err="1"/>
              <a:t>meandru</a:t>
            </a:r>
            <a:r>
              <a:rPr lang="en-US" dirty="0"/>
              <a:t>. </a:t>
            </a:r>
            <a:r>
              <a:rPr lang="en-US" dirty="0" err="1"/>
              <a:t>Geometria</a:t>
            </a:r>
            <a:r>
              <a:rPr lang="en-US" dirty="0"/>
              <a:t> </a:t>
            </a:r>
            <a:r>
              <a:rPr lang="en-US" dirty="0" err="1"/>
              <a:t>acestor</a:t>
            </a:r>
            <a:r>
              <a:rPr lang="en-US" dirty="0"/>
              <a:t> </a:t>
            </a:r>
            <a:r>
              <a:rPr lang="en-US" dirty="0" err="1"/>
              <a:t>secțiuni</a:t>
            </a:r>
            <a:r>
              <a:rPr lang="en-US" dirty="0"/>
              <a:t> </a:t>
            </a:r>
            <a:r>
              <a:rPr lang="en-US" dirty="0" err="1"/>
              <a:t>trebuie</a:t>
            </a:r>
            <a:r>
              <a:rPr lang="en-US" dirty="0"/>
              <a:t> </a:t>
            </a:r>
            <a:r>
              <a:rPr lang="en-US" dirty="0" err="1"/>
              <a:t>selectată</a:t>
            </a:r>
            <a:r>
              <a:rPr lang="en-US" dirty="0"/>
              <a:t> cu </a:t>
            </a:r>
            <a:r>
              <a:rPr lang="en-US" dirty="0" err="1"/>
              <a:t>atenție</a:t>
            </a:r>
            <a:r>
              <a:rPr lang="en-US" dirty="0"/>
              <a:t> </a:t>
            </a:r>
            <a:r>
              <a:rPr lang="en-US" dirty="0" err="1"/>
              <a:t>pentru</a:t>
            </a:r>
            <a:r>
              <a:rPr lang="en-US" dirty="0"/>
              <a:t> a reduce </a:t>
            </a:r>
            <a:r>
              <a:rPr lang="en-US" dirty="0" err="1"/>
              <a:t>neomogenitatea</a:t>
            </a:r>
            <a:r>
              <a:rPr lang="en-US" dirty="0"/>
              <a:t> </a:t>
            </a:r>
            <a:r>
              <a:rPr lang="en-US" dirty="0" err="1"/>
              <a:t>impedanței</a:t>
            </a:r>
            <a:r>
              <a:rPr lang="en-US" dirty="0"/>
              <a:t>. </a:t>
            </a:r>
            <a:r>
              <a:rPr lang="en-US" dirty="0" err="1"/>
              <a:t>Figura</a:t>
            </a:r>
            <a:r>
              <a:rPr lang="en-US" dirty="0"/>
              <a:t> </a:t>
            </a:r>
            <a:r>
              <a:rPr lang="en-US" dirty="0" err="1" smtClean="0"/>
              <a:t>prezintă</a:t>
            </a:r>
            <a:r>
              <a:rPr lang="en-US" dirty="0" smtClean="0"/>
              <a:t> </a:t>
            </a:r>
            <a:r>
              <a:rPr lang="en-US" dirty="0"/>
              <a:t>un </a:t>
            </a:r>
            <a:r>
              <a:rPr lang="en-US" dirty="0" err="1"/>
              <a:t>exemplu</a:t>
            </a:r>
            <a:r>
              <a:rPr lang="en-US" dirty="0"/>
              <a:t> de </a:t>
            </a:r>
            <a:r>
              <a:rPr lang="en-US" dirty="0" err="1"/>
              <a:t>urmă</a:t>
            </a:r>
            <a:r>
              <a:rPr lang="en-US" dirty="0"/>
              <a:t> de </a:t>
            </a:r>
            <a:r>
              <a:rPr lang="en-US" dirty="0" err="1"/>
              <a:t>meandru</a:t>
            </a:r>
            <a:r>
              <a:rPr lang="en-US" dirty="0"/>
              <a:t>.</a:t>
            </a:r>
          </a:p>
        </p:txBody>
      </p:sp>
    </p:spTree>
    <p:extLst>
      <p:ext uri="{BB962C8B-B14F-4D97-AF65-F5344CB8AC3E}">
        <p14:creationId xmlns:p14="http://schemas.microsoft.com/office/powerpoint/2010/main" val="2298423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p:cNvPicPr>
            <a:picLocks noGrp="1"/>
          </p:cNvPicPr>
          <p:nvPr>
            <p:ph idx="1"/>
          </p:nvPr>
        </p:nvPicPr>
        <p:blipFill>
          <a:blip r:embed="rId2"/>
          <a:srcRect/>
          <a:stretch>
            <a:fillRect/>
          </a:stretch>
        </p:blipFill>
        <p:spPr bwMode="auto">
          <a:xfrm>
            <a:off x="2384416" y="0"/>
            <a:ext cx="6779039" cy="2782111"/>
          </a:xfrm>
          <a:prstGeom prst="rect">
            <a:avLst/>
          </a:prstGeom>
          <a:noFill/>
          <a:ln w="9525">
            <a:noFill/>
            <a:miter lim="800000"/>
            <a:headEnd/>
            <a:tailEnd/>
          </a:ln>
        </p:spPr>
      </p:pic>
      <p:sp>
        <p:nvSpPr>
          <p:cNvPr id="5" name="TextBox 4"/>
          <p:cNvSpPr txBox="1"/>
          <p:nvPr/>
        </p:nvSpPr>
        <p:spPr>
          <a:xfrm>
            <a:off x="0" y="3072349"/>
            <a:ext cx="12191999" cy="1754326"/>
          </a:xfrm>
          <a:prstGeom prst="rect">
            <a:avLst/>
          </a:prstGeom>
          <a:noFill/>
          <a:ln w="22225">
            <a:solidFill>
              <a:srgbClr val="FF0000"/>
            </a:solidFill>
          </a:ln>
        </p:spPr>
        <p:txBody>
          <a:bodyPr wrap="square" rtlCol="0">
            <a:spAutoFit/>
          </a:bodyPr>
          <a:lstStyle/>
          <a:p>
            <a:pPr algn="just"/>
            <a:r>
              <a:rPr lang="ro-RO" dirty="0">
                <a:latin typeface="Times New Roman" panose="02020603050405020304" pitchFamily="18" charset="0"/>
                <a:ea typeface="Calibri" panose="020F0502020204030204" pitchFamily="34" charset="0"/>
                <a:cs typeface="Times New Roman" panose="02020603050405020304" pitchFamily="18" charset="0"/>
              </a:rPr>
              <a:t>ACDB, AEFB lanțuri conductorilor de alimentare - Deoarece puterea de consum nu este caracteristică statică şi depinde de starea componentelor într-un moment de timp, toate elementele de frecvenţă din aceste circuite se reflectă pe circuitul de alimentare</a:t>
            </a:r>
          </a:p>
          <a:p>
            <a:pPr algn="just"/>
            <a:r>
              <a:rPr lang="ro-RO" dirty="0">
                <a:latin typeface="Times New Roman" panose="02020603050405020304" pitchFamily="18" charset="0"/>
                <a:ea typeface="Calibri" panose="020F0502020204030204" pitchFamily="34" charset="0"/>
                <a:cs typeface="Times New Roman" panose="02020603050405020304" pitchFamily="18" charset="0"/>
              </a:rPr>
              <a:t>LMFD, NQPF lanțuri conductorilor de semnal - Suprafaţa lanţurilor date uzual e mică, dar prin conductorul de semnal adesea se aplică frecvenţe înalte, de aceea aceste conductoare tot trebuie de avut în vedere.</a:t>
            </a:r>
          </a:p>
          <a:p>
            <a:pPr algn="just"/>
            <a:r>
              <a:rPr lang="ro-RO" dirty="0">
                <a:latin typeface="Times New Roman" panose="02020603050405020304" pitchFamily="18" charset="0"/>
                <a:ea typeface="Calibri" panose="020F0502020204030204" pitchFamily="34" charset="0"/>
                <a:cs typeface="Times New Roman" panose="02020603050405020304" pitchFamily="18" charset="0"/>
              </a:rPr>
              <a:t>GHJK lanțul format de generatorul de tact - Pentru a nu permite formarea semnalelor electromagnetice parazitare, amplasarea componentelor şi plasarea conductarelor trebuie făcută astfel ca suprafaţa de emisie a antenei formate să fie mică.</a:t>
            </a:r>
            <a:endParaRPr lang="ru-RU"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0" y="4826675"/>
            <a:ext cx="12192000" cy="2031325"/>
          </a:xfrm>
          <a:prstGeom prst="rect">
            <a:avLst/>
          </a:prstGeom>
          <a:ln w="22225">
            <a:solidFill>
              <a:srgbClr val="0070C0"/>
            </a:solidFill>
          </a:ln>
        </p:spPr>
        <p:txBody>
          <a:bodyPr wrap="square">
            <a:spAutoFit/>
          </a:bodyPr>
          <a:lstStyle/>
          <a:p>
            <a:r>
              <a:rPr lang="ru-MO">
                <a:latin typeface="Times New Roman" pitchFamily="18" charset="0"/>
                <a:cs typeface="Times New Roman" pitchFamily="18" charset="0"/>
              </a:rPr>
              <a:t>Цепи питания ACDB, AEFB - поскольку потребляемая мощность не является статической характеристикой и зависит от состояния компонентов в данный момент времени, все частотные элементы в этих цепях отражаются в цепи </a:t>
            </a:r>
            <a:r>
              <a:rPr lang="ru-MO">
                <a:latin typeface="Times New Roman" pitchFamily="18" charset="0"/>
                <a:cs typeface="Times New Roman" pitchFamily="18" charset="0"/>
              </a:rPr>
              <a:t>питания</a:t>
            </a:r>
            <a:r>
              <a:rPr lang="ru-MO" smtClean="0">
                <a:latin typeface="Times New Roman" pitchFamily="18" charset="0"/>
                <a:cs typeface="Times New Roman" pitchFamily="18" charset="0"/>
              </a:rPr>
              <a:t>.</a:t>
            </a:r>
          </a:p>
          <a:p>
            <a:r>
              <a:rPr lang="ru-MO" smtClean="0">
                <a:latin typeface="Times New Roman" pitchFamily="18" charset="0"/>
                <a:cs typeface="Times New Roman" pitchFamily="18" charset="0"/>
              </a:rPr>
              <a:t>Цепи </a:t>
            </a:r>
            <a:r>
              <a:rPr lang="ru-MO">
                <a:latin typeface="Times New Roman" pitchFamily="18" charset="0"/>
                <a:cs typeface="Times New Roman" pitchFamily="18" charset="0"/>
              </a:rPr>
              <a:t>сигнальных проводников LMFD, NQPF - Поверхность данных цепочек данных обычно мала, но через сигнальный провод часто передаются высокие частоты, поэтому эти проводники все же необходимо </a:t>
            </a:r>
            <a:r>
              <a:rPr lang="ru-MO">
                <a:latin typeface="Times New Roman" pitchFamily="18" charset="0"/>
                <a:cs typeface="Times New Roman" pitchFamily="18" charset="0"/>
              </a:rPr>
              <a:t>учитывать</a:t>
            </a:r>
            <a:r>
              <a:rPr lang="ru-MO" smtClean="0">
                <a:latin typeface="Times New Roman" pitchFamily="18" charset="0"/>
                <a:cs typeface="Times New Roman" pitchFamily="18" charset="0"/>
              </a:rPr>
              <a:t>.</a:t>
            </a:r>
          </a:p>
          <a:p>
            <a:r>
              <a:rPr lang="ru-MO" smtClean="0">
                <a:latin typeface="Times New Roman" pitchFamily="18" charset="0"/>
                <a:cs typeface="Times New Roman" pitchFamily="18" charset="0"/>
              </a:rPr>
              <a:t>GHJK </a:t>
            </a:r>
            <a:r>
              <a:rPr lang="ru-MO">
                <a:latin typeface="Times New Roman" pitchFamily="18" charset="0"/>
                <a:cs typeface="Times New Roman" pitchFamily="18" charset="0"/>
              </a:rPr>
              <a:t>- цепь, образованная тактовым генератором - Чтобы не допустить образования паразитных электромагнитных сигналов, расположение компонентов и размещение проводников должно быть выполнено таким образом, чтобы излучающая поверхность сформированной антенны была небольшой.</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365664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90536" y="0"/>
            <a:ext cx="11778558" cy="5909310"/>
          </a:xfrm>
          <a:prstGeom prst="rect">
            <a:avLst/>
          </a:prstGeom>
          <a:ln>
            <a:solidFill>
              <a:srgbClr val="0070C0"/>
            </a:solidFill>
          </a:ln>
        </p:spPr>
        <p:txBody>
          <a:bodyPr wrap="square">
            <a:spAutoFit/>
          </a:bodyPr>
          <a:lstStyle/>
          <a:p>
            <a:r>
              <a:rPr lang="ru-RU" dirty="0"/>
              <a:t>Согласование длин проводников</a:t>
            </a:r>
          </a:p>
          <a:p>
            <a:r>
              <a:rPr lang="ru-RU" dirty="0"/>
              <a:t>Высокоскоростные интерфейсы предъявляют жесткие требования к временным задержкам сигналов. Это особенно критично для высокочастотных параллельных шин, в которых все сигналы должны приходить практически одновременно, чтобы соответствовать требованиям ко времени установки и удержания приемника. Проектировщик печатной платы должен убедиться, что эти требования выполняются. Для этого необходимо согласовать длину проводников. Для расчета максимальной разности длин дорожек следует оценить скорость распространения сигналов на печатной плате. Расчет скорости можно производить по формуле 3:</a:t>
            </a:r>
          </a:p>
          <a:p>
            <a:r>
              <a:rPr lang="ru-RU" dirty="0"/>
              <a:t>   </a:t>
            </a:r>
          </a:p>
          <a:p>
            <a:r>
              <a:rPr lang="ru-RU" dirty="0"/>
              <a:t>где с – скорость света в вакууме, </a:t>
            </a:r>
            <a:r>
              <a:rPr lang="ru-RU" dirty="0" err="1"/>
              <a:t>εr</a:t>
            </a:r>
            <a:r>
              <a:rPr lang="ru-RU" dirty="0"/>
              <a:t> - относительная диэлектрическая проницаемость материала между дорожкой и опорной плоскостью.</a:t>
            </a:r>
          </a:p>
          <a:p>
            <a:r>
              <a:rPr lang="ru-RU" dirty="0"/>
              <a:t>Относительная диэлектрическая проницаемость FR-4, - традиционного материала печатных плат, - составляет около 4,5, в то время как для воздуха этот показатель составляет 1. Электромагнитное взаимодействие между </a:t>
            </a:r>
            <a:r>
              <a:rPr lang="ru-RU" dirty="0" err="1"/>
              <a:t>микрополосковыми</a:t>
            </a:r>
            <a:r>
              <a:rPr lang="ru-RU" dirty="0"/>
              <a:t> линиями на внешних слоях печатной платы и опорной плоскостью также происходит по воздуху и маске припоя. Поскольку относительная диэлектрическая проницаемость обоих материалов ниже, чем у FR-4, то сигналы быстрее распространяются по полосковым линиям, расположенным на внутренних слоях. Как правило, скорость распространения сигналов на печатной плате составляет примерно половину от скорости света в вакууме, то есть около 150 мкм/</a:t>
            </a:r>
            <a:r>
              <a:rPr lang="ru-RU" dirty="0" err="1"/>
              <a:t>пс</a:t>
            </a:r>
            <a:r>
              <a:rPr lang="ru-RU" dirty="0"/>
              <a:t>.</a:t>
            </a:r>
          </a:p>
          <a:p>
            <a:r>
              <a:rPr lang="ru-RU" dirty="0"/>
              <a:t>Согласование времен задержек сигналов высокочастотных дифференциальных линий должно быть очень жестким. Поэтому различия в длине проводников необходимо устранить, например, с помощью трассировки в виде меандра. Геометрия таких участков должна быть тщательно подобрана, чтобы уменьшить неоднородность импеданса. На рисунке </a:t>
            </a:r>
            <a:r>
              <a:rPr lang="ru-RU" dirty="0" smtClean="0"/>
              <a:t>показан </a:t>
            </a:r>
            <a:r>
              <a:rPr lang="ru-RU" dirty="0"/>
              <a:t>пример трассировки меандра.</a:t>
            </a:r>
          </a:p>
        </p:txBody>
      </p:sp>
      <p:pic>
        <p:nvPicPr>
          <p:cNvPr id="8" name="Рисунок 7" descr="formula_2.png (580 b)"/>
          <p:cNvPicPr/>
          <p:nvPr/>
        </p:nvPicPr>
        <p:blipFill>
          <a:blip r:embed="rId2">
            <a:extLst>
              <a:ext uri="{28A0092B-C50C-407E-A947-70E740481C1C}">
                <a14:useLocalDpi xmlns:a14="http://schemas.microsoft.com/office/drawing/2010/main" val="0"/>
              </a:ext>
            </a:extLst>
          </a:blip>
          <a:srcRect/>
          <a:stretch>
            <a:fillRect/>
          </a:stretch>
        </p:blipFill>
        <p:spPr bwMode="auto">
          <a:xfrm>
            <a:off x="8205267" y="1698813"/>
            <a:ext cx="1192229" cy="573605"/>
          </a:xfrm>
          <a:prstGeom prst="rect">
            <a:avLst/>
          </a:prstGeom>
          <a:noFill/>
          <a:ln>
            <a:solidFill>
              <a:srgbClr val="0070C0"/>
            </a:solidFill>
          </a:ln>
        </p:spPr>
      </p:pic>
    </p:spTree>
    <p:extLst>
      <p:ext uri="{BB962C8B-B14F-4D97-AF65-F5344CB8AC3E}">
        <p14:creationId xmlns:p14="http://schemas.microsoft.com/office/powerpoint/2010/main" val="3739446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Предпочтительная геометрия меандра"/>
          <p:cNvPicPr/>
          <p:nvPr/>
        </p:nvPicPr>
        <p:blipFill>
          <a:blip r:embed="rId2">
            <a:extLst>
              <a:ext uri="{28A0092B-C50C-407E-A947-70E740481C1C}">
                <a14:useLocalDpi xmlns:a14="http://schemas.microsoft.com/office/drawing/2010/main" val="0"/>
              </a:ext>
            </a:extLst>
          </a:blip>
          <a:srcRect/>
          <a:stretch>
            <a:fillRect/>
          </a:stretch>
        </p:blipFill>
        <p:spPr bwMode="auto">
          <a:xfrm>
            <a:off x="820438" y="119297"/>
            <a:ext cx="4122753" cy="2542421"/>
          </a:xfrm>
          <a:prstGeom prst="rect">
            <a:avLst/>
          </a:prstGeom>
          <a:noFill/>
          <a:ln>
            <a:noFill/>
          </a:ln>
        </p:spPr>
      </p:pic>
      <p:sp>
        <p:nvSpPr>
          <p:cNvPr id="5" name="Прямоугольник 4"/>
          <p:cNvSpPr/>
          <p:nvPr/>
        </p:nvSpPr>
        <p:spPr>
          <a:xfrm>
            <a:off x="5012193" y="1795925"/>
            <a:ext cx="4365811" cy="388696"/>
          </a:xfrm>
          <a:prstGeom prst="rect">
            <a:avLst/>
          </a:prstGeom>
          <a:ln>
            <a:solidFill>
              <a:srgbClr val="0070C0"/>
            </a:solidFill>
          </a:ln>
        </p:spPr>
        <p:txBody>
          <a:bodyPr wrap="none">
            <a:spAutoFit/>
          </a:bodyPr>
          <a:lstStyle/>
          <a:p>
            <a:pPr algn="ct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Предпочтительная геометрия меандра</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4868564" y="109085"/>
            <a:ext cx="7199868" cy="1574149"/>
          </a:xfrm>
          <a:prstGeom prst="rect">
            <a:avLst/>
          </a:prstGeom>
          <a:ln>
            <a:solidFill>
              <a:srgbClr val="0070C0"/>
            </a:solidFill>
          </a:ln>
        </p:spPr>
        <p:txBody>
          <a:bodyPr wrap="square">
            <a:spAutoFit/>
          </a:bodyPr>
          <a:lstStyle/>
          <a:p>
            <a:pP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Меандр необходимо помещать рядом с точкой, где начинается рассогласование длин проводников дифференциальной </a:t>
            </a:r>
            <a:r>
              <a:rPr lang="ru-RU" dirty="0" smtClean="0">
                <a:latin typeface="Arial" panose="020B0604020202020204" pitchFamily="34" charset="0"/>
                <a:ea typeface="Times New Roman" panose="02020603050405020304" pitchFamily="18" charset="0"/>
                <a:cs typeface="Times New Roman" panose="02020603050405020304" pitchFamily="18" charset="0"/>
              </a:rPr>
              <a:t>пары. </a:t>
            </a:r>
            <a:r>
              <a:rPr lang="ru-RU" dirty="0">
                <a:latin typeface="Arial" panose="020B0604020202020204" pitchFamily="34" charset="0"/>
                <a:ea typeface="Times New Roman" panose="02020603050405020304" pitchFamily="18" charset="0"/>
                <a:cs typeface="Times New Roman" panose="02020603050405020304" pitchFamily="18" charset="0"/>
              </a:rPr>
              <a:t>Это гарантирует, что положительная и отрицательная составляющие сигнала будут распространяться синхронно большую часть пути.</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5012193" y="2285468"/>
            <a:ext cx="2323457" cy="369332"/>
          </a:xfrm>
          <a:prstGeom prst="rect">
            <a:avLst/>
          </a:prstGeom>
          <a:ln>
            <a:solidFill>
              <a:srgbClr val="C00000"/>
            </a:solidFill>
          </a:ln>
        </p:spPr>
        <p:txBody>
          <a:bodyPr wrap="none">
            <a:spAutoFit/>
          </a:bodyPr>
          <a:lstStyle/>
          <a:p>
            <a:r>
              <a:rPr lang="en-US" dirty="0" err="1"/>
              <a:t>Geometria</a:t>
            </a:r>
            <a:r>
              <a:rPr lang="en-US" dirty="0"/>
              <a:t> </a:t>
            </a:r>
            <a:r>
              <a:rPr lang="en-US" dirty="0" err="1" smtClean="0"/>
              <a:t>meandrului</a:t>
            </a:r>
            <a:endParaRPr lang="en-US" dirty="0"/>
          </a:p>
        </p:txBody>
      </p:sp>
      <p:sp>
        <p:nvSpPr>
          <p:cNvPr id="3" name="Прямоугольник 2"/>
          <p:cNvSpPr/>
          <p:nvPr/>
        </p:nvSpPr>
        <p:spPr>
          <a:xfrm>
            <a:off x="37060" y="3028181"/>
            <a:ext cx="12031372" cy="923330"/>
          </a:xfrm>
          <a:prstGeom prst="rect">
            <a:avLst/>
          </a:prstGeom>
          <a:ln>
            <a:solidFill>
              <a:srgbClr val="FF0000"/>
            </a:solidFill>
          </a:ln>
        </p:spPr>
        <p:txBody>
          <a:bodyPr wrap="square">
            <a:spAutoFit/>
          </a:bodyPr>
          <a:lstStyle/>
          <a:p>
            <a:r>
              <a:rPr lang="en-US" dirty="0" err="1" smtClean="0"/>
              <a:t>Meandru</a:t>
            </a:r>
            <a:r>
              <a:rPr lang="en-US" dirty="0" smtClean="0"/>
              <a:t> </a:t>
            </a:r>
            <a:r>
              <a:rPr lang="en-US" dirty="0" err="1" smtClean="0"/>
              <a:t>trebiue</a:t>
            </a:r>
            <a:r>
              <a:rPr lang="en-US" dirty="0" smtClean="0"/>
              <a:t> </a:t>
            </a:r>
            <a:r>
              <a:rPr lang="en-US" dirty="0" err="1" smtClean="0"/>
              <a:t>plasată</a:t>
            </a:r>
            <a:r>
              <a:rPr lang="en-US" dirty="0" smtClean="0"/>
              <a:t> </a:t>
            </a:r>
            <a:r>
              <a:rPr lang="en-US" dirty="0" err="1"/>
              <a:t>în</a:t>
            </a:r>
            <a:r>
              <a:rPr lang="en-US" dirty="0"/>
              <a:t> </a:t>
            </a:r>
            <a:r>
              <a:rPr lang="en-US" dirty="0" err="1"/>
              <a:t>apropierea</a:t>
            </a:r>
            <a:r>
              <a:rPr lang="en-US" dirty="0"/>
              <a:t> </a:t>
            </a:r>
            <a:r>
              <a:rPr lang="en-US" dirty="0" err="1"/>
              <a:t>punctului</a:t>
            </a:r>
            <a:r>
              <a:rPr lang="en-US" dirty="0"/>
              <a:t> </a:t>
            </a:r>
            <a:r>
              <a:rPr lang="en-US" dirty="0" err="1"/>
              <a:t>în</a:t>
            </a:r>
            <a:r>
              <a:rPr lang="en-US" dirty="0"/>
              <a:t> care </a:t>
            </a:r>
            <a:r>
              <a:rPr lang="en-US" dirty="0" err="1"/>
              <a:t>începe</a:t>
            </a:r>
            <a:r>
              <a:rPr lang="en-US" dirty="0"/>
              <a:t> </a:t>
            </a:r>
            <a:r>
              <a:rPr lang="en-US" dirty="0" err="1"/>
              <a:t>nepotrivirea</a:t>
            </a:r>
            <a:r>
              <a:rPr lang="en-US" dirty="0"/>
              <a:t> </a:t>
            </a:r>
            <a:r>
              <a:rPr lang="en-US" dirty="0" err="1"/>
              <a:t>lungimii</a:t>
            </a:r>
            <a:r>
              <a:rPr lang="en-US" dirty="0"/>
              <a:t> </a:t>
            </a:r>
            <a:r>
              <a:rPr lang="en-US" dirty="0" err="1"/>
              <a:t>conductorilor</a:t>
            </a:r>
            <a:r>
              <a:rPr lang="en-US" dirty="0"/>
              <a:t> de </a:t>
            </a:r>
            <a:r>
              <a:rPr lang="en-US" dirty="0" err="1"/>
              <a:t>perechi</a:t>
            </a:r>
            <a:r>
              <a:rPr lang="en-US" dirty="0"/>
              <a:t> </a:t>
            </a:r>
            <a:r>
              <a:rPr lang="en-US" dirty="0" err="1"/>
              <a:t>diferențiale</a:t>
            </a:r>
            <a:r>
              <a:rPr lang="en-US" dirty="0"/>
              <a:t>. </a:t>
            </a:r>
            <a:r>
              <a:rPr lang="en-US" dirty="0" err="1"/>
              <a:t>Acest</a:t>
            </a:r>
            <a:r>
              <a:rPr lang="en-US" dirty="0"/>
              <a:t> </a:t>
            </a:r>
            <a:r>
              <a:rPr lang="en-US" dirty="0" err="1"/>
              <a:t>lucru</a:t>
            </a:r>
            <a:r>
              <a:rPr lang="en-US" dirty="0"/>
              <a:t> </a:t>
            </a:r>
            <a:r>
              <a:rPr lang="en-US" dirty="0" err="1"/>
              <a:t>asigură</a:t>
            </a:r>
            <a:r>
              <a:rPr lang="en-US" dirty="0"/>
              <a:t> </a:t>
            </a:r>
            <a:r>
              <a:rPr lang="en-US" dirty="0" err="1"/>
              <a:t>faptul</a:t>
            </a:r>
            <a:r>
              <a:rPr lang="en-US" dirty="0"/>
              <a:t> </a:t>
            </a:r>
            <a:r>
              <a:rPr lang="en-US" dirty="0" err="1"/>
              <a:t>că</a:t>
            </a:r>
            <a:r>
              <a:rPr lang="en-US" dirty="0"/>
              <a:t> </a:t>
            </a:r>
            <a:r>
              <a:rPr lang="en-US" dirty="0" err="1"/>
              <a:t>componentele</a:t>
            </a:r>
            <a:r>
              <a:rPr lang="en-US" dirty="0"/>
              <a:t> </a:t>
            </a:r>
            <a:r>
              <a:rPr lang="en-US" dirty="0" err="1"/>
              <a:t>pozitive</a:t>
            </a:r>
            <a:r>
              <a:rPr lang="en-US" dirty="0"/>
              <a:t> </a:t>
            </a:r>
            <a:r>
              <a:rPr lang="en-US" dirty="0" err="1"/>
              <a:t>și</a:t>
            </a:r>
            <a:r>
              <a:rPr lang="en-US" dirty="0"/>
              <a:t> negative ale </a:t>
            </a:r>
            <a:r>
              <a:rPr lang="en-US" dirty="0" err="1"/>
              <a:t>semnalului</a:t>
            </a:r>
            <a:r>
              <a:rPr lang="en-US" dirty="0"/>
              <a:t> se </a:t>
            </a:r>
            <a:r>
              <a:rPr lang="en-US" dirty="0" err="1"/>
              <a:t>propagă</a:t>
            </a:r>
            <a:r>
              <a:rPr lang="en-US" dirty="0"/>
              <a:t> </a:t>
            </a:r>
            <a:r>
              <a:rPr lang="en-US" dirty="0" err="1"/>
              <a:t>sincron</a:t>
            </a:r>
            <a:r>
              <a:rPr lang="en-US" dirty="0"/>
              <a:t> </a:t>
            </a:r>
            <a:r>
              <a:rPr lang="en-US" dirty="0" err="1"/>
              <a:t>pentru</a:t>
            </a:r>
            <a:r>
              <a:rPr lang="en-US" dirty="0"/>
              <a:t> </a:t>
            </a:r>
            <a:r>
              <a:rPr lang="en-US" dirty="0" err="1"/>
              <a:t>cea</a:t>
            </a:r>
            <a:r>
              <a:rPr lang="en-US" dirty="0"/>
              <a:t> </a:t>
            </a:r>
            <a:r>
              <a:rPr lang="en-US" dirty="0" err="1"/>
              <a:t>mai</a:t>
            </a:r>
            <a:r>
              <a:rPr lang="en-US" dirty="0"/>
              <a:t> mare parte a </a:t>
            </a:r>
            <a:r>
              <a:rPr lang="en-US" dirty="0" err="1"/>
              <a:t>căii</a:t>
            </a:r>
            <a:r>
              <a:rPr lang="en-US" dirty="0"/>
              <a:t>.</a:t>
            </a:r>
          </a:p>
        </p:txBody>
      </p:sp>
      <p:pic>
        <p:nvPicPr>
          <p:cNvPr id="7" name="Рисунок 6" descr="Добавление корректирующего меандра в точку, где начинается рассогласования длин проводников"/>
          <p:cNvPicPr/>
          <p:nvPr/>
        </p:nvPicPr>
        <p:blipFill>
          <a:blip r:embed="rId3">
            <a:extLst>
              <a:ext uri="{28A0092B-C50C-407E-A947-70E740481C1C}">
                <a14:useLocalDpi xmlns:a14="http://schemas.microsoft.com/office/drawing/2010/main" val="0"/>
              </a:ext>
            </a:extLst>
          </a:blip>
          <a:srcRect/>
          <a:stretch>
            <a:fillRect/>
          </a:stretch>
        </p:blipFill>
        <p:spPr bwMode="auto">
          <a:xfrm>
            <a:off x="37060" y="4006665"/>
            <a:ext cx="8991796" cy="2517703"/>
          </a:xfrm>
          <a:prstGeom prst="rect">
            <a:avLst/>
          </a:prstGeom>
          <a:noFill/>
          <a:ln>
            <a:noFill/>
          </a:ln>
        </p:spPr>
      </p:pic>
      <p:sp>
        <p:nvSpPr>
          <p:cNvPr id="8" name="Прямоугольник 7"/>
          <p:cNvSpPr/>
          <p:nvPr/>
        </p:nvSpPr>
        <p:spPr>
          <a:xfrm>
            <a:off x="9028856" y="4043844"/>
            <a:ext cx="2841868" cy="1002775"/>
          </a:xfrm>
          <a:prstGeom prst="rect">
            <a:avLst/>
          </a:prstGeom>
          <a:ln>
            <a:solidFill>
              <a:srgbClr val="0070C0"/>
            </a:solidFill>
          </a:ln>
        </p:spPr>
        <p:txBody>
          <a:bodyPr wrap="square">
            <a:spAutoFit/>
          </a:bodyPr>
          <a:lstStyle/>
          <a:p>
            <a:pPr algn="ctr">
              <a:lnSpc>
                <a:spcPct val="107000"/>
              </a:lnSpc>
              <a:spcAft>
                <a:spcPts val="800"/>
              </a:spcAft>
            </a:pPr>
            <a:r>
              <a:rPr lang="ru-RU" sz="1400" dirty="0">
                <a:latin typeface="Arial" panose="020B0604020202020204" pitchFamily="34" charset="0"/>
                <a:ea typeface="Times New Roman" panose="02020603050405020304" pitchFamily="18" charset="0"/>
                <a:cs typeface="Times New Roman" panose="02020603050405020304" pitchFamily="18" charset="0"/>
              </a:rPr>
              <a:t>Добавление корректирующего меандра в точку, где начинается рассогласования длин проводников</a:t>
            </a:r>
            <a:r>
              <a:rPr lang="en-US" sz="1400" b="1" dirty="0">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9028856" y="5138952"/>
            <a:ext cx="2756902" cy="1200329"/>
          </a:xfrm>
          <a:prstGeom prst="rect">
            <a:avLst/>
          </a:prstGeom>
          <a:ln>
            <a:solidFill>
              <a:srgbClr val="FF0000"/>
            </a:solidFill>
          </a:ln>
        </p:spPr>
        <p:txBody>
          <a:bodyPr wrap="square">
            <a:spAutoFit/>
          </a:bodyPr>
          <a:lstStyle/>
          <a:p>
            <a:r>
              <a:rPr lang="en-US" dirty="0" err="1"/>
              <a:t>Adăugarea</a:t>
            </a:r>
            <a:r>
              <a:rPr lang="en-US" dirty="0"/>
              <a:t> </a:t>
            </a:r>
            <a:r>
              <a:rPr lang="en-US" dirty="0" err="1" smtClean="0"/>
              <a:t>unui</a:t>
            </a:r>
            <a:r>
              <a:rPr lang="en-US" dirty="0" smtClean="0"/>
              <a:t> </a:t>
            </a:r>
            <a:r>
              <a:rPr lang="en-US" dirty="0" err="1" smtClean="0"/>
              <a:t>meandru</a:t>
            </a:r>
            <a:r>
              <a:rPr lang="en-US" dirty="0" smtClean="0"/>
              <a:t> </a:t>
            </a:r>
            <a:r>
              <a:rPr lang="en-US" dirty="0" err="1" smtClean="0"/>
              <a:t>corectiv</a:t>
            </a:r>
            <a:r>
              <a:rPr lang="en-US" dirty="0" smtClean="0"/>
              <a:t> </a:t>
            </a:r>
            <a:r>
              <a:rPr lang="en-US" dirty="0" err="1"/>
              <a:t>în</a:t>
            </a:r>
            <a:r>
              <a:rPr lang="en-US" dirty="0"/>
              <a:t> </a:t>
            </a:r>
            <a:r>
              <a:rPr lang="en-US" dirty="0" err="1"/>
              <a:t>punctul</a:t>
            </a:r>
            <a:r>
              <a:rPr lang="en-US" dirty="0"/>
              <a:t> </a:t>
            </a:r>
            <a:r>
              <a:rPr lang="en-US" dirty="0" err="1"/>
              <a:t>în</a:t>
            </a:r>
            <a:r>
              <a:rPr lang="en-US" dirty="0"/>
              <a:t> care </a:t>
            </a:r>
            <a:r>
              <a:rPr lang="en-US" dirty="0" err="1"/>
              <a:t>încep</a:t>
            </a:r>
            <a:r>
              <a:rPr lang="en-US" dirty="0"/>
              <a:t> </a:t>
            </a:r>
            <a:r>
              <a:rPr lang="en-US" dirty="0" err="1"/>
              <a:t>nepotrivirile</a:t>
            </a:r>
            <a:r>
              <a:rPr lang="en-US" dirty="0"/>
              <a:t> </a:t>
            </a:r>
            <a:r>
              <a:rPr lang="en-US" dirty="0" err="1"/>
              <a:t>dintre</a:t>
            </a:r>
            <a:r>
              <a:rPr lang="en-US" dirty="0"/>
              <a:t> </a:t>
            </a:r>
            <a:r>
              <a:rPr lang="en-US" dirty="0" err="1"/>
              <a:t>lungimea</a:t>
            </a:r>
            <a:r>
              <a:rPr lang="en-US" dirty="0"/>
              <a:t> </a:t>
            </a:r>
            <a:r>
              <a:rPr lang="en-US" dirty="0" err="1"/>
              <a:t>conductorului</a:t>
            </a:r>
            <a:endParaRPr lang="en-US" dirty="0"/>
          </a:p>
        </p:txBody>
      </p:sp>
    </p:spTree>
    <p:extLst>
      <p:ext uri="{BB962C8B-B14F-4D97-AF65-F5344CB8AC3E}">
        <p14:creationId xmlns:p14="http://schemas.microsoft.com/office/powerpoint/2010/main" val="10765681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68997" y="83121"/>
            <a:ext cx="11926434" cy="685059"/>
          </a:xfrm>
          <a:prstGeom prst="rect">
            <a:avLst/>
          </a:prstGeom>
          <a:ln>
            <a:solidFill>
              <a:srgbClr val="0070C0"/>
            </a:solidFill>
          </a:ln>
        </p:spPr>
        <p:txBody>
          <a:bodyPr wrap="square">
            <a:spAutoFit/>
          </a:bodyPr>
          <a:lstStyle/>
          <a:p>
            <a:pP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Изгибы являются типичной причиной рассогласования длин. Как было сказано выше, компенсацию в виде участка меандра следует располагать рядом с изгибом, на расстоянии не более 15 мм (</a:t>
            </a:r>
            <a:r>
              <a:rPr lang="ru-RU" dirty="0" smtClean="0">
                <a:latin typeface="Arial" panose="020B0604020202020204" pitchFamily="34" charset="0"/>
                <a:ea typeface="Times New Roman" panose="02020603050405020304" pitchFamily="18" charset="0"/>
                <a:cs typeface="Times New Roman" panose="02020603050405020304" pitchFamily="18" charset="0"/>
              </a:rPr>
              <a:t>рис).</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descr="Согласование длин проводников рядом с изгибом дорожек"/>
          <p:cNvPicPr/>
          <p:nvPr/>
        </p:nvPicPr>
        <p:blipFill>
          <a:blip r:embed="rId2">
            <a:extLst>
              <a:ext uri="{28A0092B-C50C-407E-A947-70E740481C1C}">
                <a14:useLocalDpi xmlns:a14="http://schemas.microsoft.com/office/drawing/2010/main" val="0"/>
              </a:ext>
            </a:extLst>
          </a:blip>
          <a:srcRect/>
          <a:stretch>
            <a:fillRect/>
          </a:stretch>
        </p:blipFill>
        <p:spPr bwMode="auto">
          <a:xfrm>
            <a:off x="168997" y="1405055"/>
            <a:ext cx="11651491" cy="3327148"/>
          </a:xfrm>
          <a:prstGeom prst="rect">
            <a:avLst/>
          </a:prstGeom>
          <a:noFill/>
          <a:ln>
            <a:noFill/>
          </a:ln>
        </p:spPr>
      </p:pic>
      <p:sp>
        <p:nvSpPr>
          <p:cNvPr id="8" name="Прямоугольник 7"/>
          <p:cNvSpPr/>
          <p:nvPr/>
        </p:nvSpPr>
        <p:spPr>
          <a:xfrm>
            <a:off x="594512" y="5301300"/>
            <a:ext cx="3733046" cy="646331"/>
          </a:xfrm>
          <a:prstGeom prst="rect">
            <a:avLst/>
          </a:prstGeom>
          <a:ln>
            <a:solidFill>
              <a:srgbClr val="0070C0"/>
            </a:solidFill>
          </a:ln>
        </p:spPr>
        <p:txBody>
          <a:bodyPr wrap="square">
            <a:spAutoFit/>
          </a:bodyPr>
          <a:lstStyle/>
          <a:p>
            <a:r>
              <a:rPr lang="ru-RU" dirty="0">
                <a:latin typeface="Arial" panose="020B0604020202020204" pitchFamily="34" charset="0"/>
                <a:ea typeface="Times New Roman" panose="02020603050405020304" pitchFamily="18" charset="0"/>
              </a:rPr>
              <a:t>Согласование длин проводников рядом с изгибом дорожек</a:t>
            </a:r>
            <a:r>
              <a:rPr lang="en-US" b="1" dirty="0">
                <a:latin typeface="Arial" panose="020B0604020202020204" pitchFamily="34" charset="0"/>
                <a:ea typeface="Times New Roman" panose="02020603050405020304" pitchFamily="18" charset="0"/>
              </a:rPr>
              <a:t> </a:t>
            </a:r>
            <a:endParaRPr lang="en-US" dirty="0"/>
          </a:p>
        </p:txBody>
      </p:sp>
      <p:sp>
        <p:nvSpPr>
          <p:cNvPr id="2" name="Прямоугольник 1"/>
          <p:cNvSpPr/>
          <p:nvPr/>
        </p:nvSpPr>
        <p:spPr>
          <a:xfrm>
            <a:off x="168997" y="797341"/>
            <a:ext cx="11926434" cy="646331"/>
          </a:xfrm>
          <a:prstGeom prst="rect">
            <a:avLst/>
          </a:prstGeom>
          <a:ln>
            <a:solidFill>
              <a:srgbClr val="FF0000"/>
            </a:solidFill>
          </a:ln>
        </p:spPr>
        <p:txBody>
          <a:bodyPr wrap="square">
            <a:spAutoFit/>
          </a:bodyPr>
          <a:lstStyle/>
          <a:p>
            <a:r>
              <a:rPr lang="en-US" dirty="0" err="1"/>
              <a:t>Curburile</a:t>
            </a:r>
            <a:r>
              <a:rPr lang="en-US" dirty="0"/>
              <a:t> </a:t>
            </a:r>
            <a:r>
              <a:rPr lang="en-US" dirty="0" err="1"/>
              <a:t>sunt</a:t>
            </a:r>
            <a:r>
              <a:rPr lang="en-US" dirty="0"/>
              <a:t> o </a:t>
            </a:r>
            <a:r>
              <a:rPr lang="en-US" dirty="0" err="1"/>
              <a:t>cauză</a:t>
            </a:r>
            <a:r>
              <a:rPr lang="en-US" dirty="0"/>
              <a:t> </a:t>
            </a:r>
            <a:r>
              <a:rPr lang="en-US" dirty="0" err="1"/>
              <a:t>comună</a:t>
            </a:r>
            <a:r>
              <a:rPr lang="en-US" dirty="0"/>
              <a:t> a </a:t>
            </a:r>
            <a:r>
              <a:rPr lang="en-US" dirty="0" err="1"/>
              <a:t>nepotrivirii</a:t>
            </a:r>
            <a:r>
              <a:rPr lang="en-US" dirty="0"/>
              <a:t> </a:t>
            </a:r>
            <a:r>
              <a:rPr lang="en-US" dirty="0" err="1"/>
              <a:t>lungimii</a:t>
            </a:r>
            <a:r>
              <a:rPr lang="en-US" dirty="0"/>
              <a:t>. </a:t>
            </a:r>
            <a:r>
              <a:rPr lang="en-US" dirty="0" err="1"/>
              <a:t>Așa</a:t>
            </a:r>
            <a:r>
              <a:rPr lang="en-US" dirty="0"/>
              <a:t> cum s-a </a:t>
            </a:r>
            <a:r>
              <a:rPr lang="en-US" dirty="0" err="1"/>
              <a:t>menționat</a:t>
            </a:r>
            <a:r>
              <a:rPr lang="en-US" dirty="0"/>
              <a:t> </a:t>
            </a:r>
            <a:r>
              <a:rPr lang="en-US" dirty="0" err="1"/>
              <a:t>mai</a:t>
            </a:r>
            <a:r>
              <a:rPr lang="en-US" dirty="0"/>
              <a:t> </a:t>
            </a:r>
            <a:r>
              <a:rPr lang="en-US" dirty="0" err="1"/>
              <a:t>sus</a:t>
            </a:r>
            <a:r>
              <a:rPr lang="en-US" dirty="0"/>
              <a:t>, </a:t>
            </a:r>
            <a:r>
              <a:rPr lang="en-US" dirty="0" err="1"/>
              <a:t>compensarea</a:t>
            </a:r>
            <a:r>
              <a:rPr lang="en-US" dirty="0"/>
              <a:t> sub </a:t>
            </a:r>
            <a:r>
              <a:rPr lang="en-US" dirty="0" err="1"/>
              <a:t>formă</a:t>
            </a:r>
            <a:r>
              <a:rPr lang="en-US" dirty="0"/>
              <a:t> de </a:t>
            </a:r>
            <a:r>
              <a:rPr lang="en-US" dirty="0" err="1"/>
              <a:t>secțiune</a:t>
            </a:r>
            <a:r>
              <a:rPr lang="en-US" dirty="0"/>
              <a:t> </a:t>
            </a:r>
            <a:r>
              <a:rPr lang="en-US" dirty="0" err="1"/>
              <a:t>meandru</a:t>
            </a:r>
            <a:r>
              <a:rPr lang="en-US" dirty="0"/>
              <a:t> </a:t>
            </a:r>
            <a:r>
              <a:rPr lang="en-US" dirty="0" err="1"/>
              <a:t>trebuie</a:t>
            </a:r>
            <a:r>
              <a:rPr lang="en-US" dirty="0"/>
              <a:t> </a:t>
            </a:r>
            <a:r>
              <a:rPr lang="en-US" dirty="0" err="1"/>
              <a:t>plasată</a:t>
            </a:r>
            <a:r>
              <a:rPr lang="en-US" dirty="0"/>
              <a:t> </a:t>
            </a:r>
            <a:r>
              <a:rPr lang="en-US" dirty="0" err="1"/>
              <a:t>lângă</a:t>
            </a:r>
            <a:r>
              <a:rPr lang="en-US" dirty="0"/>
              <a:t> cot, la o </a:t>
            </a:r>
            <a:r>
              <a:rPr lang="en-US" dirty="0" err="1"/>
              <a:t>distanță</a:t>
            </a:r>
            <a:r>
              <a:rPr lang="en-US" dirty="0"/>
              <a:t> de </a:t>
            </a:r>
            <a:r>
              <a:rPr lang="en-US" dirty="0" err="1"/>
              <a:t>cel</a:t>
            </a:r>
            <a:r>
              <a:rPr lang="en-US" dirty="0"/>
              <a:t> </a:t>
            </a:r>
            <a:r>
              <a:rPr lang="en-US" dirty="0" err="1"/>
              <a:t>mult</a:t>
            </a:r>
            <a:r>
              <a:rPr lang="en-US" dirty="0"/>
              <a:t> 15 mm (Fig).</a:t>
            </a:r>
          </a:p>
        </p:txBody>
      </p:sp>
      <p:sp>
        <p:nvSpPr>
          <p:cNvPr id="3" name="Прямоугольник 2"/>
          <p:cNvSpPr/>
          <p:nvPr/>
        </p:nvSpPr>
        <p:spPr>
          <a:xfrm>
            <a:off x="7632071" y="5201712"/>
            <a:ext cx="3847723" cy="646331"/>
          </a:xfrm>
          <a:prstGeom prst="rect">
            <a:avLst/>
          </a:prstGeom>
          <a:ln>
            <a:solidFill>
              <a:srgbClr val="FF0000"/>
            </a:solidFill>
          </a:ln>
        </p:spPr>
        <p:txBody>
          <a:bodyPr wrap="square">
            <a:spAutoFit/>
          </a:bodyPr>
          <a:lstStyle/>
          <a:p>
            <a:r>
              <a:rPr lang="en-US" dirty="0" err="1"/>
              <a:t>Corelarea</a:t>
            </a:r>
            <a:r>
              <a:rPr lang="en-US" dirty="0"/>
              <a:t> </a:t>
            </a:r>
            <a:r>
              <a:rPr lang="en-US" dirty="0" err="1"/>
              <a:t>lungimilor</a:t>
            </a:r>
            <a:r>
              <a:rPr lang="en-US" dirty="0"/>
              <a:t> </a:t>
            </a:r>
            <a:r>
              <a:rPr lang="en-US" dirty="0" err="1"/>
              <a:t>conductorului</a:t>
            </a:r>
            <a:r>
              <a:rPr lang="en-US" dirty="0"/>
              <a:t> </a:t>
            </a:r>
            <a:r>
              <a:rPr lang="en-US" dirty="0" err="1"/>
              <a:t>lângă</a:t>
            </a:r>
            <a:r>
              <a:rPr lang="en-US" dirty="0"/>
              <a:t> o </a:t>
            </a:r>
            <a:r>
              <a:rPr lang="en-US" dirty="0" err="1"/>
              <a:t>curbă</a:t>
            </a:r>
            <a:r>
              <a:rPr lang="en-US" dirty="0"/>
              <a:t> a </a:t>
            </a:r>
            <a:r>
              <a:rPr lang="en-US" dirty="0" err="1"/>
              <a:t>șinelor</a:t>
            </a:r>
            <a:endParaRPr lang="en-US" dirty="0"/>
          </a:p>
        </p:txBody>
      </p:sp>
    </p:spTree>
    <p:extLst>
      <p:ext uri="{BB962C8B-B14F-4D97-AF65-F5344CB8AC3E}">
        <p14:creationId xmlns:p14="http://schemas.microsoft.com/office/powerpoint/2010/main" val="12721691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589" y="0"/>
            <a:ext cx="12013948" cy="981423"/>
          </a:xfrm>
          <a:prstGeom prst="rect">
            <a:avLst/>
          </a:prstGeom>
          <a:ln>
            <a:solidFill>
              <a:srgbClr val="0070C0"/>
            </a:solidFill>
          </a:ln>
        </p:spPr>
        <p:txBody>
          <a:bodyPr wrap="square">
            <a:spAutoFit/>
          </a:bodyPr>
          <a:lstStyle/>
          <a:p>
            <a:pP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Иногда два последовательных изгиба компенсируют друг друга. Например, дополнительное согласование длин не требуется, если изгибы удалены друг от друга менее чем на 15 мм (</a:t>
            </a:r>
            <a:r>
              <a:rPr lang="ru-RU" dirty="0" smtClean="0">
                <a:latin typeface="Arial" panose="020B0604020202020204" pitchFamily="34" charset="0"/>
                <a:ea typeface="Times New Roman" panose="02020603050405020304" pitchFamily="18" charset="0"/>
                <a:cs typeface="Times New Roman" panose="02020603050405020304" pitchFamily="18" charset="0"/>
              </a:rPr>
              <a:t>рисунок). </a:t>
            </a:r>
            <a:r>
              <a:rPr lang="ru-RU" dirty="0">
                <a:latin typeface="Arial" panose="020B0604020202020204" pitchFamily="34" charset="0"/>
                <a:ea typeface="Times New Roman" panose="02020603050405020304" pitchFamily="18" charset="0"/>
                <a:cs typeface="Times New Roman" panose="02020603050405020304" pitchFamily="18" charset="0"/>
              </a:rPr>
              <a:t>Как было сказано выше, сигналы не должны распространяться асинхронно на расстояние более 15 мм.</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Изгибы проводников могут компенсировать друг друга"/>
          <p:cNvPicPr/>
          <p:nvPr/>
        </p:nvPicPr>
        <p:blipFill>
          <a:blip r:embed="rId2">
            <a:extLst>
              <a:ext uri="{28A0092B-C50C-407E-A947-70E740481C1C}">
                <a14:useLocalDpi xmlns:a14="http://schemas.microsoft.com/office/drawing/2010/main" val="0"/>
              </a:ext>
            </a:extLst>
          </a:blip>
          <a:srcRect/>
          <a:stretch>
            <a:fillRect/>
          </a:stretch>
        </p:blipFill>
        <p:spPr bwMode="auto">
          <a:xfrm>
            <a:off x="10562" y="1803620"/>
            <a:ext cx="11981207" cy="3474550"/>
          </a:xfrm>
          <a:prstGeom prst="rect">
            <a:avLst/>
          </a:prstGeom>
          <a:noFill/>
          <a:ln>
            <a:noFill/>
          </a:ln>
        </p:spPr>
      </p:pic>
      <p:sp>
        <p:nvSpPr>
          <p:cNvPr id="6" name="Прямоугольник 5"/>
          <p:cNvSpPr/>
          <p:nvPr/>
        </p:nvSpPr>
        <p:spPr>
          <a:xfrm>
            <a:off x="99589" y="5423903"/>
            <a:ext cx="5633145" cy="369332"/>
          </a:xfrm>
          <a:prstGeom prst="rect">
            <a:avLst/>
          </a:prstGeom>
          <a:ln>
            <a:solidFill>
              <a:srgbClr val="0070C0"/>
            </a:solidFill>
          </a:ln>
        </p:spPr>
        <p:txBody>
          <a:bodyPr wrap="none">
            <a:spAutoFit/>
          </a:bodyPr>
          <a:lstStyle/>
          <a:p>
            <a:r>
              <a:rPr lang="ru-RU" dirty="0"/>
              <a:t>Изгибы проводников могут компенсировать друг друга</a:t>
            </a:r>
            <a:endParaRPr lang="en-US" dirty="0"/>
          </a:p>
        </p:txBody>
      </p:sp>
      <p:sp>
        <p:nvSpPr>
          <p:cNvPr id="2" name="Прямоугольник 1"/>
          <p:cNvSpPr/>
          <p:nvPr/>
        </p:nvSpPr>
        <p:spPr>
          <a:xfrm>
            <a:off x="99589" y="981423"/>
            <a:ext cx="12013948" cy="923330"/>
          </a:xfrm>
          <a:prstGeom prst="rect">
            <a:avLst/>
          </a:prstGeom>
          <a:ln>
            <a:solidFill>
              <a:srgbClr val="FF0000"/>
            </a:solidFill>
          </a:ln>
        </p:spPr>
        <p:txBody>
          <a:bodyPr wrap="square">
            <a:spAutoFit/>
          </a:bodyPr>
          <a:lstStyle/>
          <a:p>
            <a:r>
              <a:rPr lang="en-US" dirty="0" err="1"/>
              <a:t>Uneori</a:t>
            </a:r>
            <a:r>
              <a:rPr lang="en-US" dirty="0"/>
              <a:t> </a:t>
            </a:r>
            <a:r>
              <a:rPr lang="en-US" dirty="0" err="1"/>
              <a:t>două</a:t>
            </a:r>
            <a:r>
              <a:rPr lang="en-US" dirty="0"/>
              <a:t> </a:t>
            </a:r>
            <a:r>
              <a:rPr lang="en-US" dirty="0" err="1"/>
              <a:t>îndoiri</a:t>
            </a:r>
            <a:r>
              <a:rPr lang="en-US" dirty="0"/>
              <a:t> </a:t>
            </a:r>
            <a:r>
              <a:rPr lang="en-US" dirty="0" err="1"/>
              <a:t>succesive</a:t>
            </a:r>
            <a:r>
              <a:rPr lang="en-US" dirty="0"/>
              <a:t> se </a:t>
            </a:r>
            <a:r>
              <a:rPr lang="en-US" dirty="0" err="1"/>
              <a:t>anulează</a:t>
            </a:r>
            <a:r>
              <a:rPr lang="en-US" dirty="0"/>
              <a:t> </a:t>
            </a:r>
            <a:r>
              <a:rPr lang="en-US" dirty="0" err="1"/>
              <a:t>reciproc</a:t>
            </a:r>
            <a:r>
              <a:rPr lang="en-US" dirty="0"/>
              <a:t>. De </a:t>
            </a:r>
            <a:r>
              <a:rPr lang="en-US" dirty="0" err="1"/>
              <a:t>exemplu</a:t>
            </a:r>
            <a:r>
              <a:rPr lang="en-US" dirty="0"/>
              <a:t>, </a:t>
            </a:r>
            <a:r>
              <a:rPr lang="en-US" dirty="0" err="1"/>
              <a:t>potrivirea</a:t>
            </a:r>
            <a:r>
              <a:rPr lang="en-US" dirty="0"/>
              <a:t> </a:t>
            </a:r>
            <a:r>
              <a:rPr lang="en-US" dirty="0" err="1"/>
              <a:t>lungimii</a:t>
            </a:r>
            <a:r>
              <a:rPr lang="en-US" dirty="0"/>
              <a:t> </a:t>
            </a:r>
            <a:r>
              <a:rPr lang="en-US" dirty="0" err="1"/>
              <a:t>suplimentare</a:t>
            </a:r>
            <a:r>
              <a:rPr lang="en-US" dirty="0"/>
              <a:t> nu </a:t>
            </a:r>
            <a:r>
              <a:rPr lang="en-US" dirty="0" err="1"/>
              <a:t>este</a:t>
            </a:r>
            <a:r>
              <a:rPr lang="en-US" dirty="0"/>
              <a:t> </a:t>
            </a:r>
            <a:r>
              <a:rPr lang="en-US" dirty="0" err="1"/>
              <a:t>necesară</a:t>
            </a:r>
            <a:r>
              <a:rPr lang="en-US" dirty="0"/>
              <a:t> </a:t>
            </a:r>
            <a:r>
              <a:rPr lang="en-US" dirty="0" err="1"/>
              <a:t>dacă</a:t>
            </a:r>
            <a:r>
              <a:rPr lang="en-US" dirty="0"/>
              <a:t> </a:t>
            </a:r>
            <a:r>
              <a:rPr lang="en-US" dirty="0" err="1"/>
              <a:t>îndoirile</a:t>
            </a:r>
            <a:r>
              <a:rPr lang="en-US" dirty="0"/>
              <a:t> </a:t>
            </a:r>
            <a:r>
              <a:rPr lang="en-US" dirty="0" err="1"/>
              <a:t>sunt</a:t>
            </a:r>
            <a:r>
              <a:rPr lang="en-US" dirty="0"/>
              <a:t> la </a:t>
            </a:r>
            <a:r>
              <a:rPr lang="en-US" dirty="0" err="1"/>
              <a:t>mai</a:t>
            </a:r>
            <a:r>
              <a:rPr lang="en-US" dirty="0"/>
              <a:t> </a:t>
            </a:r>
            <a:r>
              <a:rPr lang="en-US" dirty="0" err="1"/>
              <a:t>puțin</a:t>
            </a:r>
            <a:r>
              <a:rPr lang="en-US" dirty="0"/>
              <a:t> de 15 mm </a:t>
            </a:r>
            <a:r>
              <a:rPr lang="en-US" dirty="0" err="1"/>
              <a:t>una</a:t>
            </a:r>
            <a:r>
              <a:rPr lang="en-US" dirty="0"/>
              <a:t> de </a:t>
            </a:r>
            <a:r>
              <a:rPr lang="en-US" dirty="0" err="1"/>
              <a:t>cealaltă</a:t>
            </a:r>
            <a:r>
              <a:rPr lang="en-US" dirty="0"/>
              <a:t> (</a:t>
            </a:r>
            <a:r>
              <a:rPr lang="en-US" dirty="0" err="1"/>
              <a:t>figura</a:t>
            </a:r>
            <a:r>
              <a:rPr lang="en-US" dirty="0"/>
              <a:t>). </a:t>
            </a:r>
            <a:r>
              <a:rPr lang="en-US" dirty="0" err="1"/>
              <a:t>După</a:t>
            </a:r>
            <a:r>
              <a:rPr lang="en-US" dirty="0"/>
              <a:t> cum </a:t>
            </a:r>
            <a:r>
              <a:rPr lang="en-US" dirty="0" err="1"/>
              <a:t>sa</a:t>
            </a:r>
            <a:r>
              <a:rPr lang="en-US" dirty="0"/>
              <a:t> </a:t>
            </a:r>
            <a:r>
              <a:rPr lang="en-US" dirty="0" err="1"/>
              <a:t>menționat</a:t>
            </a:r>
            <a:r>
              <a:rPr lang="en-US" dirty="0"/>
              <a:t> </a:t>
            </a:r>
            <a:r>
              <a:rPr lang="en-US" dirty="0" err="1"/>
              <a:t>mai</a:t>
            </a:r>
            <a:r>
              <a:rPr lang="en-US" dirty="0"/>
              <a:t> </a:t>
            </a:r>
            <a:r>
              <a:rPr lang="en-US" dirty="0" err="1"/>
              <a:t>sus</a:t>
            </a:r>
            <a:r>
              <a:rPr lang="en-US" dirty="0"/>
              <a:t>, </a:t>
            </a:r>
            <a:r>
              <a:rPr lang="en-US" dirty="0" err="1"/>
              <a:t>semnalele</a:t>
            </a:r>
            <a:r>
              <a:rPr lang="en-US" dirty="0"/>
              <a:t> nu </a:t>
            </a:r>
            <a:r>
              <a:rPr lang="en-US" dirty="0" err="1"/>
              <a:t>trebuie</a:t>
            </a:r>
            <a:r>
              <a:rPr lang="en-US" dirty="0"/>
              <a:t> </a:t>
            </a:r>
            <a:r>
              <a:rPr lang="en-US" dirty="0" err="1"/>
              <a:t>să</a:t>
            </a:r>
            <a:r>
              <a:rPr lang="en-US" dirty="0"/>
              <a:t> se </a:t>
            </a:r>
            <a:r>
              <a:rPr lang="en-US" dirty="0" err="1"/>
              <a:t>propage</a:t>
            </a:r>
            <a:r>
              <a:rPr lang="en-US" dirty="0"/>
              <a:t> </a:t>
            </a:r>
            <a:r>
              <a:rPr lang="en-US" dirty="0" err="1"/>
              <a:t>asincron</a:t>
            </a:r>
            <a:r>
              <a:rPr lang="en-US" dirty="0"/>
              <a:t> </a:t>
            </a:r>
            <a:r>
              <a:rPr lang="en-US" dirty="0" err="1"/>
              <a:t>pe</a:t>
            </a:r>
            <a:r>
              <a:rPr lang="en-US" dirty="0"/>
              <a:t> o </a:t>
            </a:r>
            <a:r>
              <a:rPr lang="en-US" dirty="0" err="1"/>
              <a:t>distanță</a:t>
            </a:r>
            <a:r>
              <a:rPr lang="en-US" dirty="0"/>
              <a:t> </a:t>
            </a:r>
            <a:r>
              <a:rPr lang="en-US" dirty="0" err="1"/>
              <a:t>mai</a:t>
            </a:r>
            <a:r>
              <a:rPr lang="en-US" dirty="0"/>
              <a:t> mare de 15 mm.</a:t>
            </a:r>
          </a:p>
        </p:txBody>
      </p:sp>
      <p:sp>
        <p:nvSpPr>
          <p:cNvPr id="3" name="Прямоугольник 2"/>
          <p:cNvSpPr/>
          <p:nvPr/>
        </p:nvSpPr>
        <p:spPr>
          <a:xfrm>
            <a:off x="6732548" y="5423903"/>
            <a:ext cx="4883260" cy="369332"/>
          </a:xfrm>
          <a:prstGeom prst="rect">
            <a:avLst/>
          </a:prstGeom>
          <a:ln>
            <a:solidFill>
              <a:srgbClr val="FF0000"/>
            </a:solidFill>
          </a:ln>
        </p:spPr>
        <p:txBody>
          <a:bodyPr wrap="none">
            <a:spAutoFit/>
          </a:bodyPr>
          <a:lstStyle/>
          <a:p>
            <a:r>
              <a:rPr lang="en-US" dirty="0" err="1"/>
              <a:t>Îndoirile</a:t>
            </a:r>
            <a:r>
              <a:rPr lang="en-US" dirty="0"/>
              <a:t> </a:t>
            </a:r>
            <a:r>
              <a:rPr lang="en-US" dirty="0" err="1"/>
              <a:t>în</a:t>
            </a:r>
            <a:r>
              <a:rPr lang="en-US" dirty="0"/>
              <a:t> </a:t>
            </a:r>
            <a:r>
              <a:rPr lang="en-US" dirty="0" err="1"/>
              <a:t>conductoare</a:t>
            </a:r>
            <a:r>
              <a:rPr lang="en-US" dirty="0"/>
              <a:t> se pot </a:t>
            </a:r>
            <a:r>
              <a:rPr lang="en-US" dirty="0" err="1"/>
              <a:t>compensa</a:t>
            </a:r>
            <a:r>
              <a:rPr lang="en-US" dirty="0"/>
              <a:t> </a:t>
            </a:r>
            <a:r>
              <a:rPr lang="en-US" dirty="0" err="1"/>
              <a:t>reciproc</a:t>
            </a:r>
            <a:endParaRPr lang="en-US" dirty="0"/>
          </a:p>
        </p:txBody>
      </p:sp>
    </p:spTree>
    <p:extLst>
      <p:ext uri="{BB962C8B-B14F-4D97-AF65-F5344CB8AC3E}">
        <p14:creationId xmlns:p14="http://schemas.microsoft.com/office/powerpoint/2010/main" val="20765639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1068" y="0"/>
            <a:ext cx="11615597" cy="2031325"/>
          </a:xfrm>
          <a:prstGeom prst="rect">
            <a:avLst/>
          </a:prstGeom>
          <a:ln>
            <a:solidFill>
              <a:srgbClr val="0070C0"/>
            </a:solidFill>
          </a:ln>
        </p:spPr>
        <p:txBody>
          <a:bodyPr wrap="square">
            <a:spAutoFit/>
          </a:bodyPr>
          <a:lstStyle/>
          <a:p>
            <a:pPr>
              <a:spcAft>
                <a:spcPts val="800"/>
              </a:spcAft>
            </a:pPr>
            <a:r>
              <a:rPr lang="ru-RU" dirty="0"/>
              <a:t>Проводники дифференциальной пары могут быть разделены на сегменты разъемами, разделительными конденсаторами или переходными отверстиями. Каждый такой сегмент должен быть согласован индивидуально. На рис</a:t>
            </a:r>
            <a:r>
              <a:rPr lang="ru-RU" dirty="0" smtClean="0"/>
              <a:t>. </a:t>
            </a:r>
            <a:r>
              <a:rPr lang="ru-RU" dirty="0"/>
              <a:t>представлен пример с двумя изгибами, которые могли бы компенсировать друг друга, но, поскольку между ними есть переходные отверстия, каждый изгиб нужно компенсировать по отдельности. Это гарантирует синхронное распространение положительных и отрицательных сигналов через переходные отверстия. Выполнение данного правила обычно приходится проверять вручную, поскольку автоматизированная система проверки ошибок (</a:t>
            </a:r>
            <a:r>
              <a:rPr lang="en-US" dirty="0"/>
              <a:t>DRC</a:t>
            </a:r>
            <a:r>
              <a:rPr lang="ru-RU" dirty="0"/>
              <a:t>) в большинстве САПР контролирует только разницу полной длины проводников.</a:t>
            </a:r>
            <a:endParaRPr lang="en-US" dirty="0"/>
          </a:p>
        </p:txBody>
      </p:sp>
      <p:pic>
        <p:nvPicPr>
          <p:cNvPr id="5" name="Рисунок 4" descr="Разница в длине должна компенсироваться на каждом отдельном участке"/>
          <p:cNvPicPr/>
          <p:nvPr/>
        </p:nvPicPr>
        <p:blipFill>
          <a:blip r:embed="rId2">
            <a:extLst>
              <a:ext uri="{28A0092B-C50C-407E-A947-70E740481C1C}">
                <a14:useLocalDpi xmlns:a14="http://schemas.microsoft.com/office/drawing/2010/main" val="0"/>
              </a:ext>
            </a:extLst>
          </a:blip>
          <a:srcRect/>
          <a:stretch>
            <a:fillRect/>
          </a:stretch>
        </p:blipFill>
        <p:spPr bwMode="auto">
          <a:xfrm>
            <a:off x="319133" y="3902081"/>
            <a:ext cx="8033637" cy="2543985"/>
          </a:xfrm>
          <a:prstGeom prst="rect">
            <a:avLst/>
          </a:prstGeom>
          <a:noFill/>
          <a:ln>
            <a:noFill/>
          </a:ln>
        </p:spPr>
      </p:pic>
      <p:sp>
        <p:nvSpPr>
          <p:cNvPr id="6" name="Прямоугольник 5"/>
          <p:cNvSpPr/>
          <p:nvPr/>
        </p:nvSpPr>
        <p:spPr>
          <a:xfrm>
            <a:off x="8498563" y="3601011"/>
            <a:ext cx="3497279" cy="923330"/>
          </a:xfrm>
          <a:prstGeom prst="rect">
            <a:avLst/>
          </a:prstGeom>
          <a:ln>
            <a:solidFill>
              <a:srgbClr val="0070C0"/>
            </a:solidFill>
          </a:ln>
        </p:spPr>
        <p:txBody>
          <a:bodyPr wrap="square">
            <a:spAutoFit/>
          </a:bodyPr>
          <a:lstStyle/>
          <a:p>
            <a:r>
              <a:rPr lang="ru-RU" dirty="0">
                <a:latin typeface="Arial" panose="020B0604020202020204" pitchFamily="34" charset="0"/>
                <a:ea typeface="Times New Roman" panose="02020603050405020304" pitchFamily="18" charset="0"/>
              </a:rPr>
              <a:t>Разница в длине должна компенсироваться на каждом отдельном участке</a:t>
            </a:r>
            <a:r>
              <a:rPr lang="en-US" b="1" dirty="0">
                <a:latin typeface="Arial" panose="020B0604020202020204" pitchFamily="34" charset="0"/>
                <a:ea typeface="Times New Roman" panose="02020603050405020304" pitchFamily="18" charset="0"/>
              </a:rPr>
              <a:t> </a:t>
            </a:r>
            <a:endParaRPr lang="en-US" dirty="0"/>
          </a:p>
        </p:txBody>
      </p:sp>
      <p:sp>
        <p:nvSpPr>
          <p:cNvPr id="2" name="Прямоугольник 1"/>
          <p:cNvSpPr/>
          <p:nvPr/>
        </p:nvSpPr>
        <p:spPr>
          <a:xfrm>
            <a:off x="181068" y="2062652"/>
            <a:ext cx="11814774" cy="1477328"/>
          </a:xfrm>
          <a:prstGeom prst="rect">
            <a:avLst/>
          </a:prstGeom>
          <a:ln>
            <a:solidFill>
              <a:srgbClr val="FF0000"/>
            </a:solidFill>
          </a:ln>
        </p:spPr>
        <p:txBody>
          <a:bodyPr wrap="square">
            <a:spAutoFit/>
          </a:bodyPr>
          <a:lstStyle/>
          <a:p>
            <a:r>
              <a:rPr lang="en-US" dirty="0" err="1"/>
              <a:t>Conductoarele</a:t>
            </a:r>
            <a:r>
              <a:rPr lang="en-US" dirty="0"/>
              <a:t> de </a:t>
            </a:r>
            <a:r>
              <a:rPr lang="en-US" dirty="0" err="1"/>
              <a:t>perechi</a:t>
            </a:r>
            <a:r>
              <a:rPr lang="en-US" dirty="0"/>
              <a:t> </a:t>
            </a:r>
            <a:r>
              <a:rPr lang="en-US" dirty="0" err="1"/>
              <a:t>diferențiale</a:t>
            </a:r>
            <a:r>
              <a:rPr lang="en-US" dirty="0"/>
              <a:t> pot fi </a:t>
            </a:r>
            <a:r>
              <a:rPr lang="en-US" dirty="0" err="1"/>
              <a:t>segmentate</a:t>
            </a:r>
            <a:r>
              <a:rPr lang="en-US" dirty="0"/>
              <a:t> cu </a:t>
            </a:r>
            <a:r>
              <a:rPr lang="en-US" dirty="0" err="1"/>
              <a:t>conectori</a:t>
            </a:r>
            <a:r>
              <a:rPr lang="en-US" dirty="0"/>
              <a:t>, </a:t>
            </a:r>
            <a:r>
              <a:rPr lang="en-US" dirty="0" err="1"/>
              <a:t>condensatori</a:t>
            </a:r>
            <a:r>
              <a:rPr lang="en-US" dirty="0"/>
              <a:t> de </a:t>
            </a:r>
            <a:r>
              <a:rPr lang="en-US" dirty="0" err="1"/>
              <a:t>blocare</a:t>
            </a:r>
            <a:r>
              <a:rPr lang="en-US" dirty="0"/>
              <a:t> </a:t>
            </a:r>
            <a:r>
              <a:rPr lang="en-US" dirty="0" err="1"/>
              <a:t>sau</a:t>
            </a:r>
            <a:r>
              <a:rPr lang="en-US" dirty="0"/>
              <a:t> via. </a:t>
            </a:r>
            <a:r>
              <a:rPr lang="en-US" dirty="0" err="1"/>
              <a:t>Fiecare</a:t>
            </a:r>
            <a:r>
              <a:rPr lang="en-US" dirty="0"/>
              <a:t> </a:t>
            </a:r>
            <a:r>
              <a:rPr lang="en-US" dirty="0" err="1"/>
              <a:t>astfel</a:t>
            </a:r>
            <a:r>
              <a:rPr lang="en-US" dirty="0"/>
              <a:t> de segment </a:t>
            </a:r>
            <a:r>
              <a:rPr lang="en-US" dirty="0" err="1"/>
              <a:t>trebuie</a:t>
            </a:r>
            <a:r>
              <a:rPr lang="en-US" dirty="0"/>
              <a:t> </a:t>
            </a:r>
            <a:r>
              <a:rPr lang="en-US" dirty="0" err="1"/>
              <a:t>convenit</a:t>
            </a:r>
            <a:r>
              <a:rPr lang="en-US" dirty="0"/>
              <a:t> individual. </a:t>
            </a:r>
            <a:r>
              <a:rPr lang="en-US" dirty="0" err="1"/>
              <a:t>În</a:t>
            </a:r>
            <a:r>
              <a:rPr lang="en-US" dirty="0"/>
              <a:t> fig</a:t>
            </a:r>
            <a:r>
              <a:rPr lang="en-US" dirty="0" smtClean="0"/>
              <a:t>. </a:t>
            </a:r>
            <a:r>
              <a:rPr lang="en-US" dirty="0" err="1"/>
              <a:t>prezintă</a:t>
            </a:r>
            <a:r>
              <a:rPr lang="en-US" dirty="0"/>
              <a:t> un </a:t>
            </a:r>
            <a:r>
              <a:rPr lang="en-US" dirty="0" err="1"/>
              <a:t>exemplu</a:t>
            </a:r>
            <a:r>
              <a:rPr lang="en-US" dirty="0"/>
              <a:t> cu </a:t>
            </a:r>
            <a:r>
              <a:rPr lang="en-US" dirty="0" err="1"/>
              <a:t>două</a:t>
            </a:r>
            <a:r>
              <a:rPr lang="en-US" dirty="0"/>
              <a:t> </a:t>
            </a:r>
            <a:r>
              <a:rPr lang="en-US" dirty="0" err="1"/>
              <a:t>coturi</a:t>
            </a:r>
            <a:r>
              <a:rPr lang="en-US" dirty="0"/>
              <a:t> care s-</a:t>
            </a:r>
            <a:r>
              <a:rPr lang="en-US" dirty="0" err="1"/>
              <a:t>ar</a:t>
            </a:r>
            <a:r>
              <a:rPr lang="en-US" dirty="0"/>
              <a:t> </a:t>
            </a:r>
            <a:r>
              <a:rPr lang="en-US" dirty="0" err="1"/>
              <a:t>putea</a:t>
            </a:r>
            <a:r>
              <a:rPr lang="en-US" dirty="0"/>
              <a:t> </a:t>
            </a:r>
            <a:r>
              <a:rPr lang="en-US" dirty="0" err="1"/>
              <a:t>compensa</a:t>
            </a:r>
            <a:r>
              <a:rPr lang="en-US" dirty="0"/>
              <a:t> </a:t>
            </a:r>
            <a:r>
              <a:rPr lang="en-US" dirty="0" err="1"/>
              <a:t>reciproc</a:t>
            </a:r>
            <a:r>
              <a:rPr lang="en-US" dirty="0"/>
              <a:t>, </a:t>
            </a:r>
            <a:r>
              <a:rPr lang="en-US" dirty="0" err="1"/>
              <a:t>dar</a:t>
            </a:r>
            <a:r>
              <a:rPr lang="en-US" dirty="0"/>
              <a:t> din moment </a:t>
            </a:r>
            <a:r>
              <a:rPr lang="en-US" dirty="0" err="1"/>
              <a:t>ce</a:t>
            </a:r>
            <a:r>
              <a:rPr lang="en-US" dirty="0"/>
              <a:t> </a:t>
            </a:r>
            <a:r>
              <a:rPr lang="en-US" dirty="0" err="1"/>
              <a:t>există</a:t>
            </a:r>
            <a:r>
              <a:rPr lang="en-US" dirty="0"/>
              <a:t> vii </a:t>
            </a:r>
            <a:r>
              <a:rPr lang="en-US" dirty="0" err="1"/>
              <a:t>între</a:t>
            </a:r>
            <a:r>
              <a:rPr lang="en-US" dirty="0"/>
              <a:t> </a:t>
            </a:r>
            <a:r>
              <a:rPr lang="en-US" dirty="0" err="1"/>
              <a:t>ele</a:t>
            </a:r>
            <a:r>
              <a:rPr lang="en-US" dirty="0"/>
              <a:t>, </a:t>
            </a:r>
            <a:r>
              <a:rPr lang="en-US" dirty="0" err="1"/>
              <a:t>fiecare</a:t>
            </a:r>
            <a:r>
              <a:rPr lang="en-US" dirty="0"/>
              <a:t> </a:t>
            </a:r>
            <a:r>
              <a:rPr lang="en-US" dirty="0" err="1"/>
              <a:t>curbă</a:t>
            </a:r>
            <a:r>
              <a:rPr lang="en-US" dirty="0"/>
              <a:t> </a:t>
            </a:r>
            <a:r>
              <a:rPr lang="en-US" dirty="0" err="1"/>
              <a:t>trebuie</a:t>
            </a:r>
            <a:r>
              <a:rPr lang="en-US" dirty="0"/>
              <a:t> </a:t>
            </a:r>
            <a:r>
              <a:rPr lang="en-US" dirty="0" err="1"/>
              <a:t>compensată</a:t>
            </a:r>
            <a:r>
              <a:rPr lang="en-US" dirty="0"/>
              <a:t> </a:t>
            </a:r>
            <a:r>
              <a:rPr lang="en-US" dirty="0" err="1"/>
              <a:t>separat</a:t>
            </a:r>
            <a:r>
              <a:rPr lang="en-US" dirty="0"/>
              <a:t>. </a:t>
            </a:r>
            <a:r>
              <a:rPr lang="en-US" dirty="0" err="1"/>
              <a:t>Acest</a:t>
            </a:r>
            <a:r>
              <a:rPr lang="en-US" dirty="0"/>
              <a:t> </a:t>
            </a:r>
            <a:r>
              <a:rPr lang="en-US" dirty="0" err="1"/>
              <a:t>lucru</a:t>
            </a:r>
            <a:r>
              <a:rPr lang="en-US" dirty="0"/>
              <a:t> </a:t>
            </a:r>
            <a:r>
              <a:rPr lang="en-US" dirty="0" err="1"/>
              <a:t>asigură</a:t>
            </a:r>
            <a:r>
              <a:rPr lang="en-US" dirty="0"/>
              <a:t> </a:t>
            </a:r>
            <a:r>
              <a:rPr lang="en-US" dirty="0" err="1"/>
              <a:t>faptul</a:t>
            </a:r>
            <a:r>
              <a:rPr lang="en-US" dirty="0"/>
              <a:t> </a:t>
            </a:r>
            <a:r>
              <a:rPr lang="en-US" dirty="0" err="1"/>
              <a:t>că</a:t>
            </a:r>
            <a:r>
              <a:rPr lang="en-US" dirty="0"/>
              <a:t> </a:t>
            </a:r>
            <a:r>
              <a:rPr lang="en-US" dirty="0" err="1"/>
              <a:t>semnalele</a:t>
            </a:r>
            <a:r>
              <a:rPr lang="en-US" dirty="0"/>
              <a:t> </a:t>
            </a:r>
            <a:r>
              <a:rPr lang="en-US" dirty="0" err="1"/>
              <a:t>pozitive</a:t>
            </a:r>
            <a:r>
              <a:rPr lang="en-US" dirty="0"/>
              <a:t> </a:t>
            </a:r>
            <a:r>
              <a:rPr lang="en-US" dirty="0" err="1"/>
              <a:t>și</a:t>
            </a:r>
            <a:r>
              <a:rPr lang="en-US" dirty="0"/>
              <a:t> negative se </a:t>
            </a:r>
            <a:r>
              <a:rPr lang="en-US" dirty="0" err="1"/>
              <a:t>propagă</a:t>
            </a:r>
            <a:r>
              <a:rPr lang="en-US" dirty="0"/>
              <a:t> </a:t>
            </a:r>
            <a:r>
              <a:rPr lang="en-US" dirty="0" err="1"/>
              <a:t>sincron</a:t>
            </a:r>
            <a:r>
              <a:rPr lang="en-US" dirty="0"/>
              <a:t> </a:t>
            </a:r>
            <a:r>
              <a:rPr lang="en-US" dirty="0" err="1"/>
              <a:t>prin</a:t>
            </a:r>
            <a:r>
              <a:rPr lang="en-US" dirty="0"/>
              <a:t> via. </a:t>
            </a:r>
            <a:r>
              <a:rPr lang="en-US" dirty="0" err="1"/>
              <a:t>Această</a:t>
            </a:r>
            <a:r>
              <a:rPr lang="en-US" dirty="0"/>
              <a:t> </a:t>
            </a:r>
            <a:r>
              <a:rPr lang="en-US" dirty="0" err="1"/>
              <a:t>regulă</a:t>
            </a:r>
            <a:r>
              <a:rPr lang="en-US" dirty="0"/>
              <a:t> </a:t>
            </a:r>
            <a:r>
              <a:rPr lang="en-US" dirty="0" err="1"/>
              <a:t>trebuie</a:t>
            </a:r>
            <a:r>
              <a:rPr lang="en-US" dirty="0"/>
              <a:t> de </a:t>
            </a:r>
            <a:r>
              <a:rPr lang="en-US" dirty="0" err="1"/>
              <a:t>obicei</a:t>
            </a:r>
            <a:r>
              <a:rPr lang="en-US" dirty="0"/>
              <a:t> </a:t>
            </a:r>
            <a:r>
              <a:rPr lang="en-US" dirty="0" err="1"/>
              <a:t>verificată</a:t>
            </a:r>
            <a:r>
              <a:rPr lang="en-US" dirty="0"/>
              <a:t> manual, </a:t>
            </a:r>
            <a:r>
              <a:rPr lang="en-US" dirty="0" err="1"/>
              <a:t>deoarece</a:t>
            </a:r>
            <a:r>
              <a:rPr lang="en-US" dirty="0"/>
              <a:t> </a:t>
            </a:r>
            <a:r>
              <a:rPr lang="en-US" dirty="0" err="1"/>
              <a:t>sistemul</a:t>
            </a:r>
            <a:r>
              <a:rPr lang="en-US" dirty="0"/>
              <a:t> de </a:t>
            </a:r>
            <a:r>
              <a:rPr lang="en-US" dirty="0" err="1"/>
              <a:t>verificare</a:t>
            </a:r>
            <a:r>
              <a:rPr lang="en-US" dirty="0"/>
              <a:t> </a:t>
            </a:r>
            <a:r>
              <a:rPr lang="en-US" dirty="0" err="1"/>
              <a:t>automată</a:t>
            </a:r>
            <a:r>
              <a:rPr lang="en-US" dirty="0"/>
              <a:t> a </a:t>
            </a:r>
            <a:r>
              <a:rPr lang="en-US" dirty="0" err="1"/>
              <a:t>erorilor</a:t>
            </a:r>
            <a:r>
              <a:rPr lang="en-US" dirty="0"/>
              <a:t> (DRC) din </a:t>
            </a:r>
            <a:r>
              <a:rPr lang="en-US" dirty="0" err="1"/>
              <a:t>majoritatea</a:t>
            </a:r>
            <a:r>
              <a:rPr lang="en-US" dirty="0"/>
              <a:t> </a:t>
            </a:r>
            <a:r>
              <a:rPr lang="en-US" dirty="0" err="1"/>
              <a:t>sistemelor</a:t>
            </a:r>
            <a:r>
              <a:rPr lang="en-US" dirty="0"/>
              <a:t> CAD </a:t>
            </a:r>
            <a:r>
              <a:rPr lang="en-US" dirty="0" err="1"/>
              <a:t>verifică</a:t>
            </a:r>
            <a:r>
              <a:rPr lang="en-US" dirty="0"/>
              <a:t> </a:t>
            </a:r>
            <a:r>
              <a:rPr lang="en-US" dirty="0" err="1"/>
              <a:t>doar</a:t>
            </a:r>
            <a:r>
              <a:rPr lang="en-US" dirty="0"/>
              <a:t> </a:t>
            </a:r>
            <a:r>
              <a:rPr lang="en-US" dirty="0" err="1"/>
              <a:t>diferența</a:t>
            </a:r>
            <a:r>
              <a:rPr lang="en-US" dirty="0"/>
              <a:t> </a:t>
            </a:r>
            <a:r>
              <a:rPr lang="en-US" dirty="0" err="1"/>
              <a:t>dintre</a:t>
            </a:r>
            <a:r>
              <a:rPr lang="en-US" dirty="0"/>
              <a:t> </a:t>
            </a:r>
            <a:r>
              <a:rPr lang="en-US" dirty="0" err="1"/>
              <a:t>lungimea</a:t>
            </a:r>
            <a:r>
              <a:rPr lang="en-US" dirty="0"/>
              <a:t> </a:t>
            </a:r>
            <a:r>
              <a:rPr lang="en-US" dirty="0" err="1"/>
              <a:t>totală</a:t>
            </a:r>
            <a:r>
              <a:rPr lang="en-US" dirty="0"/>
              <a:t> a </a:t>
            </a:r>
            <a:r>
              <a:rPr lang="en-US" dirty="0" err="1"/>
              <a:t>firelor</a:t>
            </a:r>
            <a:r>
              <a:rPr lang="en-US" dirty="0"/>
              <a:t>.</a:t>
            </a:r>
          </a:p>
        </p:txBody>
      </p:sp>
      <p:sp>
        <p:nvSpPr>
          <p:cNvPr id="3" name="Прямоугольник 2"/>
          <p:cNvSpPr/>
          <p:nvPr/>
        </p:nvSpPr>
        <p:spPr>
          <a:xfrm>
            <a:off x="8498563" y="4910375"/>
            <a:ext cx="3389575" cy="923330"/>
          </a:xfrm>
          <a:prstGeom prst="rect">
            <a:avLst/>
          </a:prstGeom>
          <a:ln>
            <a:solidFill>
              <a:srgbClr val="FF0000"/>
            </a:solidFill>
          </a:ln>
        </p:spPr>
        <p:txBody>
          <a:bodyPr wrap="square">
            <a:spAutoFit/>
          </a:bodyPr>
          <a:lstStyle/>
          <a:p>
            <a:r>
              <a:rPr lang="en-US" dirty="0" err="1"/>
              <a:t>Diferența</a:t>
            </a:r>
            <a:r>
              <a:rPr lang="en-US" dirty="0"/>
              <a:t> de </a:t>
            </a:r>
            <a:r>
              <a:rPr lang="en-US" dirty="0" err="1"/>
              <a:t>lungime</a:t>
            </a:r>
            <a:r>
              <a:rPr lang="en-US" dirty="0"/>
              <a:t> </a:t>
            </a:r>
            <a:r>
              <a:rPr lang="en-US" dirty="0" err="1"/>
              <a:t>trebuie</a:t>
            </a:r>
            <a:r>
              <a:rPr lang="en-US" dirty="0"/>
              <a:t> </a:t>
            </a:r>
            <a:r>
              <a:rPr lang="en-US" dirty="0" err="1"/>
              <a:t>compensată</a:t>
            </a:r>
            <a:r>
              <a:rPr lang="en-US" dirty="0"/>
              <a:t> </a:t>
            </a:r>
            <a:r>
              <a:rPr lang="en-US" dirty="0" err="1"/>
              <a:t>în</a:t>
            </a:r>
            <a:r>
              <a:rPr lang="en-US" dirty="0"/>
              <a:t> </a:t>
            </a:r>
            <a:r>
              <a:rPr lang="en-US" dirty="0" err="1"/>
              <a:t>fiecare</a:t>
            </a:r>
            <a:r>
              <a:rPr lang="en-US" dirty="0"/>
              <a:t> </a:t>
            </a:r>
            <a:r>
              <a:rPr lang="en-US" dirty="0" err="1"/>
              <a:t>secțiune</a:t>
            </a:r>
            <a:r>
              <a:rPr lang="en-US" dirty="0"/>
              <a:t> </a:t>
            </a:r>
            <a:r>
              <a:rPr lang="en-US" dirty="0" err="1"/>
              <a:t>individuală</a:t>
            </a:r>
            <a:endParaRPr lang="en-US" dirty="0"/>
          </a:p>
        </p:txBody>
      </p:sp>
    </p:spTree>
    <p:extLst>
      <p:ext uri="{BB962C8B-B14F-4D97-AF65-F5344CB8AC3E}">
        <p14:creationId xmlns:p14="http://schemas.microsoft.com/office/powerpoint/2010/main" val="4061677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574149"/>
          </a:xfrm>
          <a:prstGeom prst="rect">
            <a:avLst/>
          </a:prstGeom>
          <a:ln>
            <a:solidFill>
              <a:srgbClr val="0070C0"/>
            </a:solidFill>
          </a:ln>
        </p:spPr>
        <p:txBody>
          <a:bodyPr wrap="square">
            <a:spAutoFit/>
          </a:bodyPr>
          <a:lstStyle/>
          <a:p>
            <a:pPr>
              <a:lnSpc>
                <a:spcPct val="107000"/>
              </a:lnSpc>
              <a:spcAft>
                <a:spcPts val="800"/>
              </a:spcAft>
            </a:pPr>
            <a:r>
              <a:rPr lang="ru-RU" dirty="0"/>
              <a:t>Как было сказано выше, скорость сигналов отличается для разных слоев. Поскольку получаемую разницу трудно учесть и скомпенсировать, рекомендуется располагать проводники, требующие согласования, на одном слое. Например, </a:t>
            </a:r>
            <a:r>
              <a:rPr lang="en-US" dirty="0"/>
              <a:t>LVDS</a:t>
            </a:r>
            <a:r>
              <a:rPr lang="ru-RU" dirty="0"/>
              <a:t>-интерфейс требует жесткого согласования проводников дифференциальных пар данных и проводников дифференциального тактового сигнала. Поэтому настоятельно рекомендуется трассировать эти проводники в одном слое (рис.).</a:t>
            </a:r>
            <a:endParaRPr lang="en-US" dirty="0"/>
          </a:p>
        </p:txBody>
      </p:sp>
      <p:pic>
        <p:nvPicPr>
          <p:cNvPr id="5" name="Рисунок 4" descr="Дифференциальные сигналы одного и того же интерфейса должны проходить в одном слое"/>
          <p:cNvPicPr/>
          <p:nvPr/>
        </p:nvPicPr>
        <p:blipFill>
          <a:blip r:embed="rId2">
            <a:extLst>
              <a:ext uri="{28A0092B-C50C-407E-A947-70E740481C1C}">
                <a14:useLocalDpi xmlns:a14="http://schemas.microsoft.com/office/drawing/2010/main" val="0"/>
              </a:ext>
            </a:extLst>
          </a:blip>
          <a:srcRect/>
          <a:stretch>
            <a:fillRect/>
          </a:stretch>
        </p:blipFill>
        <p:spPr bwMode="auto">
          <a:xfrm>
            <a:off x="156737" y="2655021"/>
            <a:ext cx="10761742" cy="3142429"/>
          </a:xfrm>
          <a:prstGeom prst="rect">
            <a:avLst/>
          </a:prstGeom>
          <a:noFill/>
          <a:ln>
            <a:noFill/>
          </a:ln>
        </p:spPr>
      </p:pic>
      <p:sp>
        <p:nvSpPr>
          <p:cNvPr id="6" name="Прямоугольник 5"/>
          <p:cNvSpPr/>
          <p:nvPr/>
        </p:nvSpPr>
        <p:spPr>
          <a:xfrm>
            <a:off x="156737" y="5876577"/>
            <a:ext cx="5022420" cy="671915"/>
          </a:xfrm>
          <a:prstGeom prst="rect">
            <a:avLst/>
          </a:prstGeom>
          <a:ln>
            <a:solidFill>
              <a:srgbClr val="0070C0"/>
            </a:solidFill>
          </a:ln>
        </p:spPr>
        <p:txBody>
          <a:bodyPr wrap="square">
            <a:spAutoFit/>
          </a:bodyPr>
          <a:lstStyle/>
          <a:p>
            <a:pPr algn="ctr">
              <a:lnSpc>
                <a:spcPct val="107000"/>
              </a:lnSpc>
              <a:spcAft>
                <a:spcPts val="800"/>
              </a:spcAft>
            </a:pPr>
            <a:r>
              <a:rPr lang="ru-RU" dirty="0"/>
              <a:t>Дифференциальные сигналы одного и того же интерфейса должны проходить в одном слое</a:t>
            </a:r>
            <a:endParaRPr lang="en-US" dirty="0"/>
          </a:p>
        </p:txBody>
      </p:sp>
      <p:sp>
        <p:nvSpPr>
          <p:cNvPr id="2" name="Прямоугольник 1"/>
          <p:cNvSpPr/>
          <p:nvPr/>
        </p:nvSpPr>
        <p:spPr>
          <a:xfrm>
            <a:off x="0" y="1576505"/>
            <a:ext cx="11850985" cy="1200329"/>
          </a:xfrm>
          <a:prstGeom prst="rect">
            <a:avLst/>
          </a:prstGeom>
          <a:ln>
            <a:solidFill>
              <a:srgbClr val="FF0000"/>
            </a:solidFill>
          </a:ln>
        </p:spPr>
        <p:txBody>
          <a:bodyPr wrap="square">
            <a:spAutoFit/>
          </a:bodyPr>
          <a:lstStyle/>
          <a:p>
            <a:r>
              <a:rPr lang="en-US" dirty="0" err="1"/>
              <a:t>După</a:t>
            </a:r>
            <a:r>
              <a:rPr lang="en-US" dirty="0"/>
              <a:t> cum </a:t>
            </a:r>
            <a:r>
              <a:rPr lang="en-US" dirty="0" err="1"/>
              <a:t>sa</a:t>
            </a:r>
            <a:r>
              <a:rPr lang="en-US" dirty="0"/>
              <a:t> </a:t>
            </a:r>
            <a:r>
              <a:rPr lang="en-US" dirty="0" err="1"/>
              <a:t>menționat</a:t>
            </a:r>
            <a:r>
              <a:rPr lang="en-US" dirty="0"/>
              <a:t> </a:t>
            </a:r>
            <a:r>
              <a:rPr lang="en-US" dirty="0" err="1"/>
              <a:t>mai</a:t>
            </a:r>
            <a:r>
              <a:rPr lang="en-US" dirty="0"/>
              <a:t> </a:t>
            </a:r>
            <a:r>
              <a:rPr lang="en-US" dirty="0" err="1"/>
              <a:t>sus</a:t>
            </a:r>
            <a:r>
              <a:rPr lang="en-US" dirty="0"/>
              <a:t>, </a:t>
            </a:r>
            <a:r>
              <a:rPr lang="en-US" dirty="0" err="1"/>
              <a:t>viteza</a:t>
            </a:r>
            <a:r>
              <a:rPr lang="en-US" dirty="0"/>
              <a:t> </a:t>
            </a:r>
            <a:r>
              <a:rPr lang="en-US" dirty="0" err="1"/>
              <a:t>semnalelor</a:t>
            </a:r>
            <a:r>
              <a:rPr lang="en-US" dirty="0"/>
              <a:t> </a:t>
            </a:r>
            <a:r>
              <a:rPr lang="en-US" dirty="0" err="1"/>
              <a:t>este</a:t>
            </a:r>
            <a:r>
              <a:rPr lang="en-US" dirty="0"/>
              <a:t> </a:t>
            </a:r>
            <a:r>
              <a:rPr lang="en-US" dirty="0" err="1"/>
              <a:t>diferită</a:t>
            </a:r>
            <a:r>
              <a:rPr lang="en-US" dirty="0"/>
              <a:t> </a:t>
            </a:r>
            <a:r>
              <a:rPr lang="en-US" dirty="0" err="1"/>
              <a:t>pentru</a:t>
            </a:r>
            <a:r>
              <a:rPr lang="en-US" dirty="0"/>
              <a:t> </a:t>
            </a:r>
            <a:r>
              <a:rPr lang="en-US" dirty="0" err="1"/>
              <a:t>diferite</a:t>
            </a:r>
            <a:r>
              <a:rPr lang="en-US" dirty="0"/>
              <a:t> </a:t>
            </a:r>
            <a:r>
              <a:rPr lang="en-US" dirty="0" err="1"/>
              <a:t>straturi</a:t>
            </a:r>
            <a:r>
              <a:rPr lang="en-US" dirty="0"/>
              <a:t>. </a:t>
            </a:r>
            <a:r>
              <a:rPr lang="en-US" dirty="0" err="1"/>
              <a:t>Deoarece</a:t>
            </a:r>
            <a:r>
              <a:rPr lang="en-US" dirty="0"/>
              <a:t> </a:t>
            </a:r>
            <a:r>
              <a:rPr lang="en-US" dirty="0" err="1"/>
              <a:t>diferența</a:t>
            </a:r>
            <a:r>
              <a:rPr lang="en-US" dirty="0"/>
              <a:t> </a:t>
            </a:r>
            <a:r>
              <a:rPr lang="en-US" dirty="0" err="1"/>
              <a:t>rezultată</a:t>
            </a:r>
            <a:r>
              <a:rPr lang="en-US" dirty="0"/>
              <a:t> </a:t>
            </a:r>
            <a:r>
              <a:rPr lang="en-US" dirty="0" err="1"/>
              <a:t>este</a:t>
            </a:r>
            <a:r>
              <a:rPr lang="en-US" dirty="0"/>
              <a:t> </a:t>
            </a:r>
            <a:r>
              <a:rPr lang="en-US" dirty="0" err="1"/>
              <a:t>dificil</a:t>
            </a:r>
            <a:r>
              <a:rPr lang="en-US" dirty="0"/>
              <a:t> de </a:t>
            </a:r>
            <a:r>
              <a:rPr lang="en-US" dirty="0" err="1"/>
              <a:t>luat</a:t>
            </a:r>
            <a:r>
              <a:rPr lang="en-US" dirty="0"/>
              <a:t> </a:t>
            </a:r>
            <a:r>
              <a:rPr lang="en-US" dirty="0" err="1"/>
              <a:t>în</a:t>
            </a:r>
            <a:r>
              <a:rPr lang="en-US" dirty="0"/>
              <a:t> </a:t>
            </a:r>
            <a:r>
              <a:rPr lang="en-US" dirty="0" err="1"/>
              <a:t>calcul</a:t>
            </a:r>
            <a:r>
              <a:rPr lang="en-US" dirty="0"/>
              <a:t> </a:t>
            </a:r>
            <a:r>
              <a:rPr lang="en-US" dirty="0" err="1"/>
              <a:t>și</a:t>
            </a:r>
            <a:r>
              <a:rPr lang="en-US" dirty="0"/>
              <a:t> de </a:t>
            </a:r>
            <a:r>
              <a:rPr lang="en-US" dirty="0" err="1"/>
              <a:t>compensat</a:t>
            </a:r>
            <a:r>
              <a:rPr lang="en-US" dirty="0"/>
              <a:t>, se </a:t>
            </a:r>
            <a:r>
              <a:rPr lang="en-US" dirty="0" err="1"/>
              <a:t>recomandă</a:t>
            </a:r>
            <a:r>
              <a:rPr lang="en-US" dirty="0"/>
              <a:t> </a:t>
            </a:r>
            <a:r>
              <a:rPr lang="en-US" dirty="0" err="1"/>
              <a:t>plasarea</a:t>
            </a:r>
            <a:r>
              <a:rPr lang="en-US" dirty="0"/>
              <a:t> </a:t>
            </a:r>
            <a:r>
              <a:rPr lang="en-US" dirty="0" err="1"/>
              <a:t>conductoarelor</a:t>
            </a:r>
            <a:r>
              <a:rPr lang="en-US" dirty="0"/>
              <a:t> care </a:t>
            </a:r>
            <a:r>
              <a:rPr lang="en-US" dirty="0" err="1"/>
              <a:t>necesită</a:t>
            </a:r>
            <a:r>
              <a:rPr lang="en-US" dirty="0"/>
              <a:t> </a:t>
            </a:r>
            <a:r>
              <a:rPr lang="en-US" dirty="0" err="1"/>
              <a:t>potrivire</a:t>
            </a:r>
            <a:r>
              <a:rPr lang="en-US" dirty="0"/>
              <a:t> </a:t>
            </a:r>
            <a:r>
              <a:rPr lang="en-US" dirty="0" err="1"/>
              <a:t>pe</a:t>
            </a:r>
            <a:r>
              <a:rPr lang="en-US" dirty="0"/>
              <a:t> </a:t>
            </a:r>
            <a:r>
              <a:rPr lang="en-US" dirty="0" err="1"/>
              <a:t>același</a:t>
            </a:r>
            <a:r>
              <a:rPr lang="en-US" dirty="0"/>
              <a:t> </a:t>
            </a:r>
            <a:r>
              <a:rPr lang="en-US" dirty="0" err="1"/>
              <a:t>strat</a:t>
            </a:r>
            <a:r>
              <a:rPr lang="en-US" dirty="0"/>
              <a:t>. De </a:t>
            </a:r>
            <a:r>
              <a:rPr lang="en-US" dirty="0" err="1"/>
              <a:t>exemplu</a:t>
            </a:r>
            <a:r>
              <a:rPr lang="en-US" dirty="0"/>
              <a:t>, </a:t>
            </a:r>
            <a:r>
              <a:rPr lang="en-US" dirty="0" err="1"/>
              <a:t>interfața</a:t>
            </a:r>
            <a:r>
              <a:rPr lang="en-US" dirty="0"/>
              <a:t> LVDS </a:t>
            </a:r>
            <a:r>
              <a:rPr lang="en-US" dirty="0" err="1"/>
              <a:t>necesită</a:t>
            </a:r>
            <a:r>
              <a:rPr lang="en-US" dirty="0"/>
              <a:t> </a:t>
            </a:r>
            <a:r>
              <a:rPr lang="en-US" dirty="0" err="1"/>
              <a:t>terminarea</a:t>
            </a:r>
            <a:r>
              <a:rPr lang="en-US" dirty="0"/>
              <a:t> </a:t>
            </a:r>
            <a:r>
              <a:rPr lang="en-US" dirty="0" err="1"/>
              <a:t>strânsă</a:t>
            </a:r>
            <a:r>
              <a:rPr lang="en-US" dirty="0"/>
              <a:t> a </a:t>
            </a:r>
            <a:r>
              <a:rPr lang="en-US" dirty="0" err="1"/>
              <a:t>conductoarelor</a:t>
            </a:r>
            <a:r>
              <a:rPr lang="en-US" dirty="0"/>
              <a:t> de </a:t>
            </a:r>
            <a:r>
              <a:rPr lang="en-US" dirty="0" err="1"/>
              <a:t>perechi</a:t>
            </a:r>
            <a:r>
              <a:rPr lang="en-US" dirty="0"/>
              <a:t> de date </a:t>
            </a:r>
            <a:r>
              <a:rPr lang="en-US" dirty="0" err="1"/>
              <a:t>diferențiale</a:t>
            </a:r>
            <a:r>
              <a:rPr lang="en-US" dirty="0"/>
              <a:t> </a:t>
            </a:r>
            <a:r>
              <a:rPr lang="en-US" dirty="0" err="1"/>
              <a:t>și</a:t>
            </a:r>
            <a:r>
              <a:rPr lang="en-US" dirty="0"/>
              <a:t> a </a:t>
            </a:r>
            <a:r>
              <a:rPr lang="en-US" dirty="0" err="1"/>
              <a:t>conductoarelor</a:t>
            </a:r>
            <a:r>
              <a:rPr lang="en-US" dirty="0"/>
              <a:t> de </a:t>
            </a:r>
            <a:r>
              <a:rPr lang="en-US" dirty="0" err="1"/>
              <a:t>ceas</a:t>
            </a:r>
            <a:r>
              <a:rPr lang="en-US" dirty="0"/>
              <a:t> </a:t>
            </a:r>
            <a:r>
              <a:rPr lang="en-US" dirty="0" err="1"/>
              <a:t>diferențial</a:t>
            </a:r>
            <a:r>
              <a:rPr lang="en-US" dirty="0"/>
              <a:t>. </a:t>
            </a:r>
            <a:r>
              <a:rPr lang="en-US" dirty="0" err="1"/>
              <a:t>Prin</a:t>
            </a:r>
            <a:r>
              <a:rPr lang="en-US" dirty="0"/>
              <a:t> </a:t>
            </a:r>
            <a:r>
              <a:rPr lang="en-US" dirty="0" err="1"/>
              <a:t>urmare</a:t>
            </a:r>
            <a:r>
              <a:rPr lang="en-US" dirty="0"/>
              <a:t>, </a:t>
            </a:r>
            <a:r>
              <a:rPr lang="en-US" dirty="0" err="1"/>
              <a:t>este</a:t>
            </a:r>
            <a:r>
              <a:rPr lang="en-US" dirty="0"/>
              <a:t> </a:t>
            </a:r>
            <a:r>
              <a:rPr lang="en-US" dirty="0" err="1"/>
              <a:t>foarte</a:t>
            </a:r>
            <a:r>
              <a:rPr lang="en-US" dirty="0"/>
              <a:t> </a:t>
            </a:r>
            <a:r>
              <a:rPr lang="en-US" dirty="0" err="1"/>
              <a:t>recomandat</a:t>
            </a:r>
            <a:r>
              <a:rPr lang="en-US" dirty="0"/>
              <a:t> </a:t>
            </a:r>
            <a:r>
              <a:rPr lang="en-US" dirty="0" err="1"/>
              <a:t>să</a:t>
            </a:r>
            <a:r>
              <a:rPr lang="en-US" dirty="0"/>
              <a:t> </a:t>
            </a:r>
            <a:r>
              <a:rPr lang="en-US" dirty="0" err="1"/>
              <a:t>direcționați</a:t>
            </a:r>
            <a:r>
              <a:rPr lang="en-US" dirty="0"/>
              <a:t> </a:t>
            </a:r>
            <a:r>
              <a:rPr lang="en-US" dirty="0" err="1"/>
              <a:t>acești</a:t>
            </a:r>
            <a:r>
              <a:rPr lang="en-US" dirty="0"/>
              <a:t> </a:t>
            </a:r>
            <a:r>
              <a:rPr lang="en-US" dirty="0" err="1"/>
              <a:t>conductori</a:t>
            </a:r>
            <a:r>
              <a:rPr lang="en-US" dirty="0"/>
              <a:t> </a:t>
            </a:r>
            <a:r>
              <a:rPr lang="en-US" dirty="0" err="1"/>
              <a:t>într</a:t>
            </a:r>
            <a:r>
              <a:rPr lang="en-US" dirty="0"/>
              <a:t>-un </a:t>
            </a:r>
            <a:r>
              <a:rPr lang="en-US" dirty="0" err="1"/>
              <a:t>singur</a:t>
            </a:r>
            <a:r>
              <a:rPr lang="en-US" dirty="0"/>
              <a:t> </a:t>
            </a:r>
            <a:r>
              <a:rPr lang="en-US" dirty="0" err="1"/>
              <a:t>strat</a:t>
            </a:r>
            <a:r>
              <a:rPr lang="en-US" dirty="0"/>
              <a:t> (fig.).</a:t>
            </a:r>
          </a:p>
        </p:txBody>
      </p:sp>
      <p:sp>
        <p:nvSpPr>
          <p:cNvPr id="3" name="Прямоугольник 2"/>
          <p:cNvSpPr/>
          <p:nvPr/>
        </p:nvSpPr>
        <p:spPr>
          <a:xfrm>
            <a:off x="5836467" y="5876577"/>
            <a:ext cx="5082012" cy="646331"/>
          </a:xfrm>
          <a:prstGeom prst="rect">
            <a:avLst/>
          </a:prstGeom>
          <a:ln>
            <a:solidFill>
              <a:srgbClr val="FF0000"/>
            </a:solidFill>
          </a:ln>
        </p:spPr>
        <p:txBody>
          <a:bodyPr wrap="square">
            <a:spAutoFit/>
          </a:bodyPr>
          <a:lstStyle/>
          <a:p>
            <a:r>
              <a:rPr lang="en-US" dirty="0" err="1"/>
              <a:t>Semnalele</a:t>
            </a:r>
            <a:r>
              <a:rPr lang="en-US" dirty="0"/>
              <a:t> </a:t>
            </a:r>
            <a:r>
              <a:rPr lang="en-US" dirty="0" err="1"/>
              <a:t>diferențiale</a:t>
            </a:r>
            <a:r>
              <a:rPr lang="en-US" dirty="0"/>
              <a:t> ale </a:t>
            </a:r>
            <a:r>
              <a:rPr lang="en-US" dirty="0" err="1"/>
              <a:t>aceleiași</a:t>
            </a:r>
            <a:r>
              <a:rPr lang="en-US" dirty="0"/>
              <a:t> </a:t>
            </a:r>
            <a:r>
              <a:rPr lang="en-US" dirty="0" err="1"/>
              <a:t>interfețe</a:t>
            </a:r>
            <a:r>
              <a:rPr lang="en-US" dirty="0"/>
              <a:t> </a:t>
            </a:r>
            <a:r>
              <a:rPr lang="en-US" dirty="0" err="1"/>
              <a:t>trebuie</a:t>
            </a:r>
            <a:r>
              <a:rPr lang="en-US" dirty="0"/>
              <a:t> </a:t>
            </a:r>
            <a:r>
              <a:rPr lang="en-US" dirty="0" err="1"/>
              <a:t>să</a:t>
            </a:r>
            <a:r>
              <a:rPr lang="en-US" dirty="0"/>
              <a:t> </a:t>
            </a:r>
            <a:r>
              <a:rPr lang="en-US" dirty="0" err="1"/>
              <a:t>treacă</a:t>
            </a:r>
            <a:r>
              <a:rPr lang="en-US" dirty="0"/>
              <a:t> </a:t>
            </a:r>
            <a:r>
              <a:rPr lang="en-US" dirty="0" err="1"/>
              <a:t>în</a:t>
            </a:r>
            <a:r>
              <a:rPr lang="en-US" dirty="0"/>
              <a:t> </a:t>
            </a:r>
            <a:r>
              <a:rPr lang="en-US" dirty="0" err="1"/>
              <a:t>același</a:t>
            </a:r>
            <a:r>
              <a:rPr lang="en-US" dirty="0"/>
              <a:t> </a:t>
            </a:r>
            <a:r>
              <a:rPr lang="en-US" dirty="0" err="1"/>
              <a:t>strat</a:t>
            </a:r>
            <a:endParaRPr lang="en-US" dirty="0"/>
          </a:p>
        </p:txBody>
      </p:sp>
    </p:spTree>
    <p:extLst>
      <p:ext uri="{BB962C8B-B14F-4D97-AF65-F5344CB8AC3E}">
        <p14:creationId xmlns:p14="http://schemas.microsoft.com/office/powerpoint/2010/main" val="1173422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9948" y="0"/>
            <a:ext cx="12072052" cy="2155334"/>
          </a:xfrm>
          <a:prstGeom prst="rect">
            <a:avLst/>
          </a:prstGeom>
          <a:ln>
            <a:solidFill>
              <a:srgbClr val="0070C0"/>
            </a:solidFill>
          </a:ln>
        </p:spPr>
        <p:txBody>
          <a:bodyPr wrap="square">
            <a:spAutoFit/>
          </a:bodyPr>
          <a:lstStyle/>
          <a:p>
            <a:pPr>
              <a:lnSpc>
                <a:spcPct val="107000"/>
              </a:lnSpc>
              <a:spcAft>
                <a:spcPts val="800"/>
              </a:spcAft>
            </a:pPr>
            <a:r>
              <a:rPr lang="ru-RU" sz="1400" dirty="0">
                <a:latin typeface="Arial" panose="020B0604020202020204" pitchFamily="34" charset="0"/>
                <a:ea typeface="Times New Roman" panose="02020603050405020304" pitchFamily="18" charset="0"/>
                <a:cs typeface="Times New Roman" panose="02020603050405020304" pitchFamily="18" charset="0"/>
              </a:rPr>
              <a:t>Стоит иметь в виду, что некоторые САПР при расчете учитывают длину проводников, находящихся внутри контактной площадки. На рис. </a:t>
            </a:r>
            <a:r>
              <a:rPr lang="ru-RU" sz="1400" dirty="0" smtClean="0">
                <a:latin typeface="Arial" panose="020B0604020202020204" pitchFamily="34" charset="0"/>
                <a:ea typeface="Times New Roman" panose="02020603050405020304" pitchFamily="18" charset="0"/>
                <a:cs typeface="Times New Roman" panose="02020603050405020304" pitchFamily="18" charset="0"/>
              </a:rPr>
              <a:t>показано </a:t>
            </a:r>
            <a:r>
              <a:rPr lang="ru-RU" sz="1400" dirty="0">
                <a:latin typeface="Arial" panose="020B0604020202020204" pitchFamily="34" charset="0"/>
                <a:ea typeface="Times New Roman" panose="02020603050405020304" pitchFamily="18" charset="0"/>
                <a:cs typeface="Times New Roman" panose="02020603050405020304" pitchFamily="18" charset="0"/>
              </a:rPr>
              <a:t>два примера, идентичных с электрической точки зрения. На левом рисунке участки дорожек, расположенных внутри контактной площадки, имеют разную длину. В реальности сигналы не используют эти внутренние сегменты. Тем не менее, некоторые САПР учитывают их при расчете полной длины проводника, что приводит к появлению расчетной разницы длин между дорожками дифференциальной пары. Чтобы избежать подобных ошибок, необходимо самостоятельно проверять, что сегменты, расположенные внутри контактных площадок, имеют одинаковую длину. Аналогичная ситуация складывается при учете высоты переходных отверстий. Если количество переходов одинаково, то это не повлияет на точность вычисления длины проводников внутри одной дифференциальной пары. Однако если требуется согласование длин нескольких дифференциальных пар, то проблема учета переходных отверстий становится актуальной и требует особой аккуратности.</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Некоторые САПР неверно рассчитывают длину проводников из-за учета сегментов, расположенных внутри контактных площадок"/>
          <p:cNvPicPr/>
          <p:nvPr/>
        </p:nvPicPr>
        <p:blipFill>
          <a:blip r:embed="rId2">
            <a:extLst>
              <a:ext uri="{28A0092B-C50C-407E-A947-70E740481C1C}">
                <a14:useLocalDpi xmlns:a14="http://schemas.microsoft.com/office/drawing/2010/main" val="0"/>
              </a:ext>
            </a:extLst>
          </a:blip>
          <a:srcRect/>
          <a:stretch>
            <a:fillRect/>
          </a:stretch>
        </p:blipFill>
        <p:spPr bwMode="auto">
          <a:xfrm>
            <a:off x="2572856" y="3819226"/>
            <a:ext cx="7087770" cy="2071204"/>
          </a:xfrm>
          <a:prstGeom prst="rect">
            <a:avLst/>
          </a:prstGeom>
          <a:noFill/>
          <a:ln>
            <a:noFill/>
          </a:ln>
        </p:spPr>
      </p:pic>
      <p:sp>
        <p:nvSpPr>
          <p:cNvPr id="6" name="Прямоугольник 5"/>
          <p:cNvSpPr/>
          <p:nvPr/>
        </p:nvSpPr>
        <p:spPr>
          <a:xfrm>
            <a:off x="706542" y="5936596"/>
            <a:ext cx="4662163" cy="830997"/>
          </a:xfrm>
          <a:prstGeom prst="rect">
            <a:avLst/>
          </a:prstGeom>
          <a:ln>
            <a:solidFill>
              <a:srgbClr val="0070C0"/>
            </a:solidFill>
          </a:ln>
        </p:spPr>
        <p:txBody>
          <a:bodyPr wrap="square">
            <a:spAutoFit/>
          </a:bodyPr>
          <a:lstStyle/>
          <a:p>
            <a:r>
              <a:rPr lang="ru-RU" sz="1600" dirty="0">
                <a:latin typeface="Arial" panose="020B0604020202020204" pitchFamily="34" charset="0"/>
                <a:ea typeface="Times New Roman" panose="02020603050405020304" pitchFamily="18" charset="0"/>
              </a:rPr>
              <a:t>Некоторые САПР неверно рассчитывают длину проводников из-за учета сегментов, расположенных внутри контактных площадок</a:t>
            </a:r>
            <a:endParaRPr lang="en-US" sz="1600" dirty="0"/>
          </a:p>
        </p:txBody>
      </p:sp>
      <p:sp>
        <p:nvSpPr>
          <p:cNvPr id="2" name="Прямоугольник 1"/>
          <p:cNvSpPr/>
          <p:nvPr/>
        </p:nvSpPr>
        <p:spPr>
          <a:xfrm>
            <a:off x="119947" y="2178429"/>
            <a:ext cx="11993589" cy="1600438"/>
          </a:xfrm>
          <a:prstGeom prst="rect">
            <a:avLst/>
          </a:prstGeom>
          <a:ln>
            <a:solidFill>
              <a:srgbClr val="FF0000"/>
            </a:solidFill>
          </a:ln>
        </p:spPr>
        <p:txBody>
          <a:bodyPr wrap="square">
            <a:spAutoFit/>
          </a:bodyPr>
          <a:lstStyle/>
          <a:p>
            <a:r>
              <a:rPr lang="en-US" sz="1400" dirty="0" err="1"/>
              <a:t>Trebuie</a:t>
            </a:r>
            <a:r>
              <a:rPr lang="en-US" sz="1400" dirty="0"/>
              <a:t> </a:t>
            </a:r>
            <a:r>
              <a:rPr lang="en-US" sz="1400" dirty="0" err="1"/>
              <a:t>avut</a:t>
            </a:r>
            <a:r>
              <a:rPr lang="en-US" sz="1400" dirty="0"/>
              <a:t> </a:t>
            </a:r>
            <a:r>
              <a:rPr lang="en-US" sz="1400" dirty="0" err="1"/>
              <a:t>în</a:t>
            </a:r>
            <a:r>
              <a:rPr lang="en-US" sz="1400" dirty="0"/>
              <a:t> </a:t>
            </a:r>
            <a:r>
              <a:rPr lang="en-US" sz="1400" dirty="0" err="1"/>
              <a:t>vedere</a:t>
            </a:r>
            <a:r>
              <a:rPr lang="en-US" sz="1400" dirty="0"/>
              <a:t> </a:t>
            </a:r>
            <a:r>
              <a:rPr lang="en-US" sz="1400" dirty="0" err="1"/>
              <a:t>faptul</a:t>
            </a:r>
            <a:r>
              <a:rPr lang="en-US" sz="1400" dirty="0"/>
              <a:t> </a:t>
            </a:r>
            <a:r>
              <a:rPr lang="en-US" sz="1400" dirty="0" err="1"/>
              <a:t>că</a:t>
            </a:r>
            <a:r>
              <a:rPr lang="en-US" sz="1400" dirty="0"/>
              <a:t> </a:t>
            </a:r>
            <a:r>
              <a:rPr lang="en-US" sz="1400" dirty="0" err="1"/>
              <a:t>unele</a:t>
            </a:r>
            <a:r>
              <a:rPr lang="en-US" sz="1400" dirty="0"/>
              <a:t> </a:t>
            </a:r>
            <a:r>
              <a:rPr lang="en-US" sz="1400" dirty="0" err="1"/>
              <a:t>sisteme</a:t>
            </a:r>
            <a:r>
              <a:rPr lang="en-US" sz="1400" dirty="0"/>
              <a:t> CAD </a:t>
            </a:r>
            <a:r>
              <a:rPr lang="en-US" sz="1400" dirty="0" err="1"/>
              <a:t>iau</a:t>
            </a:r>
            <a:r>
              <a:rPr lang="en-US" sz="1400" dirty="0"/>
              <a:t> </a:t>
            </a:r>
            <a:r>
              <a:rPr lang="en-US" sz="1400" dirty="0" err="1"/>
              <a:t>în</a:t>
            </a:r>
            <a:r>
              <a:rPr lang="en-US" sz="1400" dirty="0"/>
              <a:t> </a:t>
            </a:r>
            <a:r>
              <a:rPr lang="en-US" sz="1400" dirty="0" err="1"/>
              <a:t>considerare</a:t>
            </a:r>
            <a:r>
              <a:rPr lang="en-US" sz="1400" dirty="0"/>
              <a:t> </a:t>
            </a:r>
            <a:r>
              <a:rPr lang="en-US" sz="1400" dirty="0" err="1"/>
              <a:t>lungimea</a:t>
            </a:r>
            <a:r>
              <a:rPr lang="en-US" sz="1400" dirty="0"/>
              <a:t> </a:t>
            </a:r>
            <a:r>
              <a:rPr lang="en-US" sz="1400" dirty="0" err="1"/>
              <a:t>conductoarelor</a:t>
            </a:r>
            <a:r>
              <a:rPr lang="en-US" sz="1400" dirty="0"/>
              <a:t> din </a:t>
            </a:r>
            <a:r>
              <a:rPr lang="en-US" sz="1400" dirty="0" err="1"/>
              <a:t>interiorul</a:t>
            </a:r>
            <a:r>
              <a:rPr lang="en-US" sz="1400" dirty="0"/>
              <a:t> </a:t>
            </a:r>
            <a:r>
              <a:rPr lang="en-US" sz="1400" dirty="0" err="1"/>
              <a:t>plăcii</a:t>
            </a:r>
            <a:r>
              <a:rPr lang="en-US" sz="1400" dirty="0"/>
              <a:t> de contact </a:t>
            </a:r>
            <a:r>
              <a:rPr lang="en-US" sz="1400" dirty="0" err="1"/>
              <a:t>atunci</a:t>
            </a:r>
            <a:r>
              <a:rPr lang="en-US" sz="1400" dirty="0"/>
              <a:t> </a:t>
            </a:r>
            <a:r>
              <a:rPr lang="en-US" sz="1400" dirty="0" err="1"/>
              <a:t>când</a:t>
            </a:r>
            <a:r>
              <a:rPr lang="en-US" sz="1400" dirty="0"/>
              <a:t> </a:t>
            </a:r>
            <a:r>
              <a:rPr lang="en-US" sz="1400" dirty="0" err="1"/>
              <a:t>calculează</a:t>
            </a:r>
            <a:r>
              <a:rPr lang="en-US" sz="1400" dirty="0"/>
              <a:t>. </a:t>
            </a:r>
            <a:r>
              <a:rPr lang="en-US" sz="1400" dirty="0" err="1"/>
              <a:t>În</a:t>
            </a:r>
            <a:r>
              <a:rPr lang="en-US" sz="1400" dirty="0"/>
              <a:t> fig. </a:t>
            </a:r>
            <a:r>
              <a:rPr lang="en-US" sz="1400" dirty="0" err="1"/>
              <a:t>prezintă</a:t>
            </a:r>
            <a:r>
              <a:rPr lang="en-US" sz="1400" dirty="0"/>
              <a:t> </a:t>
            </a:r>
            <a:r>
              <a:rPr lang="en-US" sz="1400" dirty="0" err="1"/>
              <a:t>două</a:t>
            </a:r>
            <a:r>
              <a:rPr lang="en-US" sz="1400" dirty="0"/>
              <a:t> </a:t>
            </a:r>
            <a:r>
              <a:rPr lang="en-US" sz="1400" dirty="0" err="1"/>
              <a:t>exemple</a:t>
            </a:r>
            <a:r>
              <a:rPr lang="en-US" sz="1400" dirty="0"/>
              <a:t> care </a:t>
            </a:r>
            <a:r>
              <a:rPr lang="en-US" sz="1400" dirty="0" err="1"/>
              <a:t>sunt</a:t>
            </a:r>
            <a:r>
              <a:rPr lang="en-US" sz="1400" dirty="0"/>
              <a:t> </a:t>
            </a:r>
            <a:r>
              <a:rPr lang="en-US" sz="1400" dirty="0" err="1"/>
              <a:t>identice</a:t>
            </a:r>
            <a:r>
              <a:rPr lang="en-US" sz="1400" dirty="0"/>
              <a:t> electric. </a:t>
            </a:r>
            <a:r>
              <a:rPr lang="en-US" sz="1400" dirty="0" err="1"/>
              <a:t>În</a:t>
            </a:r>
            <a:r>
              <a:rPr lang="en-US" sz="1400" dirty="0"/>
              <a:t> </a:t>
            </a:r>
            <a:r>
              <a:rPr lang="en-US" sz="1400" dirty="0" err="1"/>
              <a:t>figura</a:t>
            </a:r>
            <a:r>
              <a:rPr lang="en-US" sz="1400" dirty="0"/>
              <a:t> din </a:t>
            </a:r>
            <a:r>
              <a:rPr lang="en-US" sz="1400" dirty="0" err="1"/>
              <a:t>stânga</a:t>
            </a:r>
            <a:r>
              <a:rPr lang="en-US" sz="1400" dirty="0"/>
              <a:t>, </a:t>
            </a:r>
            <a:r>
              <a:rPr lang="en-US" sz="1400" dirty="0" err="1"/>
              <a:t>secțiunile</a:t>
            </a:r>
            <a:r>
              <a:rPr lang="en-US" sz="1400" dirty="0"/>
              <a:t> </a:t>
            </a:r>
            <a:r>
              <a:rPr lang="en-US" sz="1400" dirty="0" err="1"/>
              <a:t>pistei</a:t>
            </a:r>
            <a:r>
              <a:rPr lang="en-US" sz="1400" dirty="0"/>
              <a:t> din </a:t>
            </a:r>
            <a:r>
              <a:rPr lang="en-US" sz="1400" dirty="0" err="1"/>
              <a:t>interiorul</a:t>
            </a:r>
            <a:r>
              <a:rPr lang="en-US" sz="1400" dirty="0"/>
              <a:t> </a:t>
            </a:r>
            <a:r>
              <a:rPr lang="en-US" sz="1400" dirty="0" err="1"/>
              <a:t>tamponului</a:t>
            </a:r>
            <a:r>
              <a:rPr lang="en-US" sz="1400" dirty="0"/>
              <a:t> </a:t>
            </a:r>
            <a:r>
              <a:rPr lang="en-US" sz="1400" dirty="0" err="1"/>
              <a:t>sunt</a:t>
            </a:r>
            <a:r>
              <a:rPr lang="en-US" sz="1400" dirty="0"/>
              <a:t> de </a:t>
            </a:r>
            <a:r>
              <a:rPr lang="en-US" sz="1400" dirty="0" err="1"/>
              <a:t>lungimi</a:t>
            </a:r>
            <a:r>
              <a:rPr lang="en-US" sz="1400" dirty="0"/>
              <a:t> </a:t>
            </a:r>
            <a:r>
              <a:rPr lang="en-US" sz="1400" dirty="0" err="1"/>
              <a:t>diferite</a:t>
            </a:r>
            <a:r>
              <a:rPr lang="en-US" sz="1400" dirty="0"/>
              <a:t>. </a:t>
            </a:r>
            <a:r>
              <a:rPr lang="en-US" sz="1400" dirty="0" err="1"/>
              <a:t>În</a:t>
            </a:r>
            <a:r>
              <a:rPr lang="en-US" sz="1400" dirty="0"/>
              <a:t> </a:t>
            </a:r>
            <a:r>
              <a:rPr lang="en-US" sz="1400" dirty="0" err="1"/>
              <a:t>realitate</a:t>
            </a:r>
            <a:r>
              <a:rPr lang="en-US" sz="1400" dirty="0"/>
              <a:t>, </a:t>
            </a:r>
            <a:r>
              <a:rPr lang="en-US" sz="1400" dirty="0" err="1"/>
              <a:t>semnalele</a:t>
            </a:r>
            <a:r>
              <a:rPr lang="en-US" sz="1400" dirty="0"/>
              <a:t> nu </a:t>
            </a:r>
            <a:r>
              <a:rPr lang="en-US" sz="1400" dirty="0" err="1"/>
              <a:t>folosesc</a:t>
            </a:r>
            <a:r>
              <a:rPr lang="en-US" sz="1400" dirty="0"/>
              <a:t> </a:t>
            </a:r>
            <a:r>
              <a:rPr lang="en-US" sz="1400" dirty="0" err="1"/>
              <a:t>aceste</a:t>
            </a:r>
            <a:r>
              <a:rPr lang="en-US" sz="1400" dirty="0"/>
              <a:t> </a:t>
            </a:r>
            <a:r>
              <a:rPr lang="en-US" sz="1400" dirty="0" err="1"/>
              <a:t>segmente</a:t>
            </a:r>
            <a:r>
              <a:rPr lang="en-US" sz="1400" dirty="0"/>
              <a:t> interne. Cu </a:t>
            </a:r>
            <a:r>
              <a:rPr lang="en-US" sz="1400" dirty="0" err="1"/>
              <a:t>toate</a:t>
            </a:r>
            <a:r>
              <a:rPr lang="en-US" sz="1400" dirty="0"/>
              <a:t> </a:t>
            </a:r>
            <a:r>
              <a:rPr lang="en-US" sz="1400" dirty="0" err="1"/>
              <a:t>acestea</a:t>
            </a:r>
            <a:r>
              <a:rPr lang="en-US" sz="1400" dirty="0"/>
              <a:t>, </a:t>
            </a:r>
            <a:r>
              <a:rPr lang="en-US" sz="1400" dirty="0" err="1"/>
              <a:t>unele</a:t>
            </a:r>
            <a:r>
              <a:rPr lang="en-US" sz="1400" dirty="0"/>
              <a:t> </a:t>
            </a:r>
            <a:r>
              <a:rPr lang="en-US" sz="1400" dirty="0" err="1"/>
              <a:t>sisteme</a:t>
            </a:r>
            <a:r>
              <a:rPr lang="en-US" sz="1400" dirty="0"/>
              <a:t> CAD le </a:t>
            </a:r>
            <a:r>
              <a:rPr lang="en-US" sz="1400" dirty="0" err="1"/>
              <a:t>iau</a:t>
            </a:r>
            <a:r>
              <a:rPr lang="en-US" sz="1400" dirty="0"/>
              <a:t> </a:t>
            </a:r>
            <a:r>
              <a:rPr lang="en-US" sz="1400" dirty="0" err="1"/>
              <a:t>în</a:t>
            </a:r>
            <a:r>
              <a:rPr lang="en-US" sz="1400" dirty="0"/>
              <a:t> </a:t>
            </a:r>
            <a:r>
              <a:rPr lang="en-US" sz="1400" dirty="0" err="1"/>
              <a:t>considerare</a:t>
            </a:r>
            <a:r>
              <a:rPr lang="en-US" sz="1400" dirty="0"/>
              <a:t> </a:t>
            </a:r>
            <a:r>
              <a:rPr lang="en-US" sz="1400" dirty="0" err="1"/>
              <a:t>atunci</a:t>
            </a:r>
            <a:r>
              <a:rPr lang="en-US" sz="1400" dirty="0"/>
              <a:t> </a:t>
            </a:r>
            <a:r>
              <a:rPr lang="en-US" sz="1400" dirty="0" err="1"/>
              <a:t>când</a:t>
            </a:r>
            <a:r>
              <a:rPr lang="en-US" sz="1400" dirty="0"/>
              <a:t> se </a:t>
            </a:r>
            <a:r>
              <a:rPr lang="en-US" sz="1400" dirty="0" err="1"/>
              <a:t>calculează</a:t>
            </a:r>
            <a:r>
              <a:rPr lang="en-US" sz="1400" dirty="0"/>
              <a:t> </a:t>
            </a:r>
            <a:r>
              <a:rPr lang="en-US" sz="1400" dirty="0" err="1"/>
              <a:t>lungimea</a:t>
            </a:r>
            <a:r>
              <a:rPr lang="en-US" sz="1400" dirty="0"/>
              <a:t> </a:t>
            </a:r>
            <a:r>
              <a:rPr lang="en-US" sz="1400" dirty="0" err="1"/>
              <a:t>totală</a:t>
            </a:r>
            <a:r>
              <a:rPr lang="en-US" sz="1400" dirty="0"/>
              <a:t> a </a:t>
            </a:r>
            <a:r>
              <a:rPr lang="en-US" sz="1400" dirty="0" err="1"/>
              <a:t>conductorului</a:t>
            </a:r>
            <a:r>
              <a:rPr lang="en-US" sz="1400" dirty="0"/>
              <a:t>, </a:t>
            </a:r>
            <a:r>
              <a:rPr lang="en-US" sz="1400" dirty="0" err="1"/>
              <a:t>rezultând</a:t>
            </a:r>
            <a:r>
              <a:rPr lang="en-US" sz="1400" dirty="0"/>
              <a:t> o </a:t>
            </a:r>
            <a:r>
              <a:rPr lang="en-US" sz="1400" dirty="0" err="1"/>
              <a:t>diferență</a:t>
            </a:r>
            <a:r>
              <a:rPr lang="en-US" sz="1400" dirty="0"/>
              <a:t> de </a:t>
            </a:r>
            <a:r>
              <a:rPr lang="en-US" sz="1400" dirty="0" err="1"/>
              <a:t>lungime</a:t>
            </a:r>
            <a:r>
              <a:rPr lang="en-US" sz="1400" dirty="0"/>
              <a:t> </a:t>
            </a:r>
            <a:r>
              <a:rPr lang="en-US" sz="1400" dirty="0" err="1"/>
              <a:t>estimată</a:t>
            </a:r>
            <a:r>
              <a:rPr lang="en-US" sz="1400" dirty="0"/>
              <a:t> </a:t>
            </a:r>
            <a:r>
              <a:rPr lang="en-US" sz="1400" dirty="0" err="1"/>
              <a:t>între</a:t>
            </a:r>
            <a:r>
              <a:rPr lang="en-US" sz="1400" dirty="0"/>
              <a:t> </a:t>
            </a:r>
            <a:r>
              <a:rPr lang="en-US" sz="1400" dirty="0" err="1"/>
              <a:t>urmele</a:t>
            </a:r>
            <a:r>
              <a:rPr lang="en-US" sz="1400" dirty="0"/>
              <a:t> </a:t>
            </a:r>
            <a:r>
              <a:rPr lang="en-US" sz="1400" dirty="0" err="1"/>
              <a:t>perechii</a:t>
            </a:r>
            <a:r>
              <a:rPr lang="en-US" sz="1400" dirty="0"/>
              <a:t> </a:t>
            </a:r>
            <a:r>
              <a:rPr lang="en-US" sz="1400" dirty="0" err="1"/>
              <a:t>diferențiale</a:t>
            </a:r>
            <a:r>
              <a:rPr lang="en-US" sz="1400" dirty="0"/>
              <a:t>. </a:t>
            </a:r>
            <a:r>
              <a:rPr lang="en-US" sz="1400" dirty="0" err="1"/>
              <a:t>Pentru</a:t>
            </a:r>
            <a:r>
              <a:rPr lang="en-US" sz="1400" dirty="0"/>
              <a:t> a </a:t>
            </a:r>
            <a:r>
              <a:rPr lang="en-US" sz="1400" dirty="0" err="1"/>
              <a:t>evita</a:t>
            </a:r>
            <a:r>
              <a:rPr lang="en-US" sz="1400" dirty="0"/>
              <a:t> </a:t>
            </a:r>
            <a:r>
              <a:rPr lang="en-US" sz="1400" dirty="0" err="1"/>
              <a:t>astfel</a:t>
            </a:r>
            <a:r>
              <a:rPr lang="en-US" sz="1400" dirty="0"/>
              <a:t> de </a:t>
            </a:r>
            <a:r>
              <a:rPr lang="en-US" sz="1400" dirty="0" err="1"/>
              <a:t>erori</a:t>
            </a:r>
            <a:r>
              <a:rPr lang="en-US" sz="1400" dirty="0"/>
              <a:t>, </a:t>
            </a:r>
            <a:r>
              <a:rPr lang="en-US" sz="1400" dirty="0" err="1"/>
              <a:t>trebuie</a:t>
            </a:r>
            <a:r>
              <a:rPr lang="en-US" sz="1400" dirty="0"/>
              <a:t> </a:t>
            </a:r>
            <a:r>
              <a:rPr lang="en-US" sz="1400" dirty="0" err="1"/>
              <a:t>să</a:t>
            </a:r>
            <a:r>
              <a:rPr lang="en-US" sz="1400" dirty="0"/>
              <a:t> </a:t>
            </a:r>
            <a:r>
              <a:rPr lang="en-US" sz="1400" dirty="0" err="1"/>
              <a:t>verificați</a:t>
            </a:r>
            <a:r>
              <a:rPr lang="en-US" sz="1400" dirty="0"/>
              <a:t> </a:t>
            </a:r>
            <a:r>
              <a:rPr lang="en-US" sz="1400" dirty="0" err="1"/>
              <a:t>în</a:t>
            </a:r>
            <a:r>
              <a:rPr lang="en-US" sz="1400" dirty="0"/>
              <a:t> mod independent </a:t>
            </a:r>
            <a:r>
              <a:rPr lang="en-US" sz="1400" dirty="0" err="1"/>
              <a:t>dacă</a:t>
            </a:r>
            <a:r>
              <a:rPr lang="en-US" sz="1400" dirty="0"/>
              <a:t> </a:t>
            </a:r>
            <a:r>
              <a:rPr lang="en-US" sz="1400" dirty="0" err="1"/>
              <a:t>segmentele</a:t>
            </a:r>
            <a:r>
              <a:rPr lang="en-US" sz="1400" dirty="0"/>
              <a:t> situate </a:t>
            </a:r>
            <a:r>
              <a:rPr lang="en-US" sz="1400" dirty="0" err="1"/>
              <a:t>în</a:t>
            </a:r>
            <a:r>
              <a:rPr lang="en-US" sz="1400" dirty="0"/>
              <a:t> </a:t>
            </a:r>
            <a:r>
              <a:rPr lang="en-US" sz="1400" dirty="0" err="1"/>
              <a:t>interiorul</a:t>
            </a:r>
            <a:r>
              <a:rPr lang="en-US" sz="1400" dirty="0"/>
              <a:t> </a:t>
            </a:r>
            <a:r>
              <a:rPr lang="en-US" sz="1400" dirty="0" err="1"/>
              <a:t>tampoanelor</a:t>
            </a:r>
            <a:r>
              <a:rPr lang="en-US" sz="1400" dirty="0"/>
              <a:t> de contact au </a:t>
            </a:r>
            <a:r>
              <a:rPr lang="en-US" sz="1400" dirty="0" err="1"/>
              <a:t>aceeași</a:t>
            </a:r>
            <a:r>
              <a:rPr lang="en-US" sz="1400" dirty="0"/>
              <a:t> </a:t>
            </a:r>
            <a:r>
              <a:rPr lang="en-US" sz="1400" dirty="0" err="1"/>
              <a:t>lungime</a:t>
            </a:r>
            <a:r>
              <a:rPr lang="en-US" sz="1400" dirty="0"/>
              <a:t>. O </a:t>
            </a:r>
            <a:r>
              <a:rPr lang="en-US" sz="1400" dirty="0" err="1"/>
              <a:t>situație</a:t>
            </a:r>
            <a:r>
              <a:rPr lang="en-US" sz="1400" dirty="0"/>
              <a:t> </a:t>
            </a:r>
            <a:r>
              <a:rPr lang="en-US" sz="1400" dirty="0" err="1"/>
              <a:t>similară</a:t>
            </a:r>
            <a:r>
              <a:rPr lang="en-US" sz="1400" dirty="0"/>
              <a:t> </a:t>
            </a:r>
            <a:r>
              <a:rPr lang="en-US" sz="1400" dirty="0" err="1"/>
              <a:t>apare</a:t>
            </a:r>
            <a:r>
              <a:rPr lang="en-US" sz="1400" dirty="0"/>
              <a:t> </a:t>
            </a:r>
            <a:r>
              <a:rPr lang="en-US" sz="1400" dirty="0" err="1"/>
              <a:t>atunci</a:t>
            </a:r>
            <a:r>
              <a:rPr lang="en-US" sz="1400" dirty="0"/>
              <a:t> </a:t>
            </a:r>
            <a:r>
              <a:rPr lang="en-US" sz="1400" dirty="0" err="1"/>
              <a:t>când</a:t>
            </a:r>
            <a:r>
              <a:rPr lang="en-US" sz="1400" dirty="0"/>
              <a:t> se </a:t>
            </a:r>
            <a:r>
              <a:rPr lang="en-US" sz="1400" dirty="0" err="1"/>
              <a:t>ia</a:t>
            </a:r>
            <a:r>
              <a:rPr lang="en-US" sz="1400" dirty="0"/>
              <a:t> </a:t>
            </a:r>
            <a:r>
              <a:rPr lang="en-US" sz="1400" dirty="0" err="1"/>
              <a:t>în</a:t>
            </a:r>
            <a:r>
              <a:rPr lang="en-US" sz="1400" dirty="0"/>
              <a:t> </a:t>
            </a:r>
            <a:r>
              <a:rPr lang="en-US" sz="1400" dirty="0" err="1"/>
              <a:t>considerare</a:t>
            </a:r>
            <a:r>
              <a:rPr lang="en-US" sz="1400" dirty="0"/>
              <a:t> </a:t>
            </a:r>
            <a:r>
              <a:rPr lang="en-US" sz="1400" dirty="0" err="1"/>
              <a:t>înălțimea</a:t>
            </a:r>
            <a:r>
              <a:rPr lang="en-US" sz="1400" dirty="0"/>
              <a:t> </a:t>
            </a:r>
            <a:r>
              <a:rPr lang="en-US" sz="1400" dirty="0" err="1"/>
              <a:t>viaților</a:t>
            </a:r>
            <a:r>
              <a:rPr lang="en-US" sz="1400" dirty="0"/>
              <a:t>. </a:t>
            </a:r>
            <a:r>
              <a:rPr lang="en-US" sz="1400" dirty="0" err="1"/>
              <a:t>Dacă</a:t>
            </a:r>
            <a:r>
              <a:rPr lang="en-US" sz="1400" dirty="0"/>
              <a:t> </a:t>
            </a:r>
            <a:r>
              <a:rPr lang="en-US" sz="1400" dirty="0" err="1"/>
              <a:t>numărul</a:t>
            </a:r>
            <a:r>
              <a:rPr lang="en-US" sz="1400" dirty="0"/>
              <a:t> de </a:t>
            </a:r>
            <a:r>
              <a:rPr lang="en-US" sz="1400" dirty="0" err="1"/>
              <a:t>tranziții</a:t>
            </a:r>
            <a:r>
              <a:rPr lang="en-US" sz="1400" dirty="0"/>
              <a:t> </a:t>
            </a:r>
            <a:r>
              <a:rPr lang="en-US" sz="1400" dirty="0" err="1"/>
              <a:t>este</a:t>
            </a:r>
            <a:r>
              <a:rPr lang="en-US" sz="1400" dirty="0"/>
              <a:t> </a:t>
            </a:r>
            <a:r>
              <a:rPr lang="en-US" sz="1400" dirty="0" err="1"/>
              <a:t>același</a:t>
            </a:r>
            <a:r>
              <a:rPr lang="en-US" sz="1400" dirty="0"/>
              <a:t>, </a:t>
            </a:r>
            <a:r>
              <a:rPr lang="en-US" sz="1400" dirty="0" err="1"/>
              <a:t>atunci</a:t>
            </a:r>
            <a:r>
              <a:rPr lang="en-US" sz="1400" dirty="0"/>
              <a:t> </a:t>
            </a:r>
            <a:r>
              <a:rPr lang="en-US" sz="1400" dirty="0" err="1"/>
              <a:t>acest</a:t>
            </a:r>
            <a:r>
              <a:rPr lang="en-US" sz="1400" dirty="0"/>
              <a:t> </a:t>
            </a:r>
            <a:r>
              <a:rPr lang="en-US" sz="1400" dirty="0" err="1"/>
              <a:t>lucru</a:t>
            </a:r>
            <a:r>
              <a:rPr lang="en-US" sz="1400" dirty="0"/>
              <a:t> nu </a:t>
            </a:r>
            <a:r>
              <a:rPr lang="en-US" sz="1400" dirty="0" err="1"/>
              <a:t>va</a:t>
            </a:r>
            <a:r>
              <a:rPr lang="en-US" sz="1400" dirty="0"/>
              <a:t> </a:t>
            </a:r>
            <a:r>
              <a:rPr lang="en-US" sz="1400" dirty="0" err="1"/>
              <a:t>afecta</a:t>
            </a:r>
            <a:r>
              <a:rPr lang="en-US" sz="1400" dirty="0"/>
              <a:t> </a:t>
            </a:r>
            <a:r>
              <a:rPr lang="en-US" sz="1400" dirty="0" err="1"/>
              <a:t>precizia</a:t>
            </a:r>
            <a:r>
              <a:rPr lang="en-US" sz="1400" dirty="0"/>
              <a:t> </a:t>
            </a:r>
            <a:r>
              <a:rPr lang="en-US" sz="1400" dirty="0" err="1"/>
              <a:t>calculării</a:t>
            </a:r>
            <a:r>
              <a:rPr lang="en-US" sz="1400" dirty="0"/>
              <a:t> </a:t>
            </a:r>
            <a:r>
              <a:rPr lang="en-US" sz="1400" dirty="0" err="1"/>
              <a:t>lungimii</a:t>
            </a:r>
            <a:r>
              <a:rPr lang="en-US" sz="1400" dirty="0"/>
              <a:t> </a:t>
            </a:r>
            <a:r>
              <a:rPr lang="en-US" sz="1400" dirty="0" err="1"/>
              <a:t>conductoarelor</a:t>
            </a:r>
            <a:r>
              <a:rPr lang="en-US" sz="1400" dirty="0"/>
              <a:t> </a:t>
            </a:r>
            <a:r>
              <a:rPr lang="en-US" sz="1400" dirty="0" err="1"/>
              <a:t>într</a:t>
            </a:r>
            <a:r>
              <a:rPr lang="en-US" sz="1400" dirty="0"/>
              <a:t>-o </a:t>
            </a:r>
            <a:r>
              <a:rPr lang="en-US" sz="1400" dirty="0" err="1"/>
              <a:t>pereche</a:t>
            </a:r>
            <a:r>
              <a:rPr lang="en-US" sz="1400" dirty="0"/>
              <a:t> </a:t>
            </a:r>
            <a:r>
              <a:rPr lang="en-US" sz="1400" dirty="0" err="1"/>
              <a:t>diferențială</a:t>
            </a:r>
            <a:r>
              <a:rPr lang="en-US" sz="1400" dirty="0"/>
              <a:t>. Cu </a:t>
            </a:r>
            <a:r>
              <a:rPr lang="en-US" sz="1400" dirty="0" err="1"/>
              <a:t>toate</a:t>
            </a:r>
            <a:r>
              <a:rPr lang="en-US" sz="1400" dirty="0"/>
              <a:t> </a:t>
            </a:r>
            <a:r>
              <a:rPr lang="en-US" sz="1400" dirty="0" err="1"/>
              <a:t>acestea</a:t>
            </a:r>
            <a:r>
              <a:rPr lang="en-US" sz="1400" dirty="0"/>
              <a:t>, </a:t>
            </a:r>
            <a:r>
              <a:rPr lang="en-US" sz="1400" dirty="0" err="1"/>
              <a:t>dacă</a:t>
            </a:r>
            <a:r>
              <a:rPr lang="en-US" sz="1400" dirty="0"/>
              <a:t> </a:t>
            </a:r>
            <a:r>
              <a:rPr lang="en-US" sz="1400" dirty="0" err="1"/>
              <a:t>este</a:t>
            </a:r>
            <a:r>
              <a:rPr lang="en-US" sz="1400" dirty="0"/>
              <a:t> </a:t>
            </a:r>
            <a:r>
              <a:rPr lang="en-US" sz="1400" dirty="0" err="1"/>
              <a:t>necesar</a:t>
            </a:r>
            <a:r>
              <a:rPr lang="en-US" sz="1400" dirty="0"/>
              <a:t> </a:t>
            </a:r>
            <a:r>
              <a:rPr lang="en-US" sz="1400" dirty="0" err="1"/>
              <a:t>să</a:t>
            </a:r>
            <a:r>
              <a:rPr lang="en-US" sz="1400" dirty="0"/>
              <a:t> se </a:t>
            </a:r>
            <a:r>
              <a:rPr lang="en-US" sz="1400" dirty="0" err="1"/>
              <a:t>potrivească</a:t>
            </a:r>
            <a:r>
              <a:rPr lang="en-US" sz="1400" dirty="0"/>
              <a:t> </a:t>
            </a:r>
            <a:r>
              <a:rPr lang="en-US" sz="1400" dirty="0" err="1"/>
              <a:t>lungimile</a:t>
            </a:r>
            <a:r>
              <a:rPr lang="en-US" sz="1400" dirty="0"/>
              <a:t> </a:t>
            </a:r>
            <a:r>
              <a:rPr lang="en-US" sz="1400" dirty="0" err="1"/>
              <a:t>mai</a:t>
            </a:r>
            <a:r>
              <a:rPr lang="en-US" sz="1400" dirty="0"/>
              <a:t> </a:t>
            </a:r>
            <a:r>
              <a:rPr lang="en-US" sz="1400" dirty="0" err="1"/>
              <a:t>multor</a:t>
            </a:r>
            <a:r>
              <a:rPr lang="en-US" sz="1400" dirty="0"/>
              <a:t> </a:t>
            </a:r>
            <a:r>
              <a:rPr lang="en-US" sz="1400" dirty="0" err="1"/>
              <a:t>perechi</a:t>
            </a:r>
            <a:r>
              <a:rPr lang="en-US" sz="1400" dirty="0"/>
              <a:t> </a:t>
            </a:r>
            <a:r>
              <a:rPr lang="en-US" sz="1400" dirty="0" err="1"/>
              <a:t>diferențiale</a:t>
            </a:r>
            <a:r>
              <a:rPr lang="en-US" sz="1400" dirty="0"/>
              <a:t>, </a:t>
            </a:r>
            <a:r>
              <a:rPr lang="en-US" sz="1400" dirty="0" err="1"/>
              <a:t>atunci</a:t>
            </a:r>
            <a:r>
              <a:rPr lang="en-US" sz="1400" dirty="0"/>
              <a:t> </a:t>
            </a:r>
            <a:r>
              <a:rPr lang="en-US" sz="1400" dirty="0" err="1"/>
              <a:t>problema</a:t>
            </a:r>
            <a:r>
              <a:rPr lang="en-US" sz="1400" dirty="0"/>
              <a:t> </a:t>
            </a:r>
            <a:r>
              <a:rPr lang="en-US" sz="1400" dirty="0" err="1"/>
              <a:t>luării</a:t>
            </a:r>
            <a:r>
              <a:rPr lang="en-US" sz="1400" dirty="0"/>
              <a:t> </a:t>
            </a:r>
            <a:r>
              <a:rPr lang="en-US" sz="1400" dirty="0" err="1"/>
              <a:t>în</a:t>
            </a:r>
            <a:r>
              <a:rPr lang="en-US" sz="1400" dirty="0"/>
              <a:t> </a:t>
            </a:r>
            <a:r>
              <a:rPr lang="en-US" sz="1400" dirty="0" err="1"/>
              <a:t>considerare</a:t>
            </a:r>
            <a:r>
              <a:rPr lang="en-US" sz="1400" dirty="0"/>
              <a:t> a </a:t>
            </a:r>
            <a:r>
              <a:rPr lang="en-US" sz="1400" dirty="0" err="1"/>
              <a:t>viaților</a:t>
            </a:r>
            <a:r>
              <a:rPr lang="en-US" sz="1400" dirty="0"/>
              <a:t> </a:t>
            </a:r>
            <a:r>
              <a:rPr lang="en-US" sz="1400" dirty="0" err="1"/>
              <a:t>devine</a:t>
            </a:r>
            <a:r>
              <a:rPr lang="en-US" sz="1400" dirty="0"/>
              <a:t> </a:t>
            </a:r>
            <a:r>
              <a:rPr lang="en-US" sz="1400" dirty="0" err="1"/>
              <a:t>urgentă</a:t>
            </a:r>
            <a:r>
              <a:rPr lang="en-US" sz="1400" dirty="0"/>
              <a:t> </a:t>
            </a:r>
            <a:r>
              <a:rPr lang="en-US" sz="1400" dirty="0" err="1"/>
              <a:t>și</a:t>
            </a:r>
            <a:r>
              <a:rPr lang="en-US" sz="1400" dirty="0"/>
              <a:t> </a:t>
            </a:r>
            <a:r>
              <a:rPr lang="en-US" sz="1400" dirty="0" err="1"/>
              <a:t>necesită</a:t>
            </a:r>
            <a:r>
              <a:rPr lang="en-US" sz="1400" dirty="0"/>
              <a:t> o </a:t>
            </a:r>
            <a:r>
              <a:rPr lang="en-US" sz="1400" dirty="0" err="1"/>
              <a:t>îngrijire</a:t>
            </a:r>
            <a:r>
              <a:rPr lang="en-US" sz="1400" dirty="0"/>
              <a:t> </a:t>
            </a:r>
            <a:r>
              <a:rPr lang="en-US" sz="1400" dirty="0" err="1"/>
              <a:t>specială</a:t>
            </a:r>
            <a:r>
              <a:rPr lang="en-US" sz="1400" dirty="0"/>
              <a:t>.</a:t>
            </a:r>
          </a:p>
        </p:txBody>
      </p:sp>
      <p:sp>
        <p:nvSpPr>
          <p:cNvPr id="3" name="Прямоугольник 2"/>
          <p:cNvSpPr/>
          <p:nvPr/>
        </p:nvSpPr>
        <p:spPr>
          <a:xfrm>
            <a:off x="6289141" y="5890430"/>
            <a:ext cx="4828515" cy="923330"/>
          </a:xfrm>
          <a:prstGeom prst="rect">
            <a:avLst/>
          </a:prstGeom>
          <a:ln>
            <a:solidFill>
              <a:srgbClr val="FF0000"/>
            </a:solidFill>
          </a:ln>
        </p:spPr>
        <p:txBody>
          <a:bodyPr wrap="square">
            <a:spAutoFit/>
          </a:bodyPr>
          <a:lstStyle/>
          <a:p>
            <a:r>
              <a:rPr lang="en-US" dirty="0" err="1"/>
              <a:t>Unele</a:t>
            </a:r>
            <a:r>
              <a:rPr lang="en-US" dirty="0"/>
              <a:t> </a:t>
            </a:r>
            <a:r>
              <a:rPr lang="en-US" dirty="0" err="1"/>
              <a:t>sisteme</a:t>
            </a:r>
            <a:r>
              <a:rPr lang="en-US" dirty="0"/>
              <a:t> CAD </a:t>
            </a:r>
            <a:r>
              <a:rPr lang="en-US" dirty="0" err="1"/>
              <a:t>calculează</a:t>
            </a:r>
            <a:r>
              <a:rPr lang="en-US" dirty="0"/>
              <a:t> </a:t>
            </a:r>
            <a:r>
              <a:rPr lang="en-US" dirty="0" err="1"/>
              <a:t>greșit</a:t>
            </a:r>
            <a:r>
              <a:rPr lang="en-US" dirty="0"/>
              <a:t> </a:t>
            </a:r>
            <a:r>
              <a:rPr lang="en-US" dirty="0" err="1"/>
              <a:t>lungimea</a:t>
            </a:r>
            <a:r>
              <a:rPr lang="en-US" dirty="0"/>
              <a:t> </a:t>
            </a:r>
            <a:r>
              <a:rPr lang="en-US" dirty="0" err="1"/>
              <a:t>conductoarelor</a:t>
            </a:r>
            <a:r>
              <a:rPr lang="en-US" dirty="0"/>
              <a:t> </a:t>
            </a:r>
            <a:r>
              <a:rPr lang="en-US" dirty="0" err="1"/>
              <a:t>datorită</a:t>
            </a:r>
            <a:r>
              <a:rPr lang="en-US" dirty="0"/>
              <a:t> </a:t>
            </a:r>
            <a:r>
              <a:rPr lang="en-US" dirty="0" err="1"/>
              <a:t>luării</a:t>
            </a:r>
            <a:r>
              <a:rPr lang="en-US" dirty="0"/>
              <a:t> </a:t>
            </a:r>
            <a:r>
              <a:rPr lang="en-US" dirty="0" err="1"/>
              <a:t>în</a:t>
            </a:r>
            <a:r>
              <a:rPr lang="en-US" dirty="0"/>
              <a:t> </a:t>
            </a:r>
            <a:r>
              <a:rPr lang="en-US" dirty="0" err="1"/>
              <a:t>considerare</a:t>
            </a:r>
            <a:r>
              <a:rPr lang="en-US" dirty="0"/>
              <a:t> a </a:t>
            </a:r>
            <a:r>
              <a:rPr lang="en-US" dirty="0" err="1"/>
              <a:t>segmentelor</a:t>
            </a:r>
            <a:r>
              <a:rPr lang="en-US" dirty="0"/>
              <a:t> situate </a:t>
            </a:r>
            <a:r>
              <a:rPr lang="en-US" dirty="0" err="1"/>
              <a:t>în</a:t>
            </a:r>
            <a:r>
              <a:rPr lang="en-US" dirty="0"/>
              <a:t> </a:t>
            </a:r>
            <a:r>
              <a:rPr lang="en-US" dirty="0" err="1"/>
              <a:t>interiorul</a:t>
            </a:r>
            <a:r>
              <a:rPr lang="en-US" dirty="0"/>
              <a:t> </a:t>
            </a:r>
            <a:r>
              <a:rPr lang="en-US" dirty="0" err="1"/>
              <a:t>plăcuțelor</a:t>
            </a:r>
            <a:endParaRPr lang="en-US" dirty="0"/>
          </a:p>
        </p:txBody>
      </p:sp>
    </p:spTree>
    <p:extLst>
      <p:ext uri="{BB962C8B-B14F-4D97-AF65-F5344CB8AC3E}">
        <p14:creationId xmlns:p14="http://schemas.microsoft.com/office/powerpoint/2010/main" val="1901387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5746" y="137442"/>
            <a:ext cx="11754415" cy="685059"/>
          </a:xfrm>
          <a:prstGeom prst="rect">
            <a:avLst/>
          </a:prstGeom>
          <a:ln>
            <a:solidFill>
              <a:srgbClr val="0070C0"/>
            </a:solidFill>
          </a:ln>
        </p:spPr>
        <p:txBody>
          <a:bodyPr wrap="square">
            <a:spAutoFit/>
          </a:bodyPr>
          <a:lstStyle/>
          <a:p>
            <a:pP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Подключение проводников дифференциальных пар к контактам и выводам по возможности также следует выполнять симметричным, чтобы избежать рассогласования длин (</a:t>
            </a:r>
            <a:r>
              <a:rPr lang="ru-RU" dirty="0" smtClean="0">
                <a:latin typeface="Arial" panose="020B0604020202020204" pitchFamily="34" charset="0"/>
                <a:ea typeface="Times New Roman" panose="02020603050405020304" pitchFamily="18" charset="0"/>
                <a:cs typeface="Times New Roman" panose="02020603050405020304" pitchFamily="18" charset="0"/>
              </a:rPr>
              <a:t>рис).</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Подключение проводников дифференциальных пар следует делать симметричным"/>
          <p:cNvPicPr/>
          <p:nvPr/>
        </p:nvPicPr>
        <p:blipFill>
          <a:blip r:embed="rId2">
            <a:extLst>
              <a:ext uri="{28A0092B-C50C-407E-A947-70E740481C1C}">
                <a14:useLocalDpi xmlns:a14="http://schemas.microsoft.com/office/drawing/2010/main" val="0"/>
              </a:ext>
            </a:extLst>
          </a:blip>
          <a:srcRect/>
          <a:stretch>
            <a:fillRect/>
          </a:stretch>
        </p:blipFill>
        <p:spPr bwMode="auto">
          <a:xfrm>
            <a:off x="295746" y="2005828"/>
            <a:ext cx="11302897" cy="3240164"/>
          </a:xfrm>
          <a:prstGeom prst="rect">
            <a:avLst/>
          </a:prstGeom>
          <a:noFill/>
          <a:ln>
            <a:noFill/>
          </a:ln>
        </p:spPr>
      </p:pic>
      <p:sp>
        <p:nvSpPr>
          <p:cNvPr id="6" name="Прямоугольник 5"/>
          <p:cNvSpPr/>
          <p:nvPr/>
        </p:nvSpPr>
        <p:spPr>
          <a:xfrm>
            <a:off x="295746" y="5532226"/>
            <a:ext cx="4792302" cy="923330"/>
          </a:xfrm>
          <a:prstGeom prst="rect">
            <a:avLst/>
          </a:prstGeom>
          <a:ln>
            <a:solidFill>
              <a:srgbClr val="0070C0"/>
            </a:solidFill>
          </a:ln>
        </p:spPr>
        <p:txBody>
          <a:bodyPr wrap="square">
            <a:spAutoFit/>
          </a:bodyPr>
          <a:lstStyle/>
          <a:p>
            <a:r>
              <a:rPr lang="ru-RU" dirty="0">
                <a:latin typeface="Arial" panose="020B0604020202020204" pitchFamily="34" charset="0"/>
                <a:ea typeface="Times New Roman" panose="02020603050405020304" pitchFamily="18" charset="0"/>
              </a:rPr>
              <a:t>Подключение проводников дифференциальных пар следует делать симметричным</a:t>
            </a:r>
            <a:endParaRPr lang="en-US" dirty="0"/>
          </a:p>
        </p:txBody>
      </p:sp>
      <p:sp>
        <p:nvSpPr>
          <p:cNvPr id="2" name="Прямоугольник 1"/>
          <p:cNvSpPr/>
          <p:nvPr/>
        </p:nvSpPr>
        <p:spPr>
          <a:xfrm>
            <a:off x="226337" y="1000537"/>
            <a:ext cx="11398313" cy="646331"/>
          </a:xfrm>
          <a:prstGeom prst="rect">
            <a:avLst/>
          </a:prstGeom>
          <a:ln>
            <a:solidFill>
              <a:srgbClr val="FF0000"/>
            </a:solidFill>
          </a:ln>
        </p:spPr>
        <p:txBody>
          <a:bodyPr wrap="square">
            <a:spAutoFit/>
          </a:bodyPr>
          <a:lstStyle/>
          <a:p>
            <a:r>
              <a:rPr lang="en-US" dirty="0" err="1"/>
              <a:t>Conexiunea</a:t>
            </a:r>
            <a:r>
              <a:rPr lang="en-US" dirty="0"/>
              <a:t> </a:t>
            </a:r>
            <a:r>
              <a:rPr lang="en-US" dirty="0" err="1"/>
              <a:t>conductoarelor</a:t>
            </a:r>
            <a:r>
              <a:rPr lang="en-US" dirty="0"/>
              <a:t> </a:t>
            </a:r>
            <a:r>
              <a:rPr lang="en-US" dirty="0" err="1"/>
              <a:t>perechilor</a:t>
            </a:r>
            <a:r>
              <a:rPr lang="en-US" dirty="0"/>
              <a:t> </a:t>
            </a:r>
            <a:r>
              <a:rPr lang="en-US" dirty="0" err="1"/>
              <a:t>diferențiale</a:t>
            </a:r>
            <a:r>
              <a:rPr lang="en-US" dirty="0"/>
              <a:t> la </a:t>
            </a:r>
            <a:r>
              <a:rPr lang="en-US" dirty="0" err="1"/>
              <a:t>contacte</a:t>
            </a:r>
            <a:r>
              <a:rPr lang="en-US" dirty="0"/>
              <a:t> </a:t>
            </a:r>
            <a:r>
              <a:rPr lang="en-US" dirty="0" err="1"/>
              <a:t>și</a:t>
            </a:r>
            <a:r>
              <a:rPr lang="en-US" dirty="0"/>
              <a:t> </a:t>
            </a:r>
            <a:r>
              <a:rPr lang="en-US" dirty="0" err="1"/>
              <a:t>terminale</a:t>
            </a:r>
            <a:r>
              <a:rPr lang="en-US" dirty="0"/>
              <a:t>, </a:t>
            </a:r>
            <a:r>
              <a:rPr lang="en-US" dirty="0" err="1"/>
              <a:t>dacă</a:t>
            </a:r>
            <a:r>
              <a:rPr lang="en-US" dirty="0"/>
              <a:t> </a:t>
            </a:r>
            <a:r>
              <a:rPr lang="en-US" dirty="0" err="1"/>
              <a:t>este</a:t>
            </a:r>
            <a:r>
              <a:rPr lang="en-US" dirty="0"/>
              <a:t> </a:t>
            </a:r>
            <a:r>
              <a:rPr lang="en-US" dirty="0" err="1"/>
              <a:t>posibil</a:t>
            </a:r>
            <a:r>
              <a:rPr lang="en-US" dirty="0"/>
              <a:t>, </a:t>
            </a:r>
            <a:r>
              <a:rPr lang="en-US" dirty="0" err="1"/>
              <a:t>ar</a:t>
            </a:r>
            <a:r>
              <a:rPr lang="en-US" dirty="0"/>
              <a:t> </a:t>
            </a:r>
            <a:r>
              <a:rPr lang="en-US" dirty="0" err="1"/>
              <a:t>trebui</a:t>
            </a:r>
            <a:r>
              <a:rPr lang="en-US" dirty="0"/>
              <a:t> </a:t>
            </a:r>
            <a:r>
              <a:rPr lang="en-US" dirty="0" err="1"/>
              <a:t>făcută</a:t>
            </a:r>
            <a:r>
              <a:rPr lang="en-US" dirty="0"/>
              <a:t> </a:t>
            </a:r>
            <a:r>
              <a:rPr lang="en-US" dirty="0" err="1"/>
              <a:t>și</a:t>
            </a:r>
            <a:r>
              <a:rPr lang="en-US" dirty="0"/>
              <a:t> </a:t>
            </a:r>
            <a:r>
              <a:rPr lang="en-US" dirty="0" err="1"/>
              <a:t>simetric</a:t>
            </a:r>
            <a:r>
              <a:rPr lang="en-US" dirty="0"/>
              <a:t> </a:t>
            </a:r>
            <a:r>
              <a:rPr lang="en-US" dirty="0" err="1"/>
              <a:t>pentru</a:t>
            </a:r>
            <a:r>
              <a:rPr lang="en-US" dirty="0"/>
              <a:t> a </a:t>
            </a:r>
            <a:r>
              <a:rPr lang="en-US" dirty="0" err="1"/>
              <a:t>evita</a:t>
            </a:r>
            <a:r>
              <a:rPr lang="en-US" dirty="0"/>
              <a:t> </a:t>
            </a:r>
            <a:r>
              <a:rPr lang="en-US" dirty="0" err="1"/>
              <a:t>nepotrivirea</a:t>
            </a:r>
            <a:r>
              <a:rPr lang="en-US" dirty="0"/>
              <a:t> </a:t>
            </a:r>
            <a:r>
              <a:rPr lang="en-US" dirty="0" err="1"/>
              <a:t>lungimii</a:t>
            </a:r>
            <a:r>
              <a:rPr lang="en-US" dirty="0"/>
              <a:t> (Fig).</a:t>
            </a:r>
          </a:p>
        </p:txBody>
      </p:sp>
      <p:sp>
        <p:nvSpPr>
          <p:cNvPr id="3" name="Прямоугольник 2"/>
          <p:cNvSpPr/>
          <p:nvPr/>
        </p:nvSpPr>
        <p:spPr>
          <a:xfrm>
            <a:off x="6575834" y="5532226"/>
            <a:ext cx="5166511" cy="646331"/>
          </a:xfrm>
          <a:prstGeom prst="rect">
            <a:avLst/>
          </a:prstGeom>
          <a:ln>
            <a:solidFill>
              <a:srgbClr val="FF0000"/>
            </a:solidFill>
          </a:ln>
        </p:spPr>
        <p:txBody>
          <a:bodyPr wrap="square">
            <a:spAutoFit/>
          </a:bodyPr>
          <a:lstStyle/>
          <a:p>
            <a:r>
              <a:rPr lang="en-US" dirty="0" err="1"/>
              <a:t>Conexiunea</a:t>
            </a:r>
            <a:r>
              <a:rPr lang="en-US" dirty="0"/>
              <a:t> </a:t>
            </a:r>
            <a:r>
              <a:rPr lang="en-US" dirty="0" err="1"/>
              <a:t>conductorilor</a:t>
            </a:r>
            <a:r>
              <a:rPr lang="en-US" dirty="0"/>
              <a:t> de </a:t>
            </a:r>
            <a:r>
              <a:rPr lang="en-US" dirty="0" err="1"/>
              <a:t>perechi</a:t>
            </a:r>
            <a:r>
              <a:rPr lang="en-US" dirty="0"/>
              <a:t> </a:t>
            </a:r>
            <a:r>
              <a:rPr lang="en-US" dirty="0" err="1"/>
              <a:t>diferențiale</a:t>
            </a:r>
            <a:r>
              <a:rPr lang="en-US" dirty="0"/>
              <a:t> </a:t>
            </a:r>
            <a:r>
              <a:rPr lang="en-US" dirty="0" err="1"/>
              <a:t>trebuie</a:t>
            </a:r>
            <a:r>
              <a:rPr lang="en-US" dirty="0"/>
              <a:t> </a:t>
            </a:r>
            <a:r>
              <a:rPr lang="en-US" dirty="0" err="1"/>
              <a:t>făcută</a:t>
            </a:r>
            <a:r>
              <a:rPr lang="en-US" dirty="0"/>
              <a:t> </a:t>
            </a:r>
            <a:r>
              <a:rPr lang="en-US" dirty="0" err="1"/>
              <a:t>simetrică</a:t>
            </a:r>
            <a:r>
              <a:rPr lang="en-US" dirty="0"/>
              <a:t>.</a:t>
            </a:r>
          </a:p>
        </p:txBody>
      </p:sp>
    </p:spTree>
    <p:extLst>
      <p:ext uri="{BB962C8B-B14F-4D97-AF65-F5344CB8AC3E}">
        <p14:creationId xmlns:p14="http://schemas.microsoft.com/office/powerpoint/2010/main" val="913321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579" y="0"/>
            <a:ext cx="11964155" cy="685059"/>
          </a:xfrm>
          <a:prstGeom prst="rect">
            <a:avLst/>
          </a:prstGeom>
          <a:ln>
            <a:solidFill>
              <a:srgbClr val="0070C0"/>
            </a:solidFill>
          </a:ln>
        </p:spPr>
        <p:txBody>
          <a:bodyPr wrap="square">
            <a:spAutoFit/>
          </a:bodyPr>
          <a:lstStyle/>
          <a:p>
            <a:pP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Если пространство между контактами позволяет, то лучше добавить небольшую петлю к дорожке с меньшей длиной вместо того, чтобы использовать согласующий меандр (</a:t>
            </a:r>
            <a:r>
              <a:rPr lang="ru-RU" dirty="0" smtClean="0">
                <a:latin typeface="Arial" panose="020B0604020202020204" pitchFamily="34" charset="0"/>
                <a:ea typeface="Times New Roman" panose="02020603050405020304" pitchFamily="18" charset="0"/>
                <a:cs typeface="Times New Roman" panose="02020603050405020304" pitchFamily="18" charset="0"/>
              </a:rPr>
              <a:t>рис).</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При необходимости лучше использовать дополнительную петлю вместо согласующего меандра"/>
          <p:cNvPicPr/>
          <p:nvPr/>
        </p:nvPicPr>
        <p:blipFill>
          <a:blip r:embed="rId2">
            <a:extLst>
              <a:ext uri="{28A0092B-C50C-407E-A947-70E740481C1C}">
                <a14:useLocalDpi xmlns:a14="http://schemas.microsoft.com/office/drawing/2010/main" val="0"/>
              </a:ext>
            </a:extLst>
          </a:blip>
          <a:srcRect/>
          <a:stretch>
            <a:fillRect/>
          </a:stretch>
        </p:blipFill>
        <p:spPr bwMode="auto">
          <a:xfrm>
            <a:off x="1978181" y="1406021"/>
            <a:ext cx="8262796" cy="4726319"/>
          </a:xfrm>
          <a:prstGeom prst="rect">
            <a:avLst/>
          </a:prstGeom>
          <a:noFill/>
          <a:ln>
            <a:noFill/>
          </a:ln>
        </p:spPr>
      </p:pic>
      <p:sp>
        <p:nvSpPr>
          <p:cNvPr id="6" name="Прямоугольник 5"/>
          <p:cNvSpPr/>
          <p:nvPr/>
        </p:nvSpPr>
        <p:spPr>
          <a:xfrm>
            <a:off x="123730" y="6102249"/>
            <a:ext cx="5724809" cy="646331"/>
          </a:xfrm>
          <a:prstGeom prst="rect">
            <a:avLst/>
          </a:prstGeom>
          <a:ln>
            <a:solidFill>
              <a:srgbClr val="0070C0"/>
            </a:solidFill>
          </a:ln>
        </p:spPr>
        <p:txBody>
          <a:bodyPr wrap="square">
            <a:spAutoFit/>
          </a:bodyPr>
          <a:lstStyle/>
          <a:p>
            <a:r>
              <a:rPr lang="ru-RU" dirty="0"/>
              <a:t>При необходимости лучше использовать дополнительную петлю вместо согласующего меандра</a:t>
            </a:r>
            <a:endParaRPr lang="en-US" dirty="0"/>
          </a:p>
        </p:txBody>
      </p:sp>
      <p:sp>
        <p:nvSpPr>
          <p:cNvPr id="2" name="Прямоугольник 1"/>
          <p:cNvSpPr/>
          <p:nvPr/>
        </p:nvSpPr>
        <p:spPr>
          <a:xfrm>
            <a:off x="13579" y="759690"/>
            <a:ext cx="11964155" cy="646331"/>
          </a:xfrm>
          <a:prstGeom prst="rect">
            <a:avLst/>
          </a:prstGeom>
          <a:ln>
            <a:solidFill>
              <a:srgbClr val="FF0000"/>
            </a:solidFill>
          </a:ln>
        </p:spPr>
        <p:txBody>
          <a:bodyPr wrap="square">
            <a:spAutoFit/>
          </a:bodyPr>
          <a:lstStyle/>
          <a:p>
            <a:r>
              <a:rPr lang="en-US" dirty="0" err="1"/>
              <a:t>Dacă</a:t>
            </a:r>
            <a:r>
              <a:rPr lang="en-US" dirty="0"/>
              <a:t> </a:t>
            </a:r>
            <a:r>
              <a:rPr lang="en-US" dirty="0" err="1"/>
              <a:t>spațiul</a:t>
            </a:r>
            <a:r>
              <a:rPr lang="en-US" dirty="0"/>
              <a:t> </a:t>
            </a:r>
            <a:r>
              <a:rPr lang="en-US" dirty="0" err="1"/>
              <a:t>dintre</a:t>
            </a:r>
            <a:r>
              <a:rPr lang="en-US" dirty="0"/>
              <a:t> </a:t>
            </a:r>
            <a:r>
              <a:rPr lang="en-US" dirty="0" err="1"/>
              <a:t>contacte</a:t>
            </a:r>
            <a:r>
              <a:rPr lang="en-US" dirty="0"/>
              <a:t> </a:t>
            </a:r>
            <a:r>
              <a:rPr lang="en-US" dirty="0" err="1"/>
              <a:t>permite</a:t>
            </a:r>
            <a:r>
              <a:rPr lang="en-US" dirty="0"/>
              <a:t>, </a:t>
            </a:r>
            <a:r>
              <a:rPr lang="en-US" dirty="0" err="1"/>
              <a:t>atunci</a:t>
            </a:r>
            <a:r>
              <a:rPr lang="en-US" dirty="0"/>
              <a:t> </a:t>
            </a:r>
            <a:r>
              <a:rPr lang="en-US" dirty="0" err="1"/>
              <a:t>este</a:t>
            </a:r>
            <a:r>
              <a:rPr lang="en-US" dirty="0"/>
              <a:t> </a:t>
            </a:r>
            <a:r>
              <a:rPr lang="en-US" dirty="0" err="1"/>
              <a:t>mai</a:t>
            </a:r>
            <a:r>
              <a:rPr lang="en-US" dirty="0"/>
              <a:t> bine </a:t>
            </a:r>
            <a:r>
              <a:rPr lang="en-US" dirty="0" err="1"/>
              <a:t>să</a:t>
            </a:r>
            <a:r>
              <a:rPr lang="en-US" dirty="0"/>
              <a:t> </a:t>
            </a:r>
            <a:r>
              <a:rPr lang="en-US" dirty="0" err="1"/>
              <a:t>adăugați</a:t>
            </a:r>
            <a:r>
              <a:rPr lang="en-US" dirty="0"/>
              <a:t> o </a:t>
            </a:r>
            <a:r>
              <a:rPr lang="en-US" dirty="0" err="1"/>
              <a:t>buclă</a:t>
            </a:r>
            <a:r>
              <a:rPr lang="en-US" dirty="0"/>
              <a:t> </a:t>
            </a:r>
            <a:r>
              <a:rPr lang="en-US" dirty="0" err="1"/>
              <a:t>mică</a:t>
            </a:r>
            <a:r>
              <a:rPr lang="en-US" dirty="0"/>
              <a:t> </a:t>
            </a:r>
            <a:r>
              <a:rPr lang="en-US" dirty="0" err="1"/>
              <a:t>pe</a:t>
            </a:r>
            <a:r>
              <a:rPr lang="en-US" dirty="0"/>
              <a:t> </a:t>
            </a:r>
            <a:r>
              <a:rPr lang="en-US" dirty="0" err="1"/>
              <a:t>pistă</a:t>
            </a:r>
            <a:r>
              <a:rPr lang="en-US" dirty="0"/>
              <a:t> cu o </a:t>
            </a:r>
            <a:r>
              <a:rPr lang="en-US" dirty="0" err="1"/>
              <a:t>lungime</a:t>
            </a:r>
            <a:r>
              <a:rPr lang="en-US" dirty="0"/>
              <a:t> </a:t>
            </a:r>
            <a:r>
              <a:rPr lang="en-US" dirty="0" err="1"/>
              <a:t>mai</a:t>
            </a:r>
            <a:r>
              <a:rPr lang="en-US" dirty="0"/>
              <a:t> </a:t>
            </a:r>
            <a:r>
              <a:rPr lang="en-US" dirty="0" err="1"/>
              <a:t>mică</a:t>
            </a:r>
            <a:r>
              <a:rPr lang="en-US" dirty="0"/>
              <a:t> </a:t>
            </a:r>
            <a:r>
              <a:rPr lang="en-US" dirty="0" err="1"/>
              <a:t>în</a:t>
            </a:r>
            <a:r>
              <a:rPr lang="en-US" dirty="0"/>
              <a:t> </a:t>
            </a:r>
            <a:r>
              <a:rPr lang="en-US" dirty="0" err="1"/>
              <a:t>loc</a:t>
            </a:r>
            <a:r>
              <a:rPr lang="en-US" dirty="0"/>
              <a:t> </a:t>
            </a:r>
            <a:r>
              <a:rPr lang="en-US" dirty="0" err="1"/>
              <a:t>să</a:t>
            </a:r>
            <a:r>
              <a:rPr lang="en-US" dirty="0"/>
              <a:t> </a:t>
            </a:r>
            <a:r>
              <a:rPr lang="en-US" dirty="0" err="1"/>
              <a:t>utilizați</a:t>
            </a:r>
            <a:r>
              <a:rPr lang="en-US" dirty="0"/>
              <a:t> o </a:t>
            </a:r>
            <a:r>
              <a:rPr lang="en-US" dirty="0" err="1"/>
              <a:t>undă</a:t>
            </a:r>
            <a:r>
              <a:rPr lang="en-US" dirty="0"/>
              <a:t> </a:t>
            </a:r>
            <a:r>
              <a:rPr lang="en-US" dirty="0" err="1"/>
              <a:t>pătrată</a:t>
            </a:r>
            <a:r>
              <a:rPr lang="en-US" dirty="0"/>
              <a:t> </a:t>
            </a:r>
            <a:r>
              <a:rPr lang="en-US" dirty="0" err="1"/>
              <a:t>potrivită</a:t>
            </a:r>
            <a:r>
              <a:rPr lang="en-US" dirty="0"/>
              <a:t> (fig).</a:t>
            </a:r>
          </a:p>
        </p:txBody>
      </p:sp>
      <p:sp>
        <p:nvSpPr>
          <p:cNvPr id="3" name="Прямоугольник 2"/>
          <p:cNvSpPr/>
          <p:nvPr/>
        </p:nvSpPr>
        <p:spPr>
          <a:xfrm>
            <a:off x="6578851" y="6102249"/>
            <a:ext cx="5018638" cy="646331"/>
          </a:xfrm>
          <a:prstGeom prst="rect">
            <a:avLst/>
          </a:prstGeom>
          <a:ln>
            <a:solidFill>
              <a:srgbClr val="FF0000"/>
            </a:solidFill>
          </a:ln>
        </p:spPr>
        <p:txBody>
          <a:bodyPr wrap="square">
            <a:spAutoFit/>
          </a:bodyPr>
          <a:lstStyle/>
          <a:p>
            <a:r>
              <a:rPr lang="en-US" dirty="0" err="1"/>
              <a:t>Dacă</a:t>
            </a:r>
            <a:r>
              <a:rPr lang="en-US" dirty="0"/>
              <a:t> </a:t>
            </a:r>
            <a:r>
              <a:rPr lang="en-US" dirty="0" err="1"/>
              <a:t>este</a:t>
            </a:r>
            <a:r>
              <a:rPr lang="en-US" dirty="0"/>
              <a:t> </a:t>
            </a:r>
            <a:r>
              <a:rPr lang="en-US" dirty="0" err="1"/>
              <a:t>necesar</a:t>
            </a:r>
            <a:r>
              <a:rPr lang="en-US" dirty="0"/>
              <a:t>, </a:t>
            </a:r>
            <a:r>
              <a:rPr lang="en-US" dirty="0" err="1"/>
              <a:t>este</a:t>
            </a:r>
            <a:r>
              <a:rPr lang="en-US" dirty="0"/>
              <a:t> </a:t>
            </a:r>
            <a:r>
              <a:rPr lang="en-US" dirty="0" err="1"/>
              <a:t>mai</a:t>
            </a:r>
            <a:r>
              <a:rPr lang="en-US" dirty="0"/>
              <a:t> bine </a:t>
            </a:r>
            <a:r>
              <a:rPr lang="en-US" dirty="0" err="1"/>
              <a:t>să</a:t>
            </a:r>
            <a:r>
              <a:rPr lang="en-US" dirty="0"/>
              <a:t> </a:t>
            </a:r>
            <a:r>
              <a:rPr lang="en-US" dirty="0" err="1"/>
              <a:t>utilizați</a:t>
            </a:r>
            <a:r>
              <a:rPr lang="en-US" dirty="0"/>
              <a:t> o </a:t>
            </a:r>
            <a:r>
              <a:rPr lang="en-US" dirty="0" err="1"/>
              <a:t>buclă</a:t>
            </a:r>
            <a:r>
              <a:rPr lang="en-US" dirty="0"/>
              <a:t> </a:t>
            </a:r>
            <a:r>
              <a:rPr lang="en-US" dirty="0" err="1"/>
              <a:t>suplimentară</a:t>
            </a:r>
            <a:r>
              <a:rPr lang="en-US" dirty="0"/>
              <a:t> </a:t>
            </a:r>
            <a:r>
              <a:rPr lang="en-US" dirty="0" err="1"/>
              <a:t>în</a:t>
            </a:r>
            <a:r>
              <a:rPr lang="en-US" dirty="0"/>
              <a:t> </a:t>
            </a:r>
            <a:r>
              <a:rPr lang="en-US" dirty="0" err="1"/>
              <a:t>locul</a:t>
            </a:r>
            <a:r>
              <a:rPr lang="en-US" dirty="0"/>
              <a:t> </a:t>
            </a:r>
            <a:r>
              <a:rPr lang="en-US" dirty="0" err="1"/>
              <a:t>unui</a:t>
            </a:r>
            <a:r>
              <a:rPr lang="en-US" dirty="0"/>
              <a:t> </a:t>
            </a:r>
            <a:r>
              <a:rPr lang="en-US" dirty="0" err="1"/>
              <a:t>meandru</a:t>
            </a:r>
            <a:r>
              <a:rPr lang="en-US" dirty="0"/>
              <a:t> de </a:t>
            </a:r>
            <a:r>
              <a:rPr lang="en-US" dirty="0" err="1"/>
              <a:t>potrivire</a:t>
            </a:r>
            <a:endParaRPr lang="en-US" dirty="0"/>
          </a:p>
        </p:txBody>
      </p:sp>
    </p:spTree>
    <p:extLst>
      <p:ext uri="{BB962C8B-B14F-4D97-AF65-F5344CB8AC3E}">
        <p14:creationId xmlns:p14="http://schemas.microsoft.com/office/powerpoint/2010/main" val="7960188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1067" y="0"/>
            <a:ext cx="11642757" cy="1591141"/>
          </a:xfrm>
          <a:prstGeom prst="rect">
            <a:avLst/>
          </a:prstGeom>
          <a:ln>
            <a:solidFill>
              <a:srgbClr val="0070C0"/>
            </a:solidFill>
          </a:ln>
        </p:spPr>
        <p:txBody>
          <a:bodyPr wrap="square">
            <a:spAutoFit/>
          </a:bodyPr>
          <a:lstStyle/>
          <a:p>
            <a:pPr algn="ctr">
              <a:lnSpc>
                <a:spcPts val="1855"/>
              </a:lnSpc>
              <a:spcAft>
                <a:spcPts val="800"/>
              </a:spcAft>
            </a:pPr>
            <a:r>
              <a:rPr lang="ru-RU" sz="1600" dirty="0">
                <a:latin typeface="Arial" panose="020B0604020202020204" pitchFamily="34" charset="0"/>
                <a:ea typeface="Times New Roman" panose="02020603050405020304" pitchFamily="18" charset="0"/>
                <a:cs typeface="Times New Roman" panose="02020603050405020304" pitchFamily="18" charset="0"/>
              </a:rPr>
              <a:t>Работа с возвратными токами</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400" dirty="0">
                <a:latin typeface="Arial" panose="020B0604020202020204" pitchFamily="34" charset="0"/>
                <a:ea typeface="Times New Roman" panose="02020603050405020304" pitchFamily="18" charset="0"/>
                <a:cs typeface="Times New Roman" panose="02020603050405020304" pitchFamily="18" charset="0"/>
              </a:rPr>
              <a:t>Если при разработке печатной платы не уделять должного внимания возвратным токам, то это может обернуться возникновением дополнительных шумов и проблемами с ЭМС. Путь протекания возвратных токов должен прорабатываться одновременно с трассировкой самого сигнала. Возвратные токи низкочастотных сигналов распространяются по кратчайшему пути – пути с наименьшим сопротивлением. При этом возвратный ток высокочастотных сигналов протекает по пути минимального импеданса и пытается следовать за исходным сигналом (</a:t>
            </a:r>
            <a:r>
              <a:rPr lang="ru-RU" sz="1400" dirty="0" smtClean="0">
                <a:latin typeface="Arial" panose="020B0604020202020204" pitchFamily="34" charset="0"/>
                <a:ea typeface="Times New Roman" panose="02020603050405020304" pitchFamily="18" charset="0"/>
                <a:cs typeface="Times New Roman" panose="02020603050405020304" pitchFamily="18" charset="0"/>
              </a:rPr>
              <a:t>рис). </a:t>
            </a:r>
            <a:r>
              <a:rPr lang="en-US" sz="1400" dirty="0" err="1">
                <a:latin typeface="Arial" panose="020B0604020202020204" pitchFamily="34" charset="0"/>
                <a:ea typeface="Times New Roman" panose="02020603050405020304" pitchFamily="18" charset="0"/>
                <a:cs typeface="Times New Roman" panose="02020603050405020304" pitchFamily="18" charset="0"/>
              </a:rPr>
              <a:t>Возвратные</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токи</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должны</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учитываться</a:t>
            </a:r>
            <a:r>
              <a:rPr lang="en-US" sz="1400" dirty="0">
                <a:latin typeface="Arial" panose="020B0604020202020204" pitchFamily="34" charset="0"/>
                <a:ea typeface="Times New Roman" panose="02020603050405020304" pitchFamily="18" charset="0"/>
                <a:cs typeface="Times New Roman" panose="02020603050405020304" pitchFamily="18" charset="0"/>
              </a:rPr>
              <a:t> и </a:t>
            </a:r>
            <a:r>
              <a:rPr lang="en-US" sz="1400" dirty="0" err="1">
                <a:latin typeface="Arial" panose="020B0604020202020204" pitchFamily="34" charset="0"/>
                <a:ea typeface="Times New Roman" panose="02020603050405020304" pitchFamily="18" charset="0"/>
                <a:cs typeface="Times New Roman" panose="02020603050405020304" pitchFamily="18" charset="0"/>
              </a:rPr>
              <a:t>для</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дифференциальных</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сигналов</a:t>
            </a:r>
            <a:r>
              <a:rPr lang="en-US" sz="1400" dirty="0">
                <a:latin typeface="Arial" panose="020B0604020202020204" pitchFamily="34"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Возвратный ток высокочастотных сигналов стремится следовать по пути исходного сигнала"/>
          <p:cNvPicPr/>
          <p:nvPr/>
        </p:nvPicPr>
        <p:blipFill>
          <a:blip r:embed="rId2">
            <a:extLst>
              <a:ext uri="{28A0092B-C50C-407E-A947-70E740481C1C}">
                <a14:useLocalDpi xmlns:a14="http://schemas.microsoft.com/office/drawing/2010/main" val="0"/>
              </a:ext>
            </a:extLst>
          </a:blip>
          <a:srcRect/>
          <a:stretch>
            <a:fillRect/>
          </a:stretch>
        </p:blipFill>
        <p:spPr bwMode="auto">
          <a:xfrm>
            <a:off x="1409984" y="3029679"/>
            <a:ext cx="9429365" cy="2721879"/>
          </a:xfrm>
          <a:prstGeom prst="rect">
            <a:avLst/>
          </a:prstGeom>
          <a:noFill/>
          <a:ln>
            <a:noFill/>
          </a:ln>
        </p:spPr>
      </p:pic>
      <p:sp>
        <p:nvSpPr>
          <p:cNvPr id="6" name="Прямоугольник 5"/>
          <p:cNvSpPr/>
          <p:nvPr/>
        </p:nvSpPr>
        <p:spPr>
          <a:xfrm>
            <a:off x="1535504" y="5722511"/>
            <a:ext cx="3886954" cy="981423"/>
          </a:xfrm>
          <a:prstGeom prst="rect">
            <a:avLst/>
          </a:prstGeom>
          <a:ln>
            <a:solidFill>
              <a:srgbClr val="0070C0"/>
            </a:solidFill>
          </a:ln>
        </p:spPr>
        <p:txBody>
          <a:bodyPr wrap="square">
            <a:spAutoFit/>
          </a:bodyPr>
          <a:lstStyle/>
          <a:p>
            <a:pP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Возвратный ток высокочастотных сигналов стремится следовать по пути исходного сигнала</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181067" y="1644684"/>
            <a:ext cx="11887201" cy="1384995"/>
          </a:xfrm>
          <a:prstGeom prst="rect">
            <a:avLst/>
          </a:prstGeom>
          <a:ln>
            <a:solidFill>
              <a:srgbClr val="FF0000"/>
            </a:solidFill>
          </a:ln>
        </p:spPr>
        <p:txBody>
          <a:bodyPr wrap="square">
            <a:spAutoFit/>
          </a:bodyPr>
          <a:lstStyle/>
          <a:p>
            <a:pPr algn="ctr"/>
            <a:r>
              <a:rPr lang="en-US" sz="1400" dirty="0" err="1">
                <a:latin typeface="Arial" panose="020B0604020202020204" pitchFamily="34" charset="0"/>
                <a:ea typeface="Times New Roman" panose="02020603050405020304" pitchFamily="18" charset="0"/>
                <a:cs typeface="Times New Roman" panose="02020603050405020304" pitchFamily="18" charset="0"/>
              </a:rPr>
              <a:t>Lucrul</a:t>
            </a:r>
            <a:r>
              <a:rPr lang="en-US" sz="1400" dirty="0">
                <a:latin typeface="Arial" panose="020B0604020202020204" pitchFamily="34" charset="0"/>
                <a:ea typeface="Times New Roman" panose="02020603050405020304" pitchFamily="18" charset="0"/>
                <a:cs typeface="Times New Roman" panose="02020603050405020304" pitchFamily="18" charset="0"/>
              </a:rPr>
              <a:t> cu </a:t>
            </a:r>
            <a:r>
              <a:rPr lang="en-US" sz="1400" dirty="0" err="1">
                <a:latin typeface="Arial" panose="020B0604020202020204" pitchFamily="34" charset="0"/>
                <a:ea typeface="Times New Roman" panose="02020603050405020304" pitchFamily="18" charset="0"/>
                <a:cs typeface="Times New Roman" panose="02020603050405020304" pitchFamily="18" charset="0"/>
              </a:rPr>
              <a:t>curenții</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retur</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r>
              <a:rPr lang="en-US" sz="1400" dirty="0" err="1">
                <a:latin typeface="Arial" panose="020B0604020202020204" pitchFamily="34" charset="0"/>
                <a:ea typeface="Times New Roman" panose="02020603050405020304" pitchFamily="18" charset="0"/>
                <a:cs typeface="Times New Roman" panose="02020603050405020304" pitchFamily="18" charset="0"/>
              </a:rPr>
              <a:t>Nerespectarea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atenției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suficiente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pentru</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curenții</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retur</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atunci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când</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proiectați</a:t>
            </a:r>
            <a:r>
              <a:rPr lang="en-US" sz="1400" dirty="0">
                <a:latin typeface="Arial" panose="020B0604020202020204" pitchFamily="34" charset="0"/>
                <a:ea typeface="Times New Roman" panose="02020603050405020304" pitchFamily="18" charset="0"/>
                <a:cs typeface="Times New Roman" panose="02020603050405020304" pitchFamily="18" charset="0"/>
              </a:rPr>
              <a:t> o </a:t>
            </a:r>
            <a:r>
              <a:rPr lang="en-US" sz="1400" dirty="0" err="1">
                <a:latin typeface="Arial" panose="020B0604020202020204" pitchFamily="34" charset="0"/>
                <a:ea typeface="Times New Roman" panose="02020603050405020304" pitchFamily="18" charset="0"/>
                <a:cs typeface="Times New Roman" panose="02020603050405020304" pitchFamily="18" charset="0"/>
              </a:rPr>
              <a:t>placă</a:t>
            </a:r>
            <a:r>
              <a:rPr lang="en-US" sz="1400" dirty="0">
                <a:latin typeface="Arial" panose="020B0604020202020204" pitchFamily="34" charset="0"/>
                <a:ea typeface="Times New Roman" panose="02020603050405020304" pitchFamily="18" charset="0"/>
                <a:cs typeface="Times New Roman" panose="02020603050405020304" pitchFamily="18" charset="0"/>
              </a:rPr>
              <a:t> cu </a:t>
            </a:r>
            <a:r>
              <a:rPr lang="en-US" sz="1400" dirty="0" err="1">
                <a:latin typeface="Arial" panose="020B0604020202020204" pitchFamily="34" charset="0"/>
                <a:ea typeface="Times New Roman" panose="02020603050405020304" pitchFamily="18" charset="0"/>
                <a:cs typeface="Times New Roman" panose="02020603050405020304" pitchFamily="18" charset="0"/>
              </a:rPr>
              <a:t>circuite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imprimate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poate</a:t>
            </a:r>
            <a:r>
              <a:rPr lang="en-US" sz="1400" dirty="0">
                <a:latin typeface="Arial" panose="020B0604020202020204" pitchFamily="34" charset="0"/>
                <a:ea typeface="Times New Roman" panose="02020603050405020304" pitchFamily="18" charset="0"/>
                <a:cs typeface="Times New Roman" panose="02020603050405020304" pitchFamily="18" charset="0"/>
              </a:rPr>
              <a:t> duce la </a:t>
            </a:r>
            <a:r>
              <a:rPr lang="en-US" sz="1400" dirty="0" err="1">
                <a:latin typeface="Arial" panose="020B0604020202020204" pitchFamily="34" charset="0"/>
                <a:ea typeface="Times New Roman" panose="02020603050405020304" pitchFamily="18" charset="0"/>
                <a:cs typeface="Times New Roman" panose="02020603050405020304" pitchFamily="18" charset="0"/>
              </a:rPr>
              <a:t>probleme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suplimentare</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zgomot</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EMC. </a:t>
            </a:r>
            <a:r>
              <a:rPr lang="en-US" sz="1400" dirty="0" err="1">
                <a:latin typeface="Arial" panose="020B0604020202020204" pitchFamily="34" charset="0"/>
                <a:ea typeface="Times New Roman" panose="02020603050405020304" pitchFamily="18" charset="0"/>
                <a:cs typeface="Times New Roman" panose="02020603050405020304" pitchFamily="18" charset="0"/>
              </a:rPr>
              <a:t>Calea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curenților</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retur</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trebuie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să</a:t>
            </a:r>
            <a:r>
              <a:rPr lang="en-US" sz="1400" dirty="0">
                <a:latin typeface="Arial" panose="020B0604020202020204" pitchFamily="34" charset="0"/>
                <a:ea typeface="Times New Roman" panose="02020603050405020304" pitchFamily="18" charset="0"/>
                <a:cs typeface="Times New Roman" panose="02020603050405020304" pitchFamily="18" charset="0"/>
              </a:rPr>
              <a:t> fie </a:t>
            </a:r>
            <a:r>
              <a:rPr lang="en-US" sz="1400" dirty="0" err="1">
                <a:latin typeface="Arial" panose="020B0604020202020204" pitchFamily="34" charset="0"/>
                <a:ea typeface="Times New Roman" panose="02020603050405020304" pitchFamily="18" charset="0"/>
                <a:cs typeface="Times New Roman" panose="02020603050405020304" pitchFamily="18" charset="0"/>
              </a:rPr>
              <a:t>elaborată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simultan</a:t>
            </a:r>
            <a:r>
              <a:rPr lang="en-US" sz="1400" dirty="0">
                <a:latin typeface="Arial" panose="020B0604020202020204" pitchFamily="34" charset="0"/>
                <a:ea typeface="Times New Roman" panose="02020603050405020304" pitchFamily="18" charset="0"/>
                <a:cs typeface="Times New Roman" panose="02020603050405020304" pitchFamily="18" charset="0"/>
              </a:rPr>
              <a:t> cu </a:t>
            </a:r>
            <a:r>
              <a:rPr lang="en-US" sz="1400" dirty="0" err="1">
                <a:latin typeface="Arial" panose="020B0604020202020204" pitchFamily="34" charset="0"/>
                <a:ea typeface="Times New Roman" panose="02020603050405020304" pitchFamily="18" charset="0"/>
                <a:cs typeface="Times New Roman" panose="02020603050405020304" pitchFamily="18" charset="0"/>
              </a:rPr>
              <a:t>urmărirea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semnalului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în</a:t>
            </a:r>
            <a:r>
              <a:rPr lang="en-US" sz="1400" dirty="0">
                <a:latin typeface="Arial" panose="020B0604020202020204" pitchFamily="34" charset="0"/>
                <a:ea typeface="Times New Roman" panose="02020603050405020304" pitchFamily="18" charset="0"/>
                <a:cs typeface="Times New Roman" panose="02020603050405020304" pitchFamily="18" charset="0"/>
              </a:rPr>
              <a:t> sine. </a:t>
            </a:r>
            <a:r>
              <a:rPr lang="en-US" sz="1400" dirty="0" err="1">
                <a:latin typeface="Arial" panose="020B0604020202020204" pitchFamily="34" charset="0"/>
                <a:ea typeface="Times New Roman" panose="02020603050405020304" pitchFamily="18" charset="0"/>
                <a:cs typeface="Times New Roman" panose="02020603050405020304" pitchFamily="18" charset="0"/>
              </a:rPr>
              <a:t>Curenții</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retur</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semnalelor</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joasă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frecvență</a:t>
            </a:r>
            <a:r>
              <a:rPr lang="en-US" sz="1400" dirty="0">
                <a:latin typeface="Arial" panose="020B0604020202020204" pitchFamily="34" charset="0"/>
                <a:ea typeface="Times New Roman" panose="02020603050405020304" pitchFamily="18" charset="0"/>
                <a:cs typeface="Times New Roman" panose="02020603050405020304" pitchFamily="18" charset="0"/>
              </a:rPr>
              <a:t> se </a:t>
            </a:r>
            <a:r>
              <a:rPr lang="en-US" sz="1400" dirty="0" err="1">
                <a:latin typeface="Arial" panose="020B0604020202020204" pitchFamily="34" charset="0"/>
                <a:ea typeface="Times New Roman" panose="02020603050405020304" pitchFamily="18" charset="0"/>
                <a:cs typeface="Times New Roman" panose="02020603050405020304" pitchFamily="18" charset="0"/>
              </a:rPr>
              <a:t>propagă</a:t>
            </a:r>
            <a:r>
              <a:rPr lang="en-US" sz="1400" dirty="0">
                <a:latin typeface="Arial" panose="020B0604020202020204" pitchFamily="34" charset="0"/>
                <a:ea typeface="Times New Roman" panose="02020603050405020304" pitchFamily="18" charset="0"/>
                <a:cs typeface="Times New Roman" panose="02020603050405020304" pitchFamily="18" charset="0"/>
              </a:rPr>
              <a:t> de-a </a:t>
            </a:r>
            <a:r>
              <a:rPr lang="en-US" sz="1400" dirty="0" err="1">
                <a:latin typeface="Arial" panose="020B0604020202020204" pitchFamily="34" charset="0"/>
                <a:ea typeface="Times New Roman" panose="02020603050405020304" pitchFamily="18" charset="0"/>
                <a:cs typeface="Times New Roman" panose="02020603050405020304" pitchFamily="18" charset="0"/>
              </a:rPr>
              <a:t>lungul</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celei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mai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scurte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căi</a:t>
            </a:r>
            <a:r>
              <a:rPr lang="en-US" sz="1400" dirty="0">
                <a:latin typeface="Arial" panose="020B0604020202020204" pitchFamily="34" charset="0"/>
                <a:ea typeface="Times New Roman" panose="02020603050405020304" pitchFamily="18" charset="0"/>
                <a:cs typeface="Times New Roman" panose="02020603050405020304" pitchFamily="18" charset="0"/>
              </a:rPr>
              <a:t> - </a:t>
            </a:r>
            <a:r>
              <a:rPr lang="en-US" sz="1400" dirty="0" err="1">
                <a:latin typeface="Arial" panose="020B0604020202020204" pitchFamily="34" charset="0"/>
                <a:ea typeface="Times New Roman" panose="02020603050405020304" pitchFamily="18" charset="0"/>
                <a:cs typeface="Times New Roman" panose="02020603050405020304" pitchFamily="18" charset="0"/>
              </a:rPr>
              <a:t>calea</a:t>
            </a:r>
            <a:r>
              <a:rPr lang="en-US" sz="1400" dirty="0">
                <a:latin typeface="Arial" panose="020B0604020202020204" pitchFamily="34" charset="0"/>
                <a:ea typeface="Times New Roman" panose="02020603050405020304" pitchFamily="18" charset="0"/>
                <a:cs typeface="Times New Roman" panose="02020603050405020304" pitchFamily="18" charset="0"/>
              </a:rPr>
              <a:t> cu </a:t>
            </a:r>
            <a:r>
              <a:rPr lang="en-US" sz="1400" dirty="0" err="1">
                <a:latin typeface="Arial" panose="020B0604020202020204" pitchFamily="34" charset="0"/>
                <a:ea typeface="Times New Roman" panose="02020603050405020304" pitchFamily="18" charset="0"/>
                <a:cs typeface="Times New Roman" panose="02020603050405020304" pitchFamily="18" charset="0"/>
              </a:rPr>
              <a:t>cea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mai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mică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rezistență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În</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acest</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caz</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curentul</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retur</a:t>
            </a:r>
            <a:r>
              <a:rPr lang="en-US" sz="1400" dirty="0">
                <a:latin typeface="Arial" panose="020B0604020202020204" pitchFamily="34" charset="0"/>
                <a:ea typeface="Times New Roman" panose="02020603050405020304" pitchFamily="18" charset="0"/>
                <a:cs typeface="Times New Roman" panose="02020603050405020304" pitchFamily="18" charset="0"/>
              </a:rPr>
              <a:t> al </a:t>
            </a:r>
            <a:r>
              <a:rPr lang="en-US" sz="1400" dirty="0" err="1">
                <a:latin typeface="Arial" panose="020B0604020202020204" pitchFamily="34" charset="0"/>
                <a:ea typeface="Times New Roman" panose="02020603050405020304" pitchFamily="18" charset="0"/>
                <a:cs typeface="Times New Roman" panose="02020603050405020304" pitchFamily="18" charset="0"/>
              </a:rPr>
              <a:t>semnalelor</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înaltă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frecvență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curge</a:t>
            </a:r>
            <a:r>
              <a:rPr lang="en-US" sz="1400" dirty="0">
                <a:latin typeface="Arial" panose="020B0604020202020204" pitchFamily="34" charset="0"/>
                <a:ea typeface="Times New Roman" panose="02020603050405020304" pitchFamily="18" charset="0"/>
                <a:cs typeface="Times New Roman" panose="02020603050405020304" pitchFamily="18" charset="0"/>
              </a:rPr>
              <a:t> de-a </a:t>
            </a:r>
            <a:r>
              <a:rPr lang="en-US" sz="1400" dirty="0" err="1">
                <a:latin typeface="Arial" panose="020B0604020202020204" pitchFamily="34" charset="0"/>
                <a:ea typeface="Times New Roman" panose="02020603050405020304" pitchFamily="18" charset="0"/>
                <a:cs typeface="Times New Roman" panose="02020603050405020304" pitchFamily="18" charset="0"/>
              </a:rPr>
              <a:t>lungul</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căii</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impedanță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minimă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încearcă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urmeze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semnalul</a:t>
            </a:r>
            <a:r>
              <a:rPr lang="en-US" sz="1400" dirty="0">
                <a:latin typeface="Arial" panose="020B0604020202020204" pitchFamily="34" charset="0"/>
                <a:ea typeface="Times New Roman" panose="02020603050405020304" pitchFamily="18" charset="0"/>
                <a:cs typeface="Times New Roman" panose="02020603050405020304" pitchFamily="18" charset="0"/>
              </a:rPr>
              <a:t> original (</a:t>
            </a:r>
            <a:r>
              <a:rPr lang="en-US" sz="1400" dirty="0" smtClean="0">
                <a:latin typeface="Arial" panose="020B0604020202020204" pitchFamily="34" charset="0"/>
                <a:ea typeface="Times New Roman" panose="02020603050405020304" pitchFamily="18" charset="0"/>
                <a:cs typeface="Times New Roman" panose="02020603050405020304" pitchFamily="18" charset="0"/>
              </a:rPr>
              <a:t>Fig). </a:t>
            </a:r>
            <a:r>
              <a:rPr lang="en-US" sz="1400" dirty="0" err="1">
                <a:latin typeface="Arial" panose="020B0604020202020204" pitchFamily="34" charset="0"/>
                <a:ea typeface="Times New Roman" panose="02020603050405020304" pitchFamily="18" charset="0"/>
                <a:cs typeface="Times New Roman" panose="02020603050405020304" pitchFamily="18" charset="0"/>
              </a:rPr>
              <a:t>Curenții</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retur</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trebuie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luați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în</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considerare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pentru</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semnalele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diferențiale</a:t>
            </a:r>
            <a:r>
              <a:rPr lang="en-US" sz="1400" dirty="0">
                <a:latin typeface="Arial" panose="020B0604020202020204" pitchFamily="34" charset="0"/>
                <a:ea typeface="Times New Roman" panose="02020603050405020304" pitchFamily="18" charset="0"/>
                <a:cs typeface="Times New Roman" panose="02020603050405020304" pitchFamily="18" charset="0"/>
              </a:rPr>
              <a:t>.</a:t>
            </a:r>
          </a:p>
        </p:txBody>
      </p:sp>
      <p:sp>
        <p:nvSpPr>
          <p:cNvPr id="3" name="Прямоугольник 2"/>
          <p:cNvSpPr/>
          <p:nvPr/>
        </p:nvSpPr>
        <p:spPr>
          <a:xfrm>
            <a:off x="6653628" y="5780604"/>
            <a:ext cx="4185721" cy="923330"/>
          </a:xfrm>
          <a:prstGeom prst="rect">
            <a:avLst/>
          </a:prstGeom>
          <a:ln>
            <a:solidFill>
              <a:srgbClr val="FF0000"/>
            </a:solidFill>
          </a:ln>
        </p:spPr>
        <p:txBody>
          <a:bodyPr wrap="square">
            <a:spAutoFit/>
          </a:bodyPr>
          <a:lstStyle/>
          <a:p>
            <a:r>
              <a:rPr lang="en-US" dirty="0" err="1"/>
              <a:t>Curentul</a:t>
            </a:r>
            <a:r>
              <a:rPr lang="en-US" dirty="0"/>
              <a:t> de </a:t>
            </a:r>
            <a:r>
              <a:rPr lang="en-US" dirty="0" err="1"/>
              <a:t>retur</a:t>
            </a:r>
            <a:r>
              <a:rPr lang="en-US" dirty="0"/>
              <a:t> al </a:t>
            </a:r>
            <a:r>
              <a:rPr lang="en-US" dirty="0" err="1"/>
              <a:t>semnalelor</a:t>
            </a:r>
            <a:r>
              <a:rPr lang="en-US" dirty="0"/>
              <a:t> de </a:t>
            </a:r>
            <a:r>
              <a:rPr lang="en-US" dirty="0" err="1"/>
              <a:t>înaltă</a:t>
            </a:r>
            <a:r>
              <a:rPr lang="en-US" dirty="0"/>
              <a:t> </a:t>
            </a:r>
            <a:r>
              <a:rPr lang="en-US" dirty="0" err="1"/>
              <a:t>frecvență</a:t>
            </a:r>
            <a:r>
              <a:rPr lang="en-US" dirty="0"/>
              <a:t> </a:t>
            </a:r>
            <a:r>
              <a:rPr lang="en-US" dirty="0" err="1"/>
              <a:t>tinde</a:t>
            </a:r>
            <a:r>
              <a:rPr lang="en-US" dirty="0"/>
              <a:t> </a:t>
            </a:r>
            <a:r>
              <a:rPr lang="en-US" dirty="0" err="1"/>
              <a:t>să</a:t>
            </a:r>
            <a:r>
              <a:rPr lang="en-US" dirty="0"/>
              <a:t> </a:t>
            </a:r>
            <a:r>
              <a:rPr lang="en-US" dirty="0" err="1"/>
              <a:t>urmeze</a:t>
            </a:r>
            <a:r>
              <a:rPr lang="en-US" dirty="0"/>
              <a:t> </a:t>
            </a:r>
            <a:r>
              <a:rPr lang="en-US" dirty="0" err="1"/>
              <a:t>calea</a:t>
            </a:r>
            <a:r>
              <a:rPr lang="en-US" dirty="0"/>
              <a:t> </a:t>
            </a:r>
            <a:r>
              <a:rPr lang="en-US" dirty="0" err="1"/>
              <a:t>semnalului</a:t>
            </a:r>
            <a:r>
              <a:rPr lang="en-US" dirty="0"/>
              <a:t> original</a:t>
            </a:r>
          </a:p>
        </p:txBody>
      </p:sp>
    </p:spTree>
    <p:extLst>
      <p:ext uri="{BB962C8B-B14F-4D97-AF65-F5344CB8AC3E}">
        <p14:creationId xmlns:p14="http://schemas.microsoft.com/office/powerpoint/2010/main" val="1542714358"/>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4" name="Picture 2"/>
          <p:cNvPicPr>
            <a:picLocks noChangeArrowheads="1" noChangeAspect="1" noGrp="1"/>
          </p:cNvPicPr>
          <p:nvPr>
            <p:ph idx="1"/>
          </p:nvPr>
        </p:nvPicPr>
        <p:blipFill>
          <a:blip r:embed="rId2"/>
          <a:srcRect/>
          <a:stretch>
            <a:fillRect/>
          </a:stretch>
        </p:blipFill>
        <p:spPr bwMode="auto">
          <a:xfrm>
            <a:off x="695152" y="222148"/>
            <a:ext cx="3026220" cy="3047482"/>
          </a:xfrm>
          <a:prstGeom prst="rect">
            <a:avLst/>
          </a:prstGeom>
          <a:noFill/>
          <a:ln w="9525">
            <a:noFill/>
            <a:miter lim="800000"/>
            <a:headEnd/>
            <a:tailEnd/>
          </a:ln>
          <a:effectLst/>
        </p:spPr>
      </p:pic>
      <p:pic>
        <p:nvPicPr>
          <p:cNvPr id="5" name="Picture 3"/>
          <p:cNvPicPr>
            <a:picLocks noChangeArrowheads="1" noChangeAspect="1"/>
          </p:cNvPicPr>
          <p:nvPr/>
        </p:nvPicPr>
        <p:blipFill>
          <a:blip r:embed="rId3"/>
          <a:srcRect/>
          <a:stretch>
            <a:fillRect/>
          </a:stretch>
        </p:blipFill>
        <p:spPr bwMode="auto">
          <a:xfrm>
            <a:off x="4587827" y="163991"/>
            <a:ext cx="2925659" cy="3053170"/>
          </a:xfrm>
          <a:prstGeom prst="rect">
            <a:avLst/>
          </a:prstGeom>
          <a:noFill/>
          <a:ln w="9525">
            <a:noFill/>
            <a:miter lim="800000"/>
            <a:headEnd/>
            <a:tailEnd/>
          </a:ln>
          <a:effectLst/>
        </p:spPr>
      </p:pic>
      <p:pic>
        <p:nvPicPr>
          <p:cNvPr id="6" name="Picture 4"/>
          <p:cNvPicPr>
            <a:picLocks noChangeArrowheads="1" noChangeAspect="1"/>
          </p:cNvPicPr>
          <p:nvPr/>
        </p:nvPicPr>
        <p:blipFill>
          <a:blip r:embed="rId4"/>
          <a:srcRect/>
          <a:stretch>
            <a:fillRect/>
          </a:stretch>
        </p:blipFill>
        <p:spPr bwMode="auto">
          <a:xfrm>
            <a:off x="8690437" y="122483"/>
            <a:ext cx="3070015" cy="3152578"/>
          </a:xfrm>
          <a:prstGeom prst="rect">
            <a:avLst/>
          </a:prstGeom>
          <a:noFill/>
          <a:ln w="9525">
            <a:noFill/>
            <a:miter lim="800000"/>
            <a:headEnd/>
            <a:tailEnd/>
          </a:ln>
          <a:effectLst/>
        </p:spPr>
      </p:pic>
      <p:pic>
        <p:nvPicPr>
          <p:cNvPr descr="https://www.eremex.ru/products/delta-design1/images/pokazately1.png" id="7" name="Рисунок 6"/>
          <p:cNvPicPr/>
          <p:nvPr/>
        </p:nvPicPr>
        <p:blipFill>
          <a:blip r:embed="rId5"/>
          <a:srcRect b="-279"/>
          <a:stretch>
            <a:fillRect/>
          </a:stretch>
        </p:blipFill>
        <p:spPr bwMode="auto">
          <a:xfrm>
            <a:off x="172016" y="3921904"/>
            <a:ext cx="3810000" cy="1339850"/>
          </a:xfrm>
          <a:prstGeom prst="rect">
            <a:avLst/>
          </a:prstGeom>
          <a:noFill/>
          <a:ln w="9525">
            <a:noFill/>
            <a:miter lim="800000"/>
            <a:headEnd/>
            <a:tailEnd/>
          </a:ln>
        </p:spPr>
      </p:pic>
      <p:sp>
        <p:nvSpPr>
          <p:cNvPr id="8" name="TextBox 7"/>
          <p:cNvSpPr txBox="1"/>
          <p:nvPr/>
        </p:nvSpPr>
        <p:spPr>
          <a:xfrm>
            <a:off x="379380" y="5393012"/>
            <a:ext cx="11692645" cy="1077218"/>
          </a:xfrm>
          <a:prstGeom prst="rect">
            <a:avLst/>
          </a:prstGeom>
          <a:noFill/>
          <a:ln w="22225">
            <a:solidFill>
              <a:srgbClr val="FF0000"/>
            </a:solidFill>
          </a:ln>
        </p:spPr>
        <p:txBody>
          <a:bodyPr rtlCol="0" wrap="square">
            <a:spAutoFit/>
          </a:bodyPr>
          <a:lstStyle/>
          <a:p>
            <a:pPr algn="just"/>
            <a:r>
              <a:rPr b="1" dirty="0" lang="ro-RO" smtClean="0" sz="1600"/>
              <a:t>	</a:t>
            </a:r>
            <a:r>
              <a:rPr dirty="0" lang="ro-RO" smtClean="0" sz="1600">
                <a:latin charset="0" pitchFamily="18" typeface="Times New Roman"/>
                <a:cs charset="0" pitchFamily="18" typeface="Times New Roman"/>
              </a:rPr>
              <a:t>Conturul </a:t>
            </a:r>
            <a:r>
              <a:rPr dirty="0" lang="ro-RO" sz="1600">
                <a:latin charset="0" pitchFamily="18" typeface="Times New Roman"/>
                <a:cs charset="0" pitchFamily="18" typeface="Times New Roman"/>
              </a:rPr>
              <a:t>buclei se formează de conductorul de semnal și de împămîntare. La trecerea curentului se formează un cîmp electric și perpendicular pe el un cîmp magnetic. Aceste cîmpuri formează baza antenei buclă. </a:t>
            </a:r>
            <a:endParaRPr dirty="0" lang="ro-RO" smtClean="0" sz="1600">
              <a:latin charset="0" pitchFamily="18" typeface="Times New Roman"/>
              <a:cs charset="0" pitchFamily="18" typeface="Times New Roman"/>
            </a:endParaRPr>
          </a:p>
          <a:p>
            <a:pPr algn="just"/>
            <a:r>
              <a:rPr dirty="0" lang="ro-RO" sz="1600">
                <a:latin charset="0" pitchFamily="18" typeface="Times New Roman"/>
                <a:cs charset="0" pitchFamily="18" typeface="Times New Roman"/>
              </a:rPr>
              <a:t>	</a:t>
            </a:r>
            <a:r>
              <a:rPr dirty="0" lang="ro-RO" smtClean="0" sz="1600">
                <a:latin charset="0" pitchFamily="18" typeface="Times New Roman"/>
                <a:cs charset="0" pitchFamily="18" typeface="Times New Roman"/>
              </a:rPr>
              <a:t>Legea </a:t>
            </a:r>
            <a:r>
              <a:rPr dirty="0" lang="ro-RO" sz="1600">
                <a:latin charset="0" pitchFamily="18" typeface="Times New Roman"/>
                <a:cs charset="0" pitchFamily="18" typeface="Times New Roman"/>
              </a:rPr>
              <a:t>antenei buclă spune că pentru eficacitatea cea mai mare lungimea fiecărui conductor trebuie să fie jumătate din lungimea de undă a undelor recepționate. Dar trebuie de menționat că și la 1/20 de la lungimea de undă antena buclă este încă destul de efectivă </a:t>
            </a:r>
            <a:endParaRPr dirty="0" lang="ru-RU" sz="1600">
              <a:latin charset="0" pitchFamily="18" typeface="Times New Roman"/>
              <a:cs charset="0" pitchFamily="18" typeface="Times New Roman"/>
            </a:endParaRPr>
          </a:p>
        </p:txBody>
      </p:sp>
      <p:sp>
        <p:nvSpPr>
          <p:cNvPr id="2" name="Прямоугольник 1"/>
          <p:cNvSpPr/>
          <p:nvPr/>
        </p:nvSpPr>
        <p:spPr>
          <a:xfrm>
            <a:off x="4109987" y="3361687"/>
            <a:ext cx="8082011" cy="1569660"/>
          </a:xfrm>
          <a:prstGeom prst="rect">
            <a:avLst/>
          </a:prstGeom>
          <a:ln w="22225">
            <a:solidFill>
              <a:srgbClr val="0070C0"/>
            </a:solidFill>
          </a:ln>
        </p:spPr>
        <p:txBody>
          <a:bodyPr wrap="square">
            <a:spAutoFit/>
          </a:bodyPr>
          <a:lstStyle/>
          <a:p>
            <a:r>
              <a:rPr lang="ru-MO" sz="1600">
                <a:latin charset="0" pitchFamily="18" typeface="Times New Roman"/>
                <a:cs charset="0" pitchFamily="18" typeface="Times New Roman"/>
              </a:rPr>
              <a:t>Контур шлейфа образован сигнальным и заземляющим проводником. При прохождении тока образуется электрическое поле и магнитное поле, перпендикулярное ему. Эти поля составляют основу рамочной антенны.Закон рамочной антенны гласит, что для максимальной эффективности длина каждого проводника должна составлять половину длины волны принимаемых волн. Но следует отметить, что даже на 1/20 от длины волны рамочная антенна все равно достаточно эффективна.</a:t>
            </a:r>
            <a:endParaRPr lang="en-US" sz="1600">
              <a:latin charset="0" pitchFamily="18" typeface="Times New Roman"/>
              <a:cs charset="0" pitchFamily="18" typeface="Times New Roman"/>
            </a:endParaRPr>
          </a:p>
        </p:txBody>
      </p:sp>
    </p:spTree>
    <p:extLst>
      <p:ext uri="{BB962C8B-B14F-4D97-AF65-F5344CB8AC3E}">
        <p14:creationId xmlns:p14="http://schemas.microsoft.com/office/powerpoint/2010/main" val="37973972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92000" cy="1277786"/>
          </a:xfrm>
          <a:prstGeom prst="rect">
            <a:avLst/>
          </a:prstGeom>
          <a:ln>
            <a:solidFill>
              <a:srgbClr val="0070C0"/>
            </a:solidFill>
          </a:ln>
        </p:spPr>
        <p:txBody>
          <a:bodyPr wrap="square">
            <a:spAutoFit/>
          </a:bodyPr>
          <a:lstStyle/>
          <a:p>
            <a:pPr>
              <a:lnSpc>
                <a:spcPct val="107000"/>
              </a:lnSpc>
              <a:spcAft>
                <a:spcPts val="800"/>
              </a:spcAft>
            </a:pPr>
            <a:r>
              <a:rPr lang="ru-RU" dirty="0"/>
              <a:t>Печатный проводник не должен проходить над вырезами в слое земли, так как в этом случае возвратный ток не сможет в точности повторить путь исходного сигнала. Если плоскость земли разделена, то лучше всего прокладывать дорожку между источником и приемником сигнала в обход выреза (рис). Если пути прямого и возвратного тока отличаются, то область ведет себя как рамочная антенна.</a:t>
            </a:r>
            <a:endParaRPr lang="en-US" dirty="0"/>
          </a:p>
        </p:txBody>
      </p:sp>
      <p:pic>
        <p:nvPicPr>
          <p:cNvPr id="5" name="Рисунок 4" descr=" Печатный проводник не должен проходить над разрывами в слое земли"/>
          <p:cNvPicPr/>
          <p:nvPr/>
        </p:nvPicPr>
        <p:blipFill>
          <a:blip r:embed="rId2">
            <a:extLst>
              <a:ext uri="{28A0092B-C50C-407E-A947-70E740481C1C}">
                <a14:useLocalDpi xmlns:a14="http://schemas.microsoft.com/office/drawing/2010/main" val="0"/>
              </a:ext>
            </a:extLst>
          </a:blip>
          <a:srcRect/>
          <a:stretch>
            <a:fillRect/>
          </a:stretch>
        </p:blipFill>
        <p:spPr bwMode="auto">
          <a:xfrm>
            <a:off x="0" y="2460394"/>
            <a:ext cx="11872098" cy="3356509"/>
          </a:xfrm>
          <a:prstGeom prst="rect">
            <a:avLst/>
          </a:prstGeom>
          <a:noFill/>
          <a:ln>
            <a:noFill/>
          </a:ln>
        </p:spPr>
      </p:pic>
      <p:sp>
        <p:nvSpPr>
          <p:cNvPr id="6" name="Прямоугольник 5"/>
          <p:cNvSpPr/>
          <p:nvPr/>
        </p:nvSpPr>
        <p:spPr>
          <a:xfrm>
            <a:off x="809719" y="5780491"/>
            <a:ext cx="3533869" cy="981423"/>
          </a:xfrm>
          <a:prstGeom prst="rect">
            <a:avLst/>
          </a:prstGeom>
          <a:ln>
            <a:solidFill>
              <a:srgbClr val="0070C0"/>
            </a:solidFill>
          </a:ln>
        </p:spPr>
        <p:txBody>
          <a:bodyPr wrap="square">
            <a:spAutoFit/>
          </a:bodyPr>
          <a:lstStyle/>
          <a:p>
            <a:pPr algn="ct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Печатный проводник не должен проходить над разрывами в слое земли</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0" y="1407425"/>
            <a:ext cx="12192000" cy="923330"/>
          </a:xfrm>
          <a:prstGeom prst="rect">
            <a:avLst/>
          </a:prstGeom>
          <a:ln>
            <a:solidFill>
              <a:srgbClr val="FF0000"/>
            </a:solidFill>
          </a:ln>
        </p:spPr>
        <p:txBody>
          <a:bodyPr wrap="square">
            <a:spAutoFit/>
          </a:bodyPr>
          <a:lstStyle/>
          <a:p>
            <a:r>
              <a:rPr lang="en-US" dirty="0"/>
              <a:t>PCB-</a:t>
            </a:r>
            <a:r>
              <a:rPr lang="en-US" dirty="0" err="1"/>
              <a:t>ul</a:t>
            </a:r>
            <a:r>
              <a:rPr lang="en-US" dirty="0"/>
              <a:t> nu </a:t>
            </a:r>
            <a:r>
              <a:rPr lang="en-US" dirty="0" err="1"/>
              <a:t>trebuie</a:t>
            </a:r>
            <a:r>
              <a:rPr lang="en-US" dirty="0"/>
              <a:t> </a:t>
            </a:r>
            <a:r>
              <a:rPr lang="en-US" dirty="0" err="1"/>
              <a:t>să</a:t>
            </a:r>
            <a:r>
              <a:rPr lang="en-US" dirty="0"/>
              <a:t> </a:t>
            </a:r>
            <a:r>
              <a:rPr lang="en-US" dirty="0" err="1"/>
              <a:t>treacă</a:t>
            </a:r>
            <a:r>
              <a:rPr lang="en-US" dirty="0"/>
              <a:t> </a:t>
            </a:r>
            <a:r>
              <a:rPr lang="en-US" dirty="0" err="1"/>
              <a:t>peste</a:t>
            </a:r>
            <a:r>
              <a:rPr lang="en-US" dirty="0"/>
              <a:t> </a:t>
            </a:r>
            <a:r>
              <a:rPr lang="en-US" dirty="0" err="1"/>
              <a:t>decupajele</a:t>
            </a:r>
            <a:r>
              <a:rPr lang="en-US" dirty="0"/>
              <a:t> de la sol, </a:t>
            </a:r>
            <a:r>
              <a:rPr lang="en-US" dirty="0" err="1"/>
              <a:t>deoarece</a:t>
            </a:r>
            <a:r>
              <a:rPr lang="en-US" dirty="0"/>
              <a:t> </a:t>
            </a:r>
            <a:r>
              <a:rPr lang="en-US" dirty="0" err="1"/>
              <a:t>acest</a:t>
            </a:r>
            <a:r>
              <a:rPr lang="en-US" dirty="0"/>
              <a:t> </a:t>
            </a:r>
            <a:r>
              <a:rPr lang="en-US" dirty="0" err="1"/>
              <a:t>lucru</a:t>
            </a:r>
            <a:r>
              <a:rPr lang="en-US" dirty="0"/>
              <a:t> </a:t>
            </a:r>
            <a:r>
              <a:rPr lang="en-US" dirty="0" err="1"/>
              <a:t>ar</a:t>
            </a:r>
            <a:r>
              <a:rPr lang="en-US" dirty="0"/>
              <a:t> </a:t>
            </a:r>
            <a:r>
              <a:rPr lang="en-US" dirty="0" err="1"/>
              <a:t>împiedica</a:t>
            </a:r>
            <a:r>
              <a:rPr lang="en-US" dirty="0"/>
              <a:t> </a:t>
            </a:r>
            <a:r>
              <a:rPr lang="en-US" dirty="0" err="1"/>
              <a:t>curentul</a:t>
            </a:r>
            <a:r>
              <a:rPr lang="en-US" dirty="0"/>
              <a:t> de </a:t>
            </a:r>
            <a:r>
              <a:rPr lang="en-US" dirty="0" err="1"/>
              <a:t>retur</a:t>
            </a:r>
            <a:r>
              <a:rPr lang="en-US" dirty="0"/>
              <a:t> </a:t>
            </a:r>
            <a:r>
              <a:rPr lang="en-US" dirty="0" err="1"/>
              <a:t>să</a:t>
            </a:r>
            <a:r>
              <a:rPr lang="en-US" dirty="0"/>
              <a:t> </a:t>
            </a:r>
            <a:r>
              <a:rPr lang="en-US" dirty="0" err="1"/>
              <a:t>urmeze</a:t>
            </a:r>
            <a:r>
              <a:rPr lang="en-US" dirty="0"/>
              <a:t> exact </a:t>
            </a:r>
            <a:r>
              <a:rPr lang="en-US" dirty="0" err="1"/>
              <a:t>calea</a:t>
            </a:r>
            <a:r>
              <a:rPr lang="en-US" dirty="0"/>
              <a:t> </a:t>
            </a:r>
            <a:r>
              <a:rPr lang="en-US" dirty="0" err="1"/>
              <a:t>semnalului</a:t>
            </a:r>
            <a:r>
              <a:rPr lang="en-US" dirty="0"/>
              <a:t> original. </a:t>
            </a:r>
            <a:r>
              <a:rPr lang="en-US" dirty="0" err="1"/>
              <a:t>Dacă</a:t>
            </a:r>
            <a:r>
              <a:rPr lang="en-US" dirty="0"/>
              <a:t> </a:t>
            </a:r>
            <a:r>
              <a:rPr lang="en-US" dirty="0" err="1"/>
              <a:t>planul</a:t>
            </a:r>
            <a:r>
              <a:rPr lang="en-US" dirty="0"/>
              <a:t> de la sol </a:t>
            </a:r>
            <a:r>
              <a:rPr lang="en-US" dirty="0" err="1"/>
              <a:t>este</a:t>
            </a:r>
            <a:r>
              <a:rPr lang="en-US" dirty="0"/>
              <a:t> </a:t>
            </a:r>
            <a:r>
              <a:rPr lang="en-US" dirty="0" err="1"/>
              <a:t>împărțit</a:t>
            </a:r>
            <a:r>
              <a:rPr lang="en-US" dirty="0"/>
              <a:t>, </a:t>
            </a:r>
            <a:r>
              <a:rPr lang="en-US" dirty="0" err="1"/>
              <a:t>cel</a:t>
            </a:r>
            <a:r>
              <a:rPr lang="en-US" dirty="0"/>
              <a:t> </a:t>
            </a:r>
            <a:r>
              <a:rPr lang="en-US" dirty="0" err="1"/>
              <a:t>mai</a:t>
            </a:r>
            <a:r>
              <a:rPr lang="en-US" dirty="0"/>
              <a:t> bine </a:t>
            </a:r>
            <a:r>
              <a:rPr lang="en-US" dirty="0" err="1"/>
              <a:t>este</a:t>
            </a:r>
            <a:r>
              <a:rPr lang="en-US" dirty="0"/>
              <a:t> </a:t>
            </a:r>
            <a:r>
              <a:rPr lang="en-US" dirty="0" err="1"/>
              <a:t>să</a:t>
            </a:r>
            <a:r>
              <a:rPr lang="en-US" dirty="0"/>
              <a:t> </a:t>
            </a:r>
            <a:r>
              <a:rPr lang="en-US" dirty="0" err="1"/>
              <a:t>direcționați</a:t>
            </a:r>
            <a:r>
              <a:rPr lang="en-US" dirty="0"/>
              <a:t> </a:t>
            </a:r>
            <a:r>
              <a:rPr lang="en-US" dirty="0" err="1"/>
              <a:t>calea</a:t>
            </a:r>
            <a:r>
              <a:rPr lang="en-US" dirty="0"/>
              <a:t> </a:t>
            </a:r>
            <a:r>
              <a:rPr lang="en-US" dirty="0" err="1"/>
              <a:t>dintre</a:t>
            </a:r>
            <a:r>
              <a:rPr lang="en-US" dirty="0"/>
              <a:t> </a:t>
            </a:r>
            <a:r>
              <a:rPr lang="en-US" dirty="0" err="1"/>
              <a:t>sursă</a:t>
            </a:r>
            <a:r>
              <a:rPr lang="en-US" dirty="0"/>
              <a:t> </a:t>
            </a:r>
            <a:r>
              <a:rPr lang="en-US" dirty="0" err="1"/>
              <a:t>și</a:t>
            </a:r>
            <a:r>
              <a:rPr lang="en-US" dirty="0"/>
              <a:t> receptor </a:t>
            </a:r>
            <a:r>
              <a:rPr lang="en-US" dirty="0" err="1"/>
              <a:t>ocolind</a:t>
            </a:r>
            <a:r>
              <a:rPr lang="en-US" dirty="0"/>
              <a:t> </a:t>
            </a:r>
            <a:r>
              <a:rPr lang="en-US" dirty="0" err="1"/>
              <a:t>crestătura</a:t>
            </a:r>
            <a:r>
              <a:rPr lang="en-US" dirty="0"/>
              <a:t> (</a:t>
            </a:r>
            <a:r>
              <a:rPr lang="en-US" dirty="0" err="1"/>
              <a:t>Figura</a:t>
            </a:r>
            <a:r>
              <a:rPr lang="en-US" dirty="0"/>
              <a:t>). </a:t>
            </a:r>
            <a:r>
              <a:rPr lang="en-US" dirty="0" err="1"/>
              <a:t>Dacă</a:t>
            </a:r>
            <a:r>
              <a:rPr lang="en-US" dirty="0"/>
              <a:t> </a:t>
            </a:r>
            <a:r>
              <a:rPr lang="en-US" dirty="0" err="1"/>
              <a:t>căile</a:t>
            </a:r>
            <a:r>
              <a:rPr lang="en-US" dirty="0"/>
              <a:t> </a:t>
            </a:r>
            <a:r>
              <a:rPr lang="en-US" dirty="0" err="1"/>
              <a:t>înainte</a:t>
            </a:r>
            <a:r>
              <a:rPr lang="en-US" dirty="0"/>
              <a:t> </a:t>
            </a:r>
            <a:r>
              <a:rPr lang="en-US" dirty="0" err="1"/>
              <a:t>și</a:t>
            </a:r>
            <a:r>
              <a:rPr lang="en-US" dirty="0"/>
              <a:t> de </a:t>
            </a:r>
            <a:r>
              <a:rPr lang="en-US" dirty="0" err="1"/>
              <a:t>întoarcere</a:t>
            </a:r>
            <a:r>
              <a:rPr lang="en-US" dirty="0"/>
              <a:t> </a:t>
            </a:r>
            <a:r>
              <a:rPr lang="en-US" dirty="0" err="1"/>
              <a:t>sunt</a:t>
            </a:r>
            <a:r>
              <a:rPr lang="en-US" dirty="0"/>
              <a:t> </a:t>
            </a:r>
            <a:r>
              <a:rPr lang="en-US" dirty="0" err="1"/>
              <a:t>diferite</a:t>
            </a:r>
            <a:r>
              <a:rPr lang="en-US" dirty="0"/>
              <a:t>, </a:t>
            </a:r>
            <a:r>
              <a:rPr lang="en-US" dirty="0" err="1"/>
              <a:t>atunci</a:t>
            </a:r>
            <a:r>
              <a:rPr lang="en-US" dirty="0"/>
              <a:t> </a:t>
            </a:r>
            <a:r>
              <a:rPr lang="en-US" dirty="0" err="1"/>
              <a:t>regiunea</a:t>
            </a:r>
            <a:r>
              <a:rPr lang="en-US" dirty="0"/>
              <a:t> se </a:t>
            </a:r>
            <a:r>
              <a:rPr lang="en-US" dirty="0" err="1"/>
              <a:t>comportă</a:t>
            </a:r>
            <a:r>
              <a:rPr lang="en-US" dirty="0"/>
              <a:t> ca o </a:t>
            </a:r>
            <a:r>
              <a:rPr lang="en-US" dirty="0" err="1"/>
              <a:t>antenă</a:t>
            </a:r>
            <a:r>
              <a:rPr lang="en-US" dirty="0"/>
              <a:t> de </a:t>
            </a:r>
            <a:r>
              <a:rPr lang="en-US" dirty="0" err="1"/>
              <a:t>buclă</a:t>
            </a:r>
            <a:r>
              <a:rPr lang="en-US" dirty="0"/>
              <a:t>.</a:t>
            </a:r>
          </a:p>
        </p:txBody>
      </p:sp>
      <p:sp>
        <p:nvSpPr>
          <p:cNvPr id="3" name="Прямоугольник 2"/>
          <p:cNvSpPr/>
          <p:nvPr/>
        </p:nvSpPr>
        <p:spPr>
          <a:xfrm>
            <a:off x="7158273" y="5838584"/>
            <a:ext cx="3416175" cy="923330"/>
          </a:xfrm>
          <a:prstGeom prst="rect">
            <a:avLst/>
          </a:prstGeom>
          <a:ln>
            <a:solidFill>
              <a:srgbClr val="FF0000"/>
            </a:solidFill>
          </a:ln>
        </p:spPr>
        <p:txBody>
          <a:bodyPr wrap="square">
            <a:spAutoFit/>
          </a:bodyPr>
          <a:lstStyle/>
          <a:p>
            <a:r>
              <a:rPr lang="en-US" dirty="0" err="1"/>
              <a:t>Conductorul</a:t>
            </a:r>
            <a:r>
              <a:rPr lang="en-US" dirty="0"/>
              <a:t> </a:t>
            </a:r>
            <a:r>
              <a:rPr lang="en-US" dirty="0" err="1"/>
              <a:t>imprimat</a:t>
            </a:r>
            <a:r>
              <a:rPr lang="en-US" dirty="0"/>
              <a:t> nu </a:t>
            </a:r>
            <a:r>
              <a:rPr lang="en-US" dirty="0" err="1"/>
              <a:t>trebuie</a:t>
            </a:r>
            <a:r>
              <a:rPr lang="en-US" dirty="0"/>
              <a:t> </a:t>
            </a:r>
            <a:r>
              <a:rPr lang="en-US" dirty="0" err="1"/>
              <a:t>să</a:t>
            </a:r>
            <a:r>
              <a:rPr lang="en-US" dirty="0"/>
              <a:t> </a:t>
            </a:r>
            <a:r>
              <a:rPr lang="en-US" dirty="0" err="1"/>
              <a:t>treacă</a:t>
            </a:r>
            <a:r>
              <a:rPr lang="en-US" dirty="0"/>
              <a:t> </a:t>
            </a:r>
            <a:r>
              <a:rPr lang="en-US" dirty="0" err="1"/>
              <a:t>peste</a:t>
            </a:r>
            <a:r>
              <a:rPr lang="en-US" dirty="0"/>
              <a:t> </a:t>
            </a:r>
            <a:r>
              <a:rPr lang="en-US" dirty="0" err="1"/>
              <a:t>discontinuități</a:t>
            </a:r>
            <a:r>
              <a:rPr lang="en-US" dirty="0"/>
              <a:t> </a:t>
            </a:r>
            <a:r>
              <a:rPr lang="en-US" dirty="0" err="1"/>
              <a:t>în</a:t>
            </a:r>
            <a:r>
              <a:rPr lang="en-US" dirty="0"/>
              <a:t> </a:t>
            </a:r>
            <a:r>
              <a:rPr lang="en-US" dirty="0" err="1"/>
              <a:t>planul</a:t>
            </a:r>
            <a:r>
              <a:rPr lang="en-US" dirty="0"/>
              <a:t> de sol</a:t>
            </a:r>
          </a:p>
        </p:txBody>
      </p:sp>
    </p:spTree>
    <p:extLst>
      <p:ext uri="{BB962C8B-B14F-4D97-AF65-F5344CB8AC3E}">
        <p14:creationId xmlns:p14="http://schemas.microsoft.com/office/powerpoint/2010/main" val="10563483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5802" y="0"/>
            <a:ext cx="11751398" cy="1574149"/>
          </a:xfrm>
          <a:prstGeom prst="rect">
            <a:avLst/>
          </a:prstGeom>
          <a:ln>
            <a:solidFill>
              <a:srgbClr val="0070C0"/>
            </a:solidFill>
          </a:ln>
        </p:spPr>
        <p:txBody>
          <a:bodyPr wrap="square">
            <a:spAutoFit/>
          </a:bodyPr>
          <a:lstStyle/>
          <a:p>
            <a:pPr>
              <a:lnSpc>
                <a:spcPct val="107000"/>
              </a:lnSpc>
              <a:spcAft>
                <a:spcPts val="800"/>
              </a:spcAft>
            </a:pPr>
            <a:r>
              <a:rPr lang="ru-RU" dirty="0"/>
              <a:t>Если проводник должен пройти над двумя различными опорными полигонами, то эти полигоны следует соединить с помощью конденсатора (рис). Конденсатор позволит возвратным ВЧ-токам перемещаться из одного полигона в другой. Конденсатор необходимо поместить в непосредственной близости от дорожки, чтобы расстояние между прямым и обратным каналом было минимальным. </a:t>
            </a:r>
            <a:r>
              <a:rPr lang="en-US" dirty="0" err="1"/>
              <a:t>Типовое</a:t>
            </a:r>
            <a:r>
              <a:rPr lang="en-US" dirty="0"/>
              <a:t> </a:t>
            </a:r>
            <a:r>
              <a:rPr lang="en-US" dirty="0" err="1"/>
              <a:t>значение</a:t>
            </a:r>
            <a:r>
              <a:rPr lang="en-US" dirty="0"/>
              <a:t> </a:t>
            </a:r>
            <a:r>
              <a:rPr lang="en-US" dirty="0" err="1"/>
              <a:t>емкости</a:t>
            </a:r>
            <a:r>
              <a:rPr lang="en-US" dirty="0"/>
              <a:t> </a:t>
            </a:r>
            <a:r>
              <a:rPr lang="en-US" dirty="0" err="1"/>
              <a:t>объединительного</a:t>
            </a:r>
            <a:r>
              <a:rPr lang="en-US" dirty="0"/>
              <a:t> </a:t>
            </a:r>
            <a:r>
              <a:rPr lang="en-US" dirty="0" err="1"/>
              <a:t>конденсатора</a:t>
            </a:r>
            <a:r>
              <a:rPr lang="en-US" dirty="0"/>
              <a:t> </a:t>
            </a:r>
            <a:r>
              <a:rPr lang="en-US" dirty="0" err="1"/>
              <a:t>составляет</a:t>
            </a:r>
            <a:r>
              <a:rPr lang="en-US" dirty="0"/>
              <a:t> 10…100 </a:t>
            </a:r>
            <a:r>
              <a:rPr lang="en-US" dirty="0" err="1"/>
              <a:t>нФ</a:t>
            </a:r>
            <a:r>
              <a:rPr lang="en-US" dirty="0"/>
              <a:t>.</a:t>
            </a:r>
          </a:p>
        </p:txBody>
      </p:sp>
      <p:pic>
        <p:nvPicPr>
          <p:cNvPr id="5" name="Рисунок 4" descr="В случае необходимости следует объединить полигоны с помощью конденсатора"/>
          <p:cNvPicPr/>
          <p:nvPr/>
        </p:nvPicPr>
        <p:blipFill>
          <a:blip r:embed="rId2">
            <a:extLst>
              <a:ext uri="{28A0092B-C50C-407E-A947-70E740481C1C}">
                <a14:useLocalDpi xmlns:a14="http://schemas.microsoft.com/office/drawing/2010/main" val="0"/>
              </a:ext>
            </a:extLst>
          </a:blip>
          <a:srcRect/>
          <a:stretch>
            <a:fillRect/>
          </a:stretch>
        </p:blipFill>
        <p:spPr bwMode="auto">
          <a:xfrm>
            <a:off x="760492" y="2854221"/>
            <a:ext cx="10293790" cy="2988811"/>
          </a:xfrm>
          <a:prstGeom prst="rect">
            <a:avLst/>
          </a:prstGeom>
          <a:noFill/>
          <a:ln>
            <a:noFill/>
          </a:ln>
        </p:spPr>
      </p:pic>
      <p:sp>
        <p:nvSpPr>
          <p:cNvPr id="6" name="Прямоугольник 5"/>
          <p:cNvSpPr/>
          <p:nvPr/>
        </p:nvSpPr>
        <p:spPr>
          <a:xfrm>
            <a:off x="760492" y="5922774"/>
            <a:ext cx="4635374" cy="646331"/>
          </a:xfrm>
          <a:prstGeom prst="rect">
            <a:avLst/>
          </a:prstGeom>
          <a:ln>
            <a:solidFill>
              <a:srgbClr val="0070C0"/>
            </a:solidFill>
          </a:ln>
        </p:spPr>
        <p:txBody>
          <a:bodyPr wrap="square">
            <a:spAutoFit/>
          </a:bodyPr>
          <a:lstStyle/>
          <a:p>
            <a:r>
              <a:rPr lang="ru-RU" dirty="0"/>
              <a:t>В случае необходимости следует объединить полигоны с помощью конденсатора</a:t>
            </a:r>
            <a:endParaRPr lang="en-US" dirty="0"/>
          </a:p>
        </p:txBody>
      </p:sp>
      <p:sp>
        <p:nvSpPr>
          <p:cNvPr id="2" name="Прямоугольник 1"/>
          <p:cNvSpPr/>
          <p:nvPr/>
        </p:nvSpPr>
        <p:spPr>
          <a:xfrm>
            <a:off x="135803" y="1574149"/>
            <a:ext cx="11751398" cy="1200329"/>
          </a:xfrm>
          <a:prstGeom prst="rect">
            <a:avLst/>
          </a:prstGeom>
          <a:ln>
            <a:solidFill>
              <a:srgbClr val="FF0000"/>
            </a:solidFill>
          </a:ln>
        </p:spPr>
        <p:txBody>
          <a:bodyPr wrap="square">
            <a:spAutoFit/>
          </a:bodyPr>
          <a:lstStyle/>
          <a:p>
            <a:r>
              <a:rPr lang="en-US" dirty="0" err="1"/>
              <a:t>Dacă</a:t>
            </a:r>
            <a:r>
              <a:rPr lang="en-US" dirty="0"/>
              <a:t> </a:t>
            </a:r>
            <a:r>
              <a:rPr lang="en-US" dirty="0" err="1"/>
              <a:t>conductorul</a:t>
            </a:r>
            <a:r>
              <a:rPr lang="en-US" dirty="0"/>
              <a:t> </a:t>
            </a:r>
            <a:r>
              <a:rPr lang="en-US" dirty="0" err="1"/>
              <a:t>trebuie</a:t>
            </a:r>
            <a:r>
              <a:rPr lang="en-US" dirty="0"/>
              <a:t> </a:t>
            </a:r>
            <a:r>
              <a:rPr lang="en-US" dirty="0" err="1"/>
              <a:t>să</a:t>
            </a:r>
            <a:r>
              <a:rPr lang="en-US" dirty="0"/>
              <a:t> </a:t>
            </a:r>
            <a:r>
              <a:rPr lang="en-US" dirty="0" err="1"/>
              <a:t>treacă</a:t>
            </a:r>
            <a:r>
              <a:rPr lang="en-US" dirty="0"/>
              <a:t> </a:t>
            </a:r>
            <a:r>
              <a:rPr lang="en-US" dirty="0" err="1"/>
              <a:t>peste</a:t>
            </a:r>
            <a:r>
              <a:rPr lang="en-US" dirty="0"/>
              <a:t> </a:t>
            </a:r>
            <a:r>
              <a:rPr lang="en-US" dirty="0" err="1"/>
              <a:t>două</a:t>
            </a:r>
            <a:r>
              <a:rPr lang="en-US" dirty="0"/>
              <a:t> </a:t>
            </a:r>
            <a:r>
              <a:rPr lang="en-US" dirty="0" err="1"/>
              <a:t>poligoane</a:t>
            </a:r>
            <a:r>
              <a:rPr lang="en-US" dirty="0"/>
              <a:t> de </a:t>
            </a:r>
            <a:r>
              <a:rPr lang="en-US" dirty="0" err="1"/>
              <a:t>referință</a:t>
            </a:r>
            <a:r>
              <a:rPr lang="en-US" dirty="0"/>
              <a:t> </a:t>
            </a:r>
            <a:r>
              <a:rPr lang="en-US" dirty="0" err="1"/>
              <a:t>diferite</a:t>
            </a:r>
            <a:r>
              <a:rPr lang="en-US" dirty="0"/>
              <a:t>, </a:t>
            </a:r>
            <a:r>
              <a:rPr lang="en-US" dirty="0" err="1"/>
              <a:t>atunci</a:t>
            </a:r>
            <a:r>
              <a:rPr lang="en-US" dirty="0"/>
              <a:t> </a:t>
            </a:r>
            <a:r>
              <a:rPr lang="en-US" dirty="0" err="1"/>
              <a:t>acești</a:t>
            </a:r>
            <a:r>
              <a:rPr lang="en-US" dirty="0"/>
              <a:t> </a:t>
            </a:r>
            <a:r>
              <a:rPr lang="en-US" dirty="0" err="1"/>
              <a:t>poligoane</a:t>
            </a:r>
            <a:r>
              <a:rPr lang="en-US" dirty="0"/>
              <a:t> </a:t>
            </a:r>
            <a:r>
              <a:rPr lang="en-US" dirty="0" err="1"/>
              <a:t>ar</a:t>
            </a:r>
            <a:r>
              <a:rPr lang="en-US" dirty="0"/>
              <a:t> </a:t>
            </a:r>
            <a:r>
              <a:rPr lang="en-US" dirty="0" err="1"/>
              <a:t>trebui</a:t>
            </a:r>
            <a:r>
              <a:rPr lang="en-US" dirty="0"/>
              <a:t> </a:t>
            </a:r>
            <a:r>
              <a:rPr lang="en-US" dirty="0" err="1"/>
              <a:t>conectate</a:t>
            </a:r>
            <a:r>
              <a:rPr lang="en-US" dirty="0"/>
              <a:t> cu </a:t>
            </a:r>
            <a:r>
              <a:rPr lang="en-US" dirty="0" err="1"/>
              <a:t>ajutorul</a:t>
            </a:r>
            <a:r>
              <a:rPr lang="en-US" dirty="0"/>
              <a:t> </a:t>
            </a:r>
            <a:r>
              <a:rPr lang="en-US" dirty="0" err="1"/>
              <a:t>unui</a:t>
            </a:r>
            <a:r>
              <a:rPr lang="en-US" dirty="0"/>
              <a:t> </a:t>
            </a:r>
            <a:r>
              <a:rPr lang="en-US" dirty="0" err="1"/>
              <a:t>condensator</a:t>
            </a:r>
            <a:r>
              <a:rPr lang="en-US" dirty="0"/>
              <a:t> (Fig). </a:t>
            </a:r>
            <a:r>
              <a:rPr lang="en-US" dirty="0" err="1"/>
              <a:t>Condensatorul</a:t>
            </a:r>
            <a:r>
              <a:rPr lang="en-US" dirty="0"/>
              <a:t> </a:t>
            </a:r>
            <a:r>
              <a:rPr lang="en-US" dirty="0" err="1"/>
              <a:t>va</a:t>
            </a:r>
            <a:r>
              <a:rPr lang="en-US" dirty="0"/>
              <a:t> </a:t>
            </a:r>
            <a:r>
              <a:rPr lang="en-US" dirty="0" err="1"/>
              <a:t>permite</a:t>
            </a:r>
            <a:r>
              <a:rPr lang="en-US" dirty="0"/>
              <a:t> </a:t>
            </a:r>
            <a:r>
              <a:rPr lang="en-US" dirty="0" err="1">
                <a:solidFill>
                  <a:srgbClr val="FF0000"/>
                </a:solidFill>
              </a:rPr>
              <a:t>curenților</a:t>
            </a:r>
            <a:r>
              <a:rPr lang="en-US" dirty="0"/>
              <a:t> de </a:t>
            </a:r>
            <a:r>
              <a:rPr lang="en-US" dirty="0" err="1"/>
              <a:t>retur</a:t>
            </a:r>
            <a:r>
              <a:rPr lang="en-US" dirty="0"/>
              <a:t> RF </a:t>
            </a:r>
            <a:r>
              <a:rPr lang="en-US" dirty="0" err="1"/>
              <a:t>să</a:t>
            </a:r>
            <a:r>
              <a:rPr lang="en-US" dirty="0"/>
              <a:t> se </a:t>
            </a:r>
            <a:r>
              <a:rPr lang="en-US" dirty="0" err="1"/>
              <a:t>deplaseze</a:t>
            </a:r>
            <a:r>
              <a:rPr lang="en-US" dirty="0"/>
              <a:t> </a:t>
            </a:r>
            <a:r>
              <a:rPr lang="en-US" dirty="0" err="1"/>
              <a:t>dintr</a:t>
            </a:r>
            <a:r>
              <a:rPr lang="en-US" dirty="0"/>
              <a:t>-un </a:t>
            </a:r>
            <a:r>
              <a:rPr lang="en-US" dirty="0" err="1"/>
              <a:t>poligon</a:t>
            </a:r>
            <a:r>
              <a:rPr lang="en-US" dirty="0"/>
              <a:t> </a:t>
            </a:r>
            <a:r>
              <a:rPr lang="en-US" dirty="0" err="1"/>
              <a:t>în</a:t>
            </a:r>
            <a:r>
              <a:rPr lang="en-US" dirty="0"/>
              <a:t> </a:t>
            </a:r>
            <a:r>
              <a:rPr lang="en-US" dirty="0" err="1"/>
              <a:t>altul</a:t>
            </a:r>
            <a:r>
              <a:rPr lang="en-US" dirty="0"/>
              <a:t>. </a:t>
            </a:r>
            <a:r>
              <a:rPr lang="en-US" dirty="0" err="1"/>
              <a:t>Condensatorul</a:t>
            </a:r>
            <a:r>
              <a:rPr lang="en-US" dirty="0"/>
              <a:t> </a:t>
            </a:r>
            <a:r>
              <a:rPr lang="en-US" dirty="0" err="1"/>
              <a:t>trebuie</a:t>
            </a:r>
            <a:r>
              <a:rPr lang="en-US" dirty="0"/>
              <a:t> </a:t>
            </a:r>
            <a:r>
              <a:rPr lang="en-US" dirty="0" err="1"/>
              <a:t>așezat</a:t>
            </a:r>
            <a:r>
              <a:rPr lang="en-US" dirty="0"/>
              <a:t> </a:t>
            </a:r>
            <a:r>
              <a:rPr lang="en-US" dirty="0" err="1"/>
              <a:t>în</a:t>
            </a:r>
            <a:r>
              <a:rPr lang="en-US" dirty="0"/>
              <a:t> </a:t>
            </a:r>
            <a:r>
              <a:rPr lang="en-US" dirty="0" err="1"/>
              <a:t>imediata</a:t>
            </a:r>
            <a:r>
              <a:rPr lang="en-US" dirty="0"/>
              <a:t> </a:t>
            </a:r>
            <a:r>
              <a:rPr lang="en-US" dirty="0" err="1"/>
              <a:t>vecinătate</a:t>
            </a:r>
            <a:r>
              <a:rPr lang="en-US" dirty="0"/>
              <a:t> a </a:t>
            </a:r>
            <a:r>
              <a:rPr lang="en-US" dirty="0" err="1"/>
              <a:t>pistei</a:t>
            </a:r>
            <a:r>
              <a:rPr lang="en-US" dirty="0"/>
              <a:t>, </a:t>
            </a:r>
            <a:r>
              <a:rPr lang="en-US" dirty="0" err="1"/>
              <a:t>astfel</a:t>
            </a:r>
            <a:r>
              <a:rPr lang="en-US" dirty="0"/>
              <a:t> </a:t>
            </a:r>
            <a:r>
              <a:rPr lang="en-US" dirty="0" err="1"/>
              <a:t>încât</a:t>
            </a:r>
            <a:r>
              <a:rPr lang="en-US" dirty="0"/>
              <a:t> </a:t>
            </a:r>
            <a:r>
              <a:rPr lang="en-US" dirty="0" err="1"/>
              <a:t>distanța</a:t>
            </a:r>
            <a:r>
              <a:rPr lang="en-US" dirty="0"/>
              <a:t> </a:t>
            </a:r>
            <a:r>
              <a:rPr lang="en-US" dirty="0" err="1"/>
              <a:t>dintre</a:t>
            </a:r>
            <a:r>
              <a:rPr lang="en-US" dirty="0"/>
              <a:t> </a:t>
            </a:r>
            <a:r>
              <a:rPr lang="en-US" dirty="0" err="1"/>
              <a:t>canalele</a:t>
            </a:r>
            <a:r>
              <a:rPr lang="en-US" dirty="0"/>
              <a:t> </a:t>
            </a:r>
            <a:r>
              <a:rPr lang="en-US" dirty="0" err="1"/>
              <a:t>înainte</a:t>
            </a:r>
            <a:r>
              <a:rPr lang="en-US" dirty="0"/>
              <a:t> </a:t>
            </a:r>
            <a:r>
              <a:rPr lang="en-US" dirty="0" err="1"/>
              <a:t>și</a:t>
            </a:r>
            <a:r>
              <a:rPr lang="en-US" dirty="0"/>
              <a:t> </a:t>
            </a:r>
            <a:r>
              <a:rPr lang="en-US" dirty="0" err="1"/>
              <a:t>înapoi</a:t>
            </a:r>
            <a:r>
              <a:rPr lang="en-US" dirty="0"/>
              <a:t> </a:t>
            </a:r>
            <a:r>
              <a:rPr lang="en-US" dirty="0" err="1"/>
              <a:t>să</a:t>
            </a:r>
            <a:r>
              <a:rPr lang="en-US" dirty="0"/>
              <a:t> fie </a:t>
            </a:r>
            <a:r>
              <a:rPr lang="en-US" dirty="0" err="1"/>
              <a:t>minimă</a:t>
            </a:r>
            <a:r>
              <a:rPr lang="en-US" dirty="0"/>
              <a:t>. </a:t>
            </a:r>
            <a:r>
              <a:rPr lang="en-US" dirty="0" err="1"/>
              <a:t>Valoarea</a:t>
            </a:r>
            <a:r>
              <a:rPr lang="en-US" dirty="0"/>
              <a:t> </a:t>
            </a:r>
            <a:r>
              <a:rPr lang="en-US" dirty="0" err="1"/>
              <a:t>tipică</a:t>
            </a:r>
            <a:r>
              <a:rPr lang="en-US" dirty="0"/>
              <a:t> a </a:t>
            </a:r>
            <a:r>
              <a:rPr lang="en-US" dirty="0" err="1"/>
              <a:t>capacității</a:t>
            </a:r>
            <a:r>
              <a:rPr lang="en-US" dirty="0"/>
              <a:t> </a:t>
            </a:r>
            <a:r>
              <a:rPr lang="en-US" dirty="0" err="1"/>
              <a:t>condensatorului</a:t>
            </a:r>
            <a:r>
              <a:rPr lang="en-US" dirty="0"/>
              <a:t> de </a:t>
            </a:r>
            <a:r>
              <a:rPr lang="en-US" dirty="0" err="1"/>
              <a:t>unificare</a:t>
            </a:r>
            <a:r>
              <a:rPr lang="en-US" dirty="0"/>
              <a:t> </a:t>
            </a:r>
            <a:r>
              <a:rPr lang="en-US" dirty="0" err="1"/>
              <a:t>este</a:t>
            </a:r>
            <a:r>
              <a:rPr lang="en-US" dirty="0"/>
              <a:t> de 10 ... 100 </a:t>
            </a:r>
            <a:r>
              <a:rPr lang="en-US" dirty="0" err="1"/>
              <a:t>nF</a:t>
            </a:r>
            <a:r>
              <a:rPr lang="en-US" dirty="0"/>
              <a:t>.</a:t>
            </a:r>
          </a:p>
        </p:txBody>
      </p:sp>
      <p:sp>
        <p:nvSpPr>
          <p:cNvPr id="3" name="Прямоугольник 2"/>
          <p:cNvSpPr/>
          <p:nvPr/>
        </p:nvSpPr>
        <p:spPr>
          <a:xfrm>
            <a:off x="6602994" y="5922774"/>
            <a:ext cx="4369806" cy="646331"/>
          </a:xfrm>
          <a:prstGeom prst="rect">
            <a:avLst/>
          </a:prstGeom>
          <a:ln>
            <a:solidFill>
              <a:srgbClr val="FF0000"/>
            </a:solidFill>
          </a:ln>
        </p:spPr>
        <p:txBody>
          <a:bodyPr wrap="square">
            <a:spAutoFit/>
          </a:bodyPr>
          <a:lstStyle/>
          <a:p>
            <a:r>
              <a:rPr lang="en-US" dirty="0" err="1"/>
              <a:t>Dacă</a:t>
            </a:r>
            <a:r>
              <a:rPr lang="en-US" dirty="0"/>
              <a:t> </a:t>
            </a:r>
            <a:r>
              <a:rPr lang="en-US" dirty="0" err="1"/>
              <a:t>este</a:t>
            </a:r>
            <a:r>
              <a:rPr lang="en-US" dirty="0"/>
              <a:t> </a:t>
            </a:r>
            <a:r>
              <a:rPr lang="en-US" dirty="0" err="1"/>
              <a:t>necesar</a:t>
            </a:r>
            <a:r>
              <a:rPr lang="en-US" dirty="0"/>
              <a:t>, </a:t>
            </a:r>
            <a:r>
              <a:rPr lang="en-US" dirty="0" err="1"/>
              <a:t>poligoanele</a:t>
            </a:r>
            <a:r>
              <a:rPr lang="en-US" dirty="0"/>
              <a:t> </a:t>
            </a:r>
            <a:r>
              <a:rPr lang="en-US" dirty="0" err="1"/>
              <a:t>trebuie</a:t>
            </a:r>
            <a:r>
              <a:rPr lang="en-US" dirty="0"/>
              <a:t> </a:t>
            </a:r>
            <a:r>
              <a:rPr lang="en-US" dirty="0" err="1"/>
              <a:t>combinate</a:t>
            </a:r>
            <a:r>
              <a:rPr lang="en-US" dirty="0"/>
              <a:t> cu </a:t>
            </a:r>
            <a:r>
              <a:rPr lang="en-US" dirty="0" err="1"/>
              <a:t>ajutorul</a:t>
            </a:r>
            <a:r>
              <a:rPr lang="en-US" dirty="0"/>
              <a:t> </a:t>
            </a:r>
            <a:r>
              <a:rPr lang="en-US" dirty="0" err="1"/>
              <a:t>unui</a:t>
            </a:r>
            <a:r>
              <a:rPr lang="en-US" dirty="0"/>
              <a:t> </a:t>
            </a:r>
            <a:r>
              <a:rPr lang="en-US" dirty="0" err="1"/>
              <a:t>condensator</a:t>
            </a:r>
            <a:endParaRPr lang="en-US" dirty="0"/>
          </a:p>
        </p:txBody>
      </p:sp>
    </p:spTree>
    <p:extLst>
      <p:ext uri="{BB962C8B-B14F-4D97-AF65-F5344CB8AC3E}">
        <p14:creationId xmlns:p14="http://schemas.microsoft.com/office/powerpoint/2010/main" val="36553346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0536" y="0"/>
            <a:ext cx="11986788" cy="968278"/>
          </a:xfrm>
          <a:prstGeom prst="rect">
            <a:avLst/>
          </a:prstGeom>
          <a:ln>
            <a:solidFill>
              <a:srgbClr val="0070C0"/>
            </a:solidFill>
          </a:ln>
        </p:spPr>
        <p:txBody>
          <a:bodyPr wrap="square">
            <a:spAutoFit/>
          </a:bodyPr>
          <a:lstStyle/>
          <a:p>
            <a:pPr>
              <a:lnSpc>
                <a:spcPct val="107000"/>
              </a:lnSpc>
              <a:spcAft>
                <a:spcPts val="800"/>
              </a:spcAft>
            </a:pPr>
            <a:r>
              <a:rPr lang="ru-RU" dirty="0"/>
              <a:t>В общем случае настоятельно рекомендуется избегать трассировки высокочастотных сигналов над вырезами в опорных слоях и полигонах (рис.). Если же это неизбежно, то необходимо использовать объединительные конденсаторы для минимизации проблем, связанных с разделением пути протекания прямых и возвратных токов.</a:t>
            </a:r>
            <a:endParaRPr lang="en-US" dirty="0"/>
          </a:p>
        </p:txBody>
      </p:sp>
      <p:pic>
        <p:nvPicPr>
          <p:cNvPr id="5" name="Рисунок 4" descr="Для согласования пути протекания прямого и возвратного токов следует использовать объединительный конденсатор"/>
          <p:cNvPicPr/>
          <p:nvPr/>
        </p:nvPicPr>
        <p:blipFill>
          <a:blip r:embed="rId2">
            <a:extLst>
              <a:ext uri="{28A0092B-C50C-407E-A947-70E740481C1C}">
                <a14:useLocalDpi xmlns:a14="http://schemas.microsoft.com/office/drawing/2010/main" val="0"/>
              </a:ext>
            </a:extLst>
          </a:blip>
          <a:srcRect/>
          <a:stretch>
            <a:fillRect/>
          </a:stretch>
        </p:blipFill>
        <p:spPr bwMode="auto">
          <a:xfrm>
            <a:off x="133917" y="1793086"/>
            <a:ext cx="11635588" cy="3358726"/>
          </a:xfrm>
          <a:prstGeom prst="rect">
            <a:avLst/>
          </a:prstGeom>
          <a:noFill/>
          <a:ln>
            <a:noFill/>
          </a:ln>
        </p:spPr>
      </p:pic>
      <p:sp>
        <p:nvSpPr>
          <p:cNvPr id="6" name="Прямоугольник 5"/>
          <p:cNvSpPr/>
          <p:nvPr/>
        </p:nvSpPr>
        <p:spPr>
          <a:xfrm>
            <a:off x="232373" y="5269333"/>
            <a:ext cx="3597244" cy="1264642"/>
          </a:xfrm>
          <a:prstGeom prst="rect">
            <a:avLst/>
          </a:prstGeom>
          <a:ln>
            <a:solidFill>
              <a:srgbClr val="0070C0"/>
            </a:solidFill>
          </a:ln>
        </p:spPr>
        <p:txBody>
          <a:bodyPr wrap="square">
            <a:spAutoFit/>
          </a:bodyPr>
          <a:lstStyle/>
          <a:p>
            <a:pPr algn="ctr">
              <a:lnSpc>
                <a:spcPct val="107000"/>
              </a:lnSpc>
              <a:spcAft>
                <a:spcPts val="800"/>
              </a:spcAft>
            </a:pPr>
            <a:r>
              <a:rPr lang="ru-RU" dirty="0"/>
              <a:t>Для согласования пути протекания прямого и возвратного токов следует использовать объединительный конденсатор</a:t>
            </a:r>
            <a:endParaRPr lang="en-US" dirty="0"/>
          </a:p>
        </p:txBody>
      </p:sp>
      <p:sp>
        <p:nvSpPr>
          <p:cNvPr id="2" name="Прямоугольник 1"/>
          <p:cNvSpPr/>
          <p:nvPr/>
        </p:nvSpPr>
        <p:spPr>
          <a:xfrm>
            <a:off x="90536" y="968278"/>
            <a:ext cx="11986788" cy="923330"/>
          </a:xfrm>
          <a:prstGeom prst="rect">
            <a:avLst/>
          </a:prstGeom>
          <a:ln>
            <a:solidFill>
              <a:srgbClr val="FF0000"/>
            </a:solidFill>
          </a:ln>
        </p:spPr>
        <p:txBody>
          <a:bodyPr wrap="square">
            <a:spAutoFit/>
          </a:bodyPr>
          <a:lstStyle/>
          <a:p>
            <a:r>
              <a:rPr lang="x-none" dirty="0"/>
              <a:t>Î</a:t>
            </a:r>
            <a:r>
              <a:rPr lang="en-US" dirty="0" smtClean="0"/>
              <a:t>n </a:t>
            </a:r>
            <a:r>
              <a:rPr lang="en-US" dirty="0"/>
              <a:t>general, se </a:t>
            </a:r>
            <a:r>
              <a:rPr lang="en-US" dirty="0" err="1"/>
              <a:t>recomandă</a:t>
            </a:r>
            <a:r>
              <a:rPr lang="en-US" dirty="0"/>
              <a:t> insistent </a:t>
            </a:r>
            <a:r>
              <a:rPr lang="en-US" dirty="0" err="1"/>
              <a:t>evitarea</a:t>
            </a:r>
            <a:r>
              <a:rPr lang="en-US" dirty="0"/>
              <a:t> </a:t>
            </a:r>
            <a:r>
              <a:rPr lang="en-US" dirty="0" err="1"/>
              <a:t>direcționării</a:t>
            </a:r>
            <a:r>
              <a:rPr lang="en-US" dirty="0"/>
              <a:t> </a:t>
            </a:r>
            <a:r>
              <a:rPr lang="en-US" dirty="0" err="1"/>
              <a:t>semnalelor</a:t>
            </a:r>
            <a:r>
              <a:rPr lang="en-US" dirty="0"/>
              <a:t> de </a:t>
            </a:r>
            <a:r>
              <a:rPr lang="en-US" dirty="0" err="1"/>
              <a:t>înaltă</a:t>
            </a:r>
            <a:r>
              <a:rPr lang="en-US" dirty="0"/>
              <a:t> </a:t>
            </a:r>
            <a:r>
              <a:rPr lang="en-US" dirty="0" err="1"/>
              <a:t>frecvență</a:t>
            </a:r>
            <a:r>
              <a:rPr lang="en-US" dirty="0"/>
              <a:t> </a:t>
            </a:r>
            <a:r>
              <a:rPr lang="en-US" dirty="0" err="1"/>
              <a:t>deasupra</a:t>
            </a:r>
            <a:r>
              <a:rPr lang="en-US" dirty="0"/>
              <a:t> </a:t>
            </a:r>
            <a:r>
              <a:rPr lang="en-US" dirty="0" err="1"/>
              <a:t>decupajelor</a:t>
            </a:r>
            <a:r>
              <a:rPr lang="en-US" dirty="0"/>
              <a:t> </a:t>
            </a:r>
            <a:r>
              <a:rPr lang="en-US" dirty="0" err="1"/>
              <a:t>în</a:t>
            </a:r>
            <a:r>
              <a:rPr lang="en-US" dirty="0"/>
              <a:t> </a:t>
            </a:r>
            <a:r>
              <a:rPr lang="en-US" dirty="0" err="1"/>
              <a:t>straturile</a:t>
            </a:r>
            <a:r>
              <a:rPr lang="en-US" dirty="0"/>
              <a:t> de </a:t>
            </a:r>
            <a:r>
              <a:rPr lang="en-US" dirty="0" err="1"/>
              <a:t>referință</a:t>
            </a:r>
            <a:r>
              <a:rPr lang="en-US" dirty="0"/>
              <a:t> </a:t>
            </a:r>
            <a:r>
              <a:rPr lang="en-US" dirty="0" err="1"/>
              <a:t>și</a:t>
            </a:r>
            <a:r>
              <a:rPr lang="en-US" dirty="0"/>
              <a:t> </a:t>
            </a:r>
            <a:r>
              <a:rPr lang="en-US" dirty="0" err="1"/>
              <a:t>poligoane</a:t>
            </a:r>
            <a:r>
              <a:rPr lang="en-US" dirty="0"/>
              <a:t> (Fig.). </a:t>
            </a:r>
            <a:r>
              <a:rPr lang="en-US" dirty="0" err="1"/>
              <a:t>Dacă</a:t>
            </a:r>
            <a:r>
              <a:rPr lang="en-US" dirty="0"/>
              <a:t> </a:t>
            </a:r>
            <a:r>
              <a:rPr lang="en-US" dirty="0" err="1"/>
              <a:t>acest</a:t>
            </a:r>
            <a:r>
              <a:rPr lang="en-US" dirty="0"/>
              <a:t> </a:t>
            </a:r>
            <a:r>
              <a:rPr lang="en-US" dirty="0" err="1"/>
              <a:t>lucru</a:t>
            </a:r>
            <a:r>
              <a:rPr lang="en-US" dirty="0"/>
              <a:t> </a:t>
            </a:r>
            <a:r>
              <a:rPr lang="en-US" dirty="0" err="1"/>
              <a:t>este</a:t>
            </a:r>
            <a:r>
              <a:rPr lang="en-US" dirty="0"/>
              <a:t> </a:t>
            </a:r>
            <a:r>
              <a:rPr lang="en-US" dirty="0" err="1"/>
              <a:t>inevitabil</a:t>
            </a:r>
            <a:r>
              <a:rPr lang="en-US" dirty="0"/>
              <a:t>, </a:t>
            </a:r>
            <a:r>
              <a:rPr lang="en-US" dirty="0" err="1"/>
              <a:t>atunci</a:t>
            </a:r>
            <a:r>
              <a:rPr lang="en-US" dirty="0"/>
              <a:t> </a:t>
            </a:r>
            <a:r>
              <a:rPr lang="en-US" dirty="0" err="1"/>
              <a:t>condensatorii</a:t>
            </a:r>
            <a:r>
              <a:rPr lang="en-US" dirty="0"/>
              <a:t> de </a:t>
            </a:r>
            <a:r>
              <a:rPr lang="en-US" dirty="0" err="1"/>
              <a:t>cuplare</a:t>
            </a:r>
            <a:r>
              <a:rPr lang="en-US" dirty="0"/>
              <a:t> </a:t>
            </a:r>
            <a:r>
              <a:rPr lang="en-US" dirty="0" err="1"/>
              <a:t>ar</a:t>
            </a:r>
            <a:r>
              <a:rPr lang="en-US" dirty="0"/>
              <a:t> </a:t>
            </a:r>
            <a:r>
              <a:rPr lang="en-US" dirty="0" err="1"/>
              <a:t>trebui</a:t>
            </a:r>
            <a:r>
              <a:rPr lang="en-US" dirty="0"/>
              <a:t> </a:t>
            </a:r>
            <a:r>
              <a:rPr lang="en-US" dirty="0" err="1"/>
              <a:t>folosiți</a:t>
            </a:r>
            <a:r>
              <a:rPr lang="en-US" dirty="0"/>
              <a:t> </a:t>
            </a:r>
            <a:r>
              <a:rPr lang="en-US" dirty="0" err="1"/>
              <a:t>pentru</a:t>
            </a:r>
            <a:r>
              <a:rPr lang="en-US" dirty="0"/>
              <a:t> a </a:t>
            </a:r>
            <a:r>
              <a:rPr lang="en-US" dirty="0" err="1"/>
              <a:t>minimiza</a:t>
            </a:r>
            <a:r>
              <a:rPr lang="en-US" dirty="0"/>
              <a:t> </a:t>
            </a:r>
            <a:r>
              <a:rPr lang="en-US" dirty="0" err="1"/>
              <a:t>problemele</a:t>
            </a:r>
            <a:r>
              <a:rPr lang="en-US" dirty="0"/>
              <a:t> </a:t>
            </a:r>
            <a:r>
              <a:rPr lang="en-US" dirty="0" err="1"/>
              <a:t>asociate</a:t>
            </a:r>
            <a:r>
              <a:rPr lang="en-US" dirty="0"/>
              <a:t> </a:t>
            </a:r>
            <a:r>
              <a:rPr lang="en-US" dirty="0" err="1"/>
              <a:t>separării</a:t>
            </a:r>
            <a:r>
              <a:rPr lang="en-US" dirty="0"/>
              <a:t> </a:t>
            </a:r>
            <a:r>
              <a:rPr lang="en-US" dirty="0" err="1"/>
              <a:t>traiectoriei</a:t>
            </a:r>
            <a:r>
              <a:rPr lang="en-US" dirty="0"/>
              <a:t> </a:t>
            </a:r>
            <a:r>
              <a:rPr lang="en-US" dirty="0" err="1"/>
              <a:t>curenților</a:t>
            </a:r>
            <a:r>
              <a:rPr lang="en-US" dirty="0"/>
              <a:t> </a:t>
            </a:r>
            <a:r>
              <a:rPr lang="en-US" dirty="0" err="1"/>
              <a:t>înainte</a:t>
            </a:r>
            <a:r>
              <a:rPr lang="en-US" dirty="0"/>
              <a:t> </a:t>
            </a:r>
            <a:r>
              <a:rPr lang="en-US" dirty="0" err="1"/>
              <a:t>și</a:t>
            </a:r>
            <a:r>
              <a:rPr lang="en-US" dirty="0"/>
              <a:t> de </a:t>
            </a:r>
            <a:r>
              <a:rPr lang="en-US" dirty="0" err="1"/>
              <a:t>curent</a:t>
            </a:r>
            <a:r>
              <a:rPr lang="en-US" dirty="0"/>
              <a:t>.</a:t>
            </a:r>
          </a:p>
        </p:txBody>
      </p:sp>
      <p:sp>
        <p:nvSpPr>
          <p:cNvPr id="3" name="Прямоугольник 2"/>
          <p:cNvSpPr/>
          <p:nvPr/>
        </p:nvSpPr>
        <p:spPr>
          <a:xfrm>
            <a:off x="7058686" y="5269333"/>
            <a:ext cx="3524815" cy="1200329"/>
          </a:xfrm>
          <a:prstGeom prst="rect">
            <a:avLst/>
          </a:prstGeom>
          <a:ln>
            <a:solidFill>
              <a:srgbClr val="FF0000"/>
            </a:solidFill>
          </a:ln>
        </p:spPr>
        <p:txBody>
          <a:bodyPr wrap="square">
            <a:spAutoFit/>
          </a:bodyPr>
          <a:lstStyle/>
          <a:p>
            <a:r>
              <a:rPr lang="en-US" dirty="0"/>
              <a:t>Un </a:t>
            </a:r>
            <a:r>
              <a:rPr lang="en-US" dirty="0" err="1"/>
              <a:t>condensator</a:t>
            </a:r>
            <a:r>
              <a:rPr lang="en-US" dirty="0"/>
              <a:t> de </a:t>
            </a:r>
            <a:r>
              <a:rPr lang="en-US" dirty="0" err="1"/>
              <a:t>cuplare</a:t>
            </a:r>
            <a:r>
              <a:rPr lang="en-US" dirty="0"/>
              <a:t> </a:t>
            </a:r>
            <a:r>
              <a:rPr lang="en-US" dirty="0" err="1"/>
              <a:t>trebuie</a:t>
            </a:r>
            <a:r>
              <a:rPr lang="en-US" dirty="0"/>
              <a:t> </a:t>
            </a:r>
            <a:r>
              <a:rPr lang="en-US" dirty="0" err="1"/>
              <a:t>utilizat</a:t>
            </a:r>
            <a:r>
              <a:rPr lang="en-US" dirty="0"/>
              <a:t> </a:t>
            </a:r>
            <a:r>
              <a:rPr lang="en-US" dirty="0" err="1"/>
              <a:t>pentru</a:t>
            </a:r>
            <a:r>
              <a:rPr lang="en-US" dirty="0"/>
              <a:t> a se </a:t>
            </a:r>
            <a:r>
              <a:rPr lang="en-US" dirty="0" err="1"/>
              <a:t>potrivi</a:t>
            </a:r>
            <a:r>
              <a:rPr lang="en-US" dirty="0"/>
              <a:t> cu </a:t>
            </a:r>
            <a:r>
              <a:rPr lang="en-US" dirty="0" err="1"/>
              <a:t>traiectoria</a:t>
            </a:r>
            <a:r>
              <a:rPr lang="en-US" dirty="0"/>
              <a:t> </a:t>
            </a:r>
            <a:r>
              <a:rPr lang="en-US" dirty="0" err="1"/>
              <a:t>curenților</a:t>
            </a:r>
            <a:r>
              <a:rPr lang="en-US" dirty="0"/>
              <a:t> </a:t>
            </a:r>
            <a:r>
              <a:rPr lang="en-US" dirty="0" err="1"/>
              <a:t>înainte</a:t>
            </a:r>
            <a:r>
              <a:rPr lang="en-US" dirty="0"/>
              <a:t> </a:t>
            </a:r>
            <a:r>
              <a:rPr lang="en-US" dirty="0" err="1"/>
              <a:t>și</a:t>
            </a:r>
            <a:r>
              <a:rPr lang="en-US" dirty="0"/>
              <a:t> </a:t>
            </a:r>
            <a:r>
              <a:rPr lang="en-US" dirty="0" err="1"/>
              <a:t>înapoi</a:t>
            </a:r>
            <a:r>
              <a:rPr lang="en-US" dirty="0"/>
              <a:t>.</a:t>
            </a:r>
          </a:p>
        </p:txBody>
      </p:sp>
    </p:spTree>
    <p:extLst>
      <p:ext uri="{BB962C8B-B14F-4D97-AF65-F5344CB8AC3E}">
        <p14:creationId xmlns:p14="http://schemas.microsoft.com/office/powerpoint/2010/main" val="13276177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0534" y="96052"/>
            <a:ext cx="11896253" cy="1561005"/>
          </a:xfrm>
          <a:prstGeom prst="rect">
            <a:avLst/>
          </a:prstGeom>
          <a:ln>
            <a:solidFill>
              <a:srgbClr val="0070C0"/>
            </a:solidFill>
          </a:ln>
        </p:spPr>
        <p:txBody>
          <a:bodyPr wrap="square">
            <a:spAutoFit/>
          </a:bodyPr>
          <a:lstStyle/>
          <a:p>
            <a:pPr>
              <a:lnSpc>
                <a:spcPct val="107000"/>
              </a:lnSpc>
              <a:spcAft>
                <a:spcPts val="800"/>
              </a:spcAft>
            </a:pPr>
            <a:r>
              <a:rPr lang="ru-RU" dirty="0"/>
              <a:t>Вырезы в слое земли могут быть образованы близко расположенными переходными отверстиями. Это необходимо иметь в виду при трассировке высокочастотных сигналов. Следует избегать возникновения больших </a:t>
            </a:r>
            <a:r>
              <a:rPr lang="ru-RU" dirty="0" err="1"/>
              <a:t>неметаллизированных</a:t>
            </a:r>
            <a:r>
              <a:rPr lang="ru-RU" dirty="0"/>
              <a:t> зон на опорных слоях. Для решения этой проблемы зачастую будет достаточно грамотно распределить переходные отверстия (</a:t>
            </a:r>
            <a:r>
              <a:rPr lang="ru-RU" dirty="0" smtClean="0"/>
              <a:t>рисунок). </a:t>
            </a:r>
            <a:r>
              <a:rPr lang="ru-RU" dirty="0"/>
              <a:t>Иногда, чтобы устранить огромный вырез на опорном слое, лучше пожертвовать некоторыми переходами, относящимися к цепям питания и земли.</a:t>
            </a:r>
            <a:endParaRPr lang="en-US" dirty="0"/>
          </a:p>
        </p:txBody>
      </p:sp>
      <p:pic>
        <p:nvPicPr>
          <p:cNvPr id="5" name="Рисунок 4" descr="Следует избегать вырезов, образованных переходными отверстиями"/>
          <p:cNvPicPr/>
          <p:nvPr/>
        </p:nvPicPr>
        <p:blipFill>
          <a:blip r:embed="rId2">
            <a:extLst>
              <a:ext uri="{28A0092B-C50C-407E-A947-70E740481C1C}">
                <a14:useLocalDpi xmlns:a14="http://schemas.microsoft.com/office/drawing/2010/main" val="0"/>
              </a:ext>
            </a:extLst>
          </a:blip>
          <a:srcRect/>
          <a:stretch>
            <a:fillRect/>
          </a:stretch>
        </p:blipFill>
        <p:spPr bwMode="auto">
          <a:xfrm>
            <a:off x="817827" y="2804624"/>
            <a:ext cx="10290773" cy="3089919"/>
          </a:xfrm>
          <a:prstGeom prst="rect">
            <a:avLst/>
          </a:prstGeom>
          <a:noFill/>
          <a:ln>
            <a:noFill/>
          </a:ln>
        </p:spPr>
      </p:pic>
      <p:sp>
        <p:nvSpPr>
          <p:cNvPr id="6" name="Прямоугольник 5"/>
          <p:cNvSpPr/>
          <p:nvPr/>
        </p:nvSpPr>
        <p:spPr>
          <a:xfrm>
            <a:off x="1393776" y="5841781"/>
            <a:ext cx="3286866" cy="923330"/>
          </a:xfrm>
          <a:prstGeom prst="rect">
            <a:avLst/>
          </a:prstGeom>
          <a:ln>
            <a:solidFill>
              <a:srgbClr val="0070C0"/>
            </a:solidFill>
          </a:ln>
        </p:spPr>
        <p:txBody>
          <a:bodyPr wrap="square">
            <a:spAutoFit/>
          </a:bodyPr>
          <a:lstStyle/>
          <a:p>
            <a:r>
              <a:rPr lang="ru-RU" dirty="0">
                <a:latin typeface="Arial" panose="020B0604020202020204" pitchFamily="34" charset="0"/>
                <a:ea typeface="Times New Roman" panose="02020603050405020304" pitchFamily="18" charset="0"/>
              </a:rPr>
              <a:t>Следует избегать вырезов, образованных переходными отверстиями</a:t>
            </a:r>
            <a:endParaRPr lang="en-US" dirty="0"/>
          </a:p>
        </p:txBody>
      </p:sp>
      <p:sp>
        <p:nvSpPr>
          <p:cNvPr id="2" name="Прямоугольник 1"/>
          <p:cNvSpPr/>
          <p:nvPr/>
        </p:nvSpPr>
        <p:spPr>
          <a:xfrm>
            <a:off x="84498" y="1657057"/>
            <a:ext cx="11902289" cy="1200329"/>
          </a:xfrm>
          <a:prstGeom prst="rect">
            <a:avLst/>
          </a:prstGeom>
          <a:ln>
            <a:solidFill>
              <a:srgbClr val="FF0000"/>
            </a:solidFill>
          </a:ln>
        </p:spPr>
        <p:txBody>
          <a:bodyPr wrap="square">
            <a:spAutoFit/>
          </a:bodyPr>
          <a:lstStyle/>
          <a:p>
            <a:r>
              <a:rPr lang="en-US" dirty="0" err="1"/>
              <a:t>Tăierile</a:t>
            </a:r>
            <a:r>
              <a:rPr lang="en-US" dirty="0"/>
              <a:t> la sol pot fi </a:t>
            </a:r>
            <a:r>
              <a:rPr lang="en-US" dirty="0" err="1"/>
              <a:t>formate</a:t>
            </a:r>
            <a:r>
              <a:rPr lang="en-US" dirty="0"/>
              <a:t> </a:t>
            </a:r>
            <a:r>
              <a:rPr lang="en-US" dirty="0" err="1"/>
              <a:t>prin</a:t>
            </a:r>
            <a:r>
              <a:rPr lang="en-US" dirty="0"/>
              <a:t> vii </a:t>
            </a:r>
            <a:r>
              <a:rPr lang="en-US" dirty="0" err="1"/>
              <a:t>aproape</a:t>
            </a:r>
            <a:r>
              <a:rPr lang="en-US" dirty="0"/>
              <a:t> </a:t>
            </a:r>
            <a:r>
              <a:rPr lang="en-US" dirty="0" err="1"/>
              <a:t>distanțate</a:t>
            </a:r>
            <a:r>
              <a:rPr lang="en-US" dirty="0"/>
              <a:t>. </a:t>
            </a:r>
            <a:r>
              <a:rPr lang="en-US" dirty="0" err="1"/>
              <a:t>Acest</a:t>
            </a:r>
            <a:r>
              <a:rPr lang="en-US" dirty="0"/>
              <a:t> </a:t>
            </a:r>
            <a:r>
              <a:rPr lang="en-US" dirty="0" err="1"/>
              <a:t>lucru</a:t>
            </a:r>
            <a:r>
              <a:rPr lang="en-US" dirty="0"/>
              <a:t> </a:t>
            </a:r>
            <a:r>
              <a:rPr lang="en-US" dirty="0" err="1"/>
              <a:t>trebuie</a:t>
            </a:r>
            <a:r>
              <a:rPr lang="en-US" dirty="0"/>
              <a:t> </a:t>
            </a:r>
            <a:r>
              <a:rPr lang="en-US" dirty="0" err="1"/>
              <a:t>avut</a:t>
            </a:r>
            <a:r>
              <a:rPr lang="en-US" dirty="0"/>
              <a:t> </a:t>
            </a:r>
            <a:r>
              <a:rPr lang="en-US" dirty="0" err="1"/>
              <a:t>în</a:t>
            </a:r>
            <a:r>
              <a:rPr lang="en-US" dirty="0"/>
              <a:t> </a:t>
            </a:r>
            <a:r>
              <a:rPr lang="en-US" dirty="0" err="1"/>
              <a:t>vedere</a:t>
            </a:r>
            <a:r>
              <a:rPr lang="en-US" dirty="0"/>
              <a:t> la </a:t>
            </a:r>
            <a:r>
              <a:rPr lang="en-US" dirty="0" err="1"/>
              <a:t>urmărirea</a:t>
            </a:r>
            <a:r>
              <a:rPr lang="en-US" dirty="0"/>
              <a:t> </a:t>
            </a:r>
            <a:r>
              <a:rPr lang="en-US" dirty="0" err="1"/>
              <a:t>semnalelor</a:t>
            </a:r>
            <a:r>
              <a:rPr lang="en-US" dirty="0"/>
              <a:t> de </a:t>
            </a:r>
            <a:r>
              <a:rPr lang="en-US" dirty="0" err="1"/>
              <a:t>înaltă</a:t>
            </a:r>
            <a:r>
              <a:rPr lang="en-US" dirty="0"/>
              <a:t> </a:t>
            </a:r>
            <a:r>
              <a:rPr lang="en-US" dirty="0" err="1"/>
              <a:t>frecvență</a:t>
            </a:r>
            <a:r>
              <a:rPr lang="en-US" dirty="0"/>
              <a:t>. </a:t>
            </a:r>
            <a:r>
              <a:rPr lang="en-US" dirty="0" err="1"/>
              <a:t>Evitați</a:t>
            </a:r>
            <a:r>
              <a:rPr lang="en-US" dirty="0"/>
              <a:t> </a:t>
            </a:r>
            <a:r>
              <a:rPr lang="en-US" dirty="0" err="1"/>
              <a:t>formarea</a:t>
            </a:r>
            <a:r>
              <a:rPr lang="en-US" dirty="0"/>
              <a:t> </a:t>
            </a:r>
            <a:r>
              <a:rPr lang="en-US" dirty="0" err="1"/>
              <a:t>unor</a:t>
            </a:r>
            <a:r>
              <a:rPr lang="en-US" dirty="0"/>
              <a:t> zone </a:t>
            </a:r>
            <a:r>
              <a:rPr lang="en-US" dirty="0" err="1"/>
              <a:t>mari</a:t>
            </a:r>
            <a:r>
              <a:rPr lang="en-US" dirty="0"/>
              <a:t> </a:t>
            </a:r>
            <a:r>
              <a:rPr lang="en-US" dirty="0" err="1"/>
              <a:t>nemetalizate</a:t>
            </a:r>
            <a:r>
              <a:rPr lang="en-US" dirty="0"/>
              <a:t> </a:t>
            </a:r>
            <a:r>
              <a:rPr lang="en-US" dirty="0" err="1"/>
              <a:t>pe</a:t>
            </a:r>
            <a:r>
              <a:rPr lang="en-US" dirty="0"/>
              <a:t> </a:t>
            </a:r>
            <a:r>
              <a:rPr lang="en-US" dirty="0" err="1"/>
              <a:t>straturile</a:t>
            </a:r>
            <a:r>
              <a:rPr lang="en-US" dirty="0"/>
              <a:t> de </a:t>
            </a:r>
            <a:r>
              <a:rPr lang="en-US" dirty="0" err="1"/>
              <a:t>susținere</a:t>
            </a:r>
            <a:r>
              <a:rPr lang="en-US" dirty="0"/>
              <a:t>. </a:t>
            </a:r>
            <a:r>
              <a:rPr lang="en-US" dirty="0" err="1"/>
              <a:t>Pentru</a:t>
            </a:r>
            <a:r>
              <a:rPr lang="en-US" dirty="0"/>
              <a:t> a </a:t>
            </a:r>
            <a:r>
              <a:rPr lang="en-US" dirty="0" err="1"/>
              <a:t>rezolva</a:t>
            </a:r>
            <a:r>
              <a:rPr lang="en-US" dirty="0"/>
              <a:t> </a:t>
            </a:r>
            <a:r>
              <a:rPr lang="en-US" dirty="0" err="1"/>
              <a:t>această</a:t>
            </a:r>
            <a:r>
              <a:rPr lang="en-US" dirty="0"/>
              <a:t> </a:t>
            </a:r>
            <a:r>
              <a:rPr lang="en-US" dirty="0" err="1"/>
              <a:t>problemă</a:t>
            </a:r>
            <a:r>
              <a:rPr lang="en-US" dirty="0"/>
              <a:t>, de </a:t>
            </a:r>
            <a:r>
              <a:rPr lang="en-US" dirty="0" err="1"/>
              <a:t>multe</a:t>
            </a:r>
            <a:r>
              <a:rPr lang="en-US" dirty="0"/>
              <a:t> </a:t>
            </a:r>
            <a:r>
              <a:rPr lang="en-US" dirty="0" err="1"/>
              <a:t>ori</a:t>
            </a:r>
            <a:r>
              <a:rPr lang="en-US" dirty="0"/>
              <a:t> </a:t>
            </a:r>
            <a:r>
              <a:rPr lang="en-US" dirty="0" err="1"/>
              <a:t>va</a:t>
            </a:r>
            <a:r>
              <a:rPr lang="en-US" dirty="0"/>
              <a:t> fi </a:t>
            </a:r>
            <a:r>
              <a:rPr lang="en-US" dirty="0" err="1"/>
              <a:t>suficient</a:t>
            </a:r>
            <a:r>
              <a:rPr lang="en-US" dirty="0"/>
              <a:t> </a:t>
            </a:r>
            <a:r>
              <a:rPr lang="en-US" dirty="0" err="1"/>
              <a:t>să</a:t>
            </a:r>
            <a:r>
              <a:rPr lang="en-US" dirty="0"/>
              <a:t> </a:t>
            </a:r>
            <a:r>
              <a:rPr lang="en-US" dirty="0" err="1"/>
              <a:t>distribuiți</a:t>
            </a:r>
            <a:r>
              <a:rPr lang="en-US" dirty="0"/>
              <a:t> </a:t>
            </a:r>
            <a:r>
              <a:rPr lang="en-US" dirty="0" err="1"/>
              <a:t>corect</a:t>
            </a:r>
            <a:r>
              <a:rPr lang="en-US" dirty="0"/>
              <a:t> via-</a:t>
            </a:r>
            <a:r>
              <a:rPr lang="en-US" dirty="0" err="1"/>
              <a:t>urile</a:t>
            </a:r>
            <a:r>
              <a:rPr lang="en-US" dirty="0"/>
              <a:t> (</a:t>
            </a:r>
            <a:r>
              <a:rPr lang="en-US" dirty="0" err="1" smtClean="0"/>
              <a:t>Figura</a:t>
            </a:r>
            <a:r>
              <a:rPr lang="en-US" dirty="0" smtClean="0"/>
              <a:t>). </a:t>
            </a:r>
            <a:r>
              <a:rPr lang="en-US" dirty="0" err="1"/>
              <a:t>Uneori</a:t>
            </a:r>
            <a:r>
              <a:rPr lang="en-US" dirty="0"/>
              <a:t>, </a:t>
            </a:r>
            <a:r>
              <a:rPr lang="en-US" dirty="0" err="1"/>
              <a:t>pentru</a:t>
            </a:r>
            <a:r>
              <a:rPr lang="en-US" dirty="0"/>
              <a:t> a </a:t>
            </a:r>
            <a:r>
              <a:rPr lang="en-US" dirty="0" err="1"/>
              <a:t>elimina</a:t>
            </a:r>
            <a:r>
              <a:rPr lang="en-US" dirty="0"/>
              <a:t> o </a:t>
            </a:r>
            <a:r>
              <a:rPr lang="en-US" dirty="0" err="1"/>
              <a:t>decupare</a:t>
            </a:r>
            <a:r>
              <a:rPr lang="en-US" dirty="0"/>
              <a:t> </a:t>
            </a:r>
            <a:r>
              <a:rPr lang="en-US" dirty="0" err="1"/>
              <a:t>imensă</a:t>
            </a:r>
            <a:r>
              <a:rPr lang="en-US" dirty="0"/>
              <a:t> </a:t>
            </a:r>
            <a:r>
              <a:rPr lang="en-US" dirty="0" err="1"/>
              <a:t>în</a:t>
            </a:r>
            <a:r>
              <a:rPr lang="en-US" dirty="0"/>
              <a:t> </a:t>
            </a:r>
            <a:r>
              <a:rPr lang="en-US" dirty="0" err="1"/>
              <a:t>stratul</a:t>
            </a:r>
            <a:r>
              <a:rPr lang="en-US" dirty="0"/>
              <a:t> de </a:t>
            </a:r>
            <a:r>
              <a:rPr lang="en-US" dirty="0" err="1"/>
              <a:t>referință</a:t>
            </a:r>
            <a:r>
              <a:rPr lang="en-US" dirty="0"/>
              <a:t>, </a:t>
            </a:r>
            <a:r>
              <a:rPr lang="en-US" dirty="0" err="1"/>
              <a:t>este</a:t>
            </a:r>
            <a:r>
              <a:rPr lang="en-US" dirty="0"/>
              <a:t> </a:t>
            </a:r>
            <a:r>
              <a:rPr lang="en-US" dirty="0" err="1"/>
              <a:t>mai</a:t>
            </a:r>
            <a:r>
              <a:rPr lang="en-US" dirty="0"/>
              <a:t> bine </a:t>
            </a:r>
            <a:r>
              <a:rPr lang="en-US" dirty="0" err="1"/>
              <a:t>să</a:t>
            </a:r>
            <a:r>
              <a:rPr lang="en-US" dirty="0"/>
              <a:t> </a:t>
            </a:r>
            <a:r>
              <a:rPr lang="en-US" dirty="0" err="1"/>
              <a:t>sacrificați</a:t>
            </a:r>
            <a:r>
              <a:rPr lang="en-US" dirty="0"/>
              <a:t> </a:t>
            </a:r>
            <a:r>
              <a:rPr lang="en-US" dirty="0" err="1"/>
              <a:t>niște</a:t>
            </a:r>
            <a:r>
              <a:rPr lang="en-US" dirty="0"/>
              <a:t> </a:t>
            </a:r>
            <a:r>
              <a:rPr lang="en-US" dirty="0" err="1"/>
              <a:t>tranziții</a:t>
            </a:r>
            <a:r>
              <a:rPr lang="en-US" dirty="0"/>
              <a:t> de </a:t>
            </a:r>
            <a:r>
              <a:rPr lang="en-US" dirty="0" err="1"/>
              <a:t>putere</a:t>
            </a:r>
            <a:r>
              <a:rPr lang="en-US" dirty="0"/>
              <a:t> </a:t>
            </a:r>
            <a:r>
              <a:rPr lang="en-US" dirty="0" err="1"/>
              <a:t>și</a:t>
            </a:r>
            <a:r>
              <a:rPr lang="en-US" dirty="0"/>
              <a:t> sol.</a:t>
            </a:r>
          </a:p>
        </p:txBody>
      </p:sp>
      <p:sp>
        <p:nvSpPr>
          <p:cNvPr id="3" name="Прямоугольник 2"/>
          <p:cNvSpPr/>
          <p:nvPr/>
        </p:nvSpPr>
        <p:spPr>
          <a:xfrm>
            <a:off x="6807747" y="5841781"/>
            <a:ext cx="3229987" cy="369332"/>
          </a:xfrm>
          <a:prstGeom prst="rect">
            <a:avLst/>
          </a:prstGeom>
          <a:ln>
            <a:solidFill>
              <a:srgbClr val="FF0000"/>
            </a:solidFill>
          </a:ln>
        </p:spPr>
        <p:txBody>
          <a:bodyPr wrap="none">
            <a:spAutoFit/>
          </a:bodyPr>
          <a:lstStyle/>
          <a:p>
            <a:r>
              <a:rPr lang="en-US" dirty="0" err="1"/>
              <a:t>Decupajele</a:t>
            </a:r>
            <a:r>
              <a:rPr lang="en-US" dirty="0"/>
              <a:t> </a:t>
            </a:r>
            <a:r>
              <a:rPr lang="en-US" dirty="0" err="1"/>
              <a:t>Vias</a:t>
            </a:r>
            <a:r>
              <a:rPr lang="en-US" dirty="0"/>
              <a:t> </a:t>
            </a:r>
            <a:r>
              <a:rPr lang="en-US" dirty="0" err="1"/>
              <a:t>ar</a:t>
            </a:r>
            <a:r>
              <a:rPr lang="en-US" dirty="0"/>
              <a:t> </a:t>
            </a:r>
            <a:r>
              <a:rPr lang="en-US" dirty="0" err="1"/>
              <a:t>trebui</a:t>
            </a:r>
            <a:r>
              <a:rPr lang="en-US" dirty="0"/>
              <a:t> </a:t>
            </a:r>
            <a:r>
              <a:rPr lang="en-US" dirty="0" err="1"/>
              <a:t>evitate</a:t>
            </a:r>
            <a:endParaRPr lang="en-US" dirty="0"/>
          </a:p>
        </p:txBody>
      </p:sp>
    </p:spTree>
    <p:extLst>
      <p:ext uri="{BB962C8B-B14F-4D97-AF65-F5344CB8AC3E}">
        <p14:creationId xmlns:p14="http://schemas.microsoft.com/office/powerpoint/2010/main" val="18245785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6335" y="0"/>
            <a:ext cx="11525061" cy="1870512"/>
          </a:xfrm>
          <a:prstGeom prst="rect">
            <a:avLst/>
          </a:prstGeom>
          <a:ln>
            <a:solidFill>
              <a:srgbClr val="0070C0"/>
            </a:solidFill>
          </a:ln>
        </p:spPr>
        <p:txBody>
          <a:bodyPr wrap="square">
            <a:spAutoFit/>
          </a:bodyPr>
          <a:lstStyle/>
          <a:p>
            <a:pPr>
              <a:lnSpc>
                <a:spcPct val="107000"/>
              </a:lnSpc>
              <a:spcAft>
                <a:spcPts val="800"/>
              </a:spcAft>
            </a:pPr>
            <a:r>
              <a:rPr lang="ru-RU" dirty="0"/>
              <a:t>Путь возвратного тока должен выбираться, исходя из положения источника и приемника сигнала. На рис. представлен пример удачной (справа) и неудачной (слева) трассировок. На рисунке слева используется единственное переходное отверстие, поэтому возвратный ток идет не по слою земли, как хотелось бы, а по проводникам на верхнем слое. По этой причине лучше использовать правый вариант трассировки и размещать переходные отверстия как возле источника сигнала, так и возле приемника. В таком случае возвратный ток будет распространяться преимущественно по слою земли.</a:t>
            </a:r>
            <a:endParaRPr lang="en-US" dirty="0"/>
          </a:p>
        </p:txBody>
      </p:sp>
      <p:pic>
        <p:nvPicPr>
          <p:cNvPr id="5" name="Рисунок 4" descr="Различие путей возвратных токов при разном размещении переходных отверстий"/>
          <p:cNvPicPr/>
          <p:nvPr/>
        </p:nvPicPr>
        <p:blipFill>
          <a:blip r:embed="rId2">
            <a:extLst>
              <a:ext uri="{28A0092B-C50C-407E-A947-70E740481C1C}">
                <a14:useLocalDpi xmlns:a14="http://schemas.microsoft.com/office/drawing/2010/main" val="0"/>
              </a:ext>
            </a:extLst>
          </a:blip>
          <a:srcRect/>
          <a:stretch>
            <a:fillRect/>
          </a:stretch>
        </p:blipFill>
        <p:spPr bwMode="auto">
          <a:xfrm>
            <a:off x="1015849" y="3252227"/>
            <a:ext cx="9946031" cy="2876591"/>
          </a:xfrm>
          <a:prstGeom prst="rect">
            <a:avLst/>
          </a:prstGeom>
          <a:noFill/>
          <a:ln>
            <a:noFill/>
          </a:ln>
        </p:spPr>
      </p:pic>
      <p:sp>
        <p:nvSpPr>
          <p:cNvPr id="6" name="Прямоугольник 5"/>
          <p:cNvSpPr/>
          <p:nvPr/>
        </p:nvSpPr>
        <p:spPr>
          <a:xfrm>
            <a:off x="0" y="6172941"/>
            <a:ext cx="5473039" cy="685059"/>
          </a:xfrm>
          <a:prstGeom prst="rect">
            <a:avLst/>
          </a:prstGeom>
          <a:ln>
            <a:solidFill>
              <a:srgbClr val="0070C0"/>
            </a:solidFill>
          </a:ln>
        </p:spPr>
        <p:txBody>
          <a:bodyPr wrap="square">
            <a:spAutoFit/>
          </a:bodyPr>
          <a:lstStyle/>
          <a:p>
            <a:pPr algn="ctr">
              <a:lnSpc>
                <a:spcPct val="107000"/>
              </a:lnSpc>
              <a:spcAft>
                <a:spcPts val="800"/>
              </a:spcAft>
            </a:pPr>
            <a:r>
              <a:rPr lang="ru-RU" dirty="0"/>
              <a:t>Различие путей возвратных токов при разном размещении переходных отверстий</a:t>
            </a:r>
            <a:endParaRPr lang="en-US" dirty="0"/>
          </a:p>
        </p:txBody>
      </p:sp>
      <p:sp>
        <p:nvSpPr>
          <p:cNvPr id="2" name="Прямоугольник 1"/>
          <p:cNvSpPr/>
          <p:nvPr/>
        </p:nvSpPr>
        <p:spPr>
          <a:xfrm>
            <a:off x="226335" y="1874533"/>
            <a:ext cx="11841933" cy="1477328"/>
          </a:xfrm>
          <a:prstGeom prst="rect">
            <a:avLst/>
          </a:prstGeom>
          <a:ln>
            <a:solidFill>
              <a:srgbClr val="FF0000"/>
            </a:solidFill>
          </a:ln>
        </p:spPr>
        <p:txBody>
          <a:bodyPr wrap="square">
            <a:spAutoFit/>
          </a:bodyPr>
          <a:lstStyle/>
          <a:p>
            <a:r>
              <a:rPr lang="en-US" dirty="0" err="1"/>
              <a:t>Calea</a:t>
            </a:r>
            <a:r>
              <a:rPr lang="en-US" dirty="0"/>
              <a:t> </a:t>
            </a:r>
            <a:r>
              <a:rPr lang="en-US" dirty="0" err="1"/>
              <a:t>curentului</a:t>
            </a:r>
            <a:r>
              <a:rPr lang="en-US" dirty="0"/>
              <a:t> de </a:t>
            </a:r>
            <a:r>
              <a:rPr lang="en-US" dirty="0" err="1"/>
              <a:t>retur</a:t>
            </a:r>
            <a:r>
              <a:rPr lang="en-US" dirty="0"/>
              <a:t> </a:t>
            </a:r>
            <a:r>
              <a:rPr lang="en-US" dirty="0" err="1"/>
              <a:t>trebuie</a:t>
            </a:r>
            <a:r>
              <a:rPr lang="en-US" dirty="0"/>
              <a:t> </a:t>
            </a:r>
            <a:r>
              <a:rPr lang="en-US" dirty="0" err="1"/>
              <a:t>selectată</a:t>
            </a:r>
            <a:r>
              <a:rPr lang="en-US" dirty="0"/>
              <a:t> </a:t>
            </a:r>
            <a:r>
              <a:rPr lang="en-US" dirty="0" err="1"/>
              <a:t>pe</a:t>
            </a:r>
            <a:r>
              <a:rPr lang="en-US" dirty="0"/>
              <a:t> </a:t>
            </a:r>
            <a:r>
              <a:rPr lang="en-US" dirty="0" err="1"/>
              <a:t>baza</a:t>
            </a:r>
            <a:r>
              <a:rPr lang="en-US" dirty="0"/>
              <a:t> </a:t>
            </a:r>
            <a:r>
              <a:rPr lang="en-US" dirty="0" err="1"/>
              <a:t>poziției</a:t>
            </a:r>
            <a:r>
              <a:rPr lang="en-US" dirty="0"/>
              <a:t> </a:t>
            </a:r>
            <a:r>
              <a:rPr lang="en-US" dirty="0" err="1"/>
              <a:t>sursei</a:t>
            </a:r>
            <a:r>
              <a:rPr lang="en-US" dirty="0"/>
              <a:t> de </a:t>
            </a:r>
            <a:r>
              <a:rPr lang="en-US" dirty="0" err="1"/>
              <a:t>semnal</a:t>
            </a:r>
            <a:r>
              <a:rPr lang="en-US" dirty="0"/>
              <a:t> </a:t>
            </a:r>
            <a:r>
              <a:rPr lang="en-US" dirty="0" err="1"/>
              <a:t>și</a:t>
            </a:r>
            <a:r>
              <a:rPr lang="en-US" dirty="0"/>
              <a:t> a </a:t>
            </a:r>
            <a:r>
              <a:rPr lang="en-US" dirty="0" err="1"/>
              <a:t>receptorului</a:t>
            </a:r>
            <a:r>
              <a:rPr lang="en-US" dirty="0"/>
              <a:t>. </a:t>
            </a:r>
            <a:r>
              <a:rPr lang="en-US" dirty="0" err="1"/>
              <a:t>În</a:t>
            </a:r>
            <a:r>
              <a:rPr lang="en-US" dirty="0"/>
              <a:t> fig. </a:t>
            </a:r>
            <a:r>
              <a:rPr lang="en-US" dirty="0" err="1"/>
              <a:t>arată</a:t>
            </a:r>
            <a:r>
              <a:rPr lang="en-US" dirty="0"/>
              <a:t> un </a:t>
            </a:r>
            <a:r>
              <a:rPr lang="en-US" dirty="0" err="1"/>
              <a:t>exemplu</a:t>
            </a:r>
            <a:r>
              <a:rPr lang="en-US" dirty="0"/>
              <a:t> de </a:t>
            </a:r>
            <a:r>
              <a:rPr lang="en-US" dirty="0" err="1"/>
              <a:t>urme</a:t>
            </a:r>
            <a:r>
              <a:rPr lang="en-US" dirty="0"/>
              <a:t> de </a:t>
            </a:r>
            <a:r>
              <a:rPr lang="en-US" dirty="0" err="1"/>
              <a:t>succes</a:t>
            </a:r>
            <a:r>
              <a:rPr lang="en-US" dirty="0"/>
              <a:t> (</a:t>
            </a:r>
            <a:r>
              <a:rPr lang="en-US" dirty="0" err="1"/>
              <a:t>dreapta</a:t>
            </a:r>
            <a:r>
              <a:rPr lang="en-US" dirty="0"/>
              <a:t>) </a:t>
            </a:r>
            <a:r>
              <a:rPr lang="en-US" dirty="0" err="1"/>
              <a:t>și</a:t>
            </a:r>
            <a:r>
              <a:rPr lang="en-US" dirty="0"/>
              <a:t> </a:t>
            </a:r>
            <a:r>
              <a:rPr lang="en-US" dirty="0" err="1"/>
              <a:t>nereușite</a:t>
            </a:r>
            <a:r>
              <a:rPr lang="en-US" dirty="0"/>
              <a:t> (</a:t>
            </a:r>
            <a:r>
              <a:rPr lang="en-US" dirty="0" err="1"/>
              <a:t>stânga</a:t>
            </a:r>
            <a:r>
              <a:rPr lang="en-US" dirty="0"/>
              <a:t>). </a:t>
            </a:r>
            <a:r>
              <a:rPr lang="en-US" dirty="0" err="1"/>
              <a:t>În</a:t>
            </a:r>
            <a:r>
              <a:rPr lang="en-US" dirty="0"/>
              <a:t> </a:t>
            </a:r>
            <a:r>
              <a:rPr lang="en-US" dirty="0" err="1"/>
              <a:t>figura</a:t>
            </a:r>
            <a:r>
              <a:rPr lang="en-US" dirty="0"/>
              <a:t> din </a:t>
            </a:r>
            <a:r>
              <a:rPr lang="en-US" dirty="0" err="1"/>
              <a:t>stânga</a:t>
            </a:r>
            <a:r>
              <a:rPr lang="en-US" dirty="0"/>
              <a:t>, </a:t>
            </a:r>
            <a:r>
              <a:rPr lang="en-US" dirty="0" err="1"/>
              <a:t>este</a:t>
            </a:r>
            <a:r>
              <a:rPr lang="en-US" dirty="0"/>
              <a:t> </a:t>
            </a:r>
            <a:r>
              <a:rPr lang="en-US" dirty="0" err="1"/>
              <a:t>utilizată</a:t>
            </a:r>
            <a:r>
              <a:rPr lang="en-US" dirty="0"/>
              <a:t> o </a:t>
            </a:r>
            <a:r>
              <a:rPr lang="en-US" dirty="0" err="1"/>
              <a:t>singură</a:t>
            </a:r>
            <a:r>
              <a:rPr lang="en-US" dirty="0"/>
              <a:t> via, </a:t>
            </a:r>
            <a:r>
              <a:rPr lang="en-US" dirty="0" err="1"/>
              <a:t>astfel</a:t>
            </a:r>
            <a:r>
              <a:rPr lang="en-US" dirty="0"/>
              <a:t> </a:t>
            </a:r>
            <a:r>
              <a:rPr lang="en-US" dirty="0" err="1"/>
              <a:t>încât</a:t>
            </a:r>
            <a:r>
              <a:rPr lang="en-US" dirty="0"/>
              <a:t> </a:t>
            </a:r>
            <a:r>
              <a:rPr lang="en-US" dirty="0" err="1"/>
              <a:t>curentul</a:t>
            </a:r>
            <a:r>
              <a:rPr lang="en-US" dirty="0"/>
              <a:t> de </a:t>
            </a:r>
            <a:r>
              <a:rPr lang="en-US" dirty="0" err="1"/>
              <a:t>retur</a:t>
            </a:r>
            <a:r>
              <a:rPr lang="en-US" dirty="0"/>
              <a:t> nu </a:t>
            </a:r>
            <a:r>
              <a:rPr lang="en-US" dirty="0" err="1"/>
              <a:t>curge</a:t>
            </a:r>
            <a:r>
              <a:rPr lang="en-US" dirty="0"/>
              <a:t> </a:t>
            </a:r>
            <a:r>
              <a:rPr lang="en-US" dirty="0" err="1"/>
              <a:t>prin</a:t>
            </a:r>
            <a:r>
              <a:rPr lang="en-US" dirty="0"/>
              <a:t> </a:t>
            </a:r>
            <a:r>
              <a:rPr lang="en-US" dirty="0" err="1"/>
              <a:t>stratul</a:t>
            </a:r>
            <a:r>
              <a:rPr lang="en-US" dirty="0"/>
              <a:t> de sol, </a:t>
            </a:r>
            <a:r>
              <a:rPr lang="en-US" dirty="0" err="1"/>
              <a:t>așa</a:t>
            </a:r>
            <a:r>
              <a:rPr lang="en-US" dirty="0"/>
              <a:t> cum am </a:t>
            </a:r>
            <a:r>
              <a:rPr lang="en-US" dirty="0" err="1"/>
              <a:t>dori</a:t>
            </a:r>
            <a:r>
              <a:rPr lang="en-US" dirty="0"/>
              <a:t>, ci </a:t>
            </a:r>
            <a:r>
              <a:rPr lang="en-US" dirty="0" err="1"/>
              <a:t>prin</a:t>
            </a:r>
            <a:r>
              <a:rPr lang="en-US" dirty="0"/>
              <a:t> </a:t>
            </a:r>
            <a:r>
              <a:rPr lang="en-US" dirty="0" err="1"/>
              <a:t>conductorii</a:t>
            </a:r>
            <a:r>
              <a:rPr lang="en-US" dirty="0"/>
              <a:t> de </a:t>
            </a:r>
            <a:r>
              <a:rPr lang="en-US" dirty="0" err="1"/>
              <a:t>pe</a:t>
            </a:r>
            <a:r>
              <a:rPr lang="en-US" dirty="0"/>
              <a:t> </a:t>
            </a:r>
            <a:r>
              <a:rPr lang="en-US" dirty="0" err="1"/>
              <a:t>stratul</a:t>
            </a:r>
            <a:r>
              <a:rPr lang="en-US" dirty="0"/>
              <a:t> superior. Din </a:t>
            </a:r>
            <a:r>
              <a:rPr lang="en-US" dirty="0" err="1"/>
              <a:t>acest</a:t>
            </a:r>
            <a:r>
              <a:rPr lang="en-US" dirty="0"/>
              <a:t> </a:t>
            </a:r>
            <a:r>
              <a:rPr lang="en-US" dirty="0" err="1"/>
              <a:t>motiv</a:t>
            </a:r>
            <a:r>
              <a:rPr lang="en-US" dirty="0"/>
              <a:t>, </a:t>
            </a:r>
            <a:r>
              <a:rPr lang="en-US" dirty="0" err="1"/>
              <a:t>cel</a:t>
            </a:r>
            <a:r>
              <a:rPr lang="en-US" dirty="0"/>
              <a:t> </a:t>
            </a:r>
            <a:r>
              <a:rPr lang="en-US" dirty="0" err="1"/>
              <a:t>mai</a:t>
            </a:r>
            <a:r>
              <a:rPr lang="en-US" dirty="0"/>
              <a:t> bine </a:t>
            </a:r>
            <a:r>
              <a:rPr lang="en-US" dirty="0" err="1"/>
              <a:t>este</a:t>
            </a:r>
            <a:r>
              <a:rPr lang="en-US" dirty="0"/>
              <a:t> </a:t>
            </a:r>
            <a:r>
              <a:rPr lang="en-US" dirty="0" err="1"/>
              <a:t>să</a:t>
            </a:r>
            <a:r>
              <a:rPr lang="en-US" dirty="0"/>
              <a:t> </a:t>
            </a:r>
            <a:r>
              <a:rPr lang="en-US" dirty="0" err="1"/>
              <a:t>utilizați</a:t>
            </a:r>
            <a:r>
              <a:rPr lang="en-US" dirty="0"/>
              <a:t> </a:t>
            </a:r>
            <a:r>
              <a:rPr lang="en-US" dirty="0" err="1"/>
              <a:t>opțiunea</a:t>
            </a:r>
            <a:r>
              <a:rPr lang="en-US" dirty="0"/>
              <a:t> de </a:t>
            </a:r>
            <a:r>
              <a:rPr lang="en-US" dirty="0" err="1"/>
              <a:t>rutare</a:t>
            </a:r>
            <a:r>
              <a:rPr lang="en-US" dirty="0"/>
              <a:t> din </a:t>
            </a:r>
            <a:r>
              <a:rPr lang="en-US" dirty="0" err="1"/>
              <a:t>partea</a:t>
            </a:r>
            <a:r>
              <a:rPr lang="en-US" dirty="0"/>
              <a:t> </a:t>
            </a:r>
            <a:r>
              <a:rPr lang="en-US" dirty="0" err="1"/>
              <a:t>dreaptă</a:t>
            </a:r>
            <a:r>
              <a:rPr lang="en-US" dirty="0"/>
              <a:t> </a:t>
            </a:r>
            <a:r>
              <a:rPr lang="en-US" dirty="0" err="1"/>
              <a:t>și</a:t>
            </a:r>
            <a:r>
              <a:rPr lang="en-US" dirty="0"/>
              <a:t> </a:t>
            </a:r>
            <a:r>
              <a:rPr lang="en-US" dirty="0" err="1"/>
              <a:t>să</a:t>
            </a:r>
            <a:r>
              <a:rPr lang="en-US" dirty="0"/>
              <a:t> </a:t>
            </a:r>
            <a:r>
              <a:rPr lang="en-US" dirty="0" err="1"/>
              <a:t>plasați</a:t>
            </a:r>
            <a:r>
              <a:rPr lang="en-US" dirty="0"/>
              <a:t> </a:t>
            </a:r>
            <a:r>
              <a:rPr lang="en-US" dirty="0" err="1"/>
              <a:t>viale</a:t>
            </a:r>
            <a:r>
              <a:rPr lang="en-US" dirty="0"/>
              <a:t> </a:t>
            </a:r>
            <a:r>
              <a:rPr lang="en-US" dirty="0" err="1"/>
              <a:t>atât</a:t>
            </a:r>
            <a:r>
              <a:rPr lang="en-US" dirty="0"/>
              <a:t> </a:t>
            </a:r>
            <a:r>
              <a:rPr lang="en-US" dirty="0" err="1"/>
              <a:t>în</a:t>
            </a:r>
            <a:r>
              <a:rPr lang="en-US" dirty="0"/>
              <a:t> ​​</a:t>
            </a:r>
            <a:r>
              <a:rPr lang="en-US" dirty="0" err="1"/>
              <a:t>apropierea</a:t>
            </a:r>
            <a:r>
              <a:rPr lang="en-US" dirty="0"/>
              <a:t> </a:t>
            </a:r>
            <a:r>
              <a:rPr lang="en-US" dirty="0" err="1"/>
              <a:t>sursei</a:t>
            </a:r>
            <a:r>
              <a:rPr lang="en-US" dirty="0"/>
              <a:t> de </a:t>
            </a:r>
            <a:r>
              <a:rPr lang="en-US" dirty="0" err="1"/>
              <a:t>semnal</a:t>
            </a:r>
            <a:r>
              <a:rPr lang="en-US" dirty="0"/>
              <a:t>, </a:t>
            </a:r>
            <a:r>
              <a:rPr lang="en-US" dirty="0" err="1"/>
              <a:t>cât</a:t>
            </a:r>
            <a:r>
              <a:rPr lang="en-US" dirty="0"/>
              <a:t> </a:t>
            </a:r>
            <a:r>
              <a:rPr lang="en-US" dirty="0" err="1"/>
              <a:t>și</a:t>
            </a:r>
            <a:r>
              <a:rPr lang="en-US" dirty="0"/>
              <a:t> a </a:t>
            </a:r>
            <a:r>
              <a:rPr lang="en-US" dirty="0" err="1"/>
              <a:t>receptorului</a:t>
            </a:r>
            <a:r>
              <a:rPr lang="en-US" dirty="0"/>
              <a:t>. </a:t>
            </a:r>
            <a:r>
              <a:rPr lang="en-US" dirty="0" err="1"/>
              <a:t>În</a:t>
            </a:r>
            <a:r>
              <a:rPr lang="en-US" dirty="0"/>
              <a:t> </a:t>
            </a:r>
            <a:r>
              <a:rPr lang="en-US" dirty="0" err="1"/>
              <a:t>acest</a:t>
            </a:r>
            <a:r>
              <a:rPr lang="en-US" dirty="0"/>
              <a:t> </a:t>
            </a:r>
            <a:r>
              <a:rPr lang="en-US" dirty="0" err="1"/>
              <a:t>caz</a:t>
            </a:r>
            <a:r>
              <a:rPr lang="en-US" dirty="0"/>
              <a:t>, </a:t>
            </a:r>
            <a:r>
              <a:rPr lang="en-US" dirty="0" err="1"/>
              <a:t>curentul</a:t>
            </a:r>
            <a:r>
              <a:rPr lang="en-US" dirty="0"/>
              <a:t> de </a:t>
            </a:r>
            <a:r>
              <a:rPr lang="en-US" dirty="0" err="1"/>
              <a:t>retur</a:t>
            </a:r>
            <a:r>
              <a:rPr lang="en-US" dirty="0"/>
              <a:t> se </a:t>
            </a:r>
            <a:r>
              <a:rPr lang="en-US" dirty="0" err="1"/>
              <a:t>va</a:t>
            </a:r>
            <a:r>
              <a:rPr lang="en-US" dirty="0"/>
              <a:t> </a:t>
            </a:r>
            <a:r>
              <a:rPr lang="en-US" dirty="0" err="1"/>
              <a:t>propaga</a:t>
            </a:r>
            <a:r>
              <a:rPr lang="en-US" dirty="0"/>
              <a:t> </a:t>
            </a:r>
            <a:r>
              <a:rPr lang="en-US" dirty="0" err="1"/>
              <a:t>în</a:t>
            </a:r>
            <a:r>
              <a:rPr lang="en-US" dirty="0"/>
              <a:t> principal </a:t>
            </a:r>
            <a:r>
              <a:rPr lang="en-US" dirty="0" err="1"/>
              <a:t>peste</a:t>
            </a:r>
            <a:r>
              <a:rPr lang="en-US" dirty="0"/>
              <a:t> </a:t>
            </a:r>
            <a:r>
              <a:rPr lang="en-US" dirty="0" err="1"/>
              <a:t>stratul</a:t>
            </a:r>
            <a:r>
              <a:rPr lang="en-US" dirty="0"/>
              <a:t> de sol.</a:t>
            </a:r>
          </a:p>
        </p:txBody>
      </p:sp>
      <p:sp>
        <p:nvSpPr>
          <p:cNvPr id="3" name="Прямоугольник 2"/>
          <p:cNvSpPr/>
          <p:nvPr/>
        </p:nvSpPr>
        <p:spPr>
          <a:xfrm>
            <a:off x="6275339" y="6128818"/>
            <a:ext cx="5792929" cy="646331"/>
          </a:xfrm>
          <a:prstGeom prst="rect">
            <a:avLst/>
          </a:prstGeom>
          <a:ln>
            <a:solidFill>
              <a:srgbClr val="FF0000"/>
            </a:solidFill>
          </a:ln>
        </p:spPr>
        <p:txBody>
          <a:bodyPr wrap="square">
            <a:spAutoFit/>
          </a:bodyPr>
          <a:lstStyle/>
          <a:p>
            <a:r>
              <a:rPr lang="en-US" dirty="0" err="1"/>
              <a:t>Diferența</a:t>
            </a:r>
            <a:r>
              <a:rPr lang="en-US" dirty="0"/>
              <a:t> </a:t>
            </a:r>
            <a:r>
              <a:rPr lang="en-US" dirty="0" err="1"/>
              <a:t>în</a:t>
            </a:r>
            <a:r>
              <a:rPr lang="en-US" dirty="0"/>
              <a:t> </a:t>
            </a:r>
            <a:r>
              <a:rPr lang="en-US" dirty="0" err="1"/>
              <a:t>traseele</a:t>
            </a:r>
            <a:r>
              <a:rPr lang="en-US" dirty="0"/>
              <a:t> </a:t>
            </a:r>
            <a:r>
              <a:rPr lang="en-US" dirty="0" err="1"/>
              <a:t>curenților</a:t>
            </a:r>
            <a:r>
              <a:rPr lang="en-US" dirty="0"/>
              <a:t> de </a:t>
            </a:r>
            <a:r>
              <a:rPr lang="en-US" dirty="0" err="1"/>
              <a:t>retur</a:t>
            </a:r>
            <a:r>
              <a:rPr lang="en-US" dirty="0"/>
              <a:t> cu </a:t>
            </a:r>
            <a:r>
              <a:rPr lang="en-US" dirty="0" err="1"/>
              <a:t>plasarea</a:t>
            </a:r>
            <a:r>
              <a:rPr lang="en-US" dirty="0"/>
              <a:t> </a:t>
            </a:r>
            <a:r>
              <a:rPr lang="en-US" dirty="0" err="1"/>
              <a:t>diferită</a:t>
            </a:r>
            <a:r>
              <a:rPr lang="en-US" dirty="0"/>
              <a:t> a </a:t>
            </a:r>
            <a:r>
              <a:rPr lang="en-US" dirty="0" smtClean="0"/>
              <a:t>via</a:t>
            </a:r>
            <a:r>
              <a:rPr lang="x-none" dirty="0" smtClean="0"/>
              <a:t>-urilor</a:t>
            </a:r>
            <a:endParaRPr lang="en-US" dirty="0"/>
          </a:p>
        </p:txBody>
      </p:sp>
    </p:spTree>
    <p:extLst>
      <p:ext uri="{BB962C8B-B14F-4D97-AF65-F5344CB8AC3E}">
        <p14:creationId xmlns:p14="http://schemas.microsoft.com/office/powerpoint/2010/main" val="8657563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2427" y="0"/>
            <a:ext cx="11787612" cy="1857368"/>
          </a:xfrm>
          <a:prstGeom prst="rect">
            <a:avLst/>
          </a:prstGeom>
          <a:ln>
            <a:solidFill>
              <a:srgbClr val="0070C0"/>
            </a:solidFill>
          </a:ln>
        </p:spPr>
        <p:txBody>
          <a:bodyPr wrap="square">
            <a:spAutoFit/>
          </a:bodyPr>
          <a:lstStyle/>
          <a:p>
            <a:pPr>
              <a:lnSpc>
                <a:spcPct val="107000"/>
              </a:lnSpc>
              <a:spcAft>
                <a:spcPts val="800"/>
              </a:spcAft>
            </a:pPr>
            <a:r>
              <a:rPr lang="ru-RU" dirty="0"/>
              <a:t>Если требуется, чтобы возвратный ток протекал по слою питания, для этого необходимо создать соответствующие условия. У источника и приемника сигналов опорным является слой земли. Чтобы возвратный ток мог попасть на слой питания, необходимо использовать объединяющие конденсаторы (рисунок). Если питание приемника и источника поступает напрямую с опорного слоя, то в качестве объединительных конденсаторов могут выступать обычные развязывающие конденсаторы, но только в том случае, если они расположены близко к точке входа/выхода сигнала. </a:t>
            </a:r>
            <a:r>
              <a:rPr lang="en-US" dirty="0" err="1"/>
              <a:t>Типовое</a:t>
            </a:r>
            <a:r>
              <a:rPr lang="en-US" dirty="0"/>
              <a:t> </a:t>
            </a:r>
            <a:r>
              <a:rPr lang="en-US" dirty="0" err="1"/>
              <a:t>значение</a:t>
            </a:r>
            <a:r>
              <a:rPr lang="en-US" dirty="0"/>
              <a:t> </a:t>
            </a:r>
            <a:r>
              <a:rPr lang="en-US" dirty="0" err="1"/>
              <a:t>емкостей</a:t>
            </a:r>
            <a:r>
              <a:rPr lang="en-US" dirty="0"/>
              <a:t> </a:t>
            </a:r>
            <a:r>
              <a:rPr lang="en-US" dirty="0" err="1"/>
              <a:t>объединительных</a:t>
            </a:r>
            <a:r>
              <a:rPr lang="en-US" dirty="0"/>
              <a:t> </a:t>
            </a:r>
            <a:r>
              <a:rPr lang="en-US" dirty="0" err="1"/>
              <a:t>конденсатора</a:t>
            </a:r>
            <a:r>
              <a:rPr lang="en-US" dirty="0"/>
              <a:t> </a:t>
            </a:r>
            <a:r>
              <a:rPr lang="en-US" dirty="0" err="1"/>
              <a:t>составляет</a:t>
            </a:r>
            <a:r>
              <a:rPr lang="en-US" dirty="0"/>
              <a:t> 10…100 </a:t>
            </a:r>
            <a:r>
              <a:rPr lang="en-US" dirty="0" err="1"/>
              <a:t>нФ</a:t>
            </a:r>
            <a:r>
              <a:rPr lang="en-US" dirty="0"/>
              <a:t>.</a:t>
            </a:r>
          </a:p>
        </p:txBody>
      </p:sp>
      <p:pic>
        <p:nvPicPr>
          <p:cNvPr id="5" name="Рисунок 4" descr="Чтобы возвратный ток протекал по слою питания, необходимо использовать объединяющие конденсаторы"/>
          <p:cNvPicPr/>
          <p:nvPr/>
        </p:nvPicPr>
        <p:blipFill>
          <a:blip r:embed="rId2">
            <a:extLst>
              <a:ext uri="{28A0092B-C50C-407E-A947-70E740481C1C}">
                <a14:useLocalDpi xmlns:a14="http://schemas.microsoft.com/office/drawing/2010/main" val="0"/>
              </a:ext>
            </a:extLst>
          </a:blip>
          <a:srcRect/>
          <a:stretch>
            <a:fillRect/>
          </a:stretch>
        </p:blipFill>
        <p:spPr bwMode="auto">
          <a:xfrm>
            <a:off x="1308847" y="3358824"/>
            <a:ext cx="9314772" cy="2690216"/>
          </a:xfrm>
          <a:prstGeom prst="rect">
            <a:avLst/>
          </a:prstGeom>
          <a:noFill/>
          <a:ln>
            <a:noFill/>
          </a:ln>
        </p:spPr>
      </p:pic>
      <p:sp>
        <p:nvSpPr>
          <p:cNvPr id="6" name="Прямоугольник 5"/>
          <p:cNvSpPr/>
          <p:nvPr/>
        </p:nvSpPr>
        <p:spPr>
          <a:xfrm>
            <a:off x="99588" y="6073169"/>
            <a:ext cx="5866645" cy="646331"/>
          </a:xfrm>
          <a:prstGeom prst="rect">
            <a:avLst/>
          </a:prstGeom>
          <a:ln>
            <a:solidFill>
              <a:srgbClr val="0070C0"/>
            </a:solidFill>
          </a:ln>
        </p:spPr>
        <p:txBody>
          <a:bodyPr wrap="square">
            <a:spAutoFit/>
          </a:bodyPr>
          <a:lstStyle/>
          <a:p>
            <a:r>
              <a:rPr lang="ru-RU" dirty="0"/>
              <a:t>Чтобы возвратный ток протекал по слою питания, необходимо использовать объединяющие конденсаторы</a:t>
            </a:r>
            <a:endParaRPr lang="en-US" dirty="0"/>
          </a:p>
        </p:txBody>
      </p:sp>
      <p:sp>
        <p:nvSpPr>
          <p:cNvPr id="2" name="Прямоугольник 1"/>
          <p:cNvSpPr/>
          <p:nvPr/>
        </p:nvSpPr>
        <p:spPr>
          <a:xfrm>
            <a:off x="72426" y="1857368"/>
            <a:ext cx="12023003" cy="1477328"/>
          </a:xfrm>
          <a:prstGeom prst="rect">
            <a:avLst/>
          </a:prstGeom>
          <a:ln>
            <a:solidFill>
              <a:srgbClr val="FF0000"/>
            </a:solidFill>
          </a:ln>
        </p:spPr>
        <p:txBody>
          <a:bodyPr wrap="square">
            <a:spAutoFit/>
          </a:bodyPr>
          <a:lstStyle/>
          <a:p>
            <a:r>
              <a:rPr lang="en-US" dirty="0" err="1"/>
              <a:t>Dacă</a:t>
            </a:r>
            <a:r>
              <a:rPr lang="en-US" dirty="0"/>
              <a:t> </a:t>
            </a:r>
            <a:r>
              <a:rPr lang="en-US" dirty="0" err="1"/>
              <a:t>este</a:t>
            </a:r>
            <a:r>
              <a:rPr lang="en-US" dirty="0"/>
              <a:t> </a:t>
            </a:r>
            <a:r>
              <a:rPr lang="en-US" dirty="0" err="1"/>
              <a:t>necesar</a:t>
            </a:r>
            <a:r>
              <a:rPr lang="en-US" dirty="0"/>
              <a:t> </a:t>
            </a:r>
            <a:r>
              <a:rPr lang="en-US" dirty="0" err="1"/>
              <a:t>să</a:t>
            </a:r>
            <a:r>
              <a:rPr lang="en-US" dirty="0"/>
              <a:t> </a:t>
            </a:r>
            <a:r>
              <a:rPr lang="en-US" dirty="0" err="1"/>
              <a:t>curgă</a:t>
            </a:r>
            <a:r>
              <a:rPr lang="en-US" dirty="0"/>
              <a:t> </a:t>
            </a:r>
            <a:r>
              <a:rPr lang="en-US" dirty="0" err="1"/>
              <a:t>curentul</a:t>
            </a:r>
            <a:r>
              <a:rPr lang="en-US" dirty="0"/>
              <a:t> de </a:t>
            </a:r>
            <a:r>
              <a:rPr lang="en-US" dirty="0" err="1"/>
              <a:t>retur</a:t>
            </a:r>
            <a:r>
              <a:rPr lang="en-US" dirty="0"/>
              <a:t> </a:t>
            </a:r>
            <a:r>
              <a:rPr lang="en-US" dirty="0" err="1"/>
              <a:t>prin</a:t>
            </a:r>
            <a:r>
              <a:rPr lang="en-US" dirty="0"/>
              <a:t> </a:t>
            </a:r>
            <a:r>
              <a:rPr lang="en-US" dirty="0" err="1"/>
              <a:t>stratul</a:t>
            </a:r>
            <a:r>
              <a:rPr lang="en-US" dirty="0"/>
              <a:t> de </a:t>
            </a:r>
            <a:r>
              <a:rPr lang="en-US" dirty="0" err="1"/>
              <a:t>alimentare</a:t>
            </a:r>
            <a:r>
              <a:rPr lang="en-US" dirty="0"/>
              <a:t>, </a:t>
            </a:r>
            <a:r>
              <a:rPr lang="en-US" dirty="0" err="1"/>
              <a:t>trebuie</a:t>
            </a:r>
            <a:r>
              <a:rPr lang="en-US" dirty="0"/>
              <a:t> create </a:t>
            </a:r>
            <a:r>
              <a:rPr lang="en-US" dirty="0" err="1"/>
              <a:t>condiții</a:t>
            </a:r>
            <a:r>
              <a:rPr lang="en-US" dirty="0"/>
              <a:t> </a:t>
            </a:r>
            <a:r>
              <a:rPr lang="en-US" dirty="0" err="1"/>
              <a:t>adecvate</a:t>
            </a:r>
            <a:r>
              <a:rPr lang="en-US" dirty="0"/>
              <a:t> </a:t>
            </a:r>
            <a:r>
              <a:rPr lang="en-US" dirty="0" err="1"/>
              <a:t>pentru</a:t>
            </a:r>
            <a:r>
              <a:rPr lang="en-US" dirty="0"/>
              <a:t> </a:t>
            </a:r>
            <a:r>
              <a:rPr lang="en-US" dirty="0" err="1"/>
              <a:t>aceasta</a:t>
            </a:r>
            <a:r>
              <a:rPr lang="en-US" dirty="0"/>
              <a:t>. La </a:t>
            </a:r>
            <a:r>
              <a:rPr lang="en-US" dirty="0" err="1"/>
              <a:t>sursa</a:t>
            </a:r>
            <a:r>
              <a:rPr lang="en-US" dirty="0"/>
              <a:t> </a:t>
            </a:r>
            <a:r>
              <a:rPr lang="en-US" dirty="0" err="1"/>
              <a:t>și</a:t>
            </a:r>
            <a:r>
              <a:rPr lang="en-US" dirty="0"/>
              <a:t> </a:t>
            </a:r>
            <a:r>
              <a:rPr lang="en-US" dirty="0" err="1"/>
              <a:t>receptorul</a:t>
            </a:r>
            <a:r>
              <a:rPr lang="en-US" dirty="0"/>
              <a:t> </a:t>
            </a:r>
            <a:r>
              <a:rPr lang="en-US" dirty="0" err="1"/>
              <a:t>semnalelor</a:t>
            </a:r>
            <a:r>
              <a:rPr lang="en-US" dirty="0"/>
              <a:t>, </a:t>
            </a:r>
            <a:r>
              <a:rPr lang="en-US" dirty="0" err="1"/>
              <a:t>stratul</a:t>
            </a:r>
            <a:r>
              <a:rPr lang="en-US" dirty="0"/>
              <a:t> de </a:t>
            </a:r>
            <a:r>
              <a:rPr lang="en-US" dirty="0" err="1"/>
              <a:t>bază</a:t>
            </a:r>
            <a:r>
              <a:rPr lang="en-US" dirty="0"/>
              <a:t> </a:t>
            </a:r>
            <a:r>
              <a:rPr lang="en-US" dirty="0" err="1"/>
              <a:t>este</a:t>
            </a:r>
            <a:r>
              <a:rPr lang="en-US" dirty="0"/>
              <a:t> </a:t>
            </a:r>
            <a:r>
              <a:rPr lang="en-US" dirty="0" err="1"/>
              <a:t>referința</a:t>
            </a:r>
            <a:r>
              <a:rPr lang="en-US" dirty="0"/>
              <a:t>. </a:t>
            </a:r>
            <a:r>
              <a:rPr lang="en-US" dirty="0" err="1"/>
              <a:t>Pentru</a:t>
            </a:r>
            <a:r>
              <a:rPr lang="en-US" dirty="0"/>
              <a:t> ca </a:t>
            </a:r>
            <a:r>
              <a:rPr lang="en-US" dirty="0" err="1"/>
              <a:t>curentul</a:t>
            </a:r>
            <a:r>
              <a:rPr lang="en-US" dirty="0"/>
              <a:t> de </a:t>
            </a:r>
            <a:r>
              <a:rPr lang="en-US" dirty="0" err="1"/>
              <a:t>retur</a:t>
            </a:r>
            <a:r>
              <a:rPr lang="en-US" dirty="0"/>
              <a:t> </a:t>
            </a:r>
            <a:r>
              <a:rPr lang="en-US" dirty="0" err="1"/>
              <a:t>să</a:t>
            </a:r>
            <a:r>
              <a:rPr lang="en-US" dirty="0"/>
              <a:t> </a:t>
            </a:r>
            <a:r>
              <a:rPr lang="en-US" dirty="0" err="1"/>
              <a:t>curgă</a:t>
            </a:r>
            <a:r>
              <a:rPr lang="en-US" dirty="0"/>
              <a:t> </a:t>
            </a:r>
            <a:r>
              <a:rPr lang="en-US" dirty="0" err="1"/>
              <a:t>către</a:t>
            </a:r>
            <a:r>
              <a:rPr lang="en-US" dirty="0"/>
              <a:t> </a:t>
            </a:r>
            <a:r>
              <a:rPr lang="en-US" dirty="0" err="1"/>
              <a:t>stratul</a:t>
            </a:r>
            <a:r>
              <a:rPr lang="en-US" dirty="0"/>
              <a:t> de </a:t>
            </a:r>
            <a:r>
              <a:rPr lang="en-US" dirty="0" err="1"/>
              <a:t>putere</a:t>
            </a:r>
            <a:r>
              <a:rPr lang="en-US" dirty="0"/>
              <a:t>, </a:t>
            </a:r>
            <a:r>
              <a:rPr lang="en-US" dirty="0" err="1"/>
              <a:t>este</a:t>
            </a:r>
            <a:r>
              <a:rPr lang="en-US" dirty="0"/>
              <a:t> </a:t>
            </a:r>
            <a:r>
              <a:rPr lang="en-US" dirty="0" err="1"/>
              <a:t>necesar</a:t>
            </a:r>
            <a:r>
              <a:rPr lang="en-US" dirty="0"/>
              <a:t> </a:t>
            </a:r>
            <a:r>
              <a:rPr lang="en-US" dirty="0" err="1"/>
              <a:t>să</a:t>
            </a:r>
            <a:r>
              <a:rPr lang="en-US" dirty="0"/>
              <a:t> </a:t>
            </a:r>
            <a:r>
              <a:rPr lang="en-US" dirty="0" err="1"/>
              <a:t>folosiți</a:t>
            </a:r>
            <a:r>
              <a:rPr lang="en-US" dirty="0"/>
              <a:t> </a:t>
            </a:r>
            <a:r>
              <a:rPr lang="en-US" dirty="0" err="1"/>
              <a:t>condensatori</a:t>
            </a:r>
            <a:r>
              <a:rPr lang="en-US" dirty="0"/>
              <a:t> de </a:t>
            </a:r>
            <a:r>
              <a:rPr lang="en-US" dirty="0" err="1"/>
              <a:t>cuplare</a:t>
            </a:r>
            <a:r>
              <a:rPr lang="en-US" dirty="0"/>
              <a:t> (</a:t>
            </a:r>
            <a:r>
              <a:rPr lang="en-US" dirty="0" err="1"/>
              <a:t>figura</a:t>
            </a:r>
            <a:r>
              <a:rPr lang="en-US" dirty="0"/>
              <a:t>). </a:t>
            </a:r>
            <a:r>
              <a:rPr lang="en-US" dirty="0" err="1"/>
              <a:t>Dacă</a:t>
            </a:r>
            <a:r>
              <a:rPr lang="en-US" dirty="0"/>
              <a:t> </a:t>
            </a:r>
            <a:r>
              <a:rPr lang="en-US" dirty="0" err="1"/>
              <a:t>receptorul</a:t>
            </a:r>
            <a:r>
              <a:rPr lang="en-US" dirty="0"/>
              <a:t> </a:t>
            </a:r>
            <a:r>
              <a:rPr lang="en-US" dirty="0" err="1"/>
              <a:t>și</a:t>
            </a:r>
            <a:r>
              <a:rPr lang="en-US" dirty="0"/>
              <a:t> </a:t>
            </a:r>
            <a:r>
              <a:rPr lang="en-US" dirty="0" err="1"/>
              <a:t>sursa</a:t>
            </a:r>
            <a:r>
              <a:rPr lang="en-US" dirty="0"/>
              <a:t> </a:t>
            </a:r>
            <a:r>
              <a:rPr lang="en-US" dirty="0" err="1"/>
              <a:t>sunt</a:t>
            </a:r>
            <a:r>
              <a:rPr lang="en-US" dirty="0"/>
              <a:t> </a:t>
            </a:r>
            <a:r>
              <a:rPr lang="en-US" dirty="0" err="1"/>
              <a:t>alimentate</a:t>
            </a:r>
            <a:r>
              <a:rPr lang="en-US" dirty="0"/>
              <a:t> direct din </a:t>
            </a:r>
            <a:r>
              <a:rPr lang="en-US" dirty="0" err="1"/>
              <a:t>stratul</a:t>
            </a:r>
            <a:r>
              <a:rPr lang="en-US" dirty="0"/>
              <a:t> de </a:t>
            </a:r>
            <a:r>
              <a:rPr lang="en-US" dirty="0" err="1"/>
              <a:t>referință</a:t>
            </a:r>
            <a:r>
              <a:rPr lang="en-US" dirty="0"/>
              <a:t>, </a:t>
            </a:r>
            <a:r>
              <a:rPr lang="en-US" dirty="0" err="1"/>
              <a:t>atunci</a:t>
            </a:r>
            <a:r>
              <a:rPr lang="en-US" dirty="0"/>
              <a:t> </a:t>
            </a:r>
            <a:r>
              <a:rPr lang="en-US" dirty="0" err="1"/>
              <a:t>condensatorii</a:t>
            </a:r>
            <a:r>
              <a:rPr lang="en-US" dirty="0"/>
              <a:t> de </a:t>
            </a:r>
            <a:r>
              <a:rPr lang="en-US" dirty="0" err="1"/>
              <a:t>decuplare</a:t>
            </a:r>
            <a:r>
              <a:rPr lang="en-US" dirty="0"/>
              <a:t> </a:t>
            </a:r>
            <a:r>
              <a:rPr lang="en-US" dirty="0" err="1"/>
              <a:t>obișnuiți</a:t>
            </a:r>
            <a:r>
              <a:rPr lang="en-US" dirty="0"/>
              <a:t> pot </a:t>
            </a:r>
            <a:r>
              <a:rPr lang="en-US" dirty="0" err="1"/>
              <a:t>acționa</a:t>
            </a:r>
            <a:r>
              <a:rPr lang="en-US" dirty="0"/>
              <a:t> ca </a:t>
            </a:r>
            <a:r>
              <a:rPr lang="en-US" dirty="0" err="1"/>
              <a:t>condensatori</a:t>
            </a:r>
            <a:r>
              <a:rPr lang="en-US" dirty="0"/>
              <a:t> de </a:t>
            </a:r>
            <a:r>
              <a:rPr lang="en-US" dirty="0" err="1"/>
              <a:t>cuplare</a:t>
            </a:r>
            <a:r>
              <a:rPr lang="en-US" dirty="0"/>
              <a:t>, </a:t>
            </a:r>
            <a:r>
              <a:rPr lang="en-US" dirty="0" err="1"/>
              <a:t>dar</a:t>
            </a:r>
            <a:r>
              <a:rPr lang="en-US" dirty="0"/>
              <a:t> </a:t>
            </a:r>
            <a:r>
              <a:rPr lang="en-US" dirty="0" err="1"/>
              <a:t>numai</a:t>
            </a:r>
            <a:r>
              <a:rPr lang="en-US" dirty="0"/>
              <a:t> </a:t>
            </a:r>
            <a:r>
              <a:rPr lang="en-US" dirty="0" err="1"/>
              <a:t>dacă</a:t>
            </a:r>
            <a:r>
              <a:rPr lang="en-US" dirty="0"/>
              <a:t> </a:t>
            </a:r>
            <a:r>
              <a:rPr lang="en-US" dirty="0" err="1"/>
              <a:t>sunt</a:t>
            </a:r>
            <a:r>
              <a:rPr lang="en-US" dirty="0"/>
              <a:t> </a:t>
            </a:r>
            <a:r>
              <a:rPr lang="en-US" dirty="0" err="1"/>
              <a:t>amplasați</a:t>
            </a:r>
            <a:r>
              <a:rPr lang="en-US" dirty="0"/>
              <a:t> </a:t>
            </a:r>
            <a:r>
              <a:rPr lang="en-US" dirty="0" err="1"/>
              <a:t>aproape</a:t>
            </a:r>
            <a:r>
              <a:rPr lang="en-US" dirty="0"/>
              <a:t> de </a:t>
            </a:r>
            <a:r>
              <a:rPr lang="en-US" dirty="0" err="1"/>
              <a:t>punctul</a:t>
            </a:r>
            <a:r>
              <a:rPr lang="en-US" dirty="0"/>
              <a:t> de </a:t>
            </a:r>
            <a:r>
              <a:rPr lang="en-US" dirty="0" err="1"/>
              <a:t>intrare</a:t>
            </a:r>
            <a:r>
              <a:rPr lang="en-US" dirty="0"/>
              <a:t> / </a:t>
            </a:r>
            <a:r>
              <a:rPr lang="en-US" dirty="0" err="1"/>
              <a:t>ieșire</a:t>
            </a:r>
            <a:r>
              <a:rPr lang="en-US" dirty="0"/>
              <a:t> a </a:t>
            </a:r>
            <a:r>
              <a:rPr lang="en-US" dirty="0" err="1"/>
              <a:t>semnalului</a:t>
            </a:r>
            <a:r>
              <a:rPr lang="en-US" dirty="0"/>
              <a:t>. </a:t>
            </a:r>
            <a:r>
              <a:rPr lang="en-US" dirty="0" err="1"/>
              <a:t>Valoarea</a:t>
            </a:r>
            <a:r>
              <a:rPr lang="en-US" dirty="0"/>
              <a:t> </a:t>
            </a:r>
            <a:r>
              <a:rPr lang="en-US" dirty="0" err="1"/>
              <a:t>tipică</a:t>
            </a:r>
            <a:r>
              <a:rPr lang="en-US" dirty="0"/>
              <a:t> a </a:t>
            </a:r>
            <a:r>
              <a:rPr lang="en-US" dirty="0" err="1"/>
              <a:t>capacităților</a:t>
            </a:r>
            <a:r>
              <a:rPr lang="en-US" dirty="0"/>
              <a:t> </a:t>
            </a:r>
            <a:r>
              <a:rPr lang="en-US" dirty="0" err="1"/>
              <a:t>condensatorului</a:t>
            </a:r>
            <a:r>
              <a:rPr lang="en-US" dirty="0"/>
              <a:t> de </a:t>
            </a:r>
            <a:r>
              <a:rPr lang="en-US" dirty="0" err="1"/>
              <a:t>unificare</a:t>
            </a:r>
            <a:r>
              <a:rPr lang="en-US" dirty="0"/>
              <a:t> </a:t>
            </a:r>
            <a:r>
              <a:rPr lang="en-US" dirty="0" err="1"/>
              <a:t>este</a:t>
            </a:r>
            <a:r>
              <a:rPr lang="en-US" dirty="0"/>
              <a:t> de 10 ... 100 </a:t>
            </a:r>
            <a:r>
              <a:rPr lang="en-US" dirty="0" err="1"/>
              <a:t>nF</a:t>
            </a:r>
            <a:r>
              <a:rPr lang="en-US" dirty="0"/>
              <a:t>.</a:t>
            </a:r>
          </a:p>
        </p:txBody>
      </p:sp>
      <p:sp>
        <p:nvSpPr>
          <p:cNvPr id="3" name="Прямоугольник 2"/>
          <p:cNvSpPr/>
          <p:nvPr/>
        </p:nvSpPr>
        <p:spPr>
          <a:xfrm>
            <a:off x="6723707" y="6073169"/>
            <a:ext cx="5371722" cy="646331"/>
          </a:xfrm>
          <a:prstGeom prst="rect">
            <a:avLst/>
          </a:prstGeom>
          <a:ln>
            <a:solidFill>
              <a:srgbClr val="FF0000"/>
            </a:solidFill>
          </a:ln>
        </p:spPr>
        <p:txBody>
          <a:bodyPr wrap="square">
            <a:spAutoFit/>
          </a:bodyPr>
          <a:lstStyle/>
          <a:p>
            <a:r>
              <a:rPr lang="en-US" dirty="0" err="1"/>
              <a:t>Pentru</a:t>
            </a:r>
            <a:r>
              <a:rPr lang="en-US" dirty="0"/>
              <a:t> ca </a:t>
            </a:r>
            <a:r>
              <a:rPr lang="en-US" dirty="0" err="1"/>
              <a:t>curentul</a:t>
            </a:r>
            <a:r>
              <a:rPr lang="en-US" dirty="0"/>
              <a:t> de </a:t>
            </a:r>
            <a:r>
              <a:rPr lang="en-US" dirty="0" err="1"/>
              <a:t>retur</a:t>
            </a:r>
            <a:r>
              <a:rPr lang="en-US" dirty="0"/>
              <a:t> </a:t>
            </a:r>
            <a:r>
              <a:rPr lang="en-US" dirty="0" err="1"/>
              <a:t>să</a:t>
            </a:r>
            <a:r>
              <a:rPr lang="en-US" dirty="0"/>
              <a:t> </a:t>
            </a:r>
            <a:r>
              <a:rPr lang="en-US" dirty="0" err="1"/>
              <a:t>curgă</a:t>
            </a:r>
            <a:r>
              <a:rPr lang="en-US" dirty="0"/>
              <a:t> </a:t>
            </a:r>
            <a:r>
              <a:rPr lang="en-US" dirty="0" err="1"/>
              <a:t>prin</a:t>
            </a:r>
            <a:r>
              <a:rPr lang="en-US" dirty="0"/>
              <a:t> </a:t>
            </a:r>
            <a:r>
              <a:rPr lang="en-US" dirty="0" err="1"/>
              <a:t>stratul</a:t>
            </a:r>
            <a:r>
              <a:rPr lang="en-US" dirty="0"/>
              <a:t> de </a:t>
            </a:r>
            <a:r>
              <a:rPr lang="en-US" dirty="0" err="1"/>
              <a:t>alimentare</a:t>
            </a:r>
            <a:r>
              <a:rPr lang="en-US" dirty="0"/>
              <a:t>, </a:t>
            </a:r>
            <a:r>
              <a:rPr lang="en-US" dirty="0" err="1"/>
              <a:t>trebuie</a:t>
            </a:r>
            <a:r>
              <a:rPr lang="en-US" dirty="0"/>
              <a:t> </a:t>
            </a:r>
            <a:r>
              <a:rPr lang="en-US" dirty="0" err="1"/>
              <a:t>folosiți</a:t>
            </a:r>
            <a:r>
              <a:rPr lang="en-US" dirty="0"/>
              <a:t> </a:t>
            </a:r>
            <a:r>
              <a:rPr lang="en-US" dirty="0" err="1"/>
              <a:t>condensatori</a:t>
            </a:r>
            <a:r>
              <a:rPr lang="en-US" dirty="0"/>
              <a:t> de </a:t>
            </a:r>
            <a:r>
              <a:rPr lang="en-US" dirty="0" err="1"/>
              <a:t>cuplare</a:t>
            </a:r>
            <a:endParaRPr lang="en-US" dirty="0"/>
          </a:p>
        </p:txBody>
      </p:sp>
    </p:spTree>
    <p:extLst>
      <p:ext uri="{BB962C8B-B14F-4D97-AF65-F5344CB8AC3E}">
        <p14:creationId xmlns:p14="http://schemas.microsoft.com/office/powerpoint/2010/main" val="11416187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823826" cy="1574149"/>
          </a:xfrm>
          <a:prstGeom prst="rect">
            <a:avLst/>
          </a:prstGeom>
          <a:ln>
            <a:solidFill>
              <a:srgbClr val="0070C0"/>
            </a:solidFill>
          </a:ln>
        </p:spPr>
        <p:txBody>
          <a:bodyPr wrap="square">
            <a:spAutoFit/>
          </a:bodyPr>
          <a:lstStyle/>
          <a:p>
            <a:pP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Если сигнальная дорожка переходит на другой слой, то для нее изменяется и опорный слой земли. Следовательно, чтобы избежать проблем с возвратными токами, следует установить переходные отверстия между опорными слоями земли в максимальной близости от точки перехода (</a:t>
            </a:r>
            <a:r>
              <a:rPr lang="ru-RU" dirty="0" smtClean="0">
                <a:latin typeface="Arial" panose="020B0604020202020204" pitchFamily="34" charset="0"/>
                <a:ea typeface="Times New Roman" panose="02020603050405020304" pitchFamily="18" charset="0"/>
                <a:cs typeface="Times New Roman" panose="02020603050405020304" pitchFamily="18" charset="0"/>
              </a:rPr>
              <a:t>рис). </a:t>
            </a:r>
            <a:r>
              <a:rPr lang="ru-RU" dirty="0">
                <a:latin typeface="Arial" panose="020B0604020202020204" pitchFamily="34" charset="0"/>
                <a:ea typeface="Times New Roman" panose="02020603050405020304" pitchFamily="18" charset="0"/>
                <a:cs typeface="Times New Roman" panose="02020603050405020304" pitchFamily="18" charset="0"/>
              </a:rPr>
              <a:t>Это позволяет возвратному току беспрепятственно переходить между слоями земли. Для дифференциальных сигналов переходные отверстия между слоями земли следует располагать симметрично.</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Переходные отверстия между опорными слоями земли следует располагать в максимальной близости от точки перехода сигнального проводника"/>
          <p:cNvPicPr/>
          <p:nvPr/>
        </p:nvPicPr>
        <p:blipFill>
          <a:blip r:embed="rId2">
            <a:extLst>
              <a:ext uri="{28A0092B-C50C-407E-A947-70E740481C1C}">
                <a14:useLocalDpi xmlns:a14="http://schemas.microsoft.com/office/drawing/2010/main" val="0"/>
              </a:ext>
            </a:extLst>
          </a:blip>
          <a:srcRect/>
          <a:stretch>
            <a:fillRect/>
          </a:stretch>
        </p:blipFill>
        <p:spPr bwMode="auto">
          <a:xfrm>
            <a:off x="0" y="2990850"/>
            <a:ext cx="7372350" cy="3867150"/>
          </a:xfrm>
          <a:prstGeom prst="rect">
            <a:avLst/>
          </a:prstGeom>
          <a:noFill/>
          <a:ln>
            <a:noFill/>
          </a:ln>
        </p:spPr>
      </p:pic>
      <p:sp>
        <p:nvSpPr>
          <p:cNvPr id="6" name="Прямоугольник 5"/>
          <p:cNvSpPr/>
          <p:nvPr/>
        </p:nvSpPr>
        <p:spPr>
          <a:xfrm>
            <a:off x="7801070" y="3350276"/>
            <a:ext cx="3886954" cy="1574149"/>
          </a:xfrm>
          <a:prstGeom prst="rect">
            <a:avLst/>
          </a:prstGeom>
          <a:ln>
            <a:solidFill>
              <a:srgbClr val="0070C0"/>
            </a:solidFill>
          </a:ln>
        </p:spPr>
        <p:txBody>
          <a:bodyPr wrap="square">
            <a:spAutoFit/>
          </a:bodyPr>
          <a:lstStyle/>
          <a:p>
            <a:pPr algn="ct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Переходные отверстия между опорными слоями земли следует располагать в максимальной близости от точки перехода сигнального проводника</a:t>
            </a:r>
            <a:r>
              <a:rPr lang="en-US" b="1" dirty="0">
                <a:latin typeface="Arial" panose="020B0604020202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0" y="1574149"/>
            <a:ext cx="12023002" cy="1200329"/>
          </a:xfrm>
          <a:prstGeom prst="rect">
            <a:avLst/>
          </a:prstGeom>
          <a:ln>
            <a:solidFill>
              <a:srgbClr val="FF0000"/>
            </a:solidFill>
          </a:ln>
        </p:spPr>
        <p:txBody>
          <a:bodyPr wrap="square">
            <a:spAutoFit/>
          </a:bodyPr>
          <a:lstStyle/>
          <a:p>
            <a:r>
              <a:rPr lang="en-US" dirty="0" err="1"/>
              <a:t>Dacă</a:t>
            </a:r>
            <a:r>
              <a:rPr lang="en-US" dirty="0"/>
              <a:t> </a:t>
            </a:r>
            <a:r>
              <a:rPr lang="en-US" dirty="0" err="1"/>
              <a:t>pista</a:t>
            </a:r>
            <a:r>
              <a:rPr lang="en-US" dirty="0"/>
              <a:t> de </a:t>
            </a:r>
            <a:r>
              <a:rPr lang="en-US" dirty="0" err="1"/>
              <a:t>repriză</a:t>
            </a:r>
            <a:r>
              <a:rPr lang="en-US" dirty="0"/>
              <a:t> merge la un alt </a:t>
            </a:r>
            <a:r>
              <a:rPr lang="en-US" dirty="0" err="1"/>
              <a:t>strat</a:t>
            </a:r>
            <a:r>
              <a:rPr lang="en-US" dirty="0"/>
              <a:t>, </a:t>
            </a:r>
            <a:r>
              <a:rPr lang="en-US" dirty="0" err="1"/>
              <a:t>atunci</a:t>
            </a:r>
            <a:r>
              <a:rPr lang="en-US" dirty="0"/>
              <a:t> </a:t>
            </a:r>
            <a:r>
              <a:rPr lang="en-US" dirty="0" err="1"/>
              <a:t>stratul</a:t>
            </a:r>
            <a:r>
              <a:rPr lang="en-US" dirty="0"/>
              <a:t> de </a:t>
            </a:r>
            <a:r>
              <a:rPr lang="en-US" dirty="0" err="1"/>
              <a:t>referință</a:t>
            </a:r>
            <a:r>
              <a:rPr lang="en-US" dirty="0"/>
              <a:t> la sol se </a:t>
            </a:r>
            <a:r>
              <a:rPr lang="en-US" dirty="0" err="1"/>
              <a:t>modifică</a:t>
            </a:r>
            <a:r>
              <a:rPr lang="en-US" dirty="0"/>
              <a:t> </a:t>
            </a:r>
            <a:r>
              <a:rPr lang="en-US" dirty="0" err="1"/>
              <a:t>pentru</a:t>
            </a:r>
            <a:r>
              <a:rPr lang="en-US" dirty="0"/>
              <a:t> </a:t>
            </a:r>
            <a:r>
              <a:rPr lang="en-US" dirty="0" err="1"/>
              <a:t>acesta</a:t>
            </a:r>
            <a:r>
              <a:rPr lang="en-US" dirty="0"/>
              <a:t>. </a:t>
            </a:r>
            <a:r>
              <a:rPr lang="en-US" dirty="0" err="1"/>
              <a:t>Prin</a:t>
            </a:r>
            <a:r>
              <a:rPr lang="en-US" dirty="0"/>
              <a:t> </a:t>
            </a:r>
            <a:r>
              <a:rPr lang="en-US" dirty="0" err="1"/>
              <a:t>urmare</a:t>
            </a:r>
            <a:r>
              <a:rPr lang="en-US" dirty="0"/>
              <a:t>, </a:t>
            </a:r>
            <a:r>
              <a:rPr lang="en-US" dirty="0" err="1"/>
              <a:t>pentru</a:t>
            </a:r>
            <a:r>
              <a:rPr lang="en-US" dirty="0"/>
              <a:t> a </a:t>
            </a:r>
            <a:r>
              <a:rPr lang="en-US" dirty="0" err="1"/>
              <a:t>evita</a:t>
            </a:r>
            <a:r>
              <a:rPr lang="en-US" dirty="0"/>
              <a:t> </a:t>
            </a:r>
            <a:r>
              <a:rPr lang="en-US" dirty="0" err="1"/>
              <a:t>problemele</a:t>
            </a:r>
            <a:r>
              <a:rPr lang="en-US" dirty="0"/>
              <a:t> cu </a:t>
            </a:r>
            <a:r>
              <a:rPr lang="en-US" dirty="0" err="1"/>
              <a:t>curenții</a:t>
            </a:r>
            <a:r>
              <a:rPr lang="en-US" dirty="0"/>
              <a:t> de </a:t>
            </a:r>
            <a:r>
              <a:rPr lang="en-US" dirty="0" err="1"/>
              <a:t>retur</a:t>
            </a:r>
            <a:r>
              <a:rPr lang="en-US" dirty="0"/>
              <a:t>, </a:t>
            </a:r>
            <a:r>
              <a:rPr lang="en-US" dirty="0" err="1"/>
              <a:t>ar</a:t>
            </a:r>
            <a:r>
              <a:rPr lang="en-US" dirty="0"/>
              <a:t> </a:t>
            </a:r>
            <a:r>
              <a:rPr lang="en-US" dirty="0" err="1"/>
              <a:t>trebui</a:t>
            </a:r>
            <a:r>
              <a:rPr lang="en-US" dirty="0"/>
              <a:t> </a:t>
            </a:r>
            <a:r>
              <a:rPr lang="en-US" dirty="0" err="1"/>
              <a:t>să</a:t>
            </a:r>
            <a:r>
              <a:rPr lang="en-US" dirty="0"/>
              <a:t> </a:t>
            </a:r>
            <a:r>
              <a:rPr lang="en-US" dirty="0" err="1"/>
              <a:t>instalați</a:t>
            </a:r>
            <a:r>
              <a:rPr lang="en-US" dirty="0"/>
              <a:t> </a:t>
            </a:r>
            <a:r>
              <a:rPr lang="en-US" dirty="0" err="1"/>
              <a:t>viale</a:t>
            </a:r>
            <a:r>
              <a:rPr lang="en-US" dirty="0"/>
              <a:t> </a:t>
            </a:r>
            <a:r>
              <a:rPr lang="en-US" dirty="0" err="1"/>
              <a:t>între</a:t>
            </a:r>
            <a:r>
              <a:rPr lang="en-US" dirty="0"/>
              <a:t> </a:t>
            </a:r>
            <a:r>
              <a:rPr lang="en-US" dirty="0" err="1"/>
              <a:t>straturile</a:t>
            </a:r>
            <a:r>
              <a:rPr lang="en-US" dirty="0"/>
              <a:t> de </a:t>
            </a:r>
            <a:r>
              <a:rPr lang="en-US" dirty="0" err="1"/>
              <a:t>referință</a:t>
            </a:r>
            <a:r>
              <a:rPr lang="en-US" dirty="0"/>
              <a:t> ale </a:t>
            </a:r>
            <a:r>
              <a:rPr lang="en-US" dirty="0" err="1"/>
              <a:t>pământului</a:t>
            </a:r>
            <a:r>
              <a:rPr lang="en-US" dirty="0"/>
              <a:t> </a:t>
            </a:r>
            <a:r>
              <a:rPr lang="en-US" dirty="0" err="1"/>
              <a:t>cât</a:t>
            </a:r>
            <a:r>
              <a:rPr lang="en-US" dirty="0"/>
              <a:t> </a:t>
            </a:r>
            <a:r>
              <a:rPr lang="en-US" dirty="0" err="1"/>
              <a:t>mai</a:t>
            </a:r>
            <a:r>
              <a:rPr lang="en-US" dirty="0"/>
              <a:t> </a:t>
            </a:r>
            <a:r>
              <a:rPr lang="en-US" dirty="0" err="1"/>
              <a:t>aproape</a:t>
            </a:r>
            <a:r>
              <a:rPr lang="en-US" dirty="0"/>
              <a:t> de </a:t>
            </a:r>
            <a:r>
              <a:rPr lang="en-US" dirty="0" err="1"/>
              <a:t>punctul</a:t>
            </a:r>
            <a:r>
              <a:rPr lang="en-US" dirty="0"/>
              <a:t> de </a:t>
            </a:r>
            <a:r>
              <a:rPr lang="en-US" dirty="0" err="1"/>
              <a:t>tranziție</a:t>
            </a:r>
            <a:r>
              <a:rPr lang="en-US" dirty="0"/>
              <a:t> (Fig). </a:t>
            </a:r>
            <a:r>
              <a:rPr lang="en-US" dirty="0" err="1"/>
              <a:t>Acest</a:t>
            </a:r>
            <a:r>
              <a:rPr lang="en-US" dirty="0"/>
              <a:t> </a:t>
            </a:r>
            <a:r>
              <a:rPr lang="en-US" dirty="0" err="1"/>
              <a:t>lucru</a:t>
            </a:r>
            <a:r>
              <a:rPr lang="en-US" dirty="0"/>
              <a:t> </a:t>
            </a:r>
            <a:r>
              <a:rPr lang="en-US" dirty="0" err="1"/>
              <a:t>permite</a:t>
            </a:r>
            <a:r>
              <a:rPr lang="en-US" dirty="0"/>
              <a:t> </a:t>
            </a:r>
            <a:r>
              <a:rPr lang="en-US" dirty="0" err="1"/>
              <a:t>curentului</a:t>
            </a:r>
            <a:r>
              <a:rPr lang="en-US" dirty="0"/>
              <a:t> de </a:t>
            </a:r>
            <a:r>
              <a:rPr lang="en-US" dirty="0" err="1"/>
              <a:t>retur</a:t>
            </a:r>
            <a:r>
              <a:rPr lang="en-US" dirty="0"/>
              <a:t> </a:t>
            </a:r>
            <a:r>
              <a:rPr lang="en-US" dirty="0" err="1"/>
              <a:t>să</a:t>
            </a:r>
            <a:r>
              <a:rPr lang="en-US" dirty="0"/>
              <a:t> </a:t>
            </a:r>
            <a:r>
              <a:rPr lang="en-US" dirty="0" err="1"/>
              <a:t>curgă</a:t>
            </a:r>
            <a:r>
              <a:rPr lang="en-US" dirty="0"/>
              <a:t> </a:t>
            </a:r>
            <a:r>
              <a:rPr lang="en-US" dirty="0" err="1"/>
              <a:t>lin</a:t>
            </a:r>
            <a:r>
              <a:rPr lang="en-US" dirty="0"/>
              <a:t> </a:t>
            </a:r>
            <a:r>
              <a:rPr lang="en-US" dirty="0" err="1"/>
              <a:t>între</a:t>
            </a:r>
            <a:r>
              <a:rPr lang="en-US" dirty="0"/>
              <a:t> </a:t>
            </a:r>
            <a:r>
              <a:rPr lang="en-US" dirty="0" err="1"/>
              <a:t>planurile</a:t>
            </a:r>
            <a:r>
              <a:rPr lang="en-US" dirty="0"/>
              <a:t> </a:t>
            </a:r>
            <a:r>
              <a:rPr lang="en-US" dirty="0" err="1"/>
              <a:t>solului</a:t>
            </a:r>
            <a:r>
              <a:rPr lang="en-US" dirty="0"/>
              <a:t>. </a:t>
            </a:r>
            <a:r>
              <a:rPr lang="en-US" dirty="0" err="1"/>
              <a:t>Pentru</a:t>
            </a:r>
            <a:r>
              <a:rPr lang="en-US" dirty="0"/>
              <a:t> </a:t>
            </a:r>
            <a:r>
              <a:rPr lang="en-US" dirty="0" err="1"/>
              <a:t>semnalele</a:t>
            </a:r>
            <a:r>
              <a:rPr lang="en-US" dirty="0"/>
              <a:t> </a:t>
            </a:r>
            <a:r>
              <a:rPr lang="en-US" dirty="0" err="1"/>
              <a:t>diferențiale</a:t>
            </a:r>
            <a:r>
              <a:rPr lang="en-US" dirty="0"/>
              <a:t>, </a:t>
            </a:r>
            <a:r>
              <a:rPr lang="en-US" dirty="0" err="1"/>
              <a:t>conexiunile</a:t>
            </a:r>
            <a:r>
              <a:rPr lang="en-US" dirty="0"/>
              <a:t> la sol </a:t>
            </a:r>
            <a:r>
              <a:rPr lang="en-US" dirty="0" err="1"/>
              <a:t>trebuie</a:t>
            </a:r>
            <a:r>
              <a:rPr lang="en-US" dirty="0"/>
              <a:t> </a:t>
            </a:r>
            <a:r>
              <a:rPr lang="en-US" dirty="0" err="1"/>
              <a:t>să</a:t>
            </a:r>
            <a:r>
              <a:rPr lang="en-US" dirty="0"/>
              <a:t> fie </a:t>
            </a:r>
            <a:r>
              <a:rPr lang="en-US" dirty="0" err="1"/>
              <a:t>simetrice</a:t>
            </a:r>
            <a:r>
              <a:rPr lang="en-US" dirty="0"/>
              <a:t>.</a:t>
            </a:r>
          </a:p>
        </p:txBody>
      </p:sp>
      <p:sp>
        <p:nvSpPr>
          <p:cNvPr id="3" name="Прямоугольник 2"/>
          <p:cNvSpPr/>
          <p:nvPr/>
        </p:nvSpPr>
        <p:spPr>
          <a:xfrm>
            <a:off x="7801070" y="5422366"/>
            <a:ext cx="4104237" cy="1200329"/>
          </a:xfrm>
          <a:prstGeom prst="rect">
            <a:avLst/>
          </a:prstGeom>
          <a:ln>
            <a:solidFill>
              <a:srgbClr val="FF0000"/>
            </a:solidFill>
          </a:ln>
        </p:spPr>
        <p:txBody>
          <a:bodyPr wrap="square">
            <a:spAutoFit/>
          </a:bodyPr>
          <a:lstStyle/>
          <a:p>
            <a:r>
              <a:rPr lang="en-US" dirty="0" smtClean="0"/>
              <a:t>Vi</a:t>
            </a:r>
            <a:r>
              <a:rPr lang="x-none" dirty="0" smtClean="0"/>
              <a:t>a-urile</a:t>
            </a:r>
            <a:r>
              <a:rPr lang="en-US" dirty="0" smtClean="0"/>
              <a:t> </a:t>
            </a:r>
            <a:r>
              <a:rPr lang="en-US" dirty="0" err="1"/>
              <a:t>dintre</a:t>
            </a:r>
            <a:r>
              <a:rPr lang="en-US" dirty="0"/>
              <a:t> </a:t>
            </a:r>
            <a:r>
              <a:rPr lang="en-US" dirty="0" err="1"/>
              <a:t>straturile</a:t>
            </a:r>
            <a:r>
              <a:rPr lang="en-US" dirty="0"/>
              <a:t> de </a:t>
            </a:r>
            <a:r>
              <a:rPr lang="en-US" dirty="0" err="1"/>
              <a:t>referință</a:t>
            </a:r>
            <a:r>
              <a:rPr lang="en-US" dirty="0"/>
              <a:t> la sol </a:t>
            </a:r>
            <a:r>
              <a:rPr lang="en-US" dirty="0" err="1"/>
              <a:t>ar</a:t>
            </a:r>
            <a:r>
              <a:rPr lang="en-US" dirty="0"/>
              <a:t> </a:t>
            </a:r>
            <a:r>
              <a:rPr lang="en-US" dirty="0" err="1"/>
              <a:t>trebui</a:t>
            </a:r>
            <a:r>
              <a:rPr lang="en-US" dirty="0"/>
              <a:t> </a:t>
            </a:r>
            <a:r>
              <a:rPr lang="en-US" dirty="0" err="1"/>
              <a:t>să</a:t>
            </a:r>
            <a:r>
              <a:rPr lang="en-US" dirty="0"/>
              <a:t> fie situate </a:t>
            </a:r>
            <a:r>
              <a:rPr lang="en-US" dirty="0" err="1"/>
              <a:t>cât</a:t>
            </a:r>
            <a:r>
              <a:rPr lang="en-US" dirty="0"/>
              <a:t> </a:t>
            </a:r>
            <a:r>
              <a:rPr lang="en-US" dirty="0" err="1"/>
              <a:t>mai</a:t>
            </a:r>
            <a:r>
              <a:rPr lang="en-US" dirty="0"/>
              <a:t> </a:t>
            </a:r>
            <a:r>
              <a:rPr lang="en-US" dirty="0" err="1"/>
              <a:t>aproape</a:t>
            </a:r>
            <a:r>
              <a:rPr lang="en-US" dirty="0"/>
              <a:t> </a:t>
            </a:r>
            <a:r>
              <a:rPr lang="en-US" dirty="0" err="1"/>
              <a:t>posibil</a:t>
            </a:r>
            <a:r>
              <a:rPr lang="en-US" dirty="0"/>
              <a:t> de </a:t>
            </a:r>
            <a:r>
              <a:rPr lang="en-US" dirty="0" err="1"/>
              <a:t>punctul</a:t>
            </a:r>
            <a:r>
              <a:rPr lang="en-US" dirty="0"/>
              <a:t> de </a:t>
            </a:r>
            <a:r>
              <a:rPr lang="en-US" dirty="0" err="1"/>
              <a:t>tranziție</a:t>
            </a:r>
            <a:r>
              <a:rPr lang="en-US" dirty="0"/>
              <a:t> al </a:t>
            </a:r>
            <a:r>
              <a:rPr lang="en-US" dirty="0" err="1"/>
              <a:t>conductorului</a:t>
            </a:r>
            <a:r>
              <a:rPr lang="en-US" dirty="0"/>
              <a:t> de </a:t>
            </a:r>
            <a:r>
              <a:rPr lang="en-US" dirty="0" err="1"/>
              <a:t>semnal</a:t>
            </a:r>
            <a:r>
              <a:rPr lang="en-US" dirty="0"/>
              <a:t>.</a:t>
            </a:r>
          </a:p>
        </p:txBody>
      </p:sp>
    </p:spTree>
    <p:extLst>
      <p:ext uri="{BB962C8B-B14F-4D97-AF65-F5344CB8AC3E}">
        <p14:creationId xmlns:p14="http://schemas.microsoft.com/office/powerpoint/2010/main" val="27414220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9531" y="0"/>
            <a:ext cx="11310797" cy="1264642"/>
          </a:xfrm>
          <a:prstGeom prst="rect">
            <a:avLst/>
          </a:prstGeom>
          <a:ln>
            <a:solidFill>
              <a:srgbClr val="0070C0"/>
            </a:solidFill>
          </a:ln>
        </p:spPr>
        <p:txBody>
          <a:bodyPr wrap="square">
            <a:spAutoFit/>
          </a:bodyPr>
          <a:lstStyle/>
          <a:p>
            <a:pPr>
              <a:lnSpc>
                <a:spcPct val="107000"/>
              </a:lnSpc>
              <a:spcAft>
                <a:spcPts val="800"/>
              </a:spcAft>
            </a:pPr>
            <a:r>
              <a:rPr lang="ru-RU" dirty="0"/>
              <a:t>Если при переводе сигнального проводника на другой слой вместо слоя земли опорным становится слой питания, то чтобы избежать проблем с возвратными токами, следует использовать объединительные конденсаторы (рис.). Это позволяет возвратному току беспрепятственно переходить между слоем земли и слоем питания. </a:t>
            </a:r>
            <a:r>
              <a:rPr lang="en-US" dirty="0" err="1"/>
              <a:t>Для</a:t>
            </a:r>
            <a:r>
              <a:rPr lang="en-US" dirty="0"/>
              <a:t> </a:t>
            </a:r>
            <a:r>
              <a:rPr lang="en-US" dirty="0" err="1"/>
              <a:t>дифференциальных</a:t>
            </a:r>
            <a:r>
              <a:rPr lang="en-US" dirty="0"/>
              <a:t> </a:t>
            </a:r>
            <a:r>
              <a:rPr lang="en-US" dirty="0" err="1"/>
              <a:t>сигналов</a:t>
            </a:r>
            <a:r>
              <a:rPr lang="en-US" dirty="0"/>
              <a:t> </a:t>
            </a:r>
            <a:r>
              <a:rPr lang="en-US" dirty="0" err="1"/>
              <a:t>объединяющие</a:t>
            </a:r>
            <a:r>
              <a:rPr lang="en-US" dirty="0"/>
              <a:t> </a:t>
            </a:r>
            <a:r>
              <a:rPr lang="en-US" dirty="0" err="1"/>
              <a:t>конденсаторы</a:t>
            </a:r>
            <a:r>
              <a:rPr lang="en-US" dirty="0"/>
              <a:t> </a:t>
            </a:r>
            <a:r>
              <a:rPr lang="en-US" dirty="0" err="1"/>
              <a:t>необходимо</a:t>
            </a:r>
            <a:r>
              <a:rPr lang="en-US" dirty="0"/>
              <a:t> </a:t>
            </a:r>
            <a:r>
              <a:rPr lang="en-US" dirty="0" err="1"/>
              <a:t>размещать</a:t>
            </a:r>
            <a:r>
              <a:rPr lang="en-US" dirty="0"/>
              <a:t> </a:t>
            </a:r>
            <a:r>
              <a:rPr lang="en-US" dirty="0" err="1"/>
              <a:t>симметрично</a:t>
            </a:r>
            <a:r>
              <a:rPr lang="en-US" dirty="0"/>
              <a:t>.</a:t>
            </a:r>
          </a:p>
        </p:txBody>
      </p:sp>
      <p:pic>
        <p:nvPicPr>
          <p:cNvPr id="5" name="Рисунок 4" descr="Использование объединительных конденсаторов при смене опорного слоя"/>
          <p:cNvPicPr/>
          <p:nvPr/>
        </p:nvPicPr>
        <p:blipFill>
          <a:blip r:embed="rId2">
            <a:extLst>
              <a:ext uri="{28A0092B-C50C-407E-A947-70E740481C1C}">
                <a14:useLocalDpi xmlns:a14="http://schemas.microsoft.com/office/drawing/2010/main" val="0"/>
              </a:ext>
            </a:extLst>
          </a:blip>
          <a:srcRect/>
          <a:stretch>
            <a:fillRect/>
          </a:stretch>
        </p:blipFill>
        <p:spPr bwMode="auto">
          <a:xfrm>
            <a:off x="73685" y="2330308"/>
            <a:ext cx="8300769" cy="4527692"/>
          </a:xfrm>
          <a:prstGeom prst="rect">
            <a:avLst/>
          </a:prstGeom>
          <a:noFill/>
          <a:ln>
            <a:noFill/>
          </a:ln>
        </p:spPr>
      </p:pic>
      <p:sp>
        <p:nvSpPr>
          <p:cNvPr id="6" name="Прямоугольник 5"/>
          <p:cNvSpPr/>
          <p:nvPr/>
        </p:nvSpPr>
        <p:spPr>
          <a:xfrm>
            <a:off x="8374455" y="3558508"/>
            <a:ext cx="3567066" cy="1200329"/>
          </a:xfrm>
          <a:prstGeom prst="rect">
            <a:avLst/>
          </a:prstGeom>
          <a:ln>
            <a:solidFill>
              <a:srgbClr val="0070C0"/>
            </a:solidFill>
          </a:ln>
        </p:spPr>
        <p:txBody>
          <a:bodyPr wrap="square">
            <a:spAutoFit/>
          </a:bodyPr>
          <a:lstStyle/>
          <a:p>
            <a:r>
              <a:rPr lang="ru-RU" dirty="0">
                <a:latin typeface="Arial" panose="020B0604020202020204" pitchFamily="34" charset="0"/>
                <a:ea typeface="Times New Roman" panose="02020603050405020304" pitchFamily="18" charset="0"/>
              </a:rPr>
              <a:t>Использование объединительных конденсаторов при смене опорного слоя</a:t>
            </a:r>
            <a:endParaRPr lang="en-US" dirty="0"/>
          </a:p>
        </p:txBody>
      </p:sp>
      <p:sp>
        <p:nvSpPr>
          <p:cNvPr id="2" name="Прямоугольник 1"/>
          <p:cNvSpPr/>
          <p:nvPr/>
        </p:nvSpPr>
        <p:spPr>
          <a:xfrm>
            <a:off x="259531" y="1264642"/>
            <a:ext cx="11310797" cy="1200329"/>
          </a:xfrm>
          <a:prstGeom prst="rect">
            <a:avLst/>
          </a:prstGeom>
          <a:ln>
            <a:solidFill>
              <a:srgbClr val="FF0000"/>
            </a:solidFill>
          </a:ln>
        </p:spPr>
        <p:txBody>
          <a:bodyPr wrap="square">
            <a:spAutoFit/>
          </a:bodyPr>
          <a:lstStyle/>
          <a:p>
            <a:r>
              <a:rPr lang="en-US" dirty="0" err="1"/>
              <a:t>Dacă</a:t>
            </a:r>
            <a:r>
              <a:rPr lang="en-US" dirty="0"/>
              <a:t>, la </a:t>
            </a:r>
            <a:r>
              <a:rPr lang="en-US" dirty="0" err="1"/>
              <a:t>transferul</a:t>
            </a:r>
            <a:r>
              <a:rPr lang="en-US" dirty="0"/>
              <a:t> </a:t>
            </a:r>
            <a:r>
              <a:rPr lang="en-US" dirty="0" err="1"/>
              <a:t>conductorului</a:t>
            </a:r>
            <a:r>
              <a:rPr lang="en-US" dirty="0"/>
              <a:t> de </a:t>
            </a:r>
            <a:r>
              <a:rPr lang="en-US" dirty="0" err="1"/>
              <a:t>semnal</a:t>
            </a:r>
            <a:r>
              <a:rPr lang="en-US" dirty="0"/>
              <a:t> </a:t>
            </a:r>
            <a:r>
              <a:rPr lang="en-US" dirty="0" err="1"/>
              <a:t>pe</a:t>
            </a:r>
            <a:r>
              <a:rPr lang="en-US" dirty="0"/>
              <a:t> un alt </a:t>
            </a:r>
            <a:r>
              <a:rPr lang="en-US" dirty="0" err="1"/>
              <a:t>strat</a:t>
            </a:r>
            <a:r>
              <a:rPr lang="en-US" dirty="0"/>
              <a:t>, </a:t>
            </a:r>
            <a:r>
              <a:rPr lang="en-US" dirty="0" err="1"/>
              <a:t>în</a:t>
            </a:r>
            <a:r>
              <a:rPr lang="en-US" dirty="0"/>
              <a:t> </a:t>
            </a:r>
            <a:r>
              <a:rPr lang="en-US" dirty="0" err="1"/>
              <a:t>locul</a:t>
            </a:r>
            <a:r>
              <a:rPr lang="en-US" dirty="0"/>
              <a:t> </a:t>
            </a:r>
            <a:r>
              <a:rPr lang="en-US" dirty="0" err="1"/>
              <a:t>stratului</a:t>
            </a:r>
            <a:r>
              <a:rPr lang="en-US" dirty="0"/>
              <a:t> de </a:t>
            </a:r>
            <a:r>
              <a:rPr lang="en-US" dirty="0" err="1"/>
              <a:t>masă</a:t>
            </a:r>
            <a:r>
              <a:rPr lang="en-US" dirty="0"/>
              <a:t>, </a:t>
            </a:r>
            <a:r>
              <a:rPr lang="en-US" dirty="0" err="1"/>
              <a:t>stratul</a:t>
            </a:r>
            <a:r>
              <a:rPr lang="en-US" dirty="0"/>
              <a:t> de </a:t>
            </a:r>
            <a:r>
              <a:rPr lang="en-US" dirty="0" err="1"/>
              <a:t>putere</a:t>
            </a:r>
            <a:r>
              <a:rPr lang="en-US" dirty="0"/>
              <a:t> </a:t>
            </a:r>
            <a:r>
              <a:rPr lang="en-US" dirty="0" err="1"/>
              <a:t>devine</a:t>
            </a:r>
            <a:r>
              <a:rPr lang="en-US" dirty="0"/>
              <a:t> </a:t>
            </a:r>
            <a:r>
              <a:rPr lang="en-US" dirty="0" err="1"/>
              <a:t>referință</a:t>
            </a:r>
            <a:r>
              <a:rPr lang="en-US" dirty="0"/>
              <a:t>, </a:t>
            </a:r>
            <a:r>
              <a:rPr lang="en-US" dirty="0" err="1"/>
              <a:t>atunci</a:t>
            </a:r>
            <a:r>
              <a:rPr lang="en-US" dirty="0"/>
              <a:t> </a:t>
            </a:r>
            <a:r>
              <a:rPr lang="en-US" dirty="0" err="1"/>
              <a:t>condensatorii</a:t>
            </a:r>
            <a:r>
              <a:rPr lang="en-US" dirty="0"/>
              <a:t> de </a:t>
            </a:r>
            <a:r>
              <a:rPr lang="en-US" dirty="0" err="1"/>
              <a:t>cuplare</a:t>
            </a:r>
            <a:r>
              <a:rPr lang="en-US" dirty="0"/>
              <a:t> </a:t>
            </a:r>
            <a:r>
              <a:rPr lang="en-US" dirty="0" err="1"/>
              <a:t>ar</a:t>
            </a:r>
            <a:r>
              <a:rPr lang="en-US" dirty="0"/>
              <a:t> </a:t>
            </a:r>
            <a:r>
              <a:rPr lang="en-US" dirty="0" err="1"/>
              <a:t>trebui</a:t>
            </a:r>
            <a:r>
              <a:rPr lang="en-US" dirty="0"/>
              <a:t> </a:t>
            </a:r>
            <a:r>
              <a:rPr lang="en-US" dirty="0" err="1"/>
              <a:t>folosiți</a:t>
            </a:r>
            <a:r>
              <a:rPr lang="en-US" dirty="0"/>
              <a:t> </a:t>
            </a:r>
            <a:r>
              <a:rPr lang="en-US" dirty="0" err="1"/>
              <a:t>pentru</a:t>
            </a:r>
            <a:r>
              <a:rPr lang="en-US" dirty="0"/>
              <a:t> a </a:t>
            </a:r>
            <a:r>
              <a:rPr lang="en-US" dirty="0" err="1"/>
              <a:t>evita</a:t>
            </a:r>
            <a:r>
              <a:rPr lang="en-US" dirty="0"/>
              <a:t> </a:t>
            </a:r>
            <a:r>
              <a:rPr lang="en-US" dirty="0" err="1"/>
              <a:t>problemele</a:t>
            </a:r>
            <a:r>
              <a:rPr lang="en-US" dirty="0"/>
              <a:t> cu </a:t>
            </a:r>
            <a:r>
              <a:rPr lang="en-US" dirty="0" err="1"/>
              <a:t>curenții</a:t>
            </a:r>
            <a:r>
              <a:rPr lang="en-US" dirty="0"/>
              <a:t> de </a:t>
            </a:r>
            <a:r>
              <a:rPr lang="en-US" dirty="0" err="1"/>
              <a:t>retur</a:t>
            </a:r>
            <a:r>
              <a:rPr lang="en-US" dirty="0"/>
              <a:t> (Fig.). </a:t>
            </a:r>
            <a:r>
              <a:rPr lang="en-US" dirty="0" err="1"/>
              <a:t>Acest</a:t>
            </a:r>
            <a:r>
              <a:rPr lang="en-US" dirty="0"/>
              <a:t> </a:t>
            </a:r>
            <a:r>
              <a:rPr lang="en-US" dirty="0" err="1"/>
              <a:t>lucru</a:t>
            </a:r>
            <a:r>
              <a:rPr lang="en-US" dirty="0"/>
              <a:t> </a:t>
            </a:r>
            <a:r>
              <a:rPr lang="en-US" dirty="0" err="1"/>
              <a:t>permite</a:t>
            </a:r>
            <a:r>
              <a:rPr lang="en-US" dirty="0"/>
              <a:t> </a:t>
            </a:r>
            <a:r>
              <a:rPr lang="en-US" dirty="0" err="1"/>
              <a:t>curentului</a:t>
            </a:r>
            <a:r>
              <a:rPr lang="en-US" dirty="0"/>
              <a:t> de </a:t>
            </a:r>
            <a:r>
              <a:rPr lang="en-US" dirty="0" err="1"/>
              <a:t>retur</a:t>
            </a:r>
            <a:r>
              <a:rPr lang="en-US" dirty="0"/>
              <a:t> </a:t>
            </a:r>
            <a:r>
              <a:rPr lang="en-US" dirty="0" err="1"/>
              <a:t>să</a:t>
            </a:r>
            <a:r>
              <a:rPr lang="en-US" dirty="0"/>
              <a:t> </a:t>
            </a:r>
            <a:r>
              <a:rPr lang="en-US" dirty="0" err="1"/>
              <a:t>curgă</a:t>
            </a:r>
            <a:r>
              <a:rPr lang="en-US" dirty="0"/>
              <a:t> </a:t>
            </a:r>
            <a:r>
              <a:rPr lang="en-US" dirty="0" err="1"/>
              <a:t>lin</a:t>
            </a:r>
            <a:r>
              <a:rPr lang="en-US" dirty="0"/>
              <a:t> </a:t>
            </a:r>
            <a:r>
              <a:rPr lang="en-US" dirty="0" err="1"/>
              <a:t>între</a:t>
            </a:r>
            <a:r>
              <a:rPr lang="en-US" dirty="0"/>
              <a:t> </a:t>
            </a:r>
            <a:r>
              <a:rPr lang="en-US" dirty="0" err="1"/>
              <a:t>planul</a:t>
            </a:r>
            <a:r>
              <a:rPr lang="en-US" dirty="0"/>
              <a:t> de sol </a:t>
            </a:r>
            <a:r>
              <a:rPr lang="en-US" dirty="0" err="1"/>
              <a:t>și</a:t>
            </a:r>
            <a:r>
              <a:rPr lang="en-US" dirty="0"/>
              <a:t> </a:t>
            </a:r>
            <a:r>
              <a:rPr lang="en-US" dirty="0" err="1"/>
              <a:t>planul</a:t>
            </a:r>
            <a:r>
              <a:rPr lang="en-US" dirty="0"/>
              <a:t> de </a:t>
            </a:r>
            <a:r>
              <a:rPr lang="en-US" dirty="0" err="1"/>
              <a:t>putere</a:t>
            </a:r>
            <a:r>
              <a:rPr lang="en-US" dirty="0"/>
              <a:t>. </a:t>
            </a:r>
            <a:r>
              <a:rPr lang="en-US" dirty="0" err="1"/>
              <a:t>Pentru</a:t>
            </a:r>
            <a:r>
              <a:rPr lang="en-US" dirty="0"/>
              <a:t> </a:t>
            </a:r>
            <a:r>
              <a:rPr lang="en-US" dirty="0" err="1"/>
              <a:t>semnale</a:t>
            </a:r>
            <a:r>
              <a:rPr lang="en-US" dirty="0"/>
              <a:t> </a:t>
            </a:r>
            <a:r>
              <a:rPr lang="en-US" dirty="0" err="1"/>
              <a:t>diferențiale</a:t>
            </a:r>
            <a:r>
              <a:rPr lang="en-US" dirty="0"/>
              <a:t>, </a:t>
            </a:r>
            <a:r>
              <a:rPr lang="en-US" dirty="0" err="1"/>
              <a:t>condensatoarele</a:t>
            </a:r>
            <a:r>
              <a:rPr lang="en-US" dirty="0"/>
              <a:t> de </a:t>
            </a:r>
            <a:r>
              <a:rPr lang="en-US" dirty="0" err="1"/>
              <a:t>cuplare</a:t>
            </a:r>
            <a:r>
              <a:rPr lang="en-US" dirty="0"/>
              <a:t> </a:t>
            </a:r>
            <a:r>
              <a:rPr lang="en-US" dirty="0" err="1"/>
              <a:t>trebuie</a:t>
            </a:r>
            <a:r>
              <a:rPr lang="en-US" dirty="0"/>
              <a:t> </a:t>
            </a:r>
            <a:r>
              <a:rPr lang="en-US" dirty="0" err="1"/>
              <a:t>amplasate</a:t>
            </a:r>
            <a:r>
              <a:rPr lang="en-US" dirty="0"/>
              <a:t> </a:t>
            </a:r>
            <a:r>
              <a:rPr lang="en-US" dirty="0" err="1"/>
              <a:t>simetric</a:t>
            </a:r>
            <a:r>
              <a:rPr lang="en-US" dirty="0"/>
              <a:t>.</a:t>
            </a:r>
          </a:p>
        </p:txBody>
      </p:sp>
      <p:sp>
        <p:nvSpPr>
          <p:cNvPr id="3" name="Прямоугольник 2"/>
          <p:cNvSpPr/>
          <p:nvPr/>
        </p:nvSpPr>
        <p:spPr>
          <a:xfrm>
            <a:off x="8374456" y="5582336"/>
            <a:ext cx="3567065" cy="923330"/>
          </a:xfrm>
          <a:prstGeom prst="rect">
            <a:avLst/>
          </a:prstGeom>
          <a:ln>
            <a:solidFill>
              <a:srgbClr val="FF0000"/>
            </a:solidFill>
          </a:ln>
        </p:spPr>
        <p:txBody>
          <a:bodyPr wrap="square">
            <a:spAutoFit/>
          </a:bodyPr>
          <a:lstStyle/>
          <a:p>
            <a:r>
              <a:rPr lang="en-US" dirty="0" err="1"/>
              <a:t>Utilizarea</a:t>
            </a:r>
            <a:r>
              <a:rPr lang="en-US" dirty="0"/>
              <a:t> </a:t>
            </a:r>
            <a:r>
              <a:rPr lang="en-US" dirty="0" err="1"/>
              <a:t>condensatorilor</a:t>
            </a:r>
            <a:r>
              <a:rPr lang="en-US" dirty="0"/>
              <a:t> de </a:t>
            </a:r>
            <a:r>
              <a:rPr lang="en-US" dirty="0" err="1"/>
              <a:t>cuplare</a:t>
            </a:r>
            <a:r>
              <a:rPr lang="en-US" dirty="0"/>
              <a:t> la </a:t>
            </a:r>
            <a:r>
              <a:rPr lang="en-US" dirty="0" err="1"/>
              <a:t>schimbarea</a:t>
            </a:r>
            <a:r>
              <a:rPr lang="en-US" dirty="0"/>
              <a:t> </a:t>
            </a:r>
            <a:r>
              <a:rPr lang="en-US" dirty="0" err="1"/>
              <a:t>stratului</a:t>
            </a:r>
            <a:r>
              <a:rPr lang="en-US" dirty="0"/>
              <a:t> de </a:t>
            </a:r>
            <a:r>
              <a:rPr lang="en-US" dirty="0" err="1"/>
              <a:t>referință</a:t>
            </a:r>
            <a:endParaRPr lang="en-US" dirty="0"/>
          </a:p>
        </p:txBody>
      </p:sp>
    </p:spTree>
    <p:extLst>
      <p:ext uri="{BB962C8B-B14F-4D97-AF65-F5344CB8AC3E}">
        <p14:creationId xmlns:p14="http://schemas.microsoft.com/office/powerpoint/2010/main" val="18430719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7517" y="88849"/>
            <a:ext cx="11944538" cy="671915"/>
          </a:xfrm>
          <a:prstGeom prst="rect">
            <a:avLst/>
          </a:prstGeom>
          <a:ln>
            <a:solidFill>
              <a:srgbClr val="0070C0"/>
            </a:solidFill>
          </a:ln>
        </p:spPr>
        <p:txBody>
          <a:bodyPr wrap="square">
            <a:spAutoFit/>
          </a:bodyPr>
          <a:lstStyle/>
          <a:p>
            <a:pPr>
              <a:lnSpc>
                <a:spcPct val="107000"/>
              </a:lnSpc>
              <a:spcAft>
                <a:spcPts val="800"/>
              </a:spcAft>
            </a:pPr>
            <a:r>
              <a:rPr lang="ru-RU" dirty="0"/>
              <a:t>Рекомендуется избегать трассировки высокоскоростных сигналов на границе опорных плоскостей или вблизи границ печатной платы (рис). В противном случае это может отрицательно повлиять на согласование </a:t>
            </a:r>
            <a:r>
              <a:rPr lang="ru-RU" dirty="0" err="1"/>
              <a:t>импедансов</a:t>
            </a:r>
            <a:r>
              <a:rPr lang="ru-RU" dirty="0"/>
              <a:t> цепей.</a:t>
            </a:r>
            <a:endParaRPr lang="en-US" dirty="0"/>
          </a:p>
        </p:txBody>
      </p:sp>
      <p:pic>
        <p:nvPicPr>
          <p:cNvPr id="5" name="Рисунок 4" descr="Рекомендуется избегать трассировки высокоскоростных сигналов на границе опорных плоскостей или вблизи границ печатной платы"/>
          <p:cNvPicPr/>
          <p:nvPr/>
        </p:nvPicPr>
        <p:blipFill>
          <a:blip r:embed="rId2">
            <a:extLst>
              <a:ext uri="{28A0092B-C50C-407E-A947-70E740481C1C}">
                <a14:useLocalDpi xmlns:a14="http://schemas.microsoft.com/office/drawing/2010/main" val="0"/>
              </a:ext>
            </a:extLst>
          </a:blip>
          <a:srcRect/>
          <a:stretch>
            <a:fillRect/>
          </a:stretch>
        </p:blipFill>
        <p:spPr bwMode="auto">
          <a:xfrm>
            <a:off x="0" y="2079010"/>
            <a:ext cx="12029111" cy="3365658"/>
          </a:xfrm>
          <a:prstGeom prst="rect">
            <a:avLst/>
          </a:prstGeom>
          <a:noFill/>
          <a:ln>
            <a:noFill/>
          </a:ln>
        </p:spPr>
      </p:pic>
      <p:sp>
        <p:nvSpPr>
          <p:cNvPr id="6" name="Прямоугольник 5"/>
          <p:cNvSpPr/>
          <p:nvPr/>
        </p:nvSpPr>
        <p:spPr>
          <a:xfrm>
            <a:off x="229243" y="5595988"/>
            <a:ext cx="4789240" cy="1277786"/>
          </a:xfrm>
          <a:prstGeom prst="rect">
            <a:avLst/>
          </a:prstGeom>
          <a:ln>
            <a:solidFill>
              <a:srgbClr val="0070C0"/>
            </a:solidFill>
          </a:ln>
        </p:spPr>
        <p:txBody>
          <a:bodyPr wrap="square">
            <a:spAutoFit/>
          </a:bodyPr>
          <a:lstStyle/>
          <a:p>
            <a:pPr algn="ctr">
              <a:lnSpc>
                <a:spcPct val="107000"/>
              </a:lnSpc>
              <a:spcAft>
                <a:spcPts val="800"/>
              </a:spcAft>
            </a:pPr>
            <a:r>
              <a:rPr lang="ru-RU" dirty="0"/>
              <a:t>Рекомендуется избегать трассировки высокоскоростных сигналов на границе опорных плоскостей или вблизи границ печатной платы</a:t>
            </a:r>
            <a:endParaRPr lang="en-US" dirty="0"/>
          </a:p>
        </p:txBody>
      </p:sp>
      <p:sp>
        <p:nvSpPr>
          <p:cNvPr id="2" name="Прямоугольник 1"/>
          <p:cNvSpPr/>
          <p:nvPr/>
        </p:nvSpPr>
        <p:spPr>
          <a:xfrm>
            <a:off x="164471" y="1033854"/>
            <a:ext cx="11790630" cy="646331"/>
          </a:xfrm>
          <a:prstGeom prst="rect">
            <a:avLst/>
          </a:prstGeom>
          <a:ln>
            <a:solidFill>
              <a:srgbClr val="FF0000"/>
            </a:solidFill>
          </a:ln>
        </p:spPr>
        <p:txBody>
          <a:bodyPr wrap="square">
            <a:spAutoFit/>
          </a:bodyPr>
          <a:lstStyle/>
          <a:p>
            <a:r>
              <a:rPr lang="en-US" dirty="0"/>
              <a:t>Este </a:t>
            </a:r>
            <a:r>
              <a:rPr lang="en-US" dirty="0" err="1"/>
              <a:t>recomandat</a:t>
            </a:r>
            <a:r>
              <a:rPr lang="en-US" dirty="0"/>
              <a:t> </a:t>
            </a:r>
            <a:r>
              <a:rPr lang="en-US" dirty="0" err="1"/>
              <a:t>să</a:t>
            </a:r>
            <a:r>
              <a:rPr lang="en-US" dirty="0"/>
              <a:t> </a:t>
            </a:r>
            <a:r>
              <a:rPr lang="en-US" dirty="0" err="1"/>
              <a:t>evitați</a:t>
            </a:r>
            <a:r>
              <a:rPr lang="en-US" dirty="0"/>
              <a:t> </a:t>
            </a:r>
            <a:r>
              <a:rPr lang="en-US" dirty="0" err="1"/>
              <a:t>direcționarea</a:t>
            </a:r>
            <a:r>
              <a:rPr lang="en-US" dirty="0"/>
              <a:t> </a:t>
            </a:r>
            <a:r>
              <a:rPr lang="en-US" dirty="0" err="1"/>
              <a:t>semnalelor</a:t>
            </a:r>
            <a:r>
              <a:rPr lang="en-US" dirty="0"/>
              <a:t> de mare </a:t>
            </a:r>
            <a:r>
              <a:rPr lang="en-US" dirty="0" err="1"/>
              <a:t>viteză</a:t>
            </a:r>
            <a:r>
              <a:rPr lang="en-US" dirty="0"/>
              <a:t> la </a:t>
            </a:r>
            <a:r>
              <a:rPr lang="en-US" dirty="0" err="1"/>
              <a:t>marginea</a:t>
            </a:r>
            <a:r>
              <a:rPr lang="en-US" dirty="0"/>
              <a:t> </a:t>
            </a:r>
            <a:r>
              <a:rPr lang="en-US" dirty="0" err="1"/>
              <a:t>planurilor</a:t>
            </a:r>
            <a:r>
              <a:rPr lang="en-US" dirty="0"/>
              <a:t> de </a:t>
            </a:r>
            <a:r>
              <a:rPr lang="en-US" dirty="0" err="1"/>
              <a:t>referință</a:t>
            </a:r>
            <a:r>
              <a:rPr lang="en-US" dirty="0"/>
              <a:t> </a:t>
            </a:r>
            <a:r>
              <a:rPr lang="en-US" dirty="0" err="1"/>
              <a:t>sau</a:t>
            </a:r>
            <a:r>
              <a:rPr lang="en-US" dirty="0"/>
              <a:t> </a:t>
            </a:r>
            <a:r>
              <a:rPr lang="en-US" dirty="0" err="1"/>
              <a:t>lângă</a:t>
            </a:r>
            <a:r>
              <a:rPr lang="en-US" dirty="0"/>
              <a:t> </a:t>
            </a:r>
            <a:r>
              <a:rPr lang="en-US" dirty="0" err="1"/>
              <a:t>marginile</a:t>
            </a:r>
            <a:r>
              <a:rPr lang="en-US" dirty="0"/>
              <a:t> PCB-</a:t>
            </a:r>
            <a:r>
              <a:rPr lang="en-US" dirty="0" err="1"/>
              <a:t>ului</a:t>
            </a:r>
            <a:r>
              <a:rPr lang="en-US" dirty="0"/>
              <a:t> (</a:t>
            </a:r>
            <a:r>
              <a:rPr lang="en-US" dirty="0" err="1"/>
              <a:t>Figura</a:t>
            </a:r>
            <a:r>
              <a:rPr lang="en-US" dirty="0"/>
              <a:t>). </a:t>
            </a:r>
            <a:r>
              <a:rPr lang="en-US" dirty="0" err="1"/>
              <a:t>Nerespectarea</a:t>
            </a:r>
            <a:r>
              <a:rPr lang="en-US" dirty="0"/>
              <a:t> </a:t>
            </a:r>
            <a:r>
              <a:rPr lang="en-US" dirty="0" err="1"/>
              <a:t>acestui</a:t>
            </a:r>
            <a:r>
              <a:rPr lang="en-US" dirty="0"/>
              <a:t> </a:t>
            </a:r>
            <a:r>
              <a:rPr lang="en-US" dirty="0" err="1"/>
              <a:t>lucru</a:t>
            </a:r>
            <a:r>
              <a:rPr lang="en-US" dirty="0"/>
              <a:t> </a:t>
            </a:r>
            <a:r>
              <a:rPr lang="en-US" dirty="0" err="1"/>
              <a:t>poate</a:t>
            </a:r>
            <a:r>
              <a:rPr lang="en-US" dirty="0"/>
              <a:t> </a:t>
            </a:r>
            <a:r>
              <a:rPr lang="en-US" dirty="0" err="1"/>
              <a:t>afecta</a:t>
            </a:r>
            <a:r>
              <a:rPr lang="en-US" dirty="0"/>
              <a:t> </a:t>
            </a:r>
            <a:r>
              <a:rPr lang="en-US" dirty="0" err="1"/>
              <a:t>negativ</a:t>
            </a:r>
            <a:r>
              <a:rPr lang="en-US" dirty="0"/>
              <a:t> </a:t>
            </a:r>
            <a:r>
              <a:rPr lang="en-US" dirty="0" err="1"/>
              <a:t>potrivirea</a:t>
            </a:r>
            <a:r>
              <a:rPr lang="en-US" dirty="0"/>
              <a:t> </a:t>
            </a:r>
            <a:r>
              <a:rPr lang="en-US" dirty="0" err="1"/>
              <a:t>impedanței</a:t>
            </a:r>
            <a:r>
              <a:rPr lang="en-US" dirty="0"/>
              <a:t> </a:t>
            </a:r>
            <a:r>
              <a:rPr lang="en-US" dirty="0" err="1"/>
              <a:t>circuitelor</a:t>
            </a:r>
            <a:r>
              <a:rPr lang="en-US" dirty="0"/>
              <a:t>.</a:t>
            </a:r>
          </a:p>
        </p:txBody>
      </p:sp>
      <p:sp>
        <p:nvSpPr>
          <p:cNvPr id="3" name="Прямоугольник 2"/>
          <p:cNvSpPr/>
          <p:nvPr/>
        </p:nvSpPr>
        <p:spPr>
          <a:xfrm>
            <a:off x="6976188" y="5634716"/>
            <a:ext cx="4229877" cy="1200329"/>
          </a:xfrm>
          <a:prstGeom prst="rect">
            <a:avLst/>
          </a:prstGeom>
          <a:ln>
            <a:solidFill>
              <a:srgbClr val="FF0000"/>
            </a:solidFill>
          </a:ln>
        </p:spPr>
        <p:txBody>
          <a:bodyPr wrap="square">
            <a:spAutoFit/>
          </a:bodyPr>
          <a:lstStyle/>
          <a:p>
            <a:r>
              <a:rPr lang="en-US" dirty="0"/>
              <a:t>Se </a:t>
            </a:r>
            <a:r>
              <a:rPr lang="en-US" dirty="0" err="1"/>
              <a:t>recomandă</a:t>
            </a:r>
            <a:r>
              <a:rPr lang="en-US" dirty="0"/>
              <a:t> </a:t>
            </a:r>
            <a:r>
              <a:rPr lang="en-US" dirty="0" err="1"/>
              <a:t>evitarea</a:t>
            </a:r>
            <a:r>
              <a:rPr lang="en-US" dirty="0"/>
              <a:t> </a:t>
            </a:r>
            <a:r>
              <a:rPr lang="en-US" dirty="0" err="1"/>
              <a:t>direcționării</a:t>
            </a:r>
            <a:r>
              <a:rPr lang="en-US" dirty="0"/>
              <a:t> </a:t>
            </a:r>
            <a:r>
              <a:rPr lang="en-US" dirty="0" err="1"/>
              <a:t>semnalelor</a:t>
            </a:r>
            <a:r>
              <a:rPr lang="en-US" dirty="0"/>
              <a:t> de mare </a:t>
            </a:r>
            <a:r>
              <a:rPr lang="en-US" dirty="0" err="1"/>
              <a:t>viteză</a:t>
            </a:r>
            <a:r>
              <a:rPr lang="en-US" dirty="0"/>
              <a:t> la </a:t>
            </a:r>
            <a:r>
              <a:rPr lang="en-US" dirty="0" err="1"/>
              <a:t>marginea</a:t>
            </a:r>
            <a:r>
              <a:rPr lang="en-US" dirty="0"/>
              <a:t> </a:t>
            </a:r>
            <a:r>
              <a:rPr lang="en-US" dirty="0" err="1"/>
              <a:t>planurilor</a:t>
            </a:r>
            <a:r>
              <a:rPr lang="en-US" dirty="0"/>
              <a:t> de </a:t>
            </a:r>
            <a:r>
              <a:rPr lang="en-US" dirty="0" err="1"/>
              <a:t>referință</a:t>
            </a:r>
            <a:r>
              <a:rPr lang="en-US" dirty="0"/>
              <a:t> </a:t>
            </a:r>
            <a:r>
              <a:rPr lang="en-US" dirty="0" err="1"/>
              <a:t>sau</a:t>
            </a:r>
            <a:r>
              <a:rPr lang="en-US" dirty="0"/>
              <a:t> </a:t>
            </a:r>
            <a:r>
              <a:rPr lang="en-US" dirty="0" err="1"/>
              <a:t>lângă</a:t>
            </a:r>
            <a:r>
              <a:rPr lang="en-US" dirty="0"/>
              <a:t> </a:t>
            </a:r>
            <a:r>
              <a:rPr lang="en-US" dirty="0" err="1"/>
              <a:t>marginea</a:t>
            </a:r>
            <a:r>
              <a:rPr lang="en-US" dirty="0"/>
              <a:t> PCB-</a:t>
            </a:r>
            <a:r>
              <a:rPr lang="en-US" dirty="0" err="1"/>
              <a:t>ului</a:t>
            </a:r>
            <a:endParaRPr lang="en-US" dirty="0"/>
          </a:p>
        </p:txBody>
      </p:sp>
    </p:spTree>
    <p:extLst>
      <p:ext uri="{BB962C8B-B14F-4D97-AF65-F5344CB8AC3E}">
        <p14:creationId xmlns:p14="http://schemas.microsoft.com/office/powerpoint/2010/main" val="8851518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0920" y="155667"/>
            <a:ext cx="4118500" cy="335989"/>
          </a:xfrm>
          <a:prstGeom prst="rect">
            <a:avLst/>
          </a:prstGeom>
        </p:spPr>
        <p:txBody>
          <a:bodyPr wrap="none">
            <a:spAutoFit/>
          </a:bodyPr>
          <a:lstStyle/>
          <a:p>
            <a:pPr algn="ctr">
              <a:lnSpc>
                <a:spcPts val="1855"/>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Аналоговое и цифровое заземление</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126416" y="491656"/>
            <a:ext cx="11913598" cy="1891095"/>
          </a:xfrm>
          <a:prstGeom prst="rect">
            <a:avLst/>
          </a:prstGeom>
          <a:ln>
            <a:solidFill>
              <a:srgbClr val="0070C0"/>
            </a:solidFill>
          </a:ln>
        </p:spPr>
        <p:txBody>
          <a:bodyPr wrap="square">
            <a:spAutoFit/>
          </a:bodyPr>
          <a:lstStyle/>
          <a:p>
            <a:pPr>
              <a:lnSpc>
                <a:spcPct val="107000"/>
              </a:lnSpc>
              <a:spcAft>
                <a:spcPts val="800"/>
              </a:spcAft>
            </a:pPr>
            <a:r>
              <a:rPr lang="ru-RU" sz="1100" dirty="0">
                <a:latin typeface="Arial" panose="020B0604020202020204" pitchFamily="34" charset="0"/>
                <a:ea typeface="Times New Roman" panose="02020603050405020304" pitchFamily="18" charset="0"/>
                <a:cs typeface="Times New Roman" panose="02020603050405020304" pitchFamily="18" charset="0"/>
              </a:rPr>
              <a:t>Аналоговые схемы могут быть очень чувствительны к цифровому шуму. Существуют два основных пути проникновения цифрового шума в аналоговую часть схемы. Первый определяется емкостной и индуктивной связью между проводниками. Эта связь может быть минимизирована за счет физического разнесения дорожек. Следует проявлять особую осторожность, если проводники аналоговых и цифровых сигналов проходят параллельно на длинном участке платы. В таких случаях следует разносить дорожки максимально далеко. Рекомендуется располагать чувствительные аналоговые схемы на максимальном удалении от цепей тактирования и мощных импульсных схем, например, источников питания.</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100" dirty="0">
                <a:latin typeface="Arial" panose="020B0604020202020204" pitchFamily="34" charset="0"/>
                <a:ea typeface="Times New Roman" panose="02020603050405020304" pitchFamily="18" charset="0"/>
                <a:cs typeface="Times New Roman" panose="02020603050405020304" pitchFamily="18" charset="0"/>
              </a:rPr>
              <a:t>Второй путь проникновения цифрового шума в аналоговую часть схемы определяется индуктивной связью по цепи питания. Данная проблема демонстрируется на </a:t>
            </a:r>
            <a:r>
              <a:rPr lang="ru-RU" sz="1100" dirty="0" smtClean="0">
                <a:latin typeface="Arial" panose="020B0604020202020204" pitchFamily="34" charset="0"/>
                <a:ea typeface="Times New Roman" panose="02020603050405020304" pitchFamily="18" charset="0"/>
                <a:cs typeface="Times New Roman" panose="02020603050405020304" pitchFamily="18" charset="0"/>
              </a:rPr>
              <a:t>рис. </a:t>
            </a:r>
            <a:r>
              <a:rPr lang="ru-RU" sz="1100" dirty="0">
                <a:latin typeface="Arial" panose="020B0604020202020204" pitchFamily="34" charset="0"/>
                <a:ea typeface="Times New Roman" panose="02020603050405020304" pitchFamily="18" charset="0"/>
                <a:cs typeface="Times New Roman" panose="02020603050405020304" pitchFamily="18" charset="0"/>
              </a:rPr>
              <a:t>Если цифровая и аналоговая части схемы имеют общий путь протекания возвратного тока источника питания, то из-за наличия паразитного сопротивления и индуктивности проводников цифровой импульсный шум будет воздействовать на аналоговую часть схемы. Для решения проблемы необходимо разделять пути протекания возвратных токов для аналоговых и цифровых доменов, если это возможно.</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descr="Следует разделять пути протекания возвратных токов аналоговых и цифровых частей схемы"/>
          <p:cNvPicPr/>
          <p:nvPr/>
        </p:nvPicPr>
        <p:blipFill>
          <a:blip r:embed="rId3">
            <a:extLst>
              <a:ext uri="{28A0092B-C50C-407E-A947-70E740481C1C}">
                <a14:useLocalDpi xmlns:a14="http://schemas.microsoft.com/office/drawing/2010/main" val="0"/>
              </a:ext>
            </a:extLst>
          </a:blip>
          <a:srcRect/>
          <a:stretch>
            <a:fillRect/>
          </a:stretch>
        </p:blipFill>
        <p:spPr bwMode="auto">
          <a:xfrm>
            <a:off x="126413" y="4340126"/>
            <a:ext cx="8763114" cy="2517874"/>
          </a:xfrm>
          <a:prstGeom prst="rect">
            <a:avLst/>
          </a:prstGeom>
          <a:noFill/>
          <a:ln>
            <a:noFill/>
          </a:ln>
        </p:spPr>
      </p:pic>
      <p:sp>
        <p:nvSpPr>
          <p:cNvPr id="7" name="Прямоугольник 6"/>
          <p:cNvSpPr/>
          <p:nvPr/>
        </p:nvSpPr>
        <p:spPr>
          <a:xfrm>
            <a:off x="8962931" y="4525098"/>
            <a:ext cx="2915215" cy="954107"/>
          </a:xfrm>
          <a:prstGeom prst="rect">
            <a:avLst/>
          </a:prstGeom>
          <a:ln>
            <a:solidFill>
              <a:srgbClr val="0070C0"/>
            </a:solidFill>
          </a:ln>
        </p:spPr>
        <p:txBody>
          <a:bodyPr wrap="square">
            <a:spAutoFit/>
          </a:bodyPr>
          <a:lstStyle/>
          <a:p>
            <a:r>
              <a:rPr lang="ru-RU" sz="1400" dirty="0" smtClean="0">
                <a:latin typeface="Arial" panose="020B0604020202020204" pitchFamily="34" charset="0"/>
                <a:ea typeface="Times New Roman" panose="02020603050405020304" pitchFamily="18" charset="0"/>
              </a:rPr>
              <a:t>Следует разделять пути протекания возвратных токов аналоговых и цифровых частей схемы</a:t>
            </a:r>
            <a:endParaRPr lang="en-US" sz="1400" dirty="0"/>
          </a:p>
        </p:txBody>
      </p:sp>
      <p:sp>
        <p:nvSpPr>
          <p:cNvPr id="2" name="Прямоугольник 1"/>
          <p:cNvSpPr/>
          <p:nvPr/>
        </p:nvSpPr>
        <p:spPr>
          <a:xfrm>
            <a:off x="4925848" y="122324"/>
            <a:ext cx="3376374" cy="369332"/>
          </a:xfrm>
          <a:prstGeom prst="rect">
            <a:avLst/>
          </a:prstGeom>
        </p:spPr>
        <p:txBody>
          <a:bodyPr wrap="none">
            <a:spAutoFit/>
          </a:bodyPr>
          <a:lstStyle/>
          <a:p>
            <a:r>
              <a:rPr lang="x-none" dirty="0" smtClean="0"/>
              <a:t>Împămîntărea </a:t>
            </a:r>
            <a:r>
              <a:rPr lang="en-US" dirty="0" smtClean="0"/>
              <a:t>analogic</a:t>
            </a:r>
            <a:r>
              <a:rPr lang="x-none" dirty="0" smtClean="0"/>
              <a:t>ă</a:t>
            </a:r>
            <a:r>
              <a:rPr lang="en-US" dirty="0" smtClean="0"/>
              <a:t> </a:t>
            </a:r>
            <a:r>
              <a:rPr lang="en-US" dirty="0" err="1"/>
              <a:t>și</a:t>
            </a:r>
            <a:r>
              <a:rPr lang="en-US" dirty="0"/>
              <a:t> </a:t>
            </a:r>
            <a:r>
              <a:rPr lang="en-US" dirty="0" smtClean="0"/>
              <a:t>digital</a:t>
            </a:r>
            <a:r>
              <a:rPr lang="x-none" dirty="0" smtClean="0"/>
              <a:t>ă</a:t>
            </a:r>
            <a:endParaRPr lang="en-US" dirty="0"/>
          </a:p>
        </p:txBody>
      </p:sp>
      <p:sp>
        <p:nvSpPr>
          <p:cNvPr id="3" name="Прямоугольник 2"/>
          <p:cNvSpPr/>
          <p:nvPr/>
        </p:nvSpPr>
        <p:spPr>
          <a:xfrm>
            <a:off x="126415" y="2382751"/>
            <a:ext cx="11913597" cy="2031325"/>
          </a:xfrm>
          <a:prstGeom prst="rect">
            <a:avLst/>
          </a:prstGeom>
          <a:ln>
            <a:solidFill>
              <a:srgbClr val="FF0000"/>
            </a:solidFill>
          </a:ln>
        </p:spPr>
        <p:txBody>
          <a:bodyPr wrap="square">
            <a:spAutoFit/>
          </a:bodyPr>
          <a:lstStyle/>
          <a:p>
            <a:r>
              <a:rPr lang="en-US" sz="1400" dirty="0" err="1"/>
              <a:t>Circuitele</a:t>
            </a:r>
            <a:r>
              <a:rPr lang="en-US" sz="1400" dirty="0"/>
              <a:t> </a:t>
            </a:r>
            <a:r>
              <a:rPr lang="en-US" sz="1400" dirty="0" err="1"/>
              <a:t>analogice</a:t>
            </a:r>
            <a:r>
              <a:rPr lang="en-US" sz="1400" dirty="0"/>
              <a:t> pot fi </a:t>
            </a:r>
            <a:r>
              <a:rPr lang="en-US" sz="1400" dirty="0" err="1"/>
              <a:t>foarte</a:t>
            </a:r>
            <a:r>
              <a:rPr lang="en-US" sz="1400" dirty="0"/>
              <a:t> </a:t>
            </a:r>
            <a:r>
              <a:rPr lang="en-US" sz="1400" dirty="0" err="1"/>
              <a:t>sensibile</a:t>
            </a:r>
            <a:r>
              <a:rPr lang="en-US" sz="1400" dirty="0"/>
              <a:t> la </a:t>
            </a:r>
            <a:r>
              <a:rPr lang="en-US" sz="1400" dirty="0" err="1"/>
              <a:t>zgomotul</a:t>
            </a:r>
            <a:r>
              <a:rPr lang="en-US" sz="1400" dirty="0"/>
              <a:t> digital. </a:t>
            </a:r>
            <a:r>
              <a:rPr lang="en-US" sz="1400" dirty="0" err="1"/>
              <a:t>Există</a:t>
            </a:r>
            <a:r>
              <a:rPr lang="en-US" sz="1400" dirty="0"/>
              <a:t> </a:t>
            </a:r>
            <a:r>
              <a:rPr lang="en-US" sz="1400" dirty="0" err="1"/>
              <a:t>două</a:t>
            </a:r>
            <a:r>
              <a:rPr lang="en-US" sz="1400" dirty="0"/>
              <a:t> </a:t>
            </a:r>
            <a:r>
              <a:rPr lang="en-US" sz="1400" dirty="0" err="1"/>
              <a:t>moduri</a:t>
            </a:r>
            <a:r>
              <a:rPr lang="en-US" sz="1400" dirty="0"/>
              <a:t> </a:t>
            </a:r>
            <a:r>
              <a:rPr lang="en-US" sz="1400" dirty="0" err="1"/>
              <a:t>principale</a:t>
            </a:r>
            <a:r>
              <a:rPr lang="en-US" sz="1400" dirty="0"/>
              <a:t> </a:t>
            </a:r>
            <a:r>
              <a:rPr lang="en-US" sz="1400" dirty="0" err="1"/>
              <a:t>în</a:t>
            </a:r>
            <a:r>
              <a:rPr lang="en-US" sz="1400" dirty="0"/>
              <a:t> care </a:t>
            </a:r>
            <a:r>
              <a:rPr lang="en-US" sz="1400" dirty="0" err="1"/>
              <a:t>zgomotul</a:t>
            </a:r>
            <a:r>
              <a:rPr lang="en-US" sz="1400" dirty="0"/>
              <a:t> digital </a:t>
            </a:r>
            <a:r>
              <a:rPr lang="en-US" sz="1400" dirty="0" err="1"/>
              <a:t>poate</a:t>
            </a:r>
            <a:r>
              <a:rPr lang="en-US" sz="1400" dirty="0"/>
              <a:t> intra </a:t>
            </a:r>
            <a:r>
              <a:rPr lang="en-US" sz="1400" dirty="0" err="1"/>
              <a:t>în</a:t>
            </a:r>
            <a:r>
              <a:rPr lang="en-US" sz="1400" dirty="0"/>
              <a:t> </a:t>
            </a:r>
            <a:r>
              <a:rPr lang="en-US" sz="1400" dirty="0" err="1"/>
              <a:t>porțiunea</a:t>
            </a:r>
            <a:r>
              <a:rPr lang="en-US" sz="1400" dirty="0"/>
              <a:t> </a:t>
            </a:r>
            <a:r>
              <a:rPr lang="en-US" sz="1400" dirty="0" err="1"/>
              <a:t>analogică</a:t>
            </a:r>
            <a:r>
              <a:rPr lang="en-US" sz="1400" dirty="0"/>
              <a:t> a </a:t>
            </a:r>
            <a:r>
              <a:rPr lang="en-US" sz="1400" dirty="0" err="1"/>
              <a:t>unui</a:t>
            </a:r>
            <a:r>
              <a:rPr lang="en-US" sz="1400" dirty="0"/>
              <a:t> circuit. </a:t>
            </a:r>
            <a:r>
              <a:rPr lang="en-US" sz="1400" dirty="0" err="1"/>
              <a:t>Primul</a:t>
            </a:r>
            <a:r>
              <a:rPr lang="en-US" sz="1400" dirty="0"/>
              <a:t> </a:t>
            </a:r>
            <a:r>
              <a:rPr lang="en-US" sz="1400" dirty="0" err="1"/>
              <a:t>este</a:t>
            </a:r>
            <a:r>
              <a:rPr lang="en-US" sz="1400" dirty="0"/>
              <a:t> </a:t>
            </a:r>
            <a:r>
              <a:rPr lang="en-US" sz="1400" dirty="0" err="1"/>
              <a:t>determinat</a:t>
            </a:r>
            <a:r>
              <a:rPr lang="en-US" sz="1400" dirty="0"/>
              <a:t> de </a:t>
            </a:r>
            <a:r>
              <a:rPr lang="en-US" sz="1400" dirty="0" err="1"/>
              <a:t>cuplarea</a:t>
            </a:r>
            <a:r>
              <a:rPr lang="en-US" sz="1400" dirty="0"/>
              <a:t> </a:t>
            </a:r>
            <a:r>
              <a:rPr lang="en-US" sz="1400" dirty="0" err="1"/>
              <a:t>capacitivă</a:t>
            </a:r>
            <a:r>
              <a:rPr lang="en-US" sz="1400" dirty="0"/>
              <a:t> </a:t>
            </a:r>
            <a:r>
              <a:rPr lang="en-US" sz="1400" dirty="0" err="1"/>
              <a:t>și</a:t>
            </a:r>
            <a:r>
              <a:rPr lang="en-US" sz="1400" dirty="0"/>
              <a:t> </a:t>
            </a:r>
            <a:r>
              <a:rPr lang="en-US" sz="1400" dirty="0" err="1"/>
              <a:t>inductivă</a:t>
            </a:r>
            <a:r>
              <a:rPr lang="en-US" sz="1400" dirty="0"/>
              <a:t> </a:t>
            </a:r>
            <a:r>
              <a:rPr lang="en-US" sz="1400" dirty="0" err="1"/>
              <a:t>dintre</a:t>
            </a:r>
            <a:r>
              <a:rPr lang="en-US" sz="1400" dirty="0"/>
              <a:t> </a:t>
            </a:r>
            <a:r>
              <a:rPr lang="en-US" sz="1400" dirty="0" err="1"/>
              <a:t>conductori</a:t>
            </a:r>
            <a:r>
              <a:rPr lang="en-US" sz="1400" dirty="0"/>
              <a:t>. </a:t>
            </a:r>
            <a:r>
              <a:rPr lang="en-US" sz="1400" dirty="0" err="1"/>
              <a:t>Această</a:t>
            </a:r>
            <a:r>
              <a:rPr lang="en-US" sz="1400" dirty="0"/>
              <a:t> </a:t>
            </a:r>
            <a:r>
              <a:rPr lang="en-US" sz="1400" dirty="0" err="1"/>
              <a:t>cuplare</a:t>
            </a:r>
            <a:r>
              <a:rPr lang="en-US" sz="1400" dirty="0"/>
              <a:t> </a:t>
            </a:r>
            <a:r>
              <a:rPr lang="en-US" sz="1400" dirty="0" err="1"/>
              <a:t>poate</a:t>
            </a:r>
            <a:r>
              <a:rPr lang="en-US" sz="1400" dirty="0"/>
              <a:t> fi </a:t>
            </a:r>
            <a:r>
              <a:rPr lang="en-US" sz="1400" dirty="0" err="1"/>
              <a:t>minimizată</a:t>
            </a:r>
            <a:r>
              <a:rPr lang="en-US" sz="1400" dirty="0"/>
              <a:t> </a:t>
            </a:r>
            <a:r>
              <a:rPr lang="en-US" sz="1400" dirty="0" err="1"/>
              <a:t>prin</a:t>
            </a:r>
            <a:r>
              <a:rPr lang="en-US" sz="1400" dirty="0"/>
              <a:t> </a:t>
            </a:r>
            <a:r>
              <a:rPr lang="en-US" sz="1400" dirty="0" err="1"/>
              <a:t>separarea</a:t>
            </a:r>
            <a:r>
              <a:rPr lang="en-US" sz="1400" dirty="0"/>
              <a:t> </a:t>
            </a:r>
            <a:r>
              <a:rPr lang="en-US" sz="1400" dirty="0" err="1"/>
              <a:t>fizică</a:t>
            </a:r>
            <a:r>
              <a:rPr lang="en-US" sz="1400" dirty="0"/>
              <a:t> a </a:t>
            </a:r>
            <a:r>
              <a:rPr lang="en-US" sz="1400" dirty="0" err="1"/>
              <a:t>căilor</a:t>
            </a:r>
            <a:r>
              <a:rPr lang="en-US" sz="1400" dirty="0"/>
              <a:t>. O </a:t>
            </a:r>
            <a:r>
              <a:rPr lang="en-US" sz="1400" dirty="0" err="1"/>
              <a:t>atenție</a:t>
            </a:r>
            <a:r>
              <a:rPr lang="en-US" sz="1400" dirty="0"/>
              <a:t> </a:t>
            </a:r>
            <a:r>
              <a:rPr lang="en-US" sz="1400" dirty="0" err="1"/>
              <a:t>specială</a:t>
            </a:r>
            <a:r>
              <a:rPr lang="en-US" sz="1400" dirty="0"/>
              <a:t> </a:t>
            </a:r>
            <a:r>
              <a:rPr lang="en-US" sz="1400" dirty="0" err="1"/>
              <a:t>trebuie</a:t>
            </a:r>
            <a:r>
              <a:rPr lang="en-US" sz="1400" dirty="0"/>
              <a:t> </a:t>
            </a:r>
            <a:r>
              <a:rPr lang="en-US" sz="1400" dirty="0" err="1"/>
              <a:t>acordată</a:t>
            </a:r>
            <a:r>
              <a:rPr lang="en-US" sz="1400" dirty="0"/>
              <a:t> </a:t>
            </a:r>
            <a:r>
              <a:rPr lang="en-US" sz="1400" dirty="0" err="1"/>
              <a:t>atunci</a:t>
            </a:r>
            <a:r>
              <a:rPr lang="en-US" sz="1400" dirty="0"/>
              <a:t> </a:t>
            </a:r>
            <a:r>
              <a:rPr lang="en-US" sz="1400" dirty="0" err="1"/>
              <a:t>când</a:t>
            </a:r>
            <a:r>
              <a:rPr lang="en-US" sz="1400" dirty="0"/>
              <a:t> </a:t>
            </a:r>
            <a:r>
              <a:rPr lang="en-US" sz="1400" dirty="0" err="1"/>
              <a:t>firele</a:t>
            </a:r>
            <a:r>
              <a:rPr lang="en-US" sz="1400" dirty="0"/>
              <a:t> de </a:t>
            </a:r>
            <a:r>
              <a:rPr lang="en-US" sz="1400" dirty="0" err="1"/>
              <a:t>semnal</a:t>
            </a:r>
            <a:r>
              <a:rPr lang="en-US" sz="1400" dirty="0"/>
              <a:t> </a:t>
            </a:r>
            <a:r>
              <a:rPr lang="en-US" sz="1400" dirty="0" err="1"/>
              <a:t>analogice</a:t>
            </a:r>
            <a:r>
              <a:rPr lang="en-US" sz="1400" dirty="0"/>
              <a:t> </a:t>
            </a:r>
            <a:r>
              <a:rPr lang="en-US" sz="1400" dirty="0" err="1"/>
              <a:t>și</a:t>
            </a:r>
            <a:r>
              <a:rPr lang="en-US" sz="1400" dirty="0"/>
              <a:t> </a:t>
            </a:r>
            <a:r>
              <a:rPr lang="en-US" sz="1400" dirty="0" err="1"/>
              <a:t>digitale</a:t>
            </a:r>
            <a:r>
              <a:rPr lang="en-US" sz="1400" dirty="0"/>
              <a:t> </a:t>
            </a:r>
            <a:r>
              <a:rPr lang="en-US" sz="1400" dirty="0" err="1"/>
              <a:t>rulează</a:t>
            </a:r>
            <a:r>
              <a:rPr lang="en-US" sz="1400" dirty="0"/>
              <a:t> </a:t>
            </a:r>
            <a:r>
              <a:rPr lang="en-US" sz="1400" dirty="0" err="1"/>
              <a:t>în</a:t>
            </a:r>
            <a:r>
              <a:rPr lang="en-US" sz="1400" dirty="0"/>
              <a:t> </a:t>
            </a:r>
            <a:r>
              <a:rPr lang="en-US" sz="1400" dirty="0" err="1"/>
              <a:t>paralel</a:t>
            </a:r>
            <a:r>
              <a:rPr lang="en-US" sz="1400" dirty="0"/>
              <a:t> </a:t>
            </a:r>
            <a:r>
              <a:rPr lang="en-US" sz="1400" dirty="0" err="1"/>
              <a:t>pe</a:t>
            </a:r>
            <a:r>
              <a:rPr lang="en-US" sz="1400" dirty="0"/>
              <a:t> o </a:t>
            </a:r>
            <a:r>
              <a:rPr lang="en-US" sz="1400" dirty="0" err="1"/>
              <a:t>secțiune</a:t>
            </a:r>
            <a:r>
              <a:rPr lang="en-US" sz="1400" dirty="0"/>
              <a:t> </a:t>
            </a:r>
            <a:r>
              <a:rPr lang="en-US" sz="1400" dirty="0" err="1"/>
              <a:t>lungă</a:t>
            </a:r>
            <a:r>
              <a:rPr lang="en-US" sz="1400" dirty="0"/>
              <a:t> a </a:t>
            </a:r>
            <a:r>
              <a:rPr lang="en-US" sz="1400" dirty="0" err="1"/>
              <a:t>plăcii</a:t>
            </a:r>
            <a:r>
              <a:rPr lang="en-US" sz="1400" dirty="0"/>
              <a:t>. </a:t>
            </a:r>
            <a:r>
              <a:rPr lang="en-US" sz="1400" dirty="0" err="1"/>
              <a:t>În</a:t>
            </a:r>
            <a:r>
              <a:rPr lang="en-US" sz="1400" dirty="0"/>
              <a:t> </a:t>
            </a:r>
            <a:r>
              <a:rPr lang="en-US" sz="1400" dirty="0" err="1"/>
              <a:t>astfel</a:t>
            </a:r>
            <a:r>
              <a:rPr lang="en-US" sz="1400" dirty="0"/>
              <a:t> de </a:t>
            </a:r>
            <a:r>
              <a:rPr lang="en-US" sz="1400" dirty="0" err="1"/>
              <a:t>cazuri</a:t>
            </a:r>
            <a:r>
              <a:rPr lang="en-US" sz="1400" dirty="0"/>
              <a:t>, </a:t>
            </a:r>
            <a:r>
              <a:rPr lang="en-US" sz="1400" dirty="0" err="1"/>
              <a:t>ar</a:t>
            </a:r>
            <a:r>
              <a:rPr lang="en-US" sz="1400" dirty="0"/>
              <a:t> </a:t>
            </a:r>
            <a:r>
              <a:rPr lang="en-US" sz="1400" dirty="0" err="1"/>
              <a:t>trebui</a:t>
            </a:r>
            <a:r>
              <a:rPr lang="en-US" sz="1400" dirty="0"/>
              <a:t> </a:t>
            </a:r>
            <a:r>
              <a:rPr lang="en-US" sz="1400" dirty="0" err="1"/>
              <a:t>să</a:t>
            </a:r>
            <a:r>
              <a:rPr lang="en-US" sz="1400" dirty="0"/>
              <a:t> </a:t>
            </a:r>
            <a:r>
              <a:rPr lang="en-US" sz="1400" dirty="0" err="1"/>
              <a:t>răspândiți</a:t>
            </a:r>
            <a:r>
              <a:rPr lang="en-US" sz="1400" dirty="0"/>
              <a:t> </a:t>
            </a:r>
            <a:r>
              <a:rPr lang="en-US" sz="1400" dirty="0" err="1"/>
              <a:t>pistele</a:t>
            </a:r>
            <a:r>
              <a:rPr lang="en-US" sz="1400" dirty="0"/>
              <a:t> </a:t>
            </a:r>
            <a:r>
              <a:rPr lang="en-US" sz="1400" dirty="0" err="1"/>
              <a:t>cât</a:t>
            </a:r>
            <a:r>
              <a:rPr lang="en-US" sz="1400" dirty="0"/>
              <a:t> </a:t>
            </a:r>
            <a:r>
              <a:rPr lang="en-US" sz="1400" dirty="0" err="1"/>
              <a:t>mai</a:t>
            </a:r>
            <a:r>
              <a:rPr lang="en-US" sz="1400" dirty="0"/>
              <a:t> </a:t>
            </a:r>
            <a:r>
              <a:rPr lang="en-US" sz="1400" dirty="0" err="1"/>
              <a:t>mult</a:t>
            </a:r>
            <a:r>
              <a:rPr lang="en-US" sz="1400" dirty="0"/>
              <a:t> </a:t>
            </a:r>
            <a:r>
              <a:rPr lang="en-US" sz="1400" dirty="0" err="1"/>
              <a:t>posibil</a:t>
            </a:r>
            <a:r>
              <a:rPr lang="en-US" sz="1400" dirty="0"/>
              <a:t>. Se </a:t>
            </a:r>
            <a:r>
              <a:rPr lang="en-US" sz="1400" dirty="0" err="1"/>
              <a:t>recomandă</a:t>
            </a:r>
            <a:r>
              <a:rPr lang="en-US" sz="1400" dirty="0"/>
              <a:t> </a:t>
            </a:r>
            <a:r>
              <a:rPr lang="en-US" sz="1400" dirty="0" err="1"/>
              <a:t>localizarea</a:t>
            </a:r>
            <a:r>
              <a:rPr lang="en-US" sz="1400" dirty="0"/>
              <a:t> </a:t>
            </a:r>
            <a:r>
              <a:rPr lang="en-US" sz="1400" dirty="0" err="1"/>
              <a:t>circuitelor</a:t>
            </a:r>
            <a:r>
              <a:rPr lang="en-US" sz="1400" dirty="0"/>
              <a:t> </a:t>
            </a:r>
            <a:r>
              <a:rPr lang="en-US" sz="1400" dirty="0" err="1"/>
              <a:t>analogice</a:t>
            </a:r>
            <a:r>
              <a:rPr lang="en-US" sz="1400" dirty="0"/>
              <a:t> </a:t>
            </a:r>
            <a:r>
              <a:rPr lang="en-US" sz="1400" dirty="0" err="1"/>
              <a:t>sensibile</a:t>
            </a:r>
            <a:r>
              <a:rPr lang="en-US" sz="1400" dirty="0"/>
              <a:t> </a:t>
            </a:r>
            <a:r>
              <a:rPr lang="en-US" sz="1400" dirty="0" err="1"/>
              <a:t>cât</a:t>
            </a:r>
            <a:r>
              <a:rPr lang="en-US" sz="1400" dirty="0"/>
              <a:t> </a:t>
            </a:r>
            <a:r>
              <a:rPr lang="en-US" sz="1400" dirty="0" err="1"/>
              <a:t>mai</a:t>
            </a:r>
            <a:r>
              <a:rPr lang="en-US" sz="1400" dirty="0"/>
              <a:t> </a:t>
            </a:r>
            <a:r>
              <a:rPr lang="en-US" sz="1400" dirty="0" err="1"/>
              <a:t>departe</a:t>
            </a:r>
            <a:r>
              <a:rPr lang="en-US" sz="1400" dirty="0"/>
              <a:t> </a:t>
            </a:r>
            <a:r>
              <a:rPr lang="en-US" sz="1400" dirty="0" err="1"/>
              <a:t>posibil</a:t>
            </a:r>
            <a:r>
              <a:rPr lang="en-US" sz="1400" dirty="0"/>
              <a:t> de </a:t>
            </a:r>
            <a:r>
              <a:rPr lang="en-US" sz="1400" dirty="0" err="1"/>
              <a:t>circuitele</a:t>
            </a:r>
            <a:r>
              <a:rPr lang="en-US" sz="1400" dirty="0"/>
              <a:t> de </a:t>
            </a:r>
            <a:r>
              <a:rPr lang="en-US" sz="1400" dirty="0" err="1"/>
              <a:t>ceas</a:t>
            </a:r>
            <a:r>
              <a:rPr lang="en-US" sz="1400" dirty="0"/>
              <a:t> </a:t>
            </a:r>
            <a:r>
              <a:rPr lang="en-US" sz="1400" dirty="0" err="1"/>
              <a:t>și</a:t>
            </a:r>
            <a:r>
              <a:rPr lang="en-US" sz="1400" dirty="0"/>
              <a:t> </a:t>
            </a:r>
            <a:r>
              <a:rPr lang="en-US" sz="1400" dirty="0" err="1"/>
              <a:t>circuitele</a:t>
            </a:r>
            <a:r>
              <a:rPr lang="en-US" sz="1400" dirty="0"/>
              <a:t> </a:t>
            </a:r>
            <a:r>
              <a:rPr lang="en-US" sz="1400" dirty="0" err="1"/>
              <a:t>puternice</a:t>
            </a:r>
            <a:r>
              <a:rPr lang="en-US" sz="1400" dirty="0"/>
              <a:t> de </a:t>
            </a:r>
            <a:r>
              <a:rPr lang="en-US" sz="1400" dirty="0" err="1"/>
              <a:t>comutare</a:t>
            </a:r>
            <a:r>
              <a:rPr lang="en-US" sz="1400" dirty="0"/>
              <a:t>, cum </a:t>
            </a:r>
            <a:r>
              <a:rPr lang="en-US" sz="1400" dirty="0" err="1"/>
              <a:t>ar</a:t>
            </a:r>
            <a:r>
              <a:rPr lang="en-US" sz="1400" dirty="0"/>
              <a:t> fi </a:t>
            </a:r>
            <a:r>
              <a:rPr lang="en-US" sz="1400" dirty="0" err="1"/>
              <a:t>sursele</a:t>
            </a:r>
            <a:r>
              <a:rPr lang="en-US" sz="1400" dirty="0"/>
              <a:t> de </a:t>
            </a:r>
            <a:r>
              <a:rPr lang="en-US" sz="1400" dirty="0" err="1"/>
              <a:t>alimentare</a:t>
            </a:r>
            <a:r>
              <a:rPr lang="en-US" sz="1400" dirty="0"/>
              <a:t>.</a:t>
            </a:r>
          </a:p>
          <a:p>
            <a:r>
              <a:rPr lang="en-US" sz="1400" dirty="0"/>
              <a:t>Al </a:t>
            </a:r>
            <a:r>
              <a:rPr lang="en-US" sz="1400" dirty="0" err="1"/>
              <a:t>doilea</a:t>
            </a:r>
            <a:r>
              <a:rPr lang="en-US" sz="1400" dirty="0"/>
              <a:t> mod </a:t>
            </a:r>
            <a:r>
              <a:rPr lang="en-US" sz="1400" dirty="0" err="1"/>
              <a:t>în</a:t>
            </a:r>
            <a:r>
              <a:rPr lang="en-US" sz="1400" dirty="0"/>
              <a:t> care </a:t>
            </a:r>
            <a:r>
              <a:rPr lang="en-US" sz="1400" dirty="0" err="1"/>
              <a:t>zgomotul</a:t>
            </a:r>
            <a:r>
              <a:rPr lang="en-US" sz="1400" dirty="0"/>
              <a:t> digital </a:t>
            </a:r>
            <a:r>
              <a:rPr lang="en-US" sz="1400" dirty="0" err="1"/>
              <a:t>intră</a:t>
            </a:r>
            <a:r>
              <a:rPr lang="en-US" sz="1400" dirty="0"/>
              <a:t> </a:t>
            </a:r>
            <a:r>
              <a:rPr lang="en-US" sz="1400" dirty="0" err="1"/>
              <a:t>în</a:t>
            </a:r>
            <a:r>
              <a:rPr lang="en-US" sz="1400" dirty="0"/>
              <a:t> </a:t>
            </a:r>
            <a:r>
              <a:rPr lang="en-US" sz="1400" dirty="0" err="1"/>
              <a:t>partea</a:t>
            </a:r>
            <a:r>
              <a:rPr lang="en-US" sz="1400" dirty="0"/>
              <a:t> </a:t>
            </a:r>
            <a:r>
              <a:rPr lang="en-US" sz="1400" dirty="0" err="1"/>
              <a:t>analogică</a:t>
            </a:r>
            <a:r>
              <a:rPr lang="en-US" sz="1400" dirty="0"/>
              <a:t> a </a:t>
            </a:r>
            <a:r>
              <a:rPr lang="en-US" sz="1400" dirty="0" err="1"/>
              <a:t>circuitului</a:t>
            </a:r>
            <a:r>
              <a:rPr lang="en-US" sz="1400" dirty="0"/>
              <a:t> </a:t>
            </a:r>
            <a:r>
              <a:rPr lang="en-US" sz="1400" dirty="0" err="1"/>
              <a:t>este</a:t>
            </a:r>
            <a:r>
              <a:rPr lang="en-US" sz="1400" dirty="0"/>
              <a:t> </a:t>
            </a:r>
            <a:r>
              <a:rPr lang="en-US" sz="1400" dirty="0" err="1"/>
              <a:t>determinat</a:t>
            </a:r>
            <a:r>
              <a:rPr lang="en-US" sz="1400" dirty="0"/>
              <a:t> de </a:t>
            </a:r>
            <a:r>
              <a:rPr lang="en-US" sz="1400" dirty="0" err="1"/>
              <a:t>cuplarea</a:t>
            </a:r>
            <a:r>
              <a:rPr lang="en-US" sz="1400" dirty="0"/>
              <a:t> </a:t>
            </a:r>
            <a:r>
              <a:rPr lang="en-US" sz="1400" dirty="0" err="1"/>
              <a:t>inductivă</a:t>
            </a:r>
            <a:r>
              <a:rPr lang="en-US" sz="1400" dirty="0"/>
              <a:t> de-a </a:t>
            </a:r>
            <a:r>
              <a:rPr lang="en-US" sz="1400" dirty="0" err="1"/>
              <a:t>lungul</a:t>
            </a:r>
            <a:r>
              <a:rPr lang="en-US" sz="1400" dirty="0"/>
              <a:t> </a:t>
            </a:r>
            <a:r>
              <a:rPr lang="en-US" sz="1400" dirty="0" err="1"/>
              <a:t>circuitului</a:t>
            </a:r>
            <a:r>
              <a:rPr lang="en-US" sz="1400" dirty="0"/>
              <a:t> de </a:t>
            </a:r>
            <a:r>
              <a:rPr lang="en-US" sz="1400" dirty="0" err="1"/>
              <a:t>alimentare</a:t>
            </a:r>
            <a:r>
              <a:rPr lang="en-US" sz="1400" dirty="0"/>
              <a:t>. </a:t>
            </a:r>
            <a:r>
              <a:rPr lang="en-US" sz="1400" dirty="0" err="1"/>
              <a:t>Această</a:t>
            </a:r>
            <a:r>
              <a:rPr lang="en-US" sz="1400" dirty="0"/>
              <a:t> </a:t>
            </a:r>
            <a:r>
              <a:rPr lang="en-US" sz="1400" dirty="0" err="1"/>
              <a:t>problemă</a:t>
            </a:r>
            <a:r>
              <a:rPr lang="en-US" sz="1400" dirty="0"/>
              <a:t> </a:t>
            </a:r>
            <a:r>
              <a:rPr lang="en-US" sz="1400" dirty="0" err="1"/>
              <a:t>este</a:t>
            </a:r>
            <a:r>
              <a:rPr lang="en-US" sz="1400" dirty="0"/>
              <a:t> </a:t>
            </a:r>
            <a:r>
              <a:rPr lang="en-US" sz="1400" dirty="0" err="1"/>
              <a:t>ilustrată</a:t>
            </a:r>
            <a:r>
              <a:rPr lang="en-US" sz="1400" dirty="0"/>
              <a:t> </a:t>
            </a:r>
            <a:r>
              <a:rPr lang="en-US" sz="1400" dirty="0" err="1"/>
              <a:t>în</a:t>
            </a:r>
            <a:r>
              <a:rPr lang="en-US" sz="1400" dirty="0"/>
              <a:t> Fig. </a:t>
            </a:r>
            <a:r>
              <a:rPr lang="en-US" sz="1400" dirty="0" err="1"/>
              <a:t>Dacă</a:t>
            </a:r>
            <a:r>
              <a:rPr lang="en-US" sz="1400" dirty="0"/>
              <a:t> </a:t>
            </a:r>
            <a:r>
              <a:rPr lang="en-US" sz="1400" dirty="0" err="1"/>
              <a:t>porțiunile</a:t>
            </a:r>
            <a:r>
              <a:rPr lang="en-US" sz="1400" dirty="0"/>
              <a:t> </a:t>
            </a:r>
            <a:r>
              <a:rPr lang="en-US" sz="1400" dirty="0" err="1"/>
              <a:t>digitale</a:t>
            </a:r>
            <a:r>
              <a:rPr lang="en-US" sz="1400" dirty="0"/>
              <a:t> </a:t>
            </a:r>
            <a:r>
              <a:rPr lang="en-US" sz="1400" dirty="0" err="1"/>
              <a:t>și</a:t>
            </a:r>
            <a:r>
              <a:rPr lang="en-US" sz="1400" dirty="0"/>
              <a:t> </a:t>
            </a:r>
            <a:r>
              <a:rPr lang="en-US" sz="1400" dirty="0" err="1"/>
              <a:t>analogice</a:t>
            </a:r>
            <a:r>
              <a:rPr lang="en-US" sz="1400" dirty="0"/>
              <a:t> ale </a:t>
            </a:r>
            <a:r>
              <a:rPr lang="en-US" sz="1400" dirty="0" err="1"/>
              <a:t>circuitului</a:t>
            </a:r>
            <a:r>
              <a:rPr lang="en-US" sz="1400" dirty="0"/>
              <a:t> au o </a:t>
            </a:r>
            <a:r>
              <a:rPr lang="en-US" sz="1400" dirty="0" err="1"/>
              <a:t>cale</a:t>
            </a:r>
            <a:r>
              <a:rPr lang="en-US" sz="1400" dirty="0"/>
              <a:t> </a:t>
            </a:r>
            <a:r>
              <a:rPr lang="en-US" sz="1400" dirty="0" err="1"/>
              <a:t>comună</a:t>
            </a:r>
            <a:r>
              <a:rPr lang="en-US" sz="1400" dirty="0"/>
              <a:t> de </a:t>
            </a:r>
            <a:r>
              <a:rPr lang="en-US" sz="1400" dirty="0" err="1"/>
              <a:t>curent</a:t>
            </a:r>
            <a:r>
              <a:rPr lang="en-US" sz="1400" dirty="0"/>
              <a:t> de </a:t>
            </a:r>
            <a:r>
              <a:rPr lang="en-US" sz="1400" dirty="0" err="1"/>
              <a:t>retur</a:t>
            </a:r>
            <a:r>
              <a:rPr lang="en-US" sz="1400" dirty="0"/>
              <a:t> a </a:t>
            </a:r>
            <a:r>
              <a:rPr lang="en-US" sz="1400" dirty="0" err="1"/>
              <a:t>sursei</a:t>
            </a:r>
            <a:r>
              <a:rPr lang="en-US" sz="1400" dirty="0"/>
              <a:t> de </a:t>
            </a:r>
            <a:r>
              <a:rPr lang="en-US" sz="1400" dirty="0" err="1"/>
              <a:t>alimentare</a:t>
            </a:r>
            <a:r>
              <a:rPr lang="en-US" sz="1400" dirty="0"/>
              <a:t>, </a:t>
            </a:r>
            <a:r>
              <a:rPr lang="en-US" sz="1400" dirty="0" err="1"/>
              <a:t>atunci</a:t>
            </a:r>
            <a:r>
              <a:rPr lang="en-US" sz="1400" dirty="0"/>
              <a:t> </a:t>
            </a:r>
            <a:r>
              <a:rPr lang="en-US" sz="1400" dirty="0" err="1"/>
              <a:t>zgomotul</a:t>
            </a:r>
            <a:r>
              <a:rPr lang="en-US" sz="1400" dirty="0"/>
              <a:t> de </a:t>
            </a:r>
            <a:r>
              <a:rPr lang="en-US" sz="1400" dirty="0" err="1"/>
              <a:t>impuls</a:t>
            </a:r>
            <a:r>
              <a:rPr lang="en-US" sz="1400" dirty="0"/>
              <a:t> digital </a:t>
            </a:r>
            <a:r>
              <a:rPr lang="en-US" sz="1400" dirty="0" err="1"/>
              <a:t>va</a:t>
            </a:r>
            <a:r>
              <a:rPr lang="en-US" sz="1400" dirty="0"/>
              <a:t> </a:t>
            </a:r>
            <a:r>
              <a:rPr lang="en-US" sz="1400" dirty="0" err="1"/>
              <a:t>afecta</a:t>
            </a:r>
            <a:r>
              <a:rPr lang="en-US" sz="1400" dirty="0"/>
              <a:t> </a:t>
            </a:r>
            <a:r>
              <a:rPr lang="en-US" sz="1400" dirty="0" err="1"/>
              <a:t>porțiunea</a:t>
            </a:r>
            <a:r>
              <a:rPr lang="en-US" sz="1400" dirty="0"/>
              <a:t> </a:t>
            </a:r>
            <a:r>
              <a:rPr lang="en-US" sz="1400" dirty="0" err="1"/>
              <a:t>analogică</a:t>
            </a:r>
            <a:r>
              <a:rPr lang="en-US" sz="1400" dirty="0"/>
              <a:t> a </a:t>
            </a:r>
            <a:r>
              <a:rPr lang="en-US" sz="1400" dirty="0" err="1"/>
              <a:t>circuitului</a:t>
            </a:r>
            <a:r>
              <a:rPr lang="en-US" sz="1400" dirty="0"/>
              <a:t> </a:t>
            </a:r>
            <a:r>
              <a:rPr lang="en-US" sz="1400" dirty="0" err="1"/>
              <a:t>datorită</a:t>
            </a:r>
            <a:r>
              <a:rPr lang="en-US" sz="1400" dirty="0"/>
              <a:t> </a:t>
            </a:r>
            <a:r>
              <a:rPr lang="en-US" sz="1400" dirty="0" err="1"/>
              <a:t>rezistenței</a:t>
            </a:r>
            <a:r>
              <a:rPr lang="en-US" sz="1400" dirty="0"/>
              <a:t> </a:t>
            </a:r>
            <a:r>
              <a:rPr lang="en-US" sz="1400" dirty="0" err="1"/>
              <a:t>parazite</a:t>
            </a:r>
            <a:r>
              <a:rPr lang="en-US" sz="1400" dirty="0"/>
              <a:t> </a:t>
            </a:r>
            <a:r>
              <a:rPr lang="en-US" sz="1400" dirty="0" err="1"/>
              <a:t>și</a:t>
            </a:r>
            <a:r>
              <a:rPr lang="en-US" sz="1400" dirty="0"/>
              <a:t> </a:t>
            </a:r>
            <a:r>
              <a:rPr lang="en-US" sz="1400" dirty="0" err="1"/>
              <a:t>inductanței</a:t>
            </a:r>
            <a:r>
              <a:rPr lang="en-US" sz="1400" dirty="0"/>
              <a:t> </a:t>
            </a:r>
            <a:r>
              <a:rPr lang="en-US" sz="1400" dirty="0" err="1"/>
              <a:t>conductorului</a:t>
            </a:r>
            <a:r>
              <a:rPr lang="en-US" sz="1400" dirty="0"/>
              <a:t>. </a:t>
            </a:r>
            <a:r>
              <a:rPr lang="en-US" sz="1400" dirty="0" err="1"/>
              <a:t>Pentru</a:t>
            </a:r>
            <a:r>
              <a:rPr lang="en-US" sz="1400" dirty="0"/>
              <a:t> a </a:t>
            </a:r>
            <a:r>
              <a:rPr lang="en-US" sz="1400" dirty="0" err="1"/>
              <a:t>rezolva</a:t>
            </a:r>
            <a:r>
              <a:rPr lang="en-US" sz="1400" dirty="0"/>
              <a:t> </a:t>
            </a:r>
            <a:r>
              <a:rPr lang="en-US" sz="1400" dirty="0" err="1"/>
              <a:t>problema</a:t>
            </a:r>
            <a:r>
              <a:rPr lang="en-US" sz="1400" dirty="0"/>
              <a:t>, </a:t>
            </a:r>
            <a:r>
              <a:rPr lang="en-US" sz="1400" dirty="0" err="1"/>
              <a:t>este</a:t>
            </a:r>
            <a:r>
              <a:rPr lang="en-US" sz="1400" dirty="0"/>
              <a:t> </a:t>
            </a:r>
            <a:r>
              <a:rPr lang="en-US" sz="1400" dirty="0" err="1"/>
              <a:t>necesar</a:t>
            </a:r>
            <a:r>
              <a:rPr lang="en-US" sz="1400" dirty="0"/>
              <a:t> </a:t>
            </a:r>
            <a:r>
              <a:rPr lang="en-US" sz="1400" dirty="0" err="1"/>
              <a:t>să</a:t>
            </a:r>
            <a:r>
              <a:rPr lang="en-US" sz="1400" dirty="0"/>
              <a:t> </a:t>
            </a:r>
            <a:r>
              <a:rPr lang="en-US" sz="1400" dirty="0" err="1"/>
              <a:t>separați</a:t>
            </a:r>
            <a:r>
              <a:rPr lang="en-US" sz="1400" dirty="0"/>
              <a:t> </a:t>
            </a:r>
            <a:r>
              <a:rPr lang="en-US" sz="1400" dirty="0" err="1"/>
              <a:t>căile</a:t>
            </a:r>
            <a:r>
              <a:rPr lang="en-US" sz="1400" dirty="0"/>
              <a:t> de </a:t>
            </a:r>
            <a:r>
              <a:rPr lang="en-US" sz="1400" dirty="0" err="1"/>
              <a:t>curent</a:t>
            </a:r>
            <a:r>
              <a:rPr lang="en-US" sz="1400" dirty="0"/>
              <a:t> de </a:t>
            </a:r>
            <a:r>
              <a:rPr lang="en-US" sz="1400" dirty="0" err="1"/>
              <a:t>întoarcere</a:t>
            </a:r>
            <a:r>
              <a:rPr lang="en-US" sz="1400" dirty="0"/>
              <a:t> </a:t>
            </a:r>
            <a:r>
              <a:rPr lang="en-US" sz="1400" dirty="0" err="1"/>
              <a:t>pentru</a:t>
            </a:r>
            <a:r>
              <a:rPr lang="en-US" sz="1400" dirty="0"/>
              <a:t> </a:t>
            </a:r>
            <a:r>
              <a:rPr lang="en-US" sz="1400" dirty="0" err="1"/>
              <a:t>domeniile</a:t>
            </a:r>
            <a:r>
              <a:rPr lang="en-US" sz="1400" dirty="0"/>
              <a:t> </a:t>
            </a:r>
            <a:r>
              <a:rPr lang="en-US" sz="1400" dirty="0" err="1"/>
              <a:t>analogice</a:t>
            </a:r>
            <a:r>
              <a:rPr lang="en-US" sz="1400" dirty="0"/>
              <a:t> </a:t>
            </a:r>
            <a:r>
              <a:rPr lang="en-US" sz="1400" dirty="0" err="1"/>
              <a:t>și</a:t>
            </a:r>
            <a:r>
              <a:rPr lang="en-US" sz="1400" dirty="0"/>
              <a:t> </a:t>
            </a:r>
            <a:r>
              <a:rPr lang="en-US" sz="1400" dirty="0" err="1"/>
              <a:t>digitale</a:t>
            </a:r>
            <a:r>
              <a:rPr lang="en-US" sz="1400" dirty="0"/>
              <a:t>, </a:t>
            </a:r>
            <a:r>
              <a:rPr lang="en-US" sz="1400" dirty="0" err="1"/>
              <a:t>dacă</a:t>
            </a:r>
            <a:r>
              <a:rPr lang="en-US" sz="1400" dirty="0"/>
              <a:t> </a:t>
            </a:r>
            <a:r>
              <a:rPr lang="en-US" sz="1400" dirty="0" err="1"/>
              <a:t>este</a:t>
            </a:r>
            <a:r>
              <a:rPr lang="en-US" sz="1400" dirty="0"/>
              <a:t> </a:t>
            </a:r>
            <a:r>
              <a:rPr lang="en-US" sz="1400" dirty="0" err="1"/>
              <a:t>posibil</a:t>
            </a:r>
            <a:r>
              <a:rPr lang="en-US" sz="1400" dirty="0"/>
              <a:t>.</a:t>
            </a:r>
          </a:p>
        </p:txBody>
      </p:sp>
      <p:sp>
        <p:nvSpPr>
          <p:cNvPr id="8" name="Прямоугольник 7"/>
          <p:cNvSpPr/>
          <p:nvPr/>
        </p:nvSpPr>
        <p:spPr>
          <a:xfrm>
            <a:off x="8962931" y="5590228"/>
            <a:ext cx="2915215" cy="738664"/>
          </a:xfrm>
          <a:prstGeom prst="rect">
            <a:avLst/>
          </a:prstGeom>
          <a:ln>
            <a:solidFill>
              <a:srgbClr val="FF0000"/>
            </a:solidFill>
          </a:ln>
        </p:spPr>
        <p:txBody>
          <a:bodyPr wrap="square">
            <a:spAutoFit/>
          </a:bodyPr>
          <a:lstStyle/>
          <a:p>
            <a:r>
              <a:rPr lang="en-US" sz="1400" dirty="0" err="1">
                <a:latin typeface="Arial" panose="020B0604020202020204" pitchFamily="34" charset="0"/>
                <a:ea typeface="Times New Roman" panose="02020603050405020304" pitchFamily="18" charset="0"/>
              </a:rPr>
              <a:t>Căile</a:t>
            </a:r>
            <a:r>
              <a:rPr lang="en-US" sz="1400" dirty="0">
                <a:latin typeface="Arial" panose="020B0604020202020204" pitchFamily="34" charset="0"/>
                <a:ea typeface="Times New Roman" panose="02020603050405020304" pitchFamily="18" charset="0"/>
              </a:rPr>
              <a:t> </a:t>
            </a:r>
            <a:r>
              <a:rPr lang="en-US" sz="1400" dirty="0" err="1">
                <a:latin typeface="Arial" panose="020B0604020202020204" pitchFamily="34" charset="0"/>
                <a:ea typeface="Times New Roman" panose="02020603050405020304" pitchFamily="18" charset="0"/>
              </a:rPr>
              <a:t>curenților</a:t>
            </a:r>
            <a:r>
              <a:rPr lang="en-US" sz="1400" dirty="0">
                <a:latin typeface="Arial" panose="020B0604020202020204" pitchFamily="34" charset="0"/>
                <a:ea typeface="Times New Roman" panose="02020603050405020304" pitchFamily="18" charset="0"/>
              </a:rPr>
              <a:t> de </a:t>
            </a:r>
            <a:r>
              <a:rPr lang="en-US" sz="1400" dirty="0" err="1">
                <a:latin typeface="Arial" panose="020B0604020202020204" pitchFamily="34" charset="0"/>
                <a:ea typeface="Times New Roman" panose="02020603050405020304" pitchFamily="18" charset="0"/>
              </a:rPr>
              <a:t>retur</a:t>
            </a:r>
            <a:r>
              <a:rPr lang="en-US" sz="1400" dirty="0">
                <a:latin typeface="Arial" panose="020B0604020202020204" pitchFamily="34" charset="0"/>
                <a:ea typeface="Times New Roman" panose="02020603050405020304" pitchFamily="18" charset="0"/>
              </a:rPr>
              <a:t> </a:t>
            </a:r>
            <a:r>
              <a:rPr lang="en-US" sz="1400" dirty="0" err="1">
                <a:latin typeface="Arial" panose="020B0604020202020204" pitchFamily="34" charset="0"/>
                <a:ea typeface="Times New Roman" panose="02020603050405020304" pitchFamily="18" charset="0"/>
              </a:rPr>
              <a:t>ai</a:t>
            </a:r>
            <a:r>
              <a:rPr lang="en-US" sz="1400" dirty="0">
                <a:latin typeface="Arial" panose="020B0604020202020204" pitchFamily="34" charset="0"/>
                <a:ea typeface="Times New Roman" panose="02020603050405020304" pitchFamily="18" charset="0"/>
              </a:rPr>
              <a:t> </a:t>
            </a:r>
            <a:r>
              <a:rPr lang="en-US" sz="1400" dirty="0" err="1">
                <a:latin typeface="Arial" panose="020B0604020202020204" pitchFamily="34" charset="0"/>
                <a:ea typeface="Times New Roman" panose="02020603050405020304" pitchFamily="18" charset="0"/>
              </a:rPr>
              <a:t>părților</a:t>
            </a:r>
            <a:r>
              <a:rPr lang="en-US" sz="1400" dirty="0">
                <a:latin typeface="Arial" panose="020B0604020202020204" pitchFamily="34" charset="0"/>
                <a:ea typeface="Times New Roman" panose="02020603050405020304" pitchFamily="18" charset="0"/>
              </a:rPr>
              <a:t> </a:t>
            </a:r>
            <a:r>
              <a:rPr lang="en-US" sz="1400" dirty="0" err="1">
                <a:latin typeface="Arial" panose="020B0604020202020204" pitchFamily="34" charset="0"/>
                <a:ea typeface="Times New Roman" panose="02020603050405020304" pitchFamily="18" charset="0"/>
              </a:rPr>
              <a:t>analogice</a:t>
            </a:r>
            <a:r>
              <a:rPr lang="en-US" sz="1400" dirty="0">
                <a:latin typeface="Arial" panose="020B0604020202020204" pitchFamily="34" charset="0"/>
                <a:ea typeface="Times New Roman" panose="02020603050405020304" pitchFamily="18" charset="0"/>
              </a:rPr>
              <a:t> </a:t>
            </a:r>
            <a:r>
              <a:rPr lang="en-US" sz="1400" dirty="0" err="1">
                <a:latin typeface="Arial" panose="020B0604020202020204" pitchFamily="34" charset="0"/>
                <a:ea typeface="Times New Roman" panose="02020603050405020304" pitchFamily="18" charset="0"/>
              </a:rPr>
              <a:t>și</a:t>
            </a:r>
            <a:r>
              <a:rPr lang="en-US" sz="1400" dirty="0">
                <a:latin typeface="Arial" panose="020B0604020202020204" pitchFamily="34" charset="0"/>
                <a:ea typeface="Times New Roman" panose="02020603050405020304" pitchFamily="18" charset="0"/>
              </a:rPr>
              <a:t> </a:t>
            </a:r>
            <a:r>
              <a:rPr lang="en-US" sz="1400" dirty="0" err="1">
                <a:latin typeface="Arial" panose="020B0604020202020204" pitchFamily="34" charset="0"/>
                <a:ea typeface="Times New Roman" panose="02020603050405020304" pitchFamily="18" charset="0"/>
              </a:rPr>
              <a:t>digitale</a:t>
            </a:r>
            <a:r>
              <a:rPr lang="en-US" sz="1400" dirty="0">
                <a:latin typeface="Arial" panose="020B0604020202020204" pitchFamily="34" charset="0"/>
                <a:ea typeface="Times New Roman" panose="02020603050405020304" pitchFamily="18" charset="0"/>
              </a:rPr>
              <a:t> ale </a:t>
            </a:r>
            <a:r>
              <a:rPr lang="en-US" sz="1400" dirty="0" err="1">
                <a:latin typeface="Arial" panose="020B0604020202020204" pitchFamily="34" charset="0"/>
                <a:ea typeface="Times New Roman" panose="02020603050405020304" pitchFamily="18" charset="0"/>
              </a:rPr>
              <a:t>circuitului</a:t>
            </a:r>
            <a:r>
              <a:rPr lang="en-US" sz="1400" dirty="0">
                <a:latin typeface="Arial" panose="020B0604020202020204" pitchFamily="34" charset="0"/>
                <a:ea typeface="Times New Roman" panose="02020603050405020304" pitchFamily="18" charset="0"/>
              </a:rPr>
              <a:t> </a:t>
            </a:r>
            <a:r>
              <a:rPr lang="en-US" sz="1400" dirty="0" err="1">
                <a:latin typeface="Arial" panose="020B0604020202020204" pitchFamily="34" charset="0"/>
                <a:ea typeface="Times New Roman" panose="02020603050405020304" pitchFamily="18" charset="0"/>
              </a:rPr>
              <a:t>ar</a:t>
            </a:r>
            <a:r>
              <a:rPr lang="en-US" sz="1400" dirty="0">
                <a:latin typeface="Arial" panose="020B0604020202020204" pitchFamily="34" charset="0"/>
                <a:ea typeface="Times New Roman" panose="02020603050405020304" pitchFamily="18" charset="0"/>
              </a:rPr>
              <a:t> </a:t>
            </a:r>
            <a:r>
              <a:rPr lang="en-US" sz="1400" dirty="0" err="1">
                <a:latin typeface="Arial" panose="020B0604020202020204" pitchFamily="34" charset="0"/>
                <a:ea typeface="Times New Roman" panose="02020603050405020304" pitchFamily="18" charset="0"/>
              </a:rPr>
              <a:t>trebui</a:t>
            </a:r>
            <a:r>
              <a:rPr lang="en-US" sz="1400" dirty="0">
                <a:latin typeface="Arial" panose="020B0604020202020204" pitchFamily="34" charset="0"/>
                <a:ea typeface="Times New Roman" panose="02020603050405020304" pitchFamily="18" charset="0"/>
              </a:rPr>
              <a:t> separate.</a:t>
            </a:r>
          </a:p>
        </p:txBody>
      </p:sp>
    </p:spTree>
    <p:extLst>
      <p:ext uri="{BB962C8B-B14F-4D97-AF65-F5344CB8AC3E}">
        <p14:creationId xmlns:p14="http://schemas.microsoft.com/office/powerpoint/2010/main" val="2313007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71406" y="274638"/>
            <a:ext cx="12120594" cy="304784"/>
          </a:xfrm>
          <a:ln w="22225">
            <a:solidFill>
              <a:srgbClr val="FF0000"/>
            </a:solidFill>
          </a:ln>
        </p:spPr>
        <p:txBody>
          <a:bodyPr>
            <a:noAutofit/>
          </a:bodyPr>
          <a:lstStyle/>
          <a:p>
            <a:r>
              <a:rPr lang="ro-RO" sz="2000" b="1" dirty="0">
                <a:solidFill>
                  <a:schemeClr val="tx1"/>
                </a:solidFill>
              </a:rPr>
              <a:t>Influența schemelor digitale asupra formării zgomotelor electromagnetice în magistralele de alimentare</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2905" y="984886"/>
            <a:ext cx="9004876" cy="40727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Прямоугольник 5"/>
          <p:cNvSpPr/>
          <p:nvPr/>
        </p:nvSpPr>
        <p:spPr>
          <a:xfrm>
            <a:off x="1955132" y="5377773"/>
            <a:ext cx="7272950" cy="369332"/>
          </a:xfrm>
          <a:prstGeom prst="rect">
            <a:avLst/>
          </a:prstGeom>
          <a:ln w="22225">
            <a:solidFill>
              <a:srgbClr val="FF0000"/>
            </a:solidFill>
          </a:ln>
        </p:spPr>
        <p:txBody>
          <a:bodyPr wrap="square">
            <a:spAutoFit/>
          </a:bodyPr>
          <a:lstStyle/>
          <a:p>
            <a:r>
              <a:rPr lang="ro-RO" b="1" dirty="0"/>
              <a:t>Schema unui invertor digital pe baza de tranzistoare n și p MOS</a:t>
            </a:r>
            <a:endParaRPr lang="ru-RU" b="1" dirty="0"/>
          </a:p>
        </p:txBody>
      </p:sp>
      <p:sp>
        <p:nvSpPr>
          <p:cNvPr id="2" name="Прямоугольник 1"/>
          <p:cNvSpPr/>
          <p:nvPr/>
        </p:nvSpPr>
        <p:spPr>
          <a:xfrm>
            <a:off x="71336" y="615554"/>
            <a:ext cx="12120664" cy="369332"/>
          </a:xfrm>
          <a:prstGeom prst="rect">
            <a:avLst/>
          </a:prstGeom>
          <a:ln w="22225">
            <a:solidFill>
              <a:srgbClr val="0070C0"/>
            </a:solidFill>
          </a:ln>
        </p:spPr>
        <p:txBody>
          <a:bodyPr wrap="square">
            <a:spAutoFit/>
          </a:bodyPr>
          <a:lstStyle/>
          <a:p>
            <a:r>
              <a:rPr lang="ru-MO"/>
              <a:t>Влияние цифровых схем на формирование электромагнитных шумов в силовых шинах</a:t>
            </a:r>
            <a:endParaRPr lang="en-US"/>
          </a:p>
        </p:txBody>
      </p:sp>
      <p:sp>
        <p:nvSpPr>
          <p:cNvPr id="3" name="Прямоугольник 2"/>
          <p:cNvSpPr/>
          <p:nvPr/>
        </p:nvSpPr>
        <p:spPr>
          <a:xfrm>
            <a:off x="2050178" y="5841619"/>
            <a:ext cx="5792611" cy="369332"/>
          </a:xfrm>
          <a:prstGeom prst="rect">
            <a:avLst/>
          </a:prstGeom>
          <a:ln w="22225">
            <a:solidFill>
              <a:srgbClr val="0070C0"/>
            </a:solidFill>
          </a:ln>
        </p:spPr>
        <p:txBody>
          <a:bodyPr wrap="none">
            <a:spAutoFit/>
          </a:bodyPr>
          <a:lstStyle/>
          <a:p>
            <a:r>
              <a:rPr lang="ru-MO" b="1"/>
              <a:t>Схема цифрового инвертора на транзисторах n и p MOS</a:t>
            </a:r>
            <a:endParaRPr lang="en-US" b="1"/>
          </a:p>
        </p:txBody>
      </p:sp>
    </p:spTree>
    <p:extLst>
      <p:ext uri="{BB962C8B-B14F-4D97-AF65-F5344CB8AC3E}">
        <p14:creationId xmlns:p14="http://schemas.microsoft.com/office/powerpoint/2010/main" val="26223053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509277"/>
          </a:xfrm>
          <a:prstGeom prst="rect">
            <a:avLst/>
          </a:prstGeom>
          <a:ln>
            <a:solidFill>
              <a:srgbClr val="0070C0"/>
            </a:solidFill>
          </a:ln>
        </p:spPr>
        <p:txBody>
          <a:bodyPr wrap="square">
            <a:spAutoFit/>
          </a:bodyPr>
          <a:lstStyle/>
          <a:p>
            <a:pPr>
              <a:lnSpc>
                <a:spcPct val="150000"/>
              </a:lnSpc>
              <a:spcAft>
                <a:spcPts val="800"/>
              </a:spcAft>
            </a:pPr>
            <a:r>
              <a:rPr lang="ru-RU" sz="1200" dirty="0">
                <a:latin typeface="Arial" panose="020B0604020202020204" pitchFamily="34" charset="0"/>
                <a:ea typeface="Times New Roman" panose="02020603050405020304" pitchFamily="18" charset="0"/>
                <a:cs typeface="Times New Roman" panose="02020603050405020304" pitchFamily="18" charset="0"/>
              </a:rPr>
              <a:t>Существует два подхода к разделению путей возвратных токов:</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sz="1200" dirty="0">
                <a:latin typeface="Arial" panose="020B0604020202020204" pitchFamily="34" charset="0"/>
                <a:ea typeface="Times New Roman" panose="02020603050405020304" pitchFamily="18" charset="0"/>
                <a:cs typeface="Times New Roman" panose="02020603050405020304" pitchFamily="18" charset="0"/>
              </a:rPr>
              <a:t>физическое разделение аналоговой и цифровой земли;</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sz="1200" dirty="0">
                <a:latin typeface="Arial" panose="020B0604020202020204" pitchFamily="34" charset="0"/>
                <a:ea typeface="Times New Roman" panose="02020603050405020304" pitchFamily="18" charset="0"/>
                <a:cs typeface="Times New Roman" panose="02020603050405020304" pitchFamily="18" charset="0"/>
              </a:rPr>
              <a:t>виртуальное разделение земли за счет оптимального размещения компонентов.</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200" dirty="0">
                <a:latin typeface="Arial" panose="020B0604020202020204" pitchFamily="34" charset="0"/>
                <a:ea typeface="Times New Roman" panose="02020603050405020304" pitchFamily="18" charset="0"/>
                <a:cs typeface="Times New Roman" panose="02020603050405020304" pitchFamily="18" charset="0"/>
              </a:rPr>
              <a:t>Оба подхода имеют свои преимущества, по этой причине сложно судить какое из решений лучше.</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gn="ctr">
              <a:lnSpc>
                <a:spcPts val="1855"/>
              </a:lnSpc>
              <a:spcAft>
                <a:spcPts val="800"/>
              </a:spcAft>
            </a:pPr>
            <a:r>
              <a:rPr lang="ru-RU" sz="1400" dirty="0">
                <a:latin typeface="Arial" panose="020B0604020202020204" pitchFamily="34" charset="0"/>
                <a:ea typeface="Times New Roman" panose="02020603050405020304" pitchFamily="18" charset="0"/>
                <a:cs typeface="Times New Roman" panose="02020603050405020304" pitchFamily="18" charset="0"/>
              </a:rPr>
              <a:t>Физическое разделение аналоговой и цифровой земли</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200" dirty="0">
                <a:latin typeface="Arial" panose="020B0604020202020204" pitchFamily="34" charset="0"/>
                <a:ea typeface="Times New Roman" panose="02020603050405020304" pitchFamily="18" charset="0"/>
                <a:cs typeface="Times New Roman" panose="02020603050405020304" pitchFamily="18" charset="0"/>
              </a:rPr>
              <a:t>Многие </a:t>
            </a:r>
            <a:r>
              <a:rPr lang="ru-RU" sz="1200" dirty="0" err="1">
                <a:latin typeface="Arial" panose="020B0604020202020204" pitchFamily="34" charset="0"/>
                <a:ea typeface="Times New Roman" panose="02020603050405020304" pitchFamily="18" charset="0"/>
                <a:cs typeface="Times New Roman" panose="02020603050405020304" pitchFamily="18" charset="0"/>
              </a:rPr>
              <a:t>референсные</a:t>
            </a:r>
            <a:r>
              <a:rPr lang="ru-RU" sz="1200" dirty="0">
                <a:latin typeface="Arial" panose="020B0604020202020204" pitchFamily="34" charset="0"/>
                <a:ea typeface="Times New Roman" panose="02020603050405020304" pitchFamily="18" charset="0"/>
                <a:cs typeface="Times New Roman" panose="02020603050405020304" pitchFamily="18" charset="0"/>
              </a:rPr>
              <a:t> схемы для ИС со смешанными сигналами, например, АЦП, используют подход с физическим разделением аналоговой и цифровой земли. Этот подход упрощает оформление принципиальной схемы и позволяет показать, какие компоненты и контакты должны быть подключены к цифровой земле, а какие - к аналоговой. При трассировке таких схем используются две опорные плоскости земли, которые требуется грамотно разместить. Аналоговая земля должна располагаться только под аналоговыми контактами и компонентами. Таким образом, необходимо очень ответственно отнестись к компоновке элементов (</a:t>
            </a:r>
            <a:r>
              <a:rPr lang="ru-RU" sz="1200" dirty="0" smtClean="0">
                <a:latin typeface="Arial" panose="020B0604020202020204" pitchFamily="34" charset="0"/>
                <a:ea typeface="Times New Roman" panose="02020603050405020304" pitchFamily="18" charset="0"/>
                <a:cs typeface="Times New Roman" panose="02020603050405020304" pitchFamily="18" charset="0"/>
              </a:rPr>
              <a:t>рисунок).</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161454" y="3230846"/>
            <a:ext cx="12030546" cy="3000821"/>
          </a:xfrm>
          <a:prstGeom prst="rect">
            <a:avLst/>
          </a:prstGeom>
          <a:ln>
            <a:solidFill>
              <a:srgbClr val="FF0000"/>
            </a:solidFill>
          </a:ln>
        </p:spPr>
        <p:txBody>
          <a:bodyPr wrap="square">
            <a:spAutoFit/>
          </a:bodyPr>
          <a:lstStyle/>
          <a:p>
            <a:pPr>
              <a:lnSpc>
                <a:spcPct val="150000"/>
              </a:lnSpc>
            </a:pPr>
            <a:r>
              <a:rPr lang="en-US" sz="1400" dirty="0" err="1">
                <a:latin typeface="Arial" panose="020B0604020202020204" pitchFamily="34" charset="0"/>
                <a:ea typeface="Times New Roman" panose="02020603050405020304" pitchFamily="18" charset="0"/>
                <a:cs typeface="Times New Roman" panose="02020603050405020304" pitchFamily="18" charset="0"/>
              </a:rPr>
              <a:t>Există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două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abordări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pentru</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separarea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căilor</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întoarcere</a:t>
            </a:r>
            <a:r>
              <a:rPr lang="en-US" sz="1400" dirty="0">
                <a:latin typeface="Arial" panose="020B0604020202020204" pitchFamily="34" charset="0"/>
                <a:ea typeface="Times New Roman" panose="02020603050405020304" pitchFamily="18" charset="0"/>
                <a:cs typeface="Times New Roman" panose="02020603050405020304" pitchFamily="18" charset="0"/>
              </a:rPr>
              <a:t>:</a:t>
            </a:r>
          </a:p>
          <a:p>
            <a:pPr marL="171450" indent="-171450">
              <a:lnSpc>
                <a:spcPct val="150000"/>
              </a:lnSpc>
              <a:buFont typeface="Arial" panose="020B0604020202020204" pitchFamily="34" charset="0"/>
              <a:buChar char="•"/>
            </a:pPr>
            <a:r>
              <a:rPr lang="en-US" sz="1400" dirty="0" err="1">
                <a:latin typeface="Arial" panose="020B0604020202020204" pitchFamily="34" charset="0"/>
                <a:ea typeface="Times New Roman" panose="02020603050405020304" pitchFamily="18" charset="0"/>
                <a:cs typeface="Times New Roman" panose="02020603050405020304" pitchFamily="18" charset="0"/>
              </a:rPr>
              <a:t>separarea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fizică</a:t>
            </a:r>
            <a:r>
              <a:rPr lang="en-US" sz="1400" dirty="0">
                <a:latin typeface="Arial" panose="020B0604020202020204" pitchFamily="34" charset="0"/>
                <a:ea typeface="Times New Roman" panose="02020603050405020304" pitchFamily="18" charset="0"/>
                <a:cs typeface="Times New Roman" panose="02020603050405020304" pitchFamily="18" charset="0"/>
              </a:rPr>
              <a:t> a </a:t>
            </a:r>
            <a:r>
              <a:rPr lang="en-US" sz="1400" dirty="0" err="1">
                <a:latin typeface="Arial" panose="020B0604020202020204" pitchFamily="34" charset="0"/>
                <a:ea typeface="Times New Roman" panose="02020603050405020304" pitchFamily="18" charset="0"/>
                <a:cs typeface="Times New Roman" panose="02020603050405020304" pitchFamily="18" charset="0"/>
              </a:rPr>
              <a:t>solului</a:t>
            </a:r>
            <a:r>
              <a:rPr lang="en-US" sz="1400" dirty="0">
                <a:latin typeface="Arial" panose="020B0604020202020204" pitchFamily="34" charset="0"/>
                <a:ea typeface="Times New Roman" panose="02020603050405020304" pitchFamily="18" charset="0"/>
                <a:cs typeface="Times New Roman" panose="02020603050405020304" pitchFamily="18" charset="0"/>
              </a:rPr>
              <a:t> analogic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digital;</a:t>
            </a:r>
          </a:p>
          <a:p>
            <a:pPr marL="171450" indent="-171450">
              <a:lnSpc>
                <a:spcPct val="150000"/>
              </a:lnSpc>
              <a:buFont typeface="Arial" panose="020B0604020202020204" pitchFamily="34" charset="0"/>
              <a:buChar char="•"/>
            </a:pPr>
            <a:r>
              <a:rPr lang="en-US" sz="1400" dirty="0" err="1">
                <a:latin typeface="Arial" panose="020B0604020202020204" pitchFamily="34" charset="0"/>
                <a:ea typeface="Times New Roman" panose="02020603050405020304" pitchFamily="18" charset="0"/>
                <a:cs typeface="Times New Roman" panose="02020603050405020304" pitchFamily="18" charset="0"/>
              </a:rPr>
              <a:t>separarea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virtuală</a:t>
            </a:r>
            <a:r>
              <a:rPr lang="en-US" sz="1400" dirty="0">
                <a:latin typeface="Arial" panose="020B0604020202020204" pitchFamily="34" charset="0"/>
                <a:ea typeface="Times New Roman" panose="02020603050405020304" pitchFamily="18" charset="0"/>
                <a:cs typeface="Times New Roman" panose="02020603050405020304" pitchFamily="18" charset="0"/>
              </a:rPr>
              <a:t> a </a:t>
            </a:r>
            <a:r>
              <a:rPr lang="en-US" sz="1400" dirty="0" err="1">
                <a:latin typeface="Arial" panose="020B0604020202020204" pitchFamily="34" charset="0"/>
                <a:ea typeface="Times New Roman" panose="02020603050405020304" pitchFamily="18" charset="0"/>
                <a:cs typeface="Times New Roman" panose="02020603050405020304" pitchFamily="18" charset="0"/>
              </a:rPr>
              <a:t>solului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prin</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plasarea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optimă</a:t>
            </a:r>
            <a:r>
              <a:rPr lang="en-US" sz="1400" dirty="0">
                <a:latin typeface="Arial" panose="020B0604020202020204" pitchFamily="34" charset="0"/>
                <a:ea typeface="Times New Roman" panose="02020603050405020304" pitchFamily="18" charset="0"/>
                <a:cs typeface="Times New Roman" panose="02020603050405020304" pitchFamily="18" charset="0"/>
              </a:rPr>
              <a:t> a </a:t>
            </a:r>
            <a:r>
              <a:rPr lang="en-US" sz="1400" dirty="0" err="1">
                <a:latin typeface="Arial" panose="020B0604020202020204" pitchFamily="34" charset="0"/>
                <a:ea typeface="Times New Roman" panose="02020603050405020304" pitchFamily="18" charset="0"/>
                <a:cs typeface="Times New Roman" panose="02020603050405020304" pitchFamily="18" charset="0"/>
              </a:rPr>
              <a:t>componentelor</a:t>
            </a:r>
            <a:r>
              <a:rPr lang="en-US" sz="1400" dirty="0">
                <a:latin typeface="Arial" panose="020B0604020202020204" pitchFamily="34" charset="0"/>
                <a:ea typeface="Times New Roman" panose="02020603050405020304" pitchFamily="18" charset="0"/>
                <a:cs typeface="Times New Roman" panose="02020603050405020304" pitchFamily="18" charset="0"/>
              </a:rPr>
              <a:t>.</a:t>
            </a:r>
          </a:p>
          <a:p>
            <a:pPr>
              <a:lnSpc>
                <a:spcPct val="150000"/>
              </a:lnSpc>
            </a:pPr>
            <a:r>
              <a:rPr lang="en-US" sz="1400" dirty="0" err="1">
                <a:latin typeface="Arial" panose="020B0604020202020204" pitchFamily="34" charset="0"/>
                <a:ea typeface="Times New Roman" panose="02020603050405020304" pitchFamily="18" charset="0"/>
                <a:cs typeface="Times New Roman" panose="02020603050405020304" pitchFamily="18" charset="0"/>
              </a:rPr>
              <a:t>Ambele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abordări</a:t>
            </a:r>
            <a:r>
              <a:rPr lang="en-US" sz="1400" dirty="0">
                <a:latin typeface="Arial" panose="020B0604020202020204" pitchFamily="34" charset="0"/>
                <a:ea typeface="Times New Roman" panose="02020603050405020304" pitchFamily="18" charset="0"/>
                <a:cs typeface="Times New Roman" panose="02020603050405020304" pitchFamily="18" charset="0"/>
              </a:rPr>
              <a:t> au </a:t>
            </a:r>
            <a:r>
              <a:rPr lang="en-US" sz="1400" dirty="0" err="1">
                <a:latin typeface="Arial" panose="020B0604020202020204" pitchFamily="34" charset="0"/>
                <a:ea typeface="Times New Roman" panose="02020603050405020304" pitchFamily="18" charset="0"/>
                <a:cs typeface="Times New Roman" panose="02020603050405020304" pitchFamily="18" charset="0"/>
              </a:rPr>
              <a:t>avantajele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lor</a:t>
            </a:r>
            <a:r>
              <a:rPr lang="en-US" sz="1400" dirty="0">
                <a:latin typeface="Arial" panose="020B0604020202020204" pitchFamily="34" charset="0"/>
                <a:ea typeface="Times New Roman" panose="02020603050405020304" pitchFamily="18" charset="0"/>
                <a:cs typeface="Times New Roman" panose="02020603050405020304" pitchFamily="18" charset="0"/>
              </a:rPr>
              <a:t>, din </a:t>
            </a:r>
            <a:r>
              <a:rPr lang="en-US" sz="1400" dirty="0" err="1">
                <a:latin typeface="Arial" panose="020B0604020202020204" pitchFamily="34" charset="0"/>
                <a:ea typeface="Times New Roman" panose="02020603050405020304" pitchFamily="18" charset="0"/>
                <a:cs typeface="Times New Roman" panose="02020603050405020304" pitchFamily="18" charset="0"/>
              </a:rPr>
              <a:t>acest</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motiv</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este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dificil</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să</a:t>
            </a:r>
            <a:r>
              <a:rPr lang="en-US" sz="1400" dirty="0">
                <a:latin typeface="Arial" panose="020B0604020202020204" pitchFamily="34" charset="0"/>
                <a:ea typeface="Times New Roman" panose="02020603050405020304" pitchFamily="18" charset="0"/>
                <a:cs typeface="Times New Roman" panose="02020603050405020304" pitchFamily="18" charset="0"/>
              </a:rPr>
              <a:t> se </a:t>
            </a:r>
            <a:r>
              <a:rPr lang="en-US" sz="1400" dirty="0" err="1">
                <a:latin typeface="Arial" panose="020B0604020202020204" pitchFamily="34" charset="0"/>
                <a:ea typeface="Times New Roman" panose="02020603050405020304" pitchFamily="18" charset="0"/>
                <a:cs typeface="Times New Roman" panose="02020603050405020304" pitchFamily="18" charset="0"/>
              </a:rPr>
              <a:t>judece</a:t>
            </a:r>
            <a:r>
              <a:rPr lang="en-US" sz="1400" dirty="0">
                <a:latin typeface="Arial" panose="020B0604020202020204" pitchFamily="34" charset="0"/>
                <a:ea typeface="Times New Roman" panose="02020603050405020304" pitchFamily="18" charset="0"/>
                <a:cs typeface="Times New Roman" panose="02020603050405020304" pitchFamily="18" charset="0"/>
              </a:rPr>
              <a:t> care </a:t>
            </a:r>
            <a:r>
              <a:rPr lang="en-US" sz="1400" dirty="0" err="1">
                <a:latin typeface="Arial" panose="020B0604020202020204" pitchFamily="34" charset="0"/>
                <a:ea typeface="Times New Roman" panose="02020603050405020304" pitchFamily="18" charset="0"/>
                <a:cs typeface="Times New Roman" panose="02020603050405020304" pitchFamily="18" charset="0"/>
              </a:rPr>
              <a:t>soluție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este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mai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bună</a:t>
            </a:r>
            <a:r>
              <a:rPr lang="en-US" sz="1400" dirty="0">
                <a:latin typeface="Arial" panose="020B0604020202020204" pitchFamily="34" charset="0"/>
                <a:ea typeface="Times New Roman" panose="02020603050405020304" pitchFamily="18" charset="0"/>
                <a:cs typeface="Times New Roman" panose="02020603050405020304" pitchFamily="18" charset="0"/>
              </a:rPr>
              <a:t>.</a:t>
            </a:r>
            <a:endParaRPr lang="x-none" sz="1400" dirty="0">
              <a:latin typeface="Arial" panose="020B0604020202020204" pitchFamily="34" charset="0"/>
              <a:ea typeface="Times New Roman" panose="02020603050405020304" pitchFamily="18" charset="0"/>
              <a:cs typeface="Times New Roman" panose="02020603050405020304" pitchFamily="18" charset="0"/>
            </a:endParaRPr>
          </a:p>
          <a:p>
            <a:pPr>
              <a:lnSpc>
                <a:spcPct val="150000"/>
              </a:lnSpc>
            </a:pPr>
            <a:endParaRPr lang="x-none" sz="1400" dirty="0"/>
          </a:p>
          <a:p>
            <a:pPr algn="ctr"/>
            <a:r>
              <a:rPr lang="en-US" sz="1400" dirty="0" err="1">
                <a:latin typeface="Arial" panose="020B0604020202020204" pitchFamily="34" charset="0"/>
                <a:ea typeface="Times New Roman" panose="02020603050405020304" pitchFamily="18" charset="0"/>
                <a:cs typeface="Times New Roman" panose="02020603050405020304" pitchFamily="18" charset="0"/>
              </a:rPr>
              <a:t>Separarea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fizică</a:t>
            </a:r>
            <a:r>
              <a:rPr lang="en-US" sz="1400" dirty="0">
                <a:latin typeface="Arial" panose="020B0604020202020204" pitchFamily="34" charset="0"/>
                <a:ea typeface="Times New Roman" panose="02020603050405020304" pitchFamily="18" charset="0"/>
                <a:cs typeface="Times New Roman" panose="02020603050405020304" pitchFamily="18" charset="0"/>
              </a:rPr>
              <a:t> a </a:t>
            </a:r>
            <a:r>
              <a:rPr lang="en-US" sz="1400" dirty="0" err="1">
                <a:latin typeface="Arial" panose="020B0604020202020204" pitchFamily="34" charset="0"/>
                <a:ea typeface="Times New Roman" panose="02020603050405020304" pitchFamily="18" charset="0"/>
                <a:cs typeface="Times New Roman" panose="02020603050405020304" pitchFamily="18" charset="0"/>
              </a:rPr>
              <a:t>solului</a:t>
            </a:r>
            <a:r>
              <a:rPr lang="en-US" sz="1400" dirty="0">
                <a:latin typeface="Arial" panose="020B0604020202020204" pitchFamily="34" charset="0"/>
                <a:ea typeface="Times New Roman" panose="02020603050405020304" pitchFamily="18" charset="0"/>
                <a:cs typeface="Times New Roman" panose="02020603050405020304" pitchFamily="18" charset="0"/>
              </a:rPr>
              <a:t> analogic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digital</a:t>
            </a:r>
            <a:endParaRPr lang="x-none" sz="1400" dirty="0">
              <a:latin typeface="Arial" panose="020B0604020202020204" pitchFamily="34" charset="0"/>
              <a:ea typeface="Times New Roman" panose="02020603050405020304" pitchFamily="18" charset="0"/>
              <a:cs typeface="Times New Roman" panose="02020603050405020304" pitchFamily="18" charset="0"/>
            </a:endParaRPr>
          </a:p>
          <a:p>
            <a:pPr algn="ct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r>
              <a:rPr lang="en-US" sz="1400" dirty="0" err="1">
                <a:latin typeface="Arial" panose="020B0604020202020204" pitchFamily="34" charset="0"/>
                <a:ea typeface="Times New Roman" panose="02020603050405020304" pitchFamily="18" charset="0"/>
                <a:cs typeface="Times New Roman" panose="02020603050405020304" pitchFamily="18" charset="0"/>
              </a:rPr>
              <a:t>Multe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circuite</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referință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pentru</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circuite</a:t>
            </a:r>
            <a:r>
              <a:rPr lang="en-US" sz="1400" dirty="0">
                <a:latin typeface="Arial" panose="020B0604020202020204" pitchFamily="34" charset="0"/>
                <a:ea typeface="Times New Roman" panose="02020603050405020304" pitchFamily="18" charset="0"/>
                <a:cs typeface="Times New Roman" panose="02020603050405020304" pitchFamily="18" charset="0"/>
              </a:rPr>
              <a:t> integrate cu </a:t>
            </a:r>
            <a:r>
              <a:rPr lang="en-US" sz="1400" dirty="0" err="1">
                <a:latin typeface="Arial" panose="020B0604020202020204" pitchFamily="34" charset="0"/>
                <a:ea typeface="Times New Roman" panose="02020603050405020304" pitchFamily="18" charset="0"/>
                <a:cs typeface="Times New Roman" panose="02020603050405020304" pitchFamily="18" charset="0"/>
              </a:rPr>
              <a:t>semnal</a:t>
            </a:r>
            <a:r>
              <a:rPr lang="en-US" sz="1400" dirty="0">
                <a:latin typeface="Arial" panose="020B0604020202020204" pitchFamily="34" charset="0"/>
                <a:ea typeface="Times New Roman" panose="02020603050405020304" pitchFamily="18" charset="0"/>
                <a:cs typeface="Times New Roman" panose="02020603050405020304" pitchFamily="18" charset="0"/>
              </a:rPr>
              <a:t> mixt, cum </a:t>
            </a:r>
            <a:r>
              <a:rPr lang="en-US" sz="1400" dirty="0" err="1">
                <a:latin typeface="Arial" panose="020B0604020202020204" pitchFamily="34" charset="0"/>
                <a:ea typeface="Times New Roman" panose="02020603050405020304" pitchFamily="18" charset="0"/>
                <a:cs typeface="Times New Roman" panose="02020603050405020304" pitchFamily="18" charset="0"/>
              </a:rPr>
              <a:t>ar</a:t>
            </a:r>
            <a:r>
              <a:rPr lang="en-US" sz="1400" dirty="0">
                <a:latin typeface="Arial" panose="020B0604020202020204" pitchFamily="34" charset="0"/>
                <a:ea typeface="Times New Roman" panose="02020603050405020304" pitchFamily="18" charset="0"/>
                <a:cs typeface="Times New Roman" panose="02020603050405020304" pitchFamily="18" charset="0"/>
              </a:rPr>
              <a:t> fi ADC, </a:t>
            </a:r>
            <a:r>
              <a:rPr lang="en-US" sz="1400" dirty="0" err="1">
                <a:latin typeface="Arial" panose="020B0604020202020204" pitchFamily="34" charset="0"/>
                <a:ea typeface="Times New Roman" panose="02020603050405020304" pitchFamily="18" charset="0"/>
                <a:cs typeface="Times New Roman" panose="02020603050405020304" pitchFamily="18" charset="0"/>
              </a:rPr>
              <a:t>utilizează</a:t>
            </a:r>
            <a:r>
              <a:rPr lang="en-US" sz="1400" dirty="0">
                <a:latin typeface="Arial" panose="020B0604020202020204" pitchFamily="34" charset="0"/>
                <a:ea typeface="Times New Roman" panose="02020603050405020304" pitchFamily="18" charset="0"/>
                <a:cs typeface="Times New Roman" panose="02020603050405020304" pitchFamily="18" charset="0"/>
              </a:rPr>
              <a:t> o </a:t>
            </a:r>
            <a:r>
              <a:rPr lang="en-US" sz="1400" dirty="0" err="1">
                <a:latin typeface="Arial" panose="020B0604020202020204" pitchFamily="34" charset="0"/>
                <a:ea typeface="Times New Roman" panose="02020603050405020304" pitchFamily="18" charset="0"/>
                <a:cs typeface="Times New Roman" panose="02020603050405020304" pitchFamily="18" charset="0"/>
              </a:rPr>
              <a:t>separare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fizică</a:t>
            </a:r>
            <a:r>
              <a:rPr lang="en-US" sz="1400" dirty="0">
                <a:latin typeface="Arial" panose="020B0604020202020204" pitchFamily="34" charset="0"/>
                <a:ea typeface="Times New Roman" panose="02020603050405020304" pitchFamily="18" charset="0"/>
                <a:cs typeface="Times New Roman" panose="02020603050405020304" pitchFamily="18" charset="0"/>
              </a:rPr>
              <a:t> a </a:t>
            </a:r>
            <a:r>
              <a:rPr lang="en-US" sz="1400" dirty="0" err="1">
                <a:latin typeface="Arial" panose="020B0604020202020204" pitchFamily="34" charset="0"/>
                <a:ea typeface="Times New Roman" panose="02020603050405020304" pitchFamily="18" charset="0"/>
                <a:cs typeface="Times New Roman" panose="02020603050405020304" pitchFamily="18" charset="0"/>
              </a:rPr>
              <a:t>pământului</a:t>
            </a:r>
            <a:r>
              <a:rPr lang="en-US" sz="1400" dirty="0">
                <a:latin typeface="Arial" panose="020B0604020202020204" pitchFamily="34" charset="0"/>
                <a:ea typeface="Times New Roman" panose="02020603050405020304" pitchFamily="18" charset="0"/>
                <a:cs typeface="Times New Roman" panose="02020603050405020304" pitchFamily="18" charset="0"/>
              </a:rPr>
              <a:t> analogic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digital. </a:t>
            </a:r>
            <a:r>
              <a:rPr lang="en-US" sz="1400" dirty="0" err="1">
                <a:latin typeface="Arial" panose="020B0604020202020204" pitchFamily="34" charset="0"/>
                <a:ea typeface="Times New Roman" panose="02020603050405020304" pitchFamily="18" charset="0"/>
                <a:cs typeface="Times New Roman" panose="02020603050405020304" pitchFamily="18" charset="0"/>
              </a:rPr>
              <a:t>Această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abordare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simplifică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proiectarea</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schematică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vă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permite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arătați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componente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pini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trebuie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conectați</a:t>
            </a:r>
            <a:r>
              <a:rPr lang="en-US" sz="1400" dirty="0">
                <a:latin typeface="Arial" panose="020B0604020202020204" pitchFamily="34" charset="0"/>
                <a:ea typeface="Times New Roman" panose="02020603050405020304" pitchFamily="18" charset="0"/>
                <a:cs typeface="Times New Roman" panose="02020603050405020304" pitchFamily="18" charset="0"/>
              </a:rPr>
              <a:t> la </a:t>
            </a:r>
            <a:r>
              <a:rPr lang="en-US" sz="1400" dirty="0" err="1">
                <a:latin typeface="Arial" panose="020B0604020202020204" pitchFamily="34" charset="0"/>
                <a:ea typeface="Times New Roman" panose="02020603050405020304" pitchFamily="18" charset="0"/>
                <a:cs typeface="Times New Roman" panose="02020603050405020304" pitchFamily="18" charset="0"/>
              </a:rPr>
              <a:t>masă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digitală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care la analog. La </a:t>
            </a:r>
            <a:r>
              <a:rPr lang="en-US" sz="1400" dirty="0" err="1">
                <a:latin typeface="Arial" panose="020B0604020202020204" pitchFamily="34" charset="0"/>
                <a:ea typeface="Times New Roman" panose="02020603050405020304" pitchFamily="18" charset="0"/>
                <a:cs typeface="Times New Roman" panose="02020603050405020304" pitchFamily="18" charset="0"/>
              </a:rPr>
              <a:t>rutare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astfel</a:t>
            </a:r>
            <a:r>
              <a:rPr lang="en-US" sz="1400" dirty="0">
                <a:latin typeface="Arial" panose="020B0604020202020204" pitchFamily="34" charset="0"/>
                <a:ea typeface="Times New Roman" panose="02020603050405020304" pitchFamily="18" charset="0"/>
                <a:cs typeface="Times New Roman" panose="02020603050405020304" pitchFamily="18" charset="0"/>
              </a:rPr>
              <a:t> de scheme, </a:t>
            </a:r>
            <a:r>
              <a:rPr lang="en-US" sz="1400" dirty="0" err="1">
                <a:latin typeface="Arial" panose="020B0604020202020204" pitchFamily="34" charset="0"/>
                <a:ea typeface="Times New Roman" panose="02020603050405020304" pitchFamily="18" charset="0"/>
                <a:cs typeface="Times New Roman" panose="02020603050405020304" pitchFamily="18" charset="0"/>
              </a:rPr>
              <a:t>sunt</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utilizate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două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planuri</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referință</a:t>
            </a:r>
            <a:r>
              <a:rPr lang="en-US" sz="1400" dirty="0">
                <a:latin typeface="Arial" panose="020B0604020202020204" pitchFamily="34" charset="0"/>
                <a:ea typeface="Times New Roman" panose="02020603050405020304" pitchFamily="18" charset="0"/>
                <a:cs typeface="Times New Roman" panose="02020603050405020304" pitchFamily="18" charset="0"/>
              </a:rPr>
              <a:t> la sol, care </a:t>
            </a:r>
            <a:r>
              <a:rPr lang="en-US" sz="1400" dirty="0" err="1">
                <a:latin typeface="Arial" panose="020B0604020202020204" pitchFamily="34" charset="0"/>
                <a:ea typeface="Times New Roman" panose="02020603050405020304" pitchFamily="18" charset="0"/>
                <a:cs typeface="Times New Roman" panose="02020603050405020304" pitchFamily="18" charset="0"/>
              </a:rPr>
              <a:t>trebuie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amplasate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corect</a:t>
            </a:r>
            <a:r>
              <a:rPr lang="en-US" sz="1400" dirty="0">
                <a:latin typeface="Arial" panose="020B0604020202020204" pitchFamily="34" charset="0"/>
                <a:ea typeface="Times New Roman" panose="02020603050405020304" pitchFamily="18" charset="0"/>
                <a:cs typeface="Times New Roman" panose="02020603050405020304" pitchFamily="18" charset="0"/>
              </a:rPr>
              <a:t>. Masa </a:t>
            </a:r>
            <a:r>
              <a:rPr lang="en-US" sz="1400" dirty="0" err="1">
                <a:latin typeface="Arial" panose="020B0604020202020204" pitchFamily="34" charset="0"/>
                <a:ea typeface="Times New Roman" panose="02020603050405020304" pitchFamily="18" charset="0"/>
                <a:cs typeface="Times New Roman" panose="02020603050405020304" pitchFamily="18" charset="0"/>
              </a:rPr>
              <a:t>analogică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trebuie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amplasată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numai</a:t>
            </a:r>
            <a:r>
              <a:rPr lang="en-US" sz="1400" dirty="0">
                <a:latin typeface="Arial" panose="020B0604020202020204" pitchFamily="34" charset="0"/>
                <a:ea typeface="Times New Roman" panose="02020603050405020304" pitchFamily="18" charset="0"/>
                <a:cs typeface="Times New Roman" panose="02020603050405020304" pitchFamily="18" charset="0"/>
              </a:rPr>
              <a:t> sub </a:t>
            </a:r>
            <a:r>
              <a:rPr lang="en-US" sz="1400" dirty="0" err="1">
                <a:latin typeface="Arial" panose="020B0604020202020204" pitchFamily="34" charset="0"/>
                <a:ea typeface="Times New Roman" panose="02020603050405020304" pitchFamily="18" charset="0"/>
                <a:cs typeface="Times New Roman" panose="02020603050405020304" pitchFamily="18" charset="0"/>
              </a:rPr>
              <a:t>pini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și</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componente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analogice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Astfel</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este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necesar</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să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luați</a:t>
            </a:r>
            <a:r>
              <a:rPr lang="en-US" sz="1400" dirty="0">
                <a:latin typeface="Arial" panose="020B0604020202020204" pitchFamily="34" charset="0"/>
                <a:ea typeface="Times New Roman" panose="02020603050405020304" pitchFamily="18" charset="0"/>
                <a:cs typeface="Times New Roman" panose="02020603050405020304" pitchFamily="18" charset="0"/>
              </a:rPr>
              <a:t> o </a:t>
            </a:r>
            <a:r>
              <a:rPr lang="en-US" sz="1400" dirty="0" err="1">
                <a:latin typeface="Arial" panose="020B0604020202020204" pitchFamily="34" charset="0"/>
                <a:ea typeface="Times New Roman" panose="02020603050405020304" pitchFamily="18" charset="0"/>
                <a:cs typeface="Times New Roman" panose="02020603050405020304" pitchFamily="18" charset="0"/>
              </a:rPr>
              <a:t>atitudine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foarte</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responsabilă</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față</a:t>
            </a:r>
            <a:r>
              <a:rPr lang="en-US" sz="1400" dirty="0">
                <a:latin typeface="Arial" panose="020B0604020202020204" pitchFamily="34" charset="0"/>
                <a:ea typeface="Times New Roman" panose="02020603050405020304" pitchFamily="18" charset="0"/>
                <a:cs typeface="Times New Roman" panose="02020603050405020304" pitchFamily="18" charset="0"/>
              </a:rPr>
              <a:t> de </a:t>
            </a:r>
            <a:r>
              <a:rPr lang="en-US" sz="1400" dirty="0" err="1">
                <a:latin typeface="Arial" panose="020B0604020202020204" pitchFamily="34" charset="0"/>
                <a:ea typeface="Times New Roman" panose="02020603050405020304" pitchFamily="18" charset="0"/>
                <a:cs typeface="Times New Roman" panose="02020603050405020304" pitchFamily="18" charset="0"/>
              </a:rPr>
              <a:t>aspectul</a:t>
            </a:r>
            <a:r>
              <a:rPr lang="en-US" sz="1400" dirty="0">
                <a:latin typeface="Arial" panose="020B0604020202020204" pitchFamily="34" charset="0"/>
                <a:ea typeface="Times New Roman" panose="02020603050405020304" pitchFamily="18" charset="0"/>
                <a:cs typeface="Times New Roman" panose="02020603050405020304" pitchFamily="18" charset="0"/>
              </a:rPr>
              <a:t> </a:t>
            </a:r>
            <a:r>
              <a:rPr lang="en-US" sz="1400" dirty="0" err="1">
                <a:latin typeface="Arial" panose="020B0604020202020204" pitchFamily="34" charset="0"/>
                <a:ea typeface="Times New Roman" panose="02020603050405020304" pitchFamily="18" charset="0"/>
                <a:cs typeface="Times New Roman" panose="02020603050405020304" pitchFamily="18" charset="0"/>
              </a:rPr>
              <a:t>elementelor</a:t>
            </a:r>
            <a:r>
              <a:rPr lang="en-US" sz="1400" dirty="0">
                <a:latin typeface="Arial" panose="020B0604020202020204" pitchFamily="34" charset="0"/>
                <a:ea typeface="Times New Roman" panose="02020603050405020304" pitchFamily="18" charset="0"/>
                <a:cs typeface="Times New Roman" panose="02020603050405020304" pitchFamily="18" charset="0"/>
              </a:rPr>
              <a:t> (imagine</a:t>
            </a:r>
            <a:r>
              <a:rPr lang="en-US" sz="1400" dirty="0" smtClean="0">
                <a:latin typeface="Arial" panose="020B0604020202020204" pitchFamily="34" charset="0"/>
                <a:ea typeface="Times New Roman" panose="02020603050405020304" pitchFamily="18" charset="0"/>
                <a:cs typeface="Times New Roman" panose="02020603050405020304" pitchFamily="18" charset="0"/>
              </a:rPr>
              <a:t>).</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83777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При разделении земли следует ответственно подходить к расположению компонентов"/>
          <p:cNvPicPr/>
          <p:nvPr/>
        </p:nvPicPr>
        <p:blipFill>
          <a:blip r:embed="rId2">
            <a:extLst>
              <a:ext uri="{28A0092B-C50C-407E-A947-70E740481C1C}">
                <a14:useLocalDpi xmlns:a14="http://schemas.microsoft.com/office/drawing/2010/main" val="0"/>
              </a:ext>
            </a:extLst>
          </a:blip>
          <a:srcRect/>
          <a:stretch>
            <a:fillRect/>
          </a:stretch>
        </p:blipFill>
        <p:spPr bwMode="auto">
          <a:xfrm>
            <a:off x="263697" y="150231"/>
            <a:ext cx="11672930" cy="3453048"/>
          </a:xfrm>
          <a:prstGeom prst="rect">
            <a:avLst/>
          </a:prstGeom>
          <a:noFill/>
          <a:ln>
            <a:noFill/>
          </a:ln>
        </p:spPr>
      </p:pic>
      <p:sp>
        <p:nvSpPr>
          <p:cNvPr id="5" name="Прямоугольник 4"/>
          <p:cNvSpPr/>
          <p:nvPr/>
        </p:nvSpPr>
        <p:spPr>
          <a:xfrm>
            <a:off x="263697" y="4201303"/>
            <a:ext cx="5150275" cy="646331"/>
          </a:xfrm>
          <a:prstGeom prst="rect">
            <a:avLst/>
          </a:prstGeom>
          <a:ln>
            <a:solidFill>
              <a:srgbClr val="0070C0"/>
            </a:solidFill>
          </a:ln>
        </p:spPr>
        <p:txBody>
          <a:bodyPr wrap="square">
            <a:spAutoFit/>
          </a:bodyPr>
          <a:lstStyle/>
          <a:p>
            <a:r>
              <a:rPr lang="ru-RU" dirty="0">
                <a:latin typeface="Arial" panose="020B0604020202020204" pitchFamily="34" charset="0"/>
                <a:ea typeface="Times New Roman" panose="02020603050405020304" pitchFamily="18" charset="0"/>
              </a:rPr>
              <a:t>При разделении земли следует ответственно подходить к расположению компонентов</a:t>
            </a:r>
            <a:endParaRPr lang="en-US" dirty="0"/>
          </a:p>
        </p:txBody>
      </p:sp>
      <p:sp>
        <p:nvSpPr>
          <p:cNvPr id="6" name="Прямоугольник 5"/>
          <p:cNvSpPr/>
          <p:nvPr/>
        </p:nvSpPr>
        <p:spPr>
          <a:xfrm>
            <a:off x="6853473" y="4201303"/>
            <a:ext cx="5083154" cy="646331"/>
          </a:xfrm>
          <a:prstGeom prst="rect">
            <a:avLst/>
          </a:prstGeom>
          <a:ln>
            <a:solidFill>
              <a:srgbClr val="FF0000"/>
            </a:solidFill>
          </a:ln>
        </p:spPr>
        <p:txBody>
          <a:bodyPr wrap="square">
            <a:spAutoFit/>
          </a:bodyPr>
          <a:lstStyle/>
          <a:p>
            <a:r>
              <a:rPr lang="en-US" dirty="0" err="1"/>
              <a:t>Când</a:t>
            </a:r>
            <a:r>
              <a:rPr lang="en-US" dirty="0"/>
              <a:t> </a:t>
            </a:r>
            <a:r>
              <a:rPr lang="en-US" dirty="0" err="1"/>
              <a:t>împărțiți</a:t>
            </a:r>
            <a:r>
              <a:rPr lang="en-US" dirty="0"/>
              <a:t> </a:t>
            </a:r>
            <a:r>
              <a:rPr lang="x-none" dirty="0" smtClean="0"/>
              <a:t>împămîntarea</a:t>
            </a:r>
            <a:r>
              <a:rPr lang="en-US" dirty="0" smtClean="0"/>
              <a:t>, </a:t>
            </a:r>
            <a:r>
              <a:rPr lang="en-US" dirty="0" err="1"/>
              <a:t>aveți</a:t>
            </a:r>
            <a:r>
              <a:rPr lang="en-US" dirty="0"/>
              <a:t> </a:t>
            </a:r>
            <a:r>
              <a:rPr lang="en-US" dirty="0" err="1"/>
              <a:t>grijă</a:t>
            </a:r>
            <a:r>
              <a:rPr lang="en-US" dirty="0"/>
              <a:t> </a:t>
            </a:r>
            <a:r>
              <a:rPr lang="en-US" dirty="0" err="1"/>
              <a:t>atunci</a:t>
            </a:r>
            <a:r>
              <a:rPr lang="en-US" dirty="0"/>
              <a:t> </a:t>
            </a:r>
            <a:r>
              <a:rPr lang="en-US" dirty="0" err="1"/>
              <a:t>când</a:t>
            </a:r>
            <a:r>
              <a:rPr lang="en-US" dirty="0"/>
              <a:t> </a:t>
            </a:r>
            <a:r>
              <a:rPr lang="en-US" dirty="0" err="1"/>
              <a:t>așezați</a:t>
            </a:r>
            <a:r>
              <a:rPr lang="en-US" dirty="0"/>
              <a:t> </a:t>
            </a:r>
            <a:r>
              <a:rPr lang="en-US" dirty="0" err="1"/>
              <a:t>componentele</a:t>
            </a:r>
            <a:endParaRPr lang="en-US" dirty="0"/>
          </a:p>
        </p:txBody>
      </p:sp>
    </p:spTree>
    <p:extLst>
      <p:ext uri="{BB962C8B-B14F-4D97-AF65-F5344CB8AC3E}">
        <p14:creationId xmlns:p14="http://schemas.microsoft.com/office/powerpoint/2010/main" val="42711470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3374" y="0"/>
            <a:ext cx="11760452" cy="2565831"/>
          </a:xfrm>
          <a:prstGeom prst="rect">
            <a:avLst/>
          </a:prstGeom>
          <a:ln>
            <a:solidFill>
              <a:srgbClr val="0070C0"/>
            </a:solidFill>
          </a:ln>
        </p:spPr>
        <p:txBody>
          <a:bodyPr wrap="square">
            <a:spAutoFit/>
          </a:bodyPr>
          <a:lstStyle/>
          <a:p>
            <a:pP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Объединение аналоговой и цифровой земли необходимо выполнять в одной точке. В </a:t>
            </a:r>
            <a:r>
              <a:rPr lang="ru-RU" dirty="0" err="1">
                <a:latin typeface="Arial" panose="020B0604020202020204" pitchFamily="34" charset="0"/>
                <a:ea typeface="Times New Roman" panose="02020603050405020304" pitchFamily="18" charset="0"/>
                <a:cs typeface="Times New Roman" panose="02020603050405020304" pitchFamily="18" charset="0"/>
              </a:rPr>
              <a:t>референсных</a:t>
            </a:r>
            <a:r>
              <a:rPr lang="ru-RU" dirty="0">
                <a:latin typeface="Arial" panose="020B0604020202020204" pitchFamily="34" charset="0"/>
                <a:ea typeface="Times New Roman" panose="02020603050405020304" pitchFamily="18" charset="0"/>
                <a:cs typeface="Times New Roman" panose="02020603050405020304" pitchFamily="18" charset="0"/>
              </a:rPr>
              <a:t> схемах часто рекомендуется объединять земли с помощью ферритовых бусинок или резисторов с нулевым сопротивлением. Точка соединения цифровой и аналоговой земли должна быть расположена близко к интегральной схеме, которая использует как аналоговые, так и цифровые сигналы.</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В схемах со смешанными сигналами и раздельным заземлением важно трассировать проводники таким образом, чтобы проводники цифровых сигналов не проходили над плоскостью аналоговой земли, а проводники аналоговых сигналов не пересекали плоскости цифровой </a:t>
            </a:r>
            <a:r>
              <a:rPr lang="ru-RU" dirty="0" smtClean="0">
                <a:latin typeface="Arial" panose="020B0604020202020204" pitchFamily="34" charset="0"/>
                <a:ea typeface="Times New Roman" panose="02020603050405020304" pitchFamily="18" charset="0"/>
                <a:cs typeface="Times New Roman" panose="02020603050405020304" pitchFamily="18" charset="0"/>
              </a:rPr>
              <a:t>земли. </a:t>
            </a:r>
            <a:r>
              <a:rPr lang="en-US" dirty="0" err="1">
                <a:latin typeface="Arial" panose="020B0604020202020204" pitchFamily="34" charset="0"/>
                <a:ea typeface="Times New Roman" panose="02020603050405020304" pitchFamily="18" charset="0"/>
                <a:cs typeface="Times New Roman" panose="02020603050405020304" pitchFamily="18" charset="0"/>
              </a:rPr>
              <a:t>Эти</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домены</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должны</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быть</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полностью</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разделены</a:t>
            </a:r>
            <a:r>
              <a:rPr lang="en-US" dirty="0">
                <a:latin typeface="Arial" panose="020B0604020202020204" pitchFamily="34"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63374" y="3009130"/>
            <a:ext cx="11977734" cy="2031325"/>
          </a:xfrm>
          <a:prstGeom prst="rect">
            <a:avLst/>
          </a:prstGeom>
          <a:ln>
            <a:solidFill>
              <a:srgbClr val="FF0000"/>
            </a:solidFill>
          </a:ln>
        </p:spPr>
        <p:txBody>
          <a:bodyPr wrap="square">
            <a:spAutoFit/>
          </a:bodyPr>
          <a:lstStyle/>
          <a:p>
            <a:r>
              <a:rPr lang="en-US" dirty="0" err="1">
                <a:latin typeface="Arial" panose="020B0604020202020204" pitchFamily="34" charset="0"/>
                <a:ea typeface="Times New Roman" panose="02020603050405020304" pitchFamily="18" charset="0"/>
                <a:cs typeface="Times New Roman" panose="02020603050405020304" pitchFamily="18" charset="0"/>
              </a:rPr>
              <a:t>Combinarea</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x-none" dirty="0">
                <a:latin typeface="Arial" panose="020B0604020202020204" pitchFamily="34" charset="0"/>
                <a:ea typeface="Times New Roman" panose="02020603050405020304" pitchFamily="18" charset="0"/>
                <a:cs typeface="Times New Roman" panose="02020603050405020304" pitchFamily="18" charset="0"/>
              </a:rPr>
              <a:t>împămîntării</a:t>
            </a:r>
            <a:r>
              <a:rPr lang="en-US" dirty="0">
                <a:latin typeface="Arial" panose="020B0604020202020204" pitchFamily="34" charset="0"/>
                <a:ea typeface="Times New Roman" panose="02020603050405020304" pitchFamily="18" charset="0"/>
                <a:cs typeface="Times New Roman" panose="02020603050405020304" pitchFamily="18" charset="0"/>
              </a:rPr>
              <a:t> analogic</a:t>
            </a:r>
            <a:r>
              <a:rPr lang="x-none" dirty="0">
                <a:latin typeface="Arial" panose="020B0604020202020204" pitchFamily="34" charset="0"/>
                <a:ea typeface="Times New Roman" panose="02020603050405020304" pitchFamily="18" charset="0"/>
                <a:cs typeface="Times New Roman" panose="02020603050405020304" pitchFamily="18" charset="0"/>
              </a:rPr>
              <a:t>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și</a:t>
            </a:r>
            <a:r>
              <a:rPr lang="en-US" dirty="0">
                <a:latin typeface="Arial" panose="020B0604020202020204" pitchFamily="34" charset="0"/>
                <a:ea typeface="Times New Roman" panose="02020603050405020304" pitchFamily="18" charset="0"/>
                <a:cs typeface="Times New Roman" panose="02020603050405020304" pitchFamily="18" charset="0"/>
              </a:rPr>
              <a:t> digital</a:t>
            </a:r>
            <a:r>
              <a:rPr lang="x-none" dirty="0">
                <a:latin typeface="Arial" panose="020B0604020202020204" pitchFamily="34" charset="0"/>
                <a:ea typeface="Times New Roman" panose="02020603050405020304" pitchFamily="18" charset="0"/>
                <a:cs typeface="Times New Roman" panose="02020603050405020304" pitchFamily="18" charset="0"/>
              </a:rPr>
              <a:t>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trebuie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făcută</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în</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același</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punct</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În</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circuitele</a:t>
            </a:r>
            <a:r>
              <a:rPr lang="en-US" dirty="0">
                <a:latin typeface="Arial" panose="020B0604020202020204" pitchFamily="34" charset="0"/>
                <a:ea typeface="Times New Roman" panose="02020603050405020304" pitchFamily="18" charset="0"/>
                <a:cs typeface="Times New Roman" panose="02020603050405020304" pitchFamily="18" charset="0"/>
              </a:rPr>
              <a:t> de </a:t>
            </a:r>
            <a:r>
              <a:rPr lang="en-US" dirty="0" err="1">
                <a:latin typeface="Arial" panose="020B0604020202020204" pitchFamily="34" charset="0"/>
                <a:ea typeface="Times New Roman" panose="02020603050405020304" pitchFamily="18" charset="0"/>
                <a:cs typeface="Times New Roman" panose="02020603050405020304" pitchFamily="18" charset="0"/>
              </a:rPr>
              <a:t>referință</a:t>
            </a:r>
            <a:r>
              <a:rPr lang="en-US" dirty="0">
                <a:latin typeface="Arial" panose="020B0604020202020204" pitchFamily="34" charset="0"/>
                <a:ea typeface="Times New Roman" panose="02020603050405020304" pitchFamily="18" charset="0"/>
                <a:cs typeface="Times New Roman" panose="02020603050405020304" pitchFamily="18" charset="0"/>
              </a:rPr>
              <a:t>, se </a:t>
            </a:r>
            <a:r>
              <a:rPr lang="en-US" dirty="0" err="1">
                <a:latin typeface="Arial" panose="020B0604020202020204" pitchFamily="34" charset="0"/>
                <a:ea typeface="Times New Roman" panose="02020603050405020304" pitchFamily="18" charset="0"/>
                <a:cs typeface="Times New Roman" panose="02020603050405020304" pitchFamily="18" charset="0"/>
              </a:rPr>
              <a:t>recomandă</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adesea</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împământarea</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solului</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folosind</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margele</a:t>
            </a:r>
            <a:r>
              <a:rPr lang="en-US" dirty="0">
                <a:latin typeface="Arial" panose="020B0604020202020204" pitchFamily="34" charset="0"/>
                <a:ea typeface="Times New Roman" panose="02020603050405020304" pitchFamily="18" charset="0"/>
                <a:cs typeface="Times New Roman" panose="02020603050405020304" pitchFamily="18" charset="0"/>
              </a:rPr>
              <a:t> de </a:t>
            </a:r>
            <a:r>
              <a:rPr lang="en-US" dirty="0" err="1">
                <a:latin typeface="Arial" panose="020B0604020202020204" pitchFamily="34" charset="0"/>
                <a:ea typeface="Times New Roman" panose="02020603050405020304" pitchFamily="18" charset="0"/>
                <a:cs typeface="Times New Roman" panose="02020603050405020304" pitchFamily="18" charset="0"/>
              </a:rPr>
              <a:t>ferită</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sau</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rezistențe</a:t>
            </a:r>
            <a:r>
              <a:rPr lang="en-US" dirty="0">
                <a:latin typeface="Arial" panose="020B0604020202020204" pitchFamily="34" charset="0"/>
                <a:ea typeface="Times New Roman" panose="02020603050405020304" pitchFamily="18" charset="0"/>
                <a:cs typeface="Times New Roman" panose="02020603050405020304" pitchFamily="18" charset="0"/>
              </a:rPr>
              <a:t> cu </a:t>
            </a:r>
            <a:r>
              <a:rPr lang="en-US" dirty="0" err="1">
                <a:latin typeface="Arial" panose="020B0604020202020204" pitchFamily="34" charset="0"/>
                <a:ea typeface="Times New Roman" panose="02020603050405020304" pitchFamily="18" charset="0"/>
                <a:cs typeface="Times New Roman" panose="02020603050405020304" pitchFamily="18" charset="0"/>
              </a:rPr>
              <a:t>rezistență</a:t>
            </a:r>
            <a:r>
              <a:rPr lang="en-US" dirty="0">
                <a:latin typeface="Arial" panose="020B0604020202020204" pitchFamily="34" charset="0"/>
                <a:ea typeface="Times New Roman" panose="02020603050405020304" pitchFamily="18" charset="0"/>
                <a:cs typeface="Times New Roman" panose="02020603050405020304" pitchFamily="18" charset="0"/>
              </a:rPr>
              <a:t> zero. </a:t>
            </a:r>
            <a:r>
              <a:rPr lang="en-US" dirty="0" err="1">
                <a:latin typeface="Arial" panose="020B0604020202020204" pitchFamily="34" charset="0"/>
                <a:ea typeface="Times New Roman" panose="02020603050405020304" pitchFamily="18" charset="0"/>
                <a:cs typeface="Times New Roman" panose="02020603050405020304" pitchFamily="18" charset="0"/>
              </a:rPr>
              <a:t>Punctul</a:t>
            </a:r>
            <a:r>
              <a:rPr lang="en-US" dirty="0">
                <a:latin typeface="Arial" panose="020B0604020202020204" pitchFamily="34" charset="0"/>
                <a:ea typeface="Times New Roman" panose="02020603050405020304" pitchFamily="18" charset="0"/>
                <a:cs typeface="Times New Roman" panose="02020603050405020304" pitchFamily="18" charset="0"/>
              </a:rPr>
              <a:t> de </a:t>
            </a:r>
            <a:r>
              <a:rPr lang="en-US" dirty="0" err="1">
                <a:latin typeface="Arial" panose="020B0604020202020204" pitchFamily="34" charset="0"/>
                <a:ea typeface="Times New Roman" panose="02020603050405020304" pitchFamily="18" charset="0"/>
                <a:cs typeface="Times New Roman" panose="02020603050405020304" pitchFamily="18" charset="0"/>
              </a:rPr>
              <a:t>conectare</a:t>
            </a:r>
            <a:r>
              <a:rPr lang="en-US" dirty="0">
                <a:latin typeface="Arial" panose="020B0604020202020204" pitchFamily="34" charset="0"/>
                <a:ea typeface="Times New Roman" panose="02020603050405020304" pitchFamily="18" charset="0"/>
                <a:cs typeface="Times New Roman" panose="02020603050405020304" pitchFamily="18" charset="0"/>
              </a:rPr>
              <a:t> la </a:t>
            </a:r>
            <a:r>
              <a:rPr lang="en-US" dirty="0" err="1">
                <a:latin typeface="Arial" panose="020B0604020202020204" pitchFamily="34" charset="0"/>
                <a:ea typeface="Times New Roman" panose="02020603050405020304" pitchFamily="18" charset="0"/>
                <a:cs typeface="Times New Roman" panose="02020603050405020304" pitchFamily="18" charset="0"/>
              </a:rPr>
              <a:t>masă</a:t>
            </a:r>
            <a:r>
              <a:rPr lang="en-US" dirty="0">
                <a:latin typeface="Arial" panose="020B0604020202020204" pitchFamily="34" charset="0"/>
                <a:ea typeface="Times New Roman" panose="02020603050405020304" pitchFamily="18" charset="0"/>
                <a:cs typeface="Times New Roman" panose="02020603050405020304" pitchFamily="18" charset="0"/>
              </a:rPr>
              <a:t> digital </a:t>
            </a:r>
            <a:r>
              <a:rPr lang="en-US" dirty="0" err="1">
                <a:latin typeface="Arial" panose="020B0604020202020204" pitchFamily="34" charset="0"/>
                <a:ea typeface="Times New Roman" panose="02020603050405020304" pitchFamily="18" charset="0"/>
                <a:cs typeface="Times New Roman" panose="02020603050405020304" pitchFamily="18" charset="0"/>
              </a:rPr>
              <a:t>și</a:t>
            </a:r>
            <a:r>
              <a:rPr lang="en-US" dirty="0">
                <a:latin typeface="Arial" panose="020B0604020202020204" pitchFamily="34" charset="0"/>
                <a:ea typeface="Times New Roman" panose="02020603050405020304" pitchFamily="18" charset="0"/>
                <a:cs typeface="Times New Roman" panose="02020603050405020304" pitchFamily="18" charset="0"/>
              </a:rPr>
              <a:t> analogic </a:t>
            </a:r>
            <a:r>
              <a:rPr lang="en-US" dirty="0" err="1">
                <a:latin typeface="Arial" panose="020B0604020202020204" pitchFamily="34" charset="0"/>
                <a:ea typeface="Times New Roman" panose="02020603050405020304" pitchFamily="18" charset="0"/>
                <a:cs typeface="Times New Roman" panose="02020603050405020304" pitchFamily="18" charset="0"/>
              </a:rPr>
              <a:t>ar</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trebui</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să</a:t>
            </a:r>
            <a:r>
              <a:rPr lang="en-US" dirty="0">
                <a:latin typeface="Arial" panose="020B0604020202020204" pitchFamily="34" charset="0"/>
                <a:ea typeface="Times New Roman" panose="02020603050405020304" pitchFamily="18" charset="0"/>
                <a:cs typeface="Times New Roman" panose="02020603050405020304" pitchFamily="18" charset="0"/>
              </a:rPr>
              <a:t> fie </a:t>
            </a:r>
            <a:r>
              <a:rPr lang="en-US" dirty="0" err="1">
                <a:latin typeface="Arial" panose="020B0604020202020204" pitchFamily="34" charset="0"/>
                <a:ea typeface="Times New Roman" panose="02020603050405020304" pitchFamily="18" charset="0"/>
                <a:cs typeface="Times New Roman" panose="02020603050405020304" pitchFamily="18" charset="0"/>
              </a:rPr>
              <a:t>situat</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aproape</a:t>
            </a:r>
            <a:r>
              <a:rPr lang="en-US" dirty="0">
                <a:latin typeface="Arial" panose="020B0604020202020204" pitchFamily="34" charset="0"/>
                <a:ea typeface="Times New Roman" panose="02020603050405020304" pitchFamily="18" charset="0"/>
                <a:cs typeface="Times New Roman" panose="02020603050405020304" pitchFamily="18" charset="0"/>
              </a:rPr>
              <a:t> de un circuit </a:t>
            </a:r>
            <a:r>
              <a:rPr lang="en-US" dirty="0" err="1">
                <a:latin typeface="Arial" panose="020B0604020202020204" pitchFamily="34" charset="0"/>
                <a:ea typeface="Times New Roman" panose="02020603050405020304" pitchFamily="18" charset="0"/>
                <a:cs typeface="Times New Roman" panose="02020603050405020304" pitchFamily="18" charset="0"/>
              </a:rPr>
              <a:t>integrat</a:t>
            </a:r>
            <a:r>
              <a:rPr lang="en-US" dirty="0">
                <a:latin typeface="Arial" panose="020B0604020202020204" pitchFamily="34" charset="0"/>
                <a:ea typeface="Times New Roman" panose="02020603050405020304" pitchFamily="18" charset="0"/>
                <a:cs typeface="Times New Roman" panose="02020603050405020304" pitchFamily="18" charset="0"/>
              </a:rPr>
              <a:t> care </a:t>
            </a:r>
            <a:r>
              <a:rPr lang="en-US" dirty="0" err="1">
                <a:latin typeface="Arial" panose="020B0604020202020204" pitchFamily="34" charset="0"/>
                <a:ea typeface="Times New Roman" panose="02020603050405020304" pitchFamily="18" charset="0"/>
                <a:cs typeface="Times New Roman" panose="02020603050405020304" pitchFamily="18" charset="0"/>
              </a:rPr>
              <a:t>utilizează</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atât</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semnale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analogice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cât</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și</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digitale</a:t>
            </a:r>
            <a:r>
              <a:rPr lang="en-US" dirty="0">
                <a:latin typeface="Arial" panose="020B0604020202020204" pitchFamily="34" charset="0"/>
                <a:ea typeface="Times New Roman" panose="02020603050405020304" pitchFamily="18" charset="0"/>
                <a:cs typeface="Times New Roman" panose="02020603050405020304" pitchFamily="18" charset="0"/>
              </a:rPr>
              <a:t>.</a:t>
            </a:r>
          </a:p>
          <a:p>
            <a:r>
              <a:rPr lang="en-US" dirty="0" err="1">
                <a:latin typeface="Arial" panose="020B0604020202020204" pitchFamily="34" charset="0"/>
                <a:ea typeface="Times New Roman" panose="02020603050405020304" pitchFamily="18" charset="0"/>
                <a:cs typeface="Times New Roman" panose="02020603050405020304" pitchFamily="18" charset="0"/>
              </a:rPr>
              <a:t>În</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circuitele</a:t>
            </a:r>
            <a:r>
              <a:rPr lang="en-US" dirty="0">
                <a:latin typeface="Arial" panose="020B0604020202020204" pitchFamily="34" charset="0"/>
                <a:ea typeface="Times New Roman" panose="02020603050405020304" pitchFamily="18" charset="0"/>
                <a:cs typeface="Times New Roman" panose="02020603050405020304" pitchFamily="18" charset="0"/>
              </a:rPr>
              <a:t> de </a:t>
            </a:r>
            <a:r>
              <a:rPr lang="en-US" dirty="0" err="1">
                <a:latin typeface="Arial" panose="020B0604020202020204" pitchFamily="34" charset="0"/>
                <a:ea typeface="Times New Roman" panose="02020603050405020304" pitchFamily="18" charset="0"/>
                <a:cs typeface="Times New Roman" panose="02020603050405020304" pitchFamily="18" charset="0"/>
              </a:rPr>
              <a:t>semnal</a:t>
            </a:r>
            <a:r>
              <a:rPr lang="en-US" dirty="0">
                <a:latin typeface="Arial" panose="020B0604020202020204" pitchFamily="34" charset="0"/>
                <a:ea typeface="Times New Roman" panose="02020603050405020304" pitchFamily="18" charset="0"/>
                <a:cs typeface="Times New Roman" panose="02020603050405020304" pitchFamily="18" charset="0"/>
              </a:rPr>
              <a:t> mixt, </a:t>
            </a:r>
            <a:r>
              <a:rPr lang="en-US" dirty="0" err="1">
                <a:latin typeface="Arial" panose="020B0604020202020204" pitchFamily="34" charset="0"/>
                <a:ea typeface="Times New Roman" panose="02020603050405020304" pitchFamily="18" charset="0"/>
                <a:cs typeface="Times New Roman" panose="02020603050405020304" pitchFamily="18" charset="0"/>
              </a:rPr>
              <a:t>împărțit</a:t>
            </a:r>
            <a:r>
              <a:rPr lang="en-US" dirty="0">
                <a:latin typeface="Arial" panose="020B0604020202020204" pitchFamily="34" charset="0"/>
                <a:ea typeface="Times New Roman" panose="02020603050405020304" pitchFamily="18" charset="0"/>
                <a:cs typeface="Times New Roman" panose="02020603050405020304" pitchFamily="18" charset="0"/>
              </a:rPr>
              <a:t> la </a:t>
            </a:r>
            <a:r>
              <a:rPr lang="en-US" dirty="0" err="1">
                <a:latin typeface="Arial" panose="020B0604020202020204" pitchFamily="34" charset="0"/>
                <a:ea typeface="Times New Roman" panose="02020603050405020304" pitchFamily="18" charset="0"/>
                <a:cs typeface="Times New Roman" panose="02020603050405020304" pitchFamily="18" charset="0"/>
              </a:rPr>
              <a:t>masă</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este</a:t>
            </a:r>
            <a:r>
              <a:rPr lang="en-US" dirty="0">
                <a:latin typeface="Arial" panose="020B0604020202020204" pitchFamily="34" charset="0"/>
                <a:ea typeface="Times New Roman" panose="02020603050405020304" pitchFamily="18" charset="0"/>
                <a:cs typeface="Times New Roman" panose="02020603050405020304" pitchFamily="18" charset="0"/>
              </a:rPr>
              <a:t> important </a:t>
            </a:r>
            <a:r>
              <a:rPr lang="en-US" dirty="0" err="1">
                <a:latin typeface="Arial" panose="020B0604020202020204" pitchFamily="34" charset="0"/>
                <a:ea typeface="Times New Roman" panose="02020603050405020304" pitchFamily="18" charset="0"/>
                <a:cs typeface="Times New Roman" panose="02020603050405020304" pitchFamily="18" charset="0"/>
              </a:rPr>
              <a:t>să</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direcționați</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firele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astfel</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încât</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firele</a:t>
            </a:r>
            <a:r>
              <a:rPr lang="en-US" dirty="0">
                <a:latin typeface="Arial" panose="020B0604020202020204" pitchFamily="34" charset="0"/>
                <a:ea typeface="Times New Roman" panose="02020603050405020304" pitchFamily="18" charset="0"/>
                <a:cs typeface="Times New Roman" panose="02020603050405020304" pitchFamily="18" charset="0"/>
              </a:rPr>
              <a:t> de </a:t>
            </a:r>
            <a:r>
              <a:rPr lang="en-US" dirty="0" err="1">
                <a:latin typeface="Arial" panose="020B0604020202020204" pitchFamily="34" charset="0"/>
                <a:ea typeface="Times New Roman" panose="02020603050405020304" pitchFamily="18" charset="0"/>
                <a:cs typeface="Times New Roman" panose="02020603050405020304" pitchFamily="18" charset="0"/>
              </a:rPr>
              <a:t>semnal</a:t>
            </a:r>
            <a:r>
              <a:rPr lang="en-US" dirty="0">
                <a:latin typeface="Arial" panose="020B0604020202020204" pitchFamily="34" charset="0"/>
                <a:ea typeface="Times New Roman" panose="02020603050405020304" pitchFamily="18" charset="0"/>
                <a:cs typeface="Times New Roman" panose="02020603050405020304" pitchFamily="18" charset="0"/>
              </a:rPr>
              <a:t> digital </a:t>
            </a:r>
            <a:r>
              <a:rPr lang="en-US" dirty="0" err="1">
                <a:latin typeface="Arial" panose="020B0604020202020204" pitchFamily="34" charset="0"/>
                <a:ea typeface="Times New Roman" panose="02020603050405020304" pitchFamily="18" charset="0"/>
                <a:cs typeface="Times New Roman" panose="02020603050405020304" pitchFamily="18" charset="0"/>
              </a:rPr>
              <a:t>să</a:t>
            </a:r>
            <a:r>
              <a:rPr lang="en-US" dirty="0">
                <a:latin typeface="Arial" panose="020B0604020202020204" pitchFamily="34" charset="0"/>
                <a:ea typeface="Times New Roman" panose="02020603050405020304" pitchFamily="18" charset="0"/>
                <a:cs typeface="Times New Roman" panose="02020603050405020304" pitchFamily="18" charset="0"/>
              </a:rPr>
              <a:t> nu </a:t>
            </a:r>
            <a:r>
              <a:rPr lang="en-US" dirty="0" err="1">
                <a:latin typeface="Arial" panose="020B0604020202020204" pitchFamily="34" charset="0"/>
                <a:ea typeface="Times New Roman" panose="02020603050405020304" pitchFamily="18" charset="0"/>
                <a:cs typeface="Times New Roman" panose="02020603050405020304" pitchFamily="18" charset="0"/>
              </a:rPr>
              <a:t>treacă</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peste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planul</a:t>
            </a:r>
            <a:r>
              <a:rPr lang="en-US" dirty="0">
                <a:latin typeface="Arial" panose="020B0604020202020204" pitchFamily="34" charset="0"/>
                <a:ea typeface="Times New Roman" panose="02020603050405020304" pitchFamily="18" charset="0"/>
                <a:cs typeface="Times New Roman" panose="02020603050405020304" pitchFamily="18" charset="0"/>
              </a:rPr>
              <a:t> de </a:t>
            </a:r>
            <a:r>
              <a:rPr lang="en-US" dirty="0" err="1">
                <a:latin typeface="Arial" panose="020B0604020202020204" pitchFamily="34" charset="0"/>
                <a:ea typeface="Times New Roman" panose="02020603050405020304" pitchFamily="18" charset="0"/>
                <a:cs typeface="Times New Roman" panose="02020603050405020304" pitchFamily="18" charset="0"/>
              </a:rPr>
              <a:t>masă</a:t>
            </a:r>
            <a:r>
              <a:rPr lang="en-US" dirty="0">
                <a:latin typeface="Arial" panose="020B0604020202020204" pitchFamily="34" charset="0"/>
                <a:ea typeface="Times New Roman" panose="02020603050405020304" pitchFamily="18" charset="0"/>
                <a:cs typeface="Times New Roman" panose="02020603050405020304" pitchFamily="18" charset="0"/>
              </a:rPr>
              <a:t> analogic </a:t>
            </a:r>
            <a:r>
              <a:rPr lang="en-US" dirty="0" err="1">
                <a:latin typeface="Arial" panose="020B0604020202020204" pitchFamily="34" charset="0"/>
                <a:ea typeface="Times New Roman" panose="02020603050405020304" pitchFamily="18" charset="0"/>
                <a:cs typeface="Times New Roman" panose="02020603050405020304" pitchFamily="18" charset="0"/>
              </a:rPr>
              <a:t>și</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firele</a:t>
            </a:r>
            <a:r>
              <a:rPr lang="en-US" dirty="0">
                <a:latin typeface="Arial" panose="020B0604020202020204" pitchFamily="34" charset="0"/>
                <a:ea typeface="Times New Roman" panose="02020603050405020304" pitchFamily="18" charset="0"/>
                <a:cs typeface="Times New Roman" panose="02020603050405020304" pitchFamily="18" charset="0"/>
              </a:rPr>
              <a:t> de </a:t>
            </a:r>
            <a:r>
              <a:rPr lang="en-US" dirty="0" err="1">
                <a:latin typeface="Arial" panose="020B0604020202020204" pitchFamily="34" charset="0"/>
                <a:ea typeface="Times New Roman" panose="02020603050405020304" pitchFamily="18" charset="0"/>
                <a:cs typeface="Times New Roman" panose="02020603050405020304" pitchFamily="18" charset="0"/>
              </a:rPr>
              <a:t>semnal</a:t>
            </a:r>
            <a:r>
              <a:rPr lang="en-US" dirty="0">
                <a:latin typeface="Arial" panose="020B0604020202020204" pitchFamily="34" charset="0"/>
                <a:ea typeface="Times New Roman" panose="02020603050405020304" pitchFamily="18" charset="0"/>
                <a:cs typeface="Times New Roman" panose="02020603050405020304" pitchFamily="18" charset="0"/>
              </a:rPr>
              <a:t> analogic </a:t>
            </a:r>
            <a:r>
              <a:rPr lang="en-US" dirty="0" err="1">
                <a:latin typeface="Arial" panose="020B0604020202020204" pitchFamily="34" charset="0"/>
                <a:ea typeface="Times New Roman" panose="02020603050405020304" pitchFamily="18" charset="0"/>
                <a:cs typeface="Times New Roman" panose="02020603050405020304" pitchFamily="18" charset="0"/>
              </a:rPr>
              <a:t>să</a:t>
            </a:r>
            <a:r>
              <a:rPr lang="en-US" dirty="0">
                <a:latin typeface="Arial" panose="020B0604020202020204" pitchFamily="34" charset="0"/>
                <a:ea typeface="Times New Roman" panose="02020603050405020304" pitchFamily="18" charset="0"/>
                <a:cs typeface="Times New Roman" panose="02020603050405020304" pitchFamily="18" charset="0"/>
              </a:rPr>
              <a:t> nu </a:t>
            </a:r>
            <a:r>
              <a:rPr lang="en-US" dirty="0" err="1">
                <a:latin typeface="Arial" panose="020B0604020202020204" pitchFamily="34" charset="0"/>
                <a:ea typeface="Times New Roman" panose="02020603050405020304" pitchFamily="18" charset="0"/>
                <a:cs typeface="Times New Roman" panose="02020603050405020304" pitchFamily="18" charset="0"/>
              </a:rPr>
              <a:t>traverseze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planul</a:t>
            </a:r>
            <a:r>
              <a:rPr lang="en-US" dirty="0">
                <a:latin typeface="Arial" panose="020B0604020202020204" pitchFamily="34" charset="0"/>
                <a:ea typeface="Times New Roman" panose="02020603050405020304" pitchFamily="18" charset="0"/>
                <a:cs typeface="Times New Roman" panose="02020603050405020304" pitchFamily="18" charset="0"/>
              </a:rPr>
              <a:t> de </a:t>
            </a:r>
            <a:r>
              <a:rPr lang="en-US" dirty="0" err="1">
                <a:latin typeface="Arial" panose="020B0604020202020204" pitchFamily="34" charset="0"/>
                <a:ea typeface="Times New Roman" panose="02020603050405020304" pitchFamily="18" charset="0"/>
                <a:cs typeface="Times New Roman" panose="02020603050405020304" pitchFamily="18" charset="0"/>
              </a:rPr>
              <a:t>masă</a:t>
            </a:r>
            <a:r>
              <a:rPr lang="en-US" dirty="0">
                <a:latin typeface="Arial" panose="020B0604020202020204" pitchFamily="34" charset="0"/>
                <a:ea typeface="Times New Roman" panose="02020603050405020304" pitchFamily="18" charset="0"/>
                <a:cs typeface="Times New Roman" panose="02020603050405020304" pitchFamily="18" charset="0"/>
              </a:rPr>
              <a:t> digital. </a:t>
            </a:r>
            <a:r>
              <a:rPr lang="en-US" dirty="0" err="1">
                <a:latin typeface="Arial" panose="020B0604020202020204" pitchFamily="34" charset="0"/>
                <a:ea typeface="Times New Roman" panose="02020603050405020304" pitchFamily="18" charset="0"/>
                <a:cs typeface="Times New Roman" panose="02020603050405020304" pitchFamily="18" charset="0"/>
              </a:rPr>
              <a:t>Aceste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domenii</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trebuie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să</a:t>
            </a:r>
            <a:r>
              <a:rPr lang="en-US" dirty="0">
                <a:latin typeface="Arial" panose="020B0604020202020204" pitchFamily="34" charset="0"/>
                <a:ea typeface="Times New Roman" panose="02020603050405020304" pitchFamily="18" charset="0"/>
                <a:cs typeface="Times New Roman" panose="02020603050405020304" pitchFamily="18" charset="0"/>
              </a:rPr>
              <a:t> fie </a:t>
            </a:r>
            <a:r>
              <a:rPr lang="en-US" dirty="0" err="1">
                <a:latin typeface="Arial" panose="020B0604020202020204" pitchFamily="34" charset="0"/>
                <a:ea typeface="Times New Roman" panose="02020603050405020304" pitchFamily="18" charset="0"/>
                <a:cs typeface="Times New Roman" panose="02020603050405020304" pitchFamily="18" charset="0"/>
              </a:rPr>
              <a:t>complet</a:t>
            </a:r>
            <a:r>
              <a:rPr lang="en-US" dirty="0">
                <a:latin typeface="Arial" panose="020B0604020202020204" pitchFamily="34" charset="0"/>
                <a:ea typeface="Times New Roman" panose="02020603050405020304" pitchFamily="18" charset="0"/>
                <a:cs typeface="Times New Roman" panose="02020603050405020304" pitchFamily="18" charset="0"/>
              </a:rPr>
              <a:t> separate.</a:t>
            </a:r>
          </a:p>
        </p:txBody>
      </p:sp>
    </p:spTree>
    <p:extLst>
      <p:ext uri="{BB962C8B-B14F-4D97-AF65-F5344CB8AC3E}">
        <p14:creationId xmlns:p14="http://schemas.microsoft.com/office/powerpoint/2010/main" val="27772336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Проводники цифровых сигналов не должны пересекать плоскость аналогового заземления"/>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1526596" cy="3304515"/>
          </a:xfrm>
          <a:prstGeom prst="rect">
            <a:avLst/>
          </a:prstGeom>
          <a:noFill/>
          <a:ln>
            <a:noFill/>
          </a:ln>
        </p:spPr>
      </p:pic>
      <p:sp>
        <p:nvSpPr>
          <p:cNvPr id="5" name="Прямоугольник 4"/>
          <p:cNvSpPr/>
          <p:nvPr/>
        </p:nvSpPr>
        <p:spPr>
          <a:xfrm>
            <a:off x="433341" y="3312807"/>
            <a:ext cx="4285307" cy="981423"/>
          </a:xfrm>
          <a:prstGeom prst="rect">
            <a:avLst/>
          </a:prstGeom>
          <a:ln>
            <a:solidFill>
              <a:srgbClr val="0070C0"/>
            </a:solidFill>
          </a:ln>
        </p:spPr>
        <p:txBody>
          <a:bodyPr wrap="square">
            <a:spAutoFit/>
          </a:bodyPr>
          <a:lstStyle/>
          <a:p>
            <a:pPr algn="ctr">
              <a:lnSpc>
                <a:spcPct val="107000"/>
              </a:lnSpc>
              <a:spcAft>
                <a:spcPts val="800"/>
              </a:spcAft>
            </a:pPr>
            <a:r>
              <a:rPr lang="ru-RU" dirty="0" smtClean="0">
                <a:latin typeface="Arial" panose="020B0604020202020204" pitchFamily="34" charset="0"/>
                <a:ea typeface="Times New Roman" panose="02020603050405020304" pitchFamily="18" charset="0"/>
                <a:cs typeface="Times New Roman" panose="02020603050405020304" pitchFamily="18" charset="0"/>
              </a:rPr>
              <a:t>Проводники цифровых сигналов не должны пересекать плоскость аналогового заземления</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121938" y="4411926"/>
            <a:ext cx="12070062" cy="1132874"/>
          </a:xfrm>
          <a:prstGeom prst="rect">
            <a:avLst/>
          </a:prstGeom>
          <a:ln>
            <a:solidFill>
              <a:srgbClr val="0070C0"/>
            </a:solidFill>
          </a:ln>
        </p:spPr>
        <p:txBody>
          <a:bodyPr wrap="square">
            <a:spAutoFit/>
          </a:bodyPr>
          <a:lstStyle/>
          <a:p>
            <a:pPr>
              <a:lnSpc>
                <a:spcPct val="107000"/>
              </a:lnSpc>
              <a:spcAft>
                <a:spcPts val="800"/>
              </a:spcAft>
            </a:pPr>
            <a:r>
              <a:rPr lang="ru-RU" sz="1600" dirty="0">
                <a:latin typeface="Arial" panose="020B0604020202020204" pitchFamily="34" charset="0"/>
                <a:ea typeface="Times New Roman" panose="02020603050405020304" pitchFamily="18" charset="0"/>
                <a:cs typeface="Times New Roman" panose="02020603050405020304" pitchFamily="18" charset="0"/>
              </a:rPr>
              <a:t>Одним из преимуществ подхода с физическим разделением земли является то, что по схеме всегда можно понять, какие линии являются цифровыми, а какие - аналоговыми. Кроме того, разделение между цифровыми и аналоговыми доменами хорошо видно на печатной плате. Впрочем, если над проектом работает несколько инженеров, то и плата, и макет могут быть очень запутанными.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6660331" y="3430503"/>
            <a:ext cx="4801355" cy="646331"/>
          </a:xfrm>
          <a:prstGeom prst="rect">
            <a:avLst/>
          </a:prstGeom>
          <a:ln>
            <a:solidFill>
              <a:srgbClr val="FF0000"/>
            </a:solidFill>
          </a:ln>
        </p:spPr>
        <p:txBody>
          <a:bodyPr wrap="square">
            <a:spAutoFit/>
          </a:bodyPr>
          <a:lstStyle/>
          <a:p>
            <a:pPr algn="ctr"/>
            <a:r>
              <a:rPr lang="en-US" dirty="0" err="1">
                <a:latin typeface="Arial" panose="020B0604020202020204" pitchFamily="34" charset="0"/>
                <a:ea typeface="Times New Roman" panose="02020603050405020304" pitchFamily="18" charset="0"/>
                <a:cs typeface="Times New Roman" panose="02020603050405020304" pitchFamily="18" charset="0"/>
              </a:rPr>
              <a:t>Conductoarele</a:t>
            </a:r>
            <a:r>
              <a:rPr lang="en-US" dirty="0">
                <a:latin typeface="Arial" panose="020B0604020202020204" pitchFamily="34" charset="0"/>
                <a:ea typeface="Times New Roman" panose="02020603050405020304" pitchFamily="18" charset="0"/>
                <a:cs typeface="Times New Roman" panose="02020603050405020304" pitchFamily="18" charset="0"/>
              </a:rPr>
              <a:t> de </a:t>
            </a:r>
            <a:r>
              <a:rPr lang="en-US" dirty="0" err="1">
                <a:latin typeface="Arial" panose="020B0604020202020204" pitchFamily="34" charset="0"/>
                <a:ea typeface="Times New Roman" panose="02020603050405020304" pitchFamily="18" charset="0"/>
                <a:cs typeface="Times New Roman" panose="02020603050405020304" pitchFamily="18" charset="0"/>
              </a:rPr>
              <a:t>semnal</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digitale</a:t>
            </a:r>
            <a:r>
              <a:rPr lang="en-US" dirty="0">
                <a:latin typeface="Arial" panose="020B0604020202020204" pitchFamily="34" charset="0"/>
                <a:ea typeface="Times New Roman" panose="02020603050405020304" pitchFamily="18" charset="0"/>
                <a:cs typeface="Times New Roman" panose="02020603050405020304" pitchFamily="18" charset="0"/>
              </a:rPr>
              <a:t> nu </a:t>
            </a:r>
            <a:r>
              <a:rPr lang="en-US" dirty="0" err="1">
                <a:latin typeface="Arial" panose="020B0604020202020204" pitchFamily="34" charset="0"/>
                <a:ea typeface="Times New Roman" panose="02020603050405020304" pitchFamily="18" charset="0"/>
                <a:cs typeface="Times New Roman" panose="02020603050405020304" pitchFamily="18" charset="0"/>
              </a:rPr>
              <a:t>trebuie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să</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traverseze</a:t>
            </a: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err="1">
                <a:latin typeface="Arial" panose="020B0604020202020204" pitchFamily="34" charset="0"/>
                <a:ea typeface="Times New Roman" panose="02020603050405020304" pitchFamily="18" charset="0"/>
                <a:cs typeface="Times New Roman" panose="02020603050405020304" pitchFamily="18" charset="0"/>
              </a:rPr>
              <a:t>planul</a:t>
            </a:r>
            <a:r>
              <a:rPr lang="en-US" dirty="0">
                <a:latin typeface="Arial" panose="020B0604020202020204" pitchFamily="34" charset="0"/>
                <a:ea typeface="Times New Roman" panose="02020603050405020304" pitchFamily="18" charset="0"/>
                <a:cs typeface="Times New Roman" panose="02020603050405020304" pitchFamily="18" charset="0"/>
              </a:rPr>
              <a:t> analogic de </a:t>
            </a:r>
            <a:r>
              <a:rPr lang="en-US" dirty="0" err="1">
                <a:latin typeface="Arial" panose="020B0604020202020204" pitchFamily="34" charset="0"/>
                <a:ea typeface="Times New Roman" panose="02020603050405020304" pitchFamily="18" charset="0"/>
                <a:cs typeface="Times New Roman" panose="02020603050405020304" pitchFamily="18" charset="0"/>
              </a:rPr>
              <a:t>masă</a:t>
            </a:r>
            <a:endParaRPr lang="en-US"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Прямоугольник 7"/>
          <p:cNvSpPr/>
          <p:nvPr/>
        </p:nvSpPr>
        <p:spPr>
          <a:xfrm>
            <a:off x="121938" y="5602893"/>
            <a:ext cx="11910117" cy="923330"/>
          </a:xfrm>
          <a:prstGeom prst="rect">
            <a:avLst/>
          </a:prstGeom>
          <a:ln>
            <a:solidFill>
              <a:srgbClr val="FF0000"/>
            </a:solidFill>
          </a:ln>
        </p:spPr>
        <p:txBody>
          <a:bodyPr wrap="square">
            <a:spAutoFit/>
          </a:bodyPr>
          <a:lstStyle/>
          <a:p>
            <a:r>
              <a:rPr lang="en-US" dirty="0" err="1"/>
              <a:t>Unul</a:t>
            </a:r>
            <a:r>
              <a:rPr lang="en-US" dirty="0"/>
              <a:t> </a:t>
            </a:r>
            <a:r>
              <a:rPr lang="en-US" dirty="0" err="1"/>
              <a:t>dintre</a:t>
            </a:r>
            <a:r>
              <a:rPr lang="en-US" dirty="0"/>
              <a:t> </a:t>
            </a:r>
            <a:r>
              <a:rPr lang="en-US" dirty="0" err="1"/>
              <a:t>avantajele</a:t>
            </a:r>
            <a:r>
              <a:rPr lang="en-US" dirty="0"/>
              <a:t> </a:t>
            </a:r>
            <a:r>
              <a:rPr lang="en-US" dirty="0" err="1"/>
              <a:t>abordării</a:t>
            </a:r>
            <a:r>
              <a:rPr lang="en-US" dirty="0"/>
              <a:t> de </a:t>
            </a:r>
            <a:r>
              <a:rPr lang="en-US" dirty="0" err="1"/>
              <a:t>separare</a:t>
            </a:r>
            <a:r>
              <a:rPr lang="en-US" dirty="0"/>
              <a:t> </a:t>
            </a:r>
            <a:r>
              <a:rPr lang="en-US" dirty="0" err="1"/>
              <a:t>fizică</a:t>
            </a:r>
            <a:r>
              <a:rPr lang="en-US" dirty="0"/>
              <a:t> a </a:t>
            </a:r>
            <a:r>
              <a:rPr lang="en-US" dirty="0" err="1"/>
              <a:t>solului</a:t>
            </a:r>
            <a:r>
              <a:rPr lang="en-US" dirty="0"/>
              <a:t> </a:t>
            </a:r>
            <a:r>
              <a:rPr lang="en-US" dirty="0" err="1"/>
              <a:t>este</a:t>
            </a:r>
            <a:r>
              <a:rPr lang="en-US" dirty="0"/>
              <a:t> </a:t>
            </a:r>
            <a:r>
              <a:rPr lang="en-US" dirty="0" err="1"/>
              <a:t>că</a:t>
            </a:r>
            <a:r>
              <a:rPr lang="en-US" dirty="0"/>
              <a:t> se </a:t>
            </a:r>
            <a:r>
              <a:rPr lang="en-US" dirty="0" err="1"/>
              <a:t>poate</a:t>
            </a:r>
            <a:r>
              <a:rPr lang="en-US" dirty="0"/>
              <a:t> </a:t>
            </a:r>
            <a:r>
              <a:rPr lang="en-US" dirty="0" err="1"/>
              <a:t>înțelege</a:t>
            </a:r>
            <a:r>
              <a:rPr lang="en-US" dirty="0"/>
              <a:t> </a:t>
            </a:r>
            <a:r>
              <a:rPr lang="en-US" dirty="0" err="1"/>
              <a:t>întotdeauna</a:t>
            </a:r>
            <a:r>
              <a:rPr lang="en-US" dirty="0"/>
              <a:t> din circuit </a:t>
            </a:r>
            <a:r>
              <a:rPr lang="en-US" dirty="0" err="1"/>
              <a:t>ce</a:t>
            </a:r>
            <a:r>
              <a:rPr lang="en-US" dirty="0"/>
              <a:t> </a:t>
            </a:r>
            <a:r>
              <a:rPr lang="en-US" dirty="0" err="1"/>
              <a:t>linii</a:t>
            </a:r>
            <a:r>
              <a:rPr lang="en-US" dirty="0"/>
              <a:t> </a:t>
            </a:r>
            <a:r>
              <a:rPr lang="en-US" dirty="0" err="1"/>
              <a:t>sunt</a:t>
            </a:r>
            <a:r>
              <a:rPr lang="en-US" dirty="0"/>
              <a:t> </a:t>
            </a:r>
            <a:r>
              <a:rPr lang="en-US" dirty="0" err="1"/>
              <a:t>digitale</a:t>
            </a:r>
            <a:r>
              <a:rPr lang="en-US" dirty="0"/>
              <a:t> </a:t>
            </a:r>
            <a:r>
              <a:rPr lang="en-US" dirty="0" err="1"/>
              <a:t>și</a:t>
            </a:r>
            <a:r>
              <a:rPr lang="en-US" dirty="0"/>
              <a:t> care </a:t>
            </a:r>
            <a:r>
              <a:rPr lang="en-US" dirty="0" err="1"/>
              <a:t>sunt</a:t>
            </a:r>
            <a:r>
              <a:rPr lang="en-US" dirty="0"/>
              <a:t> </a:t>
            </a:r>
            <a:r>
              <a:rPr lang="en-US" dirty="0" err="1"/>
              <a:t>analogice</a:t>
            </a:r>
            <a:r>
              <a:rPr lang="en-US" dirty="0"/>
              <a:t>. </a:t>
            </a:r>
            <a:r>
              <a:rPr lang="en-US" dirty="0" err="1"/>
              <a:t>În</a:t>
            </a:r>
            <a:r>
              <a:rPr lang="en-US" dirty="0"/>
              <a:t> plus, </a:t>
            </a:r>
            <a:r>
              <a:rPr lang="en-US" dirty="0" err="1"/>
              <a:t>separarea</a:t>
            </a:r>
            <a:r>
              <a:rPr lang="en-US" dirty="0"/>
              <a:t> </a:t>
            </a:r>
            <a:r>
              <a:rPr lang="en-US" dirty="0" err="1"/>
              <a:t>dintre</a:t>
            </a:r>
            <a:r>
              <a:rPr lang="en-US" dirty="0"/>
              <a:t> </a:t>
            </a:r>
            <a:r>
              <a:rPr lang="en-US" dirty="0" err="1"/>
              <a:t>domeniile</a:t>
            </a:r>
            <a:r>
              <a:rPr lang="en-US" dirty="0"/>
              <a:t> </a:t>
            </a:r>
            <a:r>
              <a:rPr lang="en-US" dirty="0" err="1"/>
              <a:t>digitale</a:t>
            </a:r>
            <a:r>
              <a:rPr lang="en-US" dirty="0"/>
              <a:t> </a:t>
            </a:r>
            <a:r>
              <a:rPr lang="en-US" dirty="0" err="1"/>
              <a:t>și</a:t>
            </a:r>
            <a:r>
              <a:rPr lang="en-US" dirty="0"/>
              <a:t> </a:t>
            </a:r>
            <a:r>
              <a:rPr lang="en-US" dirty="0" err="1"/>
              <a:t>cele</a:t>
            </a:r>
            <a:r>
              <a:rPr lang="en-US" dirty="0"/>
              <a:t> </a:t>
            </a:r>
            <a:r>
              <a:rPr lang="en-US" dirty="0" err="1"/>
              <a:t>analogice</a:t>
            </a:r>
            <a:r>
              <a:rPr lang="en-US" dirty="0"/>
              <a:t> </a:t>
            </a:r>
            <a:r>
              <a:rPr lang="en-US" dirty="0" err="1"/>
              <a:t>este</a:t>
            </a:r>
            <a:r>
              <a:rPr lang="en-US" dirty="0"/>
              <a:t> </a:t>
            </a:r>
            <a:r>
              <a:rPr lang="en-US" dirty="0" err="1"/>
              <a:t>clar</a:t>
            </a:r>
            <a:r>
              <a:rPr lang="en-US" dirty="0"/>
              <a:t> </a:t>
            </a:r>
            <a:r>
              <a:rPr lang="en-US" dirty="0" err="1"/>
              <a:t>vizibilă</a:t>
            </a:r>
            <a:r>
              <a:rPr lang="en-US" dirty="0"/>
              <a:t> </a:t>
            </a:r>
            <a:r>
              <a:rPr lang="en-US" dirty="0" err="1"/>
              <a:t>pe</a:t>
            </a:r>
            <a:r>
              <a:rPr lang="en-US" dirty="0"/>
              <a:t> PCB. Cu </a:t>
            </a:r>
            <a:r>
              <a:rPr lang="en-US" dirty="0" err="1"/>
              <a:t>toate</a:t>
            </a:r>
            <a:r>
              <a:rPr lang="en-US" dirty="0"/>
              <a:t> </a:t>
            </a:r>
            <a:r>
              <a:rPr lang="en-US" dirty="0" err="1"/>
              <a:t>acestea</a:t>
            </a:r>
            <a:r>
              <a:rPr lang="en-US" dirty="0"/>
              <a:t>, </a:t>
            </a:r>
            <a:r>
              <a:rPr lang="en-US" dirty="0" err="1"/>
              <a:t>dacă</a:t>
            </a:r>
            <a:r>
              <a:rPr lang="en-US" dirty="0"/>
              <a:t> </a:t>
            </a:r>
            <a:r>
              <a:rPr lang="en-US" dirty="0" err="1"/>
              <a:t>mai</a:t>
            </a:r>
            <a:r>
              <a:rPr lang="en-US" dirty="0"/>
              <a:t> </a:t>
            </a:r>
            <a:r>
              <a:rPr lang="en-US" dirty="0" err="1"/>
              <a:t>mulți</a:t>
            </a:r>
            <a:r>
              <a:rPr lang="en-US" dirty="0"/>
              <a:t> </a:t>
            </a:r>
            <a:r>
              <a:rPr lang="en-US" dirty="0" err="1"/>
              <a:t>ingineri</a:t>
            </a:r>
            <a:r>
              <a:rPr lang="en-US" dirty="0"/>
              <a:t> </a:t>
            </a:r>
            <a:r>
              <a:rPr lang="en-US" dirty="0" err="1"/>
              <a:t>lucrează</a:t>
            </a:r>
            <a:r>
              <a:rPr lang="en-US" dirty="0"/>
              <a:t> la un </a:t>
            </a:r>
            <a:r>
              <a:rPr lang="en-US" dirty="0" err="1"/>
              <a:t>proiect</a:t>
            </a:r>
            <a:r>
              <a:rPr lang="en-US" dirty="0"/>
              <a:t>, </a:t>
            </a:r>
            <a:r>
              <a:rPr lang="en-US" dirty="0" err="1"/>
              <a:t>atunci</a:t>
            </a:r>
            <a:r>
              <a:rPr lang="en-US" dirty="0"/>
              <a:t> </a:t>
            </a:r>
            <a:r>
              <a:rPr lang="en-US" dirty="0" err="1"/>
              <a:t>atât</a:t>
            </a:r>
            <a:r>
              <a:rPr lang="en-US" dirty="0"/>
              <a:t> </a:t>
            </a:r>
            <a:r>
              <a:rPr lang="en-US" dirty="0" err="1"/>
              <a:t>placa</a:t>
            </a:r>
            <a:r>
              <a:rPr lang="en-US" dirty="0"/>
              <a:t>, </a:t>
            </a:r>
            <a:r>
              <a:rPr lang="en-US" dirty="0" err="1"/>
              <a:t>cât</a:t>
            </a:r>
            <a:r>
              <a:rPr lang="en-US" dirty="0"/>
              <a:t> </a:t>
            </a:r>
            <a:r>
              <a:rPr lang="en-US" dirty="0" err="1"/>
              <a:t>și</a:t>
            </a:r>
            <a:r>
              <a:rPr lang="en-US" dirty="0"/>
              <a:t> </a:t>
            </a:r>
            <a:r>
              <a:rPr lang="en-US" dirty="0" err="1"/>
              <a:t>aspectul</a:t>
            </a:r>
            <a:r>
              <a:rPr lang="en-US" dirty="0"/>
              <a:t> pot fi </a:t>
            </a:r>
            <a:r>
              <a:rPr lang="en-US" dirty="0" err="1"/>
              <a:t>foarte</a:t>
            </a:r>
            <a:r>
              <a:rPr lang="en-US" dirty="0"/>
              <a:t> </a:t>
            </a:r>
            <a:r>
              <a:rPr lang="en-US" dirty="0" err="1"/>
              <a:t>confuze</a:t>
            </a:r>
            <a:r>
              <a:rPr lang="en-US" dirty="0"/>
              <a:t>.</a:t>
            </a:r>
          </a:p>
        </p:txBody>
      </p:sp>
    </p:spTree>
    <p:extLst>
      <p:ext uri="{BB962C8B-B14F-4D97-AF65-F5344CB8AC3E}">
        <p14:creationId xmlns:p14="http://schemas.microsoft.com/office/powerpoint/2010/main" val="9637765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8642" y="78431"/>
            <a:ext cx="12003700" cy="1755930"/>
          </a:xfrm>
          <a:prstGeom prst="rect">
            <a:avLst/>
          </a:prstGeom>
          <a:ln>
            <a:solidFill>
              <a:srgbClr val="0070C0"/>
            </a:solidFill>
          </a:ln>
        </p:spPr>
        <p:txBody>
          <a:bodyPr wrap="square">
            <a:spAutoFit/>
          </a:bodyPr>
          <a:lstStyle/>
          <a:p>
            <a:pPr algn="ctr">
              <a:lnSpc>
                <a:spcPts val="1855"/>
              </a:lnSpc>
              <a:spcAft>
                <a:spcPts val="800"/>
              </a:spcAft>
            </a:pPr>
            <a:r>
              <a:rPr lang="ru-RU" dirty="0">
                <a:latin typeface="Arial" panose="020B0604020202020204" pitchFamily="34" charset="0"/>
                <a:ea typeface="Times New Roman" panose="02020603050405020304" pitchFamily="18" charset="0"/>
                <a:cs typeface="Times New Roman" panose="02020603050405020304" pitchFamily="18" charset="0"/>
              </a:rPr>
              <a:t>Виртуальное разделение аналоговой и цифровой земли</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600" dirty="0">
                <a:latin typeface="Arial" panose="020B0604020202020204" pitchFamily="34" charset="0"/>
                <a:ea typeface="Times New Roman" panose="02020603050405020304" pitchFamily="18" charset="0"/>
                <a:cs typeface="Times New Roman" panose="02020603050405020304" pitchFamily="18" charset="0"/>
              </a:rPr>
              <a:t>Рассмотрим подход с виртуальным разделением аналоговой и цифровой земли. При таком подходе на принципиальной схеме отображается одна общая земля, а цифровой и аналоговый домены на печатной плате оказываются электрически не разделены. Хитрость заключается в том, чтобы при создании проводящего рисунка добиться такого эффекта, как будто эта граница существует. Очевидно, что в этом случае решающее значение будет иметь расположение компонентов. Их следует размещать только над соответствующими частями виртуальных плоскостей </a:t>
            </a:r>
            <a:r>
              <a:rPr lang="ru-RU" sz="1600" dirty="0" smtClean="0">
                <a:latin typeface="Arial" panose="020B0604020202020204" pitchFamily="34" charset="0"/>
                <a:ea typeface="Times New Roman" panose="02020603050405020304" pitchFamily="18" charset="0"/>
                <a:cs typeface="Times New Roman" panose="02020603050405020304" pitchFamily="18" charset="0"/>
              </a:rPr>
              <a:t>земли.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При виртуальном разделении земли решающее значение имеет расположение компонентов"/>
          <p:cNvPicPr/>
          <p:nvPr/>
        </p:nvPicPr>
        <p:blipFill>
          <a:blip r:embed="rId2">
            <a:extLst>
              <a:ext uri="{28A0092B-C50C-407E-A947-70E740481C1C}">
                <a14:useLocalDpi xmlns:a14="http://schemas.microsoft.com/office/drawing/2010/main" val="0"/>
              </a:ext>
            </a:extLst>
          </a:blip>
          <a:srcRect/>
          <a:stretch>
            <a:fillRect/>
          </a:stretch>
        </p:blipFill>
        <p:spPr bwMode="auto">
          <a:xfrm>
            <a:off x="0" y="4092167"/>
            <a:ext cx="9157392" cy="2765834"/>
          </a:xfrm>
          <a:prstGeom prst="rect">
            <a:avLst/>
          </a:prstGeom>
          <a:noFill/>
          <a:ln>
            <a:noFill/>
          </a:ln>
        </p:spPr>
      </p:pic>
      <p:sp>
        <p:nvSpPr>
          <p:cNvPr id="6" name="Прямоугольник 5"/>
          <p:cNvSpPr/>
          <p:nvPr/>
        </p:nvSpPr>
        <p:spPr>
          <a:xfrm>
            <a:off x="9279803" y="3528640"/>
            <a:ext cx="2580238" cy="1323439"/>
          </a:xfrm>
          <a:prstGeom prst="rect">
            <a:avLst/>
          </a:prstGeom>
          <a:ln>
            <a:solidFill>
              <a:srgbClr val="0070C0"/>
            </a:solidFill>
          </a:ln>
        </p:spPr>
        <p:txBody>
          <a:bodyPr wrap="square">
            <a:spAutoFit/>
          </a:bodyPr>
          <a:lstStyle/>
          <a:p>
            <a:r>
              <a:rPr lang="ru-RU" sz="1600" dirty="0">
                <a:latin typeface="Arial" panose="020B0604020202020204" pitchFamily="34" charset="0"/>
                <a:ea typeface="Times New Roman" panose="02020603050405020304" pitchFamily="18" charset="0"/>
              </a:rPr>
              <a:t>При виртуальном разделении земли решающее значение имеет расположение компонентов</a:t>
            </a:r>
            <a:endParaRPr lang="en-US" sz="1600" dirty="0"/>
          </a:p>
        </p:txBody>
      </p:sp>
      <p:sp>
        <p:nvSpPr>
          <p:cNvPr id="2" name="Прямоугольник 1"/>
          <p:cNvSpPr/>
          <p:nvPr/>
        </p:nvSpPr>
        <p:spPr>
          <a:xfrm>
            <a:off x="108642" y="1997839"/>
            <a:ext cx="12003700" cy="1477328"/>
          </a:xfrm>
          <a:prstGeom prst="rect">
            <a:avLst/>
          </a:prstGeom>
          <a:ln>
            <a:solidFill>
              <a:srgbClr val="FF0000"/>
            </a:solidFill>
          </a:ln>
        </p:spPr>
        <p:txBody>
          <a:bodyPr wrap="square">
            <a:spAutoFit/>
          </a:bodyPr>
          <a:lstStyle/>
          <a:p>
            <a:pPr algn="ctr"/>
            <a:r>
              <a:rPr lang="en-US" dirty="0" err="1"/>
              <a:t>Separarea</a:t>
            </a:r>
            <a:r>
              <a:rPr lang="en-US" dirty="0"/>
              <a:t> </a:t>
            </a:r>
            <a:r>
              <a:rPr lang="en-US" dirty="0" err="1"/>
              <a:t>virtuală</a:t>
            </a:r>
            <a:r>
              <a:rPr lang="en-US" dirty="0"/>
              <a:t> a </a:t>
            </a:r>
            <a:r>
              <a:rPr lang="en-US" dirty="0" err="1"/>
              <a:t>solului</a:t>
            </a:r>
            <a:r>
              <a:rPr lang="en-US" dirty="0"/>
              <a:t> analogic </a:t>
            </a:r>
            <a:r>
              <a:rPr lang="en-US" dirty="0" err="1"/>
              <a:t>și</a:t>
            </a:r>
            <a:r>
              <a:rPr lang="en-US" dirty="0"/>
              <a:t> digital</a:t>
            </a:r>
          </a:p>
          <a:p>
            <a:r>
              <a:rPr lang="en-US" dirty="0" err="1"/>
              <a:t>Luați</a:t>
            </a:r>
            <a:r>
              <a:rPr lang="en-US" dirty="0"/>
              <a:t> </a:t>
            </a:r>
            <a:r>
              <a:rPr lang="en-US" dirty="0" err="1"/>
              <a:t>în</a:t>
            </a:r>
            <a:r>
              <a:rPr lang="en-US" dirty="0"/>
              <a:t> </a:t>
            </a:r>
            <a:r>
              <a:rPr lang="en-US" dirty="0" err="1"/>
              <a:t>considerare</a:t>
            </a:r>
            <a:r>
              <a:rPr lang="en-US" dirty="0"/>
              <a:t> o </a:t>
            </a:r>
            <a:r>
              <a:rPr lang="en-US" dirty="0" err="1"/>
              <a:t>abordare</a:t>
            </a:r>
            <a:r>
              <a:rPr lang="en-US" dirty="0"/>
              <a:t> cu </a:t>
            </a:r>
            <a:r>
              <a:rPr lang="en-US" dirty="0" err="1"/>
              <a:t>separarea</a:t>
            </a:r>
            <a:r>
              <a:rPr lang="en-US" dirty="0"/>
              <a:t> </a:t>
            </a:r>
            <a:r>
              <a:rPr lang="en-US" dirty="0" err="1"/>
              <a:t>virtuală</a:t>
            </a:r>
            <a:r>
              <a:rPr lang="en-US" dirty="0"/>
              <a:t> a </a:t>
            </a:r>
            <a:r>
              <a:rPr lang="x-none" dirty="0" smtClean="0"/>
              <a:t>împămîntării</a:t>
            </a:r>
            <a:r>
              <a:rPr lang="en-US" dirty="0" smtClean="0"/>
              <a:t> analogic</a:t>
            </a:r>
            <a:r>
              <a:rPr lang="x-none" dirty="0" smtClean="0"/>
              <a:t>e</a:t>
            </a:r>
            <a:r>
              <a:rPr lang="en-US" dirty="0" smtClean="0"/>
              <a:t> </a:t>
            </a:r>
            <a:r>
              <a:rPr lang="en-US" dirty="0" err="1"/>
              <a:t>și</a:t>
            </a:r>
            <a:r>
              <a:rPr lang="en-US" dirty="0"/>
              <a:t> </a:t>
            </a:r>
            <a:r>
              <a:rPr lang="en-US" dirty="0" smtClean="0"/>
              <a:t>digital</a:t>
            </a:r>
            <a:r>
              <a:rPr lang="x-none" dirty="0" smtClean="0"/>
              <a:t>e</a:t>
            </a:r>
            <a:r>
              <a:rPr lang="en-US" dirty="0" smtClean="0"/>
              <a:t>. </a:t>
            </a:r>
            <a:r>
              <a:rPr lang="en-US" dirty="0"/>
              <a:t>Cu </a:t>
            </a:r>
            <a:r>
              <a:rPr lang="en-US" dirty="0" err="1"/>
              <a:t>această</a:t>
            </a:r>
            <a:r>
              <a:rPr lang="en-US" dirty="0"/>
              <a:t> </a:t>
            </a:r>
            <a:r>
              <a:rPr lang="en-US" dirty="0" err="1"/>
              <a:t>abordare</a:t>
            </a:r>
            <a:r>
              <a:rPr lang="en-US" dirty="0"/>
              <a:t>, un </a:t>
            </a:r>
            <a:r>
              <a:rPr lang="en-US" dirty="0" err="1"/>
              <a:t>singur</a:t>
            </a:r>
            <a:r>
              <a:rPr lang="en-US" dirty="0"/>
              <a:t> </a:t>
            </a:r>
            <a:r>
              <a:rPr lang="en-US" dirty="0" err="1"/>
              <a:t>punct</a:t>
            </a:r>
            <a:r>
              <a:rPr lang="en-US" dirty="0"/>
              <a:t> </a:t>
            </a:r>
            <a:r>
              <a:rPr lang="x-none" dirty="0" smtClean="0"/>
              <a:t>de împămîntare</a:t>
            </a:r>
            <a:r>
              <a:rPr lang="en-US" dirty="0" smtClean="0"/>
              <a:t>, </a:t>
            </a:r>
            <a:r>
              <a:rPr lang="en-US" dirty="0" err="1"/>
              <a:t>iar</a:t>
            </a:r>
            <a:r>
              <a:rPr lang="en-US" dirty="0"/>
              <a:t> </a:t>
            </a:r>
            <a:r>
              <a:rPr lang="x-none" dirty="0" smtClean="0"/>
              <a:t>poligoanele</a:t>
            </a:r>
            <a:r>
              <a:rPr lang="en-US" dirty="0" smtClean="0"/>
              <a:t> </a:t>
            </a:r>
            <a:r>
              <a:rPr lang="en-US" dirty="0" err="1"/>
              <a:t>digitale</a:t>
            </a:r>
            <a:r>
              <a:rPr lang="en-US" dirty="0"/>
              <a:t> </a:t>
            </a:r>
            <a:r>
              <a:rPr lang="en-US" dirty="0" err="1"/>
              <a:t>și</a:t>
            </a:r>
            <a:r>
              <a:rPr lang="en-US" dirty="0"/>
              <a:t> </a:t>
            </a:r>
            <a:r>
              <a:rPr lang="en-US" dirty="0" err="1"/>
              <a:t>analogice</a:t>
            </a:r>
            <a:r>
              <a:rPr lang="en-US" dirty="0"/>
              <a:t> de </a:t>
            </a:r>
            <a:r>
              <a:rPr lang="en-US" dirty="0" err="1"/>
              <a:t>pe</a:t>
            </a:r>
            <a:r>
              <a:rPr lang="en-US" dirty="0"/>
              <a:t> </a:t>
            </a:r>
            <a:r>
              <a:rPr lang="en-US" dirty="0" err="1"/>
              <a:t>placa</a:t>
            </a:r>
            <a:r>
              <a:rPr lang="en-US" dirty="0"/>
              <a:t> de </a:t>
            </a:r>
            <a:r>
              <a:rPr lang="en-US" dirty="0" err="1"/>
              <a:t>circuite</a:t>
            </a:r>
            <a:r>
              <a:rPr lang="en-US" dirty="0"/>
              <a:t> </a:t>
            </a:r>
            <a:r>
              <a:rPr lang="en-US" dirty="0" err="1"/>
              <a:t>imprimate</a:t>
            </a:r>
            <a:r>
              <a:rPr lang="en-US" dirty="0"/>
              <a:t> nu </a:t>
            </a:r>
            <a:r>
              <a:rPr lang="en-US" dirty="0" err="1"/>
              <a:t>sunt</a:t>
            </a:r>
            <a:r>
              <a:rPr lang="en-US" dirty="0"/>
              <a:t> separate electric. </a:t>
            </a:r>
            <a:r>
              <a:rPr lang="en-US" dirty="0" err="1"/>
              <a:t>Trucul</a:t>
            </a:r>
            <a:r>
              <a:rPr lang="en-US" dirty="0"/>
              <a:t> </a:t>
            </a:r>
            <a:r>
              <a:rPr lang="en-US" dirty="0" err="1"/>
              <a:t>este</a:t>
            </a:r>
            <a:r>
              <a:rPr lang="en-US" dirty="0"/>
              <a:t> </a:t>
            </a:r>
            <a:r>
              <a:rPr lang="en-US" dirty="0" err="1"/>
              <a:t>să</a:t>
            </a:r>
            <a:r>
              <a:rPr lang="en-US" dirty="0"/>
              <a:t>-l </a:t>
            </a:r>
            <a:r>
              <a:rPr lang="en-US" dirty="0" err="1"/>
              <a:t>faci</a:t>
            </a:r>
            <a:r>
              <a:rPr lang="en-US" dirty="0"/>
              <a:t> </a:t>
            </a:r>
            <a:r>
              <a:rPr lang="en-US" dirty="0" err="1"/>
              <a:t>să</a:t>
            </a:r>
            <a:r>
              <a:rPr lang="en-US" dirty="0"/>
              <a:t> </a:t>
            </a:r>
            <a:r>
              <a:rPr lang="en-US" dirty="0" err="1"/>
              <a:t>pară</a:t>
            </a:r>
            <a:r>
              <a:rPr lang="en-US" dirty="0"/>
              <a:t> ca </a:t>
            </a:r>
            <a:r>
              <a:rPr lang="en-US" dirty="0" err="1"/>
              <a:t>și</a:t>
            </a:r>
            <a:r>
              <a:rPr lang="en-US" dirty="0"/>
              <a:t> </a:t>
            </a:r>
            <a:r>
              <a:rPr lang="en-US" dirty="0" err="1"/>
              <a:t>când</a:t>
            </a:r>
            <a:r>
              <a:rPr lang="en-US" dirty="0"/>
              <a:t> </a:t>
            </a:r>
            <a:r>
              <a:rPr lang="en-US" dirty="0" err="1"/>
              <a:t>marginea</a:t>
            </a:r>
            <a:r>
              <a:rPr lang="en-US" dirty="0"/>
              <a:t> </a:t>
            </a:r>
            <a:r>
              <a:rPr lang="en-US" dirty="0" err="1"/>
              <a:t>există</a:t>
            </a:r>
            <a:r>
              <a:rPr lang="en-US" dirty="0"/>
              <a:t> </a:t>
            </a:r>
            <a:r>
              <a:rPr lang="en-US" dirty="0" err="1"/>
              <a:t>atunci</a:t>
            </a:r>
            <a:r>
              <a:rPr lang="en-US" dirty="0"/>
              <a:t> </a:t>
            </a:r>
            <a:r>
              <a:rPr lang="en-US" dirty="0" err="1"/>
              <a:t>când</a:t>
            </a:r>
            <a:r>
              <a:rPr lang="en-US" dirty="0"/>
              <a:t> </a:t>
            </a:r>
            <a:r>
              <a:rPr lang="en-US" dirty="0" err="1"/>
              <a:t>creezi</a:t>
            </a:r>
            <a:r>
              <a:rPr lang="en-US" dirty="0"/>
              <a:t> un model </a:t>
            </a:r>
            <a:r>
              <a:rPr lang="en-US" dirty="0" err="1"/>
              <a:t>conductiv</a:t>
            </a:r>
            <a:r>
              <a:rPr lang="en-US" dirty="0"/>
              <a:t>. Evident, </a:t>
            </a:r>
            <a:r>
              <a:rPr lang="en-US" dirty="0" err="1"/>
              <a:t>amplasarea</a:t>
            </a:r>
            <a:r>
              <a:rPr lang="en-US" dirty="0"/>
              <a:t> </a:t>
            </a:r>
            <a:r>
              <a:rPr lang="en-US" dirty="0" err="1"/>
              <a:t>componentelor</a:t>
            </a:r>
            <a:r>
              <a:rPr lang="en-US" dirty="0"/>
              <a:t> </a:t>
            </a:r>
            <a:r>
              <a:rPr lang="en-US" dirty="0" err="1"/>
              <a:t>va</a:t>
            </a:r>
            <a:r>
              <a:rPr lang="en-US" dirty="0"/>
              <a:t> fi </a:t>
            </a:r>
            <a:r>
              <a:rPr lang="en-US" dirty="0" err="1"/>
              <a:t>critică</a:t>
            </a:r>
            <a:r>
              <a:rPr lang="en-US" dirty="0"/>
              <a:t> </a:t>
            </a:r>
            <a:r>
              <a:rPr lang="en-US" dirty="0" err="1"/>
              <a:t>în</a:t>
            </a:r>
            <a:r>
              <a:rPr lang="en-US" dirty="0"/>
              <a:t> </a:t>
            </a:r>
            <a:r>
              <a:rPr lang="en-US" dirty="0" err="1"/>
              <a:t>acest</a:t>
            </a:r>
            <a:r>
              <a:rPr lang="en-US" dirty="0"/>
              <a:t> </a:t>
            </a:r>
            <a:r>
              <a:rPr lang="en-US" dirty="0" err="1"/>
              <a:t>caz</a:t>
            </a:r>
            <a:r>
              <a:rPr lang="en-US" dirty="0"/>
              <a:t>. </a:t>
            </a:r>
            <a:r>
              <a:rPr lang="en-US" dirty="0" err="1"/>
              <a:t>Acestea</a:t>
            </a:r>
            <a:r>
              <a:rPr lang="en-US" dirty="0"/>
              <a:t> </a:t>
            </a:r>
            <a:r>
              <a:rPr lang="en-US" dirty="0" err="1"/>
              <a:t>ar</a:t>
            </a:r>
            <a:r>
              <a:rPr lang="en-US" dirty="0"/>
              <a:t> </a:t>
            </a:r>
            <a:r>
              <a:rPr lang="en-US" dirty="0" err="1"/>
              <a:t>trebui</a:t>
            </a:r>
            <a:r>
              <a:rPr lang="en-US" dirty="0"/>
              <a:t> </a:t>
            </a:r>
            <a:r>
              <a:rPr lang="en-US" dirty="0" err="1"/>
              <a:t>să</a:t>
            </a:r>
            <a:r>
              <a:rPr lang="en-US" dirty="0"/>
              <a:t> fie </a:t>
            </a:r>
            <a:r>
              <a:rPr lang="en-US" dirty="0" err="1"/>
              <a:t>plasate</a:t>
            </a:r>
            <a:r>
              <a:rPr lang="en-US" dirty="0"/>
              <a:t> </a:t>
            </a:r>
            <a:r>
              <a:rPr lang="en-US" dirty="0" err="1"/>
              <a:t>numai</a:t>
            </a:r>
            <a:r>
              <a:rPr lang="en-US" dirty="0"/>
              <a:t> </a:t>
            </a:r>
            <a:r>
              <a:rPr lang="en-US" dirty="0" err="1"/>
              <a:t>peste</a:t>
            </a:r>
            <a:r>
              <a:rPr lang="en-US" dirty="0"/>
              <a:t> </a:t>
            </a:r>
            <a:r>
              <a:rPr lang="en-US" dirty="0" err="1"/>
              <a:t>porțiuni</a:t>
            </a:r>
            <a:r>
              <a:rPr lang="en-US" dirty="0"/>
              <a:t> </a:t>
            </a:r>
            <a:r>
              <a:rPr lang="en-US" dirty="0" err="1"/>
              <a:t>adecvate</a:t>
            </a:r>
            <a:r>
              <a:rPr lang="en-US" dirty="0"/>
              <a:t> ale </a:t>
            </a:r>
            <a:r>
              <a:rPr lang="en-US" dirty="0" err="1"/>
              <a:t>planurilor</a:t>
            </a:r>
            <a:r>
              <a:rPr lang="en-US" dirty="0"/>
              <a:t> </a:t>
            </a:r>
            <a:r>
              <a:rPr lang="en-US" dirty="0" err="1"/>
              <a:t>virtuale</a:t>
            </a:r>
            <a:r>
              <a:rPr lang="en-US" dirty="0"/>
              <a:t> de sol.</a:t>
            </a:r>
          </a:p>
        </p:txBody>
      </p:sp>
      <p:sp>
        <p:nvSpPr>
          <p:cNvPr id="3" name="Прямоугольник 2"/>
          <p:cNvSpPr/>
          <p:nvPr/>
        </p:nvSpPr>
        <p:spPr>
          <a:xfrm>
            <a:off x="9279803" y="4979902"/>
            <a:ext cx="2580238" cy="1200329"/>
          </a:xfrm>
          <a:prstGeom prst="rect">
            <a:avLst/>
          </a:prstGeom>
          <a:ln>
            <a:solidFill>
              <a:srgbClr val="FF0000"/>
            </a:solidFill>
          </a:ln>
        </p:spPr>
        <p:txBody>
          <a:bodyPr wrap="square">
            <a:spAutoFit/>
          </a:bodyPr>
          <a:lstStyle/>
          <a:p>
            <a:r>
              <a:rPr lang="en-US" dirty="0" err="1"/>
              <a:t>diviziunea</a:t>
            </a:r>
            <a:r>
              <a:rPr lang="en-US" dirty="0"/>
              <a:t> </a:t>
            </a:r>
            <a:r>
              <a:rPr lang="en-US" dirty="0" err="1"/>
              <a:t>virtuală</a:t>
            </a:r>
            <a:r>
              <a:rPr lang="en-US" dirty="0"/>
              <a:t> a </a:t>
            </a:r>
            <a:r>
              <a:rPr lang="en-US" dirty="0" err="1"/>
              <a:t>terenurilor</a:t>
            </a:r>
            <a:r>
              <a:rPr lang="en-US" dirty="0"/>
              <a:t>, </a:t>
            </a:r>
            <a:r>
              <a:rPr lang="en-US" dirty="0" err="1"/>
              <a:t>plasarea</a:t>
            </a:r>
            <a:r>
              <a:rPr lang="en-US" dirty="0"/>
              <a:t> </a:t>
            </a:r>
            <a:r>
              <a:rPr lang="en-US" dirty="0" err="1"/>
              <a:t>componentelor</a:t>
            </a:r>
            <a:r>
              <a:rPr lang="en-US" dirty="0"/>
              <a:t> </a:t>
            </a:r>
            <a:r>
              <a:rPr lang="en-US" dirty="0" err="1"/>
              <a:t>este</a:t>
            </a:r>
            <a:r>
              <a:rPr lang="en-US" dirty="0"/>
              <a:t> </a:t>
            </a:r>
            <a:r>
              <a:rPr lang="en-US" dirty="0" err="1"/>
              <a:t>esențială</a:t>
            </a:r>
            <a:endParaRPr lang="en-US" dirty="0"/>
          </a:p>
        </p:txBody>
      </p:sp>
    </p:spTree>
    <p:extLst>
      <p:ext uri="{BB962C8B-B14F-4D97-AF65-F5344CB8AC3E}">
        <p14:creationId xmlns:p14="http://schemas.microsoft.com/office/powerpoint/2010/main" val="3854082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04483" cy="869405"/>
          </a:xfrm>
          <a:prstGeom prst="rect">
            <a:avLst/>
          </a:prstGeom>
          <a:ln>
            <a:solidFill>
              <a:srgbClr val="0070C0"/>
            </a:solidFill>
          </a:ln>
        </p:spPr>
        <p:txBody>
          <a:bodyPr wrap="square">
            <a:spAutoFit/>
          </a:bodyPr>
          <a:lstStyle/>
          <a:p>
            <a:pPr>
              <a:lnSpc>
                <a:spcPct val="107000"/>
              </a:lnSpc>
              <a:spcAft>
                <a:spcPts val="800"/>
              </a:spcAft>
            </a:pPr>
            <a:r>
              <a:rPr lang="ru-RU" sz="1600" dirty="0">
                <a:latin typeface="Arial" panose="020B0604020202020204" pitchFamily="34" charset="0"/>
                <a:ea typeface="Times New Roman" panose="02020603050405020304" pitchFamily="18" charset="0"/>
                <a:cs typeface="Times New Roman" panose="02020603050405020304" pitchFamily="18" charset="0"/>
              </a:rPr>
              <a:t>Виртуальная разделительная линия должна соблюдаться при трассировке сигналов. Проводникам цифровых и аналоговых сигналов не разрешается покидать свой </a:t>
            </a:r>
            <a:r>
              <a:rPr lang="ru-RU" sz="1600" dirty="0" smtClean="0">
                <a:latin typeface="Arial" panose="020B0604020202020204" pitchFamily="34" charset="0"/>
                <a:ea typeface="Times New Roman" panose="02020603050405020304" pitchFamily="18" charset="0"/>
                <a:cs typeface="Times New Roman" panose="02020603050405020304" pitchFamily="18" charset="0"/>
              </a:rPr>
              <a:t>домен. </a:t>
            </a:r>
            <a:r>
              <a:rPr lang="ru-RU" sz="1600" dirty="0">
                <a:latin typeface="Arial" panose="020B0604020202020204" pitchFamily="34" charset="0"/>
                <a:ea typeface="Times New Roman" panose="02020603050405020304" pitchFamily="18" charset="0"/>
                <a:cs typeface="Times New Roman" panose="02020603050405020304" pitchFamily="18" charset="0"/>
              </a:rPr>
              <a:t>Граница раздела должна иметь простую форму, так как с электрической точки зрения не существует препятствий по проникновению цифровых токов в аналоговую часть схемы.</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descr="Проводники цифровых сигналов не должны пересекать виртуальную линию разделения"/>
          <p:cNvPicPr/>
          <p:nvPr/>
        </p:nvPicPr>
        <p:blipFill>
          <a:blip r:embed="rId2">
            <a:extLst>
              <a:ext uri="{28A0092B-C50C-407E-A947-70E740481C1C}">
                <a14:useLocalDpi xmlns:a14="http://schemas.microsoft.com/office/drawing/2010/main" val="0"/>
              </a:ext>
            </a:extLst>
          </a:blip>
          <a:srcRect/>
          <a:stretch>
            <a:fillRect/>
          </a:stretch>
        </p:blipFill>
        <p:spPr bwMode="auto">
          <a:xfrm>
            <a:off x="-1" y="1738809"/>
            <a:ext cx="8510257" cy="2578107"/>
          </a:xfrm>
          <a:prstGeom prst="rect">
            <a:avLst/>
          </a:prstGeom>
          <a:noFill/>
          <a:ln>
            <a:noFill/>
          </a:ln>
        </p:spPr>
      </p:pic>
      <p:sp>
        <p:nvSpPr>
          <p:cNvPr id="6" name="Прямоугольник 5"/>
          <p:cNvSpPr/>
          <p:nvPr/>
        </p:nvSpPr>
        <p:spPr>
          <a:xfrm>
            <a:off x="8875413" y="1836387"/>
            <a:ext cx="2863912" cy="1077218"/>
          </a:xfrm>
          <a:prstGeom prst="rect">
            <a:avLst/>
          </a:prstGeom>
          <a:ln>
            <a:solidFill>
              <a:srgbClr val="0070C0"/>
            </a:solidFill>
          </a:ln>
        </p:spPr>
        <p:txBody>
          <a:bodyPr wrap="square">
            <a:spAutoFit/>
          </a:bodyPr>
          <a:lstStyle/>
          <a:p>
            <a:r>
              <a:rPr lang="ru-RU" sz="1600" dirty="0">
                <a:latin typeface="Arial" panose="020B0604020202020204" pitchFamily="34" charset="0"/>
                <a:ea typeface="Times New Roman" panose="02020603050405020304" pitchFamily="18" charset="0"/>
              </a:rPr>
              <a:t>Проводники цифровых сигналов не должны пересекать виртуальную линию разделения</a:t>
            </a:r>
            <a:endParaRPr lang="en-US" sz="1600" dirty="0"/>
          </a:p>
        </p:txBody>
      </p:sp>
      <p:sp>
        <p:nvSpPr>
          <p:cNvPr id="7" name="Прямоугольник 6"/>
          <p:cNvSpPr/>
          <p:nvPr/>
        </p:nvSpPr>
        <p:spPr>
          <a:xfrm>
            <a:off x="0" y="4249742"/>
            <a:ext cx="12104482" cy="1146211"/>
          </a:xfrm>
          <a:prstGeom prst="rect">
            <a:avLst/>
          </a:prstGeom>
          <a:ln>
            <a:solidFill>
              <a:srgbClr val="0070C0"/>
            </a:solidFill>
          </a:ln>
        </p:spPr>
        <p:txBody>
          <a:bodyPr wrap="square">
            <a:spAutoFit/>
          </a:bodyPr>
          <a:lstStyle/>
          <a:p>
            <a:pPr>
              <a:lnSpc>
                <a:spcPct val="107000"/>
              </a:lnSpc>
              <a:spcAft>
                <a:spcPts val="800"/>
              </a:spcAft>
            </a:pPr>
            <a:r>
              <a:rPr lang="ru-RU" sz="1600" dirty="0">
                <a:latin typeface="Arial" panose="020B0604020202020204" pitchFamily="34" charset="0"/>
                <a:ea typeface="Times New Roman" panose="02020603050405020304" pitchFamily="18" charset="0"/>
                <a:cs typeface="Times New Roman" panose="02020603050405020304" pitchFamily="18" charset="0"/>
              </a:rPr>
              <a:t>При использовании подхода с виртуальным разделением земли трассировка печатной платы оказывается более сложной, так как ошибки разводки не обнаруживаются средствами автоматической проверки САПР (</a:t>
            </a:r>
            <a:r>
              <a:rPr lang="en-US" sz="1600" dirty="0">
                <a:latin typeface="Arial" panose="020B0604020202020204" pitchFamily="34" charset="0"/>
                <a:ea typeface="Times New Roman" panose="02020603050405020304" pitchFamily="18" charset="0"/>
                <a:cs typeface="Times New Roman" panose="02020603050405020304" pitchFamily="18" charset="0"/>
              </a:rPr>
              <a:t>DRC</a:t>
            </a:r>
            <a:r>
              <a:rPr lang="ru-RU" sz="1600" dirty="0">
                <a:latin typeface="Arial" panose="020B0604020202020204" pitchFamily="34" charset="0"/>
                <a:ea typeface="Times New Roman" panose="02020603050405020304" pitchFamily="18" charset="0"/>
                <a:cs typeface="Times New Roman" panose="02020603050405020304" pitchFamily="18" charset="0"/>
              </a:rPr>
              <a:t>). Если трассировка платы выполнена грамотно, то виртуальное разделение даст лучший результат, чем при использовании физического разделения цифровой и аналоговой земли.</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0" y="869405"/>
            <a:ext cx="12104482" cy="923330"/>
          </a:xfrm>
          <a:prstGeom prst="rect">
            <a:avLst/>
          </a:prstGeom>
          <a:ln>
            <a:solidFill>
              <a:srgbClr val="FF0000"/>
            </a:solidFill>
          </a:ln>
        </p:spPr>
        <p:txBody>
          <a:bodyPr wrap="square">
            <a:spAutoFit/>
          </a:bodyPr>
          <a:lstStyle/>
          <a:p>
            <a:r>
              <a:rPr lang="en-US" dirty="0" err="1"/>
              <a:t>Linia</a:t>
            </a:r>
            <a:r>
              <a:rPr lang="en-US" dirty="0"/>
              <a:t> de </a:t>
            </a:r>
            <a:r>
              <a:rPr lang="en-US" dirty="0" err="1"/>
              <a:t>separare</a:t>
            </a:r>
            <a:r>
              <a:rPr lang="en-US" dirty="0"/>
              <a:t> </a:t>
            </a:r>
            <a:r>
              <a:rPr lang="en-US" dirty="0" err="1"/>
              <a:t>virtuală</a:t>
            </a:r>
            <a:r>
              <a:rPr lang="en-US" dirty="0"/>
              <a:t> </a:t>
            </a:r>
            <a:r>
              <a:rPr lang="en-US" dirty="0" err="1"/>
              <a:t>trebuie</a:t>
            </a:r>
            <a:r>
              <a:rPr lang="en-US" dirty="0"/>
              <a:t> </a:t>
            </a:r>
            <a:r>
              <a:rPr lang="en-US" dirty="0" err="1"/>
              <a:t>respectată</a:t>
            </a:r>
            <a:r>
              <a:rPr lang="en-US" dirty="0"/>
              <a:t> la </a:t>
            </a:r>
            <a:r>
              <a:rPr lang="en-US" dirty="0" err="1"/>
              <a:t>rutare</a:t>
            </a:r>
            <a:r>
              <a:rPr lang="en-US" dirty="0"/>
              <a:t> a </a:t>
            </a:r>
            <a:r>
              <a:rPr lang="en-US" dirty="0" err="1"/>
              <a:t>semnalelor</a:t>
            </a:r>
            <a:r>
              <a:rPr lang="en-US" dirty="0"/>
              <a:t>. </a:t>
            </a:r>
            <a:r>
              <a:rPr lang="en-US" dirty="0" err="1"/>
              <a:t>Conductoarele</a:t>
            </a:r>
            <a:r>
              <a:rPr lang="en-US" dirty="0"/>
              <a:t> </a:t>
            </a:r>
            <a:r>
              <a:rPr lang="en-US" dirty="0" err="1"/>
              <a:t>digitale</a:t>
            </a:r>
            <a:r>
              <a:rPr lang="en-US" dirty="0"/>
              <a:t> </a:t>
            </a:r>
            <a:r>
              <a:rPr lang="en-US" dirty="0" err="1"/>
              <a:t>și</a:t>
            </a:r>
            <a:r>
              <a:rPr lang="en-US" dirty="0"/>
              <a:t> </a:t>
            </a:r>
            <a:r>
              <a:rPr lang="en-US" dirty="0" err="1"/>
              <a:t>analogice</a:t>
            </a:r>
            <a:r>
              <a:rPr lang="en-US" dirty="0"/>
              <a:t> nu au </a:t>
            </a:r>
            <a:r>
              <a:rPr lang="en-US" dirty="0" err="1"/>
              <a:t>voie</a:t>
            </a:r>
            <a:r>
              <a:rPr lang="en-US" dirty="0"/>
              <a:t> </a:t>
            </a:r>
            <a:r>
              <a:rPr lang="en-US" dirty="0" err="1"/>
              <a:t>să</a:t>
            </a:r>
            <a:r>
              <a:rPr lang="en-US" dirty="0"/>
              <a:t> </a:t>
            </a:r>
            <a:r>
              <a:rPr lang="en-US" dirty="0" err="1"/>
              <a:t>părăsească</a:t>
            </a:r>
            <a:r>
              <a:rPr lang="en-US" dirty="0"/>
              <a:t> </a:t>
            </a:r>
            <a:r>
              <a:rPr lang="en-US" dirty="0" err="1"/>
              <a:t>domeniul</a:t>
            </a:r>
            <a:r>
              <a:rPr lang="en-US" dirty="0"/>
              <a:t> </a:t>
            </a:r>
            <a:r>
              <a:rPr lang="en-US" dirty="0" err="1"/>
              <a:t>lor</a:t>
            </a:r>
            <a:r>
              <a:rPr lang="en-US" dirty="0"/>
              <a:t>. </a:t>
            </a:r>
            <a:r>
              <a:rPr lang="en-US" dirty="0" err="1"/>
              <a:t>Interfața</a:t>
            </a:r>
            <a:r>
              <a:rPr lang="en-US" dirty="0"/>
              <a:t> </a:t>
            </a:r>
            <a:r>
              <a:rPr lang="en-US" dirty="0" err="1"/>
              <a:t>ar</a:t>
            </a:r>
            <a:r>
              <a:rPr lang="en-US" dirty="0"/>
              <a:t> </a:t>
            </a:r>
            <a:r>
              <a:rPr lang="en-US" dirty="0" err="1"/>
              <a:t>trebui</a:t>
            </a:r>
            <a:r>
              <a:rPr lang="en-US" dirty="0"/>
              <a:t> </a:t>
            </a:r>
            <a:r>
              <a:rPr lang="en-US" dirty="0" err="1"/>
              <a:t>să</a:t>
            </a:r>
            <a:r>
              <a:rPr lang="en-US" dirty="0"/>
              <a:t> </a:t>
            </a:r>
            <a:r>
              <a:rPr lang="en-US" dirty="0" err="1"/>
              <a:t>aibă</a:t>
            </a:r>
            <a:r>
              <a:rPr lang="en-US" dirty="0"/>
              <a:t> o </a:t>
            </a:r>
            <a:r>
              <a:rPr lang="en-US" dirty="0" err="1"/>
              <a:t>formă</a:t>
            </a:r>
            <a:r>
              <a:rPr lang="en-US" dirty="0"/>
              <a:t> </a:t>
            </a:r>
            <a:r>
              <a:rPr lang="en-US" dirty="0" err="1"/>
              <a:t>simplă</a:t>
            </a:r>
            <a:r>
              <a:rPr lang="en-US" dirty="0"/>
              <a:t>, </a:t>
            </a:r>
            <a:r>
              <a:rPr lang="en-US" dirty="0" err="1"/>
              <a:t>deoarece</a:t>
            </a:r>
            <a:r>
              <a:rPr lang="en-US" dirty="0"/>
              <a:t> din </a:t>
            </a:r>
            <a:r>
              <a:rPr lang="en-US" dirty="0" err="1"/>
              <a:t>punct</a:t>
            </a:r>
            <a:r>
              <a:rPr lang="en-US" dirty="0"/>
              <a:t> de </a:t>
            </a:r>
            <a:r>
              <a:rPr lang="en-US" dirty="0" err="1"/>
              <a:t>vedere</a:t>
            </a:r>
            <a:r>
              <a:rPr lang="en-US" dirty="0"/>
              <a:t> electric, nu </a:t>
            </a:r>
            <a:r>
              <a:rPr lang="en-US" dirty="0" err="1"/>
              <a:t>există</a:t>
            </a:r>
            <a:r>
              <a:rPr lang="en-US" dirty="0"/>
              <a:t> </a:t>
            </a:r>
            <a:r>
              <a:rPr lang="en-US" dirty="0" err="1"/>
              <a:t>obstacole</a:t>
            </a:r>
            <a:r>
              <a:rPr lang="en-US" dirty="0"/>
              <a:t> </a:t>
            </a:r>
            <a:r>
              <a:rPr lang="en-US" dirty="0" err="1"/>
              <a:t>în</a:t>
            </a:r>
            <a:r>
              <a:rPr lang="en-US" dirty="0"/>
              <a:t> </a:t>
            </a:r>
            <a:r>
              <a:rPr lang="en-US" dirty="0" err="1"/>
              <a:t>calea</a:t>
            </a:r>
            <a:r>
              <a:rPr lang="en-US" dirty="0"/>
              <a:t> </a:t>
            </a:r>
            <a:r>
              <a:rPr lang="en-US" dirty="0" err="1"/>
              <a:t>pătrunderii</a:t>
            </a:r>
            <a:r>
              <a:rPr lang="en-US" dirty="0"/>
              <a:t> </a:t>
            </a:r>
            <a:r>
              <a:rPr lang="en-US" dirty="0" err="1"/>
              <a:t>curenților</a:t>
            </a:r>
            <a:r>
              <a:rPr lang="en-US" dirty="0"/>
              <a:t> </a:t>
            </a:r>
            <a:r>
              <a:rPr lang="en-US" dirty="0" err="1"/>
              <a:t>digitali</a:t>
            </a:r>
            <a:r>
              <a:rPr lang="en-US" dirty="0"/>
              <a:t> </a:t>
            </a:r>
            <a:r>
              <a:rPr lang="en-US" dirty="0" err="1"/>
              <a:t>în</a:t>
            </a:r>
            <a:r>
              <a:rPr lang="en-US" dirty="0"/>
              <a:t> </a:t>
            </a:r>
            <a:r>
              <a:rPr lang="en-US" dirty="0" err="1"/>
              <a:t>partea</a:t>
            </a:r>
            <a:r>
              <a:rPr lang="en-US" dirty="0"/>
              <a:t> </a:t>
            </a:r>
            <a:r>
              <a:rPr lang="en-US" dirty="0" err="1"/>
              <a:t>analogică</a:t>
            </a:r>
            <a:r>
              <a:rPr lang="en-US" dirty="0"/>
              <a:t> a </a:t>
            </a:r>
            <a:r>
              <a:rPr lang="en-US" dirty="0" err="1"/>
              <a:t>circuitului</a:t>
            </a:r>
            <a:r>
              <a:rPr lang="en-US" dirty="0"/>
              <a:t>.</a:t>
            </a:r>
          </a:p>
        </p:txBody>
      </p:sp>
      <p:sp>
        <p:nvSpPr>
          <p:cNvPr id="3" name="Прямоугольник 2"/>
          <p:cNvSpPr/>
          <p:nvPr/>
        </p:nvSpPr>
        <p:spPr>
          <a:xfrm>
            <a:off x="8875413" y="2913605"/>
            <a:ext cx="2863912" cy="1200329"/>
          </a:xfrm>
          <a:prstGeom prst="rect">
            <a:avLst/>
          </a:prstGeom>
          <a:ln>
            <a:solidFill>
              <a:srgbClr val="FF0000"/>
            </a:solidFill>
          </a:ln>
        </p:spPr>
        <p:txBody>
          <a:bodyPr wrap="square">
            <a:spAutoFit/>
          </a:bodyPr>
          <a:lstStyle/>
          <a:p>
            <a:r>
              <a:rPr lang="en-US" dirty="0" err="1"/>
              <a:t>Conductoarele</a:t>
            </a:r>
            <a:r>
              <a:rPr lang="en-US" dirty="0"/>
              <a:t> </a:t>
            </a:r>
            <a:r>
              <a:rPr lang="en-US" dirty="0" err="1"/>
              <a:t>digitale</a:t>
            </a:r>
            <a:r>
              <a:rPr lang="en-US" dirty="0"/>
              <a:t> de </a:t>
            </a:r>
            <a:r>
              <a:rPr lang="en-US" dirty="0" err="1"/>
              <a:t>semnal</a:t>
            </a:r>
            <a:r>
              <a:rPr lang="en-US" dirty="0"/>
              <a:t> nu </a:t>
            </a:r>
            <a:r>
              <a:rPr lang="en-US" dirty="0" err="1"/>
              <a:t>trebuie</a:t>
            </a:r>
            <a:r>
              <a:rPr lang="en-US" dirty="0"/>
              <a:t> </a:t>
            </a:r>
            <a:r>
              <a:rPr lang="en-US" dirty="0" err="1"/>
              <a:t>să</a:t>
            </a:r>
            <a:r>
              <a:rPr lang="en-US" dirty="0"/>
              <a:t> </a:t>
            </a:r>
            <a:r>
              <a:rPr lang="en-US" dirty="0" err="1"/>
              <a:t>traverseze</a:t>
            </a:r>
            <a:r>
              <a:rPr lang="en-US" dirty="0"/>
              <a:t> </a:t>
            </a:r>
            <a:r>
              <a:rPr lang="en-US" dirty="0" err="1"/>
              <a:t>linia</a:t>
            </a:r>
            <a:r>
              <a:rPr lang="en-US" dirty="0"/>
              <a:t> de </a:t>
            </a:r>
            <a:r>
              <a:rPr lang="en-US" dirty="0" err="1"/>
              <a:t>separare</a:t>
            </a:r>
            <a:r>
              <a:rPr lang="en-US" dirty="0"/>
              <a:t> </a:t>
            </a:r>
            <a:r>
              <a:rPr lang="en-US" dirty="0" err="1"/>
              <a:t>virtuală</a:t>
            </a:r>
            <a:endParaRPr lang="en-US" dirty="0"/>
          </a:p>
        </p:txBody>
      </p:sp>
      <p:sp>
        <p:nvSpPr>
          <p:cNvPr id="8" name="Прямоугольник 7"/>
          <p:cNvSpPr/>
          <p:nvPr/>
        </p:nvSpPr>
        <p:spPr>
          <a:xfrm>
            <a:off x="-1" y="5450071"/>
            <a:ext cx="12104481" cy="923330"/>
          </a:xfrm>
          <a:prstGeom prst="rect">
            <a:avLst/>
          </a:prstGeom>
          <a:ln>
            <a:solidFill>
              <a:srgbClr val="FF0000"/>
            </a:solidFill>
          </a:ln>
        </p:spPr>
        <p:txBody>
          <a:bodyPr wrap="square">
            <a:spAutoFit/>
          </a:bodyPr>
          <a:lstStyle/>
          <a:p>
            <a:r>
              <a:rPr lang="en-US" dirty="0"/>
              <a:t>Cu </a:t>
            </a:r>
            <a:r>
              <a:rPr lang="en-US" dirty="0" err="1"/>
              <a:t>abordarea</a:t>
            </a:r>
            <a:r>
              <a:rPr lang="en-US" dirty="0"/>
              <a:t> de </a:t>
            </a:r>
            <a:r>
              <a:rPr lang="en-US" dirty="0" err="1"/>
              <a:t>împărțire</a:t>
            </a:r>
            <a:r>
              <a:rPr lang="en-US" dirty="0"/>
              <a:t> </a:t>
            </a:r>
            <a:r>
              <a:rPr lang="en-US" dirty="0" err="1"/>
              <a:t>virtuală</a:t>
            </a:r>
            <a:r>
              <a:rPr lang="en-US" dirty="0"/>
              <a:t> a </a:t>
            </a:r>
            <a:r>
              <a:rPr lang="x-none" dirty="0" smtClean="0"/>
              <a:t>împămîntării</a:t>
            </a:r>
            <a:r>
              <a:rPr lang="en-US" dirty="0" smtClean="0"/>
              <a:t>, </a:t>
            </a:r>
            <a:r>
              <a:rPr lang="en-US" dirty="0" err="1"/>
              <a:t>rutare</a:t>
            </a:r>
            <a:r>
              <a:rPr lang="en-US" dirty="0"/>
              <a:t> PCB </a:t>
            </a:r>
            <a:r>
              <a:rPr lang="en-US" dirty="0" err="1"/>
              <a:t>este</a:t>
            </a:r>
            <a:r>
              <a:rPr lang="en-US" dirty="0"/>
              <a:t> </a:t>
            </a:r>
            <a:r>
              <a:rPr lang="en-US" dirty="0" err="1"/>
              <a:t>mai</a:t>
            </a:r>
            <a:r>
              <a:rPr lang="en-US" dirty="0"/>
              <a:t> </a:t>
            </a:r>
            <a:r>
              <a:rPr lang="en-US" dirty="0" err="1"/>
              <a:t>dificilă</a:t>
            </a:r>
            <a:r>
              <a:rPr lang="en-US" dirty="0"/>
              <a:t>, </a:t>
            </a:r>
            <a:r>
              <a:rPr lang="en-US" dirty="0" err="1"/>
              <a:t>deoarece</a:t>
            </a:r>
            <a:r>
              <a:rPr lang="en-US" dirty="0"/>
              <a:t> </a:t>
            </a:r>
            <a:r>
              <a:rPr lang="en-US" dirty="0" err="1"/>
              <a:t>erorile</a:t>
            </a:r>
            <a:r>
              <a:rPr lang="en-US" dirty="0"/>
              <a:t> de </a:t>
            </a:r>
            <a:r>
              <a:rPr lang="en-US" dirty="0" err="1"/>
              <a:t>rutare</a:t>
            </a:r>
            <a:r>
              <a:rPr lang="en-US" dirty="0"/>
              <a:t> nu </a:t>
            </a:r>
            <a:r>
              <a:rPr lang="en-US" dirty="0" err="1"/>
              <a:t>sunt</a:t>
            </a:r>
            <a:r>
              <a:rPr lang="en-US" dirty="0"/>
              <a:t> </a:t>
            </a:r>
            <a:r>
              <a:rPr lang="en-US" dirty="0" err="1"/>
              <a:t>detectate</a:t>
            </a:r>
            <a:r>
              <a:rPr lang="en-US" dirty="0"/>
              <a:t> de </a:t>
            </a:r>
            <a:r>
              <a:rPr lang="en-US" dirty="0" err="1"/>
              <a:t>verificatorul</a:t>
            </a:r>
            <a:r>
              <a:rPr lang="en-US" dirty="0"/>
              <a:t> CAD automat (DRC). </a:t>
            </a:r>
            <a:r>
              <a:rPr lang="en-US" dirty="0" err="1"/>
              <a:t>Dacă</a:t>
            </a:r>
            <a:r>
              <a:rPr lang="en-US" dirty="0"/>
              <a:t> </a:t>
            </a:r>
            <a:r>
              <a:rPr lang="en-US" dirty="0" err="1"/>
              <a:t>placa</a:t>
            </a:r>
            <a:r>
              <a:rPr lang="en-US" dirty="0"/>
              <a:t> </a:t>
            </a:r>
            <a:r>
              <a:rPr lang="en-US" dirty="0" err="1"/>
              <a:t>este</a:t>
            </a:r>
            <a:r>
              <a:rPr lang="en-US" dirty="0"/>
              <a:t> </a:t>
            </a:r>
            <a:r>
              <a:rPr lang="en-US" dirty="0" err="1"/>
              <a:t>direcționată</a:t>
            </a:r>
            <a:r>
              <a:rPr lang="en-US" dirty="0"/>
              <a:t> </a:t>
            </a:r>
            <a:r>
              <a:rPr lang="en-US" dirty="0" err="1"/>
              <a:t>corect</a:t>
            </a:r>
            <a:r>
              <a:rPr lang="en-US" dirty="0"/>
              <a:t>, </a:t>
            </a:r>
            <a:r>
              <a:rPr lang="en-US" dirty="0" err="1"/>
              <a:t>separarea</a:t>
            </a:r>
            <a:r>
              <a:rPr lang="en-US" dirty="0"/>
              <a:t> </a:t>
            </a:r>
            <a:r>
              <a:rPr lang="en-US" dirty="0" err="1"/>
              <a:t>virtuală</a:t>
            </a:r>
            <a:r>
              <a:rPr lang="en-US" dirty="0"/>
              <a:t> </a:t>
            </a:r>
            <a:r>
              <a:rPr lang="en-US" dirty="0" err="1"/>
              <a:t>va</a:t>
            </a:r>
            <a:r>
              <a:rPr lang="en-US" dirty="0"/>
              <a:t> da </a:t>
            </a:r>
            <a:r>
              <a:rPr lang="en-US" dirty="0" err="1"/>
              <a:t>rezultate</a:t>
            </a:r>
            <a:r>
              <a:rPr lang="en-US" dirty="0"/>
              <a:t> </a:t>
            </a:r>
            <a:r>
              <a:rPr lang="en-US" dirty="0" err="1"/>
              <a:t>mai</a:t>
            </a:r>
            <a:r>
              <a:rPr lang="en-US" dirty="0"/>
              <a:t> </a:t>
            </a:r>
            <a:r>
              <a:rPr lang="en-US" dirty="0" err="1"/>
              <a:t>bune</a:t>
            </a:r>
            <a:r>
              <a:rPr lang="en-US" dirty="0"/>
              <a:t> </a:t>
            </a:r>
            <a:r>
              <a:rPr lang="en-US" dirty="0" err="1"/>
              <a:t>decât</a:t>
            </a:r>
            <a:r>
              <a:rPr lang="en-US" dirty="0"/>
              <a:t> </a:t>
            </a:r>
            <a:r>
              <a:rPr lang="en-US" dirty="0" err="1"/>
              <a:t>utilizarea</a:t>
            </a:r>
            <a:r>
              <a:rPr lang="en-US" dirty="0"/>
              <a:t> </a:t>
            </a:r>
            <a:r>
              <a:rPr lang="en-US" dirty="0" err="1"/>
              <a:t>separării</a:t>
            </a:r>
            <a:r>
              <a:rPr lang="en-US" dirty="0"/>
              <a:t> </a:t>
            </a:r>
            <a:r>
              <a:rPr lang="en-US" dirty="0" err="1"/>
              <a:t>fizice</a:t>
            </a:r>
            <a:r>
              <a:rPr lang="en-US" dirty="0"/>
              <a:t> a </a:t>
            </a:r>
            <a:r>
              <a:rPr lang="en-US" dirty="0" err="1"/>
              <a:t>solului</a:t>
            </a:r>
            <a:r>
              <a:rPr lang="en-US" dirty="0"/>
              <a:t> digital </a:t>
            </a:r>
            <a:r>
              <a:rPr lang="en-US" dirty="0" err="1"/>
              <a:t>și</a:t>
            </a:r>
            <a:r>
              <a:rPr lang="en-US" dirty="0"/>
              <a:t> analogic.</a:t>
            </a:r>
          </a:p>
        </p:txBody>
      </p:sp>
    </p:spTree>
    <p:extLst>
      <p:ext uri="{BB962C8B-B14F-4D97-AF65-F5344CB8AC3E}">
        <p14:creationId xmlns:p14="http://schemas.microsoft.com/office/powerpoint/2010/main" val="2641070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0" y="88212"/>
            <a:ext cx="6741634" cy="536236"/>
          </a:xfrm>
        </p:spPr>
        <p:txBody>
          <a:bodyPr>
            <a:noAutofit/>
          </a:bodyPr>
          <a:lstStyle/>
          <a:p>
            <a:r>
              <a:rPr lang="ro-RO" sz="1600" b="1" dirty="0">
                <a:solidFill>
                  <a:schemeClr val="tx1"/>
                </a:solidFill>
              </a:rPr>
              <a:t>Schema echivalentă de formare a zgomotelor electromagnetice și diminuarea lor</a:t>
            </a:r>
            <a:endParaRPr lang="ru-RU" sz="1600" dirty="0"/>
          </a:p>
        </p:txBody>
      </p:sp>
      <p:pic>
        <p:nvPicPr>
          <p:cNvPr id="5" name="Содержимое 3"/>
          <p:cNvPicPr>
            <a:picLocks noGrp="1"/>
          </p:cNvPicPr>
          <p:nvPr>
            <p:ph idx="1"/>
          </p:nvPr>
        </p:nvPicPr>
        <p:blipFill>
          <a:blip r:embed="rId2"/>
          <a:srcRect/>
          <a:stretch>
            <a:fillRect/>
          </a:stretch>
        </p:blipFill>
        <p:spPr bwMode="auto">
          <a:xfrm>
            <a:off x="3001959" y="611484"/>
            <a:ext cx="9108504" cy="3214710"/>
          </a:xfrm>
          <a:prstGeom prst="rect">
            <a:avLst/>
          </a:prstGeom>
          <a:noFill/>
          <a:ln w="9525">
            <a:noFill/>
            <a:miter lim="800000"/>
            <a:headEnd/>
            <a:tailEnd/>
          </a:ln>
        </p:spPr>
      </p:pic>
      <p:sp>
        <p:nvSpPr>
          <p:cNvPr id="6" name="Rectangle 1"/>
          <p:cNvSpPr>
            <a:spLocks noChangeArrowheads="1"/>
          </p:cNvSpPr>
          <p:nvPr/>
        </p:nvSpPr>
        <p:spPr bwMode="auto">
          <a:xfrm>
            <a:off x="3045889" y="5467282"/>
            <a:ext cx="207170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Componentele care reprezintă elementele parazitare a carcasei:</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Lp≈5-30nH;</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Rp≈0.1 Ω;</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ru-RU" sz="1200" dirty="0">
                <a:latin typeface="Arial" pitchFamily="34" charset="0"/>
                <a:ea typeface="Times New Roman" pitchFamily="18" charset="0"/>
                <a:cs typeface="Times New Roman" pitchFamily="18" charset="0"/>
              </a:rPr>
              <a:t>С</a:t>
            </a: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p≈</a:t>
            </a:r>
            <a:r>
              <a:rPr kumimoji="0" lang="ro-RO" sz="1200" b="0" i="0"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1.5-3 </a:t>
            </a:r>
            <a:r>
              <a:rPr kumimoji="0" lang="ro-RO" sz="1200" b="0" i="0" u="none" strike="noStrike" cap="none" normalizeH="0" baseline="0" smtClean="0">
                <a:ln>
                  <a:noFill/>
                </a:ln>
                <a:solidFill>
                  <a:schemeClr val="tx1"/>
                </a:solidFill>
                <a:effectLst/>
                <a:latin typeface="Arial" pitchFamily="34" charset="0"/>
                <a:ea typeface="Times New Roman" pitchFamily="18" charset="0"/>
                <a:cs typeface="Times New Roman" pitchFamily="18" charset="0"/>
              </a:rPr>
              <a:t>pF</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2"/>
          <p:cNvSpPr>
            <a:spLocks noChangeArrowheads="1"/>
          </p:cNvSpPr>
          <p:nvPr/>
        </p:nvSpPr>
        <p:spPr bwMode="auto">
          <a:xfrm>
            <a:off x="5687149" y="5450985"/>
            <a:ext cx="242886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Componentele parazitare pe distanţa conductorului alimentat pe microschemă sunt urmatoarele:</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L’=5 nH/cm</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R’=0.01 Ω/cm</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C’=0.8 nF/cm</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3"/>
          <p:cNvSpPr>
            <a:spLocks noChangeArrowheads="1"/>
          </p:cNvSpPr>
          <p:nvPr/>
        </p:nvSpPr>
        <p:spPr bwMode="auto">
          <a:xfrm>
            <a:off x="8116009" y="5439361"/>
            <a:ext cx="2285984"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În continuare conductorul de alimentare se aplică pe Cb.Pentru capsulă SMD avem următoarele caracteristici :</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Cb≈100nF;</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Rb≈0.2 Ω;</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Lb≈2 nH;</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10327957" y="5439362"/>
            <a:ext cx="192882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Pentru simplitate se presupune că parametrii echivalenţi a sursei de alimentare sunt:</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Ln≈5  µH;</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Cn≈0.1 µF;</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o-RO"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Rn≈50 Ω;</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descr="Монтаж бескорпусных микросхем Chip On Board (кристалл на плате) **  VOICE-CHIP.R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944" y="624448"/>
            <a:ext cx="2791485" cy="2284967"/>
          </a:xfrm>
          <a:prstGeom prst="rect">
            <a:avLst/>
          </a:prstGeom>
          <a:noFill/>
          <a:extLst>
            <a:ext uri="{909E8E84-426E-40DD-AFC4-6F175D3DCCD1}">
              <a14:hiddenFill xmlns:a14="http://schemas.microsoft.com/office/drawing/2010/main">
                <a:solidFill>
                  <a:srgbClr val="FFFFFF"/>
                </a:solidFill>
              </a14:hiddenFill>
            </a:ext>
          </a:extLst>
        </p:spPr>
      </p:pic>
      <p:pic>
        <p:nvPicPr>
          <p:cNvPr id="2" name="Рисунок 1"/>
          <p:cNvPicPr>
            <a:picLocks noChangeAspect="1"/>
          </p:cNvPicPr>
          <p:nvPr/>
        </p:nvPicPr>
        <p:blipFill>
          <a:blip r:embed="rId4"/>
          <a:stretch>
            <a:fillRect/>
          </a:stretch>
        </p:blipFill>
        <p:spPr>
          <a:xfrm>
            <a:off x="36254" y="2909414"/>
            <a:ext cx="2965705" cy="2224279"/>
          </a:xfrm>
          <a:prstGeom prst="rect">
            <a:avLst/>
          </a:prstGeom>
        </p:spPr>
      </p:pic>
      <p:pic>
        <p:nvPicPr>
          <p:cNvPr id="1028" name="Picture 4" descr="Типы корпусов микросхем — Википедия"/>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833457" y="4611633"/>
            <a:ext cx="1382835" cy="2696528"/>
          </a:xfrm>
          <a:prstGeom prst="rect">
            <a:avLst/>
          </a:prstGeom>
          <a:noFill/>
          <a:extLst>
            <a:ext uri="{909E8E84-426E-40DD-AFC4-6F175D3DCCD1}">
              <a14:hiddenFill xmlns:a14="http://schemas.microsoft.com/office/drawing/2010/main">
                <a:solidFill>
                  <a:srgbClr val="FFFFFF"/>
                </a:solidFill>
              </a14:hiddenFill>
            </a:ext>
          </a:extLst>
        </p:spPr>
      </p:pic>
      <p:pic>
        <p:nvPicPr>
          <p:cNvPr id="11" name="Рисунок 10"/>
          <p:cNvPicPr/>
          <p:nvPr/>
        </p:nvPicPr>
        <p:blipFill>
          <a:blip r:embed="rId6">
            <a:extLst>
              <a:ext uri="{28A0092B-C50C-407E-A947-70E740481C1C}">
                <a14:useLocalDpi xmlns:a14="http://schemas.microsoft.com/office/drawing/2010/main" val="0"/>
              </a:ext>
            </a:extLst>
          </a:blip>
          <a:srcRect/>
          <a:stretch>
            <a:fillRect/>
          </a:stretch>
        </p:blipFill>
        <p:spPr bwMode="auto">
          <a:xfrm>
            <a:off x="3045889" y="3822616"/>
            <a:ext cx="3587877" cy="1616745"/>
          </a:xfrm>
          <a:prstGeom prst="rect">
            <a:avLst/>
          </a:prstGeom>
          <a:noFill/>
          <a:ln>
            <a:noFill/>
          </a:ln>
        </p:spPr>
      </p:pic>
      <p:sp>
        <p:nvSpPr>
          <p:cNvPr id="3" name="Прямоугольник 2"/>
          <p:cNvSpPr/>
          <p:nvPr/>
        </p:nvSpPr>
        <p:spPr>
          <a:xfrm>
            <a:off x="765243" y="6319868"/>
            <a:ext cx="2282757" cy="461665"/>
          </a:xfrm>
          <a:prstGeom prst="rect">
            <a:avLst/>
          </a:prstGeom>
        </p:spPr>
        <p:txBody>
          <a:bodyPr wrap="square">
            <a:spAutoFit/>
          </a:bodyPr>
          <a:lstStyle/>
          <a:p>
            <a:r>
              <a:rPr lang="ru-MO" sz="1200"/>
              <a:t>Компоненты, представляющие паразитные элементы корпуса:</a:t>
            </a:r>
            <a:endParaRPr lang="en-US" sz="1200"/>
          </a:p>
        </p:txBody>
      </p:sp>
      <p:sp>
        <p:nvSpPr>
          <p:cNvPr id="10" name="Прямоугольник 9"/>
          <p:cNvSpPr/>
          <p:nvPr/>
        </p:nvSpPr>
        <p:spPr>
          <a:xfrm>
            <a:off x="6494545" y="3849288"/>
            <a:ext cx="2308987" cy="830997"/>
          </a:xfrm>
          <a:prstGeom prst="rect">
            <a:avLst/>
          </a:prstGeom>
        </p:spPr>
        <p:txBody>
          <a:bodyPr wrap="square">
            <a:spAutoFit/>
          </a:bodyPr>
          <a:lstStyle/>
          <a:p>
            <a:r>
              <a:rPr lang="ru-MO" sz="1200"/>
              <a:t>Паразитные составляющие на расстоянии проводника, подводимого к микросхеме, следующие:</a:t>
            </a:r>
            <a:endParaRPr lang="en-US" sz="1200"/>
          </a:p>
        </p:txBody>
      </p:sp>
      <p:sp>
        <p:nvSpPr>
          <p:cNvPr id="12" name="Прямоугольник 11"/>
          <p:cNvSpPr/>
          <p:nvPr/>
        </p:nvSpPr>
        <p:spPr>
          <a:xfrm>
            <a:off x="7707684" y="4619988"/>
            <a:ext cx="2610545" cy="830997"/>
          </a:xfrm>
          <a:prstGeom prst="rect">
            <a:avLst/>
          </a:prstGeom>
        </p:spPr>
        <p:txBody>
          <a:bodyPr wrap="square">
            <a:spAutoFit/>
          </a:bodyPr>
          <a:lstStyle/>
          <a:p>
            <a:r>
              <a:rPr lang="ru-MO" sz="1200"/>
              <a:t>Далее на Cb накладывается питающий провод. Для SMD капсулы мы имеем следующие характеристики:</a:t>
            </a:r>
            <a:endParaRPr lang="en-US" sz="1200"/>
          </a:p>
        </p:txBody>
      </p:sp>
      <p:sp>
        <p:nvSpPr>
          <p:cNvPr id="13" name="Прямоугольник 12"/>
          <p:cNvSpPr/>
          <p:nvPr/>
        </p:nvSpPr>
        <p:spPr>
          <a:xfrm>
            <a:off x="9909243" y="3936832"/>
            <a:ext cx="2282757" cy="830997"/>
          </a:xfrm>
          <a:prstGeom prst="rect">
            <a:avLst/>
          </a:prstGeom>
        </p:spPr>
        <p:txBody>
          <a:bodyPr wrap="square">
            <a:spAutoFit/>
          </a:bodyPr>
          <a:lstStyle/>
          <a:p>
            <a:r>
              <a:rPr lang="ru-MO" sz="1200"/>
              <a:t>Для простоты предполагается, что эквивалентными параметрами блока питания являются:</a:t>
            </a:r>
            <a:endParaRPr lang="en-US" sz="1200"/>
          </a:p>
        </p:txBody>
      </p:sp>
      <p:sp>
        <p:nvSpPr>
          <p:cNvPr id="14" name="Прямоугольник 13"/>
          <p:cNvSpPr/>
          <p:nvPr/>
        </p:nvSpPr>
        <p:spPr>
          <a:xfrm>
            <a:off x="6494545" y="-21883"/>
            <a:ext cx="5697455" cy="584775"/>
          </a:xfrm>
          <a:prstGeom prst="rect">
            <a:avLst/>
          </a:prstGeom>
        </p:spPr>
        <p:txBody>
          <a:bodyPr wrap="square">
            <a:spAutoFit/>
          </a:bodyPr>
          <a:lstStyle/>
          <a:p>
            <a:r>
              <a:rPr lang="ru-MO" sz="1600"/>
              <a:t>Эквивалентная схема формирования электромагнитных шумов и их уменьшения.</a:t>
            </a:r>
            <a:endParaRPr lang="en-US" sz="1600"/>
          </a:p>
        </p:txBody>
      </p:sp>
    </p:spTree>
    <p:extLst>
      <p:ext uri="{BB962C8B-B14F-4D97-AF65-F5344CB8AC3E}">
        <p14:creationId xmlns:p14="http://schemas.microsoft.com/office/powerpoint/2010/main" val="1351507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p:cNvPicPr>
            <a:picLocks noGrp="1"/>
          </p:cNvPicPr>
          <p:nvPr>
            <p:ph idx="1"/>
          </p:nvPr>
        </p:nvPicPr>
        <p:blipFill>
          <a:blip r:embed="rId2"/>
          <a:stretch>
            <a:fillRect/>
          </a:stretch>
        </p:blipFill>
        <p:spPr bwMode="auto">
          <a:xfrm>
            <a:off x="2216961" y="0"/>
            <a:ext cx="6982743" cy="5337498"/>
          </a:xfrm>
          <a:prstGeom prst="rect">
            <a:avLst/>
          </a:prstGeom>
          <a:noFill/>
          <a:ln w="9525">
            <a:noFill/>
            <a:miter lim="800000"/>
            <a:headEnd/>
            <a:tailEnd/>
          </a:ln>
        </p:spPr>
      </p:pic>
      <p:sp>
        <p:nvSpPr>
          <p:cNvPr id="5" name="TextBox 4"/>
          <p:cNvSpPr txBox="1"/>
          <p:nvPr/>
        </p:nvSpPr>
        <p:spPr>
          <a:xfrm>
            <a:off x="266269" y="5442265"/>
            <a:ext cx="4142544" cy="1015663"/>
          </a:xfrm>
          <a:prstGeom prst="rect">
            <a:avLst/>
          </a:prstGeom>
          <a:noFill/>
        </p:spPr>
        <p:txBody>
          <a:bodyPr wrap="none" rtlCol="0">
            <a:spAutoFit/>
          </a:bodyPr>
          <a:lstStyle/>
          <a:p>
            <a:r>
              <a:rPr lang="ro-RO" sz="2000" b="1" dirty="0" smtClean="0"/>
              <a:t>I</a:t>
            </a:r>
            <a:r>
              <a:rPr lang="ro-RO" sz="2000" b="1" baseline="-25000" dirty="0" smtClean="0"/>
              <a:t>CC</a:t>
            </a:r>
            <a:r>
              <a:rPr lang="ro-RO" sz="2000" b="1" dirty="0" smtClean="0"/>
              <a:t> curentul de alimentare</a:t>
            </a:r>
            <a:r>
              <a:rPr lang="ru-RU" sz="2000" b="1" dirty="0" smtClean="0"/>
              <a:t> </a:t>
            </a:r>
            <a:r>
              <a:rPr lang="en-GB" sz="2000" b="1" dirty="0" err="1" smtClean="0"/>
              <a:t>consumat</a:t>
            </a:r>
            <a:r>
              <a:rPr lang="x-none" sz="2000" b="1" dirty="0"/>
              <a:t>ă</a:t>
            </a:r>
            <a:endParaRPr lang="ro-RO" sz="2000" b="1" dirty="0" smtClean="0"/>
          </a:p>
          <a:p>
            <a:r>
              <a:rPr lang="ro-RO" sz="2000" b="1" dirty="0" smtClean="0"/>
              <a:t>I</a:t>
            </a:r>
            <a:r>
              <a:rPr lang="ro-RO" sz="2000" b="1" baseline="-25000" dirty="0" smtClean="0"/>
              <a:t>C</a:t>
            </a:r>
            <a:r>
              <a:rPr lang="ro-RO" sz="2000" b="1" dirty="0" smtClean="0"/>
              <a:t>1 curentul după condensatorul  C</a:t>
            </a:r>
            <a:r>
              <a:rPr lang="ro-RO" sz="2000" b="1" baseline="-25000" dirty="0" smtClean="0"/>
              <a:t>B1</a:t>
            </a:r>
          </a:p>
          <a:p>
            <a:r>
              <a:rPr lang="ro-RO" sz="2000" b="1" dirty="0" smtClean="0"/>
              <a:t>I</a:t>
            </a:r>
            <a:r>
              <a:rPr lang="ro-RO" sz="2000" b="1" baseline="-25000" dirty="0" smtClean="0"/>
              <a:t>C</a:t>
            </a:r>
            <a:r>
              <a:rPr lang="ro-RO" sz="2000" b="1" dirty="0" smtClean="0"/>
              <a:t>2 curentul după condensatorul C</a:t>
            </a:r>
            <a:r>
              <a:rPr lang="ro-RO" sz="2000" b="1" baseline="-25000" dirty="0" smtClean="0"/>
              <a:t>B</a:t>
            </a:r>
            <a:endParaRPr lang="ru-RU" sz="2000" b="1" baseline="-25000" dirty="0"/>
          </a:p>
        </p:txBody>
      </p:sp>
    </p:spTree>
    <p:extLst>
      <p:ext uri="{BB962C8B-B14F-4D97-AF65-F5344CB8AC3E}">
        <p14:creationId xmlns:p14="http://schemas.microsoft.com/office/powerpoint/2010/main" val="2153767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72164"/>
            <a:ext cx="4104456" cy="4130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рямоугольник 4"/>
          <p:cNvSpPr/>
          <p:nvPr/>
        </p:nvSpPr>
        <p:spPr>
          <a:xfrm>
            <a:off x="4372825" y="98105"/>
            <a:ext cx="7632070" cy="1323439"/>
          </a:xfrm>
          <a:prstGeom prst="rect">
            <a:avLst/>
          </a:prstGeom>
          <a:ln w="22225">
            <a:solidFill>
              <a:srgbClr val="FF0000"/>
            </a:solidFill>
          </a:ln>
        </p:spPr>
        <p:txBody>
          <a:bodyPr wrap="square">
            <a:spAutoFit/>
          </a:bodyPr>
          <a:lstStyle/>
          <a:p>
            <a:r>
              <a:rPr lang="ro-RO" sz="2000" b="1" dirty="0"/>
              <a:t>Polinomul de împămîntare de sub schema integrată se conectează la terminalul de împămîntare a ei</a:t>
            </a:r>
            <a:r>
              <a:rPr lang="ro-RO" sz="2000" b="1" dirty="0" smtClean="0"/>
              <a:t>. Această </a:t>
            </a:r>
            <a:r>
              <a:rPr lang="ro-RO" sz="2000" b="1" dirty="0"/>
              <a:t>suprafaţa va asigura distribuirea a majorităţii cîmpului electromagnetic a microschemei integrate</a:t>
            </a:r>
            <a:endParaRPr lang="ru-RU" sz="2000" b="1" dirty="0"/>
          </a:p>
        </p:txBody>
      </p:sp>
      <p:sp>
        <p:nvSpPr>
          <p:cNvPr id="6" name="Прямоугольник 5"/>
          <p:cNvSpPr/>
          <p:nvPr/>
        </p:nvSpPr>
        <p:spPr>
          <a:xfrm>
            <a:off x="4372825" y="1421544"/>
            <a:ext cx="7632070" cy="923330"/>
          </a:xfrm>
          <a:prstGeom prst="rect">
            <a:avLst/>
          </a:prstGeom>
          <a:ln>
            <a:solidFill>
              <a:srgbClr val="FF0000"/>
            </a:solidFill>
          </a:ln>
        </p:spPr>
        <p:txBody>
          <a:bodyPr wrap="square">
            <a:spAutoFit/>
          </a:bodyPr>
          <a:lstStyle/>
          <a:p>
            <a:pPr algn="just"/>
            <a:r>
              <a:rPr lang="ro-RO" b="1" dirty="0"/>
              <a:t>O metodă extrem de bună în cazul utilizarii plachetelor cu cablaj imprimat multistrat prin amplasarea poligoanelor </a:t>
            </a:r>
            <a:r>
              <a:rPr lang="ro-RO" b="1" dirty="0" smtClean="0"/>
              <a:t>de împămîntare în </a:t>
            </a:r>
            <a:r>
              <a:rPr lang="ro-RO" b="1" dirty="0"/>
              <a:t>straturile inferioare ale plachetei</a:t>
            </a:r>
            <a:endParaRPr lang="ru-RU" b="1" dirty="0"/>
          </a:p>
        </p:txBody>
      </p:sp>
      <p:sp>
        <p:nvSpPr>
          <p:cNvPr id="7" name="Прямоугольник 6"/>
          <p:cNvSpPr/>
          <p:nvPr/>
        </p:nvSpPr>
        <p:spPr>
          <a:xfrm>
            <a:off x="2693773" y="2363651"/>
            <a:ext cx="9498227" cy="1569660"/>
          </a:xfrm>
          <a:prstGeom prst="rect">
            <a:avLst/>
          </a:prstGeom>
          <a:ln>
            <a:solidFill>
              <a:srgbClr val="FF0000"/>
            </a:solidFill>
          </a:ln>
        </p:spPr>
        <p:txBody>
          <a:bodyPr wrap="square">
            <a:spAutoFit/>
          </a:bodyPr>
          <a:lstStyle/>
          <a:p>
            <a:pPr algn="just"/>
            <a:r>
              <a:rPr lang="ro-RO" sz="1600" dirty="0"/>
              <a:t>Cele mai eficiente tehnici de micşorare presupune trasare specială pentru conductorii:</a:t>
            </a:r>
            <a:endParaRPr lang="ru-RU" sz="1600" dirty="0"/>
          </a:p>
          <a:p>
            <a:pPr lvl="0" algn="just"/>
            <a:r>
              <a:rPr lang="ro-RO" sz="1600" dirty="0" smtClean="0"/>
              <a:t>1. Liniile(conductorii</a:t>
            </a:r>
            <a:r>
              <a:rPr lang="ro-RO" sz="1600" dirty="0"/>
              <a:t>) de frecvenţă de tact</a:t>
            </a:r>
            <a:endParaRPr lang="ru-RU" sz="1600" dirty="0"/>
          </a:p>
          <a:p>
            <a:pPr lvl="0" algn="just"/>
            <a:r>
              <a:rPr lang="ro-RO" sz="1600" dirty="0" smtClean="0"/>
              <a:t>2. Magistralele </a:t>
            </a:r>
            <a:r>
              <a:rPr lang="ro-RO" sz="1600" dirty="0"/>
              <a:t>de adresă între biţii superiori de adrese </a:t>
            </a:r>
            <a:endParaRPr lang="ru-RU" sz="1600" dirty="0"/>
          </a:p>
          <a:p>
            <a:pPr lvl="0" algn="just"/>
            <a:r>
              <a:rPr lang="ro-RO" sz="1600" dirty="0" smtClean="0"/>
              <a:t>3. Liniile </a:t>
            </a:r>
            <a:r>
              <a:rPr lang="ro-RO" sz="1600" dirty="0"/>
              <a:t>de transmitere a datelor.</a:t>
            </a:r>
            <a:endParaRPr lang="ru-RU" sz="1600" dirty="0"/>
          </a:p>
          <a:p>
            <a:pPr lvl="0" algn="just"/>
            <a:r>
              <a:rPr lang="ro-RO" sz="1600" dirty="0" smtClean="0"/>
              <a:t>4. Toate </a:t>
            </a:r>
            <a:r>
              <a:rPr lang="ro-RO" sz="1600" dirty="0"/>
              <a:t>schemele integrate între care are loc schimb de date cu frecvenţe înalte trebuie să fie amplasate cît mai aproape una de alta.</a:t>
            </a:r>
            <a:endParaRPr lang="ru-RU" sz="1600" dirty="0"/>
          </a:p>
        </p:txBody>
      </p:sp>
      <p:sp>
        <p:nvSpPr>
          <p:cNvPr id="2" name="Прямоугольник 1"/>
          <p:cNvSpPr/>
          <p:nvPr/>
        </p:nvSpPr>
        <p:spPr>
          <a:xfrm>
            <a:off x="0" y="3950854"/>
            <a:ext cx="12192000" cy="2862322"/>
          </a:xfrm>
          <a:prstGeom prst="rect">
            <a:avLst/>
          </a:prstGeom>
          <a:ln w="22225">
            <a:solidFill>
              <a:srgbClr val="0070C0"/>
            </a:solidFill>
          </a:ln>
        </p:spPr>
        <p:txBody>
          <a:bodyPr wrap="square">
            <a:spAutoFit/>
          </a:bodyPr>
          <a:lstStyle/>
          <a:p>
            <a:r>
              <a:rPr lang="ru-MO"/>
              <a:t>Полином заземления под интегрированной схемой подключается к его клемме заземления. Эта поверхность обеспечит распространение большей части электромагнитного поля интегральной </a:t>
            </a:r>
            <a:r>
              <a:rPr lang="ru-MO"/>
              <a:t>микросхемы</a:t>
            </a:r>
            <a:r>
              <a:rPr lang="ru-MO" smtClean="0"/>
              <a:t>.</a:t>
            </a:r>
            <a:r>
              <a:rPr lang="en-US" smtClean="0"/>
              <a:t> </a:t>
            </a:r>
          </a:p>
          <a:p>
            <a:r>
              <a:rPr lang="ru-MO"/>
              <a:t>Чрезвычайно хороший метод при использовании пластин с многослойной печатной разводкой путем размещения полигонов заземления в нижних слоях </a:t>
            </a:r>
            <a:r>
              <a:rPr lang="ru-MO"/>
              <a:t>пластины</a:t>
            </a:r>
            <a:r>
              <a:rPr lang="ru-MO" smtClean="0"/>
              <a:t>.</a:t>
            </a:r>
            <a:endParaRPr lang="en-US" smtClean="0"/>
          </a:p>
          <a:p>
            <a:r>
              <a:rPr lang="ru-MO"/>
              <a:t>Наиболее эффективные методы восстановления требуют специальной трассировки </a:t>
            </a:r>
            <a:r>
              <a:rPr lang="ru-MO"/>
              <a:t>проводников</a:t>
            </a:r>
            <a:r>
              <a:rPr lang="ru-MO" smtClean="0"/>
              <a:t>:</a:t>
            </a:r>
          </a:p>
          <a:p>
            <a:pPr marL="342900" indent="-342900">
              <a:buAutoNum type="arabicPeriod"/>
            </a:pPr>
            <a:r>
              <a:rPr lang="ru-MO" smtClean="0"/>
              <a:t>Тактовыые </a:t>
            </a:r>
            <a:r>
              <a:rPr lang="ru-MO"/>
              <a:t>частотные линии (</a:t>
            </a:r>
            <a:r>
              <a:rPr lang="ru-MO"/>
              <a:t>проводники</a:t>
            </a:r>
            <a:r>
              <a:rPr lang="ru-MO" smtClean="0"/>
              <a:t>)</a:t>
            </a:r>
          </a:p>
          <a:p>
            <a:pPr marL="342900" indent="-342900">
              <a:buAutoNum type="arabicPeriod"/>
            </a:pPr>
            <a:r>
              <a:rPr lang="ru-MO" smtClean="0"/>
              <a:t>Адресные </a:t>
            </a:r>
            <a:r>
              <a:rPr lang="ru-MO"/>
              <a:t>шины между старшими битами </a:t>
            </a:r>
            <a:r>
              <a:rPr lang="ru-MO"/>
              <a:t>адресов</a:t>
            </a:r>
            <a:r>
              <a:rPr lang="ru-MO" smtClean="0"/>
              <a:t>.</a:t>
            </a:r>
          </a:p>
          <a:p>
            <a:pPr marL="342900" indent="-342900">
              <a:buAutoNum type="arabicPeriod"/>
            </a:pPr>
            <a:r>
              <a:rPr lang="ru-MO" smtClean="0"/>
              <a:t>Линии </a:t>
            </a:r>
            <a:r>
              <a:rPr lang="ru-MO"/>
              <a:t>передачи </a:t>
            </a:r>
            <a:r>
              <a:rPr lang="ru-MO" smtClean="0"/>
              <a:t>данных.</a:t>
            </a:r>
          </a:p>
          <a:p>
            <a:pPr marL="342900" indent="-342900">
              <a:buAutoNum type="arabicPeriod"/>
            </a:pPr>
            <a:r>
              <a:rPr lang="ru-MO" smtClean="0"/>
              <a:t>Все </a:t>
            </a:r>
            <a:r>
              <a:rPr lang="ru-MO"/>
              <a:t>интегрированные схемы, между которыми происходит высокочастотный обмен данными, должны располагаться как можно ближе друг к другу.</a:t>
            </a:r>
            <a:endParaRPr lang="en-US"/>
          </a:p>
        </p:txBody>
      </p:sp>
    </p:spTree>
    <p:extLst>
      <p:ext uri="{BB962C8B-B14F-4D97-AF65-F5344CB8AC3E}">
        <p14:creationId xmlns:p14="http://schemas.microsoft.com/office/powerpoint/2010/main" val="1971727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2433825" y="63374"/>
            <a:ext cx="5786047" cy="3720686"/>
          </a:xfrm>
          <a:prstGeom prst="rect">
            <a:avLst/>
          </a:prstGeom>
          <a:noFill/>
          <a:ln>
            <a:noFill/>
          </a:ln>
        </p:spPr>
      </p:pic>
      <p:sp>
        <p:nvSpPr>
          <p:cNvPr id="5" name="Прямоугольник 4"/>
          <p:cNvSpPr/>
          <p:nvPr/>
        </p:nvSpPr>
        <p:spPr>
          <a:xfrm>
            <a:off x="0" y="3933320"/>
            <a:ext cx="12057934" cy="923330"/>
          </a:xfrm>
          <a:prstGeom prst="rect">
            <a:avLst/>
          </a:prstGeom>
          <a:ln w="22225">
            <a:solidFill>
              <a:srgbClr val="FF0000"/>
            </a:solidFill>
          </a:ln>
        </p:spPr>
        <p:txBody>
          <a:bodyPr wrap="square">
            <a:spAutoFit/>
          </a:bodyPr>
          <a:lstStyle/>
          <a:p>
            <a:pPr algn="just"/>
            <a:r>
              <a:rPr lang="ro-RO" b="1" dirty="0"/>
              <a:t>Comportarea electrică a rezonatorului este comparativ cu comportarea inductanţei</a:t>
            </a:r>
            <a:r>
              <a:rPr lang="ro-RO" b="1" dirty="0" smtClean="0"/>
              <a:t>. Frecvenţa </a:t>
            </a:r>
            <a:r>
              <a:rPr lang="ro-RO" b="1" dirty="0"/>
              <a:t>de rezonanţa a schemei este aproximativ egală cu frecvenţa cristalului de cuarţ</a:t>
            </a:r>
            <a:r>
              <a:rPr lang="ro-RO" b="1" dirty="0" smtClean="0"/>
              <a:t>. Dacă </a:t>
            </a:r>
            <a:r>
              <a:rPr lang="ro-RO" b="1" dirty="0"/>
              <a:t>valorile componentelor sunt alese corect curentul între amplificator şi componentele externe trebuie să fie mic.</a:t>
            </a:r>
            <a:endParaRPr lang="ru-RU" b="1" dirty="0"/>
          </a:p>
        </p:txBody>
      </p:sp>
      <p:sp>
        <p:nvSpPr>
          <p:cNvPr id="2" name="Прямоугольник 1"/>
          <p:cNvSpPr/>
          <p:nvPr/>
        </p:nvSpPr>
        <p:spPr>
          <a:xfrm>
            <a:off x="0" y="5219528"/>
            <a:ext cx="12057934" cy="923330"/>
          </a:xfrm>
          <a:prstGeom prst="rect">
            <a:avLst/>
          </a:prstGeom>
          <a:ln w="22225">
            <a:solidFill>
              <a:srgbClr val="0070C0"/>
            </a:solidFill>
          </a:ln>
        </p:spPr>
        <p:txBody>
          <a:bodyPr wrap="square">
            <a:spAutoFit/>
          </a:bodyPr>
          <a:lstStyle/>
          <a:p>
            <a:r>
              <a:rPr lang="ru-MO" b="1"/>
              <a:t>Электрическое поведение резонатора сравнимо с поведением индуктивности. Резонансная частота схемы примерно равна частоте кристалла кварца. Если значения компонентов выбраны правильно, ток между усилителем и внешними компонентами должен быть небольшим.</a:t>
            </a:r>
            <a:endParaRPr lang="en-US" b="1"/>
          </a:p>
        </p:txBody>
      </p:sp>
    </p:spTree>
    <p:extLst>
      <p:ext uri="{BB962C8B-B14F-4D97-AF65-F5344CB8AC3E}">
        <p14:creationId xmlns:p14="http://schemas.microsoft.com/office/powerpoint/2010/main" val="17141738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5732</TotalTime>
  <Words>10412</Words>
  <Application>Microsoft Office PowerPoint</Application>
  <PresentationFormat>Произвольный</PresentationFormat>
  <Paragraphs>301</Paragraphs>
  <Slides>55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55</vt:i4>
      </vt:variant>
    </vt:vector>
  </HeadingPairs>
  <TitlesOfParts>
    <vt:vector size="56" baseType="lpstr">
      <vt:lpstr>Тема Office</vt:lpstr>
      <vt:lpstr>Proiectarea Asistată  T.7 – Trasarea cablajului imprimat pentru îmbunătaţirea compatibilitaţii electromagnetice. </vt:lpstr>
      <vt:lpstr>Formularea problemei zgomotelor electromagnetice în circuitele imprimate</vt:lpstr>
      <vt:lpstr>Презентация PowerPoint</vt:lpstr>
      <vt:lpstr>Презентация PowerPoint</vt:lpstr>
      <vt:lpstr>Influența schemelor digitale asupra formării zgomotelor electromagnetice în magistralele de alimentare</vt:lpstr>
      <vt:lpstr>Schema echivalentă de formare a zgomotelor electromagnetice și diminuarea lor</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Proiectarea Asistată în Electronică L.1 – Introducere Noțiuni de bază</dc:title>
  <dc:creator>Пользователь Windows</dc:creator>
  <cp:lastModifiedBy>Asus</cp:lastModifiedBy>
  <cp:revision>252</cp:revision>
  <dcterms:created xsi:type="dcterms:W3CDTF">2020-08-30T16:25:08Z</dcterms:created>
  <dcterms:modified xsi:type="dcterms:W3CDTF">2021-11-28T21:55:40Z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565059</vt:lpwstr>
  </property>
  <property fmtid="{D5CDD505-2E9C-101B-9397-08002B2CF9AE}" name="NXPowerLiteSettings" pid="3">
    <vt:lpwstr>F7000400038000</vt:lpwstr>
  </property>
  <property fmtid="{D5CDD505-2E9C-101B-9397-08002B2CF9AE}" name="NXPowerLiteVersion" pid="4">
    <vt:lpwstr>S9.1.2</vt:lpwstr>
  </property>
</Properties>
</file>