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446" r:id="rId6"/>
    <p:sldId id="257" r:id="rId7"/>
    <p:sldId id="418" r:id="rId8"/>
    <p:sldId id="416" r:id="rId9"/>
    <p:sldId id="423" r:id="rId10"/>
    <p:sldId id="424" r:id="rId11"/>
    <p:sldId id="425" r:id="rId12"/>
    <p:sldId id="426" r:id="rId13"/>
    <p:sldId id="284" r:id="rId14"/>
    <p:sldId id="447" r:id="rId15"/>
    <p:sldId id="286" r:id="rId16"/>
    <p:sldId id="427" r:id="rId17"/>
    <p:sldId id="448" r:id="rId18"/>
    <p:sldId id="428" r:id="rId19"/>
    <p:sldId id="449" r:id="rId20"/>
    <p:sldId id="459" r:id="rId21"/>
    <p:sldId id="421" r:id="rId22"/>
    <p:sldId id="460" r:id="rId23"/>
    <p:sldId id="461" r:id="rId24"/>
    <p:sldId id="462" r:id="rId25"/>
    <p:sldId id="400" r:id="rId26"/>
    <p:sldId id="402" r:id="rId27"/>
    <p:sldId id="403" r:id="rId28"/>
    <p:sldId id="276" r:id="rId29"/>
    <p:sldId id="452" r:id="rId30"/>
    <p:sldId id="453" r:id="rId31"/>
    <p:sldId id="454" r:id="rId32"/>
    <p:sldId id="455" r:id="rId33"/>
    <p:sldId id="456" r:id="rId34"/>
    <p:sldId id="463" r:id="rId35"/>
    <p:sldId id="464" r:id="rId36"/>
    <p:sldId id="438" r:id="rId37"/>
    <p:sldId id="457" r:id="rId38"/>
    <p:sldId id="407" r:id="rId39"/>
    <p:sldId id="412" r:id="rId40"/>
    <p:sldId id="429" r:id="rId41"/>
    <p:sldId id="430" r:id="rId42"/>
    <p:sldId id="413" r:id="rId43"/>
    <p:sldId id="414" r:id="rId44"/>
    <p:sldId id="411" r:id="rId45"/>
    <p:sldId id="415" r:id="rId46"/>
    <p:sldId id="431" r:id="rId47"/>
    <p:sldId id="432" r:id="rId48"/>
    <p:sldId id="433" r:id="rId49"/>
    <p:sldId id="434" r:id="rId50"/>
    <p:sldId id="445" r:id="rId51"/>
    <p:sldId id="442" r:id="rId52"/>
    <p:sldId id="443" r:id="rId53"/>
    <p:sldId id="444" r:id="rId54"/>
    <p:sldId id="451" r:id="rId55"/>
    <p:sldId id="458" r:id="rId56"/>
    <p:sldId id="46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1" autoAdjust="0"/>
    <p:restoredTop sz="94619" autoAdjust="0"/>
  </p:normalViewPr>
  <p:slideViewPr>
    <p:cSldViewPr snapToGrid="0">
      <p:cViewPr varScale="1">
        <p:scale>
          <a:sx n="47" d="100"/>
          <a:sy n="47" d="100"/>
        </p:scale>
        <p:origin x="31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16A4E4E3-8213-4AFF-9A21-3F99CB9D024A}"/>
    <pc:docChg chg="undo custSel addSld delSld modSld">
      <pc:chgData name="buzdugan artur" userId="1770a38c255ab84c" providerId="LiveId" clId="{16A4E4E3-8213-4AFF-9A21-3F99CB9D024A}" dt="2026-02-28T17:24:18.641" v="1466" actId="27636"/>
      <pc:docMkLst>
        <pc:docMk/>
      </pc:docMkLst>
      <pc:sldChg chg="modSp mod">
        <pc:chgData name="buzdugan artur" userId="1770a38c255ab84c" providerId="LiveId" clId="{16A4E4E3-8213-4AFF-9A21-3F99CB9D024A}" dt="2026-02-28T16:39:35.056" v="78" actId="6549"/>
        <pc:sldMkLst>
          <pc:docMk/>
          <pc:sldMk cId="3346386911" sldId="407"/>
        </pc:sldMkLst>
        <pc:spChg chg="mod">
          <ac:chgData name="buzdugan artur" userId="1770a38c255ab84c" providerId="LiveId" clId="{16A4E4E3-8213-4AFF-9A21-3F99CB9D024A}" dt="2026-02-28T16:39:35.056" v="78" actId="6549"/>
          <ac:spMkLst>
            <pc:docMk/>
            <pc:sldMk cId="3346386911" sldId="407"/>
            <ac:spMk id="2" creationId="{F47C121D-B5A8-42D5-5BDF-4F9F946F02B1}"/>
          </ac:spMkLst>
        </pc:spChg>
      </pc:sldChg>
      <pc:sldChg chg="modSp mod">
        <pc:chgData name="buzdugan artur" userId="1770a38c255ab84c" providerId="LiveId" clId="{16A4E4E3-8213-4AFF-9A21-3F99CB9D024A}" dt="2026-02-28T16:48:49.613" v="169" actId="1076"/>
        <pc:sldMkLst>
          <pc:docMk/>
          <pc:sldMk cId="2299235796" sldId="411"/>
        </pc:sldMkLst>
        <pc:spChg chg="mod">
          <ac:chgData name="buzdugan artur" userId="1770a38c255ab84c" providerId="LiveId" clId="{16A4E4E3-8213-4AFF-9A21-3F99CB9D024A}" dt="2026-02-28T16:48:49.613" v="169" actId="1076"/>
          <ac:spMkLst>
            <pc:docMk/>
            <pc:sldMk cId="2299235796" sldId="411"/>
            <ac:spMk id="7" creationId="{2D6A068A-EB04-5634-4025-E6BDB1E66EC8}"/>
          </ac:spMkLst>
        </pc:spChg>
        <pc:picChg chg="mod">
          <ac:chgData name="buzdugan artur" userId="1770a38c255ab84c" providerId="LiveId" clId="{16A4E4E3-8213-4AFF-9A21-3F99CB9D024A}" dt="2026-02-28T16:48:14.979" v="163" actId="1076"/>
          <ac:picMkLst>
            <pc:docMk/>
            <pc:sldMk cId="2299235796" sldId="411"/>
            <ac:picMk id="5" creationId="{E07A961C-DD3E-0010-BCBC-5BAB73253141}"/>
          </ac:picMkLst>
        </pc:picChg>
      </pc:sldChg>
      <pc:sldChg chg="modSp mod">
        <pc:chgData name="buzdugan artur" userId="1770a38c255ab84c" providerId="LiveId" clId="{16A4E4E3-8213-4AFF-9A21-3F99CB9D024A}" dt="2026-02-28T16:41:51.113" v="89" actId="6549"/>
        <pc:sldMkLst>
          <pc:docMk/>
          <pc:sldMk cId="2650449151" sldId="412"/>
        </pc:sldMkLst>
        <pc:graphicFrameChg chg="modGraphic">
          <ac:chgData name="buzdugan artur" userId="1770a38c255ab84c" providerId="LiveId" clId="{16A4E4E3-8213-4AFF-9A21-3F99CB9D024A}" dt="2026-02-28T16:41:51.113" v="89" actId="6549"/>
          <ac:graphicFrameMkLst>
            <pc:docMk/>
            <pc:sldMk cId="2650449151" sldId="412"/>
            <ac:graphicFrameMk id="12" creationId="{E727BB28-6921-98A4-BCC2-624B26813B1C}"/>
          </ac:graphicFrameMkLst>
        </pc:graphicFrameChg>
        <pc:picChg chg="mod">
          <ac:chgData name="buzdugan artur" userId="1770a38c255ab84c" providerId="LiveId" clId="{16A4E4E3-8213-4AFF-9A21-3F99CB9D024A}" dt="2026-02-28T16:40:41.779" v="80" actId="1076"/>
          <ac:picMkLst>
            <pc:docMk/>
            <pc:sldMk cId="2650449151" sldId="412"/>
            <ac:picMk id="10" creationId="{0AC3BAAF-A603-96C8-B3FC-D29229832C3E}"/>
          </ac:picMkLst>
        </pc:picChg>
        <pc:picChg chg="mod">
          <ac:chgData name="buzdugan artur" userId="1770a38c255ab84c" providerId="LiveId" clId="{16A4E4E3-8213-4AFF-9A21-3F99CB9D024A}" dt="2026-02-28T16:40:53.555" v="81" actId="1076"/>
          <ac:picMkLst>
            <pc:docMk/>
            <pc:sldMk cId="2650449151" sldId="412"/>
            <ac:picMk id="24" creationId="{BD1C3E8C-1391-2B3A-3AA8-8DA6FD905FFF}"/>
          </ac:picMkLst>
        </pc:picChg>
        <pc:picChg chg="mod">
          <ac:chgData name="buzdugan artur" userId="1770a38c255ab84c" providerId="LiveId" clId="{16A4E4E3-8213-4AFF-9A21-3F99CB9D024A}" dt="2026-02-28T16:40:56.438" v="82" actId="1076"/>
          <ac:picMkLst>
            <pc:docMk/>
            <pc:sldMk cId="2650449151" sldId="412"/>
            <ac:picMk id="27" creationId="{EF326DC2-A35C-8622-4FE9-42345E6512BC}"/>
          </ac:picMkLst>
        </pc:picChg>
      </pc:sldChg>
      <pc:sldChg chg="modSp mod">
        <pc:chgData name="buzdugan artur" userId="1770a38c255ab84c" providerId="LiveId" clId="{16A4E4E3-8213-4AFF-9A21-3F99CB9D024A}" dt="2026-02-28T16:47:56.034" v="161" actId="6549"/>
        <pc:sldMkLst>
          <pc:docMk/>
          <pc:sldMk cId="4285661994" sldId="413"/>
        </pc:sldMkLst>
        <pc:spChg chg="mod">
          <ac:chgData name="buzdugan artur" userId="1770a38c255ab84c" providerId="LiveId" clId="{16A4E4E3-8213-4AFF-9A21-3F99CB9D024A}" dt="2026-02-28T16:47:56.034" v="161" actId="6549"/>
          <ac:spMkLst>
            <pc:docMk/>
            <pc:sldMk cId="4285661994" sldId="413"/>
            <ac:spMk id="22" creationId="{7640614F-F4F5-2A45-9292-493EDE27FAE4}"/>
          </ac:spMkLst>
        </pc:spChg>
      </pc:sldChg>
      <pc:sldChg chg="modSp mod">
        <pc:chgData name="buzdugan artur" userId="1770a38c255ab84c" providerId="LiveId" clId="{16A4E4E3-8213-4AFF-9A21-3F99CB9D024A}" dt="2026-02-28T16:54:08.961" v="993" actId="21"/>
        <pc:sldMkLst>
          <pc:docMk/>
          <pc:sldMk cId="1035695394" sldId="415"/>
        </pc:sldMkLst>
        <pc:graphicFrameChg chg="modGraphic">
          <ac:chgData name="buzdugan artur" userId="1770a38c255ab84c" providerId="LiveId" clId="{16A4E4E3-8213-4AFF-9A21-3F99CB9D024A}" dt="2026-02-28T16:54:08.961" v="993" actId="21"/>
          <ac:graphicFrameMkLst>
            <pc:docMk/>
            <pc:sldMk cId="1035695394" sldId="415"/>
            <ac:graphicFrameMk id="4" creationId="{A28F611B-7556-8057-AEB1-18C2E5D9A796}"/>
          </ac:graphicFrameMkLst>
        </pc:graphicFrameChg>
      </pc:sldChg>
      <pc:sldChg chg="modSp mod">
        <pc:chgData name="buzdugan artur" userId="1770a38c255ab84c" providerId="LiveId" clId="{16A4E4E3-8213-4AFF-9A21-3F99CB9D024A}" dt="2026-02-28T16:43:50.731" v="107" actId="1076"/>
        <pc:sldMkLst>
          <pc:docMk/>
          <pc:sldMk cId="1153658187" sldId="429"/>
        </pc:sldMkLst>
        <pc:spChg chg="mod">
          <ac:chgData name="buzdugan artur" userId="1770a38c255ab84c" providerId="LiveId" clId="{16A4E4E3-8213-4AFF-9A21-3F99CB9D024A}" dt="2026-02-28T16:43:27.412" v="100" actId="27636"/>
          <ac:spMkLst>
            <pc:docMk/>
            <pc:sldMk cId="1153658187" sldId="429"/>
            <ac:spMk id="2" creationId="{AC7A26D1-4A6F-189A-52CD-4823F710DA4C}"/>
          </ac:spMkLst>
        </pc:spChg>
        <pc:spChg chg="mod">
          <ac:chgData name="buzdugan artur" userId="1770a38c255ab84c" providerId="LiveId" clId="{16A4E4E3-8213-4AFF-9A21-3F99CB9D024A}" dt="2026-02-28T16:43:50.731" v="107" actId="1076"/>
          <ac:spMkLst>
            <pc:docMk/>
            <pc:sldMk cId="1153658187" sldId="429"/>
            <ac:spMk id="3" creationId="{BA112E79-3BCE-78FB-8DC9-1BF2A8A63A76}"/>
          </ac:spMkLst>
        </pc:spChg>
        <pc:spChg chg="mod">
          <ac:chgData name="buzdugan artur" userId="1770a38c255ab84c" providerId="LiveId" clId="{16A4E4E3-8213-4AFF-9A21-3F99CB9D024A}" dt="2026-02-28T16:43:36.247" v="103" actId="1076"/>
          <ac:spMkLst>
            <pc:docMk/>
            <pc:sldMk cId="1153658187" sldId="429"/>
            <ac:spMk id="8" creationId="{6731BF45-461A-451C-04B9-65202C40D007}"/>
          </ac:spMkLst>
        </pc:spChg>
        <pc:picChg chg="mod">
          <ac:chgData name="buzdugan artur" userId="1770a38c255ab84c" providerId="LiveId" clId="{16A4E4E3-8213-4AFF-9A21-3F99CB9D024A}" dt="2026-02-28T16:43:34.366" v="102" actId="1076"/>
          <ac:picMkLst>
            <pc:docMk/>
            <pc:sldMk cId="1153658187" sldId="429"/>
            <ac:picMk id="5" creationId="{B6CBBCCE-2D02-3F3E-AC2F-5D971F0CEE18}"/>
          </ac:picMkLst>
        </pc:picChg>
        <pc:picChg chg="mod">
          <ac:chgData name="buzdugan artur" userId="1770a38c255ab84c" providerId="LiveId" clId="{16A4E4E3-8213-4AFF-9A21-3F99CB9D024A}" dt="2026-02-28T16:43:37.617" v="104" actId="1076"/>
          <ac:picMkLst>
            <pc:docMk/>
            <pc:sldMk cId="1153658187" sldId="429"/>
            <ac:picMk id="10" creationId="{0612CB8B-4128-83F1-B0D1-E5CD11DACA1D}"/>
          </ac:picMkLst>
        </pc:picChg>
      </pc:sldChg>
      <pc:sldChg chg="modSp mod">
        <pc:chgData name="buzdugan artur" userId="1770a38c255ab84c" providerId="LiveId" clId="{16A4E4E3-8213-4AFF-9A21-3F99CB9D024A}" dt="2026-02-28T16:46:50.322" v="143" actId="14100"/>
        <pc:sldMkLst>
          <pc:docMk/>
          <pc:sldMk cId="1893216865" sldId="430"/>
        </pc:sldMkLst>
        <pc:spChg chg="mod">
          <ac:chgData name="buzdugan artur" userId="1770a38c255ab84c" providerId="LiveId" clId="{16A4E4E3-8213-4AFF-9A21-3F99CB9D024A}" dt="2026-02-28T16:46:43.684" v="142" actId="404"/>
          <ac:spMkLst>
            <pc:docMk/>
            <pc:sldMk cId="1893216865" sldId="430"/>
            <ac:spMk id="3" creationId="{98B693A6-B0EA-E198-55F7-AFB868949799}"/>
          </ac:spMkLst>
        </pc:spChg>
        <pc:picChg chg="mod">
          <ac:chgData name="buzdugan artur" userId="1770a38c255ab84c" providerId="LiveId" clId="{16A4E4E3-8213-4AFF-9A21-3F99CB9D024A}" dt="2026-02-28T16:46:50.322" v="143" actId="14100"/>
          <ac:picMkLst>
            <pc:docMk/>
            <pc:sldMk cId="1893216865" sldId="430"/>
            <ac:picMk id="5" creationId="{5B992FBF-53FC-7BD6-FB2B-A0F61736C0E0}"/>
          </ac:picMkLst>
        </pc:picChg>
        <pc:picChg chg="mod">
          <ac:chgData name="buzdugan artur" userId="1770a38c255ab84c" providerId="LiveId" clId="{16A4E4E3-8213-4AFF-9A21-3F99CB9D024A}" dt="2026-02-28T16:44:56.407" v="116" actId="14100"/>
          <ac:picMkLst>
            <pc:docMk/>
            <pc:sldMk cId="1893216865" sldId="430"/>
            <ac:picMk id="7" creationId="{79214ECF-9827-E46A-67D5-9B10BB266271}"/>
          </ac:picMkLst>
        </pc:picChg>
        <pc:picChg chg="mod">
          <ac:chgData name="buzdugan artur" userId="1770a38c255ab84c" providerId="LiveId" clId="{16A4E4E3-8213-4AFF-9A21-3F99CB9D024A}" dt="2026-02-28T16:44:46.082" v="114" actId="1076"/>
          <ac:picMkLst>
            <pc:docMk/>
            <pc:sldMk cId="1893216865" sldId="430"/>
            <ac:picMk id="8" creationId="{23E03A06-F2FF-C84E-C8FE-1A075C833793}"/>
          </ac:picMkLst>
        </pc:picChg>
        <pc:picChg chg="mod">
          <ac:chgData name="buzdugan artur" userId="1770a38c255ab84c" providerId="LiveId" clId="{16A4E4E3-8213-4AFF-9A21-3F99CB9D024A}" dt="2026-02-28T16:44:49.365" v="115" actId="1076"/>
          <ac:picMkLst>
            <pc:docMk/>
            <pc:sldMk cId="1893216865" sldId="430"/>
            <ac:picMk id="11" creationId="{1399AC41-7F13-0AC3-A739-C139E12F47DF}"/>
          </ac:picMkLst>
        </pc:picChg>
      </pc:sldChg>
      <pc:sldChg chg="modSp mod">
        <pc:chgData name="buzdugan artur" userId="1770a38c255ab84c" providerId="LiveId" clId="{16A4E4E3-8213-4AFF-9A21-3F99CB9D024A}" dt="2026-02-28T16:55:28.330" v="1007" actId="20577"/>
        <pc:sldMkLst>
          <pc:docMk/>
          <pc:sldMk cId="2019538935" sldId="431"/>
        </pc:sldMkLst>
        <pc:spChg chg="mod">
          <ac:chgData name="buzdugan artur" userId="1770a38c255ab84c" providerId="LiveId" clId="{16A4E4E3-8213-4AFF-9A21-3F99CB9D024A}" dt="2026-02-28T16:54:37.360" v="996" actId="14100"/>
          <ac:spMkLst>
            <pc:docMk/>
            <pc:sldMk cId="2019538935" sldId="431"/>
            <ac:spMk id="7" creationId="{1D88FDED-C968-4E3F-AF7D-83993B1C72B0}"/>
          </ac:spMkLst>
        </pc:spChg>
        <pc:spChg chg="mod">
          <ac:chgData name="buzdugan artur" userId="1770a38c255ab84c" providerId="LiveId" clId="{16A4E4E3-8213-4AFF-9A21-3F99CB9D024A}" dt="2026-02-28T16:54:42.859" v="997" actId="2711"/>
          <ac:spMkLst>
            <pc:docMk/>
            <pc:sldMk cId="2019538935" sldId="431"/>
            <ac:spMk id="9" creationId="{8D605C5F-7709-023A-FF8C-20D2F540F57E}"/>
          </ac:spMkLst>
        </pc:spChg>
        <pc:spChg chg="mod">
          <ac:chgData name="buzdugan artur" userId="1770a38c255ab84c" providerId="LiveId" clId="{16A4E4E3-8213-4AFF-9A21-3F99CB9D024A}" dt="2026-02-28T16:54:52.236" v="1000" actId="2711"/>
          <ac:spMkLst>
            <pc:docMk/>
            <pc:sldMk cId="2019538935" sldId="431"/>
            <ac:spMk id="11" creationId="{FACFA295-5BB8-96C9-F504-05D4F65AF3A7}"/>
          </ac:spMkLst>
        </pc:spChg>
        <pc:spChg chg="mod">
          <ac:chgData name="buzdugan artur" userId="1770a38c255ab84c" providerId="LiveId" clId="{16A4E4E3-8213-4AFF-9A21-3F99CB9D024A}" dt="2026-02-28T16:55:28.330" v="1007" actId="20577"/>
          <ac:spMkLst>
            <pc:docMk/>
            <pc:sldMk cId="2019538935" sldId="431"/>
            <ac:spMk id="15" creationId="{FDB8A9DF-65F4-ECB5-4936-3F17CFB52D4F}"/>
          </ac:spMkLst>
        </pc:spChg>
      </pc:sldChg>
      <pc:sldChg chg="modSp mod">
        <pc:chgData name="buzdugan artur" userId="1770a38c255ab84c" providerId="LiveId" clId="{16A4E4E3-8213-4AFF-9A21-3F99CB9D024A}" dt="2026-02-28T16:55:52.481" v="1013" actId="20577"/>
        <pc:sldMkLst>
          <pc:docMk/>
          <pc:sldMk cId="3374647930" sldId="432"/>
        </pc:sldMkLst>
        <pc:spChg chg="mod">
          <ac:chgData name="buzdugan artur" userId="1770a38c255ab84c" providerId="LiveId" clId="{16A4E4E3-8213-4AFF-9A21-3F99CB9D024A}" dt="2026-02-28T16:55:52.481" v="1013" actId="20577"/>
          <ac:spMkLst>
            <pc:docMk/>
            <pc:sldMk cId="3374647930" sldId="432"/>
            <ac:spMk id="7" creationId="{DEC6C3F6-488D-31DB-6DC6-9FBB9125A200}"/>
          </ac:spMkLst>
        </pc:spChg>
      </pc:sldChg>
      <pc:sldChg chg="modSp mod">
        <pc:chgData name="buzdugan artur" userId="1770a38c255ab84c" providerId="LiveId" clId="{16A4E4E3-8213-4AFF-9A21-3F99CB9D024A}" dt="2026-02-28T16:58:04.020" v="1062" actId="6549"/>
        <pc:sldMkLst>
          <pc:docMk/>
          <pc:sldMk cId="3518088440" sldId="433"/>
        </pc:sldMkLst>
        <pc:spChg chg="mod">
          <ac:chgData name="buzdugan artur" userId="1770a38c255ab84c" providerId="LiveId" clId="{16A4E4E3-8213-4AFF-9A21-3F99CB9D024A}" dt="2026-02-28T16:58:04.020" v="1062" actId="6549"/>
          <ac:spMkLst>
            <pc:docMk/>
            <pc:sldMk cId="3518088440" sldId="433"/>
            <ac:spMk id="3" creationId="{94B0A73D-00E4-26DE-2CE3-4AB6D75BEA36}"/>
          </ac:spMkLst>
        </pc:spChg>
      </pc:sldChg>
      <pc:sldChg chg="modSp mod">
        <pc:chgData name="buzdugan artur" userId="1770a38c255ab84c" providerId="LiveId" clId="{16A4E4E3-8213-4AFF-9A21-3F99CB9D024A}" dt="2026-02-28T16:59:12.210" v="1072" actId="1076"/>
        <pc:sldMkLst>
          <pc:docMk/>
          <pc:sldMk cId="1838117435" sldId="434"/>
        </pc:sldMkLst>
        <pc:spChg chg="mod">
          <ac:chgData name="buzdugan artur" userId="1770a38c255ab84c" providerId="LiveId" clId="{16A4E4E3-8213-4AFF-9A21-3F99CB9D024A}" dt="2026-02-28T16:59:12.210" v="1072" actId="1076"/>
          <ac:spMkLst>
            <pc:docMk/>
            <pc:sldMk cId="1838117435" sldId="434"/>
            <ac:spMk id="2" creationId="{57C9549F-A970-6DEE-C1D1-B5409194E240}"/>
          </ac:spMkLst>
        </pc:spChg>
        <pc:spChg chg="mod">
          <ac:chgData name="buzdugan artur" userId="1770a38c255ab84c" providerId="LiveId" clId="{16A4E4E3-8213-4AFF-9A21-3F99CB9D024A}" dt="2026-02-28T16:58:46.282" v="1066" actId="1076"/>
          <ac:spMkLst>
            <pc:docMk/>
            <pc:sldMk cId="1838117435" sldId="434"/>
            <ac:spMk id="7" creationId="{194B89F4-8372-3162-78C5-AD7AF81A90B7}"/>
          </ac:spMkLst>
        </pc:spChg>
      </pc:sldChg>
      <pc:sldChg chg="del">
        <pc:chgData name="buzdugan artur" userId="1770a38c255ab84c" providerId="LiveId" clId="{16A4E4E3-8213-4AFF-9A21-3F99CB9D024A}" dt="2026-02-28T16:33:46.208" v="16" actId="47"/>
        <pc:sldMkLst>
          <pc:docMk/>
          <pc:sldMk cId="754273544" sldId="435"/>
        </pc:sldMkLst>
      </pc:sldChg>
      <pc:sldChg chg="del">
        <pc:chgData name="buzdugan artur" userId="1770a38c255ab84c" providerId="LiveId" clId="{16A4E4E3-8213-4AFF-9A21-3F99CB9D024A}" dt="2026-02-28T16:33:47.070" v="17" actId="47"/>
        <pc:sldMkLst>
          <pc:docMk/>
          <pc:sldMk cId="3673116127" sldId="436"/>
        </pc:sldMkLst>
      </pc:sldChg>
      <pc:sldChg chg="del">
        <pc:chgData name="buzdugan artur" userId="1770a38c255ab84c" providerId="LiveId" clId="{16A4E4E3-8213-4AFF-9A21-3F99CB9D024A}" dt="2026-02-28T16:33:58.513" v="18" actId="47"/>
        <pc:sldMkLst>
          <pc:docMk/>
          <pc:sldMk cId="3454049585" sldId="437"/>
        </pc:sldMkLst>
      </pc:sldChg>
      <pc:sldChg chg="modSp mod">
        <pc:chgData name="buzdugan artur" userId="1770a38c255ab84c" providerId="LiveId" clId="{16A4E4E3-8213-4AFF-9A21-3F99CB9D024A}" dt="2026-02-28T16:36:35.761" v="34" actId="1076"/>
        <pc:sldMkLst>
          <pc:docMk/>
          <pc:sldMk cId="3669034298" sldId="438"/>
        </pc:sldMkLst>
        <pc:spChg chg="mod">
          <ac:chgData name="buzdugan artur" userId="1770a38c255ab84c" providerId="LiveId" clId="{16A4E4E3-8213-4AFF-9A21-3F99CB9D024A}" dt="2026-02-28T16:34:29.322" v="22" actId="27636"/>
          <ac:spMkLst>
            <pc:docMk/>
            <pc:sldMk cId="3669034298" sldId="438"/>
            <ac:spMk id="2" creationId="{90432982-194E-BABE-7C5D-B6F0291D0E4A}"/>
          </ac:spMkLst>
        </pc:spChg>
        <pc:spChg chg="mod">
          <ac:chgData name="buzdugan artur" userId="1770a38c255ab84c" providerId="LiveId" clId="{16A4E4E3-8213-4AFF-9A21-3F99CB9D024A}" dt="2026-02-28T16:36:35.761" v="34" actId="1076"/>
          <ac:spMkLst>
            <pc:docMk/>
            <pc:sldMk cId="3669034298" sldId="438"/>
            <ac:spMk id="7" creationId="{E8FD5DE5-7377-129C-6457-1E516FFE69EF}"/>
          </ac:spMkLst>
        </pc:spChg>
        <pc:spChg chg="mod">
          <ac:chgData name="buzdugan artur" userId="1770a38c255ab84c" providerId="LiveId" clId="{16A4E4E3-8213-4AFF-9A21-3F99CB9D024A}" dt="2026-02-28T16:36:29.273" v="33" actId="6549"/>
          <ac:spMkLst>
            <pc:docMk/>
            <pc:sldMk cId="3669034298" sldId="438"/>
            <ac:spMk id="16" creationId="{0F58BD85-261D-C46A-B605-81E34BA26FDC}"/>
          </ac:spMkLst>
        </pc:spChg>
        <pc:spChg chg="mod">
          <ac:chgData name="buzdugan artur" userId="1770a38c255ab84c" providerId="LiveId" clId="{16A4E4E3-8213-4AFF-9A21-3F99CB9D024A}" dt="2026-02-28T16:34:44.931" v="26" actId="1076"/>
          <ac:spMkLst>
            <pc:docMk/>
            <pc:sldMk cId="3669034298" sldId="438"/>
            <ac:spMk id="17" creationId="{8EB6C635-0D79-878E-228A-03EDEC5C2D34}"/>
          </ac:spMkLst>
        </pc:spChg>
        <pc:picChg chg="mod">
          <ac:chgData name="buzdugan artur" userId="1770a38c255ab84c" providerId="LiveId" clId="{16A4E4E3-8213-4AFF-9A21-3F99CB9D024A}" dt="2026-02-28T16:34:33.335" v="23" actId="1076"/>
          <ac:picMkLst>
            <pc:docMk/>
            <pc:sldMk cId="3669034298" sldId="438"/>
            <ac:picMk id="4" creationId="{85201419-22A5-0380-7024-39737C818233}"/>
          </ac:picMkLst>
        </pc:picChg>
        <pc:picChg chg="mod">
          <ac:chgData name="buzdugan artur" userId="1770a38c255ab84c" providerId="LiveId" clId="{16A4E4E3-8213-4AFF-9A21-3F99CB9D024A}" dt="2026-02-28T16:34:35.187" v="24" actId="1076"/>
          <ac:picMkLst>
            <pc:docMk/>
            <pc:sldMk cId="3669034298" sldId="438"/>
            <ac:picMk id="8" creationId="{4D44069C-7E67-40BB-3F59-0D4B8536E0EA}"/>
          </ac:picMkLst>
        </pc:picChg>
        <pc:picChg chg="mod">
          <ac:chgData name="buzdugan artur" userId="1770a38c255ab84c" providerId="LiveId" clId="{16A4E4E3-8213-4AFF-9A21-3F99CB9D024A}" dt="2026-02-28T16:35:21.581" v="29" actId="1076"/>
          <ac:picMkLst>
            <pc:docMk/>
            <pc:sldMk cId="3669034298" sldId="438"/>
            <ac:picMk id="14" creationId="{E96242D7-17D4-9C11-91F6-C3D327831A57}"/>
          </ac:picMkLst>
        </pc:picChg>
      </pc:sldChg>
      <pc:sldChg chg="modSp mod">
        <pc:chgData name="buzdugan artur" userId="1770a38c255ab84c" providerId="LiveId" clId="{16A4E4E3-8213-4AFF-9A21-3F99CB9D024A}" dt="2026-02-28T17:01:24.483" v="1100" actId="6549"/>
        <pc:sldMkLst>
          <pc:docMk/>
          <pc:sldMk cId="1357517650" sldId="442"/>
        </pc:sldMkLst>
        <pc:spChg chg="mod">
          <ac:chgData name="buzdugan artur" userId="1770a38c255ab84c" providerId="LiveId" clId="{16A4E4E3-8213-4AFF-9A21-3F99CB9D024A}" dt="2026-02-28T17:00:33.990" v="1084" actId="122"/>
          <ac:spMkLst>
            <pc:docMk/>
            <pc:sldMk cId="1357517650" sldId="442"/>
            <ac:spMk id="2" creationId="{5EC7B01F-BBEB-611F-8EBF-CB1B6505523D}"/>
          </ac:spMkLst>
        </pc:spChg>
        <pc:spChg chg="mod">
          <ac:chgData name="buzdugan artur" userId="1770a38c255ab84c" providerId="LiveId" clId="{16A4E4E3-8213-4AFF-9A21-3F99CB9D024A}" dt="2026-02-28T17:01:24.483" v="1100" actId="6549"/>
          <ac:spMkLst>
            <pc:docMk/>
            <pc:sldMk cId="1357517650" sldId="442"/>
            <ac:spMk id="3" creationId="{B1DFA2EA-DD83-DADC-0E98-D92B985731DD}"/>
          </ac:spMkLst>
        </pc:spChg>
        <pc:spChg chg="mod">
          <ac:chgData name="buzdugan artur" userId="1770a38c255ab84c" providerId="LiveId" clId="{16A4E4E3-8213-4AFF-9A21-3F99CB9D024A}" dt="2026-02-28T17:01:13.726" v="1092" actId="1076"/>
          <ac:spMkLst>
            <pc:docMk/>
            <pc:sldMk cId="1357517650" sldId="442"/>
            <ac:spMk id="7" creationId="{B0FEBB2A-8FAF-0511-C666-07274D547565}"/>
          </ac:spMkLst>
        </pc:spChg>
      </pc:sldChg>
      <pc:sldChg chg="modSp mod">
        <pc:chgData name="buzdugan artur" userId="1770a38c255ab84c" providerId="LiveId" clId="{16A4E4E3-8213-4AFF-9A21-3F99CB9D024A}" dt="2026-02-28T17:08:27.045" v="1198" actId="1076"/>
        <pc:sldMkLst>
          <pc:docMk/>
          <pc:sldMk cId="3093820944" sldId="443"/>
        </pc:sldMkLst>
        <pc:spChg chg="mod">
          <ac:chgData name="buzdugan artur" userId="1770a38c255ab84c" providerId="LiveId" clId="{16A4E4E3-8213-4AFF-9A21-3F99CB9D024A}" dt="2026-02-28T17:05:34.062" v="1140" actId="207"/>
          <ac:spMkLst>
            <pc:docMk/>
            <pc:sldMk cId="3093820944" sldId="443"/>
            <ac:spMk id="7" creationId="{7B5D1AA7-099E-F915-0464-8B1D994FC5F5}"/>
          </ac:spMkLst>
        </pc:spChg>
        <pc:spChg chg="mod">
          <ac:chgData name="buzdugan artur" userId="1770a38c255ab84c" providerId="LiveId" clId="{16A4E4E3-8213-4AFF-9A21-3F99CB9D024A}" dt="2026-02-28T17:05:13.286" v="1132" actId="1076"/>
          <ac:spMkLst>
            <pc:docMk/>
            <pc:sldMk cId="3093820944" sldId="443"/>
            <ac:spMk id="9" creationId="{55113C5E-FC78-20C1-34FE-F19ABD999263}"/>
          </ac:spMkLst>
        </pc:spChg>
        <pc:spChg chg="mod">
          <ac:chgData name="buzdugan artur" userId="1770a38c255ab84c" providerId="LiveId" clId="{16A4E4E3-8213-4AFF-9A21-3F99CB9D024A}" dt="2026-02-28T17:07:50.814" v="1179" actId="207"/>
          <ac:spMkLst>
            <pc:docMk/>
            <pc:sldMk cId="3093820944" sldId="443"/>
            <ac:spMk id="11" creationId="{86124406-B7EA-04D7-2144-0B4B3475E30C}"/>
          </ac:spMkLst>
        </pc:spChg>
        <pc:spChg chg="mod">
          <ac:chgData name="buzdugan artur" userId="1770a38c255ab84c" providerId="LiveId" clId="{16A4E4E3-8213-4AFF-9A21-3F99CB9D024A}" dt="2026-02-28T17:06:00.130" v="1150" actId="207"/>
          <ac:spMkLst>
            <pc:docMk/>
            <pc:sldMk cId="3093820944" sldId="443"/>
            <ac:spMk id="13" creationId="{43307EE7-862E-95CC-F7F4-648D09036B21}"/>
          </ac:spMkLst>
        </pc:spChg>
        <pc:spChg chg="mod">
          <ac:chgData name="buzdugan artur" userId="1770a38c255ab84c" providerId="LiveId" clId="{16A4E4E3-8213-4AFF-9A21-3F99CB9D024A}" dt="2026-02-28T17:08:21.418" v="1197" actId="207"/>
          <ac:spMkLst>
            <pc:docMk/>
            <pc:sldMk cId="3093820944" sldId="443"/>
            <ac:spMk id="15" creationId="{D04BD08D-C5E1-65C8-1A68-93647F74CDE6}"/>
          </ac:spMkLst>
        </pc:spChg>
        <pc:picChg chg="mod">
          <ac:chgData name="buzdugan artur" userId="1770a38c255ab84c" providerId="LiveId" clId="{16A4E4E3-8213-4AFF-9A21-3F99CB9D024A}" dt="2026-02-28T17:03:38.912" v="1115" actId="1076"/>
          <ac:picMkLst>
            <pc:docMk/>
            <pc:sldMk cId="3093820944" sldId="443"/>
            <ac:picMk id="4" creationId="{5E4A7952-5FAF-AA87-D113-1E6ECA2CD1F4}"/>
          </ac:picMkLst>
        </pc:picChg>
        <pc:picChg chg="mod">
          <ac:chgData name="buzdugan artur" userId="1770a38c255ab84c" providerId="LiveId" clId="{16A4E4E3-8213-4AFF-9A21-3F99CB9D024A}" dt="2026-02-28T17:08:27.045" v="1198" actId="1076"/>
          <ac:picMkLst>
            <pc:docMk/>
            <pc:sldMk cId="3093820944" sldId="443"/>
            <ac:picMk id="2050" creationId="{A57246EC-99E2-B55F-AF7C-63805EB6AA8E}"/>
          </ac:picMkLst>
        </pc:picChg>
      </pc:sldChg>
      <pc:sldChg chg="modSp mod">
        <pc:chgData name="buzdugan artur" userId="1770a38c255ab84c" providerId="LiveId" clId="{16A4E4E3-8213-4AFF-9A21-3F99CB9D024A}" dt="2026-02-28T17:11:02.202" v="1252" actId="404"/>
        <pc:sldMkLst>
          <pc:docMk/>
          <pc:sldMk cId="918062199" sldId="444"/>
        </pc:sldMkLst>
        <pc:spChg chg="mod">
          <ac:chgData name="buzdugan artur" userId="1770a38c255ab84c" providerId="LiveId" clId="{16A4E4E3-8213-4AFF-9A21-3F99CB9D024A}" dt="2026-02-28T17:11:02.202" v="1252" actId="404"/>
          <ac:spMkLst>
            <pc:docMk/>
            <pc:sldMk cId="918062199" sldId="444"/>
            <ac:spMk id="3" creationId="{4FF67949-14AD-B90A-68E8-57145AD8A88F}"/>
          </ac:spMkLst>
        </pc:spChg>
        <pc:spChg chg="mod">
          <ac:chgData name="buzdugan artur" userId="1770a38c255ab84c" providerId="LiveId" clId="{16A4E4E3-8213-4AFF-9A21-3F99CB9D024A}" dt="2026-02-28T17:09:22.819" v="1205" actId="14100"/>
          <ac:spMkLst>
            <pc:docMk/>
            <pc:sldMk cId="918062199" sldId="444"/>
            <ac:spMk id="9" creationId="{CE38E5DA-F043-0954-017B-F83389071C6C}"/>
          </ac:spMkLst>
        </pc:spChg>
      </pc:sldChg>
      <pc:sldChg chg="modSp mod">
        <pc:chgData name="buzdugan artur" userId="1770a38c255ab84c" providerId="LiveId" clId="{16A4E4E3-8213-4AFF-9A21-3F99CB9D024A}" dt="2026-02-28T16:59:43.823" v="1080" actId="27636"/>
        <pc:sldMkLst>
          <pc:docMk/>
          <pc:sldMk cId="2953705783" sldId="445"/>
        </pc:sldMkLst>
        <pc:spChg chg="mod">
          <ac:chgData name="buzdugan artur" userId="1770a38c255ab84c" providerId="LiveId" clId="{16A4E4E3-8213-4AFF-9A21-3F99CB9D024A}" dt="2026-02-28T16:59:43.823" v="1080" actId="27636"/>
          <ac:spMkLst>
            <pc:docMk/>
            <pc:sldMk cId="2953705783" sldId="445"/>
            <ac:spMk id="5" creationId="{A47054AC-E19C-60EA-4F75-4F44A4170493}"/>
          </ac:spMkLst>
        </pc:spChg>
      </pc:sldChg>
      <pc:sldChg chg="addSp modSp del mod">
        <pc:chgData name="buzdugan artur" userId="1770a38c255ab84c" providerId="LiveId" clId="{16A4E4E3-8213-4AFF-9A21-3F99CB9D024A}" dt="2026-02-28T16:38:57.341" v="71" actId="47"/>
        <pc:sldMkLst>
          <pc:docMk/>
          <pc:sldMk cId="916770977" sldId="450"/>
        </pc:sldMkLst>
        <pc:picChg chg="add mod">
          <ac:chgData name="buzdugan artur" userId="1770a38c255ab84c" providerId="LiveId" clId="{16A4E4E3-8213-4AFF-9A21-3F99CB9D024A}" dt="2026-02-28T16:37:57.475" v="38" actId="1076"/>
          <ac:picMkLst>
            <pc:docMk/>
            <pc:sldMk cId="916770977" sldId="450"/>
            <ac:picMk id="3" creationId="{7298A423-666B-C0BB-01A5-B628ADF2D01A}"/>
          </ac:picMkLst>
        </pc:picChg>
        <pc:picChg chg="mod">
          <ac:chgData name="buzdugan artur" userId="1770a38c255ab84c" providerId="LiveId" clId="{16A4E4E3-8213-4AFF-9A21-3F99CB9D024A}" dt="2026-02-28T16:37:58.541" v="39" actId="1076"/>
          <ac:picMkLst>
            <pc:docMk/>
            <pc:sldMk cId="916770977" sldId="450"/>
            <ac:picMk id="5" creationId="{6EC83428-A524-D63F-481E-EE6D60E140BC}"/>
          </ac:picMkLst>
        </pc:picChg>
      </pc:sldChg>
      <pc:sldChg chg="addSp delSp modSp mod">
        <pc:chgData name="buzdugan artur" userId="1770a38c255ab84c" providerId="LiveId" clId="{16A4E4E3-8213-4AFF-9A21-3F99CB9D024A}" dt="2026-02-28T17:24:18.641" v="1466" actId="27636"/>
        <pc:sldMkLst>
          <pc:docMk/>
          <pc:sldMk cId="1466121726" sldId="451"/>
        </pc:sldMkLst>
        <pc:spChg chg="mod">
          <ac:chgData name="buzdugan artur" userId="1770a38c255ab84c" providerId="LiveId" clId="{16A4E4E3-8213-4AFF-9A21-3F99CB9D024A}" dt="2026-02-28T17:22:38.957" v="1457" actId="1076"/>
          <ac:spMkLst>
            <pc:docMk/>
            <pc:sldMk cId="1466121726" sldId="451"/>
            <ac:spMk id="2" creationId="{224C7058-CCF5-5C52-E53A-1020B5B8D3AE}"/>
          </ac:spMkLst>
        </pc:spChg>
        <pc:spChg chg="mod">
          <ac:chgData name="buzdugan artur" userId="1770a38c255ab84c" providerId="LiveId" clId="{16A4E4E3-8213-4AFF-9A21-3F99CB9D024A}" dt="2026-02-28T17:24:18.641" v="1466" actId="27636"/>
          <ac:spMkLst>
            <pc:docMk/>
            <pc:sldMk cId="1466121726" sldId="451"/>
            <ac:spMk id="3" creationId="{40F43A18-1AF9-BFD9-5FCE-1B6A3AE8A764}"/>
          </ac:spMkLst>
        </pc:spChg>
        <pc:spChg chg="add mod">
          <ac:chgData name="buzdugan artur" userId="1770a38c255ab84c" providerId="LiveId" clId="{16A4E4E3-8213-4AFF-9A21-3F99CB9D024A}" dt="2026-02-28T17:22:57.064" v="1462" actId="2711"/>
          <ac:spMkLst>
            <pc:docMk/>
            <pc:sldMk cId="1466121726" sldId="451"/>
            <ac:spMk id="5" creationId="{4772C162-D096-7F4C-4A5E-ECA882CD0133}"/>
          </ac:spMkLst>
        </pc:spChg>
        <pc:picChg chg="del mod">
          <ac:chgData name="buzdugan artur" userId="1770a38c255ab84c" providerId="LiveId" clId="{16A4E4E3-8213-4AFF-9A21-3F99CB9D024A}" dt="2026-02-28T17:22:16.696" v="1450" actId="478"/>
          <ac:picMkLst>
            <pc:docMk/>
            <pc:sldMk cId="1466121726" sldId="451"/>
            <ac:picMk id="9" creationId="{395039D4-9480-D75A-A422-7241D0713396}"/>
          </ac:picMkLst>
        </pc:picChg>
        <pc:picChg chg="mod">
          <ac:chgData name="buzdugan artur" userId="1770a38c255ab84c" providerId="LiveId" clId="{16A4E4E3-8213-4AFF-9A21-3F99CB9D024A}" dt="2026-02-28T17:21:24.848" v="1447" actId="1076"/>
          <ac:picMkLst>
            <pc:docMk/>
            <pc:sldMk cId="1466121726" sldId="451"/>
            <ac:picMk id="11" creationId="{1E4D1DF7-26AA-B4AC-3C89-A4295C620656}"/>
          </ac:picMkLst>
        </pc:picChg>
        <pc:picChg chg="del">
          <ac:chgData name="buzdugan artur" userId="1770a38c255ab84c" providerId="LiveId" clId="{16A4E4E3-8213-4AFF-9A21-3F99CB9D024A}" dt="2026-02-28T17:23:01.592" v="1463" actId="478"/>
          <ac:picMkLst>
            <pc:docMk/>
            <pc:sldMk cId="1466121726" sldId="451"/>
            <ac:picMk id="13" creationId="{959EFE5A-585D-3086-FA8B-C0E2A0FFADF8}"/>
          </ac:picMkLst>
        </pc:picChg>
        <pc:picChg chg="del">
          <ac:chgData name="buzdugan artur" userId="1770a38c255ab84c" providerId="LiveId" clId="{16A4E4E3-8213-4AFF-9A21-3F99CB9D024A}" dt="2026-02-28T17:23:02.728" v="1464" actId="478"/>
          <ac:picMkLst>
            <pc:docMk/>
            <pc:sldMk cId="1466121726" sldId="451"/>
            <ac:picMk id="14" creationId="{DEB1BF87-F839-CB0B-B389-707594489FCB}"/>
          </ac:picMkLst>
        </pc:picChg>
        <pc:picChg chg="del mod">
          <ac:chgData name="buzdugan artur" userId="1770a38c255ab84c" providerId="LiveId" clId="{16A4E4E3-8213-4AFF-9A21-3F99CB9D024A}" dt="2026-02-28T17:21:17.793" v="1444" actId="478"/>
          <ac:picMkLst>
            <pc:docMk/>
            <pc:sldMk cId="1466121726" sldId="451"/>
            <ac:picMk id="16" creationId="{0B4F8729-3A34-4E35-820F-ACEE342AC322}"/>
          </ac:picMkLst>
        </pc:picChg>
      </pc:sldChg>
      <pc:sldChg chg="modSp mod">
        <pc:chgData name="buzdugan artur" userId="1770a38c255ab84c" providerId="LiveId" clId="{16A4E4E3-8213-4AFF-9A21-3F99CB9D024A}" dt="2026-02-28T16:33:12.385" v="15" actId="1076"/>
        <pc:sldMkLst>
          <pc:docMk/>
          <pc:sldMk cId="1036806130" sldId="456"/>
        </pc:sldMkLst>
        <pc:spChg chg="mod">
          <ac:chgData name="buzdugan artur" userId="1770a38c255ab84c" providerId="LiveId" clId="{16A4E4E3-8213-4AFF-9A21-3F99CB9D024A}" dt="2026-02-28T16:33:07.338" v="13" actId="6549"/>
          <ac:spMkLst>
            <pc:docMk/>
            <pc:sldMk cId="1036806130" sldId="456"/>
            <ac:spMk id="3" creationId="{0A11A451-C632-FD70-CE53-945FB3441FF2}"/>
          </ac:spMkLst>
        </pc:spChg>
        <pc:picChg chg="mod">
          <ac:chgData name="buzdugan artur" userId="1770a38c255ab84c" providerId="LiveId" clId="{16A4E4E3-8213-4AFF-9A21-3F99CB9D024A}" dt="2026-02-28T16:32:31.693" v="1" actId="1076"/>
          <ac:picMkLst>
            <pc:docMk/>
            <pc:sldMk cId="1036806130" sldId="456"/>
            <ac:picMk id="5" creationId="{43F8A576-613F-F5E1-8F25-307519DE6D6B}"/>
          </ac:picMkLst>
        </pc:picChg>
        <pc:picChg chg="mod">
          <ac:chgData name="buzdugan artur" userId="1770a38c255ab84c" providerId="LiveId" clId="{16A4E4E3-8213-4AFF-9A21-3F99CB9D024A}" dt="2026-02-28T16:32:33.809" v="2" actId="1076"/>
          <ac:picMkLst>
            <pc:docMk/>
            <pc:sldMk cId="1036806130" sldId="456"/>
            <ac:picMk id="7" creationId="{A24FA3E8-F277-C94D-5FFB-664782938DAF}"/>
          </ac:picMkLst>
        </pc:picChg>
        <pc:picChg chg="mod">
          <ac:chgData name="buzdugan artur" userId="1770a38c255ab84c" providerId="LiveId" clId="{16A4E4E3-8213-4AFF-9A21-3F99CB9D024A}" dt="2026-02-28T16:32:39.111" v="3" actId="1076"/>
          <ac:picMkLst>
            <pc:docMk/>
            <pc:sldMk cId="1036806130" sldId="456"/>
            <ac:picMk id="9" creationId="{0376382A-F015-39CB-60BD-2D494B6F6D82}"/>
          </ac:picMkLst>
        </pc:picChg>
        <pc:picChg chg="mod">
          <ac:chgData name="buzdugan artur" userId="1770a38c255ab84c" providerId="LiveId" clId="{16A4E4E3-8213-4AFF-9A21-3F99CB9D024A}" dt="2026-02-28T16:33:10.255" v="14" actId="1076"/>
          <ac:picMkLst>
            <pc:docMk/>
            <pc:sldMk cId="1036806130" sldId="456"/>
            <ac:picMk id="11" creationId="{A94CE11D-7B2A-83C6-D260-CADE6579C811}"/>
          </ac:picMkLst>
        </pc:picChg>
        <pc:picChg chg="mod">
          <ac:chgData name="buzdugan artur" userId="1770a38c255ab84c" providerId="LiveId" clId="{16A4E4E3-8213-4AFF-9A21-3F99CB9D024A}" dt="2026-02-28T16:33:12.385" v="15" actId="1076"/>
          <ac:picMkLst>
            <pc:docMk/>
            <pc:sldMk cId="1036806130" sldId="456"/>
            <ac:picMk id="13" creationId="{0E5866FB-1AA3-AF80-B688-ECC334D0E5D2}"/>
          </ac:picMkLst>
        </pc:picChg>
      </pc:sldChg>
      <pc:sldChg chg="addSp delSp modSp new mod">
        <pc:chgData name="buzdugan artur" userId="1770a38c255ab84c" providerId="LiveId" clId="{16A4E4E3-8213-4AFF-9A21-3F99CB9D024A}" dt="2026-02-28T16:39:01.453" v="72" actId="1076"/>
        <pc:sldMkLst>
          <pc:docMk/>
          <pc:sldMk cId="37412496" sldId="457"/>
        </pc:sldMkLst>
        <pc:spChg chg="mod">
          <ac:chgData name="buzdugan artur" userId="1770a38c255ab84c" providerId="LiveId" clId="{16A4E4E3-8213-4AFF-9A21-3F99CB9D024A}" dt="2026-02-28T16:38:40.728" v="68" actId="27636"/>
          <ac:spMkLst>
            <pc:docMk/>
            <pc:sldMk cId="37412496" sldId="457"/>
            <ac:spMk id="2" creationId="{107906EE-58CB-47CC-B883-35C0163AF505}"/>
          </ac:spMkLst>
        </pc:spChg>
        <pc:spChg chg="del mod">
          <ac:chgData name="buzdugan artur" userId="1770a38c255ab84c" providerId="LiveId" clId="{16A4E4E3-8213-4AFF-9A21-3F99CB9D024A}" dt="2026-02-28T16:38:54.212" v="70"/>
          <ac:spMkLst>
            <pc:docMk/>
            <pc:sldMk cId="37412496" sldId="457"/>
            <ac:spMk id="3" creationId="{EF47F60F-511C-B3E9-34B3-4612306B129E}"/>
          </ac:spMkLst>
        </pc:spChg>
        <pc:picChg chg="add mod">
          <ac:chgData name="buzdugan artur" userId="1770a38c255ab84c" providerId="LiveId" clId="{16A4E4E3-8213-4AFF-9A21-3F99CB9D024A}" dt="2026-02-28T16:39:01.453" v="72" actId="1076"/>
          <ac:picMkLst>
            <pc:docMk/>
            <pc:sldMk cId="37412496" sldId="457"/>
            <ac:picMk id="4" creationId="{04B45A63-D010-834B-D7B5-BA17D3B13F8D}"/>
          </ac:picMkLst>
        </pc:picChg>
      </pc:sldChg>
      <pc:sldChg chg="addSp delSp modSp new mod">
        <pc:chgData name="buzdugan artur" userId="1770a38c255ab84c" providerId="LiveId" clId="{16A4E4E3-8213-4AFF-9A21-3F99CB9D024A}" dt="2026-02-28T17:20:36.226" v="1442" actId="113"/>
        <pc:sldMkLst>
          <pc:docMk/>
          <pc:sldMk cId="2630343609" sldId="458"/>
        </pc:sldMkLst>
        <pc:spChg chg="del mod">
          <ac:chgData name="buzdugan artur" userId="1770a38c255ab84c" providerId="LiveId" clId="{16A4E4E3-8213-4AFF-9A21-3F99CB9D024A}" dt="2026-02-28T17:16:28.124" v="1383" actId="478"/>
          <ac:spMkLst>
            <pc:docMk/>
            <pc:sldMk cId="2630343609" sldId="458"/>
            <ac:spMk id="2" creationId="{9054279E-9509-4A07-4B9C-DF8080D4C32A}"/>
          </ac:spMkLst>
        </pc:spChg>
        <pc:spChg chg="mod">
          <ac:chgData name="buzdugan artur" userId="1770a38c255ab84c" providerId="LiveId" clId="{16A4E4E3-8213-4AFF-9A21-3F99CB9D024A}" dt="2026-02-28T17:20:36.226" v="1442" actId="113"/>
          <ac:spMkLst>
            <pc:docMk/>
            <pc:sldMk cId="2630343609" sldId="458"/>
            <ac:spMk id="3" creationId="{B8F8B337-D90A-A875-1F7B-8F915C91A915}"/>
          </ac:spMkLst>
        </pc:spChg>
        <pc:spChg chg="add del mod">
          <ac:chgData name="buzdugan artur" userId="1770a38c255ab84c" providerId="LiveId" clId="{16A4E4E3-8213-4AFF-9A21-3F99CB9D024A}" dt="2026-02-28T17:16:33.960" v="1386" actId="478"/>
          <ac:spMkLst>
            <pc:docMk/>
            <pc:sldMk cId="2630343609" sldId="458"/>
            <ac:spMk id="6" creationId="{76718BE6-1346-2DF0-D1E0-C05A1805F1E3}"/>
          </ac:spMkLst>
        </pc:spChg>
        <pc:picChg chg="add del mod">
          <ac:chgData name="buzdugan artur" userId="1770a38c255ab84c" providerId="LiveId" clId="{16A4E4E3-8213-4AFF-9A21-3F99CB9D024A}" dt="2026-02-28T17:16:35.362" v="1387" actId="1076"/>
          <ac:picMkLst>
            <pc:docMk/>
            <pc:sldMk cId="2630343609" sldId="458"/>
            <ac:picMk id="4" creationId="{98BD9959-D2E9-4898-8E45-2312C54A625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4/3/2026</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4/3/2026</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4/3/2026</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4/3/2026</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4/3/2026</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4/3/2026</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4/3/2026</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4/3/2026</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4/3/2026</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4/3/2026</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40.png"/><Relationship Id="rId3" Type="http://schemas.openxmlformats.org/officeDocument/2006/relationships/image" Target="../media/image590.png"/><Relationship Id="rId7"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4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096000" y="639097"/>
            <a:ext cx="5447072" cy="3494791"/>
          </a:xfrm>
        </p:spPr>
        <p:txBody>
          <a:bodyPr>
            <a:normAutofit/>
          </a:bodyPr>
          <a:lstStyle/>
          <a:p>
            <a:r>
              <a:rPr lang="ro-RO" dirty="0"/>
              <a:t>BJT Tranzistoare </a:t>
            </a:r>
            <a:endParaRPr lang="en-US"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endParaRPr lang="en-US" dirty="0"/>
          </a:p>
        </p:txBody>
      </p:sp>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693380"/>
          </a:xfrm>
        </p:spPr>
        <p:txBody>
          <a:bodyPr>
            <a:normAutofit/>
          </a:bodyPr>
          <a:lstStyle/>
          <a:p>
            <a:r>
              <a:rPr lang="ro-RO" sz="3600" dirty="0"/>
              <a:t>Distribuția curenților  n</a:t>
            </a:r>
            <a:r>
              <a:rPr lang="ro-RO" sz="3600" cap="none" dirty="0"/>
              <a:t>-p-n</a:t>
            </a:r>
            <a:r>
              <a:rPr lang="ro-RO" sz="3600" dirty="0"/>
              <a:t> BJT în mod activ </a:t>
            </a:r>
            <a:endParaRPr lang="en-GB" sz="3600" dirty="0"/>
          </a:p>
        </p:txBody>
      </p:sp>
      <p:sp>
        <p:nvSpPr>
          <p:cNvPr id="3" name="Content Placeholder 2"/>
          <p:cNvSpPr>
            <a:spLocks noGrp="1"/>
          </p:cNvSpPr>
          <p:nvPr>
            <p:ph idx="1"/>
          </p:nvPr>
        </p:nvSpPr>
        <p:spPr>
          <a:xfrm>
            <a:off x="293615" y="1075765"/>
            <a:ext cx="6047223" cy="4840941"/>
          </a:xfrm>
        </p:spPr>
        <p:txBody>
          <a:bodyPr>
            <a:normAutofit/>
          </a:bodyPr>
          <a:lstStyle/>
          <a:p>
            <a:r>
              <a:rPr lang="en-GB" dirty="0">
                <a:latin typeface="Times New Roman" panose="02020603050405020304" pitchFamily="18" charset="0"/>
                <a:cs typeface="Times New Roman" panose="02020603050405020304" pitchFamily="18" charset="0"/>
              </a:rPr>
              <a:t>consider</a:t>
            </a:r>
            <a:r>
              <a:rPr lang="ro-RO" dirty="0">
                <a:latin typeface="Times New Roman" panose="02020603050405020304" pitchFamily="18" charset="0"/>
                <a:cs typeface="Times New Roman" panose="02020603050405020304" pitchFamily="18" charset="0"/>
              </a:rPr>
              <a:t>ăm</a:t>
            </a:r>
            <a:r>
              <a:rPr lang="en-GB" dirty="0">
                <a:latin typeface="Times New Roman" panose="02020603050405020304" pitchFamily="18" charset="0"/>
                <a:cs typeface="Times New Roman" panose="02020603050405020304" pitchFamily="18" charset="0"/>
              </a:rPr>
              <a:t> funcționarea </a:t>
            </a:r>
            <a:r>
              <a:rPr lang="ro-RO" dirty="0">
                <a:latin typeface="Times New Roman" panose="02020603050405020304" pitchFamily="18" charset="0"/>
                <a:cs typeface="Times New Roman" panose="02020603050405020304" pitchFamily="18" charset="0"/>
              </a:rPr>
              <a:t>TB</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în</a:t>
            </a:r>
            <a:r>
              <a:rPr lang="en-GB" dirty="0">
                <a:latin typeface="Times New Roman" panose="02020603050405020304" pitchFamily="18" charset="0"/>
                <a:cs typeface="Times New Roman" panose="02020603050405020304" pitchFamily="18" charset="0"/>
              </a:rPr>
              <a:t> mod </a:t>
            </a:r>
            <a:r>
              <a:rPr lang="en-GB" dirty="0" err="1">
                <a:latin typeface="Times New Roman" panose="02020603050405020304" pitchFamily="18" charset="0"/>
                <a:cs typeface="Times New Roman" panose="02020603050405020304" pitchFamily="18" charset="0"/>
              </a:rPr>
              <a:t>activ</a:t>
            </a:r>
            <a:r>
              <a:rPr lang="ro-RO"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GB" dirty="0" err="1">
                <a:latin typeface="Times New Roman" panose="02020603050405020304" pitchFamily="18" charset="0"/>
                <a:cs typeface="Times New Roman" panose="02020603050405020304" pitchFamily="18" charset="0"/>
              </a:rPr>
              <a:t>Această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situație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este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ilustrată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în</a:t>
            </a:r>
            <a:r>
              <a:rPr lang="en-GB" dirty="0">
                <a:latin typeface="Times New Roman" panose="02020603050405020304" pitchFamily="18" charset="0"/>
                <a:cs typeface="Times New Roman" panose="02020603050405020304" pitchFamily="18" charset="0"/>
              </a:rPr>
              <a:t> Fig. </a:t>
            </a:r>
            <a:r>
              <a:rPr lang="en-GB" dirty="0" err="1">
                <a:latin typeface="Times New Roman" panose="02020603050405020304" pitchFamily="18" charset="0"/>
                <a:cs typeface="Times New Roman" panose="02020603050405020304" pitchFamily="18" charset="0"/>
              </a:rPr>
              <a:t>pentru</a:t>
            </a:r>
            <a:r>
              <a:rPr lang="en-GB"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BJT</a:t>
            </a:r>
            <a:r>
              <a:rPr lang="en-GB" dirty="0">
                <a:latin typeface="Times New Roman" panose="02020603050405020304" pitchFamily="18" charset="0"/>
                <a:cs typeface="Times New Roman" panose="02020603050405020304" pitchFamily="18" charset="0"/>
              </a:rPr>
              <a:t> n</a:t>
            </a:r>
            <a:r>
              <a:rPr lang="ro-RO"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p</a:t>
            </a:r>
            <a:r>
              <a:rPr lang="ro-RO"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n. </a:t>
            </a:r>
            <a:endParaRPr lang="ro-RO" dirty="0">
              <a:latin typeface="Times New Roman" panose="02020603050405020304" pitchFamily="18" charset="0"/>
              <a:cs typeface="Times New Roman" panose="02020603050405020304" pitchFamily="18" charset="0"/>
            </a:endParaRPr>
          </a:p>
          <a:p>
            <a:r>
              <a:rPr lang="en-GB" dirty="0" err="1">
                <a:latin typeface="Times New Roman" panose="02020603050405020304" pitchFamily="18" charset="0"/>
                <a:cs typeface="Times New Roman" panose="02020603050405020304" pitchFamily="18" charset="0"/>
              </a:rPr>
              <a:t>Două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surse</a:t>
            </a:r>
            <a:r>
              <a:rPr lang="en-GB" dirty="0">
                <a:latin typeface="Times New Roman" panose="02020603050405020304" pitchFamily="18" charset="0"/>
                <a:cs typeface="Times New Roman" panose="02020603050405020304" pitchFamily="18" charset="0"/>
              </a:rPr>
              <a:t> de </a:t>
            </a:r>
            <a:r>
              <a:rPr lang="en-GB" dirty="0" err="1">
                <a:latin typeface="Times New Roman" panose="02020603050405020304" pitchFamily="18" charset="0"/>
                <a:cs typeface="Times New Roman" panose="02020603050405020304" pitchFamily="18" charset="0"/>
              </a:rPr>
              <a:t>tensiune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externă</a:t>
            </a:r>
            <a:r>
              <a:rPr lang="en-GB" dirty="0">
                <a:latin typeface="Times New Roman" panose="02020603050405020304" pitchFamily="18" charset="0"/>
                <a:cs typeface="Times New Roman" panose="02020603050405020304" pitchFamily="18" charset="0"/>
              </a:rPr>
              <a:t> sunt </a:t>
            </a:r>
            <a:r>
              <a:rPr lang="en-GB" dirty="0" err="1">
                <a:latin typeface="Times New Roman" panose="02020603050405020304" pitchFamily="18" charset="0"/>
                <a:cs typeface="Times New Roman" panose="02020603050405020304" pitchFamily="18" charset="0"/>
              </a:rPr>
              <a:t>utilizate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pentru</a:t>
            </a:r>
            <a:r>
              <a:rPr lang="en-GB" dirty="0">
                <a:latin typeface="Times New Roman" panose="02020603050405020304" pitchFamily="18" charset="0"/>
                <a:cs typeface="Times New Roman" panose="02020603050405020304" pitchFamily="18" charset="0"/>
              </a:rPr>
              <a:t> a </a:t>
            </a:r>
            <a:r>
              <a:rPr lang="en-GB" dirty="0" err="1">
                <a:latin typeface="Times New Roman" panose="02020603050405020304" pitchFamily="18" charset="0"/>
                <a:cs typeface="Times New Roman" panose="02020603050405020304" pitchFamily="18" charset="0"/>
              </a:rPr>
              <a:t>stabili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condițiile</a:t>
            </a:r>
            <a:r>
              <a:rPr lang="en-GB" dirty="0">
                <a:latin typeface="Times New Roman" panose="02020603050405020304" pitchFamily="18" charset="0"/>
                <a:cs typeface="Times New Roman" panose="02020603050405020304" pitchFamily="18" charset="0"/>
              </a:rPr>
              <a:t> de </a:t>
            </a:r>
            <a:r>
              <a:rPr lang="en-GB" dirty="0" err="1">
                <a:latin typeface="Times New Roman" panose="02020603050405020304" pitchFamily="18" charset="0"/>
                <a:cs typeface="Times New Roman" panose="02020603050405020304" pitchFamily="18" charset="0"/>
              </a:rPr>
              <a:t>polarizare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necesare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pentru</a:t>
            </a:r>
            <a:r>
              <a:rPr lang="en-GB" dirty="0">
                <a:latin typeface="Times New Roman" panose="02020603050405020304" pitchFamily="18" charset="0"/>
                <a:cs typeface="Times New Roman" panose="02020603050405020304" pitchFamily="18" charset="0"/>
              </a:rPr>
              <a:t> funcționarea </a:t>
            </a:r>
            <a:r>
              <a:rPr lang="en-GB" dirty="0" err="1">
                <a:latin typeface="Times New Roman" panose="02020603050405020304" pitchFamily="18" charset="0"/>
                <a:cs typeface="Times New Roman" panose="02020603050405020304" pitchFamily="18" charset="0"/>
              </a:rPr>
              <a:t>în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modul</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activ</a:t>
            </a:r>
            <a:r>
              <a:rPr lang="en-GB"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Valoarea t</a:t>
            </a:r>
            <a:r>
              <a:rPr lang="en-GB" dirty="0" err="1">
                <a:latin typeface="Times New Roman" panose="02020603050405020304" pitchFamily="18" charset="0"/>
                <a:cs typeface="Times New Roman" panose="02020603050405020304" pitchFamily="18" charset="0"/>
              </a:rPr>
              <a:t>ensiun</a:t>
            </a:r>
            <a:r>
              <a:rPr lang="ro-RO" dirty="0">
                <a:latin typeface="Times New Roman" panose="02020603050405020304" pitchFamily="18" charset="0"/>
                <a:cs typeface="Times New Roman" panose="02020603050405020304" pitchFamily="18" charset="0"/>
              </a:rPr>
              <a:t>ii</a:t>
            </a:r>
            <a:r>
              <a:rPr lang="en-GB" dirty="0">
                <a:latin typeface="Times New Roman" panose="02020603050405020304" pitchFamily="18" charset="0"/>
                <a:cs typeface="Times New Roman" panose="02020603050405020304" pitchFamily="18" charset="0"/>
              </a:rPr>
              <a:t> </a:t>
            </a:r>
            <a:r>
              <a:rPr lang="en-GB" b="1" dirty="0">
                <a:solidFill>
                  <a:srgbClr val="FF0000"/>
                </a:solidFill>
                <a:latin typeface="Times New Roman" panose="02020603050405020304" pitchFamily="18" charset="0"/>
                <a:cs typeface="Times New Roman" panose="02020603050405020304" pitchFamily="18" charset="0"/>
              </a:rPr>
              <a:t>V</a:t>
            </a:r>
            <a:r>
              <a:rPr lang="en-GB" b="1" baseline="-25000" dirty="0">
                <a:solidFill>
                  <a:srgbClr val="FF0000"/>
                </a:solidFill>
                <a:latin typeface="Times New Roman" panose="02020603050405020304" pitchFamily="18" charset="0"/>
                <a:cs typeface="Times New Roman" panose="02020603050405020304" pitchFamily="18" charset="0"/>
              </a:rPr>
              <a:t>BE</a:t>
            </a:r>
            <a:r>
              <a:rPr lang="en-GB"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este aleasă astfel, ca să asigure</a:t>
            </a:r>
            <a:r>
              <a:rPr lang="en-GB"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un</a:t>
            </a:r>
            <a:r>
              <a:rPr lang="en-GB"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potențial al </a:t>
            </a:r>
            <a:r>
              <a:rPr lang="en-GB" dirty="0" err="1">
                <a:latin typeface="Times New Roman" panose="02020603050405020304" pitchFamily="18" charset="0"/>
                <a:cs typeface="Times New Roman" panose="02020603050405020304" pitchFamily="18" charset="0"/>
              </a:rPr>
              <a:t>baz</a:t>
            </a:r>
            <a:r>
              <a:rPr lang="ro-RO" dirty="0">
                <a:latin typeface="Times New Roman" panose="02020603050405020304" pitchFamily="18" charset="0"/>
                <a:cs typeface="Times New Roman" panose="02020603050405020304" pitchFamily="18" charset="0"/>
              </a:rPr>
              <a:t>ei</a:t>
            </a:r>
            <a:r>
              <a:rPr lang="en-GB" dirty="0">
                <a:latin typeface="Times New Roman" panose="02020603050405020304" pitchFamily="18" charset="0"/>
                <a:cs typeface="Times New Roman" panose="02020603050405020304" pitchFamily="18" charset="0"/>
              </a:rPr>
              <a:t> de tip </a:t>
            </a:r>
            <a:r>
              <a:rPr lang="en-GB" i="1" dirty="0">
                <a:latin typeface="Times New Roman" panose="02020603050405020304" pitchFamily="18" charset="0"/>
                <a:cs typeface="Times New Roman" panose="02020603050405020304" pitchFamily="18" charset="0"/>
              </a:rPr>
              <a:t>p</a:t>
            </a:r>
            <a:r>
              <a:rPr lang="en-GB" b="1"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să</a:t>
            </a:r>
            <a:r>
              <a:rPr lang="en-GB" dirty="0">
                <a:latin typeface="Times New Roman" panose="02020603050405020304" pitchFamily="18" charset="0"/>
                <a:cs typeface="Times New Roman" panose="02020603050405020304" pitchFamily="18" charset="0"/>
              </a:rPr>
              <a:t> fie </a:t>
            </a:r>
            <a:r>
              <a:rPr lang="en-GB" dirty="0" err="1">
                <a:latin typeface="Times New Roman" panose="02020603050405020304" pitchFamily="18" charset="0"/>
                <a:cs typeface="Times New Roman" panose="02020603050405020304" pitchFamily="18" charset="0"/>
              </a:rPr>
              <a:t>mai</a:t>
            </a:r>
            <a:r>
              <a:rPr lang="en-GB" dirty="0">
                <a:latin typeface="Times New Roman" panose="02020603050405020304" pitchFamily="18" charset="0"/>
                <a:cs typeface="Times New Roman" panose="02020603050405020304" pitchFamily="18" charset="0"/>
              </a:rPr>
              <a:t> mare </a:t>
            </a:r>
            <a:r>
              <a:rPr lang="ro-RO" dirty="0">
                <a:latin typeface="Times New Roman" panose="02020603050405020304" pitchFamily="18" charset="0"/>
                <a:cs typeface="Times New Roman" panose="02020603050405020304" pitchFamily="18" charset="0"/>
              </a:rPr>
              <a:t>ca</a:t>
            </a:r>
            <a:r>
              <a:rPr lang="en-GB"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a </a:t>
            </a:r>
            <a:r>
              <a:rPr lang="en-GB" dirty="0" err="1">
                <a:latin typeface="Times New Roman" panose="02020603050405020304" pitchFamily="18" charset="0"/>
                <a:cs typeface="Times New Roman" panose="02020603050405020304" pitchFamily="18" charset="0"/>
              </a:rPr>
              <a:t>emi</a:t>
            </a:r>
            <a:r>
              <a:rPr lang="ro-RO" dirty="0">
                <a:latin typeface="Times New Roman" panose="02020603050405020304" pitchFamily="18" charset="0"/>
                <a:cs typeface="Times New Roman" panose="02020603050405020304" pitchFamily="18" charset="0"/>
              </a:rPr>
              <a:t>torului de tip </a:t>
            </a:r>
            <a:r>
              <a:rPr lang="en-GB" i="1" dirty="0">
                <a:latin typeface="Times New Roman" panose="02020603050405020304" pitchFamily="18" charset="0"/>
                <a:cs typeface="Times New Roman" panose="02020603050405020304" pitchFamily="18" charset="0"/>
              </a:rPr>
              <a:t>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astfel</a:t>
            </a:r>
            <a:r>
              <a:rPr lang="en-GB"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polarizând direct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joncțiunea</a:t>
            </a:r>
            <a:r>
              <a:rPr lang="en-GB" dirty="0">
                <a:latin typeface="Times New Roman" panose="02020603050405020304" pitchFamily="18" charset="0"/>
                <a:cs typeface="Times New Roman" panose="02020603050405020304" pitchFamily="18" charset="0"/>
              </a:rPr>
              <a:t> E-B. </a:t>
            </a:r>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Valoarea t</a:t>
            </a:r>
            <a:r>
              <a:rPr lang="en-GB" dirty="0" err="1">
                <a:latin typeface="Times New Roman" panose="02020603050405020304" pitchFamily="18" charset="0"/>
                <a:cs typeface="Times New Roman" panose="02020603050405020304" pitchFamily="18" charset="0"/>
              </a:rPr>
              <a:t>ensiun</a:t>
            </a:r>
            <a:r>
              <a:rPr lang="ro-RO" dirty="0">
                <a:latin typeface="Times New Roman" panose="02020603050405020304" pitchFamily="18" charset="0"/>
                <a:cs typeface="Times New Roman" panose="02020603050405020304" pitchFamily="18" charset="0"/>
              </a:rPr>
              <a:t>ii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colector-bază</a:t>
            </a:r>
            <a:r>
              <a:rPr lang="en-GB" dirty="0">
                <a:latin typeface="Times New Roman" panose="02020603050405020304" pitchFamily="18" charset="0"/>
                <a:cs typeface="Times New Roman" panose="02020603050405020304" pitchFamily="18" charset="0"/>
              </a:rPr>
              <a:t>  </a:t>
            </a:r>
            <a:r>
              <a:rPr lang="en-GB" b="1" dirty="0">
                <a:solidFill>
                  <a:srgbClr val="FF0000"/>
                </a:solidFill>
                <a:latin typeface="Times New Roman" panose="02020603050405020304" pitchFamily="18" charset="0"/>
                <a:cs typeface="Times New Roman" panose="02020603050405020304" pitchFamily="18" charset="0"/>
              </a:rPr>
              <a:t>V</a:t>
            </a:r>
            <a:r>
              <a:rPr lang="en-GB" b="1" baseline="-25000" dirty="0">
                <a:solidFill>
                  <a:srgbClr val="FF0000"/>
                </a:solidFill>
                <a:latin typeface="Times New Roman" panose="02020603050405020304" pitchFamily="18" charset="0"/>
                <a:cs typeface="Times New Roman" panose="02020603050405020304" pitchFamily="18" charset="0"/>
              </a:rPr>
              <a:t>CB</a:t>
            </a:r>
            <a:r>
              <a:rPr lang="en-GB"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este aleasă astfel ca să asigure </a:t>
            </a:r>
            <a:r>
              <a:rPr lang="en-GB" dirty="0">
                <a:latin typeface="Times New Roman" panose="02020603050405020304" pitchFamily="18" charset="0"/>
                <a:cs typeface="Times New Roman" panose="02020603050405020304" pitchFamily="18" charset="0"/>
              </a:rPr>
              <a:t>ca </a:t>
            </a:r>
            <a:r>
              <a:rPr lang="en-GB" dirty="0" err="1">
                <a:latin typeface="Times New Roman" panose="02020603050405020304" pitchFamily="18" charset="0"/>
                <a:cs typeface="Times New Roman" panose="02020603050405020304" pitchFamily="18" charset="0"/>
              </a:rPr>
              <a:t>colectorul</a:t>
            </a:r>
            <a:r>
              <a:rPr lang="en-GB" dirty="0">
                <a:latin typeface="Times New Roman" panose="02020603050405020304" pitchFamily="18" charset="0"/>
                <a:cs typeface="Times New Roman" panose="02020603050405020304" pitchFamily="18" charset="0"/>
              </a:rPr>
              <a:t> de tip </a:t>
            </a:r>
            <a:r>
              <a:rPr lang="en-GB" i="1" dirty="0">
                <a:latin typeface="Times New Roman" panose="02020603050405020304" pitchFamily="18" charset="0"/>
                <a:cs typeface="Times New Roman" panose="02020603050405020304" pitchFamily="18" charset="0"/>
              </a:rPr>
              <a:t>n </a:t>
            </a:r>
            <a:r>
              <a:rPr lang="en-GB" dirty="0" err="1">
                <a:latin typeface="Times New Roman" panose="02020603050405020304" pitchFamily="18" charset="0"/>
                <a:cs typeface="Times New Roman" panose="02020603050405020304" pitchFamily="18" charset="0"/>
              </a:rPr>
              <a:t>să</a:t>
            </a:r>
            <a:r>
              <a:rPr lang="en-GB"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aibă</a:t>
            </a:r>
            <a:r>
              <a:rPr lang="en-GB"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un </a:t>
            </a:r>
            <a:r>
              <a:rPr lang="en-GB" dirty="0" err="1">
                <a:latin typeface="Times New Roman" panose="02020603050405020304" pitchFamily="18" charset="0"/>
                <a:cs typeface="Times New Roman" panose="02020603050405020304" pitchFamily="18" charset="0"/>
              </a:rPr>
              <a:t>potențial</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mai</a:t>
            </a:r>
            <a:r>
              <a:rPr lang="en-GB" dirty="0">
                <a:latin typeface="Times New Roman" panose="02020603050405020304" pitchFamily="18" charset="0"/>
                <a:cs typeface="Times New Roman" panose="02020603050405020304" pitchFamily="18" charset="0"/>
              </a:rPr>
              <a:t> mare </a:t>
            </a:r>
            <a:r>
              <a:rPr lang="ro-RO" dirty="0">
                <a:latin typeface="Times New Roman" panose="02020603050405020304" pitchFamily="18" charset="0"/>
                <a:cs typeface="Times New Roman" panose="02020603050405020304" pitchFamily="18" charset="0"/>
              </a:rPr>
              <a:t>ca al </a:t>
            </a:r>
            <a:r>
              <a:rPr lang="en-GB" dirty="0" err="1">
                <a:latin typeface="Times New Roman" panose="02020603050405020304" pitchFamily="18" charset="0"/>
                <a:cs typeface="Times New Roman" panose="02020603050405020304" pitchFamily="18" charset="0"/>
              </a:rPr>
              <a:t>baz</a:t>
            </a:r>
            <a:r>
              <a:rPr lang="ro-RO" dirty="0">
                <a:latin typeface="Times New Roman" panose="02020603050405020304" pitchFamily="18" charset="0"/>
                <a:cs typeface="Times New Roman" panose="02020603050405020304" pitchFamily="18" charset="0"/>
              </a:rPr>
              <a:t>ei</a:t>
            </a:r>
            <a:r>
              <a:rPr lang="en-GB" dirty="0">
                <a:latin typeface="Times New Roman" panose="02020603050405020304" pitchFamily="18" charset="0"/>
                <a:cs typeface="Times New Roman" panose="02020603050405020304" pitchFamily="18" charset="0"/>
              </a:rPr>
              <a:t> de tip </a:t>
            </a:r>
            <a:r>
              <a:rPr lang="en-GB" i="1" dirty="0">
                <a:latin typeface="Times New Roman" panose="02020603050405020304" pitchFamily="18" charset="0"/>
                <a:cs typeface="Times New Roman" panose="02020603050405020304" pitchFamily="18" charset="0"/>
              </a:rPr>
              <a:t>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astfel</a:t>
            </a:r>
            <a:r>
              <a:rPr lang="en-GB"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polarizând </a:t>
            </a:r>
            <a:r>
              <a:rPr lang="en-GB" dirty="0">
                <a:latin typeface="Times New Roman" panose="02020603050405020304" pitchFamily="18" charset="0"/>
                <a:cs typeface="Times New Roman" panose="02020603050405020304" pitchFamily="18" charset="0"/>
              </a:rPr>
              <a:t>invers </a:t>
            </a:r>
            <a:r>
              <a:rPr lang="en-GB" dirty="0" err="1">
                <a:latin typeface="Times New Roman" panose="02020603050405020304" pitchFamily="18" charset="0"/>
                <a:cs typeface="Times New Roman" panose="02020603050405020304" pitchFamily="18" charset="0"/>
              </a:rPr>
              <a:t>joncțiunea</a:t>
            </a:r>
            <a:r>
              <a:rPr lang="en-GB"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C-B</a:t>
            </a:r>
            <a:r>
              <a:rPr lang="en-GB" dirty="0">
                <a:latin typeface="Times New Roman" panose="02020603050405020304" pitchFamily="18" charset="0"/>
                <a:cs typeface="Times New Roman" panose="02020603050405020304" pitchFamily="18" charset="0"/>
              </a:rPr>
              <a:t>.</a:t>
            </a:r>
          </a:p>
        </p:txBody>
      </p:sp>
      <p:pic>
        <p:nvPicPr>
          <p:cNvPr id="4" name="Content Placeholder 4"/>
          <p:cNvPicPr>
            <a:picLocks noChangeAspect="1"/>
          </p:cNvPicPr>
          <p:nvPr/>
        </p:nvPicPr>
        <p:blipFill>
          <a:blip r:embed="rId2"/>
          <a:stretch>
            <a:fillRect/>
          </a:stretch>
        </p:blipFill>
        <p:spPr>
          <a:xfrm>
            <a:off x="6340839" y="1830096"/>
            <a:ext cx="5639144" cy="3197807"/>
          </a:xfrm>
          <a:prstGeom prst="rect">
            <a:avLst/>
          </a:prstGeom>
        </p:spPr>
      </p:pic>
      <p:sp>
        <p:nvSpPr>
          <p:cNvPr id="6" name="TextBox 5">
            <a:extLst>
              <a:ext uri="{FF2B5EF4-FFF2-40B4-BE49-F238E27FC236}">
                <a16:creationId xmlns:a16="http://schemas.microsoft.com/office/drawing/2014/main" id="{9F24B2CE-1250-B2C1-4AFE-1DF6C11D8C17}"/>
              </a:ext>
            </a:extLst>
          </p:cNvPr>
          <p:cNvSpPr txBox="1"/>
          <p:nvPr/>
        </p:nvSpPr>
        <p:spPr>
          <a:xfrm>
            <a:off x="6705599" y="5096257"/>
            <a:ext cx="5091954" cy="523220"/>
          </a:xfrm>
          <a:prstGeom prst="rect">
            <a:avLst/>
          </a:prstGeom>
          <a:noFill/>
        </p:spPr>
        <p:txBody>
          <a:bodyPr wrap="square">
            <a:spAutoFit/>
          </a:bodyPr>
          <a:lstStyle/>
          <a:p>
            <a:r>
              <a:rPr lang="en-US" sz="1400" i="1" dirty="0">
                <a:solidFill>
                  <a:srgbClr val="FF0000"/>
                </a:solidFill>
                <a:latin typeface="Arial" panose="020B0604020202020204" pitchFamily="34" charset="0"/>
                <a:cs typeface="Arial" panose="020B0604020202020204" pitchFamily="34" charset="0"/>
              </a:rPr>
              <a:t>(Very small reverse current, due to drift of thermally generated minority carriers, are not shown.)</a:t>
            </a:r>
          </a:p>
        </p:txBody>
      </p:sp>
    </p:spTree>
    <p:extLst>
      <p:ext uri="{BB962C8B-B14F-4D97-AF65-F5344CB8AC3E}">
        <p14:creationId xmlns:p14="http://schemas.microsoft.com/office/powerpoint/2010/main" val="3728971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AEFA09AB-ED91-E62F-5C44-C71F6ABA5490}"/>
              </a:ext>
            </a:extLst>
          </p:cNvPr>
          <p:cNvSpPr>
            <a:spLocks noGrp="1"/>
          </p:cNvSpPr>
          <p:nvPr>
            <p:ph idx="1"/>
          </p:nvPr>
        </p:nvSpPr>
        <p:spPr>
          <a:xfrm>
            <a:off x="1217172" y="491707"/>
            <a:ext cx="10178322" cy="3593591"/>
          </a:xfrm>
        </p:spPr>
        <p:txBody>
          <a:bodyPr>
            <a:normAutofit lnSpcReduction="10000"/>
          </a:bodyPr>
          <a:lstStyle/>
          <a:p>
            <a:r>
              <a:rPr lang="en-US" b="1" dirty="0">
                <a:latin typeface="Times New Roman" panose="02020603050405020304" pitchFamily="18" charset="0"/>
                <a:cs typeface="Times New Roman" panose="02020603050405020304" pitchFamily="18" charset="0"/>
              </a:rPr>
              <a:t>E</a:t>
            </a:r>
            <a:r>
              <a:rPr lang="ro-RO" b="1" dirty="0" err="1">
                <a:latin typeface="Times New Roman" panose="02020603050405020304" pitchFamily="18" charset="0"/>
                <a:cs typeface="Times New Roman" panose="02020603050405020304" pitchFamily="18" charset="0"/>
              </a:rPr>
              <a:t>mitorul</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puternic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are o </a:t>
            </a:r>
            <a:r>
              <a:rPr lang="en-US" dirty="0" err="1">
                <a:latin typeface="Times New Roman" panose="02020603050405020304" pitchFamily="18" charset="0"/>
                <a:cs typeface="Times New Roman" panose="02020603050405020304" pitchFamily="18" charset="0"/>
              </a:rPr>
              <a:t>densitate</a:t>
            </a:r>
            <a:r>
              <a:rPr lang="en-US" dirty="0">
                <a:latin typeface="Times New Roman" panose="02020603050405020304" pitchFamily="18" charset="0"/>
                <a:cs typeface="Times New Roman" panose="02020603050405020304" pitchFamily="18" charset="0"/>
              </a:rPr>
              <a:t> mare de </a:t>
            </a:r>
            <a:r>
              <a:rPr lang="en-US" dirty="0" err="1">
                <a:latin typeface="Times New Roman" panose="02020603050405020304" pitchFamily="18" charset="0"/>
                <a:cs typeface="Times New Roman" panose="02020603050405020304" pitchFamily="18" charset="0"/>
              </a:rPr>
              <a:t>electroni</a:t>
            </a:r>
            <a:r>
              <a:rPr lang="en-US" dirty="0">
                <a:latin typeface="Times New Roman" panose="02020603050405020304" pitchFamily="18" charset="0"/>
                <a:cs typeface="Times New Roman" panose="02020603050405020304" pitchFamily="18" charset="0"/>
              </a:rPr>
              <a:t>. Dar </a:t>
            </a:r>
            <a:r>
              <a:rPr lang="en-US" dirty="0" err="1">
                <a:latin typeface="Times New Roman" panose="02020603050405020304" pitchFamily="18" charset="0"/>
                <a:cs typeface="Times New Roman" panose="02020603050405020304" pitchFamily="18" charset="0"/>
              </a:rPr>
              <a:t>baza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subțire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ușor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dopată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are o </a:t>
            </a:r>
            <a:r>
              <a:rPr lang="en-US" dirty="0" err="1">
                <a:latin typeface="Times New Roman" panose="02020603050405020304" pitchFamily="18" charset="0"/>
                <a:cs typeface="Times New Roman" panose="02020603050405020304" pitchFamily="18" charset="0"/>
              </a:rPr>
              <a:t>densitate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scăzută</a:t>
            </a:r>
            <a:r>
              <a:rPr lang="en-US" dirty="0">
                <a:latin typeface="Times New Roman" panose="02020603050405020304" pitchFamily="18" charset="0"/>
                <a:cs typeface="Times New Roman" panose="02020603050405020304" pitchFamily="18" charset="0"/>
              </a:rPr>
              <a:t> a g</a:t>
            </a:r>
            <a:r>
              <a:rPr lang="ro-RO" dirty="0">
                <a:latin typeface="Times New Roman" panose="02020603050405020304" pitchFamily="18" charset="0"/>
                <a:cs typeface="Times New Roman" panose="02020603050405020304" pitchFamily="18" charset="0"/>
              </a:rPr>
              <a:t>olurilor</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Deci, </a:t>
            </a:r>
            <a:r>
              <a:rPr lang="en-US" dirty="0" err="1">
                <a:latin typeface="Times New Roman" panose="02020603050405020304" pitchFamily="18" charset="0"/>
                <a:cs typeface="Times New Roman" panose="02020603050405020304" pitchFamily="18" charset="0"/>
              </a:rPr>
              <a:t>fluxul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sz="1100" dirty="0" err="1">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joncțiunea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emițător-bază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polarizată</a:t>
            </a:r>
            <a:r>
              <a:rPr lang="en-US" dirty="0">
                <a:latin typeface="Times New Roman" panose="02020603050405020304" pitchFamily="18" charset="0"/>
                <a:cs typeface="Times New Roman" panose="02020603050405020304" pitchFamily="18" charset="0"/>
              </a:rPr>
              <a:t> direct se </a:t>
            </a:r>
            <a:r>
              <a:rPr lang="en-US" dirty="0" err="1">
                <a:latin typeface="Times New Roman" panose="02020603050405020304" pitchFamily="18" charset="0"/>
                <a:cs typeface="Times New Roman" panose="02020603050405020304" pitchFamily="18" charset="0"/>
              </a:rPr>
              <a:t>datorează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principal </a:t>
            </a:r>
            <a:r>
              <a:rPr lang="ro-RO" dirty="0">
                <a:latin typeface="Times New Roman" panose="02020603050405020304" pitchFamily="18" charset="0"/>
                <a:cs typeface="Times New Roman" panose="02020603050405020304" pitchFamily="18" charset="0"/>
              </a:rPr>
              <a:t>purtătorilor de sarcină </a:t>
            </a:r>
            <a:r>
              <a:rPr lang="en-US" dirty="0">
                <a:latin typeface="Times New Roman" panose="02020603050405020304" pitchFamily="18" charset="0"/>
                <a:cs typeface="Times New Roman" panose="02020603050405020304" pitchFamily="18" charset="0"/>
              </a:rPr>
              <a:t>care </a:t>
            </a:r>
            <a:r>
              <a:rPr lang="en-US" dirty="0" err="1">
                <a:latin typeface="Times New Roman" panose="02020603050405020304" pitchFamily="18" charset="0"/>
                <a:cs typeface="Times New Roman" panose="02020603050405020304" pitchFamily="18" charset="0"/>
              </a:rPr>
              <a:t>circulă</a:t>
            </a:r>
            <a:r>
              <a:rPr lang="en-US" dirty="0">
                <a:latin typeface="Times New Roman" panose="02020603050405020304" pitchFamily="18" charset="0"/>
                <a:cs typeface="Times New Roman" panose="02020603050405020304" pitchFamily="18" charset="0"/>
              </a:rPr>
              <a:t> de la </a:t>
            </a:r>
            <a:r>
              <a:rPr lang="ro-RO" dirty="0">
                <a:latin typeface="Times New Roman" panose="02020603050405020304" pitchFamily="18" charset="0"/>
                <a:cs typeface="Times New Roman" panose="02020603050405020304" pitchFamily="18" charset="0"/>
              </a:rPr>
              <a:t>E la B</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proces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electroni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liberi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Dintre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electronii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emiși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aproximativ</a:t>
            </a:r>
            <a:r>
              <a:rPr lang="en-US" dirty="0">
                <a:latin typeface="Times New Roman" panose="02020603050405020304" pitchFamily="18" charset="0"/>
                <a:cs typeface="Times New Roman" panose="02020603050405020304" pitchFamily="18" charset="0"/>
              </a:rPr>
              <a:t> 5% se </a:t>
            </a:r>
            <a:r>
              <a:rPr lang="en-US" dirty="0" err="1">
                <a:latin typeface="Times New Roman" panose="02020603050405020304" pitchFamily="18" charset="0"/>
                <a:cs typeface="Times New Roman" panose="02020603050405020304" pitchFamily="18" charset="0"/>
              </a:rPr>
              <a:t>recombină</a:t>
            </a:r>
            <a:r>
              <a:rPr lang="en-US" dirty="0">
                <a:latin typeface="Times New Roman" panose="02020603050405020304" pitchFamily="18" charset="0"/>
                <a:cs typeface="Times New Roman" panose="02020603050405020304" pitchFamily="18" charset="0"/>
              </a:rPr>
              <a:t> cu g</a:t>
            </a:r>
            <a:r>
              <a:rPr lang="ro-RO" dirty="0">
                <a:latin typeface="Times New Roman" panose="02020603050405020304" pitchFamily="18" charset="0"/>
                <a:cs typeface="Times New Roman" panose="02020603050405020304" pitchFamily="18" charset="0"/>
              </a:rPr>
              <a:t>olurile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disponibile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evadează prin contactul </a:t>
            </a:r>
            <a:r>
              <a:rPr lang="en-US" dirty="0" err="1">
                <a:latin typeface="Times New Roman" panose="02020603050405020304" pitchFamily="18" charset="0"/>
                <a:cs typeface="Times New Roman" panose="02020603050405020304" pitchFamily="18" charset="0"/>
              </a:rPr>
              <a:t>baz</a:t>
            </a:r>
            <a:r>
              <a:rPr lang="ro-RO" dirty="0">
                <a:latin typeface="Times New Roman" panose="02020603050405020304" pitchFamily="18" charset="0"/>
                <a:cs typeface="Times New Roman" panose="02020603050405020304" pitchFamily="18" charset="0"/>
              </a:rPr>
              <a:t>ei</a:t>
            </a:r>
            <a:r>
              <a:rPr lang="en-US" dirty="0">
                <a:latin typeface="Times New Roman" panose="02020603050405020304" pitchFamily="18" charset="0"/>
                <a:cs typeface="Times New Roman" panose="02020603050405020304" pitchFamily="18" charset="0"/>
              </a:rPr>
              <a:t> extern ca </a:t>
            </a:r>
            <a:r>
              <a:rPr lang="en-US" b="1" i="1" dirty="0">
                <a:solidFill>
                  <a:srgbClr val="FF0000"/>
                </a:solidFill>
                <a:latin typeface="Times New Roman" panose="02020603050405020304" pitchFamily="18" charset="0"/>
                <a:cs typeface="Times New Roman" panose="02020603050405020304" pitchFamily="18" charset="0"/>
              </a:rPr>
              <a:t>i</a:t>
            </a:r>
            <a:r>
              <a:rPr lang="en-US" sz="1200" b="1" i="1" dirty="0">
                <a:solidFill>
                  <a:srgbClr val="FF0000"/>
                </a:solidFill>
                <a:latin typeface="Times New Roman" panose="02020603050405020304" pitchFamily="18" charset="0"/>
                <a:cs typeface="Times New Roman" panose="02020603050405020304" pitchFamily="18" charset="0"/>
              </a:rPr>
              <a:t>B2</a:t>
            </a:r>
            <a:r>
              <a:rPr lang="en-US" dirty="0">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i</a:t>
            </a:r>
            <a:r>
              <a:rPr lang="en-US" sz="1200" b="1" i="1" dirty="0" err="1">
                <a:solidFill>
                  <a:srgbClr val="FF0000"/>
                </a:solidFill>
                <a:latin typeface="Times New Roman" panose="02020603050405020304" pitchFamily="18" charset="0"/>
                <a:cs typeface="Times New Roman" panose="02020603050405020304" pitchFamily="18" charset="0"/>
              </a:rPr>
              <a:t>B</a:t>
            </a:r>
            <a:r>
              <a:rPr lang="en-US" b="1" i="1" dirty="0">
                <a:solidFill>
                  <a:srgbClr val="FF0000"/>
                </a:solidFill>
                <a:latin typeface="Times New Roman" panose="02020603050405020304" pitchFamily="18" charset="0"/>
                <a:cs typeface="Times New Roman" panose="02020603050405020304" pitchFamily="18" charset="0"/>
              </a:rPr>
              <a:t>=i</a:t>
            </a:r>
            <a:r>
              <a:rPr lang="en-US" sz="1200" b="1" i="1" dirty="0">
                <a:solidFill>
                  <a:srgbClr val="FF0000"/>
                </a:solidFill>
                <a:latin typeface="Times New Roman" panose="02020603050405020304" pitchFamily="18" charset="0"/>
                <a:cs typeface="Times New Roman" panose="02020603050405020304" pitchFamily="18" charset="0"/>
              </a:rPr>
              <a:t>B1</a:t>
            </a:r>
            <a:r>
              <a:rPr lang="en-US" b="1" i="1" dirty="0">
                <a:solidFill>
                  <a:srgbClr val="FF0000"/>
                </a:solidFill>
                <a:latin typeface="Times New Roman" panose="02020603050405020304" pitchFamily="18" charset="0"/>
                <a:cs typeface="Times New Roman" panose="02020603050405020304" pitchFamily="18" charset="0"/>
              </a:rPr>
              <a:t>+i</a:t>
            </a:r>
            <a:r>
              <a:rPr lang="en-US" sz="1200" b="1" i="1" dirty="0">
                <a:solidFill>
                  <a:srgbClr val="FF0000"/>
                </a:solidFill>
                <a:latin typeface="Times New Roman" panose="02020603050405020304" pitchFamily="18" charset="0"/>
                <a:cs typeface="Times New Roman" panose="02020603050405020304" pitchFamily="18" charset="0"/>
              </a:rPr>
              <a:t>B2</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b="1" i="1" dirty="0">
                <a:solidFill>
                  <a:srgbClr val="FF0000"/>
                </a:solidFill>
                <a:latin typeface="Times New Roman" panose="02020603050405020304" pitchFamily="18" charset="0"/>
                <a:cs typeface="Times New Roman" panose="02020603050405020304" pitchFamily="18" charset="0"/>
              </a:rPr>
              <a:t> i</a:t>
            </a:r>
            <a:r>
              <a:rPr lang="en-US" sz="1200" b="1" i="1" dirty="0">
                <a:solidFill>
                  <a:srgbClr val="FF0000"/>
                </a:solidFill>
                <a:latin typeface="Times New Roman" panose="02020603050405020304" pitchFamily="18" charset="0"/>
                <a:cs typeface="Times New Roman" panose="02020603050405020304" pitchFamily="18" charset="0"/>
              </a:rPr>
              <a:t>B1</a:t>
            </a:r>
            <a:r>
              <a:rPr lang="en-US" b="1" i="1"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se </a:t>
            </a:r>
            <a:r>
              <a:rPr lang="en-US" dirty="0" err="1">
                <a:latin typeface="Times New Roman" panose="02020603050405020304" pitchFamily="18" charset="0"/>
                <a:cs typeface="Times New Roman" panose="02020603050405020304" pitchFamily="18" charset="0"/>
              </a:rPr>
              <a:t>datorează</a:t>
            </a:r>
            <a:r>
              <a:rPr lang="en-US" dirty="0">
                <a:latin typeface="Times New Roman" panose="02020603050405020304" pitchFamily="18" charset="0"/>
                <a:cs typeface="Times New Roman" panose="02020603050405020304" pitchFamily="18" charset="0"/>
              </a:rPr>
              <a:t> g</a:t>
            </a:r>
            <a:r>
              <a:rPr lang="ro-RO" dirty="0">
                <a:latin typeface="Times New Roman" panose="02020603050405020304" pitchFamily="18" charset="0"/>
                <a:cs typeface="Times New Roman" panose="02020603050405020304" pitchFamily="18" charset="0"/>
              </a:rPr>
              <a:t>olurilor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majoritare</a:t>
            </a:r>
            <a:r>
              <a:rPr lang="en-US"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 Iar</a:t>
            </a:r>
            <a:r>
              <a:rPr lang="en-US" dirty="0">
                <a:latin typeface="Times New Roman" panose="02020603050405020304" pitchFamily="18" charset="0"/>
                <a:cs typeface="Times New Roman" panose="02020603050405020304" pitchFamily="18" charset="0"/>
              </a:rPr>
              <a:t> 95% </a:t>
            </a:r>
            <a:r>
              <a:rPr lang="ro-RO" dirty="0">
                <a:latin typeface="Times New Roman" panose="02020603050405020304" pitchFamily="18" charset="0"/>
                <a:cs typeface="Times New Roman" panose="02020603050405020304" pitchFamily="18" charset="0"/>
              </a:rPr>
              <a:t>de </a:t>
            </a:r>
            <a:r>
              <a:rPr lang="en-US" dirty="0" err="1">
                <a:latin typeface="Times New Roman" panose="02020603050405020304" pitchFamily="18" charset="0"/>
                <a:cs typeface="Times New Roman" panose="02020603050405020304" pitchFamily="18" charset="0"/>
              </a:rPr>
              <a:t>electroni</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rămași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acționează</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purtător</a:t>
            </a:r>
            <a:r>
              <a:rPr lang="ro-RO"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minoritar</a:t>
            </a:r>
            <a:r>
              <a:rPr lang="ro-RO"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sunt </a:t>
            </a:r>
            <a:r>
              <a:rPr lang="ro-RO" dirty="0">
                <a:latin typeface="Times New Roman" panose="02020603050405020304" pitchFamily="18" charset="0"/>
                <a:cs typeface="Times New Roman" panose="02020603050405020304" pitchFamily="18" charset="0"/>
              </a:rPr>
              <a:t>transportați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regiunea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colectorului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câmpul</a:t>
            </a:r>
            <a:r>
              <a:rPr lang="en-US" dirty="0">
                <a:latin typeface="Times New Roman" panose="02020603050405020304" pitchFamily="18" charset="0"/>
                <a:cs typeface="Times New Roman" panose="02020603050405020304" pitchFamily="18" charset="0"/>
              </a:rPr>
              <a:t> electric al </a:t>
            </a:r>
            <a:r>
              <a:rPr lang="en-US" dirty="0" err="1">
                <a:latin typeface="Times New Roman" panose="02020603050405020304" pitchFamily="18" charset="0"/>
                <a:cs typeface="Times New Roman" panose="02020603050405020304" pitchFamily="18" charset="0"/>
              </a:rPr>
              <a:t>joncțiunii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colector-bază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polarizate</a:t>
            </a:r>
            <a:r>
              <a:rPr lang="en-US" dirty="0">
                <a:latin typeface="Times New Roman" panose="02020603050405020304" pitchFamily="18" charset="0"/>
                <a:cs typeface="Times New Roman" panose="02020603050405020304" pitchFamily="18" charset="0"/>
              </a:rPr>
              <a:t> invers. (</a:t>
            </a:r>
            <a:r>
              <a:rPr lang="ro-RO" dirty="0" err="1">
                <a:latin typeface="Times New Roman" panose="02020603050405020304" pitchFamily="18" charset="0"/>
                <a:cs typeface="Times New Roman" panose="02020603050405020304" pitchFamily="18" charset="0"/>
              </a:rPr>
              <a:t>fig</a:t>
            </a:r>
            <a:r>
              <a:rPr lang="en-US"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Acești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electroni</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apoi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colectați</a:t>
            </a:r>
            <a:r>
              <a:rPr lang="en-US" dirty="0">
                <a:latin typeface="Times New Roman" panose="02020603050405020304" pitchFamily="18" charset="0"/>
                <a:cs typeface="Times New Roman" panose="02020603050405020304" pitchFamily="18" charset="0"/>
              </a:rPr>
              <a:t> de terminal</a:t>
            </a:r>
            <a:r>
              <a:rPr lang="ro-RO" dirty="0" err="1">
                <a:latin typeface="Times New Roman" panose="02020603050405020304" pitchFamily="18" charset="0"/>
                <a:cs typeface="Times New Roman" panose="02020603050405020304" pitchFamily="18" charset="0"/>
              </a:rPr>
              <a: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a:t>
            </a:r>
            <a:r>
              <a:rPr lang="ro-RO" dirty="0">
                <a:latin typeface="Times New Roman" panose="02020603050405020304" pitchFamily="18" charset="0"/>
                <a:cs typeface="Times New Roman" panose="02020603050405020304" pitchFamily="18" charset="0"/>
              </a:rPr>
              <a: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pozitiv</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constituie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colector</a:t>
            </a:r>
            <a:r>
              <a:rPr lang="en-US" dirty="0">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i</a:t>
            </a:r>
            <a:r>
              <a:rPr lang="en-US" sz="1600" b="1" i="1" dirty="0" err="1">
                <a:solidFill>
                  <a:srgbClr val="FF0000"/>
                </a:solidFill>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a:t>
            </a:r>
            <a:r>
              <a:rPr lang="ro-RO" dirty="0" err="1">
                <a:latin typeface="Times New Roman" panose="02020603050405020304" pitchFamily="18" charset="0"/>
                <a:cs typeface="Times New Roman" panose="02020603050405020304" pitchFamily="18" charset="0"/>
              </a:rPr>
              <a:t>stfel</a:t>
            </a:r>
            <a:r>
              <a:rPr lang="en-US" dirty="0">
                <a:latin typeface="Times New Roman" panose="02020603050405020304" pitchFamily="18" charset="0"/>
                <a:cs typeface="Times New Roman" panose="02020603050405020304" pitchFamily="18" charset="0"/>
              </a:rPr>
              <a:t>: </a:t>
            </a:r>
            <a:r>
              <a:rPr lang="en-US" b="1" i="1" dirty="0">
                <a:solidFill>
                  <a:srgbClr val="FF0000"/>
                </a:solidFill>
                <a:latin typeface="Times New Roman" panose="02020603050405020304" pitchFamily="18" charset="0"/>
                <a:cs typeface="Times New Roman" panose="02020603050405020304" pitchFamily="18" charset="0"/>
              </a:rPr>
              <a:t>(</a:t>
            </a:r>
            <a:r>
              <a:rPr lang="en-US" b="1" i="1" dirty="0" err="1">
                <a:solidFill>
                  <a:srgbClr val="FF0000"/>
                </a:solidFill>
                <a:latin typeface="Times New Roman" panose="02020603050405020304" pitchFamily="18" charset="0"/>
                <a:cs typeface="Times New Roman" panose="02020603050405020304" pitchFamily="18" charset="0"/>
              </a:rPr>
              <a:t>i</a:t>
            </a:r>
            <a:r>
              <a:rPr lang="en-US" sz="1200" b="1" i="1" dirty="0" err="1">
                <a:solidFill>
                  <a:srgbClr val="FF0000"/>
                </a:solidFill>
                <a:latin typeface="Times New Roman" panose="02020603050405020304" pitchFamily="18" charset="0"/>
                <a:cs typeface="Times New Roman" panose="02020603050405020304" pitchFamily="18" charset="0"/>
              </a:rPr>
              <a:t>E</a:t>
            </a:r>
            <a:r>
              <a:rPr lang="en-US" b="1" i="1" dirty="0">
                <a:solidFill>
                  <a:srgbClr val="FF0000"/>
                </a:solidFill>
                <a:latin typeface="Times New Roman" panose="02020603050405020304" pitchFamily="18" charset="0"/>
                <a:cs typeface="Times New Roman" panose="02020603050405020304" pitchFamily="18" charset="0"/>
              </a:rPr>
              <a:t>) = (</a:t>
            </a:r>
            <a:r>
              <a:rPr lang="en-US" b="1" i="1" dirty="0" err="1">
                <a:solidFill>
                  <a:srgbClr val="FF0000"/>
                </a:solidFill>
                <a:latin typeface="Times New Roman" panose="02020603050405020304" pitchFamily="18" charset="0"/>
                <a:cs typeface="Times New Roman" panose="02020603050405020304" pitchFamily="18" charset="0"/>
              </a:rPr>
              <a:t>i</a:t>
            </a:r>
            <a:r>
              <a:rPr lang="en-US" sz="1200" b="1" i="1" dirty="0" err="1">
                <a:solidFill>
                  <a:srgbClr val="FF0000"/>
                </a:solidFill>
                <a:latin typeface="Times New Roman" panose="02020603050405020304" pitchFamily="18" charset="0"/>
                <a:cs typeface="Times New Roman" panose="02020603050405020304" pitchFamily="18" charset="0"/>
              </a:rPr>
              <a:t>B</a:t>
            </a:r>
            <a:r>
              <a:rPr lang="en-US" b="1" i="1" dirty="0">
                <a:solidFill>
                  <a:srgbClr val="FF0000"/>
                </a:solidFill>
                <a:latin typeface="Times New Roman" panose="02020603050405020304" pitchFamily="18" charset="0"/>
                <a:cs typeface="Times New Roman" panose="02020603050405020304" pitchFamily="18" charset="0"/>
              </a:rPr>
              <a:t>) + (</a:t>
            </a:r>
            <a:r>
              <a:rPr lang="en-US" b="1" i="1" dirty="0" err="1">
                <a:solidFill>
                  <a:srgbClr val="FF0000"/>
                </a:solidFill>
                <a:latin typeface="Times New Roman" panose="02020603050405020304" pitchFamily="18" charset="0"/>
                <a:cs typeface="Times New Roman" panose="02020603050405020304" pitchFamily="18" charset="0"/>
              </a:rPr>
              <a:t>i</a:t>
            </a:r>
            <a:r>
              <a:rPr lang="en-US" sz="1200" b="1" i="1" dirty="0" err="1">
                <a:solidFill>
                  <a:srgbClr val="FF0000"/>
                </a:solidFill>
                <a:latin typeface="Times New Roman" panose="02020603050405020304" pitchFamily="18" charset="0"/>
                <a:cs typeface="Times New Roman" panose="02020603050405020304" pitchFamily="18" charset="0"/>
              </a:rPr>
              <a:t>C</a:t>
            </a:r>
            <a:r>
              <a:rPr lang="en-US" b="1" i="1" dirty="0">
                <a:solidFill>
                  <a:srgbClr val="FF0000"/>
                </a:solidFill>
                <a:latin typeface="Times New Roman" panose="02020603050405020304" pitchFamily="18" charset="0"/>
                <a:cs typeface="Times New Roman" panose="02020603050405020304" pitchFamily="18" charset="0"/>
              </a:rPr>
              <a:t>)</a:t>
            </a:r>
          </a:p>
        </p:txBody>
      </p:sp>
      <p:pic>
        <p:nvPicPr>
          <p:cNvPr id="5" name="Imagine 4">
            <a:extLst>
              <a:ext uri="{FF2B5EF4-FFF2-40B4-BE49-F238E27FC236}">
                <a16:creationId xmlns:a16="http://schemas.microsoft.com/office/drawing/2014/main" id="{9F7BD4B9-B181-5DCE-AD69-F7AF352C2250}"/>
              </a:ext>
            </a:extLst>
          </p:cNvPr>
          <p:cNvPicPr>
            <a:picLocks noChangeAspect="1"/>
          </p:cNvPicPr>
          <p:nvPr/>
        </p:nvPicPr>
        <p:blipFill>
          <a:blip r:embed="rId2"/>
          <a:stretch>
            <a:fillRect/>
          </a:stretch>
        </p:blipFill>
        <p:spPr>
          <a:xfrm>
            <a:off x="5349777" y="4085298"/>
            <a:ext cx="6763694" cy="1762371"/>
          </a:xfrm>
          <a:prstGeom prst="rect">
            <a:avLst/>
          </a:prstGeom>
        </p:spPr>
      </p:pic>
      <p:pic>
        <p:nvPicPr>
          <p:cNvPr id="2" name="Picture 1">
            <a:extLst>
              <a:ext uri="{FF2B5EF4-FFF2-40B4-BE49-F238E27FC236}">
                <a16:creationId xmlns:a16="http://schemas.microsoft.com/office/drawing/2014/main" id="{E3FDBB61-BB24-A690-3B5C-FECB67C1440F}"/>
              </a:ext>
            </a:extLst>
          </p:cNvPr>
          <p:cNvPicPr>
            <a:picLocks noChangeAspect="1"/>
          </p:cNvPicPr>
          <p:nvPr/>
        </p:nvPicPr>
        <p:blipFill>
          <a:blip r:embed="rId3"/>
          <a:stretch>
            <a:fillRect/>
          </a:stretch>
        </p:blipFill>
        <p:spPr>
          <a:xfrm>
            <a:off x="1" y="4049519"/>
            <a:ext cx="4948518" cy="2808618"/>
          </a:xfrm>
          <a:prstGeom prst="rect">
            <a:avLst/>
          </a:prstGeom>
        </p:spPr>
      </p:pic>
    </p:spTree>
    <p:extLst>
      <p:ext uri="{BB962C8B-B14F-4D97-AF65-F5344CB8AC3E}">
        <p14:creationId xmlns:p14="http://schemas.microsoft.com/office/powerpoint/2010/main" val="1030925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6471" y="224119"/>
            <a:ext cx="11025563" cy="2895599"/>
          </a:xfrm>
        </p:spPr>
        <p:txBody>
          <a:bodyPr>
            <a:normAutofit/>
          </a:bodyPr>
          <a:lstStyle/>
          <a:p>
            <a:pPr marL="0" indent="0">
              <a:buNone/>
            </a:pPr>
            <a:r>
              <a:rPr lang="en-GB" dirty="0" err="1">
                <a:latin typeface="Times New Roman" panose="02020603050405020304" pitchFamily="18" charset="0"/>
                <a:cs typeface="Times New Roman" panose="02020603050405020304" pitchFamily="18" charset="0"/>
              </a:rPr>
              <a:t>Să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luăm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acum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în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considerare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electronii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injectați</a:t>
            </a:r>
            <a:r>
              <a:rPr lang="en-GB" dirty="0">
                <a:latin typeface="Times New Roman" panose="02020603050405020304" pitchFamily="18" charset="0"/>
                <a:cs typeface="Times New Roman" panose="02020603050405020304" pitchFamily="18" charset="0"/>
              </a:rPr>
              <a:t> d</a:t>
            </a:r>
            <a:r>
              <a:rPr lang="ro-RO" dirty="0">
                <a:latin typeface="Times New Roman" panose="02020603050405020304" pitchFamily="18" charset="0"/>
                <a:cs typeface="Times New Roman" panose="02020603050405020304" pitchFamily="18" charset="0"/>
              </a:rPr>
              <a:t>in</a:t>
            </a:r>
            <a:r>
              <a:rPr lang="en-GB"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în</a:t>
            </a:r>
            <a:r>
              <a:rPr lang="en-GB"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B</a:t>
            </a:r>
            <a:r>
              <a:rPr lang="en-GB"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Acești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electroni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vor</a:t>
            </a:r>
            <a:r>
              <a:rPr lang="en-GB" dirty="0">
                <a:latin typeface="Times New Roman" panose="02020603050405020304" pitchFamily="18" charset="0"/>
                <a:cs typeface="Times New Roman" panose="02020603050405020304" pitchFamily="18" charset="0"/>
              </a:rPr>
              <a:t> fi </a:t>
            </a:r>
            <a:r>
              <a:rPr lang="en-GB" dirty="0" err="1">
                <a:latin typeface="Times New Roman" panose="02020603050405020304" pitchFamily="18" charset="0"/>
                <a:cs typeface="Times New Roman" panose="02020603050405020304" pitchFamily="18" charset="0"/>
              </a:rPr>
              <a:t>purtători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minoritari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în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regiunea</a:t>
            </a:r>
            <a:r>
              <a:rPr lang="en-GB" dirty="0">
                <a:latin typeface="Times New Roman" panose="02020603050405020304" pitchFamily="18" charset="0"/>
                <a:cs typeface="Times New Roman" panose="02020603050405020304" pitchFamily="18" charset="0"/>
              </a:rPr>
              <a:t> de </a:t>
            </a:r>
            <a:r>
              <a:rPr lang="en-GB" dirty="0" err="1">
                <a:latin typeface="Times New Roman" panose="02020603050405020304" pitchFamily="18" charset="0"/>
                <a:cs typeface="Times New Roman" panose="02020603050405020304" pitchFamily="18" charset="0"/>
              </a:rPr>
              <a:t>bază</a:t>
            </a:r>
            <a:r>
              <a:rPr lang="en-GB" dirty="0">
                <a:latin typeface="Times New Roman" panose="02020603050405020304" pitchFamily="18" charset="0"/>
                <a:cs typeface="Times New Roman" panose="02020603050405020304" pitchFamily="18" charset="0"/>
              </a:rPr>
              <a:t> de tip </a:t>
            </a:r>
            <a:r>
              <a:rPr lang="en-GB" i="1" dirty="0">
                <a:latin typeface="Times New Roman" panose="02020603050405020304" pitchFamily="18" charset="0"/>
                <a:cs typeface="Times New Roman" panose="02020603050405020304" pitchFamily="18" charset="0"/>
              </a:rPr>
              <a:t>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Deoarece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baza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este</a:t>
            </a:r>
            <a:r>
              <a:rPr lang="en-GB" dirty="0">
                <a:latin typeface="Times New Roman" panose="02020603050405020304" pitchFamily="18" charset="0"/>
                <a:cs typeface="Times New Roman" panose="02020603050405020304" pitchFamily="18" charset="0"/>
              </a:rPr>
              <a:t> de </a:t>
            </a:r>
            <a:r>
              <a:rPr lang="en-GB" dirty="0" err="1">
                <a:latin typeface="Times New Roman" panose="02020603050405020304" pitchFamily="18" charset="0"/>
                <a:cs typeface="Times New Roman" panose="02020603050405020304" pitchFamily="18" charset="0"/>
              </a:rPr>
              <a:t>obicei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foarte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subțire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în</a:t>
            </a:r>
            <a:r>
              <a:rPr lang="en-GB" dirty="0">
                <a:latin typeface="Times New Roman" panose="02020603050405020304" pitchFamily="18" charset="0"/>
                <a:cs typeface="Times New Roman" panose="02020603050405020304" pitchFamily="18" charset="0"/>
              </a:rPr>
              <a:t> stare de </a:t>
            </a:r>
            <a:r>
              <a:rPr lang="en-GB" dirty="0" err="1">
                <a:latin typeface="Times New Roman" panose="02020603050405020304" pitchFamily="18" charset="0"/>
                <a:cs typeface="Times New Roman" panose="02020603050405020304" pitchFamily="18" charset="0"/>
              </a:rPr>
              <a:t>echilibru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concentrația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excesivă</a:t>
            </a:r>
            <a:r>
              <a:rPr lang="en-GB" dirty="0">
                <a:latin typeface="Times New Roman" panose="02020603050405020304" pitchFamily="18" charset="0"/>
                <a:cs typeface="Times New Roman" panose="02020603050405020304" pitchFamily="18" charset="0"/>
              </a:rPr>
              <a:t> de </a:t>
            </a:r>
            <a:r>
              <a:rPr lang="en-GB" dirty="0" err="1">
                <a:latin typeface="Times New Roman" panose="02020603050405020304" pitchFamily="18" charset="0"/>
                <a:cs typeface="Times New Roman" panose="02020603050405020304" pitchFamily="18" charset="0"/>
              </a:rPr>
              <a:t>purtător</a:t>
            </a:r>
            <a:r>
              <a:rPr lang="en-GB" dirty="0">
                <a:latin typeface="Times New Roman" panose="02020603050405020304" pitchFamily="18" charset="0"/>
                <a:cs typeface="Times New Roman" panose="02020603050405020304" pitchFamily="18" charset="0"/>
              </a:rPr>
              <a:t> minor</a:t>
            </a:r>
            <a:r>
              <a:rPr lang="ro-RO" dirty="0" err="1">
                <a:latin typeface="Times New Roman" panose="02020603050405020304" pitchFamily="18" charset="0"/>
                <a:cs typeface="Times New Roman" panose="02020603050405020304" pitchFamily="18" charset="0"/>
              </a:rPr>
              <a:t>itari</a:t>
            </a:r>
            <a:r>
              <a:rPr lang="en-GB" dirty="0">
                <a:latin typeface="Times New Roman" panose="02020603050405020304" pitchFamily="18" charset="0"/>
                <a:cs typeface="Times New Roman" panose="02020603050405020304" pitchFamily="18" charset="0"/>
              </a:rPr>
              <a:t> (electron</a:t>
            </a:r>
            <a:r>
              <a:rPr lang="ro-RO" dirty="0">
                <a:latin typeface="Times New Roman" panose="02020603050405020304" pitchFamily="18" charset="0"/>
                <a:cs typeface="Times New Roman" panose="02020603050405020304" pitchFamily="18" charset="0"/>
              </a:rPr>
              <a:t>i</a:t>
            </a:r>
            <a:r>
              <a:rPr lang="en-GB" dirty="0">
                <a:latin typeface="Times New Roman" panose="02020603050405020304" pitchFamily="18" charset="0"/>
                <a:cs typeface="Times New Roman" panose="02020603050405020304" pitchFamily="18" charset="0"/>
              </a:rPr>
              <a:t>) din </a:t>
            </a:r>
            <a:r>
              <a:rPr lang="en-GB" dirty="0" err="1">
                <a:latin typeface="Times New Roman" panose="02020603050405020304" pitchFamily="18" charset="0"/>
                <a:cs typeface="Times New Roman" panose="02020603050405020304" pitchFamily="18" charset="0"/>
              </a:rPr>
              <a:t>bază</a:t>
            </a:r>
            <a:r>
              <a:rPr lang="en-GB" dirty="0">
                <a:latin typeface="Times New Roman" panose="02020603050405020304" pitchFamily="18" charset="0"/>
                <a:cs typeface="Times New Roman" panose="02020603050405020304" pitchFamily="18" charset="0"/>
              </a:rPr>
              <a:t> </a:t>
            </a:r>
            <a:r>
              <a:rPr lang="en-GB" i="1" dirty="0" err="1">
                <a:solidFill>
                  <a:srgbClr val="FF0000"/>
                </a:solidFill>
                <a:latin typeface="Times New Roman" panose="02020603050405020304" pitchFamily="18" charset="0"/>
                <a:cs typeface="Times New Roman" panose="02020603050405020304" pitchFamily="18" charset="0"/>
              </a:rPr>
              <a:t>va</a:t>
            </a:r>
            <a:r>
              <a:rPr lang="en-GB" i="1" dirty="0">
                <a:solidFill>
                  <a:srgbClr val="FF0000"/>
                </a:solidFill>
                <a:latin typeface="Times New Roman" panose="02020603050405020304" pitchFamily="18" charset="0"/>
                <a:cs typeface="Times New Roman" panose="02020603050405020304" pitchFamily="18" charset="0"/>
              </a:rPr>
              <a:t> </a:t>
            </a:r>
            <a:r>
              <a:rPr lang="en-GB" i="1" dirty="0" err="1">
                <a:solidFill>
                  <a:srgbClr val="FF0000"/>
                </a:solidFill>
                <a:latin typeface="Times New Roman" panose="02020603050405020304" pitchFamily="18" charset="0"/>
                <a:cs typeface="Times New Roman" panose="02020603050405020304" pitchFamily="18" charset="0"/>
              </a:rPr>
              <a:t>avea</a:t>
            </a:r>
            <a:r>
              <a:rPr lang="en-GB" i="1" dirty="0">
                <a:solidFill>
                  <a:srgbClr val="FF0000"/>
                </a:solidFill>
                <a:latin typeface="Times New Roman" panose="02020603050405020304" pitchFamily="18" charset="0"/>
                <a:cs typeface="Times New Roman" panose="02020603050405020304" pitchFamily="18" charset="0"/>
              </a:rPr>
              <a:t> un </a:t>
            </a:r>
            <a:r>
              <a:rPr lang="en-GB" i="1" dirty="0" err="1">
                <a:solidFill>
                  <a:srgbClr val="FF0000"/>
                </a:solidFill>
                <a:latin typeface="Times New Roman" panose="02020603050405020304" pitchFamily="18" charset="0"/>
                <a:cs typeface="Times New Roman" panose="02020603050405020304" pitchFamily="18" charset="0"/>
              </a:rPr>
              <a:t>profil</a:t>
            </a:r>
            <a:r>
              <a:rPr lang="en-GB" i="1" dirty="0">
                <a:solidFill>
                  <a:srgbClr val="FF0000"/>
                </a:solidFill>
                <a:latin typeface="Times New Roman" panose="02020603050405020304" pitchFamily="18" charset="0"/>
                <a:cs typeface="Times New Roman" panose="02020603050405020304" pitchFamily="18" charset="0"/>
              </a:rPr>
              <a:t> </a:t>
            </a:r>
            <a:r>
              <a:rPr lang="en-GB" i="1" dirty="0" err="1">
                <a:solidFill>
                  <a:srgbClr val="FF0000"/>
                </a:solidFill>
                <a:latin typeface="Times New Roman" panose="02020603050405020304" pitchFamily="18" charset="0"/>
                <a:cs typeface="Times New Roman" panose="02020603050405020304" pitchFamily="18" charset="0"/>
              </a:rPr>
              <a:t>aproape</a:t>
            </a:r>
            <a:r>
              <a:rPr lang="en-GB" i="1" dirty="0">
                <a:solidFill>
                  <a:srgbClr val="FF0000"/>
                </a:solidFill>
                <a:latin typeface="Times New Roman" panose="02020603050405020304" pitchFamily="18" charset="0"/>
                <a:cs typeface="Times New Roman" panose="02020603050405020304" pitchFamily="18" charset="0"/>
              </a:rPr>
              <a:t> </a:t>
            </a:r>
            <a:r>
              <a:rPr lang="ro-RO" i="1" dirty="0">
                <a:solidFill>
                  <a:srgbClr val="FF0000"/>
                </a:solidFill>
                <a:latin typeface="Times New Roman" panose="02020603050405020304" pitchFamily="18" charset="0"/>
                <a:cs typeface="Times New Roman" panose="02020603050405020304" pitchFamily="18" charset="0"/>
              </a:rPr>
              <a:t>liniar-</a:t>
            </a:r>
            <a:r>
              <a:rPr lang="en-GB" i="1" dirty="0" err="1">
                <a:solidFill>
                  <a:srgbClr val="FF0000"/>
                </a:solidFill>
                <a:latin typeface="Times New Roman" panose="02020603050405020304" pitchFamily="18" charset="0"/>
                <a:cs typeface="Times New Roman" panose="02020603050405020304" pitchFamily="18" charset="0"/>
              </a:rPr>
              <a:t>drept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așa</a:t>
            </a:r>
            <a:r>
              <a:rPr lang="en-GB" dirty="0">
                <a:latin typeface="Times New Roman" panose="02020603050405020304" pitchFamily="18" charset="0"/>
                <a:cs typeface="Times New Roman" panose="02020603050405020304" pitchFamily="18" charset="0"/>
              </a:rPr>
              <a:t> cum </a:t>
            </a:r>
            <a:r>
              <a:rPr lang="en-GB" dirty="0" err="1">
                <a:latin typeface="Times New Roman" panose="02020603050405020304" pitchFamily="18" charset="0"/>
                <a:cs typeface="Times New Roman" panose="02020603050405020304" pitchFamily="18" charset="0"/>
              </a:rPr>
              <a:t>este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indicat</a:t>
            </a:r>
            <a:r>
              <a:rPr lang="en-GB" dirty="0">
                <a:latin typeface="Times New Roman" panose="02020603050405020304" pitchFamily="18" charset="0"/>
                <a:cs typeface="Times New Roman" panose="02020603050405020304" pitchFamily="18" charset="0"/>
              </a:rPr>
              <a:t> de </a:t>
            </a:r>
            <a:r>
              <a:rPr lang="en-GB" dirty="0" err="1">
                <a:latin typeface="Times New Roman" panose="02020603050405020304" pitchFamily="18" charset="0"/>
                <a:cs typeface="Times New Roman" panose="02020603050405020304" pitchFamily="18" charset="0"/>
              </a:rPr>
              <a:t>linia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dreaptă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solidă</a:t>
            </a:r>
            <a:r>
              <a:rPr lang="en-GB" dirty="0">
                <a:latin typeface="Times New Roman" panose="02020603050405020304" pitchFamily="18" charset="0"/>
                <a:cs typeface="Times New Roman" panose="02020603050405020304" pitchFamily="18" charset="0"/>
              </a:rPr>
              <a:t> din Fig.  </a:t>
            </a:r>
            <a:r>
              <a:rPr lang="en-GB" dirty="0" err="1">
                <a:latin typeface="Times New Roman" panose="02020603050405020304" pitchFamily="18" charset="0"/>
                <a:cs typeface="Times New Roman" panose="02020603050405020304" pitchFamily="18" charset="0"/>
              </a:rPr>
              <a:t>Concentrația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electronilor</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va</a:t>
            </a:r>
            <a:r>
              <a:rPr lang="en-GB" dirty="0">
                <a:latin typeface="Times New Roman" panose="02020603050405020304" pitchFamily="18" charset="0"/>
                <a:cs typeface="Times New Roman" panose="02020603050405020304" pitchFamily="18" charset="0"/>
              </a:rPr>
              <a:t> fi </a:t>
            </a:r>
            <a:r>
              <a:rPr lang="en-GB" dirty="0" err="1">
                <a:latin typeface="Times New Roman" panose="02020603050405020304" pitchFamily="18" charset="0"/>
                <a:cs typeface="Times New Roman" panose="02020603050405020304" pitchFamily="18" charset="0"/>
              </a:rPr>
              <a:t>cea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mai</a:t>
            </a:r>
            <a:r>
              <a:rPr lang="en-GB" dirty="0">
                <a:latin typeface="Times New Roman" panose="02020603050405020304" pitchFamily="18" charset="0"/>
                <a:cs typeface="Times New Roman" panose="02020603050405020304" pitchFamily="18" charset="0"/>
              </a:rPr>
              <a:t> mare </a:t>
            </a:r>
            <a:r>
              <a:rPr lang="ro-RO"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notată</a:t>
            </a:r>
            <a:r>
              <a:rPr lang="en-GB" dirty="0">
                <a:latin typeface="Times New Roman" panose="02020603050405020304" pitchFamily="18" charset="0"/>
                <a:cs typeface="Times New Roman" panose="02020603050405020304" pitchFamily="18" charset="0"/>
              </a:rPr>
              <a:t> cu </a:t>
            </a:r>
            <a:r>
              <a:rPr lang="en-GB" b="1" dirty="0">
                <a:latin typeface="Times New Roman" panose="02020603050405020304" pitchFamily="18" charset="0"/>
                <a:cs typeface="Times New Roman" panose="02020603050405020304" pitchFamily="18" charset="0"/>
              </a:rPr>
              <a:t>n</a:t>
            </a:r>
            <a:r>
              <a:rPr lang="en-GB" b="1" baseline="-25000" dirty="0">
                <a:latin typeface="Times New Roman" panose="02020603050405020304" pitchFamily="18" charset="0"/>
                <a:cs typeface="Times New Roman" panose="02020603050405020304" pitchFamily="18" charset="0"/>
              </a:rPr>
              <a:t>p</a:t>
            </a:r>
            <a:r>
              <a:rPr lang="en-GB" b="1" dirty="0">
                <a:latin typeface="Times New Roman" panose="02020603050405020304" pitchFamily="18" charset="0"/>
                <a:cs typeface="Times New Roman" panose="02020603050405020304" pitchFamily="18" charset="0"/>
              </a:rPr>
              <a:t>(0)</a:t>
            </a:r>
            <a:r>
              <a:rPr lang="en-GB" dirty="0">
                <a:latin typeface="Times New Roman" panose="02020603050405020304" pitchFamily="18" charset="0"/>
                <a:cs typeface="Times New Roman" panose="02020603050405020304" pitchFamily="18" charset="0"/>
              </a:rPr>
              <a:t> la </a:t>
            </a:r>
            <a:r>
              <a:rPr lang="en-GB" dirty="0" err="1">
                <a:latin typeface="Times New Roman" panose="02020603050405020304" pitchFamily="18" charset="0"/>
                <a:cs typeface="Times New Roman" panose="02020603050405020304" pitchFamily="18" charset="0"/>
              </a:rPr>
              <a:t>partea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emi</a:t>
            </a:r>
            <a:r>
              <a:rPr lang="ro-RO" dirty="0">
                <a:latin typeface="Times New Roman" panose="02020603050405020304" pitchFamily="18" charset="0"/>
                <a:cs typeface="Times New Roman" panose="02020603050405020304" pitchFamily="18" charset="0"/>
              </a:rPr>
              <a:t>tor)</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și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cea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mai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mică</a:t>
            </a:r>
            <a:r>
              <a:rPr lang="en-GB" dirty="0">
                <a:latin typeface="Times New Roman" panose="02020603050405020304" pitchFamily="18" charset="0"/>
                <a:cs typeface="Times New Roman" panose="02020603050405020304" pitchFamily="18" charset="0"/>
              </a:rPr>
              <a:t> (zero) la </a:t>
            </a:r>
            <a:r>
              <a:rPr lang="en-GB" dirty="0" err="1">
                <a:latin typeface="Times New Roman" panose="02020603050405020304" pitchFamily="18" charset="0"/>
                <a:cs typeface="Times New Roman" panose="02020603050405020304" pitchFamily="18" charset="0"/>
              </a:rPr>
              <a:t>partea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colector</a:t>
            </a:r>
            <a:r>
              <a:rPr lang="en-GB"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Ca </a:t>
            </a:r>
            <a:r>
              <a:rPr lang="en-GB" dirty="0" err="1">
                <a:latin typeface="Times New Roman" panose="02020603050405020304" pitchFamily="18" charset="0"/>
                <a:cs typeface="Times New Roman" panose="02020603050405020304" pitchFamily="18" charset="0"/>
              </a:rPr>
              <a:t>în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cazul</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oricărei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joncțiuni</a:t>
            </a:r>
            <a:r>
              <a:rPr lang="en-GB" dirty="0">
                <a:latin typeface="Times New Roman" panose="02020603050405020304" pitchFamily="18" charset="0"/>
                <a:cs typeface="Times New Roman" panose="02020603050405020304" pitchFamily="18" charset="0"/>
              </a:rPr>
              <a:t> p</a:t>
            </a:r>
            <a:r>
              <a:rPr lang="ro-RO"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n </a:t>
            </a:r>
            <a:r>
              <a:rPr lang="ro-RO" dirty="0">
                <a:latin typeface="Times New Roman" panose="02020603050405020304" pitchFamily="18" charset="0"/>
                <a:cs typeface="Times New Roman" panose="02020603050405020304" pitchFamily="18" charset="0"/>
              </a:rPr>
              <a:t>polarizate direct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concen</a:t>
            </a:r>
            <a:r>
              <a:rPr lang="ro-RO" dirty="0" err="1">
                <a:latin typeface="Times New Roman" panose="02020603050405020304" pitchFamily="18" charset="0"/>
                <a:cs typeface="Times New Roman" panose="02020603050405020304" pitchFamily="18" charset="0"/>
              </a:rPr>
              <a:t>trația</a:t>
            </a:r>
            <a:r>
              <a:rPr lang="en-GB"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n</a:t>
            </a:r>
            <a:r>
              <a:rPr lang="ro-RO" b="1" baseline="-25000" dirty="0">
                <a:latin typeface="Times New Roman" panose="02020603050405020304" pitchFamily="18" charset="0"/>
                <a:cs typeface="Times New Roman" panose="02020603050405020304" pitchFamily="18" charset="0"/>
              </a:rPr>
              <a:t>p</a:t>
            </a:r>
            <a:r>
              <a:rPr lang="ro-RO" b="1" dirty="0">
                <a:latin typeface="Times New Roman" panose="02020603050405020304" pitchFamily="18" charset="0"/>
                <a:cs typeface="Times New Roman" panose="02020603050405020304" pitchFamily="18" charset="0"/>
              </a:rPr>
              <a:t>(</a:t>
            </a:r>
            <a:r>
              <a:rPr lang="en-GB" b="1" dirty="0">
                <a:latin typeface="Times New Roman" panose="02020603050405020304" pitchFamily="18" charset="0"/>
                <a:cs typeface="Times New Roman" panose="02020603050405020304" pitchFamily="18" charset="0"/>
              </a:rPr>
              <a:t>0</a:t>
            </a:r>
            <a:r>
              <a:rPr lang="ro-RO" b="1"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va</a:t>
            </a:r>
            <a:r>
              <a:rPr lang="en-GB" dirty="0">
                <a:latin typeface="Times New Roman" panose="02020603050405020304" pitchFamily="18" charset="0"/>
                <a:cs typeface="Times New Roman" panose="02020603050405020304" pitchFamily="18" charset="0"/>
              </a:rPr>
              <a:t> fi </a:t>
            </a:r>
            <a:r>
              <a:rPr lang="en-GB" dirty="0" err="1">
                <a:latin typeface="Times New Roman" panose="02020603050405020304" pitchFamily="18" charset="0"/>
                <a:cs typeface="Times New Roman" panose="02020603050405020304" pitchFamily="18" charset="0"/>
              </a:rPr>
              <a:t>proporțional</a:t>
            </a:r>
            <a:r>
              <a:rPr lang="ro-RO" dirty="0">
                <a:latin typeface="Times New Roman" panose="02020603050405020304" pitchFamily="18" charset="0"/>
                <a:cs typeface="Times New Roman" panose="02020603050405020304" pitchFamily="18" charset="0"/>
              </a:rPr>
              <a:t>ă</a:t>
            </a:r>
            <a:r>
              <a:rPr lang="en-GB" dirty="0">
                <a:latin typeface="Times New Roman" panose="02020603050405020304" pitchFamily="18" charset="0"/>
                <a:cs typeface="Times New Roman" panose="02020603050405020304" pitchFamily="18" charset="0"/>
              </a:rPr>
              <a:t> cu </a:t>
            </a:r>
            <a:r>
              <a:rPr lang="en-GB" b="1" dirty="0">
                <a:latin typeface="Times New Roman" panose="02020603050405020304" pitchFamily="18" charset="0"/>
                <a:cs typeface="Times New Roman" panose="02020603050405020304" pitchFamily="18" charset="0"/>
              </a:rPr>
              <a:t>e</a:t>
            </a:r>
            <a:r>
              <a:rPr lang="ro-RO" b="1" dirty="0" err="1">
                <a:latin typeface="Times New Roman" panose="02020603050405020304" pitchFamily="18" charset="0"/>
                <a:cs typeface="Times New Roman" panose="02020603050405020304" pitchFamily="18" charset="0"/>
              </a:rPr>
              <a:t>xp</a:t>
            </a:r>
            <a:r>
              <a:rPr lang="ro-RO"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v</a:t>
            </a:r>
            <a:r>
              <a:rPr lang="en-GB" b="1" baseline="-25000" dirty="0" err="1">
                <a:latin typeface="Times New Roman" panose="02020603050405020304" pitchFamily="18" charset="0"/>
                <a:cs typeface="Times New Roman" panose="02020603050405020304" pitchFamily="18" charset="0"/>
              </a:rPr>
              <a:t>BE</a:t>
            </a:r>
            <a:r>
              <a:rPr lang="ro-RO" b="1" dirty="0">
                <a:latin typeface="Times New Roman" panose="02020603050405020304" pitchFamily="18" charset="0"/>
                <a:cs typeface="Times New Roman" panose="02020603050405020304" pitchFamily="18" charset="0"/>
              </a:rPr>
              <a:t>/</a:t>
            </a:r>
            <a:r>
              <a:rPr lang="en-GB" b="1" dirty="0">
                <a:latin typeface="Times New Roman" panose="02020603050405020304" pitchFamily="18" charset="0"/>
                <a:cs typeface="Times New Roman" panose="02020603050405020304" pitchFamily="18" charset="0"/>
              </a:rPr>
              <a:t>V</a:t>
            </a:r>
            <a:r>
              <a:rPr lang="en-GB" b="1" baseline="-25000" dirty="0">
                <a:latin typeface="Times New Roman" panose="02020603050405020304" pitchFamily="18" charset="0"/>
                <a:cs typeface="Times New Roman" panose="02020603050405020304" pitchFamily="18" charset="0"/>
              </a:rPr>
              <a:t>T</a:t>
            </a:r>
            <a:r>
              <a:rPr lang="ro-RO" b="1" dirty="0">
                <a:latin typeface="Times New Roman" panose="02020603050405020304" pitchFamily="18" charset="0"/>
                <a:cs typeface="Times New Roman" panose="02020603050405020304" pitchFamily="18" charset="0"/>
              </a:rPr>
              <a:t>)</a:t>
            </a:r>
          </a:p>
          <a:p>
            <a:pPr marL="0" indent="0">
              <a:buNone/>
            </a:pPr>
            <a:r>
              <a:rPr lang="ro-RO" dirty="0">
                <a:latin typeface="Times New Roman" panose="02020603050405020304" pitchFamily="18" charset="0"/>
                <a:cs typeface="Times New Roman" panose="02020603050405020304" pitchFamily="18" charset="0"/>
              </a:rPr>
              <a:t>                                                                                                   (1)</a:t>
            </a:r>
          </a:p>
          <a:p>
            <a:pPr marL="0" indent="0">
              <a:buNone/>
            </a:pPr>
            <a:endParaRPr lang="ro-RO" dirty="0"/>
          </a:p>
          <a:p>
            <a:pPr marL="0" indent="0">
              <a:buNone/>
            </a:pPr>
            <a:endParaRPr lang="ro-RO" dirty="0"/>
          </a:p>
          <a:p>
            <a:endParaRPr lang="en-GB" b="1" dirty="0"/>
          </a:p>
        </p:txBody>
      </p:sp>
      <p:pic>
        <p:nvPicPr>
          <p:cNvPr id="4" name="Picture 3"/>
          <p:cNvPicPr>
            <a:picLocks noChangeAspect="1"/>
          </p:cNvPicPr>
          <p:nvPr/>
        </p:nvPicPr>
        <p:blipFill>
          <a:blip r:embed="rId2"/>
          <a:stretch>
            <a:fillRect/>
          </a:stretch>
        </p:blipFill>
        <p:spPr>
          <a:xfrm>
            <a:off x="5773269" y="3119719"/>
            <a:ext cx="6189887" cy="3586776"/>
          </a:xfrm>
          <a:prstGeom prst="rect">
            <a:avLst/>
          </a:prstGeom>
        </p:spPr>
      </p:pic>
      <p:pic>
        <p:nvPicPr>
          <p:cNvPr id="5" name="Picture 4"/>
          <p:cNvPicPr>
            <a:picLocks noChangeAspect="1"/>
          </p:cNvPicPr>
          <p:nvPr/>
        </p:nvPicPr>
        <p:blipFill>
          <a:blip r:embed="rId3"/>
          <a:stretch>
            <a:fillRect/>
          </a:stretch>
        </p:blipFill>
        <p:spPr>
          <a:xfrm>
            <a:off x="4888567" y="2371165"/>
            <a:ext cx="2066080" cy="560293"/>
          </a:xfrm>
          <a:prstGeom prst="rect">
            <a:avLst/>
          </a:prstGeom>
        </p:spPr>
      </p:pic>
      <p:sp>
        <p:nvSpPr>
          <p:cNvPr id="6" name="Rectangle 5"/>
          <p:cNvSpPr/>
          <p:nvPr/>
        </p:nvSpPr>
        <p:spPr>
          <a:xfrm>
            <a:off x="805881" y="2600761"/>
            <a:ext cx="4967387" cy="2616101"/>
          </a:xfrm>
          <a:prstGeom prst="rect">
            <a:avLst/>
          </a:prstGeom>
        </p:spPr>
        <p:txBody>
          <a:bodyPr wrap="square">
            <a:spAutoFit/>
          </a:bodyPr>
          <a:lstStyle/>
          <a:p>
            <a:r>
              <a:rPr lang="ro-RO" sz="1600" dirty="0">
                <a:latin typeface="Times New Roman" panose="02020603050405020304" pitchFamily="18" charset="0"/>
                <a:cs typeface="Times New Roman" panose="02020603050405020304" pitchFamily="18" charset="0"/>
              </a:rPr>
              <a:t>unde n</a:t>
            </a:r>
            <a:r>
              <a:rPr lang="ro-RO" sz="1600" baseline="-25000" dirty="0">
                <a:latin typeface="Times New Roman" panose="02020603050405020304" pitchFamily="18" charset="0"/>
                <a:cs typeface="Times New Roman" panose="02020603050405020304" pitchFamily="18" charset="0"/>
              </a:rPr>
              <a:t>p0</a:t>
            </a:r>
            <a:r>
              <a:rPr lang="ro-RO" sz="1600" dirty="0">
                <a:latin typeface="Times New Roman" panose="02020603050405020304" pitchFamily="18" charset="0"/>
                <a:cs typeface="Times New Roman" panose="02020603050405020304" pitchFamily="18" charset="0"/>
              </a:rPr>
              <a:t> este valoarea în echilibru termic a concentrației purtătorilor minoritari (electroni) în regiunea bazei, </a:t>
            </a:r>
          </a:p>
          <a:p>
            <a:r>
              <a:rPr lang="ro-RO" sz="1600" b="1" dirty="0">
                <a:latin typeface="Times New Roman" panose="02020603050405020304" pitchFamily="18" charset="0"/>
                <a:cs typeface="Times New Roman" panose="02020603050405020304" pitchFamily="18" charset="0"/>
              </a:rPr>
              <a:t>v</a:t>
            </a:r>
            <a:r>
              <a:rPr lang="ro-RO" sz="1600" b="1" baseline="-25000" dirty="0">
                <a:latin typeface="Times New Roman" panose="02020603050405020304" pitchFamily="18" charset="0"/>
                <a:cs typeface="Times New Roman" panose="02020603050405020304" pitchFamily="18" charset="0"/>
              </a:rPr>
              <a:t>BE</a:t>
            </a:r>
            <a:r>
              <a:rPr lang="ro-RO" sz="1600" dirty="0">
                <a:latin typeface="Times New Roman" panose="02020603050405020304" pitchFamily="18" charset="0"/>
                <a:cs typeface="Times New Roman" panose="02020603050405020304" pitchFamily="18" charset="0"/>
              </a:rPr>
              <a:t> - tensiunea de polarizare directă a B-E, </a:t>
            </a:r>
          </a:p>
          <a:p>
            <a:r>
              <a:rPr lang="ro-RO" sz="1600" dirty="0">
                <a:latin typeface="Times New Roman" panose="02020603050405020304" pitchFamily="18" charset="0"/>
                <a:cs typeface="Times New Roman" panose="02020603050405020304" pitchFamily="18" charset="0"/>
              </a:rPr>
              <a:t>V</a:t>
            </a:r>
            <a:r>
              <a:rPr lang="ro-RO" sz="1600" baseline="-25000" dirty="0">
                <a:latin typeface="Times New Roman" panose="02020603050405020304" pitchFamily="18" charset="0"/>
                <a:cs typeface="Times New Roman" panose="02020603050405020304" pitchFamily="18" charset="0"/>
              </a:rPr>
              <a:t>T</a:t>
            </a:r>
            <a:r>
              <a:rPr lang="ro-RO" sz="1600" dirty="0">
                <a:latin typeface="Times New Roman" panose="02020603050405020304" pitchFamily="18" charset="0"/>
                <a:cs typeface="Times New Roman" panose="02020603050405020304" pitchFamily="18" charset="0"/>
              </a:rPr>
              <a:t> tensiunea termică (aproximativ 25 mV la T=300K). </a:t>
            </a:r>
          </a:p>
          <a:p>
            <a:r>
              <a:rPr lang="ro-RO" sz="2000" dirty="0">
                <a:latin typeface="Times New Roman" panose="02020603050405020304" pitchFamily="18" charset="0"/>
                <a:cs typeface="Times New Roman" panose="02020603050405020304" pitchFamily="18" charset="0"/>
              </a:rPr>
              <a:t>Motivul pentru concentrația zero la partea C-B  este că tensiunea pozitivă a colectorului </a:t>
            </a:r>
            <a:r>
              <a:rPr lang="ro-RO" sz="2000" b="1" dirty="0">
                <a:latin typeface="Times New Roman" panose="02020603050405020304" pitchFamily="18" charset="0"/>
                <a:cs typeface="Times New Roman" panose="02020603050405020304" pitchFamily="18" charset="0"/>
              </a:rPr>
              <a:t>v</a:t>
            </a:r>
            <a:r>
              <a:rPr lang="ro-RO" sz="2000" b="1" baseline="-25000" dirty="0">
                <a:latin typeface="Times New Roman" panose="02020603050405020304" pitchFamily="18" charset="0"/>
                <a:cs typeface="Times New Roman" panose="02020603050405020304" pitchFamily="18" charset="0"/>
              </a:rPr>
              <a:t>CB</a:t>
            </a:r>
            <a:r>
              <a:rPr lang="ro-RO" sz="2000" dirty="0">
                <a:latin typeface="Times New Roman" panose="02020603050405020304" pitchFamily="18" charset="0"/>
                <a:cs typeface="Times New Roman" panose="02020603050405020304" pitchFamily="18" charset="0"/>
              </a:rPr>
              <a:t> determină ca electronii din acel capăt să </a:t>
            </a:r>
            <a:r>
              <a:rPr lang="en-US" sz="2000" dirty="0">
                <a:latin typeface="Times New Roman" panose="02020603050405020304" pitchFamily="18" charset="0"/>
                <a:cs typeface="Times New Roman" panose="02020603050405020304" pitchFamily="18" charset="0"/>
              </a:rPr>
              <a:t>“</a:t>
            </a:r>
            <a:r>
              <a:rPr lang="ro-RO" sz="2000" i="1" dirty="0">
                <a:latin typeface="Times New Roman" panose="02020603050405020304" pitchFamily="18" charset="0"/>
                <a:cs typeface="Times New Roman" panose="02020603050405020304" pitchFamily="18" charset="0"/>
              </a:rPr>
              <a:t>alunec</a:t>
            </a:r>
            <a:r>
              <a:rPr lang="en-US" sz="2000" i="1"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a:t>
            </a:r>
            <a:r>
              <a:rPr lang="ro-RO" sz="2000" dirty="0">
                <a:latin typeface="Times New Roman" panose="02020603050405020304" pitchFamily="18" charset="0"/>
                <a:cs typeface="Times New Roman" panose="02020603050405020304" pitchFamily="18" charset="0"/>
              </a:rPr>
              <a:t> în regiunea de sărăcire a joncțiunii C-B.</a:t>
            </a:r>
          </a:p>
        </p:txBody>
      </p:sp>
      <p:pic>
        <p:nvPicPr>
          <p:cNvPr id="2" name="Picture 1">
            <a:extLst>
              <a:ext uri="{FF2B5EF4-FFF2-40B4-BE49-F238E27FC236}">
                <a16:creationId xmlns:a16="http://schemas.microsoft.com/office/drawing/2014/main" id="{2D977154-DC66-080D-4BE9-1C69DD4C1D74}"/>
              </a:ext>
            </a:extLst>
          </p:cNvPr>
          <p:cNvPicPr>
            <a:picLocks noChangeAspect="1"/>
          </p:cNvPicPr>
          <p:nvPr/>
        </p:nvPicPr>
        <p:blipFill>
          <a:blip r:embed="rId4"/>
          <a:stretch>
            <a:fillRect/>
          </a:stretch>
        </p:blipFill>
        <p:spPr>
          <a:xfrm>
            <a:off x="2171311" y="4875002"/>
            <a:ext cx="2418618" cy="1927186"/>
          </a:xfrm>
          <a:prstGeom prst="rect">
            <a:avLst/>
          </a:prstGeom>
        </p:spPr>
      </p:pic>
      <p:cxnSp>
        <p:nvCxnSpPr>
          <p:cNvPr id="8" name="Straight Arrow Connector 7">
            <a:extLst>
              <a:ext uri="{FF2B5EF4-FFF2-40B4-BE49-F238E27FC236}">
                <a16:creationId xmlns:a16="http://schemas.microsoft.com/office/drawing/2014/main" id="{FD6AE7C8-7FD4-B274-848B-556A92890547}"/>
              </a:ext>
            </a:extLst>
          </p:cNvPr>
          <p:cNvCxnSpPr/>
          <p:nvPr/>
        </p:nvCxnSpPr>
        <p:spPr>
          <a:xfrm>
            <a:off x="1667435" y="4875002"/>
            <a:ext cx="2079812" cy="46796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0675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BAE86295-6697-730E-4C90-208FFB325E2E}"/>
              </a:ext>
            </a:extLst>
          </p:cNvPr>
          <p:cNvSpPr>
            <a:spLocks noGrp="1"/>
          </p:cNvSpPr>
          <p:nvPr>
            <p:ph idx="1"/>
          </p:nvPr>
        </p:nvSpPr>
        <p:spPr>
          <a:xfrm>
            <a:off x="403279" y="298581"/>
            <a:ext cx="11521243" cy="6398054"/>
          </a:xfrm>
        </p:spPr>
        <p:txBody>
          <a:bodyPr>
            <a:normAutofit fontScale="92500" lnSpcReduction="20000"/>
          </a:bodyPr>
          <a:lstStyle/>
          <a:p>
            <a:pPr marL="0" indent="0">
              <a:buNone/>
            </a:pPr>
            <a:r>
              <a:rPr lang="ro-RO" dirty="0">
                <a:latin typeface="Times New Roman" panose="02020603050405020304" pitchFamily="18" charset="0"/>
                <a:cs typeface="Times New Roman" panose="02020603050405020304" pitchFamily="18" charset="0"/>
              </a:rPr>
              <a:t>Astfel, r</a:t>
            </a:r>
            <a:r>
              <a:rPr lang="en-US" dirty="0" err="1">
                <a:latin typeface="Times New Roman" panose="02020603050405020304" pitchFamily="18" charset="0"/>
                <a:cs typeface="Times New Roman" panose="02020603050405020304" pitchFamily="18" charset="0"/>
              </a:rPr>
              <a:t>ezum</a:t>
            </a:r>
            <a:r>
              <a:rPr lang="ro-RO" dirty="0" err="1">
                <a:latin typeface="Times New Roman" panose="02020603050405020304" pitchFamily="18" charset="0"/>
                <a:cs typeface="Times New Roman" panose="02020603050405020304" pitchFamily="18" charset="0"/>
              </a:rPr>
              <a:t>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performanța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tranzistorului</a:t>
            </a:r>
            <a:r>
              <a:rPr lang="en-US" dirty="0">
                <a:latin typeface="Times New Roman" panose="02020603050405020304" pitchFamily="18" charset="0"/>
                <a:cs typeface="Times New Roman" panose="02020603050405020304" pitchFamily="18" charset="0"/>
              </a:rPr>
              <a:t> </a:t>
            </a:r>
            <a:r>
              <a:rPr lang="ro-RO" b="1" i="1" dirty="0" err="1">
                <a:latin typeface="Times New Roman" panose="02020603050405020304" pitchFamily="18" charset="0"/>
                <a:cs typeface="Times New Roman" panose="02020603050405020304" pitchFamily="18" charset="0"/>
              </a:rPr>
              <a:t>npn</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după</a:t>
            </a:r>
            <a:r>
              <a:rPr lang="en-US" dirty="0">
                <a:latin typeface="Times New Roman" panose="02020603050405020304" pitchFamily="18" charset="0"/>
                <a:cs typeface="Times New Roman" panose="02020603050405020304" pitchFamily="18" charset="0"/>
              </a:rPr>
              <a:t> cum </a:t>
            </a:r>
            <a:r>
              <a:rPr lang="en-US" dirty="0" err="1">
                <a:latin typeface="Times New Roman" panose="02020603050405020304" pitchFamily="18" charset="0"/>
                <a:cs typeface="Times New Roman" panose="02020603050405020304" pitchFamily="18" charset="0"/>
              </a:rPr>
              <a:t>urmează</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pPr marL="0" indent="0">
              <a:buNone/>
            </a:pP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a:t>
            </a:r>
            <a:r>
              <a:rPr lang="en-US" sz="1500" dirty="0">
                <a:latin typeface="Times New Roman" panose="02020603050405020304" pitchFamily="18" charset="0"/>
                <a:cs typeface="Times New Roman" panose="02020603050405020304" pitchFamily="18" charset="0"/>
              </a:rPr>
              <a:t>E </a:t>
            </a:r>
            <a:r>
              <a:rPr lang="en-US" dirty="0">
                <a:latin typeface="Times New Roman" panose="02020603050405020304" pitchFamily="18" charset="0"/>
                <a:cs typeface="Times New Roman" panose="02020603050405020304" pitchFamily="18" charset="0"/>
              </a:rPr>
              <a:t>= I</a:t>
            </a:r>
            <a:r>
              <a:rPr lang="en-US" sz="15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 I</a:t>
            </a:r>
            <a:r>
              <a:rPr lang="en-US" sz="1500"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dar</a:t>
            </a:r>
            <a:r>
              <a:rPr lang="en-US" dirty="0">
                <a:latin typeface="Times New Roman" panose="02020603050405020304" pitchFamily="18" charset="0"/>
                <a:cs typeface="Times New Roman" panose="02020603050405020304" pitchFamily="18" charset="0"/>
              </a:rPr>
              <a:t> I</a:t>
            </a:r>
            <a:r>
              <a:rPr lang="en-US" sz="15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&gt;&gt; I</a:t>
            </a:r>
            <a:r>
              <a:rPr lang="en-US" sz="1500"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deci</a:t>
            </a:r>
            <a:r>
              <a:rPr lang="en-US" dirty="0">
                <a:latin typeface="Times New Roman" panose="02020603050405020304" pitchFamily="18" charset="0"/>
                <a:cs typeface="Times New Roman" panose="02020603050405020304" pitchFamily="18" charset="0"/>
              </a:rPr>
              <a:t> I</a:t>
            </a:r>
            <a:r>
              <a:rPr lang="en-US" sz="1500"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 I</a:t>
            </a:r>
            <a:r>
              <a:rPr lang="en-US" sz="15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Joncțiunea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bază-emitor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polarizată</a:t>
            </a:r>
            <a:r>
              <a:rPr lang="en-US" dirty="0">
                <a:latin typeface="Times New Roman" panose="02020603050405020304" pitchFamily="18" charset="0"/>
                <a:cs typeface="Times New Roman" panose="02020603050405020304" pitchFamily="18" charset="0"/>
              </a:rPr>
              <a:t> direct, </a:t>
            </a:r>
            <a:r>
              <a:rPr lang="en-US" dirty="0" err="1">
                <a:latin typeface="Times New Roman" panose="02020603050405020304" pitchFamily="18" charset="0"/>
                <a:cs typeface="Times New Roman" panose="02020603050405020304" pitchFamily="18" charset="0"/>
              </a:rPr>
              <a:t>deci</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V</a:t>
            </a:r>
            <a:r>
              <a:rPr lang="en-US" sz="1500" b="1" dirty="0">
                <a:latin typeface="Times New Roman" panose="02020603050405020304" pitchFamily="18" charset="0"/>
                <a:cs typeface="Times New Roman" panose="02020603050405020304" pitchFamily="18" charset="0"/>
              </a:rPr>
              <a:t>BE</a:t>
            </a:r>
            <a:r>
              <a:rPr lang="en-US" b="1" dirty="0">
                <a:latin typeface="Times New Roman" panose="02020603050405020304" pitchFamily="18" charset="0"/>
                <a:cs typeface="Times New Roman" panose="02020603050405020304" pitchFamily="18" charset="0"/>
              </a:rPr>
              <a:t> ≈ 0,7 V </a:t>
            </a:r>
            <a:r>
              <a:rPr lang="en-US"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Si</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Joncțiunea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bază-colector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polarizată invers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urmare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V</a:t>
            </a:r>
            <a:r>
              <a:rPr lang="en-US" sz="1500" b="1" dirty="0">
                <a:latin typeface="Times New Roman" panose="02020603050405020304" pitchFamily="18" charset="0"/>
                <a:cs typeface="Times New Roman" panose="02020603050405020304" pitchFamily="18" charset="0"/>
              </a:rPr>
              <a:t>CB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mare.</a:t>
            </a:r>
            <a:endParaRPr lang="ro-RO"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convențional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emi</a:t>
            </a:r>
            <a:r>
              <a:rPr lang="ro-RO" dirty="0">
                <a:latin typeface="Times New Roman" panose="02020603050405020304" pitchFamily="18" charset="0"/>
                <a:cs typeface="Times New Roman" panose="02020603050405020304" pitchFamily="18" charset="0"/>
              </a:rPr>
              <a:t>tor</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pPr marL="0" indent="0">
              <a:buNone/>
            </a:pPr>
            <a:r>
              <a:rPr lang="ro-RO" dirty="0">
                <a:latin typeface="Times New Roman" panose="02020603050405020304" pitchFamily="18" charset="0"/>
                <a:cs typeface="Times New Roman" panose="02020603050405020304" pitchFamily="18" charset="0"/>
              </a:rPr>
              <a:t>D</a:t>
            </a:r>
            <a:r>
              <a:rPr lang="en-US" dirty="0" err="1">
                <a:latin typeface="Times New Roman" panose="02020603050405020304" pitchFamily="18" charset="0"/>
                <a:cs typeface="Times New Roman" panose="02020603050405020304" pitchFamily="18" charset="0"/>
              </a:rPr>
              <a:t>efini</a:t>
            </a:r>
            <a:r>
              <a:rPr lang="ro-RO"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câțiva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parametri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performanță</a:t>
            </a:r>
            <a:r>
              <a:rPr lang="en-US" dirty="0">
                <a:latin typeface="Times New Roman" panose="02020603050405020304" pitchFamily="18" charset="0"/>
                <a:cs typeface="Times New Roman" panose="02020603050405020304" pitchFamily="18" charset="0"/>
              </a:rPr>
              <a:t> a</a:t>
            </a:r>
            <a:r>
              <a:rPr lang="ro-RO"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tranzistorului</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pPr marL="0" indent="0">
              <a:buNone/>
            </a:pPr>
            <a:r>
              <a:rPr lang="en-US" dirty="0" err="1">
                <a:latin typeface="Times New Roman" panose="02020603050405020304" pitchFamily="18" charset="0"/>
                <a:cs typeface="Times New Roman" panose="02020603050405020304" pitchFamily="18" charset="0"/>
              </a:rPr>
              <a:t>Raportul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dintre</a:t>
            </a:r>
            <a:r>
              <a:rPr lang="en-US" dirty="0">
                <a:latin typeface="Times New Roman" panose="02020603050405020304" pitchFamily="18" charset="0"/>
                <a:cs typeface="Times New Roman" panose="02020603050405020304" pitchFamily="18" charset="0"/>
              </a:rPr>
              <a:t> </a:t>
            </a:r>
            <a:r>
              <a:rPr lang="ro-RO" b="1" i="1" dirty="0">
                <a:solidFill>
                  <a:srgbClr val="FF0000"/>
                </a:solidFill>
                <a:latin typeface="Times New Roman" panose="02020603050405020304" pitchFamily="18" charset="0"/>
                <a:cs typeface="Times New Roman" panose="02020603050405020304" pitchFamily="18" charset="0"/>
              </a:rPr>
              <a:t>Ic / Ie </a:t>
            </a:r>
            <a:r>
              <a:rPr lang="ro-RO" dirty="0">
                <a:latin typeface="Times New Roman" panose="02020603050405020304" pitchFamily="18" charset="0"/>
                <a:cs typeface="Times New Roman" panose="02020603050405020304" pitchFamily="18" charset="0"/>
              </a:rPr>
              <a:t>- </a:t>
            </a:r>
            <a:r>
              <a:rPr lang="el-GR" b="1" i="1" dirty="0">
                <a:solidFill>
                  <a:srgbClr val="FF0000"/>
                </a:solidFill>
                <a:latin typeface="Times New Roman" panose="02020603050405020304" pitchFamily="18" charset="0"/>
                <a:cs typeface="Times New Roman" panose="02020603050405020304" pitchFamily="18" charset="0"/>
              </a:rPr>
              <a:t>α</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alfa)</a:t>
            </a:r>
            <a:r>
              <a:rPr lang="ro-RO" dirty="0">
                <a:latin typeface="Times New Roman" panose="02020603050405020304" pitchFamily="18" charset="0"/>
                <a:cs typeface="Times New Roman" panose="02020603050405020304" pitchFamily="18" charset="0"/>
              </a:rPr>
              <a:t>,  de </a:t>
            </a:r>
            <a:r>
              <a:rPr lang="ro-RO" dirty="0" err="1">
                <a:latin typeface="Times New Roman" panose="02020603050405020304" pitchFamily="18" charset="0"/>
                <a:cs typeface="Times New Roman" panose="02020603050405020304" pitchFamily="18" charset="0"/>
              </a:rPr>
              <a:t>obi</a:t>
            </a:r>
            <a:r>
              <a:rPr lang="en-US" dirty="0" err="1">
                <a:latin typeface="Times New Roman" panose="02020603050405020304" pitchFamily="18" charset="0"/>
                <a:cs typeface="Times New Roman" panose="02020603050405020304" pitchFamily="18" charset="0"/>
              </a:rPr>
              <a:t>cei</a:t>
            </a:r>
            <a:r>
              <a:rPr lang="en-US"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&gt; 0,95. </a:t>
            </a:r>
            <a:endParaRPr lang="ro-RO" b="1" dirty="0">
              <a:solidFill>
                <a:srgbClr val="FF0000"/>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Un </a:t>
            </a:r>
            <a:r>
              <a:rPr lang="en-US" dirty="0" err="1">
                <a:latin typeface="Times New Roman" panose="02020603050405020304" pitchFamily="18" charset="0"/>
                <a:cs typeface="Times New Roman" panose="02020603050405020304" pitchFamily="18" charset="0"/>
              </a:rPr>
              <a:t>parametru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util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raportul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dintre</a:t>
            </a:r>
            <a:r>
              <a:rPr lang="en-US" dirty="0">
                <a:latin typeface="Times New Roman" panose="02020603050405020304" pitchFamily="18" charset="0"/>
                <a:cs typeface="Times New Roman" panose="02020603050405020304" pitchFamily="18" charset="0"/>
              </a:rPr>
              <a:t> </a:t>
            </a:r>
            <a:r>
              <a:rPr lang="ro-RO" b="1" i="1" dirty="0">
                <a:solidFill>
                  <a:srgbClr val="FF0000"/>
                </a:solidFill>
                <a:latin typeface="Times New Roman" panose="02020603050405020304" pitchFamily="18" charset="0"/>
                <a:cs typeface="Times New Roman" panose="02020603050405020304" pitchFamily="18" charset="0"/>
              </a:rPr>
              <a:t>I</a:t>
            </a:r>
            <a:r>
              <a:rPr lang="ro-RO" sz="1500" b="1" i="1" dirty="0">
                <a:solidFill>
                  <a:srgbClr val="FF0000"/>
                </a:solidFill>
                <a:latin typeface="Times New Roman" panose="02020603050405020304" pitchFamily="18" charset="0"/>
                <a:cs typeface="Times New Roman" panose="02020603050405020304" pitchFamily="18" charset="0"/>
              </a:rPr>
              <a:t>C </a:t>
            </a:r>
            <a:r>
              <a:rPr lang="ro-RO" b="1" i="1" dirty="0">
                <a:solidFill>
                  <a:srgbClr val="FF0000"/>
                </a:solidFill>
                <a:latin typeface="Times New Roman" panose="02020603050405020304" pitchFamily="18" charset="0"/>
                <a:cs typeface="Times New Roman" panose="02020603050405020304" pitchFamily="18" charset="0"/>
              </a:rPr>
              <a:t>/ I</a:t>
            </a:r>
            <a:r>
              <a:rPr lang="ro-RO" sz="1500" b="1" i="1" dirty="0">
                <a:solidFill>
                  <a:srgbClr val="FF0000"/>
                </a:solidFill>
                <a:latin typeface="Times New Roman" panose="02020603050405020304" pitchFamily="18" charset="0"/>
                <a:cs typeface="Times New Roman" panose="02020603050405020304" pitchFamily="18" charset="0"/>
              </a:rPr>
              <a:t>B </a:t>
            </a:r>
            <a:r>
              <a:rPr lang="ro-RO" dirty="0">
                <a:latin typeface="Times New Roman" panose="02020603050405020304" pitchFamily="18" charset="0"/>
                <a:cs typeface="Times New Roman" panose="02020603050405020304" pitchFamily="18" charset="0"/>
              </a:rPr>
              <a:t> - </a:t>
            </a:r>
            <a:r>
              <a:rPr lang="el-GR" b="1" dirty="0">
                <a:latin typeface="Times New Roman" panose="02020603050405020304" pitchFamily="18" charset="0"/>
                <a:cs typeface="Times New Roman" panose="02020603050405020304" pitchFamily="18" charset="0"/>
              </a:rPr>
              <a:t>β</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beta)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se indică 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specificații</a:t>
            </a:r>
            <a:r>
              <a:rPr lang="en-US" dirty="0">
                <a:latin typeface="Times New Roman" panose="02020603050405020304" pitchFamily="18" charset="0"/>
                <a:cs typeface="Times New Roman" panose="02020603050405020304" pitchFamily="18" charset="0"/>
              </a:rPr>
              <a:t> ale </a:t>
            </a:r>
            <a:r>
              <a:rPr lang="en-US" dirty="0" err="1">
                <a:latin typeface="Times New Roman" panose="02020603050405020304" pitchFamily="18" charset="0"/>
                <a:cs typeface="Times New Roman" panose="02020603050405020304" pitchFamily="18" charset="0"/>
              </a:rPr>
              <a:t>tranzistorului</a:t>
            </a:r>
            <a:r>
              <a:rPr lang="en-US" dirty="0">
                <a:latin typeface="Times New Roman" panose="02020603050405020304" pitchFamily="18" charset="0"/>
                <a:cs typeface="Times New Roman" panose="02020603050405020304" pitchFamily="18" charset="0"/>
              </a:rPr>
              <a:t> ca </a:t>
            </a:r>
            <a:r>
              <a:rPr lang="en-US" b="1" i="1" dirty="0" err="1">
                <a:solidFill>
                  <a:srgbClr val="FF0000"/>
                </a:solidFill>
                <a:latin typeface="Times New Roman" panose="02020603050405020304" pitchFamily="18" charset="0"/>
                <a:cs typeface="Times New Roman" panose="02020603050405020304" pitchFamily="18" charset="0"/>
              </a:rPr>
              <a:t>h</a:t>
            </a:r>
            <a:r>
              <a:rPr lang="en-US" sz="1500" b="1" i="1" dirty="0" err="1">
                <a:solidFill>
                  <a:srgbClr val="FF0000"/>
                </a:solidFill>
                <a:latin typeface="Times New Roman" panose="02020603050405020304" pitchFamily="18" charset="0"/>
                <a:cs typeface="Times New Roman" panose="02020603050405020304" pitchFamily="18" charset="0"/>
              </a:rPr>
              <a:t>FE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parametri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hibrizi</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E</a:t>
            </a:r>
            <a:r>
              <a:rPr lang="en-US" dirty="0" err="1">
                <a:latin typeface="Times New Roman" panose="02020603050405020304" pitchFamily="18" charset="0"/>
                <a:cs typeface="Times New Roman" panose="02020603050405020304" pitchFamily="18" charset="0"/>
              </a:rPr>
              <a:t>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denumit</a:t>
            </a:r>
            <a:r>
              <a:rPr lang="en-US" dirty="0">
                <a:latin typeface="Times New Roman" panose="02020603050405020304" pitchFamily="18" charset="0"/>
                <a:cs typeface="Times New Roman" panose="02020603050405020304" pitchFamily="18" charset="0"/>
              </a:rPr>
              <a:t> generic </a:t>
            </a:r>
            <a:r>
              <a:rPr lang="en-US" b="1" i="1" dirty="0" err="1">
                <a:solidFill>
                  <a:srgbClr val="FF0000"/>
                </a:solidFill>
                <a:latin typeface="Times New Roman" panose="02020603050405020304" pitchFamily="18" charset="0"/>
                <a:cs typeface="Times New Roman" panose="02020603050405020304" pitchFamily="18" charset="0"/>
              </a:rPr>
              <a:t>câștig</a:t>
            </a:r>
            <a:r>
              <a:rPr lang="en-US" b="1" i="1" dirty="0">
                <a:solidFill>
                  <a:srgbClr val="FF0000"/>
                </a:solidFill>
                <a:latin typeface="Times New Roman" panose="02020603050405020304" pitchFamily="18" charset="0"/>
                <a:cs typeface="Times New Roman" panose="02020603050405020304" pitchFamily="18" charset="0"/>
              </a:rPr>
              <a:t> de </a:t>
            </a:r>
            <a:r>
              <a:rPr lang="en-US" b="1" i="1" dirty="0" err="1">
                <a:solidFill>
                  <a:srgbClr val="FF0000"/>
                </a:solidFill>
                <a:latin typeface="Times New Roman" panose="02020603050405020304" pitchFamily="18" charset="0"/>
                <a:cs typeface="Times New Roman" panose="02020603050405020304" pitchFamily="18" charset="0"/>
              </a:rPr>
              <a:t>curent</a:t>
            </a:r>
            <a:r>
              <a:rPr lang="en-US" b="1" i="1"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I</a:t>
            </a:r>
            <a:r>
              <a:rPr lang="en-US" sz="1500" b="1" i="1" dirty="0">
                <a:latin typeface="Times New Roman" panose="02020603050405020304" pitchFamily="18" charset="0"/>
                <a:cs typeface="Times New Roman" panose="02020603050405020304" pitchFamily="18" charset="0"/>
              </a:rPr>
              <a:t>B</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semnalul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intrare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I</a:t>
            </a:r>
            <a:r>
              <a:rPr lang="en-US" sz="1500" b="1" i="1" dirty="0">
                <a:latin typeface="Times New Roman" panose="02020603050405020304" pitchFamily="18" charset="0"/>
                <a:cs typeface="Times New Roman" panose="02020603050405020304" pitchFamily="18" charset="0"/>
              </a:rPr>
              <a:t>C</a:t>
            </a:r>
            <a:r>
              <a:rPr lang="en-US" sz="1500"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semnalul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ieșire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atunci</a:t>
            </a:r>
            <a:r>
              <a:rPr lang="en-US" dirty="0">
                <a:latin typeface="Times New Roman" panose="02020603050405020304" pitchFamily="18" charset="0"/>
                <a:cs typeface="Times New Roman" panose="02020603050405020304" pitchFamily="18" charset="0"/>
              </a:rPr>
              <a:t> </a:t>
            </a:r>
            <a:r>
              <a:rPr lang="el-GR" b="1" i="1" dirty="0">
                <a:solidFill>
                  <a:srgbClr val="FF0000"/>
                </a:solidFill>
                <a:latin typeface="Times New Roman" panose="02020603050405020304" pitchFamily="18" charset="0"/>
                <a:cs typeface="Times New Roman" panose="02020603050405020304" pitchFamily="18" charset="0"/>
              </a:rPr>
              <a:t>β</a:t>
            </a:r>
            <a:r>
              <a:rPr lang="el-GR"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reprezintă</a:t>
            </a:r>
            <a:r>
              <a:rPr lang="ro-RO" i="1" dirty="0">
                <a:solidFill>
                  <a:srgbClr val="FF0000"/>
                </a:solidFill>
                <a:latin typeface="Times New Roman" panose="02020603050405020304" pitchFamily="18" charset="0"/>
                <a:cs typeface="Times New Roman" panose="02020603050405020304" pitchFamily="18" charset="0"/>
              </a:rPr>
              <a:t> coeficientul</a:t>
            </a:r>
            <a:r>
              <a:rPr lang="en-US" i="1" dirty="0">
                <a:solidFill>
                  <a:srgbClr val="FF0000"/>
                </a:solidFill>
                <a:latin typeface="Times New Roman" panose="02020603050405020304" pitchFamily="18" charset="0"/>
                <a:cs typeface="Times New Roman" panose="02020603050405020304" pitchFamily="18" charset="0"/>
              </a:rPr>
              <a:t> de </a:t>
            </a:r>
            <a:r>
              <a:rPr lang="en-US" i="1" dirty="0" err="1">
                <a:solidFill>
                  <a:srgbClr val="FF0000"/>
                </a:solidFill>
                <a:latin typeface="Times New Roman" panose="02020603050405020304" pitchFamily="18" charset="0"/>
                <a:cs typeface="Times New Roman" panose="02020603050405020304" pitchFamily="18" charset="0"/>
              </a:rPr>
              <a:t>amplificare</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sau</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câștig</a:t>
            </a:r>
            <a:r>
              <a:rPr lang="en-US" i="1" dirty="0">
                <a:solidFill>
                  <a:srgbClr val="FF0000"/>
                </a:solidFill>
                <a:latin typeface="Times New Roman" panose="02020603050405020304" pitchFamily="18" charset="0"/>
                <a:cs typeface="Times New Roman" panose="02020603050405020304" pitchFamily="18" charset="0"/>
              </a:rPr>
              <a:t> de </a:t>
            </a:r>
            <a:r>
              <a:rPr lang="en-US" i="1" dirty="0" err="1">
                <a:solidFill>
                  <a:srgbClr val="FF0000"/>
                </a:solidFill>
                <a:latin typeface="Times New Roman" panose="02020603050405020304" pitchFamily="18" charset="0"/>
                <a:cs typeface="Times New Roman" panose="02020603050405020304" pitchFamily="18" charset="0"/>
              </a:rPr>
              <a:t>semnal</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pPr marL="0" indent="0">
              <a:buNone/>
            </a:pP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tranzistoarele</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semnal</a:t>
            </a:r>
            <a:r>
              <a:rPr lang="en-US" dirty="0">
                <a:latin typeface="Times New Roman" panose="02020603050405020304" pitchFamily="18" charset="0"/>
                <a:cs typeface="Times New Roman" panose="02020603050405020304" pitchFamily="18" charset="0"/>
              </a:rPr>
              <a:t> mic, </a:t>
            </a:r>
            <a:r>
              <a:rPr lang="el-GR" b="1" dirty="0">
                <a:latin typeface="Times New Roman" panose="02020603050405020304" pitchFamily="18" charset="0"/>
                <a:cs typeface="Times New Roman" panose="02020603050405020304" pitchFamily="18" charset="0"/>
              </a:rPr>
              <a:t>β</a:t>
            </a:r>
            <a:r>
              <a:rPr lang="el-GR"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obicei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intervalul</a:t>
            </a:r>
            <a:r>
              <a:rPr lang="en-US" dirty="0">
                <a:latin typeface="Times New Roman" panose="02020603050405020304" pitchFamily="18" charset="0"/>
                <a:cs typeface="Times New Roman" panose="02020603050405020304" pitchFamily="18" charset="0"/>
              </a:rPr>
              <a:t> de la 100 la 200, </a:t>
            </a:r>
            <a:r>
              <a:rPr lang="en-US" dirty="0" err="1">
                <a:latin typeface="Times New Roman" panose="02020603050405020304" pitchFamily="18" charset="0"/>
                <a:cs typeface="Times New Roman" panose="02020603050405020304" pitchFamily="18" charset="0"/>
              </a:rPr>
              <a:t>deși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mare. </a:t>
            </a:r>
            <a:endParaRPr lang="ro-RO" dirty="0">
              <a:latin typeface="Times New Roman" panose="02020603050405020304" pitchFamily="18" charset="0"/>
              <a:cs typeface="Times New Roman" panose="02020603050405020304" pitchFamily="18" charset="0"/>
            </a:endParaRPr>
          </a:p>
          <a:p>
            <a:pPr marL="0" indent="0">
              <a:buNone/>
            </a:pP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tranzistoarele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putere</a:t>
            </a:r>
            <a:r>
              <a:rPr lang="en-US"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β</a:t>
            </a:r>
            <a:r>
              <a:rPr lang="el-GR"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fie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mic, de la 25 la 50. </a:t>
            </a:r>
            <a:endParaRPr lang="ro-RO" dirty="0">
              <a:latin typeface="Times New Roman" panose="02020603050405020304" pitchFamily="18" charset="0"/>
              <a:cs typeface="Times New Roman" panose="02020603050405020304" pitchFamily="18" charset="0"/>
            </a:endParaRPr>
          </a:p>
          <a:p>
            <a:pPr marL="0" indent="0">
              <a:buNone/>
            </a:pPr>
            <a:r>
              <a:rPr lang="en-US" dirty="0" err="1">
                <a:latin typeface="Times New Roman" panose="02020603050405020304" pitchFamily="18" charset="0"/>
                <a:cs typeface="Times New Roman" panose="02020603050405020304" pitchFamily="18" charset="0"/>
              </a:rPr>
              <a:t>Prezentate</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formule</a:t>
            </a:r>
            <a:r>
              <a:rPr lang="ro-RO" dirty="0">
                <a:latin typeface="Times New Roman" panose="02020603050405020304" pitchFamily="18" charset="0"/>
                <a:cs typeface="Times New Roman" panose="02020603050405020304" pitchFamily="18" charset="0"/>
              </a:rPr>
              <a:t> / relații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avem</a:t>
            </a:r>
            <a:r>
              <a:rPr lang="en-US"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 </a:t>
            </a:r>
          </a:p>
          <a:p>
            <a:pPr marL="0" indent="0">
              <a:buNone/>
            </a:pPr>
            <a:endParaRPr lang="ro-RO" dirty="0"/>
          </a:p>
          <a:p>
            <a:pPr marL="0" indent="0">
              <a:buNone/>
            </a:pPr>
            <a:r>
              <a:rPr lang="en-US" dirty="0"/>
              <a:t>.</a:t>
            </a:r>
          </a:p>
        </p:txBody>
      </p:sp>
      <p:pic>
        <p:nvPicPr>
          <p:cNvPr id="7" name="Imagine 6">
            <a:extLst>
              <a:ext uri="{FF2B5EF4-FFF2-40B4-BE49-F238E27FC236}">
                <a16:creationId xmlns:a16="http://schemas.microsoft.com/office/drawing/2014/main" id="{29844F1E-B713-8637-C05D-C2438D4BA260}"/>
              </a:ext>
            </a:extLst>
          </p:cNvPr>
          <p:cNvPicPr>
            <a:picLocks noChangeAspect="1"/>
          </p:cNvPicPr>
          <p:nvPr/>
        </p:nvPicPr>
        <p:blipFill>
          <a:blip r:embed="rId2"/>
          <a:stretch>
            <a:fillRect/>
          </a:stretch>
        </p:blipFill>
        <p:spPr>
          <a:xfrm>
            <a:off x="3917578" y="5261813"/>
            <a:ext cx="1467284" cy="925027"/>
          </a:xfrm>
          <a:prstGeom prst="rect">
            <a:avLst/>
          </a:prstGeom>
        </p:spPr>
      </p:pic>
      <p:pic>
        <p:nvPicPr>
          <p:cNvPr id="4" name="Imagine 3">
            <a:extLst>
              <a:ext uri="{FF2B5EF4-FFF2-40B4-BE49-F238E27FC236}">
                <a16:creationId xmlns:a16="http://schemas.microsoft.com/office/drawing/2014/main" id="{61373527-9833-0434-2157-E2ECD3159E75}"/>
              </a:ext>
            </a:extLst>
          </p:cNvPr>
          <p:cNvPicPr>
            <a:picLocks noChangeAspect="1"/>
          </p:cNvPicPr>
          <p:nvPr/>
        </p:nvPicPr>
        <p:blipFill>
          <a:blip r:embed="rId3"/>
          <a:stretch>
            <a:fillRect/>
          </a:stretch>
        </p:blipFill>
        <p:spPr>
          <a:xfrm>
            <a:off x="8059270" y="4807617"/>
            <a:ext cx="3514298" cy="1765610"/>
          </a:xfrm>
          <a:prstGeom prst="rect">
            <a:avLst/>
          </a:prstGeom>
        </p:spPr>
      </p:pic>
    </p:spTree>
    <p:extLst>
      <p:ext uri="{BB962C8B-B14F-4D97-AF65-F5344CB8AC3E}">
        <p14:creationId xmlns:p14="http://schemas.microsoft.com/office/powerpoint/2010/main" val="3466996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AD5633-3BB3-B18D-299D-D4910EAA969F}"/>
              </a:ext>
            </a:extLst>
          </p:cNvPr>
          <p:cNvSpPr txBox="1"/>
          <p:nvPr/>
        </p:nvSpPr>
        <p:spPr>
          <a:xfrm>
            <a:off x="1175301" y="420542"/>
            <a:ext cx="10055916" cy="4770537"/>
          </a:xfrm>
          <a:prstGeom prst="rect">
            <a:avLst/>
          </a:prstGeom>
          <a:noFill/>
        </p:spPr>
        <p:txBody>
          <a:bodyPr wrap="square">
            <a:spAutoFit/>
          </a:bodyPr>
          <a:lstStyle/>
          <a:p>
            <a:pPr marL="0" indent="0">
              <a:buNone/>
            </a:pPr>
            <a:r>
              <a:rPr lang="ro-RO" dirty="0">
                <a:latin typeface="Times New Roman" panose="02020603050405020304" pitchFamily="18" charset="0"/>
                <a:cs typeface="Times New Roman" panose="02020603050405020304" pitchFamily="18" charset="0"/>
              </a:rPr>
              <a:t>Curentul colectorului (</a:t>
            </a:r>
            <a:r>
              <a:rPr lang="ro-RO" dirty="0" err="1">
                <a:latin typeface="Times New Roman" panose="02020603050405020304" pitchFamily="18" charset="0"/>
                <a:cs typeface="Times New Roman" panose="02020603050405020304" pitchFamily="18" charset="0"/>
              </a:rPr>
              <a:t>i</a:t>
            </a:r>
            <a:r>
              <a:rPr lang="ro-RO" sz="1200" dirty="0" err="1">
                <a:latin typeface="Times New Roman" panose="02020603050405020304" pitchFamily="18" charset="0"/>
                <a:cs typeface="Times New Roman" panose="02020603050405020304" pitchFamily="18" charset="0"/>
              </a:rPr>
              <a:t>C</a:t>
            </a:r>
            <a:r>
              <a:rPr lang="ro-RO" dirty="0">
                <a:latin typeface="Times New Roman" panose="02020603050405020304" pitchFamily="18" charset="0"/>
                <a:cs typeface="Times New Roman" panose="02020603050405020304" pitchFamily="18" charset="0"/>
              </a:rPr>
              <a:t>)              Curentul bazei (</a:t>
            </a:r>
            <a:r>
              <a:rPr lang="ro-RO" dirty="0" err="1">
                <a:latin typeface="Times New Roman" panose="02020603050405020304" pitchFamily="18" charset="0"/>
                <a:cs typeface="Times New Roman" panose="02020603050405020304" pitchFamily="18" charset="0"/>
              </a:rPr>
              <a:t>i</a:t>
            </a:r>
            <a:r>
              <a:rPr lang="ro-RO" sz="1200" dirty="0" err="1">
                <a:latin typeface="Times New Roman" panose="02020603050405020304" pitchFamily="18" charset="0"/>
                <a:cs typeface="Times New Roman" panose="02020603050405020304" pitchFamily="18" charset="0"/>
              </a:rPr>
              <a:t>B</a:t>
            </a:r>
            <a:r>
              <a:rPr lang="ro-RO" dirty="0">
                <a:latin typeface="Times New Roman" panose="02020603050405020304" pitchFamily="18" charset="0"/>
                <a:cs typeface="Times New Roman" panose="02020603050405020304" pitchFamily="18" charset="0"/>
              </a:rPr>
              <a:t>)                        Curentul emitorului (</a:t>
            </a:r>
            <a:r>
              <a:rPr lang="ro-RO" dirty="0" err="1">
                <a:latin typeface="Times New Roman" panose="02020603050405020304" pitchFamily="18" charset="0"/>
                <a:cs typeface="Times New Roman" panose="02020603050405020304" pitchFamily="18" charset="0"/>
              </a:rPr>
              <a:t>i</a:t>
            </a:r>
            <a:r>
              <a:rPr lang="ro-RO" sz="1200" dirty="0" err="1">
                <a:latin typeface="Times New Roman" panose="02020603050405020304" pitchFamily="18" charset="0"/>
                <a:cs typeface="Times New Roman" panose="02020603050405020304" pitchFamily="18" charset="0"/>
              </a:rPr>
              <a:t>E</a:t>
            </a:r>
            <a:r>
              <a:rPr lang="ro-RO" dirty="0">
                <a:latin typeface="Times New Roman" panose="02020603050405020304" pitchFamily="18" charset="0"/>
                <a:cs typeface="Times New Roman" panose="02020603050405020304" pitchFamily="18" charset="0"/>
              </a:rPr>
              <a:t>)</a:t>
            </a:r>
          </a:p>
          <a:p>
            <a:pPr marL="0" indent="0">
              <a:buNone/>
            </a:pPr>
            <a:endParaRPr lang="ro-RO" dirty="0">
              <a:latin typeface="Times New Roman" panose="02020603050405020304" pitchFamily="18" charset="0"/>
              <a:cs typeface="Times New Roman" panose="02020603050405020304" pitchFamily="18" charset="0"/>
            </a:endParaRPr>
          </a:p>
          <a:p>
            <a:pPr marL="0" indent="0">
              <a:buNone/>
            </a:pPr>
            <a:endParaRPr lang="ro-RO" dirty="0">
              <a:latin typeface="Times New Roman" panose="02020603050405020304" pitchFamily="18" charset="0"/>
              <a:cs typeface="Times New Roman" panose="02020603050405020304" pitchFamily="18" charset="0"/>
            </a:endParaRPr>
          </a:p>
          <a:p>
            <a:pPr marL="0" indent="0">
              <a:buNone/>
            </a:pPr>
            <a:endParaRPr lang="ro-RO" dirty="0">
              <a:latin typeface="Times New Roman" panose="02020603050405020304" pitchFamily="18" charset="0"/>
              <a:cs typeface="Times New Roman" panose="02020603050405020304" pitchFamily="18" charset="0"/>
            </a:endParaRPr>
          </a:p>
          <a:p>
            <a:pPr marL="0" indent="0">
              <a:buNone/>
            </a:pPr>
            <a:endParaRPr lang="ro-RO" dirty="0">
              <a:latin typeface="Times New Roman" panose="02020603050405020304" pitchFamily="18" charset="0"/>
              <a:cs typeface="Times New Roman" panose="02020603050405020304" pitchFamily="18" charset="0"/>
            </a:endParaRPr>
          </a:p>
          <a:p>
            <a:pPr marL="0" indent="0">
              <a:buNone/>
            </a:pPr>
            <a:endParaRPr lang="ro-RO" dirty="0">
              <a:latin typeface="Times New Roman" panose="02020603050405020304" pitchFamily="18" charset="0"/>
              <a:cs typeface="Times New Roman" panose="02020603050405020304" pitchFamily="18" charset="0"/>
            </a:endParaRPr>
          </a:p>
          <a:p>
            <a:pPr marL="0" indent="0">
              <a:buNone/>
            </a:pPr>
            <a:endParaRPr lang="ro-RO" dirty="0">
              <a:latin typeface="Times New Roman" panose="02020603050405020304" pitchFamily="18" charset="0"/>
              <a:cs typeface="Times New Roman" panose="02020603050405020304" pitchFamily="18" charset="0"/>
            </a:endParaRPr>
          </a:p>
          <a:p>
            <a:pPr marL="0" indent="0">
              <a:buNone/>
            </a:pPr>
            <a:r>
              <a:rPr lang="ro-RO" sz="2000" dirty="0">
                <a:latin typeface="Times New Roman" panose="02020603050405020304" pitchFamily="18" charset="0"/>
                <a:cs typeface="Times New Roman" panose="02020603050405020304" pitchFamily="18" charset="0"/>
              </a:rPr>
              <a:t>unde: </a:t>
            </a:r>
            <a:r>
              <a:rPr lang="ro-RO" sz="2000" b="1" dirty="0">
                <a:latin typeface="Times New Roman" panose="02020603050405020304" pitchFamily="18" charset="0"/>
                <a:cs typeface="Times New Roman" panose="02020603050405020304" pitchFamily="18" charset="0"/>
              </a:rPr>
              <a:t>n =1</a:t>
            </a:r>
            <a:r>
              <a:rPr lang="ro-RO" sz="2000" dirty="0">
                <a:latin typeface="Times New Roman" panose="02020603050405020304" pitchFamily="18" charset="0"/>
                <a:cs typeface="Times New Roman" panose="02020603050405020304" pitchFamily="18" charset="0"/>
              </a:rPr>
              <a:t>; Curentul de saturație, 10^-12 &lt; IS &lt; 10^-14 A și potențialul termic </a:t>
            </a:r>
            <a:r>
              <a:rPr lang="ro-RO" sz="2000" b="1" dirty="0">
                <a:latin typeface="Times New Roman" panose="02020603050405020304" pitchFamily="18" charset="0"/>
                <a:cs typeface="Times New Roman" panose="02020603050405020304" pitchFamily="18" charset="0"/>
              </a:rPr>
              <a:t>V</a:t>
            </a:r>
            <a:r>
              <a:rPr lang="ro-RO" sz="1400" b="1" dirty="0">
                <a:latin typeface="Times New Roman" panose="02020603050405020304" pitchFamily="18" charset="0"/>
                <a:cs typeface="Times New Roman" panose="02020603050405020304" pitchFamily="18" charset="0"/>
              </a:rPr>
              <a:t>T</a:t>
            </a:r>
            <a:r>
              <a:rPr lang="ro-RO" sz="2000" b="1" dirty="0">
                <a:latin typeface="Times New Roman" panose="02020603050405020304" pitchFamily="18" charset="0"/>
                <a:cs typeface="Times New Roman" panose="02020603050405020304" pitchFamily="18" charset="0"/>
              </a:rPr>
              <a:t> = 25 mV</a:t>
            </a:r>
          </a:p>
          <a:p>
            <a:pPr marL="0" indent="0">
              <a:buNone/>
            </a:pPr>
            <a:endParaRPr lang="ro-RO" sz="2000" b="1" i="1" dirty="0">
              <a:latin typeface="Times New Roman" panose="02020603050405020304" pitchFamily="18" charset="0"/>
              <a:cs typeface="Times New Roman" panose="02020603050405020304" pitchFamily="18" charset="0"/>
            </a:endParaRPr>
          </a:p>
          <a:p>
            <a:pPr marL="0" indent="0">
              <a:buNone/>
            </a:pPr>
            <a:r>
              <a:rPr lang="ro-RO" sz="2000" b="1" i="1" dirty="0">
                <a:latin typeface="Times New Roman" panose="02020603050405020304" pitchFamily="18" charset="0"/>
                <a:cs typeface="Times New Roman" panose="02020603050405020304" pitchFamily="18" charset="0"/>
              </a:rPr>
              <a:t>Notăm</a:t>
            </a:r>
            <a:r>
              <a:rPr lang="ro-RO" sz="2000" dirty="0">
                <a:latin typeface="Times New Roman" panose="02020603050405020304" pitchFamily="18" charset="0"/>
                <a:cs typeface="Times New Roman" panose="02020603050405020304" pitchFamily="18" charset="0"/>
              </a:rPr>
              <a:t>. Că </a:t>
            </a:r>
            <a:r>
              <a:rPr lang="ro-RO" sz="2000" b="1" i="1" dirty="0" err="1">
                <a:solidFill>
                  <a:srgbClr val="FF0000"/>
                </a:solidFill>
                <a:latin typeface="Times New Roman" panose="02020603050405020304" pitchFamily="18" charset="0"/>
                <a:cs typeface="Times New Roman" panose="02020603050405020304" pitchFamily="18" charset="0"/>
              </a:rPr>
              <a:t>iC</a:t>
            </a:r>
            <a:r>
              <a:rPr lang="ro-RO" sz="2000" b="1" i="1" dirty="0">
                <a:solidFill>
                  <a:srgbClr val="FF0000"/>
                </a:solidFill>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este independent de VCB pentru VCB &gt;=0. Astfel, colectorul se comportă ca o sursă ideală de curent continuu, la care curentul este determinat de VBE</a:t>
            </a:r>
          </a:p>
          <a:p>
            <a:pPr marL="0" indent="0">
              <a:buNone/>
            </a:pPr>
            <a:r>
              <a:rPr lang="ro-RO" sz="2000" dirty="0">
                <a:latin typeface="Times New Roman" panose="02020603050405020304" pitchFamily="18" charset="0"/>
                <a:cs typeface="Times New Roman" panose="02020603050405020304" pitchFamily="18" charset="0"/>
              </a:rPr>
              <a:t>Deoarece </a:t>
            </a:r>
            <a:r>
              <a:rPr lang="ro-RO" sz="2000" b="1" i="1" dirty="0" err="1">
                <a:solidFill>
                  <a:srgbClr val="FF0000"/>
                </a:solidFill>
                <a:latin typeface="Times New Roman" panose="02020603050405020304" pitchFamily="18" charset="0"/>
                <a:cs typeface="Times New Roman" panose="02020603050405020304" pitchFamily="18" charset="0"/>
              </a:rPr>
              <a:t>iC</a:t>
            </a:r>
            <a:r>
              <a:rPr lang="ro-RO" sz="2000" b="1" i="1" dirty="0">
                <a:solidFill>
                  <a:srgbClr val="FF0000"/>
                </a:solidFill>
                <a:latin typeface="Times New Roman" panose="02020603050405020304" pitchFamily="18" charset="0"/>
                <a:cs typeface="Times New Roman" panose="02020603050405020304" pitchFamily="18" charset="0"/>
              </a:rPr>
              <a:t> = </a:t>
            </a:r>
            <a:r>
              <a:rPr lang="ro-RO" sz="2000" b="1" i="1" dirty="0" err="1">
                <a:solidFill>
                  <a:srgbClr val="FF0000"/>
                </a:solidFill>
                <a:latin typeface="Times New Roman" panose="02020603050405020304" pitchFamily="18" charset="0"/>
                <a:cs typeface="Times New Roman" panose="02020603050405020304" pitchFamily="18" charset="0"/>
              </a:rPr>
              <a:t>aiE</a:t>
            </a:r>
            <a:r>
              <a:rPr lang="ro-RO" sz="2000" dirty="0">
                <a:latin typeface="Times New Roman" panose="02020603050405020304" pitchFamily="18" charset="0"/>
                <a:cs typeface="Times New Roman" panose="02020603050405020304" pitchFamily="18" charset="0"/>
              </a:rPr>
              <a:t>,      </a:t>
            </a:r>
            <a:r>
              <a:rPr lang="ro-RO" sz="2000" b="1" i="1" dirty="0" err="1">
                <a:solidFill>
                  <a:srgbClr val="FF0000"/>
                </a:solidFill>
                <a:latin typeface="Times New Roman" panose="02020603050405020304" pitchFamily="18" charset="0"/>
                <a:cs typeface="Times New Roman" panose="02020603050405020304" pitchFamily="18" charset="0"/>
              </a:rPr>
              <a:t>iC</a:t>
            </a:r>
            <a:r>
              <a:rPr lang="ro-RO" sz="2000" b="1" i="1" dirty="0">
                <a:solidFill>
                  <a:srgbClr val="FF0000"/>
                </a:solidFill>
                <a:latin typeface="Times New Roman" panose="02020603050405020304" pitchFamily="18" charset="0"/>
                <a:cs typeface="Times New Roman" panose="02020603050405020304" pitchFamily="18" charset="0"/>
              </a:rPr>
              <a:t> = </a:t>
            </a:r>
            <a:r>
              <a:rPr lang="ro-RO" sz="2000" b="1" i="1" dirty="0" err="1">
                <a:solidFill>
                  <a:srgbClr val="FF0000"/>
                </a:solidFill>
                <a:latin typeface="Times New Roman" panose="02020603050405020304" pitchFamily="18" charset="0"/>
                <a:cs typeface="Times New Roman" panose="02020603050405020304" pitchFamily="18" charset="0"/>
              </a:rPr>
              <a:t>biB</a:t>
            </a:r>
            <a:r>
              <a:rPr lang="ro-RO" sz="2000" b="1" i="1" dirty="0">
                <a:solidFill>
                  <a:srgbClr val="FF0000"/>
                </a:solidFill>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și       </a:t>
            </a:r>
            <a:r>
              <a:rPr lang="ro-RO" sz="2000" b="1" i="1" dirty="0">
                <a:solidFill>
                  <a:srgbClr val="FF0000"/>
                </a:solidFill>
                <a:latin typeface="Times New Roman" panose="02020603050405020304" pitchFamily="18" charset="0"/>
                <a:cs typeface="Times New Roman" panose="02020603050405020304" pitchFamily="18" charset="0"/>
              </a:rPr>
              <a:t>a=b(b+1)</a:t>
            </a:r>
          </a:p>
          <a:p>
            <a:pPr marL="0" indent="0">
              <a:buNone/>
            </a:pPr>
            <a:r>
              <a:rPr lang="ro-RO" sz="2000" dirty="0">
                <a:latin typeface="Times New Roman" panose="02020603050405020304" pitchFamily="18" charset="0"/>
                <a:cs typeface="Times New Roman" panose="02020603050405020304" pitchFamily="18" charset="0"/>
              </a:rPr>
              <a:t>Unde </a:t>
            </a:r>
            <a:r>
              <a:rPr lang="ro-RO" sz="2000" b="1" i="1" dirty="0">
                <a:solidFill>
                  <a:srgbClr val="FF0000"/>
                </a:solidFill>
                <a:latin typeface="Times New Roman" panose="02020603050405020304" pitchFamily="18" charset="0"/>
                <a:cs typeface="Times New Roman" panose="02020603050405020304" pitchFamily="18" charset="0"/>
              </a:rPr>
              <a:t>b</a:t>
            </a:r>
            <a:r>
              <a:rPr lang="ro-RO" sz="2000" dirty="0">
                <a:latin typeface="Times New Roman" panose="02020603050405020304" pitchFamily="18" charset="0"/>
                <a:cs typeface="Times New Roman" panose="02020603050405020304" pitchFamily="18" charset="0"/>
              </a:rPr>
              <a:t> = amplificarea în curent la circuit cu emiter comun, </a:t>
            </a:r>
            <a:r>
              <a:rPr lang="ro-RO" sz="2000" b="1" i="1" dirty="0">
                <a:solidFill>
                  <a:srgbClr val="FF0000"/>
                </a:solidFill>
                <a:latin typeface="Times New Roman" panose="02020603050405020304" pitchFamily="18" charset="0"/>
                <a:cs typeface="Times New Roman" panose="02020603050405020304" pitchFamily="18" charset="0"/>
              </a:rPr>
              <a:t>a</a:t>
            </a:r>
            <a:r>
              <a:rPr lang="ro-RO" sz="2000" dirty="0">
                <a:latin typeface="Times New Roman" panose="02020603050405020304" pitchFamily="18" charset="0"/>
                <a:cs typeface="Times New Roman" panose="02020603050405020304" pitchFamily="18" charset="0"/>
              </a:rPr>
              <a:t> – amplificarea în circuit cu bază comună</a:t>
            </a:r>
          </a:p>
          <a:p>
            <a:pPr marL="0" indent="0">
              <a:buNone/>
            </a:pPr>
            <a:r>
              <a:rPr lang="ro-RO" sz="2000" dirty="0">
                <a:latin typeface="Times New Roman" panose="02020603050405020304" pitchFamily="18" charset="0"/>
                <a:cs typeface="Times New Roman" panose="02020603050405020304" pitchFamily="18" charset="0"/>
              </a:rPr>
              <a:t>Astfel, curentul emitorului este:</a:t>
            </a:r>
          </a:p>
          <a:p>
            <a:pPr marL="0" indent="0">
              <a:buNone/>
            </a:pPr>
            <a:endParaRPr lang="en-US" dirty="0"/>
          </a:p>
        </p:txBody>
      </p:sp>
      <p:pic>
        <p:nvPicPr>
          <p:cNvPr id="6" name="Picture 5">
            <a:extLst>
              <a:ext uri="{FF2B5EF4-FFF2-40B4-BE49-F238E27FC236}">
                <a16:creationId xmlns:a16="http://schemas.microsoft.com/office/drawing/2014/main" id="{8C7950FD-4EAB-AB5C-7D46-04C68D7239F0}"/>
              </a:ext>
            </a:extLst>
          </p:cNvPr>
          <p:cNvPicPr>
            <a:picLocks noChangeAspect="1"/>
          </p:cNvPicPr>
          <p:nvPr/>
        </p:nvPicPr>
        <p:blipFill>
          <a:blip r:embed="rId2"/>
          <a:stretch>
            <a:fillRect/>
          </a:stretch>
        </p:blipFill>
        <p:spPr>
          <a:xfrm>
            <a:off x="1495070" y="924688"/>
            <a:ext cx="2105319" cy="933580"/>
          </a:xfrm>
          <a:prstGeom prst="rect">
            <a:avLst/>
          </a:prstGeom>
        </p:spPr>
      </p:pic>
      <p:pic>
        <p:nvPicPr>
          <p:cNvPr id="9" name="Picture 8">
            <a:extLst>
              <a:ext uri="{FF2B5EF4-FFF2-40B4-BE49-F238E27FC236}">
                <a16:creationId xmlns:a16="http://schemas.microsoft.com/office/drawing/2014/main" id="{8CA2692B-E4F0-3843-4510-B7AFD509A1EB}"/>
              </a:ext>
            </a:extLst>
          </p:cNvPr>
          <p:cNvPicPr>
            <a:picLocks noChangeAspect="1"/>
          </p:cNvPicPr>
          <p:nvPr/>
        </p:nvPicPr>
        <p:blipFill>
          <a:blip r:embed="rId3"/>
          <a:stretch>
            <a:fillRect/>
          </a:stretch>
        </p:blipFill>
        <p:spPr>
          <a:xfrm>
            <a:off x="4570199" y="895420"/>
            <a:ext cx="2057687" cy="1133633"/>
          </a:xfrm>
          <a:prstGeom prst="rect">
            <a:avLst/>
          </a:prstGeom>
        </p:spPr>
      </p:pic>
      <p:pic>
        <p:nvPicPr>
          <p:cNvPr id="11" name="Picture 10">
            <a:extLst>
              <a:ext uri="{FF2B5EF4-FFF2-40B4-BE49-F238E27FC236}">
                <a16:creationId xmlns:a16="http://schemas.microsoft.com/office/drawing/2014/main" id="{CD80E927-356F-ACC2-BAFC-A4D15F3040DE}"/>
              </a:ext>
            </a:extLst>
          </p:cNvPr>
          <p:cNvPicPr>
            <a:picLocks noChangeAspect="1"/>
          </p:cNvPicPr>
          <p:nvPr/>
        </p:nvPicPr>
        <p:blipFill>
          <a:blip r:embed="rId4"/>
          <a:stretch>
            <a:fillRect/>
          </a:stretch>
        </p:blipFill>
        <p:spPr>
          <a:xfrm>
            <a:off x="8393304" y="1351721"/>
            <a:ext cx="1209844" cy="390580"/>
          </a:xfrm>
          <a:prstGeom prst="rect">
            <a:avLst/>
          </a:prstGeom>
        </p:spPr>
      </p:pic>
      <p:pic>
        <p:nvPicPr>
          <p:cNvPr id="15" name="Picture 14">
            <a:extLst>
              <a:ext uri="{FF2B5EF4-FFF2-40B4-BE49-F238E27FC236}">
                <a16:creationId xmlns:a16="http://schemas.microsoft.com/office/drawing/2014/main" id="{2D29970D-3354-390E-D4C0-F6C6C87B4A0D}"/>
              </a:ext>
            </a:extLst>
          </p:cNvPr>
          <p:cNvPicPr>
            <a:picLocks noChangeAspect="1"/>
          </p:cNvPicPr>
          <p:nvPr/>
        </p:nvPicPr>
        <p:blipFill>
          <a:blip r:embed="rId5"/>
          <a:stretch>
            <a:fillRect/>
          </a:stretch>
        </p:blipFill>
        <p:spPr>
          <a:xfrm>
            <a:off x="4570199" y="4545139"/>
            <a:ext cx="4135069" cy="1170000"/>
          </a:xfrm>
          <a:prstGeom prst="rect">
            <a:avLst/>
          </a:prstGeom>
        </p:spPr>
      </p:pic>
    </p:spTree>
    <p:extLst>
      <p:ext uri="{BB962C8B-B14F-4D97-AF65-F5344CB8AC3E}">
        <p14:creationId xmlns:p14="http://schemas.microsoft.com/office/powerpoint/2010/main" val="3096415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0E8FEF7-0905-3697-718F-A3800214A167}"/>
              </a:ext>
            </a:extLst>
          </p:cNvPr>
          <p:cNvSpPr>
            <a:spLocks noGrp="1"/>
          </p:cNvSpPr>
          <p:nvPr>
            <p:ph type="title"/>
          </p:nvPr>
        </p:nvSpPr>
        <p:spPr>
          <a:xfrm>
            <a:off x="1097280" y="286603"/>
            <a:ext cx="10058400" cy="702305"/>
          </a:xfrm>
        </p:spPr>
        <p:txBody>
          <a:bodyPr>
            <a:normAutofit fontScale="90000"/>
          </a:bodyPr>
          <a:lstStyle/>
          <a:p>
            <a:pPr algn="ctr"/>
            <a:r>
              <a:rPr lang="ro-RO" b="1" dirty="0" err="1"/>
              <a:t>pnp</a:t>
            </a:r>
            <a:r>
              <a:rPr lang="ro-RO" b="1" dirty="0"/>
              <a:t> BJT</a:t>
            </a:r>
            <a:endParaRPr lang="en-US" b="1" dirty="0"/>
          </a:p>
        </p:txBody>
      </p:sp>
      <p:sp>
        <p:nvSpPr>
          <p:cNvPr id="3" name="Substituent conținut 2">
            <a:extLst>
              <a:ext uri="{FF2B5EF4-FFF2-40B4-BE49-F238E27FC236}">
                <a16:creationId xmlns:a16="http://schemas.microsoft.com/office/drawing/2014/main" id="{4FFD9E1A-8AC1-5C01-7E32-65AA46279B30}"/>
              </a:ext>
            </a:extLst>
          </p:cNvPr>
          <p:cNvSpPr>
            <a:spLocks noGrp="1"/>
          </p:cNvSpPr>
          <p:nvPr>
            <p:ph idx="1"/>
          </p:nvPr>
        </p:nvSpPr>
        <p:spPr>
          <a:xfrm>
            <a:off x="962808" y="1405896"/>
            <a:ext cx="10341685" cy="3760891"/>
          </a:xfrm>
        </p:spPr>
        <p:txBody>
          <a:bodyPr>
            <a:noAutofit/>
          </a:bodyPr>
          <a:lstStyle/>
          <a:p>
            <a:r>
              <a:rPr lang="en-US" dirty="0" err="1">
                <a:latin typeface="Times New Roman" panose="02020603050405020304" pitchFamily="18" charset="0"/>
                <a:cs typeface="Times New Roman" panose="02020603050405020304" pitchFamily="18" charset="0"/>
              </a:rPr>
              <a:t>Versiunea</a:t>
            </a:r>
            <a:r>
              <a:rPr lang="en-US" dirty="0">
                <a:latin typeface="Times New Roman" panose="02020603050405020304" pitchFamily="18" charset="0"/>
                <a:cs typeface="Times New Roman" panose="02020603050405020304" pitchFamily="18" charset="0"/>
              </a:rPr>
              <a:t> PNP a BJT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schimbarea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materialului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fiecare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strat</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Rezultatul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inversul</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logic al NPN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privește</a:t>
            </a:r>
            <a:r>
              <a:rPr lang="en-US" dirty="0">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direcțiile</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curentului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și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polaritățile</a:t>
            </a:r>
            <a:r>
              <a:rPr lang="en-US" dirty="0">
                <a:solidFill>
                  <a:srgbClr val="FF0000"/>
                </a:solidFill>
                <a:latin typeface="Times New Roman" panose="02020603050405020304" pitchFamily="18" charset="0"/>
                <a:cs typeface="Times New Roman" panose="02020603050405020304" pitchFamily="18" charset="0"/>
              </a:rPr>
              <a:t> de </a:t>
            </a:r>
            <a:r>
              <a:rPr lang="en-US" dirty="0" err="1">
                <a:solidFill>
                  <a:srgbClr val="FF0000"/>
                </a:solidFill>
                <a:latin typeface="Times New Roman" panose="02020603050405020304" pitchFamily="18" charset="0"/>
                <a:cs typeface="Times New Roman" panose="02020603050405020304" pitchFamily="18" charset="0"/>
              </a:rPr>
              <a:t>tensiun</a:t>
            </a:r>
            <a:r>
              <a:rPr lang="ro-RO" dirty="0">
                <a:solidFill>
                  <a:srgbClr val="FF0000"/>
                </a:solidFill>
                <a:latin typeface="Times New Roman" panose="02020603050405020304" pitchFamily="18" charset="0"/>
                <a:cs typeface="Times New Roman" panose="02020603050405020304" pitchFamily="18" charset="0"/>
              </a:rPr>
              <a:t>i</a:t>
            </a:r>
            <a:r>
              <a:rPr lang="en-US" dirty="0">
                <a:solidFill>
                  <a:srgbClr val="FF0000"/>
                </a:solidFill>
                <a:latin typeface="Times New Roman" panose="02020603050405020304" pitchFamily="18" charset="0"/>
                <a:cs typeface="Times New Roman" panose="02020603050405020304" pitchFamily="18" charset="0"/>
              </a:rPr>
              <a:t>. </a:t>
            </a:r>
            <a:endParaRPr lang="ro-RO" dirty="0">
              <a:solidFill>
                <a:srgbClr val="FF0000"/>
              </a:solidFill>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Adică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convențional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emitor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colector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respectând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fluxul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electroni</a:t>
            </a:r>
            <a:r>
              <a:rPr lang="en-US" dirty="0">
                <a:latin typeface="Times New Roman" panose="02020603050405020304" pitchFamily="18" charset="0"/>
                <a:cs typeface="Times New Roman" panose="02020603050405020304" pitchFamily="18" charset="0"/>
              </a:rPr>
              <a:t> al NPN). </a:t>
            </a:r>
            <a:endParaRPr lang="ro-R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În plus, </a:t>
            </a:r>
            <a:r>
              <a:rPr lang="en-US" dirty="0" err="1">
                <a:latin typeface="Times New Roman" panose="02020603050405020304" pitchFamily="18" charset="0"/>
                <a:cs typeface="Times New Roman" panose="02020603050405020304" pitchFamily="18" charset="0"/>
              </a:rPr>
              <a:t>tensiunile</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dispozitiv</a:t>
            </a:r>
            <a:r>
              <a:rPr lang="en-US" dirty="0">
                <a:latin typeface="Times New Roman" panose="02020603050405020304" pitchFamily="18" charset="0"/>
                <a:cs typeface="Times New Roman" panose="02020603050405020304" pitchFamily="18" charset="0"/>
              </a:rPr>
              <a:t> au </a:t>
            </a:r>
            <a:r>
              <a:rPr lang="en-US" dirty="0" err="1">
                <a:latin typeface="Times New Roman" panose="02020603050405020304" pitchFamily="18" charset="0"/>
                <a:cs typeface="Times New Roman" panose="02020603050405020304" pitchFamily="18" charset="0"/>
              </a:rPr>
              <a:t>polaritatea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inversată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exemplu</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V</a:t>
            </a:r>
            <a:r>
              <a:rPr lang="en-US" sz="1600" b="1" dirty="0">
                <a:latin typeface="Times New Roman" panose="02020603050405020304" pitchFamily="18" charset="0"/>
                <a:cs typeface="Times New Roman" panose="02020603050405020304" pitchFamily="18" charset="0"/>
              </a:rPr>
              <a:t>BE</a:t>
            </a:r>
            <a:r>
              <a:rPr lang="en-US" b="1" dirty="0">
                <a:latin typeface="Times New Roman" panose="02020603050405020304" pitchFamily="18" charset="0"/>
                <a:cs typeface="Times New Roman" panose="02020603050405020304" pitchFamily="18" charset="0"/>
              </a:rPr>
              <a:t> ≈ -0,7 V.</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Toate </a:t>
            </a:r>
            <a:r>
              <a:rPr lang="en-US" dirty="0" err="1">
                <a:latin typeface="Times New Roman" panose="02020603050405020304" pitchFamily="18" charset="0"/>
                <a:cs typeface="Times New Roman" panose="02020603050405020304" pitchFamily="18" charset="0"/>
              </a:rPr>
              <a:t>celelalte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caracteristici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rămân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neschimbate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astfel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încât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ecuațiile</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de mai sus </a:t>
            </a:r>
            <a:r>
              <a:rPr lang="en-US" dirty="0">
                <a:latin typeface="Times New Roman" panose="02020603050405020304" pitchFamily="18" charset="0"/>
                <a:cs typeface="Times New Roman" panose="02020603050405020304" pitchFamily="18" charset="0"/>
              </a:rPr>
              <a:t>sunt </a:t>
            </a:r>
            <a:r>
              <a:rPr lang="en-US" dirty="0" err="1">
                <a:latin typeface="Times New Roman" panose="02020603050405020304" pitchFamily="18" charset="0"/>
                <a:cs typeface="Times New Roman" panose="02020603050405020304" pitchFamily="18" charset="0"/>
              </a:rPr>
              <a:t>încă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aplicabile</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Aproape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orice</a:t>
            </a:r>
            <a:r>
              <a:rPr lang="en-US" dirty="0">
                <a:latin typeface="Times New Roman" panose="02020603050405020304" pitchFamily="18" charset="0"/>
                <a:cs typeface="Times New Roman" panose="02020603050405020304" pitchFamily="18" charset="0"/>
              </a:rPr>
              <a:t> circuit </a:t>
            </a:r>
            <a:r>
              <a:rPr lang="en-US" dirty="0" err="1">
                <a:latin typeface="Times New Roman" panose="02020603050405020304" pitchFamily="18" charset="0"/>
                <a:cs typeface="Times New Roman" panose="02020603050405020304" pitchFamily="18" charset="0"/>
              </a:rPr>
              <a:t>bazat</a:t>
            </a:r>
            <a:r>
              <a:rPr lang="en-US" dirty="0">
                <a:latin typeface="Times New Roman" panose="02020603050405020304" pitchFamily="18" charset="0"/>
                <a:cs typeface="Times New Roman" panose="02020603050405020304" pitchFamily="18" charset="0"/>
              </a:rPr>
              <a:t> pe NPN are </a:t>
            </a:r>
            <a:r>
              <a:rPr lang="en-US" dirty="0" err="1">
                <a:latin typeface="Times New Roman" panose="02020603050405020304" pitchFamily="18" charset="0"/>
                <a:cs typeface="Times New Roman" panose="02020603050405020304" pitchFamily="18" charset="0"/>
              </a:rPr>
              <a:t>omologul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său</a:t>
            </a:r>
            <a:r>
              <a:rPr lang="en-US" dirty="0">
                <a:latin typeface="Times New Roman" panose="02020603050405020304" pitchFamily="18" charset="0"/>
                <a:cs typeface="Times New Roman" panose="02020603050405020304" pitchFamily="18" charset="0"/>
              </a:rPr>
              <a:t> PNP</a:t>
            </a:r>
          </a:p>
        </p:txBody>
      </p:sp>
    </p:spTree>
    <p:extLst>
      <p:ext uri="{BB962C8B-B14F-4D97-AF65-F5344CB8AC3E}">
        <p14:creationId xmlns:p14="http://schemas.microsoft.com/office/powerpoint/2010/main" val="2460512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id="{99B72508-0288-21D0-5B61-E8789440F70C}"/>
              </a:ext>
            </a:extLst>
          </p:cNvPr>
          <p:cNvPicPr>
            <a:picLocks noGrp="1" noChangeAspect="1"/>
          </p:cNvPicPr>
          <p:nvPr>
            <p:ph idx="1"/>
          </p:nvPr>
        </p:nvPicPr>
        <p:blipFill>
          <a:blip r:embed="rId2"/>
          <a:stretch>
            <a:fillRect/>
          </a:stretch>
        </p:blipFill>
        <p:spPr>
          <a:xfrm>
            <a:off x="1666799" y="241801"/>
            <a:ext cx="9961609" cy="6374398"/>
          </a:xfrm>
        </p:spPr>
      </p:pic>
    </p:spTree>
    <p:extLst>
      <p:ext uri="{BB962C8B-B14F-4D97-AF65-F5344CB8AC3E}">
        <p14:creationId xmlns:p14="http://schemas.microsoft.com/office/powerpoint/2010/main" val="4243329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DF1C-4937-BB2B-8955-8EE1BE654F97}"/>
              </a:ext>
            </a:extLst>
          </p:cNvPr>
          <p:cNvSpPr>
            <a:spLocks noGrp="1"/>
          </p:cNvSpPr>
          <p:nvPr>
            <p:ph type="title"/>
          </p:nvPr>
        </p:nvSpPr>
        <p:spPr>
          <a:xfrm>
            <a:off x="7612380" y="97747"/>
            <a:ext cx="3768634" cy="693111"/>
          </a:xfrm>
        </p:spPr>
        <p:txBody>
          <a:bodyPr>
            <a:normAutofit fontScale="90000"/>
          </a:bodyPr>
          <a:lstStyle/>
          <a:p>
            <a:r>
              <a:rPr lang="en-US" b="1" dirty="0"/>
              <a:t>p-n-p- transistor</a:t>
            </a:r>
            <a:endParaRPr lang="ro-RO" b="1" dirty="0"/>
          </a:p>
        </p:txBody>
      </p:sp>
      <p:pic>
        <p:nvPicPr>
          <p:cNvPr id="9" name="Picture 8">
            <a:extLst>
              <a:ext uri="{FF2B5EF4-FFF2-40B4-BE49-F238E27FC236}">
                <a16:creationId xmlns:a16="http://schemas.microsoft.com/office/drawing/2014/main" id="{373A2D6F-B1B6-89B2-35C6-13CDCD533443}"/>
              </a:ext>
            </a:extLst>
          </p:cNvPr>
          <p:cNvPicPr>
            <a:picLocks noChangeAspect="1"/>
          </p:cNvPicPr>
          <p:nvPr/>
        </p:nvPicPr>
        <p:blipFill>
          <a:blip r:embed="rId2"/>
          <a:stretch>
            <a:fillRect/>
          </a:stretch>
        </p:blipFill>
        <p:spPr>
          <a:xfrm>
            <a:off x="133894" y="204099"/>
            <a:ext cx="5439591" cy="6449802"/>
          </a:xfrm>
          <a:prstGeom prst="rect">
            <a:avLst/>
          </a:prstGeom>
        </p:spPr>
      </p:pic>
      <p:pic>
        <p:nvPicPr>
          <p:cNvPr id="13" name="Picture 12">
            <a:extLst>
              <a:ext uri="{FF2B5EF4-FFF2-40B4-BE49-F238E27FC236}">
                <a16:creationId xmlns:a16="http://schemas.microsoft.com/office/drawing/2014/main" id="{41BC636E-D482-50B7-C3C3-A7A522F5E149}"/>
              </a:ext>
            </a:extLst>
          </p:cNvPr>
          <p:cNvPicPr>
            <a:picLocks noChangeAspect="1"/>
          </p:cNvPicPr>
          <p:nvPr/>
        </p:nvPicPr>
        <p:blipFill>
          <a:blip r:embed="rId3"/>
          <a:stretch>
            <a:fillRect/>
          </a:stretch>
        </p:blipFill>
        <p:spPr>
          <a:xfrm>
            <a:off x="5573485" y="790858"/>
            <a:ext cx="6511990" cy="2041072"/>
          </a:xfrm>
          <a:prstGeom prst="rect">
            <a:avLst/>
          </a:prstGeom>
        </p:spPr>
      </p:pic>
      <p:sp>
        <p:nvSpPr>
          <p:cNvPr id="15" name="TextBox 14">
            <a:extLst>
              <a:ext uri="{FF2B5EF4-FFF2-40B4-BE49-F238E27FC236}">
                <a16:creationId xmlns:a16="http://schemas.microsoft.com/office/drawing/2014/main" id="{42A1993E-F00D-ED0E-EB9D-1058B0C28A77}"/>
              </a:ext>
            </a:extLst>
          </p:cNvPr>
          <p:cNvSpPr txBox="1"/>
          <p:nvPr/>
        </p:nvSpPr>
        <p:spPr>
          <a:xfrm>
            <a:off x="5573485" y="2831930"/>
            <a:ext cx="6098720" cy="3693319"/>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 following are the major components of current: </a:t>
            </a:r>
          </a:p>
          <a:p>
            <a:r>
              <a:rPr lang="en-US" b="1" dirty="0" err="1">
                <a:latin typeface="Times New Roman" panose="02020603050405020304" pitchFamily="18" charset="0"/>
                <a:cs typeface="Times New Roman" panose="02020603050405020304" pitchFamily="18" charset="0"/>
              </a:rPr>
              <a:t>I</a:t>
            </a:r>
            <a:r>
              <a:rPr lang="en-US" sz="1400" b="1" dirty="0" err="1">
                <a:latin typeface="Times New Roman" panose="02020603050405020304" pitchFamily="18" charset="0"/>
                <a:cs typeface="Times New Roman" panose="02020603050405020304" pitchFamily="18" charset="0"/>
              </a:rPr>
              <a:t>pE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Emitter current due to holes injected from emitter to base. </a:t>
            </a:r>
            <a:r>
              <a:rPr lang="en-US" b="1" dirty="0" err="1">
                <a:latin typeface="Times New Roman" panose="02020603050405020304" pitchFamily="18" charset="0"/>
                <a:cs typeface="Times New Roman" panose="02020603050405020304" pitchFamily="18" charset="0"/>
              </a:rPr>
              <a:t>I</a:t>
            </a:r>
            <a:r>
              <a:rPr lang="en-US" sz="1400" b="1" dirty="0" err="1">
                <a:latin typeface="Times New Roman" panose="02020603050405020304" pitchFamily="18" charset="0"/>
                <a:cs typeface="Times New Roman" panose="02020603050405020304" pitchFamily="18" charset="0"/>
              </a:rPr>
              <a:t>nE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Emitter current due to electrons injected form </a:t>
            </a:r>
            <a:r>
              <a:rPr lang="en-US" b="1" dirty="0">
                <a:latin typeface="Times New Roman" panose="02020603050405020304" pitchFamily="18" charset="0"/>
                <a:cs typeface="Times New Roman" panose="02020603050405020304" pitchFamily="18" charset="0"/>
              </a:rPr>
              <a:t>B to E</a:t>
            </a:r>
            <a:r>
              <a:rPr lang="en-US" dirty="0">
                <a:latin typeface="Times New Roman" panose="02020603050405020304" pitchFamily="18" charset="0"/>
                <a:cs typeface="Times New Roman" panose="02020603050405020304" pitchFamily="18" charset="0"/>
              </a:rPr>
              <a:t>. </a:t>
            </a:r>
          </a:p>
          <a:p>
            <a:r>
              <a:rPr lang="en-US" b="1" dirty="0" err="1">
                <a:latin typeface="Times New Roman" panose="02020603050405020304" pitchFamily="18" charset="0"/>
                <a:cs typeface="Times New Roman" panose="02020603050405020304" pitchFamily="18" charset="0"/>
              </a:rPr>
              <a:t>I</a:t>
            </a:r>
            <a:r>
              <a:rPr lang="en-US" sz="1400" b="1" dirty="0" err="1">
                <a:latin typeface="Times New Roman" panose="02020603050405020304" pitchFamily="18" charset="0"/>
                <a:cs typeface="Times New Roman" panose="02020603050405020304" pitchFamily="18" charset="0"/>
              </a:rPr>
              <a:t>rB</a:t>
            </a:r>
            <a:r>
              <a:rPr lang="en-US" dirty="0">
                <a:latin typeface="Times New Roman" panose="02020603050405020304" pitchFamily="18" charset="0"/>
                <a:cs typeface="Times New Roman" panose="02020603050405020304" pitchFamily="18" charset="0"/>
              </a:rPr>
              <a:t> - Base current due to recombination in the base region. </a:t>
            </a:r>
          </a:p>
          <a:p>
            <a:r>
              <a:rPr lang="en-US" b="1" dirty="0" err="1">
                <a:latin typeface="Times New Roman" panose="02020603050405020304" pitchFamily="18" charset="0"/>
                <a:cs typeface="Times New Roman" panose="02020603050405020304" pitchFamily="18" charset="0"/>
              </a:rPr>
              <a:t>I</a:t>
            </a:r>
            <a:r>
              <a:rPr lang="en-US" sz="1400" b="1" dirty="0" err="1">
                <a:latin typeface="Times New Roman" panose="02020603050405020304" pitchFamily="18" charset="0"/>
                <a:cs typeface="Times New Roman" panose="02020603050405020304" pitchFamily="18" charset="0"/>
              </a:rPr>
              <a:t>pC</a:t>
            </a:r>
            <a:r>
              <a:rPr lang="en-US" dirty="0">
                <a:latin typeface="Times New Roman" panose="02020603050405020304" pitchFamily="18" charset="0"/>
                <a:cs typeface="Times New Roman" panose="02020603050405020304" pitchFamily="18" charset="0"/>
              </a:rPr>
              <a:t> - Collector current due to holes reaching the collector which are injected from the emitter. </a:t>
            </a:r>
          </a:p>
          <a:p>
            <a:r>
              <a:rPr lang="en-US" b="1" dirty="0">
                <a:latin typeface="Times New Roman" panose="02020603050405020304" pitchFamily="18" charset="0"/>
                <a:cs typeface="Times New Roman" panose="02020603050405020304" pitchFamily="18" charset="0"/>
              </a:rPr>
              <a:t>I</a:t>
            </a:r>
            <a:r>
              <a:rPr lang="en-US" sz="1400" b="1" dirty="0">
                <a:latin typeface="Times New Roman" panose="02020603050405020304" pitchFamily="18" charset="0"/>
                <a:cs typeface="Times New Roman" panose="02020603050405020304" pitchFamily="18" charset="0"/>
              </a:rPr>
              <a:t>CBO</a:t>
            </a:r>
            <a:r>
              <a:rPr lang="en-US" dirty="0">
                <a:latin typeface="Times New Roman" panose="02020603050405020304" pitchFamily="18" charset="0"/>
                <a:cs typeface="Times New Roman" panose="02020603050405020304" pitchFamily="18" charset="0"/>
              </a:rPr>
              <a:t> - Reverse saturation current of collector-base junction with emitter open. This current is constituted by the minority carriers crossing the junction. It is also known as leakage current of collector-base junction.</a:t>
            </a:r>
          </a:p>
          <a:p>
            <a:r>
              <a:rPr lang="ro-RO" b="1" dirty="0">
                <a:solidFill>
                  <a:srgbClr val="FF0000"/>
                </a:solidFill>
                <a:latin typeface="Times New Roman" panose="02020603050405020304" pitchFamily="18" charset="0"/>
                <a:cs typeface="Times New Roman" panose="02020603050405020304" pitchFamily="18" charset="0"/>
              </a:rPr>
              <a:t>IE = IpE + InE .</a:t>
            </a:r>
          </a:p>
          <a:p>
            <a:r>
              <a:rPr lang="ro-RO" b="1" dirty="0">
                <a:solidFill>
                  <a:srgbClr val="FF0000"/>
                </a:solidFill>
                <a:latin typeface="Times New Roman" panose="02020603050405020304" pitchFamily="18" charset="0"/>
                <a:cs typeface="Times New Roman" panose="02020603050405020304" pitchFamily="18" charset="0"/>
              </a:rPr>
              <a:t>IC = - (IpC - ICBO)</a:t>
            </a:r>
          </a:p>
          <a:p>
            <a:r>
              <a:rPr lang="ro-RO" b="1" dirty="0">
                <a:solidFill>
                  <a:srgbClr val="FF0000"/>
                </a:solidFill>
                <a:latin typeface="Times New Roman" panose="02020603050405020304" pitchFamily="18" charset="0"/>
                <a:cs typeface="Times New Roman" panose="02020603050405020304" pitchFamily="18" charset="0"/>
              </a:rPr>
              <a:t>IB = -(IrB + InE + ICBO)</a:t>
            </a:r>
          </a:p>
        </p:txBody>
      </p:sp>
    </p:spTree>
    <p:extLst>
      <p:ext uri="{BB962C8B-B14F-4D97-AF65-F5344CB8AC3E}">
        <p14:creationId xmlns:p14="http://schemas.microsoft.com/office/powerpoint/2010/main" val="2255073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234DA14-B2AE-927C-4E1B-4F45B79AD5C9}"/>
              </a:ext>
            </a:extLst>
          </p:cNvPr>
          <p:cNvSpPr>
            <a:spLocks noGrp="1"/>
          </p:cNvSpPr>
          <p:nvPr>
            <p:ph type="title"/>
          </p:nvPr>
        </p:nvSpPr>
        <p:spPr>
          <a:xfrm>
            <a:off x="1251678" y="382385"/>
            <a:ext cx="10178322" cy="979884"/>
          </a:xfrm>
        </p:spPr>
        <p:txBody>
          <a:bodyPr/>
          <a:lstStyle/>
          <a:p>
            <a:r>
              <a:rPr lang="ro-RO" dirty="0"/>
              <a:t>Funcționarea </a:t>
            </a:r>
            <a:r>
              <a:rPr lang="ro-RO" i="1" dirty="0"/>
              <a:t>p-n-p  </a:t>
            </a:r>
            <a:r>
              <a:rPr lang="ro-RO" dirty="0"/>
              <a:t>BJT</a:t>
            </a:r>
            <a:endParaRPr lang="en-US" dirty="0"/>
          </a:p>
        </p:txBody>
      </p:sp>
      <p:sp>
        <p:nvSpPr>
          <p:cNvPr id="3" name="Substituent conținut 2">
            <a:extLst>
              <a:ext uri="{FF2B5EF4-FFF2-40B4-BE49-F238E27FC236}">
                <a16:creationId xmlns:a16="http://schemas.microsoft.com/office/drawing/2014/main" id="{85494A9C-1034-29BF-8489-1887711C16BA}"/>
              </a:ext>
            </a:extLst>
          </p:cNvPr>
          <p:cNvSpPr>
            <a:spLocks noGrp="1"/>
          </p:cNvSpPr>
          <p:nvPr>
            <p:ph idx="1"/>
          </p:nvPr>
        </p:nvSpPr>
        <p:spPr>
          <a:xfrm>
            <a:off x="813823" y="1362269"/>
            <a:ext cx="6068777" cy="4913025"/>
          </a:xfrm>
        </p:spPr>
        <p:txBody>
          <a:bodyPr>
            <a:normAutofit fontScale="85000" lnSpcReduction="10000"/>
          </a:bodyPr>
          <a:lstStyle/>
          <a:p>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un transistor </a:t>
            </a:r>
            <a:r>
              <a:rPr lang="en-US" b="1" dirty="0" err="1">
                <a:solidFill>
                  <a:srgbClr val="FF0000"/>
                </a:solidFill>
                <a:latin typeface="Times New Roman" panose="02020603050405020304" pitchFamily="18" charset="0"/>
                <a:cs typeface="Times New Roman" panose="02020603050405020304" pitchFamily="18" charset="0"/>
              </a:rPr>
              <a:t>curenții</a:t>
            </a:r>
            <a:r>
              <a:rPr lang="en-US" b="1" dirty="0">
                <a:solidFill>
                  <a:srgbClr val="FF0000"/>
                </a:solidFill>
                <a:latin typeface="Times New Roman" panose="02020603050405020304" pitchFamily="18" charset="0"/>
                <a:cs typeface="Times New Roman" panose="02020603050405020304" pitchFamily="18" charset="0"/>
              </a:rPr>
              <a:t> care </a:t>
            </a:r>
            <a:r>
              <a:rPr lang="en-US" b="1" dirty="0" err="1">
                <a:solidFill>
                  <a:srgbClr val="FF0000"/>
                </a:solidFill>
                <a:latin typeface="Times New Roman" panose="02020603050405020304" pitchFamily="18" charset="0"/>
                <a:cs typeface="Times New Roman" panose="02020603050405020304" pitchFamily="18" charset="0"/>
              </a:rPr>
              <a:t>circulă</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în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dispozitiv</a:t>
            </a:r>
            <a:r>
              <a:rPr lang="en-US" b="1" dirty="0">
                <a:solidFill>
                  <a:srgbClr val="FF0000"/>
                </a:solidFill>
                <a:latin typeface="Times New Roman" panose="02020603050405020304" pitchFamily="18" charset="0"/>
                <a:cs typeface="Times New Roman" panose="02020603050405020304" pitchFamily="18" charset="0"/>
              </a:rPr>
              <a:t> sunt </a:t>
            </a:r>
            <a:r>
              <a:rPr lang="en-US" b="1" dirty="0" err="1">
                <a:solidFill>
                  <a:srgbClr val="FF0000"/>
                </a:solidFill>
                <a:latin typeface="Times New Roman" panose="02020603050405020304" pitchFamily="18" charset="0"/>
                <a:cs typeface="Times New Roman" panose="02020603050405020304" pitchFamily="18" charset="0"/>
              </a:rPr>
              <a:t>considerați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pozitivi</a:t>
            </a:r>
            <a:r>
              <a:rPr lang="en-US" b="1"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urmare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tranzistor</a:t>
            </a:r>
            <a:r>
              <a:rPr lang="en-US" dirty="0">
                <a:latin typeface="Times New Roman" panose="02020603050405020304" pitchFamily="18" charset="0"/>
                <a:cs typeface="Times New Roman" panose="02020603050405020304" pitchFamily="18" charset="0"/>
              </a:rPr>
              <a:t> p-n-p, </a:t>
            </a:r>
            <a:r>
              <a:rPr lang="en-US" b="1" dirty="0" err="1">
                <a:solidFill>
                  <a:srgbClr val="FF0000"/>
                </a:solidFill>
                <a:latin typeface="Times New Roman" panose="02020603050405020304" pitchFamily="18" charset="0"/>
                <a:cs typeface="Times New Roman" panose="02020603050405020304" pitchFamily="18" charset="0"/>
              </a:rPr>
              <a:t>curentul</a:t>
            </a:r>
            <a:r>
              <a:rPr lang="en-US" b="1" dirty="0">
                <a:solidFill>
                  <a:srgbClr val="FF0000"/>
                </a:solidFill>
                <a:latin typeface="Times New Roman" panose="02020603050405020304" pitchFamily="18" charset="0"/>
                <a:cs typeface="Times New Roman" panose="02020603050405020304" pitchFamily="18" charset="0"/>
              </a:rPr>
              <a:t> de </a:t>
            </a:r>
            <a:r>
              <a:rPr lang="en-US" b="1" dirty="0" err="1">
                <a:solidFill>
                  <a:srgbClr val="FF0000"/>
                </a:solidFill>
                <a:latin typeface="Times New Roman" panose="02020603050405020304" pitchFamily="18" charset="0"/>
                <a:cs typeface="Times New Roman" panose="02020603050405020304" pitchFamily="18" charset="0"/>
              </a:rPr>
              <a:t>emitor</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este</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pozitiv</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iar</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curenții</a:t>
            </a:r>
            <a:r>
              <a:rPr lang="en-US" b="1" dirty="0">
                <a:solidFill>
                  <a:srgbClr val="FF0000"/>
                </a:solidFill>
                <a:latin typeface="Times New Roman" panose="02020603050405020304" pitchFamily="18" charset="0"/>
                <a:cs typeface="Times New Roman" panose="02020603050405020304" pitchFamily="18" charset="0"/>
              </a:rPr>
              <a:t> de </a:t>
            </a:r>
            <a:r>
              <a:rPr lang="en-US" b="1" dirty="0" err="1">
                <a:solidFill>
                  <a:srgbClr val="FF0000"/>
                </a:solidFill>
                <a:latin typeface="Times New Roman" panose="02020603050405020304" pitchFamily="18" charset="0"/>
                <a:cs typeface="Times New Roman" panose="02020603050405020304" pitchFamily="18" charset="0"/>
              </a:rPr>
              <a:t>colector</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și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bază</a:t>
            </a:r>
            <a:r>
              <a:rPr lang="en-US" b="1" dirty="0">
                <a:solidFill>
                  <a:srgbClr val="FF0000"/>
                </a:solidFill>
                <a:latin typeface="Times New Roman" panose="02020603050405020304" pitchFamily="18" charset="0"/>
                <a:cs typeface="Times New Roman" panose="02020603050405020304" pitchFamily="18" charset="0"/>
              </a:rPr>
              <a:t> sunt </a:t>
            </a:r>
            <a:r>
              <a:rPr lang="en-US" b="1" dirty="0" err="1">
                <a:solidFill>
                  <a:srgbClr val="FF0000"/>
                </a:solidFill>
                <a:latin typeface="Times New Roman" panose="02020603050405020304" pitchFamily="18" charset="0"/>
                <a:cs typeface="Times New Roman" panose="02020603050405020304" pitchFamily="18" charset="0"/>
              </a:rPr>
              <a:t>negativi</a:t>
            </a:r>
            <a:r>
              <a:rPr lang="en-US" b="1" dirty="0">
                <a:solidFill>
                  <a:srgbClr val="FF0000"/>
                </a:solidFill>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La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tip </a:t>
            </a:r>
            <a:r>
              <a:rPr lang="ro-RO" dirty="0">
                <a:latin typeface="Times New Roman" panose="02020603050405020304" pitchFamily="18" charset="0"/>
                <a:cs typeface="Times New Roman" panose="02020603050405020304" pitchFamily="18" charset="0"/>
              </a:rPr>
              <a:t>BJT </a:t>
            </a:r>
            <a:r>
              <a:rPr lang="en-US" dirty="0" err="1">
                <a:latin typeface="Times New Roman" panose="02020603050405020304" pitchFamily="18" charset="0"/>
                <a:cs typeface="Times New Roman" panose="02020603050405020304" pitchFamily="18" charset="0"/>
              </a:rPr>
              <a:t>purtători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majoritari</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golurile</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Regiunea</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p </a:t>
            </a:r>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emitorului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puternic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dopată</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goluri</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Regiunea</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a</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foarte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subţire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slab </a:t>
            </a:r>
            <a:r>
              <a:rPr lang="en-US" dirty="0" err="1">
                <a:latin typeface="Times New Roman" panose="02020603050405020304" pitchFamily="18" charset="0"/>
                <a:cs typeface="Times New Roman" panose="02020603050405020304" pitchFamily="18" charset="0"/>
              </a:rPr>
              <a:t>dopată</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electroni</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directă</a:t>
            </a:r>
            <a:r>
              <a:rPr lang="en-US" dirty="0">
                <a:latin typeface="Times New Roman" panose="02020603050405020304" pitchFamily="18" charset="0"/>
                <a:cs typeface="Times New Roman" panose="02020603050405020304" pitchFamily="18" charset="0"/>
              </a:rPr>
              <a:t> a</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joncţiunii</a:t>
            </a:r>
            <a:r>
              <a:rPr lang="en-US" dirty="0">
                <a:latin typeface="Times New Roman" panose="02020603050405020304" pitchFamily="18" charset="0"/>
                <a:cs typeface="Times New Roman" panose="02020603050405020304" pitchFamily="18" charset="0"/>
              </a:rPr>
              <a:t> BE </a:t>
            </a:r>
            <a:r>
              <a:rPr lang="en-US" dirty="0" err="1">
                <a:latin typeface="Times New Roman" panose="02020603050405020304" pitchFamily="18" charset="0"/>
                <a:cs typeface="Times New Roman" panose="02020603050405020304" pitchFamily="18" charset="0"/>
              </a:rPr>
              <a:t>golurile</a:t>
            </a:r>
            <a:r>
              <a:rPr lang="en-US" dirty="0">
                <a:latin typeface="Times New Roman" panose="02020603050405020304" pitchFamily="18" charset="0"/>
                <a:cs typeface="Times New Roman" panose="02020603050405020304" pitchFamily="18" charset="0"/>
              </a:rPr>
              <a:t> din </a:t>
            </a:r>
            <a:r>
              <a:rPr lang="ro-RO" dirty="0">
                <a:latin typeface="Times New Roman" panose="02020603050405020304" pitchFamily="18" charset="0"/>
                <a:cs typeface="Times New Roman" panose="02020603050405020304" pitchFamily="18" charset="0"/>
              </a:rPr>
              <a:t>E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difuzează</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uşurinţă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joncţiunea</a:t>
            </a:r>
            <a:r>
              <a:rPr lang="en-US" dirty="0">
                <a:latin typeface="Times New Roman" panose="02020603050405020304" pitchFamily="18" charset="0"/>
                <a:cs typeface="Times New Roman" panose="02020603050405020304" pitchFamily="18" charset="0"/>
              </a:rPr>
              <a:t> BE</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Aici</a:t>
            </a:r>
            <a:r>
              <a:rPr lang="ro-RO"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procent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foarte</a:t>
            </a:r>
            <a:r>
              <a:rPr lang="en-US" dirty="0">
                <a:latin typeface="Times New Roman" panose="02020603050405020304" pitchFamily="18" charset="0"/>
                <a:cs typeface="Times New Roman" panose="02020603050405020304" pitchFamily="18" charset="0"/>
              </a:rPr>
              <a:t> mic de </a:t>
            </a:r>
            <a:r>
              <a:rPr lang="en-US" dirty="0" err="1">
                <a:latin typeface="Times New Roman" panose="02020603050405020304" pitchFamily="18" charset="0"/>
                <a:cs typeface="Times New Roman" panose="02020603050405020304" pitchFamily="18" charset="0"/>
              </a:rPr>
              <a:t>goluri</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re</a:t>
            </a:r>
            <a:r>
              <a:rPr lang="en-US" dirty="0" err="1">
                <a:latin typeface="Times New Roman" panose="02020603050405020304" pitchFamily="18" charset="0"/>
                <a:cs typeface="Times New Roman" panose="02020603050405020304" pitchFamily="18" charset="0"/>
              </a:rPr>
              <a:t>combin</a:t>
            </a:r>
            <a:r>
              <a:rPr lang="ro-RO" dirty="0">
                <a:latin typeface="Times New Roman" panose="02020603050405020304" pitchFamily="18" charset="0"/>
                <a:cs typeface="Times New Roman" panose="02020603050405020304" pitchFamily="18" charset="0"/>
              </a:rPr>
              <a:t>ă</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electronii</a:t>
            </a: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din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inversă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joncţiunii</a:t>
            </a:r>
            <a:r>
              <a:rPr lang="en-US" dirty="0">
                <a:latin typeface="Times New Roman" panose="02020603050405020304" pitchFamily="18" charset="0"/>
                <a:cs typeface="Times New Roman" panose="02020603050405020304" pitchFamily="18" charset="0"/>
              </a:rPr>
              <a:t> BC</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majoritatea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golurilor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difuzează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joncţiunea</a:t>
            </a:r>
            <a:r>
              <a:rPr lang="en-US" dirty="0">
                <a:latin typeface="Times New Roman" panose="02020603050405020304" pitchFamily="18" charset="0"/>
                <a:cs typeface="Times New Roman" panose="02020603050405020304" pitchFamily="18" charset="0"/>
              </a:rPr>
              <a:t> BC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atraşi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tensiunea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alimentare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colectorului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formându</a:t>
            </a:r>
            <a:r>
              <a:rPr lang="en-US" dirty="0">
                <a:latin typeface="Times New Roman" panose="02020603050405020304" pitchFamily="18" charset="0"/>
                <a:cs typeface="Times New Roman" panose="02020603050405020304" pitchFamily="18" charset="0"/>
              </a:rPr>
              <a:t>-se </a:t>
            </a:r>
            <a:r>
              <a:rPr lang="en-US" dirty="0" err="1">
                <a:latin typeface="Times New Roman" panose="02020603050405020304" pitchFamily="18" charset="0"/>
                <a:cs typeface="Times New Roman" panose="02020603050405020304" pitchFamily="18" charset="0"/>
              </a:rPr>
              <a:t>astfel</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colector</a:t>
            </a:r>
            <a:r>
              <a:rPr lang="en-US" dirty="0">
                <a:latin typeface="Times New Roman" panose="02020603050405020304" pitchFamily="18" charset="0"/>
                <a:cs typeface="Times New Roman" panose="02020603050405020304" pitchFamily="18" charset="0"/>
              </a:rPr>
              <a:t>. </a:t>
            </a:r>
          </a:p>
        </p:txBody>
      </p:sp>
      <p:pic>
        <p:nvPicPr>
          <p:cNvPr id="5" name="Imagine 4">
            <a:extLst>
              <a:ext uri="{FF2B5EF4-FFF2-40B4-BE49-F238E27FC236}">
                <a16:creationId xmlns:a16="http://schemas.microsoft.com/office/drawing/2014/main" id="{625F63FF-02BD-6BE8-23D4-818DA18256DA}"/>
              </a:ext>
            </a:extLst>
          </p:cNvPr>
          <p:cNvPicPr>
            <a:picLocks noChangeAspect="1"/>
          </p:cNvPicPr>
          <p:nvPr/>
        </p:nvPicPr>
        <p:blipFill>
          <a:blip r:embed="rId2"/>
          <a:stretch>
            <a:fillRect/>
          </a:stretch>
        </p:blipFill>
        <p:spPr>
          <a:xfrm>
            <a:off x="7126307" y="4726437"/>
            <a:ext cx="4413622" cy="1749178"/>
          </a:xfrm>
          <a:prstGeom prst="rect">
            <a:avLst/>
          </a:prstGeom>
        </p:spPr>
      </p:pic>
      <p:pic>
        <p:nvPicPr>
          <p:cNvPr id="1026" name="Picture 2" descr="When no voltage is applied to a pnp transistor, it is said to be an unbiased pnp transistor.">
            <a:extLst>
              <a:ext uri="{FF2B5EF4-FFF2-40B4-BE49-F238E27FC236}">
                <a16:creationId xmlns:a16="http://schemas.microsoft.com/office/drawing/2014/main" id="{F9C0D398-2770-DEEE-AB80-83584AC64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214" y="1272622"/>
            <a:ext cx="4854493" cy="283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907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08BF3A-F3D6-3839-D699-5BFDEFEF7910}"/>
              </a:ext>
            </a:extLst>
          </p:cNvPr>
          <p:cNvPicPr>
            <a:picLocks noChangeAspect="1"/>
          </p:cNvPicPr>
          <p:nvPr/>
        </p:nvPicPr>
        <p:blipFill>
          <a:blip r:embed="rId2"/>
          <a:stretch>
            <a:fillRect/>
          </a:stretch>
        </p:blipFill>
        <p:spPr>
          <a:xfrm>
            <a:off x="4186613" y="248988"/>
            <a:ext cx="2728537" cy="534003"/>
          </a:xfrm>
          <a:prstGeom prst="rect">
            <a:avLst/>
          </a:prstGeom>
        </p:spPr>
      </p:pic>
      <p:sp>
        <p:nvSpPr>
          <p:cNvPr id="13" name="TextBox 12">
            <a:extLst>
              <a:ext uri="{FF2B5EF4-FFF2-40B4-BE49-F238E27FC236}">
                <a16:creationId xmlns:a16="http://schemas.microsoft.com/office/drawing/2014/main" id="{63AAF582-24DC-E1D3-81AA-703D83565E39}"/>
              </a:ext>
            </a:extLst>
          </p:cNvPr>
          <p:cNvSpPr txBox="1"/>
          <p:nvPr/>
        </p:nvSpPr>
        <p:spPr>
          <a:xfrm>
            <a:off x="464773" y="854573"/>
            <a:ext cx="11091182" cy="707886"/>
          </a:xfrm>
          <a:prstGeom prst="rect">
            <a:avLst/>
          </a:prstGeom>
          <a:noFill/>
        </p:spPr>
        <p:txBody>
          <a:bodyPr wrap="square">
            <a:spAutoFit/>
          </a:bodyPr>
          <a:lstStyle/>
          <a:p>
            <a:r>
              <a:rPr lang="ro-RO" sz="2000" dirty="0">
                <a:latin typeface="Times New Roman" panose="02020603050405020304" pitchFamily="18" charset="0"/>
                <a:cs typeface="Times New Roman" panose="02020603050405020304" pitchFamily="18" charset="0"/>
              </a:rPr>
              <a:t>Ecuația arată că </a:t>
            </a:r>
            <a:r>
              <a:rPr lang="ro-RO" sz="2000" b="1" dirty="0">
                <a:latin typeface="Times New Roman" panose="02020603050405020304" pitchFamily="18" charset="0"/>
                <a:cs typeface="Times New Roman" panose="02020603050405020304" pitchFamily="18" charset="0"/>
              </a:rPr>
              <a:t>eficiența injecției </a:t>
            </a:r>
            <a:r>
              <a:rPr lang="en-US" sz="2000" b="1" dirty="0">
                <a:latin typeface="Times New Roman" panose="02020603050405020304" pitchFamily="18" charset="0"/>
                <a:cs typeface="Times New Roman" panose="02020603050405020304" pitchFamily="18" charset="0"/>
              </a:rPr>
              <a:t>E-B</a:t>
            </a:r>
            <a:r>
              <a:rPr lang="ro-RO" sz="2000" b="1"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poate fi maximizată prin minimizarea </a:t>
            </a:r>
            <a:r>
              <a:rPr lang="ro-RO" sz="2000" b="1" dirty="0">
                <a:solidFill>
                  <a:srgbClr val="FF0000"/>
                </a:solidFill>
                <a:latin typeface="Times New Roman" panose="02020603050405020304" pitchFamily="18" charset="0"/>
                <a:cs typeface="Times New Roman" panose="02020603050405020304" pitchFamily="18" charset="0"/>
              </a:rPr>
              <a:t>I</a:t>
            </a:r>
            <a:r>
              <a:rPr lang="ro-RO" sz="1400" b="1" dirty="0">
                <a:solidFill>
                  <a:srgbClr val="FF0000"/>
                </a:solidFill>
                <a:latin typeface="Times New Roman" panose="02020603050405020304" pitchFamily="18" charset="0"/>
                <a:cs typeface="Times New Roman" panose="02020603050405020304" pitchFamily="18" charset="0"/>
              </a:rPr>
              <a:t>n</a:t>
            </a:r>
            <a:r>
              <a:rPr lang="ro-RO" sz="2000" b="1" dirty="0">
                <a:solidFill>
                  <a:srgbClr val="FF0000"/>
                </a:solidFill>
                <a:latin typeface="Times New Roman" panose="02020603050405020304" pitchFamily="18" charset="0"/>
                <a:cs typeface="Times New Roman" panose="02020603050405020304" pitchFamily="18" charset="0"/>
              </a:rPr>
              <a:t>E / I</a:t>
            </a:r>
            <a:r>
              <a:rPr lang="ro-RO" sz="1400" b="1" dirty="0">
                <a:solidFill>
                  <a:srgbClr val="FF0000"/>
                </a:solidFill>
                <a:latin typeface="Times New Roman" panose="02020603050405020304" pitchFamily="18" charset="0"/>
                <a:cs typeface="Times New Roman" panose="02020603050405020304" pitchFamily="18" charset="0"/>
              </a:rPr>
              <a:t>p</a:t>
            </a:r>
            <a:r>
              <a:rPr lang="ro-RO" sz="2000" b="1" dirty="0">
                <a:solidFill>
                  <a:srgbClr val="FF0000"/>
                </a:solidFill>
                <a:latin typeface="Times New Roman" panose="02020603050405020304" pitchFamily="18" charset="0"/>
                <a:cs typeface="Times New Roman" panose="02020603050405020304" pitchFamily="18" charset="0"/>
              </a:rPr>
              <a:t>E</a:t>
            </a:r>
            <a:r>
              <a:rPr lang="ro-RO" sz="2000" dirty="0">
                <a:latin typeface="Times New Roman" panose="02020603050405020304" pitchFamily="18" charset="0"/>
                <a:cs typeface="Times New Roman" panose="02020603050405020304" pitchFamily="18" charset="0"/>
              </a:rPr>
              <a:t>. Pentru a</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obține acest lucru, raportul dintre dopajul </a:t>
            </a:r>
            <a:r>
              <a:rPr lang="en-US" sz="2000" dirty="0">
                <a:latin typeface="Times New Roman" panose="02020603050405020304" pitchFamily="18" charset="0"/>
                <a:cs typeface="Times New Roman" panose="02020603050405020304" pitchFamily="18" charset="0"/>
              </a:rPr>
              <a:t>E</a:t>
            </a:r>
            <a:r>
              <a:rPr lang="ro-RO" sz="2000" dirty="0">
                <a:latin typeface="Times New Roman" panose="02020603050405020304" pitchFamily="18" charset="0"/>
                <a:cs typeface="Times New Roman" panose="02020603050405020304" pitchFamily="18" charset="0"/>
              </a:rPr>
              <a:t> și dopajul </a:t>
            </a:r>
            <a:r>
              <a:rPr lang="en-US" sz="2000" dirty="0">
                <a:latin typeface="Times New Roman" panose="02020603050405020304" pitchFamily="18" charset="0"/>
                <a:cs typeface="Times New Roman" panose="02020603050405020304" pitchFamily="18" charset="0"/>
              </a:rPr>
              <a:t>B</a:t>
            </a:r>
            <a:r>
              <a:rPr lang="ro-RO" sz="2000" dirty="0">
                <a:latin typeface="Times New Roman" panose="02020603050405020304" pitchFamily="18" charset="0"/>
                <a:cs typeface="Times New Roman" panose="02020603050405020304" pitchFamily="18" charset="0"/>
              </a:rPr>
              <a:t> trebuie să fie maxim.</a:t>
            </a:r>
          </a:p>
        </p:txBody>
      </p:sp>
      <p:sp>
        <p:nvSpPr>
          <p:cNvPr id="23" name="TextBox 22">
            <a:extLst>
              <a:ext uri="{FF2B5EF4-FFF2-40B4-BE49-F238E27FC236}">
                <a16:creationId xmlns:a16="http://schemas.microsoft.com/office/drawing/2014/main" id="{32E49B2E-464C-E20E-7C00-023623F0B9D5}"/>
              </a:ext>
            </a:extLst>
          </p:cNvPr>
          <p:cNvSpPr txBox="1"/>
          <p:nvPr/>
        </p:nvSpPr>
        <p:spPr>
          <a:xfrm>
            <a:off x="470521" y="1934069"/>
            <a:ext cx="11250958" cy="1754326"/>
          </a:xfrm>
          <a:prstGeom prst="rect">
            <a:avLst/>
          </a:prstGeom>
          <a:noFill/>
        </p:spPr>
        <p:txBody>
          <a:bodyPr wrap="square">
            <a:spAutoFit/>
          </a:bodyPr>
          <a:lstStyle/>
          <a:p>
            <a:r>
              <a:rPr lang="ro-RO" dirty="0">
                <a:latin typeface="Times New Roman" panose="02020603050405020304" pitchFamily="18" charset="0"/>
                <a:cs typeface="Times New Roman" panose="02020603050405020304" pitchFamily="18" charset="0"/>
              </a:rPr>
              <a:t>Ecuația arată că factorul de transport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a:t>
            </a:r>
            <a:r>
              <a:rPr lang="ro-RO" dirty="0">
                <a:latin typeface="Times New Roman" panose="02020603050405020304" pitchFamily="18" charset="0"/>
                <a:cs typeface="Times New Roman" panose="02020603050405020304" pitchFamily="18" charset="0"/>
              </a:rPr>
              <a:t>ă                                       poate fi maximizat prin minimizarea lui </a:t>
            </a:r>
            <a:r>
              <a:rPr lang="ro-RO" b="1" dirty="0">
                <a:solidFill>
                  <a:srgbClr val="FF0000"/>
                </a:solidFill>
                <a:latin typeface="Times New Roman" panose="02020603050405020304" pitchFamily="18" charset="0"/>
                <a:cs typeface="Times New Roman" panose="02020603050405020304" pitchFamily="18" charset="0"/>
              </a:rPr>
              <a:t>I</a:t>
            </a:r>
            <a:r>
              <a:rPr lang="ro-RO" sz="1200" b="1" dirty="0">
                <a:solidFill>
                  <a:srgbClr val="FF0000"/>
                </a:solidFill>
                <a:latin typeface="Times New Roman" panose="02020603050405020304" pitchFamily="18" charset="0"/>
                <a:cs typeface="Times New Roman" panose="02020603050405020304" pitchFamily="18" charset="0"/>
              </a:rPr>
              <a:t>r</a:t>
            </a:r>
            <a:r>
              <a:rPr lang="ro-RO" b="1" dirty="0">
                <a:solidFill>
                  <a:srgbClr val="FF0000"/>
                </a:solidFill>
                <a:latin typeface="Times New Roman" panose="02020603050405020304" pitchFamily="18" charset="0"/>
                <a:cs typeface="Times New Roman" panose="02020603050405020304" pitchFamily="18" charset="0"/>
              </a:rPr>
              <a:t>B</a:t>
            </a:r>
            <a:r>
              <a:rPr lang="ro-RO" dirty="0">
                <a:latin typeface="Times New Roman" panose="02020603050405020304" pitchFamily="18" charset="0"/>
                <a:cs typeface="Times New Roman" panose="02020603050405020304" pitchFamily="18" charset="0"/>
              </a:rPr>
              <a:t>. </a:t>
            </a:r>
            <a:r>
              <a:rPr lang="ro-RO" b="1" dirty="0">
                <a:solidFill>
                  <a:srgbClr val="FF0000"/>
                </a:solidFill>
                <a:latin typeface="Times New Roman" panose="02020603050405020304" pitchFamily="18" charset="0"/>
                <a:cs typeface="Times New Roman" panose="02020603050405020304" pitchFamily="18" charset="0"/>
              </a:rPr>
              <a:t>I</a:t>
            </a:r>
            <a:r>
              <a:rPr lang="ro-RO" sz="1200" b="1" dirty="0">
                <a:solidFill>
                  <a:srgbClr val="FF0000"/>
                </a:solidFill>
                <a:latin typeface="Times New Roman" panose="02020603050405020304" pitchFamily="18" charset="0"/>
                <a:cs typeface="Times New Roman" panose="02020603050405020304" pitchFamily="18" charset="0"/>
              </a:rPr>
              <a:t>r</a:t>
            </a:r>
            <a:r>
              <a:rPr lang="ro-RO" b="1" dirty="0">
                <a:solidFill>
                  <a:srgbClr val="FF0000"/>
                </a:solidFill>
                <a:latin typeface="Times New Roman" panose="02020603050405020304" pitchFamily="18" charset="0"/>
                <a:cs typeface="Times New Roman" panose="02020603050405020304" pitchFamily="18" charset="0"/>
              </a:rPr>
              <a:t>B</a:t>
            </a:r>
            <a:r>
              <a:rPr lang="ro-RO" dirty="0">
                <a:latin typeface="Times New Roman" panose="02020603050405020304" pitchFamily="18" charset="0"/>
                <a:cs typeface="Times New Roman" panose="02020603050405020304" pitchFamily="18" charset="0"/>
              </a:rPr>
              <a:t> poate fi minimizat prin reducerea dopajului în regiunea bazei și prin reducerea lățimii bazei. Dacă lățimea bazei este comparabilă cu lungimea de difuzie a purtătorilor minoritari (</a:t>
            </a:r>
            <a:r>
              <a:rPr lang="ro-RO" b="1" dirty="0">
                <a:solidFill>
                  <a:srgbClr val="FF0000"/>
                </a:solidFill>
                <a:latin typeface="Times New Roman" panose="02020603050405020304" pitchFamily="18" charset="0"/>
                <a:cs typeface="Times New Roman" panose="02020603050405020304" pitchFamily="18" charset="0"/>
              </a:rPr>
              <a:t>L</a:t>
            </a:r>
            <a:r>
              <a:rPr lang="ro-RO" sz="1200" b="1" dirty="0">
                <a:solidFill>
                  <a:srgbClr val="FF0000"/>
                </a:solidFill>
                <a:latin typeface="Times New Roman" panose="02020603050405020304" pitchFamily="18" charset="0"/>
                <a:cs typeface="Times New Roman" panose="02020603050405020304" pitchFamily="18" charset="0"/>
              </a:rPr>
              <a:t>B</a:t>
            </a:r>
            <a:r>
              <a:rPr lang="ro-RO" dirty="0">
                <a:latin typeface="Times New Roman" panose="02020603050405020304" pitchFamily="18" charset="0"/>
                <a:cs typeface="Times New Roman" panose="02020603050405020304" pitchFamily="18" charset="0"/>
              </a:rPr>
              <a:t>), majoritatea purtătorilor de sarcină care sunt injectați de la </a:t>
            </a:r>
            <a:r>
              <a:rPr lang="en-US" b="1" dirty="0">
                <a:solidFill>
                  <a:srgbClr val="FF0000"/>
                </a:solidFill>
                <a:latin typeface="Times New Roman" panose="02020603050405020304" pitchFamily="18" charset="0"/>
                <a:cs typeface="Times New Roman" panose="02020603050405020304" pitchFamily="18" charset="0"/>
              </a:rPr>
              <a:t>E</a:t>
            </a:r>
            <a:r>
              <a:rPr lang="ro-RO" b="1" dirty="0">
                <a:solidFill>
                  <a:srgbClr val="FF0000"/>
                </a:solidFill>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la </a:t>
            </a:r>
            <a:r>
              <a:rPr lang="en-US" b="1" dirty="0">
                <a:solidFill>
                  <a:srgbClr val="FF0000"/>
                </a:solidFill>
                <a:latin typeface="Times New Roman" panose="02020603050405020304" pitchFamily="18" charset="0"/>
                <a:cs typeface="Times New Roman" panose="02020603050405020304" pitchFamily="18" charset="0"/>
              </a:rPr>
              <a:t>B</a:t>
            </a:r>
            <a:r>
              <a:rPr lang="ro-RO" b="1" dirty="0">
                <a:solidFill>
                  <a:srgbClr val="FF0000"/>
                </a:solidFill>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se recombină în regiunea bazei, iar cei care ajung la colector vor fi foarte puțini. Prin urmare, lățimea bazei trebuie să fie mult mai mică decât lungimea de difuzie a purtătorilor minoritari (</a:t>
            </a:r>
            <a:r>
              <a:rPr lang="ro-RO" b="1" dirty="0">
                <a:solidFill>
                  <a:srgbClr val="FF0000"/>
                </a:solidFill>
                <a:latin typeface="Times New Roman" panose="02020603050405020304" pitchFamily="18" charset="0"/>
                <a:cs typeface="Times New Roman" panose="02020603050405020304" pitchFamily="18" charset="0"/>
              </a:rPr>
              <a:t>W</a:t>
            </a:r>
            <a:r>
              <a:rPr lang="ro-RO" sz="1400" b="1" dirty="0">
                <a:solidFill>
                  <a:srgbClr val="FF0000"/>
                </a:solidFill>
                <a:latin typeface="Times New Roman" panose="02020603050405020304" pitchFamily="18" charset="0"/>
                <a:cs typeface="Times New Roman" panose="02020603050405020304" pitchFamily="18" charset="0"/>
              </a:rPr>
              <a:t>B</a:t>
            </a:r>
            <a:r>
              <a:rPr lang="ro-RO" b="1" dirty="0">
                <a:solidFill>
                  <a:srgbClr val="FF0000"/>
                </a:solidFill>
                <a:latin typeface="Times New Roman" panose="02020603050405020304" pitchFamily="18" charset="0"/>
                <a:cs typeface="Times New Roman" panose="02020603050405020304" pitchFamily="18" charset="0"/>
              </a:rPr>
              <a:t> &lt;&lt; L</a:t>
            </a:r>
            <a:r>
              <a:rPr lang="ro-RO" sz="1400" b="1" dirty="0">
                <a:solidFill>
                  <a:srgbClr val="FF0000"/>
                </a:solidFill>
                <a:latin typeface="Times New Roman" panose="02020603050405020304" pitchFamily="18" charset="0"/>
                <a:cs typeface="Times New Roman" panose="02020603050405020304" pitchFamily="18" charset="0"/>
              </a:rPr>
              <a:t>B</a:t>
            </a:r>
            <a:r>
              <a:rPr lang="ro-RO" dirty="0">
                <a:latin typeface="Times New Roman" panose="02020603050405020304" pitchFamily="18" charset="0"/>
                <a:cs typeface="Times New Roman" panose="02020603050405020304" pitchFamily="18" charset="0"/>
              </a:rPr>
              <a:t>).</a:t>
            </a:r>
          </a:p>
          <a:p>
            <a:r>
              <a:rPr lang="ro-RO" dirty="0">
                <a:latin typeface="Times New Roman" panose="02020603050405020304" pitchFamily="18" charset="0"/>
                <a:cs typeface="Times New Roman" panose="02020603050405020304" pitchFamily="18" charset="0"/>
              </a:rPr>
              <a:t>Câștigul de curent comun-bază la scurtcircuit (</a:t>
            </a:r>
            <a:r>
              <a:rPr lang="el-GR" b="1" dirty="0">
                <a:solidFill>
                  <a:srgbClr val="FF0000"/>
                </a:solidFill>
                <a:latin typeface="Times New Roman" panose="02020603050405020304" pitchFamily="18" charset="0"/>
                <a:cs typeface="Times New Roman" panose="02020603050405020304" pitchFamily="18" charset="0"/>
              </a:rPr>
              <a:t>α</a:t>
            </a:r>
            <a:r>
              <a:rPr lang="ro-RO" dirty="0">
                <a:latin typeface="Times New Roman" panose="02020603050405020304" pitchFamily="18" charset="0"/>
                <a:cs typeface="Times New Roman" panose="02020603050405020304" pitchFamily="18" charset="0"/>
              </a:rPr>
              <a:t>) al tranzistorului este definit ca</a:t>
            </a:r>
          </a:p>
        </p:txBody>
      </p:sp>
      <p:pic>
        <p:nvPicPr>
          <p:cNvPr id="25" name="Picture 24">
            <a:extLst>
              <a:ext uri="{FF2B5EF4-FFF2-40B4-BE49-F238E27FC236}">
                <a16:creationId xmlns:a16="http://schemas.microsoft.com/office/drawing/2014/main" id="{C7E78767-4328-E1BE-CFFF-4BA94CB903D3}"/>
              </a:ext>
            </a:extLst>
          </p:cNvPr>
          <p:cNvPicPr>
            <a:picLocks noChangeAspect="1"/>
          </p:cNvPicPr>
          <p:nvPr/>
        </p:nvPicPr>
        <p:blipFill>
          <a:blip r:embed="rId3"/>
          <a:stretch>
            <a:fillRect/>
          </a:stretch>
        </p:blipFill>
        <p:spPr>
          <a:xfrm>
            <a:off x="570268" y="3729377"/>
            <a:ext cx="2929101" cy="594973"/>
          </a:xfrm>
          <a:prstGeom prst="rect">
            <a:avLst/>
          </a:prstGeom>
        </p:spPr>
      </p:pic>
      <p:pic>
        <p:nvPicPr>
          <p:cNvPr id="27" name="Picture 26">
            <a:extLst>
              <a:ext uri="{FF2B5EF4-FFF2-40B4-BE49-F238E27FC236}">
                <a16:creationId xmlns:a16="http://schemas.microsoft.com/office/drawing/2014/main" id="{695F4987-8753-487F-D021-17A7AAAF8B8E}"/>
              </a:ext>
            </a:extLst>
          </p:cNvPr>
          <p:cNvPicPr>
            <a:picLocks noChangeAspect="1"/>
          </p:cNvPicPr>
          <p:nvPr/>
        </p:nvPicPr>
        <p:blipFill>
          <a:blip r:embed="rId4"/>
          <a:stretch>
            <a:fillRect/>
          </a:stretch>
        </p:blipFill>
        <p:spPr>
          <a:xfrm>
            <a:off x="3838361" y="3729377"/>
            <a:ext cx="6172414" cy="603052"/>
          </a:xfrm>
          <a:prstGeom prst="rect">
            <a:avLst/>
          </a:prstGeom>
        </p:spPr>
      </p:pic>
      <p:sp>
        <p:nvSpPr>
          <p:cNvPr id="29" name="TextBox 28">
            <a:extLst>
              <a:ext uri="{FF2B5EF4-FFF2-40B4-BE49-F238E27FC236}">
                <a16:creationId xmlns:a16="http://schemas.microsoft.com/office/drawing/2014/main" id="{70DD84DF-638A-F27D-7A63-AD2AEE163AC8}"/>
              </a:ext>
            </a:extLst>
          </p:cNvPr>
          <p:cNvSpPr txBox="1"/>
          <p:nvPr/>
        </p:nvSpPr>
        <p:spPr>
          <a:xfrm>
            <a:off x="470521" y="4548490"/>
            <a:ext cx="11250958" cy="1200329"/>
          </a:xfrm>
          <a:prstGeom prst="rect">
            <a:avLst/>
          </a:prstGeom>
          <a:noFill/>
        </p:spPr>
        <p:txBody>
          <a:bodyPr wrap="square">
            <a:spAutoFit/>
          </a:bodyPr>
          <a:lstStyle/>
          <a:p>
            <a:r>
              <a:rPr lang="ro-RO" dirty="0">
                <a:latin typeface="Times New Roman" panose="02020603050405020304" pitchFamily="18" charset="0"/>
                <a:cs typeface="Times New Roman" panose="02020603050405020304" pitchFamily="18" charset="0"/>
              </a:rPr>
              <a:t>Pentru un tranzistor bun, </a:t>
            </a:r>
            <a:r>
              <a:rPr lang="el-GR" b="1" dirty="0">
                <a:solidFill>
                  <a:srgbClr val="FF0000"/>
                </a:solidFill>
                <a:latin typeface="Times New Roman" panose="02020603050405020304" pitchFamily="18" charset="0"/>
                <a:cs typeface="Times New Roman" panose="02020603050405020304" pitchFamily="18" charset="0"/>
              </a:rPr>
              <a:t>α</a:t>
            </a:r>
            <a:r>
              <a:rPr lang="ro-RO" b="1" dirty="0">
                <a:solidFill>
                  <a:srgbClr val="FF0000"/>
                </a:solidFill>
                <a:latin typeface="Times New Roman" panose="02020603050405020304" pitchFamily="18" charset="0"/>
                <a:cs typeface="Times New Roman" panose="02020603050405020304" pitchFamily="18" charset="0"/>
              </a:rPr>
              <a:t>(dc) </a:t>
            </a:r>
            <a:r>
              <a:rPr lang="ro-RO" dirty="0">
                <a:latin typeface="Times New Roman" panose="02020603050405020304" pitchFamily="18" charset="0"/>
                <a:cs typeface="Times New Roman" panose="02020603050405020304" pitchFamily="18" charset="0"/>
              </a:rPr>
              <a:t>și </a:t>
            </a:r>
            <a:r>
              <a:rPr lang="el-GR" b="1" dirty="0">
                <a:solidFill>
                  <a:srgbClr val="FF0000"/>
                </a:solidFill>
                <a:latin typeface="Times New Roman" panose="02020603050405020304" pitchFamily="18" charset="0"/>
                <a:cs typeface="Times New Roman" panose="02020603050405020304" pitchFamily="18" charset="0"/>
              </a:rPr>
              <a:t>α</a:t>
            </a:r>
            <a:r>
              <a:rPr lang="ro-RO" b="1" dirty="0">
                <a:solidFill>
                  <a:srgbClr val="FF0000"/>
                </a:solidFill>
                <a:latin typeface="Times New Roman" panose="02020603050405020304" pitchFamily="18" charset="0"/>
                <a:cs typeface="Times New Roman" panose="02020603050405020304" pitchFamily="18" charset="0"/>
              </a:rPr>
              <a:t>(ac) ≈ 1,0</a:t>
            </a:r>
            <a:r>
              <a:rPr lang="ro-RO" dirty="0">
                <a:latin typeface="Times New Roman" panose="02020603050405020304" pitchFamily="18" charset="0"/>
                <a:cs typeface="Times New Roman" panose="02020603050405020304" pitchFamily="18" charset="0"/>
              </a:rPr>
              <a:t>.</a:t>
            </a:r>
          </a:p>
          <a:p>
            <a:r>
              <a:rPr lang="ro-RO" dirty="0">
                <a:latin typeface="Times New Roman" panose="02020603050405020304" pitchFamily="18" charset="0"/>
                <a:cs typeface="Times New Roman" panose="02020603050405020304" pitchFamily="18" charset="0"/>
              </a:rPr>
              <a:t>În joncțiunea </a:t>
            </a:r>
            <a:r>
              <a:rPr lang="ro-RO" b="1" dirty="0">
                <a:solidFill>
                  <a:srgbClr val="FF0000"/>
                </a:solidFill>
                <a:latin typeface="Times New Roman" panose="02020603050405020304" pitchFamily="18" charset="0"/>
                <a:cs typeface="Times New Roman" panose="02020603050405020304" pitchFamily="18" charset="0"/>
              </a:rPr>
              <a:t>C-B </a:t>
            </a:r>
            <a:r>
              <a:rPr lang="ro-RO" dirty="0">
                <a:latin typeface="Times New Roman" panose="02020603050405020304" pitchFamily="18" charset="0"/>
                <a:cs typeface="Times New Roman" panose="02020603050405020304" pitchFamily="18" charset="0"/>
              </a:rPr>
              <a:t>cu polarizare inversă, multiplicarea purtătorului are loc odată cu creșterea</a:t>
            </a:r>
            <a:r>
              <a:rPr lang="ro-RO" b="1" dirty="0">
                <a:solidFill>
                  <a:srgbClr val="FF0000"/>
                </a:solidFill>
                <a:latin typeface="Times New Roman" panose="02020603050405020304" pitchFamily="18" charset="0"/>
                <a:cs typeface="Times New Roman" panose="02020603050405020304" pitchFamily="18" charset="0"/>
              </a:rPr>
              <a:t>V</a:t>
            </a:r>
            <a:r>
              <a:rPr lang="ro-RO" sz="1400" b="1" dirty="0">
                <a:solidFill>
                  <a:srgbClr val="FF0000"/>
                </a:solidFill>
                <a:latin typeface="Times New Roman" panose="02020603050405020304" pitchFamily="18" charset="0"/>
                <a:cs typeface="Times New Roman" panose="02020603050405020304" pitchFamily="18" charset="0"/>
              </a:rPr>
              <a:t>CB</a:t>
            </a:r>
            <a:r>
              <a:rPr lang="ro-RO" dirty="0">
                <a:latin typeface="Times New Roman" panose="02020603050405020304" pitchFamily="18" charset="0"/>
                <a:cs typeface="Times New Roman" panose="02020603050405020304" pitchFamily="18" charset="0"/>
              </a:rPr>
              <a:t>, iar factorul de multiplicare (</a:t>
            </a:r>
            <a:r>
              <a:rPr lang="ro-RO" b="1" dirty="0">
                <a:solidFill>
                  <a:srgbClr val="FF0000"/>
                </a:solidFill>
                <a:latin typeface="Times New Roman" panose="02020603050405020304" pitchFamily="18" charset="0"/>
                <a:cs typeface="Times New Roman" panose="02020603050405020304" pitchFamily="18" charset="0"/>
              </a:rPr>
              <a:t>M</a:t>
            </a:r>
            <a:r>
              <a:rPr lang="ro-RO" dirty="0">
                <a:latin typeface="Times New Roman" panose="02020603050405020304" pitchFamily="18" charset="0"/>
                <a:cs typeface="Times New Roman" panose="02020603050405020304" pitchFamily="18" charset="0"/>
              </a:rPr>
              <a:t>) crește odată cu creșterea </a:t>
            </a:r>
            <a:r>
              <a:rPr lang="ro-RO" b="1" dirty="0">
                <a:solidFill>
                  <a:srgbClr val="FF0000"/>
                </a:solidFill>
                <a:latin typeface="Times New Roman" panose="02020603050405020304" pitchFamily="18" charset="0"/>
                <a:cs typeface="Times New Roman" panose="02020603050405020304" pitchFamily="18" charset="0"/>
              </a:rPr>
              <a:t>V</a:t>
            </a:r>
            <a:r>
              <a:rPr lang="ro-RO" sz="1400" b="1" dirty="0">
                <a:solidFill>
                  <a:srgbClr val="FF0000"/>
                </a:solidFill>
                <a:latin typeface="Times New Roman" panose="02020603050405020304" pitchFamily="18" charset="0"/>
                <a:cs typeface="Times New Roman" panose="02020603050405020304" pitchFamily="18" charset="0"/>
              </a:rPr>
              <a:t>CB</a:t>
            </a:r>
            <a:r>
              <a:rPr lang="ro-RO" dirty="0">
                <a:latin typeface="Times New Roman" panose="02020603050405020304" pitchFamily="18" charset="0"/>
                <a:cs typeface="Times New Roman" panose="02020603050405020304" pitchFamily="18" charset="0"/>
              </a:rPr>
              <a:t>. Multiplicarea avalanșei în regiunea colectorului este dată de</a:t>
            </a:r>
          </a:p>
          <a:p>
            <a:endParaRPr lang="ro-RO" dirty="0">
              <a:latin typeface="Times New Roman" panose="02020603050405020304" pitchFamily="18" charset="0"/>
              <a:cs typeface="Times New Roman" panose="02020603050405020304" pitchFamily="18" charset="0"/>
            </a:endParaRPr>
          </a:p>
        </p:txBody>
      </p:sp>
      <p:pic>
        <p:nvPicPr>
          <p:cNvPr id="35" name="Picture 34">
            <a:extLst>
              <a:ext uri="{FF2B5EF4-FFF2-40B4-BE49-F238E27FC236}">
                <a16:creationId xmlns:a16="http://schemas.microsoft.com/office/drawing/2014/main" id="{C2CC0832-1487-EA2C-56FD-A2D2BEA7496C}"/>
              </a:ext>
            </a:extLst>
          </p:cNvPr>
          <p:cNvPicPr>
            <a:picLocks noChangeAspect="1"/>
          </p:cNvPicPr>
          <p:nvPr/>
        </p:nvPicPr>
        <p:blipFill>
          <a:blip r:embed="rId5"/>
          <a:stretch>
            <a:fillRect/>
          </a:stretch>
        </p:blipFill>
        <p:spPr>
          <a:xfrm>
            <a:off x="4332072" y="5591482"/>
            <a:ext cx="3356581" cy="544033"/>
          </a:xfrm>
          <a:prstGeom prst="rect">
            <a:avLst/>
          </a:prstGeom>
        </p:spPr>
      </p:pic>
      <p:pic>
        <p:nvPicPr>
          <p:cNvPr id="3" name="Picture 2">
            <a:extLst>
              <a:ext uri="{FF2B5EF4-FFF2-40B4-BE49-F238E27FC236}">
                <a16:creationId xmlns:a16="http://schemas.microsoft.com/office/drawing/2014/main" id="{858D8CA4-9812-E77E-CD1B-245787864975}"/>
              </a:ext>
            </a:extLst>
          </p:cNvPr>
          <p:cNvPicPr>
            <a:picLocks noChangeAspect="1"/>
          </p:cNvPicPr>
          <p:nvPr/>
        </p:nvPicPr>
        <p:blipFill>
          <a:blip r:embed="rId6"/>
          <a:stretch>
            <a:fillRect/>
          </a:stretch>
        </p:blipFill>
        <p:spPr>
          <a:xfrm>
            <a:off x="5034019" y="1709345"/>
            <a:ext cx="1952689" cy="619766"/>
          </a:xfrm>
          <a:prstGeom prst="rect">
            <a:avLst/>
          </a:prstGeom>
        </p:spPr>
      </p:pic>
    </p:spTree>
    <p:extLst>
      <p:ext uri="{BB962C8B-B14F-4D97-AF65-F5344CB8AC3E}">
        <p14:creationId xmlns:p14="http://schemas.microsoft.com/office/powerpoint/2010/main" val="357977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9B1159F-F130-81C3-4498-42938CECB30D}"/>
              </a:ext>
            </a:extLst>
          </p:cNvPr>
          <p:cNvPicPr>
            <a:picLocks noChangeAspect="1"/>
          </p:cNvPicPr>
          <p:nvPr/>
        </p:nvPicPr>
        <p:blipFill>
          <a:blip r:embed="rId2"/>
          <a:stretch>
            <a:fillRect/>
          </a:stretch>
        </p:blipFill>
        <p:spPr>
          <a:xfrm>
            <a:off x="247444" y="0"/>
            <a:ext cx="11801884" cy="6858000"/>
          </a:xfrm>
          <a:prstGeom prst="rect">
            <a:avLst/>
          </a:prstGeom>
        </p:spPr>
      </p:pic>
    </p:spTree>
    <p:extLst>
      <p:ext uri="{BB962C8B-B14F-4D97-AF65-F5344CB8AC3E}">
        <p14:creationId xmlns:p14="http://schemas.microsoft.com/office/powerpoint/2010/main" val="2424308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3D84D8-B9FE-8DAF-FFA0-45FD2D4C6AFB}"/>
              </a:ext>
            </a:extLst>
          </p:cNvPr>
          <p:cNvSpPr>
            <a:spLocks noGrp="1"/>
          </p:cNvSpPr>
          <p:nvPr>
            <p:ph idx="1"/>
          </p:nvPr>
        </p:nvSpPr>
        <p:spPr>
          <a:xfrm>
            <a:off x="674493" y="358059"/>
            <a:ext cx="10947236" cy="3760891"/>
          </a:xfrm>
        </p:spPr>
        <p:txBody>
          <a:bodyPr>
            <a:normAutofit/>
          </a:bodyPr>
          <a:lstStyle/>
          <a:p>
            <a:r>
              <a:rPr lang="ro-RO" b="1" dirty="0">
                <a:latin typeface="Times New Roman" panose="02020603050405020304" pitchFamily="18" charset="0"/>
                <a:cs typeface="Times New Roman" panose="02020603050405020304" pitchFamily="18" charset="0"/>
              </a:rPr>
              <a:t>Câștigul de curent de bază comun </a:t>
            </a:r>
            <a:r>
              <a:rPr lang="ro-RO" dirty="0">
                <a:latin typeface="Times New Roman" panose="02020603050405020304" pitchFamily="18" charset="0"/>
                <a:cs typeface="Times New Roman" panose="02020603050405020304" pitchFamily="18" charset="0"/>
              </a:rPr>
              <a:t>(</a:t>
            </a:r>
            <a:r>
              <a:rPr lang="el-GR" b="1" dirty="0">
                <a:solidFill>
                  <a:srgbClr val="FF0000"/>
                </a:solidFill>
                <a:latin typeface="Times New Roman" panose="02020603050405020304" pitchFamily="18" charset="0"/>
                <a:cs typeface="Times New Roman" panose="02020603050405020304" pitchFamily="18" charset="0"/>
              </a:rPr>
              <a:t>α</a:t>
            </a:r>
            <a:r>
              <a:rPr lang="ro-RO" dirty="0">
                <a:latin typeface="Times New Roman" panose="02020603050405020304" pitchFamily="18" charset="0"/>
                <a:cs typeface="Times New Roman" panose="02020603050405020304" pitchFamily="18" charset="0"/>
              </a:rPr>
              <a:t>) este legat de eficiența injecției (</a:t>
            </a:r>
            <a:r>
              <a:rPr lang="el-GR" b="1" dirty="0">
                <a:solidFill>
                  <a:srgbClr val="FF0000"/>
                </a:solidFill>
                <a:latin typeface="Times New Roman" panose="02020603050405020304" pitchFamily="18" charset="0"/>
                <a:cs typeface="Times New Roman" panose="02020603050405020304" pitchFamily="18" charset="0"/>
              </a:rPr>
              <a:t>γ</a:t>
            </a:r>
            <a:r>
              <a:rPr lang="ro-RO" dirty="0">
                <a:latin typeface="Times New Roman" panose="02020603050405020304" pitchFamily="18" charset="0"/>
                <a:cs typeface="Times New Roman" panose="02020603050405020304" pitchFamily="18" charset="0"/>
              </a:rPr>
              <a:t>) și de factorul de transport (</a:t>
            </a:r>
            <a:r>
              <a:rPr lang="el-GR" b="1" dirty="0">
                <a:solidFill>
                  <a:srgbClr val="FF0000"/>
                </a:solidFill>
                <a:latin typeface="Times New Roman" panose="02020603050405020304" pitchFamily="18" charset="0"/>
                <a:cs typeface="Times New Roman" panose="02020603050405020304" pitchFamily="18" charset="0"/>
              </a:rPr>
              <a:t>α</a:t>
            </a:r>
            <a:r>
              <a:rPr lang="ro-RO" sz="1200" b="1" dirty="0">
                <a:solidFill>
                  <a:srgbClr val="FF0000"/>
                </a:solidFill>
                <a:latin typeface="Times New Roman" panose="02020603050405020304" pitchFamily="18" charset="0"/>
                <a:cs typeface="Times New Roman" panose="02020603050405020304" pitchFamily="18" charset="0"/>
              </a:rPr>
              <a:t>T</a:t>
            </a:r>
            <a:r>
              <a:rPr lang="ro-RO" dirty="0">
                <a:latin typeface="Times New Roman" panose="02020603050405020304" pitchFamily="18" charset="0"/>
                <a:cs typeface="Times New Roman" panose="02020603050405020304" pitchFamily="18" charset="0"/>
              </a:rPr>
              <a:t>):</a:t>
            </a:r>
          </a:p>
          <a:p>
            <a:endParaRPr lang="ro-RO" dirty="0">
              <a:latin typeface="Times New Roman" panose="02020603050405020304" pitchFamily="18" charset="0"/>
              <a:cs typeface="Times New Roman" panose="02020603050405020304" pitchFamily="18" charset="0"/>
            </a:endParaRPr>
          </a:p>
          <a:p>
            <a:r>
              <a:rPr lang="ro-RO" b="1" dirty="0">
                <a:latin typeface="Times New Roman" panose="02020603050405020304" pitchFamily="18" charset="0"/>
                <a:cs typeface="Times New Roman" panose="02020603050405020304" pitchFamily="18" charset="0"/>
              </a:rPr>
              <a:t>Câștigul de curent al emitorului comun </a:t>
            </a:r>
            <a:r>
              <a:rPr lang="ro-RO" dirty="0">
                <a:latin typeface="Times New Roman" panose="02020603050405020304" pitchFamily="18" charset="0"/>
                <a:cs typeface="Times New Roman" panose="02020603050405020304" pitchFamily="18" charset="0"/>
              </a:rPr>
              <a:t>(</a:t>
            </a:r>
            <a:r>
              <a:rPr lang="el-GR" b="1" dirty="0">
                <a:solidFill>
                  <a:srgbClr val="FF0000"/>
                </a:solidFill>
                <a:latin typeface="Times New Roman" panose="02020603050405020304" pitchFamily="18" charset="0"/>
                <a:cs typeface="Times New Roman" panose="02020603050405020304" pitchFamily="18" charset="0"/>
              </a:rPr>
              <a:t>β</a:t>
            </a:r>
            <a:r>
              <a:rPr lang="ro-RO" dirty="0">
                <a:latin typeface="Times New Roman" panose="02020603050405020304" pitchFamily="18" charset="0"/>
                <a:cs typeface="Times New Roman" panose="02020603050405020304" pitchFamily="18" charset="0"/>
              </a:rPr>
              <a:t>) este dat de</a:t>
            </a:r>
          </a:p>
          <a:p>
            <a:r>
              <a:rPr lang="ro-RO" dirty="0">
                <a:latin typeface="Times New Roman" panose="02020603050405020304" pitchFamily="18" charset="0"/>
                <a:cs typeface="Times New Roman" panose="02020603050405020304" pitchFamily="18" charset="0"/>
              </a:rPr>
              <a:t>Este funcție de </a:t>
            </a:r>
            <a:r>
              <a:rPr lang="el-GR" b="1" dirty="0">
                <a:solidFill>
                  <a:srgbClr val="FF0000"/>
                </a:solidFill>
                <a:latin typeface="Times New Roman" panose="02020603050405020304" pitchFamily="18" charset="0"/>
                <a:cs typeface="Times New Roman" panose="02020603050405020304" pitchFamily="18" charset="0"/>
              </a:rPr>
              <a:t>α</a:t>
            </a:r>
            <a:r>
              <a:rPr lang="ro-RO" b="1" dirty="0">
                <a:solidFill>
                  <a:srgbClr val="FF0000"/>
                </a:solidFill>
                <a:latin typeface="Times New Roman" panose="02020603050405020304" pitchFamily="18" charset="0"/>
                <a:cs typeface="Times New Roman" panose="02020603050405020304" pitchFamily="18" charset="0"/>
              </a:rPr>
              <a:t> prin :</a:t>
            </a:r>
            <a:r>
              <a:rPr lang="ro-RO" dirty="0">
                <a:latin typeface="Times New Roman" panose="02020603050405020304" pitchFamily="18" charset="0"/>
                <a:cs typeface="Times New Roman" panose="02020603050405020304" pitchFamily="18" charset="0"/>
              </a:rPr>
              <a:t> </a:t>
            </a:r>
          </a:p>
          <a:p>
            <a:r>
              <a:rPr lang="ro-RO" dirty="0">
                <a:latin typeface="Times New Roman" panose="02020603050405020304" pitchFamily="18" charset="0"/>
                <a:cs typeface="Times New Roman" panose="02020603050405020304" pitchFamily="18" charset="0"/>
              </a:rPr>
              <a:t>Deoarece </a:t>
            </a:r>
            <a:r>
              <a:rPr lang="el-GR" b="1" dirty="0">
                <a:solidFill>
                  <a:srgbClr val="FF0000"/>
                </a:solidFill>
                <a:latin typeface="Times New Roman" panose="02020603050405020304" pitchFamily="18" charset="0"/>
                <a:cs typeface="Times New Roman" panose="02020603050405020304" pitchFamily="18" charset="0"/>
              </a:rPr>
              <a:t>β</a:t>
            </a:r>
            <a:r>
              <a:rPr lang="ro-RO" dirty="0">
                <a:latin typeface="Times New Roman" panose="02020603050405020304" pitchFamily="18" charset="0"/>
                <a:cs typeface="Times New Roman" panose="02020603050405020304" pitchFamily="18" charset="0"/>
              </a:rPr>
              <a:t> este maxim atunci când </a:t>
            </a:r>
            <a:r>
              <a:rPr lang="el-GR" b="1" dirty="0">
                <a:solidFill>
                  <a:srgbClr val="FF0000"/>
                </a:solidFill>
                <a:latin typeface="Times New Roman" panose="02020603050405020304" pitchFamily="18" charset="0"/>
                <a:cs typeface="Times New Roman" panose="02020603050405020304" pitchFamily="18" charset="0"/>
              </a:rPr>
              <a:t>α</a:t>
            </a:r>
            <a:r>
              <a:rPr lang="ro-RO" b="1" dirty="0">
                <a:solidFill>
                  <a:srgbClr val="FF0000"/>
                </a:solidFill>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este maxim (≈ 1,0), </a:t>
            </a:r>
            <a:r>
              <a:rPr lang="el-GR" b="1" dirty="0">
                <a:solidFill>
                  <a:srgbClr val="FF0000"/>
                </a:solidFill>
                <a:latin typeface="Times New Roman" panose="02020603050405020304" pitchFamily="18" charset="0"/>
                <a:cs typeface="Times New Roman" panose="02020603050405020304" pitchFamily="18" charset="0"/>
              </a:rPr>
              <a:t>α</a:t>
            </a:r>
            <a:r>
              <a:rPr lang="ro-RO" dirty="0">
                <a:latin typeface="Times New Roman" panose="02020603050405020304" pitchFamily="18" charset="0"/>
                <a:cs typeface="Times New Roman" panose="02020603050405020304" pitchFamily="18" charset="0"/>
              </a:rPr>
              <a:t> și </a:t>
            </a:r>
            <a:r>
              <a:rPr lang="el-GR" b="1" dirty="0">
                <a:solidFill>
                  <a:srgbClr val="FF0000"/>
                </a:solidFill>
                <a:latin typeface="Times New Roman" panose="02020603050405020304" pitchFamily="18" charset="0"/>
                <a:cs typeface="Times New Roman" panose="02020603050405020304" pitchFamily="18" charset="0"/>
              </a:rPr>
              <a:t>β</a:t>
            </a:r>
            <a:r>
              <a:rPr lang="ro-RO" dirty="0">
                <a:latin typeface="Times New Roman" panose="02020603050405020304" pitchFamily="18" charset="0"/>
                <a:cs typeface="Times New Roman" panose="02020603050405020304" pitchFamily="18" charset="0"/>
              </a:rPr>
              <a:t> ale unui BJT pot fi max prin maximizarea eficienței injecției și a factorului de transport. Pentru aceasta, dopajul emitorului trebuie să fie maxim, dopajul bazei trebuie să fie minim, iar lățimea bazei trebuie să fie minimă.</a:t>
            </a:r>
          </a:p>
          <a:p>
            <a:endParaRPr lang="ro-RO" dirty="0">
              <a:latin typeface="Times New Roman" panose="02020603050405020304" pitchFamily="18" charset="0"/>
              <a:cs typeface="Times New Roman" panose="02020603050405020304" pitchFamily="18" charset="0"/>
            </a:endParaRPr>
          </a:p>
          <a:p>
            <a:endParaRPr lang="ro-RO" dirty="0">
              <a:latin typeface="Times New Roman" panose="02020603050405020304" pitchFamily="18" charset="0"/>
              <a:cs typeface="Times New Roman" panose="02020603050405020304" pitchFamily="18" charset="0"/>
            </a:endParaRPr>
          </a:p>
          <a:p>
            <a:endParaRPr lang="ro-RO"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DF588A5E-B702-49F3-3FEA-28BCD79D3815}"/>
              </a:ext>
            </a:extLst>
          </p:cNvPr>
          <p:cNvPicPr>
            <a:picLocks noChangeAspect="1"/>
          </p:cNvPicPr>
          <p:nvPr/>
        </p:nvPicPr>
        <p:blipFill>
          <a:blip r:embed="rId2"/>
          <a:stretch>
            <a:fillRect/>
          </a:stretch>
        </p:blipFill>
        <p:spPr>
          <a:xfrm>
            <a:off x="3865491" y="870747"/>
            <a:ext cx="4244708" cy="495343"/>
          </a:xfrm>
          <a:prstGeom prst="rect">
            <a:avLst/>
          </a:prstGeom>
        </p:spPr>
      </p:pic>
      <p:pic>
        <p:nvPicPr>
          <p:cNvPr id="13" name="Picture 12">
            <a:extLst>
              <a:ext uri="{FF2B5EF4-FFF2-40B4-BE49-F238E27FC236}">
                <a16:creationId xmlns:a16="http://schemas.microsoft.com/office/drawing/2014/main" id="{8E054B8F-90E6-1AF9-C511-A658CCDBC5B2}"/>
              </a:ext>
            </a:extLst>
          </p:cNvPr>
          <p:cNvPicPr>
            <a:picLocks noChangeAspect="1"/>
          </p:cNvPicPr>
          <p:nvPr/>
        </p:nvPicPr>
        <p:blipFill>
          <a:blip r:embed="rId3"/>
          <a:stretch>
            <a:fillRect/>
          </a:stretch>
        </p:blipFill>
        <p:spPr>
          <a:xfrm>
            <a:off x="6735548" y="1366090"/>
            <a:ext cx="1672491" cy="616181"/>
          </a:xfrm>
          <a:prstGeom prst="rect">
            <a:avLst/>
          </a:prstGeom>
        </p:spPr>
      </p:pic>
      <p:pic>
        <p:nvPicPr>
          <p:cNvPr id="15" name="Picture 14">
            <a:extLst>
              <a:ext uri="{FF2B5EF4-FFF2-40B4-BE49-F238E27FC236}">
                <a16:creationId xmlns:a16="http://schemas.microsoft.com/office/drawing/2014/main" id="{B87E4C8B-CA74-9D5D-9436-E72A78E1215E}"/>
              </a:ext>
            </a:extLst>
          </p:cNvPr>
          <p:cNvPicPr>
            <a:picLocks noChangeAspect="1"/>
          </p:cNvPicPr>
          <p:nvPr/>
        </p:nvPicPr>
        <p:blipFill>
          <a:blip r:embed="rId4"/>
          <a:stretch>
            <a:fillRect/>
          </a:stretch>
        </p:blipFill>
        <p:spPr>
          <a:xfrm>
            <a:off x="3262069" y="1878778"/>
            <a:ext cx="1795928" cy="563685"/>
          </a:xfrm>
          <a:prstGeom prst="rect">
            <a:avLst/>
          </a:prstGeom>
        </p:spPr>
      </p:pic>
    </p:spTree>
    <p:extLst>
      <p:ext uri="{BB962C8B-B14F-4D97-AF65-F5344CB8AC3E}">
        <p14:creationId xmlns:p14="http://schemas.microsoft.com/office/powerpoint/2010/main" val="2014273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9E03FE-E78F-43BD-BF6C-78391725E0CE}"/>
              </a:ext>
            </a:extLst>
          </p:cNvPr>
          <p:cNvSpPr>
            <a:spLocks noGrp="1"/>
          </p:cNvSpPr>
          <p:nvPr>
            <p:ph idx="1"/>
          </p:nvPr>
        </p:nvSpPr>
        <p:spPr>
          <a:xfrm>
            <a:off x="462116" y="426885"/>
            <a:ext cx="8101781" cy="5993580"/>
          </a:xfrm>
        </p:spPr>
        <p:txBody>
          <a:bodyPr>
            <a:normAutofit fontScale="85000" lnSpcReduction="20000"/>
          </a:bodyPr>
          <a:lstStyle/>
          <a:p>
            <a:pPr algn="ctr"/>
            <a:r>
              <a:rPr lang="ro-RO" b="1" dirty="0">
                <a:latin typeface="Times New Roman" panose="02020603050405020304" pitchFamily="18" charset="0"/>
                <a:cs typeface="Times New Roman" panose="02020603050405020304" pitchFamily="18" charset="0"/>
              </a:rPr>
              <a:t>Regiunea colectorului</a:t>
            </a:r>
          </a:p>
          <a:p>
            <a:r>
              <a:rPr lang="ro-RO" dirty="0">
                <a:latin typeface="Times New Roman" panose="02020603050405020304" pitchFamily="18" charset="0"/>
                <a:cs typeface="Times New Roman" panose="02020603050405020304" pitchFamily="18" charset="0"/>
              </a:rPr>
              <a:t>performanța BJT este funcție de parametrii din </a:t>
            </a:r>
            <a:r>
              <a:rPr lang="ro-RO" b="1" dirty="0">
                <a:solidFill>
                  <a:srgbClr val="FF0000"/>
                </a:solidFill>
                <a:latin typeface="Times New Roman" panose="02020603050405020304" pitchFamily="18" charset="0"/>
                <a:cs typeface="Times New Roman" panose="02020603050405020304" pitchFamily="18" charset="0"/>
              </a:rPr>
              <a:t>B </a:t>
            </a:r>
            <a:r>
              <a:rPr lang="ro-RO" dirty="0">
                <a:latin typeface="Times New Roman" panose="02020603050405020304" pitchFamily="18" charset="0"/>
                <a:cs typeface="Times New Roman" panose="02020603050405020304" pitchFamily="18" charset="0"/>
              </a:rPr>
              <a:t>și </a:t>
            </a:r>
            <a:r>
              <a:rPr lang="ro-RO" b="1" dirty="0">
                <a:solidFill>
                  <a:srgbClr val="FF0000"/>
                </a:solidFill>
                <a:latin typeface="Times New Roman" panose="02020603050405020304" pitchFamily="18" charset="0"/>
                <a:cs typeface="Times New Roman" panose="02020603050405020304" pitchFamily="18" charset="0"/>
              </a:rPr>
              <a:t>E</a:t>
            </a:r>
            <a:r>
              <a:rPr lang="ro-RO" dirty="0">
                <a:latin typeface="Times New Roman" panose="02020603050405020304" pitchFamily="18" charset="0"/>
                <a:cs typeface="Times New Roman" panose="02020603050405020304" pitchFamily="18" charset="0"/>
              </a:rPr>
              <a:t>. Pentru a îmbunătăți viteza de comutare și pentru a reduce capacitatea parazită, rezistența </a:t>
            </a:r>
            <a:r>
              <a:rPr lang="ro-RO" b="1" dirty="0">
                <a:solidFill>
                  <a:srgbClr val="FF0000"/>
                </a:solidFill>
                <a:latin typeface="Times New Roman" panose="02020603050405020304" pitchFamily="18" charset="0"/>
                <a:cs typeface="Times New Roman" panose="02020603050405020304" pitchFamily="18" charset="0"/>
              </a:rPr>
              <a:t>C</a:t>
            </a:r>
            <a:r>
              <a:rPr lang="ro-RO" dirty="0">
                <a:latin typeface="Times New Roman" panose="02020603050405020304" pitchFamily="18" charset="0"/>
                <a:cs typeface="Times New Roman" panose="02020603050405020304" pitchFamily="18" charset="0"/>
              </a:rPr>
              <a:t> trebuie să fie cât mai mică posibil. Astfel, doparea </a:t>
            </a:r>
            <a:r>
              <a:rPr lang="ro-RO" b="1" dirty="0">
                <a:solidFill>
                  <a:srgbClr val="FF0000"/>
                </a:solidFill>
                <a:latin typeface="Times New Roman" panose="02020603050405020304" pitchFamily="18" charset="0"/>
                <a:cs typeface="Times New Roman" panose="02020603050405020304" pitchFamily="18" charset="0"/>
              </a:rPr>
              <a:t>C</a:t>
            </a:r>
            <a:r>
              <a:rPr lang="ro-RO" dirty="0">
                <a:latin typeface="Times New Roman" panose="02020603050405020304" pitchFamily="18" charset="0"/>
                <a:cs typeface="Times New Roman" panose="02020603050405020304" pitchFamily="18" charset="0"/>
              </a:rPr>
              <a:t> trebuie să fie cât mai mare posibil. Dar acest lucru prezintă o problemă serioasă, cunoscută sub numele de străpungere (</a:t>
            </a:r>
            <a:r>
              <a:rPr lang="ro-RO" i="1" dirty="0">
                <a:solidFill>
                  <a:srgbClr val="FF0000"/>
                </a:solidFill>
                <a:latin typeface="Times New Roman" panose="02020603050405020304" pitchFamily="18" charset="0"/>
                <a:cs typeface="Times New Roman" panose="02020603050405020304" pitchFamily="18" charset="0"/>
              </a:rPr>
              <a:t>punch through</a:t>
            </a:r>
            <a:r>
              <a:rPr lang="ro-RO" dirty="0">
                <a:latin typeface="Times New Roman" panose="02020603050405020304" pitchFamily="18" charset="0"/>
                <a:cs typeface="Times New Roman" panose="02020603050405020304" pitchFamily="18" charset="0"/>
              </a:rPr>
              <a:t>). Regiunea </a:t>
            </a:r>
            <a:r>
              <a:rPr lang="ro-RO" b="1" dirty="0">
                <a:solidFill>
                  <a:srgbClr val="FF0000"/>
                </a:solidFill>
                <a:latin typeface="Times New Roman" panose="02020603050405020304" pitchFamily="18" charset="0"/>
                <a:cs typeface="Times New Roman" panose="02020603050405020304" pitchFamily="18" charset="0"/>
              </a:rPr>
              <a:t>B</a:t>
            </a:r>
            <a:r>
              <a:rPr lang="ro-RO" dirty="0">
                <a:latin typeface="Times New Roman" panose="02020603050405020304" pitchFamily="18" charset="0"/>
                <a:cs typeface="Times New Roman" panose="02020603050405020304" pitchFamily="18" charset="0"/>
              </a:rPr>
              <a:t> este foarte îngustă, lățimea sa neputând fi mărită cu orice preț. Pe măsură ce polarizarea inversă la joncțiunea </a:t>
            </a:r>
            <a:r>
              <a:rPr lang="ro-RO" b="1" dirty="0">
                <a:solidFill>
                  <a:srgbClr val="FF0000"/>
                </a:solidFill>
                <a:latin typeface="Times New Roman" panose="02020603050405020304" pitchFamily="18" charset="0"/>
                <a:cs typeface="Times New Roman" panose="02020603050405020304" pitchFamily="18" charset="0"/>
              </a:rPr>
              <a:t>C-B</a:t>
            </a:r>
            <a:r>
              <a:rPr lang="ro-RO" dirty="0">
                <a:latin typeface="Times New Roman" panose="02020603050405020304" pitchFamily="18" charset="0"/>
                <a:cs typeface="Times New Roman" panose="02020603050405020304" pitchFamily="18" charset="0"/>
              </a:rPr>
              <a:t> crește, stratul de epuizare se extinde din ce în ce mai mult în regiunea </a:t>
            </a:r>
            <a:r>
              <a:rPr lang="ro-RO" b="1" dirty="0">
                <a:solidFill>
                  <a:srgbClr val="FF0000"/>
                </a:solidFill>
                <a:latin typeface="Times New Roman" panose="02020603050405020304" pitchFamily="18" charset="0"/>
                <a:cs typeface="Times New Roman" panose="02020603050405020304" pitchFamily="18" charset="0"/>
              </a:rPr>
              <a:t>B</a:t>
            </a:r>
            <a:r>
              <a:rPr lang="ro-RO" dirty="0">
                <a:latin typeface="Times New Roman" panose="02020603050405020304" pitchFamily="18" charset="0"/>
                <a:cs typeface="Times New Roman" panose="02020603050405020304" pitchFamily="18" charset="0"/>
              </a:rPr>
              <a:t>. Dacă dopajul B &lt; </a:t>
            </a:r>
            <a:r>
              <a:rPr lang="ro-RO" b="1" dirty="0">
                <a:solidFill>
                  <a:srgbClr val="FF0000"/>
                </a:solidFill>
                <a:latin typeface="Times New Roman" panose="02020603050405020304" pitchFamily="18" charset="0"/>
                <a:cs typeface="Times New Roman" panose="02020603050405020304" pitchFamily="18" charset="0"/>
              </a:rPr>
              <a:t>ca al C </a:t>
            </a:r>
            <a:r>
              <a:rPr lang="ro-RO" dirty="0">
                <a:latin typeface="Times New Roman" panose="02020603050405020304" pitchFamily="18" charset="0"/>
                <a:cs typeface="Times New Roman" panose="02020603050405020304" pitchFamily="18" charset="0"/>
              </a:rPr>
              <a:t>, stratul de epuizare pătrunde mai mult în </a:t>
            </a:r>
            <a:r>
              <a:rPr lang="ro-RO" b="1" dirty="0">
                <a:solidFill>
                  <a:srgbClr val="FF0000"/>
                </a:solidFill>
                <a:latin typeface="Times New Roman" panose="02020603050405020304" pitchFamily="18" charset="0"/>
                <a:cs typeface="Times New Roman" panose="02020603050405020304" pitchFamily="18" charset="0"/>
              </a:rPr>
              <a:t>B</a:t>
            </a:r>
            <a:r>
              <a:rPr lang="ro-RO" dirty="0">
                <a:latin typeface="Times New Roman" panose="02020603050405020304" pitchFamily="18" charset="0"/>
                <a:cs typeface="Times New Roman" panose="02020603050405020304" pitchFamily="18" charset="0"/>
              </a:rPr>
              <a:t>, reducând lățimea efectivă a </a:t>
            </a:r>
            <a:r>
              <a:rPr lang="ro-RO" b="1" dirty="0">
                <a:solidFill>
                  <a:srgbClr val="FF0000"/>
                </a:solidFill>
                <a:latin typeface="Times New Roman" panose="02020603050405020304" pitchFamily="18" charset="0"/>
                <a:cs typeface="Times New Roman" panose="02020603050405020304" pitchFamily="18" charset="0"/>
              </a:rPr>
              <a:t>B</a:t>
            </a:r>
            <a:r>
              <a:rPr lang="ro-RO" dirty="0">
                <a:latin typeface="Times New Roman" panose="02020603050405020304" pitchFamily="18" charset="0"/>
                <a:cs typeface="Times New Roman" panose="02020603050405020304" pitchFamily="18" charset="0"/>
              </a:rPr>
              <a:t>. Baza se epuizează complet la o tensiune inversă scăzută. </a:t>
            </a:r>
          </a:p>
          <a:p>
            <a:r>
              <a:rPr lang="ro-RO" dirty="0">
                <a:latin typeface="Times New Roman" panose="02020603050405020304" pitchFamily="18" charset="0"/>
                <a:cs typeface="Times New Roman" panose="02020603050405020304" pitchFamily="18" charset="0"/>
              </a:rPr>
              <a:t>Penetrarea completă a stratului de epuizare în regiunea bazei se numește străpungere (punch through), care este o formă de defecțiune. Tensiunea </a:t>
            </a:r>
            <a:r>
              <a:rPr lang="ro-RO" b="1" dirty="0">
                <a:solidFill>
                  <a:srgbClr val="FF0000"/>
                </a:solidFill>
                <a:latin typeface="Times New Roman" panose="02020603050405020304" pitchFamily="18" charset="0"/>
                <a:cs typeface="Times New Roman" panose="02020603050405020304" pitchFamily="18" charset="0"/>
              </a:rPr>
              <a:t>C-B</a:t>
            </a:r>
            <a:r>
              <a:rPr lang="ro-RO" dirty="0">
                <a:latin typeface="Times New Roman" panose="02020603050405020304" pitchFamily="18" charset="0"/>
                <a:cs typeface="Times New Roman" panose="02020603050405020304" pitchFamily="18" charset="0"/>
              </a:rPr>
              <a:t> pierde controlul asupra curentului de colector. Pentru a evita străpungerea prematură (punch through la </a:t>
            </a:r>
            <a:r>
              <a:rPr lang="ro-RO" b="1" dirty="0">
                <a:solidFill>
                  <a:srgbClr val="FF0000"/>
                </a:solidFill>
                <a:latin typeface="Times New Roman" panose="02020603050405020304" pitchFamily="18" charset="0"/>
                <a:cs typeface="Times New Roman" panose="02020603050405020304" pitchFamily="18" charset="0"/>
              </a:rPr>
              <a:t>V</a:t>
            </a:r>
            <a:r>
              <a:rPr lang="ro-RO" sz="1500" b="1" dirty="0">
                <a:solidFill>
                  <a:srgbClr val="FF0000"/>
                </a:solidFill>
                <a:latin typeface="Times New Roman" panose="02020603050405020304" pitchFamily="18" charset="0"/>
                <a:cs typeface="Times New Roman" panose="02020603050405020304" pitchFamily="18" charset="0"/>
              </a:rPr>
              <a:t>CB</a:t>
            </a:r>
            <a:r>
              <a:rPr lang="ro-RO" dirty="0">
                <a:latin typeface="Times New Roman" panose="02020603050405020304" pitchFamily="18" charset="0"/>
                <a:cs typeface="Times New Roman" panose="02020603050405020304" pitchFamily="18" charset="0"/>
              </a:rPr>
              <a:t> scăzut), dopajul colectorului trebuie să fie mai mic decât dopajul bazei, astfel încât stratul de epuizare să pătrundă mai mult în regiunea colectorului. Dopajul scăzut al </a:t>
            </a:r>
            <a:r>
              <a:rPr lang="ro-RO" b="1" dirty="0">
                <a:solidFill>
                  <a:srgbClr val="FF0000"/>
                </a:solidFill>
                <a:latin typeface="Times New Roman" panose="02020603050405020304" pitchFamily="18" charset="0"/>
                <a:cs typeface="Times New Roman" panose="02020603050405020304" pitchFamily="18" charset="0"/>
              </a:rPr>
              <a:t>C</a:t>
            </a:r>
            <a:r>
              <a:rPr lang="ro-RO" dirty="0">
                <a:latin typeface="Times New Roman" panose="02020603050405020304" pitchFamily="18" charset="0"/>
                <a:cs typeface="Times New Roman" panose="02020603050405020304" pitchFamily="18" charset="0"/>
              </a:rPr>
              <a:t> crește rezistența </a:t>
            </a:r>
            <a:r>
              <a:rPr lang="ro-RO" b="1" dirty="0">
                <a:solidFill>
                  <a:srgbClr val="FF0000"/>
                </a:solidFill>
                <a:latin typeface="Times New Roman" panose="02020603050405020304" pitchFamily="18" charset="0"/>
                <a:cs typeface="Times New Roman" panose="02020603050405020304" pitchFamily="18" charset="0"/>
              </a:rPr>
              <a:t>C</a:t>
            </a:r>
            <a:r>
              <a:rPr lang="ro-RO" dirty="0">
                <a:latin typeface="Times New Roman" panose="02020603050405020304" pitchFamily="18" charset="0"/>
                <a:cs typeface="Times New Roman" panose="02020603050405020304" pitchFamily="18" charset="0"/>
              </a:rPr>
              <a:t>, reduce viteza de comutare și crește disiparea de putere.</a:t>
            </a:r>
          </a:p>
          <a:p>
            <a:r>
              <a:rPr lang="ro-RO" dirty="0">
                <a:latin typeface="Times New Roman" panose="02020603050405020304" pitchFamily="18" charset="0"/>
                <a:cs typeface="Times New Roman" panose="02020603050405020304" pitchFamily="18" charset="0"/>
              </a:rPr>
              <a:t>Acest lucru invocă două cerințe contradictorii pentru doparea colectorului. Pentru a depăși într-o oarecare măsură, </a:t>
            </a:r>
            <a:r>
              <a:rPr lang="ro-RO" i="1" dirty="0">
                <a:latin typeface="Times New Roman" panose="02020603050405020304" pitchFamily="18" charset="0"/>
                <a:cs typeface="Times New Roman" panose="02020603050405020304" pitchFamily="18" charset="0"/>
              </a:rPr>
              <a:t>doparea colectorului din apropierea bazei este menținută mai mică decât doparea bazei</a:t>
            </a:r>
            <a:r>
              <a:rPr lang="ro-RO" dirty="0">
                <a:latin typeface="Times New Roman" panose="02020603050405020304" pitchFamily="18" charset="0"/>
                <a:cs typeface="Times New Roman" panose="02020603050405020304" pitchFamily="18" charset="0"/>
              </a:rPr>
              <a:t>, iar </a:t>
            </a:r>
            <a:r>
              <a:rPr lang="ro-RO" i="1" dirty="0">
                <a:latin typeface="Times New Roman" panose="02020603050405020304" pitchFamily="18" charset="0"/>
                <a:cs typeface="Times New Roman" panose="02020603050405020304" pitchFamily="18" charset="0"/>
              </a:rPr>
              <a:t>doparea colectorului din afara bazei este menținută mai mare decât doparea bazei.</a:t>
            </a:r>
            <a:r>
              <a:rPr lang="ro-RO" dirty="0">
                <a:latin typeface="Times New Roman" panose="02020603050405020304" pitchFamily="18" charset="0"/>
                <a:cs typeface="Times New Roman" panose="02020603050405020304" pitchFamily="18" charset="0"/>
              </a:rPr>
              <a:t> Un profil practic de dopare esteprezentat în Fig. Doparea în colectorul din apropierea bazei este mult mai mică decât cea din bază, ceea ce evită defectarea prematură prin străpungere. În același timp, doparea colectorului este ridicată în afara joncțiunii </a:t>
            </a:r>
            <a:r>
              <a:rPr lang="ro-RO" b="1" dirty="0">
                <a:solidFill>
                  <a:srgbClr val="FF0000"/>
                </a:solidFill>
                <a:latin typeface="Times New Roman" panose="02020603050405020304" pitchFamily="18" charset="0"/>
                <a:cs typeface="Times New Roman" panose="02020603050405020304" pitchFamily="18" charset="0"/>
              </a:rPr>
              <a:t>B-C</a:t>
            </a:r>
            <a:r>
              <a:rPr lang="ro-RO" dirty="0">
                <a:latin typeface="Times New Roman" panose="02020603050405020304" pitchFamily="18" charset="0"/>
                <a:cs typeface="Times New Roman" panose="02020603050405020304" pitchFamily="18" charset="0"/>
              </a:rPr>
              <a:t>, ceea ce ajută la reducerea rezistenței efective a colectorului într-o oarecare măsură.</a:t>
            </a:r>
          </a:p>
        </p:txBody>
      </p:sp>
      <p:pic>
        <p:nvPicPr>
          <p:cNvPr id="5" name="Picture 4">
            <a:extLst>
              <a:ext uri="{FF2B5EF4-FFF2-40B4-BE49-F238E27FC236}">
                <a16:creationId xmlns:a16="http://schemas.microsoft.com/office/drawing/2014/main" id="{BC5D73A8-6C6C-8942-CCAE-A04DB14C4431}"/>
              </a:ext>
            </a:extLst>
          </p:cNvPr>
          <p:cNvPicPr>
            <a:picLocks noChangeAspect="1"/>
          </p:cNvPicPr>
          <p:nvPr/>
        </p:nvPicPr>
        <p:blipFill>
          <a:blip r:embed="rId2"/>
          <a:stretch>
            <a:fillRect/>
          </a:stretch>
        </p:blipFill>
        <p:spPr>
          <a:xfrm>
            <a:off x="8991961" y="227816"/>
            <a:ext cx="3017782" cy="3924640"/>
          </a:xfrm>
          <a:prstGeom prst="rect">
            <a:avLst/>
          </a:prstGeom>
        </p:spPr>
      </p:pic>
      <p:sp>
        <p:nvSpPr>
          <p:cNvPr id="7" name="TextBox 6">
            <a:extLst>
              <a:ext uri="{FF2B5EF4-FFF2-40B4-BE49-F238E27FC236}">
                <a16:creationId xmlns:a16="http://schemas.microsoft.com/office/drawing/2014/main" id="{9C73D633-EE91-481E-2A23-A756D4A1EE55}"/>
              </a:ext>
            </a:extLst>
          </p:cNvPr>
          <p:cNvSpPr txBox="1"/>
          <p:nvPr/>
        </p:nvSpPr>
        <p:spPr>
          <a:xfrm>
            <a:off x="9482854" y="426885"/>
            <a:ext cx="2709146" cy="307777"/>
          </a:xfrm>
          <a:prstGeom prst="rect">
            <a:avLst/>
          </a:prstGeom>
          <a:noFill/>
        </p:spPr>
        <p:txBody>
          <a:bodyPr wrap="square">
            <a:spAutoFit/>
          </a:bodyPr>
          <a:lstStyle/>
          <a:p>
            <a:r>
              <a:rPr lang="en-US" sz="1400" b="1" dirty="0">
                <a:solidFill>
                  <a:srgbClr val="FF0000"/>
                </a:solidFill>
                <a:latin typeface="Times New Roman" panose="02020603050405020304" pitchFamily="18" charset="0"/>
                <a:cs typeface="Times New Roman" panose="02020603050405020304" pitchFamily="18" charset="0"/>
              </a:rPr>
              <a:t>Practical doping profile of BJT </a:t>
            </a:r>
            <a:endParaRPr lang="ro-RO" sz="1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375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777" y="301888"/>
            <a:ext cx="8399929" cy="800956"/>
          </a:xfrm>
        </p:spPr>
        <p:txBody>
          <a:bodyPr>
            <a:normAutofit/>
          </a:bodyPr>
          <a:lstStyle/>
          <a:p>
            <a:r>
              <a:rPr lang="ro-RO" sz="3600" dirty="0"/>
              <a:t>Benzile energetice </a:t>
            </a:r>
            <a:r>
              <a:rPr lang="ro-RO" sz="3600" i="1" dirty="0"/>
              <a:t>N-P-N </a:t>
            </a:r>
            <a:r>
              <a:rPr lang="ro-RO" sz="3600" dirty="0"/>
              <a:t> BJT în mod activ</a:t>
            </a:r>
            <a:endParaRPr lang="en-GB" sz="3600" dirty="0"/>
          </a:p>
        </p:txBody>
      </p:sp>
      <p:pic>
        <p:nvPicPr>
          <p:cNvPr id="4" name="Picture 3"/>
          <p:cNvPicPr>
            <a:picLocks noChangeAspect="1"/>
          </p:cNvPicPr>
          <p:nvPr/>
        </p:nvPicPr>
        <p:blipFill>
          <a:blip r:embed="rId2"/>
          <a:stretch>
            <a:fillRect/>
          </a:stretch>
        </p:blipFill>
        <p:spPr>
          <a:xfrm>
            <a:off x="3186715" y="1685551"/>
            <a:ext cx="6136580" cy="4069790"/>
          </a:xfrm>
          <a:prstGeom prst="rect">
            <a:avLst/>
          </a:prstGeom>
        </p:spPr>
      </p:pic>
    </p:spTree>
    <p:extLst>
      <p:ext uri="{BB962C8B-B14F-4D97-AF65-F5344CB8AC3E}">
        <p14:creationId xmlns:p14="http://schemas.microsoft.com/office/powerpoint/2010/main" val="3476661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72A0E83-B41D-1CFC-E2E1-C24D81C9F3FE}"/>
              </a:ext>
            </a:extLst>
          </p:cNvPr>
          <p:cNvSpPr>
            <a:spLocks noGrp="1"/>
          </p:cNvSpPr>
          <p:nvPr>
            <p:ph type="title"/>
          </p:nvPr>
        </p:nvSpPr>
        <p:spPr>
          <a:xfrm>
            <a:off x="2726556" y="370443"/>
            <a:ext cx="6480198" cy="576139"/>
          </a:xfrm>
        </p:spPr>
        <p:txBody>
          <a:bodyPr>
            <a:normAutofit fontScale="90000"/>
          </a:bodyPr>
          <a:lstStyle/>
          <a:p>
            <a:r>
              <a:rPr lang="ro-RO" sz="3600" dirty="0"/>
              <a:t>Modelul E</a:t>
            </a:r>
            <a:r>
              <a:rPr lang="en-US" sz="3600" dirty="0"/>
              <a:t>BERS-</a:t>
            </a:r>
            <a:r>
              <a:rPr lang="ro-RO" sz="3600" dirty="0"/>
              <a:t>MOLL pentru BJT</a:t>
            </a:r>
            <a:endParaRPr lang="en-US" sz="3600" dirty="0"/>
          </a:p>
        </p:txBody>
      </p:sp>
      <p:sp>
        <p:nvSpPr>
          <p:cNvPr id="3" name="Substituent conținut 2">
            <a:extLst>
              <a:ext uri="{FF2B5EF4-FFF2-40B4-BE49-F238E27FC236}">
                <a16:creationId xmlns:a16="http://schemas.microsoft.com/office/drawing/2014/main" id="{042DE771-2F0D-2D35-108E-2E6872AF7FF7}"/>
              </a:ext>
            </a:extLst>
          </p:cNvPr>
          <p:cNvSpPr>
            <a:spLocks noGrp="1"/>
          </p:cNvSpPr>
          <p:nvPr>
            <p:ph idx="1"/>
          </p:nvPr>
        </p:nvSpPr>
        <p:spPr>
          <a:xfrm>
            <a:off x="385482" y="873795"/>
            <a:ext cx="11540824" cy="4075892"/>
          </a:xfrm>
        </p:spPr>
        <p:txBody>
          <a:bodyPr>
            <a:normAutofit fontScale="92500" lnSpcReduction="20000"/>
          </a:bodyPr>
          <a:lstStyle/>
          <a:p>
            <a:r>
              <a:rPr lang="ro-RO" sz="2200" dirty="0">
                <a:latin typeface="Times New Roman" panose="02020603050405020304" pitchFamily="18" charset="0"/>
                <a:cs typeface="Times New Roman" panose="02020603050405020304" pitchFamily="18" charset="0"/>
              </a:rPr>
              <a:t>Constă din 2 diode (p-n joncțiuni) conectate back </a:t>
            </a:r>
            <a:r>
              <a:rPr lang="ro-RO" sz="2200" dirty="0" err="1">
                <a:latin typeface="Times New Roman" panose="02020603050405020304" pitchFamily="18" charset="0"/>
                <a:cs typeface="Times New Roman" panose="02020603050405020304" pitchFamily="18" charset="0"/>
              </a:rPr>
              <a:t>to</a:t>
            </a:r>
            <a:r>
              <a:rPr lang="ro-RO" sz="2200" dirty="0">
                <a:latin typeface="Times New Roman" panose="02020603050405020304" pitchFamily="18" charset="0"/>
                <a:cs typeface="Times New Roman" panose="02020603050405020304" pitchFamily="18" charset="0"/>
              </a:rPr>
              <a:t> back și baza </a:t>
            </a:r>
            <a:r>
              <a:rPr lang="ro-RO" sz="2200" b="1" i="1" dirty="0">
                <a:latin typeface="Times New Roman" panose="02020603050405020304" pitchFamily="18" charset="0"/>
                <a:cs typeface="Times New Roman" panose="02020603050405020304" pitchFamily="18" charset="0"/>
              </a:rPr>
              <a:t>p </a:t>
            </a:r>
            <a:r>
              <a:rPr lang="ro-RO" sz="2200" dirty="0">
                <a:latin typeface="Times New Roman" panose="02020603050405020304" pitchFamily="18" charset="0"/>
                <a:cs typeface="Times New Roman" panose="02020603050405020304" pitchFamily="18" charset="0"/>
              </a:rPr>
              <a:t> este comună</a:t>
            </a:r>
          </a:p>
          <a:p>
            <a:endParaRPr lang="ro-RO" sz="1800" dirty="0">
              <a:latin typeface="Times New Roman" panose="02020603050405020304" pitchFamily="18" charset="0"/>
              <a:cs typeface="Times New Roman" panose="02020603050405020304" pitchFamily="18" charset="0"/>
            </a:endParaRPr>
          </a:p>
          <a:p>
            <a:endParaRPr lang="ro-RO" sz="1800" dirty="0">
              <a:latin typeface="Times New Roman" panose="02020603050405020304" pitchFamily="18" charset="0"/>
              <a:cs typeface="Times New Roman" panose="02020603050405020304" pitchFamily="18" charset="0"/>
            </a:endParaRPr>
          </a:p>
          <a:p>
            <a:endParaRPr lang="ro-RO" sz="1800" dirty="0">
              <a:latin typeface="Times New Roman" panose="02020603050405020304" pitchFamily="18" charset="0"/>
              <a:cs typeface="Times New Roman" panose="02020603050405020304" pitchFamily="18" charset="0"/>
            </a:endParaRPr>
          </a:p>
          <a:p>
            <a:endParaRPr lang="ro-RO" sz="1800" dirty="0">
              <a:latin typeface="Times New Roman" panose="02020603050405020304" pitchFamily="18" charset="0"/>
              <a:cs typeface="Times New Roman" panose="02020603050405020304" pitchFamily="18" charset="0"/>
            </a:endParaRPr>
          </a:p>
          <a:p>
            <a:r>
              <a:rPr lang="ro-RO" sz="2200" dirty="0">
                <a:latin typeface="Times New Roman" panose="02020603050405020304" pitchFamily="18" charset="0"/>
                <a:cs typeface="Times New Roman" panose="02020603050405020304" pitchFamily="18" charset="0"/>
              </a:rPr>
              <a:t>Adițional avem 2 surse de curent ce asigură cuplarea între joncțiuni </a:t>
            </a:r>
          </a:p>
          <a:p>
            <a:r>
              <a:rPr lang="ro-RO" sz="2200" dirty="0">
                <a:latin typeface="Times New Roman" panose="02020603050405020304" pitchFamily="18" charset="0"/>
                <a:cs typeface="Times New Roman" panose="02020603050405020304" pitchFamily="18" charset="0"/>
              </a:rPr>
              <a:t>Aceste </a:t>
            </a:r>
            <a:r>
              <a:rPr lang="ro-RO" sz="2200" b="1" i="1" dirty="0">
                <a:latin typeface="Times New Roman" panose="02020603050405020304" pitchFamily="18" charset="0"/>
                <a:cs typeface="Times New Roman" panose="02020603050405020304" pitchFamily="18" charset="0"/>
              </a:rPr>
              <a:t>diode nu sunt izolate dar sunt interdependente</a:t>
            </a:r>
            <a:r>
              <a:rPr lang="ro-RO" sz="2200" dirty="0">
                <a:latin typeface="Times New Roman" panose="02020603050405020304" pitchFamily="18" charset="0"/>
                <a:cs typeface="Times New Roman" panose="02020603050405020304" pitchFamily="18" charset="0"/>
              </a:rPr>
              <a:t>, astfel curentul total </a:t>
            </a:r>
            <a:r>
              <a:rPr lang="ro-RO" sz="2200" dirty="0" err="1">
                <a:latin typeface="Times New Roman" panose="02020603050405020304" pitchFamily="18" charset="0"/>
                <a:cs typeface="Times New Roman" panose="02020603050405020304" pitchFamily="18" charset="0"/>
              </a:rPr>
              <a:t>printro</a:t>
            </a:r>
            <a:r>
              <a:rPr lang="ro-RO" sz="2200" dirty="0">
                <a:latin typeface="Times New Roman" panose="02020603050405020304" pitchFamily="18" charset="0"/>
                <a:cs typeface="Times New Roman" panose="02020603050405020304" pitchFamily="18" charset="0"/>
              </a:rPr>
              <a:t> diodă depinde de a doua diodă deoarece baza diodelor este comună și curentul diodei care trece prin joncțiunea B-E contribuie la curentul care curge prin joncțiunea B-C.</a:t>
            </a:r>
          </a:p>
          <a:p>
            <a:r>
              <a:rPr lang="ro-RO" sz="2200" dirty="0">
                <a:latin typeface="Times New Roman" panose="02020603050405020304" pitchFamily="18" charset="0"/>
                <a:cs typeface="Times New Roman" panose="02020603050405020304" pitchFamily="18" charset="0"/>
              </a:rPr>
              <a:t>Dacă diodele ar fi izolate complet, ele ar fi caracterizate prin ecuațiile normale ale diodei clasice:</a:t>
            </a:r>
            <a:endParaRPr lang="en-US" sz="2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FFEE852-14B3-DAAE-1D7D-62501685B038}"/>
              </a:ext>
            </a:extLst>
          </p:cNvPr>
          <p:cNvPicPr>
            <a:picLocks noChangeAspect="1"/>
          </p:cNvPicPr>
          <p:nvPr/>
        </p:nvPicPr>
        <p:blipFill>
          <a:blip r:embed="rId2"/>
          <a:stretch>
            <a:fillRect/>
          </a:stretch>
        </p:blipFill>
        <p:spPr>
          <a:xfrm>
            <a:off x="4950973" y="1304840"/>
            <a:ext cx="3229242" cy="1376175"/>
          </a:xfrm>
          <a:prstGeom prst="rect">
            <a:avLst/>
          </a:prstGeom>
        </p:spPr>
      </p:pic>
      <p:pic>
        <p:nvPicPr>
          <p:cNvPr id="9" name="Picture 8">
            <a:extLst>
              <a:ext uri="{FF2B5EF4-FFF2-40B4-BE49-F238E27FC236}">
                <a16:creationId xmlns:a16="http://schemas.microsoft.com/office/drawing/2014/main" id="{A78E30E5-C05F-F49F-AB8A-D6E9200C1DC2}"/>
              </a:ext>
            </a:extLst>
          </p:cNvPr>
          <p:cNvPicPr>
            <a:picLocks noChangeAspect="1"/>
          </p:cNvPicPr>
          <p:nvPr/>
        </p:nvPicPr>
        <p:blipFill>
          <a:blip r:embed="rId3"/>
          <a:stretch>
            <a:fillRect/>
          </a:stretch>
        </p:blipFill>
        <p:spPr>
          <a:xfrm>
            <a:off x="3539679" y="4833145"/>
            <a:ext cx="5487166" cy="1800476"/>
          </a:xfrm>
          <a:prstGeom prst="rect">
            <a:avLst/>
          </a:prstGeom>
        </p:spPr>
      </p:pic>
    </p:spTree>
    <p:extLst>
      <p:ext uri="{BB962C8B-B14F-4D97-AF65-F5344CB8AC3E}">
        <p14:creationId xmlns:p14="http://schemas.microsoft.com/office/powerpoint/2010/main" val="2151150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B52A2C6F-CDF2-DB3B-2B6E-BCAAE3FEFEEC}"/>
              </a:ext>
            </a:extLst>
          </p:cNvPr>
          <p:cNvSpPr>
            <a:spLocks noGrp="1"/>
          </p:cNvSpPr>
          <p:nvPr>
            <p:ph idx="1"/>
          </p:nvPr>
        </p:nvSpPr>
        <p:spPr>
          <a:xfrm>
            <a:off x="1177033" y="699797"/>
            <a:ext cx="10178322" cy="3593591"/>
          </a:xfrm>
        </p:spPr>
        <p:txBody>
          <a:bodyPr/>
          <a:lstStyle/>
          <a:p>
            <a:r>
              <a:rPr lang="ro-RO" dirty="0">
                <a:latin typeface="Times New Roman" panose="02020603050405020304" pitchFamily="18" charset="0"/>
                <a:cs typeface="Times New Roman" panose="02020603050405020304" pitchFamily="18" charset="0"/>
              </a:rPr>
              <a:t>Când aceste două joncțiuni sunt unite pentru a forma un BJT regiunea bazei este comună</a:t>
            </a:r>
          </a:p>
          <a:p>
            <a:r>
              <a:rPr lang="ro-RO" dirty="0">
                <a:latin typeface="Times New Roman" panose="02020603050405020304" pitchFamily="18" charset="0"/>
                <a:cs typeface="Times New Roman" panose="02020603050405020304" pitchFamily="18" charset="0"/>
              </a:rPr>
              <a:t>Ideea modelului este că, dacă cunoaștem tensiunile aplicate joncțiunilor – se poate de evaluat curenții diferiți prin structură.  Am determinat 3 terminale de curent</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54D9434-D8DE-A6F7-AB08-C6EE2D92D585}"/>
              </a:ext>
            </a:extLst>
          </p:cNvPr>
          <p:cNvPicPr>
            <a:picLocks noChangeAspect="1"/>
          </p:cNvPicPr>
          <p:nvPr/>
        </p:nvPicPr>
        <p:blipFill>
          <a:blip r:embed="rId2"/>
          <a:stretch>
            <a:fillRect/>
          </a:stretch>
        </p:blipFill>
        <p:spPr>
          <a:xfrm>
            <a:off x="2349940" y="2084650"/>
            <a:ext cx="7832507" cy="3593590"/>
          </a:xfrm>
          <a:prstGeom prst="rect">
            <a:avLst/>
          </a:prstGeom>
        </p:spPr>
      </p:pic>
    </p:spTree>
    <p:extLst>
      <p:ext uri="{BB962C8B-B14F-4D97-AF65-F5344CB8AC3E}">
        <p14:creationId xmlns:p14="http://schemas.microsoft.com/office/powerpoint/2010/main" val="3698229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867" y="400314"/>
            <a:ext cx="4682957" cy="549944"/>
          </a:xfrm>
        </p:spPr>
        <p:txBody>
          <a:bodyPr>
            <a:normAutofit fontScale="90000"/>
          </a:bodyPr>
          <a:lstStyle/>
          <a:p>
            <a:r>
              <a:rPr lang="ro-RO" sz="3600" dirty="0"/>
              <a:t>Modelul Ebers-Moll</a:t>
            </a:r>
            <a:endParaRPr lang="en-GB" sz="3600" dirty="0"/>
          </a:p>
        </p:txBody>
      </p:sp>
      <p:sp>
        <p:nvSpPr>
          <p:cNvPr id="4" name="TextBox 3">
            <a:extLst>
              <a:ext uri="{FF2B5EF4-FFF2-40B4-BE49-F238E27FC236}">
                <a16:creationId xmlns:a16="http://schemas.microsoft.com/office/drawing/2014/main" id="{705CD0BB-BD0E-3F7E-A7AE-B72BD792CB76}"/>
              </a:ext>
            </a:extLst>
          </p:cNvPr>
          <p:cNvSpPr txBox="1"/>
          <p:nvPr/>
        </p:nvSpPr>
        <p:spPr>
          <a:xfrm>
            <a:off x="1006839" y="950258"/>
            <a:ext cx="10725086" cy="4401205"/>
          </a:xfrm>
          <a:prstGeom prst="rect">
            <a:avLst/>
          </a:prstGeom>
          <a:noFill/>
        </p:spPr>
        <p:txBody>
          <a:bodyPr wrap="square">
            <a:spAutoFit/>
          </a:bodyPr>
          <a:lstStyle/>
          <a:p>
            <a:r>
              <a:rPr lang="en-US" sz="2000" dirty="0" err="1">
                <a:latin typeface="Times New Roman" panose="02020603050405020304" pitchFamily="18" charset="0"/>
                <a:cs typeface="Times New Roman" panose="02020603050405020304" pitchFamily="18" charset="0"/>
              </a:rPr>
              <a:t>Modelul</a:t>
            </a:r>
            <a:r>
              <a:rPr lang="en-US" sz="2000" dirty="0">
                <a:latin typeface="Times New Roman" panose="02020603050405020304" pitchFamily="18" charset="0"/>
                <a:cs typeface="Times New Roman" panose="02020603050405020304" pitchFamily="18" charset="0"/>
              </a:rPr>
              <a:t> Ebers-Moll</a:t>
            </a:r>
            <a:r>
              <a:rPr lang="ro-RO" sz="2000" dirty="0">
                <a:latin typeface="Times New Roman" panose="02020603050405020304" pitchFamily="18" charset="0"/>
                <a:cs typeface="Times New Roman" panose="02020603050405020304" pitchFamily="18" charset="0"/>
              </a:rPr>
              <a:t> pentru BJT e</a:t>
            </a:r>
            <a:r>
              <a:rPr lang="en-US" sz="2000" dirty="0" err="1">
                <a:latin typeface="Times New Roman" panose="02020603050405020304" pitchFamily="18" charset="0"/>
                <a:cs typeface="Times New Roman" panose="02020603050405020304" pitchFamily="18" charset="0"/>
              </a:rPr>
              <a:t>ste</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un </a:t>
            </a:r>
            <a:r>
              <a:rPr lang="en-US" sz="2000" dirty="0">
                <a:latin typeface="Times New Roman" panose="02020603050405020304" pitchFamily="18" charset="0"/>
                <a:cs typeface="Times New Roman" panose="02020603050405020304" pitchFamily="18" charset="0"/>
              </a:rPr>
              <a:t>model electric </a:t>
            </a:r>
            <a:r>
              <a:rPr lang="ro-RO" sz="2000" dirty="0">
                <a:latin typeface="Times New Roman" panose="02020603050405020304" pitchFamily="18" charset="0"/>
                <a:cs typeface="Times New Roman" panose="02020603050405020304" pitchFamily="18" charset="0"/>
              </a:rPr>
              <a:t>al </a:t>
            </a:r>
            <a:r>
              <a:rPr lang="en-US" sz="2000" dirty="0" err="1">
                <a:latin typeface="Times New Roman" panose="02020603050405020304" pitchFamily="18" charset="0"/>
                <a:cs typeface="Times New Roman" panose="02020603050405020304" pitchFamily="18" charset="0"/>
              </a:rPr>
              <a:t>dispozitivului</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două</a:t>
            </a:r>
            <a:r>
              <a:rPr lang="en-US" sz="2000" dirty="0">
                <a:latin typeface="Times New Roman" panose="02020603050405020304" pitchFamily="18" charset="0"/>
                <a:cs typeface="Times New Roman" panose="02020603050405020304" pitchFamily="18" charset="0"/>
              </a:rPr>
              <a:t> diode a</a:t>
            </a:r>
            <a:r>
              <a:rPr lang="ro-RO" sz="2000" dirty="0">
                <a:latin typeface="Times New Roman" panose="02020603050405020304" pitchFamily="18" charset="0"/>
                <a:cs typeface="Times New Roman" panose="02020603050405020304" pitchFamily="18" charset="0"/>
              </a:rPr>
              <a:t>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căror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curenți</a:t>
            </a:r>
            <a:r>
              <a:rPr lang="en-US" sz="2000" dirty="0">
                <a:latin typeface="Times New Roman" panose="02020603050405020304" pitchFamily="18" charset="0"/>
                <a:cs typeface="Times New Roman" panose="02020603050405020304" pitchFamily="18" charset="0"/>
              </a:rPr>
              <a:t> sunt </a:t>
            </a:r>
            <a:r>
              <a:rPr lang="en-US" sz="2000" dirty="0" err="1">
                <a:latin typeface="Times New Roman" panose="02020603050405020304" pitchFamily="18" charset="0"/>
                <a:cs typeface="Times New Roman" panose="02020603050405020304" pitchFamily="18" charset="0"/>
              </a:rPr>
              <a:t>determinați</a:t>
            </a:r>
            <a:r>
              <a:rPr lang="en-US" sz="2000" dirty="0">
                <a:latin typeface="Times New Roman" panose="02020603050405020304" pitchFamily="18" charset="0"/>
                <a:cs typeface="Times New Roman" panose="02020603050405020304" pitchFamily="18" charset="0"/>
              </a:rPr>
              <a:t> de</a:t>
            </a:r>
            <a:r>
              <a:rPr lang="ro-RO"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legea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normală</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diodelor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dar</a:t>
            </a:r>
            <a:r>
              <a:rPr lang="en-US" sz="2000" dirty="0">
                <a:latin typeface="Times New Roman" panose="02020603050405020304" pitchFamily="18" charset="0"/>
                <a:cs typeface="Times New Roman" panose="02020603050405020304" pitchFamily="18" charset="0"/>
              </a:rPr>
              <a:t> cu </a:t>
            </a:r>
            <a:r>
              <a:rPr lang="en-US" sz="2000" dirty="0" err="1">
                <a:latin typeface="Times New Roman" panose="02020603050405020304" pitchFamily="18" charset="0"/>
                <a:cs typeface="Times New Roman" panose="02020603050405020304" pitchFamily="18" charset="0"/>
              </a:rPr>
              <a:t>rapoarte</a:t>
            </a:r>
            <a:r>
              <a:rPr lang="en-US" sz="2000" dirty="0">
                <a:latin typeface="Times New Roman" panose="02020603050405020304" pitchFamily="18" charset="0"/>
                <a:cs typeface="Times New Roman" panose="02020603050405020304" pitchFamily="18" charset="0"/>
              </a:rPr>
              <a:t> de transfer </a:t>
            </a:r>
            <a:r>
              <a:rPr lang="en-US" sz="2000" dirty="0" err="1">
                <a:latin typeface="Times New Roman" panose="02020603050405020304" pitchFamily="18" charset="0"/>
                <a:cs typeface="Times New Roman" panose="02020603050405020304" pitchFamily="18" charset="0"/>
              </a:rPr>
              <a:t>suplimentare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 </a:t>
            </a:r>
            <a:r>
              <a:rPr lang="en-US" sz="2000" dirty="0" err="1">
                <a:latin typeface="Times New Roman" panose="02020603050405020304" pitchFamily="18" charset="0"/>
                <a:cs typeface="Times New Roman" panose="02020603050405020304" pitchFamily="18" charset="0"/>
              </a:rPr>
              <a:t>cuantifica</a:t>
            </a:r>
            <a:r>
              <a:rPr lang="ro-RO"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interdependența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joncțiunilor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așa</a:t>
            </a:r>
            <a:r>
              <a:rPr lang="en-US" sz="2000" dirty="0">
                <a:latin typeface="Times New Roman" panose="02020603050405020304" pitchFamily="18" charset="0"/>
                <a:cs typeface="Times New Roman" panose="02020603050405020304" pitchFamily="18" charset="0"/>
              </a:rPr>
              <a:t> cum se </a:t>
            </a:r>
            <a:r>
              <a:rPr lang="en-US" sz="2000" dirty="0" err="1">
                <a:latin typeface="Times New Roman" panose="02020603050405020304" pitchFamily="18" charset="0"/>
                <a:cs typeface="Times New Roman" panose="02020603050405020304" pitchFamily="18" charset="0"/>
              </a:rPr>
              <a:t>arată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Fig. </a:t>
            </a:r>
            <a:endParaRPr lang="ro-RO" sz="2000" dirty="0">
              <a:latin typeface="Times New Roman" panose="02020603050405020304" pitchFamily="18" charset="0"/>
              <a:cs typeface="Times New Roman" panose="02020603050405020304" pitchFamily="18" charset="0"/>
            </a:endParaRPr>
          </a:p>
          <a:p>
            <a:endParaRPr lang="ro-RO" sz="2000" dirty="0">
              <a:latin typeface="Times New Roman" panose="02020603050405020304" pitchFamily="18" charset="0"/>
              <a:cs typeface="Times New Roman" panose="02020603050405020304" pitchFamily="18" charset="0"/>
            </a:endParaRPr>
          </a:p>
          <a:p>
            <a:endParaRPr lang="ro-RO" sz="2000" dirty="0">
              <a:latin typeface="Times New Roman" panose="02020603050405020304" pitchFamily="18" charset="0"/>
              <a:cs typeface="Times New Roman" panose="02020603050405020304" pitchFamily="18" charset="0"/>
            </a:endParaRPr>
          </a:p>
          <a:p>
            <a:endParaRPr lang="ro-RO" sz="2000" dirty="0">
              <a:latin typeface="Times New Roman" panose="02020603050405020304" pitchFamily="18" charset="0"/>
              <a:cs typeface="Times New Roman" panose="02020603050405020304" pitchFamily="18" charset="0"/>
            </a:endParaRPr>
          </a:p>
          <a:p>
            <a:endParaRPr lang="ro-RO" sz="2000" dirty="0">
              <a:latin typeface="Times New Roman" panose="02020603050405020304" pitchFamily="18" charset="0"/>
              <a:cs typeface="Times New Roman" panose="02020603050405020304" pitchFamily="18" charset="0"/>
            </a:endParaRPr>
          </a:p>
          <a:p>
            <a:endParaRPr lang="ro-RO" sz="2000" dirty="0">
              <a:latin typeface="Times New Roman" panose="02020603050405020304" pitchFamily="18" charset="0"/>
              <a:cs typeface="Times New Roman" panose="02020603050405020304" pitchFamily="18" charset="0"/>
            </a:endParaRPr>
          </a:p>
          <a:p>
            <a:endParaRPr lang="ro-RO" sz="2000" dirty="0">
              <a:latin typeface="Times New Roman" panose="02020603050405020304" pitchFamily="18" charset="0"/>
              <a:cs typeface="Times New Roman" panose="02020603050405020304" pitchFamily="18" charset="0"/>
            </a:endParaRPr>
          </a:p>
          <a:p>
            <a:endParaRPr lang="ro-RO" sz="2000" dirty="0">
              <a:latin typeface="Times New Roman" panose="02020603050405020304" pitchFamily="18" charset="0"/>
              <a:cs typeface="Times New Roman" panose="02020603050405020304" pitchFamily="18" charset="0"/>
            </a:endParaRPr>
          </a:p>
          <a:p>
            <a:endParaRPr lang="ro-RO"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Două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surse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curent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dependente</a:t>
            </a:r>
            <a:r>
              <a:rPr lang="ro-RO"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sunt </a:t>
            </a:r>
            <a:r>
              <a:rPr lang="en-US" sz="2000" dirty="0" err="1">
                <a:latin typeface="Times New Roman" panose="02020603050405020304" pitchFamily="18" charset="0"/>
                <a:cs typeface="Times New Roman" panose="02020603050405020304" pitchFamily="18" charset="0"/>
              </a:rPr>
              <a:t>utilizate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 indica </a:t>
            </a:r>
            <a:r>
              <a:rPr lang="en-US" sz="2000" dirty="0" err="1">
                <a:latin typeface="Times New Roman" panose="02020603050405020304" pitchFamily="18" charset="0"/>
                <a:cs typeface="Times New Roman" panose="02020603050405020304" pitchFamily="18" charset="0"/>
              </a:rPr>
              <a:t>interacțiunea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joncțiunilor</a:t>
            </a:r>
            <a:r>
              <a:rPr lang="en-US" sz="2000" dirty="0">
                <a:latin typeface="Times New Roman" panose="02020603050405020304" pitchFamily="18" charset="0"/>
                <a:cs typeface="Times New Roman" panose="02020603050405020304" pitchFamily="18" charset="0"/>
              </a:rPr>
              <a:t>.</a:t>
            </a:r>
            <a:r>
              <a:rPr lang="ro-RO" sz="2000" dirty="0">
                <a:latin typeface="Times New Roman" panose="02020603050405020304" pitchFamily="18" charset="0"/>
                <a:cs typeface="Times New Roman" panose="02020603050405020304" pitchFamily="18" charset="0"/>
              </a:rPr>
              <a:t> </a:t>
            </a:r>
            <a:r>
              <a:rPr lang="en-US" sz="2000" b="1" dirty="0" err="1">
                <a:highlight>
                  <a:srgbClr val="FFFF00"/>
                </a:highlight>
                <a:latin typeface="Times New Roman" panose="02020603050405020304" pitchFamily="18" charset="0"/>
                <a:cs typeface="Times New Roman" panose="02020603050405020304" pitchFamily="18" charset="0"/>
              </a:rPr>
              <a:t>Interdependența</a:t>
            </a:r>
            <a:r>
              <a:rPr lang="en-US" sz="2000" b="1" dirty="0">
                <a:highlight>
                  <a:srgbClr val="FFFF00"/>
                </a:highlight>
                <a:latin typeface="Times New Roman" panose="02020603050405020304" pitchFamily="18" charset="0"/>
                <a:cs typeface="Times New Roman" panose="02020603050405020304" pitchFamily="18" charset="0"/>
              </a:rPr>
              <a:t> </a:t>
            </a:r>
            <a:r>
              <a:rPr lang="en-US" sz="2000" b="1" dirty="0" err="1">
                <a:highlight>
                  <a:srgbClr val="FFFF00"/>
                </a:highlight>
                <a:latin typeface="Times New Roman" panose="02020603050405020304" pitchFamily="18" charset="0"/>
                <a:cs typeface="Times New Roman" panose="02020603050405020304" pitchFamily="18" charset="0"/>
              </a:rPr>
              <a:t>este</a:t>
            </a:r>
            <a:r>
              <a:rPr lang="en-US" sz="2000" b="1" dirty="0">
                <a:highlight>
                  <a:srgbClr val="FFFF00"/>
                </a:highlight>
                <a:latin typeface="Times New Roman" panose="02020603050405020304" pitchFamily="18" charset="0"/>
                <a:cs typeface="Times New Roman" panose="02020603050405020304" pitchFamily="18" charset="0"/>
              </a:rPr>
              <a:t> </a:t>
            </a:r>
            <a:r>
              <a:rPr lang="en-US" sz="2000" b="1" dirty="0" err="1">
                <a:highlight>
                  <a:srgbClr val="FFFF00"/>
                </a:highlight>
                <a:latin typeface="Times New Roman" panose="02020603050405020304" pitchFamily="18" charset="0"/>
                <a:cs typeface="Times New Roman" panose="02020603050405020304" pitchFamily="18" charset="0"/>
              </a:rPr>
              <a:t>cuantificată</a:t>
            </a:r>
            <a:r>
              <a:rPr lang="en-US" sz="2000" b="1" dirty="0">
                <a:highlight>
                  <a:srgbClr val="FFFF00"/>
                </a:highlight>
                <a:latin typeface="Times New Roman" panose="02020603050405020304" pitchFamily="18" charset="0"/>
                <a:cs typeface="Times New Roman" panose="02020603050405020304" pitchFamily="18" charset="0"/>
              </a:rPr>
              <a:t> </a:t>
            </a:r>
            <a:r>
              <a:rPr lang="en-US" sz="2000" b="1" dirty="0" err="1">
                <a:highlight>
                  <a:srgbClr val="FFFF00"/>
                </a:highlight>
                <a:latin typeface="Times New Roman" panose="02020603050405020304" pitchFamily="18" charset="0"/>
                <a:cs typeface="Times New Roman" panose="02020603050405020304" pitchFamily="18" charset="0"/>
              </a:rPr>
              <a:t>prin</a:t>
            </a:r>
            <a:r>
              <a:rPr lang="en-US" sz="2000" b="1" dirty="0">
                <a:highlight>
                  <a:srgbClr val="FFFF00"/>
                </a:highlight>
                <a:latin typeface="Times New Roman" panose="02020603050405020304" pitchFamily="18" charset="0"/>
                <a:cs typeface="Times New Roman" panose="02020603050405020304" pitchFamily="18" charset="0"/>
              </a:rPr>
              <a:t> </a:t>
            </a:r>
            <a:r>
              <a:rPr lang="en-US" sz="2000" b="1" dirty="0" err="1">
                <a:highlight>
                  <a:srgbClr val="FFFF00"/>
                </a:highlight>
                <a:latin typeface="Times New Roman" panose="02020603050405020304" pitchFamily="18" charset="0"/>
                <a:cs typeface="Times New Roman" panose="02020603050405020304" pitchFamily="18" charset="0"/>
              </a:rPr>
              <a:t>rapoartele</a:t>
            </a:r>
            <a:r>
              <a:rPr lang="en-US" sz="2000" b="1" dirty="0">
                <a:highlight>
                  <a:srgbClr val="FFFF00"/>
                </a:highlight>
                <a:latin typeface="Times New Roman" panose="02020603050405020304" pitchFamily="18" charset="0"/>
                <a:cs typeface="Times New Roman" panose="02020603050405020304" pitchFamily="18" charset="0"/>
              </a:rPr>
              <a:t> de transfer direct </a:t>
            </a:r>
            <a:r>
              <a:rPr lang="en-US" sz="2000" b="1" dirty="0" err="1">
                <a:highlight>
                  <a:srgbClr val="FFFF00"/>
                </a:highlight>
                <a:latin typeface="Times New Roman" panose="02020603050405020304" pitchFamily="18" charset="0"/>
                <a:cs typeface="Times New Roman" panose="02020603050405020304" pitchFamily="18" charset="0"/>
              </a:rPr>
              <a:t>și</a:t>
            </a:r>
            <a:r>
              <a:rPr lang="en-US" sz="2000" b="1" dirty="0">
                <a:highlight>
                  <a:srgbClr val="FFFF00"/>
                </a:highlight>
                <a:latin typeface="Times New Roman" panose="02020603050405020304" pitchFamily="18" charset="0"/>
                <a:cs typeface="Times New Roman" panose="02020603050405020304" pitchFamily="18" charset="0"/>
              </a:rPr>
              <a:t> invers</a:t>
            </a:r>
            <a:r>
              <a:rPr lang="ro-RO" sz="2000" b="1" dirty="0">
                <a:highlight>
                  <a:srgbClr val="FFFF00"/>
                </a:highlight>
                <a:latin typeface="Times New Roman" panose="02020603050405020304" pitchFamily="18" charset="0"/>
                <a:cs typeface="Times New Roman" panose="02020603050405020304" pitchFamily="18" charset="0"/>
              </a:rPr>
              <a:t> </a:t>
            </a:r>
            <a:r>
              <a:rPr lang="el-GR" sz="2000" b="1" i="1" dirty="0">
                <a:solidFill>
                  <a:srgbClr val="FF0000"/>
                </a:solidFill>
                <a:latin typeface="Times New Roman" panose="02020603050405020304" pitchFamily="18" charset="0"/>
                <a:cs typeface="Times New Roman" panose="02020603050405020304" pitchFamily="18" charset="0"/>
              </a:rPr>
              <a:t>α</a:t>
            </a:r>
            <a:r>
              <a:rPr lang="en-US" sz="1200" b="1" i="1" dirty="0">
                <a:solidFill>
                  <a:srgbClr val="FF0000"/>
                </a:solidFill>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l-GR" sz="2000" b="1" i="1" dirty="0">
                <a:solidFill>
                  <a:srgbClr val="FF0000"/>
                </a:solidFill>
                <a:latin typeface="Times New Roman" panose="02020603050405020304" pitchFamily="18" charset="0"/>
                <a:cs typeface="Times New Roman" panose="02020603050405020304" pitchFamily="18" charset="0"/>
              </a:rPr>
              <a:t>α</a:t>
            </a:r>
            <a:r>
              <a:rPr lang="en-US" sz="1200" b="1" i="1" dirty="0">
                <a:solidFill>
                  <a:srgbClr val="FF0000"/>
                </a:solidFill>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Curenții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diodelor</a:t>
            </a:r>
            <a:r>
              <a:rPr lang="en-US" sz="2000" dirty="0">
                <a:latin typeface="Times New Roman" panose="02020603050405020304" pitchFamily="18" charset="0"/>
                <a:cs typeface="Times New Roman" panose="02020603050405020304" pitchFamily="18" charset="0"/>
              </a:rPr>
              <a:t> sunt </a:t>
            </a:r>
            <a:r>
              <a:rPr lang="en-US" sz="2000" dirty="0" err="1">
                <a:latin typeface="Times New Roman" panose="02020603050405020304" pitchFamily="18" charset="0"/>
                <a:cs typeface="Times New Roman" panose="02020603050405020304" pitchFamily="18" charset="0"/>
              </a:rPr>
              <a:t>dați</a:t>
            </a:r>
            <a:r>
              <a:rPr lang="en-US" sz="2000" dirty="0">
                <a:latin typeface="Times New Roman" panose="02020603050405020304" pitchFamily="18" charset="0"/>
                <a:cs typeface="Times New Roman" panose="02020603050405020304" pitchFamily="18" charset="0"/>
              </a:rPr>
              <a:t> ca:</a:t>
            </a:r>
          </a:p>
        </p:txBody>
      </p:sp>
      <p:pic>
        <p:nvPicPr>
          <p:cNvPr id="8" name="Picture 7">
            <a:extLst>
              <a:ext uri="{FF2B5EF4-FFF2-40B4-BE49-F238E27FC236}">
                <a16:creationId xmlns:a16="http://schemas.microsoft.com/office/drawing/2014/main" id="{1E8E1F31-5C75-BDA5-E6DB-75ADD774428E}"/>
              </a:ext>
            </a:extLst>
          </p:cNvPr>
          <p:cNvPicPr>
            <a:picLocks noChangeAspect="1"/>
          </p:cNvPicPr>
          <p:nvPr/>
        </p:nvPicPr>
        <p:blipFill>
          <a:blip r:embed="rId2"/>
          <a:stretch>
            <a:fillRect/>
          </a:stretch>
        </p:blipFill>
        <p:spPr>
          <a:xfrm>
            <a:off x="3989286" y="2009057"/>
            <a:ext cx="4760191" cy="2283606"/>
          </a:xfrm>
          <a:prstGeom prst="rect">
            <a:avLst/>
          </a:prstGeom>
        </p:spPr>
      </p:pic>
      <p:pic>
        <p:nvPicPr>
          <p:cNvPr id="16" name="Picture 15">
            <a:extLst>
              <a:ext uri="{FF2B5EF4-FFF2-40B4-BE49-F238E27FC236}">
                <a16:creationId xmlns:a16="http://schemas.microsoft.com/office/drawing/2014/main" id="{92A0F1F4-922E-4289-6B57-F90F7FA8475B}"/>
              </a:ext>
            </a:extLst>
          </p:cNvPr>
          <p:cNvPicPr>
            <a:picLocks noChangeAspect="1"/>
          </p:cNvPicPr>
          <p:nvPr/>
        </p:nvPicPr>
        <p:blipFill>
          <a:blip r:embed="rId3"/>
          <a:stretch>
            <a:fillRect/>
          </a:stretch>
        </p:blipFill>
        <p:spPr>
          <a:xfrm>
            <a:off x="4505867" y="5049391"/>
            <a:ext cx="6801799" cy="1038370"/>
          </a:xfrm>
          <a:prstGeom prst="rect">
            <a:avLst/>
          </a:prstGeom>
        </p:spPr>
      </p:pic>
      <p:cxnSp>
        <p:nvCxnSpPr>
          <p:cNvPr id="5" name="Straight Arrow Connector 4">
            <a:extLst>
              <a:ext uri="{FF2B5EF4-FFF2-40B4-BE49-F238E27FC236}">
                <a16:creationId xmlns:a16="http://schemas.microsoft.com/office/drawing/2014/main" id="{222C055F-9C1D-6D70-9DE5-F2AA246ABE89}"/>
              </a:ext>
            </a:extLst>
          </p:cNvPr>
          <p:cNvCxnSpPr/>
          <p:nvPr/>
        </p:nvCxnSpPr>
        <p:spPr>
          <a:xfrm flipV="1">
            <a:off x="4643718" y="2841812"/>
            <a:ext cx="663388" cy="2330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479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95CD78-98A6-FFFC-EAEF-B5C346B058D4}"/>
              </a:ext>
            </a:extLst>
          </p:cNvPr>
          <p:cNvSpPr>
            <a:spLocks noGrp="1"/>
          </p:cNvSpPr>
          <p:nvPr>
            <p:ph idx="1"/>
          </p:nvPr>
        </p:nvSpPr>
        <p:spPr>
          <a:xfrm>
            <a:off x="1251678" y="483079"/>
            <a:ext cx="10178322" cy="5396513"/>
          </a:xfrm>
        </p:spPr>
        <p:txBody>
          <a:bodyPr>
            <a:normAutofit fontScale="85000" lnSpcReduction="20000"/>
          </a:bodyPr>
          <a:lstStyle/>
          <a:p>
            <a:r>
              <a:rPr lang="ro-RO" dirty="0">
                <a:latin typeface="Times New Roman" panose="02020603050405020304" pitchFamily="18" charset="0"/>
                <a:cs typeface="Times New Roman" panose="02020603050405020304" pitchFamily="18" charset="0"/>
              </a:rPr>
              <a:t>Aplicând legile lui </a:t>
            </a:r>
            <a:r>
              <a:rPr lang="ro-RO" dirty="0" err="1">
                <a:latin typeface="Times New Roman" panose="02020603050405020304" pitchFamily="18" charset="0"/>
                <a:cs typeface="Times New Roman" panose="02020603050405020304" pitchFamily="18" charset="0"/>
              </a:rPr>
              <a:t>Kirghoff</a:t>
            </a:r>
            <a:r>
              <a:rPr lang="ro-RO" dirty="0">
                <a:latin typeface="Times New Roman" panose="02020603050405020304" pitchFamily="18" charset="0"/>
                <a:cs typeface="Times New Roman" panose="02020603050405020304" pitchFamily="18" charset="0"/>
              </a:rPr>
              <a:t> găsim curenții terminalelor:</a:t>
            </a:r>
          </a:p>
          <a:p>
            <a:r>
              <a:rPr lang="en-US" b="1" dirty="0">
                <a:latin typeface="Times New Roman" panose="02020603050405020304" pitchFamily="18" charset="0"/>
                <a:cs typeface="Times New Roman" panose="02020603050405020304" pitchFamily="18" charset="0"/>
              </a:rPr>
              <a:t>I</a:t>
            </a:r>
            <a:r>
              <a:rPr lang="en-US" sz="1400" b="1" dirty="0">
                <a:latin typeface="Times New Roman" panose="02020603050405020304" pitchFamily="18" charset="0"/>
                <a:cs typeface="Times New Roman" panose="02020603050405020304" pitchFamily="18" charset="0"/>
              </a:rPr>
              <a:t>E </a:t>
            </a:r>
            <a:r>
              <a:rPr lang="en-US" b="1" dirty="0">
                <a:latin typeface="Times New Roman" panose="02020603050405020304" pitchFamily="18" charset="0"/>
                <a:cs typeface="Times New Roman" panose="02020603050405020304" pitchFamily="18" charset="0"/>
              </a:rPr>
              <a:t>= I</a:t>
            </a:r>
            <a:r>
              <a:rPr lang="en-US" sz="1400" b="1" dirty="0">
                <a:latin typeface="Times New Roman" panose="02020603050405020304" pitchFamily="18" charset="0"/>
                <a:cs typeface="Times New Roman" panose="02020603050405020304" pitchFamily="18" charset="0"/>
              </a:rPr>
              <a:t>F</a:t>
            </a:r>
            <a:r>
              <a:rPr lang="en-US" b="1" dirty="0">
                <a:latin typeface="Times New Roman" panose="02020603050405020304" pitchFamily="18" charset="0"/>
                <a:cs typeface="Times New Roman" panose="02020603050405020304" pitchFamily="18" charset="0"/>
              </a:rPr>
              <a:t> – </a:t>
            </a:r>
            <a:r>
              <a:rPr lang="el-GR" b="1" dirty="0">
                <a:highlight>
                  <a:srgbClr val="FFFF00"/>
                </a:highlight>
                <a:latin typeface="Times New Roman" panose="02020603050405020304" pitchFamily="18" charset="0"/>
                <a:cs typeface="Times New Roman" panose="02020603050405020304" pitchFamily="18" charset="0"/>
              </a:rPr>
              <a:t>α</a:t>
            </a:r>
            <a:r>
              <a:rPr lang="en-US" sz="1200" b="1" dirty="0">
                <a:latin typeface="Times New Roman" panose="02020603050405020304" pitchFamily="18" charset="0"/>
                <a:cs typeface="Times New Roman" panose="02020603050405020304" pitchFamily="18" charset="0"/>
              </a:rPr>
              <a:t>R</a:t>
            </a:r>
            <a:r>
              <a:rPr lang="en-US" b="1" dirty="0">
                <a:latin typeface="Times New Roman" panose="02020603050405020304" pitchFamily="18" charset="0"/>
                <a:cs typeface="Times New Roman" panose="02020603050405020304" pitchFamily="18" charset="0"/>
              </a:rPr>
              <a:t>I</a:t>
            </a:r>
            <a:r>
              <a:rPr lang="en-US" sz="1200" b="1" dirty="0">
                <a:latin typeface="Times New Roman" panose="02020603050405020304" pitchFamily="18" charset="0"/>
                <a:cs typeface="Times New Roman" panose="02020603050405020304" pitchFamily="18" charset="0"/>
              </a:rPr>
              <a:t>R                    </a:t>
            </a:r>
            <a:r>
              <a:rPr lang="en-US" b="1" dirty="0">
                <a:latin typeface="Times New Roman" panose="02020603050405020304" pitchFamily="18" charset="0"/>
                <a:cs typeface="Times New Roman" panose="02020603050405020304" pitchFamily="18" charset="0"/>
              </a:rPr>
              <a:t> </a:t>
            </a:r>
            <a:r>
              <a:rPr lang="el-GR" b="1" dirty="0">
                <a:highlight>
                  <a:srgbClr val="FFFF00"/>
                </a:highlight>
                <a:latin typeface="Times New Roman" panose="02020603050405020304" pitchFamily="18" charset="0"/>
                <a:cs typeface="Times New Roman" panose="02020603050405020304" pitchFamily="18" charset="0"/>
              </a:rPr>
              <a:t>α</a:t>
            </a:r>
            <a:r>
              <a:rPr lang="en-US" sz="1200" b="1" dirty="0">
                <a:highlight>
                  <a:srgbClr val="FFFF00"/>
                </a:highlight>
                <a:latin typeface="Times New Roman" panose="02020603050405020304" pitchFamily="18" charset="0"/>
                <a:cs typeface="Times New Roman" panose="02020603050405020304" pitchFamily="18" charset="0"/>
              </a:rPr>
              <a:t>F</a:t>
            </a:r>
            <a:r>
              <a:rPr lang="en-US" b="1" dirty="0">
                <a:latin typeface="Times New Roman" panose="02020603050405020304" pitchFamily="18" charset="0"/>
                <a:cs typeface="Times New Roman" panose="02020603050405020304" pitchFamily="18" charset="0"/>
              </a:rPr>
              <a:t> = 0.98 – 0.99 typic</a:t>
            </a:r>
          </a:p>
          <a:p>
            <a:r>
              <a:rPr lang="en-US" b="1" dirty="0">
                <a:latin typeface="Times New Roman" panose="02020603050405020304" pitchFamily="18" charset="0"/>
                <a:cs typeface="Times New Roman" panose="02020603050405020304" pitchFamily="18" charset="0"/>
              </a:rPr>
              <a:t>I</a:t>
            </a:r>
            <a:r>
              <a:rPr lang="en-US" sz="1400" b="1" dirty="0">
                <a:latin typeface="Times New Roman" panose="02020603050405020304" pitchFamily="18" charset="0"/>
                <a:cs typeface="Times New Roman" panose="02020603050405020304" pitchFamily="18" charset="0"/>
              </a:rPr>
              <a:t>C </a:t>
            </a:r>
            <a:r>
              <a:rPr lang="en-US" b="1" dirty="0">
                <a:latin typeface="Times New Roman" panose="02020603050405020304" pitchFamily="18" charset="0"/>
                <a:cs typeface="Times New Roman" panose="02020603050405020304" pitchFamily="18" charset="0"/>
              </a:rPr>
              <a:t>= </a:t>
            </a:r>
            <a:r>
              <a:rPr lang="el-GR" b="1" dirty="0">
                <a:highlight>
                  <a:srgbClr val="FFFF00"/>
                </a:highlight>
                <a:latin typeface="Times New Roman" panose="02020603050405020304" pitchFamily="18" charset="0"/>
                <a:cs typeface="Times New Roman" panose="02020603050405020304" pitchFamily="18" charset="0"/>
              </a:rPr>
              <a:t>α</a:t>
            </a:r>
            <a:r>
              <a:rPr lang="en-US" sz="1200" b="1" dirty="0">
                <a:highlight>
                  <a:srgbClr val="FFFF00"/>
                </a:highlight>
                <a:latin typeface="Times New Roman" panose="02020603050405020304" pitchFamily="18" charset="0"/>
                <a:cs typeface="Times New Roman" panose="02020603050405020304" pitchFamily="18" charset="0"/>
              </a:rPr>
              <a:t>F</a:t>
            </a:r>
            <a:r>
              <a:rPr lang="en-US" b="1" dirty="0">
                <a:latin typeface="Times New Roman" panose="02020603050405020304" pitchFamily="18" charset="0"/>
                <a:cs typeface="Times New Roman" panose="02020603050405020304" pitchFamily="18" charset="0"/>
              </a:rPr>
              <a:t>I</a:t>
            </a:r>
            <a:r>
              <a:rPr lang="en-US" sz="1200" b="1" dirty="0">
                <a:latin typeface="Times New Roman" panose="02020603050405020304" pitchFamily="18" charset="0"/>
                <a:cs typeface="Times New Roman" panose="02020603050405020304" pitchFamily="18" charset="0"/>
              </a:rPr>
              <a:t>F</a:t>
            </a:r>
            <a:r>
              <a:rPr lang="en-US" b="1" dirty="0">
                <a:latin typeface="Times New Roman" panose="02020603050405020304" pitchFamily="18" charset="0"/>
                <a:cs typeface="Times New Roman" panose="02020603050405020304" pitchFamily="18" charset="0"/>
              </a:rPr>
              <a:t> – I</a:t>
            </a:r>
            <a:r>
              <a:rPr lang="en-US" sz="1400" b="1" dirty="0">
                <a:latin typeface="Times New Roman" panose="02020603050405020304" pitchFamily="18" charset="0"/>
                <a:cs typeface="Times New Roman" panose="02020603050405020304" pitchFamily="18" charset="0"/>
              </a:rPr>
              <a:t>R</a:t>
            </a:r>
            <a:r>
              <a:rPr lang="en-US" b="1" dirty="0">
                <a:latin typeface="Times New Roman" panose="02020603050405020304" pitchFamily="18" charset="0"/>
                <a:cs typeface="Times New Roman" panose="02020603050405020304" pitchFamily="18" charset="0"/>
              </a:rPr>
              <a:t>             </a:t>
            </a:r>
            <a:r>
              <a:rPr lang="el-GR" b="1" dirty="0">
                <a:highlight>
                  <a:srgbClr val="FFFF00"/>
                </a:highlight>
                <a:latin typeface="Times New Roman" panose="02020603050405020304" pitchFamily="18" charset="0"/>
                <a:cs typeface="Times New Roman" panose="02020603050405020304" pitchFamily="18" charset="0"/>
              </a:rPr>
              <a:t>α</a:t>
            </a:r>
            <a:r>
              <a:rPr lang="en-US" sz="1100" b="1" dirty="0">
                <a:highlight>
                  <a:srgbClr val="FFFF00"/>
                </a:highlight>
                <a:latin typeface="Times New Roman" panose="02020603050405020304" pitchFamily="18" charset="0"/>
                <a:cs typeface="Times New Roman" panose="02020603050405020304" pitchFamily="18" charset="0"/>
              </a:rPr>
              <a:t>R</a:t>
            </a:r>
            <a:r>
              <a:rPr lang="en-US" b="1" dirty="0">
                <a:latin typeface="Times New Roman" panose="02020603050405020304" pitchFamily="18" charset="0"/>
                <a:cs typeface="Times New Roman" panose="02020603050405020304" pitchFamily="18" charset="0"/>
              </a:rPr>
              <a:t> = 0.1 – 0.5 typic</a:t>
            </a:r>
          </a:p>
          <a:p>
            <a:r>
              <a:rPr lang="en-US" b="1" dirty="0">
                <a:latin typeface="Times New Roman" panose="02020603050405020304" pitchFamily="18" charset="0"/>
                <a:cs typeface="Times New Roman" panose="02020603050405020304" pitchFamily="18" charset="0"/>
              </a:rPr>
              <a:t>I</a:t>
            </a:r>
            <a:r>
              <a:rPr lang="en-US" sz="1400" b="1" dirty="0">
                <a:latin typeface="Times New Roman" panose="02020603050405020304" pitchFamily="18" charset="0"/>
                <a:cs typeface="Times New Roman" panose="02020603050405020304" pitchFamily="18" charset="0"/>
              </a:rPr>
              <a:t>B</a:t>
            </a:r>
            <a:r>
              <a:rPr lang="en-US" b="1" dirty="0">
                <a:latin typeface="Times New Roman" panose="02020603050405020304" pitchFamily="18" charset="0"/>
                <a:cs typeface="Times New Roman" panose="02020603050405020304" pitchFamily="18" charset="0"/>
              </a:rPr>
              <a:t> = I</a:t>
            </a:r>
            <a:r>
              <a:rPr lang="en-US" sz="1400" b="1" dirty="0">
                <a:latin typeface="Times New Roman" panose="02020603050405020304" pitchFamily="18" charset="0"/>
                <a:cs typeface="Times New Roman" panose="02020603050405020304" pitchFamily="18" charset="0"/>
              </a:rPr>
              <a:t>E</a:t>
            </a:r>
            <a:r>
              <a:rPr lang="en-US" b="1" dirty="0">
                <a:latin typeface="Times New Roman" panose="02020603050405020304" pitchFamily="18" charset="0"/>
                <a:cs typeface="Times New Roman" panose="02020603050405020304" pitchFamily="18" charset="0"/>
              </a:rPr>
              <a:t> - I</a:t>
            </a:r>
            <a:r>
              <a:rPr lang="en-US" sz="1400" b="1" dirty="0">
                <a:latin typeface="Times New Roman" panose="02020603050405020304" pitchFamily="18" charset="0"/>
                <a:cs typeface="Times New Roman" panose="02020603050405020304" pitchFamily="18" charset="0"/>
              </a:rPr>
              <a:t>C</a:t>
            </a:r>
            <a:r>
              <a:rPr lang="en-US" b="1" dirty="0">
                <a:latin typeface="Times New Roman" panose="02020603050405020304" pitchFamily="18" charset="0"/>
                <a:cs typeface="Times New Roman" panose="02020603050405020304" pitchFamily="18" charset="0"/>
              </a:rPr>
              <a:t> </a:t>
            </a:r>
          </a:p>
          <a:p>
            <a:r>
              <a:rPr lang="el-GR" b="1" dirty="0">
                <a:latin typeface="Times New Roman" panose="02020603050405020304" pitchFamily="18" charset="0"/>
                <a:cs typeface="Times New Roman" panose="02020603050405020304" pitchFamily="18" charset="0"/>
              </a:rPr>
              <a:t>α</a:t>
            </a:r>
            <a:r>
              <a:rPr lang="en-US" sz="1500" b="1" dirty="0">
                <a:latin typeface="Times New Roman" panose="02020603050405020304" pitchFamily="18" charset="0"/>
                <a:cs typeface="Times New Roman" panose="02020603050405020304" pitchFamily="18" charset="0"/>
              </a:rPr>
              <a:t>F</a:t>
            </a:r>
            <a:r>
              <a:rPr lang="en-US" b="1" dirty="0">
                <a:latin typeface="Times New Roman" panose="02020603050405020304" pitchFamily="18" charset="0"/>
                <a:cs typeface="Times New Roman" panose="02020603050405020304" pitchFamily="18" charset="0"/>
              </a:rPr>
              <a:t>-  (forward current gain), and </a:t>
            </a:r>
          </a:p>
          <a:p>
            <a:r>
              <a:rPr lang="el-GR" b="1" dirty="0">
                <a:latin typeface="Times New Roman" panose="02020603050405020304" pitchFamily="18" charset="0"/>
                <a:cs typeface="Times New Roman" panose="02020603050405020304" pitchFamily="18" charset="0"/>
              </a:rPr>
              <a:t>α</a:t>
            </a:r>
            <a:r>
              <a:rPr lang="en-US" sz="1300" b="1" dirty="0">
                <a:latin typeface="Times New Roman" panose="02020603050405020304" pitchFamily="18" charset="0"/>
                <a:cs typeface="Times New Roman" panose="02020603050405020304" pitchFamily="18" charset="0"/>
              </a:rPr>
              <a:t>R</a:t>
            </a:r>
            <a:r>
              <a:rPr lang="en-US" b="1" dirty="0">
                <a:latin typeface="Times New Roman" panose="02020603050405020304" pitchFamily="18" charset="0"/>
                <a:cs typeface="Times New Roman" panose="02020603050405020304" pitchFamily="18" charset="0"/>
              </a:rPr>
              <a:t> -  (reverse current gain). </a:t>
            </a:r>
          </a:p>
          <a:p>
            <a:endParaRPr lang="ro-RO" b="1" dirty="0">
              <a:latin typeface="Times New Roman" panose="02020603050405020304" pitchFamily="18" charset="0"/>
              <a:cs typeface="Times New Roman" panose="02020603050405020304" pitchFamily="18" charset="0"/>
            </a:endParaRPr>
          </a:p>
          <a:p>
            <a:r>
              <a:rPr lang="ro-RO" b="1" dirty="0">
                <a:latin typeface="Times New Roman" panose="02020603050405020304" pitchFamily="18" charset="0"/>
                <a:cs typeface="Times New Roman" panose="02020603050405020304" pitchFamily="18" charset="0"/>
              </a:rPr>
              <a:t>Aceasta ne dă:</a:t>
            </a:r>
          </a:p>
          <a:p>
            <a:endParaRPr lang="ro-RO" b="1" dirty="0">
              <a:latin typeface="Times New Roman" panose="02020603050405020304" pitchFamily="18" charset="0"/>
              <a:cs typeface="Times New Roman" panose="02020603050405020304" pitchFamily="18" charset="0"/>
            </a:endParaRPr>
          </a:p>
          <a:p>
            <a:endParaRPr lang="ro-RO" b="1" dirty="0">
              <a:latin typeface="Times New Roman" panose="02020603050405020304" pitchFamily="18" charset="0"/>
              <a:cs typeface="Times New Roman" panose="02020603050405020304" pitchFamily="18" charset="0"/>
            </a:endParaRPr>
          </a:p>
          <a:p>
            <a:endParaRPr lang="ro-RO" b="1" dirty="0">
              <a:latin typeface="Times New Roman" panose="02020603050405020304" pitchFamily="18" charset="0"/>
              <a:cs typeface="Times New Roman" panose="02020603050405020304" pitchFamily="18" charset="0"/>
            </a:endParaRPr>
          </a:p>
          <a:p>
            <a:r>
              <a:rPr lang="ro-RO" b="1" dirty="0">
                <a:latin typeface="Times New Roman" panose="02020603050405020304" pitchFamily="18" charset="0"/>
                <a:cs typeface="Times New Roman" panose="02020603050405020304" pitchFamily="18" charset="0"/>
              </a:rPr>
              <a:t>numite ecuațiile </a:t>
            </a:r>
            <a:r>
              <a:rPr lang="ro-RO" b="1" dirty="0" err="1">
                <a:latin typeface="Times New Roman" panose="02020603050405020304" pitchFamily="18" charset="0"/>
                <a:cs typeface="Times New Roman" panose="02020603050405020304" pitchFamily="18" charset="0"/>
              </a:rPr>
              <a:t>Ebers</a:t>
            </a:r>
            <a:r>
              <a:rPr lang="ro-RO" b="1" dirty="0">
                <a:latin typeface="Times New Roman" panose="02020603050405020304" pitchFamily="18" charset="0"/>
                <a:cs typeface="Times New Roman" panose="02020603050405020304" pitchFamily="18" charset="0"/>
              </a:rPr>
              <a:t>-Moll pentru BJT</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VT = </a:t>
            </a:r>
            <a:r>
              <a:rPr lang="en-US" b="1" dirty="0" err="1">
                <a:latin typeface="Times New Roman" panose="02020603050405020304" pitchFamily="18" charset="0"/>
                <a:cs typeface="Times New Roman" panose="02020603050405020304" pitchFamily="18" charset="0"/>
              </a:rPr>
              <a:t>termal</a:t>
            </a:r>
            <a:r>
              <a:rPr lang="en-US" b="1" dirty="0">
                <a:latin typeface="Times New Roman" panose="02020603050405020304" pitchFamily="18" charset="0"/>
                <a:cs typeface="Times New Roman" panose="02020603050405020304" pitchFamily="18" charset="0"/>
              </a:rPr>
              <a:t> voltage – 26 mV at room temperature</a:t>
            </a:r>
          </a:p>
        </p:txBody>
      </p:sp>
      <p:pic>
        <p:nvPicPr>
          <p:cNvPr id="12" name="Picture 11">
            <a:extLst>
              <a:ext uri="{FF2B5EF4-FFF2-40B4-BE49-F238E27FC236}">
                <a16:creationId xmlns:a16="http://schemas.microsoft.com/office/drawing/2014/main" id="{607DDD3A-052C-6203-A2FB-CE5E4148A473}"/>
              </a:ext>
            </a:extLst>
          </p:cNvPr>
          <p:cNvPicPr>
            <a:picLocks noChangeAspect="1"/>
          </p:cNvPicPr>
          <p:nvPr/>
        </p:nvPicPr>
        <p:blipFill>
          <a:blip r:embed="rId2"/>
          <a:stretch>
            <a:fillRect/>
          </a:stretch>
        </p:blipFill>
        <p:spPr>
          <a:xfrm>
            <a:off x="3110838" y="3181171"/>
            <a:ext cx="6460001" cy="1783174"/>
          </a:xfrm>
          <a:prstGeom prst="rect">
            <a:avLst/>
          </a:prstGeom>
        </p:spPr>
      </p:pic>
      <p:pic>
        <p:nvPicPr>
          <p:cNvPr id="2" name="Picture 1">
            <a:extLst>
              <a:ext uri="{FF2B5EF4-FFF2-40B4-BE49-F238E27FC236}">
                <a16:creationId xmlns:a16="http://schemas.microsoft.com/office/drawing/2014/main" id="{C650CBD7-ED26-2DF8-430A-3976DE37C762}"/>
              </a:ext>
            </a:extLst>
          </p:cNvPr>
          <p:cNvPicPr>
            <a:picLocks noChangeAspect="1"/>
          </p:cNvPicPr>
          <p:nvPr/>
        </p:nvPicPr>
        <p:blipFill>
          <a:blip r:embed="rId3"/>
          <a:stretch>
            <a:fillRect/>
          </a:stretch>
        </p:blipFill>
        <p:spPr>
          <a:xfrm>
            <a:off x="7766731" y="350426"/>
            <a:ext cx="4000010" cy="1915498"/>
          </a:xfrm>
          <a:prstGeom prst="rect">
            <a:avLst/>
          </a:prstGeom>
        </p:spPr>
      </p:pic>
    </p:spTree>
    <p:extLst>
      <p:ext uri="{BB962C8B-B14F-4D97-AF65-F5344CB8AC3E}">
        <p14:creationId xmlns:p14="http://schemas.microsoft.com/office/powerpoint/2010/main" val="2274137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C6427-24A6-D640-D33C-D1A51F98382D}"/>
              </a:ext>
            </a:extLst>
          </p:cNvPr>
          <p:cNvSpPr>
            <a:spLocks noGrp="1"/>
          </p:cNvSpPr>
          <p:nvPr>
            <p:ph type="title"/>
          </p:nvPr>
        </p:nvSpPr>
        <p:spPr>
          <a:xfrm>
            <a:off x="1097280" y="286603"/>
            <a:ext cx="10058400" cy="702305"/>
          </a:xfrm>
        </p:spPr>
        <p:txBody>
          <a:bodyPr>
            <a:normAutofit fontScale="90000"/>
          </a:bodyPr>
          <a:lstStyle/>
          <a:p>
            <a:r>
              <a:rPr lang="ro-RO" dirty="0"/>
              <a:t>Moduri de operare</a:t>
            </a:r>
            <a:endParaRPr lang="en-US" dirty="0"/>
          </a:p>
        </p:txBody>
      </p:sp>
      <p:sp>
        <p:nvSpPr>
          <p:cNvPr id="3" name="Content Placeholder 2">
            <a:extLst>
              <a:ext uri="{FF2B5EF4-FFF2-40B4-BE49-F238E27FC236}">
                <a16:creationId xmlns:a16="http://schemas.microsoft.com/office/drawing/2014/main" id="{8BB01FC9-1937-D4FF-CAB0-FE2423F8D608}"/>
              </a:ext>
            </a:extLst>
          </p:cNvPr>
          <p:cNvSpPr>
            <a:spLocks noGrp="1"/>
          </p:cNvSpPr>
          <p:nvPr>
            <p:ph idx="1"/>
          </p:nvPr>
        </p:nvSpPr>
        <p:spPr>
          <a:xfrm>
            <a:off x="310551" y="1259458"/>
            <a:ext cx="6728605" cy="4626888"/>
          </a:xfrm>
        </p:spPr>
        <p:txBody>
          <a:bodyPr/>
          <a:lstStyle/>
          <a:p>
            <a:r>
              <a:rPr lang="en-US" dirty="0" err="1">
                <a:latin typeface="Times New Roman" panose="02020603050405020304" pitchFamily="18" charset="0"/>
                <a:cs typeface="Times New Roman" panose="02020603050405020304" pitchFamily="18" charset="0"/>
              </a:rPr>
              <a:t>Modelul</a:t>
            </a:r>
            <a:r>
              <a:rPr lang="en-US" dirty="0">
                <a:latin typeface="Times New Roman" panose="02020603050405020304" pitchFamily="18" charset="0"/>
                <a:cs typeface="Times New Roman" panose="02020603050405020304" pitchFamily="18" charset="0"/>
              </a:rPr>
              <a:t> Ebers-Moll BJT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un model bun al </a:t>
            </a:r>
            <a:r>
              <a:rPr lang="ro-RO" dirty="0">
                <a:latin typeface="Times New Roman" panose="02020603050405020304" pitchFamily="18" charset="0"/>
                <a:cs typeface="Times New Roman" panose="02020603050405020304" pitchFamily="18" charset="0"/>
              </a:rPr>
              <a:t>BJT</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semnal</a:t>
            </a:r>
            <a:r>
              <a:rPr lang="en-US" dirty="0">
                <a:latin typeface="Times New Roman" panose="02020603050405020304" pitchFamily="18" charset="0"/>
                <a:cs typeface="Times New Roman" panose="02020603050405020304" pitchFamily="18" charset="0"/>
              </a:rPr>
              <a:t> mare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stare </a:t>
            </a:r>
            <a:r>
              <a:rPr lang="en-US" dirty="0" err="1">
                <a:latin typeface="Times New Roman" panose="02020603050405020304" pitchFamily="18" charset="0"/>
                <a:cs typeface="Times New Roman" panose="02020603050405020304" pitchFamily="18" charset="0"/>
              </a:rPr>
              <a:t>staționară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permite</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starea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conducție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fie </a:t>
            </a:r>
            <a:r>
              <a:rPr lang="en-US" dirty="0" err="1">
                <a:latin typeface="Times New Roman" panose="02020603050405020304" pitchFamily="18" charset="0"/>
                <a:cs typeface="Times New Roman" panose="02020603050405020304" pitchFamily="18" charset="0"/>
              </a:rPr>
              <a:t>ușor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determinată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diferite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moduri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funcționare</a:t>
            </a:r>
            <a:r>
              <a:rPr lang="en-US" dirty="0">
                <a:latin typeface="Times New Roman" panose="02020603050405020304" pitchFamily="18" charset="0"/>
                <a:cs typeface="Times New Roman" panose="02020603050405020304" pitchFamily="18" charset="0"/>
              </a:rPr>
              <a:t> ale</a:t>
            </a:r>
            <a:r>
              <a:rPr lang="ro-RO" dirty="0">
                <a:latin typeface="Times New Roman" panose="02020603050405020304" pitchFamily="18" charset="0"/>
                <a:cs typeface="Times New Roman" panose="02020603050405020304" pitchFamily="18" charset="0"/>
              </a:rPr>
              <a:t> BJT.</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M</a:t>
            </a:r>
            <a:r>
              <a:rPr lang="en-US" dirty="0" err="1">
                <a:latin typeface="Times New Roman" panose="02020603050405020304" pitchFamily="18" charset="0"/>
                <a:cs typeface="Times New Roman" panose="02020603050405020304" pitchFamily="18" charset="0"/>
              </a:rPr>
              <a:t>oduri</a:t>
            </a:r>
            <a:r>
              <a:rPr lang="ro-RO" dirty="0">
                <a:latin typeface="Times New Roman" panose="02020603050405020304" pitchFamily="18" charset="0"/>
                <a:cs typeface="Times New Roman" panose="02020603050405020304" pitchFamily="18" charset="0"/>
              </a:rPr>
              <a:t>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funcționare</a:t>
            </a:r>
            <a:r>
              <a:rPr lang="en-US" dirty="0">
                <a:latin typeface="Times New Roman" panose="02020603050405020304" pitchFamily="18" charset="0"/>
                <a:cs typeface="Times New Roman" panose="02020603050405020304" pitchFamily="18" charset="0"/>
              </a:rPr>
              <a:t> sunt determinate de </a:t>
            </a:r>
            <a:r>
              <a:rPr lang="en-US" dirty="0" err="1">
                <a:latin typeface="Times New Roman" panose="02020603050405020304" pitchFamily="18" charset="0"/>
                <a:cs typeface="Times New Roman" panose="02020603050405020304" pitchFamily="18" charset="0"/>
              </a:rPr>
              <a:t>modul</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polarizării </a:t>
            </a:r>
            <a:r>
              <a:rPr lang="en-US" dirty="0" err="1">
                <a:latin typeface="Times New Roman" panose="02020603050405020304" pitchFamily="18" charset="0"/>
                <a:cs typeface="Times New Roman" panose="02020603050405020304" pitchFamily="18" charset="0"/>
              </a:rPr>
              <a:t>joncțiunil</a:t>
            </a:r>
            <a:r>
              <a:rPr lang="ro-RO" dirty="0">
                <a:latin typeface="Times New Roman" panose="02020603050405020304" pitchFamily="18" charset="0"/>
                <a:cs typeface="Times New Roman" panose="02020603050405020304" pitchFamily="18" charset="0"/>
              </a:rPr>
              <a:t>or</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Profilurile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sarcină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fiecare</a:t>
            </a:r>
            <a:r>
              <a:rPr lang="en-US" dirty="0">
                <a:latin typeface="Times New Roman" panose="02020603050405020304" pitchFamily="18" charset="0"/>
                <a:cs typeface="Times New Roman" panose="02020603050405020304" pitchFamily="18" charset="0"/>
              </a:rPr>
              <a:t> mod sunt </a:t>
            </a:r>
            <a:r>
              <a:rPr lang="en-US" dirty="0" err="1">
                <a:latin typeface="Times New Roman" panose="02020603050405020304" pitchFamily="18" charset="0"/>
                <a:cs typeface="Times New Roman" panose="02020603050405020304" pitchFamily="18" charset="0"/>
              </a:rPr>
              <a:t>prezentate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Fig. </a:t>
            </a:r>
            <a:endParaRPr lang="ro-RO" dirty="0">
              <a:latin typeface="Times New Roman" panose="02020603050405020304" pitchFamily="18" charset="0"/>
              <a:cs typeface="Times New Roman" panose="02020603050405020304" pitchFamily="18" charset="0"/>
            </a:endParaRPr>
          </a:p>
          <a:p>
            <a:r>
              <a:rPr lang="ro-RO" b="1" dirty="0">
                <a:solidFill>
                  <a:srgbClr val="FF0000"/>
                </a:solidFill>
                <a:latin typeface="Times New Roman" panose="02020603050405020304" pitchFamily="18" charset="0"/>
                <a:cs typeface="Times New Roman" panose="02020603050405020304" pitchFamily="18" charset="0"/>
              </a:rPr>
              <a:t>(a) Mod active direct: </a:t>
            </a:r>
          </a:p>
          <a:p>
            <a:r>
              <a:rPr lang="ro-RO" dirty="0">
                <a:latin typeface="Times New Roman" panose="02020603050405020304" pitchFamily="18" charset="0"/>
                <a:cs typeface="Times New Roman" panose="02020603050405020304" pitchFamily="18" charset="0"/>
              </a:rPr>
              <a:t>B-E polarizată direct, VBE – pozitiv;</a:t>
            </a:r>
            <a:r>
              <a:rPr lang="en-US" dirty="0">
                <a:latin typeface="Times New Roman" panose="02020603050405020304" pitchFamily="18" charset="0"/>
                <a:cs typeface="Times New Roman" panose="02020603050405020304" pitchFamily="18" charset="0"/>
              </a:rPr>
              <a:t> </a:t>
            </a:r>
            <a:r>
              <a:rPr lang="en-US" b="1" dirty="0">
                <a:highlight>
                  <a:srgbClr val="FFFF00"/>
                </a:highlight>
                <a:latin typeface="Times New Roman" panose="02020603050405020304" pitchFamily="18" charset="0"/>
                <a:cs typeface="Times New Roman" panose="02020603050405020304" pitchFamily="18" charset="0"/>
              </a:rPr>
              <a:t>exp (^V</a:t>
            </a:r>
            <a:r>
              <a:rPr lang="en-US" sz="1200" b="1" dirty="0">
                <a:highlight>
                  <a:srgbClr val="FFFF00"/>
                </a:highlight>
                <a:latin typeface="Times New Roman" panose="02020603050405020304" pitchFamily="18" charset="0"/>
                <a:cs typeface="Times New Roman" panose="02020603050405020304" pitchFamily="18" charset="0"/>
              </a:rPr>
              <a:t>BE</a:t>
            </a:r>
            <a:r>
              <a:rPr lang="en-US" b="1" dirty="0">
                <a:highlight>
                  <a:srgbClr val="FFFF00"/>
                </a:highlight>
                <a:latin typeface="Times New Roman" panose="02020603050405020304" pitchFamily="18" charset="0"/>
                <a:cs typeface="Times New Roman" panose="02020603050405020304" pitchFamily="18" charset="0"/>
              </a:rPr>
              <a:t>/V</a:t>
            </a:r>
            <a:r>
              <a:rPr lang="en-US" sz="1200" b="1" dirty="0">
                <a:highlight>
                  <a:srgbClr val="FFFF00"/>
                </a:highlight>
                <a:latin typeface="Times New Roman" panose="02020603050405020304" pitchFamily="18" charset="0"/>
                <a:cs typeface="Times New Roman" panose="02020603050405020304" pitchFamily="18" charset="0"/>
              </a:rPr>
              <a:t>T</a:t>
            </a:r>
            <a:r>
              <a:rPr lang="en-US" b="1" dirty="0">
                <a:highlight>
                  <a:srgbClr val="FFFF00"/>
                </a:highlight>
                <a:latin typeface="Times New Roman" panose="02020603050405020304" pitchFamily="18" charset="0"/>
                <a:cs typeface="Times New Roman" panose="02020603050405020304" pitchFamily="18" charset="0"/>
              </a:rPr>
              <a:t>) &gt;&gt; 1,0</a:t>
            </a:r>
            <a:endParaRPr lang="ro-RO" b="1" dirty="0">
              <a:highlight>
                <a:srgbClr val="FFFF00"/>
              </a:highlight>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B-C polarizată invers, VBC – negativ.</a:t>
            </a:r>
            <a:r>
              <a:rPr lang="en-US" dirty="0">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a:ln>
                  <a:noFill/>
                </a:ln>
                <a:solidFill>
                  <a:srgbClr val="000000">
                    <a:lumMod val="75000"/>
                    <a:lumOff val="25000"/>
                  </a:srgbClr>
                </a:solidFill>
                <a:effectLst/>
                <a:highlight>
                  <a:srgbClr val="FFFF00"/>
                </a:highlight>
                <a:uLnTx/>
                <a:uFillTx/>
                <a:latin typeface="Times New Roman" panose="02020603050405020304" pitchFamily="18" charset="0"/>
                <a:ea typeface="+mn-ea"/>
                <a:cs typeface="Times New Roman" panose="02020603050405020304" pitchFamily="18" charset="0"/>
              </a:rPr>
              <a:t>exp (^V</a:t>
            </a:r>
            <a:r>
              <a:rPr kumimoji="0" lang="en-US" sz="1200" b="1" i="0" u="none" strike="noStrike" kern="1200" cap="none" spc="0" normalizeH="0" baseline="0" noProof="0" dirty="0">
                <a:ln>
                  <a:noFill/>
                </a:ln>
                <a:solidFill>
                  <a:srgbClr val="000000">
                    <a:lumMod val="75000"/>
                    <a:lumOff val="25000"/>
                  </a:srgbClr>
                </a:solidFill>
                <a:effectLst/>
                <a:highlight>
                  <a:srgbClr val="FFFF00"/>
                </a:highlight>
                <a:uLnTx/>
                <a:uFillTx/>
                <a:latin typeface="Times New Roman" panose="02020603050405020304" pitchFamily="18" charset="0"/>
                <a:ea typeface="+mn-ea"/>
                <a:cs typeface="Times New Roman" panose="02020603050405020304" pitchFamily="18" charset="0"/>
              </a:rPr>
              <a:t>BC</a:t>
            </a:r>
            <a:r>
              <a:rPr kumimoji="0" lang="en-US" sz="2000" b="1" i="0" u="none" strike="noStrike" kern="1200" cap="none" spc="0" normalizeH="0" baseline="0" noProof="0" dirty="0">
                <a:ln>
                  <a:noFill/>
                </a:ln>
                <a:solidFill>
                  <a:srgbClr val="000000">
                    <a:lumMod val="75000"/>
                    <a:lumOff val="25000"/>
                  </a:srgbClr>
                </a:solidFill>
                <a:effectLst/>
                <a:highlight>
                  <a:srgbClr val="FFFF00"/>
                </a:highlight>
                <a:uLnTx/>
                <a:uFillTx/>
                <a:latin typeface="Times New Roman" panose="02020603050405020304" pitchFamily="18" charset="0"/>
                <a:ea typeface="+mn-ea"/>
                <a:cs typeface="Times New Roman" panose="02020603050405020304" pitchFamily="18" charset="0"/>
              </a:rPr>
              <a:t>/V</a:t>
            </a:r>
            <a:r>
              <a:rPr kumimoji="0" lang="en-US" sz="1200" b="1" i="0" u="none" strike="noStrike" kern="1200" cap="none" spc="0" normalizeH="0" baseline="0" noProof="0" dirty="0">
                <a:ln>
                  <a:noFill/>
                </a:ln>
                <a:solidFill>
                  <a:srgbClr val="000000">
                    <a:lumMod val="75000"/>
                    <a:lumOff val="25000"/>
                  </a:srgbClr>
                </a:solidFill>
                <a:effectLst/>
                <a:highlight>
                  <a:srgbClr val="FFFF00"/>
                </a:highlight>
                <a:uLnTx/>
                <a:uFillTx/>
                <a:latin typeface="Times New Roman" panose="02020603050405020304" pitchFamily="18" charset="0"/>
                <a:ea typeface="+mn-ea"/>
                <a:cs typeface="Times New Roman" panose="02020603050405020304" pitchFamily="18" charset="0"/>
              </a:rPr>
              <a:t>T</a:t>
            </a:r>
            <a:r>
              <a:rPr kumimoji="0" lang="en-US" sz="2000" b="1" i="0" u="none" strike="noStrike" kern="1200" cap="none" spc="0" normalizeH="0" baseline="0" noProof="0" dirty="0">
                <a:ln>
                  <a:noFill/>
                </a:ln>
                <a:solidFill>
                  <a:srgbClr val="000000">
                    <a:lumMod val="75000"/>
                    <a:lumOff val="25000"/>
                  </a:srgbClr>
                </a:solidFill>
                <a:effectLst/>
                <a:highlight>
                  <a:srgbClr val="FFFF00"/>
                </a:highlight>
                <a:uLnTx/>
                <a:uFillTx/>
                <a:latin typeface="Times New Roman" panose="02020603050405020304" pitchFamily="18" charset="0"/>
                <a:ea typeface="+mn-ea"/>
                <a:cs typeface="Times New Roman" panose="02020603050405020304" pitchFamily="18" charset="0"/>
              </a:rPr>
              <a:t>) &lt;&lt; 1,0</a:t>
            </a:r>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Atunci, din model obținem:</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7B18EBA-0262-5E71-451C-80C74BC0269B}"/>
              </a:ext>
            </a:extLst>
          </p:cNvPr>
          <p:cNvPicPr>
            <a:picLocks noChangeAspect="1"/>
          </p:cNvPicPr>
          <p:nvPr/>
        </p:nvPicPr>
        <p:blipFill>
          <a:blip r:embed="rId2"/>
          <a:stretch>
            <a:fillRect/>
          </a:stretch>
        </p:blipFill>
        <p:spPr>
          <a:xfrm>
            <a:off x="7419069" y="0"/>
            <a:ext cx="4772931" cy="6858000"/>
          </a:xfrm>
          <a:prstGeom prst="rect">
            <a:avLst/>
          </a:prstGeom>
        </p:spPr>
      </p:pic>
      <p:pic>
        <p:nvPicPr>
          <p:cNvPr id="11" name="Picture 10">
            <a:extLst>
              <a:ext uri="{FF2B5EF4-FFF2-40B4-BE49-F238E27FC236}">
                <a16:creationId xmlns:a16="http://schemas.microsoft.com/office/drawing/2014/main" id="{11C7AA5D-6D30-29DE-6D1D-5D79DBEDBE9C}"/>
              </a:ext>
            </a:extLst>
          </p:cNvPr>
          <p:cNvPicPr>
            <a:picLocks noChangeAspect="1"/>
          </p:cNvPicPr>
          <p:nvPr/>
        </p:nvPicPr>
        <p:blipFill>
          <a:blip r:embed="rId3"/>
          <a:stretch>
            <a:fillRect/>
          </a:stretch>
        </p:blipFill>
        <p:spPr>
          <a:xfrm>
            <a:off x="4104483" y="5404997"/>
            <a:ext cx="3245224" cy="962698"/>
          </a:xfrm>
          <a:prstGeom prst="rect">
            <a:avLst/>
          </a:prstGeom>
        </p:spPr>
      </p:pic>
      <p:pic>
        <p:nvPicPr>
          <p:cNvPr id="4" name="Picture 3">
            <a:extLst>
              <a:ext uri="{FF2B5EF4-FFF2-40B4-BE49-F238E27FC236}">
                <a16:creationId xmlns:a16="http://schemas.microsoft.com/office/drawing/2014/main" id="{AA5338A8-E5C9-8935-49FA-08683574F11B}"/>
              </a:ext>
            </a:extLst>
          </p:cNvPr>
          <p:cNvPicPr>
            <a:picLocks noChangeAspect="1"/>
          </p:cNvPicPr>
          <p:nvPr/>
        </p:nvPicPr>
        <p:blipFill>
          <a:blip r:embed="rId4"/>
          <a:stretch>
            <a:fillRect/>
          </a:stretch>
        </p:blipFill>
        <p:spPr>
          <a:xfrm>
            <a:off x="0" y="5532873"/>
            <a:ext cx="3245224" cy="897029"/>
          </a:xfrm>
          <a:prstGeom prst="rect">
            <a:avLst/>
          </a:prstGeom>
        </p:spPr>
      </p:pic>
      <p:sp>
        <p:nvSpPr>
          <p:cNvPr id="6" name="Arrow: Right 5">
            <a:extLst>
              <a:ext uri="{FF2B5EF4-FFF2-40B4-BE49-F238E27FC236}">
                <a16:creationId xmlns:a16="http://schemas.microsoft.com/office/drawing/2014/main" id="{F0CB2457-E5BD-E769-BA57-DA46C300FE53}"/>
              </a:ext>
            </a:extLst>
          </p:cNvPr>
          <p:cNvSpPr/>
          <p:nvPr/>
        </p:nvSpPr>
        <p:spPr>
          <a:xfrm>
            <a:off x="3352800" y="5886346"/>
            <a:ext cx="591671" cy="1379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738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F83DF-F53B-F6E5-BD5D-674A83F90B3C}"/>
              </a:ext>
            </a:extLst>
          </p:cNvPr>
          <p:cNvSpPr>
            <a:spLocks noGrp="1"/>
          </p:cNvSpPr>
          <p:nvPr>
            <p:ph idx="1"/>
          </p:nvPr>
        </p:nvSpPr>
        <p:spPr>
          <a:xfrm>
            <a:off x="358588" y="451929"/>
            <a:ext cx="10766612" cy="5496896"/>
          </a:xfrm>
        </p:spPr>
        <p:txBody>
          <a:bodyPr>
            <a:normAutofit/>
          </a:bodyPr>
          <a:lstStyle/>
          <a:p>
            <a:r>
              <a:rPr lang="ro-RO" b="1" dirty="0">
                <a:solidFill>
                  <a:srgbClr val="FF0000"/>
                </a:solidFill>
                <a:latin typeface="Times New Roman" panose="02020603050405020304" pitchFamily="18" charset="0"/>
                <a:cs typeface="Times New Roman" panose="02020603050405020304" pitchFamily="18" charset="0"/>
              </a:rPr>
              <a:t>Mod activ invers:</a:t>
            </a:r>
          </a:p>
          <a:p>
            <a:r>
              <a:rPr lang="ro-RO" dirty="0">
                <a:latin typeface="Times New Roman" panose="02020603050405020304" pitchFamily="18" charset="0"/>
                <a:cs typeface="Times New Roman" panose="02020603050405020304" pitchFamily="18" charset="0"/>
              </a:rPr>
              <a:t>B-E polarizată invers; VBE – negative</a:t>
            </a:r>
            <a:r>
              <a:rPr lang="en-US" dirty="0">
                <a:latin typeface="Times New Roman" panose="02020603050405020304" pitchFamily="18" charset="0"/>
                <a:cs typeface="Times New Roman" panose="02020603050405020304" pitchFamily="18" charset="0"/>
              </a:rPr>
              <a:t>      </a:t>
            </a:r>
            <a:r>
              <a:rPr lang="en-US" b="1" dirty="0">
                <a:highlight>
                  <a:srgbClr val="FFFF00"/>
                </a:highlight>
                <a:latin typeface="Times New Roman" panose="02020603050405020304" pitchFamily="18" charset="0"/>
                <a:cs typeface="Times New Roman" panose="02020603050405020304" pitchFamily="18" charset="0"/>
              </a:rPr>
              <a:t>exp (^V</a:t>
            </a:r>
            <a:r>
              <a:rPr lang="en-US" sz="1400" b="1" dirty="0">
                <a:highlight>
                  <a:srgbClr val="FFFF00"/>
                </a:highlight>
                <a:latin typeface="Times New Roman" panose="02020603050405020304" pitchFamily="18" charset="0"/>
                <a:cs typeface="Times New Roman" panose="02020603050405020304" pitchFamily="18" charset="0"/>
              </a:rPr>
              <a:t>BE</a:t>
            </a:r>
            <a:r>
              <a:rPr lang="en-US" b="1" dirty="0">
                <a:highlight>
                  <a:srgbClr val="FFFF00"/>
                </a:highlight>
                <a:latin typeface="Times New Roman" panose="02020603050405020304" pitchFamily="18" charset="0"/>
                <a:cs typeface="Times New Roman" panose="02020603050405020304" pitchFamily="18" charset="0"/>
              </a:rPr>
              <a:t>/V</a:t>
            </a:r>
            <a:r>
              <a:rPr lang="en-US" sz="1400" b="1" dirty="0">
                <a:highlight>
                  <a:srgbClr val="FFFF00"/>
                </a:highlight>
                <a:latin typeface="Times New Roman" panose="02020603050405020304" pitchFamily="18" charset="0"/>
                <a:cs typeface="Times New Roman" panose="02020603050405020304" pitchFamily="18" charset="0"/>
              </a:rPr>
              <a:t>T</a:t>
            </a:r>
            <a:r>
              <a:rPr lang="en-US" b="1" dirty="0">
                <a:highlight>
                  <a:srgbClr val="FFFF00"/>
                </a:highlight>
                <a:latin typeface="Times New Roman" panose="02020603050405020304" pitchFamily="18" charset="0"/>
                <a:cs typeface="Times New Roman" panose="02020603050405020304" pitchFamily="18" charset="0"/>
              </a:rPr>
              <a:t>) &lt;&lt; 1,0</a:t>
            </a:r>
            <a:endParaRPr lang="ro-RO" b="1" dirty="0">
              <a:highlight>
                <a:srgbClr val="FFFF00"/>
              </a:highlight>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B-C polarizată direct, VBC – pozitiv</a:t>
            </a:r>
            <a:r>
              <a:rPr lang="en-US" dirty="0">
                <a:latin typeface="Times New Roman" panose="02020603050405020304" pitchFamily="18" charset="0"/>
                <a:cs typeface="Times New Roman" panose="02020603050405020304" pitchFamily="18" charset="0"/>
              </a:rPr>
              <a:t>         </a:t>
            </a:r>
            <a:r>
              <a:rPr lang="en-US" b="1" dirty="0">
                <a:highlight>
                  <a:srgbClr val="FFFF00"/>
                </a:highlight>
                <a:latin typeface="Times New Roman" panose="02020603050405020304" pitchFamily="18" charset="0"/>
                <a:cs typeface="Times New Roman" panose="02020603050405020304" pitchFamily="18" charset="0"/>
              </a:rPr>
              <a:t>exp (^</a:t>
            </a:r>
            <a:r>
              <a:rPr lang="en-US" b="1" dirty="0" err="1">
                <a:highlight>
                  <a:srgbClr val="FFFF00"/>
                </a:highlight>
                <a:latin typeface="Times New Roman" panose="02020603050405020304" pitchFamily="18" charset="0"/>
                <a:cs typeface="Times New Roman" panose="02020603050405020304" pitchFamily="18" charset="0"/>
              </a:rPr>
              <a:t>V</a:t>
            </a:r>
            <a:r>
              <a:rPr lang="en-US" sz="1200" b="1" dirty="0" err="1">
                <a:highlight>
                  <a:srgbClr val="FFFF00"/>
                </a:highlight>
                <a:latin typeface="Times New Roman" panose="02020603050405020304" pitchFamily="18" charset="0"/>
                <a:cs typeface="Times New Roman" panose="02020603050405020304" pitchFamily="18" charset="0"/>
              </a:rPr>
              <a:t>Bc</a:t>
            </a:r>
            <a:r>
              <a:rPr lang="en-US" b="1" dirty="0">
                <a:highlight>
                  <a:srgbClr val="FFFF00"/>
                </a:highlight>
                <a:latin typeface="Times New Roman" panose="02020603050405020304" pitchFamily="18" charset="0"/>
                <a:cs typeface="Times New Roman" panose="02020603050405020304" pitchFamily="18" charset="0"/>
              </a:rPr>
              <a:t>/V</a:t>
            </a:r>
            <a:r>
              <a:rPr lang="en-US" sz="1200" b="1" dirty="0">
                <a:highlight>
                  <a:srgbClr val="FFFF00"/>
                </a:highlight>
                <a:latin typeface="Times New Roman" panose="02020603050405020304" pitchFamily="18" charset="0"/>
                <a:cs typeface="Times New Roman" panose="02020603050405020304" pitchFamily="18" charset="0"/>
              </a:rPr>
              <a:t>T</a:t>
            </a:r>
            <a:r>
              <a:rPr lang="en-US" b="1" dirty="0">
                <a:highlight>
                  <a:srgbClr val="FFFF00"/>
                </a:highlight>
                <a:latin typeface="Times New Roman" panose="02020603050405020304" pitchFamily="18" charset="0"/>
                <a:cs typeface="Times New Roman" panose="02020603050405020304" pitchFamily="18" charset="0"/>
              </a:rPr>
              <a:t>) &gt;&gt; 1,0</a:t>
            </a:r>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Esențial: BJT conduce în direcția opusă.</a:t>
            </a:r>
          </a:p>
          <a:p>
            <a:r>
              <a:rPr lang="ro-RO" dirty="0">
                <a:latin typeface="Times New Roman" panose="02020603050405020304" pitchFamily="18" charset="0"/>
                <a:cs typeface="Times New Roman" panose="02020603050405020304" pitchFamily="18" charset="0"/>
              </a:rPr>
              <a:t>Din model obținem:</a:t>
            </a:r>
          </a:p>
          <a:p>
            <a:endParaRPr lang="ro-RO" dirty="0">
              <a:latin typeface="Times New Roman" panose="02020603050405020304" pitchFamily="18" charset="0"/>
              <a:cs typeface="Times New Roman" panose="02020603050405020304" pitchFamily="18" charset="0"/>
            </a:endParaRPr>
          </a:p>
          <a:p>
            <a:endParaRPr lang="ro-RO" dirty="0">
              <a:latin typeface="Times New Roman" panose="02020603050405020304" pitchFamily="18" charset="0"/>
              <a:cs typeface="Times New Roman" panose="02020603050405020304" pitchFamily="18" charset="0"/>
            </a:endParaRPr>
          </a:p>
          <a:p>
            <a:endParaRPr lang="ro-RO" dirty="0">
              <a:latin typeface="Times New Roman" panose="02020603050405020304" pitchFamily="18" charset="0"/>
              <a:cs typeface="Times New Roman" panose="02020603050405020304" pitchFamily="18" charset="0"/>
            </a:endParaRPr>
          </a:p>
          <a:p>
            <a:r>
              <a:rPr lang="ro-RO" b="1" dirty="0">
                <a:solidFill>
                  <a:srgbClr val="FF0000"/>
                </a:solidFill>
                <a:latin typeface="Times New Roman" panose="02020603050405020304" pitchFamily="18" charset="0"/>
                <a:cs typeface="Times New Roman" panose="02020603050405020304" pitchFamily="18" charset="0"/>
              </a:rPr>
              <a:t>Acest mod de lucru nu produce amplificare</a:t>
            </a:r>
            <a:r>
              <a:rPr lang="ro-RO" dirty="0">
                <a:latin typeface="Times New Roman" panose="02020603050405020304" pitchFamily="18" charset="0"/>
                <a:cs typeface="Times New Roman" panose="02020603050405020304" pitchFamily="18" charset="0"/>
              </a:rPr>
              <a:t>. </a:t>
            </a:r>
          </a:p>
          <a:p>
            <a:r>
              <a:rPr lang="ro-RO" dirty="0">
                <a:latin typeface="Times New Roman" panose="02020603050405020304" pitchFamily="18" charset="0"/>
                <a:cs typeface="Times New Roman" panose="02020603050405020304" pitchFamily="18" charset="0"/>
              </a:rPr>
              <a:t>Este util în circuite pentru păstrarea curentului în circuite de comutare, </a:t>
            </a:r>
            <a:r>
              <a:rPr lang="ro-RO" dirty="0" err="1">
                <a:latin typeface="Times New Roman" panose="02020603050405020304" pitchFamily="18" charset="0"/>
                <a:cs typeface="Times New Roman" panose="02020603050405020304" pitchFamily="18" charset="0"/>
              </a:rPr>
              <a:t>e.g</a:t>
            </a:r>
            <a:r>
              <a:rPr lang="ro-RO" dirty="0">
                <a:latin typeface="Times New Roman" panose="02020603050405020304" pitchFamily="18" charset="0"/>
                <a:cs typeface="Times New Roman" panose="02020603050405020304" pitchFamily="18" charset="0"/>
              </a:rPr>
              <a:t> TTL.</a:t>
            </a:r>
            <a:endParaRPr 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26FEB8B-FF3A-BB50-98D9-109D4059CE90}"/>
              </a:ext>
            </a:extLst>
          </p:cNvPr>
          <p:cNvPicPr>
            <a:picLocks noChangeAspect="1"/>
          </p:cNvPicPr>
          <p:nvPr/>
        </p:nvPicPr>
        <p:blipFill>
          <a:blip r:embed="rId2"/>
          <a:stretch>
            <a:fillRect/>
          </a:stretch>
        </p:blipFill>
        <p:spPr>
          <a:xfrm>
            <a:off x="6808456" y="3051697"/>
            <a:ext cx="4614788" cy="1296016"/>
          </a:xfrm>
          <a:prstGeom prst="rect">
            <a:avLst/>
          </a:prstGeom>
          <a:solidFill>
            <a:schemeClr val="accent2">
              <a:lumMod val="40000"/>
              <a:lumOff val="60000"/>
            </a:schemeClr>
          </a:solidFill>
        </p:spPr>
      </p:pic>
      <p:pic>
        <p:nvPicPr>
          <p:cNvPr id="2" name="Picture 1">
            <a:extLst>
              <a:ext uri="{FF2B5EF4-FFF2-40B4-BE49-F238E27FC236}">
                <a16:creationId xmlns:a16="http://schemas.microsoft.com/office/drawing/2014/main" id="{7748E194-67E3-B83E-7121-6DF2CEAB4996}"/>
              </a:ext>
            </a:extLst>
          </p:cNvPr>
          <p:cNvPicPr>
            <a:picLocks noChangeAspect="1"/>
          </p:cNvPicPr>
          <p:nvPr/>
        </p:nvPicPr>
        <p:blipFill>
          <a:blip r:embed="rId3"/>
          <a:stretch>
            <a:fillRect/>
          </a:stretch>
        </p:blipFill>
        <p:spPr>
          <a:xfrm>
            <a:off x="491806" y="3051697"/>
            <a:ext cx="4891740" cy="1350282"/>
          </a:xfrm>
          <a:prstGeom prst="rect">
            <a:avLst/>
          </a:prstGeom>
        </p:spPr>
      </p:pic>
      <p:sp>
        <p:nvSpPr>
          <p:cNvPr id="4" name="Arrow: Right 3">
            <a:extLst>
              <a:ext uri="{FF2B5EF4-FFF2-40B4-BE49-F238E27FC236}">
                <a16:creationId xmlns:a16="http://schemas.microsoft.com/office/drawing/2014/main" id="{09B1C4B6-AF95-BDC3-A283-04F55874332A}"/>
              </a:ext>
            </a:extLst>
          </p:cNvPr>
          <p:cNvSpPr/>
          <p:nvPr/>
        </p:nvSpPr>
        <p:spPr>
          <a:xfrm>
            <a:off x="5549153" y="3612776"/>
            <a:ext cx="986118" cy="2510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798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028F96-EB85-0288-454E-FD32648D6064}"/>
              </a:ext>
            </a:extLst>
          </p:cNvPr>
          <p:cNvSpPr>
            <a:spLocks noGrp="1"/>
          </p:cNvSpPr>
          <p:nvPr>
            <p:ph idx="1"/>
          </p:nvPr>
        </p:nvSpPr>
        <p:spPr>
          <a:xfrm>
            <a:off x="1066800" y="486211"/>
            <a:ext cx="10058400" cy="5334254"/>
          </a:xfrm>
        </p:spPr>
        <p:txBody>
          <a:bodyPr/>
          <a:lstStyle/>
          <a:p>
            <a:r>
              <a:rPr lang="ro-RO" b="1" dirty="0">
                <a:solidFill>
                  <a:srgbClr val="FF0000"/>
                </a:solidFill>
                <a:latin typeface="Times New Roman" panose="02020603050405020304" pitchFamily="18" charset="0"/>
                <a:cs typeface="Times New Roman" panose="02020603050405020304" pitchFamily="18" charset="0"/>
              </a:rPr>
              <a:t>Modul Cut-Off</a:t>
            </a:r>
          </a:p>
          <a:p>
            <a:r>
              <a:rPr lang="ro-RO" b="1" dirty="0">
                <a:solidFill>
                  <a:schemeClr val="tx1"/>
                </a:solidFill>
                <a:latin typeface="Times New Roman" panose="02020603050405020304" pitchFamily="18" charset="0"/>
                <a:cs typeface="Times New Roman" panose="02020603050405020304" pitchFamily="18" charset="0"/>
              </a:rPr>
              <a:t>B-E nepolarizată, VBE = 0V                                             B-C polarizată invers, VBC negativ</a:t>
            </a:r>
          </a:p>
          <a:p>
            <a:r>
              <a:rPr lang="ro-RO" b="1" dirty="0" err="1">
                <a:solidFill>
                  <a:schemeClr val="tx1"/>
                </a:solidFill>
                <a:highlight>
                  <a:srgbClr val="FFFF00"/>
                </a:highlight>
                <a:latin typeface="Times New Roman" panose="02020603050405020304" pitchFamily="18" charset="0"/>
                <a:cs typeface="Times New Roman" panose="02020603050405020304" pitchFamily="18" charset="0"/>
              </a:rPr>
              <a:t>exp</a:t>
            </a:r>
            <a:r>
              <a:rPr lang="ro-RO" b="1" dirty="0">
                <a:solidFill>
                  <a:schemeClr val="tx1"/>
                </a:solidFill>
                <a:highlight>
                  <a:srgbClr val="FFFF00"/>
                </a:highlight>
                <a:latin typeface="Times New Roman" panose="02020603050405020304" pitchFamily="18" charset="0"/>
                <a:cs typeface="Times New Roman" panose="02020603050405020304" pitchFamily="18" charset="0"/>
              </a:rPr>
              <a:t> (^V</a:t>
            </a:r>
            <a:r>
              <a:rPr lang="ro-RO" sz="1400" b="1" dirty="0">
                <a:solidFill>
                  <a:schemeClr val="tx1"/>
                </a:solidFill>
                <a:highlight>
                  <a:srgbClr val="FFFF00"/>
                </a:highlight>
                <a:latin typeface="Times New Roman" panose="02020603050405020304" pitchFamily="18" charset="0"/>
                <a:cs typeface="Times New Roman" panose="02020603050405020304" pitchFamily="18" charset="0"/>
              </a:rPr>
              <a:t>BE</a:t>
            </a:r>
            <a:r>
              <a:rPr lang="ro-RO" b="1" dirty="0">
                <a:solidFill>
                  <a:schemeClr val="tx1"/>
                </a:solidFill>
                <a:highlight>
                  <a:srgbClr val="FFFF00"/>
                </a:highlight>
                <a:latin typeface="Times New Roman" panose="02020603050405020304" pitchFamily="18" charset="0"/>
                <a:cs typeface="Times New Roman" panose="02020603050405020304" pitchFamily="18" charset="0"/>
              </a:rPr>
              <a:t>/V</a:t>
            </a:r>
            <a:r>
              <a:rPr lang="ro-RO" sz="1400" b="1" dirty="0">
                <a:solidFill>
                  <a:schemeClr val="tx1"/>
                </a:solidFill>
                <a:highlight>
                  <a:srgbClr val="FFFF00"/>
                </a:highlight>
                <a:latin typeface="Times New Roman" panose="02020603050405020304" pitchFamily="18" charset="0"/>
                <a:cs typeface="Times New Roman" panose="02020603050405020304" pitchFamily="18" charset="0"/>
              </a:rPr>
              <a:t>T</a:t>
            </a:r>
            <a:r>
              <a:rPr lang="ro-RO" b="1" dirty="0">
                <a:solidFill>
                  <a:schemeClr val="tx1"/>
                </a:solidFill>
                <a:highlight>
                  <a:srgbClr val="FFFF00"/>
                </a:highlight>
                <a:latin typeface="Times New Roman" panose="02020603050405020304" pitchFamily="18" charset="0"/>
                <a:cs typeface="Times New Roman" panose="02020603050405020304" pitchFamily="18" charset="0"/>
              </a:rPr>
              <a:t>) </a:t>
            </a:r>
            <a:r>
              <a:rPr lang="en-US" b="1" dirty="0">
                <a:solidFill>
                  <a:schemeClr val="tx1"/>
                </a:solidFill>
                <a:highlight>
                  <a:srgbClr val="FFFF00"/>
                </a:highlight>
                <a:latin typeface="Times New Roman" panose="02020603050405020304" pitchFamily="18" charset="0"/>
                <a:cs typeface="Times New Roman" panose="02020603050405020304" pitchFamily="18" charset="0"/>
              </a:rPr>
              <a:t>=</a:t>
            </a:r>
            <a:r>
              <a:rPr lang="ro-RO" b="1" dirty="0">
                <a:solidFill>
                  <a:schemeClr val="tx1"/>
                </a:solidFill>
                <a:highlight>
                  <a:srgbClr val="FFFF00"/>
                </a:highlight>
                <a:latin typeface="Times New Roman" panose="02020603050405020304" pitchFamily="18" charset="0"/>
                <a:cs typeface="Times New Roman" panose="02020603050405020304" pitchFamily="18" charset="0"/>
              </a:rPr>
              <a:t> 1,0</a:t>
            </a:r>
            <a:r>
              <a:rPr lang="en-US" b="1" dirty="0">
                <a:solidFill>
                  <a:schemeClr val="tx1"/>
                </a:solidFill>
                <a:highlight>
                  <a:srgbClr val="FFFF00"/>
                </a:highlight>
                <a:latin typeface="Times New Roman" panose="02020603050405020304" pitchFamily="18" charset="0"/>
                <a:cs typeface="Times New Roman" panose="02020603050405020304" pitchFamily="18" charset="0"/>
              </a:rPr>
              <a:t>                                                                   </a:t>
            </a:r>
            <a:r>
              <a:rPr lang="ro-RO" b="1" dirty="0" err="1">
                <a:solidFill>
                  <a:schemeClr val="tx1"/>
                </a:solidFill>
                <a:highlight>
                  <a:srgbClr val="FFFF00"/>
                </a:highlight>
                <a:latin typeface="Times New Roman" panose="02020603050405020304" pitchFamily="18" charset="0"/>
                <a:cs typeface="Times New Roman" panose="02020603050405020304" pitchFamily="18" charset="0"/>
              </a:rPr>
              <a:t>exp</a:t>
            </a:r>
            <a:r>
              <a:rPr lang="ro-RO" b="1" dirty="0">
                <a:solidFill>
                  <a:schemeClr val="tx1"/>
                </a:solidFill>
                <a:highlight>
                  <a:srgbClr val="FFFF00"/>
                </a:highlight>
                <a:latin typeface="Times New Roman" panose="02020603050405020304" pitchFamily="18" charset="0"/>
                <a:cs typeface="Times New Roman" panose="02020603050405020304" pitchFamily="18" charset="0"/>
              </a:rPr>
              <a:t> (^V</a:t>
            </a:r>
            <a:r>
              <a:rPr lang="ro-RO" sz="1400" b="1" dirty="0">
                <a:solidFill>
                  <a:schemeClr val="tx1"/>
                </a:solidFill>
                <a:highlight>
                  <a:srgbClr val="FFFF00"/>
                </a:highlight>
                <a:latin typeface="Times New Roman" panose="02020603050405020304" pitchFamily="18" charset="0"/>
                <a:cs typeface="Times New Roman" panose="02020603050405020304" pitchFamily="18" charset="0"/>
              </a:rPr>
              <a:t>B</a:t>
            </a:r>
            <a:r>
              <a:rPr lang="en-US" sz="1400" b="1" dirty="0">
                <a:solidFill>
                  <a:schemeClr val="tx1"/>
                </a:solidFill>
                <a:highlight>
                  <a:srgbClr val="FFFF00"/>
                </a:highlight>
                <a:latin typeface="Times New Roman" panose="02020603050405020304" pitchFamily="18" charset="0"/>
                <a:cs typeface="Times New Roman" panose="02020603050405020304" pitchFamily="18" charset="0"/>
              </a:rPr>
              <a:t>C</a:t>
            </a:r>
            <a:r>
              <a:rPr lang="en-US" b="1" dirty="0">
                <a:solidFill>
                  <a:schemeClr val="tx1"/>
                </a:solidFill>
                <a:highlight>
                  <a:srgbClr val="FFFF00"/>
                </a:highlight>
                <a:latin typeface="Times New Roman" panose="02020603050405020304" pitchFamily="18" charset="0"/>
                <a:cs typeface="Times New Roman" panose="02020603050405020304" pitchFamily="18" charset="0"/>
              </a:rPr>
              <a:t>V</a:t>
            </a:r>
            <a:r>
              <a:rPr lang="en-US" sz="1600" b="1" dirty="0">
                <a:solidFill>
                  <a:schemeClr val="tx1"/>
                </a:solidFill>
                <a:highlight>
                  <a:srgbClr val="FFFF00"/>
                </a:highlight>
                <a:latin typeface="Times New Roman" panose="02020603050405020304" pitchFamily="18" charset="0"/>
                <a:cs typeface="Times New Roman" panose="02020603050405020304" pitchFamily="18" charset="0"/>
              </a:rPr>
              <a:t>T</a:t>
            </a:r>
            <a:r>
              <a:rPr lang="ro-RO" b="1" dirty="0">
                <a:solidFill>
                  <a:schemeClr val="tx1"/>
                </a:solidFill>
                <a:highlight>
                  <a:srgbClr val="FFFF00"/>
                </a:highlight>
                <a:latin typeface="Times New Roman" panose="02020603050405020304" pitchFamily="18" charset="0"/>
                <a:cs typeface="Times New Roman" panose="02020603050405020304" pitchFamily="18" charset="0"/>
              </a:rPr>
              <a:t>) &lt;&lt; 1,0</a:t>
            </a:r>
          </a:p>
          <a:p>
            <a:endParaRPr lang="ro-RO" b="1" dirty="0">
              <a:solidFill>
                <a:schemeClr val="tx1"/>
              </a:solidFill>
              <a:latin typeface="Times New Roman" panose="02020603050405020304" pitchFamily="18" charset="0"/>
              <a:cs typeface="Times New Roman" panose="02020603050405020304" pitchFamily="18" charset="0"/>
            </a:endParaRPr>
          </a:p>
          <a:p>
            <a:r>
              <a:rPr lang="ro-RO" b="1" dirty="0">
                <a:solidFill>
                  <a:schemeClr val="tx1"/>
                </a:solidFill>
                <a:latin typeface="Times New Roman" panose="02020603050405020304" pitchFamily="18" charset="0"/>
                <a:cs typeface="Times New Roman" panose="02020603050405020304" pitchFamily="18" charset="0"/>
              </a:rPr>
              <a:t>Atunci: </a:t>
            </a:r>
          </a:p>
          <a:p>
            <a:endParaRPr lang="ro-RO" b="1" dirty="0">
              <a:solidFill>
                <a:schemeClr val="tx1"/>
              </a:solidFill>
              <a:latin typeface="Times New Roman" panose="02020603050405020304" pitchFamily="18" charset="0"/>
              <a:cs typeface="Times New Roman" panose="02020603050405020304" pitchFamily="18" charset="0"/>
            </a:endParaRPr>
          </a:p>
          <a:p>
            <a:endParaRPr lang="ro-RO" b="1" dirty="0">
              <a:solidFill>
                <a:schemeClr val="tx1"/>
              </a:solidFill>
              <a:latin typeface="Times New Roman" panose="02020603050405020304" pitchFamily="18" charset="0"/>
              <a:cs typeface="Times New Roman" panose="02020603050405020304" pitchFamily="18" charset="0"/>
            </a:endParaRPr>
          </a:p>
          <a:p>
            <a:endParaRPr lang="ro-RO" b="1" dirty="0">
              <a:solidFill>
                <a:schemeClr val="tx1"/>
              </a:solidFill>
              <a:latin typeface="Times New Roman" panose="02020603050405020304" pitchFamily="18" charset="0"/>
              <a:cs typeface="Times New Roman" panose="02020603050405020304" pitchFamily="18" charset="0"/>
            </a:endParaRPr>
          </a:p>
          <a:p>
            <a:r>
              <a:rPr lang="ro-RO" b="1" dirty="0">
                <a:solidFill>
                  <a:schemeClr val="tx1"/>
                </a:solidFill>
                <a:latin typeface="Times New Roman" panose="02020603050405020304" pitchFamily="18" charset="0"/>
                <a:cs typeface="Times New Roman" panose="02020603050405020304" pitchFamily="18" charset="0"/>
              </a:rPr>
              <a:t>ce este echivalent cu </a:t>
            </a:r>
            <a:r>
              <a:rPr lang="ro-RO" b="1" dirty="0">
                <a:solidFill>
                  <a:srgbClr val="FF0000"/>
                </a:solidFill>
                <a:latin typeface="Times New Roman" panose="02020603050405020304" pitchFamily="18" charset="0"/>
                <a:cs typeface="Times New Roman" panose="02020603050405020304" pitchFamily="18" charset="0"/>
              </a:rPr>
              <a:t>o conducție foarte joasă între E și C </a:t>
            </a:r>
            <a:r>
              <a:rPr lang="ro-RO" b="1" dirty="0">
                <a:solidFill>
                  <a:schemeClr val="tx1"/>
                </a:solidFill>
                <a:latin typeface="Times New Roman" panose="02020603050405020304" pitchFamily="18" charset="0"/>
                <a:cs typeface="Times New Roman" panose="02020603050405020304" pitchFamily="18" charset="0"/>
              </a:rPr>
              <a:t>(vezi figura), deci este un circuit deschis</a:t>
            </a:r>
          </a:p>
          <a:p>
            <a:endParaRPr lang="en-US" dirty="0"/>
          </a:p>
        </p:txBody>
      </p:sp>
      <p:pic>
        <p:nvPicPr>
          <p:cNvPr id="9" name="Picture 8">
            <a:extLst>
              <a:ext uri="{FF2B5EF4-FFF2-40B4-BE49-F238E27FC236}">
                <a16:creationId xmlns:a16="http://schemas.microsoft.com/office/drawing/2014/main" id="{47B54DB8-F547-5AB3-A79D-120E7E6BFC72}"/>
              </a:ext>
            </a:extLst>
          </p:cNvPr>
          <p:cNvPicPr>
            <a:picLocks noChangeAspect="1"/>
          </p:cNvPicPr>
          <p:nvPr/>
        </p:nvPicPr>
        <p:blipFill>
          <a:blip r:embed="rId2"/>
          <a:stretch>
            <a:fillRect/>
          </a:stretch>
        </p:blipFill>
        <p:spPr>
          <a:xfrm>
            <a:off x="6837596" y="2942485"/>
            <a:ext cx="4489928" cy="1061885"/>
          </a:xfrm>
          <a:prstGeom prst="rect">
            <a:avLst/>
          </a:prstGeom>
        </p:spPr>
      </p:pic>
      <p:pic>
        <p:nvPicPr>
          <p:cNvPr id="11" name="Picture 10">
            <a:extLst>
              <a:ext uri="{FF2B5EF4-FFF2-40B4-BE49-F238E27FC236}">
                <a16:creationId xmlns:a16="http://schemas.microsoft.com/office/drawing/2014/main" id="{3FBAC4A5-1C4A-6E2C-6F3E-DD702C05D620}"/>
              </a:ext>
            </a:extLst>
          </p:cNvPr>
          <p:cNvPicPr>
            <a:picLocks noChangeAspect="1"/>
          </p:cNvPicPr>
          <p:nvPr/>
        </p:nvPicPr>
        <p:blipFill>
          <a:blip r:embed="rId3"/>
          <a:stretch>
            <a:fillRect/>
          </a:stretch>
        </p:blipFill>
        <p:spPr>
          <a:xfrm>
            <a:off x="3360066" y="5243541"/>
            <a:ext cx="4784596" cy="1300980"/>
          </a:xfrm>
          <a:prstGeom prst="rect">
            <a:avLst/>
          </a:prstGeom>
        </p:spPr>
      </p:pic>
      <p:pic>
        <p:nvPicPr>
          <p:cNvPr id="2" name="Picture 1">
            <a:extLst>
              <a:ext uri="{FF2B5EF4-FFF2-40B4-BE49-F238E27FC236}">
                <a16:creationId xmlns:a16="http://schemas.microsoft.com/office/drawing/2014/main" id="{D949B347-DE80-42B4-4D38-0471D01569DB}"/>
              </a:ext>
            </a:extLst>
          </p:cNvPr>
          <p:cNvPicPr>
            <a:picLocks noChangeAspect="1"/>
          </p:cNvPicPr>
          <p:nvPr/>
        </p:nvPicPr>
        <p:blipFill>
          <a:blip r:embed="rId4"/>
          <a:stretch>
            <a:fillRect/>
          </a:stretch>
        </p:blipFill>
        <p:spPr>
          <a:xfrm>
            <a:off x="1066800" y="2901287"/>
            <a:ext cx="4414501" cy="1220235"/>
          </a:xfrm>
          <a:prstGeom prst="rect">
            <a:avLst/>
          </a:prstGeom>
        </p:spPr>
      </p:pic>
      <p:sp>
        <p:nvSpPr>
          <p:cNvPr id="4" name="Arrow: Right 3">
            <a:extLst>
              <a:ext uri="{FF2B5EF4-FFF2-40B4-BE49-F238E27FC236}">
                <a16:creationId xmlns:a16="http://schemas.microsoft.com/office/drawing/2014/main" id="{0AF1823B-A894-E14D-5C93-2EF8D2185DAC}"/>
              </a:ext>
            </a:extLst>
          </p:cNvPr>
          <p:cNvSpPr/>
          <p:nvPr/>
        </p:nvSpPr>
        <p:spPr>
          <a:xfrm>
            <a:off x="5683624" y="3429000"/>
            <a:ext cx="824752" cy="1658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217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094" y="230394"/>
            <a:ext cx="11041812" cy="6069105"/>
          </a:xfrm>
        </p:spPr>
        <p:txBody>
          <a:bodyPr>
            <a:normAutofit fontScale="92500" lnSpcReduction="20000"/>
          </a:bodyPr>
          <a:lstStyle/>
          <a:p>
            <a:r>
              <a:rPr lang="en-GB" dirty="0" err="1">
                <a:latin typeface="Times New Roman" panose="02020603050405020304" pitchFamily="18" charset="0"/>
                <a:cs typeface="Times New Roman" panose="02020603050405020304" pitchFamily="18" charset="0"/>
              </a:rPr>
              <a:t>Tranzistorul</a:t>
            </a:r>
            <a:r>
              <a:rPr lang="en-GB" dirty="0">
                <a:latin typeface="Times New Roman" panose="02020603050405020304" pitchFamily="18" charset="0"/>
                <a:cs typeface="Times New Roman" panose="02020603050405020304" pitchFamily="18" charset="0"/>
              </a:rPr>
              <a:t> bipolar (BJT) a </a:t>
            </a:r>
            <a:r>
              <a:rPr lang="en-GB" dirty="0" err="1">
                <a:latin typeface="Times New Roman" panose="02020603050405020304" pitchFamily="18" charset="0"/>
                <a:cs typeface="Times New Roman" panose="02020603050405020304" pitchFamily="18" charset="0"/>
              </a:rPr>
              <a:t>fost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primul</a:t>
            </a:r>
            <a:r>
              <a:rPr lang="en-GB" dirty="0">
                <a:latin typeface="Times New Roman" panose="02020603050405020304" pitchFamily="18" charset="0"/>
                <a:cs typeface="Times New Roman" panose="02020603050405020304" pitchFamily="18" charset="0"/>
              </a:rPr>
              <a:t> element de </a:t>
            </a:r>
            <a:r>
              <a:rPr lang="en-GB" dirty="0" err="1">
                <a:latin typeface="Times New Roman" panose="02020603050405020304" pitchFamily="18" charset="0"/>
                <a:cs typeface="Times New Roman" panose="02020603050405020304" pitchFamily="18" charset="0"/>
              </a:rPr>
              <a:t>amplificare</a:t>
            </a:r>
            <a:r>
              <a:rPr lang="ro-RO" dirty="0">
                <a:latin typeface="Times New Roman" panose="02020603050405020304" pitchFamily="18" charset="0"/>
                <a:cs typeface="Times New Roman" panose="02020603050405020304" pitchFamily="18" charset="0"/>
              </a:rPr>
              <a:t> cu corp solid</a:t>
            </a:r>
            <a:r>
              <a:rPr lang="en-GB"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1925–1935 (Conceptualizare): Julius Edgar Lilienfeld a brevetat primul concept de tranzistor cu efect de câmp (FET) în 1925, urmat de Oskar Heil în 1935 - la acea vreme nu au fost produse dispozitive funcționale.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1945 – JFET </a:t>
            </a:r>
            <a:r>
              <a:rPr lang="en-US" dirty="0" err="1">
                <a:latin typeface="Times New Roman" panose="02020603050405020304" pitchFamily="18" charset="0"/>
                <a:cs typeface="Times New Roman" panose="02020603050405020304" pitchFamily="18" charset="0"/>
              </a:rPr>
              <a:t>brevetat</a:t>
            </a:r>
            <a:r>
              <a:rPr lang="en-US" dirty="0">
                <a:latin typeface="Times New Roman" panose="02020603050405020304" pitchFamily="18" charset="0"/>
                <a:cs typeface="Times New Roman" panose="02020603050405020304" pitchFamily="18" charset="0"/>
              </a:rPr>
              <a:t>  de Heinrich Welker</a:t>
            </a:r>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1947 (23 Decembrie, Descoperirea): Bardeen și Brattain de la Bell Labs au creat primul transistor</a:t>
            </a:r>
            <a:r>
              <a:rPr lang="en-US" dirty="0">
                <a:latin typeface="Times New Roman" panose="02020603050405020304" pitchFamily="18" charset="0"/>
                <a:cs typeface="Times New Roman" panose="02020603050405020304" pitchFamily="18" charset="0"/>
              </a:rPr>
              <a:t> f</a:t>
            </a:r>
            <a:r>
              <a:rPr lang="ro-RO" dirty="0">
                <a:latin typeface="Times New Roman" panose="02020603050405020304" pitchFamily="18" charset="0"/>
                <a:cs typeface="Times New Roman" panose="02020603050405020304" pitchFamily="18" charset="0"/>
              </a:rPr>
              <a:t>uncțional cu contact punctiform folosind Ge</a:t>
            </a:r>
          </a:p>
          <a:p>
            <a:r>
              <a:rPr lang="ro-RO" dirty="0">
                <a:latin typeface="Times New Roman" panose="02020603050405020304" pitchFamily="18" charset="0"/>
                <a:cs typeface="Times New Roman" panose="02020603050405020304" pitchFamily="18" charset="0"/>
              </a:rPr>
              <a:t>1948 (Anunț public): Bell </a:t>
            </a:r>
            <a:r>
              <a:rPr lang="ro-RO" dirty="0" err="1">
                <a:latin typeface="Times New Roman" panose="02020603050405020304" pitchFamily="18" charset="0"/>
                <a:cs typeface="Times New Roman" panose="02020603050405020304" pitchFamily="18" charset="0"/>
              </a:rPr>
              <a:t>Labs</a:t>
            </a:r>
            <a:r>
              <a:rPr lang="ro-RO" dirty="0">
                <a:latin typeface="Times New Roman" panose="02020603050405020304" pitchFamily="18" charset="0"/>
                <a:cs typeface="Times New Roman" panose="02020603050405020304" pitchFamily="18" charset="0"/>
              </a:rPr>
              <a:t> a anunțat public invenția tranzistorului pe 30 iunie 1948.</a:t>
            </a:r>
          </a:p>
          <a:p>
            <a:r>
              <a:rPr lang="ro-RO" dirty="0">
                <a:latin typeface="Times New Roman" panose="02020603050405020304" pitchFamily="18" charset="0"/>
                <a:cs typeface="Times New Roman" panose="02020603050405020304" pitchFamily="18" charset="0"/>
              </a:rPr>
              <a:t>1951 (</a:t>
            </a:r>
            <a:r>
              <a:rPr lang="en-US" dirty="0">
                <a:latin typeface="Times New Roman" panose="02020603050405020304" pitchFamily="18" charset="0"/>
                <a:cs typeface="Times New Roman" panose="02020603050405020304" pitchFamily="18" charset="0"/>
              </a:rPr>
              <a:t>BJT</a:t>
            </a:r>
            <a:r>
              <a:rPr lang="ro-RO" dirty="0">
                <a:latin typeface="Times New Roman" panose="02020603050405020304" pitchFamily="18" charset="0"/>
                <a:cs typeface="Times New Roman" panose="02020603050405020304" pitchFamily="18" charset="0"/>
              </a:rPr>
              <a:t>): William Shockley a dezvoltat tranzistorul bipolar de joncțiune, mai stabil și mai ușor de produs, permițând producția în masă.</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1953 – </a:t>
            </a:r>
            <a:r>
              <a:rPr lang="en-US" dirty="0" err="1">
                <a:latin typeface="Times New Roman" panose="02020603050405020304" pitchFamily="18" charset="0"/>
                <a:cs typeface="Times New Roman" panose="02020603050405020304" pitchFamily="18" charset="0"/>
              </a:rPr>
              <a:t>primul</a:t>
            </a:r>
            <a:r>
              <a:rPr lang="en-US" dirty="0">
                <a:latin typeface="Times New Roman" panose="02020603050405020304" pitchFamily="18" charset="0"/>
                <a:cs typeface="Times New Roman" panose="02020603050405020304" pitchFamily="18" charset="0"/>
              </a:rPr>
              <a:t> JFET de George </a:t>
            </a:r>
            <a:r>
              <a:rPr lang="en-US" dirty="0" err="1">
                <a:latin typeface="Times New Roman" panose="02020603050405020304" pitchFamily="18" charset="0"/>
                <a:cs typeface="Times New Roman" panose="02020603050405020304" pitchFamily="18" charset="0"/>
              </a:rPr>
              <a:t>C.Dacey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a:t>
            </a:r>
            <a:r>
              <a:rPr lang="en-US" dirty="0">
                <a:latin typeface="Times New Roman" panose="02020603050405020304" pitchFamily="18" charset="0"/>
                <a:cs typeface="Times New Roman" panose="02020603050405020304" pitchFamily="18" charset="0"/>
              </a:rPr>
              <a:t> Ian </a:t>
            </a:r>
            <a:r>
              <a:rPr lang="en-US" dirty="0" err="1">
                <a:latin typeface="Times New Roman" panose="02020603050405020304" pitchFamily="18" charset="0"/>
                <a:cs typeface="Times New Roman" panose="02020603050405020304" pitchFamily="18" charset="0"/>
              </a:rPr>
              <a:t>M.Rise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japonezii</a:t>
            </a:r>
            <a:r>
              <a:rPr lang="en-US" dirty="0">
                <a:latin typeface="Times New Roman" panose="02020603050405020304" pitchFamily="18" charset="0"/>
                <a:cs typeface="Times New Roman" panose="02020603050405020304" pitchFamily="18" charset="0"/>
              </a:rPr>
              <a:t> Nishizawa </a:t>
            </a:r>
            <a:r>
              <a:rPr lang="en-US" dirty="0" err="1">
                <a:latin typeface="Times New Roman" panose="02020603050405020304" pitchFamily="18" charset="0"/>
                <a:cs typeface="Times New Roman" panose="02020603050405020304" pitchFamily="18" charset="0"/>
              </a:rPr>
              <a:t>si</a:t>
            </a:r>
            <a:r>
              <a:rPr lang="en-US" dirty="0">
                <a:latin typeface="Times New Roman" panose="02020603050405020304" pitchFamily="18" charset="0"/>
                <a:cs typeface="Times New Roman" panose="02020603050405020304" pitchFamily="18" charset="0"/>
              </a:rPr>
              <a:t> Watanabe au solicit breve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ceva</a:t>
            </a:r>
            <a:r>
              <a:rPr lang="en-US" dirty="0">
                <a:latin typeface="Times New Roman" panose="02020603050405020304" pitchFamily="18" charset="0"/>
                <a:cs typeface="Times New Roman" panose="02020603050405020304" pitchFamily="18" charset="0"/>
              </a:rPr>
              <a:t> similar in 1950.</a:t>
            </a:r>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1954 (Tranzistor de Si): Texas </a:t>
            </a:r>
            <a:r>
              <a:rPr lang="ro-RO" dirty="0" err="1">
                <a:latin typeface="Times New Roman" panose="02020603050405020304" pitchFamily="18" charset="0"/>
                <a:cs typeface="Times New Roman" panose="02020603050405020304" pitchFamily="18" charset="0"/>
              </a:rPr>
              <a:t>Instruments</a:t>
            </a:r>
            <a:r>
              <a:rPr lang="ro-RO" dirty="0">
                <a:latin typeface="Times New Roman" panose="02020603050405020304" pitchFamily="18" charset="0"/>
                <a:cs typeface="Times New Roman" panose="02020603050405020304" pitchFamily="18" charset="0"/>
              </a:rPr>
              <a:t> a dezvoltat primul tranzistor comercial de Si, care era mai rezistent la căldură decât Ge.</a:t>
            </a:r>
          </a:p>
          <a:p>
            <a:r>
              <a:rPr lang="ro-RO" dirty="0">
                <a:latin typeface="Times New Roman" panose="02020603050405020304" pitchFamily="18" charset="0"/>
                <a:cs typeface="Times New Roman" panose="02020603050405020304" pitchFamily="18" charset="0"/>
              </a:rPr>
              <a:t>Decembrie 1959 - dezvoltat MOSFET,  inventat de </a:t>
            </a:r>
            <a:r>
              <a:rPr lang="ro-RO" dirty="0" err="1">
                <a:latin typeface="Times New Roman" panose="02020603050405020304" pitchFamily="18" charset="0"/>
                <a:cs typeface="Times New Roman" panose="02020603050405020304" pitchFamily="18" charset="0"/>
              </a:rPr>
              <a:t>Atalla</a:t>
            </a:r>
            <a:r>
              <a:rPr lang="ro-RO" dirty="0">
                <a:latin typeface="Times New Roman" panose="02020603050405020304" pitchFamily="18" charset="0"/>
                <a:cs typeface="Times New Roman" panose="02020603050405020304" pitchFamily="18" charset="0"/>
              </a:rPr>
              <a:t> si </a:t>
            </a:r>
            <a:r>
              <a:rPr lang="ro-RO" dirty="0" err="1">
                <a:latin typeface="Times New Roman" panose="02020603050405020304" pitchFamily="18" charset="0"/>
                <a:cs typeface="Times New Roman" panose="02020603050405020304" pitchFamily="18" charset="0"/>
              </a:rPr>
              <a:t>Dawon</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Kahng</a:t>
            </a:r>
            <a:r>
              <a:rPr lang="ro-RO" dirty="0">
                <a:latin typeface="Times New Roman" panose="02020603050405020304" pitchFamily="18" charset="0"/>
                <a:cs typeface="Times New Roman" panose="02020603050405020304" pitchFamily="18" charset="0"/>
              </a:rPr>
              <a:t> - care este acum cel mai produs dispozitiv din istorie</a:t>
            </a:r>
          </a:p>
          <a:p>
            <a:r>
              <a:rPr lang="ro-RO" dirty="0">
                <a:latin typeface="Times New Roman" panose="02020603050405020304" pitchFamily="18" charset="0"/>
                <a:cs typeface="Times New Roman" panose="02020603050405020304" pitchFamily="18" charset="0"/>
              </a:rPr>
              <a:t>1979 – IGBT, </a:t>
            </a:r>
            <a:r>
              <a:rPr lang="ro-RO" dirty="0" err="1">
                <a:latin typeface="Times New Roman" panose="02020603050405020304" pitchFamily="18" charset="0"/>
                <a:cs typeface="Times New Roman" panose="02020603050405020304" pitchFamily="18" charset="0"/>
              </a:rPr>
              <a:t>K.Yamagami</a:t>
            </a:r>
            <a:r>
              <a:rPr lang="ro-RO" dirty="0">
                <a:latin typeface="Times New Roman" panose="02020603050405020304" pitchFamily="18" charset="0"/>
                <a:cs typeface="Times New Roman" panose="02020603050405020304" pitchFamily="18" charset="0"/>
              </a:rPr>
              <a:t> si </a:t>
            </a:r>
            <a:r>
              <a:rPr lang="ro-RO" dirty="0" err="1">
                <a:latin typeface="Times New Roman" panose="02020603050405020304" pitchFamily="18" charset="0"/>
                <a:cs typeface="Times New Roman" panose="02020603050405020304" pitchFamily="18" charset="0"/>
              </a:rPr>
              <a:t>Y.Akagiri</a:t>
            </a:r>
            <a:r>
              <a:rPr lang="ro-RO" dirty="0">
                <a:latin typeface="Times New Roman" panose="02020603050405020304" pitchFamily="18" charset="0"/>
                <a:cs typeface="Times New Roman" panose="02020603050405020304" pitchFamily="18" charset="0"/>
              </a:rPr>
              <a:t> (</a:t>
            </a:r>
            <a:r>
              <a:rPr lang="ro-RO" dirty="0" err="1">
                <a:latin typeface="Times New Roman" panose="02020603050405020304" pitchFamily="18" charset="0"/>
                <a:cs typeface="Times New Roman" panose="02020603050405020304" pitchFamily="18" charset="0"/>
              </a:rPr>
              <a:t>Mitsubisi</a:t>
            </a:r>
            <a:r>
              <a:rPr lang="ro-RO" dirty="0">
                <a:latin typeface="Times New Roman" panose="02020603050405020304" pitchFamily="18" charset="0"/>
                <a:cs typeface="Times New Roman" panose="02020603050405020304" pitchFamily="18" charset="0"/>
              </a:rPr>
              <a:t> Electric.</a:t>
            </a:r>
          </a:p>
          <a:p>
            <a:endParaRPr lang="en-GB" dirty="0"/>
          </a:p>
        </p:txBody>
      </p:sp>
    </p:spTree>
    <p:extLst>
      <p:ext uri="{BB962C8B-B14F-4D97-AF65-F5344CB8AC3E}">
        <p14:creationId xmlns:p14="http://schemas.microsoft.com/office/powerpoint/2010/main" val="2341010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1A451-C632-FD70-CE53-945FB3441FF2}"/>
              </a:ext>
            </a:extLst>
          </p:cNvPr>
          <p:cNvSpPr>
            <a:spLocks noGrp="1"/>
          </p:cNvSpPr>
          <p:nvPr>
            <p:ph idx="1"/>
          </p:nvPr>
        </p:nvSpPr>
        <p:spPr>
          <a:xfrm>
            <a:off x="315726" y="289103"/>
            <a:ext cx="11560547" cy="5400135"/>
          </a:xfrm>
        </p:spPr>
        <p:txBody>
          <a:bodyPr>
            <a:normAutofit/>
          </a:bodyPr>
          <a:lstStyle/>
          <a:p>
            <a:r>
              <a:rPr lang="ro-RO" b="1" dirty="0">
                <a:solidFill>
                  <a:srgbClr val="FF0000"/>
                </a:solidFill>
                <a:latin typeface="Times New Roman" panose="02020603050405020304" pitchFamily="18" charset="0"/>
                <a:cs typeface="Times New Roman" panose="02020603050405020304" pitchFamily="18" charset="0"/>
              </a:rPr>
              <a:t>Mod de saturare</a:t>
            </a:r>
          </a:p>
          <a:p>
            <a:r>
              <a:rPr lang="ro-RO" b="1" dirty="0">
                <a:solidFill>
                  <a:schemeClr val="tx1"/>
                </a:solidFill>
                <a:latin typeface="Times New Roman" panose="02020603050405020304" pitchFamily="18" charset="0"/>
                <a:cs typeface="Times New Roman" panose="02020603050405020304" pitchFamily="18" charset="0"/>
              </a:rPr>
              <a:t>B-E </a:t>
            </a:r>
            <a:r>
              <a:rPr lang="ro-RO" b="1" dirty="0">
                <a:solidFill>
                  <a:schemeClr val="tx1"/>
                </a:solidFill>
                <a:highlight>
                  <a:srgbClr val="FFFF00"/>
                </a:highlight>
                <a:latin typeface="Times New Roman" panose="02020603050405020304" pitchFamily="18" charset="0"/>
                <a:cs typeface="Times New Roman" panose="02020603050405020304" pitchFamily="18" charset="0"/>
              </a:rPr>
              <a:t>polarizată direct</a:t>
            </a:r>
            <a:r>
              <a:rPr lang="ro-RO" b="1" dirty="0">
                <a:solidFill>
                  <a:schemeClr val="tx1"/>
                </a:solidFill>
                <a:latin typeface="Times New Roman" panose="02020603050405020304" pitchFamily="18" charset="0"/>
                <a:cs typeface="Times New Roman" panose="02020603050405020304" pitchFamily="18" charset="0"/>
              </a:rPr>
              <a:t>, V</a:t>
            </a:r>
            <a:r>
              <a:rPr lang="ro-RO" sz="1400" b="1" dirty="0">
                <a:solidFill>
                  <a:schemeClr val="tx1"/>
                </a:solidFill>
                <a:latin typeface="Times New Roman" panose="02020603050405020304" pitchFamily="18" charset="0"/>
                <a:cs typeface="Times New Roman" panose="02020603050405020304" pitchFamily="18" charset="0"/>
              </a:rPr>
              <a:t>BE</a:t>
            </a:r>
            <a:r>
              <a:rPr lang="ro-RO" b="1" dirty="0">
                <a:solidFill>
                  <a:schemeClr val="tx1"/>
                </a:solidFill>
                <a:latin typeface="Times New Roman" panose="02020603050405020304" pitchFamily="18" charset="0"/>
                <a:cs typeface="Times New Roman" panose="02020603050405020304" pitchFamily="18" charset="0"/>
              </a:rPr>
              <a:t> –pozitiv                             B-C </a:t>
            </a:r>
            <a:r>
              <a:rPr lang="ro-RO" b="1" dirty="0">
                <a:solidFill>
                  <a:schemeClr val="tx1"/>
                </a:solidFill>
                <a:highlight>
                  <a:srgbClr val="FFFF00"/>
                </a:highlight>
                <a:latin typeface="Times New Roman" panose="02020603050405020304" pitchFamily="18" charset="0"/>
                <a:cs typeface="Times New Roman" panose="02020603050405020304" pitchFamily="18" charset="0"/>
              </a:rPr>
              <a:t>polarizată direct</a:t>
            </a:r>
            <a:r>
              <a:rPr lang="ro-RO" b="1" dirty="0">
                <a:solidFill>
                  <a:schemeClr val="tx1"/>
                </a:solidFill>
                <a:latin typeface="Times New Roman" panose="02020603050405020304" pitchFamily="18" charset="0"/>
                <a:cs typeface="Times New Roman" panose="02020603050405020304" pitchFamily="18" charset="0"/>
              </a:rPr>
              <a:t>, V</a:t>
            </a:r>
            <a:r>
              <a:rPr lang="ro-RO" sz="1400" b="1" dirty="0">
                <a:solidFill>
                  <a:schemeClr val="tx1"/>
                </a:solidFill>
                <a:latin typeface="Times New Roman" panose="02020603050405020304" pitchFamily="18" charset="0"/>
                <a:cs typeface="Times New Roman" panose="02020603050405020304" pitchFamily="18" charset="0"/>
              </a:rPr>
              <a:t>BC </a:t>
            </a:r>
            <a:r>
              <a:rPr lang="ro-RO" b="1" dirty="0">
                <a:solidFill>
                  <a:schemeClr val="tx1"/>
                </a:solidFill>
                <a:latin typeface="Times New Roman" panose="02020603050405020304" pitchFamily="18" charset="0"/>
                <a:cs typeface="Times New Roman" panose="02020603050405020304" pitchFamily="18" charset="0"/>
              </a:rPr>
              <a:t>– pozitiv</a:t>
            </a:r>
          </a:p>
          <a:p>
            <a:endParaRPr lang="ro-RO" b="1" dirty="0">
              <a:solidFill>
                <a:srgbClr val="FF0000"/>
              </a:solidFill>
              <a:latin typeface="Times New Roman" panose="02020603050405020304" pitchFamily="18" charset="0"/>
              <a:cs typeface="Times New Roman" panose="02020603050405020304" pitchFamily="18" charset="0"/>
            </a:endParaRPr>
          </a:p>
          <a:p>
            <a:r>
              <a:rPr lang="ro-RO" b="1" dirty="0">
                <a:solidFill>
                  <a:schemeClr val="tx1"/>
                </a:solidFill>
                <a:latin typeface="Times New Roman" panose="02020603050405020304" pitchFamily="18" charset="0"/>
                <a:cs typeface="Times New Roman" panose="02020603050405020304" pitchFamily="18" charset="0"/>
              </a:rPr>
              <a:t>atunci:</a:t>
            </a:r>
          </a:p>
          <a:p>
            <a:endParaRPr lang="ro-RO" b="1" dirty="0">
              <a:solidFill>
                <a:schemeClr val="tx1"/>
              </a:solidFill>
              <a:latin typeface="Times New Roman" panose="02020603050405020304" pitchFamily="18" charset="0"/>
              <a:cs typeface="Times New Roman" panose="02020603050405020304" pitchFamily="18" charset="0"/>
            </a:endParaRPr>
          </a:p>
          <a:p>
            <a:endParaRPr lang="ro-RO" b="1" dirty="0">
              <a:solidFill>
                <a:schemeClr val="tx1"/>
              </a:solidFill>
              <a:latin typeface="Times New Roman" panose="02020603050405020304" pitchFamily="18" charset="0"/>
              <a:cs typeface="Times New Roman" panose="02020603050405020304" pitchFamily="18" charset="0"/>
            </a:endParaRPr>
          </a:p>
          <a:p>
            <a:r>
              <a:rPr lang="ro-RO" b="1" dirty="0">
                <a:solidFill>
                  <a:schemeClr val="tx1"/>
                </a:solidFill>
                <a:latin typeface="Times New Roman" panose="02020603050405020304" pitchFamily="18" charset="0"/>
                <a:cs typeface="Times New Roman" panose="02020603050405020304" pitchFamily="18" charset="0"/>
              </a:rPr>
              <a:t>În acest caz, cu ambele joncțiuni fiind polarizate direct: </a:t>
            </a:r>
            <a:r>
              <a:rPr lang="ro-RO" b="1" dirty="0">
                <a:solidFill>
                  <a:srgbClr val="FF0000"/>
                </a:solidFill>
                <a:latin typeface="Times New Roman" panose="02020603050405020304" pitchFamily="18" charset="0"/>
                <a:cs typeface="Times New Roman" panose="02020603050405020304" pitchFamily="18" charset="0"/>
              </a:rPr>
              <a:t>V</a:t>
            </a:r>
            <a:r>
              <a:rPr lang="ro-RO" sz="1400" b="1" dirty="0">
                <a:solidFill>
                  <a:srgbClr val="FF0000"/>
                </a:solidFill>
                <a:latin typeface="Times New Roman" panose="02020603050405020304" pitchFamily="18" charset="0"/>
                <a:cs typeface="Times New Roman" panose="02020603050405020304" pitchFamily="18" charset="0"/>
              </a:rPr>
              <a:t>BE</a:t>
            </a:r>
            <a:r>
              <a:rPr lang="ro-RO" b="1" dirty="0">
                <a:solidFill>
                  <a:srgbClr val="FF0000"/>
                </a:solidFill>
                <a:latin typeface="Times New Roman" panose="02020603050405020304" pitchFamily="18" charset="0"/>
                <a:cs typeface="Times New Roman" panose="02020603050405020304" pitchFamily="18" charset="0"/>
              </a:rPr>
              <a:t> ≈ 0,8 V, V</a:t>
            </a:r>
            <a:r>
              <a:rPr lang="ro-RO" sz="1400" b="1" dirty="0">
                <a:solidFill>
                  <a:srgbClr val="FF0000"/>
                </a:solidFill>
                <a:latin typeface="Times New Roman" panose="02020603050405020304" pitchFamily="18" charset="0"/>
                <a:cs typeface="Times New Roman" panose="02020603050405020304" pitchFamily="18" charset="0"/>
              </a:rPr>
              <a:t>BC</a:t>
            </a:r>
            <a:r>
              <a:rPr lang="ro-RO" b="1" dirty="0">
                <a:solidFill>
                  <a:srgbClr val="FF0000"/>
                </a:solidFill>
                <a:latin typeface="Times New Roman" panose="02020603050405020304" pitchFamily="18" charset="0"/>
                <a:cs typeface="Times New Roman" panose="02020603050405020304" pitchFamily="18" charset="0"/>
              </a:rPr>
              <a:t> ≈ 0,7 V; V</a:t>
            </a:r>
            <a:r>
              <a:rPr lang="ro-RO" sz="1400" b="1" dirty="0">
                <a:solidFill>
                  <a:srgbClr val="FF0000"/>
                </a:solidFill>
                <a:latin typeface="Times New Roman" panose="02020603050405020304" pitchFamily="18" charset="0"/>
                <a:cs typeface="Times New Roman" panose="02020603050405020304" pitchFamily="18" charset="0"/>
              </a:rPr>
              <a:t>CE</a:t>
            </a:r>
            <a:r>
              <a:rPr lang="ro-RO" b="1" dirty="0">
                <a:solidFill>
                  <a:srgbClr val="FF0000"/>
                </a:solidFill>
                <a:latin typeface="Times New Roman" panose="02020603050405020304" pitchFamily="18" charset="0"/>
                <a:cs typeface="Times New Roman" panose="02020603050405020304" pitchFamily="18" charset="0"/>
              </a:rPr>
              <a:t> =V</a:t>
            </a:r>
            <a:r>
              <a:rPr lang="ro-RO" sz="1400" b="1" dirty="0">
                <a:solidFill>
                  <a:srgbClr val="FF0000"/>
                </a:solidFill>
                <a:latin typeface="Times New Roman" panose="02020603050405020304" pitchFamily="18" charset="0"/>
                <a:cs typeface="Times New Roman" panose="02020603050405020304" pitchFamily="18" charset="0"/>
              </a:rPr>
              <a:t>BE</a:t>
            </a:r>
            <a:r>
              <a:rPr lang="ro-RO" b="1" dirty="0">
                <a:solidFill>
                  <a:srgbClr val="FF0000"/>
                </a:solidFill>
                <a:latin typeface="Times New Roman" panose="02020603050405020304" pitchFamily="18" charset="0"/>
                <a:cs typeface="Times New Roman" panose="02020603050405020304" pitchFamily="18" charset="0"/>
              </a:rPr>
              <a:t> –V</a:t>
            </a:r>
            <a:r>
              <a:rPr lang="ro-RO" sz="1400" b="1" dirty="0">
                <a:solidFill>
                  <a:srgbClr val="FF0000"/>
                </a:solidFill>
                <a:latin typeface="Times New Roman" panose="02020603050405020304" pitchFamily="18" charset="0"/>
                <a:cs typeface="Times New Roman" panose="02020603050405020304" pitchFamily="18" charset="0"/>
              </a:rPr>
              <a:t>BC</a:t>
            </a:r>
            <a:r>
              <a:rPr lang="ro-RO" b="1" dirty="0">
                <a:solidFill>
                  <a:srgbClr val="FF0000"/>
                </a:solidFill>
                <a:latin typeface="Times New Roman" panose="02020603050405020304" pitchFamily="18" charset="0"/>
                <a:cs typeface="Times New Roman" panose="02020603050405020304" pitchFamily="18" charset="0"/>
              </a:rPr>
              <a:t> = 0,1V</a:t>
            </a:r>
          </a:p>
          <a:p>
            <a:r>
              <a:rPr lang="ro-RO" b="1" dirty="0">
                <a:solidFill>
                  <a:schemeClr val="tx1"/>
                </a:solidFill>
                <a:latin typeface="Times New Roman" panose="02020603050405020304" pitchFamily="18" charset="0"/>
                <a:cs typeface="Times New Roman" panose="02020603050405020304" pitchFamily="18" charset="0"/>
              </a:rPr>
              <a:t>Notând </a:t>
            </a:r>
            <a:r>
              <a:rPr lang="en-US" b="1" dirty="0">
                <a:solidFill>
                  <a:schemeClr val="tx1"/>
                </a:solidFill>
                <a:latin typeface="Times New Roman" panose="02020603050405020304" pitchFamily="18" charset="0"/>
                <a:cs typeface="Times New Roman" panose="02020603050405020304" pitchFamily="18" charset="0"/>
              </a:rPr>
              <a:t>o </a:t>
            </a:r>
            <a:r>
              <a:rPr lang="en-US" b="1" dirty="0" err="1">
                <a:solidFill>
                  <a:schemeClr val="tx1"/>
                </a:solidFill>
                <a:latin typeface="Times New Roman" panose="02020603050405020304" pitchFamily="18" charset="0"/>
                <a:cs typeface="Times New Roman" panose="02020603050405020304" pitchFamily="18" charset="0"/>
              </a:rPr>
              <a:t>cădere</a:t>
            </a:r>
            <a:r>
              <a:rPr lang="en-US" b="1" dirty="0">
                <a:solidFill>
                  <a:schemeClr val="tx1"/>
                </a:solidFill>
                <a:latin typeface="Times New Roman" panose="02020603050405020304" pitchFamily="18" charset="0"/>
                <a:cs typeface="Times New Roman" panose="02020603050405020304" pitchFamily="18" charset="0"/>
              </a:rPr>
              <a:t> de 0,1 V pe </a:t>
            </a:r>
            <a:r>
              <a:rPr lang="ro-RO" b="1" dirty="0">
                <a:solidFill>
                  <a:schemeClr val="tx1"/>
                </a:solidFill>
                <a:latin typeface="Times New Roman" panose="02020603050405020304" pitchFamily="18" charset="0"/>
                <a:cs typeface="Times New Roman" panose="02020603050405020304" pitchFamily="18" charset="0"/>
              </a:rPr>
              <a:t>BJT</a:t>
            </a:r>
            <a:r>
              <a:rPr lang="en-US" b="1" dirty="0">
                <a:solidFill>
                  <a:schemeClr val="tx1"/>
                </a:solidFill>
                <a:latin typeface="Times New Roman" panose="02020603050405020304" pitchFamily="18" charset="0"/>
                <a:cs typeface="Times New Roman" panose="02020603050405020304" pitchFamily="18" charset="0"/>
              </a:rPr>
              <a:t> de la </a:t>
            </a:r>
            <a:r>
              <a:rPr lang="ro-RO" b="1" dirty="0">
                <a:solidFill>
                  <a:schemeClr val="tx1"/>
                </a:solidFill>
                <a:latin typeface="Times New Roman" panose="02020603050405020304" pitchFamily="18" charset="0"/>
                <a:cs typeface="Times New Roman" panose="02020603050405020304" pitchFamily="18" charset="0"/>
              </a:rPr>
              <a:t>C-E</a:t>
            </a:r>
            <a:r>
              <a:rPr lang="en-US" b="1" dirty="0">
                <a:solidFill>
                  <a:schemeClr val="tx1"/>
                </a:solidFill>
                <a:latin typeface="Times New Roman" panose="02020603050405020304" pitchFamily="18" charset="0"/>
                <a:cs typeface="Times New Roman" panose="02020603050405020304" pitchFamily="18" charset="0"/>
              </a:rPr>
              <a:t>,</a:t>
            </a:r>
            <a:r>
              <a:rPr lang="ro-RO"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ce</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este</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destul</a:t>
            </a:r>
            <a:r>
              <a:rPr lang="en-US" b="1" dirty="0">
                <a:solidFill>
                  <a:schemeClr val="tx1"/>
                </a:solidFill>
                <a:latin typeface="Times New Roman" panose="02020603050405020304" pitchFamily="18" charset="0"/>
                <a:cs typeface="Times New Roman" panose="02020603050405020304" pitchFamily="18" charset="0"/>
              </a:rPr>
              <a:t> de </a:t>
            </a:r>
            <a:r>
              <a:rPr lang="en-US" b="1" dirty="0" err="1">
                <a:solidFill>
                  <a:schemeClr val="tx1"/>
                </a:solidFill>
                <a:latin typeface="Times New Roman" panose="02020603050405020304" pitchFamily="18" charset="0"/>
                <a:cs typeface="Times New Roman" panose="02020603050405020304" pitchFamily="18" charset="0"/>
              </a:rPr>
              <a:t>scăzut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în</a:t>
            </a:r>
            <a:r>
              <a:rPr lang="en-US" b="1" dirty="0">
                <a:solidFill>
                  <a:schemeClr val="tx1"/>
                </a:solidFill>
                <a:latin typeface="Times New Roman" panose="02020603050405020304" pitchFamily="18" charset="0"/>
                <a:cs typeface="Times New Roman" panose="02020603050405020304" pitchFamily="18" charset="0"/>
              </a:rPr>
              <a:t> </a:t>
            </a:r>
            <a:r>
              <a:rPr lang="ro-RO" b="1" dirty="0">
                <a:solidFill>
                  <a:schemeClr val="tx1"/>
                </a:solidFill>
                <a:latin typeface="Times New Roman" panose="02020603050405020304" pitchFamily="18" charset="0"/>
                <a:cs typeface="Times New Roman" panose="02020603050405020304" pitchFamily="18" charset="0"/>
              </a:rPr>
              <a:t>raport cu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curent</a:t>
            </a:r>
            <a:r>
              <a:rPr lang="ro-RO"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substanțial</a:t>
            </a:r>
            <a:r>
              <a:rPr lang="en-US" b="1" dirty="0">
                <a:solidFill>
                  <a:schemeClr val="tx1"/>
                </a:solidFill>
                <a:latin typeface="Times New Roman" panose="02020603050405020304" pitchFamily="18" charset="0"/>
                <a:cs typeface="Times New Roman" panose="02020603050405020304" pitchFamily="18" charset="0"/>
              </a:rPr>
              <a:t> </a:t>
            </a:r>
            <a:r>
              <a:rPr lang="ro-RO" b="1" dirty="0">
                <a:solidFill>
                  <a:schemeClr val="tx1"/>
                </a:solidFill>
                <a:latin typeface="Times New Roman" panose="02020603050405020304" pitchFamily="18" charset="0"/>
                <a:cs typeface="Times New Roman" panose="02020603050405020304" pitchFamily="18" charset="0"/>
              </a:rPr>
              <a:t>BJT</a:t>
            </a:r>
            <a:r>
              <a:rPr lang="en-US" b="1" dirty="0">
                <a:solidFill>
                  <a:schemeClr val="tx1"/>
                </a:solidFill>
                <a:latin typeface="Times New Roman" panose="02020603050405020304" pitchFamily="18" charset="0"/>
                <a:cs typeface="Times New Roman" panose="02020603050405020304" pitchFamily="18" charset="0"/>
              </a:rPr>
              <a:t>. </a:t>
            </a:r>
            <a:endParaRPr lang="ro-RO" b="1" dirty="0">
              <a:solidFill>
                <a:schemeClr val="tx1"/>
              </a:solidFill>
              <a:latin typeface="Times New Roman" panose="02020603050405020304" pitchFamily="18" charset="0"/>
              <a:cs typeface="Times New Roman" panose="02020603050405020304" pitchFamily="18" charset="0"/>
            </a:endParaRPr>
          </a:p>
          <a:p>
            <a:r>
              <a:rPr lang="ro-RO" b="1" dirty="0">
                <a:solidFill>
                  <a:schemeClr val="tx1"/>
                </a:solidFill>
                <a:latin typeface="Times New Roman" panose="02020603050405020304" pitchFamily="18" charset="0"/>
                <a:cs typeface="Times New Roman" panose="02020603050405020304" pitchFamily="18" charset="0"/>
              </a:rPr>
              <a:t>Astfel, </a:t>
            </a:r>
            <a:r>
              <a:rPr lang="en-US" b="1" dirty="0">
                <a:solidFill>
                  <a:schemeClr val="tx1"/>
                </a:solidFill>
                <a:latin typeface="Times New Roman" panose="02020603050405020304" pitchFamily="18" charset="0"/>
                <a:cs typeface="Times New Roman" panose="02020603050405020304" pitchFamily="18" charset="0"/>
              </a:rPr>
              <a:t>consider</a:t>
            </a:r>
            <a:r>
              <a:rPr lang="ro-RO" b="1" dirty="0" err="1">
                <a:solidFill>
                  <a:schemeClr val="tx1"/>
                </a:solidFill>
                <a:latin typeface="Times New Roman" panose="02020603050405020304" pitchFamily="18" charset="0"/>
                <a:cs typeface="Times New Roman" panose="02020603050405020304" pitchFamily="18" charset="0"/>
              </a:rPr>
              <a:t>ăm</a:t>
            </a:r>
            <a:r>
              <a:rPr lang="ro-RO"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că</a:t>
            </a:r>
            <a:r>
              <a:rPr lang="en-US" b="1" dirty="0">
                <a:solidFill>
                  <a:schemeClr val="tx1"/>
                </a:solidFill>
                <a:latin typeface="Times New Roman" panose="02020603050405020304" pitchFamily="18" charset="0"/>
                <a:cs typeface="Times New Roman" panose="02020603050405020304" pitchFamily="18" charset="0"/>
              </a:rPr>
              <a:t> </a:t>
            </a:r>
            <a:r>
              <a:rPr lang="ro-RO" b="1" dirty="0">
                <a:solidFill>
                  <a:schemeClr val="tx1"/>
                </a:solidFill>
                <a:latin typeface="Times New Roman" panose="02020603050405020304" pitchFamily="18" charset="0"/>
                <a:cs typeface="Times New Roman" panose="02020603050405020304" pitchFamily="18" charset="0"/>
              </a:rPr>
              <a:t>BJT a</a:t>
            </a:r>
            <a:r>
              <a:rPr lang="en-US" b="1" dirty="0">
                <a:solidFill>
                  <a:schemeClr val="tx1"/>
                </a:solidFill>
                <a:latin typeface="Times New Roman" panose="02020603050405020304" pitchFamily="18" charset="0"/>
                <a:cs typeface="Times New Roman" panose="02020603050405020304" pitchFamily="18" charset="0"/>
              </a:rPr>
              <a:t>re </a:t>
            </a:r>
            <a:r>
              <a:rPr lang="en-US" b="1" dirty="0" err="1">
                <a:solidFill>
                  <a:schemeClr val="tx1"/>
                </a:solidFill>
                <a:latin typeface="Times New Roman" panose="02020603050405020304" pitchFamily="18" charset="0"/>
                <a:cs typeface="Times New Roman" panose="02020603050405020304" pitchFamily="18" charset="0"/>
              </a:rPr>
              <a:t>conductivitate</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foarte</a:t>
            </a:r>
            <a:r>
              <a:rPr lang="en-US" b="1" dirty="0">
                <a:solidFill>
                  <a:schemeClr val="tx1"/>
                </a:solidFill>
                <a:latin typeface="Times New Roman" panose="02020603050405020304" pitchFamily="18" charset="0"/>
                <a:cs typeface="Times New Roman" panose="02020603050405020304" pitchFamily="18" charset="0"/>
              </a:rPr>
              <a:t> mare </a:t>
            </a:r>
            <a:r>
              <a:rPr lang="en-US" b="1" dirty="0" err="1">
                <a:solidFill>
                  <a:schemeClr val="tx1"/>
                </a:solidFill>
                <a:latin typeface="Times New Roman" panose="02020603050405020304" pitchFamily="18" charset="0"/>
                <a:cs typeface="Times New Roman" panose="02020603050405020304" pitchFamily="18" charset="0"/>
              </a:rPr>
              <a:t>și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acționează</a:t>
            </a:r>
            <a:r>
              <a:rPr lang="en-US" b="1" dirty="0">
                <a:solidFill>
                  <a:schemeClr val="tx1"/>
                </a:solidFill>
                <a:latin typeface="Times New Roman" panose="02020603050405020304" pitchFamily="18" charset="0"/>
                <a:cs typeface="Times New Roman" panose="02020603050405020304" pitchFamily="18" charset="0"/>
              </a:rPr>
              <a:t> ca un </a:t>
            </a:r>
            <a:r>
              <a:rPr lang="en-US" b="1" dirty="0" err="1">
                <a:solidFill>
                  <a:schemeClr val="tx1"/>
                </a:solidFill>
                <a:latin typeface="Times New Roman" panose="02020603050405020304" pitchFamily="18" charset="0"/>
                <a:cs typeface="Times New Roman" panose="02020603050405020304" pitchFamily="18" charset="0"/>
              </a:rPr>
              <a:t>comutator</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închis</a:t>
            </a:r>
            <a:r>
              <a:rPr lang="en-US" b="1" dirty="0">
                <a:solidFill>
                  <a:schemeClr val="tx1"/>
                </a:solidFill>
                <a:latin typeface="Times New Roman" panose="02020603050405020304" pitchFamily="18" charset="0"/>
                <a:cs typeface="Times New Roman" panose="02020603050405020304" pitchFamily="18" charset="0"/>
              </a:rPr>
              <a:t> cu o </a:t>
            </a:r>
            <a:r>
              <a:rPr lang="en-US" b="1" dirty="0" err="1">
                <a:solidFill>
                  <a:schemeClr val="tx1"/>
                </a:solidFill>
                <a:latin typeface="Times New Roman" panose="02020603050405020304" pitchFamily="18" charset="0"/>
                <a:cs typeface="Times New Roman" panose="02020603050405020304" pitchFamily="18" charset="0"/>
              </a:rPr>
              <a:t>rezistență</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sau</a:t>
            </a:r>
            <a:r>
              <a:rPr lang="ro-RO"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conductivitate</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finită</a:t>
            </a:r>
            <a:r>
              <a:rPr lang="en-US" b="1" dirty="0">
                <a:solidFill>
                  <a:schemeClr val="tx1"/>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43F8A576-613F-F5E1-8F25-307519DE6D6B}"/>
              </a:ext>
            </a:extLst>
          </p:cNvPr>
          <p:cNvPicPr>
            <a:picLocks noChangeAspect="1"/>
          </p:cNvPicPr>
          <p:nvPr/>
        </p:nvPicPr>
        <p:blipFill>
          <a:blip r:embed="rId2"/>
          <a:stretch>
            <a:fillRect/>
          </a:stretch>
        </p:blipFill>
        <p:spPr>
          <a:xfrm>
            <a:off x="1629929" y="1418503"/>
            <a:ext cx="1550364" cy="375846"/>
          </a:xfrm>
          <a:prstGeom prst="rect">
            <a:avLst/>
          </a:prstGeom>
        </p:spPr>
      </p:pic>
      <p:pic>
        <p:nvPicPr>
          <p:cNvPr id="7" name="Picture 6">
            <a:extLst>
              <a:ext uri="{FF2B5EF4-FFF2-40B4-BE49-F238E27FC236}">
                <a16:creationId xmlns:a16="http://schemas.microsoft.com/office/drawing/2014/main" id="{A24FA3E8-F277-C94D-5FFB-664782938DAF}"/>
              </a:ext>
            </a:extLst>
          </p:cNvPr>
          <p:cNvPicPr>
            <a:picLocks noChangeAspect="1"/>
          </p:cNvPicPr>
          <p:nvPr/>
        </p:nvPicPr>
        <p:blipFill>
          <a:blip r:embed="rId3"/>
          <a:stretch>
            <a:fillRect/>
          </a:stretch>
        </p:blipFill>
        <p:spPr>
          <a:xfrm>
            <a:off x="7145659" y="1529219"/>
            <a:ext cx="1550364" cy="410391"/>
          </a:xfrm>
          <a:prstGeom prst="rect">
            <a:avLst/>
          </a:prstGeom>
        </p:spPr>
      </p:pic>
      <p:pic>
        <p:nvPicPr>
          <p:cNvPr id="9" name="Picture 8">
            <a:extLst>
              <a:ext uri="{FF2B5EF4-FFF2-40B4-BE49-F238E27FC236}">
                <a16:creationId xmlns:a16="http://schemas.microsoft.com/office/drawing/2014/main" id="{0376382A-F015-39CB-60BD-2D494B6F6D82}"/>
              </a:ext>
            </a:extLst>
          </p:cNvPr>
          <p:cNvPicPr>
            <a:picLocks noChangeAspect="1"/>
          </p:cNvPicPr>
          <p:nvPr/>
        </p:nvPicPr>
        <p:blipFill>
          <a:blip r:embed="rId4"/>
          <a:stretch>
            <a:fillRect/>
          </a:stretch>
        </p:blipFill>
        <p:spPr>
          <a:xfrm>
            <a:off x="1441695" y="2031535"/>
            <a:ext cx="3847481" cy="1131067"/>
          </a:xfrm>
          <a:prstGeom prst="rect">
            <a:avLst/>
          </a:prstGeom>
        </p:spPr>
      </p:pic>
      <p:pic>
        <p:nvPicPr>
          <p:cNvPr id="13" name="Picture 12">
            <a:extLst>
              <a:ext uri="{FF2B5EF4-FFF2-40B4-BE49-F238E27FC236}">
                <a16:creationId xmlns:a16="http://schemas.microsoft.com/office/drawing/2014/main" id="{0E5866FB-1AA3-AF80-B688-ECC334D0E5D2}"/>
              </a:ext>
            </a:extLst>
          </p:cNvPr>
          <p:cNvPicPr>
            <a:picLocks noChangeAspect="1"/>
          </p:cNvPicPr>
          <p:nvPr/>
        </p:nvPicPr>
        <p:blipFill>
          <a:blip r:embed="rId5"/>
          <a:stretch>
            <a:fillRect/>
          </a:stretch>
        </p:blipFill>
        <p:spPr>
          <a:xfrm>
            <a:off x="2561704" y="5328781"/>
            <a:ext cx="7381776" cy="1286451"/>
          </a:xfrm>
          <a:prstGeom prst="rect">
            <a:avLst/>
          </a:prstGeom>
        </p:spPr>
      </p:pic>
    </p:spTree>
    <p:extLst>
      <p:ext uri="{BB962C8B-B14F-4D97-AF65-F5344CB8AC3E}">
        <p14:creationId xmlns:p14="http://schemas.microsoft.com/office/powerpoint/2010/main" val="1036806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0DA6-4C59-7DD2-0A3C-A22612D774A1}"/>
              </a:ext>
            </a:extLst>
          </p:cNvPr>
          <p:cNvSpPr>
            <a:spLocks noGrp="1"/>
          </p:cNvSpPr>
          <p:nvPr>
            <p:ph type="title"/>
          </p:nvPr>
        </p:nvSpPr>
        <p:spPr>
          <a:xfrm>
            <a:off x="1097280" y="286604"/>
            <a:ext cx="10058400" cy="938040"/>
          </a:xfrm>
        </p:spPr>
        <p:txBody>
          <a:bodyPr/>
          <a:lstStyle/>
          <a:p>
            <a:r>
              <a:rPr lang="ro-RO" dirty="0"/>
              <a:t>Modelul Ebers Moll pentru p-n-p BJT</a:t>
            </a:r>
          </a:p>
        </p:txBody>
      </p:sp>
      <p:pic>
        <p:nvPicPr>
          <p:cNvPr id="5" name="Content Placeholder 4">
            <a:extLst>
              <a:ext uri="{FF2B5EF4-FFF2-40B4-BE49-F238E27FC236}">
                <a16:creationId xmlns:a16="http://schemas.microsoft.com/office/drawing/2014/main" id="{0477008C-B1AF-BB7C-8211-185DF13ECCD2}"/>
              </a:ext>
            </a:extLst>
          </p:cNvPr>
          <p:cNvPicPr>
            <a:picLocks noGrp="1" noChangeAspect="1"/>
          </p:cNvPicPr>
          <p:nvPr>
            <p:ph idx="1"/>
          </p:nvPr>
        </p:nvPicPr>
        <p:blipFill>
          <a:blip r:embed="rId2"/>
          <a:stretch>
            <a:fillRect/>
          </a:stretch>
        </p:blipFill>
        <p:spPr>
          <a:xfrm>
            <a:off x="2718883" y="1224644"/>
            <a:ext cx="6754234" cy="2204356"/>
          </a:xfrm>
        </p:spPr>
      </p:pic>
    </p:spTree>
    <p:extLst>
      <p:ext uri="{BB962C8B-B14F-4D97-AF65-F5344CB8AC3E}">
        <p14:creationId xmlns:p14="http://schemas.microsoft.com/office/powerpoint/2010/main" val="2017472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12434-EF4B-B19F-9697-B87F01A3B0D6}"/>
              </a:ext>
            </a:extLst>
          </p:cNvPr>
          <p:cNvSpPr>
            <a:spLocks noGrp="1"/>
          </p:cNvSpPr>
          <p:nvPr>
            <p:ph type="title"/>
          </p:nvPr>
        </p:nvSpPr>
        <p:spPr>
          <a:xfrm>
            <a:off x="8052618" y="286603"/>
            <a:ext cx="3103061" cy="938040"/>
          </a:xfrm>
        </p:spPr>
        <p:txBody>
          <a:bodyPr/>
          <a:lstStyle/>
          <a:p>
            <a:pPr algn="ctr"/>
            <a:r>
              <a:rPr lang="ro-RO" dirty="0"/>
              <a:t>Efectul Kirk</a:t>
            </a:r>
          </a:p>
        </p:txBody>
      </p:sp>
      <p:sp>
        <p:nvSpPr>
          <p:cNvPr id="3" name="Content Placeholder 2">
            <a:extLst>
              <a:ext uri="{FF2B5EF4-FFF2-40B4-BE49-F238E27FC236}">
                <a16:creationId xmlns:a16="http://schemas.microsoft.com/office/drawing/2014/main" id="{CBB338D0-3C5B-C594-3FAD-B544482DE36A}"/>
              </a:ext>
            </a:extLst>
          </p:cNvPr>
          <p:cNvSpPr>
            <a:spLocks noGrp="1"/>
          </p:cNvSpPr>
          <p:nvPr>
            <p:ph idx="1"/>
          </p:nvPr>
        </p:nvSpPr>
        <p:spPr>
          <a:xfrm>
            <a:off x="385727" y="216311"/>
            <a:ext cx="6591543" cy="6076334"/>
          </a:xfrm>
        </p:spPr>
        <p:txBody>
          <a:bodyPr>
            <a:normAutofit/>
          </a:bodyPr>
          <a:lstStyle/>
          <a:p>
            <a:pPr algn="just"/>
            <a:r>
              <a:rPr lang="ro-RO" dirty="0">
                <a:latin typeface="Times New Roman" panose="02020603050405020304" pitchFamily="18" charset="0"/>
                <a:cs typeface="Times New Roman" panose="02020603050405020304" pitchFamily="18" charset="0"/>
              </a:rPr>
              <a:t>Câștigul de curent al unui BJT la curent mai mare scade datorită unui mecanism cunoscut sub numele de efect Kirk. Considerăm pnp BJT. Pe măsură ce polarizarea directă E-B crește, mai mulți purtători de sarcină (goluri) sunt injectați în regiunea B și colectați de regiunea C.  În această condiție, aproximarea epuizării este invalidă în joncțiunea C-B. </a:t>
            </a:r>
            <a:r>
              <a:rPr lang="ro-RO" i="1" dirty="0">
                <a:solidFill>
                  <a:srgbClr val="FF0000"/>
                </a:solidFill>
                <a:latin typeface="Times New Roman" panose="02020603050405020304" pitchFamily="18" charset="0"/>
                <a:cs typeface="Times New Roman" panose="02020603050405020304" pitchFamily="18" charset="0"/>
              </a:rPr>
              <a:t>Sarcina pozitivă de pe partea de bază a stratului de epuizare crește, iar sarcina negativă de pe partea C a stratului de epuizare scade din cauza prezenței golurilor</a:t>
            </a:r>
            <a:r>
              <a:rPr lang="ro-RO" dirty="0">
                <a:latin typeface="Times New Roman" panose="02020603050405020304" pitchFamily="18" charset="0"/>
                <a:cs typeface="Times New Roman" panose="02020603050405020304" pitchFamily="18" charset="0"/>
              </a:rPr>
              <a:t>, așa cum se arată în Fig. Astfel, pentru un </a:t>
            </a:r>
            <a:r>
              <a:rPr lang="ro-RO" b="1" dirty="0">
                <a:solidFill>
                  <a:srgbClr val="FF0000"/>
                </a:solidFill>
                <a:latin typeface="Times New Roman" panose="02020603050405020304" pitchFamily="18" charset="0"/>
                <a:cs typeface="Times New Roman" panose="02020603050405020304" pitchFamily="18" charset="0"/>
              </a:rPr>
              <a:t>V</a:t>
            </a:r>
            <a:r>
              <a:rPr lang="ro-RO" sz="1600" b="1" dirty="0">
                <a:solidFill>
                  <a:srgbClr val="FF0000"/>
                </a:solidFill>
                <a:latin typeface="Times New Roman" panose="02020603050405020304" pitchFamily="18" charset="0"/>
                <a:cs typeface="Times New Roman" panose="02020603050405020304" pitchFamily="18" charset="0"/>
              </a:rPr>
              <a:t>CB</a:t>
            </a:r>
            <a:r>
              <a:rPr lang="ro-RO" dirty="0">
                <a:latin typeface="Times New Roman" panose="02020603050405020304" pitchFamily="18" charset="0"/>
                <a:cs typeface="Times New Roman" panose="02020603050405020304" pitchFamily="18" charset="0"/>
              </a:rPr>
              <a:t> dat, sunt necesari mai puțini donori pe partea </a:t>
            </a:r>
            <a:r>
              <a:rPr lang="ro-RO" b="1" i="1" dirty="0">
                <a:solidFill>
                  <a:srgbClr val="FF0000"/>
                </a:solidFill>
                <a:latin typeface="Times New Roman" panose="02020603050405020304" pitchFamily="18" charset="0"/>
                <a:cs typeface="Times New Roman" panose="02020603050405020304" pitchFamily="18" charset="0"/>
              </a:rPr>
              <a:t>n</a:t>
            </a:r>
            <a:r>
              <a:rPr lang="ro-RO" dirty="0">
                <a:latin typeface="Times New Roman" panose="02020603050405020304" pitchFamily="18" charset="0"/>
                <a:cs typeface="Times New Roman" panose="02020603050405020304" pitchFamily="18" charset="0"/>
              </a:rPr>
              <a:t> pentru a menține tensiunea la bornele joncțiunii. Prin urmare, </a:t>
            </a:r>
            <a:r>
              <a:rPr lang="ro-RO" i="1" dirty="0">
                <a:solidFill>
                  <a:srgbClr val="FF0000"/>
                </a:solidFill>
                <a:latin typeface="Times New Roman" panose="02020603050405020304" pitchFamily="18" charset="0"/>
                <a:cs typeface="Times New Roman" panose="02020603050405020304" pitchFamily="18" charset="0"/>
              </a:rPr>
              <a:t>stratul de epuizare de pe partea de bază se micșorează, iar lățimea bazei crește</a:t>
            </a:r>
            <a:r>
              <a:rPr lang="ro-RO" dirty="0">
                <a:latin typeface="Times New Roman" panose="02020603050405020304" pitchFamily="18" charset="0"/>
                <a:cs typeface="Times New Roman" panose="02020603050405020304" pitchFamily="18" charset="0"/>
              </a:rPr>
              <a:t>, reducând factorul de transport și câștigul de curent. Micșorarea stratului de epuizare de pe partea de bază a joncțiunii C-B din cauza prezenței purtătorilor de sarcină mobili se numește efect Kirk. </a:t>
            </a:r>
          </a:p>
        </p:txBody>
      </p:sp>
      <p:pic>
        <p:nvPicPr>
          <p:cNvPr id="5" name="Picture 4">
            <a:extLst>
              <a:ext uri="{FF2B5EF4-FFF2-40B4-BE49-F238E27FC236}">
                <a16:creationId xmlns:a16="http://schemas.microsoft.com/office/drawing/2014/main" id="{42C2CBC2-3705-68B2-5005-7AC480E8773C}"/>
              </a:ext>
            </a:extLst>
          </p:cNvPr>
          <p:cNvPicPr>
            <a:picLocks noChangeAspect="1"/>
          </p:cNvPicPr>
          <p:nvPr/>
        </p:nvPicPr>
        <p:blipFill>
          <a:blip r:embed="rId2"/>
          <a:stretch>
            <a:fillRect/>
          </a:stretch>
        </p:blipFill>
        <p:spPr>
          <a:xfrm>
            <a:off x="7209292" y="1224643"/>
            <a:ext cx="4596982" cy="4500296"/>
          </a:xfrm>
          <a:prstGeom prst="rect">
            <a:avLst/>
          </a:prstGeom>
        </p:spPr>
      </p:pic>
    </p:spTree>
    <p:extLst>
      <p:ext uri="{BB962C8B-B14F-4D97-AF65-F5344CB8AC3E}">
        <p14:creationId xmlns:p14="http://schemas.microsoft.com/office/powerpoint/2010/main" val="975747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0432982-194E-BABE-7C5D-B6F0291D0E4A}"/>
              </a:ext>
            </a:extLst>
          </p:cNvPr>
          <p:cNvSpPr>
            <a:spLocks noGrp="1"/>
          </p:cNvSpPr>
          <p:nvPr>
            <p:ph type="title"/>
          </p:nvPr>
        </p:nvSpPr>
        <p:spPr>
          <a:xfrm>
            <a:off x="1251678" y="382385"/>
            <a:ext cx="10178322" cy="518877"/>
          </a:xfrm>
        </p:spPr>
        <p:txBody>
          <a:bodyPr>
            <a:normAutofit fontScale="90000"/>
          </a:bodyPr>
          <a:lstStyle/>
          <a:p>
            <a:r>
              <a:rPr lang="ro-RO" b="1" dirty="0">
                <a:latin typeface="Times New Roman" panose="02020603050405020304" pitchFamily="18" charset="0"/>
                <a:cs typeface="Times New Roman" panose="02020603050405020304" pitchFamily="18" charset="0"/>
              </a:rPr>
              <a:t>Moduri de polarizare  a  BJT</a:t>
            </a:r>
            <a:endParaRPr lang="en-US" b="1" dirty="0">
              <a:latin typeface="Times New Roman" panose="02020603050405020304" pitchFamily="18" charset="0"/>
              <a:cs typeface="Times New Roman" panose="02020603050405020304" pitchFamily="18" charset="0"/>
            </a:endParaRPr>
          </a:p>
        </p:txBody>
      </p:sp>
      <p:pic>
        <p:nvPicPr>
          <p:cNvPr id="4" name="graphics166">
            <a:extLst>
              <a:ext uri="{FF2B5EF4-FFF2-40B4-BE49-F238E27FC236}">
                <a16:creationId xmlns:a16="http://schemas.microsoft.com/office/drawing/2014/main" id="{85201419-22A5-0380-7024-39737C818233}"/>
              </a:ext>
            </a:extLst>
          </p:cNvPr>
          <p:cNvPicPr>
            <a:picLocks noGrp="1"/>
          </p:cNvPicPr>
          <p:nvPr>
            <p:ph idx="1"/>
          </p:nvPr>
        </p:nvPicPr>
        <p:blipFill>
          <a:blip r:embed="rId2">
            <a:lum/>
            <a:alphaModFix/>
          </a:blip>
          <a:srcRect/>
          <a:stretch>
            <a:fillRect/>
          </a:stretch>
        </p:blipFill>
        <p:spPr>
          <a:xfrm>
            <a:off x="857958" y="1088314"/>
            <a:ext cx="1710133" cy="3594100"/>
          </a:xfrm>
          <a:prstGeom prst="rect">
            <a:avLst/>
          </a:prstGeom>
        </p:spPr>
      </p:pic>
      <p:sp>
        <p:nvSpPr>
          <p:cNvPr id="5" name="Frame7">
            <a:extLst>
              <a:ext uri="{FF2B5EF4-FFF2-40B4-BE49-F238E27FC236}">
                <a16:creationId xmlns:a16="http://schemas.microsoft.com/office/drawing/2014/main" id="{8B14869F-B2A6-9E6E-E75A-09DE624AAAE3}"/>
              </a:ext>
            </a:extLst>
          </p:cNvPr>
          <p:cNvSpPr txBox="1"/>
          <p:nvPr/>
        </p:nvSpPr>
        <p:spPr>
          <a:xfrm>
            <a:off x="1046405" y="4869466"/>
            <a:ext cx="1952625" cy="337185"/>
          </a:xfrm>
          <a:prstGeom prst="rect">
            <a:avLst/>
          </a:prstGeom>
          <a:ln w="731">
            <a:solidFill>
              <a:srgbClr val="000000"/>
            </a:solidFill>
            <a:prstDash val="solid"/>
          </a:ln>
        </p:spPr>
        <p:txBody>
          <a:bodyPr vert="horz" wrap="none" lIns="0" tIns="0" rIns="0" bIns="0" compatLnSpc="0">
            <a:spAutoFit/>
          </a:bodyPr>
          <a:lstStyle/>
          <a:p>
            <a:pPr marL="0" marR="0">
              <a:lnSpc>
                <a:spcPct val="106000"/>
              </a:lnSpc>
              <a:spcBef>
                <a:spcPts val="0"/>
              </a:spcBef>
              <a:spcAft>
                <a:spcPts val="0"/>
              </a:spcAft>
            </a:pPr>
            <a:r>
              <a:rPr lang="en-US" sz="1000" b="1" i="1">
                <a:effectLst/>
                <a:latin typeface="Myriad Pro SemiCond"/>
                <a:ea typeface="Times New Roman" panose="02020603050405020304" pitchFamily="18" charset="0"/>
              </a:rPr>
              <a:t>Figure 5.1</a:t>
            </a:r>
            <a:endParaRPr lang="en-US" sz="1000" i="1">
              <a:effectLst/>
              <a:latin typeface="Times New Roman" panose="02020603050405020304" pitchFamily="18" charset="0"/>
              <a:ea typeface="Times New Roman" panose="02020603050405020304" pitchFamily="18" charset="0"/>
            </a:endParaRPr>
          </a:p>
          <a:p>
            <a:pPr marL="0" marR="0">
              <a:lnSpc>
                <a:spcPct val="106000"/>
              </a:lnSpc>
              <a:spcBef>
                <a:spcPts val="0"/>
              </a:spcBef>
              <a:spcAft>
                <a:spcPts val="0"/>
              </a:spcAft>
            </a:pPr>
            <a:r>
              <a:rPr lang="en-US" sz="1000" i="1">
                <a:effectLst/>
                <a:latin typeface="Times New Roman" panose="02020603050405020304" pitchFamily="18" charset="0"/>
                <a:ea typeface="Times New Roman" panose="02020603050405020304" pitchFamily="18" charset="0"/>
              </a:rPr>
              <a:t>Two-supply emitter bias, </a:t>
            </a:r>
            <a:r>
              <a:rPr lang="en-US" sz="900" i="1">
                <a:effectLst/>
                <a:latin typeface="Times New Roman" panose="02020603050405020304" pitchFamily="18" charset="0"/>
                <a:ea typeface="Times New Roman" panose="02020603050405020304" pitchFamily="18" charset="0"/>
              </a:rPr>
              <a:t>NPN</a:t>
            </a:r>
            <a:r>
              <a:rPr lang="en-US" sz="1000" i="1">
                <a:effectLst/>
                <a:latin typeface="Times New Roman" panose="02020603050405020304" pitchFamily="18" charset="0"/>
                <a:ea typeface="Times New Roman" panose="02020603050405020304" pitchFamily="18" charset="0"/>
              </a:rPr>
              <a:t> version.</a:t>
            </a:r>
          </a:p>
        </p:txBody>
      </p:sp>
      <mc:AlternateContent xmlns:mc="http://schemas.openxmlformats.org/markup-compatibility/2006" xmlns:a14="http://schemas.microsoft.com/office/drawing/2010/main">
        <mc:Choice Requires="a14">
          <p:sp>
            <p:nvSpPr>
              <p:cNvPr id="7" name="CasetăText 6">
                <a:extLst>
                  <a:ext uri="{FF2B5EF4-FFF2-40B4-BE49-F238E27FC236}">
                    <a16:creationId xmlns:a16="http://schemas.microsoft.com/office/drawing/2014/main" id="{E8FD5DE5-7377-129C-6457-1E516FFE69EF}"/>
                  </a:ext>
                </a:extLst>
              </p:cNvPr>
              <p:cNvSpPr txBox="1"/>
              <p:nvPr/>
            </p:nvSpPr>
            <p:spPr>
              <a:xfrm>
                <a:off x="1692142" y="5574260"/>
                <a:ext cx="2104053" cy="6575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𝑰</m:t>
                          </m:r>
                        </m:e>
                        <m:sub>
                          <m:r>
                            <a:rPr lang="en-US" b="1" i="1">
                              <a:solidFill>
                                <a:srgbClr val="FF0000"/>
                              </a:solidFill>
                              <a:latin typeface="Cambria Math" panose="02040503050406030204" pitchFamily="18" charset="0"/>
                            </a:rPr>
                            <m:t>𝑪</m:t>
                          </m:r>
                        </m:sub>
                      </m:sSub>
                      <m:r>
                        <a:rPr lang="en-US" b="1" i="0">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d>
                            <m:dPr>
                              <m:begChr m:val=""/>
                              <m:endChr m:val=""/>
                              <m:ctrlPr>
                                <a:rPr lang="en-US" b="1" i="1">
                                  <a:solidFill>
                                    <a:srgbClr val="FF0000"/>
                                  </a:solidFill>
                                  <a:latin typeface="Cambria Math" panose="02040503050406030204" pitchFamily="18" charset="0"/>
                                </a:rPr>
                              </m:ctrlPr>
                            </m:dPr>
                            <m:e>
                              <m:r>
                                <a:rPr lang="en-US" b="1" i="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𝑽</m:t>
                                  </m:r>
                                </m:e>
                                <m:sub>
                                  <m:r>
                                    <a:rPr lang="en-US" b="1" i="1">
                                      <a:solidFill>
                                        <a:srgbClr val="FF0000"/>
                                      </a:solidFill>
                                      <a:latin typeface="Cambria Math" panose="02040503050406030204" pitchFamily="18" charset="0"/>
                                    </a:rPr>
                                    <m:t>𝑬𝑬</m:t>
                                  </m:r>
                                </m:sub>
                              </m:sSub>
                              <m:r>
                                <a:rPr lang="en-US" b="1" i="0">
                                  <a:solidFill>
                                    <a:srgbClr val="FF0000"/>
                                  </a:solidFill>
                                  <a:latin typeface="Cambria Math" panose="02040503050406030204" pitchFamily="18" charset="0"/>
                                </a:rPr>
                                <m:t>∣</m:t>
                              </m:r>
                            </m:e>
                          </m:d>
                          <m:r>
                            <a:rPr lang="en-US" b="1" i="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𝑽</m:t>
                              </m:r>
                            </m:e>
                            <m:sub>
                              <m:r>
                                <a:rPr lang="en-US" b="1" i="1">
                                  <a:solidFill>
                                    <a:srgbClr val="FF0000"/>
                                  </a:solidFill>
                                  <a:latin typeface="Cambria Math" panose="02040503050406030204" pitchFamily="18" charset="0"/>
                                </a:rPr>
                                <m:t>𝑩𝑬</m:t>
                              </m:r>
                            </m:sub>
                          </m:sSub>
                        </m:num>
                        <m:den>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𝑹</m:t>
                              </m:r>
                            </m:e>
                            <m:sub>
                              <m:r>
                                <a:rPr lang="en-US" b="1" i="1">
                                  <a:solidFill>
                                    <a:srgbClr val="FF0000"/>
                                  </a:solidFill>
                                  <a:latin typeface="Cambria Math" panose="02040503050406030204" pitchFamily="18" charset="0"/>
                                </a:rPr>
                                <m:t>𝑬</m:t>
                              </m:r>
                            </m:sub>
                          </m:sSub>
                          <m:r>
                            <a:rPr lang="en-US" b="1" i="0">
                              <a:solidFill>
                                <a:srgbClr val="FF0000"/>
                              </a:solidFill>
                              <a:latin typeface="Cambria Math" panose="02040503050406030204" pitchFamily="18" charset="0"/>
                            </a:rPr>
                            <m:t>+</m:t>
                          </m:r>
                          <m:f>
                            <m:fPr>
                              <m:type m:val="lin"/>
                              <m:ctrlPr>
                                <a:rPr lang="en-US" b="1" i="1">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𝑹</m:t>
                                  </m:r>
                                </m:e>
                                <m:sub>
                                  <m:r>
                                    <a:rPr lang="en-US" b="1" i="1">
                                      <a:solidFill>
                                        <a:srgbClr val="FF0000"/>
                                      </a:solidFill>
                                      <a:latin typeface="Cambria Math" panose="02040503050406030204" pitchFamily="18" charset="0"/>
                                    </a:rPr>
                                    <m:t>𝑩</m:t>
                                  </m:r>
                                </m:sub>
                              </m:sSub>
                            </m:num>
                            <m:den>
                              <m:r>
                                <a:rPr lang="en-US" b="1" i="1">
                                  <a:solidFill>
                                    <a:srgbClr val="FF0000"/>
                                  </a:solidFill>
                                  <a:latin typeface="Cambria Math" panose="02040503050406030204" pitchFamily="18" charset="0"/>
                                </a:rPr>
                                <m:t>𝜷</m:t>
                              </m:r>
                            </m:den>
                          </m:f>
                        </m:den>
                      </m:f>
                    </m:oMath>
                  </m:oMathPara>
                </a14:m>
                <a:endParaRPr lang="en-US" b="1" dirty="0"/>
              </a:p>
            </p:txBody>
          </p:sp>
        </mc:Choice>
        <mc:Fallback xmlns="">
          <p:sp>
            <p:nvSpPr>
              <p:cNvPr id="7" name="CasetăText 6">
                <a:extLst>
                  <a:ext uri="{FF2B5EF4-FFF2-40B4-BE49-F238E27FC236}">
                    <a16:creationId xmlns:a16="http://schemas.microsoft.com/office/drawing/2014/main" id="{E8FD5DE5-7377-129C-6457-1E516FFE69EF}"/>
                  </a:ext>
                </a:extLst>
              </p:cNvPr>
              <p:cNvSpPr txBox="1">
                <a:spLocks noRot="1" noChangeAspect="1" noMove="1" noResize="1" noEditPoints="1" noAdjustHandles="1" noChangeArrowheads="1" noChangeShapeType="1" noTextEdit="1"/>
              </p:cNvSpPr>
              <p:nvPr/>
            </p:nvSpPr>
            <p:spPr>
              <a:xfrm>
                <a:off x="1692142" y="5574260"/>
                <a:ext cx="2104053" cy="657552"/>
              </a:xfrm>
              <a:prstGeom prst="rect">
                <a:avLst/>
              </a:prstGeom>
              <a:blipFill>
                <a:blip r:embed="rId3"/>
                <a:stretch>
                  <a:fillRect/>
                </a:stretch>
              </a:blipFill>
            </p:spPr>
            <p:txBody>
              <a:bodyPr/>
              <a:lstStyle/>
              <a:p>
                <a:r>
                  <a:rPr lang="en-US">
                    <a:noFill/>
                  </a:rPr>
                  <a:t> </a:t>
                </a:r>
              </a:p>
            </p:txBody>
          </p:sp>
        </mc:Fallback>
      </mc:AlternateContent>
      <p:pic>
        <p:nvPicPr>
          <p:cNvPr id="8" name="graphics171">
            <a:extLst>
              <a:ext uri="{FF2B5EF4-FFF2-40B4-BE49-F238E27FC236}">
                <a16:creationId xmlns:a16="http://schemas.microsoft.com/office/drawing/2014/main" id="{4D44069C-7E67-40BB-3F59-0D4B8536E0EA}"/>
              </a:ext>
            </a:extLst>
          </p:cNvPr>
          <p:cNvPicPr/>
          <p:nvPr/>
        </p:nvPicPr>
        <p:blipFill>
          <a:blip r:embed="rId4">
            <a:lum/>
            <a:alphaModFix/>
          </a:blip>
          <a:srcRect/>
          <a:stretch>
            <a:fillRect/>
          </a:stretch>
        </p:blipFill>
        <p:spPr>
          <a:xfrm>
            <a:off x="3134051" y="1088314"/>
            <a:ext cx="1555449" cy="3594100"/>
          </a:xfrm>
          <a:prstGeom prst="rect">
            <a:avLst/>
          </a:prstGeom>
        </p:spPr>
      </p:pic>
      <p:sp>
        <p:nvSpPr>
          <p:cNvPr id="9" name="Frame193">
            <a:extLst>
              <a:ext uri="{FF2B5EF4-FFF2-40B4-BE49-F238E27FC236}">
                <a16:creationId xmlns:a16="http://schemas.microsoft.com/office/drawing/2014/main" id="{F1640E07-751D-34A7-E5C5-C90757009EDC}"/>
              </a:ext>
            </a:extLst>
          </p:cNvPr>
          <p:cNvSpPr txBox="1"/>
          <p:nvPr/>
        </p:nvSpPr>
        <p:spPr>
          <a:xfrm>
            <a:off x="3074743" y="4869466"/>
            <a:ext cx="1836420" cy="337185"/>
          </a:xfrm>
          <a:prstGeom prst="rect">
            <a:avLst/>
          </a:prstGeom>
          <a:ln w="731">
            <a:solidFill>
              <a:srgbClr val="000000"/>
            </a:solidFill>
            <a:prstDash val="solid"/>
          </a:ln>
        </p:spPr>
        <p:txBody>
          <a:bodyPr vert="horz" wrap="none" lIns="0" tIns="0" rIns="0" bIns="0" compatLnSpc="0">
            <a:spAutoFit/>
          </a:bodyPr>
          <a:lstStyle/>
          <a:p>
            <a:pPr marL="0" marR="0">
              <a:lnSpc>
                <a:spcPct val="106000"/>
              </a:lnSpc>
              <a:spcBef>
                <a:spcPts val="0"/>
              </a:spcBef>
              <a:spcAft>
                <a:spcPts val="0"/>
              </a:spcAft>
            </a:pPr>
            <a:r>
              <a:rPr lang="en-US" sz="1000" b="1" i="1">
                <a:effectLst/>
                <a:latin typeface="Myriad Pro SemiCond"/>
                <a:ea typeface="Times New Roman" panose="02020603050405020304" pitchFamily="18" charset="0"/>
              </a:rPr>
              <a:t>Figure 5.6</a:t>
            </a:r>
            <a:endParaRPr lang="en-US" sz="1000" i="1">
              <a:effectLst/>
              <a:latin typeface="Times New Roman" panose="02020603050405020304" pitchFamily="18" charset="0"/>
              <a:ea typeface="Times New Roman" panose="02020603050405020304" pitchFamily="18" charset="0"/>
            </a:endParaRPr>
          </a:p>
          <a:p>
            <a:pPr marL="0" marR="0">
              <a:lnSpc>
                <a:spcPct val="106000"/>
              </a:lnSpc>
              <a:spcBef>
                <a:spcPts val="0"/>
              </a:spcBef>
              <a:spcAft>
                <a:spcPts val="0"/>
              </a:spcAft>
            </a:pPr>
            <a:r>
              <a:rPr lang="en-US" sz="900" i="1">
                <a:effectLst/>
                <a:latin typeface="Times New Roman" panose="02020603050405020304" pitchFamily="18" charset="0"/>
                <a:ea typeface="Times New Roman" panose="02020603050405020304" pitchFamily="18" charset="0"/>
              </a:rPr>
              <a:t>PNP</a:t>
            </a:r>
            <a:r>
              <a:rPr lang="en-US" sz="1000" i="1">
                <a:effectLst/>
                <a:latin typeface="Times New Roman" panose="02020603050405020304" pitchFamily="18" charset="0"/>
                <a:ea typeface="Times New Roman" panose="02020603050405020304" pitchFamily="18" charset="0"/>
              </a:rPr>
              <a:t> two-supply emitter bias circuit.</a:t>
            </a:r>
          </a:p>
        </p:txBody>
      </p:sp>
      <p:pic>
        <p:nvPicPr>
          <p:cNvPr id="10" name="graphics173">
            <a:extLst>
              <a:ext uri="{FF2B5EF4-FFF2-40B4-BE49-F238E27FC236}">
                <a16:creationId xmlns:a16="http://schemas.microsoft.com/office/drawing/2014/main" id="{F3A67D11-C319-3967-6BE1-2F1894AFBF78}"/>
              </a:ext>
            </a:extLst>
          </p:cNvPr>
          <p:cNvPicPr/>
          <p:nvPr/>
        </p:nvPicPr>
        <p:blipFill>
          <a:blip r:embed="rId5">
            <a:lum/>
            <a:alphaModFix/>
          </a:blip>
          <a:srcRect/>
          <a:stretch>
            <a:fillRect/>
          </a:stretch>
        </p:blipFill>
        <p:spPr>
          <a:xfrm>
            <a:off x="4948397" y="1088314"/>
            <a:ext cx="1555448" cy="3594100"/>
          </a:xfrm>
          <a:prstGeom prst="rect">
            <a:avLst/>
          </a:prstGeom>
        </p:spPr>
      </p:pic>
      <p:sp>
        <p:nvSpPr>
          <p:cNvPr id="11" name="Frame194">
            <a:extLst>
              <a:ext uri="{FF2B5EF4-FFF2-40B4-BE49-F238E27FC236}">
                <a16:creationId xmlns:a16="http://schemas.microsoft.com/office/drawing/2014/main" id="{93A054A4-1221-6B69-FCF5-CD033F83E4C4}"/>
              </a:ext>
            </a:extLst>
          </p:cNvPr>
          <p:cNvSpPr txBox="1"/>
          <p:nvPr/>
        </p:nvSpPr>
        <p:spPr>
          <a:xfrm>
            <a:off x="5277849" y="4869465"/>
            <a:ext cx="1062990" cy="337185"/>
          </a:xfrm>
          <a:prstGeom prst="rect">
            <a:avLst/>
          </a:prstGeom>
          <a:ln w="731">
            <a:solidFill>
              <a:srgbClr val="000000"/>
            </a:solidFill>
            <a:prstDash val="solid"/>
          </a:ln>
        </p:spPr>
        <p:txBody>
          <a:bodyPr vert="horz" wrap="none" lIns="0" tIns="0" rIns="0" bIns="0" compatLnSpc="0">
            <a:spAutoFit/>
          </a:bodyPr>
          <a:lstStyle/>
          <a:p>
            <a:pPr marL="0" marR="0">
              <a:lnSpc>
                <a:spcPct val="106000"/>
              </a:lnSpc>
              <a:spcBef>
                <a:spcPts val="0"/>
              </a:spcBef>
              <a:spcAft>
                <a:spcPts val="0"/>
              </a:spcAft>
            </a:pPr>
            <a:r>
              <a:rPr lang="en-US" sz="1000" b="1" i="1" dirty="0">
                <a:effectLst/>
                <a:latin typeface="Myriad Pro SemiCond"/>
                <a:ea typeface="Times New Roman" panose="02020603050405020304" pitchFamily="18" charset="0"/>
              </a:rPr>
              <a:t>Figure 5.8</a:t>
            </a:r>
            <a:endParaRPr lang="en-US" sz="1000" i="1" dirty="0">
              <a:effectLst/>
              <a:latin typeface="Times New Roman" panose="02020603050405020304" pitchFamily="18" charset="0"/>
              <a:ea typeface="Times New Roman" panose="02020603050405020304" pitchFamily="18" charset="0"/>
            </a:endParaRPr>
          </a:p>
          <a:p>
            <a:pPr marL="0" marR="0">
              <a:lnSpc>
                <a:spcPct val="106000"/>
              </a:lnSpc>
              <a:spcBef>
                <a:spcPts val="0"/>
              </a:spcBef>
              <a:spcAft>
                <a:spcPts val="0"/>
              </a:spcAft>
            </a:pPr>
            <a:r>
              <a:rPr lang="en-US" sz="1000" i="1" dirty="0">
                <a:effectLst/>
                <a:latin typeface="Times New Roman" panose="02020603050405020304" pitchFamily="18" charset="0"/>
                <a:ea typeface="Times New Roman" panose="02020603050405020304" pitchFamily="18" charset="0"/>
              </a:rPr>
              <a:t>Voltage divider bias.</a:t>
            </a:r>
          </a:p>
        </p:txBody>
      </p:sp>
      <p:pic>
        <p:nvPicPr>
          <p:cNvPr id="12" name="graphics174">
            <a:extLst>
              <a:ext uri="{FF2B5EF4-FFF2-40B4-BE49-F238E27FC236}">
                <a16:creationId xmlns:a16="http://schemas.microsoft.com/office/drawing/2014/main" id="{E6CDEC8B-BE0D-C0B8-0515-A4D77E6A8529}"/>
              </a:ext>
            </a:extLst>
          </p:cNvPr>
          <p:cNvPicPr/>
          <p:nvPr/>
        </p:nvPicPr>
        <p:blipFill>
          <a:blip r:embed="rId6">
            <a:lum/>
            <a:alphaModFix/>
          </a:blip>
          <a:srcRect/>
          <a:stretch>
            <a:fillRect/>
          </a:stretch>
        </p:blipFill>
        <p:spPr>
          <a:xfrm>
            <a:off x="6709118" y="1088314"/>
            <a:ext cx="2248270" cy="3594100"/>
          </a:xfrm>
          <a:prstGeom prst="rect">
            <a:avLst/>
          </a:prstGeom>
        </p:spPr>
      </p:pic>
      <p:sp>
        <p:nvSpPr>
          <p:cNvPr id="13" name="Frame195">
            <a:extLst>
              <a:ext uri="{FF2B5EF4-FFF2-40B4-BE49-F238E27FC236}">
                <a16:creationId xmlns:a16="http://schemas.microsoft.com/office/drawing/2014/main" id="{F64D5C23-75D5-F89F-0F0B-B1ED469EF527}"/>
              </a:ext>
            </a:extLst>
          </p:cNvPr>
          <p:cNvSpPr txBox="1"/>
          <p:nvPr/>
        </p:nvSpPr>
        <p:spPr>
          <a:xfrm>
            <a:off x="6988343" y="4869465"/>
            <a:ext cx="1631315" cy="337185"/>
          </a:xfrm>
          <a:prstGeom prst="rect">
            <a:avLst/>
          </a:prstGeom>
          <a:ln w="731">
            <a:solidFill>
              <a:srgbClr val="000000"/>
            </a:solidFill>
            <a:prstDash val="solid"/>
          </a:ln>
        </p:spPr>
        <p:txBody>
          <a:bodyPr vert="horz" wrap="none" lIns="0" tIns="0" rIns="0" bIns="0" compatLnSpc="0">
            <a:spAutoFit/>
          </a:bodyPr>
          <a:lstStyle/>
          <a:p>
            <a:pPr marL="0" marR="0">
              <a:lnSpc>
                <a:spcPct val="106000"/>
              </a:lnSpc>
              <a:spcBef>
                <a:spcPts val="0"/>
              </a:spcBef>
              <a:spcAft>
                <a:spcPts val="0"/>
              </a:spcAft>
            </a:pPr>
            <a:r>
              <a:rPr lang="en-US" sz="1000" b="1" i="1">
                <a:effectLst/>
                <a:latin typeface="Myriad Pro SemiCond"/>
                <a:ea typeface="Times New Roman" panose="02020603050405020304" pitchFamily="18" charset="0"/>
              </a:rPr>
              <a:t>Figure 5.9</a:t>
            </a:r>
            <a:endParaRPr lang="en-US" sz="1000" i="1">
              <a:effectLst/>
              <a:latin typeface="Times New Roman" panose="02020603050405020304" pitchFamily="18" charset="0"/>
              <a:ea typeface="Times New Roman" panose="02020603050405020304" pitchFamily="18" charset="0"/>
            </a:endParaRPr>
          </a:p>
          <a:p>
            <a:pPr marL="0" marR="0">
              <a:lnSpc>
                <a:spcPct val="106000"/>
              </a:lnSpc>
              <a:spcBef>
                <a:spcPts val="0"/>
              </a:spcBef>
              <a:spcAft>
                <a:spcPts val="0"/>
              </a:spcAft>
            </a:pPr>
            <a:r>
              <a:rPr lang="en-US" sz="1000" i="1">
                <a:effectLst/>
                <a:latin typeface="Times New Roman" panose="02020603050405020304" pitchFamily="18" charset="0"/>
                <a:ea typeface="Times New Roman" panose="02020603050405020304" pitchFamily="18" charset="0"/>
              </a:rPr>
              <a:t>Thevenizing the voltage divider.</a:t>
            </a:r>
          </a:p>
        </p:txBody>
      </p:sp>
      <p:pic>
        <p:nvPicPr>
          <p:cNvPr id="14" name="graphics176">
            <a:extLst>
              <a:ext uri="{FF2B5EF4-FFF2-40B4-BE49-F238E27FC236}">
                <a16:creationId xmlns:a16="http://schemas.microsoft.com/office/drawing/2014/main" id="{E96242D7-17D4-9C11-91F6-C3D327831A57}"/>
              </a:ext>
            </a:extLst>
          </p:cNvPr>
          <p:cNvPicPr/>
          <p:nvPr/>
        </p:nvPicPr>
        <p:blipFill>
          <a:blip r:embed="rId7">
            <a:lum/>
            <a:alphaModFix/>
          </a:blip>
          <a:srcRect/>
          <a:stretch>
            <a:fillRect/>
          </a:stretch>
        </p:blipFill>
        <p:spPr>
          <a:xfrm>
            <a:off x="9644178" y="2520632"/>
            <a:ext cx="2338873" cy="2089468"/>
          </a:xfrm>
          <a:prstGeom prst="rect">
            <a:avLst/>
          </a:prstGeom>
        </p:spPr>
      </p:pic>
      <mc:AlternateContent xmlns:mc="http://schemas.openxmlformats.org/markup-compatibility/2006" xmlns:a14="http://schemas.microsoft.com/office/drawing/2010/main">
        <mc:Choice Requires="a14">
          <p:sp>
            <p:nvSpPr>
              <p:cNvPr id="16" name="CasetăText 15">
                <a:extLst>
                  <a:ext uri="{FF2B5EF4-FFF2-40B4-BE49-F238E27FC236}">
                    <a16:creationId xmlns:a16="http://schemas.microsoft.com/office/drawing/2014/main" id="{0F58BD85-261D-C46A-B605-81E34BA26FDC}"/>
                  </a:ext>
                </a:extLst>
              </p:cNvPr>
              <p:cNvSpPr txBox="1"/>
              <p:nvPr/>
            </p:nvSpPr>
            <p:spPr>
              <a:xfrm>
                <a:off x="6925556" y="5366976"/>
                <a:ext cx="3696301" cy="9348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en-US" b="1" i="1" smtClean="0">
                              <a:solidFill>
                                <a:srgbClr val="FF0000"/>
                              </a:solidFill>
                              <a:latin typeface="Cambria Math" panose="02040503050406030204" pitchFamily="18" charset="0"/>
                            </a:rPr>
                          </m:ctrlPr>
                        </m:eqArrPr>
                        <m:e>
                          <m:r>
                            <a:rPr lang="en-US" b="1">
                              <a:solidFill>
                                <a:srgbClr val="FF0000"/>
                              </a:solidFill>
                              <a:latin typeface="Cambria Math" panose="02040503050406030204" pitchFamily="18" charset="0"/>
                            </a:rPr>
                            <m:t>&amp;</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𝑽</m:t>
                              </m:r>
                            </m:e>
                            <m:sub>
                              <m:r>
                                <a:rPr lang="en-US" b="1" i="1">
                                  <a:solidFill>
                                    <a:srgbClr val="FF0000"/>
                                  </a:solidFill>
                                  <a:latin typeface="Cambria Math" panose="02040503050406030204" pitchFamily="18" charset="0"/>
                                </a:rPr>
                                <m:t>𝑪𝑬</m:t>
                              </m:r>
                            </m:sub>
                          </m:sSub>
                          <m:r>
                            <a:rPr lang="en-US" b="1" i="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𝑽</m:t>
                              </m:r>
                            </m:e>
                            <m:sub>
                              <m:r>
                                <a:rPr lang="en-US" b="1" i="1">
                                  <a:solidFill>
                                    <a:srgbClr val="FF0000"/>
                                  </a:solidFill>
                                  <a:latin typeface="Cambria Math" panose="02040503050406030204" pitchFamily="18" charset="0"/>
                                </a:rPr>
                                <m:t>𝑪𝑪</m:t>
                              </m:r>
                            </m:sub>
                          </m:sSub>
                          <m:r>
                            <a:rPr lang="en-US" b="1" i="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𝑽</m:t>
                              </m:r>
                            </m:e>
                            <m:sub>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𝑹</m:t>
                                  </m:r>
                                </m:e>
                                <m:sub>
                                  <m:r>
                                    <a:rPr lang="en-US" b="1" i="1">
                                      <a:solidFill>
                                        <a:srgbClr val="FF0000"/>
                                      </a:solidFill>
                                      <a:latin typeface="Cambria Math" panose="02040503050406030204" pitchFamily="18" charset="0"/>
                                    </a:rPr>
                                    <m:t>𝑪</m:t>
                                  </m:r>
                                </m:sub>
                              </m:sSub>
                            </m:sub>
                          </m:sSub>
                          <m:r>
                            <a:rPr lang="en-US" b="1" i="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𝑽</m:t>
                              </m:r>
                            </m:e>
                            <m:sub>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𝑹</m:t>
                                  </m:r>
                                </m:e>
                                <m:sub>
                                  <m:r>
                                    <a:rPr lang="en-US" b="1" i="1">
                                      <a:solidFill>
                                        <a:srgbClr val="FF0000"/>
                                      </a:solidFill>
                                      <a:latin typeface="Cambria Math" panose="02040503050406030204" pitchFamily="18" charset="0"/>
                                    </a:rPr>
                                    <m:t>𝑬</m:t>
                                  </m:r>
                                </m:sub>
                              </m:sSub>
                            </m:sub>
                          </m:sSub>
                        </m:e>
                        <m:e>
                          <m:r>
                            <a:rPr lang="en-US" b="1" i="0">
                              <a:solidFill>
                                <a:srgbClr val="FF0000"/>
                              </a:solidFill>
                              <a:latin typeface="Cambria Math" panose="02040503050406030204" pitchFamily="18" charset="0"/>
                            </a:rPr>
                            <m:t>&amp;</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𝑽</m:t>
                              </m:r>
                            </m:e>
                            <m:sub>
                              <m:r>
                                <a:rPr lang="en-US" b="1" i="1">
                                  <a:solidFill>
                                    <a:srgbClr val="FF0000"/>
                                  </a:solidFill>
                                  <a:latin typeface="Cambria Math" panose="02040503050406030204" pitchFamily="18" charset="0"/>
                                </a:rPr>
                                <m:t>𝑪𝑬</m:t>
                              </m:r>
                            </m:sub>
                          </m:sSub>
                          <m:r>
                            <a:rPr lang="en-US" b="1" i="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𝑽</m:t>
                              </m:r>
                            </m:e>
                            <m:sub>
                              <m:r>
                                <a:rPr lang="en-US" b="1" i="1">
                                  <a:solidFill>
                                    <a:srgbClr val="FF0000"/>
                                  </a:solidFill>
                                  <a:latin typeface="Cambria Math" panose="02040503050406030204" pitchFamily="18" charset="0"/>
                                </a:rPr>
                                <m:t>𝑪𝑪</m:t>
                              </m:r>
                            </m:sub>
                          </m:sSub>
                          <m:r>
                            <a:rPr lang="en-US" b="1" i="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𝑰</m:t>
                              </m:r>
                            </m:e>
                            <m:sub>
                              <m:r>
                                <a:rPr lang="en-US" b="1" i="1">
                                  <a:solidFill>
                                    <a:srgbClr val="FF0000"/>
                                  </a:solidFill>
                                  <a:latin typeface="Cambria Math" panose="02040503050406030204" pitchFamily="18" charset="0"/>
                                </a:rPr>
                                <m:t>𝑪</m:t>
                              </m:r>
                            </m:sub>
                          </m:sSub>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𝑹</m:t>
                              </m:r>
                            </m:e>
                            <m:sub>
                              <m:r>
                                <a:rPr lang="en-US" b="1" i="1">
                                  <a:solidFill>
                                    <a:srgbClr val="FF0000"/>
                                  </a:solidFill>
                                  <a:latin typeface="Cambria Math" panose="02040503050406030204" pitchFamily="18" charset="0"/>
                                </a:rPr>
                                <m:t>𝑪</m:t>
                              </m:r>
                            </m:sub>
                          </m:sSub>
                          <m:r>
                            <a:rPr lang="en-US" b="1" i="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𝑰</m:t>
                              </m:r>
                            </m:e>
                            <m:sub>
                              <m:r>
                                <a:rPr lang="en-US" b="1" i="1">
                                  <a:solidFill>
                                    <a:srgbClr val="FF0000"/>
                                  </a:solidFill>
                                  <a:latin typeface="Cambria Math" panose="02040503050406030204" pitchFamily="18" charset="0"/>
                                </a:rPr>
                                <m:t>𝑪</m:t>
                              </m:r>
                            </m:sub>
                          </m:sSub>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𝑹</m:t>
                              </m:r>
                            </m:e>
                            <m:sub>
                              <m:r>
                                <a:rPr lang="en-US" b="1" i="1">
                                  <a:solidFill>
                                    <a:srgbClr val="FF0000"/>
                                  </a:solidFill>
                                  <a:latin typeface="Cambria Math" panose="02040503050406030204" pitchFamily="18" charset="0"/>
                                </a:rPr>
                                <m:t>𝑬</m:t>
                              </m:r>
                            </m:sub>
                          </m:sSub>
                        </m:e>
                        <m:e>
                          <m:r>
                            <a:rPr lang="en-US" b="1" i="0">
                              <a:solidFill>
                                <a:srgbClr val="FF0000"/>
                              </a:solidFill>
                              <a:latin typeface="Cambria Math" panose="02040503050406030204" pitchFamily="18" charset="0"/>
                            </a:rPr>
                            <m:t>&amp;</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𝑽</m:t>
                              </m:r>
                            </m:e>
                            <m:sub>
                              <m:r>
                                <a:rPr lang="en-US" b="1" i="1">
                                  <a:solidFill>
                                    <a:srgbClr val="FF0000"/>
                                  </a:solidFill>
                                  <a:latin typeface="Cambria Math" panose="02040503050406030204" pitchFamily="18" charset="0"/>
                                </a:rPr>
                                <m:t>𝑪𝑬</m:t>
                              </m:r>
                            </m:sub>
                          </m:sSub>
                          <m:r>
                            <a:rPr lang="en-US" b="1" i="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𝑽</m:t>
                              </m:r>
                            </m:e>
                            <m:sub>
                              <m:r>
                                <a:rPr lang="en-US" b="1" i="1">
                                  <a:solidFill>
                                    <a:srgbClr val="FF0000"/>
                                  </a:solidFill>
                                  <a:latin typeface="Cambria Math" panose="02040503050406030204" pitchFamily="18" charset="0"/>
                                </a:rPr>
                                <m:t>𝑪𝑪</m:t>
                              </m:r>
                            </m:sub>
                          </m:sSub>
                          <m:r>
                            <a:rPr lang="en-US" b="1" i="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𝑰</m:t>
                              </m:r>
                            </m:e>
                            <m:sub>
                              <m:r>
                                <a:rPr lang="en-US" b="1" i="1">
                                  <a:solidFill>
                                    <a:srgbClr val="FF0000"/>
                                  </a:solidFill>
                                  <a:latin typeface="Cambria Math" panose="02040503050406030204" pitchFamily="18" charset="0"/>
                                </a:rPr>
                                <m:t>𝑪</m:t>
                              </m:r>
                            </m:sub>
                          </m:sSub>
                          <m:d>
                            <m:dPr>
                              <m:ctrlPr>
                                <a:rPr lang="en-US" b="1" i="1">
                                  <a:solidFill>
                                    <a:srgbClr val="FF0000"/>
                                  </a:solidFill>
                                  <a:latin typeface="Cambria Math" panose="02040503050406030204" pitchFamily="18" charset="0"/>
                                </a:rPr>
                              </m:ctrlPr>
                            </m:dPr>
                            <m:e>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𝑹</m:t>
                                  </m:r>
                                </m:e>
                                <m:sub>
                                  <m:r>
                                    <a:rPr lang="en-US" b="1" i="1">
                                      <a:solidFill>
                                        <a:srgbClr val="FF0000"/>
                                      </a:solidFill>
                                      <a:latin typeface="Cambria Math" panose="02040503050406030204" pitchFamily="18" charset="0"/>
                                    </a:rPr>
                                    <m:t>𝑪</m:t>
                                  </m:r>
                                </m:sub>
                              </m:sSub>
                              <m:r>
                                <a:rPr lang="en-US" b="1" i="0">
                                  <a:solidFill>
                                    <a:srgbClr val="FF0000"/>
                                  </a:solidFill>
                                  <a:latin typeface="Cambria Math" panose="02040503050406030204" pitchFamily="18" charset="0"/>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𝑹</m:t>
                                  </m:r>
                                </m:e>
                                <m:sub>
                                  <m:r>
                                    <a:rPr lang="en-US" b="1" i="1">
                                      <a:solidFill>
                                        <a:srgbClr val="FF0000"/>
                                      </a:solidFill>
                                      <a:latin typeface="Cambria Math" panose="02040503050406030204" pitchFamily="18" charset="0"/>
                                    </a:rPr>
                                    <m:t>𝑬</m:t>
                                  </m:r>
                                </m:sub>
                              </m:sSub>
                            </m:e>
                          </m:d>
                        </m:e>
                      </m:eqArr>
                    </m:oMath>
                  </m:oMathPara>
                </a14:m>
                <a:endParaRPr lang="en-US" b="1" dirty="0"/>
              </a:p>
            </p:txBody>
          </p:sp>
        </mc:Choice>
        <mc:Fallback xmlns="">
          <p:sp>
            <p:nvSpPr>
              <p:cNvPr id="16" name="CasetăText 15">
                <a:extLst>
                  <a:ext uri="{FF2B5EF4-FFF2-40B4-BE49-F238E27FC236}">
                    <a16:creationId xmlns:a16="http://schemas.microsoft.com/office/drawing/2014/main" id="{0F58BD85-261D-C46A-B605-81E34BA26FDC}"/>
                  </a:ext>
                </a:extLst>
              </p:cNvPr>
              <p:cNvSpPr txBox="1">
                <a:spLocks noRot="1" noChangeAspect="1" noMove="1" noResize="1" noEditPoints="1" noAdjustHandles="1" noChangeArrowheads="1" noChangeShapeType="1" noTextEdit="1"/>
              </p:cNvSpPr>
              <p:nvPr/>
            </p:nvSpPr>
            <p:spPr>
              <a:xfrm>
                <a:off x="6925556" y="5366976"/>
                <a:ext cx="3696301" cy="934808"/>
              </a:xfrm>
              <a:prstGeom prst="rect">
                <a:avLst/>
              </a:prstGeom>
              <a:blipFill>
                <a:blip r:embed="rId8"/>
                <a:stretch>
                  <a:fillRect/>
                </a:stretch>
              </a:blipFill>
            </p:spPr>
            <p:txBody>
              <a:bodyPr/>
              <a:lstStyle/>
              <a:p>
                <a:r>
                  <a:rPr lang="en-US">
                    <a:noFill/>
                  </a:rPr>
                  <a:t> </a:t>
                </a:r>
              </a:p>
            </p:txBody>
          </p:sp>
        </mc:Fallback>
      </mc:AlternateContent>
      <p:sp>
        <p:nvSpPr>
          <p:cNvPr id="17" name="Săgeată: dreapta 16">
            <a:extLst>
              <a:ext uri="{FF2B5EF4-FFF2-40B4-BE49-F238E27FC236}">
                <a16:creationId xmlns:a16="http://schemas.microsoft.com/office/drawing/2014/main" id="{8EB6C635-0D79-878E-228A-03EDEC5C2D34}"/>
              </a:ext>
            </a:extLst>
          </p:cNvPr>
          <p:cNvSpPr/>
          <p:nvPr/>
        </p:nvSpPr>
        <p:spPr>
          <a:xfrm>
            <a:off x="8957388" y="3483530"/>
            <a:ext cx="506652" cy="3592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034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906EE-58CB-47CC-B883-35C0163AF505}"/>
              </a:ext>
            </a:extLst>
          </p:cNvPr>
          <p:cNvSpPr>
            <a:spLocks noGrp="1"/>
          </p:cNvSpPr>
          <p:nvPr>
            <p:ph type="title"/>
          </p:nvPr>
        </p:nvSpPr>
        <p:spPr>
          <a:xfrm>
            <a:off x="1097280" y="286603"/>
            <a:ext cx="10058400" cy="702305"/>
          </a:xfrm>
        </p:spPr>
        <p:txBody>
          <a:bodyPr>
            <a:normAutofit fontScale="90000"/>
          </a:bodyPr>
          <a:lstStyle/>
          <a:p>
            <a:r>
              <a:rPr lang="ro-RO" dirty="0"/>
              <a:t>SUMAR MOD ACTIV &amp; SATURARE</a:t>
            </a:r>
            <a:endParaRPr lang="en-US" dirty="0"/>
          </a:p>
        </p:txBody>
      </p:sp>
      <p:pic>
        <p:nvPicPr>
          <p:cNvPr id="4" name="Content Placeholder 3">
            <a:extLst>
              <a:ext uri="{FF2B5EF4-FFF2-40B4-BE49-F238E27FC236}">
                <a16:creationId xmlns:a16="http://schemas.microsoft.com/office/drawing/2014/main" id="{04B45A63-D010-834B-D7B5-BA17D3B13F8D}"/>
              </a:ext>
            </a:extLst>
          </p:cNvPr>
          <p:cNvPicPr>
            <a:picLocks noGrp="1" noChangeAspect="1"/>
          </p:cNvPicPr>
          <p:nvPr>
            <p:ph idx="1"/>
          </p:nvPr>
        </p:nvPicPr>
        <p:blipFill>
          <a:blip r:embed="rId2"/>
          <a:stretch>
            <a:fillRect/>
          </a:stretch>
        </p:blipFill>
        <p:spPr>
          <a:xfrm>
            <a:off x="1958296" y="1271307"/>
            <a:ext cx="8092565" cy="4745038"/>
          </a:xfrm>
          <a:prstGeom prst="rect">
            <a:avLst/>
          </a:prstGeom>
        </p:spPr>
      </p:pic>
    </p:spTree>
    <p:extLst>
      <p:ext uri="{BB962C8B-B14F-4D97-AF65-F5344CB8AC3E}">
        <p14:creationId xmlns:p14="http://schemas.microsoft.com/office/powerpoint/2010/main" val="37412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47C121D-B5A8-42D5-5BDF-4F9F946F02B1}"/>
              </a:ext>
            </a:extLst>
          </p:cNvPr>
          <p:cNvSpPr>
            <a:spLocks noGrp="1"/>
          </p:cNvSpPr>
          <p:nvPr>
            <p:ph type="title"/>
          </p:nvPr>
        </p:nvSpPr>
        <p:spPr>
          <a:xfrm>
            <a:off x="1414732" y="2576543"/>
            <a:ext cx="9540815" cy="1603571"/>
          </a:xfrm>
        </p:spPr>
        <p:txBody>
          <a:bodyPr>
            <a:normAutofit/>
          </a:bodyPr>
          <a:lstStyle/>
          <a:p>
            <a:r>
              <a:rPr lang="ro-RO" dirty="0"/>
              <a:t>Caracteristicile la mod polarizare a BJT</a:t>
            </a:r>
            <a:endParaRPr lang="en-US" dirty="0"/>
          </a:p>
        </p:txBody>
      </p:sp>
    </p:spTree>
    <p:extLst>
      <p:ext uri="{BB962C8B-B14F-4D97-AF65-F5344CB8AC3E}">
        <p14:creationId xmlns:p14="http://schemas.microsoft.com/office/powerpoint/2010/main" val="3346386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B37D2C2-A751-AA76-3A28-B35413201CCD}"/>
              </a:ext>
            </a:extLst>
          </p:cNvPr>
          <p:cNvSpPr>
            <a:spLocks noGrp="1"/>
          </p:cNvSpPr>
          <p:nvPr>
            <p:ph type="title"/>
          </p:nvPr>
        </p:nvSpPr>
        <p:spPr>
          <a:xfrm>
            <a:off x="2980842" y="69859"/>
            <a:ext cx="7404847" cy="702344"/>
          </a:xfrm>
        </p:spPr>
        <p:txBody>
          <a:bodyPr>
            <a:normAutofit/>
          </a:bodyPr>
          <a:lstStyle/>
          <a:p>
            <a:r>
              <a:rPr lang="en-US" sz="4000" dirty="0"/>
              <a:t>Common Emitter (</a:t>
            </a:r>
            <a:r>
              <a:rPr lang="en-US" sz="4000" i="1" dirty="0"/>
              <a:t>n-p-n</a:t>
            </a:r>
            <a:r>
              <a:rPr lang="en-US" sz="4000" dirty="0"/>
              <a:t>) mode</a:t>
            </a:r>
            <a:endParaRPr lang="en-US" dirty="0"/>
          </a:p>
        </p:txBody>
      </p:sp>
      <p:sp>
        <p:nvSpPr>
          <p:cNvPr id="9" name="CasetăText 8">
            <a:extLst>
              <a:ext uri="{FF2B5EF4-FFF2-40B4-BE49-F238E27FC236}">
                <a16:creationId xmlns:a16="http://schemas.microsoft.com/office/drawing/2014/main" id="{AC6807E6-732F-CADE-5D90-873BACB2E3D7}"/>
              </a:ext>
            </a:extLst>
          </p:cNvPr>
          <p:cNvSpPr txBox="1"/>
          <p:nvPr/>
        </p:nvSpPr>
        <p:spPr>
          <a:xfrm>
            <a:off x="2860496" y="596298"/>
            <a:ext cx="9035669" cy="2092881"/>
          </a:xfrm>
          <a:prstGeom prst="rect">
            <a:avLst/>
          </a:prstGeom>
          <a:noFill/>
        </p:spPr>
        <p:txBody>
          <a:bodyPr wrap="square">
            <a:spAutoFit/>
          </a:bodyPr>
          <a:lstStyle/>
          <a:p>
            <a:r>
              <a:rPr lang="ro-RO" sz="1400" dirty="0">
                <a:latin typeface="Times New Roman" panose="02020603050405020304" pitchFamily="18" charset="0"/>
                <a:cs typeface="Times New Roman" panose="02020603050405020304" pitchFamily="18" charset="0"/>
              </a:rPr>
              <a:t>Au amplificare în curent și în tensiune</a:t>
            </a:r>
          </a:p>
          <a:p>
            <a:r>
              <a:rPr lang="ro-RO" sz="1400" dirty="0">
                <a:latin typeface="Times New Roman" panose="02020603050405020304" pitchFamily="18" charset="0"/>
                <a:cs typeface="Times New Roman" panose="02020603050405020304" pitchFamily="18" charset="0"/>
              </a:rPr>
              <a:t>Caracteristica de intrare </a:t>
            </a:r>
            <a:r>
              <a:rPr lang="en-US" sz="1400" b="1" dirty="0">
                <a:latin typeface="Times New Roman" panose="02020603050405020304" pitchFamily="18" charset="0"/>
                <a:cs typeface="Times New Roman" panose="02020603050405020304" pitchFamily="18" charset="0"/>
              </a:rPr>
              <a:t>input characteristics </a:t>
            </a:r>
            <a:r>
              <a:rPr lang="ro-RO"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similar</a:t>
            </a:r>
            <a:r>
              <a:rPr lang="ro-RO" sz="1400" dirty="0">
                <a:latin typeface="Times New Roman" panose="02020603050405020304" pitchFamily="18" charset="0"/>
                <a:cs typeface="Times New Roman" panose="02020603050405020304" pitchFamily="18" charset="0"/>
              </a:rPr>
              <a:t>ă</a:t>
            </a:r>
            <a:r>
              <a:rPr lang="en-US" sz="1400" dirty="0">
                <a:latin typeface="Times New Roman" panose="02020603050405020304" pitchFamily="18" charset="0"/>
                <a:cs typeface="Times New Roman" panose="02020603050405020304" pitchFamily="18" charset="0"/>
              </a:rPr>
              <a:t> p-n diode</a:t>
            </a:r>
            <a:r>
              <a:rPr lang="ro-RO" sz="1400" dirty="0">
                <a:latin typeface="Times New Roman" panose="02020603050405020304" pitchFamily="18" charset="0"/>
                <a:cs typeface="Times New Roman" panose="02020603050405020304" pitchFamily="18" charset="0"/>
              </a:rPr>
              <a:t>i polarizate direct</a:t>
            </a:r>
            <a:r>
              <a:rPr lang="en-US" sz="1400" dirty="0">
                <a:latin typeface="Times New Roman" panose="02020603050405020304" pitchFamily="18" charset="0"/>
                <a:cs typeface="Times New Roman" panose="02020603050405020304" pitchFamily="18" charset="0"/>
              </a:rPr>
              <a:t>. </a:t>
            </a:r>
            <a:r>
              <a:rPr lang="ro-RO" sz="1400" dirty="0">
                <a:latin typeface="Times New Roman" panose="02020603050405020304" pitchFamily="18" charset="0"/>
                <a:cs typeface="Times New Roman" panose="02020603050405020304" pitchFamily="18" charset="0"/>
              </a:rPr>
              <a:t>Dar, cu creșterea </a:t>
            </a:r>
            <a:r>
              <a:rPr lang="en-US" sz="1400" dirty="0">
                <a:latin typeface="Times New Roman" panose="02020603050405020304" pitchFamily="18" charset="0"/>
                <a:cs typeface="Times New Roman" panose="02020603050405020304" pitchFamily="18" charset="0"/>
              </a:rPr>
              <a:t>VCB </a:t>
            </a:r>
            <a:r>
              <a:rPr lang="ro-RO" sz="1400" dirty="0">
                <a:latin typeface="Times New Roman" panose="02020603050405020304" pitchFamily="18" charset="0"/>
                <a:cs typeface="Times New Roman" panose="02020603050405020304" pitchFamily="18" charset="0"/>
              </a:rPr>
              <a:t>lățimea bazei descrește</a:t>
            </a:r>
            <a:r>
              <a:rPr lang="en-US" sz="1400" dirty="0">
                <a:latin typeface="Times New Roman" panose="02020603050405020304" pitchFamily="18" charset="0"/>
                <a:cs typeface="Times New Roman" panose="02020603050405020304" pitchFamily="18" charset="0"/>
              </a:rPr>
              <a:t>.</a:t>
            </a:r>
            <a:r>
              <a:rPr lang="ro-RO" sz="1400" dirty="0">
                <a:latin typeface="Times New Roman" panose="02020603050405020304" pitchFamily="18" charset="0"/>
                <a:cs typeface="Times New Roman" panose="02020603050405020304" pitchFamily="18" charset="0"/>
              </a:rPr>
              <a:t> </a:t>
            </a:r>
          </a:p>
          <a:p>
            <a:r>
              <a:rPr lang="ro-RO" sz="1400" b="1" dirty="0">
                <a:latin typeface="Times New Roman" panose="02020603050405020304" pitchFamily="18" charset="0"/>
                <a:cs typeface="Times New Roman" panose="02020603050405020304" pitchFamily="18" charset="0"/>
              </a:rPr>
              <a:t>Caracteristica de ieșire este familia curbelor </a:t>
            </a:r>
            <a:r>
              <a:rPr lang="en-US" sz="1400" dirty="0">
                <a:latin typeface="Times New Roman" panose="02020603050405020304" pitchFamily="18" charset="0"/>
                <a:cs typeface="Times New Roman" panose="02020603050405020304" pitchFamily="18" charset="0"/>
              </a:rPr>
              <a:t>IC </a:t>
            </a:r>
            <a:r>
              <a:rPr lang="ro-RO" sz="1400" dirty="0">
                <a:latin typeface="Times New Roman" panose="02020603050405020304" pitchFamily="18" charset="0"/>
                <a:cs typeface="Times New Roman" panose="02020603050405020304" pitchFamily="18" charset="0"/>
              </a:rPr>
              <a:t>și </a:t>
            </a:r>
            <a:r>
              <a:rPr lang="en-US" sz="1400" dirty="0">
                <a:latin typeface="Times New Roman" panose="02020603050405020304" pitchFamily="18" charset="0"/>
                <a:cs typeface="Times New Roman" panose="02020603050405020304" pitchFamily="18" charset="0"/>
              </a:rPr>
              <a:t>VCE </a:t>
            </a:r>
            <a:r>
              <a:rPr lang="ro-RO" sz="1400" dirty="0">
                <a:latin typeface="Times New Roman" panose="02020603050405020304" pitchFamily="18" charset="0"/>
                <a:cs typeface="Times New Roman" panose="02020603050405020304" pitchFamily="18" charset="0"/>
              </a:rPr>
              <a:t>pentru </a:t>
            </a:r>
            <a:r>
              <a:rPr lang="en-US" sz="1400" dirty="0">
                <a:latin typeface="Times New Roman" panose="02020603050405020304" pitchFamily="18" charset="0"/>
                <a:cs typeface="Times New Roman" panose="02020603050405020304" pitchFamily="18" charset="0"/>
              </a:rPr>
              <a:t>IB </a:t>
            </a:r>
            <a:r>
              <a:rPr lang="ro-RO" sz="1400" dirty="0">
                <a:latin typeface="Times New Roman" panose="02020603050405020304" pitchFamily="18" charset="0"/>
                <a:cs typeface="Times New Roman" panose="02020603050405020304" pitchFamily="18" charset="0"/>
              </a:rPr>
              <a:t>parametru constant</a:t>
            </a:r>
            <a:r>
              <a:rPr lang="en-US" sz="1400" dirty="0">
                <a:latin typeface="Times New Roman" panose="02020603050405020304" pitchFamily="18" charset="0"/>
                <a:cs typeface="Times New Roman" panose="02020603050405020304" pitchFamily="18" charset="0"/>
              </a:rPr>
              <a:t>. </a:t>
            </a:r>
            <a:endParaRPr lang="ro-RO" sz="1400" dirty="0">
              <a:latin typeface="Times New Roman" panose="02020603050405020304" pitchFamily="18" charset="0"/>
              <a:cs typeface="Times New Roman" panose="02020603050405020304" pitchFamily="18" charset="0"/>
            </a:endParaRPr>
          </a:p>
          <a:p>
            <a:r>
              <a:rPr lang="ro-RO" sz="1400" dirty="0">
                <a:latin typeface="Times New Roman" panose="02020603050405020304" pitchFamily="18" charset="0"/>
                <a:cs typeface="Times New Roman" panose="02020603050405020304" pitchFamily="18" charset="0"/>
              </a:rPr>
              <a:t>Ca și caracteristicile TB cu baza comună are trei regiuni</a:t>
            </a:r>
            <a:r>
              <a:rPr lang="en-US" sz="1400" dirty="0">
                <a:latin typeface="Times New Roman" panose="02020603050405020304" pitchFamily="18" charset="0"/>
                <a:cs typeface="Times New Roman" panose="02020603050405020304" pitchFamily="18" charset="0"/>
              </a:rPr>
              <a:t>:  </a:t>
            </a:r>
          </a:p>
          <a:p>
            <a:r>
              <a:rPr lang="en-US" sz="1400" i="1" dirty="0">
                <a:solidFill>
                  <a:srgbClr val="FF0000"/>
                </a:solidFill>
                <a:latin typeface="Times New Roman" panose="02020603050405020304" pitchFamily="18" charset="0"/>
                <a:cs typeface="Times New Roman" panose="02020603050405020304" pitchFamily="18" charset="0"/>
              </a:rPr>
              <a:t>active region </a:t>
            </a:r>
            <a:r>
              <a:rPr lang="ro-RO" sz="1400" i="1" dirty="0">
                <a:solidFill>
                  <a:srgbClr val="FF0000"/>
                </a:solidFill>
                <a:latin typeface="Times New Roman" panose="02020603050405020304" pitchFamily="18" charset="0"/>
                <a:cs typeface="Times New Roman" panose="02020603050405020304" pitchFamily="18" charset="0"/>
              </a:rPr>
              <a:t>- polarizarea inversă a joncțiunii colectorului și polarizarea directă a joncțiunii emitorului</a:t>
            </a:r>
            <a:r>
              <a:rPr lang="en-US" sz="1400" dirty="0">
                <a:latin typeface="Times New Roman" panose="02020603050405020304" pitchFamily="18" charset="0"/>
                <a:cs typeface="Times New Roman" panose="02020603050405020304" pitchFamily="18" charset="0"/>
              </a:rPr>
              <a:t>.</a:t>
            </a:r>
          </a:p>
          <a:p>
            <a:r>
              <a:rPr lang="en-US" sz="1400" i="1" dirty="0">
                <a:solidFill>
                  <a:srgbClr val="FF0000"/>
                </a:solidFill>
                <a:latin typeface="Times New Roman" panose="02020603050405020304" pitchFamily="18" charset="0"/>
                <a:cs typeface="Times New Roman" panose="02020603050405020304" pitchFamily="18" charset="0"/>
              </a:rPr>
              <a:t>cut-off region</a:t>
            </a:r>
            <a:r>
              <a:rPr lang="ro-RO" sz="1400" i="1" dirty="0">
                <a:solidFill>
                  <a:srgbClr val="FF0000"/>
                </a:solidFill>
                <a:latin typeface="Times New Roman" panose="02020603050405020304" pitchFamily="18" charset="0"/>
                <a:cs typeface="Times New Roman" panose="02020603050405020304" pitchFamily="18" charset="0"/>
              </a:rPr>
              <a:t>-  joncțiunea emitorului polarizată ușor invers, iar curentul colectorului nu este complet tăiat încă</a:t>
            </a:r>
            <a:r>
              <a:rPr lang="en-US" sz="1400" dirty="0">
                <a:latin typeface="Times New Roman" panose="02020603050405020304" pitchFamily="18" charset="0"/>
                <a:cs typeface="Times New Roman" panose="02020603050405020304" pitchFamily="18" charset="0"/>
              </a:rPr>
              <a:t>. </a:t>
            </a:r>
          </a:p>
          <a:p>
            <a:r>
              <a:rPr lang="en-US" sz="1400" i="1" dirty="0">
                <a:solidFill>
                  <a:srgbClr val="FF0000"/>
                </a:solidFill>
                <a:latin typeface="Times New Roman" panose="02020603050405020304" pitchFamily="18" charset="0"/>
                <a:cs typeface="Times New Roman" panose="02020603050405020304" pitchFamily="18" charset="0"/>
              </a:rPr>
              <a:t>saturation region </a:t>
            </a:r>
            <a:r>
              <a:rPr lang="ro-RO" sz="1400" i="1" dirty="0">
                <a:solidFill>
                  <a:srgbClr val="FF0000"/>
                </a:solidFill>
                <a:latin typeface="Times New Roman" panose="02020603050405020304" pitchFamily="18" charset="0"/>
                <a:cs typeface="Times New Roman" panose="02020603050405020304" pitchFamily="18" charset="0"/>
              </a:rPr>
              <a:t>ambele joncțiuni polarizate direct</a:t>
            </a:r>
            <a:r>
              <a:rPr lang="en-US" sz="1400" dirty="0">
                <a:latin typeface="Times New Roman" panose="02020603050405020304" pitchFamily="18" charset="0"/>
                <a:cs typeface="Times New Roman" panose="02020603050405020304" pitchFamily="18" charset="0"/>
              </a:rPr>
              <a:t>.</a:t>
            </a:r>
          </a:p>
          <a:p>
            <a:endParaRPr lang="en-US" dirty="0"/>
          </a:p>
        </p:txBody>
      </p:sp>
      <p:graphicFrame>
        <p:nvGraphicFramePr>
          <p:cNvPr id="12" name="Tabel 11">
            <a:extLst>
              <a:ext uri="{FF2B5EF4-FFF2-40B4-BE49-F238E27FC236}">
                <a16:creationId xmlns:a16="http://schemas.microsoft.com/office/drawing/2014/main" id="{E727BB28-6921-98A4-BCC2-624B26813B1C}"/>
              </a:ext>
            </a:extLst>
          </p:cNvPr>
          <p:cNvGraphicFramePr>
            <a:graphicFrameLocks noGrp="1"/>
          </p:cNvGraphicFramePr>
          <p:nvPr>
            <p:extLst>
              <p:ext uri="{D42A27DB-BD31-4B8C-83A1-F6EECF244321}">
                <p14:modId xmlns:p14="http://schemas.microsoft.com/office/powerpoint/2010/main" val="2308110181"/>
              </p:ext>
            </p:extLst>
          </p:nvPr>
        </p:nvGraphicFramePr>
        <p:xfrm>
          <a:off x="110882" y="2414007"/>
          <a:ext cx="8190438" cy="4090289"/>
        </p:xfrm>
        <a:graphic>
          <a:graphicData uri="http://schemas.openxmlformats.org/drawingml/2006/table">
            <a:tbl>
              <a:tblPr firstRow="1" bandRow="1">
                <a:tableStyleId>{5C22544A-7EE6-4342-B048-85BDC9FD1C3A}</a:tableStyleId>
              </a:tblPr>
              <a:tblGrid>
                <a:gridCol w="1565830">
                  <a:extLst>
                    <a:ext uri="{9D8B030D-6E8A-4147-A177-3AD203B41FA5}">
                      <a16:colId xmlns:a16="http://schemas.microsoft.com/office/drawing/2014/main" val="241127775"/>
                    </a:ext>
                  </a:extLst>
                </a:gridCol>
                <a:gridCol w="3342421">
                  <a:extLst>
                    <a:ext uri="{9D8B030D-6E8A-4147-A177-3AD203B41FA5}">
                      <a16:colId xmlns:a16="http://schemas.microsoft.com/office/drawing/2014/main" val="1576156249"/>
                    </a:ext>
                  </a:extLst>
                </a:gridCol>
                <a:gridCol w="3282187">
                  <a:extLst>
                    <a:ext uri="{9D8B030D-6E8A-4147-A177-3AD203B41FA5}">
                      <a16:colId xmlns:a16="http://schemas.microsoft.com/office/drawing/2014/main" val="1481194580"/>
                    </a:ext>
                  </a:extLst>
                </a:gridCol>
              </a:tblGrid>
              <a:tr h="1222043">
                <a:tc>
                  <a:txBody>
                    <a:bodyPr/>
                    <a:lstStyle/>
                    <a:p>
                      <a:pPr fontAlgn="t"/>
                      <a:r>
                        <a:rPr lang="en-US" sz="1600" b="0">
                          <a:solidFill>
                            <a:schemeClr val="tx1"/>
                          </a:solidFill>
                          <a:effectLst/>
                        </a:rPr>
                        <a:t>Input Characteristics</a:t>
                      </a:r>
                    </a:p>
                  </a:txBody>
                  <a:tcPr marL="76200" marR="76200" marT="76200" marB="76200"/>
                </a:tc>
                <a:tc>
                  <a:txBody>
                    <a:bodyPr/>
                    <a:lstStyle/>
                    <a:p>
                      <a:pPr fontAlgn="t"/>
                      <a:r>
                        <a:rPr lang="en-US" sz="1600" b="0" dirty="0">
                          <a:solidFill>
                            <a:schemeClr val="tx1"/>
                          </a:solidFill>
                          <a:effectLst/>
                        </a:rPr>
                        <a:t>The variation of emitter current(I</a:t>
                      </a:r>
                      <a:r>
                        <a:rPr lang="en-US" sz="1600" b="0" baseline="-25000" dirty="0">
                          <a:solidFill>
                            <a:schemeClr val="tx1"/>
                          </a:solidFill>
                          <a:effectLst/>
                        </a:rPr>
                        <a:t>B</a:t>
                      </a:r>
                      <a:r>
                        <a:rPr lang="en-US" sz="1600" b="0" dirty="0">
                          <a:solidFill>
                            <a:schemeClr val="tx1"/>
                          </a:solidFill>
                          <a:effectLst/>
                        </a:rPr>
                        <a:t>) with Base-Emitter voltage</a:t>
                      </a:r>
                      <a:r>
                        <a:rPr lang="ro-RO" sz="1600" b="0" dirty="0">
                          <a:solidFill>
                            <a:schemeClr val="tx1"/>
                          </a:solidFill>
                          <a:effectLst/>
                        </a:rPr>
                        <a:t> </a:t>
                      </a:r>
                      <a:r>
                        <a:rPr lang="en-US" sz="1600" b="0" dirty="0">
                          <a:solidFill>
                            <a:schemeClr val="tx1"/>
                          </a:solidFill>
                          <a:effectLst/>
                        </a:rPr>
                        <a:t>(V</a:t>
                      </a:r>
                      <a:r>
                        <a:rPr lang="en-US" sz="1600" b="0" baseline="-25000" dirty="0">
                          <a:solidFill>
                            <a:schemeClr val="tx1"/>
                          </a:solidFill>
                          <a:effectLst/>
                        </a:rPr>
                        <a:t>BE</a:t>
                      </a:r>
                      <a:r>
                        <a:rPr lang="en-US" sz="1600" b="0" dirty="0">
                          <a:solidFill>
                            <a:schemeClr val="tx1"/>
                          </a:solidFill>
                          <a:effectLst/>
                        </a:rPr>
                        <a:t>), </a:t>
                      </a:r>
                      <a:r>
                        <a:rPr lang="ro-RO" sz="1600" b="1" dirty="0">
                          <a:solidFill>
                            <a:schemeClr val="tx1"/>
                          </a:solidFill>
                          <a:effectLst/>
                        </a:rPr>
                        <a:t>K</a:t>
                      </a:r>
                      <a:r>
                        <a:rPr lang="en-US" sz="1600" b="1" dirty="0" err="1">
                          <a:solidFill>
                            <a:schemeClr val="tx1"/>
                          </a:solidFill>
                          <a:effectLst/>
                        </a:rPr>
                        <a:t>eeping</a:t>
                      </a:r>
                      <a:r>
                        <a:rPr lang="en-US" sz="1600" b="1" dirty="0">
                          <a:solidFill>
                            <a:schemeClr val="tx1"/>
                          </a:solidFill>
                          <a:effectLst/>
                        </a:rPr>
                        <a:t> Collector Emitter voltage(V</a:t>
                      </a:r>
                      <a:r>
                        <a:rPr lang="en-US" sz="1600" b="1" baseline="-25000" dirty="0">
                          <a:solidFill>
                            <a:schemeClr val="tx1"/>
                          </a:solidFill>
                          <a:effectLst/>
                        </a:rPr>
                        <a:t>CE</a:t>
                      </a:r>
                      <a:r>
                        <a:rPr lang="en-US" sz="1600" b="1" dirty="0">
                          <a:solidFill>
                            <a:schemeClr val="tx1"/>
                          </a:solidFill>
                          <a:effectLst/>
                        </a:rPr>
                        <a:t>) constant.</a:t>
                      </a:r>
                    </a:p>
                  </a:txBody>
                  <a:tcPr marL="76200" marR="76200" marT="76200" marB="76200"/>
                </a:tc>
                <a:tc>
                  <a:txBody>
                    <a:bodyPr/>
                    <a:lstStyle/>
                    <a:p>
                      <a:endParaRPr lang="en-US" dirty="0"/>
                    </a:p>
                  </a:txBody>
                  <a:tcPr/>
                </a:tc>
                <a:extLst>
                  <a:ext uri="{0D108BD9-81ED-4DB2-BD59-A6C34878D82A}">
                    <a16:rowId xmlns:a16="http://schemas.microsoft.com/office/drawing/2014/main" val="762287968"/>
                  </a:ext>
                </a:extLst>
              </a:tr>
              <a:tr h="1054941">
                <a:tc>
                  <a:txBody>
                    <a:bodyPr/>
                    <a:lstStyle/>
                    <a:p>
                      <a:pPr fontAlgn="t"/>
                      <a:r>
                        <a:rPr lang="en-US" sz="1600" b="0" dirty="0">
                          <a:effectLst/>
                        </a:rPr>
                        <a:t>Output Characteristics</a:t>
                      </a:r>
                    </a:p>
                  </a:txBody>
                  <a:tcPr marL="76200" marR="76200" marT="76200" marB="76200"/>
                </a:tc>
                <a:tc>
                  <a:txBody>
                    <a:bodyPr/>
                    <a:lstStyle/>
                    <a:p>
                      <a:pPr fontAlgn="t"/>
                      <a:r>
                        <a:rPr lang="en-US" sz="1600" b="0" dirty="0">
                          <a:effectLst/>
                        </a:rPr>
                        <a:t>The variation of collector current(I</a:t>
                      </a:r>
                      <a:r>
                        <a:rPr lang="en-US" sz="1600" b="0" baseline="-25000" dirty="0">
                          <a:effectLst/>
                        </a:rPr>
                        <a:t>C</a:t>
                      </a:r>
                      <a:r>
                        <a:rPr lang="en-US" sz="1600" b="0" dirty="0">
                          <a:effectLst/>
                        </a:rPr>
                        <a:t>) with Collector-Emitter voltage</a:t>
                      </a:r>
                      <a:r>
                        <a:rPr lang="ro-RO" sz="1600" b="0" dirty="0">
                          <a:effectLst/>
                        </a:rPr>
                        <a:t> </a:t>
                      </a:r>
                      <a:r>
                        <a:rPr lang="en-US" sz="1600" b="0" dirty="0">
                          <a:effectLst/>
                        </a:rPr>
                        <a:t>(V</a:t>
                      </a:r>
                      <a:r>
                        <a:rPr lang="en-US" sz="1600" b="0" baseline="-25000" dirty="0">
                          <a:effectLst/>
                        </a:rPr>
                        <a:t>CE</a:t>
                      </a:r>
                      <a:r>
                        <a:rPr lang="en-US" sz="1600" b="0" dirty="0">
                          <a:effectLst/>
                        </a:rPr>
                        <a:t>), </a:t>
                      </a:r>
                      <a:r>
                        <a:rPr lang="ro-RO" sz="1600" b="0" dirty="0">
                          <a:effectLst/>
                        </a:rPr>
                        <a:t>K</a:t>
                      </a:r>
                      <a:r>
                        <a:rPr lang="en-US" sz="1600" b="1" dirty="0" err="1">
                          <a:effectLst/>
                        </a:rPr>
                        <a:t>eeping</a:t>
                      </a:r>
                      <a:r>
                        <a:rPr lang="en-US" sz="1600" b="1" dirty="0">
                          <a:effectLst/>
                        </a:rPr>
                        <a:t> the base current(I</a:t>
                      </a:r>
                      <a:r>
                        <a:rPr lang="en-US" sz="1600" b="1" baseline="-25000" dirty="0">
                          <a:effectLst/>
                        </a:rPr>
                        <a:t>B</a:t>
                      </a:r>
                      <a:r>
                        <a:rPr lang="en-US" sz="1600" b="1" dirty="0">
                          <a:effectLst/>
                        </a:rPr>
                        <a:t>) constant.</a:t>
                      </a:r>
                    </a:p>
                  </a:txBody>
                  <a:tcPr marL="76200" marR="76200" marT="76200" marB="76200"/>
                </a:tc>
                <a:tc>
                  <a:txBody>
                    <a:bodyPr/>
                    <a:lstStyle/>
                    <a:p>
                      <a:endParaRPr lang="en-US" dirty="0"/>
                    </a:p>
                  </a:txBody>
                  <a:tcPr/>
                </a:tc>
                <a:extLst>
                  <a:ext uri="{0D108BD9-81ED-4DB2-BD59-A6C34878D82A}">
                    <a16:rowId xmlns:a16="http://schemas.microsoft.com/office/drawing/2014/main" val="2030349436"/>
                  </a:ext>
                </a:extLst>
              </a:tr>
              <a:tr h="1740486">
                <a:tc>
                  <a:txBody>
                    <a:bodyPr/>
                    <a:lstStyle/>
                    <a:p>
                      <a:pPr fontAlgn="t"/>
                      <a:r>
                        <a:rPr lang="ro-RO" sz="1600" b="0" dirty="0">
                          <a:effectLst/>
                        </a:rPr>
                        <a:t>C</a:t>
                      </a:r>
                      <a:r>
                        <a:rPr lang="en-US" sz="1600" b="0" dirty="0" err="1">
                          <a:effectLst/>
                        </a:rPr>
                        <a:t>urrent</a:t>
                      </a:r>
                      <a:r>
                        <a:rPr lang="en-US" sz="1600" b="0" dirty="0">
                          <a:effectLst/>
                        </a:rPr>
                        <a:t> Transfer Characteristics</a:t>
                      </a:r>
                    </a:p>
                  </a:txBody>
                  <a:tcPr marL="76200" marR="76200" marT="76200" marB="76200"/>
                </a:tc>
                <a:tc>
                  <a:txBody>
                    <a:bodyPr/>
                    <a:lstStyle/>
                    <a:p>
                      <a:pPr fontAlgn="t"/>
                      <a:r>
                        <a:rPr lang="en-US" sz="1600" b="0" dirty="0">
                          <a:effectLst/>
                        </a:rPr>
                        <a:t>The variation of collector current(I</a:t>
                      </a:r>
                      <a:r>
                        <a:rPr lang="en-US" sz="1600" b="0" baseline="-25000" dirty="0">
                          <a:effectLst/>
                        </a:rPr>
                        <a:t>C</a:t>
                      </a:r>
                      <a:r>
                        <a:rPr lang="en-US" sz="1600" b="0" dirty="0">
                          <a:effectLst/>
                        </a:rPr>
                        <a:t>) with the base current(I</a:t>
                      </a:r>
                      <a:r>
                        <a:rPr lang="en-US" sz="1600" b="0" baseline="-25000" dirty="0">
                          <a:effectLst/>
                        </a:rPr>
                        <a:t>B</a:t>
                      </a:r>
                      <a:r>
                        <a:rPr lang="en-US" sz="1600" b="0" dirty="0">
                          <a:effectLst/>
                        </a:rPr>
                        <a:t>), </a:t>
                      </a:r>
                      <a:endParaRPr lang="ro-RO" sz="1600" b="0" dirty="0">
                        <a:effectLst/>
                      </a:endParaRPr>
                    </a:p>
                    <a:p>
                      <a:pPr fontAlgn="t"/>
                      <a:r>
                        <a:rPr lang="ro-RO" sz="1600" b="0" dirty="0">
                          <a:effectLst/>
                        </a:rPr>
                        <a:t>K</a:t>
                      </a:r>
                      <a:r>
                        <a:rPr lang="en-US" sz="1600" b="1" dirty="0" err="1">
                          <a:effectLst/>
                        </a:rPr>
                        <a:t>eeping</a:t>
                      </a:r>
                      <a:r>
                        <a:rPr lang="en-US" sz="1600" b="1" dirty="0">
                          <a:effectLst/>
                        </a:rPr>
                        <a:t> Collector-Emitter voltage</a:t>
                      </a:r>
                      <a:r>
                        <a:rPr lang="ro-RO" sz="1600" b="1" dirty="0">
                          <a:effectLst/>
                        </a:rPr>
                        <a:t> </a:t>
                      </a:r>
                      <a:r>
                        <a:rPr lang="en-US" sz="1600" b="1" dirty="0">
                          <a:effectLst/>
                        </a:rPr>
                        <a:t>(V</a:t>
                      </a:r>
                      <a:r>
                        <a:rPr lang="en-US" sz="1600" b="1" baseline="-25000" dirty="0">
                          <a:effectLst/>
                        </a:rPr>
                        <a:t>CE</a:t>
                      </a:r>
                      <a:r>
                        <a:rPr lang="en-US" sz="1600" b="1" dirty="0">
                          <a:effectLst/>
                        </a:rPr>
                        <a:t>) constant.</a:t>
                      </a:r>
                    </a:p>
                    <a:p>
                      <a:pPr fontAlgn="t"/>
                      <a:r>
                        <a:rPr lang="en-US" sz="1600" b="0" dirty="0">
                          <a:effectLst/>
                        </a:rPr>
                        <a:t>The resulting current gain has a value greater than 1.</a:t>
                      </a:r>
                    </a:p>
                  </a:txBody>
                  <a:tcPr marL="76200" marR="76200" marT="76200" marB="76200"/>
                </a:tc>
                <a:tc>
                  <a:txBody>
                    <a:bodyPr/>
                    <a:lstStyle/>
                    <a:p>
                      <a:endParaRPr lang="en-US" dirty="0"/>
                    </a:p>
                  </a:txBody>
                  <a:tcPr/>
                </a:tc>
                <a:extLst>
                  <a:ext uri="{0D108BD9-81ED-4DB2-BD59-A6C34878D82A}">
                    <a16:rowId xmlns:a16="http://schemas.microsoft.com/office/drawing/2014/main" val="1742338471"/>
                  </a:ext>
                </a:extLst>
              </a:tr>
            </a:tbl>
          </a:graphicData>
        </a:graphic>
      </p:graphicFrame>
      <p:pic>
        <p:nvPicPr>
          <p:cNvPr id="14" name="Imagine 13">
            <a:extLst>
              <a:ext uri="{FF2B5EF4-FFF2-40B4-BE49-F238E27FC236}">
                <a16:creationId xmlns:a16="http://schemas.microsoft.com/office/drawing/2014/main" id="{4CF243C4-323A-1AE5-9444-7A63FD0FAD6D}"/>
              </a:ext>
            </a:extLst>
          </p:cNvPr>
          <p:cNvPicPr>
            <a:picLocks noChangeAspect="1"/>
          </p:cNvPicPr>
          <p:nvPr/>
        </p:nvPicPr>
        <p:blipFill>
          <a:blip r:embed="rId2"/>
          <a:stretch>
            <a:fillRect/>
          </a:stretch>
        </p:blipFill>
        <p:spPr>
          <a:xfrm>
            <a:off x="5424027" y="2908335"/>
            <a:ext cx="2500774" cy="321329"/>
          </a:xfrm>
          <a:prstGeom prst="rect">
            <a:avLst/>
          </a:prstGeom>
        </p:spPr>
      </p:pic>
      <p:pic>
        <p:nvPicPr>
          <p:cNvPr id="16" name="Imagine 15">
            <a:extLst>
              <a:ext uri="{FF2B5EF4-FFF2-40B4-BE49-F238E27FC236}">
                <a16:creationId xmlns:a16="http://schemas.microsoft.com/office/drawing/2014/main" id="{655EB000-5E7A-602E-9B11-76302361230F}"/>
              </a:ext>
            </a:extLst>
          </p:cNvPr>
          <p:cNvPicPr>
            <a:picLocks noChangeAspect="1"/>
          </p:cNvPicPr>
          <p:nvPr/>
        </p:nvPicPr>
        <p:blipFill>
          <a:blip r:embed="rId3"/>
          <a:stretch>
            <a:fillRect/>
          </a:stretch>
        </p:blipFill>
        <p:spPr>
          <a:xfrm>
            <a:off x="5424027" y="4051722"/>
            <a:ext cx="2500774" cy="407430"/>
          </a:xfrm>
          <a:prstGeom prst="rect">
            <a:avLst/>
          </a:prstGeom>
        </p:spPr>
      </p:pic>
      <p:pic>
        <p:nvPicPr>
          <p:cNvPr id="18" name="Imagine 17">
            <a:extLst>
              <a:ext uri="{FF2B5EF4-FFF2-40B4-BE49-F238E27FC236}">
                <a16:creationId xmlns:a16="http://schemas.microsoft.com/office/drawing/2014/main" id="{647B65A0-AEAF-47C5-3FC8-4045CA1175A7}"/>
              </a:ext>
            </a:extLst>
          </p:cNvPr>
          <p:cNvPicPr>
            <a:picLocks noChangeAspect="1"/>
          </p:cNvPicPr>
          <p:nvPr/>
        </p:nvPicPr>
        <p:blipFill>
          <a:blip r:embed="rId4"/>
          <a:stretch>
            <a:fillRect/>
          </a:stretch>
        </p:blipFill>
        <p:spPr>
          <a:xfrm>
            <a:off x="5549309" y="5329253"/>
            <a:ext cx="2267915" cy="391985"/>
          </a:xfrm>
          <a:prstGeom prst="rect">
            <a:avLst/>
          </a:prstGeom>
        </p:spPr>
      </p:pic>
      <p:pic>
        <p:nvPicPr>
          <p:cNvPr id="24" name="Imagine 23">
            <a:extLst>
              <a:ext uri="{FF2B5EF4-FFF2-40B4-BE49-F238E27FC236}">
                <a16:creationId xmlns:a16="http://schemas.microsoft.com/office/drawing/2014/main" id="{BD1C3E8C-1391-2B3A-3AA8-8DA6FD905FFF}"/>
              </a:ext>
            </a:extLst>
          </p:cNvPr>
          <p:cNvPicPr>
            <a:picLocks noChangeAspect="1"/>
          </p:cNvPicPr>
          <p:nvPr/>
        </p:nvPicPr>
        <p:blipFill>
          <a:blip r:embed="rId5"/>
          <a:stretch>
            <a:fillRect/>
          </a:stretch>
        </p:blipFill>
        <p:spPr>
          <a:xfrm>
            <a:off x="8202709" y="5189386"/>
            <a:ext cx="2154791" cy="1278860"/>
          </a:xfrm>
          <a:prstGeom prst="rect">
            <a:avLst/>
          </a:prstGeom>
        </p:spPr>
      </p:pic>
      <p:pic>
        <p:nvPicPr>
          <p:cNvPr id="27" name="Imagine 26">
            <a:extLst>
              <a:ext uri="{FF2B5EF4-FFF2-40B4-BE49-F238E27FC236}">
                <a16:creationId xmlns:a16="http://schemas.microsoft.com/office/drawing/2014/main" id="{EF326DC2-A35C-8622-4FE9-42345E6512BC}"/>
              </a:ext>
            </a:extLst>
          </p:cNvPr>
          <p:cNvPicPr>
            <a:picLocks noChangeAspect="1"/>
          </p:cNvPicPr>
          <p:nvPr/>
        </p:nvPicPr>
        <p:blipFill>
          <a:blip r:embed="rId6"/>
          <a:stretch>
            <a:fillRect/>
          </a:stretch>
        </p:blipFill>
        <p:spPr>
          <a:xfrm>
            <a:off x="8203718" y="2249066"/>
            <a:ext cx="2510792" cy="1427249"/>
          </a:xfrm>
          <a:prstGeom prst="rect">
            <a:avLst/>
          </a:prstGeom>
        </p:spPr>
      </p:pic>
      <p:pic>
        <p:nvPicPr>
          <p:cNvPr id="4" name="Imagine 3">
            <a:extLst>
              <a:ext uri="{FF2B5EF4-FFF2-40B4-BE49-F238E27FC236}">
                <a16:creationId xmlns:a16="http://schemas.microsoft.com/office/drawing/2014/main" id="{5160A605-50A2-145C-691A-8A397E4A6EBD}"/>
              </a:ext>
            </a:extLst>
          </p:cNvPr>
          <p:cNvPicPr>
            <a:picLocks noChangeAspect="1"/>
          </p:cNvPicPr>
          <p:nvPr/>
        </p:nvPicPr>
        <p:blipFill>
          <a:blip r:embed="rId7"/>
          <a:stretch>
            <a:fillRect/>
          </a:stretch>
        </p:blipFill>
        <p:spPr>
          <a:xfrm>
            <a:off x="295835" y="69859"/>
            <a:ext cx="2148223" cy="1825528"/>
          </a:xfrm>
          <a:prstGeom prst="rect">
            <a:avLst/>
          </a:prstGeom>
        </p:spPr>
      </p:pic>
      <p:pic>
        <p:nvPicPr>
          <p:cNvPr id="10" name="Imagine 9">
            <a:extLst>
              <a:ext uri="{FF2B5EF4-FFF2-40B4-BE49-F238E27FC236}">
                <a16:creationId xmlns:a16="http://schemas.microsoft.com/office/drawing/2014/main" id="{0AC3BAAF-A603-96C8-B3FC-D29229832C3E}"/>
              </a:ext>
            </a:extLst>
          </p:cNvPr>
          <p:cNvPicPr>
            <a:picLocks noChangeAspect="1"/>
          </p:cNvPicPr>
          <p:nvPr/>
        </p:nvPicPr>
        <p:blipFill>
          <a:blip r:embed="rId8"/>
          <a:stretch>
            <a:fillRect/>
          </a:stretch>
        </p:blipFill>
        <p:spPr>
          <a:xfrm>
            <a:off x="8202709" y="3590493"/>
            <a:ext cx="2510793" cy="1598893"/>
          </a:xfrm>
          <a:prstGeom prst="rect">
            <a:avLst/>
          </a:prstGeom>
        </p:spPr>
      </p:pic>
    </p:spTree>
    <p:extLst>
      <p:ext uri="{BB962C8B-B14F-4D97-AF65-F5344CB8AC3E}">
        <p14:creationId xmlns:p14="http://schemas.microsoft.com/office/powerpoint/2010/main" val="2650449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C7A26D1-4A6F-189A-52CD-4823F710DA4C}"/>
              </a:ext>
            </a:extLst>
          </p:cNvPr>
          <p:cNvSpPr>
            <a:spLocks noGrp="1"/>
          </p:cNvSpPr>
          <p:nvPr>
            <p:ph type="title"/>
          </p:nvPr>
        </p:nvSpPr>
        <p:spPr>
          <a:xfrm>
            <a:off x="1251678" y="382385"/>
            <a:ext cx="10178322" cy="408190"/>
          </a:xfrm>
        </p:spPr>
        <p:txBody>
          <a:bodyPr>
            <a:normAutofit fontScale="90000"/>
          </a:bodyPr>
          <a:lstStyle/>
          <a:p>
            <a:r>
              <a:rPr lang="ro-RO" dirty="0"/>
              <a:t>Familia curbelor colectorului</a:t>
            </a:r>
            <a:endParaRPr lang="en-US" dirty="0"/>
          </a:p>
        </p:txBody>
      </p:sp>
      <p:sp>
        <p:nvSpPr>
          <p:cNvPr id="3" name="Substituent conținut 2">
            <a:extLst>
              <a:ext uri="{FF2B5EF4-FFF2-40B4-BE49-F238E27FC236}">
                <a16:creationId xmlns:a16="http://schemas.microsoft.com/office/drawing/2014/main" id="{BA112E79-3BCE-78FB-8DC9-1BF2A8A63A76}"/>
              </a:ext>
            </a:extLst>
          </p:cNvPr>
          <p:cNvSpPr>
            <a:spLocks noGrp="1"/>
          </p:cNvSpPr>
          <p:nvPr>
            <p:ph idx="1"/>
          </p:nvPr>
        </p:nvSpPr>
        <p:spPr>
          <a:xfrm>
            <a:off x="477003" y="2899991"/>
            <a:ext cx="8299444" cy="3575624"/>
          </a:xfrm>
        </p:spPr>
        <p:txBody>
          <a:bodyPr>
            <a:normAutofit/>
          </a:bodyPr>
          <a:lstStyle/>
          <a:p>
            <a:r>
              <a:rPr lang="en-US" sz="1600" dirty="0">
                <a:latin typeface="Times New Roman" panose="02020603050405020304" pitchFamily="18" charset="0"/>
                <a:cs typeface="Times New Roman" panose="02020603050405020304" pitchFamily="18" charset="0"/>
              </a:rPr>
              <a:t>Cel </a:t>
            </a:r>
            <a:r>
              <a:rPr lang="en-US" sz="1600" dirty="0" err="1">
                <a:latin typeface="Times New Roman" panose="02020603050405020304" pitchFamily="18" charset="0"/>
                <a:cs typeface="Times New Roman" panose="02020603050405020304" pitchFamily="18" charset="0"/>
              </a:rPr>
              <a:t>mai</a:t>
            </a:r>
            <a:r>
              <a:rPr lang="ro-RO" sz="1600" dirty="0">
                <a:latin typeface="Times New Roman" panose="02020603050405020304" pitchFamily="18" charset="0"/>
                <a:cs typeface="Times New Roman" panose="02020603050405020304" pitchFamily="18" charset="0"/>
              </a:rPr>
              <a:t> interesant</a:t>
            </a:r>
            <a:r>
              <a:rPr lang="en-US" sz="1600" dirty="0">
                <a:latin typeface="Times New Roman" panose="02020603050405020304" pitchFamily="18" charset="0"/>
                <a:cs typeface="Times New Roman" panose="02020603050405020304" pitchFamily="18" charset="0"/>
              </a:rPr>
              <a:t> la </a:t>
            </a:r>
            <a:r>
              <a:rPr lang="en-US" sz="1600" dirty="0" err="1">
                <a:latin typeface="Times New Roman" panose="02020603050405020304" pitchFamily="18" charset="0"/>
                <a:cs typeface="Times New Roman" panose="02020603050405020304" pitchFamily="18" charset="0"/>
              </a:rPr>
              <a:t>acest</a:t>
            </a:r>
            <a:r>
              <a:rPr lang="en-US" sz="1600" dirty="0">
                <a:latin typeface="Times New Roman" panose="02020603050405020304" pitchFamily="18" charset="0"/>
                <a:cs typeface="Times New Roman" panose="02020603050405020304" pitchFamily="18" charset="0"/>
              </a:rPr>
              <a:t> set de c</a:t>
            </a:r>
            <a:r>
              <a:rPr lang="ro-RO" sz="1600" dirty="0" err="1">
                <a:latin typeface="Times New Roman" panose="02020603050405020304" pitchFamily="18" charset="0"/>
                <a:cs typeface="Times New Roman" panose="02020603050405020304" pitchFamily="18" charset="0"/>
              </a:rPr>
              <a:t>aracteristici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că</a:t>
            </a:r>
            <a:r>
              <a:rPr lang="en-US" sz="1600"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există</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trei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regiuni</a:t>
            </a:r>
            <a:r>
              <a:rPr lang="en-US" sz="1600" b="1" dirty="0">
                <a:latin typeface="Times New Roman" panose="02020603050405020304" pitchFamily="18" charset="0"/>
                <a:cs typeface="Times New Roman" panose="02020603050405020304" pitchFamily="18" charset="0"/>
              </a:rPr>
              <a:t> de </a:t>
            </a:r>
            <a:r>
              <a:rPr lang="en-US" sz="1600" b="1" dirty="0" err="1">
                <a:latin typeface="Times New Roman" panose="02020603050405020304" pitchFamily="18" charset="0"/>
                <a:cs typeface="Times New Roman" panose="02020603050405020304" pitchFamily="18" charset="0"/>
              </a:rPr>
              <a:t>operare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distincte</a:t>
            </a:r>
            <a:r>
              <a:rPr lang="en-US" sz="1600" dirty="0">
                <a:latin typeface="Times New Roman" panose="02020603050405020304" pitchFamily="18" charset="0"/>
                <a:cs typeface="Times New Roman" panose="02020603050405020304" pitchFamily="18" charset="0"/>
              </a:rPr>
              <a:t>. </a:t>
            </a:r>
            <a:endParaRPr lang="ro-RO" sz="1600"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extrema </a:t>
            </a:r>
            <a:r>
              <a:rPr lang="en-US" sz="1600" dirty="0" err="1">
                <a:latin typeface="Times New Roman" panose="02020603050405020304" pitchFamily="18" charset="0"/>
                <a:cs typeface="Times New Roman" panose="02020603050405020304" pitchFamily="18" charset="0"/>
              </a:rPr>
              <a:t>stângă</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curbei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crește</a:t>
            </a:r>
            <a:r>
              <a:rPr lang="en-US" sz="1600" dirty="0">
                <a:latin typeface="Times New Roman" panose="02020603050405020304" pitchFamily="18" charset="0"/>
                <a:cs typeface="Times New Roman" panose="02020603050405020304" pitchFamily="18" charset="0"/>
              </a:rPr>
              <a:t> rapid</a:t>
            </a:r>
            <a:r>
              <a:rPr lang="ro-RO"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cunoscută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drept</a:t>
            </a:r>
            <a:r>
              <a:rPr lang="en-US" sz="1600"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regiunea</a:t>
            </a:r>
            <a:r>
              <a:rPr lang="en-US" sz="1600" b="1" dirty="0">
                <a:latin typeface="Times New Roman" panose="02020603050405020304" pitchFamily="18" charset="0"/>
                <a:cs typeface="Times New Roman" panose="02020603050405020304" pitchFamily="18" charset="0"/>
              </a:rPr>
              <a:t> de </a:t>
            </a:r>
            <a:r>
              <a:rPr lang="en-US" sz="1600" b="1" dirty="0" err="1">
                <a:latin typeface="Times New Roman" panose="02020603050405020304" pitchFamily="18" charset="0"/>
                <a:cs typeface="Times New Roman" panose="02020603050405020304" pitchFamily="18" charset="0"/>
              </a:rPr>
              <a:t>saturație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Punctul</a:t>
            </a:r>
            <a:r>
              <a:rPr lang="en-US" sz="1600" dirty="0">
                <a:latin typeface="Times New Roman" panose="02020603050405020304" pitchFamily="18" charset="0"/>
                <a:cs typeface="Times New Roman" panose="02020603050405020304" pitchFamily="18" charset="0"/>
              </a:rPr>
              <a:t> de </a:t>
            </a:r>
            <a:r>
              <a:rPr lang="ro-RO" sz="1600" dirty="0">
                <a:latin typeface="Times New Roman" panose="02020603050405020304" pitchFamily="18" charset="0"/>
                <a:cs typeface="Times New Roman" panose="02020603050405020304" pitchFamily="18" charset="0"/>
              </a:rPr>
              <a:t>trecere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destul</a:t>
            </a:r>
            <a:r>
              <a:rPr lang="en-US" sz="1600" dirty="0">
                <a:latin typeface="Times New Roman" panose="02020603050405020304" pitchFamily="18" charset="0"/>
                <a:cs typeface="Times New Roman" panose="02020603050405020304" pitchFamily="18" charset="0"/>
              </a:rPr>
              <a:t> de mic la </a:t>
            </a:r>
            <a:r>
              <a:rPr lang="en-US" sz="1600" dirty="0" err="1">
                <a:latin typeface="Times New Roman" panose="02020603050405020304" pitchFamily="18" charset="0"/>
                <a:cs typeface="Times New Roman" panose="02020603050405020304" pitchFamily="18" charset="0"/>
              </a:rPr>
              <a:t>doar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câteva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zecimi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volți</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a:t>
            </a:r>
            <a:r>
              <a:rPr lang="ro-RO" sz="1600" dirty="0">
                <a:latin typeface="Times New Roman" panose="02020603050405020304" pitchFamily="18" charset="0"/>
                <a:cs typeface="Times New Roman" panose="02020603050405020304" pitchFamily="18" charset="0"/>
              </a:rPr>
              <a:t>a este indicat 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fiș</a:t>
            </a:r>
            <a:r>
              <a:rPr lang="ro-RO" sz="1600"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de date ca </a:t>
            </a:r>
            <a:r>
              <a:rPr lang="en-US" sz="1600" b="1" dirty="0">
                <a:latin typeface="Times New Roman" panose="02020603050405020304" pitchFamily="18" charset="0"/>
                <a:cs typeface="Times New Roman" panose="02020603050405020304" pitchFamily="18" charset="0"/>
              </a:rPr>
              <a:t>VCE(sat). </a:t>
            </a:r>
            <a:r>
              <a:rPr lang="en-US" sz="1600" dirty="0">
                <a:latin typeface="Times New Roman" panose="02020603050405020304" pitchFamily="18" charset="0"/>
                <a:cs typeface="Times New Roman" panose="02020603050405020304" pitchFamily="18" charset="0"/>
              </a:rPr>
              <a:t>Regiunea de </a:t>
            </a:r>
            <a:r>
              <a:rPr lang="en-US" sz="1600" dirty="0" err="1">
                <a:latin typeface="Times New Roman" panose="02020603050405020304" pitchFamily="18" charset="0"/>
                <a:cs typeface="Times New Roman" panose="02020603050405020304" pitchFamily="18" charset="0"/>
              </a:rPr>
              <a:t>saturație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utilizată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aplicațiile</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comutare</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tranzistorilor</a:t>
            </a:r>
            <a:r>
              <a:rPr lang="en-US" sz="1600" dirty="0">
                <a:latin typeface="Times New Roman" panose="02020603050405020304" pitchFamily="18" charset="0"/>
                <a:cs typeface="Times New Roman" panose="02020603050405020304" pitchFamily="18" charset="0"/>
              </a:rPr>
              <a:t>.</a:t>
            </a:r>
            <a:endParaRPr lang="ro-RO"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În extrema </a:t>
            </a:r>
            <a:r>
              <a:rPr lang="en-US" sz="1600" dirty="0" err="1">
                <a:latin typeface="Times New Roman" panose="02020603050405020304" pitchFamily="18" charset="0"/>
                <a:cs typeface="Times New Roman" panose="02020603050405020304" pitchFamily="18" charset="0"/>
              </a:rPr>
              <a:t>dreaptă</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află</a:t>
            </a:r>
            <a:r>
              <a:rPr lang="en-US" sz="1600" dirty="0">
                <a:latin typeface="Times New Roman" panose="02020603050405020304" pitchFamily="18" charset="0"/>
                <a:cs typeface="Times New Roman" panose="02020603050405020304" pitchFamily="18" charset="0"/>
              </a:rPr>
              <a:t> o </a:t>
            </a:r>
            <a:r>
              <a:rPr lang="en-US" sz="1600" dirty="0" err="1">
                <a:latin typeface="Times New Roman" panose="02020603050405020304" pitchFamily="18" charset="0"/>
                <a:cs typeface="Times New Roman" panose="02020603050405020304" pitchFamily="18" charset="0"/>
              </a:rPr>
              <a:t>altă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regiune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care </a:t>
            </a:r>
            <a:r>
              <a:rPr lang="ro-RO" sz="1600" b="1" dirty="0">
                <a:latin typeface="Times New Roman" panose="02020603050405020304" pitchFamily="18" charset="0"/>
                <a:cs typeface="Times New Roman" panose="02020603050405020304" pitchFamily="18" charset="0"/>
              </a:rPr>
              <a:t>IC</a:t>
            </a:r>
            <a:r>
              <a:rPr lang="ro-RO"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crește</a:t>
            </a:r>
            <a:r>
              <a:rPr lang="en-US" sz="1600" dirty="0">
                <a:latin typeface="Times New Roman" panose="02020603050405020304" pitchFamily="18" charset="0"/>
                <a:cs typeface="Times New Roman" panose="02020603050405020304" pitchFamily="18" charset="0"/>
              </a:rPr>
              <a:t> rapid</a:t>
            </a:r>
            <a:r>
              <a:rPr lang="ro-RO" sz="1600" dirty="0">
                <a:latin typeface="Times New Roman" panose="02020603050405020304" pitchFamily="18" charset="0"/>
                <a:cs typeface="Times New Roman" panose="02020603050405020304" pitchFamily="18" charset="0"/>
              </a:rPr>
              <a:t> - </a:t>
            </a:r>
            <a:r>
              <a:rPr lang="en-US" sz="1600" dirty="0">
                <a:latin typeface="Times New Roman" panose="02020603050405020304" pitchFamily="18" charset="0"/>
                <a:cs typeface="Times New Roman" panose="02020603050405020304" pitchFamily="18" charset="0"/>
              </a:rPr>
              <a:t>se </a:t>
            </a:r>
            <a:r>
              <a:rPr lang="en-US" sz="1600" dirty="0" err="1">
                <a:latin typeface="Times New Roman" panose="02020603050405020304" pitchFamily="18" charset="0"/>
                <a:cs typeface="Times New Roman" panose="02020603050405020304" pitchFamily="18" charset="0"/>
              </a:rPr>
              <a:t>numește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regiunea</a:t>
            </a:r>
            <a:r>
              <a:rPr lang="en-US" sz="1600" dirty="0">
                <a:latin typeface="Times New Roman" panose="02020603050405020304" pitchFamily="18" charset="0"/>
                <a:cs typeface="Times New Roman" panose="02020603050405020304" pitchFamily="18" charset="0"/>
              </a:rPr>
              <a:t> de </a:t>
            </a:r>
            <a:r>
              <a:rPr lang="ro-RO" sz="1600" b="1" dirty="0">
                <a:latin typeface="Times New Roman" panose="02020603050405020304" pitchFamily="18" charset="0"/>
                <a:cs typeface="Times New Roman" panose="02020603050405020304" pitchFamily="18" charset="0"/>
              </a:rPr>
              <a:t>străpungere directă</a:t>
            </a:r>
            <a:r>
              <a:rPr lang="en-US"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 (similar la </a:t>
            </a:r>
            <a:r>
              <a:rPr lang="en-US" sz="1600" dirty="0">
                <a:latin typeface="Times New Roman" panose="02020603050405020304" pitchFamily="18" charset="0"/>
                <a:cs typeface="Times New Roman" panose="02020603050405020304" pitchFamily="18" charset="0"/>
              </a:rPr>
              <a:t>diode</a:t>
            </a:r>
            <a:r>
              <a:rPr lang="ro-RO"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Tensiunea</a:t>
            </a:r>
            <a:r>
              <a:rPr lang="en-US" sz="1600" dirty="0">
                <a:latin typeface="Times New Roman" panose="02020603050405020304" pitchFamily="18" charset="0"/>
                <a:cs typeface="Times New Roman" panose="02020603050405020304" pitchFamily="18" charset="0"/>
              </a:rPr>
              <a:t> de </a:t>
            </a:r>
            <a:r>
              <a:rPr lang="ro-RO" sz="1600" dirty="0">
                <a:latin typeface="Times New Roman" panose="02020603050405020304" pitchFamily="18" charset="0"/>
                <a:cs typeface="Times New Roman" panose="02020603050405020304" pitchFamily="18" charset="0"/>
              </a:rPr>
              <a:t>străpungere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indicată</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fiș</a:t>
            </a:r>
            <a:r>
              <a:rPr lang="ro-RO" sz="1600"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date</a:t>
            </a:r>
            <a:r>
              <a:rPr lang="ro-RO" sz="1600" dirty="0">
                <a:latin typeface="Times New Roman" panose="02020603050405020304" pitchFamily="18" charset="0"/>
                <a:cs typeface="Times New Roman" panose="02020603050405020304" pitchFamily="18" charset="0"/>
              </a:rPr>
              <a:t>lor ca</a:t>
            </a:r>
            <a:r>
              <a:rPr lang="en-US" sz="1600" dirty="0">
                <a:latin typeface="Times New Roman" panose="02020603050405020304" pitchFamily="18" charset="0"/>
                <a:cs typeface="Times New Roman" panose="02020603050405020304" pitchFamily="18" charset="0"/>
              </a:rPr>
              <a:t> BVCEO (</a:t>
            </a:r>
            <a:r>
              <a:rPr lang="en-US" sz="1600" dirty="0" err="1">
                <a:latin typeface="Times New Roman" panose="02020603050405020304" pitchFamily="18" charset="0"/>
                <a:cs typeface="Times New Roman" panose="02020603050405020304" pitchFamily="18" charset="0"/>
              </a:rPr>
              <a:t>tensiune</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c</a:t>
            </a:r>
            <a:r>
              <a:rPr lang="en-US" sz="1600" dirty="0" err="1">
                <a:latin typeface="Times New Roman" panose="02020603050405020304" pitchFamily="18" charset="0"/>
                <a:cs typeface="Times New Roman" panose="02020603050405020304" pitchFamily="18" charset="0"/>
              </a:rPr>
              <a:t>olector</a:t>
            </a:r>
            <a:r>
              <a:rPr lang="ro-RO"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emitor</a:t>
            </a:r>
            <a:r>
              <a:rPr lang="en-US" sz="1600" dirty="0">
                <a:latin typeface="Times New Roman" panose="02020603050405020304" pitchFamily="18" charset="0"/>
                <a:cs typeface="Times New Roman" panose="02020603050405020304" pitchFamily="18" charset="0"/>
              </a:rPr>
              <a:t> cu o </a:t>
            </a:r>
            <a:r>
              <a:rPr lang="en-US" sz="1600" dirty="0" err="1">
                <a:latin typeface="Times New Roman" panose="02020603050405020304" pitchFamily="18" charset="0"/>
                <a:cs typeface="Times New Roman" panose="02020603050405020304" pitchFamily="18" charset="0"/>
              </a:rPr>
              <a:t>bază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deschisă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dispozitivele</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uz</a:t>
            </a:r>
            <a:r>
              <a:rPr lang="en-US" sz="1600" dirty="0">
                <a:latin typeface="Times New Roman" panose="02020603050405020304" pitchFamily="18" charset="0"/>
                <a:cs typeface="Times New Roman" panose="02020603050405020304" pitchFamily="18" charset="0"/>
              </a:rPr>
              <a:t> general, </a:t>
            </a:r>
            <a:r>
              <a:rPr lang="en-US" sz="1600" dirty="0" err="1">
                <a:latin typeface="Times New Roman" panose="02020603050405020304" pitchFamily="18" charset="0"/>
                <a:cs typeface="Times New Roman" panose="02020603050405020304" pitchFamily="18" charset="0"/>
              </a:rPr>
              <a:t>aceasta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cs typeface="Times New Roman" panose="02020603050405020304" pitchFamily="18" charset="0"/>
              </a:rPr>
              <a:t> fi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intervalul</a:t>
            </a:r>
            <a:r>
              <a:rPr lang="en-US" sz="1600" dirty="0">
                <a:latin typeface="Times New Roman" panose="02020603050405020304" pitchFamily="18" charset="0"/>
                <a:cs typeface="Times New Roman" panose="02020603050405020304" pitchFamily="18" charset="0"/>
              </a:rPr>
              <a:t> 30 la 60 de </a:t>
            </a:r>
            <a:r>
              <a:rPr lang="en-US" sz="1600" dirty="0" err="1">
                <a:latin typeface="Times New Roman" panose="02020603050405020304" pitchFamily="18" charset="0"/>
                <a:cs typeface="Times New Roman" panose="02020603050405020304" pitchFamily="18" charset="0"/>
              </a:rPr>
              <a:t>volți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poate</a:t>
            </a:r>
            <a:r>
              <a:rPr lang="en-US" sz="1600" dirty="0">
                <a:latin typeface="Times New Roman" panose="02020603050405020304" pitchFamily="18" charset="0"/>
                <a:cs typeface="Times New Roman" panose="02020603050405020304" pitchFamily="18" charset="0"/>
              </a:rPr>
              <a:t> fi </a:t>
            </a:r>
            <a:r>
              <a:rPr lang="en-US" sz="1600" dirty="0" err="1">
                <a:latin typeface="Times New Roman" panose="02020603050405020304" pitchFamily="18" charset="0"/>
                <a:cs typeface="Times New Roman" panose="02020603050405020304" pitchFamily="18" charset="0"/>
              </a:rPr>
              <a:t>mult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cs typeface="Times New Roman" panose="02020603050405020304" pitchFamily="18" charset="0"/>
              </a:rPr>
              <a:t> mare.</a:t>
            </a:r>
            <a:r>
              <a:rPr lang="ro-RO" sz="1600" dirty="0">
                <a:latin typeface="Times New Roman" panose="02020603050405020304" pitchFamily="18" charset="0"/>
                <a:cs typeface="Times New Roman" panose="02020603050405020304" pitchFamily="18" charset="0"/>
              </a:rPr>
              <a:t> </a:t>
            </a:r>
          </a:p>
          <a:p>
            <a:r>
              <a:rPr lang="en-US" sz="1600" dirty="0" err="1">
                <a:latin typeface="Times New Roman" panose="02020603050405020304" pitchFamily="18" charset="0"/>
                <a:cs typeface="Times New Roman" panose="02020603050405020304" pitchFamily="18" charset="0"/>
              </a:rPr>
              <a:t>Între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două</a:t>
            </a:r>
            <a:r>
              <a:rPr lang="en-US" sz="1600" dirty="0">
                <a:latin typeface="Times New Roman" panose="02020603050405020304" pitchFamily="18" charset="0"/>
                <a:cs typeface="Times New Roman" panose="02020603050405020304" pitchFamily="18" charset="0"/>
              </a:rPr>
              <a:t> extreme se </a:t>
            </a:r>
            <a:r>
              <a:rPr lang="en-US" sz="1600" dirty="0" err="1">
                <a:latin typeface="Times New Roman" panose="02020603050405020304" pitchFamily="18" charset="0"/>
                <a:cs typeface="Times New Roman" panose="02020603050405020304" pitchFamily="18" charset="0"/>
              </a:rPr>
              <a:t>află</a:t>
            </a:r>
            <a:r>
              <a:rPr lang="en-US" sz="1600" dirty="0">
                <a:latin typeface="Times New Roman" panose="02020603050405020304" pitchFamily="18" charset="0"/>
                <a:cs typeface="Times New Roman" panose="02020603050405020304" pitchFamily="18" charset="0"/>
              </a:rPr>
              <a:t> o </a:t>
            </a:r>
            <a:r>
              <a:rPr lang="en-US" sz="1600" dirty="0" err="1">
                <a:latin typeface="Times New Roman" panose="02020603050405020304" pitchFamily="18" charset="0"/>
                <a:cs typeface="Times New Roman" panose="02020603050405020304" pitchFamily="18" charset="0"/>
              </a:rPr>
              <a:t>regiune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care </a:t>
            </a:r>
            <a:r>
              <a:rPr lang="ro-RO" sz="1600" dirty="0">
                <a:latin typeface="Times New Roman" panose="02020603050405020304" pitchFamily="18" charset="0"/>
                <a:cs typeface="Times New Roman" panose="02020603050405020304" pitchFamily="18" charset="0"/>
              </a:rPr>
              <a:t>IC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relativ</a:t>
            </a:r>
            <a:r>
              <a:rPr lang="en-US" sz="1600" dirty="0">
                <a:latin typeface="Times New Roman" panose="02020603050405020304" pitchFamily="18" charset="0"/>
                <a:cs typeface="Times New Roman" panose="02020603050405020304" pitchFamily="18" charset="0"/>
              </a:rPr>
              <a:t> constant, </a:t>
            </a:r>
            <a:r>
              <a:rPr lang="en-US" sz="1600" dirty="0" err="1">
                <a:latin typeface="Times New Roman" panose="02020603050405020304" pitchFamily="18" charset="0"/>
                <a:cs typeface="Times New Roman" panose="02020603050405020304" pitchFamily="18" charset="0"/>
              </a:rPr>
              <a:t>prezentând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doar</a:t>
            </a:r>
            <a:r>
              <a:rPr lang="en-US" sz="1600" dirty="0">
                <a:latin typeface="Times New Roman" panose="02020603050405020304" pitchFamily="18" charset="0"/>
                <a:cs typeface="Times New Roman" panose="02020603050405020304" pitchFamily="18" charset="0"/>
              </a:rPr>
              <a:t> o </a:t>
            </a:r>
            <a:r>
              <a:rPr lang="en-US" sz="1600" dirty="0" err="1">
                <a:latin typeface="Times New Roman" panose="02020603050405020304" pitchFamily="18" charset="0"/>
                <a:cs typeface="Times New Roman" panose="02020603050405020304" pitchFamily="18" charset="0"/>
              </a:rPr>
              <a:t>pantă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pozitivă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modestă</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Aceasta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regiunea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curent</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a:t>
            </a:r>
            <a:r>
              <a:rPr lang="ro-RO" sz="1600" i="1" dirty="0">
                <a:latin typeface="Times New Roman" panose="02020603050405020304" pitchFamily="18" charset="0"/>
                <a:cs typeface="Times New Roman" panose="02020603050405020304" pitchFamily="18" charset="0"/>
              </a:rPr>
              <a:t>aproximativ</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constant</a:t>
            </a:r>
            <a:r>
              <a:rPr lang="ro-RO" sz="1600" dirty="0">
                <a:latin typeface="Times New Roman" panose="02020603050405020304" pitchFamily="18" charset="0"/>
                <a:cs typeface="Times New Roman" panose="02020603050405020304" pitchFamily="18" charset="0"/>
              </a:rPr>
              <a:t> (</a:t>
            </a:r>
            <a:r>
              <a:rPr lang="ro-RO" sz="1600" b="1" i="1" dirty="0">
                <a:latin typeface="Times New Roman" panose="02020603050405020304" pitchFamily="18" charset="0"/>
                <a:cs typeface="Times New Roman" panose="02020603050405020304" pitchFamily="18" charset="0"/>
              </a:rPr>
              <a:t>de saturație</a:t>
            </a:r>
            <a:r>
              <a:rPr lang="ro-RO"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Aici</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recomandăm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funcționeze</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BJT</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ca </a:t>
            </a:r>
            <a:r>
              <a:rPr lang="en-US" sz="1600" dirty="0" err="1">
                <a:latin typeface="Times New Roman" panose="02020603050405020304" pitchFamily="18" charset="0"/>
                <a:cs typeface="Times New Roman" panose="02020603050405020304" pitchFamily="18" charset="0"/>
              </a:rPr>
              <a:t>amplificatoarele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liniare</a:t>
            </a:r>
            <a:endParaRPr lang="en-US" dirty="0"/>
          </a:p>
        </p:txBody>
      </p:sp>
      <p:pic>
        <p:nvPicPr>
          <p:cNvPr id="5" name="Imagine 4">
            <a:extLst>
              <a:ext uri="{FF2B5EF4-FFF2-40B4-BE49-F238E27FC236}">
                <a16:creationId xmlns:a16="http://schemas.microsoft.com/office/drawing/2014/main" id="{B6CBBCCE-2D02-3F3E-AC2F-5D971F0CEE18}"/>
              </a:ext>
            </a:extLst>
          </p:cNvPr>
          <p:cNvPicPr>
            <a:picLocks noChangeAspect="1"/>
          </p:cNvPicPr>
          <p:nvPr/>
        </p:nvPicPr>
        <p:blipFill>
          <a:blip r:embed="rId2"/>
          <a:stretch>
            <a:fillRect/>
          </a:stretch>
        </p:blipFill>
        <p:spPr>
          <a:xfrm>
            <a:off x="8839200" y="3996625"/>
            <a:ext cx="3327182" cy="2634723"/>
          </a:xfrm>
          <a:prstGeom prst="rect">
            <a:avLst/>
          </a:prstGeom>
        </p:spPr>
      </p:pic>
      <p:sp>
        <p:nvSpPr>
          <p:cNvPr id="8" name="Săgeată: sus 7">
            <a:extLst>
              <a:ext uri="{FF2B5EF4-FFF2-40B4-BE49-F238E27FC236}">
                <a16:creationId xmlns:a16="http://schemas.microsoft.com/office/drawing/2014/main" id="{6731BF45-461A-451C-04B9-65202C40D007}"/>
              </a:ext>
            </a:extLst>
          </p:cNvPr>
          <p:cNvSpPr/>
          <p:nvPr/>
        </p:nvSpPr>
        <p:spPr>
          <a:xfrm>
            <a:off x="10461811" y="5082988"/>
            <a:ext cx="654423" cy="1174931"/>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o-RO" dirty="0"/>
              <a:t>I</a:t>
            </a:r>
            <a:r>
              <a:rPr lang="ro-RO" sz="1200" dirty="0"/>
              <a:t>B</a:t>
            </a:r>
            <a:endParaRPr lang="en-US" dirty="0"/>
          </a:p>
        </p:txBody>
      </p:sp>
      <p:pic>
        <p:nvPicPr>
          <p:cNvPr id="10" name="Imagine 9">
            <a:extLst>
              <a:ext uri="{FF2B5EF4-FFF2-40B4-BE49-F238E27FC236}">
                <a16:creationId xmlns:a16="http://schemas.microsoft.com/office/drawing/2014/main" id="{0612CB8B-4128-83F1-B0D1-E5CD11DACA1D}"/>
              </a:ext>
            </a:extLst>
          </p:cNvPr>
          <p:cNvPicPr>
            <a:picLocks noChangeAspect="1"/>
          </p:cNvPicPr>
          <p:nvPr/>
        </p:nvPicPr>
        <p:blipFill>
          <a:blip r:embed="rId3"/>
          <a:stretch>
            <a:fillRect/>
          </a:stretch>
        </p:blipFill>
        <p:spPr>
          <a:xfrm>
            <a:off x="10396257" y="-17450"/>
            <a:ext cx="1795743" cy="1074725"/>
          </a:xfrm>
          <a:prstGeom prst="rect">
            <a:avLst/>
          </a:prstGeom>
        </p:spPr>
      </p:pic>
      <p:sp>
        <p:nvSpPr>
          <p:cNvPr id="6" name="TextBox 5">
            <a:extLst>
              <a:ext uri="{FF2B5EF4-FFF2-40B4-BE49-F238E27FC236}">
                <a16:creationId xmlns:a16="http://schemas.microsoft.com/office/drawing/2014/main" id="{D20061F1-9422-5B4C-F5C0-C473710942F5}"/>
              </a:ext>
            </a:extLst>
          </p:cNvPr>
          <p:cNvSpPr txBox="1"/>
          <p:nvPr/>
        </p:nvSpPr>
        <p:spPr>
          <a:xfrm>
            <a:off x="403411" y="1070692"/>
            <a:ext cx="11672047" cy="1815882"/>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Una </a:t>
            </a:r>
            <a:r>
              <a:rPr lang="en-US" sz="1600" dirty="0" err="1">
                <a:latin typeface="Times New Roman" panose="02020603050405020304" pitchFamily="18" charset="0"/>
                <a:cs typeface="Times New Roman" panose="02020603050405020304" pitchFamily="18" charset="0"/>
              </a:rPr>
              <a:t>dintre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cs typeface="Times New Roman" panose="02020603050405020304" pitchFamily="18" charset="0"/>
              </a:rPr>
              <a:t> utile </a:t>
            </a:r>
            <a:r>
              <a:rPr lang="en-US" sz="1600" dirty="0" err="1">
                <a:latin typeface="Times New Roman" panose="02020603050405020304" pitchFamily="18" charset="0"/>
                <a:cs typeface="Times New Roman" panose="02020603050405020304" pitchFamily="18" charset="0"/>
              </a:rPr>
              <a:t>diagrame</a:t>
            </a:r>
            <a:r>
              <a:rPr lang="en-US" sz="1600" dirty="0">
                <a:latin typeface="Times New Roman" panose="02020603050405020304" pitchFamily="18" charset="0"/>
                <a:cs typeface="Times New Roman" panose="02020603050405020304" pitchFamily="18" charset="0"/>
              </a:rPr>
              <a:t> ale BJT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familia </a:t>
            </a:r>
            <a:r>
              <a:rPr lang="en-US" sz="1600" dirty="0" err="1">
                <a:latin typeface="Times New Roman" panose="02020603050405020304" pitchFamily="18" charset="0"/>
                <a:cs typeface="Times New Roman" panose="02020603050405020304" pitchFamily="18" charset="0"/>
              </a:rPr>
              <a:t>curentului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colector</a:t>
            </a:r>
            <a:r>
              <a:rPr lang="en-US" sz="1600" dirty="0">
                <a:latin typeface="Times New Roman" panose="02020603050405020304" pitchFamily="18" charset="0"/>
                <a:cs typeface="Times New Roman" panose="02020603050405020304" pitchFamily="18" charset="0"/>
              </a:rPr>
              <a:t>, IC, </a:t>
            </a:r>
            <a:r>
              <a:rPr lang="en-US" sz="1600" dirty="0" err="1">
                <a:latin typeface="Times New Roman" panose="02020603050405020304" pitchFamily="18" charset="0"/>
                <a:cs typeface="Times New Roman" panose="02020603050405020304" pitchFamily="18" charset="0"/>
              </a:rPr>
              <a:t>față</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tensiunea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colector-emitor</a:t>
            </a:r>
            <a:r>
              <a:rPr lang="en-US" sz="1600" dirty="0">
                <a:latin typeface="Times New Roman" panose="02020603050405020304" pitchFamily="18" charset="0"/>
                <a:cs typeface="Times New Roman" panose="02020603050405020304" pitchFamily="18" charset="0"/>
              </a:rPr>
              <a:t>, VCE, la </a:t>
            </a:r>
            <a:r>
              <a:rPr lang="en-US" sz="1600" dirty="0" err="1">
                <a:latin typeface="Times New Roman" panose="02020603050405020304" pitchFamily="18" charset="0"/>
                <a:cs typeface="Times New Roman" panose="02020603050405020304" pitchFamily="18" charset="0"/>
              </a:rPr>
              <a:t>diferite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valori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curent</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bază</a:t>
            </a:r>
            <a:r>
              <a:rPr lang="en-US" sz="1600" dirty="0">
                <a:latin typeface="Times New Roman" panose="02020603050405020304" pitchFamily="18" charset="0"/>
                <a:cs typeface="Times New Roman" panose="02020603050405020304" pitchFamily="18" charset="0"/>
              </a:rPr>
              <a:t>, IB. </a:t>
            </a:r>
          </a:p>
          <a:p>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 genera </a:t>
            </a:r>
            <a:r>
              <a:rPr lang="en-US" sz="1600" dirty="0" err="1">
                <a:latin typeface="Times New Roman" panose="02020603050405020304" pitchFamily="18" charset="0"/>
                <a:cs typeface="Times New Roman" panose="02020603050405020304" pitchFamily="18" charset="0"/>
              </a:rPr>
              <a:t>aceste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curbe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alimentăm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terminalul</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bază</a:t>
            </a:r>
            <a:r>
              <a:rPr lang="en-US" sz="1600" dirty="0">
                <a:latin typeface="Times New Roman" panose="02020603050405020304" pitchFamily="18" charset="0"/>
                <a:cs typeface="Times New Roman" panose="02020603050405020304" pitchFamily="18" charset="0"/>
              </a:rPr>
              <a:t> cu o </a:t>
            </a:r>
            <a:r>
              <a:rPr lang="en-US" sz="1600" dirty="0" err="1">
                <a:latin typeface="Times New Roman" panose="02020603050405020304" pitchFamily="18" charset="0"/>
                <a:cs typeface="Times New Roman" panose="02020603050405020304" pitchFamily="18" charset="0"/>
              </a:rPr>
              <a:t>sursă</a:t>
            </a:r>
            <a:r>
              <a:rPr lang="en-US" sz="1600" dirty="0">
                <a:latin typeface="Times New Roman" panose="02020603050405020304" pitchFamily="18" charset="0"/>
                <a:cs typeface="Times New Roman" panose="02020603050405020304" pitchFamily="18" charset="0"/>
              </a:rPr>
              <a:t> de c.c. care </a:t>
            </a:r>
            <a:r>
              <a:rPr lang="en-US" sz="1600" dirty="0" err="1">
                <a:latin typeface="Times New Roman" panose="02020603050405020304" pitchFamily="18" charset="0"/>
                <a:cs typeface="Times New Roman" panose="02020603050405020304" pitchFamily="18" charset="0"/>
              </a:rPr>
              <a:t>stabilește</a:t>
            </a:r>
            <a:r>
              <a:rPr lang="en-US" sz="1600" dirty="0">
                <a:latin typeface="Times New Roman" panose="02020603050405020304" pitchFamily="18" charset="0"/>
                <a:cs typeface="Times New Roman" panose="02020603050405020304" pitchFamily="18" charset="0"/>
              </a:rPr>
              <a:t> IB.  O </a:t>
            </a:r>
            <a:r>
              <a:rPr lang="en-US" sz="1600" dirty="0" err="1">
                <a:latin typeface="Times New Roman" panose="02020603050405020304" pitchFamily="18" charset="0"/>
                <a:cs typeface="Times New Roman" panose="02020603050405020304" pitchFamily="18" charset="0"/>
              </a:rPr>
              <a:t>sursă</a:t>
            </a:r>
            <a:r>
              <a:rPr lang="en-US" sz="1600" dirty="0">
                <a:latin typeface="Times New Roman" panose="02020603050405020304" pitchFamily="18" charset="0"/>
                <a:cs typeface="Times New Roman" panose="02020603050405020304" pitchFamily="18" charset="0"/>
              </a:rPr>
              <a:t> de c.c.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atașată</a:t>
            </a:r>
            <a:r>
              <a:rPr lang="en-US" sz="1600" dirty="0">
                <a:latin typeface="Times New Roman" panose="02020603050405020304" pitchFamily="18" charset="0"/>
                <a:cs typeface="Times New Roman" panose="02020603050405020304" pitchFamily="18" charset="0"/>
              </a:rPr>
              <a:t> la </a:t>
            </a:r>
            <a:r>
              <a:rPr lang="en-US" sz="1600" dirty="0" err="1">
                <a:latin typeface="Times New Roman" panose="02020603050405020304" pitchFamily="18" charset="0"/>
                <a:cs typeface="Times New Roman" panose="02020603050405020304" pitchFamily="18" charset="0"/>
              </a:rPr>
              <a:t>joncțiunea</a:t>
            </a:r>
            <a:r>
              <a:rPr lang="en-US" sz="1600" dirty="0">
                <a:latin typeface="Times New Roman" panose="02020603050405020304" pitchFamily="18" charset="0"/>
                <a:cs typeface="Times New Roman" panose="02020603050405020304" pitchFamily="18" charset="0"/>
              </a:rPr>
              <a:t> C-E.  </a:t>
            </a:r>
            <a:r>
              <a:rPr lang="en-US" sz="1600" dirty="0" err="1">
                <a:latin typeface="Times New Roman" panose="02020603050405020304" pitchFamily="18" charset="0"/>
                <a:cs typeface="Times New Roman" panose="02020603050405020304" pitchFamily="18" charset="0"/>
              </a:rPr>
              <a:t>Aceasta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permite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varierea</a:t>
            </a:r>
            <a:r>
              <a:rPr lang="en-US" sz="1600" dirty="0">
                <a:latin typeface="Times New Roman" panose="02020603050405020304" pitchFamily="18" charset="0"/>
                <a:cs typeface="Times New Roman" panose="02020603050405020304" pitchFamily="18" charset="0"/>
              </a:rPr>
              <a:t> VCE. </a:t>
            </a:r>
            <a:r>
              <a:rPr lang="en-US" sz="1600" dirty="0" err="1">
                <a:latin typeface="Times New Roman" panose="02020603050405020304" pitchFamily="18" charset="0"/>
                <a:cs typeface="Times New Roman" panose="02020603050405020304" pitchFamily="18" charset="0"/>
              </a:rPr>
              <a:t>Simultan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urmărim</a:t>
            </a:r>
            <a:r>
              <a:rPr lang="en-US" sz="1600" dirty="0">
                <a:latin typeface="Times New Roman" panose="02020603050405020304" pitchFamily="18" charset="0"/>
                <a:cs typeface="Times New Roman" panose="02020603050405020304" pitchFamily="18" charset="0"/>
              </a:rPr>
              <a:t> IC </a:t>
            </a:r>
            <a:r>
              <a:rPr lang="en-US" sz="1600" dirty="0" err="1">
                <a:latin typeface="Times New Roman" panose="02020603050405020304" pitchFamily="18" charset="0"/>
                <a:cs typeface="Times New Roman" panose="02020603050405020304" pitchFamily="18" charset="0"/>
              </a:rPr>
              <a:t>rezultat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notăm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rezultatul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Rezultă</a:t>
            </a:r>
            <a:r>
              <a:rPr lang="en-US" sz="1600" dirty="0">
                <a:latin typeface="Times New Roman" panose="02020603050405020304" pitchFamily="18" charset="0"/>
                <a:cs typeface="Times New Roman" panose="02020603050405020304" pitchFamily="18" charset="0"/>
              </a:rPr>
              <a:t> o </a:t>
            </a:r>
            <a:r>
              <a:rPr lang="en-US" sz="1600" dirty="0" err="1">
                <a:latin typeface="Times New Roman" panose="02020603050405020304" pitchFamily="18" charset="0"/>
                <a:cs typeface="Times New Roman" panose="02020603050405020304" pitchFamily="18" charset="0"/>
              </a:rPr>
              <a:t>singură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curbă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bază</a:t>
            </a:r>
            <a:r>
              <a:rPr lang="en-US" sz="1600" dirty="0">
                <a:latin typeface="Times New Roman" panose="02020603050405020304" pitchFamily="18" charset="0"/>
                <a:cs typeface="Times New Roman" panose="02020603050405020304" pitchFamily="18" charset="0"/>
              </a:rPr>
              <a:t> IB </a:t>
            </a:r>
            <a:r>
              <a:rPr lang="en-US" sz="1600" dirty="0" err="1">
                <a:latin typeface="Times New Roman" panose="02020603050405020304" pitchFamily="18" charset="0"/>
                <a:cs typeface="Times New Roman" panose="02020603050405020304" pitchFamily="18" charset="0"/>
              </a:rPr>
              <a:t>fiind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modificat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alimentarea</a:t>
            </a:r>
            <a:r>
              <a:rPr lang="en-US" sz="1600" dirty="0">
                <a:latin typeface="Times New Roman" panose="02020603050405020304" pitchFamily="18" charset="0"/>
                <a:cs typeface="Times New Roman" panose="02020603050405020304" pitchFamily="18" charset="0"/>
              </a:rPr>
              <a:t> de c.c. </a:t>
            </a:r>
            <a:r>
              <a:rPr lang="en-US" sz="1600" dirty="0" err="1">
                <a:latin typeface="Times New Roman" panose="02020603050405020304" pitchFamily="18" charset="0"/>
                <a:cs typeface="Times New Roman" panose="02020603050405020304" pitchFamily="18" charset="0"/>
              </a:rPr>
              <a:t>variată</a:t>
            </a:r>
            <a:r>
              <a:rPr lang="en-US" sz="1600" dirty="0">
                <a:latin typeface="Times New Roman" panose="02020603050405020304" pitchFamily="18" charset="0"/>
                <a:cs typeface="Times New Roman" panose="02020603050405020304" pitchFamily="18" charset="0"/>
              </a:rPr>
              <a:t> din nou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o a </a:t>
            </a:r>
            <a:r>
              <a:rPr lang="en-US" sz="1600" dirty="0" err="1">
                <a:latin typeface="Times New Roman" panose="02020603050405020304" pitchFamily="18" charset="0"/>
                <a:cs typeface="Times New Roman" panose="02020603050405020304" pitchFamily="18" charset="0"/>
              </a:rPr>
              <a:t>doua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curbă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proces</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repetă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crea</a:t>
            </a:r>
            <a:r>
              <a:rPr lang="en-US" sz="1600" dirty="0">
                <a:latin typeface="Times New Roman" panose="02020603050405020304" pitchFamily="18" charset="0"/>
                <a:cs typeface="Times New Roman" panose="02020603050405020304" pitchFamily="18" charset="0"/>
              </a:rPr>
              <a:t> o </a:t>
            </a:r>
            <a:r>
              <a:rPr lang="en-US" sz="1600" dirty="0" err="1">
                <a:latin typeface="Times New Roman" panose="02020603050405020304" pitchFamily="18" charset="0"/>
                <a:cs typeface="Times New Roman" panose="02020603050405020304" pitchFamily="18" charset="0"/>
              </a:rPr>
              <a:t>familie</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curbe</a:t>
            </a:r>
            <a:r>
              <a:rPr lang="en-US" sz="1600" dirty="0">
                <a:latin typeface="Times New Roman" panose="02020603050405020304" pitchFamily="18" charset="0"/>
                <a:cs typeface="Times New Roman" panose="02020603050405020304" pitchFamily="18" charset="0"/>
              </a:rPr>
              <a:t>. </a:t>
            </a:r>
          </a:p>
          <a:p>
            <a:r>
              <a:rPr lang="en-US" sz="1600" dirty="0" err="1">
                <a:latin typeface="Times New Roman" panose="02020603050405020304" pitchFamily="18" charset="0"/>
                <a:cs typeface="Times New Roman" panose="02020603050405020304" pitchFamily="18" charset="0"/>
              </a:rPr>
              <a:t>Curba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jos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rezultă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atunci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când</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IB = 0.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mod ideal, </a:t>
            </a:r>
            <a:r>
              <a:rPr lang="en-US" sz="1600" b="1" dirty="0">
                <a:latin typeface="Times New Roman" panose="02020603050405020304" pitchFamily="18" charset="0"/>
                <a:cs typeface="Times New Roman" panose="02020603050405020304" pitchFamily="18" charset="0"/>
              </a:rPr>
              <a:t>IC = 0</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dar</a:t>
            </a:r>
            <a:r>
              <a:rPr lang="en-US" sz="1600" dirty="0">
                <a:latin typeface="Times New Roman" panose="02020603050405020304" pitchFamily="18" charset="0"/>
                <a:cs typeface="Times New Roman" panose="02020603050405020304" pitchFamily="18" charset="0"/>
              </a:rPr>
              <a:t> are loc un </a:t>
            </a:r>
            <a:r>
              <a:rPr lang="en-US" sz="1600" dirty="0" err="1">
                <a:latin typeface="Times New Roman" panose="02020603050405020304" pitchFamily="18" charset="0"/>
                <a:cs typeface="Times New Roman" panose="02020603050405020304" pitchFamily="18" charset="0"/>
              </a:rPr>
              <a:t>curent</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scurgere</a:t>
            </a:r>
            <a:r>
              <a:rPr lang="en-US" sz="1600" dirty="0">
                <a:latin typeface="Times New Roman" panose="02020603050405020304" pitchFamily="18" charset="0"/>
                <a:cs typeface="Times New Roman" panose="02020603050405020304" pitchFamily="18" charset="0"/>
              </a:rPr>
              <a:t> mic.  </a:t>
            </a:r>
            <a:r>
              <a:rPr lang="en-US" sz="1600" dirty="0" err="1">
                <a:latin typeface="Times New Roman" panose="02020603050405020304" pitchFamily="18" charset="0"/>
                <a:cs typeface="Times New Roman" panose="02020603050405020304" pitchFamily="18" charset="0"/>
              </a:rPr>
              <a:t>Acesta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obicei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denumit</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ICEO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adică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colector-emitor</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terminalul</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bază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deschis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adică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fără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bază</a:t>
            </a:r>
            <a:r>
              <a:rPr lang="en-US"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53658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7C8D599-0FE8-F5BE-8D8E-3536B8B25562}"/>
              </a:ext>
            </a:extLst>
          </p:cNvPr>
          <p:cNvSpPr>
            <a:spLocks noGrp="1"/>
          </p:cNvSpPr>
          <p:nvPr>
            <p:ph type="title"/>
          </p:nvPr>
        </p:nvSpPr>
        <p:spPr>
          <a:xfrm>
            <a:off x="833769" y="143814"/>
            <a:ext cx="10898155" cy="746066"/>
          </a:xfrm>
        </p:spPr>
        <p:txBody>
          <a:bodyPr>
            <a:normAutofit/>
          </a:bodyPr>
          <a:lstStyle/>
          <a:p>
            <a:r>
              <a:rPr lang="en-US" dirty="0" err="1"/>
              <a:t>Creșterea</a:t>
            </a:r>
            <a:r>
              <a:rPr lang="en-US" dirty="0"/>
              <a:t> </a:t>
            </a:r>
            <a:r>
              <a:rPr lang="el-GR" dirty="0">
                <a:solidFill>
                  <a:srgbClr val="FF0000"/>
                </a:solidFill>
              </a:rPr>
              <a:t>β</a:t>
            </a:r>
            <a:r>
              <a:rPr lang="ro-RO" dirty="0" err="1"/>
              <a:t>eta</a:t>
            </a:r>
            <a:r>
              <a:rPr lang="el-GR" dirty="0"/>
              <a:t> </a:t>
            </a:r>
            <a:r>
              <a:rPr lang="en-US" dirty="0" err="1"/>
              <a:t>și</a:t>
            </a:r>
            <a:r>
              <a:rPr lang="en-US" dirty="0"/>
              <a:t> a </a:t>
            </a:r>
            <a:r>
              <a:rPr lang="en-US" dirty="0" err="1"/>
              <a:t>tensiunii</a:t>
            </a:r>
            <a:r>
              <a:rPr lang="en-US" dirty="0"/>
              <a:t> </a:t>
            </a:r>
            <a:r>
              <a:rPr lang="ro-RO" dirty="0" err="1"/>
              <a:t>Early</a:t>
            </a:r>
            <a:r>
              <a:rPr lang="en-US" dirty="0"/>
              <a:t> </a:t>
            </a:r>
          </a:p>
        </p:txBody>
      </p:sp>
      <p:sp>
        <p:nvSpPr>
          <p:cNvPr id="3" name="Substituent conținut 2">
            <a:extLst>
              <a:ext uri="{FF2B5EF4-FFF2-40B4-BE49-F238E27FC236}">
                <a16:creationId xmlns:a16="http://schemas.microsoft.com/office/drawing/2014/main" id="{98B693A6-B0EA-E198-55F7-AFB868949799}"/>
              </a:ext>
            </a:extLst>
          </p:cNvPr>
          <p:cNvSpPr>
            <a:spLocks noGrp="1"/>
          </p:cNvSpPr>
          <p:nvPr>
            <p:ph idx="1"/>
          </p:nvPr>
        </p:nvSpPr>
        <p:spPr>
          <a:xfrm>
            <a:off x="370348" y="1025208"/>
            <a:ext cx="11436648" cy="2595469"/>
          </a:xfrm>
        </p:spPr>
        <p:txBody>
          <a:bodyPr>
            <a:normAutofit fontScale="92500"/>
          </a:bodyPr>
          <a:lstStyle/>
          <a:p>
            <a:r>
              <a:rPr lang="ro-RO" sz="1600" dirty="0">
                <a:latin typeface="Times New Roman" panose="02020603050405020304" pitchFamily="18" charset="0"/>
                <a:cs typeface="Times New Roman" panose="02020603050405020304" pitchFamily="18" charset="0"/>
              </a:rPr>
              <a:t>Din c</a:t>
            </a:r>
            <a:r>
              <a:rPr lang="en-US" sz="1600" dirty="0" err="1">
                <a:latin typeface="Times New Roman" panose="02020603050405020304" pitchFamily="18" charset="0"/>
                <a:cs typeface="Times New Roman" panose="02020603050405020304" pitchFamily="18" charset="0"/>
              </a:rPr>
              <a:t>urbele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colectorului</a:t>
            </a:r>
            <a:r>
              <a:rPr lang="en-US"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 apare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întrebare</a:t>
            </a:r>
            <a:r>
              <a:rPr lang="ro-RO" sz="1600" dirty="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rPr>
              <a:t>de </a:t>
            </a:r>
            <a:r>
              <a:rPr lang="en-US" sz="1600" dirty="0" err="1">
                <a:latin typeface="Times New Roman" panose="02020603050405020304" pitchFamily="18" charset="0"/>
                <a:cs typeface="Times New Roman" panose="02020603050405020304" pitchFamily="18" charset="0"/>
              </a:rPr>
              <a:t>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crește</a:t>
            </a:r>
            <a:r>
              <a:rPr lang="en-US" sz="1600" dirty="0">
                <a:latin typeface="Times New Roman" panose="02020603050405020304" pitchFamily="18" charset="0"/>
                <a:cs typeface="Times New Roman" panose="02020603050405020304" pitchFamily="18" charset="0"/>
              </a:rPr>
              <a:t> </a:t>
            </a:r>
            <a:r>
              <a:rPr lang="ro-RO" sz="1600" b="1" dirty="0">
                <a:latin typeface="Times New Roman" panose="02020603050405020304" pitchFamily="18" charset="0"/>
                <a:cs typeface="Times New Roman" panose="02020603050405020304" pitchFamily="18" charset="0"/>
              </a:rPr>
              <a:t>I</a:t>
            </a:r>
            <a:r>
              <a:rPr lang="ro-RO" sz="1200" b="1" dirty="0">
                <a:latin typeface="Times New Roman" panose="02020603050405020304" pitchFamily="18" charset="0"/>
                <a:cs typeface="Times New Roman" panose="02020603050405020304" pitchFamily="18" charset="0"/>
              </a:rPr>
              <a:t>C</a:t>
            </a:r>
            <a:r>
              <a:rPr lang="ro-RO" sz="1600" dirty="0">
                <a:latin typeface="Times New Roman" panose="02020603050405020304" pitchFamily="18" charset="0"/>
                <a:cs typeface="Times New Roman" panose="02020603050405020304" pitchFamily="18" charset="0"/>
              </a:rPr>
              <a:t> cu creșterea</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V</a:t>
            </a:r>
            <a:r>
              <a:rPr lang="en-US" sz="1200" b="1" dirty="0">
                <a:latin typeface="Times New Roman" panose="02020603050405020304" pitchFamily="18" charset="0"/>
                <a:cs typeface="Times New Roman" panose="02020603050405020304" pitchFamily="18" charset="0"/>
              </a:rPr>
              <a:t>CE</a:t>
            </a:r>
            <a:r>
              <a:rPr lang="ro-RO"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 Datorită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creșter</a:t>
            </a:r>
            <a:r>
              <a:rPr lang="ro-RO" sz="1600" dirty="0">
                <a:latin typeface="Times New Roman" panose="02020603050405020304" pitchFamily="18" charset="0"/>
                <a:cs typeface="Times New Roman" panose="02020603050405020304" pitchFamily="18" charset="0"/>
              </a:rPr>
              <a:t>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tensiunii</a:t>
            </a:r>
            <a:r>
              <a:rPr lang="en-US" sz="1600" dirty="0">
                <a:latin typeface="Times New Roman" panose="02020603050405020304" pitchFamily="18" charset="0"/>
                <a:cs typeface="Times New Roman" panose="02020603050405020304" pitchFamily="18" charset="0"/>
              </a:rPr>
              <a:t> V</a:t>
            </a:r>
            <a:r>
              <a:rPr lang="en-US" sz="1200" dirty="0">
                <a:latin typeface="Times New Roman" panose="02020603050405020304" pitchFamily="18" charset="0"/>
                <a:cs typeface="Times New Roman" panose="02020603050405020304" pitchFamily="18" charset="0"/>
              </a:rPr>
              <a:t>CE</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ce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responsabilă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creșterea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tensiunii</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V</a:t>
            </a:r>
            <a:r>
              <a:rPr lang="en-US" sz="1200" b="1" dirty="0">
                <a:latin typeface="Times New Roman" panose="02020603050405020304" pitchFamily="18" charset="0"/>
                <a:cs typeface="Times New Roman" panose="02020603050405020304" pitchFamily="18" charset="0"/>
              </a:rPr>
              <a:t>CB</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definiție</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V</a:t>
            </a:r>
            <a:r>
              <a:rPr lang="en-US" sz="1200" b="1" dirty="0">
                <a:latin typeface="Times New Roman" panose="02020603050405020304" pitchFamily="18" charset="0"/>
                <a:cs typeface="Times New Roman" panose="02020603050405020304" pitchFamily="18" charset="0"/>
              </a:rPr>
              <a:t>CE</a:t>
            </a:r>
            <a:r>
              <a:rPr lang="en-US" sz="1600" b="1" dirty="0">
                <a:latin typeface="Times New Roman" panose="02020603050405020304" pitchFamily="18" charset="0"/>
                <a:cs typeface="Times New Roman" panose="02020603050405020304" pitchFamily="18" charset="0"/>
              </a:rPr>
              <a:t> = V</a:t>
            </a:r>
            <a:r>
              <a:rPr lang="en-US" sz="1200" b="1" dirty="0">
                <a:latin typeface="Times New Roman" panose="02020603050405020304" pitchFamily="18" charset="0"/>
                <a:cs typeface="Times New Roman" panose="02020603050405020304" pitchFamily="18" charset="0"/>
              </a:rPr>
              <a:t>CB</a:t>
            </a:r>
            <a:r>
              <a:rPr lang="en-US" sz="1600" b="1" dirty="0">
                <a:latin typeface="Times New Roman" panose="02020603050405020304" pitchFamily="18" charset="0"/>
                <a:cs typeface="Times New Roman" panose="02020603050405020304" pitchFamily="18" charset="0"/>
              </a:rPr>
              <a:t> + V</a:t>
            </a:r>
            <a:r>
              <a:rPr lang="en-US" sz="1200" b="1" dirty="0">
                <a:latin typeface="Times New Roman" panose="02020603050405020304" pitchFamily="18" charset="0"/>
                <a:cs typeface="Times New Roman" panose="02020603050405020304" pitchFamily="18" charset="0"/>
              </a:rPr>
              <a:t>BE</a:t>
            </a:r>
            <a:r>
              <a:rPr lang="en-US" sz="1600" dirty="0">
                <a:latin typeface="Times New Roman" panose="02020603050405020304" pitchFamily="18" charset="0"/>
                <a:cs typeface="Times New Roman" panose="02020603050405020304" pitchFamily="18" charset="0"/>
              </a:rPr>
              <a:t>).  </a:t>
            </a:r>
            <a:endParaRPr lang="ro-RO"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V</a:t>
            </a:r>
            <a:r>
              <a:rPr lang="en-US" sz="1100" b="1" dirty="0">
                <a:latin typeface="Times New Roman" panose="02020603050405020304" pitchFamily="18" charset="0"/>
                <a:cs typeface="Times New Roman" panose="02020603050405020304" pitchFamily="18" charset="0"/>
              </a:rPr>
              <a:t>CB</a:t>
            </a:r>
            <a:r>
              <a:rPr lang="en-US" sz="1600" b="1" dirty="0">
                <a:latin typeface="Times New Roman" panose="02020603050405020304" pitchFamily="18" charset="0"/>
                <a:cs typeface="Times New Roman" panose="02020603050405020304" pitchFamily="18" charset="0"/>
              </a:rPr>
              <a:t> </a:t>
            </a:r>
            <a:r>
              <a:rPr lang="ro-RO" sz="1600" b="1"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potențialul</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polarizare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inversă</a:t>
            </a:r>
            <a:r>
              <a:rPr lang="en-US" sz="1600" dirty="0">
                <a:latin typeface="Times New Roman" panose="02020603050405020304" pitchFamily="18" charset="0"/>
                <a:cs typeface="Times New Roman" panose="02020603050405020304" pitchFamily="18" charset="0"/>
              </a:rPr>
              <a:t> pe </a:t>
            </a:r>
            <a:r>
              <a:rPr lang="en-US" sz="1600" dirty="0" err="1">
                <a:latin typeface="Times New Roman" panose="02020603050405020304" pitchFamily="18" charset="0"/>
                <a:cs typeface="Times New Roman" panose="02020603050405020304" pitchFamily="18" charset="0"/>
              </a:rPr>
              <a:t>joncțiunea</a:t>
            </a:r>
            <a:r>
              <a:rPr lang="en-US" sz="1600"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pn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colector-bază</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Cu creșterea acestui </a:t>
            </a:r>
            <a:r>
              <a:rPr lang="en-US" sz="1600" dirty="0" err="1">
                <a:latin typeface="Times New Roman" panose="02020603050405020304" pitchFamily="18" charset="0"/>
                <a:cs typeface="Times New Roman" panose="02020603050405020304" pitchFamily="18" charset="0"/>
              </a:rPr>
              <a:t>potențial</a:t>
            </a:r>
            <a:r>
              <a:rPr lang="en-US" sz="1600" dirty="0">
                <a:latin typeface="Times New Roman" panose="02020603050405020304" pitchFamily="18" charset="0"/>
                <a:cs typeface="Times New Roman" panose="02020603050405020304" pitchFamily="18" charset="0"/>
              </a:rPr>
              <a:t> invers </a:t>
            </a:r>
            <a:r>
              <a:rPr lang="en-US" sz="1600" dirty="0" err="1">
                <a:latin typeface="Times New Roman" panose="02020603050405020304" pitchFamily="18" charset="0"/>
                <a:cs typeface="Times New Roman" panose="02020603050405020304" pitchFamily="18" charset="0"/>
              </a:rPr>
              <a:t>regiunea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epuizare</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la </a:t>
            </a:r>
            <a:r>
              <a:rPr lang="en-US" sz="1600" dirty="0" err="1">
                <a:latin typeface="Times New Roman" panose="02020603050405020304" pitchFamily="18" charset="0"/>
                <a:cs typeface="Times New Roman" panose="02020603050405020304" pitchFamily="18" charset="0"/>
              </a:rPr>
              <a:t>baz</a:t>
            </a:r>
            <a:r>
              <a:rPr lang="ro-RO" sz="1600" dirty="0">
                <a:latin typeface="Times New Roman" panose="02020603050405020304" pitchFamily="18" charset="0"/>
                <a:cs typeface="Times New Roman" panose="02020603050405020304" pitchFamily="18" charset="0"/>
              </a:rPr>
              <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colector</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lărgește</a:t>
            </a:r>
            <a:r>
              <a:rPr lang="ro-RO" sz="1600" dirty="0">
                <a:latin typeface="Times New Roman" panose="02020603050405020304" pitchFamily="18" charset="0"/>
                <a:cs typeface="Times New Roman" panose="02020603050405020304" pitchFamily="18" charset="0"/>
              </a:rPr>
              <a:t>, pătrunzând și mai mult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bază</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Când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baza</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se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îngust</a:t>
            </a:r>
            <a:r>
              <a:rPr lang="ro-RO" sz="1600" dirty="0" err="1">
                <a:latin typeface="Times New Roman" panose="02020603050405020304" pitchFamily="18" charset="0"/>
                <a:cs typeface="Times New Roman" panose="02020603050405020304" pitchFamily="18" charset="0"/>
              </a:rPr>
              <a:t>eaz</a:t>
            </a:r>
            <a:r>
              <a:rPr lang="en-US" sz="1600" dirty="0">
                <a:latin typeface="Times New Roman" panose="02020603050405020304" pitchFamily="18" charset="0"/>
                <a:cs typeface="Times New Roman" panose="02020603050405020304" pitchFamily="18" charset="0"/>
              </a:rPr>
              <a:t>ă </a:t>
            </a:r>
            <a:r>
              <a:rPr lang="en-US" sz="1600" dirty="0" err="1">
                <a:latin typeface="Times New Roman" panose="02020603050405020304" pitchFamily="18" charset="0"/>
                <a:cs typeface="Times New Roman" panose="02020603050405020304" pitchFamily="18" charset="0"/>
              </a:rPr>
              <a:t>efectiv</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recombinare</a:t>
            </a:r>
            <a:r>
              <a:rPr lang="ro-RO" sz="1600"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s</a:t>
            </a:r>
            <a:r>
              <a:rPr lang="ro-RO" sz="1600" dirty="0">
                <a:latin typeface="Times New Roman" panose="02020603050405020304" pitchFamily="18" charset="0"/>
                <a:cs typeface="Times New Roman" panose="02020603050405020304" pitchFamily="18" charset="0"/>
              </a:rPr>
              <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redu</a:t>
            </a:r>
            <a:r>
              <a:rPr lang="ro-RO" sz="1600" dirty="0">
                <a:latin typeface="Times New Roman" panose="02020603050405020304" pitchFamily="18" charset="0"/>
                <a:cs typeface="Times New Roman" panose="02020603050405020304" pitchFamily="18" charset="0"/>
              </a:rPr>
              <a:t>c</a:t>
            </a:r>
            <a:r>
              <a:rPr lang="en-US" sz="1600" dirty="0">
                <a:latin typeface="Times New Roman" panose="02020603050405020304" pitchFamily="18" charset="0"/>
                <a:cs typeface="Times New Roman" panose="02020603050405020304" pitchFamily="18" charset="0"/>
              </a:rPr>
              <a:t>e, </a:t>
            </a:r>
            <a:r>
              <a:rPr lang="en-US" sz="1600" dirty="0" err="1">
                <a:latin typeface="Times New Roman" panose="02020603050405020304" pitchFamily="18" charset="0"/>
                <a:cs typeface="Times New Roman" panose="02020603050405020304" pitchFamily="18" charset="0"/>
              </a:rPr>
              <a:t>reducând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astfel</a:t>
            </a:r>
            <a:r>
              <a:rPr lang="en-US" sz="1600" dirty="0">
                <a:latin typeface="Times New Roman" panose="02020603050405020304" pitchFamily="18" charset="0"/>
                <a:cs typeface="Times New Roman" panose="02020603050405020304" pitchFamily="18" charset="0"/>
              </a:rPr>
              <a:t> </a:t>
            </a:r>
            <a:r>
              <a:rPr lang="ro-RO" sz="1600" b="1" dirty="0">
                <a:latin typeface="Times New Roman" panose="02020603050405020304" pitchFamily="18" charset="0"/>
                <a:cs typeface="Times New Roman" panose="02020603050405020304" pitchFamily="18" charset="0"/>
              </a:rPr>
              <a:t>I</a:t>
            </a:r>
            <a:r>
              <a:rPr lang="ro-RO" sz="1100" b="1" dirty="0">
                <a:latin typeface="Times New Roman" panose="02020603050405020304" pitchFamily="18" charset="0"/>
                <a:cs typeface="Times New Roman" panose="02020603050405020304" pitchFamily="18" charset="0"/>
              </a:rPr>
              <a:t>B</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crescând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efectiv</a:t>
            </a:r>
            <a:r>
              <a:rPr lang="en-US" sz="1600" dirty="0">
                <a:latin typeface="Times New Roman" panose="02020603050405020304" pitchFamily="18" charset="0"/>
                <a:cs typeface="Times New Roman" panose="02020603050405020304" pitchFamily="18" charset="0"/>
              </a:rPr>
              <a:t> </a:t>
            </a:r>
            <a:r>
              <a:rPr lang="el-GR" sz="1600" b="1" dirty="0">
                <a:latin typeface="Times New Roman" panose="02020603050405020304" pitchFamily="18" charset="0"/>
                <a:cs typeface="Times New Roman" panose="02020603050405020304" pitchFamily="18" charset="0"/>
              </a:rPr>
              <a:t>β</a:t>
            </a:r>
            <a:r>
              <a:rPr lang="el-GR" sz="1600"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endParaRPr lang="ro-RO"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Dacă </a:t>
            </a:r>
            <a:r>
              <a:rPr lang="ro-RO" sz="1600" dirty="0">
                <a:latin typeface="Times New Roman" panose="02020603050405020304" pitchFamily="18" charset="0"/>
                <a:cs typeface="Times New Roman" panose="02020603050405020304" pitchFamily="18" charset="0"/>
              </a:rPr>
              <a:t>extrapolăm dreptele</a:t>
            </a:r>
            <a:r>
              <a:rPr lang="en-US" sz="1600" dirty="0">
                <a:latin typeface="Times New Roman" panose="02020603050405020304" pitchFamily="18" charset="0"/>
                <a:cs typeface="Times New Roman" panose="02020603050405020304" pitchFamily="18" charset="0"/>
              </a:rPr>
              <a:t> </a:t>
            </a:r>
            <a:r>
              <a:rPr lang="ro-RO" sz="1600" b="1" dirty="0">
                <a:latin typeface="Times New Roman" panose="02020603050405020304" pitchFamily="18" charset="0"/>
                <a:cs typeface="Times New Roman" panose="02020603050405020304" pitchFamily="18" charset="0"/>
              </a:rPr>
              <a:t>I</a:t>
            </a:r>
            <a:r>
              <a:rPr lang="ro-RO" sz="1100" b="1" dirty="0">
                <a:latin typeface="Times New Roman" panose="02020603050405020304" pitchFamily="18" charset="0"/>
                <a:cs typeface="Times New Roman" panose="02020603050405020304" pitchFamily="18" charset="0"/>
              </a:rPr>
              <a:t>C</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spre al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doilea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cadran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acestea</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intersectează</a:t>
            </a:r>
            <a:r>
              <a:rPr lang="ro-RO" sz="1600" dirty="0">
                <a:latin typeface="Times New Roman" panose="02020603050405020304" pitchFamily="18" charset="0"/>
                <a:cs typeface="Times New Roman" panose="02020603050405020304" pitchFamily="18" charset="0"/>
              </a:rPr>
              <a:t> aprox.</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într</a:t>
            </a:r>
            <a:r>
              <a:rPr lang="en-US" sz="1600" dirty="0">
                <a:latin typeface="Times New Roman" panose="02020603050405020304" pitchFamily="18" charset="0"/>
                <a:cs typeface="Times New Roman" panose="02020603050405020304" pitchFamily="18" charset="0"/>
              </a:rPr>
              <a:t>-un </a:t>
            </a:r>
            <a:r>
              <a:rPr lang="en-US" sz="1600" dirty="0" err="1">
                <a:latin typeface="Times New Roman" panose="02020603050405020304" pitchFamily="18" charset="0"/>
                <a:cs typeface="Times New Roman" panose="02020603050405020304" pitchFamily="18" charset="0"/>
              </a:rPr>
              <a:t>punct</a:t>
            </a:r>
            <a:r>
              <a:rPr lang="ro-RO" sz="1600" dirty="0">
                <a:latin typeface="Times New Roman" panose="02020603050405020304" pitchFamily="18" charset="0"/>
                <a:cs typeface="Times New Roman" panose="02020603050405020304" pitchFamily="18" charset="0"/>
              </a:rPr>
              <a:t> cu </a:t>
            </a:r>
            <a:r>
              <a:rPr lang="ro-RO" sz="1600" b="1" dirty="0">
                <a:latin typeface="Times New Roman" panose="02020603050405020304" pitchFamily="18" charset="0"/>
                <a:cs typeface="Times New Roman" panose="02020603050405020304" pitchFamily="18" charset="0"/>
              </a:rPr>
              <a:t>I</a:t>
            </a:r>
            <a:r>
              <a:rPr lang="ro-RO" sz="1100" b="1" dirty="0">
                <a:latin typeface="Times New Roman" panose="02020603050405020304" pitchFamily="18" charset="0"/>
                <a:cs typeface="Times New Roman" panose="02020603050405020304" pitchFamily="18" charset="0"/>
              </a:rPr>
              <a:t>C</a:t>
            </a:r>
            <a:r>
              <a:rPr lang="ro-RO" sz="1600" b="1" dirty="0">
                <a:latin typeface="Times New Roman" panose="02020603050405020304" pitchFamily="18" charset="0"/>
                <a:cs typeface="Times New Roman" panose="02020603050405020304" pitchFamily="18" charset="0"/>
              </a:rPr>
              <a:t>=0 </a:t>
            </a:r>
            <a:r>
              <a:rPr lang="en-US" sz="1600" b="1"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numit</a:t>
            </a:r>
            <a:r>
              <a:rPr lang="en-US" sz="1600"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Tensiune</a:t>
            </a:r>
            <a:r>
              <a:rPr lang="ro-RO" sz="1600" b="1" dirty="0">
                <a:latin typeface="Times New Roman" panose="02020603050405020304" pitchFamily="18" charset="0"/>
                <a:cs typeface="Times New Roman" panose="02020603050405020304" pitchFamily="18" charset="0"/>
              </a:rPr>
              <a:t>a</a:t>
            </a:r>
            <a:r>
              <a:rPr lang="en-US" sz="1600" b="1" dirty="0">
                <a:latin typeface="Times New Roman" panose="02020603050405020304" pitchFamily="18" charset="0"/>
                <a:cs typeface="Times New Roman" panose="02020603050405020304" pitchFamily="18" charset="0"/>
              </a:rPr>
              <a:t> Early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notat</a:t>
            </a:r>
            <a:r>
              <a:rPr lang="ro-RO" sz="1600" dirty="0">
                <a:latin typeface="Times New Roman" panose="02020603050405020304" pitchFamily="18" charset="0"/>
                <a:cs typeface="Times New Roman" panose="02020603050405020304" pitchFamily="18" charset="0"/>
              </a:rPr>
              <a:t>ă</a:t>
            </a:r>
            <a:r>
              <a:rPr lang="en-US" sz="1600" dirty="0">
                <a:latin typeface="Times New Roman" panose="02020603050405020304" pitchFamily="18" charset="0"/>
                <a:cs typeface="Times New Roman" panose="02020603050405020304" pitchFamily="18" charset="0"/>
              </a:rPr>
              <a:t> ca </a:t>
            </a:r>
            <a:r>
              <a:rPr lang="en-US" sz="1600" b="1" dirty="0">
                <a:latin typeface="Times New Roman" panose="02020603050405020304" pitchFamily="18" charset="0"/>
                <a:cs typeface="Times New Roman" panose="02020603050405020304" pitchFamily="18" charset="0"/>
              </a:rPr>
              <a:t>V</a:t>
            </a:r>
            <a:r>
              <a:rPr lang="en-US" sz="1100" b="1" dirty="0">
                <a:latin typeface="Times New Roman" panose="02020603050405020304" pitchFamily="18" charset="0"/>
                <a:cs typeface="Times New Roman" panose="02020603050405020304" pitchFamily="18" charset="0"/>
              </a:rPr>
              <a:t>A</a:t>
            </a:r>
            <a:r>
              <a:rPr lang="en-US" sz="1600"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Tensiunea</a:t>
            </a:r>
            <a:r>
              <a:rPr lang="en-US" sz="1600" b="1" dirty="0">
                <a:latin typeface="Times New Roman" panose="02020603050405020304" pitchFamily="18" charset="0"/>
                <a:cs typeface="Times New Roman" panose="02020603050405020304" pitchFamily="18" charset="0"/>
              </a:rPr>
              <a:t> Early </a:t>
            </a:r>
            <a:r>
              <a:rPr lang="ro-RO" sz="1600" b="1" dirty="0">
                <a:latin typeface="Times New Roman" panose="02020603050405020304" pitchFamily="18" charset="0"/>
                <a:cs typeface="Times New Roman" panose="02020603050405020304" pitchFamily="18" charset="0"/>
              </a:rPr>
              <a: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parametru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în</a:t>
            </a:r>
            <a:r>
              <a:rPr lang="en-US" sz="1600" b="1" dirty="0">
                <a:latin typeface="Times New Roman" panose="02020603050405020304" pitchFamily="18" charset="0"/>
                <a:cs typeface="Times New Roman" panose="02020603050405020304" pitchFamily="18" charset="0"/>
              </a:rPr>
              <a:t> BJT care </a:t>
            </a:r>
            <a:r>
              <a:rPr lang="en-US" sz="1600" b="1" dirty="0" err="1">
                <a:latin typeface="Times New Roman" panose="02020603050405020304" pitchFamily="18" charset="0"/>
                <a:cs typeface="Times New Roman" panose="02020603050405020304" pitchFamily="18" charset="0"/>
              </a:rPr>
              <a:t>descrie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modul</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în</a:t>
            </a:r>
            <a:r>
              <a:rPr lang="en-US" sz="1600" b="1" dirty="0">
                <a:latin typeface="Times New Roman" panose="02020603050405020304" pitchFamily="18" charset="0"/>
                <a:cs typeface="Times New Roman" panose="02020603050405020304" pitchFamily="18" charset="0"/>
              </a:rPr>
              <a:t> care </a:t>
            </a:r>
            <a:r>
              <a:rPr lang="ro-RO" sz="1600" b="1" dirty="0">
                <a:latin typeface="Times New Roman" panose="02020603050405020304" pitchFamily="18" charset="0"/>
                <a:cs typeface="Times New Roman" panose="02020603050405020304" pitchFamily="18" charset="0"/>
              </a:rPr>
              <a:t>Ic </a:t>
            </a:r>
            <a:r>
              <a:rPr lang="en-US" sz="1600" b="1" dirty="0" err="1">
                <a:latin typeface="Times New Roman" panose="02020603050405020304" pitchFamily="18" charset="0"/>
                <a:cs typeface="Times New Roman" panose="02020603050405020304" pitchFamily="18" charset="0"/>
              </a:rPr>
              <a:t>variază</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în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funcție</a:t>
            </a:r>
            <a:r>
              <a:rPr lang="en-US" sz="1600" b="1" dirty="0">
                <a:latin typeface="Times New Roman" panose="02020603050405020304" pitchFamily="18" charset="0"/>
                <a:cs typeface="Times New Roman" panose="02020603050405020304" pitchFamily="18" charset="0"/>
              </a:rPr>
              <a:t> de </a:t>
            </a:r>
            <a:r>
              <a:rPr lang="ro-RO" sz="1600" b="1" dirty="0">
                <a:latin typeface="Times New Roman" panose="02020603050405020304" pitchFamily="18" charset="0"/>
                <a:cs typeface="Times New Roman" panose="02020603050405020304" pitchFamily="18" charset="0"/>
              </a:rPr>
              <a:t>U</a:t>
            </a:r>
            <a:r>
              <a:rPr lang="ro-RO" sz="1300" b="1" dirty="0">
                <a:latin typeface="Times New Roman" panose="02020603050405020304" pitchFamily="18" charset="0"/>
                <a:cs typeface="Times New Roman" panose="02020603050405020304" pitchFamily="18" charset="0"/>
              </a:rPr>
              <a:t>CE</a:t>
            </a:r>
            <a:r>
              <a:rPr lang="ro-RO"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datorită</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efectului</a:t>
            </a:r>
            <a:r>
              <a:rPr lang="en-US" sz="1600" b="1" dirty="0">
                <a:latin typeface="Times New Roman" panose="02020603050405020304" pitchFamily="18" charset="0"/>
                <a:cs typeface="Times New Roman" panose="02020603050405020304" pitchFamily="18" charset="0"/>
              </a:rPr>
              <a:t> Early (</a:t>
            </a:r>
            <a:r>
              <a:rPr lang="en-US" sz="1600" b="1" dirty="0" err="1">
                <a:latin typeface="Times New Roman" panose="02020603050405020304" pitchFamily="18" charset="0"/>
                <a:cs typeface="Times New Roman" panose="02020603050405020304" pitchFamily="18" charset="0"/>
              </a:rPr>
              <a:t>sau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modulației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lățimii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bazei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Reprezintă</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punctul</a:t>
            </a:r>
            <a:r>
              <a:rPr lang="en-US" sz="1600" b="1" dirty="0">
                <a:latin typeface="Times New Roman" panose="02020603050405020304" pitchFamily="18" charset="0"/>
                <a:cs typeface="Times New Roman" panose="02020603050405020304" pitchFamily="18" charset="0"/>
              </a:rPr>
              <a:t> de </a:t>
            </a:r>
            <a:r>
              <a:rPr lang="en-US" sz="1600" b="1" dirty="0" err="1">
                <a:latin typeface="Times New Roman" panose="02020603050405020304" pitchFamily="18" charset="0"/>
                <a:cs typeface="Times New Roman" panose="02020603050405020304" pitchFamily="18" charset="0"/>
              </a:rPr>
              <a:t>tensiune</a:t>
            </a:r>
            <a:r>
              <a:rPr lang="en-US" sz="1600" b="1" dirty="0">
                <a:latin typeface="Times New Roman" panose="02020603050405020304" pitchFamily="18" charset="0"/>
                <a:cs typeface="Times New Roman" panose="02020603050405020304" pitchFamily="18" charset="0"/>
              </a:rPr>
              <a:t> pe </a:t>
            </a:r>
            <a:r>
              <a:rPr lang="en-US" sz="1600" b="1" dirty="0" err="1">
                <a:latin typeface="Times New Roman" panose="02020603050405020304" pitchFamily="18" charset="0"/>
                <a:cs typeface="Times New Roman" panose="02020603050405020304" pitchFamily="18" charset="0"/>
              </a:rPr>
              <a:t>axa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negativă</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unde</a:t>
            </a:r>
            <a:r>
              <a:rPr lang="en-US" sz="1600" b="1" dirty="0">
                <a:latin typeface="Times New Roman" panose="02020603050405020304" pitchFamily="18" charset="0"/>
                <a:cs typeface="Times New Roman" panose="02020603050405020304" pitchFamily="18" charset="0"/>
              </a:rPr>
              <a:t> se </a:t>
            </a:r>
            <a:r>
              <a:rPr lang="en-US" sz="1600" b="1" dirty="0" err="1">
                <a:latin typeface="Times New Roman" panose="02020603050405020304" pitchFamily="18" charset="0"/>
                <a:cs typeface="Times New Roman" panose="02020603050405020304" pitchFamily="18" charset="0"/>
              </a:rPr>
              <a:t>întâlnesc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liniile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caracteristice</a:t>
            </a:r>
            <a:r>
              <a:rPr lang="en-US" sz="1600" b="1" dirty="0">
                <a:latin typeface="Times New Roman" panose="02020603050405020304" pitchFamily="18" charset="0"/>
                <a:cs typeface="Times New Roman" panose="02020603050405020304" pitchFamily="18" charset="0"/>
              </a:rPr>
              <a:t> ale </a:t>
            </a:r>
            <a:r>
              <a:rPr lang="en-US" sz="1600" b="1" dirty="0" err="1">
                <a:latin typeface="Times New Roman" panose="02020603050405020304" pitchFamily="18" charset="0"/>
                <a:cs typeface="Times New Roman" panose="02020603050405020304" pitchFamily="18" charset="0"/>
              </a:rPr>
              <a:t>colectorului</a:t>
            </a:r>
            <a:r>
              <a:rPr lang="en-US" sz="1600" b="1" dirty="0">
                <a:latin typeface="Times New Roman" panose="02020603050405020304" pitchFamily="18" charset="0"/>
                <a:cs typeface="Times New Roman" panose="02020603050405020304" pitchFamily="18" charset="0"/>
              </a:rPr>
              <a:t> extrapolate, </a:t>
            </a:r>
            <a:r>
              <a:rPr lang="en-US" sz="1600" b="1" dirty="0" err="1">
                <a:latin typeface="Times New Roman" panose="02020603050405020304" pitchFamily="18" charset="0"/>
                <a:cs typeface="Times New Roman" panose="02020603050405020304" pitchFamily="18" charset="0"/>
              </a:rPr>
              <a:t>indicând</a:t>
            </a:r>
            <a:r>
              <a:rPr lang="en-US" sz="1600" b="1" dirty="0">
                <a:latin typeface="Times New Roman" panose="02020603050405020304" pitchFamily="18" charset="0"/>
                <a:cs typeface="Times New Roman" panose="02020603050405020304" pitchFamily="18" charset="0"/>
              </a:rPr>
              <a:t> o </a:t>
            </a:r>
            <a:r>
              <a:rPr lang="en-US" sz="1600" b="1" dirty="0" err="1">
                <a:latin typeface="Times New Roman" panose="02020603050405020304" pitchFamily="18" charset="0"/>
                <a:cs typeface="Times New Roman" panose="02020603050405020304" pitchFamily="18" charset="0"/>
              </a:rPr>
              <a:t>rezistență</a:t>
            </a:r>
            <a:r>
              <a:rPr lang="en-US" sz="1600" b="1" dirty="0">
                <a:latin typeface="Times New Roman" panose="02020603050405020304" pitchFamily="18" charset="0"/>
                <a:cs typeface="Times New Roman" panose="02020603050405020304" pitchFamily="18" charset="0"/>
              </a:rPr>
              <a:t> de </a:t>
            </a:r>
            <a:r>
              <a:rPr lang="en-US" sz="1600" b="1" dirty="0" err="1">
                <a:latin typeface="Times New Roman" panose="02020603050405020304" pitchFamily="18" charset="0"/>
                <a:cs typeface="Times New Roman" panose="02020603050405020304" pitchFamily="18" charset="0"/>
              </a:rPr>
              <a:t>ieșire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finită</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neideală</a:t>
            </a:r>
            <a:r>
              <a:rPr lang="en-US" sz="1600" b="1" dirty="0">
                <a:latin typeface="Times New Roman" panose="02020603050405020304" pitchFamily="18" charset="0"/>
                <a:cs typeface="Times New Roman" panose="02020603050405020304" pitchFamily="18" charset="0"/>
              </a:rPr>
              <a:t>.</a:t>
            </a:r>
            <a:r>
              <a:rPr lang="ro-RO" sz="1600" dirty="0">
                <a:latin typeface="Times New Roman" panose="02020603050405020304" pitchFamily="18" charset="0"/>
                <a:cs typeface="Times New Roman" panose="02020603050405020304" pitchFamily="18" charset="0"/>
              </a:rPr>
              <a:t> Această r</a:t>
            </a:r>
            <a:r>
              <a:rPr lang="fr-FR" sz="1600" dirty="0" err="1">
                <a:latin typeface="Times New Roman" panose="02020603050405020304" pitchFamily="18" charset="0"/>
                <a:cs typeface="Times New Roman" panose="02020603050405020304" pitchFamily="18" charset="0"/>
              </a:rPr>
              <a:t>ezistența</a:t>
            </a:r>
            <a:r>
              <a:rPr lang="fr-FR" sz="1600" dirty="0">
                <a:latin typeface="Times New Roman" panose="02020603050405020304" pitchFamily="18" charset="0"/>
                <a:cs typeface="Times New Roman" panose="02020603050405020304" pitchFamily="18" charset="0"/>
              </a:rPr>
              <a:t> de </a:t>
            </a:r>
            <a:r>
              <a:rPr lang="fr-FR" sz="1600" dirty="0" err="1">
                <a:latin typeface="Times New Roman" panose="02020603050405020304" pitchFamily="18" charset="0"/>
                <a:cs typeface="Times New Roman" panose="02020603050405020304" pitchFamily="18" charset="0"/>
              </a:rPr>
              <a:t>ieșire</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poate</a:t>
            </a:r>
            <a:r>
              <a:rPr lang="fr-FR" sz="1600" dirty="0">
                <a:latin typeface="Times New Roman" panose="02020603050405020304" pitchFamily="18" charset="0"/>
                <a:cs typeface="Times New Roman" panose="02020603050405020304" pitchFamily="18" charset="0"/>
              </a:rPr>
              <a:t> fi </a:t>
            </a:r>
            <a:r>
              <a:rPr lang="fr-FR" sz="1600" dirty="0" err="1">
                <a:latin typeface="Times New Roman" panose="02020603050405020304" pitchFamily="18" charset="0"/>
                <a:cs typeface="Times New Roman" panose="02020603050405020304" pitchFamily="18" charset="0"/>
              </a:rPr>
              <a:t>exprimată</a:t>
            </a:r>
            <a:r>
              <a:rPr lang="fr-FR" sz="1600" dirty="0">
                <a:latin typeface="Times New Roman" panose="02020603050405020304" pitchFamily="18" charset="0"/>
                <a:cs typeface="Times New Roman" panose="02020603050405020304" pitchFamily="18" charset="0"/>
              </a:rPr>
              <a:t> ca </a:t>
            </a:r>
            <a:r>
              <a:rPr lang="fr-FR" sz="1600" b="1" dirty="0">
                <a:latin typeface="Times New Roman" panose="02020603050405020304" pitchFamily="18" charset="0"/>
                <a:cs typeface="Times New Roman" panose="02020603050405020304" pitchFamily="18" charset="0"/>
              </a:rPr>
              <a:t>V</a:t>
            </a:r>
            <a:r>
              <a:rPr lang="fr-FR" sz="1100" b="1" dirty="0">
                <a:latin typeface="Times New Roman" panose="02020603050405020304" pitchFamily="18" charset="0"/>
                <a:cs typeface="Times New Roman" panose="02020603050405020304" pitchFamily="18" charset="0"/>
              </a:rPr>
              <a:t>A</a:t>
            </a:r>
            <a:r>
              <a:rPr lang="fr-FR" sz="1600" b="1" dirty="0">
                <a:latin typeface="Times New Roman" panose="02020603050405020304" pitchFamily="18" charset="0"/>
                <a:cs typeface="Times New Roman" panose="02020603050405020304" pitchFamily="18" charset="0"/>
              </a:rPr>
              <a:t>/I</a:t>
            </a:r>
            <a:r>
              <a:rPr lang="fr-FR" sz="1100" b="1" dirty="0">
                <a:latin typeface="Times New Roman" panose="02020603050405020304" pitchFamily="18" charset="0"/>
                <a:cs typeface="Times New Roman" panose="02020603050405020304" pitchFamily="18" charset="0"/>
              </a:rPr>
              <a:t>C</a:t>
            </a:r>
            <a:r>
              <a:rPr lang="ro-RO" sz="1100" b="1" dirty="0">
                <a:latin typeface="Times New Roman" panose="02020603050405020304" pitchFamily="18" charset="0"/>
                <a:cs typeface="Times New Roman" panose="02020603050405020304" pitchFamily="18" charset="0"/>
              </a:rPr>
              <a:t> </a:t>
            </a:r>
            <a:r>
              <a:rPr lang="ro-RO" sz="1600" b="1" dirty="0">
                <a:latin typeface="Times New Roman" panose="02020603050405020304" pitchFamily="18" charset="0"/>
                <a:cs typeface="Times New Roman" panose="02020603050405020304" pitchFamily="18" charset="0"/>
              </a:rPr>
              <a:t>:</a:t>
            </a:r>
          </a:p>
          <a:p>
            <a:endParaRPr lang="en-US" sz="1600" b="1" dirty="0">
              <a:latin typeface="Times New Roman" panose="02020603050405020304" pitchFamily="18" charset="0"/>
              <a:cs typeface="Times New Roman" panose="02020603050405020304" pitchFamily="18" charset="0"/>
            </a:endParaRPr>
          </a:p>
        </p:txBody>
      </p:sp>
      <p:pic>
        <p:nvPicPr>
          <p:cNvPr id="7" name="Imagine 6">
            <a:extLst>
              <a:ext uri="{FF2B5EF4-FFF2-40B4-BE49-F238E27FC236}">
                <a16:creationId xmlns:a16="http://schemas.microsoft.com/office/drawing/2014/main" id="{79214ECF-9827-E46A-67D5-9B10BB266271}"/>
              </a:ext>
            </a:extLst>
          </p:cNvPr>
          <p:cNvPicPr>
            <a:picLocks noChangeAspect="1"/>
          </p:cNvPicPr>
          <p:nvPr/>
        </p:nvPicPr>
        <p:blipFill>
          <a:blip r:embed="rId2"/>
          <a:stretch>
            <a:fillRect/>
          </a:stretch>
        </p:blipFill>
        <p:spPr>
          <a:xfrm>
            <a:off x="8086725" y="3409063"/>
            <a:ext cx="3734927" cy="2423729"/>
          </a:xfrm>
          <a:prstGeom prst="rect">
            <a:avLst/>
          </a:prstGeom>
        </p:spPr>
      </p:pic>
      <p:pic>
        <p:nvPicPr>
          <p:cNvPr id="11" name="Imagine 10">
            <a:extLst>
              <a:ext uri="{FF2B5EF4-FFF2-40B4-BE49-F238E27FC236}">
                <a16:creationId xmlns:a16="http://schemas.microsoft.com/office/drawing/2014/main" id="{1399AC41-7F13-0AC3-A739-C139E12F47DF}"/>
              </a:ext>
            </a:extLst>
          </p:cNvPr>
          <p:cNvPicPr>
            <a:picLocks noChangeAspect="1"/>
          </p:cNvPicPr>
          <p:nvPr/>
        </p:nvPicPr>
        <p:blipFill>
          <a:blip r:embed="rId3"/>
          <a:stretch>
            <a:fillRect/>
          </a:stretch>
        </p:blipFill>
        <p:spPr>
          <a:xfrm>
            <a:off x="10196843" y="6049418"/>
            <a:ext cx="1610153" cy="541468"/>
          </a:xfrm>
          <a:prstGeom prst="rect">
            <a:avLst/>
          </a:prstGeom>
        </p:spPr>
      </p:pic>
      <p:pic>
        <p:nvPicPr>
          <p:cNvPr id="5" name="Imagine 4">
            <a:extLst>
              <a:ext uri="{FF2B5EF4-FFF2-40B4-BE49-F238E27FC236}">
                <a16:creationId xmlns:a16="http://schemas.microsoft.com/office/drawing/2014/main" id="{5B992FBF-53FC-7BD6-FB2B-A0F61736C0E0}"/>
              </a:ext>
            </a:extLst>
          </p:cNvPr>
          <p:cNvPicPr>
            <a:picLocks noChangeAspect="1"/>
          </p:cNvPicPr>
          <p:nvPr/>
        </p:nvPicPr>
        <p:blipFill>
          <a:blip r:embed="rId4"/>
          <a:stretch>
            <a:fillRect/>
          </a:stretch>
        </p:blipFill>
        <p:spPr>
          <a:xfrm>
            <a:off x="196728" y="3887275"/>
            <a:ext cx="4939573" cy="2826534"/>
          </a:xfrm>
          <a:prstGeom prst="rect">
            <a:avLst/>
          </a:prstGeom>
        </p:spPr>
      </p:pic>
      <p:pic>
        <p:nvPicPr>
          <p:cNvPr id="8" name="Imagine 7">
            <a:extLst>
              <a:ext uri="{FF2B5EF4-FFF2-40B4-BE49-F238E27FC236}">
                <a16:creationId xmlns:a16="http://schemas.microsoft.com/office/drawing/2014/main" id="{23E03A06-F2FF-C84E-C8FE-1A075C833793}"/>
              </a:ext>
            </a:extLst>
          </p:cNvPr>
          <p:cNvPicPr>
            <a:picLocks noChangeAspect="1"/>
          </p:cNvPicPr>
          <p:nvPr/>
        </p:nvPicPr>
        <p:blipFill>
          <a:blip r:embed="rId5"/>
          <a:stretch>
            <a:fillRect/>
          </a:stretch>
        </p:blipFill>
        <p:spPr>
          <a:xfrm>
            <a:off x="5174244" y="5985266"/>
            <a:ext cx="4939573" cy="669772"/>
          </a:xfrm>
          <a:prstGeom prst="rect">
            <a:avLst/>
          </a:prstGeom>
        </p:spPr>
      </p:pic>
    </p:spTree>
    <p:extLst>
      <p:ext uri="{BB962C8B-B14F-4D97-AF65-F5344CB8AC3E}">
        <p14:creationId xmlns:p14="http://schemas.microsoft.com/office/powerpoint/2010/main" val="1893216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ubstituent conținut 3">
            <a:extLst>
              <a:ext uri="{FF2B5EF4-FFF2-40B4-BE49-F238E27FC236}">
                <a16:creationId xmlns:a16="http://schemas.microsoft.com/office/drawing/2014/main" id="{BFBE66C5-9515-C1A0-3E8D-1F53E3FFF9FE}"/>
              </a:ext>
            </a:extLst>
          </p:cNvPr>
          <p:cNvGraphicFramePr>
            <a:graphicFrameLocks noGrp="1"/>
          </p:cNvGraphicFramePr>
          <p:nvPr>
            <p:ph idx="1"/>
          </p:nvPr>
        </p:nvGraphicFramePr>
        <p:xfrm>
          <a:off x="28696" y="2736661"/>
          <a:ext cx="7448399" cy="3870960"/>
        </p:xfrm>
        <a:graphic>
          <a:graphicData uri="http://schemas.openxmlformats.org/drawingml/2006/table">
            <a:tbl>
              <a:tblPr firstRow="1" bandRow="1">
                <a:tableStyleId>{5C22544A-7EE6-4342-B048-85BDC9FD1C3A}</a:tableStyleId>
              </a:tblPr>
              <a:tblGrid>
                <a:gridCol w="1531163">
                  <a:extLst>
                    <a:ext uri="{9D8B030D-6E8A-4147-A177-3AD203B41FA5}">
                      <a16:colId xmlns:a16="http://schemas.microsoft.com/office/drawing/2014/main" val="3857871897"/>
                    </a:ext>
                  </a:extLst>
                </a:gridCol>
                <a:gridCol w="2937940">
                  <a:extLst>
                    <a:ext uri="{9D8B030D-6E8A-4147-A177-3AD203B41FA5}">
                      <a16:colId xmlns:a16="http://schemas.microsoft.com/office/drawing/2014/main" val="1826795455"/>
                    </a:ext>
                  </a:extLst>
                </a:gridCol>
                <a:gridCol w="2979296">
                  <a:extLst>
                    <a:ext uri="{9D8B030D-6E8A-4147-A177-3AD203B41FA5}">
                      <a16:colId xmlns:a16="http://schemas.microsoft.com/office/drawing/2014/main" val="3850880015"/>
                    </a:ext>
                  </a:extLst>
                </a:gridCol>
              </a:tblGrid>
              <a:tr h="888500">
                <a:tc>
                  <a:txBody>
                    <a:bodyPr/>
                    <a:lstStyle/>
                    <a:p>
                      <a:pPr fontAlgn="t"/>
                      <a:r>
                        <a:rPr lang="en-US" sz="1600" b="0" dirty="0">
                          <a:solidFill>
                            <a:schemeClr val="tx1"/>
                          </a:solidFill>
                          <a:effectLst/>
                        </a:rPr>
                        <a:t>Input Characteristics</a:t>
                      </a:r>
                    </a:p>
                  </a:txBody>
                  <a:tcPr marL="76200" marR="76200" marT="76200" marB="76200"/>
                </a:tc>
                <a:tc>
                  <a:txBody>
                    <a:bodyPr/>
                    <a:lstStyle/>
                    <a:p>
                      <a:pPr fontAlgn="t"/>
                      <a:r>
                        <a:rPr lang="en-US" sz="1600" b="0" dirty="0">
                          <a:solidFill>
                            <a:schemeClr val="tx1"/>
                          </a:solidFill>
                          <a:effectLst/>
                        </a:rPr>
                        <a:t>The variation of emitter current</a:t>
                      </a:r>
                      <a:r>
                        <a:rPr lang="ro-RO" sz="1600" b="0" dirty="0">
                          <a:solidFill>
                            <a:schemeClr val="tx1"/>
                          </a:solidFill>
                          <a:effectLst/>
                        </a:rPr>
                        <a:t> </a:t>
                      </a:r>
                      <a:r>
                        <a:rPr lang="en-US" sz="1600" b="0" dirty="0">
                          <a:solidFill>
                            <a:schemeClr val="tx1"/>
                          </a:solidFill>
                          <a:effectLst/>
                        </a:rPr>
                        <a:t>(I</a:t>
                      </a:r>
                      <a:r>
                        <a:rPr lang="en-US" sz="1600" b="0" baseline="-25000" dirty="0">
                          <a:solidFill>
                            <a:schemeClr val="tx1"/>
                          </a:solidFill>
                          <a:effectLst/>
                        </a:rPr>
                        <a:t>E</a:t>
                      </a:r>
                      <a:r>
                        <a:rPr lang="en-US" sz="1600" b="0" dirty="0">
                          <a:solidFill>
                            <a:schemeClr val="tx1"/>
                          </a:solidFill>
                          <a:effectLst/>
                        </a:rPr>
                        <a:t>) with Base-Emitter voltage</a:t>
                      </a:r>
                      <a:r>
                        <a:rPr lang="ro-RO" sz="1600" b="0" dirty="0">
                          <a:solidFill>
                            <a:schemeClr val="tx1"/>
                          </a:solidFill>
                          <a:effectLst/>
                        </a:rPr>
                        <a:t> </a:t>
                      </a:r>
                      <a:r>
                        <a:rPr lang="en-US" sz="1600" b="0" dirty="0">
                          <a:solidFill>
                            <a:schemeClr val="tx1"/>
                          </a:solidFill>
                          <a:effectLst/>
                        </a:rPr>
                        <a:t>(V</a:t>
                      </a:r>
                      <a:r>
                        <a:rPr lang="en-US" sz="1600" b="0" baseline="-25000" dirty="0">
                          <a:solidFill>
                            <a:schemeClr val="tx1"/>
                          </a:solidFill>
                          <a:effectLst/>
                        </a:rPr>
                        <a:t>BE</a:t>
                      </a:r>
                      <a:r>
                        <a:rPr lang="en-US" sz="1600" b="0" dirty="0">
                          <a:solidFill>
                            <a:schemeClr val="tx1"/>
                          </a:solidFill>
                          <a:effectLst/>
                        </a:rPr>
                        <a:t>), </a:t>
                      </a:r>
                      <a:r>
                        <a:rPr lang="en-US" sz="1600" b="1" dirty="0">
                          <a:solidFill>
                            <a:schemeClr val="tx1"/>
                          </a:solidFill>
                          <a:effectLst/>
                        </a:rPr>
                        <a:t>keeping Collector Base voltage</a:t>
                      </a:r>
                      <a:r>
                        <a:rPr lang="ro-RO" sz="1600" b="1" dirty="0">
                          <a:solidFill>
                            <a:schemeClr val="tx1"/>
                          </a:solidFill>
                          <a:effectLst/>
                        </a:rPr>
                        <a:t> </a:t>
                      </a:r>
                      <a:r>
                        <a:rPr lang="en-US" sz="1600" b="1" dirty="0">
                          <a:solidFill>
                            <a:schemeClr val="tx1"/>
                          </a:solidFill>
                          <a:effectLst/>
                        </a:rPr>
                        <a:t>(V</a:t>
                      </a:r>
                      <a:r>
                        <a:rPr lang="en-US" sz="1600" b="1" baseline="-25000" dirty="0">
                          <a:solidFill>
                            <a:schemeClr val="tx1"/>
                          </a:solidFill>
                          <a:effectLst/>
                        </a:rPr>
                        <a:t>CB</a:t>
                      </a:r>
                      <a:r>
                        <a:rPr lang="en-US" sz="1600" b="1" dirty="0">
                          <a:solidFill>
                            <a:schemeClr val="tx1"/>
                          </a:solidFill>
                          <a:effectLst/>
                        </a:rPr>
                        <a:t>) constant.</a:t>
                      </a:r>
                    </a:p>
                  </a:txBody>
                  <a:tcPr marL="76200" marR="76200" marT="76200" marB="76200"/>
                </a:tc>
                <a:tc>
                  <a:txBody>
                    <a:bodyPr/>
                    <a:lstStyle/>
                    <a:p>
                      <a:endParaRPr lang="en-US"/>
                    </a:p>
                  </a:txBody>
                  <a:tcPr/>
                </a:tc>
                <a:extLst>
                  <a:ext uri="{0D108BD9-81ED-4DB2-BD59-A6C34878D82A}">
                    <a16:rowId xmlns:a16="http://schemas.microsoft.com/office/drawing/2014/main" val="2164682"/>
                  </a:ext>
                </a:extLst>
              </a:tr>
              <a:tr h="888500">
                <a:tc>
                  <a:txBody>
                    <a:bodyPr/>
                    <a:lstStyle/>
                    <a:p>
                      <a:pPr fontAlgn="t"/>
                      <a:r>
                        <a:rPr lang="en-US" sz="1600" b="0">
                          <a:effectLst/>
                        </a:rPr>
                        <a:t>Output Characteristics</a:t>
                      </a:r>
                    </a:p>
                  </a:txBody>
                  <a:tcPr marL="76200" marR="76200" marT="76200" marB="76200"/>
                </a:tc>
                <a:tc>
                  <a:txBody>
                    <a:bodyPr/>
                    <a:lstStyle/>
                    <a:p>
                      <a:pPr fontAlgn="t"/>
                      <a:r>
                        <a:rPr lang="en-US" sz="1600" b="0" dirty="0">
                          <a:effectLst/>
                        </a:rPr>
                        <a:t>The variation of collector current</a:t>
                      </a:r>
                      <a:r>
                        <a:rPr lang="ro-RO" sz="1600" b="0" dirty="0">
                          <a:effectLst/>
                        </a:rPr>
                        <a:t> </a:t>
                      </a:r>
                      <a:r>
                        <a:rPr lang="en-US" sz="1600" b="0" dirty="0">
                          <a:effectLst/>
                        </a:rPr>
                        <a:t>(I</a:t>
                      </a:r>
                      <a:r>
                        <a:rPr lang="en-US" sz="1600" b="0" baseline="-25000" dirty="0">
                          <a:effectLst/>
                        </a:rPr>
                        <a:t>C</a:t>
                      </a:r>
                      <a:r>
                        <a:rPr lang="en-US" sz="1600" b="0" dirty="0">
                          <a:effectLst/>
                        </a:rPr>
                        <a:t>) with Collector-Base voltage</a:t>
                      </a:r>
                      <a:r>
                        <a:rPr lang="ro-RO" sz="1600" b="0" dirty="0">
                          <a:effectLst/>
                        </a:rPr>
                        <a:t> </a:t>
                      </a:r>
                      <a:r>
                        <a:rPr lang="en-US" sz="1600" b="0" dirty="0">
                          <a:effectLst/>
                        </a:rPr>
                        <a:t>(V</a:t>
                      </a:r>
                      <a:r>
                        <a:rPr lang="en-US" sz="1600" b="0" baseline="-25000" dirty="0">
                          <a:effectLst/>
                        </a:rPr>
                        <a:t>CB</a:t>
                      </a:r>
                      <a:r>
                        <a:rPr lang="en-US" sz="1600" b="0" dirty="0">
                          <a:effectLst/>
                        </a:rPr>
                        <a:t>), </a:t>
                      </a:r>
                      <a:r>
                        <a:rPr lang="en-US" sz="1600" b="1" dirty="0">
                          <a:effectLst/>
                        </a:rPr>
                        <a:t>keeping the emitter current</a:t>
                      </a:r>
                      <a:r>
                        <a:rPr lang="ro-RO" sz="1600" b="1" dirty="0">
                          <a:effectLst/>
                        </a:rPr>
                        <a:t> </a:t>
                      </a:r>
                      <a:r>
                        <a:rPr lang="en-US" sz="1600" b="1" dirty="0">
                          <a:effectLst/>
                        </a:rPr>
                        <a:t>(I</a:t>
                      </a:r>
                      <a:r>
                        <a:rPr lang="en-US" sz="1600" b="1" baseline="-25000" dirty="0">
                          <a:effectLst/>
                        </a:rPr>
                        <a:t>E</a:t>
                      </a:r>
                      <a:r>
                        <a:rPr lang="en-US" sz="1600" b="1" dirty="0">
                          <a:effectLst/>
                        </a:rPr>
                        <a:t>) constant.</a:t>
                      </a:r>
                    </a:p>
                  </a:txBody>
                  <a:tcPr marL="76200" marR="76200" marT="76200" marB="76200"/>
                </a:tc>
                <a:tc>
                  <a:txBody>
                    <a:bodyPr/>
                    <a:lstStyle/>
                    <a:p>
                      <a:endParaRPr lang="en-US" dirty="0"/>
                    </a:p>
                  </a:txBody>
                  <a:tcPr/>
                </a:tc>
                <a:extLst>
                  <a:ext uri="{0D108BD9-81ED-4DB2-BD59-A6C34878D82A}">
                    <a16:rowId xmlns:a16="http://schemas.microsoft.com/office/drawing/2014/main" val="1080432479"/>
                  </a:ext>
                </a:extLst>
              </a:tr>
              <a:tr h="1133603">
                <a:tc>
                  <a:txBody>
                    <a:bodyPr/>
                    <a:lstStyle/>
                    <a:p>
                      <a:pPr fontAlgn="t"/>
                      <a:r>
                        <a:rPr lang="en-US" sz="1600" b="0" dirty="0">
                          <a:effectLst/>
                        </a:rPr>
                        <a:t>Current Transfer Characteristics</a:t>
                      </a:r>
                    </a:p>
                  </a:txBody>
                  <a:tcPr marL="76200" marR="76200" marT="76200" marB="76200"/>
                </a:tc>
                <a:tc>
                  <a:txBody>
                    <a:bodyPr/>
                    <a:lstStyle/>
                    <a:p>
                      <a:pPr fontAlgn="t"/>
                      <a:r>
                        <a:rPr lang="en-US" sz="1600" b="0" dirty="0">
                          <a:effectLst/>
                        </a:rPr>
                        <a:t>The variation of collector current</a:t>
                      </a:r>
                      <a:r>
                        <a:rPr lang="ro-RO" sz="1600" b="0" dirty="0">
                          <a:effectLst/>
                        </a:rPr>
                        <a:t> </a:t>
                      </a:r>
                      <a:r>
                        <a:rPr lang="en-US" sz="1600" b="0" dirty="0">
                          <a:effectLst/>
                        </a:rPr>
                        <a:t>(I</a:t>
                      </a:r>
                      <a:r>
                        <a:rPr lang="en-US" sz="1600" b="0" baseline="-25000" dirty="0">
                          <a:effectLst/>
                        </a:rPr>
                        <a:t>C</a:t>
                      </a:r>
                      <a:r>
                        <a:rPr lang="en-US" sz="1600" b="0" dirty="0">
                          <a:effectLst/>
                        </a:rPr>
                        <a:t>) with the emitter current</a:t>
                      </a:r>
                      <a:r>
                        <a:rPr lang="ro-RO" sz="1600" b="0" dirty="0">
                          <a:effectLst/>
                        </a:rPr>
                        <a:t> </a:t>
                      </a:r>
                      <a:r>
                        <a:rPr lang="en-US" sz="1600" b="0" dirty="0">
                          <a:effectLst/>
                        </a:rPr>
                        <a:t>(I</a:t>
                      </a:r>
                      <a:r>
                        <a:rPr lang="en-US" sz="1600" b="0" baseline="-25000" dirty="0">
                          <a:effectLst/>
                        </a:rPr>
                        <a:t>E</a:t>
                      </a:r>
                      <a:r>
                        <a:rPr lang="en-US" sz="1600" b="0" dirty="0">
                          <a:effectLst/>
                        </a:rPr>
                        <a:t>), </a:t>
                      </a:r>
                      <a:r>
                        <a:rPr lang="en-US" sz="1600" b="1" dirty="0">
                          <a:effectLst/>
                        </a:rPr>
                        <a:t>keeping Collector Base voltage</a:t>
                      </a:r>
                      <a:r>
                        <a:rPr lang="ro-RO" sz="1600" b="1" dirty="0">
                          <a:effectLst/>
                        </a:rPr>
                        <a:t> </a:t>
                      </a:r>
                      <a:r>
                        <a:rPr lang="en-US" sz="1600" b="1" dirty="0">
                          <a:effectLst/>
                        </a:rPr>
                        <a:t>(V</a:t>
                      </a:r>
                      <a:r>
                        <a:rPr lang="en-US" sz="1600" b="1" baseline="-25000" dirty="0">
                          <a:effectLst/>
                        </a:rPr>
                        <a:t>CB</a:t>
                      </a:r>
                      <a:r>
                        <a:rPr lang="en-US" sz="1600" b="1" dirty="0">
                          <a:effectLst/>
                        </a:rPr>
                        <a:t>) constant</a:t>
                      </a:r>
                      <a:r>
                        <a:rPr lang="en-US" sz="1600" b="0" dirty="0">
                          <a:effectLst/>
                        </a:rPr>
                        <a:t>.</a:t>
                      </a:r>
                    </a:p>
                    <a:p>
                      <a:pPr fontAlgn="t"/>
                      <a:r>
                        <a:rPr lang="en-US" sz="1600" b="0" dirty="0">
                          <a:effectLst/>
                        </a:rPr>
                        <a:t>The resulting current gain has a value less than 1.</a:t>
                      </a:r>
                    </a:p>
                  </a:txBody>
                  <a:tcPr marL="76200" marR="76200" marT="76200" marB="76200"/>
                </a:tc>
                <a:tc>
                  <a:txBody>
                    <a:bodyPr/>
                    <a:lstStyle/>
                    <a:p>
                      <a:endParaRPr lang="en-US" dirty="0"/>
                    </a:p>
                  </a:txBody>
                  <a:tcPr/>
                </a:tc>
                <a:extLst>
                  <a:ext uri="{0D108BD9-81ED-4DB2-BD59-A6C34878D82A}">
                    <a16:rowId xmlns:a16="http://schemas.microsoft.com/office/drawing/2014/main" val="853671637"/>
                  </a:ext>
                </a:extLst>
              </a:tr>
            </a:tbl>
          </a:graphicData>
        </a:graphic>
      </p:graphicFrame>
      <p:pic>
        <p:nvPicPr>
          <p:cNvPr id="6" name="Imagine 5">
            <a:extLst>
              <a:ext uri="{FF2B5EF4-FFF2-40B4-BE49-F238E27FC236}">
                <a16:creationId xmlns:a16="http://schemas.microsoft.com/office/drawing/2014/main" id="{E7A4909F-4C31-AD5F-2AA1-8C892D767356}"/>
              </a:ext>
            </a:extLst>
          </p:cNvPr>
          <p:cNvPicPr>
            <a:picLocks noChangeAspect="1"/>
          </p:cNvPicPr>
          <p:nvPr/>
        </p:nvPicPr>
        <p:blipFill>
          <a:blip r:embed="rId2"/>
          <a:stretch>
            <a:fillRect/>
          </a:stretch>
        </p:blipFill>
        <p:spPr>
          <a:xfrm>
            <a:off x="4476191" y="3175599"/>
            <a:ext cx="2894994" cy="379672"/>
          </a:xfrm>
          <a:prstGeom prst="rect">
            <a:avLst/>
          </a:prstGeom>
        </p:spPr>
      </p:pic>
      <p:sp>
        <p:nvSpPr>
          <p:cNvPr id="8" name="Titlu 1">
            <a:extLst>
              <a:ext uri="{FF2B5EF4-FFF2-40B4-BE49-F238E27FC236}">
                <a16:creationId xmlns:a16="http://schemas.microsoft.com/office/drawing/2014/main" id="{779B1D18-034B-38CB-3D65-4EBE50B23C35}"/>
              </a:ext>
            </a:extLst>
          </p:cNvPr>
          <p:cNvSpPr>
            <a:spLocks noGrp="1"/>
          </p:cNvSpPr>
          <p:nvPr>
            <p:ph type="title"/>
          </p:nvPr>
        </p:nvSpPr>
        <p:spPr>
          <a:xfrm>
            <a:off x="5109882" y="6539"/>
            <a:ext cx="7082118" cy="702344"/>
          </a:xfrm>
        </p:spPr>
        <p:txBody>
          <a:bodyPr>
            <a:normAutofit/>
          </a:bodyPr>
          <a:lstStyle/>
          <a:p>
            <a:r>
              <a:rPr lang="en-US" sz="4000" dirty="0"/>
              <a:t>Common base (</a:t>
            </a:r>
            <a:r>
              <a:rPr lang="en-US" sz="4000" dirty="0" err="1"/>
              <a:t>Cb</a:t>
            </a:r>
            <a:r>
              <a:rPr lang="en-US" sz="4000" dirty="0"/>
              <a:t> </a:t>
            </a:r>
            <a:r>
              <a:rPr lang="en-US" sz="4000" i="1" dirty="0"/>
              <a:t>n-p-n </a:t>
            </a:r>
            <a:r>
              <a:rPr lang="en-US" sz="4000" dirty="0"/>
              <a:t>) mode</a:t>
            </a:r>
            <a:endParaRPr lang="en-US" dirty="0"/>
          </a:p>
        </p:txBody>
      </p:sp>
      <p:pic>
        <p:nvPicPr>
          <p:cNvPr id="10" name="Imagine 9">
            <a:extLst>
              <a:ext uri="{FF2B5EF4-FFF2-40B4-BE49-F238E27FC236}">
                <a16:creationId xmlns:a16="http://schemas.microsoft.com/office/drawing/2014/main" id="{D1A19B37-C744-E337-12EA-064CAF0CDCE0}"/>
              </a:ext>
            </a:extLst>
          </p:cNvPr>
          <p:cNvPicPr>
            <a:picLocks noChangeAspect="1"/>
          </p:cNvPicPr>
          <p:nvPr/>
        </p:nvPicPr>
        <p:blipFill>
          <a:blip r:embed="rId3"/>
          <a:stretch>
            <a:fillRect/>
          </a:stretch>
        </p:blipFill>
        <p:spPr>
          <a:xfrm>
            <a:off x="4546039" y="4431206"/>
            <a:ext cx="2706290" cy="362855"/>
          </a:xfrm>
          <a:prstGeom prst="rect">
            <a:avLst/>
          </a:prstGeom>
        </p:spPr>
      </p:pic>
      <p:pic>
        <p:nvPicPr>
          <p:cNvPr id="12" name="Imagine 11">
            <a:extLst>
              <a:ext uri="{FF2B5EF4-FFF2-40B4-BE49-F238E27FC236}">
                <a16:creationId xmlns:a16="http://schemas.microsoft.com/office/drawing/2014/main" id="{0707C92C-A627-4141-6273-99AFEAA4055F}"/>
              </a:ext>
            </a:extLst>
          </p:cNvPr>
          <p:cNvPicPr>
            <a:picLocks noChangeAspect="1"/>
          </p:cNvPicPr>
          <p:nvPr/>
        </p:nvPicPr>
        <p:blipFill>
          <a:blip r:embed="rId4"/>
          <a:stretch>
            <a:fillRect/>
          </a:stretch>
        </p:blipFill>
        <p:spPr>
          <a:xfrm>
            <a:off x="4546039" y="5812606"/>
            <a:ext cx="2583784" cy="544774"/>
          </a:xfrm>
          <a:prstGeom prst="rect">
            <a:avLst/>
          </a:prstGeom>
        </p:spPr>
      </p:pic>
      <p:pic>
        <p:nvPicPr>
          <p:cNvPr id="16" name="Imagine 15">
            <a:extLst>
              <a:ext uri="{FF2B5EF4-FFF2-40B4-BE49-F238E27FC236}">
                <a16:creationId xmlns:a16="http://schemas.microsoft.com/office/drawing/2014/main" id="{B420C30F-8D3E-8884-A56E-35F57F866F23}"/>
              </a:ext>
            </a:extLst>
          </p:cNvPr>
          <p:cNvPicPr>
            <a:picLocks noChangeAspect="1"/>
          </p:cNvPicPr>
          <p:nvPr/>
        </p:nvPicPr>
        <p:blipFill>
          <a:blip r:embed="rId5"/>
          <a:stretch>
            <a:fillRect/>
          </a:stretch>
        </p:blipFill>
        <p:spPr>
          <a:xfrm>
            <a:off x="170328" y="6539"/>
            <a:ext cx="2664559" cy="1914792"/>
          </a:xfrm>
          <a:prstGeom prst="rect">
            <a:avLst/>
          </a:prstGeom>
        </p:spPr>
      </p:pic>
      <p:pic>
        <p:nvPicPr>
          <p:cNvPr id="17" name="Imagine 16">
            <a:extLst>
              <a:ext uri="{FF2B5EF4-FFF2-40B4-BE49-F238E27FC236}">
                <a16:creationId xmlns:a16="http://schemas.microsoft.com/office/drawing/2014/main" id="{E96FAB52-30B8-E8B1-46C1-89B46C56B7D1}"/>
              </a:ext>
            </a:extLst>
          </p:cNvPr>
          <p:cNvPicPr>
            <a:picLocks noChangeAspect="1"/>
          </p:cNvPicPr>
          <p:nvPr/>
        </p:nvPicPr>
        <p:blipFill>
          <a:blip r:embed="rId6"/>
          <a:stretch>
            <a:fillRect/>
          </a:stretch>
        </p:blipFill>
        <p:spPr>
          <a:xfrm>
            <a:off x="7597565" y="2227348"/>
            <a:ext cx="2740726" cy="1507719"/>
          </a:xfrm>
          <a:prstGeom prst="rect">
            <a:avLst/>
          </a:prstGeom>
        </p:spPr>
      </p:pic>
      <p:pic>
        <p:nvPicPr>
          <p:cNvPr id="18" name="Imagine 17">
            <a:extLst>
              <a:ext uri="{FF2B5EF4-FFF2-40B4-BE49-F238E27FC236}">
                <a16:creationId xmlns:a16="http://schemas.microsoft.com/office/drawing/2014/main" id="{23F0704A-AA92-7DDC-8BA1-A0E67FF876F8}"/>
              </a:ext>
            </a:extLst>
          </p:cNvPr>
          <p:cNvPicPr>
            <a:picLocks noChangeAspect="1"/>
          </p:cNvPicPr>
          <p:nvPr/>
        </p:nvPicPr>
        <p:blipFill>
          <a:blip r:embed="rId7"/>
          <a:stretch>
            <a:fillRect/>
          </a:stretch>
        </p:blipFill>
        <p:spPr>
          <a:xfrm>
            <a:off x="7561706" y="3769730"/>
            <a:ext cx="2740726" cy="1592584"/>
          </a:xfrm>
          <a:prstGeom prst="rect">
            <a:avLst/>
          </a:prstGeom>
        </p:spPr>
      </p:pic>
      <p:pic>
        <p:nvPicPr>
          <p:cNvPr id="20" name="Imagine 19">
            <a:extLst>
              <a:ext uri="{FF2B5EF4-FFF2-40B4-BE49-F238E27FC236}">
                <a16:creationId xmlns:a16="http://schemas.microsoft.com/office/drawing/2014/main" id="{C1813A1F-561C-2BE9-60E6-39E1A5DA1CC9}"/>
              </a:ext>
            </a:extLst>
          </p:cNvPr>
          <p:cNvPicPr>
            <a:picLocks noChangeAspect="1"/>
          </p:cNvPicPr>
          <p:nvPr/>
        </p:nvPicPr>
        <p:blipFill>
          <a:blip r:embed="rId8"/>
          <a:stretch>
            <a:fillRect/>
          </a:stretch>
        </p:blipFill>
        <p:spPr>
          <a:xfrm>
            <a:off x="7597565" y="5426380"/>
            <a:ext cx="2450677" cy="1433024"/>
          </a:xfrm>
          <a:prstGeom prst="rect">
            <a:avLst/>
          </a:prstGeom>
        </p:spPr>
      </p:pic>
      <p:sp>
        <p:nvSpPr>
          <p:cNvPr id="22" name="CasetăText 21">
            <a:extLst>
              <a:ext uri="{FF2B5EF4-FFF2-40B4-BE49-F238E27FC236}">
                <a16:creationId xmlns:a16="http://schemas.microsoft.com/office/drawing/2014/main" id="{7640614F-F4F5-2A45-9292-493EDE27FAE4}"/>
              </a:ext>
            </a:extLst>
          </p:cNvPr>
          <p:cNvSpPr txBox="1"/>
          <p:nvPr/>
        </p:nvSpPr>
        <p:spPr>
          <a:xfrm>
            <a:off x="2834887" y="592601"/>
            <a:ext cx="9186785" cy="1600438"/>
          </a:xfrm>
          <a:prstGeom prst="rect">
            <a:avLst/>
          </a:prstGeom>
          <a:noFill/>
        </p:spPr>
        <p:txBody>
          <a:bodyPr wrap="square">
            <a:spAutoFit/>
          </a:bodyPr>
          <a:lstStyle/>
          <a:p>
            <a:pPr algn="l"/>
            <a:r>
              <a:rPr lang="fr-FR" sz="1400" i="0" dirty="0" err="1">
                <a:effectLst/>
                <a:latin typeface="Times New Roman" panose="02020603050405020304" pitchFamily="18" charset="0"/>
                <a:cs typeface="Times New Roman" panose="02020603050405020304" pitchFamily="18" charset="0"/>
              </a:rPr>
              <a:t>Modul</a:t>
            </a:r>
            <a:r>
              <a:rPr lang="fr-FR" sz="1400" i="0" dirty="0">
                <a:effectLst/>
                <a:latin typeface="Times New Roman" panose="02020603050405020304" pitchFamily="18" charset="0"/>
                <a:cs typeface="Times New Roman" panose="02020603050405020304" pitchFamily="18" charset="0"/>
              </a:rPr>
              <a:t> de </a:t>
            </a:r>
            <a:r>
              <a:rPr lang="fr-FR" sz="1400" i="0" dirty="0" err="1">
                <a:effectLst/>
                <a:latin typeface="Times New Roman" panose="02020603050405020304" pitchFamily="18" charset="0"/>
                <a:cs typeface="Times New Roman" panose="02020603050405020304" pitchFamily="18" charset="0"/>
              </a:rPr>
              <a:t>bază</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comună</a:t>
            </a:r>
            <a:r>
              <a:rPr lang="fr-FR" sz="1400" i="0" dirty="0">
                <a:effectLst/>
                <a:latin typeface="Times New Roman" panose="02020603050405020304" pitchFamily="18" charset="0"/>
                <a:cs typeface="Times New Roman" panose="02020603050405020304" pitchFamily="18" charset="0"/>
              </a:rPr>
              <a:t> (CB) </a:t>
            </a:r>
            <a:r>
              <a:rPr lang="fr-FR" sz="1400" i="1" dirty="0">
                <a:solidFill>
                  <a:srgbClr val="FF0000"/>
                </a:solidFill>
                <a:effectLst/>
                <a:latin typeface="Times New Roman" panose="02020603050405020304" pitchFamily="18" charset="0"/>
                <a:cs typeface="Times New Roman" panose="02020603050405020304" pitchFamily="18" charset="0"/>
              </a:rPr>
              <a:t>are </a:t>
            </a:r>
            <a:r>
              <a:rPr lang="ro-RO" sz="1400" i="1" dirty="0">
                <a:solidFill>
                  <a:srgbClr val="FF0000"/>
                </a:solidFill>
                <a:effectLst/>
                <a:latin typeface="Times New Roman" panose="02020603050405020304" pitchFamily="18" charset="0"/>
                <a:cs typeface="Times New Roman" panose="02020603050405020304" pitchFamily="18" charset="0"/>
              </a:rPr>
              <a:t>Amplificare în Tensiune </a:t>
            </a:r>
            <a:r>
              <a:rPr lang="ro-RO" sz="1400" i="0" dirty="0">
                <a:effectLst/>
                <a:latin typeface="Times New Roman" panose="02020603050405020304" pitchFamily="18" charset="0"/>
                <a:cs typeface="Times New Roman" panose="02020603050405020304" pitchFamily="18" charset="0"/>
              </a:rPr>
              <a:t>da nu are Amplificare în Curent. </a:t>
            </a:r>
          </a:p>
          <a:p>
            <a:pPr algn="l"/>
            <a:r>
              <a:rPr lang="fr-FR" sz="1400" i="0" dirty="0" err="1">
                <a:effectLst/>
                <a:latin typeface="Times New Roman" panose="02020603050405020304" pitchFamily="18" charset="0"/>
                <a:cs typeface="Times New Roman" panose="02020603050405020304" pitchFamily="18" charset="0"/>
              </a:rPr>
              <a:t>Deoarece</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joncțiunea</a:t>
            </a:r>
            <a:r>
              <a:rPr lang="fr-FR" sz="1400" i="0" dirty="0">
                <a:effectLst/>
                <a:latin typeface="Times New Roman" panose="02020603050405020304" pitchFamily="18" charset="0"/>
                <a:cs typeface="Times New Roman" panose="02020603050405020304" pitchFamily="18" charset="0"/>
              </a:rPr>
              <a:t> </a:t>
            </a:r>
            <a:r>
              <a:rPr lang="ro-RO" sz="1400" i="0" dirty="0">
                <a:effectLst/>
                <a:latin typeface="Times New Roman" panose="02020603050405020304" pitchFamily="18" charset="0"/>
                <a:cs typeface="Times New Roman" panose="02020603050405020304" pitchFamily="18" charset="0"/>
              </a:rPr>
              <a:t>E-B</a:t>
            </a:r>
            <a:r>
              <a:rPr lang="fr-FR" sz="1400" i="0" dirty="0">
                <a:effectLst/>
                <a:latin typeface="Times New Roman" panose="02020603050405020304" pitchFamily="18" charset="0"/>
                <a:cs typeface="Times New Roman" panose="02020603050405020304" pitchFamily="18" charset="0"/>
              </a:rPr>
              <a:t> este </a:t>
            </a:r>
            <a:r>
              <a:rPr lang="fr-FR" sz="1400" i="0" dirty="0" err="1">
                <a:effectLst/>
                <a:latin typeface="Times New Roman" panose="02020603050405020304" pitchFamily="18" charset="0"/>
                <a:cs typeface="Times New Roman" panose="02020603050405020304" pitchFamily="18" charset="0"/>
              </a:rPr>
              <a:t>polarizată</a:t>
            </a:r>
            <a:r>
              <a:rPr lang="fr-FR" sz="1400" i="0" dirty="0">
                <a:effectLst/>
                <a:latin typeface="Times New Roman" panose="02020603050405020304" pitchFamily="18" charset="0"/>
                <a:cs typeface="Times New Roman" panose="02020603050405020304" pitchFamily="18" charset="0"/>
              </a:rPr>
              <a:t> direct, </a:t>
            </a:r>
            <a:r>
              <a:rPr lang="fr-FR" sz="1400" i="0" dirty="0" err="1">
                <a:effectLst/>
                <a:latin typeface="Times New Roman" panose="02020603050405020304" pitchFamily="18" charset="0"/>
                <a:cs typeface="Times New Roman" panose="02020603050405020304" pitchFamily="18" charset="0"/>
              </a:rPr>
              <a:t>prin</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urmare</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graficul</a:t>
            </a:r>
            <a:r>
              <a:rPr lang="fr-FR" sz="1400" i="0" dirty="0">
                <a:effectLst/>
                <a:latin typeface="Times New Roman" panose="02020603050405020304" pitchFamily="18" charset="0"/>
                <a:cs typeface="Times New Roman" panose="02020603050405020304" pitchFamily="18" charset="0"/>
              </a:rPr>
              <a:t> I</a:t>
            </a:r>
            <a:r>
              <a:rPr lang="fr-FR" sz="1050" i="0" dirty="0">
                <a:effectLst/>
                <a:latin typeface="Times New Roman" panose="02020603050405020304" pitchFamily="18" charset="0"/>
                <a:cs typeface="Times New Roman" panose="02020603050405020304" pitchFamily="18" charset="0"/>
              </a:rPr>
              <a:t>E</a:t>
            </a:r>
            <a:r>
              <a:rPr lang="fr-FR" sz="1400" i="0" dirty="0">
                <a:effectLst/>
                <a:latin typeface="Times New Roman" panose="02020603050405020304" pitchFamily="18" charset="0"/>
                <a:cs typeface="Times New Roman" panose="02020603050405020304" pitchFamily="18" charset="0"/>
              </a:rPr>
              <a:t> </a:t>
            </a:r>
            <a:r>
              <a:rPr lang="ro-RO" sz="1400" i="0" dirty="0">
                <a:effectLst/>
                <a:latin typeface="Times New Roman" panose="02020603050405020304" pitchFamily="18" charset="0"/>
                <a:cs typeface="Times New Roman" panose="02020603050405020304" pitchFamily="18" charset="0"/>
              </a:rPr>
              <a:t>v</a:t>
            </a:r>
            <a:r>
              <a:rPr lang="fr-FR" sz="1400" i="0" dirty="0">
                <a:effectLst/>
                <a:latin typeface="Times New Roman" panose="02020603050405020304" pitchFamily="18" charset="0"/>
                <a:cs typeface="Times New Roman" panose="02020603050405020304" pitchFamily="18" charset="0"/>
              </a:rPr>
              <a:t>s V</a:t>
            </a:r>
            <a:r>
              <a:rPr lang="fr-FR" sz="1050" i="0" dirty="0">
                <a:effectLst/>
                <a:latin typeface="Times New Roman" panose="02020603050405020304" pitchFamily="18" charset="0"/>
                <a:cs typeface="Times New Roman" panose="02020603050405020304" pitchFamily="18" charset="0"/>
              </a:rPr>
              <a:t>EB</a:t>
            </a:r>
            <a:r>
              <a:rPr lang="fr-FR" sz="1400" i="0" dirty="0">
                <a:effectLst/>
                <a:latin typeface="Times New Roman" panose="02020603050405020304" pitchFamily="18" charset="0"/>
                <a:cs typeface="Times New Roman" panose="02020603050405020304" pitchFamily="18" charset="0"/>
              </a:rPr>
              <a:t> este </a:t>
            </a:r>
            <a:r>
              <a:rPr lang="fr-FR" sz="1400" i="0" dirty="0" err="1">
                <a:effectLst/>
                <a:latin typeface="Times New Roman" panose="02020603050405020304" pitchFamily="18" charset="0"/>
                <a:cs typeface="Times New Roman" panose="02020603050405020304" pitchFamily="18" charset="0"/>
              </a:rPr>
              <a:t>similar</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cu</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caracteristicile</a:t>
            </a:r>
            <a:r>
              <a:rPr lang="fr-FR" sz="1400" i="0" dirty="0">
                <a:effectLst/>
                <a:latin typeface="Times New Roman" panose="02020603050405020304" pitchFamily="18" charset="0"/>
                <a:cs typeface="Times New Roman" panose="02020603050405020304" pitchFamily="18" charset="0"/>
              </a:rPr>
              <a:t> directe ale </a:t>
            </a:r>
            <a:r>
              <a:rPr lang="fr-FR" sz="1400" i="0" dirty="0" err="1">
                <a:effectLst/>
                <a:latin typeface="Times New Roman" panose="02020603050405020304" pitchFamily="18" charset="0"/>
                <a:cs typeface="Times New Roman" panose="02020603050405020304" pitchFamily="18" charset="0"/>
              </a:rPr>
              <a:t>unei</a:t>
            </a:r>
            <a:r>
              <a:rPr lang="fr-FR" sz="1400" i="0" dirty="0">
                <a:effectLst/>
                <a:latin typeface="Times New Roman" panose="02020603050405020304" pitchFamily="18" charset="0"/>
                <a:cs typeface="Times New Roman" panose="02020603050405020304" pitchFamily="18" charset="0"/>
              </a:rPr>
              <a:t> diode p-n.  </a:t>
            </a:r>
            <a:r>
              <a:rPr lang="fr-FR" sz="1400" i="0" dirty="0" err="1">
                <a:effectLst/>
                <a:latin typeface="Times New Roman" panose="02020603050405020304" pitchFamily="18" charset="0"/>
                <a:cs typeface="Times New Roman" panose="02020603050405020304" pitchFamily="18" charset="0"/>
              </a:rPr>
              <a:t>După</a:t>
            </a:r>
            <a:r>
              <a:rPr lang="fr-FR" sz="1400" i="0" dirty="0">
                <a:effectLst/>
                <a:latin typeface="Times New Roman" panose="02020603050405020304" pitchFamily="18" charset="0"/>
                <a:cs typeface="Times New Roman" panose="02020603050405020304" pitchFamily="18" charset="0"/>
              </a:rPr>
              <a:t> cum </a:t>
            </a:r>
            <a:r>
              <a:rPr lang="fr-FR" sz="1400" i="0" dirty="0" err="1">
                <a:effectLst/>
                <a:latin typeface="Times New Roman" panose="02020603050405020304" pitchFamily="18" charset="0"/>
                <a:cs typeface="Times New Roman" panose="02020603050405020304" pitchFamily="18" charset="0"/>
              </a:rPr>
              <a:t>știm</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pentru</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tranzistorii</a:t>
            </a:r>
            <a:r>
              <a:rPr lang="fr-FR" sz="1400" i="0" dirty="0">
                <a:effectLst/>
                <a:latin typeface="Times New Roman" panose="02020603050405020304" pitchFamily="18" charset="0"/>
                <a:cs typeface="Times New Roman" panose="02020603050405020304" pitchFamily="18" charset="0"/>
              </a:rPr>
              <a:t> p-n-p I</a:t>
            </a:r>
            <a:r>
              <a:rPr lang="fr-FR" sz="1050" i="0" dirty="0">
                <a:effectLst/>
                <a:latin typeface="Times New Roman" panose="02020603050405020304" pitchFamily="18" charset="0"/>
                <a:cs typeface="Times New Roman" panose="02020603050405020304" pitchFamily="18" charset="0"/>
              </a:rPr>
              <a:t>E</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și</a:t>
            </a:r>
            <a:r>
              <a:rPr lang="fr-FR" sz="1400" i="0" dirty="0">
                <a:effectLst/>
                <a:latin typeface="Times New Roman" panose="02020603050405020304" pitchFamily="18" charset="0"/>
                <a:cs typeface="Times New Roman" panose="02020603050405020304" pitchFamily="18" charset="0"/>
              </a:rPr>
              <a:t> V</a:t>
            </a:r>
            <a:r>
              <a:rPr lang="fr-FR" sz="1050" i="0" dirty="0">
                <a:effectLst/>
                <a:latin typeface="Times New Roman" panose="02020603050405020304" pitchFamily="18" charset="0"/>
                <a:cs typeface="Times New Roman" panose="02020603050405020304" pitchFamily="18" charset="0"/>
              </a:rPr>
              <a:t>EB</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sunt</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pozitive</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iar</a:t>
            </a:r>
            <a:r>
              <a:rPr lang="fr-FR" sz="1400" i="0" dirty="0">
                <a:effectLst/>
                <a:latin typeface="Times New Roman" panose="02020603050405020304" pitchFamily="18" charset="0"/>
                <a:cs typeface="Times New Roman" panose="02020603050405020304" pitchFamily="18" charset="0"/>
              </a:rPr>
              <a:t> I</a:t>
            </a:r>
            <a:r>
              <a:rPr lang="fr-FR" sz="1050" i="0" dirty="0">
                <a:effectLst/>
                <a:latin typeface="Times New Roman" panose="02020603050405020304" pitchFamily="18" charset="0"/>
                <a:cs typeface="Times New Roman" panose="02020603050405020304" pitchFamily="18" charset="0"/>
              </a:rPr>
              <a:t>C</a:t>
            </a:r>
            <a:r>
              <a:rPr lang="fr-FR" sz="1400" i="0" dirty="0">
                <a:effectLst/>
                <a:latin typeface="Times New Roman" panose="02020603050405020304" pitchFamily="18" charset="0"/>
                <a:cs typeface="Times New Roman" panose="02020603050405020304" pitchFamily="18" charset="0"/>
              </a:rPr>
              <a:t>, I</a:t>
            </a:r>
            <a:r>
              <a:rPr lang="fr-FR" sz="1050" i="0" dirty="0">
                <a:effectLst/>
                <a:latin typeface="Times New Roman" panose="02020603050405020304" pitchFamily="18" charset="0"/>
                <a:cs typeface="Times New Roman" panose="02020603050405020304" pitchFamily="18" charset="0"/>
              </a:rPr>
              <a:t>B</a:t>
            </a:r>
            <a:r>
              <a:rPr lang="fr-FR" sz="1400" i="0" dirty="0">
                <a:effectLst/>
                <a:latin typeface="Times New Roman" panose="02020603050405020304" pitchFamily="18" charset="0"/>
                <a:cs typeface="Times New Roman" panose="02020603050405020304" pitchFamily="18" charset="0"/>
              </a:rPr>
              <a:t>, V</a:t>
            </a:r>
            <a:r>
              <a:rPr lang="fr-FR" sz="1050" i="0" dirty="0">
                <a:effectLst/>
                <a:latin typeface="Times New Roman" panose="02020603050405020304" pitchFamily="18" charset="0"/>
                <a:cs typeface="Times New Roman" panose="02020603050405020304" pitchFamily="18" charset="0"/>
              </a:rPr>
              <a:t>CB</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sunt</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negative</a:t>
            </a:r>
            <a:r>
              <a:rPr lang="fr-FR" sz="1400" i="0" dirty="0">
                <a:effectLst/>
                <a:latin typeface="Times New Roman" panose="02020603050405020304" pitchFamily="18" charset="0"/>
                <a:cs typeface="Times New Roman" panose="02020603050405020304" pitchFamily="18" charset="0"/>
              </a:rPr>
              <a:t>. </a:t>
            </a:r>
            <a:r>
              <a:rPr lang="ro-RO" sz="1400" i="0" dirty="0">
                <a:effectLst/>
                <a:latin typeface="Times New Roman" panose="02020603050405020304" pitchFamily="18" charset="0"/>
                <a:cs typeface="Times New Roman" panose="02020603050405020304" pitchFamily="18" charset="0"/>
              </a:rPr>
              <a:t> </a:t>
            </a:r>
          </a:p>
          <a:p>
            <a:pPr algn="l"/>
            <a:r>
              <a:rPr lang="fr-FR" sz="1400" i="0" dirty="0" err="1">
                <a:effectLst/>
                <a:latin typeface="Times New Roman" panose="02020603050405020304" pitchFamily="18" charset="0"/>
                <a:cs typeface="Times New Roman" panose="02020603050405020304" pitchFamily="18" charset="0"/>
              </a:rPr>
              <a:t>Acestea</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sunt</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trei</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regiuni</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din</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curb</a:t>
            </a:r>
            <a:r>
              <a:rPr lang="ro-RO" sz="1400" i="0" dirty="0">
                <a:effectLst/>
                <a:latin typeface="Times New Roman" panose="02020603050405020304" pitchFamily="18" charset="0"/>
                <a:cs typeface="Times New Roman" panose="02020603050405020304" pitchFamily="18" charset="0"/>
              </a:rPr>
              <a:t>e</a:t>
            </a:r>
            <a:r>
              <a:rPr lang="fr-FR" sz="1400" i="0" dirty="0">
                <a:effectLst/>
                <a:latin typeface="Times New Roman" panose="02020603050405020304" pitchFamily="18" charset="0"/>
                <a:cs typeface="Times New Roman" panose="02020603050405020304" pitchFamily="18" charset="0"/>
              </a:rPr>
              <a:t>, </a:t>
            </a:r>
            <a:r>
              <a:rPr lang="fr-FR" sz="1400" i="1" dirty="0" err="1">
                <a:effectLst/>
                <a:latin typeface="Times New Roman" panose="02020603050405020304" pitchFamily="18" charset="0"/>
                <a:cs typeface="Times New Roman" panose="02020603050405020304" pitchFamily="18" charset="0"/>
              </a:rPr>
              <a:t>regiunea</a:t>
            </a:r>
            <a:r>
              <a:rPr lang="fr-FR" sz="1400" i="1" dirty="0">
                <a:effectLst/>
                <a:latin typeface="Times New Roman" panose="02020603050405020304" pitchFamily="18" charset="0"/>
                <a:cs typeface="Times New Roman" panose="02020603050405020304" pitchFamily="18" charset="0"/>
              </a:rPr>
              <a:t> de </a:t>
            </a:r>
            <a:r>
              <a:rPr lang="fr-FR" sz="1400" i="1" dirty="0" err="1">
                <a:effectLst/>
                <a:latin typeface="Times New Roman" panose="02020603050405020304" pitchFamily="18" charset="0"/>
                <a:cs typeface="Times New Roman" panose="02020603050405020304" pitchFamily="18" charset="0"/>
              </a:rPr>
              <a:t>saturație</a:t>
            </a:r>
            <a:r>
              <a:rPr lang="ro-RO" sz="1400" i="1" dirty="0">
                <a:effectLst/>
                <a:latin typeface="Times New Roman" panose="02020603050405020304" pitchFamily="18" charset="0"/>
                <a:cs typeface="Times New Roman" panose="02020603050405020304" pitchFamily="18" charset="0"/>
              </a:rPr>
              <a:t>,</a:t>
            </a:r>
            <a:r>
              <a:rPr lang="fr-FR" sz="1400" i="0" dirty="0">
                <a:effectLst/>
                <a:latin typeface="Times New Roman" panose="02020603050405020304" pitchFamily="18" charset="0"/>
                <a:cs typeface="Times New Roman" panose="02020603050405020304" pitchFamily="18" charset="0"/>
              </a:rPr>
              <a:t> </a:t>
            </a:r>
            <a:r>
              <a:rPr lang="fr-FR" sz="1400" i="1" dirty="0" err="1">
                <a:effectLst/>
                <a:latin typeface="Times New Roman" panose="02020603050405020304" pitchFamily="18" charset="0"/>
                <a:cs typeface="Times New Roman" panose="02020603050405020304" pitchFamily="18" charset="0"/>
              </a:rPr>
              <a:t>regiun</a:t>
            </a:r>
            <a:r>
              <a:rPr lang="ro-RO" sz="1400" i="1" dirty="0">
                <a:effectLst/>
                <a:latin typeface="Times New Roman" panose="02020603050405020304" pitchFamily="18" charset="0"/>
                <a:cs typeface="Times New Roman" panose="02020603050405020304" pitchFamily="18" charset="0"/>
              </a:rPr>
              <a:t>ea</a:t>
            </a:r>
            <a:r>
              <a:rPr lang="fr-FR" sz="1400" i="1" dirty="0">
                <a:effectLst/>
                <a:latin typeface="Times New Roman" panose="02020603050405020304" pitchFamily="18" charset="0"/>
                <a:cs typeface="Times New Roman" panose="02020603050405020304" pitchFamily="18" charset="0"/>
              </a:rPr>
              <a:t> </a:t>
            </a:r>
            <a:r>
              <a:rPr lang="fr-FR" sz="1400" i="1" dirty="0" err="1">
                <a:effectLst/>
                <a:latin typeface="Times New Roman" panose="02020603050405020304" pitchFamily="18" charset="0"/>
                <a:cs typeface="Times New Roman" panose="02020603050405020304" pitchFamily="18" charset="0"/>
              </a:rPr>
              <a:t>activ</a:t>
            </a:r>
            <a:r>
              <a:rPr lang="ro-RO" sz="1400" i="1" dirty="0">
                <a:effectLst/>
                <a:latin typeface="Times New Roman" panose="02020603050405020304" pitchFamily="18" charset="0"/>
                <a:cs typeface="Times New Roman" panose="02020603050405020304" pitchFamily="18" charset="0"/>
              </a:rPr>
              <a:t>ă</a:t>
            </a:r>
            <a:r>
              <a:rPr lang="fr-FR" sz="1400" i="1"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și</a:t>
            </a:r>
            <a:r>
              <a:rPr lang="fr-FR" sz="1400" i="0" dirty="0">
                <a:effectLst/>
                <a:latin typeface="Times New Roman" panose="02020603050405020304" pitchFamily="18" charset="0"/>
                <a:cs typeface="Times New Roman" panose="02020603050405020304" pitchFamily="18" charset="0"/>
              </a:rPr>
              <a:t> </a:t>
            </a:r>
            <a:r>
              <a:rPr lang="fr-FR" sz="1400" i="1" dirty="0" err="1">
                <a:effectLst/>
                <a:latin typeface="Times New Roman" panose="02020603050405020304" pitchFamily="18" charset="0"/>
                <a:cs typeface="Times New Roman" panose="02020603050405020304" pitchFamily="18" charset="0"/>
              </a:rPr>
              <a:t>regiunea</a:t>
            </a:r>
            <a:r>
              <a:rPr lang="fr-FR" sz="1400" i="1" dirty="0">
                <a:effectLst/>
                <a:latin typeface="Times New Roman" panose="02020603050405020304" pitchFamily="18" charset="0"/>
                <a:cs typeface="Times New Roman" panose="02020603050405020304" pitchFamily="18" charset="0"/>
              </a:rPr>
              <a:t> </a:t>
            </a:r>
            <a:r>
              <a:rPr lang="ro-RO" sz="1400" i="1" dirty="0">
                <a:effectLst/>
                <a:latin typeface="Times New Roman" panose="02020603050405020304" pitchFamily="18" charset="0"/>
                <a:cs typeface="Times New Roman" panose="02020603050405020304" pitchFamily="18" charset="0"/>
              </a:rPr>
              <a:t>de tăiere (de blocare)</a:t>
            </a:r>
            <a:r>
              <a:rPr lang="fr-FR" sz="1400" i="0" dirty="0">
                <a:effectLst/>
                <a:latin typeface="Times New Roman" panose="02020603050405020304" pitchFamily="18" charset="0"/>
                <a:cs typeface="Times New Roman" panose="02020603050405020304" pitchFamily="18" charset="0"/>
              </a:rPr>
              <a:t>. </a:t>
            </a:r>
            <a:endParaRPr lang="ro-RO" sz="1400" i="0" dirty="0">
              <a:effectLst/>
              <a:latin typeface="Times New Roman" panose="02020603050405020304" pitchFamily="18" charset="0"/>
              <a:cs typeface="Times New Roman" panose="02020603050405020304" pitchFamily="18" charset="0"/>
            </a:endParaRPr>
          </a:p>
          <a:p>
            <a:pPr algn="l"/>
            <a:r>
              <a:rPr lang="fr-FR" sz="1400" i="0" dirty="0" err="1">
                <a:effectLst/>
                <a:latin typeface="Times New Roman" panose="02020603050405020304" pitchFamily="18" charset="0"/>
                <a:cs typeface="Times New Roman" panose="02020603050405020304" pitchFamily="18" charset="0"/>
              </a:rPr>
              <a:t>Regiunea</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activă</a:t>
            </a:r>
            <a:r>
              <a:rPr lang="fr-FR" sz="1400" i="0" dirty="0">
                <a:effectLst/>
                <a:latin typeface="Times New Roman" panose="02020603050405020304" pitchFamily="18" charset="0"/>
                <a:cs typeface="Times New Roman" panose="02020603050405020304" pitchFamily="18" charset="0"/>
              </a:rPr>
              <a:t> </a:t>
            </a:r>
            <a:r>
              <a:rPr lang="ro-RO" sz="1400" i="0" dirty="0">
                <a:effectLst/>
                <a:latin typeface="Times New Roman" panose="02020603050405020304" pitchFamily="18" charset="0"/>
                <a:cs typeface="Times New Roman" panose="02020603050405020304" pitchFamily="18" charset="0"/>
              </a:rPr>
              <a:t>(normală) </a:t>
            </a:r>
            <a:r>
              <a:rPr lang="fr-FR" sz="1400" i="0" dirty="0">
                <a:effectLst/>
                <a:latin typeface="Times New Roman" panose="02020603050405020304" pitchFamily="18" charset="0"/>
                <a:cs typeface="Times New Roman" panose="02020603050405020304" pitchFamily="18" charset="0"/>
              </a:rPr>
              <a:t>este </a:t>
            </a:r>
            <a:r>
              <a:rPr lang="fr-FR" sz="1400" i="0" dirty="0" err="1">
                <a:effectLst/>
                <a:latin typeface="Times New Roman" panose="02020603050405020304" pitchFamily="18" charset="0"/>
                <a:cs typeface="Times New Roman" panose="02020603050405020304" pitchFamily="18" charset="0"/>
              </a:rPr>
              <a:t>regiunea</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în</a:t>
            </a:r>
            <a:r>
              <a:rPr lang="fr-FR" sz="1400" i="0" dirty="0">
                <a:effectLst/>
                <a:latin typeface="Times New Roman" panose="02020603050405020304" pitchFamily="18" charset="0"/>
                <a:cs typeface="Times New Roman" panose="02020603050405020304" pitchFamily="18" charset="0"/>
              </a:rPr>
              <a:t> care </a:t>
            </a:r>
            <a:r>
              <a:rPr lang="fr-FR" sz="1400" i="0" dirty="0" err="1">
                <a:effectLst/>
                <a:latin typeface="Times New Roman" panose="02020603050405020304" pitchFamily="18" charset="0"/>
                <a:cs typeface="Times New Roman" panose="02020603050405020304" pitchFamily="18" charset="0"/>
              </a:rPr>
              <a:t>tranzistorul</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funcționează</a:t>
            </a:r>
            <a:r>
              <a:rPr lang="fr-FR" sz="1400" i="0" dirty="0">
                <a:effectLst/>
                <a:latin typeface="Times New Roman" panose="02020603050405020304" pitchFamily="18" charset="0"/>
                <a:cs typeface="Times New Roman" panose="02020603050405020304" pitchFamily="18" charset="0"/>
              </a:rPr>
              <a:t> normal. </a:t>
            </a:r>
            <a:r>
              <a:rPr lang="ro-RO"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Aici</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joncțiunea</a:t>
            </a:r>
            <a:r>
              <a:rPr lang="fr-FR" sz="1400" i="0" dirty="0">
                <a:effectLst/>
                <a:latin typeface="Times New Roman" panose="02020603050405020304" pitchFamily="18" charset="0"/>
                <a:cs typeface="Times New Roman" panose="02020603050405020304" pitchFamily="18" charset="0"/>
              </a:rPr>
              <a:t> </a:t>
            </a:r>
            <a:r>
              <a:rPr lang="ro-RO" sz="1400" i="0" dirty="0">
                <a:effectLst/>
                <a:latin typeface="Times New Roman" panose="02020603050405020304" pitchFamily="18" charset="0"/>
                <a:cs typeface="Times New Roman" panose="02020603050405020304" pitchFamily="18" charset="0"/>
              </a:rPr>
              <a:t>E-B</a:t>
            </a:r>
            <a:r>
              <a:rPr lang="fr-FR" sz="1400" i="0" dirty="0">
                <a:effectLst/>
                <a:latin typeface="Times New Roman" panose="02020603050405020304" pitchFamily="18" charset="0"/>
                <a:cs typeface="Times New Roman" panose="02020603050405020304" pitchFamily="18" charset="0"/>
              </a:rPr>
              <a:t> este </a:t>
            </a:r>
            <a:r>
              <a:rPr lang="fr-FR" sz="1400" i="0" dirty="0" err="1">
                <a:effectLst/>
                <a:latin typeface="Times New Roman" panose="02020603050405020304" pitchFamily="18" charset="0"/>
                <a:cs typeface="Times New Roman" panose="02020603050405020304" pitchFamily="18" charset="0"/>
              </a:rPr>
              <a:t>polarizată</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invers</a:t>
            </a:r>
            <a:r>
              <a:rPr lang="fr-FR" sz="1400" i="0" dirty="0">
                <a:effectLst/>
                <a:latin typeface="Times New Roman" panose="02020603050405020304" pitchFamily="18" charset="0"/>
                <a:cs typeface="Times New Roman" panose="02020603050405020304" pitchFamily="18" charset="0"/>
              </a:rPr>
              <a:t>. </a:t>
            </a:r>
            <a:r>
              <a:rPr lang="ro-RO" sz="1400" i="0" dirty="0">
                <a:effectLst/>
                <a:latin typeface="Times New Roman" panose="02020603050405020304" pitchFamily="18" charset="0"/>
                <a:cs typeface="Times New Roman" panose="02020603050405020304" pitchFamily="18" charset="0"/>
              </a:rPr>
              <a:t> </a:t>
            </a:r>
          </a:p>
          <a:p>
            <a:pPr algn="l"/>
            <a:r>
              <a:rPr lang="ro-RO" sz="1400" i="0" dirty="0">
                <a:effectLst/>
                <a:latin typeface="Times New Roman" panose="02020603050405020304" pitchFamily="18" charset="0"/>
                <a:cs typeface="Times New Roman" panose="02020603050405020304" pitchFamily="18" charset="0"/>
              </a:rPr>
              <a:t>R</a:t>
            </a:r>
            <a:r>
              <a:rPr lang="fr-FR" sz="1400" i="0" dirty="0" err="1">
                <a:effectLst/>
                <a:latin typeface="Times New Roman" panose="02020603050405020304" pitchFamily="18" charset="0"/>
                <a:cs typeface="Times New Roman" panose="02020603050405020304" pitchFamily="18" charset="0"/>
              </a:rPr>
              <a:t>egiunea</a:t>
            </a:r>
            <a:r>
              <a:rPr lang="fr-FR" sz="1400" i="0" dirty="0">
                <a:effectLst/>
                <a:latin typeface="Times New Roman" panose="02020603050405020304" pitchFamily="18" charset="0"/>
                <a:cs typeface="Times New Roman" panose="02020603050405020304" pitchFamily="18" charset="0"/>
              </a:rPr>
              <a:t> de </a:t>
            </a:r>
            <a:r>
              <a:rPr lang="fr-FR" sz="1400" i="0" dirty="0" err="1">
                <a:effectLst/>
                <a:latin typeface="Times New Roman" panose="02020603050405020304" pitchFamily="18" charset="0"/>
                <a:cs typeface="Times New Roman" panose="02020603050405020304" pitchFamily="18" charset="0"/>
              </a:rPr>
              <a:t>saturație</a:t>
            </a:r>
            <a:r>
              <a:rPr lang="fr-FR" sz="1400" i="0" dirty="0">
                <a:effectLst/>
                <a:latin typeface="Times New Roman" panose="02020603050405020304" pitchFamily="18" charset="0"/>
                <a:cs typeface="Times New Roman" panose="02020603050405020304" pitchFamily="18" charset="0"/>
              </a:rPr>
              <a:t> este </a:t>
            </a:r>
            <a:r>
              <a:rPr lang="fr-FR" sz="1400" i="0" dirty="0" err="1">
                <a:effectLst/>
                <a:latin typeface="Times New Roman" panose="02020603050405020304" pitchFamily="18" charset="0"/>
                <a:cs typeface="Times New Roman" panose="02020603050405020304" pitchFamily="18" charset="0"/>
              </a:rPr>
              <a:t>regiunea</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în</a:t>
            </a:r>
            <a:r>
              <a:rPr lang="fr-FR" sz="1400" i="0" dirty="0">
                <a:effectLst/>
                <a:latin typeface="Times New Roman" panose="02020603050405020304" pitchFamily="18" charset="0"/>
                <a:cs typeface="Times New Roman" panose="02020603050405020304" pitchFamily="18" charset="0"/>
              </a:rPr>
              <a:t> care </a:t>
            </a:r>
            <a:r>
              <a:rPr lang="fr-FR" sz="1400" i="0" dirty="0" err="1">
                <a:effectLst/>
                <a:latin typeface="Times New Roman" panose="02020603050405020304" pitchFamily="18" charset="0"/>
                <a:cs typeface="Times New Roman" panose="02020603050405020304" pitchFamily="18" charset="0"/>
              </a:rPr>
              <a:t>ambele</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joncțiuni</a:t>
            </a:r>
            <a:r>
              <a:rPr lang="fr-FR" sz="1400" i="0" dirty="0">
                <a:effectLst/>
                <a:latin typeface="Times New Roman" panose="02020603050405020304" pitchFamily="18" charset="0"/>
                <a:cs typeface="Times New Roman" panose="02020603050405020304" pitchFamily="18" charset="0"/>
              </a:rPr>
              <a:t> </a:t>
            </a:r>
            <a:r>
              <a:rPr lang="ro-RO" sz="1400" i="0" dirty="0">
                <a:effectLst/>
                <a:latin typeface="Times New Roman" panose="02020603050405020304" pitchFamily="18" charset="0"/>
                <a:cs typeface="Times New Roman" panose="02020603050405020304" pitchFamily="18" charset="0"/>
              </a:rPr>
              <a:t>E-B și C-B</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sunt</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polarizate</a:t>
            </a:r>
            <a:r>
              <a:rPr lang="fr-FR" sz="1400" i="0" dirty="0">
                <a:effectLst/>
                <a:latin typeface="Times New Roman" panose="02020603050405020304" pitchFamily="18" charset="0"/>
                <a:cs typeface="Times New Roman" panose="02020603050405020304" pitchFamily="18" charset="0"/>
              </a:rPr>
              <a:t> direct. </a:t>
            </a:r>
            <a:endParaRPr lang="ro-RO" sz="1400" i="0" dirty="0">
              <a:effectLst/>
              <a:latin typeface="Times New Roman" panose="02020603050405020304" pitchFamily="18" charset="0"/>
              <a:cs typeface="Times New Roman" panose="02020603050405020304" pitchFamily="18" charset="0"/>
            </a:endParaRPr>
          </a:p>
          <a:p>
            <a:pPr algn="l"/>
            <a:r>
              <a:rPr lang="ro-RO" sz="1400" dirty="0">
                <a:latin typeface="Times New Roman" panose="02020603050405020304" pitchFamily="18" charset="0"/>
                <a:cs typeface="Times New Roman" panose="02020603050405020304" pitchFamily="18" charset="0"/>
              </a:rPr>
              <a:t>R</a:t>
            </a:r>
            <a:r>
              <a:rPr lang="fr-FR" sz="1400" i="0" dirty="0" err="1">
                <a:effectLst/>
                <a:latin typeface="Times New Roman" panose="02020603050405020304" pitchFamily="18" charset="0"/>
                <a:cs typeface="Times New Roman" panose="02020603050405020304" pitchFamily="18" charset="0"/>
              </a:rPr>
              <a:t>egiunea</a:t>
            </a:r>
            <a:r>
              <a:rPr lang="fr-FR" sz="1400" i="0" dirty="0">
                <a:effectLst/>
                <a:latin typeface="Times New Roman" panose="02020603050405020304" pitchFamily="18" charset="0"/>
                <a:cs typeface="Times New Roman" panose="02020603050405020304" pitchFamily="18" charset="0"/>
              </a:rPr>
              <a:t> </a:t>
            </a:r>
            <a:r>
              <a:rPr lang="ro-RO" sz="1400" i="0" dirty="0">
                <a:effectLst/>
                <a:latin typeface="Times New Roman" panose="02020603050405020304" pitchFamily="18" charset="0"/>
                <a:cs typeface="Times New Roman" panose="02020603050405020304" pitchFamily="18" charset="0"/>
              </a:rPr>
              <a:t>de blocare</a:t>
            </a:r>
            <a:r>
              <a:rPr lang="fr-FR" sz="1400" i="0" dirty="0">
                <a:effectLst/>
                <a:latin typeface="Times New Roman" panose="02020603050405020304" pitchFamily="18" charset="0"/>
                <a:cs typeface="Times New Roman" panose="02020603050405020304" pitchFamily="18" charset="0"/>
              </a:rPr>
              <a:t> este </a:t>
            </a:r>
            <a:r>
              <a:rPr lang="fr-FR" sz="1400" i="0" dirty="0" err="1">
                <a:effectLst/>
                <a:latin typeface="Times New Roman" panose="02020603050405020304" pitchFamily="18" charset="0"/>
                <a:cs typeface="Times New Roman" panose="02020603050405020304" pitchFamily="18" charset="0"/>
              </a:rPr>
              <a:t>regiunea</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în</a:t>
            </a:r>
            <a:r>
              <a:rPr lang="fr-FR" sz="1400" i="0" dirty="0">
                <a:effectLst/>
                <a:latin typeface="Times New Roman" panose="02020603050405020304" pitchFamily="18" charset="0"/>
                <a:cs typeface="Times New Roman" panose="02020603050405020304" pitchFamily="18" charset="0"/>
              </a:rPr>
              <a:t> care </a:t>
            </a:r>
            <a:r>
              <a:rPr lang="fr-FR" sz="1400" i="0" dirty="0" err="1">
                <a:effectLst/>
                <a:latin typeface="Times New Roman" panose="02020603050405020304" pitchFamily="18" charset="0"/>
                <a:cs typeface="Times New Roman" panose="02020603050405020304" pitchFamily="18" charset="0"/>
              </a:rPr>
              <a:t>atât</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joncțiunile</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emitorului</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cât</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și</a:t>
            </a:r>
            <a:r>
              <a:rPr lang="fr-FR" sz="1400" i="0" dirty="0">
                <a:effectLst/>
                <a:latin typeface="Times New Roman" panose="02020603050405020304" pitchFamily="18" charset="0"/>
                <a:cs typeface="Times New Roman" panose="02020603050405020304" pitchFamily="18" charset="0"/>
              </a:rPr>
              <a:t> ale </a:t>
            </a:r>
            <a:r>
              <a:rPr lang="fr-FR" sz="1400" i="0" dirty="0" err="1">
                <a:effectLst/>
                <a:latin typeface="Times New Roman" panose="02020603050405020304" pitchFamily="18" charset="0"/>
                <a:cs typeface="Times New Roman" panose="02020603050405020304" pitchFamily="18" charset="0"/>
              </a:rPr>
              <a:t>colectorului</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sunt</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polarizate</a:t>
            </a:r>
            <a:r>
              <a:rPr lang="fr-FR" sz="1400" i="0" dirty="0">
                <a:effectLst/>
                <a:latin typeface="Times New Roman" panose="02020603050405020304" pitchFamily="18" charset="0"/>
                <a:cs typeface="Times New Roman" panose="02020603050405020304" pitchFamily="18" charset="0"/>
              </a:rPr>
              <a:t> </a:t>
            </a:r>
            <a:r>
              <a:rPr lang="fr-FR" sz="1400" i="0" dirty="0" err="1">
                <a:effectLst/>
                <a:latin typeface="Times New Roman" panose="02020603050405020304" pitchFamily="18" charset="0"/>
                <a:cs typeface="Times New Roman" panose="02020603050405020304" pitchFamily="18" charset="0"/>
              </a:rPr>
              <a:t>invers</a:t>
            </a:r>
            <a:r>
              <a:rPr lang="fr-FR" sz="1400" i="0" dirty="0">
                <a:effectLst/>
                <a:latin typeface="Times New Roman" panose="02020603050405020304" pitchFamily="18" charset="0"/>
                <a:cs typeface="Times New Roman" panose="02020603050405020304" pitchFamily="18" charset="0"/>
              </a:rPr>
              <a:t>.</a:t>
            </a:r>
            <a:endParaRPr lang="fr-FR"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566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ine 6">
            <a:extLst>
              <a:ext uri="{FF2B5EF4-FFF2-40B4-BE49-F238E27FC236}">
                <a16:creationId xmlns:a16="http://schemas.microsoft.com/office/drawing/2014/main" id="{2F7EA469-BA94-21E0-EE2D-0E0018605F23}"/>
              </a:ext>
            </a:extLst>
          </p:cNvPr>
          <p:cNvPicPr>
            <a:picLocks noChangeAspect="1"/>
          </p:cNvPicPr>
          <p:nvPr/>
        </p:nvPicPr>
        <p:blipFill>
          <a:blip r:embed="rId2"/>
          <a:stretch>
            <a:fillRect/>
          </a:stretch>
        </p:blipFill>
        <p:spPr>
          <a:xfrm>
            <a:off x="3189218" y="4036740"/>
            <a:ext cx="6449363" cy="1622367"/>
          </a:xfrm>
          <a:prstGeom prst="rect">
            <a:avLst/>
          </a:prstGeom>
        </p:spPr>
      </p:pic>
      <p:pic>
        <p:nvPicPr>
          <p:cNvPr id="3" name="Imagine 2">
            <a:extLst>
              <a:ext uri="{FF2B5EF4-FFF2-40B4-BE49-F238E27FC236}">
                <a16:creationId xmlns:a16="http://schemas.microsoft.com/office/drawing/2014/main" id="{8FC81911-E0BB-22B3-54EA-4D37C5945C76}"/>
              </a:ext>
            </a:extLst>
          </p:cNvPr>
          <p:cNvPicPr>
            <a:picLocks noChangeAspect="1"/>
          </p:cNvPicPr>
          <p:nvPr/>
        </p:nvPicPr>
        <p:blipFill>
          <a:blip r:embed="rId3"/>
          <a:stretch>
            <a:fillRect/>
          </a:stretch>
        </p:blipFill>
        <p:spPr>
          <a:xfrm>
            <a:off x="2016563" y="750319"/>
            <a:ext cx="5123326" cy="2829042"/>
          </a:xfrm>
          <a:prstGeom prst="rect">
            <a:avLst/>
          </a:prstGeom>
        </p:spPr>
      </p:pic>
      <p:pic>
        <p:nvPicPr>
          <p:cNvPr id="9" name="Imagine 8">
            <a:extLst>
              <a:ext uri="{FF2B5EF4-FFF2-40B4-BE49-F238E27FC236}">
                <a16:creationId xmlns:a16="http://schemas.microsoft.com/office/drawing/2014/main" id="{4FF58C37-DF73-7F6D-6A8A-F530666B52AC}"/>
              </a:ext>
            </a:extLst>
          </p:cNvPr>
          <p:cNvPicPr>
            <a:picLocks noChangeAspect="1"/>
          </p:cNvPicPr>
          <p:nvPr/>
        </p:nvPicPr>
        <p:blipFill>
          <a:blip r:embed="rId4"/>
          <a:stretch>
            <a:fillRect/>
          </a:stretch>
        </p:blipFill>
        <p:spPr>
          <a:xfrm>
            <a:off x="7613775" y="172105"/>
            <a:ext cx="4210638" cy="2200582"/>
          </a:xfrm>
          <a:prstGeom prst="rect">
            <a:avLst/>
          </a:prstGeom>
        </p:spPr>
      </p:pic>
    </p:spTree>
    <p:extLst>
      <p:ext uri="{BB962C8B-B14F-4D97-AF65-F5344CB8AC3E}">
        <p14:creationId xmlns:p14="http://schemas.microsoft.com/office/powerpoint/2010/main" val="3282714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1">
            <a:extLst>
              <a:ext uri="{FF2B5EF4-FFF2-40B4-BE49-F238E27FC236}">
                <a16:creationId xmlns:a16="http://schemas.microsoft.com/office/drawing/2014/main" id="{05019850-3174-BB30-3A84-8C8CBFCD8F2C}"/>
              </a:ext>
            </a:extLst>
          </p:cNvPr>
          <p:cNvSpPr>
            <a:spLocks noGrp="1"/>
          </p:cNvSpPr>
          <p:nvPr>
            <p:ph type="title"/>
          </p:nvPr>
        </p:nvSpPr>
        <p:spPr>
          <a:xfrm>
            <a:off x="3818965" y="212859"/>
            <a:ext cx="8023412" cy="774408"/>
          </a:xfrm>
        </p:spPr>
        <p:txBody>
          <a:bodyPr>
            <a:normAutofit/>
          </a:bodyPr>
          <a:lstStyle/>
          <a:p>
            <a:r>
              <a:rPr lang="en-US" sz="4000" dirty="0"/>
              <a:t>Common collector (Cc </a:t>
            </a:r>
            <a:r>
              <a:rPr lang="en-US" sz="4000" i="1" dirty="0"/>
              <a:t>n-p-n</a:t>
            </a:r>
            <a:r>
              <a:rPr lang="en-US" sz="4000" dirty="0"/>
              <a:t> ) mode</a:t>
            </a:r>
            <a:endParaRPr lang="en-US" dirty="0"/>
          </a:p>
        </p:txBody>
      </p:sp>
      <p:pic>
        <p:nvPicPr>
          <p:cNvPr id="6" name="Imagine 5">
            <a:extLst>
              <a:ext uri="{FF2B5EF4-FFF2-40B4-BE49-F238E27FC236}">
                <a16:creationId xmlns:a16="http://schemas.microsoft.com/office/drawing/2014/main" id="{1F2D11C0-EFFF-7D0A-7812-0D1479C7A519}"/>
              </a:ext>
            </a:extLst>
          </p:cNvPr>
          <p:cNvPicPr>
            <a:picLocks noChangeAspect="1"/>
          </p:cNvPicPr>
          <p:nvPr/>
        </p:nvPicPr>
        <p:blipFill>
          <a:blip r:embed="rId2"/>
          <a:stretch>
            <a:fillRect/>
          </a:stretch>
        </p:blipFill>
        <p:spPr>
          <a:xfrm>
            <a:off x="0" y="0"/>
            <a:ext cx="2556588" cy="2334784"/>
          </a:xfrm>
          <a:prstGeom prst="rect">
            <a:avLst/>
          </a:prstGeom>
        </p:spPr>
      </p:pic>
      <p:graphicFrame>
        <p:nvGraphicFramePr>
          <p:cNvPr id="7" name="Tabel 6">
            <a:extLst>
              <a:ext uri="{FF2B5EF4-FFF2-40B4-BE49-F238E27FC236}">
                <a16:creationId xmlns:a16="http://schemas.microsoft.com/office/drawing/2014/main" id="{F41EF4BE-D186-D6D5-A3F1-006103A5F71B}"/>
              </a:ext>
            </a:extLst>
          </p:cNvPr>
          <p:cNvGraphicFramePr>
            <a:graphicFrameLocks noGrp="1"/>
          </p:cNvGraphicFramePr>
          <p:nvPr/>
        </p:nvGraphicFramePr>
        <p:xfrm>
          <a:off x="0" y="2585789"/>
          <a:ext cx="5228149" cy="3383280"/>
        </p:xfrm>
        <a:graphic>
          <a:graphicData uri="http://schemas.openxmlformats.org/drawingml/2006/table">
            <a:tbl>
              <a:tblPr firstRow="1" bandRow="1">
                <a:tableStyleId>{5C22544A-7EE6-4342-B048-85BDC9FD1C3A}</a:tableStyleId>
              </a:tblPr>
              <a:tblGrid>
                <a:gridCol w="1996751">
                  <a:extLst>
                    <a:ext uri="{9D8B030D-6E8A-4147-A177-3AD203B41FA5}">
                      <a16:colId xmlns:a16="http://schemas.microsoft.com/office/drawing/2014/main" val="3039093030"/>
                    </a:ext>
                  </a:extLst>
                </a:gridCol>
                <a:gridCol w="3023118">
                  <a:extLst>
                    <a:ext uri="{9D8B030D-6E8A-4147-A177-3AD203B41FA5}">
                      <a16:colId xmlns:a16="http://schemas.microsoft.com/office/drawing/2014/main" val="3108334849"/>
                    </a:ext>
                  </a:extLst>
                </a:gridCol>
                <a:gridCol w="208280">
                  <a:extLst>
                    <a:ext uri="{9D8B030D-6E8A-4147-A177-3AD203B41FA5}">
                      <a16:colId xmlns:a16="http://schemas.microsoft.com/office/drawing/2014/main" val="3495558008"/>
                    </a:ext>
                  </a:extLst>
                </a:gridCol>
              </a:tblGrid>
              <a:tr h="370840">
                <a:tc>
                  <a:txBody>
                    <a:bodyPr/>
                    <a:lstStyle/>
                    <a:p>
                      <a:pPr fontAlgn="t"/>
                      <a:r>
                        <a:rPr lang="en-US" sz="1600" b="0" dirty="0">
                          <a:solidFill>
                            <a:schemeClr val="tx1"/>
                          </a:solidFill>
                          <a:effectLst/>
                        </a:rPr>
                        <a:t>Input Characteristics</a:t>
                      </a:r>
                    </a:p>
                  </a:txBody>
                  <a:tcPr marL="76200" marR="76200" marT="76200" marB="76200"/>
                </a:tc>
                <a:tc>
                  <a:txBody>
                    <a:bodyPr/>
                    <a:lstStyle/>
                    <a:p>
                      <a:pPr fontAlgn="t"/>
                      <a:r>
                        <a:rPr lang="en-US" sz="1600" b="0" dirty="0">
                          <a:solidFill>
                            <a:schemeClr val="tx1"/>
                          </a:solidFill>
                          <a:effectLst/>
                        </a:rPr>
                        <a:t>The variation of emitter current</a:t>
                      </a:r>
                      <a:r>
                        <a:rPr lang="ro-RO" sz="1600" b="0" dirty="0">
                          <a:solidFill>
                            <a:schemeClr val="tx1"/>
                          </a:solidFill>
                          <a:effectLst/>
                        </a:rPr>
                        <a:t> </a:t>
                      </a:r>
                      <a:r>
                        <a:rPr lang="en-US" sz="1600" b="0" dirty="0">
                          <a:solidFill>
                            <a:schemeClr val="tx1"/>
                          </a:solidFill>
                          <a:effectLst/>
                        </a:rPr>
                        <a:t>(I</a:t>
                      </a:r>
                      <a:r>
                        <a:rPr lang="en-US" sz="1600" b="0" baseline="-25000" dirty="0">
                          <a:solidFill>
                            <a:schemeClr val="tx1"/>
                          </a:solidFill>
                          <a:effectLst/>
                        </a:rPr>
                        <a:t>B</a:t>
                      </a:r>
                      <a:r>
                        <a:rPr lang="en-US" sz="1600" b="0" dirty="0">
                          <a:solidFill>
                            <a:schemeClr val="tx1"/>
                          </a:solidFill>
                          <a:effectLst/>
                        </a:rPr>
                        <a:t>) with Collector-Base voltage</a:t>
                      </a:r>
                      <a:r>
                        <a:rPr lang="ro-RO" sz="1600" b="0" dirty="0">
                          <a:solidFill>
                            <a:schemeClr val="tx1"/>
                          </a:solidFill>
                          <a:effectLst/>
                        </a:rPr>
                        <a:t> </a:t>
                      </a:r>
                      <a:r>
                        <a:rPr lang="en-US" sz="1600" b="0" dirty="0">
                          <a:solidFill>
                            <a:schemeClr val="tx1"/>
                          </a:solidFill>
                          <a:effectLst/>
                        </a:rPr>
                        <a:t>(V</a:t>
                      </a:r>
                      <a:r>
                        <a:rPr lang="en-US" sz="1600" b="0" baseline="-25000" dirty="0">
                          <a:solidFill>
                            <a:schemeClr val="tx1"/>
                          </a:solidFill>
                          <a:effectLst/>
                        </a:rPr>
                        <a:t>CB</a:t>
                      </a:r>
                      <a:r>
                        <a:rPr lang="en-US" sz="1600" b="0" dirty="0">
                          <a:solidFill>
                            <a:schemeClr val="tx1"/>
                          </a:solidFill>
                          <a:effectLst/>
                        </a:rPr>
                        <a:t>), </a:t>
                      </a:r>
                      <a:r>
                        <a:rPr lang="en-US" sz="1600" b="1" dirty="0">
                          <a:solidFill>
                            <a:schemeClr val="tx1"/>
                          </a:solidFill>
                          <a:effectLst/>
                        </a:rPr>
                        <a:t>keeping Collector Base voltage(V</a:t>
                      </a:r>
                      <a:r>
                        <a:rPr lang="en-US" sz="1600" b="1" baseline="-25000" dirty="0">
                          <a:solidFill>
                            <a:schemeClr val="tx1"/>
                          </a:solidFill>
                          <a:effectLst/>
                        </a:rPr>
                        <a:t>CB</a:t>
                      </a:r>
                      <a:r>
                        <a:rPr lang="en-US" sz="1600" b="1" dirty="0">
                          <a:solidFill>
                            <a:schemeClr val="tx1"/>
                          </a:solidFill>
                          <a:effectLst/>
                        </a:rPr>
                        <a:t>) constant.</a:t>
                      </a:r>
                    </a:p>
                  </a:txBody>
                  <a:tcPr marL="76200" marR="76200" marT="76200" marB="76200"/>
                </a:tc>
                <a:tc>
                  <a:txBody>
                    <a:bodyPr/>
                    <a:lstStyle/>
                    <a:p>
                      <a:endParaRPr lang="en-US" sz="1600" dirty="0"/>
                    </a:p>
                  </a:txBody>
                  <a:tcPr/>
                </a:tc>
                <a:extLst>
                  <a:ext uri="{0D108BD9-81ED-4DB2-BD59-A6C34878D82A}">
                    <a16:rowId xmlns:a16="http://schemas.microsoft.com/office/drawing/2014/main" val="519350490"/>
                  </a:ext>
                </a:extLst>
              </a:tr>
              <a:tr h="370840">
                <a:tc>
                  <a:txBody>
                    <a:bodyPr/>
                    <a:lstStyle/>
                    <a:p>
                      <a:pPr fontAlgn="t"/>
                      <a:r>
                        <a:rPr lang="en-US" sz="1600" b="1">
                          <a:effectLst/>
                        </a:rPr>
                        <a:t>Output Characteristics</a:t>
                      </a:r>
                      <a:endParaRPr lang="en-US" sz="1600">
                        <a:effectLst/>
                      </a:endParaRPr>
                    </a:p>
                  </a:txBody>
                  <a:tcPr marL="76200" marR="76200" marT="76200" marB="76200"/>
                </a:tc>
                <a:tc>
                  <a:txBody>
                    <a:bodyPr/>
                    <a:lstStyle/>
                    <a:p>
                      <a:pPr fontAlgn="t"/>
                      <a:r>
                        <a:rPr lang="en-US" sz="1600" dirty="0">
                          <a:effectLst/>
                        </a:rPr>
                        <a:t>The variation of emitter current</a:t>
                      </a:r>
                      <a:r>
                        <a:rPr lang="ro-RO" sz="1600" dirty="0">
                          <a:effectLst/>
                        </a:rPr>
                        <a:t> </a:t>
                      </a:r>
                      <a:r>
                        <a:rPr lang="en-US" sz="1600" dirty="0">
                          <a:effectLst/>
                        </a:rPr>
                        <a:t>(I</a:t>
                      </a:r>
                      <a:r>
                        <a:rPr lang="en-US" sz="1600" baseline="-25000" dirty="0">
                          <a:effectLst/>
                        </a:rPr>
                        <a:t>E</a:t>
                      </a:r>
                      <a:r>
                        <a:rPr lang="en-US" sz="1600" dirty="0">
                          <a:effectLst/>
                        </a:rPr>
                        <a:t>) with Collector-Emitter voltage</a:t>
                      </a:r>
                      <a:r>
                        <a:rPr lang="ro-RO" sz="1600" dirty="0">
                          <a:effectLst/>
                        </a:rPr>
                        <a:t> </a:t>
                      </a:r>
                      <a:r>
                        <a:rPr lang="en-US" sz="1600" dirty="0">
                          <a:effectLst/>
                        </a:rPr>
                        <a:t>(V</a:t>
                      </a:r>
                      <a:r>
                        <a:rPr lang="en-US" sz="1600" baseline="-25000" dirty="0">
                          <a:effectLst/>
                        </a:rPr>
                        <a:t>CE</a:t>
                      </a:r>
                      <a:r>
                        <a:rPr lang="en-US" sz="1600" dirty="0">
                          <a:effectLst/>
                        </a:rPr>
                        <a:t>), </a:t>
                      </a:r>
                      <a:r>
                        <a:rPr lang="en-US" sz="1600" b="1" dirty="0">
                          <a:effectLst/>
                        </a:rPr>
                        <a:t>keeping the base current(I</a:t>
                      </a:r>
                      <a:r>
                        <a:rPr lang="en-US" sz="1600" b="1" baseline="-25000" dirty="0">
                          <a:effectLst/>
                        </a:rPr>
                        <a:t>B</a:t>
                      </a:r>
                      <a:r>
                        <a:rPr lang="en-US" sz="1600" b="1" dirty="0">
                          <a:effectLst/>
                        </a:rPr>
                        <a:t>) constant.</a:t>
                      </a:r>
                    </a:p>
                  </a:txBody>
                  <a:tcPr marL="76200" marR="76200" marT="76200" marB="76200"/>
                </a:tc>
                <a:tc>
                  <a:txBody>
                    <a:bodyPr/>
                    <a:lstStyle/>
                    <a:p>
                      <a:endParaRPr lang="en-US" sz="1600" dirty="0"/>
                    </a:p>
                  </a:txBody>
                  <a:tcPr/>
                </a:tc>
                <a:extLst>
                  <a:ext uri="{0D108BD9-81ED-4DB2-BD59-A6C34878D82A}">
                    <a16:rowId xmlns:a16="http://schemas.microsoft.com/office/drawing/2014/main" val="3871003119"/>
                  </a:ext>
                </a:extLst>
              </a:tr>
              <a:tr h="250095">
                <a:tc>
                  <a:txBody>
                    <a:bodyPr/>
                    <a:lstStyle/>
                    <a:p>
                      <a:pPr fontAlgn="t"/>
                      <a:r>
                        <a:rPr lang="en-US" sz="1600" b="1">
                          <a:effectLst/>
                        </a:rPr>
                        <a:t>Current Transfer Characteristics</a:t>
                      </a:r>
                      <a:endParaRPr lang="en-US" sz="1600">
                        <a:effectLst/>
                      </a:endParaRPr>
                    </a:p>
                  </a:txBody>
                  <a:tcPr marL="76200" marR="76200" marT="76200" marB="76200"/>
                </a:tc>
                <a:tc>
                  <a:txBody>
                    <a:bodyPr/>
                    <a:lstStyle/>
                    <a:p>
                      <a:pPr fontAlgn="t"/>
                      <a:r>
                        <a:rPr lang="en-US" sz="1600" dirty="0">
                          <a:effectLst/>
                        </a:rPr>
                        <a:t>The variation of Emitter current</a:t>
                      </a:r>
                      <a:r>
                        <a:rPr lang="ro-RO" sz="1600" dirty="0">
                          <a:effectLst/>
                        </a:rPr>
                        <a:t> </a:t>
                      </a:r>
                      <a:r>
                        <a:rPr lang="en-US" sz="1600" dirty="0">
                          <a:effectLst/>
                        </a:rPr>
                        <a:t>(I</a:t>
                      </a:r>
                      <a:r>
                        <a:rPr lang="en-US" sz="1600" baseline="-25000" dirty="0">
                          <a:effectLst/>
                        </a:rPr>
                        <a:t>E</a:t>
                      </a:r>
                      <a:r>
                        <a:rPr lang="en-US" sz="1600" dirty="0">
                          <a:effectLst/>
                        </a:rPr>
                        <a:t>) with the base current(I</a:t>
                      </a:r>
                      <a:r>
                        <a:rPr lang="en-US" sz="1600" baseline="-25000" dirty="0">
                          <a:effectLst/>
                        </a:rPr>
                        <a:t>B</a:t>
                      </a:r>
                      <a:r>
                        <a:rPr lang="en-US" sz="1600" dirty="0">
                          <a:effectLst/>
                        </a:rPr>
                        <a:t>), </a:t>
                      </a:r>
                      <a:r>
                        <a:rPr lang="en-US" sz="1600" b="1" dirty="0">
                          <a:effectLst/>
                        </a:rPr>
                        <a:t>keeping Collector-Emitter voltage</a:t>
                      </a:r>
                      <a:r>
                        <a:rPr lang="ro-RO" sz="1600" b="1" dirty="0">
                          <a:effectLst/>
                        </a:rPr>
                        <a:t> </a:t>
                      </a:r>
                      <a:r>
                        <a:rPr lang="en-US" sz="1600" b="1" dirty="0">
                          <a:effectLst/>
                        </a:rPr>
                        <a:t>(V</a:t>
                      </a:r>
                      <a:r>
                        <a:rPr lang="en-US" sz="1600" b="1" baseline="-25000" dirty="0">
                          <a:effectLst/>
                        </a:rPr>
                        <a:t>CE</a:t>
                      </a:r>
                      <a:r>
                        <a:rPr lang="en-US" sz="1600" b="1" dirty="0">
                          <a:effectLst/>
                        </a:rPr>
                        <a:t>) constant.</a:t>
                      </a:r>
                    </a:p>
                  </a:txBody>
                  <a:tcPr marL="76200" marR="76200" marT="76200" marB="76200"/>
                </a:tc>
                <a:tc>
                  <a:txBody>
                    <a:bodyPr/>
                    <a:lstStyle/>
                    <a:p>
                      <a:endParaRPr lang="en-US" sz="1600" dirty="0"/>
                    </a:p>
                  </a:txBody>
                  <a:tcPr/>
                </a:tc>
                <a:extLst>
                  <a:ext uri="{0D108BD9-81ED-4DB2-BD59-A6C34878D82A}">
                    <a16:rowId xmlns:a16="http://schemas.microsoft.com/office/drawing/2014/main" val="2584520746"/>
                  </a:ext>
                </a:extLst>
              </a:tr>
            </a:tbl>
          </a:graphicData>
        </a:graphic>
      </p:graphicFrame>
      <p:pic>
        <p:nvPicPr>
          <p:cNvPr id="9" name="Imagine 8">
            <a:extLst>
              <a:ext uri="{FF2B5EF4-FFF2-40B4-BE49-F238E27FC236}">
                <a16:creationId xmlns:a16="http://schemas.microsoft.com/office/drawing/2014/main" id="{1390B45D-4DDF-86A6-C1F3-8F9725909435}"/>
              </a:ext>
            </a:extLst>
          </p:cNvPr>
          <p:cNvPicPr>
            <a:picLocks noChangeAspect="1"/>
          </p:cNvPicPr>
          <p:nvPr/>
        </p:nvPicPr>
        <p:blipFill>
          <a:blip r:embed="rId3"/>
          <a:stretch>
            <a:fillRect/>
          </a:stretch>
        </p:blipFill>
        <p:spPr>
          <a:xfrm>
            <a:off x="5343420" y="2214174"/>
            <a:ext cx="2556588" cy="1569551"/>
          </a:xfrm>
          <a:prstGeom prst="rect">
            <a:avLst/>
          </a:prstGeom>
        </p:spPr>
      </p:pic>
      <p:pic>
        <p:nvPicPr>
          <p:cNvPr id="11" name="Imagine 10">
            <a:extLst>
              <a:ext uri="{FF2B5EF4-FFF2-40B4-BE49-F238E27FC236}">
                <a16:creationId xmlns:a16="http://schemas.microsoft.com/office/drawing/2014/main" id="{45CC0BFB-D09C-52C3-D423-482A56709615}"/>
              </a:ext>
            </a:extLst>
          </p:cNvPr>
          <p:cNvPicPr>
            <a:picLocks noChangeAspect="1"/>
          </p:cNvPicPr>
          <p:nvPr/>
        </p:nvPicPr>
        <p:blipFill>
          <a:blip r:embed="rId4"/>
          <a:stretch>
            <a:fillRect/>
          </a:stretch>
        </p:blipFill>
        <p:spPr>
          <a:xfrm>
            <a:off x="6621714" y="3783725"/>
            <a:ext cx="2801564" cy="1569551"/>
          </a:xfrm>
          <a:prstGeom prst="rect">
            <a:avLst/>
          </a:prstGeom>
        </p:spPr>
      </p:pic>
      <p:pic>
        <p:nvPicPr>
          <p:cNvPr id="13" name="Imagine 12">
            <a:extLst>
              <a:ext uri="{FF2B5EF4-FFF2-40B4-BE49-F238E27FC236}">
                <a16:creationId xmlns:a16="http://schemas.microsoft.com/office/drawing/2014/main" id="{47101C45-1F6B-DD24-23F0-05121B7210EE}"/>
              </a:ext>
            </a:extLst>
          </p:cNvPr>
          <p:cNvPicPr>
            <a:picLocks noChangeAspect="1"/>
          </p:cNvPicPr>
          <p:nvPr/>
        </p:nvPicPr>
        <p:blipFill>
          <a:blip r:embed="rId5"/>
          <a:stretch>
            <a:fillRect/>
          </a:stretch>
        </p:blipFill>
        <p:spPr>
          <a:xfrm>
            <a:off x="5498833" y="5353276"/>
            <a:ext cx="2245761" cy="1424896"/>
          </a:xfrm>
          <a:prstGeom prst="rect">
            <a:avLst/>
          </a:prstGeom>
        </p:spPr>
      </p:pic>
      <p:sp>
        <p:nvSpPr>
          <p:cNvPr id="15" name="CasetăText 14">
            <a:extLst>
              <a:ext uri="{FF2B5EF4-FFF2-40B4-BE49-F238E27FC236}">
                <a16:creationId xmlns:a16="http://schemas.microsoft.com/office/drawing/2014/main" id="{624F3CAD-0EFC-1676-962E-EB4FFDA260C3}"/>
              </a:ext>
            </a:extLst>
          </p:cNvPr>
          <p:cNvSpPr txBox="1"/>
          <p:nvPr/>
        </p:nvSpPr>
        <p:spPr>
          <a:xfrm>
            <a:off x="2938183" y="1273125"/>
            <a:ext cx="8635252" cy="369332"/>
          </a:xfrm>
          <a:prstGeom prst="rect">
            <a:avLst/>
          </a:prstGeom>
          <a:noFill/>
        </p:spPr>
        <p:txBody>
          <a:bodyPr wrap="square">
            <a:spAutoFit/>
          </a:bodyPr>
          <a:lstStyle/>
          <a:p>
            <a:pPr algn="l"/>
            <a:r>
              <a:rPr lang="fr-FR" b="1" i="0" dirty="0">
                <a:effectLst/>
                <a:latin typeface="palatino linotype" panose="02040502050505030304" pitchFamily="18" charset="0"/>
              </a:rPr>
              <a:t>Common Collector (CC) mode</a:t>
            </a:r>
            <a:r>
              <a:rPr lang="ro-RO" b="1" i="0" dirty="0">
                <a:effectLst/>
                <a:latin typeface="palatino linotype" panose="02040502050505030304" pitchFamily="18" charset="0"/>
              </a:rPr>
              <a:t> </a:t>
            </a:r>
            <a:r>
              <a:rPr lang="en-US" b="1" i="0" dirty="0">
                <a:effectLst/>
                <a:latin typeface="palatino linotype" panose="02040502050505030304" pitchFamily="18" charset="0"/>
              </a:rPr>
              <a:t>has Current Gain but no Voltage Gain.</a:t>
            </a:r>
            <a:endParaRPr lang="fr-FR" b="1" i="0" dirty="0">
              <a:effectLst/>
              <a:latin typeface="palatino linotype" panose="02040502050505030304" pitchFamily="18" charset="0"/>
            </a:endParaRPr>
          </a:p>
        </p:txBody>
      </p:sp>
    </p:spTree>
    <p:extLst>
      <p:ext uri="{BB962C8B-B14F-4D97-AF65-F5344CB8AC3E}">
        <p14:creationId xmlns:p14="http://schemas.microsoft.com/office/powerpoint/2010/main" val="4269200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D483F15-E7F1-6ABC-0DFA-BD4B913D63E2}"/>
              </a:ext>
            </a:extLst>
          </p:cNvPr>
          <p:cNvSpPr>
            <a:spLocks noGrp="1"/>
          </p:cNvSpPr>
          <p:nvPr>
            <p:ph type="title"/>
          </p:nvPr>
        </p:nvSpPr>
        <p:spPr>
          <a:xfrm>
            <a:off x="1251678" y="382385"/>
            <a:ext cx="10178322" cy="849256"/>
          </a:xfrm>
        </p:spPr>
        <p:txBody>
          <a:bodyPr>
            <a:normAutofit/>
          </a:bodyPr>
          <a:lstStyle/>
          <a:p>
            <a:r>
              <a:rPr lang="en-US" sz="3600" dirty="0"/>
              <a:t>Relationship between DC Currents and Gains</a:t>
            </a:r>
          </a:p>
        </p:txBody>
      </p:sp>
      <p:pic>
        <p:nvPicPr>
          <p:cNvPr id="5" name="Substituent conținut 4">
            <a:extLst>
              <a:ext uri="{FF2B5EF4-FFF2-40B4-BE49-F238E27FC236}">
                <a16:creationId xmlns:a16="http://schemas.microsoft.com/office/drawing/2014/main" id="{E07A961C-DD3E-0010-BCBC-5BAB73253141}"/>
              </a:ext>
            </a:extLst>
          </p:cNvPr>
          <p:cNvPicPr>
            <a:picLocks noGrp="1" noChangeAspect="1"/>
          </p:cNvPicPr>
          <p:nvPr>
            <p:ph idx="1"/>
          </p:nvPr>
        </p:nvPicPr>
        <p:blipFill>
          <a:blip r:embed="rId2"/>
          <a:stretch>
            <a:fillRect/>
          </a:stretch>
        </p:blipFill>
        <p:spPr>
          <a:xfrm>
            <a:off x="4053692" y="1587874"/>
            <a:ext cx="4084615" cy="3002056"/>
          </a:xfrm>
        </p:spPr>
      </p:pic>
      <p:sp>
        <p:nvSpPr>
          <p:cNvPr id="7" name="CasetăText 6">
            <a:extLst>
              <a:ext uri="{FF2B5EF4-FFF2-40B4-BE49-F238E27FC236}">
                <a16:creationId xmlns:a16="http://schemas.microsoft.com/office/drawing/2014/main" id="{2D6A068A-EB04-5634-4025-E6BDB1E66EC8}"/>
              </a:ext>
            </a:extLst>
          </p:cNvPr>
          <p:cNvSpPr txBox="1"/>
          <p:nvPr/>
        </p:nvSpPr>
        <p:spPr>
          <a:xfrm>
            <a:off x="352425" y="5185627"/>
            <a:ext cx="11487150" cy="1015663"/>
          </a:xfrm>
          <a:prstGeom prst="rect">
            <a:avLst/>
          </a:prstGeom>
          <a:noFill/>
        </p:spPr>
        <p:txBody>
          <a:bodyPr wrap="square">
            <a:spAutoFit/>
          </a:bodyPr>
          <a:lstStyle/>
          <a:p>
            <a:r>
              <a:rPr lang="en-US" sz="2000" dirty="0" err="1">
                <a:latin typeface="Times New Roman" panose="02020603050405020304" pitchFamily="18" charset="0"/>
                <a:cs typeface="Times New Roman" panose="02020603050405020304" pitchFamily="18" charset="0"/>
              </a:rPr>
              <a:t>Rețineți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deși</a:t>
            </a:r>
            <a:r>
              <a:rPr lang="en-US" sz="2000" dirty="0">
                <a:latin typeface="Times New Roman" panose="02020603050405020304" pitchFamily="18" charset="0"/>
                <a:cs typeface="Times New Roman" panose="02020603050405020304" pitchFamily="18" charset="0"/>
              </a:rPr>
              <a:t> am </a:t>
            </a:r>
            <a:r>
              <a:rPr lang="en-US" sz="2000" dirty="0" err="1">
                <a:latin typeface="Times New Roman" panose="02020603050405020304" pitchFamily="18" charset="0"/>
                <a:cs typeface="Times New Roman" panose="02020603050405020304" pitchFamily="18" charset="0"/>
              </a:rPr>
              <a:t>analizat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aici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configurațiile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tranzistorului</a:t>
            </a:r>
            <a:r>
              <a:rPr lang="en-US" sz="2000" dirty="0">
                <a:latin typeface="Times New Roman" panose="02020603050405020304" pitchFamily="18" charset="0"/>
                <a:cs typeface="Times New Roman" panose="02020603050405020304" pitchFamily="18" charset="0"/>
              </a:rPr>
              <a:t> bipolar </a:t>
            </a:r>
            <a:r>
              <a:rPr lang="en-US" sz="2000" i="1" dirty="0">
                <a:latin typeface="Times New Roman" panose="02020603050405020304" pitchFamily="18" charset="0"/>
                <a:cs typeface="Times New Roman" panose="02020603050405020304" pitchFamily="18" charset="0"/>
              </a:rPr>
              <a:t>N</a:t>
            </a:r>
            <a:r>
              <a:rPr lang="ro-RO" sz="2000" i="1"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P</a:t>
            </a:r>
            <a:r>
              <a:rPr lang="ro-RO" sz="2000" i="1"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tranzistoarele</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P</a:t>
            </a:r>
            <a:r>
              <a:rPr lang="ro-RO" sz="2000" i="1"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N</a:t>
            </a:r>
            <a:r>
              <a:rPr lang="ro-RO" sz="2000" i="1"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P</a:t>
            </a:r>
            <a:r>
              <a:rPr lang="en-US" sz="2000" dirty="0">
                <a:latin typeface="Times New Roman" panose="02020603050405020304" pitchFamily="18" charset="0"/>
                <a:cs typeface="Times New Roman" panose="02020603050405020304" pitchFamily="18" charset="0"/>
              </a:rPr>
              <a:t> sunt la </a:t>
            </a:r>
            <a:r>
              <a:rPr lang="en-US" sz="2000" dirty="0" err="1">
                <a:latin typeface="Times New Roman" panose="02020603050405020304" pitchFamily="18" charset="0"/>
                <a:cs typeface="Times New Roman" panose="02020603050405020304" pitchFamily="18" charset="0"/>
              </a:rPr>
              <a:t>fel</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valide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 fi </a:t>
            </a:r>
            <a:r>
              <a:rPr lang="en-US" sz="2000" dirty="0" err="1">
                <a:latin typeface="Times New Roman" panose="02020603050405020304" pitchFamily="18" charset="0"/>
                <a:cs typeface="Times New Roman" panose="02020603050405020304" pitchFamily="18" charset="0"/>
              </a:rPr>
              <a:t>utilizate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fiecare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configurație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deoarece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calculele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vor</a:t>
            </a:r>
            <a:r>
              <a:rPr lang="en-US" sz="2000" dirty="0">
                <a:latin typeface="Times New Roman" panose="02020603050405020304" pitchFamily="18" charset="0"/>
                <a:cs typeface="Times New Roman" panose="02020603050405020304" pitchFamily="18" charset="0"/>
              </a:rPr>
              <a:t> fi toate </a:t>
            </a:r>
            <a:r>
              <a:rPr lang="en-US" sz="2000" dirty="0" err="1">
                <a:latin typeface="Times New Roman" panose="02020603050405020304" pitchFamily="18" charset="0"/>
                <a:cs typeface="Times New Roman" panose="02020603050405020304" pitchFamily="18" charset="0"/>
              </a:rPr>
              <a:t>aceleași</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pentru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neinversarea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semnalului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amplificat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Singura</a:t>
            </a:r>
            <a:r>
              <a:rPr lang="en-US" sz="2000"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diferență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va</a:t>
            </a:r>
            <a:r>
              <a:rPr lang="en-US" sz="2000" b="1" dirty="0">
                <a:latin typeface="Times New Roman" panose="02020603050405020304" pitchFamily="18" charset="0"/>
                <a:cs typeface="Times New Roman" panose="02020603050405020304" pitchFamily="18" charset="0"/>
              </a:rPr>
              <a:t> fi </a:t>
            </a:r>
            <a:r>
              <a:rPr lang="en-US" sz="2000" b="1" dirty="0" err="1">
                <a:latin typeface="Times New Roman" panose="02020603050405020304" pitchFamily="18" charset="0"/>
                <a:cs typeface="Times New Roman" panose="02020603050405020304" pitchFamily="18" charset="0"/>
              </a:rPr>
              <a:t>în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polaritățile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tensiunii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și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direcțiile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curentului</a:t>
            </a:r>
            <a:r>
              <a:rPr lang="en-US"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99235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303BE84-42C0-AA75-88CF-E2EDF3B6D993}"/>
              </a:ext>
            </a:extLst>
          </p:cNvPr>
          <p:cNvSpPr>
            <a:spLocks noGrp="1"/>
          </p:cNvSpPr>
          <p:nvPr>
            <p:ph type="title"/>
          </p:nvPr>
        </p:nvSpPr>
        <p:spPr>
          <a:xfrm>
            <a:off x="1307662" y="297850"/>
            <a:ext cx="10178322" cy="596023"/>
          </a:xfrm>
        </p:spPr>
        <p:txBody>
          <a:bodyPr>
            <a:normAutofit/>
          </a:bodyPr>
          <a:lstStyle/>
          <a:p>
            <a:r>
              <a:rPr lang="en-US" sz="3600" dirty="0"/>
              <a:t>Difference between </a:t>
            </a:r>
            <a:r>
              <a:rPr lang="en-US" sz="3600" dirty="0" err="1"/>
              <a:t>npn</a:t>
            </a:r>
            <a:r>
              <a:rPr lang="en-US" sz="3600" dirty="0"/>
              <a:t> &amp;  </a:t>
            </a:r>
            <a:r>
              <a:rPr lang="en-US" sz="3600" dirty="0" err="1"/>
              <a:t>pnp</a:t>
            </a:r>
            <a:r>
              <a:rPr lang="en-US" sz="3600" dirty="0"/>
              <a:t> </a:t>
            </a:r>
            <a:r>
              <a:rPr lang="en-US" sz="3600" dirty="0" err="1"/>
              <a:t>tranzistor</a:t>
            </a:r>
            <a:endParaRPr lang="en-US" sz="3600" dirty="0"/>
          </a:p>
        </p:txBody>
      </p:sp>
      <p:graphicFrame>
        <p:nvGraphicFramePr>
          <p:cNvPr id="4" name="Substituent conținut 3">
            <a:extLst>
              <a:ext uri="{FF2B5EF4-FFF2-40B4-BE49-F238E27FC236}">
                <a16:creationId xmlns:a16="http://schemas.microsoft.com/office/drawing/2014/main" id="{A28F611B-7556-8057-AEB1-18C2E5D9A796}"/>
              </a:ext>
            </a:extLst>
          </p:cNvPr>
          <p:cNvGraphicFramePr>
            <a:graphicFrameLocks noGrp="1"/>
          </p:cNvGraphicFramePr>
          <p:nvPr>
            <p:ph idx="1"/>
            <p:extLst>
              <p:ext uri="{D42A27DB-BD31-4B8C-83A1-F6EECF244321}">
                <p14:modId xmlns:p14="http://schemas.microsoft.com/office/powerpoint/2010/main" val="4069986442"/>
              </p:ext>
            </p:extLst>
          </p:nvPr>
        </p:nvGraphicFramePr>
        <p:xfrm>
          <a:off x="1174376" y="1483567"/>
          <a:ext cx="10011149" cy="3505200"/>
        </p:xfrm>
        <a:graphic>
          <a:graphicData uri="http://schemas.openxmlformats.org/drawingml/2006/table">
            <a:tbl>
              <a:tblPr firstRow="1" bandRow="1">
                <a:tableStyleId>{21E4AEA4-8DFA-4A89-87EB-49C32662AFE0}</a:tableStyleId>
              </a:tblPr>
              <a:tblGrid>
                <a:gridCol w="4921624">
                  <a:extLst>
                    <a:ext uri="{9D8B030D-6E8A-4147-A177-3AD203B41FA5}">
                      <a16:colId xmlns:a16="http://schemas.microsoft.com/office/drawing/2014/main" val="2116284855"/>
                    </a:ext>
                  </a:extLst>
                </a:gridCol>
                <a:gridCol w="5089525">
                  <a:extLst>
                    <a:ext uri="{9D8B030D-6E8A-4147-A177-3AD203B41FA5}">
                      <a16:colId xmlns:a16="http://schemas.microsoft.com/office/drawing/2014/main" val="588540201"/>
                    </a:ext>
                  </a:extLst>
                </a:gridCol>
              </a:tblGrid>
              <a:tr h="370840">
                <a:tc>
                  <a:txBody>
                    <a:bodyPr/>
                    <a:lstStyle/>
                    <a:p>
                      <a:pPr fontAlgn="t"/>
                      <a:r>
                        <a:rPr lang="en-US" b="1" dirty="0">
                          <a:effectLst/>
                        </a:rPr>
                        <a:t>                                 NPN</a:t>
                      </a:r>
                      <a:endParaRPr lang="en-US" dirty="0">
                        <a:effectLst/>
                      </a:endParaRPr>
                    </a:p>
                  </a:txBody>
                  <a:tcPr marL="76200" marR="76200" marT="76200" marB="76200"/>
                </a:tc>
                <a:tc>
                  <a:txBody>
                    <a:bodyPr/>
                    <a:lstStyle/>
                    <a:p>
                      <a:pPr fontAlgn="t"/>
                      <a:r>
                        <a:rPr lang="en-US" b="1" dirty="0">
                          <a:effectLst/>
                        </a:rPr>
                        <a:t>                                 PNP</a:t>
                      </a:r>
                      <a:endParaRPr lang="en-US" dirty="0">
                        <a:effectLst/>
                      </a:endParaRPr>
                    </a:p>
                  </a:txBody>
                  <a:tcPr marL="76200" marR="76200" marT="76200" marB="76200"/>
                </a:tc>
                <a:extLst>
                  <a:ext uri="{0D108BD9-81ED-4DB2-BD59-A6C34878D82A}">
                    <a16:rowId xmlns:a16="http://schemas.microsoft.com/office/drawing/2014/main" val="821810262"/>
                  </a:ext>
                </a:extLst>
              </a:tr>
              <a:tr h="370840">
                <a:tc>
                  <a:txBody>
                    <a:bodyPr/>
                    <a:lstStyle/>
                    <a:p>
                      <a:pPr fontAlgn="t"/>
                      <a:r>
                        <a:rPr lang="en-US" b="1" dirty="0">
                          <a:effectLst/>
                          <a:latin typeface="Times New Roman" panose="02020603050405020304" pitchFamily="18" charset="0"/>
                          <a:cs typeface="Times New Roman" panose="02020603050405020304" pitchFamily="18" charset="0"/>
                        </a:rPr>
                        <a:t>One P-type semiconductor is sandwiched between the two N-type semiconductors.</a:t>
                      </a:r>
                    </a:p>
                  </a:txBody>
                  <a:tcPr marL="76200" marR="76200" marT="76200" marB="76200"/>
                </a:tc>
                <a:tc>
                  <a:txBody>
                    <a:bodyPr/>
                    <a:lstStyle/>
                    <a:p>
                      <a:pPr fontAlgn="t"/>
                      <a:r>
                        <a:rPr lang="en-US" b="1" dirty="0">
                          <a:effectLst/>
                          <a:latin typeface="Times New Roman" panose="02020603050405020304" pitchFamily="18" charset="0"/>
                          <a:cs typeface="Times New Roman" panose="02020603050405020304" pitchFamily="18" charset="0"/>
                        </a:rPr>
                        <a:t>It is made of up two P-type material layers with N-type sandwiched between them.</a:t>
                      </a:r>
                    </a:p>
                  </a:txBody>
                  <a:tcPr marL="76200" marR="76200" marT="76200" marB="76200"/>
                </a:tc>
                <a:extLst>
                  <a:ext uri="{0D108BD9-81ED-4DB2-BD59-A6C34878D82A}">
                    <a16:rowId xmlns:a16="http://schemas.microsoft.com/office/drawing/2014/main" val="3745071005"/>
                  </a:ext>
                </a:extLst>
              </a:tr>
              <a:tr h="370840">
                <a:tc>
                  <a:txBody>
                    <a:bodyPr/>
                    <a:lstStyle/>
                    <a:p>
                      <a:pPr fontAlgn="t"/>
                      <a:r>
                        <a:rPr lang="ro-RO" b="1" dirty="0">
                          <a:effectLst/>
                          <a:latin typeface="Times New Roman" panose="02020603050405020304" pitchFamily="18" charset="0"/>
                          <a:cs typeface="Times New Roman" panose="02020603050405020304" pitchFamily="18" charset="0"/>
                        </a:rPr>
                        <a:t>Curentul ce curge de la colector este generat prin menținerea +</a:t>
                      </a:r>
                      <a:r>
                        <a:rPr lang="ro-RO" b="1" dirty="0" err="1">
                          <a:effectLst/>
                          <a:latin typeface="Times New Roman" panose="02020603050405020304" pitchFamily="18" charset="0"/>
                          <a:cs typeface="Times New Roman" panose="02020603050405020304" pitchFamily="18" charset="0"/>
                        </a:rPr>
                        <a:t>Ve</a:t>
                      </a:r>
                      <a:endParaRPr lang="en-US" b="1" dirty="0">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fontAlgn="t"/>
                      <a:r>
                        <a:rPr lang="ro-RO" b="1" dirty="0">
                          <a:effectLst/>
                          <a:latin typeface="Times New Roman" panose="02020603050405020304" pitchFamily="18" charset="0"/>
                          <a:cs typeface="Times New Roman" panose="02020603050405020304" pitchFamily="18" charset="0"/>
                        </a:rPr>
                        <a:t>Curentul curge de la emitor la colector și este generat la terminalul emitorului prin menținere unui</a:t>
                      </a:r>
                      <a:r>
                        <a:rPr lang="en-US" b="1" dirty="0">
                          <a:effectLst/>
                          <a:latin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cs typeface="Times New Roman" panose="02020603050405020304" pitchFamily="18" charset="0"/>
                        </a:rPr>
                        <a:t>ve</a:t>
                      </a:r>
                      <a:r>
                        <a:rPr lang="en-US" b="1" dirty="0">
                          <a:effectLst/>
                          <a:latin typeface="Times New Roman" panose="02020603050405020304" pitchFamily="18" charset="0"/>
                          <a:cs typeface="Times New Roman" panose="02020603050405020304" pitchFamily="18" charset="0"/>
                        </a:rPr>
                        <a:t> volta</a:t>
                      </a:r>
                      <a:r>
                        <a:rPr lang="ro-RO" b="1" dirty="0">
                          <a:effectLst/>
                          <a:latin typeface="Times New Roman" panose="02020603050405020304" pitchFamily="18" charset="0"/>
                          <a:cs typeface="Times New Roman" panose="02020603050405020304" pitchFamily="18" charset="0"/>
                        </a:rPr>
                        <a:t>j</a:t>
                      </a:r>
                      <a:r>
                        <a:rPr lang="en-US" b="1" dirty="0">
                          <a:effectLst/>
                          <a:latin typeface="Times New Roman" panose="02020603050405020304" pitchFamily="18" charset="0"/>
                          <a:cs typeface="Times New Roman" panose="02020603050405020304" pitchFamily="18" charset="0"/>
                        </a:rPr>
                        <a:t>.</a:t>
                      </a:r>
                    </a:p>
                  </a:txBody>
                  <a:tcPr marL="76200" marR="76200" marT="76200" marB="76200"/>
                </a:tc>
                <a:extLst>
                  <a:ext uri="{0D108BD9-81ED-4DB2-BD59-A6C34878D82A}">
                    <a16:rowId xmlns:a16="http://schemas.microsoft.com/office/drawing/2014/main" val="973181041"/>
                  </a:ext>
                </a:extLst>
              </a:tr>
              <a:tr h="370840">
                <a:tc>
                  <a:txBody>
                    <a:bodyPr/>
                    <a:lstStyle/>
                    <a:p>
                      <a:pPr fontAlgn="t"/>
                      <a:r>
                        <a:rPr lang="ro-RO" b="1" dirty="0" err="1">
                          <a:effectLst/>
                          <a:latin typeface="Times New Roman" panose="02020603050405020304" pitchFamily="18" charset="0"/>
                          <a:cs typeface="Times New Roman" panose="02020603050405020304" pitchFamily="18" charset="0"/>
                        </a:rPr>
                        <a:t>BJTva</a:t>
                      </a:r>
                      <a:r>
                        <a:rPr lang="ro-RO" b="1" dirty="0">
                          <a:effectLst/>
                          <a:latin typeface="Times New Roman" panose="02020603050405020304" pitchFamily="18" charset="0"/>
                          <a:cs typeface="Times New Roman" panose="02020603050405020304" pitchFamily="18" charset="0"/>
                        </a:rPr>
                        <a:t> comuta în regim ON  cu creșterea curentului prin bază</a:t>
                      </a:r>
                      <a:endParaRPr lang="en-US" b="1" dirty="0">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fontAlgn="t"/>
                      <a:r>
                        <a:rPr lang="ro-RO" b="1" dirty="0">
                          <a:effectLst/>
                          <a:latin typeface="Times New Roman" panose="02020603050405020304" pitchFamily="18" charset="0"/>
                          <a:cs typeface="Times New Roman" panose="02020603050405020304" pitchFamily="18" charset="0"/>
                        </a:rPr>
                        <a:t>BJT </a:t>
                      </a:r>
                      <a:r>
                        <a:rPr lang="ro-RO" b="1" dirty="0" err="1">
                          <a:effectLst/>
                          <a:latin typeface="Times New Roman" panose="02020603050405020304" pitchFamily="18" charset="0"/>
                          <a:cs typeface="Times New Roman" panose="02020603050405020304" pitchFamily="18" charset="0"/>
                        </a:rPr>
                        <a:t>comutează</a:t>
                      </a:r>
                      <a:r>
                        <a:rPr lang="ro-RO" b="1" dirty="0">
                          <a:effectLst/>
                          <a:latin typeface="Times New Roman" panose="02020603050405020304" pitchFamily="18" charset="0"/>
                          <a:cs typeface="Times New Roman" panose="02020603050405020304" pitchFamily="18" charset="0"/>
                        </a:rPr>
                        <a:t> în regim ON când curentul prin bază este lipsă</a:t>
                      </a:r>
                      <a:endParaRPr lang="en-US" b="1" dirty="0">
                        <a:effectLst/>
                        <a:latin typeface="Times New Roman" panose="02020603050405020304" pitchFamily="18" charset="0"/>
                        <a:cs typeface="Times New Roman" panose="02020603050405020304" pitchFamily="18" charset="0"/>
                      </a:endParaRPr>
                    </a:p>
                  </a:txBody>
                  <a:tcPr marL="76200" marR="76200" marT="76200" marB="76200"/>
                </a:tc>
                <a:extLst>
                  <a:ext uri="{0D108BD9-81ED-4DB2-BD59-A6C34878D82A}">
                    <a16:rowId xmlns:a16="http://schemas.microsoft.com/office/drawing/2014/main" val="3013298648"/>
                  </a:ext>
                </a:extLst>
              </a:tr>
              <a:tr h="370840">
                <a:tc>
                  <a:txBody>
                    <a:bodyPr/>
                    <a:lstStyle/>
                    <a:p>
                      <a:pPr fontAlgn="t"/>
                      <a:r>
                        <a:rPr lang="ro-RO" b="1" dirty="0">
                          <a:effectLst/>
                          <a:latin typeface="Times New Roman" panose="02020603050405020304" pitchFamily="18" charset="0"/>
                          <a:cs typeface="Times New Roman" panose="02020603050405020304" pitchFamily="18" charset="0"/>
                        </a:rPr>
                        <a:t>La reducerea curentului bazei BJT </a:t>
                      </a:r>
                      <a:r>
                        <a:rPr lang="ro-RO" b="1" dirty="0" err="1">
                          <a:effectLst/>
                          <a:latin typeface="Times New Roman" panose="02020603050405020304" pitchFamily="18" charset="0"/>
                          <a:cs typeface="Times New Roman" panose="02020603050405020304" pitchFamily="18" charset="0"/>
                        </a:rPr>
                        <a:t>comutează</a:t>
                      </a:r>
                      <a:r>
                        <a:rPr lang="ro-RO" b="1" dirty="0">
                          <a:effectLst/>
                          <a:latin typeface="Times New Roman" panose="02020603050405020304" pitchFamily="18" charset="0"/>
                          <a:cs typeface="Times New Roman" panose="02020603050405020304" pitchFamily="18" charset="0"/>
                        </a:rPr>
                        <a:t> la OFF</a:t>
                      </a:r>
                      <a:endParaRPr lang="en-US" b="1" dirty="0">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fontAlgn="t"/>
                      <a:r>
                        <a:rPr lang="ro-RO" b="1" dirty="0">
                          <a:effectLst/>
                          <a:latin typeface="Times New Roman" panose="02020603050405020304" pitchFamily="18" charset="0"/>
                          <a:cs typeface="Times New Roman" panose="02020603050405020304" pitchFamily="18" charset="0"/>
                        </a:rPr>
                        <a:t>La prezența curentului bazei BJT </a:t>
                      </a:r>
                      <a:r>
                        <a:rPr lang="ro-RO" b="1" dirty="0" err="1">
                          <a:effectLst/>
                          <a:latin typeface="Times New Roman" panose="02020603050405020304" pitchFamily="18" charset="0"/>
                          <a:cs typeface="Times New Roman" panose="02020603050405020304" pitchFamily="18" charset="0"/>
                        </a:rPr>
                        <a:t>comutează</a:t>
                      </a:r>
                      <a:r>
                        <a:rPr lang="ro-RO" b="1" dirty="0">
                          <a:effectLst/>
                          <a:latin typeface="Times New Roman" panose="02020603050405020304" pitchFamily="18" charset="0"/>
                          <a:cs typeface="Times New Roman" panose="02020603050405020304" pitchFamily="18" charset="0"/>
                        </a:rPr>
                        <a:t> la OFF</a:t>
                      </a:r>
                      <a:endParaRPr lang="en-US" b="1" dirty="0">
                        <a:effectLst/>
                        <a:latin typeface="Times New Roman" panose="02020603050405020304" pitchFamily="18" charset="0"/>
                        <a:cs typeface="Times New Roman" panose="02020603050405020304" pitchFamily="18" charset="0"/>
                      </a:endParaRPr>
                    </a:p>
                  </a:txBody>
                  <a:tcPr marL="76200" marR="76200" marT="76200" marB="76200"/>
                </a:tc>
                <a:extLst>
                  <a:ext uri="{0D108BD9-81ED-4DB2-BD59-A6C34878D82A}">
                    <a16:rowId xmlns:a16="http://schemas.microsoft.com/office/drawing/2014/main" val="4053034029"/>
                  </a:ext>
                </a:extLst>
              </a:tr>
            </a:tbl>
          </a:graphicData>
        </a:graphic>
      </p:graphicFrame>
    </p:spTree>
    <p:extLst>
      <p:ext uri="{BB962C8B-B14F-4D97-AF65-F5344CB8AC3E}">
        <p14:creationId xmlns:p14="http://schemas.microsoft.com/office/powerpoint/2010/main" val="1035695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0A0EE57-CE87-C39D-EF8A-1EF2FF9712A9}"/>
              </a:ext>
            </a:extLst>
          </p:cNvPr>
          <p:cNvSpPr>
            <a:spLocks noGrp="1"/>
          </p:cNvSpPr>
          <p:nvPr>
            <p:ph type="title"/>
          </p:nvPr>
        </p:nvSpPr>
        <p:spPr>
          <a:xfrm>
            <a:off x="790806" y="154603"/>
            <a:ext cx="7659240" cy="612697"/>
          </a:xfrm>
        </p:spPr>
        <p:txBody>
          <a:bodyPr>
            <a:normAutofit/>
          </a:bodyPr>
          <a:lstStyle/>
          <a:p>
            <a:r>
              <a:rPr lang="ro-RO" sz="3600" dirty="0"/>
              <a:t>Caracteristicile statice </a:t>
            </a:r>
            <a:r>
              <a:rPr lang="ro-RO" sz="3600" i="1" dirty="0" err="1"/>
              <a:t>pnp</a:t>
            </a:r>
            <a:r>
              <a:rPr lang="ro-RO" sz="3600" dirty="0"/>
              <a:t>  BJT</a:t>
            </a:r>
            <a:endParaRPr lang="en-US" sz="3600" dirty="0"/>
          </a:p>
        </p:txBody>
      </p:sp>
      <p:pic>
        <p:nvPicPr>
          <p:cNvPr id="5" name="Imagine 4">
            <a:extLst>
              <a:ext uri="{FF2B5EF4-FFF2-40B4-BE49-F238E27FC236}">
                <a16:creationId xmlns:a16="http://schemas.microsoft.com/office/drawing/2014/main" id="{2DCD8866-BB50-7A92-9730-2FDD1932D47E}"/>
              </a:ext>
            </a:extLst>
          </p:cNvPr>
          <p:cNvPicPr>
            <a:picLocks noChangeAspect="1"/>
          </p:cNvPicPr>
          <p:nvPr/>
        </p:nvPicPr>
        <p:blipFill>
          <a:blip r:embed="rId2"/>
          <a:stretch>
            <a:fillRect/>
          </a:stretch>
        </p:blipFill>
        <p:spPr>
          <a:xfrm>
            <a:off x="8450046" y="154603"/>
            <a:ext cx="3311677" cy="2974079"/>
          </a:xfrm>
          <a:prstGeom prst="rect">
            <a:avLst/>
          </a:prstGeom>
        </p:spPr>
      </p:pic>
      <p:sp>
        <p:nvSpPr>
          <p:cNvPr id="7" name="CasetăText 6">
            <a:extLst>
              <a:ext uri="{FF2B5EF4-FFF2-40B4-BE49-F238E27FC236}">
                <a16:creationId xmlns:a16="http://schemas.microsoft.com/office/drawing/2014/main" id="{1D88FDED-C968-4E3F-AF7D-83993B1C72B0}"/>
              </a:ext>
            </a:extLst>
          </p:cNvPr>
          <p:cNvSpPr txBox="1"/>
          <p:nvPr/>
        </p:nvSpPr>
        <p:spPr>
          <a:xfrm>
            <a:off x="430278" y="1414173"/>
            <a:ext cx="8019768" cy="2062103"/>
          </a:xfrm>
          <a:prstGeom prst="rect">
            <a:avLst/>
          </a:prstGeom>
          <a:noFill/>
        </p:spPr>
        <p:txBody>
          <a:bodyPr wrap="square">
            <a:spAutoFit/>
          </a:bodyPr>
          <a:lstStyle/>
          <a:p>
            <a:r>
              <a:rPr lang="en-US" sz="1600" i="1" dirty="0">
                <a:latin typeface="Times New Roman" panose="02020603050405020304" pitchFamily="18" charset="0"/>
                <a:cs typeface="Times New Roman" panose="02020603050405020304" pitchFamily="18" charset="0"/>
              </a:rPr>
              <a:t>Regiunea </a:t>
            </a:r>
            <a:r>
              <a:rPr lang="en-US" sz="1600" i="1" dirty="0" err="1">
                <a:latin typeface="Times New Roman" panose="02020603050405020304" pitchFamily="18" charset="0"/>
                <a:cs typeface="Times New Roman" panose="02020603050405020304" pitchFamily="18" charset="0"/>
              </a:rPr>
              <a:t>activă</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normală</a:t>
            </a:r>
            <a:r>
              <a:rPr lang="en-US" sz="1600"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(RAN), </a:t>
            </a:r>
            <a:r>
              <a:rPr lang="en-US" sz="1600" dirty="0" err="1">
                <a:latin typeface="Times New Roman" panose="02020603050405020304" pitchFamily="18" charset="0"/>
                <a:cs typeface="Times New Roman" panose="02020603050405020304" pitchFamily="18" charset="0"/>
              </a:rPr>
              <a:t>corespunzătoare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polarizării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directe</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joncţiunii</a:t>
            </a:r>
            <a:r>
              <a:rPr lang="en-US" sz="1600" dirty="0">
                <a:latin typeface="Times New Roman" panose="02020603050405020304" pitchFamily="18" charset="0"/>
                <a:cs typeface="Times New Roman" panose="02020603050405020304" pitchFamily="18" charset="0"/>
              </a:rPr>
              <a:t> EB </a:t>
            </a:r>
            <a:r>
              <a:rPr lang="en-US" sz="1600" dirty="0" err="1">
                <a:latin typeface="Times New Roman" panose="02020603050405020304" pitchFamily="18" charset="0"/>
                <a:cs typeface="Times New Roman" panose="02020603050405020304" pitchFamily="18" charset="0"/>
              </a:rPr>
              <a:t>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polarizării</a:t>
            </a:r>
            <a:r>
              <a:rPr lang="en-US" sz="1600" dirty="0">
                <a:latin typeface="Times New Roman" panose="02020603050405020304" pitchFamily="18" charset="0"/>
                <a:cs typeface="Times New Roman" panose="02020603050405020304" pitchFamily="18" charset="0"/>
              </a:rPr>
              <a:t> inverse a </a:t>
            </a:r>
            <a:r>
              <a:rPr lang="en-US" sz="1600" dirty="0" err="1">
                <a:latin typeface="Times New Roman" panose="02020603050405020304" pitchFamily="18" charset="0"/>
                <a:cs typeface="Times New Roman" panose="02020603050405020304" pitchFamily="18" charset="0"/>
              </a:rPr>
              <a:t>joncţiunii</a:t>
            </a:r>
            <a:r>
              <a:rPr lang="en-US" sz="1600" dirty="0">
                <a:latin typeface="Times New Roman" panose="02020603050405020304" pitchFamily="18" charset="0"/>
                <a:cs typeface="Times New Roman" panose="02020603050405020304" pitchFamily="18" charset="0"/>
              </a:rPr>
              <a:t> CB.</a:t>
            </a:r>
            <a:endParaRPr lang="ro-RO" sz="1600"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rPr>
              <a:t>Regiunea de </a:t>
            </a:r>
            <a:r>
              <a:rPr lang="en-US" sz="1600" i="1" dirty="0" err="1">
                <a:latin typeface="Times New Roman" panose="02020603050405020304" pitchFamily="18" charset="0"/>
                <a:cs typeface="Times New Roman" panose="02020603050405020304" pitchFamily="18" charset="0"/>
              </a:rPr>
              <a:t>blocare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tăiere</a:t>
            </a:r>
            <a:r>
              <a:rPr lang="en-US" sz="1600" i="1"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corespunzătoare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polarizării</a:t>
            </a:r>
            <a:r>
              <a:rPr lang="en-US" sz="1600" dirty="0">
                <a:latin typeface="Times New Roman" panose="02020603050405020304" pitchFamily="18" charset="0"/>
                <a:cs typeface="Times New Roman" panose="02020603050405020304" pitchFamily="18" charset="0"/>
              </a:rPr>
              <a:t> inverse a </a:t>
            </a:r>
            <a:r>
              <a:rPr lang="en-US" sz="1600" dirty="0" err="1">
                <a:latin typeface="Times New Roman" panose="02020603050405020304" pitchFamily="18" charset="0"/>
                <a:cs typeface="Times New Roman" panose="02020603050405020304" pitchFamily="18" charset="0"/>
              </a:rPr>
              <a:t>ambelor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joncţiuni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Deoarece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caz</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negativ</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saturaţie</a:t>
            </a:r>
            <a:r>
              <a:rPr lang="en-US" sz="1600" dirty="0">
                <a:latin typeface="Times New Roman" panose="02020603050405020304" pitchFamily="18" charset="0"/>
                <a:cs typeface="Times New Roman" panose="02020603050405020304" pitchFamily="18" charset="0"/>
              </a:rPr>
              <a:t> al </a:t>
            </a:r>
            <a:r>
              <a:rPr lang="en-US" sz="1600" dirty="0" err="1">
                <a:latin typeface="Times New Roman" panose="02020603050405020304" pitchFamily="18" charset="0"/>
                <a:cs typeface="Times New Roman" panose="02020603050405020304" pitchFamily="18" charset="0"/>
              </a:rPr>
              <a:t>joncţiunii</a:t>
            </a:r>
            <a:r>
              <a:rPr lang="en-US" sz="1600" dirty="0">
                <a:latin typeface="Times New Roman" panose="02020603050405020304" pitchFamily="18" charset="0"/>
                <a:cs typeface="Times New Roman" panose="02020603050405020304" pitchFamily="18" charset="0"/>
              </a:rPr>
              <a:t> EB),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iC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deveni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cs typeface="Times New Roman" panose="02020603050405020304" pitchFamily="18" charset="0"/>
              </a:rPr>
              <a:t> mic </a:t>
            </a:r>
            <a:r>
              <a:rPr lang="en-US" sz="1600" dirty="0" err="1">
                <a:latin typeface="Times New Roman" panose="02020603050405020304" pitchFamily="18" charset="0"/>
                <a:cs typeface="Times New Roman" panose="02020603050405020304" pitchFamily="18" charset="0"/>
              </a:rPr>
              <a:t>decât</a:t>
            </a: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CB0. </a:t>
            </a:r>
            <a:endParaRPr lang="ro-RO" sz="1600" dirty="0">
              <a:latin typeface="Times New Roman" panose="02020603050405020304" pitchFamily="18" charset="0"/>
              <a:cs typeface="Times New Roman" panose="02020603050405020304" pitchFamily="18" charset="0"/>
            </a:endParaRPr>
          </a:p>
          <a:p>
            <a:r>
              <a:rPr lang="en-US" sz="1600" i="1" dirty="0">
                <a:latin typeface="Times New Roman" panose="02020603050405020304" pitchFamily="18" charset="0"/>
                <a:cs typeface="Times New Roman" panose="02020603050405020304" pitchFamily="18" charset="0"/>
              </a:rPr>
              <a:t>Regiunea de </a:t>
            </a:r>
            <a:r>
              <a:rPr lang="en-US" sz="1600" i="1" dirty="0" err="1">
                <a:latin typeface="Times New Roman" panose="02020603050405020304" pitchFamily="18" charset="0"/>
                <a:cs typeface="Times New Roman" panose="02020603050405020304" pitchFamily="18" charset="0"/>
              </a:rPr>
              <a:t>saturaţie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corespunzătoare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polarizării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directe</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ambelor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joncţiuni</a:t>
            </a:r>
            <a:r>
              <a:rPr lang="en-US" sz="1600" dirty="0">
                <a:latin typeface="Times New Roman" panose="02020603050405020304" pitchFamily="18" charset="0"/>
                <a:cs typeface="Times New Roman" panose="02020603050405020304" pitchFamily="18" charset="0"/>
              </a:rPr>
              <a:t>. În </a:t>
            </a:r>
            <a:r>
              <a:rPr lang="en-US" sz="1600" dirty="0" err="1">
                <a:latin typeface="Times New Roman" panose="02020603050405020304" pitchFamily="18" charset="0"/>
                <a:cs typeface="Times New Roman" panose="02020603050405020304" pitchFamily="18" charset="0"/>
              </a:rPr>
              <a:t>această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situaţie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rezistenţa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internă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dinamică</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joncţiunii</a:t>
            </a:r>
            <a:r>
              <a:rPr lang="en-US" sz="1600" dirty="0">
                <a:latin typeface="Times New Roman" panose="02020603050405020304" pitchFamily="18" charset="0"/>
                <a:cs typeface="Times New Roman" panose="02020603050405020304" pitchFamily="18" charset="0"/>
              </a:rPr>
              <a:t> CB, </a:t>
            </a:r>
            <a:r>
              <a:rPr lang="ro-RO" sz="1600" dirty="0" err="1">
                <a:latin typeface="Times New Roman" panose="02020603050405020304" pitchFamily="18" charset="0"/>
                <a:cs typeface="Times New Roman" panose="02020603050405020304" pitchFamily="18" charset="0"/>
              </a:rPr>
              <a:t>rdif</a:t>
            </a:r>
            <a:r>
              <a:rPr lang="ro-RO" sz="1600" dirty="0">
                <a:latin typeface="Times New Roman" panose="02020603050405020304" pitchFamily="18" charset="0"/>
                <a:cs typeface="Times New Roman" panose="02020603050405020304" pitchFamily="18" charset="0"/>
              </a:rPr>
              <a:t> = </a:t>
            </a:r>
            <a:r>
              <a:rPr lang="ro-RO" sz="1600" dirty="0" err="1">
                <a:latin typeface="Times New Roman" panose="02020603050405020304" pitchFamily="18" charset="0"/>
                <a:cs typeface="Times New Roman" panose="02020603050405020304" pitchFamily="18" charset="0"/>
              </a:rPr>
              <a:t>dvCB</a:t>
            </a:r>
            <a:r>
              <a:rPr lang="ro-RO"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diC</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se </a:t>
            </a:r>
            <a:r>
              <a:rPr lang="en-US" sz="1600" dirty="0" err="1">
                <a:latin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micşora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fapt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explică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panta</a:t>
            </a:r>
            <a:r>
              <a:rPr lang="en-US" sz="1600" dirty="0">
                <a:latin typeface="Times New Roman" panose="02020603050405020304" pitchFamily="18" charset="0"/>
                <a:cs typeface="Times New Roman" panose="02020603050405020304" pitchFamily="18" charset="0"/>
              </a:rPr>
              <a:t> mare a </a:t>
            </a:r>
            <a:r>
              <a:rPr lang="en-US" sz="1600" dirty="0" err="1">
                <a:latin typeface="Times New Roman" panose="02020603050405020304" pitchFamily="18" charset="0"/>
                <a:cs typeface="Times New Roman" panose="02020603050405020304" pitchFamily="18" charset="0"/>
              </a:rPr>
              <a:t>caracteristicilor</a:t>
            </a:r>
            <a:r>
              <a:rPr lang="en-US" sz="1600" dirty="0">
                <a:latin typeface="Times New Roman" panose="02020603050405020304" pitchFamily="18" charset="0"/>
                <a:cs typeface="Times New Roman" panose="02020603050405020304" pitchFamily="18" charset="0"/>
              </a:rPr>
              <a:t>. </a:t>
            </a:r>
          </a:p>
        </p:txBody>
      </p:sp>
      <p:sp>
        <p:nvSpPr>
          <p:cNvPr id="9" name="CasetăText 8">
            <a:extLst>
              <a:ext uri="{FF2B5EF4-FFF2-40B4-BE49-F238E27FC236}">
                <a16:creationId xmlns:a16="http://schemas.microsoft.com/office/drawing/2014/main" id="{8D605C5F-7709-023A-FF8C-20D2F540F57E}"/>
              </a:ext>
            </a:extLst>
          </p:cNvPr>
          <p:cNvSpPr txBox="1"/>
          <p:nvPr/>
        </p:nvSpPr>
        <p:spPr>
          <a:xfrm>
            <a:off x="790806" y="969184"/>
            <a:ext cx="6621246" cy="369332"/>
          </a:xfrm>
          <a:prstGeom prst="rect">
            <a:avLst/>
          </a:prstGeom>
          <a:noFill/>
        </p:spPr>
        <p:txBody>
          <a:bodyPr wrap="square">
            <a:spAutoFit/>
          </a:bodyPr>
          <a:lstStyle/>
          <a:p>
            <a:r>
              <a:rPr lang="en-US" dirty="0"/>
              <a:t> </a:t>
            </a:r>
            <a:r>
              <a:rPr lang="en-US" b="1" dirty="0" err="1">
                <a:latin typeface="Times New Roman" panose="02020603050405020304" pitchFamily="18" charset="0"/>
                <a:cs typeface="Times New Roman" panose="02020603050405020304" pitchFamily="18" charset="0"/>
              </a:rPr>
              <a:t>Caracteristici</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ieşire</a:t>
            </a:r>
            <a:r>
              <a:rPr lang="en-US" b="1" dirty="0">
                <a:latin typeface="Times New Roman" panose="02020603050405020304" pitchFamily="18" charset="0"/>
                <a:cs typeface="Times New Roman" panose="02020603050405020304" pitchFamily="18" charset="0"/>
              </a:rPr>
              <a:t> ale TB de tip </a:t>
            </a:r>
            <a:r>
              <a:rPr lang="en-US" b="1" dirty="0" err="1">
                <a:latin typeface="Times New Roman" panose="02020603050405020304" pitchFamily="18" charset="0"/>
                <a:cs typeface="Times New Roman" panose="02020603050405020304" pitchFamily="18" charset="0"/>
              </a:rPr>
              <a:t>pnp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în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conexiune</a:t>
            </a:r>
            <a:r>
              <a:rPr lang="en-US" b="1" dirty="0">
                <a:latin typeface="Times New Roman" panose="02020603050405020304" pitchFamily="18" charset="0"/>
                <a:cs typeface="Times New Roman" panose="02020603050405020304" pitchFamily="18" charset="0"/>
              </a:rPr>
              <a:t> BC </a:t>
            </a:r>
          </a:p>
        </p:txBody>
      </p:sp>
      <p:sp>
        <p:nvSpPr>
          <p:cNvPr id="11" name="CasetăText 10">
            <a:extLst>
              <a:ext uri="{FF2B5EF4-FFF2-40B4-BE49-F238E27FC236}">
                <a16:creationId xmlns:a16="http://schemas.microsoft.com/office/drawing/2014/main" id="{FACFA295-5BB8-96C9-F504-05D4F65AF3A7}"/>
              </a:ext>
            </a:extLst>
          </p:cNvPr>
          <p:cNvSpPr txBox="1"/>
          <p:nvPr/>
        </p:nvSpPr>
        <p:spPr>
          <a:xfrm>
            <a:off x="790806" y="3826353"/>
            <a:ext cx="6766442" cy="369332"/>
          </a:xfrm>
          <a:prstGeom prst="rect">
            <a:avLst/>
          </a:prstGeom>
          <a:noFill/>
        </p:spPr>
        <p:txBody>
          <a:bodyPr wrap="square">
            <a:spAutoFit/>
          </a:bodyPr>
          <a:lstStyle/>
          <a:p>
            <a:r>
              <a:rPr lang="en-US" b="1" dirty="0" err="1">
                <a:latin typeface="Times New Roman" panose="02020603050405020304" pitchFamily="18" charset="0"/>
                <a:cs typeface="Times New Roman" panose="02020603050405020304" pitchFamily="18" charset="0"/>
              </a:rPr>
              <a:t>Caracteristic</a:t>
            </a:r>
            <a:r>
              <a:rPr lang="ro-RO" b="1" dirty="0">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de transfer</a:t>
            </a:r>
            <a:r>
              <a:rPr lang="ro-RO" b="1" dirty="0">
                <a:latin typeface="Times New Roman" panose="02020603050405020304" pitchFamily="18" charset="0"/>
                <a:cs typeface="Times New Roman" panose="02020603050405020304" pitchFamily="18" charset="0"/>
              </a:rPr>
              <a:t> ale TB de tip </a:t>
            </a:r>
            <a:r>
              <a:rPr lang="ro-RO" b="1" dirty="0" err="1">
                <a:latin typeface="Times New Roman" panose="02020603050405020304" pitchFamily="18" charset="0"/>
                <a:cs typeface="Times New Roman" panose="02020603050405020304" pitchFamily="18" charset="0"/>
              </a:rPr>
              <a:t>pnp</a:t>
            </a:r>
            <a:r>
              <a:rPr lang="ro-RO" b="1" dirty="0">
                <a:latin typeface="Times New Roman" panose="02020603050405020304" pitchFamily="18" charset="0"/>
                <a:cs typeface="Times New Roman" panose="02020603050405020304" pitchFamily="18" charset="0"/>
              </a:rPr>
              <a:t> în conexiune BC</a:t>
            </a:r>
            <a:endParaRPr lang="en-US" b="1" dirty="0">
              <a:latin typeface="Times New Roman" panose="02020603050405020304" pitchFamily="18" charset="0"/>
              <a:cs typeface="Times New Roman" panose="02020603050405020304" pitchFamily="18" charset="0"/>
            </a:endParaRPr>
          </a:p>
        </p:txBody>
      </p:sp>
      <p:pic>
        <p:nvPicPr>
          <p:cNvPr id="13" name="Imagine 12">
            <a:extLst>
              <a:ext uri="{FF2B5EF4-FFF2-40B4-BE49-F238E27FC236}">
                <a16:creationId xmlns:a16="http://schemas.microsoft.com/office/drawing/2014/main" id="{6DABB90E-1FFC-F5F2-8B03-2E557D6D3300}"/>
              </a:ext>
            </a:extLst>
          </p:cNvPr>
          <p:cNvPicPr>
            <a:picLocks noChangeAspect="1"/>
          </p:cNvPicPr>
          <p:nvPr/>
        </p:nvPicPr>
        <p:blipFill>
          <a:blip r:embed="rId3"/>
          <a:stretch>
            <a:fillRect/>
          </a:stretch>
        </p:blipFill>
        <p:spPr>
          <a:xfrm>
            <a:off x="7186852" y="4252689"/>
            <a:ext cx="4726450" cy="2605311"/>
          </a:xfrm>
          <a:prstGeom prst="rect">
            <a:avLst/>
          </a:prstGeom>
        </p:spPr>
      </p:pic>
      <p:sp>
        <p:nvSpPr>
          <p:cNvPr id="15" name="CasetăText 14">
            <a:extLst>
              <a:ext uri="{FF2B5EF4-FFF2-40B4-BE49-F238E27FC236}">
                <a16:creationId xmlns:a16="http://schemas.microsoft.com/office/drawing/2014/main" id="{FDB8A9DF-65F4-ECB5-4936-3F17CFB52D4F}"/>
              </a:ext>
            </a:extLst>
          </p:cNvPr>
          <p:cNvSpPr txBox="1"/>
          <p:nvPr/>
        </p:nvSpPr>
        <p:spPr>
          <a:xfrm>
            <a:off x="430278" y="4465424"/>
            <a:ext cx="6604996" cy="1569660"/>
          </a:xfrm>
          <a:prstGeom prst="rect">
            <a:avLst/>
          </a:prstGeom>
          <a:noFill/>
        </p:spPr>
        <p:txBody>
          <a:bodyPr wrap="square">
            <a:spAutoFit/>
          </a:bodyPr>
          <a:lstStyle/>
          <a:p>
            <a:r>
              <a:rPr lang="ro-RO" sz="1600" dirty="0">
                <a:latin typeface="Times New Roman" panose="02020603050405020304" pitchFamily="18" charset="0"/>
                <a:cs typeface="Times New Roman" panose="02020603050405020304" pitchFamily="18" charset="0"/>
              </a:rPr>
              <a:t>U</a:t>
            </a:r>
            <a:r>
              <a:rPr lang="en-US" sz="1600" dirty="0">
                <a:latin typeface="Times New Roman" panose="02020603050405020304" pitchFamily="18" charset="0"/>
                <a:cs typeface="Times New Roman" panose="02020603050405020304" pitchFamily="18" charset="0"/>
              </a:rPr>
              <a:t>n </a:t>
            </a:r>
            <a:r>
              <a:rPr lang="ro-RO" sz="1600" dirty="0" err="1">
                <a:latin typeface="Times New Roman" panose="02020603050405020304" pitchFamily="18" charset="0"/>
                <a:cs typeface="Times New Roman" panose="02020603050405020304" pitchFamily="18" charset="0"/>
              </a:rPr>
              <a:t>pnp</a:t>
            </a:r>
            <a:r>
              <a:rPr lang="en-US" sz="1600" dirty="0">
                <a:latin typeface="Times New Roman" panose="02020603050405020304" pitchFamily="18" charset="0"/>
                <a:cs typeface="Times New Roman" panose="02020603050405020304" pitchFamily="18" charset="0"/>
              </a:rPr>
              <a:t> real </a:t>
            </a:r>
            <a:r>
              <a:rPr lang="en-US" sz="1600" dirty="0" err="1">
                <a:latin typeface="Times New Roman" panose="02020603050405020304" pitchFamily="18" charset="0"/>
                <a:cs typeface="Times New Roman" panose="02020603050405020304" pitchFamily="18" charset="0"/>
              </a:rPr>
              <a:t>va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prezenta</a:t>
            </a:r>
            <a:r>
              <a:rPr lang="en-US" sz="1600" dirty="0">
                <a:latin typeface="Times New Roman" panose="02020603050405020304" pitchFamily="18" charset="0"/>
                <a:cs typeface="Times New Roman" panose="02020603050405020304" pitchFamily="18" charset="0"/>
              </a:rPr>
              <a:t> o </a:t>
            </a:r>
            <a:r>
              <a:rPr lang="en-US" sz="1600" dirty="0" err="1">
                <a:latin typeface="Times New Roman" panose="02020603050405020304" pitchFamily="18" charset="0"/>
                <a:cs typeface="Times New Roman" panose="02020603050405020304" pitchFamily="18" charset="0"/>
              </a:rPr>
              <a:t>caracteristică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statică</a:t>
            </a:r>
            <a:r>
              <a:rPr lang="en-US" sz="1600" dirty="0">
                <a:latin typeface="Times New Roman" panose="02020603050405020304" pitchFamily="18" charset="0"/>
                <a:cs typeface="Times New Roman" panose="02020603050405020304" pitchFamily="18" charset="0"/>
              </a:rPr>
              <a:t> de transfer sub forma </a:t>
            </a:r>
            <a:r>
              <a:rPr lang="en-US" sz="1600" dirty="0" err="1">
                <a:latin typeface="Times New Roman" panose="02020603050405020304" pitchFamily="18" charset="0"/>
                <a:cs typeface="Times New Roman" panose="02020603050405020304" pitchFamily="18" charset="0"/>
              </a:rPr>
              <a:t>unui</a:t>
            </a:r>
            <a:r>
              <a:rPr lang="ro-RO"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fascicol</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curbe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aproape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drepte</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cărui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origine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punctul</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ordonată</a:t>
            </a:r>
            <a:r>
              <a:rPr lang="en-US" sz="1600" dirty="0">
                <a:latin typeface="Times New Roman" panose="02020603050405020304" pitchFamily="18" charset="0"/>
                <a:cs typeface="Times New Roman" panose="02020603050405020304" pitchFamily="18" charset="0"/>
              </a:rPr>
              <a:t> </a:t>
            </a:r>
            <a:r>
              <a:rPr lang="ro-RO" sz="1600" b="1" dirty="0">
                <a:latin typeface="Times New Roman" panose="02020603050405020304" pitchFamily="18" charset="0"/>
                <a:cs typeface="Times New Roman" panose="02020603050405020304" pitchFamily="18" charset="0"/>
              </a:rPr>
              <a:t>I</a:t>
            </a:r>
            <a:r>
              <a:rPr lang="en-US" sz="1600" b="1" dirty="0">
                <a:latin typeface="Times New Roman" panose="02020603050405020304" pitchFamily="18" charset="0"/>
                <a:cs typeface="Times New Roman" panose="02020603050405020304" pitchFamily="18" charset="0"/>
              </a:rPr>
              <a:t>CB0</a:t>
            </a:r>
            <a:r>
              <a:rPr lang="en-US" sz="1600" dirty="0">
                <a:latin typeface="Times New Roman" panose="02020603050405020304" pitchFamily="18" charset="0"/>
                <a:cs typeface="Times New Roman" panose="02020603050405020304" pitchFamily="18" charset="0"/>
              </a:rPr>
              <a:t>, pe </a:t>
            </a:r>
            <a:r>
              <a:rPr lang="en-US" sz="1600" dirty="0" err="1">
                <a:latin typeface="Times New Roman" panose="02020603050405020304" pitchFamily="18" charset="0"/>
                <a:cs typeface="Times New Roman" panose="02020603050405020304" pitchFamily="18" charset="0"/>
              </a:rPr>
              <a:t>axa</a:t>
            </a:r>
            <a:r>
              <a:rPr lang="ro-RO"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curenţilor</a:t>
            </a:r>
            <a:r>
              <a:rPr lang="en-US" sz="1600"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iC</a:t>
            </a:r>
            <a:r>
              <a:rPr lang="en-US" sz="1600" dirty="0">
                <a:latin typeface="Times New Roman" panose="02020603050405020304" pitchFamily="18" charset="0"/>
                <a:cs typeface="Times New Roman" panose="02020603050405020304" pitchFamily="18" charset="0"/>
              </a:rPr>
              <a:t>. </a:t>
            </a:r>
            <a:endParaRPr lang="ro-RO" sz="1600" dirty="0">
              <a:latin typeface="Times New Roman" panose="02020603050405020304" pitchFamily="18" charset="0"/>
              <a:cs typeface="Times New Roman" panose="02020603050405020304" pitchFamily="18" charset="0"/>
            </a:endParaRPr>
          </a:p>
          <a:p>
            <a:endParaRPr lang="ro-RO" sz="1600"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Curbele</a:t>
            </a:r>
            <a:r>
              <a:rPr lang="en-US" sz="1600" dirty="0">
                <a:latin typeface="Times New Roman" panose="02020603050405020304" pitchFamily="18" charset="0"/>
                <a:cs typeface="Times New Roman" panose="02020603050405020304" pitchFamily="18" charset="0"/>
              </a:rPr>
              <a:t> sunt </a:t>
            </a:r>
            <a:r>
              <a:rPr lang="en-US" sz="1600" dirty="0" err="1">
                <a:latin typeface="Times New Roman" panose="02020603050405020304" pitchFamily="18" charset="0"/>
                <a:cs typeface="Times New Roman" panose="02020603050405020304" pitchFamily="18" charset="0"/>
              </a:rPr>
              <a:t>foarte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apropiate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între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după</a:t>
            </a:r>
            <a:r>
              <a:rPr lang="en-US" sz="1600" dirty="0">
                <a:latin typeface="Times New Roman" panose="02020603050405020304" pitchFamily="18" charset="0"/>
                <a:cs typeface="Times New Roman" panose="02020603050405020304" pitchFamily="18" charset="0"/>
              </a:rPr>
              <a:t> cum </a:t>
            </a:r>
            <a:r>
              <a:rPr lang="en-US" sz="1600" dirty="0" err="1">
                <a:latin typeface="Times New Roman" panose="02020603050405020304" pitchFamily="18" charset="0"/>
                <a:cs typeface="Times New Roman" panose="02020603050405020304" pitchFamily="18" charset="0"/>
              </a:rPr>
              <a:t>sugerează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figura</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Evident</a:t>
            </a:r>
            <a:r>
              <a:rPr lang="en-US" sz="1600" b="1" dirty="0">
                <a:latin typeface="Times New Roman" panose="02020603050405020304" pitchFamily="18" charset="0"/>
                <a:cs typeface="Times New Roman" panose="02020603050405020304" pitchFamily="18" charset="0"/>
              </a:rPr>
              <a:t>,</a:t>
            </a:r>
            <a:r>
              <a:rPr lang="ro-RO" sz="1600" b="1" dirty="0">
                <a:latin typeface="Times New Roman" panose="02020603050405020304" pitchFamily="18" charset="0"/>
                <a:cs typeface="Times New Roman" panose="02020603050405020304" pitchFamily="18" charset="0"/>
              </a:rPr>
              <a:t> tg (a) = </a:t>
            </a:r>
            <a:r>
              <a:rPr lang="ro-RO" sz="1600" b="1" dirty="0" err="1">
                <a:latin typeface="Times New Roman" panose="02020603050405020304" pitchFamily="18" charset="0"/>
                <a:cs typeface="Times New Roman" panose="02020603050405020304" pitchFamily="18" charset="0"/>
              </a:rPr>
              <a:t>iC</a:t>
            </a:r>
            <a:r>
              <a:rPr lang="ro-RO" sz="1600" b="1" dirty="0">
                <a:latin typeface="Times New Roman" panose="02020603050405020304" pitchFamily="18" charset="0"/>
                <a:cs typeface="Times New Roman" panose="02020603050405020304" pitchFamily="18" charset="0"/>
              </a:rPr>
              <a:t>/</a:t>
            </a:r>
            <a:r>
              <a:rPr lang="ro-RO" sz="1600" b="1" dirty="0" err="1">
                <a:latin typeface="Times New Roman" panose="02020603050405020304" pitchFamily="18" charset="0"/>
                <a:cs typeface="Times New Roman" panose="02020603050405020304" pitchFamily="18" charset="0"/>
              </a:rPr>
              <a:t>iE</a:t>
            </a:r>
            <a:r>
              <a:rPr lang="ro-RO" sz="1600" b="1" dirty="0">
                <a:latin typeface="Times New Roman" panose="02020603050405020304" pitchFamily="18" charset="0"/>
                <a:cs typeface="Times New Roman" panose="02020603050405020304" pitchFamily="18" charset="0"/>
              </a:rPr>
              <a:t> ≈ a</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538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96F47BD3-787B-F555-C3B1-651EEC6970D1}"/>
              </a:ext>
            </a:extLst>
          </p:cNvPr>
          <p:cNvSpPr>
            <a:spLocks noGrp="1"/>
          </p:cNvSpPr>
          <p:nvPr>
            <p:ph idx="1"/>
          </p:nvPr>
        </p:nvSpPr>
        <p:spPr>
          <a:xfrm>
            <a:off x="1006839" y="457201"/>
            <a:ext cx="10178322" cy="457199"/>
          </a:xfrm>
        </p:spPr>
        <p:txBody>
          <a:bodyPr/>
          <a:lstStyle/>
          <a:p>
            <a:r>
              <a:rPr lang="it-IT" b="1" dirty="0"/>
              <a:t>Caracteristic</a:t>
            </a:r>
            <a:r>
              <a:rPr lang="ro-RO" b="1" dirty="0"/>
              <a:t>i</a:t>
            </a:r>
            <a:r>
              <a:rPr lang="it-IT" b="1" dirty="0"/>
              <a:t> static</a:t>
            </a:r>
            <a:r>
              <a:rPr lang="ro-RO" b="1" dirty="0"/>
              <a:t>e</a:t>
            </a:r>
            <a:r>
              <a:rPr lang="it-IT" b="1" dirty="0"/>
              <a:t> de intrare</a:t>
            </a:r>
            <a:r>
              <a:rPr lang="ro-RO" b="1" dirty="0"/>
              <a:t> ale </a:t>
            </a:r>
            <a:r>
              <a:rPr lang="ro-RO" b="1" dirty="0" err="1"/>
              <a:t>pnp</a:t>
            </a:r>
            <a:r>
              <a:rPr lang="ro-RO" b="1" dirty="0"/>
              <a:t> TB î</a:t>
            </a:r>
            <a:r>
              <a:rPr lang="it-IT" b="1" dirty="0"/>
              <a:t>n cazul conexiunii B.C</a:t>
            </a:r>
            <a:endParaRPr lang="en-US" b="1" dirty="0"/>
          </a:p>
        </p:txBody>
      </p:sp>
      <p:pic>
        <p:nvPicPr>
          <p:cNvPr id="5" name="Imagine 4">
            <a:extLst>
              <a:ext uri="{FF2B5EF4-FFF2-40B4-BE49-F238E27FC236}">
                <a16:creationId xmlns:a16="http://schemas.microsoft.com/office/drawing/2014/main" id="{B0240F11-E320-8BC7-EA52-89CF1136870B}"/>
              </a:ext>
            </a:extLst>
          </p:cNvPr>
          <p:cNvPicPr>
            <a:picLocks noChangeAspect="1"/>
          </p:cNvPicPr>
          <p:nvPr/>
        </p:nvPicPr>
        <p:blipFill>
          <a:blip r:embed="rId2"/>
          <a:stretch>
            <a:fillRect/>
          </a:stretch>
        </p:blipFill>
        <p:spPr>
          <a:xfrm>
            <a:off x="6651812" y="1112133"/>
            <a:ext cx="5098470" cy="3108076"/>
          </a:xfrm>
          <a:prstGeom prst="rect">
            <a:avLst/>
          </a:prstGeom>
        </p:spPr>
      </p:pic>
      <p:sp>
        <p:nvSpPr>
          <p:cNvPr id="7" name="CasetăText 6">
            <a:extLst>
              <a:ext uri="{FF2B5EF4-FFF2-40B4-BE49-F238E27FC236}">
                <a16:creationId xmlns:a16="http://schemas.microsoft.com/office/drawing/2014/main" id="{DEC6C3F6-488D-31DB-6DC6-9FBB9125A200}"/>
              </a:ext>
            </a:extLst>
          </p:cNvPr>
          <p:cNvSpPr txBox="1"/>
          <p:nvPr/>
        </p:nvSpPr>
        <p:spPr>
          <a:xfrm>
            <a:off x="851648" y="1112133"/>
            <a:ext cx="5800164" cy="4849404"/>
          </a:xfrm>
          <a:prstGeom prst="rect">
            <a:avLst/>
          </a:prstGeom>
          <a:noFill/>
        </p:spPr>
        <p:txBody>
          <a:bodyPr wrap="square">
            <a:spAutoFit/>
          </a:bodyPr>
          <a:lstStyle/>
          <a:p>
            <a:pPr>
              <a:lnSpc>
                <a:spcPct val="150000"/>
              </a:lnSpc>
            </a:pPr>
            <a:r>
              <a:rPr lang="en-US" sz="1600" dirty="0" err="1">
                <a:latin typeface="Times New Roman" panose="02020603050405020304" pitchFamily="18" charset="0"/>
                <a:cs typeface="Times New Roman" panose="02020603050405020304" pitchFamily="18" charset="0"/>
              </a:rPr>
              <a:t>Rezultă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următoarele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aspecte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calitative</a:t>
            </a:r>
            <a:r>
              <a:rPr lang="en-US" sz="1600" dirty="0">
                <a:latin typeface="Times New Roman" panose="02020603050405020304" pitchFamily="18" charset="0"/>
                <a:cs typeface="Times New Roman" panose="02020603050405020304" pitchFamily="18" charset="0"/>
              </a:rPr>
              <a:t>: </a:t>
            </a:r>
            <a:endParaRPr lang="ro-RO" sz="1600" dirty="0">
              <a:latin typeface="Times New Roman" panose="02020603050405020304" pitchFamily="18" charset="0"/>
              <a:cs typeface="Times New Roman" panose="02020603050405020304" pitchFamily="18" charset="0"/>
            </a:endParaRPr>
          </a:p>
          <a:p>
            <a:pPr>
              <a:lnSpc>
                <a:spcPct val="150000"/>
              </a:lnSpc>
            </a:pPr>
            <a:endParaRPr lang="ro-RO"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F</a:t>
            </a:r>
            <a:r>
              <a:rPr lang="en-US" sz="1600" dirty="0" err="1">
                <a:latin typeface="Times New Roman" panose="02020603050405020304" pitchFamily="18" charset="0"/>
                <a:cs typeface="Times New Roman" panose="02020603050405020304" pitchFamily="18" charset="0"/>
              </a:rPr>
              <a:t>ncţionarea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RAN (</a:t>
            </a:r>
            <a:r>
              <a:rPr lang="en-US" sz="1600" b="1" dirty="0" err="1">
                <a:solidFill>
                  <a:srgbClr val="FF0000"/>
                </a:solidFill>
                <a:latin typeface="Times New Roman" panose="02020603050405020304" pitchFamily="18" charset="0"/>
                <a:cs typeface="Times New Roman" panose="02020603050405020304" pitchFamily="18" charset="0"/>
              </a:rPr>
              <a:t>v</a:t>
            </a:r>
            <a:r>
              <a:rPr lang="en-US" sz="1100" b="1" dirty="0" err="1">
                <a:solidFill>
                  <a:srgbClr val="FF0000"/>
                </a:solidFill>
                <a:latin typeface="Times New Roman" panose="02020603050405020304" pitchFamily="18" charset="0"/>
                <a:cs typeface="Times New Roman" panose="02020603050405020304" pitchFamily="18" charset="0"/>
              </a:rPr>
              <a:t>CB</a:t>
            </a:r>
            <a:r>
              <a:rPr lang="en-US" sz="1600" b="1" dirty="0">
                <a:solidFill>
                  <a:srgbClr val="FF0000"/>
                </a:solidFill>
                <a:latin typeface="Times New Roman" panose="02020603050405020304" pitchFamily="18" charset="0"/>
                <a:cs typeface="Times New Roman" panose="02020603050405020304" pitchFamily="18" charset="0"/>
              </a:rPr>
              <a:t> &lt;</a:t>
            </a:r>
            <a:r>
              <a:rPr lang="ro-RO" sz="1600" b="1" dirty="0">
                <a:solidFill>
                  <a:srgbClr val="FF0000"/>
                </a:solidFill>
                <a:latin typeface="Times New Roman" panose="02020603050405020304" pitchFamily="18" charset="0"/>
                <a:cs typeface="Times New Roman" panose="02020603050405020304" pitchFamily="18" charset="0"/>
              </a:rPr>
              <a:t> 0</a:t>
            </a:r>
            <a:r>
              <a:rPr lang="en-US" sz="1600" b="1" dirty="0">
                <a:solidFill>
                  <a:srgbClr val="FF0000"/>
                </a:solidFill>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cazul</a:t>
            </a:r>
            <a:r>
              <a:rPr lang="en-US"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npn</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TB): o</a:t>
            </a:r>
            <a:r>
              <a:rPr lang="ro-RO" sz="1600" dirty="0" err="1">
                <a:latin typeface="Times New Roman" panose="02020603050405020304" pitchFamily="18" charset="0"/>
                <a:cs typeface="Times New Roman" panose="02020603050405020304" pitchFamily="18" charset="0"/>
              </a:rPr>
              <a:t>besvăm</a:t>
            </a:r>
            <a:r>
              <a:rPr lang="ro-RO" sz="1600" dirty="0">
                <a:latin typeface="Times New Roman" panose="02020603050405020304" pitchFamily="18" charset="0"/>
                <a:cs typeface="Times New Roman" panose="02020603050405020304" pitchFamily="18" charset="0"/>
              </a:rPr>
              <a:t> 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uşoară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creştere</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curentului</a:t>
            </a:r>
            <a:r>
              <a:rPr lang="en-US" sz="1600" dirty="0">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i</a:t>
            </a:r>
            <a:r>
              <a:rPr lang="en-US" sz="1100" b="1" dirty="0" err="1">
                <a:solidFill>
                  <a:srgbClr val="FF0000"/>
                </a:solidFill>
                <a:latin typeface="Times New Roman" panose="02020603050405020304" pitchFamily="18" charset="0"/>
                <a:cs typeface="Times New Roman" panose="02020603050405020304" pitchFamily="18" charset="0"/>
              </a:rPr>
              <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faţă</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variaţia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t>
            </a:r>
            <a:r>
              <a:rPr lang="en-US" sz="1050" dirty="0" err="1">
                <a:latin typeface="Times New Roman" panose="02020603050405020304" pitchFamily="18" charset="0"/>
                <a:cs typeface="Times New Roman" panose="02020603050405020304" pitchFamily="18" charset="0"/>
              </a:rPr>
              <a:t>CB</a:t>
            </a:r>
            <a:r>
              <a:rPr lang="en-US" sz="1600" dirty="0">
                <a:latin typeface="Times New Roman" panose="02020603050405020304" pitchFamily="18" charset="0"/>
                <a:cs typeface="Times New Roman" panose="02020603050405020304" pitchFamily="18" charset="0"/>
              </a:rPr>
              <a:t>; </a:t>
            </a:r>
            <a:endParaRPr lang="ro-RO" sz="1600" dirty="0">
              <a:latin typeface="Times New Roman" panose="02020603050405020304" pitchFamily="18" charset="0"/>
              <a:cs typeface="Times New Roman" panose="02020603050405020304" pitchFamily="18" charset="0"/>
            </a:endParaRPr>
          </a:p>
          <a:p>
            <a:pPr>
              <a:lnSpc>
                <a:spcPct val="150000"/>
              </a:lnSpc>
            </a:pPr>
            <a:endParaRPr lang="ro-RO"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F</a:t>
            </a:r>
            <a:r>
              <a:rPr lang="en-US" sz="1600" dirty="0" err="1">
                <a:latin typeface="Times New Roman" panose="02020603050405020304" pitchFamily="18" charset="0"/>
                <a:cs typeface="Times New Roman" panose="02020603050405020304" pitchFamily="18" charset="0"/>
              </a:rPr>
              <a:t>uncţionarea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saturaţie</a:t>
            </a:r>
            <a:r>
              <a:rPr lang="en-US" sz="1600" dirty="0">
                <a:latin typeface="Times New Roman" panose="02020603050405020304" pitchFamily="18" charset="0"/>
                <a:cs typeface="Times New Roman" panose="02020603050405020304" pitchFamily="18" charset="0"/>
              </a:rPr>
              <a:t> ( </a:t>
            </a:r>
            <a:r>
              <a:rPr lang="en-US" sz="1600" b="1" dirty="0" err="1">
                <a:solidFill>
                  <a:srgbClr val="FF0000"/>
                </a:solidFill>
                <a:latin typeface="Times New Roman" panose="02020603050405020304" pitchFamily="18" charset="0"/>
                <a:cs typeface="Times New Roman" panose="02020603050405020304" pitchFamily="18" charset="0"/>
              </a:rPr>
              <a:t>v</a:t>
            </a:r>
            <a:r>
              <a:rPr lang="en-US" sz="1050" b="1" dirty="0" err="1">
                <a:solidFill>
                  <a:srgbClr val="FF0000"/>
                </a:solidFill>
                <a:latin typeface="Times New Roman" panose="02020603050405020304" pitchFamily="18" charset="0"/>
                <a:cs typeface="Times New Roman" panose="02020603050405020304" pitchFamily="18" charset="0"/>
              </a:rPr>
              <a:t>CB</a:t>
            </a:r>
            <a:r>
              <a:rPr lang="en-US" sz="1600" b="1" dirty="0">
                <a:solidFill>
                  <a:srgbClr val="FF0000"/>
                </a:solidFill>
                <a:latin typeface="Times New Roman" panose="02020603050405020304" pitchFamily="18" charset="0"/>
                <a:cs typeface="Times New Roman" panose="02020603050405020304" pitchFamily="18" charset="0"/>
              </a:rPr>
              <a:t> ≥</a:t>
            </a:r>
            <a:r>
              <a:rPr lang="ro-RO" sz="1600" b="1" dirty="0">
                <a:solidFill>
                  <a:srgbClr val="FF0000"/>
                </a:solidFill>
                <a:latin typeface="Times New Roman" panose="02020603050405020304" pitchFamily="18" charset="0"/>
                <a:cs typeface="Times New Roman" panose="02020603050405020304" pitchFamily="18" charset="0"/>
              </a:rPr>
              <a:t> 0</a:t>
            </a:r>
            <a:r>
              <a:rPr lang="en-US" sz="1600" b="1" dirty="0">
                <a:solidFill>
                  <a:srgbClr val="FF0000"/>
                </a:solidFill>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cazul</a:t>
            </a:r>
            <a:r>
              <a:rPr lang="en-US" sz="1600" dirty="0">
                <a:latin typeface="Times New Roman" panose="02020603050405020304" pitchFamily="18" charset="0"/>
                <a:cs typeface="Times New Roman" panose="02020603050405020304" pitchFamily="18" charset="0"/>
              </a:rPr>
              <a:t> </a:t>
            </a:r>
            <a:r>
              <a:rPr lang="ro-RO" sz="1600" dirty="0" err="1">
                <a:latin typeface="Times New Roman" panose="02020603050405020304" pitchFamily="18" charset="0"/>
                <a:cs typeface="Times New Roman" panose="02020603050405020304" pitchFamily="18" charset="0"/>
              </a:rPr>
              <a:t>pnp</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TB): </a:t>
            </a:r>
            <a:r>
              <a:rPr lang="ro-RO" sz="1600" dirty="0">
                <a:latin typeface="Times New Roman" panose="02020603050405020304" pitchFamily="18" charset="0"/>
                <a:cs typeface="Times New Roman" panose="02020603050405020304" pitchFamily="18" charset="0"/>
              </a:rPr>
              <a:t>observăm o </a:t>
            </a:r>
            <a:r>
              <a:rPr lang="en-US" sz="1600" dirty="0" err="1">
                <a:latin typeface="Times New Roman" panose="02020603050405020304" pitchFamily="18" charset="0"/>
                <a:cs typeface="Times New Roman" panose="02020603050405020304" pitchFamily="18" charset="0"/>
              </a:rPr>
              <a:t>micşorare</a:t>
            </a:r>
            <a:r>
              <a:rPr lang="ro-RO"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 </a:t>
            </a:r>
            <a:r>
              <a:rPr lang="en-US" sz="1600" dirty="0" err="1">
                <a:latin typeface="Times New Roman" panose="02020603050405020304" pitchFamily="18" charset="0"/>
                <a:cs typeface="Times New Roman" panose="02020603050405020304" pitchFamily="18" charset="0"/>
              </a:rPr>
              <a:t>curentului</a:t>
            </a:r>
            <a:r>
              <a:rPr lang="en-US" sz="1600" dirty="0">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i</a:t>
            </a:r>
            <a:r>
              <a:rPr lang="en-US" sz="1050" b="1" dirty="0" err="1">
                <a:solidFill>
                  <a:srgbClr val="FF0000"/>
                </a:solidFill>
                <a:latin typeface="Times New Roman" panose="02020603050405020304" pitchFamily="18" charset="0"/>
                <a:cs typeface="Times New Roman" panose="02020603050405020304" pitchFamily="18" charset="0"/>
              </a:rPr>
              <a:t>E</a:t>
            </a:r>
            <a:r>
              <a:rPr lang="en-US" sz="1600" b="1" dirty="0">
                <a:solidFill>
                  <a:srgbClr val="FF0000"/>
                </a:solidFill>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faţă</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variaţia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t>
            </a:r>
            <a:r>
              <a:rPr lang="en-US" sz="1000" dirty="0" err="1">
                <a:latin typeface="Times New Roman" panose="02020603050405020304" pitchFamily="18" charset="0"/>
                <a:cs typeface="Times New Roman" panose="02020603050405020304" pitchFamily="18" charset="0"/>
              </a:rPr>
              <a:t>CB</a:t>
            </a:r>
            <a:r>
              <a:rPr lang="en-US" sz="1600" dirty="0">
                <a:latin typeface="Times New Roman" panose="02020603050405020304" pitchFamily="18" charset="0"/>
                <a:cs typeface="Times New Roman" panose="02020603050405020304" pitchFamily="18" charset="0"/>
              </a:rPr>
              <a:t>; </a:t>
            </a:r>
            <a:endParaRPr lang="ro-RO" sz="1600" dirty="0">
              <a:latin typeface="Times New Roman" panose="02020603050405020304" pitchFamily="18" charset="0"/>
              <a:cs typeface="Times New Roman" panose="02020603050405020304" pitchFamily="18" charset="0"/>
            </a:endParaRPr>
          </a:p>
          <a:p>
            <a:pPr>
              <a:lnSpc>
                <a:spcPct val="150000"/>
              </a:lnSpc>
            </a:pPr>
            <a:r>
              <a:rPr lang="en-US" sz="1600" dirty="0" err="1">
                <a:latin typeface="Times New Roman" panose="02020603050405020304" pitchFamily="18" charset="0"/>
                <a:cs typeface="Times New Roman" panose="02020603050405020304" pitchFamily="18" charset="0"/>
              </a:rPr>
              <a:t>Aceste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variaţii</a:t>
            </a:r>
            <a:r>
              <a:rPr lang="en-US" sz="1600" dirty="0">
                <a:latin typeface="Times New Roman" panose="02020603050405020304" pitchFamily="18" charset="0"/>
                <a:cs typeface="Times New Roman" panose="02020603050405020304" pitchFamily="18" charset="0"/>
              </a:rPr>
              <a:t> au loc la </a:t>
            </a:r>
            <a:r>
              <a:rPr lang="en-US" sz="1600" dirty="0" err="1">
                <a:latin typeface="Times New Roman" panose="02020603050405020304" pitchFamily="18" charset="0"/>
                <a:cs typeface="Times New Roman" panose="02020603050405020304" pitchFamily="18" charset="0"/>
              </a:rPr>
              <a:t>aceeaşi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tensiune</a:t>
            </a:r>
            <a:r>
              <a:rPr lang="en-US" sz="1600" dirty="0">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a:t>
            </a:r>
            <a:r>
              <a:rPr lang="en-US" sz="1050" b="1" dirty="0" err="1">
                <a:solidFill>
                  <a:srgbClr val="FF0000"/>
                </a:solidFill>
                <a:latin typeface="Times New Roman" panose="02020603050405020304" pitchFamily="18" charset="0"/>
                <a:cs typeface="Times New Roman" panose="02020603050405020304" pitchFamily="18" charset="0"/>
              </a:rPr>
              <a:t>BE</a:t>
            </a:r>
            <a:r>
              <a:rPr lang="en-US" sz="1600" dirty="0">
                <a:latin typeface="Times New Roman" panose="02020603050405020304" pitchFamily="18" charset="0"/>
                <a:cs typeface="Times New Roman" panose="02020603050405020304" pitchFamily="18" charset="0"/>
              </a:rPr>
              <a:t>. </a:t>
            </a:r>
            <a:endParaRPr lang="ro-RO" sz="1600" dirty="0">
              <a:latin typeface="Times New Roman" panose="02020603050405020304" pitchFamily="18" charset="0"/>
              <a:cs typeface="Times New Roman" panose="02020603050405020304" pitchFamily="18" charset="0"/>
            </a:endParaRPr>
          </a:p>
          <a:p>
            <a:pPr>
              <a:lnSpc>
                <a:spcPct val="150000"/>
              </a:lnSpc>
            </a:pPr>
            <a:endParaRPr lang="ro-RO" sz="1600" dirty="0">
              <a:latin typeface="Times New Roman" panose="02020603050405020304" pitchFamily="18" charset="0"/>
              <a:cs typeface="Times New Roman" panose="02020603050405020304" pitchFamily="18" charset="0"/>
            </a:endParaRPr>
          </a:p>
          <a:p>
            <a:pPr>
              <a:lnSpc>
                <a:spcPct val="150000"/>
              </a:lnSpc>
            </a:pPr>
            <a:r>
              <a:rPr lang="en-US" sz="1600" dirty="0" err="1">
                <a:latin typeface="Times New Roman" panose="02020603050405020304" pitchFamily="18" charset="0"/>
                <a:cs typeface="Times New Roman" panose="02020603050405020304" pitchFamily="18" charset="0"/>
              </a:rPr>
              <a:t>Deplasarea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jos</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caracteristicii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cazul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funcţionării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saturaţie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poate</a:t>
            </a:r>
            <a:r>
              <a:rPr lang="en-US" sz="1600" dirty="0">
                <a:latin typeface="Times New Roman" panose="02020603050405020304" pitchFamily="18" charset="0"/>
                <a:cs typeface="Times New Roman" panose="02020603050405020304" pitchFamily="18" charset="0"/>
              </a:rPr>
              <a:t> fi </a:t>
            </a:r>
            <a:r>
              <a:rPr lang="en-US" sz="1600" dirty="0" err="1">
                <a:latin typeface="Times New Roman" panose="02020603050405020304" pitchFamily="18" charset="0"/>
                <a:cs typeface="Times New Roman" panose="02020603050405020304" pitchFamily="18" charset="0"/>
              </a:rPr>
              <a:t>explicată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prin</a:t>
            </a:r>
            <a:r>
              <a:rPr lang="ro-RO"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micşorarea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curentului</a:t>
            </a:r>
            <a:r>
              <a:rPr lang="en-US" sz="1600" dirty="0">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i</a:t>
            </a:r>
            <a:r>
              <a:rPr lang="en-US" sz="1050" b="1" dirty="0" err="1">
                <a:solidFill>
                  <a:srgbClr val="FF0000"/>
                </a:solidFill>
                <a:latin typeface="Times New Roman" panose="02020603050405020304" pitchFamily="18" charset="0"/>
                <a:cs typeface="Times New Roman" panose="02020603050405020304" pitchFamily="18" charset="0"/>
              </a:rPr>
              <a:t>E</a:t>
            </a:r>
            <a:r>
              <a:rPr lang="en-US" sz="1600" b="1" dirty="0">
                <a:solidFill>
                  <a:srgbClr val="FF0000"/>
                </a:solidFill>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cazul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polarizării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directe</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joncţiunii</a:t>
            </a:r>
            <a:r>
              <a:rPr lang="en-US" sz="1600" dirty="0">
                <a:latin typeface="Times New Roman" panose="02020603050405020304" pitchFamily="18" charset="0"/>
                <a:cs typeface="Times New Roman" panose="02020603050405020304" pitchFamily="18" charset="0"/>
              </a:rPr>
              <a:t> CB, </a:t>
            </a:r>
            <a:r>
              <a:rPr lang="en-US" sz="1600" dirty="0" err="1">
                <a:latin typeface="Times New Roman" panose="02020603050405020304" pitchFamily="18" charset="0"/>
                <a:cs typeface="Times New Roman" panose="02020603050405020304" pitchFamily="18" charset="0"/>
              </a:rPr>
              <a:t>datorită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injecţiei</a:t>
            </a:r>
            <a:r>
              <a:rPr lang="en-US" sz="1600" dirty="0">
                <a:latin typeface="Times New Roman" panose="02020603050405020304" pitchFamily="18" charset="0"/>
                <a:cs typeface="Times New Roman" panose="02020603050405020304" pitchFamily="18" charset="0"/>
              </a:rPr>
              <a:t> de</a:t>
            </a:r>
            <a:r>
              <a:rPr lang="ro-RO"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goluri</a:t>
            </a:r>
            <a:r>
              <a:rPr lang="en-US" sz="1600" dirty="0">
                <a:latin typeface="Times New Roman" panose="02020603050405020304" pitchFamily="18" charset="0"/>
                <a:cs typeface="Times New Roman" panose="02020603050405020304" pitchFamily="18" charset="0"/>
              </a:rPr>
              <a:t> din </a:t>
            </a:r>
            <a:r>
              <a:rPr lang="en-US" sz="1600" dirty="0" err="1">
                <a:latin typeface="Times New Roman" panose="02020603050405020304" pitchFamily="18" charset="0"/>
                <a:cs typeface="Times New Roman" panose="02020603050405020304" pitchFamily="18" charset="0"/>
              </a:rPr>
              <a:t>colector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bază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generează</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curent</a:t>
            </a:r>
            <a:r>
              <a:rPr lang="en-US" sz="1600" dirty="0">
                <a:latin typeface="Times New Roman" panose="02020603050405020304" pitchFamily="18" charset="0"/>
                <a:cs typeface="Times New Roman" panose="02020603050405020304" pitchFamily="18" charset="0"/>
              </a:rPr>
              <a:t> invers </a:t>
            </a:r>
            <a:r>
              <a:rPr lang="en-US" sz="1600" dirty="0" err="1">
                <a:latin typeface="Times New Roman" panose="02020603050405020304" pitchFamily="18" charset="0"/>
                <a:cs typeface="Times New Roman" panose="02020603050405020304" pitchFamily="18" charset="0"/>
              </a:rPr>
              <a:t>faţă</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curentul</a:t>
            </a:r>
            <a:r>
              <a:rPr lang="en-US" sz="1600" dirty="0">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i</a:t>
            </a:r>
            <a:r>
              <a:rPr lang="en-US" sz="1100" b="1" dirty="0" err="1">
                <a:solidFill>
                  <a:srgbClr val="FF0000"/>
                </a:solidFill>
                <a:latin typeface="Times New Roman" panose="02020603050405020304" pitchFamily="18" charset="0"/>
                <a:cs typeface="Times New Roman" panose="02020603050405020304" pitchFamily="18" charset="0"/>
              </a:rPr>
              <a:t>E</a:t>
            </a:r>
            <a:endParaRPr lang="en-US"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647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9875DF2-B60D-F626-08FA-C01A385C8A70}"/>
              </a:ext>
            </a:extLst>
          </p:cNvPr>
          <p:cNvSpPr>
            <a:spLocks noGrp="1"/>
          </p:cNvSpPr>
          <p:nvPr>
            <p:ph type="title"/>
          </p:nvPr>
        </p:nvSpPr>
        <p:spPr>
          <a:xfrm>
            <a:off x="1251678" y="382385"/>
            <a:ext cx="10178322" cy="1147835"/>
          </a:xfrm>
        </p:spPr>
        <p:txBody>
          <a:bodyPr>
            <a:normAutofit/>
          </a:bodyPr>
          <a:lstStyle/>
          <a:p>
            <a:r>
              <a:rPr lang="ro-RO" sz="3600" dirty="0"/>
              <a:t>Caracteristicile statice în conexiunea EC pentru </a:t>
            </a:r>
            <a:r>
              <a:rPr lang="ro-RO" sz="3600" dirty="0" err="1"/>
              <a:t>pnp</a:t>
            </a:r>
            <a:r>
              <a:rPr lang="ro-RO" sz="3600" dirty="0"/>
              <a:t> TB</a:t>
            </a:r>
            <a:endParaRPr lang="en-US" sz="3600" dirty="0"/>
          </a:p>
        </p:txBody>
      </p:sp>
      <p:sp>
        <p:nvSpPr>
          <p:cNvPr id="3" name="Substituent conținut 2">
            <a:extLst>
              <a:ext uri="{FF2B5EF4-FFF2-40B4-BE49-F238E27FC236}">
                <a16:creationId xmlns:a16="http://schemas.microsoft.com/office/drawing/2014/main" id="{94B0A73D-00E4-26DE-2CE3-4AB6D75BEA36}"/>
              </a:ext>
            </a:extLst>
          </p:cNvPr>
          <p:cNvSpPr>
            <a:spLocks noGrp="1"/>
          </p:cNvSpPr>
          <p:nvPr>
            <p:ph idx="1"/>
          </p:nvPr>
        </p:nvSpPr>
        <p:spPr>
          <a:xfrm>
            <a:off x="3564294" y="1632204"/>
            <a:ext cx="8033657" cy="4843411"/>
          </a:xfrm>
        </p:spPr>
        <p:txBody>
          <a:bodyPr>
            <a:normAutofit/>
          </a:bodyPr>
          <a:lstStyle/>
          <a:p>
            <a:r>
              <a:rPr lang="en-US" sz="1800" dirty="0">
                <a:latin typeface="Times New Roman" panose="02020603050405020304" pitchFamily="18" charset="0"/>
                <a:cs typeface="Times New Roman" panose="02020603050405020304" pitchFamily="18" charset="0"/>
              </a:rPr>
              <a:t>Regiunea </a:t>
            </a:r>
            <a:r>
              <a:rPr lang="en-US" sz="1800" dirty="0" err="1">
                <a:latin typeface="Times New Roman" panose="02020603050405020304" pitchFamily="18" charset="0"/>
                <a:cs typeface="Times New Roman" panose="02020603050405020304" pitchFamily="18" charset="0"/>
              </a:rPr>
              <a:t>activă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normală</a:t>
            </a:r>
            <a:r>
              <a:rPr lang="en-US" sz="1800" dirty="0">
                <a:latin typeface="Times New Roman" panose="02020603050405020304" pitchFamily="18" charset="0"/>
                <a:cs typeface="Times New Roman" panose="02020603050405020304" pitchFamily="18" charset="0"/>
              </a:rPr>
              <a:t> (RAN), </a:t>
            </a:r>
            <a:r>
              <a:rPr lang="en-US" sz="1800" dirty="0" err="1">
                <a:latin typeface="Times New Roman" panose="02020603050405020304" pitchFamily="18" charset="0"/>
                <a:cs typeface="Times New Roman" panose="02020603050405020304" pitchFamily="18" charset="0"/>
              </a:rPr>
              <a:t>corespunzătoare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polarizării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directe</a:t>
            </a:r>
            <a:r>
              <a:rPr lang="en-US" sz="1800" dirty="0">
                <a:latin typeface="Times New Roman" panose="02020603050405020304" pitchFamily="18" charset="0"/>
                <a:cs typeface="Times New Roman" panose="02020603050405020304" pitchFamily="18" charset="0"/>
              </a:rPr>
              <a:t> a </a:t>
            </a:r>
            <a:r>
              <a:rPr lang="en-US" sz="1800" dirty="0" err="1">
                <a:latin typeface="Times New Roman" panose="02020603050405020304" pitchFamily="18" charset="0"/>
                <a:cs typeface="Times New Roman" panose="02020603050405020304" pitchFamily="18" charset="0"/>
              </a:rPr>
              <a:t>joncţiunii</a:t>
            </a:r>
            <a:r>
              <a:rPr lang="en-US" sz="1800" dirty="0">
                <a:latin typeface="Times New Roman" panose="02020603050405020304" pitchFamily="18" charset="0"/>
                <a:cs typeface="Times New Roman" panose="02020603050405020304" pitchFamily="18" charset="0"/>
              </a:rPr>
              <a:t> EB</a:t>
            </a:r>
            <a:r>
              <a:rPr lang="ro-RO"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şi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polarizării</a:t>
            </a:r>
            <a:r>
              <a:rPr lang="en-US" sz="1800" dirty="0">
                <a:latin typeface="Times New Roman" panose="02020603050405020304" pitchFamily="18" charset="0"/>
                <a:cs typeface="Times New Roman" panose="02020603050405020304" pitchFamily="18" charset="0"/>
              </a:rPr>
              <a:t> inverse a </a:t>
            </a:r>
            <a:r>
              <a:rPr lang="en-US" sz="1800" dirty="0" err="1">
                <a:latin typeface="Times New Roman" panose="02020603050405020304" pitchFamily="18" charset="0"/>
                <a:cs typeface="Times New Roman" panose="02020603050405020304" pitchFamily="18" charset="0"/>
              </a:rPr>
              <a:t>joncţiunii</a:t>
            </a:r>
            <a:r>
              <a:rPr lang="en-US" sz="1800" dirty="0">
                <a:latin typeface="Times New Roman" panose="02020603050405020304" pitchFamily="18" charset="0"/>
                <a:cs typeface="Times New Roman" panose="02020603050405020304" pitchFamily="18" charset="0"/>
              </a:rPr>
              <a:t> CB.</a:t>
            </a:r>
          </a:p>
          <a:p>
            <a:pPr algn="just"/>
            <a:r>
              <a:rPr lang="en-US" sz="1800" dirty="0">
                <a:latin typeface="Times New Roman" panose="02020603050405020304" pitchFamily="18" charset="0"/>
                <a:cs typeface="Times New Roman" panose="02020603050405020304" pitchFamily="18" charset="0"/>
              </a:rPr>
              <a:t> Regiunea de </a:t>
            </a:r>
            <a:r>
              <a:rPr lang="en-US" sz="1800" dirty="0" err="1">
                <a:latin typeface="Times New Roman" panose="02020603050405020304" pitchFamily="18" charset="0"/>
                <a:cs typeface="Times New Roman" panose="02020603050405020304" pitchFamily="18" charset="0"/>
              </a:rPr>
              <a:t>blocare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tăiere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corespunzătoare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polarizării</a:t>
            </a:r>
            <a:r>
              <a:rPr lang="en-US" sz="1800" dirty="0">
                <a:latin typeface="Times New Roman" panose="02020603050405020304" pitchFamily="18" charset="0"/>
                <a:cs typeface="Times New Roman" panose="02020603050405020304" pitchFamily="18" charset="0"/>
              </a:rPr>
              <a:t> inverse a </a:t>
            </a:r>
            <a:r>
              <a:rPr lang="en-US" sz="1800" dirty="0" err="1">
                <a:latin typeface="Times New Roman" panose="02020603050405020304" pitchFamily="18" charset="0"/>
                <a:cs typeface="Times New Roman" panose="02020603050405020304" pitchFamily="18" charset="0"/>
              </a:rPr>
              <a:t>ambelor</a:t>
            </a:r>
            <a:r>
              <a:rPr lang="ro-RO"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joncţiuni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Limita</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tăiere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este</a:t>
            </a:r>
            <a:r>
              <a:rPr lang="en-US" sz="1800" dirty="0">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i</a:t>
            </a:r>
            <a:r>
              <a:rPr lang="ro-RO" sz="1200" b="1" dirty="0">
                <a:solidFill>
                  <a:srgbClr val="FF0000"/>
                </a:solidFill>
                <a:latin typeface="Times New Roman" panose="02020603050405020304" pitchFamily="18" charset="0"/>
                <a:cs typeface="Times New Roman" panose="02020603050405020304" pitchFamily="18" charset="0"/>
              </a:rPr>
              <a:t>B</a:t>
            </a:r>
            <a:r>
              <a:rPr lang="ro-RO" sz="1800" b="1" dirty="0">
                <a:solidFill>
                  <a:srgbClr val="FF0000"/>
                </a:solidFill>
                <a:latin typeface="Times New Roman" panose="02020603050405020304" pitchFamily="18" charset="0"/>
                <a:cs typeface="Times New Roman" panose="02020603050405020304" pitchFamily="18" charset="0"/>
              </a:rPr>
              <a:t>=0</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caz</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în</a:t>
            </a:r>
            <a:r>
              <a:rPr lang="en-US" sz="1800" dirty="0">
                <a:latin typeface="Times New Roman" panose="02020603050405020304" pitchFamily="18" charset="0"/>
                <a:cs typeface="Times New Roman" panose="02020603050405020304" pitchFamily="18" charset="0"/>
              </a:rPr>
              <a:t> care </a:t>
            </a:r>
            <a:r>
              <a:rPr lang="en-US" sz="1800" dirty="0" err="1">
                <a:latin typeface="Times New Roman" panose="02020603050405020304" pitchFamily="18" charset="0"/>
                <a:cs typeface="Times New Roman" panose="02020603050405020304" pitchFamily="18" charset="0"/>
              </a:rPr>
              <a:t>valoarea</a:t>
            </a:r>
            <a:r>
              <a:rPr lang="ro-RO"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curentului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colector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a:t>
            </a:r>
            <a:r>
              <a:rPr lang="en-US" sz="1800" dirty="0">
                <a:latin typeface="Times New Roman" panose="02020603050405020304" pitchFamily="18" charset="0"/>
                <a:cs typeface="Times New Roman" panose="02020603050405020304" pitchFamily="18" charset="0"/>
              </a:rPr>
              <a:t> fi </a:t>
            </a:r>
            <a:r>
              <a:rPr lang="ro-RO" sz="1800" b="1" dirty="0">
                <a:solidFill>
                  <a:srgbClr val="FF0000"/>
                </a:solidFill>
                <a:latin typeface="Times New Roman" panose="02020603050405020304" pitchFamily="18" charset="0"/>
                <a:cs typeface="Times New Roman" panose="02020603050405020304" pitchFamily="18" charset="0"/>
              </a:rPr>
              <a:t>I</a:t>
            </a:r>
            <a:r>
              <a:rPr lang="en-US" sz="1200" b="1" dirty="0">
                <a:solidFill>
                  <a:srgbClr val="FF0000"/>
                </a:solidFill>
                <a:latin typeface="Times New Roman" panose="02020603050405020304" pitchFamily="18" charset="0"/>
                <a:cs typeface="Times New Roman" panose="02020603050405020304" pitchFamily="18" charset="0"/>
              </a:rPr>
              <a:t>CE0</a:t>
            </a:r>
            <a:r>
              <a:rPr lang="ro-RO" sz="1800"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Dacă </a:t>
            </a:r>
            <a:r>
              <a:rPr lang="en-US" sz="1800" dirty="0" err="1">
                <a:latin typeface="Times New Roman" panose="02020603050405020304" pitchFamily="18" charset="0"/>
                <a:cs typeface="Times New Roman" panose="02020603050405020304" pitchFamily="18" charset="0"/>
              </a:rPr>
              <a:t>joncţiunea</a:t>
            </a:r>
            <a:r>
              <a:rPr lang="en-US" sz="1800" dirty="0">
                <a:latin typeface="Times New Roman" panose="02020603050405020304" pitchFamily="18" charset="0"/>
                <a:cs typeface="Times New Roman" panose="02020603050405020304" pitchFamily="18" charset="0"/>
              </a:rPr>
              <a:t> EB se </a:t>
            </a:r>
            <a:r>
              <a:rPr lang="en-US" sz="1800" dirty="0" err="1">
                <a:latin typeface="Times New Roman" panose="02020603050405020304" pitchFamily="18" charset="0"/>
                <a:cs typeface="Times New Roman" panose="02020603050405020304" pitchFamily="18" charset="0"/>
              </a:rPr>
              <a:t>polarizează</a:t>
            </a:r>
            <a:r>
              <a:rPr lang="en-US" sz="1800" dirty="0">
                <a:latin typeface="Times New Roman" panose="02020603050405020304" pitchFamily="18" charset="0"/>
                <a:cs typeface="Times New Roman" panose="02020603050405020304" pitchFamily="18" charset="0"/>
              </a:rPr>
              <a:t> invers,</a:t>
            </a:r>
            <a:r>
              <a:rPr lang="ro-RO"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curentul</a:t>
            </a:r>
            <a:r>
              <a:rPr lang="en-US" sz="1800" dirty="0">
                <a:latin typeface="Times New Roman" panose="02020603050405020304" pitchFamily="18" charset="0"/>
                <a:cs typeface="Times New Roman" panose="02020603050405020304" pitchFamily="18" charset="0"/>
              </a:rPr>
              <a:t> </a:t>
            </a:r>
            <a:r>
              <a:rPr lang="en-US" sz="1800" b="1" dirty="0" err="1">
                <a:solidFill>
                  <a:srgbClr val="FF0000"/>
                </a:solidFill>
                <a:latin typeface="Times New Roman" panose="02020603050405020304" pitchFamily="18" charset="0"/>
                <a:cs typeface="Times New Roman" panose="02020603050405020304" pitchFamily="18" charset="0"/>
              </a:rPr>
              <a:t>i</a:t>
            </a:r>
            <a:r>
              <a:rPr lang="en-US" sz="1200" b="1" dirty="0" err="1">
                <a:solidFill>
                  <a:srgbClr val="FF0000"/>
                </a:solidFill>
                <a:latin typeface="Times New Roman" panose="02020603050405020304" pitchFamily="18" charset="0"/>
                <a:cs typeface="Times New Roman" panose="02020603050405020304" pitchFamily="18" charset="0"/>
              </a:rPr>
              <a:t>B</a:t>
            </a:r>
            <a:r>
              <a:rPr lang="en-US" sz="1800" b="1" dirty="0">
                <a:solidFill>
                  <a:srgbClr val="FF0000"/>
                </a:solidFill>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devine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negativ</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curentul</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saturaţie</a:t>
            </a:r>
            <a:r>
              <a:rPr lang="en-US" sz="1800" dirty="0">
                <a:latin typeface="Times New Roman" panose="02020603050405020304" pitchFamily="18" charset="0"/>
                <a:cs typeface="Times New Roman" panose="02020603050405020304" pitchFamily="18" charset="0"/>
              </a:rPr>
              <a:t> al </a:t>
            </a:r>
            <a:r>
              <a:rPr lang="en-US" sz="1800" dirty="0" err="1">
                <a:latin typeface="Times New Roman" panose="02020603050405020304" pitchFamily="18" charset="0"/>
                <a:cs typeface="Times New Roman" panose="02020603050405020304" pitchFamily="18" charset="0"/>
              </a:rPr>
              <a:t>joncţiunii</a:t>
            </a:r>
            <a:r>
              <a:rPr lang="en-US" sz="1800" dirty="0">
                <a:latin typeface="Times New Roman" panose="02020603050405020304" pitchFamily="18" charset="0"/>
                <a:cs typeface="Times New Roman" panose="02020603050405020304" pitchFamily="18" charset="0"/>
              </a:rPr>
              <a:t> EB), </a:t>
            </a:r>
            <a:r>
              <a:rPr lang="en-US" sz="1800" dirty="0" err="1">
                <a:latin typeface="Times New Roman" panose="02020603050405020304" pitchFamily="18" charset="0"/>
                <a:cs typeface="Times New Roman" panose="02020603050405020304" pitchFamily="18" charset="0"/>
              </a:rPr>
              <a:t>astfel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încât</a:t>
            </a:r>
            <a:r>
              <a:rPr lang="ro-RO"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curentul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a:t>
            </a:r>
            <a:r>
              <a:rPr lang="en-US" sz="1200" dirty="0" err="1">
                <a:latin typeface="Times New Roman" panose="02020603050405020304" pitchFamily="18" charset="0"/>
                <a:cs typeface="Times New Roman" panose="02020603050405020304" pitchFamily="18" charset="0"/>
              </a:rPr>
              <a:t>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poate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deveni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mai</a:t>
            </a:r>
            <a:r>
              <a:rPr lang="en-US" sz="1800" dirty="0">
                <a:latin typeface="Times New Roman" panose="02020603050405020304" pitchFamily="18" charset="0"/>
                <a:cs typeface="Times New Roman" panose="02020603050405020304" pitchFamily="18" charset="0"/>
              </a:rPr>
              <a:t> mic </a:t>
            </a:r>
            <a:r>
              <a:rPr lang="en-US" sz="1800" dirty="0" err="1">
                <a:latin typeface="Times New Roman" panose="02020603050405020304" pitchFamily="18" charset="0"/>
                <a:cs typeface="Times New Roman" panose="02020603050405020304" pitchFamily="18" charset="0"/>
              </a:rPr>
              <a:t>decât</a:t>
            </a:r>
            <a:r>
              <a:rPr lang="ro-RO" sz="1800" dirty="0">
                <a:latin typeface="Times New Roman" panose="02020603050405020304" pitchFamily="18" charset="0"/>
                <a:cs typeface="Times New Roman" panose="02020603050405020304" pitchFamily="18" charset="0"/>
              </a:rPr>
              <a:t> I</a:t>
            </a:r>
            <a:r>
              <a:rPr lang="en-US" sz="1200" dirty="0">
                <a:latin typeface="Times New Roman" panose="02020603050405020304" pitchFamily="18" charset="0"/>
                <a:cs typeface="Times New Roman" panose="02020603050405020304" pitchFamily="18" charset="0"/>
              </a:rPr>
              <a:t>CE0</a:t>
            </a:r>
            <a:r>
              <a:rPr lang="en-US" sz="1800" dirty="0">
                <a:latin typeface="Times New Roman" panose="02020603050405020304" pitchFamily="18" charset="0"/>
                <a:cs typeface="Times New Roman" panose="02020603050405020304" pitchFamily="18" charset="0"/>
              </a:rPr>
              <a:t>. Se </a:t>
            </a:r>
            <a:r>
              <a:rPr lang="en-US" sz="1800" dirty="0" err="1">
                <a:latin typeface="Times New Roman" panose="02020603050405020304" pitchFamily="18" charset="0"/>
                <a:cs typeface="Times New Roman" panose="02020603050405020304" pitchFamily="18" charset="0"/>
              </a:rPr>
              <a:t>defineşte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limita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blocării</a:t>
            </a:r>
            <a:r>
              <a:rPr lang="ro-RO"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profunde</a:t>
            </a:r>
            <a:r>
              <a:rPr lang="en-US" sz="1800" dirty="0">
                <a:latin typeface="Times New Roman" panose="02020603050405020304" pitchFamily="18" charset="0"/>
                <a:cs typeface="Times New Roman" panose="02020603050405020304" pitchFamily="18" charset="0"/>
              </a:rPr>
              <a:t> </a:t>
            </a:r>
            <a:r>
              <a:rPr lang="ro-RO" sz="1800" b="1" dirty="0">
                <a:solidFill>
                  <a:srgbClr val="FF0000"/>
                </a:solidFill>
                <a:latin typeface="Times New Roman" panose="02020603050405020304" pitchFamily="18" charset="0"/>
                <a:cs typeface="Times New Roman" panose="02020603050405020304" pitchFamily="18" charset="0"/>
              </a:rPr>
              <a:t>i</a:t>
            </a:r>
            <a:r>
              <a:rPr lang="en-US" sz="1200" b="1" dirty="0">
                <a:solidFill>
                  <a:srgbClr val="FF0000"/>
                </a:solidFill>
                <a:latin typeface="Times New Roman" panose="02020603050405020304" pitchFamily="18" charset="0"/>
                <a:cs typeface="Times New Roman" panose="02020603050405020304" pitchFamily="18" charset="0"/>
              </a:rPr>
              <a:t>B</a:t>
            </a:r>
            <a:r>
              <a:rPr lang="ro-RO" sz="1800" b="1" dirty="0">
                <a:solidFill>
                  <a:srgbClr val="FF0000"/>
                </a:solidFill>
                <a:latin typeface="Times New Roman" panose="02020603050405020304" pitchFamily="18" charset="0"/>
                <a:cs typeface="Times New Roman" panose="02020603050405020304" pitchFamily="18" charset="0"/>
              </a:rPr>
              <a:t>=-I</a:t>
            </a:r>
            <a:r>
              <a:rPr lang="ro-RO" sz="1200" b="1" dirty="0">
                <a:solidFill>
                  <a:srgbClr val="FF0000"/>
                </a:solidFill>
                <a:latin typeface="Times New Roman" panose="02020603050405020304" pitchFamily="18" charset="0"/>
                <a:cs typeface="Times New Roman" panose="02020603050405020304" pitchFamily="18" charset="0"/>
              </a:rPr>
              <a:t>CB</a:t>
            </a:r>
            <a:r>
              <a:rPr lang="en-US" sz="1800" b="1" dirty="0">
                <a:solidFill>
                  <a:srgbClr val="FF0000"/>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în </a:t>
            </a:r>
            <a:r>
              <a:rPr lang="en-US" sz="1800" dirty="0" err="1">
                <a:latin typeface="Times New Roman" panose="02020603050405020304" pitchFamily="18" charset="0"/>
                <a:cs typeface="Times New Roman" panose="02020603050405020304" pitchFamily="18" charset="0"/>
              </a:rPr>
              <a:t>caz</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în</a:t>
            </a:r>
            <a:r>
              <a:rPr lang="en-US" sz="1800" dirty="0">
                <a:latin typeface="Times New Roman" panose="02020603050405020304" pitchFamily="18" charset="0"/>
                <a:cs typeface="Times New Roman" panose="02020603050405020304" pitchFamily="18" charset="0"/>
              </a:rPr>
              <a:t> care </a:t>
            </a:r>
            <a:r>
              <a:rPr lang="ro-RO" sz="1800" b="1" dirty="0" err="1">
                <a:solidFill>
                  <a:srgbClr val="FF0000"/>
                </a:solidFill>
                <a:latin typeface="Times New Roman" panose="02020603050405020304" pitchFamily="18" charset="0"/>
                <a:cs typeface="Times New Roman" panose="02020603050405020304" pitchFamily="18" charset="0"/>
              </a:rPr>
              <a:t>i</a:t>
            </a:r>
            <a:r>
              <a:rPr lang="ro-RO" sz="1200" b="1" dirty="0" err="1">
                <a:solidFill>
                  <a:srgbClr val="FF0000"/>
                </a:solidFill>
                <a:latin typeface="Times New Roman" panose="02020603050405020304" pitchFamily="18" charset="0"/>
                <a:cs typeface="Times New Roman" panose="02020603050405020304" pitchFamily="18" charset="0"/>
              </a:rPr>
              <a:t>C</a:t>
            </a:r>
            <a:r>
              <a:rPr lang="ro-RO" sz="1800" b="1" dirty="0">
                <a:solidFill>
                  <a:srgbClr val="FF0000"/>
                </a:solidFill>
                <a:latin typeface="Times New Roman" panose="02020603050405020304" pitchFamily="18" charset="0"/>
                <a:cs typeface="Times New Roman" panose="02020603050405020304" pitchFamily="18" charset="0"/>
              </a:rPr>
              <a:t>=I</a:t>
            </a:r>
            <a:r>
              <a:rPr lang="ro-RO" sz="1200" b="1" dirty="0">
                <a:solidFill>
                  <a:srgbClr val="FF0000"/>
                </a:solidFill>
                <a:latin typeface="Times New Roman" panose="02020603050405020304" pitchFamily="18" charset="0"/>
                <a:cs typeface="Times New Roman" panose="02020603050405020304" pitchFamily="18" charset="0"/>
              </a:rPr>
              <a:t>CB0</a:t>
            </a:r>
            <a:r>
              <a:rPr lang="ro-RO" sz="1800" b="1" dirty="0">
                <a:solidFill>
                  <a:srgbClr val="FF0000"/>
                </a:solidFill>
                <a:latin typeface="Times New Roman" panose="02020603050405020304" pitchFamily="18" charset="0"/>
                <a:cs typeface="Times New Roman" panose="02020603050405020304" pitchFamily="18" charset="0"/>
              </a:rPr>
              <a:t>.</a:t>
            </a:r>
          </a:p>
          <a:p>
            <a:pPr algn="just"/>
            <a:r>
              <a:rPr lang="en-US" sz="1800" dirty="0">
                <a:latin typeface="Times New Roman" panose="02020603050405020304" pitchFamily="18" charset="0"/>
                <a:cs typeface="Times New Roman" panose="02020603050405020304" pitchFamily="18" charset="0"/>
              </a:rPr>
              <a:t> Regiunea de </a:t>
            </a:r>
            <a:r>
              <a:rPr lang="en-US" sz="1800" dirty="0" err="1">
                <a:latin typeface="Times New Roman" panose="02020603050405020304" pitchFamily="18" charset="0"/>
                <a:cs typeface="Times New Roman" panose="02020603050405020304" pitchFamily="18" charset="0"/>
              </a:rPr>
              <a:t>saturaţie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corespunzătoare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polarizării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directe</a:t>
            </a:r>
            <a:r>
              <a:rPr lang="en-US" sz="1800" dirty="0">
                <a:latin typeface="Times New Roman" panose="02020603050405020304" pitchFamily="18" charset="0"/>
                <a:cs typeface="Times New Roman" panose="02020603050405020304" pitchFamily="18" charset="0"/>
              </a:rPr>
              <a:t> a </a:t>
            </a:r>
            <a:r>
              <a:rPr lang="en-US" sz="1800" dirty="0" err="1">
                <a:latin typeface="Times New Roman" panose="02020603050405020304" pitchFamily="18" charset="0"/>
                <a:cs typeface="Times New Roman" panose="02020603050405020304" pitchFamily="18" charset="0"/>
              </a:rPr>
              <a:t>ambelor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joncţiuni</a:t>
            </a:r>
            <a:r>
              <a:rPr lang="en-US" sz="1800" dirty="0">
                <a:latin typeface="Times New Roman" panose="02020603050405020304" pitchFamily="18" charset="0"/>
                <a:cs typeface="Times New Roman" panose="02020603050405020304" pitchFamily="18" charset="0"/>
              </a:rPr>
              <a:t>. În</a:t>
            </a:r>
            <a:r>
              <a:rPr lang="ro-RO"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această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situaţie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rezistenţa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internă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dinamică</a:t>
            </a:r>
            <a:r>
              <a:rPr lang="en-US" sz="1800" dirty="0">
                <a:latin typeface="Times New Roman" panose="02020603050405020304" pitchFamily="18" charset="0"/>
                <a:cs typeface="Times New Roman" panose="02020603050405020304" pitchFamily="18" charset="0"/>
              </a:rPr>
              <a:t>) a </a:t>
            </a:r>
            <a:r>
              <a:rPr lang="en-US" sz="1800" dirty="0" err="1">
                <a:latin typeface="Times New Roman" panose="02020603050405020304" pitchFamily="18" charset="0"/>
                <a:cs typeface="Times New Roman" panose="02020603050405020304" pitchFamily="18" charset="0"/>
              </a:rPr>
              <a:t>joncţiunii</a:t>
            </a:r>
            <a:r>
              <a:rPr lang="en-US" sz="1800" dirty="0">
                <a:latin typeface="Times New Roman" panose="02020603050405020304" pitchFamily="18" charset="0"/>
                <a:cs typeface="Times New Roman" panose="02020603050405020304" pitchFamily="18" charset="0"/>
              </a:rPr>
              <a:t> CB,</a:t>
            </a:r>
            <a:r>
              <a:rPr lang="ro-RO" sz="1800" dirty="0">
                <a:latin typeface="Times New Roman" panose="02020603050405020304" pitchFamily="18" charset="0"/>
                <a:cs typeface="Times New Roman" panose="02020603050405020304" pitchFamily="18" charset="0"/>
              </a:rPr>
              <a:t> </a:t>
            </a:r>
          </a:p>
          <a:p>
            <a:pPr marL="0" indent="0" algn="just">
              <a:buNone/>
            </a:pPr>
            <a:r>
              <a:rPr lang="ro-RO" sz="1800" b="1" dirty="0" err="1">
                <a:solidFill>
                  <a:srgbClr val="FF0000"/>
                </a:solidFill>
                <a:latin typeface="Times New Roman" panose="02020603050405020304" pitchFamily="18" charset="0"/>
                <a:cs typeface="Times New Roman" panose="02020603050405020304" pitchFamily="18" charset="0"/>
              </a:rPr>
              <a:t>r</a:t>
            </a:r>
            <a:r>
              <a:rPr lang="ro-RO" sz="1200" b="1" dirty="0" err="1">
                <a:solidFill>
                  <a:srgbClr val="FF0000"/>
                </a:solidFill>
                <a:latin typeface="Times New Roman" panose="02020603050405020304" pitchFamily="18" charset="0"/>
                <a:cs typeface="Times New Roman" panose="02020603050405020304" pitchFamily="18" charset="0"/>
              </a:rPr>
              <a:t>d</a:t>
            </a:r>
            <a:r>
              <a:rPr lang="ro-RO" sz="1800" b="1" dirty="0">
                <a:solidFill>
                  <a:srgbClr val="FF0000"/>
                </a:solidFill>
                <a:latin typeface="Times New Roman" panose="02020603050405020304" pitchFamily="18" charset="0"/>
                <a:cs typeface="Times New Roman" panose="02020603050405020304" pitchFamily="18" charset="0"/>
              </a:rPr>
              <a:t>=</a:t>
            </a:r>
            <a:r>
              <a:rPr lang="ro-RO" sz="1800" b="1" dirty="0" err="1">
                <a:solidFill>
                  <a:srgbClr val="FF0000"/>
                </a:solidFill>
                <a:latin typeface="Times New Roman" panose="02020603050405020304" pitchFamily="18" charset="0"/>
                <a:cs typeface="Times New Roman" panose="02020603050405020304" pitchFamily="18" charset="0"/>
              </a:rPr>
              <a:t>dv</a:t>
            </a:r>
            <a:r>
              <a:rPr lang="ro-RO" sz="1000" b="1" dirty="0" err="1">
                <a:solidFill>
                  <a:srgbClr val="FF0000"/>
                </a:solidFill>
                <a:latin typeface="Times New Roman" panose="02020603050405020304" pitchFamily="18" charset="0"/>
                <a:cs typeface="Times New Roman" panose="02020603050405020304" pitchFamily="18" charset="0"/>
              </a:rPr>
              <a:t>CB</a:t>
            </a:r>
            <a:r>
              <a:rPr lang="ro-RO" sz="1800" b="1" dirty="0">
                <a:solidFill>
                  <a:srgbClr val="FF0000"/>
                </a:solidFill>
                <a:latin typeface="Times New Roman" panose="02020603050405020304" pitchFamily="18" charset="0"/>
                <a:cs typeface="Times New Roman" panose="02020603050405020304" pitchFamily="18" charset="0"/>
              </a:rPr>
              <a:t>/</a:t>
            </a:r>
            <a:r>
              <a:rPr lang="ro-RO" sz="1800" b="1" dirty="0" err="1">
                <a:solidFill>
                  <a:srgbClr val="FF0000"/>
                </a:solidFill>
                <a:latin typeface="Times New Roman" panose="02020603050405020304" pitchFamily="18" charset="0"/>
                <a:cs typeface="Times New Roman" panose="02020603050405020304" pitchFamily="18" charset="0"/>
              </a:rPr>
              <a:t>di</a:t>
            </a:r>
            <a:r>
              <a:rPr lang="ro-RO" sz="1050" b="1" dirty="0" err="1">
                <a:solidFill>
                  <a:srgbClr val="FF0000"/>
                </a:solidFill>
                <a:latin typeface="Times New Roman" panose="02020603050405020304" pitchFamily="18" charset="0"/>
                <a:cs typeface="Times New Roman" panose="02020603050405020304" pitchFamily="18" charset="0"/>
              </a:rPr>
              <a:t>C</a:t>
            </a:r>
            <a:r>
              <a:rPr lang="ro-RO" sz="1100" b="1" dirty="0">
                <a:solidFill>
                  <a:srgbClr val="FF0000"/>
                </a:solidFill>
                <a:latin typeface="Times New Roman" panose="02020603050405020304" pitchFamily="18" charset="0"/>
                <a:cs typeface="Times New Roman" panose="02020603050405020304" pitchFamily="18" charset="0"/>
              </a:rPr>
              <a:t> </a:t>
            </a:r>
            <a:r>
              <a:rPr lang="ro-RO" sz="1800" b="1" dirty="0">
                <a:solidFill>
                  <a:srgbClr val="FF0000"/>
                </a:solidFill>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se va </a:t>
            </a:r>
            <a:r>
              <a:rPr lang="en-US" sz="1800" dirty="0" err="1">
                <a:latin typeface="Times New Roman" panose="02020603050405020304" pitchFamily="18" charset="0"/>
                <a:cs typeface="Times New Roman" panose="02020603050405020304" pitchFamily="18" charset="0"/>
              </a:rPr>
              <a:t>micşora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fapt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explică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panta</a:t>
            </a:r>
            <a:r>
              <a:rPr lang="en-US" sz="1800" dirty="0">
                <a:latin typeface="Times New Roman" panose="02020603050405020304" pitchFamily="18" charset="0"/>
                <a:cs typeface="Times New Roman" panose="02020603050405020304" pitchFamily="18" charset="0"/>
              </a:rPr>
              <a:t> mare a </a:t>
            </a:r>
            <a:r>
              <a:rPr lang="en-US" sz="1800" dirty="0" err="1">
                <a:latin typeface="Times New Roman" panose="02020603050405020304" pitchFamily="18" charset="0"/>
                <a:cs typeface="Times New Roman" panose="02020603050405020304" pitchFamily="18" charset="0"/>
              </a:rPr>
              <a:t>caracteristicilor</a:t>
            </a:r>
            <a:r>
              <a:rPr lang="en-US"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Limita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regiunii</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saturaţie</a:t>
            </a:r>
            <a:r>
              <a:rPr lang="ro-RO"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este</a:t>
            </a:r>
            <a:r>
              <a:rPr lang="en-US" sz="1800" dirty="0">
                <a:latin typeface="Times New Roman" panose="02020603050405020304" pitchFamily="18" charset="0"/>
                <a:cs typeface="Times New Roman" panose="02020603050405020304" pitchFamily="18" charset="0"/>
              </a:rPr>
              <a:t> </a:t>
            </a:r>
            <a:r>
              <a:rPr lang="ro-RO" sz="1800" b="1" dirty="0">
                <a:solidFill>
                  <a:srgbClr val="FF0000"/>
                </a:solidFill>
                <a:latin typeface="Times New Roman" panose="02020603050405020304" pitchFamily="18" charset="0"/>
                <a:cs typeface="Times New Roman" panose="02020603050405020304" pitchFamily="18" charset="0"/>
              </a:rPr>
              <a:t>V</a:t>
            </a:r>
            <a:r>
              <a:rPr lang="ro-RO" sz="1200" b="1" dirty="0">
                <a:solidFill>
                  <a:srgbClr val="FF0000"/>
                </a:solidFill>
                <a:latin typeface="Times New Roman" panose="02020603050405020304" pitchFamily="18" charset="0"/>
                <a:cs typeface="Times New Roman" panose="02020603050405020304" pitchFamily="18" charset="0"/>
              </a:rPr>
              <a:t>BC</a:t>
            </a:r>
            <a:r>
              <a:rPr lang="ro-RO" sz="1800" b="1" dirty="0">
                <a:solidFill>
                  <a:srgbClr val="FF0000"/>
                </a:solidFill>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joncţiunea</a:t>
            </a:r>
            <a:r>
              <a:rPr lang="en-US" sz="1800" dirty="0">
                <a:latin typeface="Times New Roman" panose="02020603050405020304" pitchFamily="18" charset="0"/>
                <a:cs typeface="Times New Roman" panose="02020603050405020304" pitchFamily="18" charset="0"/>
              </a:rPr>
              <a:t> CB la </a:t>
            </a:r>
            <a:r>
              <a:rPr lang="en-US" sz="1800" dirty="0" err="1">
                <a:latin typeface="Times New Roman" panose="02020603050405020304" pitchFamily="18" charset="0"/>
                <a:cs typeface="Times New Roman" panose="02020603050405020304" pitchFamily="18" charset="0"/>
              </a:rPr>
              <a:t>limita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polarizării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directe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deşi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în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practică</a:t>
            </a:r>
            <a:r>
              <a:rPr lang="en-US" sz="1800" dirty="0">
                <a:latin typeface="Times New Roman" panose="02020603050405020304" pitchFamily="18" charset="0"/>
                <a:cs typeface="Times New Roman" panose="02020603050405020304" pitchFamily="18" charset="0"/>
              </a:rPr>
              <a:t> se</a:t>
            </a:r>
            <a:r>
              <a:rPr lang="ro-RO"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lucrează</a:t>
            </a:r>
            <a:r>
              <a:rPr lang="en-US" sz="1800" dirty="0">
                <a:latin typeface="Times New Roman" panose="02020603050405020304" pitchFamily="18" charset="0"/>
                <a:cs typeface="Times New Roman" panose="02020603050405020304" pitchFamily="18" charset="0"/>
              </a:rPr>
              <a:t> cu </a:t>
            </a:r>
            <a:r>
              <a:rPr lang="en-US" sz="1800" dirty="0" err="1">
                <a:latin typeface="Times New Roman" panose="02020603050405020304" pitchFamily="18" charset="0"/>
                <a:cs typeface="Times New Roman" panose="02020603050405020304" pitchFamily="18" charset="0"/>
              </a:rPr>
              <a:t>valori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uşor</a:t>
            </a:r>
            <a:r>
              <a:rPr lang="en-US" sz="1800" dirty="0">
                <a:latin typeface="Times New Roman" panose="02020603050405020304" pitchFamily="18" charset="0"/>
                <a:cs typeface="Times New Roman" panose="02020603050405020304" pitchFamily="18" charset="0"/>
              </a:rPr>
              <a:t> negative, </a:t>
            </a:r>
            <a:r>
              <a:rPr lang="en-US" sz="1800" dirty="0" err="1">
                <a:latin typeface="Times New Roman" panose="02020603050405020304" pitchFamily="18" charset="0"/>
                <a:cs typeface="Times New Roman" panose="02020603050405020304" pitchFamily="18" charset="0"/>
              </a:rPr>
              <a:t>pentru</a:t>
            </a:r>
            <a:r>
              <a:rPr lang="en-US" sz="1800" dirty="0">
                <a:latin typeface="Times New Roman" panose="02020603050405020304" pitchFamily="18" charset="0"/>
                <a:cs typeface="Times New Roman" panose="02020603050405020304" pitchFamily="18" charset="0"/>
              </a:rPr>
              <a:t> a </a:t>
            </a:r>
            <a:r>
              <a:rPr lang="en-US" sz="1800" dirty="0" err="1">
                <a:latin typeface="Times New Roman" panose="02020603050405020304" pitchFamily="18" charset="0"/>
                <a:cs typeface="Times New Roman" panose="02020603050405020304" pitchFamily="18" charset="0"/>
              </a:rPr>
              <a:t>preîntâmpina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saturarea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profundă</a:t>
            </a:r>
            <a:r>
              <a:rPr lang="en-US" sz="1800" dirty="0">
                <a:latin typeface="Times New Roman" panose="02020603050405020304" pitchFamily="18" charset="0"/>
                <a:cs typeface="Times New Roman" panose="02020603050405020304" pitchFamily="18" charset="0"/>
              </a:rPr>
              <a:t>. În </a:t>
            </a:r>
            <a:r>
              <a:rPr lang="en-US" sz="1800" dirty="0" err="1">
                <a:latin typeface="Times New Roman" panose="02020603050405020304" pitchFamily="18" charset="0"/>
                <a:cs typeface="Times New Roman" panose="02020603050405020304" pitchFamily="18" charset="0"/>
              </a:rPr>
              <a:t>acest</a:t>
            </a:r>
            <a:r>
              <a:rPr lang="ro-RO"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caz</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valoarea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tensiunii</a:t>
            </a:r>
            <a:r>
              <a:rPr lang="en-US" sz="1800" dirty="0">
                <a:latin typeface="Times New Roman" panose="02020603050405020304" pitchFamily="18" charset="0"/>
                <a:cs typeface="Times New Roman" panose="02020603050405020304" pitchFamily="18" charset="0"/>
              </a:rPr>
              <a:t> </a:t>
            </a:r>
            <a:r>
              <a:rPr lang="ro-RO" sz="1800" b="1" dirty="0">
                <a:solidFill>
                  <a:srgbClr val="FF0000"/>
                </a:solidFill>
                <a:latin typeface="Times New Roman" panose="02020603050405020304" pitchFamily="18" charset="0"/>
                <a:cs typeface="Times New Roman" panose="02020603050405020304" pitchFamily="18" charset="0"/>
              </a:rPr>
              <a:t>–</a:t>
            </a:r>
            <a:r>
              <a:rPr lang="ro-RO" sz="1800" b="1" dirty="0" err="1">
                <a:solidFill>
                  <a:srgbClr val="FF0000"/>
                </a:solidFill>
                <a:latin typeface="Times New Roman" panose="02020603050405020304" pitchFamily="18" charset="0"/>
                <a:cs typeface="Times New Roman" panose="02020603050405020304" pitchFamily="18" charset="0"/>
              </a:rPr>
              <a:t>V</a:t>
            </a:r>
            <a:r>
              <a:rPr lang="ro-RO" sz="1100" b="1" dirty="0" err="1">
                <a:solidFill>
                  <a:srgbClr val="FF0000"/>
                </a:solidFill>
                <a:latin typeface="Times New Roman" panose="02020603050405020304" pitchFamily="18" charset="0"/>
                <a:cs typeface="Times New Roman" panose="02020603050405020304" pitchFamily="18" charset="0"/>
              </a:rPr>
              <a:t>CEsat</a:t>
            </a:r>
            <a:r>
              <a:rPr lang="ro-RO" sz="1800" b="1" dirty="0">
                <a:solidFill>
                  <a:srgbClr val="FF0000"/>
                </a:solidFill>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a:t>
            </a:r>
            <a:r>
              <a:rPr lang="en-US" sz="1800" dirty="0">
                <a:latin typeface="Times New Roman" panose="02020603050405020304" pitchFamily="18" charset="0"/>
                <a:cs typeface="Times New Roman" panose="02020603050405020304" pitchFamily="18" charset="0"/>
              </a:rPr>
              <a:t> fi cu </a:t>
            </a:r>
            <a:r>
              <a:rPr lang="en-US" sz="1800" dirty="0" err="1">
                <a:latin typeface="Times New Roman" panose="02020603050405020304" pitchFamily="18" charset="0"/>
                <a:cs typeface="Times New Roman" panose="02020603050405020304" pitchFamily="18" charset="0"/>
              </a:rPr>
              <a:t>puţin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mai</a:t>
            </a:r>
            <a:r>
              <a:rPr lang="en-US" sz="1800" dirty="0">
                <a:latin typeface="Times New Roman" panose="02020603050405020304" pitchFamily="18" charset="0"/>
                <a:cs typeface="Times New Roman" panose="02020603050405020304" pitchFamily="18" charset="0"/>
              </a:rPr>
              <a:t> mare </a:t>
            </a:r>
            <a:r>
              <a:rPr lang="en-US" sz="1800" dirty="0" err="1">
                <a:latin typeface="Times New Roman" panose="02020603050405020304" pitchFamily="18" charset="0"/>
                <a:cs typeface="Times New Roman" panose="02020603050405020304" pitchFamily="18" charset="0"/>
              </a:rPr>
              <a:t>decât</a:t>
            </a:r>
            <a:r>
              <a:rPr lang="en-US" sz="1800" dirty="0">
                <a:latin typeface="Times New Roman" panose="02020603050405020304" pitchFamily="18" charset="0"/>
                <a:cs typeface="Times New Roman" panose="02020603050405020304" pitchFamily="18" charset="0"/>
              </a:rPr>
              <a:t> </a:t>
            </a:r>
            <a:r>
              <a:rPr lang="ro-RO" sz="1800" b="1" dirty="0">
                <a:solidFill>
                  <a:srgbClr val="FF0000"/>
                </a:solidFill>
                <a:latin typeface="Times New Roman" panose="02020603050405020304" pitchFamily="18" charset="0"/>
                <a:cs typeface="Times New Roman" panose="02020603050405020304" pitchFamily="18" charset="0"/>
              </a:rPr>
              <a:t>-</a:t>
            </a:r>
            <a:r>
              <a:rPr lang="ro-RO" sz="1800" b="1" dirty="0" err="1">
                <a:solidFill>
                  <a:srgbClr val="FF0000"/>
                </a:solidFill>
                <a:latin typeface="Times New Roman" panose="02020603050405020304" pitchFamily="18" charset="0"/>
                <a:cs typeface="Times New Roman" panose="02020603050405020304" pitchFamily="18" charset="0"/>
              </a:rPr>
              <a:t>Vg</a:t>
            </a:r>
            <a:endParaRPr lang="en-US" sz="1800" b="1" dirty="0">
              <a:solidFill>
                <a:srgbClr val="FF0000"/>
              </a:solidFill>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id="{66EE4B8C-FB84-E967-6E98-DE3CD89236EA}"/>
              </a:ext>
            </a:extLst>
          </p:cNvPr>
          <p:cNvPicPr>
            <a:picLocks noChangeAspect="1"/>
          </p:cNvPicPr>
          <p:nvPr/>
        </p:nvPicPr>
        <p:blipFill>
          <a:blip r:embed="rId2"/>
          <a:stretch>
            <a:fillRect/>
          </a:stretch>
        </p:blipFill>
        <p:spPr>
          <a:xfrm>
            <a:off x="358589" y="1829426"/>
            <a:ext cx="3035376" cy="3577406"/>
          </a:xfrm>
          <a:prstGeom prst="rect">
            <a:avLst/>
          </a:prstGeom>
        </p:spPr>
      </p:pic>
    </p:spTree>
    <p:extLst>
      <p:ext uri="{BB962C8B-B14F-4D97-AF65-F5344CB8AC3E}">
        <p14:creationId xmlns:p14="http://schemas.microsoft.com/office/powerpoint/2010/main" val="3518088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7C9549F-A970-6DEE-C1D1-B5409194E240}"/>
              </a:ext>
            </a:extLst>
          </p:cNvPr>
          <p:cNvSpPr>
            <a:spLocks noGrp="1"/>
          </p:cNvSpPr>
          <p:nvPr>
            <p:ph type="title"/>
          </p:nvPr>
        </p:nvSpPr>
        <p:spPr>
          <a:xfrm>
            <a:off x="1051249" y="741697"/>
            <a:ext cx="4999832" cy="461665"/>
          </a:xfrm>
        </p:spPr>
        <p:txBody>
          <a:bodyPr>
            <a:normAutofit/>
          </a:bodyPr>
          <a:lstStyle/>
          <a:p>
            <a:r>
              <a:rPr lang="en-US" sz="2400" b="1" dirty="0" err="1">
                <a:latin typeface="Times New Roman" panose="02020603050405020304" pitchFamily="18" charset="0"/>
                <a:cs typeface="Times New Roman" panose="02020603050405020304" pitchFamily="18" charset="0"/>
              </a:rPr>
              <a:t>Caracteristica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statică</a:t>
            </a:r>
            <a:r>
              <a:rPr lang="en-US" sz="2400" b="1" dirty="0">
                <a:latin typeface="Times New Roman" panose="02020603050405020304" pitchFamily="18" charset="0"/>
                <a:cs typeface="Times New Roman" panose="02020603050405020304" pitchFamily="18" charset="0"/>
              </a:rPr>
              <a:t> de transfer </a:t>
            </a:r>
          </a:p>
        </p:txBody>
      </p:sp>
      <p:pic>
        <p:nvPicPr>
          <p:cNvPr id="5" name="Substituent conținut 4">
            <a:extLst>
              <a:ext uri="{FF2B5EF4-FFF2-40B4-BE49-F238E27FC236}">
                <a16:creationId xmlns:a16="http://schemas.microsoft.com/office/drawing/2014/main" id="{B4FC4CD5-312E-9811-6D88-E9B1B1FF6F22}"/>
              </a:ext>
            </a:extLst>
          </p:cNvPr>
          <p:cNvPicPr>
            <a:picLocks noGrp="1" noChangeAspect="1"/>
          </p:cNvPicPr>
          <p:nvPr>
            <p:ph idx="1"/>
          </p:nvPr>
        </p:nvPicPr>
        <p:blipFill>
          <a:blip r:embed="rId2"/>
          <a:stretch>
            <a:fillRect/>
          </a:stretch>
        </p:blipFill>
        <p:spPr>
          <a:xfrm>
            <a:off x="1051249" y="1453873"/>
            <a:ext cx="7256291" cy="4128882"/>
          </a:xfrm>
        </p:spPr>
      </p:pic>
      <p:sp>
        <p:nvSpPr>
          <p:cNvPr id="7" name="CasetăText 6">
            <a:extLst>
              <a:ext uri="{FF2B5EF4-FFF2-40B4-BE49-F238E27FC236}">
                <a16:creationId xmlns:a16="http://schemas.microsoft.com/office/drawing/2014/main" id="{194B89F4-8372-3162-78C5-AD7AF81A90B7}"/>
              </a:ext>
            </a:extLst>
          </p:cNvPr>
          <p:cNvSpPr txBox="1"/>
          <p:nvPr/>
        </p:nvSpPr>
        <p:spPr>
          <a:xfrm>
            <a:off x="6556310" y="741698"/>
            <a:ext cx="5803641" cy="461665"/>
          </a:xfrm>
          <a:prstGeom prst="rect">
            <a:avLst/>
          </a:prstGeom>
          <a:noFill/>
        </p:spPr>
        <p:txBody>
          <a:bodyPr wrap="square">
            <a:spAutoFit/>
          </a:bodyPr>
          <a:lstStyle/>
          <a:p>
            <a:r>
              <a:rPr lang="en-US" dirty="0"/>
              <a:t>. </a:t>
            </a:r>
            <a:r>
              <a:rPr lang="en-US" sz="2400" b="1" dirty="0" err="1">
                <a:latin typeface="Times New Roman" panose="02020603050405020304" pitchFamily="18" charset="0"/>
                <a:cs typeface="Times New Roman" panose="02020603050405020304" pitchFamily="18" charset="0"/>
              </a:rPr>
              <a:t>Caracteristica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statică</a:t>
            </a:r>
            <a:r>
              <a:rPr lang="en-US" sz="2400" b="1" dirty="0">
                <a:latin typeface="Times New Roman" panose="02020603050405020304" pitchFamily="18" charset="0"/>
                <a:cs typeface="Times New Roman" panose="02020603050405020304" pitchFamily="18" charset="0"/>
              </a:rPr>
              <a:t> de </a:t>
            </a:r>
            <a:r>
              <a:rPr lang="en-US" sz="2400" b="1" dirty="0" err="1">
                <a:latin typeface="Times New Roman" panose="02020603050405020304" pitchFamily="18" charset="0"/>
                <a:cs typeface="Times New Roman" panose="02020603050405020304" pitchFamily="18" charset="0"/>
              </a:rPr>
              <a:t>intrare</a:t>
            </a:r>
            <a:endParaRPr lang="en-US" sz="2400" b="1" dirty="0">
              <a:latin typeface="Times New Roman" panose="02020603050405020304" pitchFamily="18" charset="0"/>
              <a:cs typeface="Times New Roman" panose="02020603050405020304" pitchFamily="18" charset="0"/>
            </a:endParaRPr>
          </a:p>
        </p:txBody>
      </p:sp>
      <p:pic>
        <p:nvPicPr>
          <p:cNvPr id="9" name="Imagine 8">
            <a:extLst>
              <a:ext uri="{FF2B5EF4-FFF2-40B4-BE49-F238E27FC236}">
                <a16:creationId xmlns:a16="http://schemas.microsoft.com/office/drawing/2014/main" id="{4ECFCECF-A801-49D2-93AD-B4083C2D7A65}"/>
              </a:ext>
            </a:extLst>
          </p:cNvPr>
          <p:cNvPicPr>
            <a:picLocks noChangeAspect="1"/>
          </p:cNvPicPr>
          <p:nvPr/>
        </p:nvPicPr>
        <p:blipFill>
          <a:blip r:embed="rId3"/>
          <a:stretch>
            <a:fillRect/>
          </a:stretch>
        </p:blipFill>
        <p:spPr>
          <a:xfrm>
            <a:off x="8532466" y="1453873"/>
            <a:ext cx="2608285" cy="4121489"/>
          </a:xfrm>
          <a:prstGeom prst="rect">
            <a:avLst/>
          </a:prstGeom>
        </p:spPr>
      </p:pic>
    </p:spTree>
    <p:extLst>
      <p:ext uri="{BB962C8B-B14F-4D97-AF65-F5344CB8AC3E}">
        <p14:creationId xmlns:p14="http://schemas.microsoft.com/office/powerpoint/2010/main" val="1838117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D5755BF-1B89-BEB1-A68C-6E903E5E9B22}"/>
              </a:ext>
            </a:extLst>
          </p:cNvPr>
          <p:cNvPicPr>
            <a:picLocks noGrp="1" noChangeAspect="1"/>
          </p:cNvPicPr>
          <p:nvPr>
            <p:ph idx="1"/>
          </p:nvPr>
        </p:nvPicPr>
        <p:blipFill>
          <a:blip r:embed="rId2"/>
          <a:stretch>
            <a:fillRect/>
          </a:stretch>
        </p:blipFill>
        <p:spPr>
          <a:xfrm>
            <a:off x="1251678" y="1874517"/>
            <a:ext cx="9806373" cy="4007822"/>
          </a:xfrm>
          <a:prstGeom prst="rect">
            <a:avLst/>
          </a:prstGeom>
        </p:spPr>
      </p:pic>
      <p:sp>
        <p:nvSpPr>
          <p:cNvPr id="5" name="Title 1">
            <a:extLst>
              <a:ext uri="{FF2B5EF4-FFF2-40B4-BE49-F238E27FC236}">
                <a16:creationId xmlns:a16="http://schemas.microsoft.com/office/drawing/2014/main" id="{A47054AC-E19C-60EA-4F75-4F44A4170493}"/>
              </a:ext>
            </a:extLst>
          </p:cNvPr>
          <p:cNvSpPr>
            <a:spLocks noGrp="1"/>
          </p:cNvSpPr>
          <p:nvPr>
            <p:ph type="title"/>
          </p:nvPr>
        </p:nvSpPr>
        <p:spPr>
          <a:xfrm>
            <a:off x="190499" y="382385"/>
            <a:ext cx="11630025" cy="1065415"/>
          </a:xfrm>
        </p:spPr>
        <p:txBody>
          <a:bodyPr>
            <a:normAutofit fontScale="90000"/>
          </a:bodyPr>
          <a:lstStyle/>
          <a:p>
            <a:pPr algn="ctr"/>
            <a:r>
              <a:rPr lang="ro-RO" sz="3600" dirty="0">
                <a:latin typeface="Times New Roman" panose="02020603050405020304" pitchFamily="18" charset="0"/>
                <a:cs typeface="Times New Roman" panose="02020603050405020304" pitchFamily="18" charset="0"/>
              </a:rPr>
              <a:t>Modelul hibrid. Parametrii H. </a:t>
            </a:r>
            <a:br>
              <a:rPr lang="ro-RO" sz="3600" dirty="0">
                <a:latin typeface="Times New Roman" panose="02020603050405020304" pitchFamily="18" charset="0"/>
                <a:cs typeface="Times New Roman" panose="02020603050405020304" pitchFamily="18" charset="0"/>
              </a:rPr>
            </a:br>
            <a:r>
              <a:rPr lang="ro-RO" sz="3600" dirty="0">
                <a:latin typeface="Times New Roman" panose="02020603050405020304" pitchFamily="18" charset="0"/>
                <a:cs typeface="Times New Roman" panose="02020603050405020304" pitchFamily="18" charset="0"/>
              </a:rPr>
              <a:t>Scheme echivalente de cuadripol</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705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EC7B01F-BBEB-611F-8EBF-CB1B6505523D}"/>
              </a:ext>
            </a:extLst>
          </p:cNvPr>
          <p:cNvSpPr>
            <a:spLocks noGrp="1"/>
          </p:cNvSpPr>
          <p:nvPr>
            <p:ph type="title"/>
          </p:nvPr>
        </p:nvSpPr>
        <p:spPr>
          <a:xfrm>
            <a:off x="1097280" y="286604"/>
            <a:ext cx="10058400" cy="846872"/>
          </a:xfrm>
        </p:spPr>
        <p:txBody>
          <a:bodyPr/>
          <a:lstStyle/>
          <a:p>
            <a:pPr algn="ctr"/>
            <a:r>
              <a:rPr lang="ro-RO" b="1" dirty="0">
                <a:latin typeface="Times New Roman" panose="02020603050405020304" pitchFamily="18" charset="0"/>
                <a:cs typeface="Times New Roman" panose="02020603050405020304" pitchFamily="18" charset="0"/>
              </a:rPr>
              <a:t>Transistor </a:t>
            </a:r>
            <a:r>
              <a:rPr lang="ro-RO" b="1" dirty="0" err="1">
                <a:latin typeface="Times New Roman" panose="02020603050405020304" pitchFamily="18" charset="0"/>
                <a:cs typeface="Times New Roman" panose="02020603050405020304" pitchFamily="18" charset="0"/>
              </a:rPr>
              <a:t>Hybrid</a:t>
            </a:r>
            <a:r>
              <a:rPr lang="ro-RO" b="1" dirty="0">
                <a:latin typeface="Times New Roman" panose="02020603050405020304" pitchFamily="18" charset="0"/>
                <a:cs typeface="Times New Roman" panose="02020603050405020304" pitchFamily="18" charset="0"/>
              </a:rPr>
              <a:t> Model</a:t>
            </a:r>
            <a:endParaRPr lang="en-US" b="1" dirty="0">
              <a:latin typeface="Times New Roman" panose="02020603050405020304" pitchFamily="18" charset="0"/>
              <a:cs typeface="Times New Roman" panose="02020603050405020304" pitchFamily="18" charset="0"/>
            </a:endParaRPr>
          </a:p>
        </p:txBody>
      </p:sp>
      <p:sp>
        <p:nvSpPr>
          <p:cNvPr id="3" name="Substituent conținut 2">
            <a:extLst>
              <a:ext uri="{FF2B5EF4-FFF2-40B4-BE49-F238E27FC236}">
                <a16:creationId xmlns:a16="http://schemas.microsoft.com/office/drawing/2014/main" id="{B1DFA2EA-DD83-DADC-0E98-D92B985731DD}"/>
              </a:ext>
            </a:extLst>
          </p:cNvPr>
          <p:cNvSpPr>
            <a:spLocks noGrp="1"/>
          </p:cNvSpPr>
          <p:nvPr>
            <p:ph idx="1"/>
          </p:nvPr>
        </p:nvSpPr>
        <p:spPr>
          <a:xfrm>
            <a:off x="372740" y="1277820"/>
            <a:ext cx="6169077" cy="3593591"/>
          </a:xfrm>
        </p:spPr>
        <p:txBody>
          <a:bodyPr>
            <a:normAutofit fontScale="92500" lnSpcReduction="20000"/>
          </a:bodyPr>
          <a:lstStyle/>
          <a:p>
            <a:pPr algn="just"/>
            <a:r>
              <a:rPr lang="en-US" sz="1900" dirty="0">
                <a:latin typeface="Times New Roman" panose="02020603050405020304" pitchFamily="18" charset="0"/>
                <a:cs typeface="Times New Roman" panose="02020603050405020304" pitchFamily="18" charset="0"/>
              </a:rPr>
              <a:t>La c</a:t>
            </a:r>
            <a:r>
              <a:rPr lang="ro-RO" sz="1900" dirty="0">
                <a:latin typeface="Times New Roman" panose="02020603050405020304" pitchFamily="18" charset="0"/>
                <a:cs typeface="Times New Roman" panose="02020603050405020304" pitchFamily="18" charset="0"/>
              </a:rPr>
              <a:t>.a.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reactanța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condensatoarelor</a:t>
            </a:r>
            <a:r>
              <a:rPr lang="en-US" sz="1900" dirty="0">
                <a:latin typeface="Times New Roman" panose="02020603050405020304" pitchFamily="18" charset="0"/>
                <a:cs typeface="Times New Roman" panose="02020603050405020304" pitchFamily="18" charset="0"/>
              </a:rPr>
              <a:t> de </a:t>
            </a:r>
            <a:r>
              <a:rPr lang="en-US" sz="1900" dirty="0" err="1">
                <a:latin typeface="Times New Roman" panose="02020603050405020304" pitchFamily="18" charset="0"/>
                <a:cs typeface="Times New Roman" panose="02020603050405020304" pitchFamily="18" charset="0"/>
              </a:rPr>
              <a:t>cuplare</a:t>
            </a:r>
            <a:r>
              <a:rPr lang="en-US" sz="1900" dirty="0">
                <a:latin typeface="Times New Roman" panose="02020603050405020304" pitchFamily="18" charset="0"/>
                <a:cs typeface="Times New Roman" panose="02020603050405020304" pitchFamily="18" charset="0"/>
              </a:rPr>
              <a:t> C1 </a:t>
            </a:r>
            <a:r>
              <a:rPr lang="en-US" sz="1900" dirty="0" err="1">
                <a:latin typeface="Times New Roman" panose="02020603050405020304" pitchFamily="18" charset="0"/>
                <a:cs typeface="Times New Roman" panose="02020603050405020304" pitchFamily="18" charset="0"/>
              </a:rPr>
              <a:t>și</a:t>
            </a:r>
            <a:r>
              <a:rPr lang="en-US" sz="1900" dirty="0">
                <a:latin typeface="Times New Roman" panose="02020603050405020304" pitchFamily="18" charset="0"/>
                <a:cs typeface="Times New Roman" panose="02020603050405020304" pitchFamily="18" charset="0"/>
              </a:rPr>
              <a:t> C2 </a:t>
            </a:r>
            <a:r>
              <a:rPr lang="en-US" sz="1900" dirty="0" err="1">
                <a:latin typeface="Times New Roman" panose="02020603050405020304" pitchFamily="18" charset="0"/>
                <a:cs typeface="Times New Roman" panose="02020603050405020304" pitchFamily="18" charset="0"/>
              </a:rPr>
              <a:t>este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atât</a:t>
            </a:r>
            <a:r>
              <a:rPr lang="en-US" sz="1900" dirty="0">
                <a:latin typeface="Times New Roman" panose="02020603050405020304" pitchFamily="18" charset="0"/>
                <a:cs typeface="Times New Roman" panose="02020603050405020304" pitchFamily="18" charset="0"/>
              </a:rPr>
              <a:t> de </a:t>
            </a:r>
            <a:r>
              <a:rPr lang="en-US" sz="1900" dirty="0" err="1">
                <a:latin typeface="Times New Roman" panose="02020603050405020304" pitchFamily="18" charset="0"/>
                <a:cs typeface="Times New Roman" panose="02020603050405020304" pitchFamily="18" charset="0"/>
              </a:rPr>
              <a:t>mică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încât</a:t>
            </a:r>
            <a:r>
              <a:rPr lang="en-US" sz="1900" dirty="0">
                <a:latin typeface="Times New Roman" panose="02020603050405020304" pitchFamily="18" charset="0"/>
                <a:cs typeface="Times New Roman" panose="02020603050405020304" pitchFamily="18" charset="0"/>
              </a:rPr>
              <a:t> sunt </a:t>
            </a:r>
            <a:r>
              <a:rPr lang="en-US" sz="1900" dirty="0" err="1">
                <a:latin typeface="Times New Roman" panose="02020603050405020304" pitchFamily="18" charset="0"/>
                <a:cs typeface="Times New Roman" panose="02020603050405020304" pitchFamily="18" charset="0"/>
              </a:rPr>
              <a:t>scurtcircuite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virtuale</a:t>
            </a:r>
            <a:r>
              <a:rPr lang="en-US" sz="1900" dirty="0">
                <a:latin typeface="Times New Roman" panose="02020603050405020304" pitchFamily="18" charset="0"/>
                <a:cs typeface="Times New Roman" panose="02020603050405020304" pitchFamily="18" charset="0"/>
              </a:rPr>
              <a:t>, la </a:t>
            </a:r>
            <a:r>
              <a:rPr lang="en-US" sz="1900" dirty="0" err="1">
                <a:latin typeface="Times New Roman" panose="02020603050405020304" pitchFamily="18" charset="0"/>
                <a:cs typeface="Times New Roman" panose="02020603050405020304" pitchFamily="18" charset="0"/>
              </a:rPr>
              <a:t>fel</a:t>
            </a:r>
            <a:r>
              <a:rPr lang="en-US" sz="1900" dirty="0">
                <a:latin typeface="Times New Roman" panose="02020603050405020304" pitchFamily="18" charset="0"/>
                <a:cs typeface="Times New Roman" panose="02020603050405020304" pitchFamily="18" charset="0"/>
              </a:rPr>
              <a:t> ca </a:t>
            </a:r>
            <a:r>
              <a:rPr lang="en-US" sz="1900" dirty="0" err="1">
                <a:latin typeface="Times New Roman" panose="02020603050405020304" pitchFamily="18" charset="0"/>
                <a:cs typeface="Times New Roman" panose="02020603050405020304" pitchFamily="18" charset="0"/>
              </a:rPr>
              <a:t>și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condensatorul</a:t>
            </a:r>
            <a:r>
              <a:rPr lang="en-US" sz="1900" dirty="0">
                <a:latin typeface="Times New Roman" panose="02020603050405020304" pitchFamily="18" charset="0"/>
                <a:cs typeface="Times New Roman" panose="02020603050405020304" pitchFamily="18" charset="0"/>
              </a:rPr>
              <a:t> de bypass C3. </a:t>
            </a:r>
            <a:endParaRPr lang="ro-RO" sz="1900" dirty="0">
              <a:latin typeface="Times New Roman" panose="02020603050405020304" pitchFamily="18" charset="0"/>
              <a:cs typeface="Times New Roman" panose="02020603050405020304" pitchFamily="18" charset="0"/>
            </a:endParaRPr>
          </a:p>
          <a:p>
            <a:pPr algn="just"/>
            <a:r>
              <a:rPr lang="en-US" sz="1900" dirty="0">
                <a:latin typeface="Times New Roman" panose="02020603050405020304" pitchFamily="18" charset="0"/>
                <a:cs typeface="Times New Roman" panose="02020603050405020304" pitchFamily="18" charset="0"/>
              </a:rPr>
              <a:t>Sursa de </a:t>
            </a:r>
            <a:r>
              <a:rPr lang="en-US" sz="1900" dirty="0" err="1">
                <a:latin typeface="Times New Roman" panose="02020603050405020304" pitchFamily="18" charset="0"/>
                <a:cs typeface="Times New Roman" panose="02020603050405020304" pitchFamily="18" charset="0"/>
              </a:rPr>
              <a:t>alimentare</a:t>
            </a:r>
            <a:r>
              <a:rPr lang="en-US" sz="1900" dirty="0">
                <a:latin typeface="Times New Roman" panose="02020603050405020304" pitchFamily="18" charset="0"/>
                <a:cs typeface="Times New Roman" panose="02020603050405020304" pitchFamily="18" charset="0"/>
              </a:rPr>
              <a:t> (care </a:t>
            </a:r>
            <a:r>
              <a:rPr lang="en-US" sz="1900" dirty="0" err="1">
                <a:latin typeface="Times New Roman" panose="02020603050405020304" pitchFamily="18" charset="0"/>
                <a:cs typeface="Times New Roman" panose="02020603050405020304" pitchFamily="18" charset="0"/>
              </a:rPr>
              <a:t>va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avea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condensatori</a:t>
            </a:r>
            <a:r>
              <a:rPr lang="en-US" sz="1900" dirty="0">
                <a:latin typeface="Times New Roman" panose="02020603050405020304" pitchFamily="18" charset="0"/>
                <a:cs typeface="Times New Roman" panose="02020603050405020304" pitchFamily="18" charset="0"/>
              </a:rPr>
              <a:t> de </a:t>
            </a:r>
            <a:r>
              <a:rPr lang="en-US" sz="1900" dirty="0" err="1">
                <a:latin typeface="Times New Roman" panose="02020603050405020304" pitchFamily="18" charset="0"/>
                <a:cs typeface="Times New Roman" panose="02020603050405020304" pitchFamily="18" charset="0"/>
              </a:rPr>
              <a:t>filtru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este</a:t>
            </a:r>
            <a:r>
              <a:rPr lang="en-US" sz="1900" dirty="0">
                <a:latin typeface="Times New Roman" panose="02020603050405020304" pitchFamily="18" charset="0"/>
                <a:cs typeface="Times New Roman" panose="02020603050405020304" pitchFamily="18" charset="0"/>
              </a:rPr>
              <a:t>, de </a:t>
            </a:r>
            <a:r>
              <a:rPr lang="en-US" sz="1900" dirty="0" err="1">
                <a:latin typeface="Times New Roman" panose="02020603050405020304" pitchFamily="18" charset="0"/>
                <a:cs typeface="Times New Roman" panose="02020603050405020304" pitchFamily="18" charset="0"/>
              </a:rPr>
              <a:t>asemenea</a:t>
            </a:r>
            <a:r>
              <a:rPr lang="en-US" sz="1900" dirty="0">
                <a:latin typeface="Times New Roman" panose="02020603050405020304" pitchFamily="18" charset="0"/>
                <a:cs typeface="Times New Roman" panose="02020603050405020304" pitchFamily="18" charset="0"/>
              </a:rPr>
              <a:t>, un </a:t>
            </a:r>
            <a:r>
              <a:rPr lang="en-US" sz="1900" dirty="0" err="1">
                <a:latin typeface="Times New Roman" panose="02020603050405020304" pitchFamily="18" charset="0"/>
                <a:cs typeface="Times New Roman" panose="02020603050405020304" pitchFamily="18" charset="0"/>
              </a:rPr>
              <a:t>scurtcircuit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în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ceea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privește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semnalele</a:t>
            </a:r>
            <a:r>
              <a:rPr lang="en-US" sz="1900" dirty="0">
                <a:latin typeface="Times New Roman" panose="02020603050405020304" pitchFamily="18" charset="0"/>
                <a:cs typeface="Times New Roman" panose="02020603050405020304" pitchFamily="18" charset="0"/>
              </a:rPr>
              <a:t> de </a:t>
            </a:r>
            <a:r>
              <a:rPr lang="en-US" sz="1900" dirty="0" err="1">
                <a:latin typeface="Times New Roman" panose="02020603050405020304" pitchFamily="18" charset="0"/>
                <a:cs typeface="Times New Roman" panose="02020603050405020304" pitchFamily="18" charset="0"/>
              </a:rPr>
              <a:t>curent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alternativ</a:t>
            </a:r>
            <a:r>
              <a:rPr lang="en-US" sz="1900" dirty="0">
                <a:latin typeface="Times New Roman" panose="02020603050405020304" pitchFamily="18" charset="0"/>
                <a:cs typeface="Times New Roman" panose="02020603050405020304" pitchFamily="18" charset="0"/>
              </a:rPr>
              <a:t>. </a:t>
            </a:r>
            <a:endParaRPr lang="ro-RO" sz="1900" dirty="0">
              <a:latin typeface="Times New Roman" panose="02020603050405020304" pitchFamily="18" charset="0"/>
              <a:cs typeface="Times New Roman" panose="02020603050405020304" pitchFamily="18" charset="0"/>
            </a:endParaRPr>
          </a:p>
          <a:p>
            <a:pPr algn="just"/>
            <a:r>
              <a:rPr lang="en-US" sz="1900" dirty="0" err="1">
                <a:latin typeface="Times New Roman" panose="02020603050405020304" pitchFamily="18" charset="0"/>
                <a:cs typeface="Times New Roman" panose="02020603050405020304" pitchFamily="18" charset="0"/>
              </a:rPr>
              <a:t>Circuitul</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echivalent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este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prezentat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în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diagrama</a:t>
            </a:r>
            <a:r>
              <a:rPr lang="en-US" sz="1900" dirty="0">
                <a:latin typeface="Times New Roman" panose="02020603050405020304" pitchFamily="18" charset="0"/>
                <a:cs typeface="Times New Roman" panose="02020603050405020304" pitchFamily="18" charset="0"/>
              </a:rPr>
              <a:t> din </a:t>
            </a:r>
            <a:r>
              <a:rPr lang="en-US" sz="1900" dirty="0" err="1">
                <a:latin typeface="Times New Roman" panose="02020603050405020304" pitchFamily="18" charset="0"/>
                <a:cs typeface="Times New Roman" panose="02020603050405020304" pitchFamily="18" charset="0"/>
              </a:rPr>
              <a:t>dreapta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Generatorul</a:t>
            </a:r>
            <a:r>
              <a:rPr lang="en-US" sz="1900" dirty="0">
                <a:latin typeface="Times New Roman" panose="02020603050405020304" pitchFamily="18" charset="0"/>
                <a:cs typeface="Times New Roman" panose="02020603050405020304" pitchFamily="18" charset="0"/>
              </a:rPr>
              <a:t> de </a:t>
            </a:r>
            <a:r>
              <a:rPr lang="en-US" sz="1900" dirty="0" err="1">
                <a:latin typeface="Times New Roman" panose="02020603050405020304" pitchFamily="18" charset="0"/>
                <a:cs typeface="Times New Roman" panose="02020603050405020304" pitchFamily="18" charset="0"/>
              </a:rPr>
              <a:t>semnal</a:t>
            </a:r>
            <a:r>
              <a:rPr lang="en-US" sz="1900" dirty="0">
                <a:latin typeface="Times New Roman" panose="02020603050405020304" pitchFamily="18" charset="0"/>
                <a:cs typeface="Times New Roman" panose="02020603050405020304" pitchFamily="18" charset="0"/>
              </a:rPr>
              <a:t> de </a:t>
            </a:r>
            <a:r>
              <a:rPr lang="en-US" sz="1900" dirty="0" err="1">
                <a:latin typeface="Times New Roman" panose="02020603050405020304" pitchFamily="18" charset="0"/>
                <a:cs typeface="Times New Roman" panose="02020603050405020304" pitchFamily="18" charset="0"/>
              </a:rPr>
              <a:t>intrare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este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afișat</a:t>
            </a:r>
            <a:r>
              <a:rPr lang="en-US" sz="1900" dirty="0">
                <a:latin typeface="Times New Roman" panose="02020603050405020304" pitchFamily="18" charset="0"/>
                <a:cs typeface="Times New Roman" panose="02020603050405020304" pitchFamily="18" charset="0"/>
              </a:rPr>
              <a:t> ca </a:t>
            </a:r>
            <a:r>
              <a:rPr lang="en-US" sz="1900" b="1" dirty="0">
                <a:latin typeface="Times New Roman" panose="02020603050405020304" pitchFamily="18" charset="0"/>
                <a:cs typeface="Times New Roman" panose="02020603050405020304" pitchFamily="18" charset="0"/>
              </a:rPr>
              <a:t>Vs </a:t>
            </a:r>
            <a:r>
              <a:rPr lang="en-US" sz="1900" dirty="0" err="1">
                <a:latin typeface="Times New Roman" panose="02020603050405020304" pitchFamily="18" charset="0"/>
                <a:cs typeface="Times New Roman" panose="02020603050405020304" pitchFamily="18" charset="0"/>
              </a:rPr>
              <a:t>și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impedanța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sursei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generatoarelor</a:t>
            </a:r>
            <a:r>
              <a:rPr lang="en-US" sz="1900" dirty="0">
                <a:latin typeface="Times New Roman" panose="02020603050405020304" pitchFamily="18" charset="0"/>
                <a:cs typeface="Times New Roman" panose="02020603050405020304" pitchFamily="18" charset="0"/>
              </a:rPr>
              <a:t> ca </a:t>
            </a:r>
            <a:r>
              <a:rPr lang="en-US" sz="1900" b="1" dirty="0">
                <a:latin typeface="Times New Roman" panose="02020603050405020304" pitchFamily="18" charset="0"/>
                <a:cs typeface="Times New Roman" panose="02020603050405020304" pitchFamily="18" charset="0"/>
              </a:rPr>
              <a:t>Rs.</a:t>
            </a:r>
            <a:r>
              <a:rPr lang="ro-RO"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Deoarece</a:t>
            </a:r>
            <a:r>
              <a:rPr lang="en-US" sz="1900" dirty="0">
                <a:latin typeface="Times New Roman" panose="02020603050405020304" pitchFamily="18" charset="0"/>
                <a:cs typeface="Times New Roman" panose="02020603050405020304" pitchFamily="18" charset="0"/>
              </a:rPr>
              <a:t> R</a:t>
            </a:r>
            <a:r>
              <a:rPr lang="en-US" sz="1500" dirty="0">
                <a:latin typeface="Times New Roman" panose="02020603050405020304" pitchFamily="18" charset="0"/>
                <a:cs typeface="Times New Roman" panose="02020603050405020304" pitchFamily="18" charset="0"/>
              </a:rPr>
              <a:t>B1</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și</a:t>
            </a:r>
            <a:r>
              <a:rPr lang="en-US" sz="1900" dirty="0">
                <a:latin typeface="Times New Roman" panose="02020603050405020304" pitchFamily="18" charset="0"/>
                <a:cs typeface="Times New Roman" panose="02020603050405020304" pitchFamily="18" charset="0"/>
              </a:rPr>
              <a:t> R</a:t>
            </a:r>
            <a:r>
              <a:rPr lang="en-US" sz="1500" dirty="0">
                <a:latin typeface="Times New Roman" panose="02020603050405020304" pitchFamily="18" charset="0"/>
                <a:cs typeface="Times New Roman" panose="02020603050405020304" pitchFamily="18" charset="0"/>
              </a:rPr>
              <a:t>B2</a:t>
            </a:r>
            <a:r>
              <a:rPr lang="en-US" sz="1900" dirty="0">
                <a:latin typeface="Times New Roman" panose="02020603050405020304" pitchFamily="18" charset="0"/>
                <a:cs typeface="Times New Roman" panose="02020603050405020304" pitchFamily="18" charset="0"/>
              </a:rPr>
              <a:t> sunt </a:t>
            </a:r>
            <a:r>
              <a:rPr lang="en-US" sz="1900" dirty="0" err="1">
                <a:latin typeface="Times New Roman" panose="02020603050405020304" pitchFamily="18" charset="0"/>
                <a:cs typeface="Times New Roman" panose="02020603050405020304" pitchFamily="18" charset="0"/>
              </a:rPr>
              <a:t>acum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în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paralel</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impedanța</a:t>
            </a:r>
            <a:r>
              <a:rPr lang="en-US" sz="1900" dirty="0">
                <a:latin typeface="Times New Roman" panose="02020603050405020304" pitchFamily="18" charset="0"/>
                <a:cs typeface="Times New Roman" panose="02020603050405020304" pitchFamily="18" charset="0"/>
              </a:rPr>
              <a:t> de </a:t>
            </a:r>
            <a:r>
              <a:rPr lang="en-US" sz="1900" dirty="0" err="1">
                <a:latin typeface="Times New Roman" panose="02020603050405020304" pitchFamily="18" charset="0"/>
                <a:cs typeface="Times New Roman" panose="02020603050405020304" pitchFamily="18" charset="0"/>
              </a:rPr>
              <a:t>intrare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va</a:t>
            </a:r>
            <a:r>
              <a:rPr lang="en-US" sz="1900" dirty="0">
                <a:latin typeface="Times New Roman" panose="02020603050405020304" pitchFamily="18" charset="0"/>
                <a:cs typeface="Times New Roman" panose="02020603050405020304" pitchFamily="18" charset="0"/>
              </a:rPr>
              <a:t> fi R</a:t>
            </a:r>
            <a:r>
              <a:rPr lang="en-US" sz="1500" dirty="0">
                <a:latin typeface="Times New Roman" panose="02020603050405020304" pitchFamily="18" charset="0"/>
                <a:cs typeface="Times New Roman" panose="02020603050405020304" pitchFamily="18" charset="0"/>
              </a:rPr>
              <a:t>B1</a:t>
            </a:r>
            <a:r>
              <a:rPr lang="en-US" sz="1900" dirty="0">
                <a:latin typeface="Times New Roman" panose="02020603050405020304" pitchFamily="18" charset="0"/>
                <a:cs typeface="Times New Roman" panose="02020603050405020304" pitchFamily="18" charset="0"/>
              </a:rPr>
              <a:t> || R</a:t>
            </a:r>
            <a:r>
              <a:rPr lang="en-US" sz="1500" dirty="0">
                <a:latin typeface="Times New Roman" panose="02020603050405020304" pitchFamily="18" charset="0"/>
                <a:cs typeface="Times New Roman" panose="02020603050405020304" pitchFamily="18" charset="0"/>
              </a:rPr>
              <a:t>B2</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Rezistorul</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colectorului</a:t>
            </a:r>
            <a:r>
              <a:rPr lang="en-US" sz="1900" dirty="0">
                <a:latin typeface="Times New Roman" panose="02020603050405020304" pitchFamily="18" charset="0"/>
                <a:cs typeface="Times New Roman" panose="02020603050405020304" pitchFamily="18" charset="0"/>
              </a:rPr>
              <a:t> R</a:t>
            </a:r>
            <a:r>
              <a:rPr lang="en-US" sz="1500" dirty="0">
                <a:latin typeface="Times New Roman" panose="02020603050405020304" pitchFamily="18" charset="0"/>
                <a:cs typeface="Times New Roman" panose="02020603050405020304" pitchFamily="18" charset="0"/>
              </a:rPr>
              <a:t>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apare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și</a:t>
            </a:r>
            <a:r>
              <a:rPr lang="en-US" sz="1900" dirty="0">
                <a:latin typeface="Times New Roman" panose="02020603050405020304" pitchFamily="18" charset="0"/>
                <a:cs typeface="Times New Roman" panose="02020603050405020304" pitchFamily="18" charset="0"/>
              </a:rPr>
              <a:t> de la </a:t>
            </a:r>
            <a:r>
              <a:rPr lang="en-US" sz="1900" dirty="0" err="1">
                <a:latin typeface="Times New Roman" panose="02020603050405020304" pitchFamily="18" charset="0"/>
                <a:cs typeface="Times New Roman" panose="02020603050405020304" pitchFamily="18" charset="0"/>
              </a:rPr>
              <a:t>colector</a:t>
            </a:r>
            <a:r>
              <a:rPr lang="en-US" sz="1900" dirty="0">
                <a:latin typeface="Times New Roman" panose="02020603050405020304" pitchFamily="18" charset="0"/>
                <a:cs typeface="Times New Roman" panose="02020603050405020304" pitchFamily="18" charset="0"/>
              </a:rPr>
              <a:t> la </a:t>
            </a:r>
            <a:r>
              <a:rPr lang="en-US" sz="1900" dirty="0" err="1">
                <a:latin typeface="Times New Roman" panose="02020603050405020304" pitchFamily="18" charset="0"/>
                <a:cs typeface="Times New Roman" panose="02020603050405020304" pitchFamily="18" charset="0"/>
              </a:rPr>
              <a:t>emitor</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deoarece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emitorul</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este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ocolit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Vezi</a:t>
            </a:r>
            <a:r>
              <a:rPr lang="en-US" sz="1900" dirty="0">
                <a:latin typeface="Times New Roman" panose="02020603050405020304" pitchFamily="18" charset="0"/>
                <a:cs typeface="Times New Roman" panose="02020603050405020304" pitchFamily="18" charset="0"/>
              </a:rPr>
              <a:t> </a:t>
            </a:r>
            <a:r>
              <a:rPr lang="en-US" dirty="0" err="1"/>
              <a:t>mai</a:t>
            </a:r>
            <a:r>
              <a:rPr lang="en-US" dirty="0"/>
              <a:t> </a:t>
            </a:r>
            <a:r>
              <a:rPr lang="en-US" dirty="0" err="1"/>
              <a:t>jos</a:t>
            </a:r>
            <a:r>
              <a:rPr lang="en-US" dirty="0"/>
              <a:t>:</a:t>
            </a:r>
          </a:p>
        </p:txBody>
      </p:sp>
      <p:pic>
        <p:nvPicPr>
          <p:cNvPr id="1026" name="Picture 2" descr="ce equivalent circuit">
            <a:extLst>
              <a:ext uri="{FF2B5EF4-FFF2-40B4-BE49-F238E27FC236}">
                <a16:creationId xmlns:a16="http://schemas.microsoft.com/office/drawing/2014/main" id="{0CBCD86A-8BA4-1BC5-176D-CAD1C2BC0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0052" y="1040743"/>
            <a:ext cx="4829208" cy="2688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 hybrid circuit">
            <a:extLst>
              <a:ext uri="{FF2B5EF4-FFF2-40B4-BE49-F238E27FC236}">
                <a16:creationId xmlns:a16="http://schemas.microsoft.com/office/drawing/2014/main" id="{368C8207-9901-7A8C-D577-77C9FED90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2471" y="3934297"/>
            <a:ext cx="4826789" cy="27971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drept cu săgeată 4">
            <a:extLst>
              <a:ext uri="{FF2B5EF4-FFF2-40B4-BE49-F238E27FC236}">
                <a16:creationId xmlns:a16="http://schemas.microsoft.com/office/drawing/2014/main" id="{77EB5402-F55B-DE0C-D11C-1ED3F3DD27C4}"/>
              </a:ext>
            </a:extLst>
          </p:cNvPr>
          <p:cNvCxnSpPr>
            <a:cxnSpLocks/>
          </p:cNvCxnSpPr>
          <p:nvPr/>
        </p:nvCxnSpPr>
        <p:spPr>
          <a:xfrm>
            <a:off x="6096000" y="3934297"/>
            <a:ext cx="2268071" cy="1645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asetăText 6">
            <a:extLst>
              <a:ext uri="{FF2B5EF4-FFF2-40B4-BE49-F238E27FC236}">
                <a16:creationId xmlns:a16="http://schemas.microsoft.com/office/drawing/2014/main" id="{B0FEBB2A-8FAF-0511-C666-07274D547565}"/>
              </a:ext>
            </a:extLst>
          </p:cNvPr>
          <p:cNvSpPr txBox="1"/>
          <p:nvPr/>
        </p:nvSpPr>
        <p:spPr>
          <a:xfrm>
            <a:off x="372740" y="4972266"/>
            <a:ext cx="6748673" cy="1200329"/>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Dreptunghiul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albastru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reprezintă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acum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circuitul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echivalent</a:t>
            </a:r>
            <a:r>
              <a:rPr lang="en-US" dirty="0">
                <a:latin typeface="Times New Roman" panose="02020603050405020304" pitchFamily="18" charset="0"/>
                <a:cs typeface="Times New Roman" panose="02020603050405020304" pitchFamily="18" charset="0"/>
              </a:rPr>
              <a:t> de c</a:t>
            </a:r>
            <a:r>
              <a:rPr lang="ro-RO"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semnal</a:t>
            </a:r>
            <a:r>
              <a:rPr lang="en-US" dirty="0">
                <a:latin typeface="Times New Roman" panose="02020603050405020304" pitchFamily="18" charset="0"/>
                <a:cs typeface="Times New Roman" panose="02020603050405020304" pitchFamily="18" charset="0"/>
              </a:rPr>
              <a:t> mic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începe</a:t>
            </a:r>
            <a:r>
              <a:rPr lang="ro-RO"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lucrul</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circuitul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echivalent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hibrid</a:t>
            </a:r>
            <a:r>
              <a:rPr lang="en-US"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Modelul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hibrid</a:t>
            </a:r>
            <a:r>
              <a:rPr lang="en-US" dirty="0">
                <a:latin typeface="Times New Roman" panose="02020603050405020304" pitchFamily="18" charset="0"/>
                <a:cs typeface="Times New Roman" panose="02020603050405020304" pitchFamily="18" charset="0"/>
              </a:rPr>
              <a:t> are </a:t>
            </a:r>
            <a:r>
              <a:rPr lang="en-US" dirty="0" err="1">
                <a:latin typeface="Times New Roman" panose="02020603050405020304" pitchFamily="18" charset="0"/>
                <a:cs typeface="Times New Roman" panose="02020603050405020304" pitchFamily="18" charset="0"/>
              </a:rPr>
              <a:t>patru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parametri</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înseamnă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hibrid</a:t>
            </a:r>
            <a:r>
              <a:rPr lang="en-US" dirty="0">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deoarece</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parametrii</a:t>
            </a:r>
            <a:r>
              <a:rPr lang="en-US" i="1" dirty="0">
                <a:solidFill>
                  <a:srgbClr val="FF0000"/>
                </a:solidFill>
                <a:latin typeface="Times New Roman" panose="02020603050405020304" pitchFamily="18" charset="0"/>
                <a:cs typeface="Times New Roman" panose="02020603050405020304" pitchFamily="18" charset="0"/>
              </a:rPr>
              <a:t> sunt un </a:t>
            </a:r>
            <a:r>
              <a:rPr lang="en-US" i="1" dirty="0" err="1">
                <a:solidFill>
                  <a:srgbClr val="FF0000"/>
                </a:solidFill>
                <a:latin typeface="Times New Roman" panose="02020603050405020304" pitchFamily="18" charset="0"/>
                <a:cs typeface="Times New Roman" panose="02020603050405020304" pitchFamily="18" charset="0"/>
              </a:rPr>
              <a:t>amestec</a:t>
            </a:r>
            <a:r>
              <a:rPr lang="en-US" i="1" dirty="0">
                <a:solidFill>
                  <a:srgbClr val="FF0000"/>
                </a:solidFill>
                <a:latin typeface="Times New Roman" panose="02020603050405020304" pitchFamily="18" charset="0"/>
                <a:cs typeface="Times New Roman" panose="02020603050405020304" pitchFamily="18" charset="0"/>
              </a:rPr>
              <a:t> de </a:t>
            </a:r>
            <a:r>
              <a:rPr lang="en-US" i="1" dirty="0" err="1">
                <a:solidFill>
                  <a:srgbClr val="FF0000"/>
                </a:solidFill>
                <a:latin typeface="Times New Roman" panose="02020603050405020304" pitchFamily="18" charset="0"/>
                <a:cs typeface="Times New Roman" panose="02020603050405020304" pitchFamily="18" charset="0"/>
              </a:rPr>
              <a:t>impedanță</a:t>
            </a:r>
            <a:r>
              <a:rPr lang="en-US" i="1" dirty="0">
                <a:solidFill>
                  <a:srgbClr val="FF0000"/>
                </a:solidFill>
                <a:latin typeface="Times New Roman" panose="02020603050405020304" pitchFamily="18" charset="0"/>
                <a:cs typeface="Times New Roman" panose="02020603050405020304" pitchFamily="18" charset="0"/>
              </a:rPr>
              <a:t>, admit</a:t>
            </a:r>
            <a:r>
              <a:rPr lang="ro-RO" i="1" dirty="0" err="1">
                <a:solidFill>
                  <a:srgbClr val="FF0000"/>
                </a:solidFill>
                <a:latin typeface="Times New Roman" panose="02020603050405020304" pitchFamily="18" charset="0"/>
                <a:cs typeface="Times New Roman" panose="02020603050405020304" pitchFamily="18" charset="0"/>
              </a:rPr>
              <a:t>anță</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și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unități</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adimensionale</a:t>
            </a:r>
            <a:r>
              <a:rPr lang="en-US" i="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57517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e hybrid circuit">
            <a:extLst>
              <a:ext uri="{FF2B5EF4-FFF2-40B4-BE49-F238E27FC236}">
                <a16:creationId xmlns:a16="http://schemas.microsoft.com/office/drawing/2014/main" id="{5E4A7952-5FAF-AA87-D113-1E6ECA2CD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545" y="531716"/>
            <a:ext cx="4014334" cy="2326298"/>
          </a:xfrm>
          <a:prstGeom prst="rect">
            <a:avLst/>
          </a:prstGeom>
          <a:noFill/>
          <a:extLst>
            <a:ext uri="{909E8E84-426E-40DD-AFC4-6F175D3DCCD1}">
              <a14:hiddenFill xmlns:a14="http://schemas.microsoft.com/office/drawing/2010/main">
                <a:solidFill>
                  <a:srgbClr val="FFFFFF"/>
                </a:solidFill>
              </a14:hiddenFill>
            </a:ext>
          </a:extLst>
        </p:spPr>
      </p:pic>
      <p:sp>
        <p:nvSpPr>
          <p:cNvPr id="7" name="CasetăText 6">
            <a:extLst>
              <a:ext uri="{FF2B5EF4-FFF2-40B4-BE49-F238E27FC236}">
                <a16:creationId xmlns:a16="http://schemas.microsoft.com/office/drawing/2014/main" id="{7B5D1AA7-099E-F915-0464-8B1D994FC5F5}"/>
              </a:ext>
            </a:extLst>
          </p:cNvPr>
          <p:cNvSpPr txBox="1"/>
          <p:nvPr/>
        </p:nvSpPr>
        <p:spPr>
          <a:xfrm>
            <a:off x="379444" y="146284"/>
            <a:ext cx="6762426" cy="3785652"/>
          </a:xfrm>
          <a:prstGeom prst="rect">
            <a:avLst/>
          </a:prstGeom>
          <a:noFill/>
        </p:spPr>
        <p:txBody>
          <a:bodyPr wrap="square">
            <a:spAutoFit/>
          </a:bodyPr>
          <a:lstStyle/>
          <a:p>
            <a:r>
              <a:rPr lang="ro-RO" sz="1600" b="1" dirty="0">
                <a:latin typeface="Times New Roman" panose="02020603050405020304" pitchFamily="18" charset="0"/>
                <a:cs typeface="Times New Roman" panose="02020603050405020304" pitchFamily="18" charset="0"/>
              </a:rPr>
              <a:t>h</a:t>
            </a:r>
            <a:r>
              <a:rPr lang="ro-RO" sz="1600" b="1" baseline="-25000" dirty="0">
                <a:latin typeface="Times New Roman" panose="02020603050405020304" pitchFamily="18" charset="0"/>
                <a:cs typeface="Times New Roman" panose="02020603050405020304" pitchFamily="18" charset="0"/>
              </a:rPr>
              <a:t>ie</a:t>
            </a:r>
            <a:r>
              <a:rPr lang="ro-RO" sz="1600" b="1" dirty="0">
                <a:latin typeface="Times New Roman" panose="02020603050405020304" pitchFamily="18" charset="0"/>
                <a:cs typeface="Times New Roman" panose="02020603050405020304" pitchFamily="18" charset="0"/>
              </a:rPr>
              <a:t> – impedanța de intrare (Ohm)</a:t>
            </a:r>
          </a:p>
          <a:p>
            <a:r>
              <a:rPr lang="ro-RO" sz="1600" b="1" dirty="0" err="1">
                <a:latin typeface="Times New Roman" panose="02020603050405020304" pitchFamily="18" charset="0"/>
                <a:cs typeface="Times New Roman" panose="02020603050405020304" pitchFamily="18" charset="0"/>
              </a:rPr>
              <a:t>h</a:t>
            </a:r>
            <a:r>
              <a:rPr lang="ro-RO" sz="1600" b="1" baseline="-25000" dirty="0" err="1">
                <a:latin typeface="Times New Roman" panose="02020603050405020304" pitchFamily="18" charset="0"/>
                <a:cs typeface="Times New Roman" panose="02020603050405020304" pitchFamily="18" charset="0"/>
              </a:rPr>
              <a:t>re</a:t>
            </a:r>
            <a:r>
              <a:rPr lang="ro-RO" sz="1600" b="1" baseline="-25000" dirty="0">
                <a:latin typeface="Times New Roman" panose="02020603050405020304" pitchFamily="18" charset="0"/>
                <a:cs typeface="Times New Roman" panose="02020603050405020304" pitchFamily="18" charset="0"/>
              </a:rPr>
              <a:t> - </a:t>
            </a:r>
            <a:r>
              <a:rPr lang="ro-RO" sz="1600" b="1" dirty="0">
                <a:latin typeface="Times New Roman" panose="02020603050405020304" pitchFamily="18" charset="0"/>
                <a:cs typeface="Times New Roman" panose="02020603050405020304" pitchFamily="18" charset="0"/>
              </a:rPr>
              <a:t>raportul tensiunii de ieșire la cea de intrare (adimensional)</a:t>
            </a:r>
          </a:p>
          <a:p>
            <a:r>
              <a:rPr lang="ro-RO" sz="1600" b="1" dirty="0" err="1">
                <a:latin typeface="Times New Roman" panose="02020603050405020304" pitchFamily="18" charset="0"/>
                <a:cs typeface="Times New Roman" panose="02020603050405020304" pitchFamily="18" charset="0"/>
              </a:rPr>
              <a:t>h</a:t>
            </a:r>
            <a:r>
              <a:rPr lang="ro-RO" sz="1600" b="1" baseline="-25000" dirty="0" err="1">
                <a:latin typeface="Times New Roman" panose="02020603050405020304" pitchFamily="18" charset="0"/>
                <a:cs typeface="Times New Roman" panose="02020603050405020304" pitchFamily="18" charset="0"/>
              </a:rPr>
              <a:t>fe</a:t>
            </a:r>
            <a:r>
              <a:rPr lang="ro-RO" sz="1600" b="1" baseline="-25000" dirty="0">
                <a:latin typeface="Times New Roman" panose="02020603050405020304" pitchFamily="18" charset="0"/>
                <a:cs typeface="Times New Roman" panose="02020603050405020304" pitchFamily="18" charset="0"/>
              </a:rPr>
              <a:t> </a:t>
            </a:r>
            <a:r>
              <a:rPr lang="ro-RO" sz="1600" b="1" dirty="0">
                <a:latin typeface="Times New Roman" panose="02020603050405020304" pitchFamily="18" charset="0"/>
                <a:cs typeface="Times New Roman" panose="02020603050405020304" pitchFamily="18" charset="0"/>
              </a:rPr>
              <a:t>– rata transferului de curent (adimensional)</a:t>
            </a:r>
          </a:p>
          <a:p>
            <a:r>
              <a:rPr lang="ro-RO" sz="1600" b="1" dirty="0" err="1">
                <a:latin typeface="Times New Roman" panose="02020603050405020304" pitchFamily="18" charset="0"/>
                <a:cs typeface="Times New Roman" panose="02020603050405020304" pitchFamily="18" charset="0"/>
              </a:rPr>
              <a:t>h</a:t>
            </a:r>
            <a:r>
              <a:rPr lang="ro-RO" sz="1600" b="1" baseline="-25000" dirty="0" err="1">
                <a:latin typeface="Times New Roman" panose="02020603050405020304" pitchFamily="18" charset="0"/>
                <a:cs typeface="Times New Roman" panose="02020603050405020304" pitchFamily="18" charset="0"/>
              </a:rPr>
              <a:t>oe</a:t>
            </a:r>
            <a:r>
              <a:rPr lang="ro-RO" sz="1600" b="1" dirty="0">
                <a:latin typeface="Times New Roman" panose="02020603050405020304" pitchFamily="18" charset="0"/>
                <a:cs typeface="Times New Roman" panose="02020603050405020304" pitchFamily="18" charset="0"/>
              </a:rPr>
              <a:t> admitanța de ieșire (</a:t>
            </a:r>
            <a:r>
              <a:rPr lang="ro-RO" sz="1600" b="1" dirty="0" err="1">
                <a:latin typeface="Times New Roman" panose="02020603050405020304" pitchFamily="18" charset="0"/>
                <a:cs typeface="Times New Roman" panose="02020603050405020304" pitchFamily="18" charset="0"/>
              </a:rPr>
              <a:t>Siemen</a:t>
            </a:r>
            <a:r>
              <a:rPr lang="ro-RO" sz="1600" b="1" dirty="0">
                <a:latin typeface="Times New Roman" panose="02020603050405020304" pitchFamily="18" charset="0"/>
                <a:cs typeface="Times New Roman" panose="02020603050405020304" pitchFamily="18" charset="0"/>
              </a:rPr>
              <a:t>)</a:t>
            </a:r>
          </a:p>
          <a:p>
            <a:r>
              <a:rPr lang="ro-RO" sz="1600" b="1" dirty="0">
                <a:latin typeface="Times New Roman" panose="02020603050405020304" pitchFamily="18" charset="0"/>
                <a:cs typeface="Times New Roman" panose="02020603050405020304" pitchFamily="18" charset="0"/>
              </a:rPr>
              <a:t>Indicele e indică că </a:t>
            </a:r>
            <a:r>
              <a:rPr lang="ro-RO" sz="1600" b="1" dirty="0" err="1">
                <a:latin typeface="Times New Roman" panose="02020603050405020304" pitchFamily="18" charset="0"/>
                <a:cs typeface="Times New Roman" panose="02020603050405020304" pitchFamily="18" charset="0"/>
              </a:rPr>
              <a:t>circuiteul</a:t>
            </a:r>
            <a:r>
              <a:rPr lang="ro-RO" sz="1600" b="1" dirty="0">
                <a:latin typeface="Times New Roman" panose="02020603050405020304" pitchFamily="18" charset="0"/>
                <a:cs typeface="Times New Roman" panose="02020603050405020304" pitchFamily="18" charset="0"/>
              </a:rPr>
              <a:t> este cu EMITOR comun (</a:t>
            </a:r>
            <a:r>
              <a:rPr lang="ro-RO" sz="1600" b="1" dirty="0" err="1">
                <a:latin typeface="Times New Roman" panose="02020603050405020304" pitchFamily="18" charset="0"/>
                <a:cs typeface="Times New Roman" panose="02020603050405020304" pitchFamily="18" charset="0"/>
              </a:rPr>
              <a:t>h</a:t>
            </a:r>
            <a:r>
              <a:rPr lang="ro-RO" sz="1600" b="1" baseline="-25000" dirty="0" err="1">
                <a:latin typeface="Times New Roman" panose="02020603050405020304" pitchFamily="18" charset="0"/>
                <a:cs typeface="Times New Roman" panose="02020603050405020304" pitchFamily="18" charset="0"/>
              </a:rPr>
              <a:t>ob</a:t>
            </a:r>
            <a:r>
              <a:rPr lang="ro-RO" sz="1600" b="1" dirty="0">
                <a:latin typeface="Times New Roman" panose="02020603050405020304" pitchFamily="18" charset="0"/>
                <a:cs typeface="Times New Roman" panose="02020603050405020304" pitchFamily="18" charset="0"/>
              </a:rPr>
              <a:t> – baza comună)</a:t>
            </a:r>
          </a:p>
          <a:p>
            <a:endParaRPr lang="ro-RO" sz="1600"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Modelul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hibrid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BJT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modul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emitor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comun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prezentat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jos</a:t>
            </a:r>
            <a:r>
              <a:rPr lang="en-US" sz="1600" dirty="0">
                <a:latin typeface="Times New Roman" panose="02020603050405020304" pitchFamily="18" charset="0"/>
                <a:cs typeface="Times New Roman" panose="02020603050405020304" pitchFamily="18" charset="0"/>
              </a:rPr>
              <a:t>:</a:t>
            </a:r>
            <a:endParaRPr lang="ro-RO" sz="1600"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Modelul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hibrid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potrivit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semnale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mici</a:t>
            </a:r>
            <a:r>
              <a:rPr lang="en-US" sz="1600" dirty="0">
                <a:latin typeface="Times New Roman" panose="02020603050405020304" pitchFamily="18" charset="0"/>
                <a:cs typeface="Times New Roman" panose="02020603050405020304" pitchFamily="18" charset="0"/>
              </a:rPr>
              <a:t> la </a:t>
            </a:r>
            <a:r>
              <a:rPr lang="en-US" sz="1600" dirty="0" err="1">
                <a:latin typeface="Times New Roman" panose="02020603050405020304" pitchFamily="18" charset="0"/>
                <a:cs typeface="Times New Roman" panose="02020603050405020304" pitchFamily="18" charset="0"/>
              </a:rPr>
              <a:t>banda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medie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descrie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acțiunea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tranzistorului</a:t>
            </a:r>
            <a:r>
              <a:rPr lang="en-US" sz="1600" dirty="0">
                <a:latin typeface="Times New Roman" panose="02020603050405020304" pitchFamily="18" charset="0"/>
                <a:cs typeface="Times New Roman" panose="02020603050405020304" pitchFamily="18" charset="0"/>
              </a:rPr>
              <a:t>. Din </a:t>
            </a:r>
            <a:r>
              <a:rPr lang="en-US" sz="1600" dirty="0" err="1">
                <a:latin typeface="Times New Roman" panose="02020603050405020304" pitchFamily="18" charset="0"/>
                <a:cs typeface="Times New Roman" panose="02020603050405020304" pitchFamily="18" charset="0"/>
              </a:rPr>
              <a:t>diagramă</a:t>
            </a:r>
            <a:r>
              <a:rPr lang="en-US" sz="1600" dirty="0">
                <a:latin typeface="Times New Roman" panose="02020603050405020304" pitchFamily="18" charset="0"/>
                <a:cs typeface="Times New Roman" panose="02020603050405020304" pitchFamily="18" charset="0"/>
              </a:rPr>
              <a:t> pot fi derivate </a:t>
            </a:r>
            <a:r>
              <a:rPr lang="en-US" sz="1600" dirty="0" err="1">
                <a:latin typeface="Times New Roman" panose="02020603050405020304" pitchFamily="18" charset="0"/>
                <a:cs typeface="Times New Roman" panose="02020603050405020304" pitchFamily="18" charset="0"/>
              </a:rPr>
              <a:t>două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ecuații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tensiunea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intrare</a:t>
            </a:r>
            <a:r>
              <a:rPr lang="en-US" sz="1600" dirty="0">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vbe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ieșirea</a:t>
            </a:r>
            <a:r>
              <a:rPr lang="en-US" sz="1600" dirty="0">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ic</a:t>
            </a:r>
            <a:r>
              <a:rPr lang="en-US" sz="1600" b="1" dirty="0">
                <a:solidFill>
                  <a:srgbClr val="FF0000"/>
                </a:solidFill>
                <a:latin typeface="Times New Roman" panose="02020603050405020304" pitchFamily="18" charset="0"/>
                <a:cs typeface="Times New Roman" panose="02020603050405020304" pitchFamily="18" charset="0"/>
              </a:rPr>
              <a:t>:</a:t>
            </a:r>
            <a:endParaRPr lang="ro-RO" sz="1600" b="1" dirty="0">
              <a:solidFill>
                <a:srgbClr val="FF0000"/>
              </a:solidFill>
              <a:latin typeface="Times New Roman" panose="02020603050405020304" pitchFamily="18" charset="0"/>
              <a:cs typeface="Times New Roman" panose="02020603050405020304" pitchFamily="18" charset="0"/>
            </a:endParaRPr>
          </a:p>
          <a:p>
            <a:endParaRPr lang="ro-RO" sz="1600" dirty="0">
              <a:latin typeface="Times New Roman" panose="02020603050405020304" pitchFamily="18" charset="0"/>
              <a:cs typeface="Times New Roman" panose="02020603050405020304" pitchFamily="18" charset="0"/>
            </a:endParaRPr>
          </a:p>
          <a:p>
            <a:endParaRPr lang="ro-RO" sz="1600" dirty="0">
              <a:latin typeface="Times New Roman" panose="02020603050405020304" pitchFamily="18" charset="0"/>
              <a:cs typeface="Times New Roman" panose="02020603050405020304" pitchFamily="18" charset="0"/>
            </a:endParaRPr>
          </a:p>
          <a:p>
            <a:endParaRPr lang="ro-RO" sz="1600" dirty="0">
              <a:latin typeface="Times New Roman" panose="02020603050405020304" pitchFamily="18" charset="0"/>
              <a:cs typeface="Times New Roman" panose="02020603050405020304" pitchFamily="18" charset="0"/>
            </a:endParaRPr>
          </a:p>
          <a:p>
            <a:endParaRPr lang="ro-RO" sz="1600" dirty="0">
              <a:latin typeface="Times New Roman" panose="02020603050405020304" pitchFamily="18" charset="0"/>
              <a:cs typeface="Times New Roman" panose="02020603050405020304" pitchFamily="18" charset="0"/>
            </a:endParaRPr>
          </a:p>
          <a:p>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ib</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menținut</a:t>
            </a:r>
            <a:r>
              <a:rPr lang="en-US" sz="1600" dirty="0">
                <a:latin typeface="Times New Roman" panose="02020603050405020304" pitchFamily="18" charset="0"/>
                <a:cs typeface="Times New Roman" panose="02020603050405020304" pitchFamily="18" charset="0"/>
              </a:rPr>
              <a:t> constant (</a:t>
            </a:r>
            <a:r>
              <a:rPr lang="en-US" sz="1600" b="1" dirty="0" err="1">
                <a:solidFill>
                  <a:srgbClr val="FF0000"/>
                </a:solidFill>
                <a:latin typeface="Times New Roman" panose="02020603050405020304" pitchFamily="18" charset="0"/>
                <a:cs typeface="Times New Roman" panose="02020603050405020304" pitchFamily="18" charset="0"/>
              </a:rPr>
              <a:t>ib</a:t>
            </a:r>
            <a:r>
              <a:rPr lang="en-US" sz="1600" b="1" dirty="0">
                <a:solidFill>
                  <a:srgbClr val="FF0000"/>
                </a:solidFill>
                <a:latin typeface="Times New Roman" panose="02020603050405020304" pitchFamily="18" charset="0"/>
                <a:cs typeface="Times New Roman" panose="02020603050405020304" pitchFamily="18" charset="0"/>
              </a:rPr>
              <a:t>=0</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atunci</a:t>
            </a:r>
            <a:r>
              <a:rPr lang="en-US" sz="1600" dirty="0">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hoe </a:t>
            </a:r>
            <a:r>
              <a:rPr lang="en-US" sz="1600" dirty="0">
                <a:latin typeface="Times New Roman" panose="02020603050405020304" pitchFamily="18" charset="0"/>
                <a:cs typeface="Times New Roman" panose="02020603050405020304" pitchFamily="18" charset="0"/>
              </a:rPr>
              <a:t>pot fi </a:t>
            </a:r>
            <a:r>
              <a:rPr lang="en-US" sz="1600" dirty="0" err="1">
                <a:latin typeface="Times New Roman" panose="02020603050405020304" pitchFamily="18" charset="0"/>
                <a:cs typeface="Times New Roman" panose="02020603050405020304" pitchFamily="18" charset="0"/>
              </a:rPr>
              <a:t>rezolvate</a:t>
            </a:r>
            <a:r>
              <a:rPr lang="en-US" sz="1600" dirty="0">
                <a:latin typeface="Times New Roman" panose="02020603050405020304" pitchFamily="18" charset="0"/>
                <a:cs typeface="Times New Roman" panose="02020603050405020304" pitchFamily="18" charset="0"/>
              </a:rPr>
              <a:t>:</a:t>
            </a:r>
          </a:p>
        </p:txBody>
      </p:sp>
      <p:pic>
        <p:nvPicPr>
          <p:cNvPr id="2050" name="Picture 2" descr="hybrid model for BJT in CE mode">
            <a:extLst>
              <a:ext uri="{FF2B5EF4-FFF2-40B4-BE49-F238E27FC236}">
                <a16:creationId xmlns:a16="http://schemas.microsoft.com/office/drawing/2014/main" id="{A57246EC-99E2-B55F-AF7C-63805EB6A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848" y="3319056"/>
            <a:ext cx="3886248" cy="1554499"/>
          </a:xfrm>
          <a:prstGeom prst="rect">
            <a:avLst/>
          </a:prstGeom>
          <a:noFill/>
          <a:extLst>
            <a:ext uri="{909E8E84-426E-40DD-AFC4-6F175D3DCCD1}">
              <a14:hiddenFill xmlns:a14="http://schemas.microsoft.com/office/drawing/2010/main">
                <a:solidFill>
                  <a:srgbClr val="FFFFFF"/>
                </a:solidFill>
              </a14:hiddenFill>
            </a:ext>
          </a:extLst>
        </p:spPr>
      </p:pic>
      <p:sp>
        <p:nvSpPr>
          <p:cNvPr id="9" name="CasetăText 8">
            <a:extLst>
              <a:ext uri="{FF2B5EF4-FFF2-40B4-BE49-F238E27FC236}">
                <a16:creationId xmlns:a16="http://schemas.microsoft.com/office/drawing/2014/main" id="{55113C5E-FC78-20C1-34FE-F19ABD999263}"/>
              </a:ext>
            </a:extLst>
          </p:cNvPr>
          <p:cNvSpPr txBox="1"/>
          <p:nvPr/>
        </p:nvSpPr>
        <p:spPr>
          <a:xfrm>
            <a:off x="2788546" y="2735044"/>
            <a:ext cx="2115671" cy="646331"/>
          </a:xfrm>
          <a:prstGeom prst="rect">
            <a:avLst/>
          </a:prstGeom>
          <a:noFill/>
        </p:spPr>
        <p:txBody>
          <a:bodyPr wrap="square">
            <a:spAutoFit/>
          </a:bodyPr>
          <a:lstStyle/>
          <a:p>
            <a:r>
              <a:rPr lang="en-US" b="0" i="0" dirty="0" err="1">
                <a:solidFill>
                  <a:srgbClr val="0000FF"/>
                </a:solidFill>
                <a:effectLst/>
                <a:latin typeface="Ubuntu" panose="020B0504030602030204" pitchFamily="34" charset="0"/>
              </a:rPr>
              <a:t>v</a:t>
            </a:r>
            <a:r>
              <a:rPr lang="en-US" b="0" i="0" baseline="-25000" dirty="0" err="1">
                <a:solidFill>
                  <a:srgbClr val="0000FF"/>
                </a:solidFill>
                <a:effectLst/>
                <a:latin typeface="Ubuntu" panose="020B0504030602030204" pitchFamily="34" charset="0"/>
              </a:rPr>
              <a:t>be</a:t>
            </a:r>
            <a:r>
              <a:rPr lang="en-US" b="0" i="0" dirty="0">
                <a:solidFill>
                  <a:srgbClr val="0000FF"/>
                </a:solidFill>
                <a:effectLst/>
                <a:latin typeface="Ubuntu" panose="020B0504030602030204" pitchFamily="34" charset="0"/>
              </a:rPr>
              <a:t> = h</a:t>
            </a:r>
            <a:r>
              <a:rPr lang="en-US" b="0" i="0" baseline="-25000" dirty="0">
                <a:solidFill>
                  <a:srgbClr val="0000FF"/>
                </a:solidFill>
                <a:effectLst/>
                <a:latin typeface="Ubuntu" panose="020B0504030602030204" pitchFamily="34" charset="0"/>
              </a:rPr>
              <a:t>ie</a:t>
            </a:r>
            <a:r>
              <a:rPr lang="en-US" b="0" i="0" dirty="0">
                <a:solidFill>
                  <a:srgbClr val="0000FF"/>
                </a:solidFill>
                <a:effectLst/>
                <a:latin typeface="Ubuntu" panose="020B0504030602030204" pitchFamily="34" charset="0"/>
              </a:rPr>
              <a:t> </a:t>
            </a:r>
            <a:r>
              <a:rPr lang="en-US" b="0" i="0" dirty="0" err="1">
                <a:solidFill>
                  <a:srgbClr val="0000FF"/>
                </a:solidFill>
                <a:effectLst/>
                <a:latin typeface="Ubuntu" panose="020B0504030602030204" pitchFamily="34" charset="0"/>
              </a:rPr>
              <a:t>i</a:t>
            </a:r>
            <a:r>
              <a:rPr lang="en-US" b="0" i="0" baseline="-25000" dirty="0" err="1">
                <a:solidFill>
                  <a:srgbClr val="0000FF"/>
                </a:solidFill>
                <a:effectLst/>
                <a:latin typeface="Ubuntu" panose="020B0504030602030204" pitchFamily="34" charset="0"/>
              </a:rPr>
              <a:t>b</a:t>
            </a:r>
            <a:r>
              <a:rPr lang="en-US" b="0" i="0" dirty="0">
                <a:solidFill>
                  <a:srgbClr val="0000FF"/>
                </a:solidFill>
                <a:effectLst/>
                <a:latin typeface="Ubuntu" panose="020B0504030602030204" pitchFamily="34" charset="0"/>
              </a:rPr>
              <a:t> + </a:t>
            </a:r>
            <a:r>
              <a:rPr lang="en-US" b="0" i="0" dirty="0" err="1">
                <a:solidFill>
                  <a:srgbClr val="0000FF"/>
                </a:solidFill>
                <a:effectLst/>
                <a:latin typeface="Ubuntu" panose="020B0504030602030204" pitchFamily="34" charset="0"/>
              </a:rPr>
              <a:t>h</a:t>
            </a:r>
            <a:r>
              <a:rPr lang="en-US" b="0" i="0" baseline="-25000" dirty="0" err="1">
                <a:solidFill>
                  <a:srgbClr val="0000FF"/>
                </a:solidFill>
                <a:effectLst/>
                <a:latin typeface="Ubuntu" panose="020B0504030602030204" pitchFamily="34" charset="0"/>
              </a:rPr>
              <a:t>re</a:t>
            </a:r>
            <a:r>
              <a:rPr lang="en-US" b="0" i="0" dirty="0">
                <a:solidFill>
                  <a:srgbClr val="0000FF"/>
                </a:solidFill>
                <a:effectLst/>
                <a:latin typeface="Ubuntu" panose="020B0504030602030204" pitchFamily="34" charset="0"/>
              </a:rPr>
              <a:t> </a:t>
            </a:r>
            <a:r>
              <a:rPr lang="en-US" b="0" i="0" dirty="0" err="1">
                <a:solidFill>
                  <a:srgbClr val="0000FF"/>
                </a:solidFill>
                <a:effectLst/>
                <a:latin typeface="Ubuntu" panose="020B0504030602030204" pitchFamily="34" charset="0"/>
              </a:rPr>
              <a:t>v</a:t>
            </a:r>
            <a:r>
              <a:rPr lang="en-US" b="0" i="0" baseline="-25000" dirty="0" err="1">
                <a:solidFill>
                  <a:srgbClr val="0000FF"/>
                </a:solidFill>
                <a:effectLst/>
                <a:latin typeface="Ubuntu" panose="020B0504030602030204" pitchFamily="34" charset="0"/>
              </a:rPr>
              <a:t>ce</a:t>
            </a:r>
            <a:br>
              <a:rPr lang="en-US" dirty="0"/>
            </a:br>
            <a:r>
              <a:rPr lang="en-US" b="0" i="0" dirty="0">
                <a:solidFill>
                  <a:srgbClr val="0000FF"/>
                </a:solidFill>
                <a:effectLst/>
                <a:latin typeface="Ubuntu" panose="020B0504030602030204" pitchFamily="34" charset="0"/>
              </a:rPr>
              <a:t>   </a:t>
            </a:r>
            <a:r>
              <a:rPr lang="en-US" b="0" i="0" dirty="0" err="1">
                <a:solidFill>
                  <a:srgbClr val="0000FF"/>
                </a:solidFill>
                <a:effectLst/>
                <a:latin typeface="Ubuntu" panose="020B0504030602030204" pitchFamily="34" charset="0"/>
              </a:rPr>
              <a:t>i</a:t>
            </a:r>
            <a:r>
              <a:rPr lang="en-US" b="0" i="0" baseline="-25000" dirty="0" err="1">
                <a:solidFill>
                  <a:srgbClr val="0000FF"/>
                </a:solidFill>
                <a:effectLst/>
                <a:latin typeface="Ubuntu" panose="020B0504030602030204" pitchFamily="34" charset="0"/>
              </a:rPr>
              <a:t>c</a:t>
            </a:r>
            <a:r>
              <a:rPr lang="en-US" b="0" i="0" dirty="0">
                <a:solidFill>
                  <a:srgbClr val="0000FF"/>
                </a:solidFill>
                <a:effectLst/>
                <a:latin typeface="Ubuntu" panose="020B0504030602030204" pitchFamily="34" charset="0"/>
              </a:rPr>
              <a:t> = </a:t>
            </a:r>
            <a:r>
              <a:rPr lang="en-US" b="0" i="0" dirty="0" err="1">
                <a:solidFill>
                  <a:srgbClr val="0000FF"/>
                </a:solidFill>
                <a:effectLst/>
                <a:latin typeface="Ubuntu" panose="020B0504030602030204" pitchFamily="34" charset="0"/>
              </a:rPr>
              <a:t>h</a:t>
            </a:r>
            <a:r>
              <a:rPr lang="en-US" b="0" i="0" baseline="-25000" dirty="0" err="1">
                <a:solidFill>
                  <a:srgbClr val="0000FF"/>
                </a:solidFill>
                <a:effectLst/>
                <a:latin typeface="Ubuntu" panose="020B0504030602030204" pitchFamily="34" charset="0"/>
              </a:rPr>
              <a:t>fe</a:t>
            </a:r>
            <a:r>
              <a:rPr lang="en-US" b="0" i="0" dirty="0">
                <a:solidFill>
                  <a:srgbClr val="0000FF"/>
                </a:solidFill>
                <a:effectLst/>
                <a:latin typeface="Ubuntu" panose="020B0504030602030204" pitchFamily="34" charset="0"/>
              </a:rPr>
              <a:t> </a:t>
            </a:r>
            <a:r>
              <a:rPr lang="en-US" b="0" i="0" dirty="0" err="1">
                <a:solidFill>
                  <a:srgbClr val="0000FF"/>
                </a:solidFill>
                <a:effectLst/>
                <a:latin typeface="Ubuntu" panose="020B0504030602030204" pitchFamily="34" charset="0"/>
              </a:rPr>
              <a:t>i</a:t>
            </a:r>
            <a:r>
              <a:rPr lang="en-US" b="0" i="0" baseline="-25000" dirty="0" err="1">
                <a:solidFill>
                  <a:srgbClr val="0000FF"/>
                </a:solidFill>
                <a:effectLst/>
                <a:latin typeface="Ubuntu" panose="020B0504030602030204" pitchFamily="34" charset="0"/>
              </a:rPr>
              <a:t>b</a:t>
            </a:r>
            <a:r>
              <a:rPr lang="en-US" b="0" i="0" dirty="0">
                <a:solidFill>
                  <a:srgbClr val="0000FF"/>
                </a:solidFill>
                <a:effectLst/>
                <a:latin typeface="Ubuntu" panose="020B0504030602030204" pitchFamily="34" charset="0"/>
              </a:rPr>
              <a:t> + h</a:t>
            </a:r>
            <a:r>
              <a:rPr lang="en-US" b="0" i="0" baseline="-25000" dirty="0">
                <a:solidFill>
                  <a:srgbClr val="0000FF"/>
                </a:solidFill>
                <a:effectLst/>
                <a:latin typeface="Ubuntu" panose="020B0504030602030204" pitchFamily="34" charset="0"/>
              </a:rPr>
              <a:t>oe</a:t>
            </a:r>
            <a:r>
              <a:rPr lang="en-US" b="0" i="0" dirty="0">
                <a:solidFill>
                  <a:srgbClr val="0000FF"/>
                </a:solidFill>
                <a:effectLst/>
                <a:latin typeface="Ubuntu" panose="020B0504030602030204" pitchFamily="34" charset="0"/>
              </a:rPr>
              <a:t> </a:t>
            </a:r>
            <a:r>
              <a:rPr lang="en-US" b="0" i="0" dirty="0" err="1">
                <a:solidFill>
                  <a:srgbClr val="0000FF"/>
                </a:solidFill>
                <a:effectLst/>
                <a:latin typeface="Ubuntu" panose="020B0504030602030204" pitchFamily="34" charset="0"/>
              </a:rPr>
              <a:t>v</a:t>
            </a:r>
            <a:r>
              <a:rPr lang="en-US" b="0" i="0" baseline="-25000" dirty="0" err="1">
                <a:solidFill>
                  <a:srgbClr val="0000FF"/>
                </a:solidFill>
                <a:effectLst/>
                <a:latin typeface="Ubuntu" panose="020B0504030602030204" pitchFamily="34" charset="0"/>
              </a:rPr>
              <a:t>ce</a:t>
            </a:r>
            <a:endParaRPr lang="en-US" dirty="0"/>
          </a:p>
        </p:txBody>
      </p:sp>
      <p:sp>
        <p:nvSpPr>
          <p:cNvPr id="11" name="CasetăText 10">
            <a:extLst>
              <a:ext uri="{FF2B5EF4-FFF2-40B4-BE49-F238E27FC236}">
                <a16:creationId xmlns:a16="http://schemas.microsoft.com/office/drawing/2014/main" id="{86124406-B7EA-04D7-2144-0B4B3475E30C}"/>
              </a:ext>
            </a:extLst>
          </p:cNvPr>
          <p:cNvSpPr txBox="1"/>
          <p:nvPr/>
        </p:nvSpPr>
        <p:spPr>
          <a:xfrm>
            <a:off x="2939272" y="4026202"/>
            <a:ext cx="3956827" cy="646331"/>
          </a:xfrm>
          <a:prstGeom prst="rect">
            <a:avLst/>
          </a:prstGeom>
          <a:noFill/>
        </p:spPr>
        <p:txBody>
          <a:bodyPr wrap="square">
            <a:spAutoFit/>
          </a:bodyPr>
          <a:lstStyle/>
          <a:p>
            <a:r>
              <a:rPr lang="en-US" b="0" i="0" dirty="0" err="1">
                <a:solidFill>
                  <a:srgbClr val="0000FF"/>
                </a:solidFill>
                <a:effectLst/>
                <a:latin typeface="Ubuntu" panose="020B0504030602030204" pitchFamily="34" charset="0"/>
              </a:rPr>
              <a:t>h</a:t>
            </a:r>
            <a:r>
              <a:rPr lang="en-US" b="0" i="0" baseline="-25000" dirty="0" err="1">
                <a:solidFill>
                  <a:srgbClr val="0000FF"/>
                </a:solidFill>
                <a:effectLst/>
                <a:latin typeface="Ubuntu" panose="020B0504030602030204" pitchFamily="34" charset="0"/>
              </a:rPr>
              <a:t>re</a:t>
            </a:r>
            <a:r>
              <a:rPr lang="en-US" b="0" i="0" dirty="0">
                <a:solidFill>
                  <a:srgbClr val="0000FF"/>
                </a:solidFill>
                <a:effectLst/>
                <a:latin typeface="Ubuntu" panose="020B0504030602030204" pitchFamily="34" charset="0"/>
              </a:rPr>
              <a:t>  = </a:t>
            </a:r>
            <a:r>
              <a:rPr lang="en-US" b="0" i="0" dirty="0" err="1">
                <a:solidFill>
                  <a:srgbClr val="0000FF"/>
                </a:solidFill>
                <a:effectLst/>
                <a:latin typeface="Ubuntu" panose="020B0504030602030204" pitchFamily="34" charset="0"/>
              </a:rPr>
              <a:t>v</a:t>
            </a:r>
            <a:r>
              <a:rPr lang="en-US" b="0" i="0" baseline="-25000" dirty="0" err="1">
                <a:solidFill>
                  <a:srgbClr val="0000FF"/>
                </a:solidFill>
                <a:effectLst/>
                <a:latin typeface="Ubuntu" panose="020B0504030602030204" pitchFamily="34" charset="0"/>
              </a:rPr>
              <a:t>be</a:t>
            </a:r>
            <a:r>
              <a:rPr lang="en-US" b="0" i="0" dirty="0">
                <a:solidFill>
                  <a:srgbClr val="0000FF"/>
                </a:solidFill>
                <a:effectLst/>
                <a:latin typeface="Ubuntu" panose="020B0504030602030204" pitchFamily="34" charset="0"/>
              </a:rPr>
              <a:t> / </a:t>
            </a:r>
            <a:r>
              <a:rPr lang="en-US" b="0" i="0" dirty="0" err="1">
                <a:solidFill>
                  <a:srgbClr val="0000FF"/>
                </a:solidFill>
                <a:effectLst/>
                <a:latin typeface="Ubuntu" panose="020B0504030602030204" pitchFamily="34" charset="0"/>
              </a:rPr>
              <a:t>v</a:t>
            </a:r>
            <a:r>
              <a:rPr lang="en-US" b="0" i="0" baseline="-25000" dirty="0" err="1">
                <a:solidFill>
                  <a:srgbClr val="0000FF"/>
                </a:solidFill>
                <a:effectLst/>
                <a:latin typeface="Ubuntu" panose="020B0504030602030204" pitchFamily="34" charset="0"/>
              </a:rPr>
              <a:t>ce</a:t>
            </a:r>
            <a:r>
              <a:rPr lang="en-US" b="0" i="0" dirty="0">
                <a:solidFill>
                  <a:srgbClr val="0000FF"/>
                </a:solidFill>
                <a:effectLst/>
                <a:latin typeface="Ubuntu" panose="020B0504030602030204" pitchFamily="34" charset="0"/>
              </a:rPr>
              <a:t> | </a:t>
            </a:r>
            <a:r>
              <a:rPr lang="ro-RO" b="0" i="0" dirty="0">
                <a:solidFill>
                  <a:srgbClr val="C00000"/>
                </a:solidFill>
                <a:effectLst/>
                <a:latin typeface="Ubuntu" panose="020B0504030602030204" pitchFamily="34" charset="0"/>
              </a:rPr>
              <a:t>pentru</a:t>
            </a:r>
            <a:r>
              <a:rPr lang="ro-RO" b="0" i="0" dirty="0">
                <a:solidFill>
                  <a:srgbClr val="0000FF"/>
                </a:solidFill>
                <a:effectLst/>
                <a:latin typeface="Ubuntu" panose="020B0504030602030204" pitchFamily="34" charset="0"/>
              </a:rPr>
              <a:t> </a:t>
            </a:r>
            <a:r>
              <a:rPr lang="en-US" b="0" i="0" dirty="0" err="1">
                <a:solidFill>
                  <a:srgbClr val="0000FF"/>
                </a:solidFill>
                <a:effectLst/>
                <a:latin typeface="Ubuntu" panose="020B0504030602030204" pitchFamily="34" charset="0"/>
              </a:rPr>
              <a:t>i</a:t>
            </a:r>
            <a:r>
              <a:rPr lang="en-US" b="0" i="0" baseline="-25000" dirty="0" err="1">
                <a:solidFill>
                  <a:srgbClr val="0000FF"/>
                </a:solidFill>
                <a:effectLst/>
                <a:latin typeface="Ubuntu" panose="020B0504030602030204" pitchFamily="34" charset="0"/>
              </a:rPr>
              <a:t>b</a:t>
            </a:r>
            <a:r>
              <a:rPr lang="en-US" b="0" i="0" dirty="0">
                <a:solidFill>
                  <a:srgbClr val="0000FF"/>
                </a:solidFill>
                <a:effectLst/>
                <a:latin typeface="Ubuntu" panose="020B0504030602030204" pitchFamily="34" charset="0"/>
              </a:rPr>
              <a:t> = 0</a:t>
            </a:r>
            <a:br>
              <a:rPr lang="en-US" dirty="0"/>
            </a:br>
            <a:r>
              <a:rPr lang="en-US" b="0" i="0" dirty="0">
                <a:solidFill>
                  <a:srgbClr val="0000FF"/>
                </a:solidFill>
                <a:effectLst/>
                <a:latin typeface="Ubuntu" panose="020B0504030602030204" pitchFamily="34" charset="0"/>
              </a:rPr>
              <a:t>h</a:t>
            </a:r>
            <a:r>
              <a:rPr lang="en-US" b="0" i="0" baseline="-25000" dirty="0">
                <a:solidFill>
                  <a:srgbClr val="0000FF"/>
                </a:solidFill>
                <a:effectLst/>
                <a:latin typeface="Ubuntu" panose="020B0504030602030204" pitchFamily="34" charset="0"/>
              </a:rPr>
              <a:t>oe</a:t>
            </a:r>
            <a:r>
              <a:rPr lang="en-US" b="0" i="0" dirty="0">
                <a:solidFill>
                  <a:srgbClr val="0000FF"/>
                </a:solidFill>
                <a:effectLst/>
                <a:latin typeface="Ubuntu" panose="020B0504030602030204" pitchFamily="34" charset="0"/>
              </a:rPr>
              <a:t> =   </a:t>
            </a:r>
            <a:r>
              <a:rPr lang="en-US" b="0" i="0" dirty="0" err="1">
                <a:solidFill>
                  <a:srgbClr val="0000FF"/>
                </a:solidFill>
                <a:effectLst/>
                <a:latin typeface="Ubuntu" panose="020B0504030602030204" pitchFamily="34" charset="0"/>
              </a:rPr>
              <a:t>i</a:t>
            </a:r>
            <a:r>
              <a:rPr lang="en-US" b="0" i="0" baseline="-25000" dirty="0" err="1">
                <a:solidFill>
                  <a:srgbClr val="0000FF"/>
                </a:solidFill>
                <a:effectLst/>
                <a:latin typeface="Ubuntu" panose="020B0504030602030204" pitchFamily="34" charset="0"/>
              </a:rPr>
              <a:t>c</a:t>
            </a:r>
            <a:r>
              <a:rPr lang="en-US" b="0" i="0" dirty="0">
                <a:solidFill>
                  <a:srgbClr val="0000FF"/>
                </a:solidFill>
                <a:effectLst/>
                <a:latin typeface="Ubuntu" panose="020B0504030602030204" pitchFamily="34" charset="0"/>
              </a:rPr>
              <a:t> </a:t>
            </a:r>
            <a:r>
              <a:rPr lang="ro-RO" b="0" i="0" dirty="0">
                <a:solidFill>
                  <a:srgbClr val="0000FF"/>
                </a:solidFill>
                <a:effectLst/>
                <a:latin typeface="Ubuntu" panose="020B0504030602030204" pitchFamily="34" charset="0"/>
              </a:rPr>
              <a:t> </a:t>
            </a:r>
            <a:r>
              <a:rPr lang="en-US" b="0" i="0" dirty="0">
                <a:solidFill>
                  <a:srgbClr val="0000FF"/>
                </a:solidFill>
                <a:effectLst/>
                <a:latin typeface="Ubuntu" panose="020B0504030602030204" pitchFamily="34" charset="0"/>
              </a:rPr>
              <a:t>/ </a:t>
            </a:r>
            <a:r>
              <a:rPr lang="ro-RO" b="0" i="0" dirty="0">
                <a:solidFill>
                  <a:srgbClr val="0000FF"/>
                </a:solidFill>
                <a:effectLst/>
                <a:latin typeface="Ubuntu" panose="020B0504030602030204" pitchFamily="34" charset="0"/>
              </a:rPr>
              <a:t> </a:t>
            </a:r>
            <a:r>
              <a:rPr lang="en-US" b="0" i="0" dirty="0" err="1">
                <a:solidFill>
                  <a:srgbClr val="0000FF"/>
                </a:solidFill>
                <a:effectLst/>
                <a:latin typeface="Ubuntu" panose="020B0504030602030204" pitchFamily="34" charset="0"/>
              </a:rPr>
              <a:t>v</a:t>
            </a:r>
            <a:r>
              <a:rPr lang="en-US" b="0" i="0" baseline="-25000" dirty="0" err="1">
                <a:solidFill>
                  <a:srgbClr val="0000FF"/>
                </a:solidFill>
                <a:effectLst/>
                <a:latin typeface="Ubuntu" panose="020B0504030602030204" pitchFamily="34" charset="0"/>
              </a:rPr>
              <a:t>ce</a:t>
            </a:r>
            <a:r>
              <a:rPr lang="en-US" b="0" i="0" dirty="0">
                <a:solidFill>
                  <a:srgbClr val="0000FF"/>
                </a:solidFill>
                <a:effectLst/>
                <a:latin typeface="Ubuntu" panose="020B0504030602030204" pitchFamily="34" charset="0"/>
              </a:rPr>
              <a:t> | </a:t>
            </a:r>
            <a:r>
              <a:rPr lang="ro-RO" b="0" i="0" dirty="0">
                <a:solidFill>
                  <a:srgbClr val="C00000"/>
                </a:solidFill>
                <a:effectLst/>
                <a:latin typeface="Ubuntu" panose="020B0504030602030204" pitchFamily="34" charset="0"/>
              </a:rPr>
              <a:t>pentru</a:t>
            </a:r>
            <a:r>
              <a:rPr lang="ro-RO" b="0" i="0" dirty="0">
                <a:solidFill>
                  <a:srgbClr val="0000FF"/>
                </a:solidFill>
                <a:effectLst/>
                <a:latin typeface="Ubuntu" panose="020B0504030602030204" pitchFamily="34" charset="0"/>
              </a:rPr>
              <a:t> </a:t>
            </a:r>
            <a:r>
              <a:rPr lang="ro-RO" b="0" i="0" dirty="0" err="1">
                <a:solidFill>
                  <a:srgbClr val="0000FF"/>
                </a:solidFill>
                <a:effectLst/>
                <a:latin typeface="Ubuntu" panose="020B0504030602030204" pitchFamily="34" charset="0"/>
              </a:rPr>
              <a:t>i</a:t>
            </a:r>
            <a:r>
              <a:rPr lang="ro-RO" sz="1400" b="0" i="0" dirty="0" err="1">
                <a:solidFill>
                  <a:srgbClr val="0000FF"/>
                </a:solidFill>
                <a:effectLst/>
                <a:latin typeface="Ubuntu" panose="020B0504030602030204" pitchFamily="34" charset="0"/>
              </a:rPr>
              <a:t>b</a:t>
            </a:r>
            <a:r>
              <a:rPr lang="en-US" b="0" i="0" dirty="0">
                <a:solidFill>
                  <a:srgbClr val="0000FF"/>
                </a:solidFill>
                <a:effectLst/>
                <a:latin typeface="Ubuntu" panose="020B0504030602030204" pitchFamily="34" charset="0"/>
              </a:rPr>
              <a:t>= 0</a:t>
            </a:r>
            <a:endParaRPr lang="en-US" dirty="0"/>
          </a:p>
        </p:txBody>
      </p:sp>
      <p:sp>
        <p:nvSpPr>
          <p:cNvPr id="13" name="CasetăText 12">
            <a:extLst>
              <a:ext uri="{FF2B5EF4-FFF2-40B4-BE49-F238E27FC236}">
                <a16:creationId xmlns:a16="http://schemas.microsoft.com/office/drawing/2014/main" id="{43307EE7-862E-95CC-F7F4-648D09036B21}"/>
              </a:ext>
            </a:extLst>
          </p:cNvPr>
          <p:cNvSpPr txBox="1"/>
          <p:nvPr/>
        </p:nvSpPr>
        <p:spPr>
          <a:xfrm>
            <a:off x="291947" y="4873555"/>
            <a:ext cx="7785251"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De </a:t>
            </a:r>
            <a:r>
              <a:rPr lang="en-US" sz="1600" dirty="0" err="1">
                <a:latin typeface="Times New Roman" panose="02020603050405020304" pitchFamily="18" charset="0"/>
                <a:cs typeface="Times New Roman" panose="02020603050405020304" pitchFamily="18" charset="0"/>
              </a:rPr>
              <a:t>asemenea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dacă</a:t>
            </a:r>
            <a:r>
              <a:rPr lang="en-US" sz="1600" dirty="0">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vce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menținut</a:t>
            </a:r>
            <a:r>
              <a:rPr lang="en-US" sz="1600" dirty="0">
                <a:latin typeface="Times New Roman" panose="02020603050405020304" pitchFamily="18" charset="0"/>
                <a:cs typeface="Times New Roman" panose="02020603050405020304" pitchFamily="18" charset="0"/>
              </a:rPr>
              <a:t> constant (</a:t>
            </a:r>
            <a:r>
              <a:rPr lang="en-US" sz="1600" b="1" dirty="0" err="1">
                <a:solidFill>
                  <a:srgbClr val="FF0000"/>
                </a:solidFill>
                <a:latin typeface="Times New Roman" panose="02020603050405020304" pitchFamily="18" charset="0"/>
                <a:cs typeface="Times New Roman" panose="02020603050405020304" pitchFamily="18" charset="0"/>
              </a:rPr>
              <a:t>vce</a:t>
            </a:r>
            <a:r>
              <a:rPr lang="en-US" sz="1600" b="1" dirty="0">
                <a:solidFill>
                  <a:srgbClr val="FF0000"/>
                </a:solidFill>
                <a:latin typeface="Times New Roman" panose="02020603050405020304" pitchFamily="18" charset="0"/>
                <a:cs typeface="Times New Roman" panose="02020603050405020304" pitchFamily="18" charset="0"/>
              </a:rPr>
              <a:t>=0</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atunci</a:t>
            </a:r>
            <a:r>
              <a:rPr lang="en-US" sz="1600" dirty="0">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hie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hfe</a:t>
            </a:r>
            <a:r>
              <a:rPr lang="en-US" sz="1600" b="1" dirty="0">
                <a:solidFill>
                  <a:srgbClr val="FF00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pot fi </a:t>
            </a:r>
            <a:r>
              <a:rPr lang="en-US" sz="1600" dirty="0" err="1">
                <a:latin typeface="Times New Roman" panose="02020603050405020304" pitchFamily="18" charset="0"/>
                <a:cs typeface="Times New Roman" panose="02020603050405020304" pitchFamily="18" charset="0"/>
              </a:rPr>
              <a:t>rezolvate</a:t>
            </a:r>
            <a:r>
              <a:rPr lang="en-US" sz="1600" dirty="0"/>
              <a:t>:</a:t>
            </a:r>
          </a:p>
        </p:txBody>
      </p:sp>
      <p:sp>
        <p:nvSpPr>
          <p:cNvPr id="15" name="CasetăText 14">
            <a:extLst>
              <a:ext uri="{FF2B5EF4-FFF2-40B4-BE49-F238E27FC236}">
                <a16:creationId xmlns:a16="http://schemas.microsoft.com/office/drawing/2014/main" id="{D04BD08D-C5E1-65C8-1A68-93647F74CDE6}"/>
              </a:ext>
            </a:extLst>
          </p:cNvPr>
          <p:cNvSpPr txBox="1"/>
          <p:nvPr/>
        </p:nvSpPr>
        <p:spPr>
          <a:xfrm>
            <a:off x="2939271" y="5412304"/>
            <a:ext cx="3718703" cy="646331"/>
          </a:xfrm>
          <a:prstGeom prst="rect">
            <a:avLst/>
          </a:prstGeom>
          <a:noFill/>
        </p:spPr>
        <p:txBody>
          <a:bodyPr wrap="square">
            <a:spAutoFit/>
          </a:bodyPr>
          <a:lstStyle/>
          <a:p>
            <a:r>
              <a:rPr lang="en-US" b="0" i="0" dirty="0">
                <a:solidFill>
                  <a:srgbClr val="0000FF"/>
                </a:solidFill>
                <a:effectLst/>
                <a:latin typeface="Ubuntu" panose="020B0504030602030204" pitchFamily="34" charset="0"/>
              </a:rPr>
              <a:t>h</a:t>
            </a:r>
            <a:r>
              <a:rPr lang="en-US" b="0" i="0" baseline="-25000" dirty="0">
                <a:solidFill>
                  <a:srgbClr val="0000FF"/>
                </a:solidFill>
                <a:effectLst/>
                <a:latin typeface="Ubuntu" panose="020B0504030602030204" pitchFamily="34" charset="0"/>
              </a:rPr>
              <a:t>ie</a:t>
            </a:r>
            <a:r>
              <a:rPr lang="en-US" b="0" i="0" dirty="0">
                <a:solidFill>
                  <a:srgbClr val="0000FF"/>
                </a:solidFill>
                <a:effectLst/>
                <a:latin typeface="Ubuntu" panose="020B0504030602030204" pitchFamily="34" charset="0"/>
              </a:rPr>
              <a:t>  = </a:t>
            </a:r>
            <a:r>
              <a:rPr lang="en-US" b="0" i="0" dirty="0" err="1">
                <a:solidFill>
                  <a:srgbClr val="0000FF"/>
                </a:solidFill>
                <a:effectLst/>
                <a:latin typeface="Ubuntu" panose="020B0504030602030204" pitchFamily="34" charset="0"/>
              </a:rPr>
              <a:t>v</a:t>
            </a:r>
            <a:r>
              <a:rPr lang="en-US" b="0" i="0" baseline="-25000" dirty="0" err="1">
                <a:solidFill>
                  <a:srgbClr val="0000FF"/>
                </a:solidFill>
                <a:effectLst/>
                <a:latin typeface="Ubuntu" panose="020B0504030602030204" pitchFamily="34" charset="0"/>
              </a:rPr>
              <a:t>be</a:t>
            </a:r>
            <a:r>
              <a:rPr lang="en-US" b="0" i="0" dirty="0">
                <a:solidFill>
                  <a:srgbClr val="0000FF"/>
                </a:solidFill>
                <a:effectLst/>
                <a:latin typeface="Ubuntu" panose="020B0504030602030204" pitchFamily="34" charset="0"/>
              </a:rPr>
              <a:t> / </a:t>
            </a:r>
            <a:r>
              <a:rPr lang="en-US" b="0" i="0" dirty="0" err="1">
                <a:solidFill>
                  <a:srgbClr val="0000FF"/>
                </a:solidFill>
                <a:effectLst/>
                <a:latin typeface="Ubuntu" panose="020B0504030602030204" pitchFamily="34" charset="0"/>
              </a:rPr>
              <a:t>i</a:t>
            </a:r>
            <a:r>
              <a:rPr lang="en-US" b="0" i="0" baseline="-25000" dirty="0" err="1">
                <a:solidFill>
                  <a:srgbClr val="0000FF"/>
                </a:solidFill>
                <a:effectLst/>
                <a:latin typeface="Ubuntu" panose="020B0504030602030204" pitchFamily="34" charset="0"/>
              </a:rPr>
              <a:t>b</a:t>
            </a:r>
            <a:r>
              <a:rPr lang="en-US" b="0" i="0" dirty="0">
                <a:solidFill>
                  <a:srgbClr val="0000FF"/>
                </a:solidFill>
                <a:effectLst/>
                <a:latin typeface="Ubuntu" panose="020B0504030602030204" pitchFamily="34" charset="0"/>
              </a:rPr>
              <a:t> | </a:t>
            </a:r>
            <a:r>
              <a:rPr lang="ro-RO" b="0" i="0" dirty="0">
                <a:solidFill>
                  <a:srgbClr val="C00000"/>
                </a:solidFill>
                <a:effectLst/>
                <a:latin typeface="Ubuntu" panose="020B0504030602030204" pitchFamily="34" charset="0"/>
              </a:rPr>
              <a:t>pentru</a:t>
            </a:r>
            <a:r>
              <a:rPr lang="ro-RO" b="0" i="0" dirty="0">
                <a:solidFill>
                  <a:srgbClr val="0000FF"/>
                </a:solidFill>
                <a:effectLst/>
                <a:latin typeface="Ubuntu" panose="020B0504030602030204" pitchFamily="34" charset="0"/>
              </a:rPr>
              <a:t> </a:t>
            </a:r>
            <a:r>
              <a:rPr lang="en-US" b="0" i="0" dirty="0" err="1">
                <a:solidFill>
                  <a:srgbClr val="0000FF"/>
                </a:solidFill>
                <a:effectLst/>
                <a:latin typeface="Ubuntu" panose="020B0504030602030204" pitchFamily="34" charset="0"/>
              </a:rPr>
              <a:t>v</a:t>
            </a:r>
            <a:r>
              <a:rPr lang="en-US" b="0" i="0" baseline="-25000" dirty="0" err="1">
                <a:solidFill>
                  <a:srgbClr val="0000FF"/>
                </a:solidFill>
                <a:effectLst/>
                <a:latin typeface="Ubuntu" panose="020B0504030602030204" pitchFamily="34" charset="0"/>
              </a:rPr>
              <a:t>ce</a:t>
            </a:r>
            <a:r>
              <a:rPr lang="en-US" b="0" i="0" dirty="0">
                <a:solidFill>
                  <a:srgbClr val="0000FF"/>
                </a:solidFill>
                <a:effectLst/>
                <a:latin typeface="Ubuntu" panose="020B0504030602030204" pitchFamily="34" charset="0"/>
              </a:rPr>
              <a:t> = 0</a:t>
            </a:r>
            <a:br>
              <a:rPr lang="en-US" dirty="0"/>
            </a:br>
            <a:r>
              <a:rPr lang="en-US" b="0" i="0" dirty="0" err="1">
                <a:solidFill>
                  <a:srgbClr val="0000FF"/>
                </a:solidFill>
                <a:effectLst/>
                <a:latin typeface="Ubuntu" panose="020B0504030602030204" pitchFamily="34" charset="0"/>
              </a:rPr>
              <a:t>h</a:t>
            </a:r>
            <a:r>
              <a:rPr lang="en-US" b="0" i="0" baseline="-25000" dirty="0" err="1">
                <a:solidFill>
                  <a:srgbClr val="0000FF"/>
                </a:solidFill>
                <a:effectLst/>
                <a:latin typeface="Ubuntu" panose="020B0504030602030204" pitchFamily="34" charset="0"/>
              </a:rPr>
              <a:t>fe</a:t>
            </a:r>
            <a:r>
              <a:rPr lang="en-US" b="0" i="0" dirty="0">
                <a:solidFill>
                  <a:srgbClr val="0000FF"/>
                </a:solidFill>
                <a:effectLst/>
                <a:latin typeface="Ubuntu" panose="020B0504030602030204" pitchFamily="34" charset="0"/>
              </a:rPr>
              <a:t> =   </a:t>
            </a:r>
            <a:r>
              <a:rPr lang="en-US" b="0" i="0" dirty="0" err="1">
                <a:solidFill>
                  <a:srgbClr val="0000FF"/>
                </a:solidFill>
                <a:effectLst/>
                <a:latin typeface="Ubuntu" panose="020B0504030602030204" pitchFamily="34" charset="0"/>
              </a:rPr>
              <a:t>i</a:t>
            </a:r>
            <a:r>
              <a:rPr lang="en-US" b="0" i="0" baseline="-25000" dirty="0" err="1">
                <a:solidFill>
                  <a:srgbClr val="0000FF"/>
                </a:solidFill>
                <a:effectLst/>
                <a:latin typeface="Ubuntu" panose="020B0504030602030204" pitchFamily="34" charset="0"/>
              </a:rPr>
              <a:t>c</a:t>
            </a:r>
            <a:r>
              <a:rPr lang="en-US" b="0" i="0" dirty="0">
                <a:solidFill>
                  <a:srgbClr val="0000FF"/>
                </a:solidFill>
                <a:effectLst/>
                <a:latin typeface="Ubuntu" panose="020B0504030602030204" pitchFamily="34" charset="0"/>
              </a:rPr>
              <a:t> / </a:t>
            </a:r>
            <a:r>
              <a:rPr lang="en-US" b="0" i="0" dirty="0" err="1">
                <a:solidFill>
                  <a:srgbClr val="0000FF"/>
                </a:solidFill>
                <a:effectLst/>
                <a:latin typeface="Ubuntu" panose="020B0504030602030204" pitchFamily="34" charset="0"/>
              </a:rPr>
              <a:t>i</a:t>
            </a:r>
            <a:r>
              <a:rPr lang="en-US" b="0" i="0" baseline="-25000" dirty="0" err="1">
                <a:solidFill>
                  <a:srgbClr val="0000FF"/>
                </a:solidFill>
                <a:effectLst/>
                <a:latin typeface="Ubuntu" panose="020B0504030602030204" pitchFamily="34" charset="0"/>
              </a:rPr>
              <a:t>b</a:t>
            </a:r>
            <a:r>
              <a:rPr lang="en-US" b="0" i="0" dirty="0">
                <a:solidFill>
                  <a:srgbClr val="0000FF"/>
                </a:solidFill>
                <a:effectLst/>
                <a:latin typeface="Ubuntu" panose="020B0504030602030204" pitchFamily="34" charset="0"/>
              </a:rPr>
              <a:t> | </a:t>
            </a:r>
            <a:r>
              <a:rPr lang="ro-RO" b="0" i="0" dirty="0">
                <a:solidFill>
                  <a:srgbClr val="C00000"/>
                </a:solidFill>
                <a:effectLst/>
                <a:latin typeface="Ubuntu" panose="020B0504030602030204" pitchFamily="34" charset="0"/>
              </a:rPr>
              <a:t>pentru</a:t>
            </a:r>
            <a:r>
              <a:rPr lang="ro-RO" b="0" i="0" dirty="0">
                <a:solidFill>
                  <a:srgbClr val="0000FF"/>
                </a:solidFill>
                <a:effectLst/>
                <a:latin typeface="Ubuntu" panose="020B0504030602030204" pitchFamily="34" charset="0"/>
              </a:rPr>
              <a:t> </a:t>
            </a:r>
            <a:r>
              <a:rPr lang="en-US" b="0" i="0" dirty="0" err="1">
                <a:solidFill>
                  <a:srgbClr val="0000FF"/>
                </a:solidFill>
                <a:effectLst/>
                <a:latin typeface="Ubuntu" panose="020B0504030602030204" pitchFamily="34" charset="0"/>
              </a:rPr>
              <a:t>v</a:t>
            </a:r>
            <a:r>
              <a:rPr lang="en-US" b="0" i="0" baseline="-25000" dirty="0" err="1">
                <a:solidFill>
                  <a:srgbClr val="0000FF"/>
                </a:solidFill>
                <a:effectLst/>
                <a:latin typeface="Ubuntu" panose="020B0504030602030204" pitchFamily="34" charset="0"/>
              </a:rPr>
              <a:t>ce</a:t>
            </a:r>
            <a:r>
              <a:rPr lang="en-US" b="0" i="0" dirty="0">
                <a:solidFill>
                  <a:srgbClr val="0000FF"/>
                </a:solidFill>
                <a:effectLst/>
                <a:latin typeface="Ubuntu" panose="020B0504030602030204" pitchFamily="34" charset="0"/>
              </a:rPr>
              <a:t> = 0</a:t>
            </a:r>
            <a:endParaRPr lang="en-US" dirty="0"/>
          </a:p>
        </p:txBody>
      </p:sp>
    </p:spTree>
    <p:extLst>
      <p:ext uri="{BB962C8B-B14F-4D97-AF65-F5344CB8AC3E}">
        <p14:creationId xmlns:p14="http://schemas.microsoft.com/office/powerpoint/2010/main" val="309382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E52EB7A-7246-EFD1-BFDD-10604FBABE38}"/>
              </a:ext>
            </a:extLst>
          </p:cNvPr>
          <p:cNvSpPr>
            <a:spLocks noGrp="1"/>
          </p:cNvSpPr>
          <p:nvPr>
            <p:ph type="title"/>
          </p:nvPr>
        </p:nvSpPr>
        <p:spPr>
          <a:xfrm>
            <a:off x="4262892" y="114371"/>
            <a:ext cx="4550032" cy="811933"/>
          </a:xfrm>
        </p:spPr>
        <p:txBody>
          <a:bodyPr/>
          <a:lstStyle/>
          <a:p>
            <a:r>
              <a:rPr lang="en-US" dirty="0" err="1"/>
              <a:t>Despre</a:t>
            </a:r>
            <a:r>
              <a:rPr lang="en-US" dirty="0"/>
              <a:t> </a:t>
            </a:r>
            <a:r>
              <a:rPr lang="ro-RO" dirty="0"/>
              <a:t>BJT</a:t>
            </a:r>
            <a:r>
              <a:rPr lang="en-US" dirty="0"/>
              <a:t>…</a:t>
            </a:r>
          </a:p>
        </p:txBody>
      </p:sp>
      <p:sp>
        <p:nvSpPr>
          <p:cNvPr id="3" name="Substituent conținut 2">
            <a:extLst>
              <a:ext uri="{FF2B5EF4-FFF2-40B4-BE49-F238E27FC236}">
                <a16:creationId xmlns:a16="http://schemas.microsoft.com/office/drawing/2014/main" id="{6720721E-AB70-9767-88EF-D6D726359DFA}"/>
              </a:ext>
            </a:extLst>
          </p:cNvPr>
          <p:cNvSpPr>
            <a:spLocks noGrp="1"/>
          </p:cNvSpPr>
          <p:nvPr>
            <p:ph idx="1"/>
          </p:nvPr>
        </p:nvSpPr>
        <p:spPr>
          <a:xfrm>
            <a:off x="362607" y="1194318"/>
            <a:ext cx="11571890" cy="5383932"/>
          </a:xfrm>
        </p:spPr>
        <p:txBody>
          <a:bodyPr>
            <a:normAutofit lnSpcReduction="10000"/>
          </a:bodyPr>
          <a:lstStyle/>
          <a:p>
            <a:pPr>
              <a:buFont typeface="Courier New" panose="02070309020205020404" pitchFamily="49" charset="0"/>
              <a:buChar char="o"/>
            </a:pPr>
            <a:r>
              <a:rPr lang="ro-RO"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re </a:t>
            </a:r>
            <a:r>
              <a:rPr lang="en-US" dirty="0" err="1">
                <a:latin typeface="Times New Roman" panose="02020603050405020304" pitchFamily="18" charset="0"/>
                <a:cs typeface="Times New Roman" panose="02020603050405020304" pitchFamily="18" charset="0"/>
              </a:rPr>
              <a:t>trei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secțiuni</a:t>
            </a:r>
            <a:r>
              <a:rPr lang="en-US" dirty="0">
                <a:latin typeface="Times New Roman" panose="02020603050405020304" pitchFamily="18" charset="0"/>
                <a:cs typeface="Times New Roman" panose="02020603050405020304" pitchFamily="18" charset="0"/>
              </a:rPr>
              <a:t> de SC </a:t>
            </a:r>
            <a:r>
              <a:rPr lang="en-US" dirty="0" err="1">
                <a:latin typeface="Times New Roman" panose="02020603050405020304" pitchFamily="18" charset="0"/>
                <a:cs typeface="Times New Roman" panose="02020603050405020304" pitchFamily="18" charset="0"/>
              </a:rPr>
              <a:t>dopați</a:t>
            </a:r>
            <a:r>
              <a:rPr lang="en-US" dirty="0">
                <a:latin typeface="Times New Roman" panose="02020603050405020304" pitchFamily="18" charset="0"/>
                <a:cs typeface="Times New Roman" panose="02020603050405020304" pitchFamily="18" charset="0"/>
              </a:rPr>
              <a:t>. Emi</a:t>
            </a:r>
            <a:r>
              <a:rPr lang="ro-RO" dirty="0">
                <a:latin typeface="Times New Roman" panose="02020603050405020304" pitchFamily="18" charset="0"/>
                <a:cs typeface="Times New Roman" panose="02020603050405020304" pitchFamily="18" charset="0"/>
              </a:rPr>
              <a:t>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Baza</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formează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joncțiuni</a:t>
            </a:r>
            <a:r>
              <a:rPr lang="en-US"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emițător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Deoarece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există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joncțiuni</a:t>
            </a:r>
            <a:r>
              <a:rPr lang="en-US"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pn</a:t>
            </a:r>
            <a:r>
              <a:rPr lang="en-US" b="1"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urmare</a:t>
            </a:r>
            <a:r>
              <a:rPr lang="en-US" dirty="0">
                <a:latin typeface="Times New Roman" panose="02020603050405020304" pitchFamily="18" charset="0"/>
                <a:cs typeface="Times New Roman" panose="02020603050405020304" pitchFamily="18" charset="0"/>
              </a:rPr>
              <a:t> TB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privit</a:t>
            </a:r>
            <a:r>
              <a:rPr lang="en-US" dirty="0">
                <a:latin typeface="Times New Roman" panose="02020603050405020304" pitchFamily="18" charset="0"/>
                <a:cs typeface="Times New Roman" panose="02020603050405020304" pitchFamily="18" charset="0"/>
              </a:rPr>
              <a:t> ca o </a:t>
            </a:r>
            <a:r>
              <a:rPr lang="en-US" dirty="0" err="1">
                <a:latin typeface="Times New Roman" panose="02020603050405020304" pitchFamily="18" charset="0"/>
                <a:cs typeface="Times New Roman" panose="02020603050405020304" pitchFamily="18" charset="0"/>
              </a:rPr>
              <a:t>combinație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diode </a:t>
            </a:r>
            <a:r>
              <a:rPr lang="en-US" dirty="0" err="1">
                <a:latin typeface="Times New Roman" panose="02020603050405020304" pitchFamily="18" charset="0"/>
                <a:cs typeface="Times New Roman" panose="02020603050405020304" pitchFamily="18" charset="0"/>
              </a:rPr>
              <a:t>conectate</a:t>
            </a:r>
            <a:r>
              <a:rPr lang="en-US" dirty="0">
                <a:latin typeface="Times New Roman" panose="02020603050405020304" pitchFamily="18" charset="0"/>
                <a:cs typeface="Times New Roman" panose="02020603050405020304" pitchFamily="18" charset="0"/>
              </a:rPr>
              <a:t> spate</a:t>
            </a:r>
            <a:r>
              <a:rPr lang="ro-RO"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spate. </a:t>
            </a:r>
          </a:p>
          <a:p>
            <a:pPr>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Regiunea </a:t>
            </a:r>
            <a:r>
              <a:rPr lang="en-US" dirty="0" err="1">
                <a:latin typeface="Times New Roman" panose="02020603050405020304" pitchFamily="18" charset="0"/>
                <a:cs typeface="Times New Roman" panose="02020603050405020304" pitchFamily="18" charset="0"/>
              </a:rPr>
              <a:t>colectorului</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largă</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decât</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emițătorul</a:t>
            </a:r>
            <a:r>
              <a:rPr lang="ro-RO" dirty="0">
                <a:latin typeface="Times New Roman" panose="02020603050405020304" pitchFamily="18" charset="0"/>
                <a:cs typeface="Times New Roman" panose="02020603050405020304" pitchFamily="18" charset="0"/>
              </a:rPr>
              <a:t>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a:t>
            </a:r>
            <a:r>
              <a:rPr lang="ro-RO" dirty="0">
                <a:latin typeface="Times New Roman" panose="02020603050405020304" pitchFamily="18" charset="0"/>
                <a:cs typeface="Times New Roman" panose="02020603050405020304" pitchFamily="18" charset="0"/>
              </a:rPr>
              <a:t>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timpul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funcționării</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TB</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colector</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generează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căldură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urmare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mare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disipa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căldura</a:t>
            </a:r>
            <a:r>
              <a:rPr lang="ro-RO" dirty="0">
                <a:latin typeface="Times New Roman" panose="02020603050405020304" pitchFamily="18" charset="0"/>
                <a:cs typeface="Times New Roman" panose="02020603050405020304" pitchFamily="18" charset="0"/>
              </a:rPr>
              <a:t> dar si pentru a suporta un </a:t>
            </a:r>
            <a:r>
              <a:rPr lang="ro-RO" dirty="0" err="1">
                <a:latin typeface="Times New Roman" panose="02020603050405020304" pitchFamily="18" charset="0"/>
                <a:cs typeface="Times New Roman" panose="02020603050405020304" pitchFamily="18" charset="0"/>
              </a:rPr>
              <a:t>potential</a:t>
            </a:r>
            <a:r>
              <a:rPr lang="ro-RO" dirty="0">
                <a:latin typeface="Times New Roman" panose="02020603050405020304" pitchFamily="18" charset="0"/>
                <a:cs typeface="Times New Roman" panose="02020603050405020304" pitchFamily="18" charset="0"/>
              </a:rPr>
              <a:t> de </a:t>
            </a:r>
            <a:r>
              <a:rPr lang="ro-RO" dirty="0" err="1">
                <a:latin typeface="Times New Roman" panose="02020603050405020304" pitchFamily="18" charset="0"/>
                <a:cs typeface="Times New Roman" panose="02020603050405020304" pitchFamily="18" charset="0"/>
              </a:rPr>
              <a:t>strapungere</a:t>
            </a:r>
            <a:r>
              <a:rPr lang="ro-RO" dirty="0">
                <a:latin typeface="Times New Roman" panose="02020603050405020304" pitchFamily="18" charset="0"/>
                <a:cs typeface="Times New Roman" panose="02020603050405020304" pitchFamily="18" charset="0"/>
              </a:rPr>
              <a:t> mai mare</a:t>
            </a:r>
            <a:r>
              <a:rPr lang="en-US" dirty="0">
                <a:latin typeface="Times New Roman" panose="02020603050405020304" pitchFamily="18" charset="0"/>
                <a:cs typeface="Times New Roman" panose="02020603050405020304" pitchFamily="18" charset="0"/>
              </a:rPr>
              <a:t>.</a:t>
            </a:r>
          </a:p>
          <a:p>
            <a:pPr>
              <a:buFont typeface="Courier New" panose="02070309020205020404" pitchFamily="49" charset="0"/>
              <a:buChar char="o"/>
            </a:pPr>
            <a:r>
              <a:rPr lang="ro-RO" dirty="0">
                <a:latin typeface="Times New Roman" panose="02020603050405020304" pitchFamily="18" charset="0"/>
                <a:cs typeface="Times New Roman" panose="02020603050405020304" pitchFamily="18" charset="0"/>
              </a:rPr>
              <a:t>Regiunea </a:t>
            </a:r>
            <a:r>
              <a:rPr lang="en-US" dirty="0">
                <a:latin typeface="Times New Roman" panose="02020603050405020304" pitchFamily="18" charset="0"/>
                <a:cs typeface="Times New Roman" panose="02020603050405020304" pitchFamily="18" charset="0"/>
              </a:rPr>
              <a:t>Baz</a:t>
            </a:r>
            <a:r>
              <a:rPr lang="ro-RO" dirty="0">
                <a:latin typeface="Times New Roman" panose="02020603050405020304" pitchFamily="18" charset="0"/>
                <a:cs typeface="Times New Roman" panose="02020603050405020304" pitchFamily="18" charset="0"/>
              </a:rPr>
              <a:t>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subțire</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decât</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emi</a:t>
            </a:r>
            <a:r>
              <a:rPr lang="ro-RO" dirty="0">
                <a:latin typeface="Times New Roman" panose="02020603050405020304" pitchFamily="18" charset="0"/>
                <a:cs typeface="Times New Roman" panose="02020603050405020304" pitchFamily="18" charset="0"/>
              </a:rPr>
              <a:t>torului 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colectorul</a:t>
            </a:r>
            <a:r>
              <a:rPr lang="ro-RO" dirty="0">
                <a:latin typeface="Times New Roman" panose="02020603050405020304" pitchFamily="18" charset="0"/>
                <a:cs typeface="Times New Roman" panose="02020603050405020304" pitchFamily="18" charset="0"/>
              </a:rPr>
              <a:t>ui, 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fie </a:t>
            </a:r>
            <a:r>
              <a:rPr lang="en-US" dirty="0" err="1">
                <a:latin typeface="Times New Roman" panose="02020603050405020304" pitchFamily="18" charset="0"/>
                <a:cs typeface="Times New Roman" panose="02020603050405020304" pitchFamily="18" charset="0"/>
              </a:rPr>
              <a:t>mică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comparaţie</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lungimea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difuzie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purtătorilor</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sarcin</a:t>
            </a:r>
            <a:r>
              <a:rPr lang="ro-RO" dirty="0">
                <a:latin typeface="Times New Roman" panose="02020603050405020304" pitchFamily="18" charset="0"/>
                <a:cs typeface="Times New Roman" panose="02020603050405020304" pitchFamily="18" charset="0"/>
              </a:rPr>
              <a:t>ă.</a:t>
            </a:r>
            <a:endParaRPr lang="en-US"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general, </a:t>
            </a:r>
            <a:r>
              <a:rPr lang="en-US" b="1" dirty="0" err="1">
                <a:latin typeface="Times New Roman" panose="02020603050405020304" pitchFamily="18" charset="0"/>
                <a:cs typeface="Times New Roman" panose="02020603050405020304" pitchFamily="18" charset="0"/>
              </a:rPr>
              <a:t>joncțiunea</a:t>
            </a:r>
            <a:r>
              <a:rPr lang="en-US" b="1"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E-B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polarizată</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direct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joncțiunea</a:t>
            </a:r>
            <a:r>
              <a:rPr lang="en-US" b="1"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C-B</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polarizată</a:t>
            </a:r>
            <a:r>
              <a:rPr lang="en-US" dirty="0">
                <a:latin typeface="Times New Roman" panose="02020603050405020304" pitchFamily="18" charset="0"/>
                <a:cs typeface="Times New Roman" panose="02020603050405020304" pitchFamily="18" charset="0"/>
              </a:rPr>
              <a:t> invers. </a:t>
            </a:r>
            <a:r>
              <a:rPr lang="en-US" dirty="0" err="1">
                <a:latin typeface="Times New Roman" panose="02020603050405020304" pitchFamily="18" charset="0"/>
                <a:cs typeface="Times New Roman" panose="02020603050405020304" pitchFamily="18" charset="0"/>
              </a:rPr>
              <a:t>Rezistența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joncțiunii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polarizate</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direct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foarte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comparație</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cea</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joncțiunii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polarizate</a:t>
            </a:r>
            <a:r>
              <a:rPr lang="en-US" dirty="0">
                <a:latin typeface="Times New Roman" panose="02020603050405020304" pitchFamily="18" charset="0"/>
                <a:cs typeface="Times New Roman" panose="02020603050405020304" pitchFamily="18" charset="0"/>
              </a:rPr>
              <a:t> invers. </a:t>
            </a:r>
          </a:p>
          <a:p>
            <a:pPr>
              <a:buFont typeface="Courier New" panose="02070309020205020404" pitchFamily="49" charset="0"/>
              <a:buChar char="o"/>
            </a:pPr>
            <a:r>
              <a:rPr lang="en-US" b="1" dirty="0">
                <a:latin typeface="Times New Roman" panose="02020603050405020304" pitchFamily="18" charset="0"/>
                <a:cs typeface="Times New Roman" panose="02020603050405020304" pitchFamily="18" charset="0"/>
              </a:rPr>
              <a:t>Emi</a:t>
            </a:r>
            <a:r>
              <a:rPr lang="ro-RO" b="1" dirty="0">
                <a:latin typeface="Times New Roman" panose="02020603050405020304" pitchFamily="18" charset="0"/>
                <a:cs typeface="Times New Roman" panose="02020603050405020304" pitchFamily="18" charset="0"/>
              </a:rPr>
              <a:t>torul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este</a:t>
            </a:r>
            <a:r>
              <a:rPr lang="en-US" b="1"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mult mai </a:t>
            </a:r>
            <a:r>
              <a:rPr lang="en-US" b="1" dirty="0" err="1">
                <a:latin typeface="Times New Roman" panose="02020603050405020304" pitchFamily="18" charset="0"/>
                <a:cs typeface="Times New Roman" panose="02020603050405020304" pitchFamily="18" charset="0"/>
              </a:rPr>
              <a:t>puternic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dopat</a:t>
            </a:r>
            <a:r>
              <a:rPr lang="ro-RO" b="1" dirty="0">
                <a:latin typeface="Times New Roman" panose="02020603050405020304" pitchFamily="18" charset="0"/>
                <a:cs typeface="Times New Roman" panose="02020603050405020304" pitchFamily="18" charset="0"/>
              </a:rPr>
              <a:t> (N+ sau P+, 10^19 cm-3) ca baza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astfel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încât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furniza</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număr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mare de </a:t>
            </a:r>
            <a:r>
              <a:rPr lang="en-US" dirty="0" err="1">
                <a:latin typeface="Times New Roman" panose="02020603050405020304" pitchFamily="18" charset="0"/>
                <a:cs typeface="Times New Roman" panose="02020603050405020304" pitchFamily="18" charset="0"/>
              </a:rPr>
              <a:t>purtători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sarcină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electroni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goluri</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Baza </a:t>
            </a:r>
            <a:r>
              <a:rPr lang="en-US" b="1" dirty="0" err="1">
                <a:latin typeface="Times New Roman" panose="02020603050405020304" pitchFamily="18" charset="0"/>
                <a:cs typeface="Times New Roman" panose="02020603050405020304" pitchFamily="18" charset="0"/>
              </a:rPr>
              <a:t>este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ușor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dopată</a:t>
            </a:r>
            <a:r>
              <a:rPr lang="ro-RO" b="1" dirty="0">
                <a:latin typeface="Times New Roman" panose="02020603050405020304" pitchFamily="18" charset="0"/>
                <a:cs typeface="Times New Roman" panose="02020603050405020304" pitchFamily="18" charset="0"/>
              </a:rPr>
              <a:t> (P- sau N-, 10^17 cm-3)</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foarte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subțire</a:t>
            </a:r>
            <a:r>
              <a:rPr lang="en-US" dirty="0">
                <a:latin typeface="Times New Roman" panose="02020603050405020304" pitchFamily="18" charset="0"/>
                <a:cs typeface="Times New Roman" panose="02020603050405020304" pitchFamily="18" charset="0"/>
              </a:rPr>
              <a:t>, p</a:t>
            </a:r>
            <a:r>
              <a:rPr lang="ro-RO" dirty="0" err="1">
                <a:latin typeface="Times New Roman" panose="02020603050405020304" pitchFamily="18" charset="0"/>
                <a:cs typeface="Times New Roman" panose="02020603050405020304" pitchFamily="18" charset="0"/>
              </a:rPr>
              <a:t>entru</a:t>
            </a:r>
            <a:r>
              <a:rPr lang="ro-RO" dirty="0">
                <a:latin typeface="Times New Roman" panose="02020603050405020304" pitchFamily="18" charset="0"/>
                <a:cs typeface="Times New Roman" panose="02020603050405020304" pitchFamily="18" charset="0"/>
              </a:rPr>
              <a:t> a</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minimiza recombinarea si </a:t>
            </a:r>
            <a:r>
              <a:rPr lang="en-US" dirty="0" err="1">
                <a:latin typeface="Times New Roman" panose="02020603050405020304" pitchFamily="18" charset="0"/>
                <a:cs typeface="Times New Roman" panose="02020603050405020304" pitchFamily="18" charset="0"/>
              </a:rPr>
              <a:t>trece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majoritatea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purtătorilor</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sarcină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injectați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emițător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Concentrația</a:t>
            </a:r>
            <a:r>
              <a:rPr lang="en-US"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dopaj</a:t>
            </a:r>
            <a:r>
              <a:rPr lang="en-US" b="1" dirty="0">
                <a:latin typeface="Times New Roman" panose="02020603050405020304" pitchFamily="18" charset="0"/>
                <a:cs typeface="Times New Roman" panose="02020603050405020304" pitchFamily="18" charset="0"/>
              </a:rPr>
              <a:t> a </a:t>
            </a:r>
            <a:r>
              <a:rPr lang="en-US" b="1" dirty="0" err="1">
                <a:latin typeface="Times New Roman" panose="02020603050405020304" pitchFamily="18" charset="0"/>
                <a:cs typeface="Times New Roman" panose="02020603050405020304" pitchFamily="18" charset="0"/>
              </a:rPr>
              <a:t>regiunii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colectoare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este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moderată</a:t>
            </a:r>
            <a:r>
              <a:rPr lang="ro-RO" b="1" dirty="0">
                <a:latin typeface="Times New Roman" panose="02020603050405020304" pitchFamily="18" charset="0"/>
                <a:cs typeface="Times New Roman" panose="02020603050405020304" pitchFamily="18" charset="0"/>
              </a:rPr>
              <a:t> (N- sau P-, 10^15 cm-3)</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324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4FF67949-14AD-B90A-68E8-57145AD8A88F}"/>
              </a:ext>
            </a:extLst>
          </p:cNvPr>
          <p:cNvSpPr>
            <a:spLocks noGrp="1"/>
          </p:cNvSpPr>
          <p:nvPr>
            <p:ph idx="1"/>
          </p:nvPr>
        </p:nvSpPr>
        <p:spPr>
          <a:xfrm>
            <a:off x="590550" y="1053706"/>
            <a:ext cx="4541287" cy="5541091"/>
          </a:xfrm>
        </p:spPr>
        <p:txBody>
          <a:bodyPr>
            <a:normAutofit/>
          </a:bodyPr>
          <a:lstStyle/>
          <a:p>
            <a:r>
              <a:rPr lang="en-US" sz="1800" dirty="0" err="1">
                <a:latin typeface="Times New Roman" panose="02020603050405020304" pitchFamily="18" charset="0"/>
                <a:cs typeface="Times New Roman" panose="02020603050405020304" pitchFamily="18" charset="0"/>
              </a:rPr>
              <a:t>Aceștia</a:t>
            </a:r>
            <a:r>
              <a:rPr lang="en-US" sz="1800" dirty="0">
                <a:latin typeface="Times New Roman" panose="02020603050405020304" pitchFamily="18" charset="0"/>
                <a:cs typeface="Times New Roman" panose="02020603050405020304" pitchFamily="18" charset="0"/>
              </a:rPr>
              <a:t> sunt </a:t>
            </a:r>
            <a:r>
              <a:rPr lang="en-US" sz="1800" dirty="0" err="1">
                <a:latin typeface="Times New Roman" panose="02020603050405020304" pitchFamily="18" charset="0"/>
                <a:cs typeface="Times New Roman" panose="02020603050405020304" pitchFamily="18" charset="0"/>
              </a:rPr>
              <a:t>cei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patru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parametri</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bază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pentru</a:t>
            </a:r>
            <a:r>
              <a:rPr lang="en-US"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BJT cu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emitor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comun</a:t>
            </a:r>
            <a:r>
              <a:rPr lang="en-US" sz="1800" dirty="0">
                <a:latin typeface="Times New Roman" panose="02020603050405020304" pitchFamily="18" charset="0"/>
                <a:cs typeface="Times New Roman" panose="02020603050405020304" pitchFamily="18" charset="0"/>
              </a:rPr>
              <a:t>. </a:t>
            </a:r>
            <a:endParaRPr lang="ro-RO" sz="1800" dirty="0">
              <a:latin typeface="Times New Roman" panose="02020603050405020304" pitchFamily="18" charset="0"/>
              <a:cs typeface="Times New Roman" panose="02020603050405020304" pitchFamily="18" charset="0"/>
            </a:endParaRPr>
          </a:p>
          <a:p>
            <a:r>
              <a:rPr lang="ro-RO"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Valorile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tipice</a:t>
            </a:r>
            <a:r>
              <a:rPr lang="en-US" sz="1800" dirty="0">
                <a:latin typeface="Times New Roman" panose="02020603050405020304" pitchFamily="18" charset="0"/>
                <a:cs typeface="Times New Roman" panose="02020603050405020304" pitchFamily="18" charset="0"/>
              </a:rPr>
              <a:t> sunt</a:t>
            </a:r>
            <a:endParaRPr lang="ro-RO" sz="1800" dirty="0">
              <a:latin typeface="Times New Roman" panose="02020603050405020304" pitchFamily="18" charset="0"/>
              <a:cs typeface="Times New Roman" panose="02020603050405020304" pitchFamily="18" charset="0"/>
            </a:endParaRPr>
          </a:p>
          <a:p>
            <a:r>
              <a:rPr lang="en-US" sz="1800" b="1" dirty="0" err="1">
                <a:solidFill>
                  <a:srgbClr val="C00000"/>
                </a:solidFill>
                <a:latin typeface="Times New Roman" panose="02020603050405020304" pitchFamily="18" charset="0"/>
                <a:cs typeface="Times New Roman" panose="02020603050405020304" pitchFamily="18" charset="0"/>
              </a:rPr>
              <a:t>h</a:t>
            </a:r>
            <a:r>
              <a:rPr lang="en-US" sz="1400" b="1" dirty="0" err="1">
                <a:solidFill>
                  <a:srgbClr val="C00000"/>
                </a:solidFill>
                <a:latin typeface="Times New Roman" panose="02020603050405020304" pitchFamily="18" charset="0"/>
                <a:cs typeface="Times New Roman" panose="02020603050405020304" pitchFamily="18" charset="0"/>
              </a:rPr>
              <a:t>re</a:t>
            </a:r>
            <a:r>
              <a:rPr lang="en-US" sz="1800" b="1" dirty="0">
                <a:solidFill>
                  <a:srgbClr val="C00000"/>
                </a:solidFill>
                <a:latin typeface="Times New Roman" panose="02020603050405020304" pitchFamily="18" charset="0"/>
                <a:cs typeface="Times New Roman" panose="02020603050405020304" pitchFamily="18" charset="0"/>
              </a:rPr>
              <a:t> = 1 x10</a:t>
            </a:r>
            <a:r>
              <a:rPr lang="ro-RO" sz="1800" b="1" dirty="0">
                <a:solidFill>
                  <a:srgbClr val="C00000"/>
                </a:solidFill>
                <a:latin typeface="Times New Roman" panose="02020603050405020304" pitchFamily="18" charset="0"/>
                <a:cs typeface="Times New Roman" panose="02020603050405020304" pitchFamily="18" charset="0"/>
              </a:rPr>
              <a:t>^</a:t>
            </a:r>
            <a:r>
              <a:rPr lang="en-US" sz="1800" b="1" dirty="0">
                <a:solidFill>
                  <a:srgbClr val="C00000"/>
                </a:solidFill>
                <a:latin typeface="Times New Roman" panose="02020603050405020304" pitchFamily="18" charset="0"/>
                <a:cs typeface="Times New Roman" panose="02020603050405020304" pitchFamily="18" charset="0"/>
              </a:rPr>
              <a:t>-4, </a:t>
            </a:r>
            <a:endParaRPr lang="ro-RO" sz="1800" b="1" dirty="0">
              <a:solidFill>
                <a:srgbClr val="C00000"/>
              </a:solidFill>
              <a:latin typeface="Times New Roman" panose="02020603050405020304" pitchFamily="18" charset="0"/>
              <a:cs typeface="Times New Roman" panose="02020603050405020304" pitchFamily="18" charset="0"/>
            </a:endParaRPr>
          </a:p>
          <a:p>
            <a:r>
              <a:rPr lang="ro-RO" sz="1800" b="1" dirty="0" err="1">
                <a:solidFill>
                  <a:srgbClr val="C00000"/>
                </a:solidFill>
                <a:latin typeface="Times New Roman" panose="02020603050405020304" pitchFamily="18" charset="0"/>
                <a:cs typeface="Times New Roman" panose="02020603050405020304" pitchFamily="18" charset="0"/>
              </a:rPr>
              <a:t>h</a:t>
            </a:r>
            <a:r>
              <a:rPr lang="ro-RO" sz="1400" b="1" dirty="0" err="1">
                <a:solidFill>
                  <a:srgbClr val="C00000"/>
                </a:solidFill>
                <a:latin typeface="Times New Roman" panose="02020603050405020304" pitchFamily="18" charset="0"/>
                <a:cs typeface="Times New Roman" panose="02020603050405020304" pitchFamily="18" charset="0"/>
              </a:rPr>
              <a:t>oe</a:t>
            </a:r>
            <a:r>
              <a:rPr lang="ro-RO" sz="1800" b="1" dirty="0">
                <a:solidFill>
                  <a:srgbClr val="C00000"/>
                </a:solidFill>
                <a:latin typeface="Times New Roman" panose="02020603050405020304" pitchFamily="18" charset="0"/>
                <a:cs typeface="Times New Roman" panose="02020603050405020304" pitchFamily="18" charset="0"/>
              </a:rPr>
              <a:t> - </a:t>
            </a:r>
            <a:r>
              <a:rPr lang="en-US" sz="1800" b="1" dirty="0" err="1">
                <a:solidFill>
                  <a:srgbClr val="C00000"/>
                </a:solidFill>
                <a:latin typeface="Times New Roman" panose="02020603050405020304" pitchFamily="18" charset="0"/>
                <a:cs typeface="Times New Roman" panose="02020603050405020304" pitchFamily="18" charset="0"/>
              </a:rPr>
              <a:t>valoarea</a:t>
            </a:r>
            <a:r>
              <a:rPr lang="en-US" sz="1800" b="1" dirty="0">
                <a:solidFill>
                  <a:srgbClr val="C00000"/>
                </a:solidFill>
                <a:latin typeface="Times New Roman" panose="02020603050405020304" pitchFamily="18" charset="0"/>
                <a:cs typeface="Times New Roman" panose="02020603050405020304" pitchFamily="18" charset="0"/>
              </a:rPr>
              <a:t> </a:t>
            </a:r>
            <a:r>
              <a:rPr lang="en-US" sz="1800" b="1" dirty="0" err="1">
                <a:solidFill>
                  <a:srgbClr val="C00000"/>
                </a:solidFill>
                <a:latin typeface="Times New Roman" panose="02020603050405020304" pitchFamily="18" charset="0"/>
                <a:cs typeface="Times New Roman" panose="02020603050405020304" pitchFamily="18" charset="0"/>
              </a:rPr>
              <a:t>tipică</a:t>
            </a:r>
            <a:r>
              <a:rPr lang="en-US" sz="1800" b="1" dirty="0">
                <a:solidFill>
                  <a:srgbClr val="C00000"/>
                </a:solidFill>
                <a:latin typeface="Times New Roman" panose="02020603050405020304" pitchFamily="18" charset="0"/>
                <a:cs typeface="Times New Roman" panose="02020603050405020304" pitchFamily="18" charset="0"/>
              </a:rPr>
              <a:t> 20</a:t>
            </a:r>
            <a:r>
              <a:rPr lang="ro-RO" sz="1800" b="1" dirty="0">
                <a:solidFill>
                  <a:srgbClr val="C00000"/>
                </a:solidFill>
                <a:latin typeface="Times New Roman" panose="02020603050405020304" pitchFamily="18" charset="0"/>
                <a:cs typeface="Times New Roman" panose="02020603050405020304" pitchFamily="18" charset="0"/>
              </a:rPr>
              <a:t> </a:t>
            </a:r>
            <a:r>
              <a:rPr lang="en-US" sz="1800" b="1" dirty="0" err="1">
                <a:solidFill>
                  <a:srgbClr val="C00000"/>
                </a:solidFill>
                <a:latin typeface="Times New Roman" panose="02020603050405020304" pitchFamily="18" charset="0"/>
                <a:cs typeface="Times New Roman" panose="02020603050405020304" pitchFamily="18" charset="0"/>
              </a:rPr>
              <a:t>uS</a:t>
            </a:r>
            <a:r>
              <a:rPr lang="en-US" sz="1800" b="1" dirty="0">
                <a:solidFill>
                  <a:srgbClr val="C00000"/>
                </a:solidFill>
                <a:latin typeface="Times New Roman" panose="02020603050405020304" pitchFamily="18" charset="0"/>
                <a:cs typeface="Times New Roman" panose="02020603050405020304" pitchFamily="18" charset="0"/>
              </a:rPr>
              <a:t>, </a:t>
            </a:r>
            <a:endParaRPr lang="ro-RO" sz="1800" b="1" dirty="0">
              <a:solidFill>
                <a:srgbClr val="C00000"/>
              </a:solidFill>
              <a:latin typeface="Times New Roman" panose="02020603050405020304" pitchFamily="18" charset="0"/>
              <a:cs typeface="Times New Roman" panose="02020603050405020304" pitchFamily="18" charset="0"/>
            </a:endParaRPr>
          </a:p>
          <a:p>
            <a:r>
              <a:rPr lang="en-US" sz="1800" b="1" dirty="0">
                <a:solidFill>
                  <a:srgbClr val="C00000"/>
                </a:solidFill>
                <a:latin typeface="Times New Roman" panose="02020603050405020304" pitchFamily="18" charset="0"/>
                <a:cs typeface="Times New Roman" panose="02020603050405020304" pitchFamily="18" charset="0"/>
              </a:rPr>
              <a:t>h</a:t>
            </a:r>
            <a:r>
              <a:rPr lang="en-US" sz="1400" b="1" dirty="0">
                <a:solidFill>
                  <a:srgbClr val="C00000"/>
                </a:solidFill>
                <a:latin typeface="Times New Roman" panose="02020603050405020304" pitchFamily="18" charset="0"/>
                <a:cs typeface="Times New Roman" panose="02020603050405020304" pitchFamily="18" charset="0"/>
              </a:rPr>
              <a:t>ie</a:t>
            </a:r>
            <a:r>
              <a:rPr lang="en-US" sz="1800" b="1" dirty="0">
                <a:solidFill>
                  <a:srgbClr val="C00000"/>
                </a:solidFill>
                <a:latin typeface="Times New Roman" panose="02020603050405020304" pitchFamily="18" charset="0"/>
                <a:cs typeface="Times New Roman" panose="02020603050405020304" pitchFamily="18" charset="0"/>
              </a:rPr>
              <a:t> de </a:t>
            </a:r>
            <a:r>
              <a:rPr lang="en-US" sz="1800" b="1" dirty="0" err="1">
                <a:solidFill>
                  <a:srgbClr val="C00000"/>
                </a:solidFill>
                <a:latin typeface="Times New Roman" panose="02020603050405020304" pitchFamily="18" charset="0"/>
                <a:cs typeface="Times New Roman" panose="02020603050405020304" pitchFamily="18" charset="0"/>
              </a:rPr>
              <a:t>obicei</a:t>
            </a:r>
            <a:r>
              <a:rPr lang="en-US" sz="1800" b="1" dirty="0">
                <a:solidFill>
                  <a:srgbClr val="C00000"/>
                </a:solidFill>
                <a:latin typeface="Times New Roman" panose="02020603050405020304" pitchFamily="18" charset="0"/>
                <a:cs typeface="Times New Roman" panose="02020603050405020304" pitchFamily="18" charset="0"/>
              </a:rPr>
              <a:t> 1k </a:t>
            </a:r>
            <a:r>
              <a:rPr lang="ro-RO" sz="1800" b="1" dirty="0">
                <a:solidFill>
                  <a:srgbClr val="C00000"/>
                </a:solidFill>
                <a:latin typeface="Times New Roman" panose="02020603050405020304" pitchFamily="18" charset="0"/>
                <a:cs typeface="Times New Roman" panose="02020603050405020304" pitchFamily="18" charset="0"/>
              </a:rPr>
              <a:t>-</a:t>
            </a:r>
            <a:r>
              <a:rPr lang="en-US" sz="1800" b="1" dirty="0">
                <a:solidFill>
                  <a:srgbClr val="C00000"/>
                </a:solidFill>
                <a:latin typeface="Times New Roman" panose="02020603050405020304" pitchFamily="18" charset="0"/>
                <a:cs typeface="Times New Roman" panose="02020603050405020304" pitchFamily="18" charset="0"/>
              </a:rPr>
              <a:t> 20k </a:t>
            </a:r>
            <a:endParaRPr lang="ro-RO" sz="1800" b="1" dirty="0">
              <a:solidFill>
                <a:srgbClr val="C00000"/>
              </a:solidFill>
              <a:latin typeface="Times New Roman" panose="02020603050405020304" pitchFamily="18" charset="0"/>
              <a:cs typeface="Times New Roman" panose="02020603050405020304" pitchFamily="18" charset="0"/>
            </a:endParaRPr>
          </a:p>
          <a:p>
            <a:r>
              <a:rPr lang="en-US" sz="1800" b="1" dirty="0" err="1">
                <a:solidFill>
                  <a:srgbClr val="C00000"/>
                </a:solidFill>
                <a:latin typeface="Times New Roman" panose="02020603050405020304" pitchFamily="18" charset="0"/>
                <a:cs typeface="Times New Roman" panose="02020603050405020304" pitchFamily="18" charset="0"/>
              </a:rPr>
              <a:t>h</a:t>
            </a:r>
            <a:r>
              <a:rPr lang="en-US" sz="1400" b="1" dirty="0" err="1">
                <a:solidFill>
                  <a:srgbClr val="C00000"/>
                </a:solidFill>
                <a:latin typeface="Times New Roman" panose="02020603050405020304" pitchFamily="18" charset="0"/>
                <a:cs typeface="Times New Roman" panose="02020603050405020304" pitchFamily="18" charset="0"/>
              </a:rPr>
              <a:t>fe</a:t>
            </a:r>
            <a:r>
              <a:rPr lang="en-US" sz="1800" b="1" dirty="0">
                <a:solidFill>
                  <a:srgbClr val="C00000"/>
                </a:solidFill>
                <a:latin typeface="Times New Roman" panose="02020603050405020304" pitchFamily="18" charset="0"/>
                <a:cs typeface="Times New Roman" panose="02020603050405020304" pitchFamily="18" charset="0"/>
              </a:rPr>
              <a:t> </a:t>
            </a:r>
            <a:r>
              <a:rPr lang="en-US" sz="1800" b="1" dirty="0" err="1">
                <a:solidFill>
                  <a:srgbClr val="C00000"/>
                </a:solidFill>
                <a:latin typeface="Times New Roman" panose="02020603050405020304" pitchFamily="18" charset="0"/>
                <a:cs typeface="Times New Roman" panose="02020603050405020304" pitchFamily="18" charset="0"/>
              </a:rPr>
              <a:t>poate</a:t>
            </a:r>
            <a:r>
              <a:rPr lang="en-US" sz="1800" b="1" dirty="0">
                <a:solidFill>
                  <a:srgbClr val="C00000"/>
                </a:solidFill>
                <a:latin typeface="Times New Roman" panose="02020603050405020304" pitchFamily="18" charset="0"/>
                <a:cs typeface="Times New Roman" panose="02020603050405020304" pitchFamily="18" charset="0"/>
              </a:rPr>
              <a:t> fi 50 - 750. </a:t>
            </a:r>
            <a:endParaRPr lang="ro-RO" sz="1800" b="1" dirty="0">
              <a:solidFill>
                <a:srgbClr val="C00000"/>
              </a:solidFill>
              <a:latin typeface="Times New Roman" panose="02020603050405020304" pitchFamily="18" charset="0"/>
              <a:cs typeface="Times New Roman" panose="02020603050405020304" pitchFamily="18" charset="0"/>
            </a:endParaRPr>
          </a:p>
          <a:p>
            <a:pPr marL="0" indent="0">
              <a:buNone/>
            </a:pPr>
            <a:r>
              <a:rPr lang="en-US" sz="1800" dirty="0" err="1">
                <a:latin typeface="Times New Roman" panose="02020603050405020304" pitchFamily="18" charset="0"/>
                <a:cs typeface="Times New Roman" panose="02020603050405020304" pitchFamily="18" charset="0"/>
              </a:rPr>
              <a:t>Parametrii</a:t>
            </a:r>
            <a:r>
              <a:rPr lang="en-US" sz="1800" dirty="0">
                <a:latin typeface="Times New Roman" panose="02020603050405020304" pitchFamily="18" charset="0"/>
                <a:cs typeface="Times New Roman" panose="02020603050405020304" pitchFamily="18" charset="0"/>
              </a:rPr>
              <a:t> H </a:t>
            </a:r>
            <a:r>
              <a:rPr lang="ro-RO" sz="1800" dirty="0">
                <a:latin typeface="Times New Roman" panose="02020603050405020304" pitchFamily="18" charset="0"/>
                <a:cs typeface="Times New Roman" panose="02020603050405020304" pitchFamily="18" charset="0"/>
              </a:rPr>
              <a:t>-  în </a:t>
            </a:r>
            <a:r>
              <a:rPr lang="en-US" sz="1800" dirty="0" err="1">
                <a:latin typeface="Times New Roman" panose="02020603050405020304" pitchFamily="18" charset="0"/>
                <a:cs typeface="Times New Roman" panose="02020603050405020304" pitchFamily="18" charset="0"/>
              </a:rPr>
              <a:t>fișele</a:t>
            </a:r>
            <a:r>
              <a:rPr lang="en-US" sz="1800" dirty="0">
                <a:latin typeface="Times New Roman" panose="02020603050405020304" pitchFamily="18" charset="0"/>
                <a:cs typeface="Times New Roman" panose="02020603050405020304" pitchFamily="18" charset="0"/>
              </a:rPr>
              <a:t> de date ale </a:t>
            </a:r>
            <a:r>
              <a:rPr lang="en-US" sz="1800" dirty="0" err="1">
                <a:latin typeface="Times New Roman" panose="02020603050405020304" pitchFamily="18" charset="0"/>
                <a:cs typeface="Times New Roman" panose="02020603050405020304" pitchFamily="18" charset="0"/>
              </a:rPr>
              <a:t>tranzistorului</a:t>
            </a:r>
            <a:r>
              <a:rPr lang="en-US" sz="1800" dirty="0">
                <a:latin typeface="Times New Roman" panose="02020603050405020304" pitchFamily="18" charset="0"/>
                <a:cs typeface="Times New Roman" panose="02020603050405020304" pitchFamily="18" charset="0"/>
              </a:rPr>
              <a:t>. </a:t>
            </a:r>
            <a:endParaRPr lang="ro-RO" sz="1800" dirty="0">
              <a:latin typeface="Times New Roman" panose="02020603050405020304" pitchFamily="18" charset="0"/>
              <a:cs typeface="Times New Roman" panose="02020603050405020304" pitchFamily="18" charset="0"/>
            </a:endParaRPr>
          </a:p>
          <a:p>
            <a:pPr marL="0" indent="0">
              <a:buNone/>
            </a:pPr>
            <a:r>
              <a:rPr lang="en-US" sz="1800" dirty="0" err="1">
                <a:latin typeface="Times New Roman" panose="02020603050405020304" pitchFamily="18" charset="0"/>
                <a:cs typeface="Times New Roman" panose="02020603050405020304" pitchFamily="18" charset="0"/>
              </a:rPr>
              <a:t>Tabelul</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mai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jos</a:t>
            </a:r>
            <a:r>
              <a:rPr lang="en-US" sz="1800"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indică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cei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patru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parametri</a:t>
            </a:r>
            <a:r>
              <a:rPr lang="en-US" sz="1800" dirty="0">
                <a:latin typeface="Times New Roman" panose="02020603050405020304" pitchFamily="18" charset="0"/>
                <a:cs typeface="Times New Roman" panose="02020603050405020304" pitchFamily="18" charset="0"/>
              </a:rPr>
              <a:t> </a:t>
            </a:r>
            <a:r>
              <a:rPr lang="en-US" sz="1800" b="1" i="1" dirty="0">
                <a:latin typeface="Times New Roman" panose="02020603050405020304" pitchFamily="18" charset="0"/>
                <a:cs typeface="Times New Roman" panose="02020603050405020304" pitchFamily="18" charset="0"/>
              </a:rPr>
              <a:t>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pentru</a:t>
            </a:r>
            <a:r>
              <a:rPr lang="en-US" sz="1800" dirty="0">
                <a:latin typeface="Times New Roman" panose="02020603050405020304" pitchFamily="18" charset="0"/>
                <a:cs typeface="Times New Roman" panose="02020603050405020304" pitchFamily="18" charset="0"/>
              </a:rPr>
              <a:t> BJT </a:t>
            </a:r>
            <a:r>
              <a:rPr lang="en-US" sz="1800" dirty="0" err="1">
                <a:latin typeface="Times New Roman" panose="02020603050405020304" pitchFamily="18" charset="0"/>
                <a:cs typeface="Times New Roman" panose="02020603050405020304" pitchFamily="18" charset="0"/>
              </a:rPr>
              <a:t>în</a:t>
            </a:r>
            <a:r>
              <a:rPr lang="en-US" sz="1800" dirty="0">
                <a:latin typeface="Times New Roman" panose="02020603050405020304" pitchFamily="18" charset="0"/>
                <a:cs typeface="Times New Roman" panose="02020603050405020304" pitchFamily="18" charset="0"/>
              </a:rPr>
              <a:t> mod de </a:t>
            </a:r>
            <a:r>
              <a:rPr lang="en-US" sz="1800" dirty="0" err="1">
                <a:latin typeface="Times New Roman" panose="02020603050405020304" pitchFamily="18" charset="0"/>
                <a:cs typeface="Times New Roman" panose="02020603050405020304" pitchFamily="18" charset="0"/>
              </a:rPr>
              <a:t>bază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comună</a:t>
            </a:r>
            <a:r>
              <a:rPr lang="ro-RO"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colector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comun</a:t>
            </a:r>
            <a:r>
              <a:rPr lang="ro-RO" sz="1800" dirty="0">
                <a:latin typeface="Times New Roman" panose="02020603050405020304" pitchFamily="18" charset="0"/>
                <a:cs typeface="Times New Roman" panose="02020603050405020304" pitchFamily="18" charset="0"/>
              </a:rPr>
              <a:t> 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emitor</a:t>
            </a:r>
            <a:r>
              <a:rPr lang="ro-RO" sz="1800" dirty="0">
                <a:latin typeface="Times New Roman" panose="02020603050405020304" pitchFamily="18" charset="0"/>
                <a:cs typeface="Times New Roman" panose="02020603050405020304" pitchFamily="18" charset="0"/>
              </a:rPr>
              <a:t> comun</a:t>
            </a:r>
            <a:r>
              <a:rPr lang="en-US" sz="1800" dirty="0">
                <a:latin typeface="Times New Roman" panose="02020603050405020304" pitchFamily="18" charset="0"/>
                <a:cs typeface="Times New Roman" panose="02020603050405020304" pitchFamily="18" charset="0"/>
              </a:rPr>
              <a:t>.</a:t>
            </a:r>
          </a:p>
        </p:txBody>
      </p:sp>
      <p:sp>
        <p:nvSpPr>
          <p:cNvPr id="5" name="CasetăText 4">
            <a:extLst>
              <a:ext uri="{FF2B5EF4-FFF2-40B4-BE49-F238E27FC236}">
                <a16:creationId xmlns:a16="http://schemas.microsoft.com/office/drawing/2014/main" id="{3471905B-A99E-884D-2B2A-8F02D9CF3986}"/>
              </a:ext>
            </a:extLst>
          </p:cNvPr>
          <p:cNvSpPr txBox="1"/>
          <p:nvPr/>
        </p:nvSpPr>
        <p:spPr>
          <a:xfrm>
            <a:off x="1625859" y="263203"/>
            <a:ext cx="8934061" cy="646331"/>
          </a:xfrm>
          <a:prstGeom prst="rect">
            <a:avLst/>
          </a:prstGeom>
          <a:noFill/>
        </p:spPr>
        <p:txBody>
          <a:bodyPr wrap="square">
            <a:spAutoFit/>
          </a:bodyPr>
          <a:lstStyle/>
          <a:p>
            <a:r>
              <a:rPr lang="en-US" sz="3600" b="0" i="0" dirty="0">
                <a:solidFill>
                  <a:srgbClr val="0000FF"/>
                </a:solidFill>
                <a:effectLst/>
                <a:latin typeface="Arial" panose="020B0604020202020204" pitchFamily="34" charset="0"/>
                <a:cs typeface="Arial" panose="020B0604020202020204" pitchFamily="34" charset="0"/>
              </a:rPr>
              <a:t>h-parameters of Bipolar Junction Transistor</a:t>
            </a:r>
            <a:endParaRPr lang="en-US" sz="3600" dirty="0">
              <a:latin typeface="Arial" panose="020B0604020202020204" pitchFamily="34" charset="0"/>
              <a:cs typeface="Arial" panose="020B0604020202020204" pitchFamily="34" charset="0"/>
            </a:endParaRPr>
          </a:p>
        </p:txBody>
      </p:sp>
      <p:pic>
        <p:nvPicPr>
          <p:cNvPr id="7" name="Imagine 6">
            <a:extLst>
              <a:ext uri="{FF2B5EF4-FFF2-40B4-BE49-F238E27FC236}">
                <a16:creationId xmlns:a16="http://schemas.microsoft.com/office/drawing/2014/main" id="{7B123C66-1253-C814-47DF-ABD12B2A40D0}"/>
              </a:ext>
            </a:extLst>
          </p:cNvPr>
          <p:cNvPicPr>
            <a:picLocks noChangeAspect="1"/>
          </p:cNvPicPr>
          <p:nvPr/>
        </p:nvPicPr>
        <p:blipFill>
          <a:blip r:embed="rId2"/>
          <a:stretch>
            <a:fillRect/>
          </a:stretch>
        </p:blipFill>
        <p:spPr>
          <a:xfrm>
            <a:off x="5429443" y="909534"/>
            <a:ext cx="6418191" cy="4731274"/>
          </a:xfrm>
          <a:prstGeom prst="rect">
            <a:avLst/>
          </a:prstGeom>
        </p:spPr>
      </p:pic>
      <p:sp>
        <p:nvSpPr>
          <p:cNvPr id="9" name="CasetăText 8">
            <a:extLst>
              <a:ext uri="{FF2B5EF4-FFF2-40B4-BE49-F238E27FC236}">
                <a16:creationId xmlns:a16="http://schemas.microsoft.com/office/drawing/2014/main" id="{CE38E5DA-F043-0954-017B-F83389071C6C}"/>
              </a:ext>
            </a:extLst>
          </p:cNvPr>
          <p:cNvSpPr txBox="1"/>
          <p:nvPr/>
        </p:nvSpPr>
        <p:spPr>
          <a:xfrm>
            <a:off x="4927429" y="5640808"/>
            <a:ext cx="7026445"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Parametrii</a:t>
            </a:r>
            <a:r>
              <a:rPr lang="en-US" dirty="0">
                <a:latin typeface="Times New Roman" panose="02020603050405020304" pitchFamily="18" charset="0"/>
                <a:cs typeface="Times New Roman" panose="02020603050405020304" pitchFamily="18" charset="0"/>
              </a:rPr>
              <a:t> H nu sunt </a:t>
            </a:r>
            <a:r>
              <a:rPr lang="en-US" dirty="0" err="1">
                <a:latin typeface="Times New Roman" panose="02020603050405020304" pitchFamily="18" charset="0"/>
                <a:cs typeface="Times New Roman" panose="02020603050405020304" pitchFamily="18" charset="0"/>
              </a:rPr>
              <a:t>constanți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variază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funcție</a:t>
            </a:r>
            <a:r>
              <a:rPr lang="en-US" dirty="0">
                <a:latin typeface="Times New Roman" panose="02020603050405020304" pitchFamily="18" charset="0"/>
                <a:cs typeface="Times New Roman" panose="02020603050405020304" pitchFamily="18" charset="0"/>
              </a:rPr>
              <a:t> de </a:t>
            </a:r>
            <a:r>
              <a:rPr lang="ro-RO" dirty="0">
                <a:latin typeface="Times New Roman" panose="02020603050405020304" pitchFamily="18" charset="0"/>
                <a:cs typeface="Times New Roman" panose="02020603050405020304" pitchFamily="18" charset="0"/>
              </a:rPr>
              <a:t>T, IC,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UEC</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Din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motiv</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la </a:t>
            </a:r>
            <a:r>
              <a:rPr lang="en-US" dirty="0" err="1">
                <a:latin typeface="Times New Roman" panose="02020603050405020304" pitchFamily="18" charset="0"/>
                <a:cs typeface="Times New Roman" panose="02020603050405020304" pitchFamily="18" charset="0"/>
              </a:rPr>
              <a:t>proiect</a:t>
            </a:r>
            <a:r>
              <a:rPr lang="ro-RO" dirty="0" err="1">
                <a:latin typeface="Times New Roman" panose="02020603050405020304" pitchFamily="18" charset="0"/>
                <a:cs typeface="Times New Roman" panose="02020603050405020304" pitchFamily="18" charset="0"/>
              </a:rPr>
              <a:t>area</a:t>
            </a:r>
            <a:r>
              <a:rPr lang="en-US" dirty="0">
                <a:latin typeface="Times New Roman" panose="02020603050405020304" pitchFamily="18" charset="0"/>
                <a:cs typeface="Times New Roman" panose="02020603050405020304" pitchFamily="18" charset="0"/>
              </a:rPr>
              <a:t> circuit</a:t>
            </a:r>
            <a:r>
              <a:rPr lang="ro-RO" dirty="0">
                <a:latin typeface="Times New Roman" panose="02020603050405020304" pitchFamily="18" charset="0"/>
                <a:cs typeface="Times New Roman" panose="02020603050405020304" pitchFamily="18" charset="0"/>
              </a:rPr>
              <a: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parametrii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hibri</a:t>
            </a:r>
            <a:r>
              <a:rPr lang="ro-RO" dirty="0">
                <a:latin typeface="Times New Roman" panose="02020603050405020304" pitchFamily="18" charset="0"/>
                <a:cs typeface="Times New Roman" panose="02020603050405020304" pitchFamily="18" charset="0"/>
              </a:rPr>
              <a:t>zi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măsurați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aceleași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condiții</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circuitul</a:t>
            </a:r>
            <a:r>
              <a:rPr lang="en-US" dirty="0">
                <a:latin typeface="Times New Roman" panose="02020603050405020304" pitchFamily="18" charset="0"/>
                <a:cs typeface="Times New Roman" panose="02020603050405020304" pitchFamily="18" charset="0"/>
              </a:rPr>
              <a:t> real. </a:t>
            </a:r>
          </a:p>
        </p:txBody>
      </p:sp>
    </p:spTree>
    <p:extLst>
      <p:ext uri="{BB962C8B-B14F-4D97-AF65-F5344CB8AC3E}">
        <p14:creationId xmlns:p14="http://schemas.microsoft.com/office/powerpoint/2010/main" val="918062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24C7058-CCF5-5C52-E53A-1020B5B8D3AE}"/>
              </a:ext>
            </a:extLst>
          </p:cNvPr>
          <p:cNvSpPr>
            <a:spLocks noGrp="1"/>
          </p:cNvSpPr>
          <p:nvPr>
            <p:ph type="title"/>
          </p:nvPr>
        </p:nvSpPr>
        <p:spPr>
          <a:xfrm>
            <a:off x="1769400" y="32640"/>
            <a:ext cx="3377418" cy="753713"/>
          </a:xfrm>
        </p:spPr>
        <p:txBody>
          <a:bodyPr>
            <a:normAutofit/>
          </a:bodyPr>
          <a:lstStyle/>
          <a:p>
            <a:r>
              <a:rPr lang="ro-RO" sz="3600" dirty="0">
                <a:solidFill>
                  <a:srgbClr val="FF0000"/>
                </a:solidFill>
              </a:rPr>
              <a:t>Darlington </a:t>
            </a:r>
            <a:r>
              <a:rPr lang="ro-RO" sz="3600" dirty="0" err="1">
                <a:solidFill>
                  <a:srgbClr val="FF0000"/>
                </a:solidFill>
              </a:rPr>
              <a:t>pairs</a:t>
            </a:r>
            <a:endParaRPr lang="en-US" sz="3600" dirty="0">
              <a:solidFill>
                <a:srgbClr val="FF0000"/>
              </a:solidFill>
            </a:endParaRPr>
          </a:p>
        </p:txBody>
      </p:sp>
      <p:sp>
        <p:nvSpPr>
          <p:cNvPr id="3" name="Substituent conținut 2">
            <a:extLst>
              <a:ext uri="{FF2B5EF4-FFF2-40B4-BE49-F238E27FC236}">
                <a16:creationId xmlns:a16="http://schemas.microsoft.com/office/drawing/2014/main" id="{40F43A18-1AF9-BFD9-5FCE-1B6A3AE8A764}"/>
              </a:ext>
            </a:extLst>
          </p:cNvPr>
          <p:cNvSpPr>
            <a:spLocks noGrp="1"/>
          </p:cNvSpPr>
          <p:nvPr>
            <p:ph idx="1"/>
          </p:nvPr>
        </p:nvSpPr>
        <p:spPr>
          <a:xfrm>
            <a:off x="224287" y="786353"/>
            <a:ext cx="8073134" cy="5242036"/>
          </a:xfrm>
        </p:spPr>
        <p:txBody>
          <a:bodyPr>
            <a:normAutofit fontScale="92500" lnSpcReduction="10000"/>
          </a:bodyPr>
          <a:lstStyle/>
          <a:p>
            <a:r>
              <a:rPr lang="en-US" sz="2600"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Uneori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câștigul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continuu</a:t>
            </a:r>
            <a:r>
              <a:rPr lang="ro-RO" dirty="0">
                <a:latin typeface="Times New Roman" panose="02020603050405020304" pitchFamily="18" charset="0"/>
                <a:cs typeface="Times New Roman" panose="02020603050405020304" pitchFamily="18" charset="0"/>
              </a:rPr>
              <a:t> (</a:t>
            </a:r>
            <a:r>
              <a:rPr lang="el-GR" b="1" dirty="0">
                <a:solidFill>
                  <a:srgbClr val="FF0000"/>
                </a:solidFill>
                <a:latin typeface="Century Gothic" panose="020B0502020202020204" pitchFamily="34" charset="0"/>
                <a:cs typeface="Times New Roman" panose="02020603050405020304" pitchFamily="18" charset="0"/>
              </a:rPr>
              <a:t>β</a:t>
            </a:r>
            <a:r>
              <a:rPr lang="ro-RO"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al </a:t>
            </a:r>
            <a:r>
              <a:rPr lang="ro-RO" dirty="0">
                <a:latin typeface="Times New Roman" panose="02020603050405020304" pitchFamily="18" charset="0"/>
                <a:cs typeface="Times New Roman" panose="02020603050405020304" pitchFamily="18" charset="0"/>
              </a:rPr>
              <a:t>BJT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prea</a:t>
            </a:r>
            <a:r>
              <a:rPr lang="en-US" dirty="0">
                <a:latin typeface="Times New Roman" panose="02020603050405020304" pitchFamily="18" charset="0"/>
                <a:cs typeface="Times New Roman" panose="02020603050405020304" pitchFamily="18" charset="0"/>
              </a:rPr>
              <a:t> mic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comuta</a:t>
            </a:r>
            <a:r>
              <a:rPr lang="en-US" dirty="0">
                <a:latin typeface="Times New Roman" panose="02020603050405020304" pitchFamily="18" charset="0"/>
                <a:cs typeface="Times New Roman" panose="02020603050405020304" pitchFamily="18" charset="0"/>
              </a:rPr>
              <a:t> direct </a:t>
            </a:r>
            <a:r>
              <a:rPr lang="en-US" dirty="0" err="1">
                <a:latin typeface="Times New Roman" panose="02020603050405020304" pitchFamily="18" charset="0"/>
                <a:cs typeface="Times New Roman" panose="02020603050405020304" pitchFamily="18" charset="0"/>
              </a:rPr>
              <a:t>curentul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tensiunea</a:t>
            </a:r>
            <a:r>
              <a:rPr lang="en-US" dirty="0">
                <a:latin typeface="Times New Roman" panose="02020603050405020304" pitchFamily="18" charset="0"/>
                <a:cs typeface="Times New Roman" panose="02020603050405020304" pitchFamily="18" charset="0"/>
              </a:rPr>
              <a:t> de sarcina</a:t>
            </a:r>
            <a:endParaRPr lang="ro-RO" dirty="0">
              <a:latin typeface="Times New Roman" panose="02020603050405020304" pitchFamily="18" charset="0"/>
              <a:cs typeface="Times New Roman" panose="02020603050405020304" pitchFamily="18" charset="0"/>
            </a:endParaRPr>
          </a:p>
          <a:p>
            <a:r>
              <a:rPr lang="ro-RO" dirty="0">
                <a:latin typeface="Times New Roman" panose="02020603050405020304" pitchFamily="18" charset="0"/>
                <a:cs typeface="Times New Roman" panose="02020603050405020304" pitchFamily="18" charset="0"/>
              </a:rPr>
              <a:t>Deoarece </a:t>
            </a:r>
            <a:r>
              <a:rPr lang="en-US" b="1" dirty="0">
                <a:latin typeface="Times New Roman" panose="02020603050405020304" pitchFamily="18" charset="0"/>
                <a:cs typeface="Times New Roman" panose="02020603050405020304" pitchFamily="18" charset="0"/>
              </a:rPr>
              <a:t>β</a:t>
            </a:r>
            <a:r>
              <a:rPr lang="ro-RO" b="1" dirty="0">
                <a:latin typeface="Times New Roman" panose="02020603050405020304" pitchFamily="18" charset="0"/>
                <a:cs typeface="Times New Roman" panose="02020603050405020304" pitchFamily="18" charset="0"/>
              </a:rPr>
              <a:t>= 2(L^2/W^2 </a:t>
            </a:r>
            <a:r>
              <a:rPr lang="ro-RO" dirty="0">
                <a:latin typeface="Times New Roman" panose="02020603050405020304" pitchFamily="18" charset="0"/>
                <a:cs typeface="Times New Roman" panose="02020603050405020304" pitchFamily="18" charset="0"/>
              </a:rPr>
              <a:t>un mod de a mări </a:t>
            </a:r>
            <a:r>
              <a:rPr lang="el-GR" dirty="0">
                <a:latin typeface="Times New Roman" panose="02020603050405020304" pitchFamily="18" charset="0"/>
                <a:cs typeface="Times New Roman" panose="02020603050405020304" pitchFamily="18" charset="0"/>
              </a:rPr>
              <a:t>β</a:t>
            </a:r>
            <a:r>
              <a:rPr lang="ro-RO" dirty="0">
                <a:latin typeface="Times New Roman" panose="02020603050405020304" pitchFamily="18" charset="0"/>
                <a:cs typeface="Times New Roman" panose="02020603050405020304" pitchFamily="18" charset="0"/>
              </a:rPr>
              <a:t> este tehnologic (micșorarea bazei sau creșterea  lungimea de difuzie (</a:t>
            </a:r>
            <a:r>
              <a:rPr lang="ro-RO" b="1" dirty="0">
                <a:latin typeface="Times New Roman" panose="02020603050405020304" pitchFamily="18" charset="0"/>
                <a:cs typeface="Times New Roman" panose="02020603050405020304" pitchFamily="18" charset="0"/>
              </a:rPr>
              <a:t>L = (D</a:t>
            </a:r>
            <a:r>
              <a:rPr lang="el-GR" b="1" dirty="0">
                <a:latin typeface="Times New Roman" panose="02020603050405020304" pitchFamily="18" charset="0"/>
                <a:cs typeface="Times New Roman" panose="02020603050405020304" pitchFamily="18" charset="0"/>
              </a:rPr>
              <a:t>τ</a:t>
            </a:r>
            <a:r>
              <a:rPr lang="ro-RO" b="1" dirty="0">
                <a:latin typeface="Times New Roman" panose="02020603050405020304" pitchFamily="18" charset="0"/>
                <a:cs typeface="Times New Roman" panose="02020603050405020304" pitchFamily="18" charset="0"/>
              </a:rPr>
              <a:t>)^1/2</a:t>
            </a:r>
            <a:r>
              <a:rPr lang="ro-RO" dirty="0">
                <a:latin typeface="Times New Roman" panose="02020603050405020304" pitchFamily="18" charset="0"/>
                <a:cs typeface="Times New Roman" panose="02020603050405020304" pitchFamily="18" charset="0"/>
              </a:rPr>
              <a:t>)  - prin creșterea </a:t>
            </a:r>
            <a:r>
              <a:rPr lang="ro-RO" dirty="0" err="1">
                <a:latin typeface="Times New Roman" panose="02020603050405020304" pitchFamily="18" charset="0"/>
                <a:cs typeface="Times New Roman" panose="02020603050405020304" pitchFamily="18" charset="0"/>
              </a:rPr>
              <a:t>mobilitatii</a:t>
            </a:r>
            <a:r>
              <a:rPr lang="ro-RO" dirty="0">
                <a:latin typeface="Times New Roman" panose="02020603050405020304" pitchFamily="18" charset="0"/>
                <a:cs typeface="Times New Roman" panose="02020603050405020304" pitchFamily="18" charset="0"/>
              </a:rPr>
              <a:t> si timpului de viață)</a:t>
            </a:r>
          </a:p>
          <a:p>
            <a:r>
              <a:rPr lang="ro-RO" dirty="0">
                <a:latin typeface="Times New Roman" panose="02020603050405020304" pitchFamily="18" charset="0"/>
                <a:cs typeface="Times New Roman" panose="02020603050405020304" pitchFamily="18" charset="0"/>
              </a:rPr>
              <a:t>Altă soluție – prin </a:t>
            </a:r>
            <a:r>
              <a:rPr lang="ro-RO" dirty="0" err="1">
                <a:latin typeface="Times New Roman" panose="02020603050405020304" pitchFamily="18" charset="0"/>
                <a:cs typeface="Times New Roman" panose="02020603050405020304" pitchFamily="18" charset="0"/>
              </a:rPr>
              <a:t>schemotehnică</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astfel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încât</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folosesc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multe</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BJT d</a:t>
            </a:r>
            <a:r>
              <a:rPr lang="en-US" dirty="0">
                <a:latin typeface="Times New Roman" panose="02020603050405020304" pitchFamily="18" charset="0"/>
                <a:cs typeface="Times New Roman" panose="02020603050405020304" pitchFamily="18" charset="0"/>
              </a:rPr>
              <a:t>e </a:t>
            </a:r>
            <a:r>
              <a:rPr lang="en-US" dirty="0" err="1">
                <a:latin typeface="Times New Roman" panose="02020603050405020304" pitchFamily="18" charset="0"/>
                <a:cs typeface="Times New Roman" panose="02020603050405020304" pitchFamily="18" charset="0"/>
              </a:rPr>
              <a:t>comutare</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Aici</a:t>
            </a:r>
            <a:r>
              <a:rPr lang="en-US" dirty="0">
                <a:latin typeface="Times New Roman" panose="02020603050405020304" pitchFamily="18" charset="0"/>
                <a:cs typeface="Times New Roman" panose="02020603050405020304" pitchFamily="18" charset="0"/>
              </a:rPr>
              <a:t>, un </a:t>
            </a:r>
            <a:r>
              <a:rPr lang="ro-RO" dirty="0">
                <a:latin typeface="Times New Roman" panose="02020603050405020304" pitchFamily="18" charset="0"/>
                <a:cs typeface="Times New Roman" panose="02020603050405020304" pitchFamily="18" charset="0"/>
              </a:rPr>
              <a:t>BJT d</a:t>
            </a:r>
            <a:r>
              <a:rPr lang="en-US" dirty="0">
                <a:latin typeface="Times New Roman" panose="02020603050405020304" pitchFamily="18" charset="0"/>
                <a:cs typeface="Times New Roman" panose="02020603050405020304" pitchFamily="18" charset="0"/>
              </a:rPr>
              <a:t>e </a:t>
            </a:r>
            <a:r>
              <a:rPr lang="ro-RO" dirty="0">
                <a:latin typeface="Times New Roman" panose="02020603050405020304" pitchFamily="18" charset="0"/>
                <a:cs typeface="Times New Roman" panose="02020603050405020304" pitchFamily="18" charset="0"/>
              </a:rPr>
              <a:t>curent de </a:t>
            </a:r>
            <a:r>
              <a:rPr lang="en-US" dirty="0" err="1">
                <a:latin typeface="Times New Roman" panose="02020603050405020304" pitchFamily="18" charset="0"/>
                <a:cs typeface="Times New Roman" panose="02020603050405020304" pitchFamily="18" charset="0"/>
              </a:rPr>
              <a:t>intrare</a:t>
            </a:r>
            <a:r>
              <a:rPr lang="en-US" dirty="0">
                <a:latin typeface="Times New Roman" panose="02020603050405020304" pitchFamily="18" charset="0"/>
                <a:cs typeface="Times New Roman" panose="02020603050405020304" pitchFamily="18" charset="0"/>
              </a:rPr>
              <a:t> mic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folosit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comuta</a:t>
            </a:r>
            <a:r>
              <a:rPr lang="en-US" dirty="0">
                <a:latin typeface="Times New Roman" panose="02020603050405020304" pitchFamily="18" charset="0"/>
                <a:cs typeface="Times New Roman" panose="02020603050405020304" pitchFamily="18" charset="0"/>
              </a:rPr>
              <a:t> „ON”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„OFF” un </a:t>
            </a:r>
            <a:r>
              <a:rPr lang="en-US" dirty="0" err="1">
                <a:latin typeface="Times New Roman" panose="02020603050405020304" pitchFamily="18" charset="0"/>
                <a:cs typeface="Times New Roman" panose="02020603050405020304" pitchFamily="18" charset="0"/>
              </a:rPr>
              <a:t>tranzistor</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ieșire</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gestionarea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mare.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maximiza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câștigul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semnalului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tranzistori</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conectați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a:t>
            </a: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i="1" dirty="0" err="1">
                <a:solidFill>
                  <a:srgbClr val="C00000"/>
                </a:solidFill>
                <a:latin typeface="Times New Roman" panose="02020603050405020304" pitchFamily="18" charset="0"/>
                <a:cs typeface="Times New Roman" panose="02020603050405020304" pitchFamily="18" charset="0"/>
              </a:rPr>
              <a:t>Configurație</a:t>
            </a:r>
            <a:r>
              <a:rPr lang="en-US" i="1" dirty="0">
                <a:solidFill>
                  <a:srgbClr val="C00000"/>
                </a:solidFill>
                <a:latin typeface="Times New Roman" panose="02020603050405020304" pitchFamily="18" charset="0"/>
                <a:cs typeface="Times New Roman" panose="02020603050405020304" pitchFamily="18" charset="0"/>
              </a:rPr>
              <a:t> </a:t>
            </a:r>
            <a:r>
              <a:rPr lang="en-US" i="1" dirty="0" err="1">
                <a:solidFill>
                  <a:srgbClr val="C00000"/>
                </a:solidFill>
                <a:latin typeface="Times New Roman" panose="02020603050405020304" pitchFamily="18" charset="0"/>
                <a:cs typeface="Times New Roman" panose="02020603050405020304" pitchFamily="18" charset="0"/>
              </a:rPr>
              <a:t>complementară</a:t>
            </a:r>
            <a:r>
              <a:rPr lang="en-US" i="1" dirty="0">
                <a:solidFill>
                  <a:srgbClr val="C00000"/>
                </a:solidFill>
                <a:latin typeface="Times New Roman" panose="02020603050405020304" pitchFamily="18" charset="0"/>
                <a:cs typeface="Times New Roman" panose="02020603050405020304" pitchFamily="18" charset="0"/>
              </a:rPr>
              <a:t> de </a:t>
            </a:r>
            <a:r>
              <a:rPr lang="en-US" i="1" dirty="0" err="1">
                <a:solidFill>
                  <a:srgbClr val="C00000"/>
                </a:solidFill>
                <a:latin typeface="Times New Roman" panose="02020603050405020304" pitchFamily="18" charset="0"/>
                <a:cs typeface="Times New Roman" panose="02020603050405020304" pitchFamily="18" charset="0"/>
              </a:rPr>
              <a:t>amplificare</a:t>
            </a:r>
            <a:r>
              <a:rPr lang="en-US" i="1" dirty="0">
                <a:solidFill>
                  <a:srgbClr val="C00000"/>
                </a:solidFill>
                <a:latin typeface="Times New Roman" panose="02020603050405020304" pitchFamily="18" charset="0"/>
                <a:cs typeface="Times New Roman" panose="02020603050405020304" pitchFamily="18" charset="0"/>
              </a:rPr>
              <a:t> a </a:t>
            </a:r>
            <a:r>
              <a:rPr lang="en-US" i="1" dirty="0" err="1">
                <a:solidFill>
                  <a:srgbClr val="C00000"/>
                </a:solidFill>
                <a:latin typeface="Times New Roman" panose="02020603050405020304" pitchFamily="18" charset="0"/>
                <a:cs typeface="Times New Roman" panose="02020603050405020304" pitchFamily="18" charset="0"/>
              </a:rPr>
              <a:t>câștigului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numește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general „</a:t>
            </a:r>
            <a:r>
              <a:rPr lang="en-US" b="1" dirty="0" err="1">
                <a:solidFill>
                  <a:srgbClr val="C00000"/>
                </a:solidFill>
                <a:latin typeface="Times New Roman" panose="02020603050405020304" pitchFamily="18" charset="0"/>
                <a:cs typeface="Times New Roman" panose="02020603050405020304" pitchFamily="18" charset="0"/>
              </a:rPr>
              <a:t>Configurație</a:t>
            </a:r>
            <a:r>
              <a:rPr lang="en-US" b="1" dirty="0">
                <a:solidFill>
                  <a:srgbClr val="C00000"/>
                </a:solidFill>
                <a:latin typeface="Times New Roman" panose="02020603050405020304" pitchFamily="18" charset="0"/>
                <a:cs typeface="Times New Roman" panose="02020603050405020304" pitchFamily="18" charset="0"/>
              </a:rPr>
              <a:t> Darlington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care </a:t>
            </a:r>
            <a:r>
              <a:rPr lang="en-US" b="1" dirty="0" err="1">
                <a:latin typeface="Times New Roman" panose="02020603050405020304" pitchFamily="18" charset="0"/>
                <a:cs typeface="Times New Roman" panose="02020603050405020304" pitchFamily="18" charset="0"/>
              </a:rPr>
              <a:t>factorul</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amplificare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este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produsul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celor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două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tranzistoare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individuale</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Câștigul</a:t>
            </a:r>
            <a:r>
              <a:rPr lang="en-US" dirty="0">
                <a:latin typeface="Times New Roman" panose="02020603050405020304" pitchFamily="18" charset="0"/>
                <a:cs typeface="Times New Roman" panose="02020603050405020304" pitchFamily="18" charset="0"/>
              </a:rPr>
              <a:t> general de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β)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valoarea</a:t>
            </a:r>
            <a:r>
              <a:rPr lang="en-US" dirty="0">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Hfe</a:t>
            </a:r>
            <a:endParaRPr lang="ro-RO" b="1" i="1" dirty="0">
              <a:solidFill>
                <a:srgbClr val="FF0000"/>
              </a:solidFill>
              <a:latin typeface="Times New Roman" panose="02020603050405020304" pitchFamily="18" charset="0"/>
              <a:cs typeface="Times New Roman" panose="02020603050405020304" pitchFamily="18" charset="0"/>
            </a:endParaRPr>
          </a:p>
          <a:p>
            <a:endParaRPr lang="ro-RO" sz="1900" dirty="0">
              <a:latin typeface="Times New Roman" panose="02020603050405020304" pitchFamily="18" charset="0"/>
              <a:cs typeface="Times New Roman" panose="02020603050405020304" pitchFamily="18" charset="0"/>
            </a:endParaRPr>
          </a:p>
          <a:p>
            <a:endParaRPr lang="en-US" sz="1900" dirty="0">
              <a:latin typeface="Times New Roman" panose="02020603050405020304" pitchFamily="18" charset="0"/>
              <a:cs typeface="Times New Roman" panose="02020603050405020304" pitchFamily="18" charset="0"/>
            </a:endParaRPr>
          </a:p>
        </p:txBody>
      </p:sp>
      <p:pic>
        <p:nvPicPr>
          <p:cNvPr id="11" name="Imagine 10">
            <a:extLst>
              <a:ext uri="{FF2B5EF4-FFF2-40B4-BE49-F238E27FC236}">
                <a16:creationId xmlns:a16="http://schemas.microsoft.com/office/drawing/2014/main" id="{1E4D1DF7-26AA-B4AC-3C89-A4295C620656}"/>
              </a:ext>
            </a:extLst>
          </p:cNvPr>
          <p:cNvPicPr>
            <a:picLocks noChangeAspect="1"/>
          </p:cNvPicPr>
          <p:nvPr/>
        </p:nvPicPr>
        <p:blipFill>
          <a:blip r:embed="rId2"/>
          <a:stretch>
            <a:fillRect/>
          </a:stretch>
        </p:blipFill>
        <p:spPr>
          <a:xfrm>
            <a:off x="8297421" y="786353"/>
            <a:ext cx="3377418" cy="3902794"/>
          </a:xfrm>
          <a:prstGeom prst="rect">
            <a:avLst/>
          </a:prstGeom>
        </p:spPr>
      </p:pic>
      <p:sp>
        <p:nvSpPr>
          <p:cNvPr id="5" name="TextBox 4">
            <a:extLst>
              <a:ext uri="{FF2B5EF4-FFF2-40B4-BE49-F238E27FC236}">
                <a16:creationId xmlns:a16="http://schemas.microsoft.com/office/drawing/2014/main" id="{4772C162-D096-7F4C-4A5E-ECA882CD0133}"/>
              </a:ext>
            </a:extLst>
          </p:cNvPr>
          <p:cNvSpPr txBox="1"/>
          <p:nvPr/>
        </p:nvSpPr>
        <p:spPr>
          <a:xfrm>
            <a:off x="5389422" y="5442860"/>
            <a:ext cx="6098874" cy="369332"/>
          </a:xfrm>
          <a:prstGeom prst="rect">
            <a:avLst/>
          </a:prstGeom>
          <a:noFill/>
        </p:spPr>
        <p:txBody>
          <a:bodyPr wrap="square">
            <a:spAutoFit/>
          </a:bodyPr>
          <a:lstStyle/>
          <a:p>
            <a:r>
              <a:rPr lang="el-GR" b="1" dirty="0">
                <a:solidFill>
                  <a:srgbClr val="C00000"/>
                </a:solidFill>
                <a:latin typeface="Times New Roman" panose="02020603050405020304" pitchFamily="18" charset="0"/>
                <a:cs typeface="Times New Roman" panose="02020603050405020304" pitchFamily="18" charset="0"/>
              </a:rPr>
              <a:t>β_</a:t>
            </a:r>
            <a:r>
              <a:rPr lang="en-US" b="1" dirty="0">
                <a:solidFill>
                  <a:srgbClr val="C00000"/>
                </a:solidFill>
                <a:latin typeface="Times New Roman" panose="02020603050405020304" pitchFamily="18" charset="0"/>
                <a:cs typeface="Times New Roman" panose="02020603050405020304" pitchFamily="18" charset="0"/>
              </a:rPr>
              <a:t>total ≈ </a:t>
            </a:r>
            <a:r>
              <a:rPr lang="el-GR" b="1" dirty="0">
                <a:solidFill>
                  <a:srgbClr val="C00000"/>
                </a:solidFill>
                <a:latin typeface="Times New Roman" panose="02020603050405020304" pitchFamily="18" charset="0"/>
                <a:cs typeface="Times New Roman" panose="02020603050405020304" pitchFamily="18" charset="0"/>
              </a:rPr>
              <a:t>β₁·β₂ + β₁ + β₂  ≈  β₁·β₂  (</a:t>
            </a:r>
            <a:r>
              <a:rPr lang="en-US" b="1" dirty="0">
                <a:solidFill>
                  <a:srgbClr val="C00000"/>
                </a:solidFill>
                <a:latin typeface="Times New Roman" panose="02020603050405020304" pitchFamily="18" charset="0"/>
                <a:cs typeface="Times New Roman" panose="02020603050405020304" pitchFamily="18" charset="0"/>
              </a:rPr>
              <a:t>when </a:t>
            </a:r>
            <a:r>
              <a:rPr lang="el-GR" b="1" dirty="0">
                <a:solidFill>
                  <a:srgbClr val="C00000"/>
                </a:solidFill>
                <a:latin typeface="Times New Roman" panose="02020603050405020304" pitchFamily="18" charset="0"/>
                <a:cs typeface="Times New Roman" panose="02020603050405020304" pitchFamily="18" charset="0"/>
              </a:rPr>
              <a:t>β ≫ 1)</a:t>
            </a:r>
            <a:endParaRPr lang="en-US"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6121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F8B337-D90A-A875-1F7B-8F915C91A915}"/>
              </a:ext>
            </a:extLst>
          </p:cNvPr>
          <p:cNvSpPr>
            <a:spLocks noGrp="1"/>
          </p:cNvSpPr>
          <p:nvPr>
            <p:ph idx="1"/>
          </p:nvPr>
        </p:nvSpPr>
        <p:spPr>
          <a:xfrm>
            <a:off x="458925" y="396816"/>
            <a:ext cx="6208395" cy="5564713"/>
          </a:xfrm>
        </p:spPr>
        <p:txBody>
          <a:bodyPr>
            <a:normAutofit/>
          </a:bodyPr>
          <a:lstStyle/>
          <a:p>
            <a:pPr algn="ctr"/>
            <a:r>
              <a:rPr lang="en-US" b="1" dirty="0" err="1">
                <a:latin typeface="Times New Roman" panose="02020603050405020304" pitchFamily="18" charset="0"/>
                <a:cs typeface="Times New Roman" panose="02020603050405020304" pitchFamily="18" charset="0"/>
              </a:rPr>
              <a:t>Caracteristici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avantaje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cheie</a:t>
            </a:r>
            <a:r>
              <a:rPr lang="en-US" b="1" dirty="0">
                <a:latin typeface="Times New Roman" panose="02020603050405020304" pitchFamily="18" charset="0"/>
                <a:cs typeface="Times New Roman" panose="02020603050405020304" pitchFamily="18" charset="0"/>
              </a:rPr>
              <a:t>:</a:t>
            </a:r>
            <a:endParaRPr lang="ro-RO"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Structură</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primului</a:t>
            </a:r>
            <a:r>
              <a:rPr lang="en-US" dirty="0">
                <a:latin typeface="Times New Roman" panose="02020603050405020304" pitchFamily="18" charset="0"/>
                <a:cs typeface="Times New Roman" panose="02020603050405020304" pitchFamily="18" charset="0"/>
              </a:rPr>
              <a:t> BJT </a:t>
            </a:r>
            <a:r>
              <a:rPr lang="en-US" dirty="0" err="1">
                <a:latin typeface="Times New Roman" panose="02020603050405020304" pitchFamily="18" charset="0"/>
                <a:cs typeface="Times New Roman" panose="02020603050405020304" pitchFamily="18" charset="0"/>
              </a:rPr>
              <a:t>acționează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celui</a:t>
            </a:r>
            <a:r>
              <a:rPr lang="en-US" dirty="0">
                <a:latin typeface="Times New Roman" panose="02020603050405020304" pitchFamily="18" charset="0"/>
                <a:cs typeface="Times New Roman" panose="02020603050405020304" pitchFamily="18" charset="0"/>
              </a:rPr>
              <a:t> de-al </a:t>
            </a:r>
            <a:r>
              <a:rPr lang="en-US" dirty="0" err="1">
                <a:latin typeface="Times New Roman" panose="02020603050405020304" pitchFamily="18" charset="0"/>
                <a:cs typeface="Times New Roman" panose="02020603050405020304" pitchFamily="18" charset="0"/>
              </a:rPr>
              <a:t>doilea</a:t>
            </a:r>
            <a:r>
              <a:rPr lang="en-US" dirty="0">
                <a:latin typeface="Times New Roman" panose="02020603050405020304" pitchFamily="18" charset="0"/>
                <a:cs typeface="Times New Roman" panose="02020603050405020304" pitchFamily="18" charset="0"/>
              </a:rPr>
              <a:t> BJT de </a:t>
            </a:r>
            <a:r>
              <a:rPr lang="en-US" dirty="0" err="1">
                <a:latin typeface="Times New Roman" panose="02020603050405020304" pitchFamily="18" charset="0"/>
                <a:cs typeface="Times New Roman" panose="02020603050405020304" pitchFamily="18" charset="0"/>
              </a:rPr>
              <a:t>polaritate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opusă</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emițătorii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conectați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împreună</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Tensiunea</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activare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Trebuie</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0,6V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activeze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comparație</a:t>
            </a:r>
            <a:r>
              <a:rPr lang="en-US" dirty="0">
                <a:latin typeface="Times New Roman" panose="02020603050405020304" pitchFamily="18" charset="0"/>
                <a:cs typeface="Times New Roman" panose="02020603050405020304" pitchFamily="18" charset="0"/>
              </a:rPr>
              <a:t> cu</a:t>
            </a:r>
            <a:r>
              <a:rPr lang="ro-RO" dirty="0">
                <a:latin typeface="Times New Roman" panose="02020603050405020304" pitchFamily="18" charset="0"/>
                <a:cs typeface="Times New Roman" panose="02020603050405020304" pitchFamily="18" charset="0"/>
              </a:rPr>
              <a:t>1,2 V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perechile</a:t>
            </a:r>
            <a:r>
              <a:rPr lang="en-US" dirty="0">
                <a:latin typeface="Times New Roman" panose="02020603050405020304" pitchFamily="18" charset="0"/>
                <a:cs typeface="Times New Roman" panose="02020603050405020304" pitchFamily="18" charset="0"/>
              </a:rPr>
              <a:t> Darlington.</a:t>
            </a:r>
            <a:endParaRPr lang="ro-RO"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Eficiență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îmbunătățită</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tensiune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mică</a:t>
            </a:r>
            <a:r>
              <a:rPr lang="ro-RO" dirty="0">
                <a:latin typeface="Times New Roman" panose="02020603050405020304" pitchFamily="18" charset="0"/>
                <a:cs typeface="Times New Roman" panose="02020603050405020304" pitchFamily="18" charset="0"/>
              </a:rPr>
              <a:t> VCE sat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aproximativ</a:t>
            </a:r>
            <a:r>
              <a:rPr lang="ro-RO" dirty="0">
                <a:latin typeface="Times New Roman" panose="02020603050405020304" pitchFamily="18" charset="0"/>
                <a:cs typeface="Times New Roman" panose="02020603050405020304" pitchFamily="18" charset="0"/>
              </a:rPr>
              <a:t> 0,2V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permite</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funcționare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apropiată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șină</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șină</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Liniaritate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mai</a:t>
            </a:r>
            <a:r>
              <a:rPr lang="en-US" b="1" dirty="0">
                <a:latin typeface="Times New Roman" panose="02020603050405020304" pitchFamily="18" charset="0"/>
                <a:cs typeface="Times New Roman" panose="02020603050405020304" pitchFamily="18" charset="0"/>
              </a:rPr>
              <a:t> mare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Potrivit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etajele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ieșire</a:t>
            </a:r>
            <a:r>
              <a:rPr lang="en-US" dirty="0">
                <a:latin typeface="Times New Roman" panose="02020603050405020304" pitchFamily="18" charset="0"/>
                <a:cs typeface="Times New Roman" panose="02020603050405020304" pitchFamily="18" charset="0"/>
              </a:rPr>
              <a:t> ale </a:t>
            </a:r>
            <a:r>
              <a:rPr lang="en-US" dirty="0" err="1">
                <a:latin typeface="Times New Roman" panose="02020603050405020304" pitchFamily="18" charset="0"/>
                <a:cs typeface="Times New Roman" panose="02020603050405020304" pitchFamily="18" charset="0"/>
              </a:rPr>
              <a:t>amplificatoarelor</a:t>
            </a:r>
            <a:r>
              <a:rPr lang="en-US" dirty="0">
                <a:latin typeface="Times New Roman" panose="02020603050405020304" pitchFamily="18" charset="0"/>
                <a:cs typeface="Times New Roman" panose="02020603050405020304" pitchFamily="18" charset="0"/>
              </a:rPr>
              <a:t> audio,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special </a:t>
            </a:r>
            <a:r>
              <a:rPr lang="en-US" dirty="0" err="1">
                <a:latin typeface="Times New Roman" panose="02020603050405020304" pitchFamily="18" charset="0"/>
                <a:cs typeface="Times New Roman" panose="02020603050405020304" pitchFamily="18" charset="0"/>
              </a:rPr>
              <a:t>clasa</a:t>
            </a:r>
            <a:r>
              <a:rPr lang="en-US" dirty="0">
                <a:latin typeface="Times New Roman" panose="02020603050405020304" pitchFamily="18" charset="0"/>
                <a:cs typeface="Times New Roman" panose="02020603050405020304" pitchFamily="18" charset="0"/>
              </a:rPr>
              <a:t> AB,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minimiza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distorsiunea</a:t>
            </a:r>
            <a:r>
              <a:rPr lang="en-US" dirty="0">
                <a:latin typeface="Times New Roman" panose="02020603050405020304" pitchFamily="18" charset="0"/>
                <a:cs typeface="Times New Roman" panose="02020603050405020304" pitchFamily="18" charset="0"/>
              </a:rPr>
              <a:t> crossover.</a:t>
            </a:r>
            <a:endParaRPr lang="ro-RO"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Câștig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ridicat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Oferă</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câștig</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ridicat</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b1 x b2)</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8BD9959-D2E9-4898-8E45-2312C54A6255}"/>
              </a:ext>
            </a:extLst>
          </p:cNvPr>
          <p:cNvPicPr>
            <a:picLocks noChangeAspect="1"/>
          </p:cNvPicPr>
          <p:nvPr/>
        </p:nvPicPr>
        <p:blipFill>
          <a:blip r:embed="rId2"/>
          <a:stretch>
            <a:fillRect/>
          </a:stretch>
        </p:blipFill>
        <p:spPr>
          <a:xfrm>
            <a:off x="6974976" y="0"/>
            <a:ext cx="5052224" cy="6858000"/>
          </a:xfrm>
          <a:prstGeom prst="rect">
            <a:avLst/>
          </a:prstGeom>
        </p:spPr>
      </p:pic>
    </p:spTree>
    <p:extLst>
      <p:ext uri="{BB962C8B-B14F-4D97-AF65-F5344CB8AC3E}">
        <p14:creationId xmlns:p14="http://schemas.microsoft.com/office/powerpoint/2010/main" val="2630343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D8D4B-99A4-3EC4-A4E5-793D2DF13331}"/>
              </a:ext>
            </a:extLst>
          </p:cNvPr>
          <p:cNvSpPr>
            <a:spLocks noGrp="1"/>
          </p:cNvSpPr>
          <p:nvPr>
            <p:ph type="title"/>
          </p:nvPr>
        </p:nvSpPr>
        <p:spPr>
          <a:xfrm>
            <a:off x="1097280" y="286604"/>
            <a:ext cx="10058400" cy="542072"/>
          </a:xfrm>
        </p:spPr>
        <p:txBody>
          <a:bodyPr>
            <a:normAutofit fontScale="90000"/>
          </a:bodyPr>
          <a:lstStyle/>
          <a:p>
            <a:r>
              <a:rPr lang="ro-RO" b="1" dirty="0"/>
              <a:t>Tranzistoare bipolare de </a:t>
            </a:r>
            <a:r>
              <a:rPr lang="ro-RO" b="1" dirty="0" err="1"/>
              <a:t>drift</a:t>
            </a:r>
            <a:r>
              <a:rPr lang="ro-RO" b="1" dirty="0"/>
              <a:t> </a:t>
            </a:r>
            <a:r>
              <a:rPr lang="ro-RO" b="1" dirty="0" err="1"/>
              <a:t>vs</a:t>
            </a:r>
            <a:r>
              <a:rPr lang="ro-RO" b="1" dirty="0"/>
              <a:t> </a:t>
            </a:r>
            <a:r>
              <a:rPr lang="ro-RO" b="1" dirty="0" err="1"/>
              <a:t>difuzionale</a:t>
            </a:r>
            <a:endParaRPr lang="en-US" b="1" dirty="0"/>
          </a:p>
        </p:txBody>
      </p:sp>
      <p:sp>
        <p:nvSpPr>
          <p:cNvPr id="3" name="Content Placeholder 2">
            <a:extLst>
              <a:ext uri="{FF2B5EF4-FFF2-40B4-BE49-F238E27FC236}">
                <a16:creationId xmlns:a16="http://schemas.microsoft.com/office/drawing/2014/main" id="{F37CD65D-2C2A-74FA-7B95-2914B223383F}"/>
              </a:ext>
            </a:extLst>
          </p:cNvPr>
          <p:cNvSpPr>
            <a:spLocks noGrp="1"/>
          </p:cNvSpPr>
          <p:nvPr>
            <p:ph idx="1"/>
          </p:nvPr>
        </p:nvSpPr>
        <p:spPr>
          <a:xfrm>
            <a:off x="581025" y="828676"/>
            <a:ext cx="11029950" cy="5153025"/>
          </a:xfrm>
        </p:spPr>
        <p:txBody>
          <a:bodyPr>
            <a:noAutofit/>
          </a:bodyPr>
          <a:lstStyle/>
          <a:p>
            <a:pPr algn="ctr"/>
            <a:r>
              <a:rPr lang="en-US" sz="1200" b="1" dirty="0" err="1">
                <a:latin typeface="Arial" panose="020B0604020202020204" pitchFamily="34" charset="0"/>
                <a:cs typeface="Arial" panose="020B0604020202020204" pitchFamily="34" charset="0"/>
              </a:rPr>
              <a:t>Mecanism</a:t>
            </a:r>
            <a:r>
              <a:rPr lang="en-US" sz="1200" b="1" dirty="0">
                <a:latin typeface="Arial" panose="020B0604020202020204" pitchFamily="34" charset="0"/>
                <a:cs typeface="Arial" panose="020B0604020202020204" pitchFamily="34" charset="0"/>
              </a:rPr>
              <a:t> de transport: </a:t>
            </a:r>
            <a:endParaRPr lang="ro-RO" sz="1200" b="1" dirty="0">
              <a:latin typeface="Arial" panose="020B0604020202020204" pitchFamily="34" charset="0"/>
              <a:cs typeface="Arial" panose="020B0604020202020204" pitchFamily="34" charset="0"/>
            </a:endParaRPr>
          </a:p>
          <a:p>
            <a:r>
              <a:rPr lang="ro-RO" sz="1200" dirty="0">
                <a:latin typeface="Arial" panose="020B0604020202020204" pitchFamily="34" charset="0"/>
                <a:cs typeface="Arial" panose="020B0604020202020204" pitchFamily="34" charset="0"/>
              </a:rPr>
              <a:t>T</a:t>
            </a:r>
            <a:r>
              <a:rPr lang="en-US" sz="1200" dirty="0" err="1">
                <a:latin typeface="Arial" panose="020B0604020202020204" pitchFamily="34" charset="0"/>
                <a:cs typeface="Arial" panose="020B0604020202020204" pitchFamily="34" charset="0"/>
              </a:rPr>
              <a:t>ranzistoarele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bipolare</a:t>
            </a:r>
            <a:r>
              <a:rPr lang="en-US" sz="1200" dirty="0">
                <a:latin typeface="Arial" panose="020B0604020202020204" pitchFamily="34" charset="0"/>
                <a:cs typeface="Arial" panose="020B0604020202020204" pitchFamily="34" charset="0"/>
              </a:rPr>
              <a:t> BJT </a:t>
            </a:r>
            <a:r>
              <a:rPr lang="en-US" sz="1200" dirty="0" err="1">
                <a:latin typeface="Arial" panose="020B0604020202020204" pitchFamily="34" charset="0"/>
                <a:cs typeface="Arial" panose="020B0604020202020204" pitchFamily="34" charset="0"/>
              </a:rPr>
              <a:t>convenționale</a:t>
            </a:r>
            <a:r>
              <a:rPr lang="en-US" sz="1200" dirty="0">
                <a:latin typeface="Arial" panose="020B0604020202020204" pitchFamily="34" charset="0"/>
                <a:cs typeface="Arial" panose="020B0604020202020204" pitchFamily="34" charset="0"/>
              </a:rPr>
              <a:t> se </a:t>
            </a:r>
            <a:r>
              <a:rPr lang="en-US" sz="1200" dirty="0" err="1">
                <a:latin typeface="Arial" panose="020B0604020202020204" pitchFamily="34" charset="0"/>
                <a:cs typeface="Arial" panose="020B0604020202020204" pitchFamily="34" charset="0"/>
              </a:rPr>
              <a:t>bazează</a:t>
            </a:r>
            <a:r>
              <a:rPr lang="en-US" sz="1200" dirty="0">
                <a:latin typeface="Arial" panose="020B0604020202020204" pitchFamily="34" charset="0"/>
                <a:cs typeface="Arial" panose="020B0604020202020204" pitchFamily="34" charset="0"/>
              </a:rPr>
              <a:t> pe </a:t>
            </a:r>
            <a:r>
              <a:rPr lang="en-US" sz="1200" dirty="0" err="1">
                <a:latin typeface="Arial" panose="020B0604020202020204" pitchFamily="34" charset="0"/>
                <a:cs typeface="Arial" panose="020B0604020202020204" pitchFamily="34" charset="0"/>
              </a:rPr>
              <a:t>difuzie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unde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purtătorii</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sarcină</a:t>
            </a:r>
            <a:r>
              <a:rPr lang="en-US" sz="1200" dirty="0">
                <a:latin typeface="Arial" panose="020B0604020202020204" pitchFamily="34" charset="0"/>
                <a:cs typeface="Arial" panose="020B0604020202020204" pitchFamily="34" charset="0"/>
              </a:rPr>
              <a:t> se </a:t>
            </a:r>
            <a:r>
              <a:rPr lang="en-US" sz="1200" dirty="0" err="1">
                <a:latin typeface="Arial" panose="020B0604020202020204" pitchFamily="34" charset="0"/>
                <a:cs typeface="Arial" panose="020B0604020202020204" pitchFamily="34" charset="0"/>
              </a:rPr>
              <a:t>deplasează</a:t>
            </a:r>
            <a:r>
              <a:rPr lang="en-US" sz="1200" dirty="0">
                <a:latin typeface="Arial" panose="020B0604020202020204" pitchFamily="34" charset="0"/>
                <a:cs typeface="Arial" panose="020B0604020202020204" pitchFamily="34" charset="0"/>
              </a:rPr>
              <a:t> de la o </a:t>
            </a:r>
            <a:r>
              <a:rPr lang="en-US" sz="1200" dirty="0" err="1">
                <a:latin typeface="Arial" panose="020B0604020202020204" pitchFamily="34" charset="0"/>
                <a:cs typeface="Arial" panose="020B0604020202020204" pitchFamily="34" charset="0"/>
              </a:rPr>
              <a:t>concentrație</a:t>
            </a:r>
            <a:r>
              <a:rPr lang="en-US" sz="1200" dirty="0">
                <a:latin typeface="Arial" panose="020B0604020202020204" pitchFamily="34" charset="0"/>
                <a:cs typeface="Arial" panose="020B0604020202020204" pitchFamily="34" charset="0"/>
              </a:rPr>
              <a:t> mare la </a:t>
            </a:r>
            <a:r>
              <a:rPr lang="en-US" sz="1200" dirty="0" err="1">
                <a:latin typeface="Arial" panose="020B0604020202020204" pitchFamily="34" charset="0"/>
                <a:cs typeface="Arial" panose="020B0604020202020204" pitchFamily="34" charset="0"/>
              </a:rPr>
              <a:t>una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mică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Tranzistoarele</a:t>
            </a:r>
            <a:r>
              <a:rPr lang="en-US" sz="1200" dirty="0">
                <a:latin typeface="Arial" panose="020B0604020202020204" pitchFamily="34" charset="0"/>
                <a:cs typeface="Arial" panose="020B0604020202020204" pitchFamily="34" charset="0"/>
              </a:rPr>
              <a:t> cu drift </a:t>
            </a:r>
            <a:r>
              <a:rPr lang="en-US" sz="1200" dirty="0" err="1">
                <a:latin typeface="Arial" panose="020B0604020202020204" pitchFamily="34" charset="0"/>
                <a:cs typeface="Arial" panose="020B0604020202020204" pitchFamily="34" charset="0"/>
              </a:rPr>
              <a:t>utilizează</a:t>
            </a:r>
            <a:r>
              <a:rPr lang="en-US" sz="1200" dirty="0">
                <a:latin typeface="Arial" panose="020B0604020202020204" pitchFamily="34" charset="0"/>
                <a:cs typeface="Arial" panose="020B0604020202020204" pitchFamily="34" charset="0"/>
              </a:rPr>
              <a:t> un </a:t>
            </a:r>
            <a:r>
              <a:rPr lang="en-US" sz="1200" dirty="0" err="1">
                <a:latin typeface="Arial" panose="020B0604020202020204" pitchFamily="34" charset="0"/>
                <a:cs typeface="Arial" panose="020B0604020202020204" pitchFamily="34" charset="0"/>
              </a:rPr>
              <a:t>câmp</a:t>
            </a:r>
            <a:r>
              <a:rPr lang="en-US" sz="1200" dirty="0">
                <a:latin typeface="Arial" panose="020B0604020202020204" pitchFamily="34" charset="0"/>
                <a:cs typeface="Arial" panose="020B0604020202020204" pitchFamily="34" charset="0"/>
              </a:rPr>
              <a:t> electric accelerator </a:t>
            </a:r>
            <a:r>
              <a:rPr lang="en-US" sz="1200" dirty="0" err="1">
                <a:latin typeface="Arial" panose="020B0604020202020204" pitchFamily="34" charset="0"/>
                <a:cs typeface="Arial" panose="020B0604020202020204" pitchFamily="34" charset="0"/>
              </a:rPr>
              <a:t>încorporat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mecanism</a:t>
            </a:r>
            <a:r>
              <a:rPr lang="en-US" sz="1200" dirty="0">
                <a:latin typeface="Arial" panose="020B0604020202020204" pitchFamily="34" charset="0"/>
                <a:cs typeface="Arial" panose="020B0604020202020204" pitchFamily="34" charset="0"/>
              </a:rPr>
              <a:t> de drift) </a:t>
            </a:r>
            <a:r>
              <a:rPr lang="en-US" sz="1200" dirty="0" err="1">
                <a:latin typeface="Arial" panose="020B0604020202020204" pitchFamily="34" charset="0"/>
                <a:cs typeface="Arial" panose="020B0604020202020204" pitchFamily="34" charset="0"/>
              </a:rPr>
              <a:t>pentru</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deplasa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purtătorii</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sarcină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mai</a:t>
            </a:r>
            <a:r>
              <a:rPr lang="en-US" sz="1200" dirty="0">
                <a:latin typeface="Arial" panose="020B0604020202020204" pitchFamily="34" charset="0"/>
                <a:cs typeface="Arial" panose="020B0604020202020204" pitchFamily="34" charset="0"/>
              </a:rPr>
              <a:t> rapid </a:t>
            </a:r>
            <a:r>
              <a:rPr lang="en-US" sz="1200" dirty="0" err="1">
                <a:latin typeface="Arial" panose="020B0604020202020204" pitchFamily="34" charset="0"/>
                <a:cs typeface="Arial" panose="020B0604020202020204" pitchFamily="34" charset="0"/>
              </a:rPr>
              <a:t>prin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regiunea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bazei</a:t>
            </a:r>
            <a:r>
              <a:rPr lang="en-US" sz="1200" dirty="0">
                <a:latin typeface="Arial" panose="020B0604020202020204" pitchFamily="34" charset="0"/>
                <a:cs typeface="Arial" panose="020B0604020202020204" pitchFamily="34" charset="0"/>
              </a:rPr>
              <a:t>.</a:t>
            </a:r>
            <a:endParaRPr lang="ro-RO" sz="1200" dirty="0">
              <a:latin typeface="Arial" panose="020B0604020202020204" pitchFamily="34" charset="0"/>
              <a:cs typeface="Arial" panose="020B0604020202020204" pitchFamily="34" charset="0"/>
            </a:endParaRPr>
          </a:p>
          <a:p>
            <a:pPr algn="ctr"/>
            <a:r>
              <a:rPr lang="en-US" sz="1200" b="1" dirty="0" err="1">
                <a:latin typeface="Arial" panose="020B0604020202020204" pitchFamily="34" charset="0"/>
                <a:cs typeface="Arial" panose="020B0604020202020204" pitchFamily="34" charset="0"/>
              </a:rPr>
              <a:t>Dopajul</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bazei</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structura</a:t>
            </a:r>
            <a:r>
              <a:rPr lang="en-US" sz="1200" b="1" dirty="0">
                <a:latin typeface="Arial" panose="020B0604020202020204" pitchFamily="34" charset="0"/>
                <a:cs typeface="Arial" panose="020B0604020202020204" pitchFamily="34" charset="0"/>
              </a:rPr>
              <a:t>): </a:t>
            </a:r>
            <a:endParaRPr lang="ro-RO" sz="1200" b="1"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Bazele</a:t>
            </a:r>
            <a:r>
              <a:rPr lang="en-US" sz="1200" dirty="0">
                <a:latin typeface="Arial" panose="020B0604020202020204" pitchFamily="34" charset="0"/>
                <a:cs typeface="Arial" panose="020B0604020202020204" pitchFamily="34" charset="0"/>
              </a:rPr>
              <a:t> BJT standard au un </a:t>
            </a:r>
            <a:r>
              <a:rPr lang="en-US" sz="1200" dirty="0" err="1">
                <a:latin typeface="Arial" panose="020B0604020202020204" pitchFamily="34" charset="0"/>
                <a:cs typeface="Arial" panose="020B0604020202020204" pitchFamily="34" charset="0"/>
              </a:rPr>
              <a:t>dopaj</a:t>
            </a:r>
            <a:r>
              <a:rPr lang="en-US" sz="1200" dirty="0">
                <a:latin typeface="Arial" panose="020B0604020202020204" pitchFamily="34" charset="0"/>
                <a:cs typeface="Arial" panose="020B0604020202020204" pitchFamily="34" charset="0"/>
              </a:rPr>
              <a:t> uniform </a:t>
            </a:r>
            <a:r>
              <a:rPr lang="en-US" sz="1200" dirty="0" err="1">
                <a:latin typeface="Arial" panose="020B0604020202020204" pitchFamily="34" charset="0"/>
                <a:cs typeface="Arial" panose="020B0604020202020204" pitchFamily="34" charset="0"/>
              </a:rPr>
              <a:t>sau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ușor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gradat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Tranzistoarele</a:t>
            </a:r>
            <a:r>
              <a:rPr lang="en-US" sz="1200" dirty="0">
                <a:latin typeface="Arial" panose="020B0604020202020204" pitchFamily="34" charset="0"/>
                <a:cs typeface="Arial" panose="020B0604020202020204" pitchFamily="34" charset="0"/>
              </a:rPr>
              <a:t> cu drift </a:t>
            </a:r>
            <a:r>
              <a:rPr lang="en-US" sz="1200" dirty="0" err="1">
                <a:latin typeface="Arial" panose="020B0604020202020204" pitchFamily="34" charset="0"/>
                <a:cs typeface="Arial" panose="020B0604020202020204" pitchFamily="34" charset="0"/>
              </a:rPr>
              <a:t>utilizează</a:t>
            </a:r>
            <a:r>
              <a:rPr lang="en-US" sz="1200" dirty="0">
                <a:latin typeface="Arial" panose="020B0604020202020204" pitchFamily="34" charset="0"/>
                <a:cs typeface="Arial" panose="020B0604020202020204" pitchFamily="34" charset="0"/>
              </a:rPr>
              <a:t> o </a:t>
            </a:r>
            <a:r>
              <a:rPr lang="en-US" sz="1200" dirty="0" err="1">
                <a:latin typeface="Arial" panose="020B0604020202020204" pitchFamily="34" charset="0"/>
                <a:cs typeface="Arial" panose="020B0604020202020204" pitchFamily="34" charset="0"/>
              </a:rPr>
              <a:t>bază</a:t>
            </a:r>
            <a:r>
              <a:rPr lang="en-US" sz="1200" dirty="0">
                <a:latin typeface="Arial" panose="020B0604020202020204" pitchFamily="34" charset="0"/>
                <a:cs typeface="Arial" panose="020B0604020202020204" pitchFamily="34" charset="0"/>
              </a:rPr>
              <a:t> cu grad specific (</a:t>
            </a:r>
            <a:r>
              <a:rPr lang="en-US" sz="1200" dirty="0" err="1">
                <a:latin typeface="Arial" panose="020B0604020202020204" pitchFamily="34" charset="0"/>
                <a:cs typeface="Arial" panose="020B0604020202020204" pitchFamily="34" charset="0"/>
              </a:rPr>
              <a:t>dopaj</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neuniform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pentru</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crea</a:t>
            </a:r>
            <a:r>
              <a:rPr lang="en-US" sz="1200" dirty="0">
                <a:latin typeface="Arial" panose="020B0604020202020204" pitchFamily="34" charset="0"/>
                <a:cs typeface="Arial" panose="020B0604020202020204" pitchFamily="34" charset="0"/>
              </a:rPr>
              <a:t> un </a:t>
            </a:r>
            <a:r>
              <a:rPr lang="en-US" sz="1200" dirty="0" err="1">
                <a:latin typeface="Arial" panose="020B0604020202020204" pitchFamily="34" charset="0"/>
                <a:cs typeface="Arial" panose="020B0604020202020204" pitchFamily="34" charset="0"/>
              </a:rPr>
              <a:t>câmp</a:t>
            </a:r>
            <a:r>
              <a:rPr lang="en-US" sz="1200" dirty="0">
                <a:latin typeface="Arial" panose="020B0604020202020204" pitchFamily="34" charset="0"/>
                <a:cs typeface="Arial" panose="020B0604020202020204" pitchFamily="34" charset="0"/>
              </a:rPr>
              <a:t> electric </a:t>
            </a:r>
            <a:r>
              <a:rPr lang="en-US" sz="1200" dirty="0" err="1">
                <a:latin typeface="Arial" panose="020B0604020202020204" pitchFamily="34" charset="0"/>
                <a:cs typeface="Arial" panose="020B0604020202020204" pitchFamily="34" charset="0"/>
              </a:rPr>
              <a:t>încorporat</a:t>
            </a:r>
            <a:r>
              <a:rPr lang="en-US" sz="1200" dirty="0">
                <a:latin typeface="Arial" panose="020B0604020202020204" pitchFamily="34" charset="0"/>
                <a:cs typeface="Arial" panose="020B0604020202020204" pitchFamily="34" charset="0"/>
              </a:rPr>
              <a:t>.</a:t>
            </a:r>
            <a:endParaRPr lang="ro-RO" sz="1200" dirty="0">
              <a:latin typeface="Arial" panose="020B0604020202020204" pitchFamily="34" charset="0"/>
              <a:cs typeface="Arial" panose="020B0604020202020204" pitchFamily="34" charset="0"/>
            </a:endParaRPr>
          </a:p>
          <a:p>
            <a:pPr algn="ctr"/>
            <a:r>
              <a:rPr lang="en-US" sz="1200" b="1" dirty="0" err="1">
                <a:latin typeface="Arial" panose="020B0604020202020204" pitchFamily="34" charset="0"/>
                <a:cs typeface="Arial" panose="020B0604020202020204" pitchFamily="34" charset="0"/>
              </a:rPr>
              <a:t>Viteză</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și</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răspuns</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în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frecvență</a:t>
            </a:r>
            <a:r>
              <a:rPr lang="en-US" sz="1200" b="1" dirty="0">
                <a:latin typeface="Arial" panose="020B0604020202020204" pitchFamily="34" charset="0"/>
                <a:cs typeface="Arial" panose="020B0604020202020204" pitchFamily="34" charset="0"/>
              </a:rPr>
              <a:t>: </a:t>
            </a:r>
            <a:endParaRPr lang="ro-RO" sz="1200" b="1"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Tranzistoarele</a:t>
            </a:r>
            <a:r>
              <a:rPr lang="en-US" sz="1200" dirty="0">
                <a:latin typeface="Arial" panose="020B0604020202020204" pitchFamily="34" charset="0"/>
                <a:cs typeface="Arial" panose="020B0604020202020204" pitchFamily="34" charset="0"/>
              </a:rPr>
              <a:t> cu drift au </a:t>
            </a:r>
            <a:r>
              <a:rPr lang="en-US" sz="1200" dirty="0" err="1">
                <a:latin typeface="Arial" panose="020B0604020202020204" pitchFamily="34" charset="0"/>
                <a:cs typeface="Arial" panose="020B0604020202020204" pitchFamily="34" charset="0"/>
              </a:rPr>
              <a:t>timpi</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tranzit</a:t>
            </a:r>
            <a:r>
              <a:rPr lang="en-US" sz="1200" dirty="0">
                <a:latin typeface="Arial" panose="020B0604020202020204" pitchFamily="34" charset="0"/>
                <a:cs typeface="Arial" panose="020B0604020202020204" pitchFamily="34" charset="0"/>
              </a:rPr>
              <a:t> ai </a:t>
            </a:r>
            <a:r>
              <a:rPr lang="en-US" sz="1200" dirty="0" err="1">
                <a:latin typeface="Arial" panose="020B0604020202020204" pitchFamily="34" charset="0"/>
                <a:cs typeface="Arial" panose="020B0604020202020204" pitchFamily="34" charset="0"/>
              </a:rPr>
              <a:t>bazei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semnificativ</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mici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ceea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ce</a:t>
            </a:r>
            <a:r>
              <a:rPr lang="en-US" sz="1200" dirty="0">
                <a:latin typeface="Arial" panose="020B0604020202020204" pitchFamily="34" charset="0"/>
                <a:cs typeface="Arial" panose="020B0604020202020204" pitchFamily="34" charset="0"/>
              </a:rPr>
              <a:t> le face </a:t>
            </a:r>
            <a:r>
              <a:rPr lang="en-US" sz="1200" dirty="0" err="1">
                <a:latin typeface="Arial" panose="020B0604020202020204" pitchFamily="34" charset="0"/>
                <a:cs typeface="Arial" panose="020B0604020202020204" pitchFamily="34" charset="0"/>
              </a:rPr>
              <a:t>mult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rapide</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frecvențe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înalte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comparație</a:t>
            </a:r>
            <a:r>
              <a:rPr lang="en-US" sz="1200" dirty="0">
                <a:latin typeface="Arial" panose="020B0604020202020204" pitchFamily="34" charset="0"/>
                <a:cs typeface="Arial" panose="020B0604020202020204" pitchFamily="34" charset="0"/>
              </a:rPr>
              <a:t> cu </a:t>
            </a:r>
            <a:r>
              <a:rPr lang="en-US" sz="1200" dirty="0" err="1">
                <a:latin typeface="Arial" panose="020B0604020202020204" pitchFamily="34" charset="0"/>
                <a:cs typeface="Arial" panose="020B0604020202020204" pitchFamily="34" charset="0"/>
              </a:rPr>
              <a:t>tranzistoarele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bipolare</a:t>
            </a:r>
            <a:r>
              <a:rPr lang="en-US" sz="1200" dirty="0">
                <a:latin typeface="Arial" panose="020B0604020202020204" pitchFamily="34" charset="0"/>
                <a:cs typeface="Arial" panose="020B0604020202020204" pitchFamily="34" charset="0"/>
              </a:rPr>
              <a:t> BJT </a:t>
            </a:r>
            <a:r>
              <a:rPr lang="en-US" sz="1200" dirty="0" err="1">
                <a:latin typeface="Arial" panose="020B0604020202020204" pitchFamily="34" charset="0"/>
                <a:cs typeface="Arial" panose="020B0604020202020204" pitchFamily="34" charset="0"/>
              </a:rPr>
              <a:t>convenționale</a:t>
            </a:r>
            <a:r>
              <a:rPr lang="en-US" sz="1200" dirty="0">
                <a:latin typeface="Arial" panose="020B0604020202020204" pitchFamily="34" charset="0"/>
                <a:cs typeface="Arial" panose="020B0604020202020204" pitchFamily="34" charset="0"/>
              </a:rPr>
              <a:t>.</a:t>
            </a:r>
            <a:endParaRPr lang="ro-RO" sz="1200" dirty="0">
              <a:latin typeface="Arial" panose="020B0604020202020204" pitchFamily="34" charset="0"/>
              <a:cs typeface="Arial" panose="020B0604020202020204" pitchFamily="34" charset="0"/>
            </a:endParaRPr>
          </a:p>
          <a:p>
            <a:pPr algn="ctr"/>
            <a:r>
              <a:rPr lang="en-US" sz="1200" b="1" dirty="0" err="1">
                <a:latin typeface="Arial" panose="020B0604020202020204" pitchFamily="34" charset="0"/>
                <a:cs typeface="Arial" panose="020B0604020202020204" pitchFamily="34" charset="0"/>
              </a:rPr>
              <a:t>Timpul</a:t>
            </a:r>
            <a:r>
              <a:rPr lang="en-US" sz="1200" b="1" dirty="0">
                <a:latin typeface="Arial" panose="020B0604020202020204" pitchFamily="34" charset="0"/>
                <a:cs typeface="Arial" panose="020B0604020202020204" pitchFamily="34" charset="0"/>
              </a:rPr>
              <a:t> de </a:t>
            </a:r>
            <a:r>
              <a:rPr lang="en-US" sz="1200" b="1" dirty="0" err="1">
                <a:latin typeface="Arial" panose="020B0604020202020204" pitchFamily="34" charset="0"/>
                <a:cs typeface="Arial" panose="020B0604020202020204" pitchFamily="34" charset="0"/>
              </a:rPr>
              <a:t>tranzit</a:t>
            </a:r>
            <a:r>
              <a:rPr lang="en-US" sz="1200" b="1" dirty="0">
                <a:latin typeface="Arial" panose="020B0604020202020204" pitchFamily="34" charset="0"/>
                <a:cs typeface="Arial" panose="020B0604020202020204" pitchFamily="34" charset="0"/>
              </a:rPr>
              <a:t> ai </a:t>
            </a:r>
            <a:r>
              <a:rPr lang="en-US" sz="1200" b="1" dirty="0" err="1">
                <a:latin typeface="Arial" panose="020B0604020202020204" pitchFamily="34" charset="0"/>
                <a:cs typeface="Arial" panose="020B0604020202020204" pitchFamily="34" charset="0"/>
              </a:rPr>
              <a:t>bazei</a:t>
            </a:r>
            <a:r>
              <a:rPr lang="en-US" sz="1200" b="1" dirty="0">
                <a:latin typeface="Arial" panose="020B0604020202020204" pitchFamily="34" charset="0"/>
                <a:cs typeface="Arial" panose="020B0604020202020204" pitchFamily="34" charset="0"/>
              </a:rPr>
              <a:t>: </a:t>
            </a:r>
            <a:endParaRPr lang="ro-RO" sz="1200" b="1" dirty="0">
              <a:latin typeface="Arial" panose="020B0604020202020204" pitchFamily="34" charset="0"/>
              <a:cs typeface="Arial" panose="020B0604020202020204" pitchFamily="34" charset="0"/>
            </a:endParaRPr>
          </a:p>
          <a:p>
            <a:r>
              <a:rPr lang="en-US" sz="1200" dirty="0" err="1">
                <a:latin typeface="Arial" panose="020B0604020202020204" pitchFamily="34" charset="0"/>
                <a:cs typeface="Arial" panose="020B0604020202020204" pitchFamily="34" charset="0"/>
              </a:rPr>
              <a:t>Câmpul</a:t>
            </a:r>
            <a:r>
              <a:rPr lang="en-US" sz="1200" dirty="0">
                <a:latin typeface="Arial" panose="020B0604020202020204" pitchFamily="34" charset="0"/>
                <a:cs typeface="Arial" panose="020B0604020202020204" pitchFamily="34" charset="0"/>
              </a:rPr>
              <a:t> electric </a:t>
            </a:r>
            <a:r>
              <a:rPr lang="en-US" sz="1200" dirty="0" err="1">
                <a:latin typeface="Arial" panose="020B0604020202020204" pitchFamily="34" charset="0"/>
                <a:cs typeface="Arial" panose="020B0604020202020204" pitchFamily="34" charset="0"/>
              </a:rPr>
              <a:t>încorporat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într</a:t>
            </a:r>
            <a:r>
              <a:rPr lang="en-US" sz="1200" dirty="0">
                <a:latin typeface="Arial" panose="020B0604020202020204" pitchFamily="34" charset="0"/>
                <a:cs typeface="Arial" panose="020B0604020202020204" pitchFamily="34" charset="0"/>
              </a:rPr>
              <a:t>-un </a:t>
            </a:r>
            <a:r>
              <a:rPr lang="en-US" sz="1200" dirty="0" err="1">
                <a:latin typeface="Arial" panose="020B0604020202020204" pitchFamily="34" charset="0"/>
                <a:cs typeface="Arial" panose="020B0604020202020204" pitchFamily="34" charset="0"/>
              </a:rPr>
              <a:t>tranzistor</a:t>
            </a:r>
            <a:r>
              <a:rPr lang="en-US" sz="1200" dirty="0">
                <a:latin typeface="Arial" panose="020B0604020202020204" pitchFamily="34" charset="0"/>
                <a:cs typeface="Arial" panose="020B0604020202020204" pitchFamily="34" charset="0"/>
              </a:rPr>
              <a:t> cu drift </a:t>
            </a:r>
            <a:r>
              <a:rPr lang="en-US" sz="1200" dirty="0" err="1">
                <a:latin typeface="Arial" panose="020B0604020202020204" pitchFamily="34" charset="0"/>
                <a:cs typeface="Arial" panose="020B0604020202020204" pitchFamily="34" charset="0"/>
              </a:rPr>
              <a:t>trage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activ</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purtătorii</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sarcină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peste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bază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reducând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timpul</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tranzit</a:t>
            </a:r>
            <a:r>
              <a:rPr lang="en-US" sz="1200" dirty="0">
                <a:latin typeface="Arial" panose="020B0604020202020204" pitchFamily="34" charset="0"/>
                <a:cs typeface="Arial" panose="020B0604020202020204" pitchFamily="34" charset="0"/>
              </a:rPr>
              <a:t> la o </a:t>
            </a:r>
            <a:r>
              <a:rPr lang="en-US" sz="1200" dirty="0" err="1">
                <a:latin typeface="Arial" panose="020B0604020202020204" pitchFamily="34" charset="0"/>
                <a:cs typeface="Arial" panose="020B0604020202020204" pitchFamily="34" charset="0"/>
              </a:rPr>
              <a:t>fracțiune</a:t>
            </a:r>
            <a:r>
              <a:rPr lang="en-US" sz="1200" dirty="0">
                <a:latin typeface="Arial" panose="020B0604020202020204" pitchFamily="34" charset="0"/>
                <a:cs typeface="Arial" panose="020B0604020202020204" pitchFamily="34" charset="0"/>
              </a:rPr>
              <a:t> din cel al </a:t>
            </a:r>
            <a:r>
              <a:rPr lang="en-US" sz="1200" dirty="0" err="1">
                <a:latin typeface="Arial" panose="020B0604020202020204" pitchFamily="34" charset="0"/>
                <a:cs typeface="Arial" panose="020B0604020202020204" pitchFamily="34" charset="0"/>
              </a:rPr>
              <a:t>unui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tranzistor</a:t>
            </a:r>
            <a:r>
              <a:rPr lang="en-US" sz="1200" dirty="0">
                <a:latin typeface="Arial" panose="020B0604020202020204" pitchFamily="34" charset="0"/>
                <a:cs typeface="Arial" panose="020B0604020202020204" pitchFamily="34" charset="0"/>
              </a:rPr>
              <a:t> bipolar </a:t>
            </a:r>
            <a:r>
              <a:rPr lang="en-US" sz="1200" dirty="0" err="1">
                <a:latin typeface="Arial" panose="020B0604020202020204" pitchFamily="34" charset="0"/>
                <a:cs typeface="Arial" panose="020B0604020202020204" pitchFamily="34" charset="0"/>
              </a:rPr>
              <a:t>bazat</a:t>
            </a:r>
            <a:r>
              <a:rPr lang="en-US" sz="1200" dirty="0">
                <a:latin typeface="Arial" panose="020B0604020202020204" pitchFamily="34" charset="0"/>
                <a:cs typeface="Arial" panose="020B0604020202020204" pitchFamily="34" charset="0"/>
              </a:rPr>
              <a:t> pe </a:t>
            </a:r>
            <a:r>
              <a:rPr lang="en-US" sz="1200" dirty="0" err="1">
                <a:latin typeface="Arial" panose="020B0604020202020204" pitchFamily="34" charset="0"/>
                <a:cs typeface="Arial" panose="020B0604020202020204" pitchFamily="34" charset="0"/>
              </a:rPr>
              <a:t>difuzie</a:t>
            </a:r>
            <a:r>
              <a:rPr lang="en-US" sz="1200" dirty="0">
                <a:latin typeface="Arial" panose="020B0604020202020204" pitchFamily="34" charset="0"/>
                <a:cs typeface="Arial" panose="020B0604020202020204" pitchFamily="34" charset="0"/>
              </a:rPr>
              <a:t> standard.</a:t>
            </a:r>
            <a:endParaRPr lang="ro-RO" sz="1200" dirty="0">
              <a:latin typeface="Arial" panose="020B0604020202020204" pitchFamily="34" charset="0"/>
              <a:cs typeface="Arial" panose="020B0604020202020204" pitchFamily="34" charset="0"/>
            </a:endParaRPr>
          </a:p>
          <a:p>
            <a:pPr algn="ctr"/>
            <a:r>
              <a:rPr lang="en-US" sz="1200" dirty="0" err="1">
                <a:latin typeface="Arial" panose="020B0604020202020204" pitchFamily="34" charset="0"/>
                <a:cs typeface="Arial" panose="020B0604020202020204" pitchFamily="34" charset="0"/>
              </a:rPr>
              <a:t>Aplicații</a:t>
            </a:r>
            <a:r>
              <a:rPr lang="en-US" sz="1200" dirty="0">
                <a:latin typeface="Arial" panose="020B0604020202020204" pitchFamily="34" charset="0"/>
                <a:cs typeface="Arial" panose="020B0604020202020204" pitchFamily="34" charset="0"/>
              </a:rPr>
              <a:t>:</a:t>
            </a:r>
            <a:endParaRPr lang="ro-RO"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Datorită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capacităților</a:t>
            </a:r>
            <a:r>
              <a:rPr lang="en-US" sz="1200" dirty="0">
                <a:latin typeface="Arial" panose="020B0604020202020204" pitchFamily="34" charset="0"/>
                <a:cs typeface="Arial" panose="020B0604020202020204" pitchFamily="34" charset="0"/>
              </a:rPr>
              <a:t> lor </a:t>
            </a:r>
            <a:r>
              <a:rPr lang="en-US" sz="1200" dirty="0" err="1">
                <a:latin typeface="Arial" panose="020B0604020202020204" pitchFamily="34" charset="0"/>
                <a:cs typeface="Arial" panose="020B0604020202020204" pitchFamily="34" charset="0"/>
              </a:rPr>
              <a:t>superioare</a:t>
            </a:r>
            <a:r>
              <a:rPr lang="en-US" sz="1200" dirty="0">
                <a:latin typeface="Arial" panose="020B0604020202020204" pitchFamily="34" charset="0"/>
                <a:cs typeface="Arial" panose="020B0604020202020204" pitchFamily="34" charset="0"/>
              </a:rPr>
              <a:t> de mare </a:t>
            </a:r>
            <a:r>
              <a:rPr lang="en-US" sz="1200" dirty="0" err="1">
                <a:latin typeface="Arial" panose="020B0604020202020204" pitchFamily="34" charset="0"/>
                <a:cs typeface="Arial" panose="020B0604020202020204" pitchFamily="34" charset="0"/>
              </a:rPr>
              <a:t>viteză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tranzistoarele</a:t>
            </a:r>
            <a:r>
              <a:rPr lang="en-US" sz="1200" dirty="0">
                <a:latin typeface="Arial" panose="020B0604020202020204" pitchFamily="34" charset="0"/>
                <a:cs typeface="Arial" panose="020B0604020202020204" pitchFamily="34" charset="0"/>
              </a:rPr>
              <a:t> cu drift sunt </a:t>
            </a:r>
            <a:r>
              <a:rPr lang="en-US" sz="1200" dirty="0" err="1">
                <a:latin typeface="Arial" panose="020B0604020202020204" pitchFamily="34" charset="0"/>
                <a:cs typeface="Arial" panose="020B0604020202020204" pitchFamily="34" charset="0"/>
              </a:rPr>
              <a:t>utilizate</a:t>
            </a:r>
            <a:r>
              <a:rPr lang="en-US" sz="1200" dirty="0">
                <a:latin typeface="Arial" panose="020B0604020202020204" pitchFamily="34" charset="0"/>
                <a:cs typeface="Arial" panose="020B0604020202020204" pitchFamily="34" charset="0"/>
              </a:rPr>
              <a:t> pe </a:t>
            </a:r>
            <a:r>
              <a:rPr lang="en-US" sz="1200" dirty="0" err="1">
                <a:latin typeface="Arial" panose="020B0604020202020204" pitchFamily="34" charset="0"/>
                <a:cs typeface="Arial" panose="020B0604020202020204" pitchFamily="34" charset="0"/>
              </a:rPr>
              <a:t>scară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largă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aplicațiile</a:t>
            </a:r>
            <a:r>
              <a:rPr lang="en-US" sz="1200" dirty="0">
                <a:latin typeface="Arial" panose="020B0604020202020204" pitchFamily="34" charset="0"/>
                <a:cs typeface="Arial" panose="020B0604020202020204" pitchFamily="34" charset="0"/>
              </a:rPr>
              <a:t> RF de </a:t>
            </a:r>
            <a:r>
              <a:rPr lang="en-US" sz="1200" dirty="0" err="1">
                <a:latin typeface="Arial" panose="020B0604020202020204" pitchFamily="34" charset="0"/>
                <a:cs typeface="Arial" panose="020B0604020202020204" pitchFamily="34" charset="0"/>
              </a:rPr>
              <a:t>înaltă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frecvență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timp</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tranzistoarele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bipolare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tradiționale</a:t>
            </a:r>
            <a:r>
              <a:rPr lang="en-US" sz="1200" dirty="0">
                <a:latin typeface="Arial" panose="020B0604020202020204" pitchFamily="34" charset="0"/>
                <a:cs typeface="Arial" panose="020B0604020202020204" pitchFamily="34" charset="0"/>
              </a:rPr>
              <a:t> sunt </a:t>
            </a:r>
            <a:r>
              <a:rPr lang="en-US" sz="1200" dirty="0" err="1">
                <a:latin typeface="Arial" panose="020B0604020202020204" pitchFamily="34" charset="0"/>
                <a:cs typeface="Arial" panose="020B0604020202020204" pitchFamily="34" charset="0"/>
              </a:rPr>
              <a:t>adesea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potrivite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pentru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amplificare</a:t>
            </a:r>
            <a:r>
              <a:rPr lang="en-US" sz="1200" dirty="0">
                <a:latin typeface="Arial" panose="020B0604020202020204" pitchFamily="34" charset="0"/>
                <a:cs typeface="Arial" panose="020B0604020202020204" pitchFamily="34" charset="0"/>
              </a:rPr>
              <a:t> la </a:t>
            </a:r>
            <a:r>
              <a:rPr lang="en-US" sz="1200" dirty="0" err="1">
                <a:latin typeface="Arial" panose="020B0604020202020204" pitchFamily="34" charset="0"/>
                <a:cs typeface="Arial" panose="020B0604020202020204" pitchFamily="34" charset="0"/>
              </a:rPr>
              <a:t>frecvență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mică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sau</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uz</a:t>
            </a:r>
            <a:r>
              <a:rPr lang="en-US" sz="1200" dirty="0">
                <a:latin typeface="Arial" panose="020B0604020202020204" pitchFamily="34" charset="0"/>
                <a:cs typeface="Arial" panose="020B0604020202020204" pitchFamily="34" charset="0"/>
              </a:rPr>
              <a:t> general.</a:t>
            </a:r>
            <a:endParaRPr lang="ro-RO" sz="1200" dirty="0">
              <a:latin typeface="Arial" panose="020B0604020202020204" pitchFamily="34" charset="0"/>
              <a:cs typeface="Arial" panose="020B0604020202020204" pitchFamily="34" charset="0"/>
            </a:endParaRPr>
          </a:p>
          <a:p>
            <a:r>
              <a:rPr lang="ro-RO" sz="1200" b="1" dirty="0">
                <a:latin typeface="Arial" panose="020B0604020202020204" pitchFamily="34" charset="0"/>
                <a:cs typeface="Arial" panose="020B0604020202020204" pitchFamily="34" charset="0"/>
              </a:rPr>
              <a:t>C</a:t>
            </a:r>
            <a:r>
              <a:rPr lang="en-US" sz="1200" b="1" dirty="0" err="1">
                <a:latin typeface="Arial" panose="020B0604020202020204" pitchFamily="34" charset="0"/>
                <a:cs typeface="Arial" panose="020B0604020202020204" pitchFamily="34" charset="0"/>
              </a:rPr>
              <a:t>oncluzie</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cheie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Tranzistorul</a:t>
            </a:r>
            <a:r>
              <a:rPr lang="en-US" sz="1200" dirty="0">
                <a:latin typeface="Arial" panose="020B0604020202020204" pitchFamily="34" charset="0"/>
                <a:cs typeface="Arial" panose="020B0604020202020204" pitchFamily="34" charset="0"/>
              </a:rPr>
              <a:t> drift </a:t>
            </a:r>
            <a:r>
              <a:rPr lang="en-US" sz="1200" dirty="0" err="1">
                <a:latin typeface="Arial" panose="020B0604020202020204" pitchFamily="34" charset="0"/>
                <a:cs typeface="Arial" panose="020B0604020202020204" pitchFamily="34" charset="0"/>
              </a:rPr>
              <a:t>este</a:t>
            </a:r>
            <a:r>
              <a:rPr lang="en-US" sz="1200" dirty="0">
                <a:latin typeface="Arial" panose="020B0604020202020204" pitchFamily="34" charset="0"/>
                <a:cs typeface="Arial" panose="020B0604020202020204" pitchFamily="34" charset="0"/>
              </a:rPr>
              <a:t>, din </a:t>
            </a:r>
            <a:r>
              <a:rPr lang="en-US" sz="1200" dirty="0" err="1">
                <a:latin typeface="Arial" panose="020B0604020202020204" pitchFamily="34" charset="0"/>
                <a:cs typeface="Arial" panose="020B0604020202020204" pitchFamily="34" charset="0"/>
              </a:rPr>
              <a:t>punct</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vedere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tehnic</a:t>
            </a:r>
            <a:r>
              <a:rPr lang="en-US" sz="1200" dirty="0">
                <a:latin typeface="Arial" panose="020B0604020202020204" pitchFamily="34" charset="0"/>
                <a:cs typeface="Arial" panose="020B0604020202020204" pitchFamily="34" charset="0"/>
              </a:rPr>
              <a:t>, un tip </a:t>
            </a:r>
            <a:r>
              <a:rPr lang="en-US" sz="1200" dirty="0" err="1">
                <a:latin typeface="Arial" panose="020B0604020202020204" pitchFamily="34" charset="0"/>
                <a:cs typeface="Arial" panose="020B0604020202020204" pitchFamily="34" charset="0"/>
              </a:rPr>
              <a:t>specializat</a:t>
            </a:r>
            <a:r>
              <a:rPr lang="en-US" sz="1200" dirty="0">
                <a:latin typeface="Arial" panose="020B0604020202020204" pitchFamily="34" charset="0"/>
                <a:cs typeface="Arial" panose="020B0604020202020204" pitchFamily="34" charset="0"/>
              </a:rPr>
              <a:t> de BJT de mare </a:t>
            </a:r>
            <a:r>
              <a:rPr lang="en-US" sz="1200" dirty="0" err="1">
                <a:latin typeface="Arial" panose="020B0604020202020204" pitchFamily="34" charset="0"/>
                <a:cs typeface="Arial" panose="020B0604020202020204" pitchFamily="34" charset="0"/>
              </a:rPr>
              <a:t>viteză</a:t>
            </a:r>
            <a:r>
              <a:rPr lang="en-US" sz="1200" dirty="0">
                <a:latin typeface="Arial" panose="020B0604020202020204" pitchFamily="34" charset="0"/>
                <a:cs typeface="Arial" panose="020B0604020202020204" pitchFamily="34" charset="0"/>
              </a:rPr>
              <a:t> care </a:t>
            </a:r>
            <a:r>
              <a:rPr lang="en-US" sz="1200" dirty="0" err="1">
                <a:latin typeface="Arial" panose="020B0604020202020204" pitchFamily="34" charset="0"/>
                <a:cs typeface="Arial" panose="020B0604020202020204" pitchFamily="34" charset="0"/>
              </a:rPr>
              <a:t>utilizează</a:t>
            </a:r>
            <a:r>
              <a:rPr lang="en-US" sz="1200" dirty="0">
                <a:latin typeface="Arial" panose="020B0604020202020204" pitchFamily="34" charset="0"/>
                <a:cs typeface="Arial" panose="020B0604020202020204" pitchFamily="34" charset="0"/>
              </a:rPr>
              <a:t> o „</a:t>
            </a:r>
            <a:r>
              <a:rPr lang="en-US" sz="1200" dirty="0" err="1">
                <a:latin typeface="Arial" panose="020B0604020202020204" pitchFamily="34" charset="0"/>
                <a:cs typeface="Arial" panose="020B0604020202020204" pitchFamily="34" charset="0"/>
              </a:rPr>
              <a:t>bază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gradată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pentru</a:t>
            </a:r>
            <a:r>
              <a:rPr lang="en-US" sz="1200" dirty="0">
                <a:latin typeface="Arial" panose="020B0604020202020204" pitchFamily="34" charset="0"/>
                <a:cs typeface="Arial" panose="020B0604020202020204" pitchFamily="34" charset="0"/>
              </a:rPr>
              <a:t> a </a:t>
            </a:r>
            <a:r>
              <a:rPr lang="en-US" sz="1200" dirty="0" err="1">
                <a:latin typeface="Arial" panose="020B0604020202020204" pitchFamily="34" charset="0"/>
                <a:cs typeface="Arial" panose="020B0604020202020204" pitchFamily="34" charset="0"/>
              </a:rPr>
              <a:t>crea</a:t>
            </a:r>
            <a:r>
              <a:rPr lang="en-US" sz="1200" dirty="0">
                <a:latin typeface="Arial" panose="020B0604020202020204" pitchFamily="34" charset="0"/>
                <a:cs typeface="Arial" panose="020B0604020202020204" pitchFamily="34" charset="0"/>
              </a:rPr>
              <a:t> un </a:t>
            </a:r>
            <a:r>
              <a:rPr lang="en-US" sz="1200" dirty="0" err="1">
                <a:latin typeface="Arial" panose="020B0604020202020204" pitchFamily="34" charset="0"/>
                <a:cs typeface="Arial" panose="020B0604020202020204" pitchFamily="34" charset="0"/>
              </a:rPr>
              <a:t>câmp</a:t>
            </a:r>
            <a:r>
              <a:rPr lang="en-US" sz="1200" dirty="0">
                <a:latin typeface="Arial" panose="020B0604020202020204" pitchFamily="34" charset="0"/>
                <a:cs typeface="Arial" panose="020B0604020202020204" pitchFamily="34" charset="0"/>
              </a:rPr>
              <a:t> electric </a:t>
            </a:r>
            <a:r>
              <a:rPr lang="en-US" sz="1200" dirty="0" err="1">
                <a:latin typeface="Arial" panose="020B0604020202020204" pitchFamily="34" charset="0"/>
                <a:cs typeface="Arial" panose="020B0604020202020204" pitchFamily="34" charset="0"/>
              </a:rPr>
              <a:t>intenționat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încorporat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forțând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electronii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sau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golurile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să</a:t>
            </a:r>
            <a:r>
              <a:rPr lang="en-US" sz="1200" dirty="0">
                <a:latin typeface="Arial" panose="020B0604020202020204" pitchFamily="34" charset="0"/>
                <a:cs typeface="Arial" panose="020B0604020202020204" pitchFamily="34" charset="0"/>
              </a:rPr>
              <a:t> „derive” pe </a:t>
            </a:r>
            <a:r>
              <a:rPr lang="en-US" sz="1200" dirty="0" err="1">
                <a:latin typeface="Arial" panose="020B0604020202020204" pitchFamily="34" charset="0"/>
                <a:cs typeface="Arial" panose="020B0604020202020204" pitchFamily="34" charset="0"/>
              </a:rPr>
              <a:t>bază</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în</a:t>
            </a:r>
            <a:r>
              <a:rPr lang="en-US" sz="1200" dirty="0">
                <a:latin typeface="Arial" panose="020B0604020202020204" pitchFamily="34" charset="0"/>
                <a:cs typeface="Arial" panose="020B0604020202020204" pitchFamily="34" charset="0"/>
              </a:rPr>
              <a:t> loc </a:t>
            </a:r>
            <a:r>
              <a:rPr lang="en-US" sz="1200" dirty="0" err="1">
                <a:latin typeface="Arial" panose="020B0604020202020204" pitchFamily="34" charset="0"/>
                <a:cs typeface="Arial" panose="020B0604020202020204" pitchFamily="34" charset="0"/>
              </a:rPr>
              <a:t>să</a:t>
            </a:r>
            <a:r>
              <a:rPr lang="en-US" sz="1200" dirty="0">
                <a:latin typeface="Arial" panose="020B0604020202020204" pitchFamily="34" charset="0"/>
                <a:cs typeface="Arial" panose="020B0604020202020204" pitchFamily="34" charset="0"/>
              </a:rPr>
              <a:t> se </a:t>
            </a:r>
            <a:r>
              <a:rPr lang="en-US" sz="1200" dirty="0" err="1">
                <a:latin typeface="Arial" panose="020B0604020202020204" pitchFamily="34" charset="0"/>
                <a:cs typeface="Arial" panose="020B0604020202020204" pitchFamily="34" charset="0"/>
              </a:rPr>
              <a:t>difuzeze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pur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și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simplu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rezultând</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dispozitive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rapide</a:t>
            </a:r>
            <a:r>
              <a:rPr lang="en-US"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264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1E1826C-0F34-B27E-A5E2-6CA345102AC1}"/>
              </a:ext>
            </a:extLst>
          </p:cNvPr>
          <p:cNvSpPr>
            <a:spLocks noGrp="1"/>
          </p:cNvSpPr>
          <p:nvPr>
            <p:ph type="title"/>
          </p:nvPr>
        </p:nvSpPr>
        <p:spPr>
          <a:xfrm>
            <a:off x="1251678" y="382385"/>
            <a:ext cx="5951555" cy="793272"/>
          </a:xfrm>
        </p:spPr>
        <p:txBody>
          <a:bodyPr/>
          <a:lstStyle/>
          <a:p>
            <a:r>
              <a:rPr lang="ro-RO" dirty="0"/>
              <a:t>Polarizarea BJT...</a:t>
            </a:r>
            <a:endParaRPr lang="en-US" dirty="0"/>
          </a:p>
        </p:txBody>
      </p:sp>
      <p:sp>
        <p:nvSpPr>
          <p:cNvPr id="3" name="Substituent conținut 2">
            <a:extLst>
              <a:ext uri="{FF2B5EF4-FFF2-40B4-BE49-F238E27FC236}">
                <a16:creationId xmlns:a16="http://schemas.microsoft.com/office/drawing/2014/main" id="{E58F63CE-F7DD-7966-C4AB-6B46C4CBFB5A}"/>
              </a:ext>
            </a:extLst>
          </p:cNvPr>
          <p:cNvSpPr>
            <a:spLocks noGrp="1"/>
          </p:cNvSpPr>
          <p:nvPr>
            <p:ph idx="1"/>
          </p:nvPr>
        </p:nvSpPr>
        <p:spPr>
          <a:xfrm>
            <a:off x="231403" y="1903703"/>
            <a:ext cx="6470002" cy="4345249"/>
          </a:xfrm>
        </p:spPr>
        <p:txBody>
          <a:bodyPr>
            <a:normAutofit/>
          </a:bodyPr>
          <a:lstStyle/>
          <a:p>
            <a:r>
              <a:rPr lang="ro-RO" b="1" dirty="0">
                <a:latin typeface="Times New Roman" panose="02020603050405020304" pitchFamily="18" charset="0"/>
                <a:cs typeface="Times New Roman" panose="02020603050405020304" pitchFamily="18" charset="0"/>
              </a:rPr>
              <a:t>Polarizarea dublă inversă. </a:t>
            </a:r>
          </a:p>
          <a:p>
            <a:r>
              <a:rPr lang="ro-RO" dirty="0">
                <a:latin typeface="Times New Roman" panose="02020603050405020304" pitchFamily="18" charset="0"/>
                <a:cs typeface="Times New Roman" panose="02020603050405020304" pitchFamily="18" charset="0"/>
              </a:rPr>
              <a:t>Unim la TBJ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surse</a:t>
            </a:r>
            <a:r>
              <a:rPr lang="en-US" dirty="0">
                <a:latin typeface="Times New Roman" panose="02020603050405020304" pitchFamily="18" charset="0"/>
                <a:cs typeface="Times New Roman" panose="02020603050405020304" pitchFamily="18" charset="0"/>
              </a:rPr>
              <a:t> de c</a:t>
            </a:r>
            <a:r>
              <a:rPr lang="ro-RO" dirty="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cu </a:t>
            </a:r>
            <a:r>
              <a:rPr lang="en-US" dirty="0" err="1">
                <a:latin typeface="Times New Roman" panose="02020603050405020304" pitchFamily="18" charset="0"/>
                <a:cs typeface="Times New Roman" panose="02020603050405020304" pitchFamily="18" charset="0"/>
              </a:rPr>
              <a:t>rezistențe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limitare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curentului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asociate</a:t>
            </a:r>
            <a:r>
              <a:rPr lang="en-US"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 - vezi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desen</a:t>
            </a:r>
            <a:r>
              <a:rPr lang="en-US"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circuit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compus</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bucle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emi</a:t>
            </a:r>
            <a:r>
              <a:rPr lang="ro-RO" dirty="0">
                <a:latin typeface="Times New Roman" panose="02020603050405020304" pitchFamily="18" charset="0"/>
                <a:cs typeface="Times New Roman" panose="02020603050405020304" pitchFamily="18" charset="0"/>
              </a:rPr>
              <a:t>tor</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și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doua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și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În </a:t>
            </a:r>
            <a:r>
              <a:rPr lang="en-US" dirty="0" err="1">
                <a:latin typeface="Times New Roman" panose="02020603050405020304" pitchFamily="18" charset="0"/>
                <a:cs typeface="Times New Roman" panose="02020603050405020304" pitchFamily="18" charset="0"/>
              </a:rPr>
              <a:t>bucla</a:t>
            </a:r>
            <a:r>
              <a:rPr lang="en-US" dirty="0">
                <a:latin typeface="Times New Roman" panose="02020603050405020304" pitchFamily="18" charset="0"/>
                <a:cs typeface="Times New Roman" panose="02020603050405020304" pitchFamily="18" charset="0"/>
              </a:rPr>
              <a:t> B-E, </a:t>
            </a:r>
            <a:r>
              <a:rPr lang="en-US" dirty="0" err="1">
                <a:latin typeface="Times New Roman" panose="02020603050405020304" pitchFamily="18" charset="0"/>
                <a:cs typeface="Times New Roman" panose="02020603050405020304" pitchFamily="18" charset="0"/>
              </a:rPr>
              <a:t>alimentarea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emițătorului</a:t>
            </a:r>
            <a:r>
              <a:rPr lang="en-US" dirty="0">
                <a:latin typeface="Times New Roman" panose="02020603050405020304" pitchFamily="18" charset="0"/>
                <a:cs typeface="Times New Roman" panose="02020603050405020304" pitchFamily="18" charset="0"/>
              </a:rPr>
              <a:t> V</a:t>
            </a:r>
            <a:r>
              <a:rPr lang="en-US" sz="1300" dirty="0">
                <a:latin typeface="Times New Roman" panose="02020603050405020304" pitchFamily="18" charset="0"/>
                <a:cs typeface="Times New Roman" panose="02020603050405020304" pitchFamily="18" charset="0"/>
              </a:rPr>
              <a:t>EE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polarizează</a:t>
            </a:r>
            <a:r>
              <a:rPr lang="en-US" dirty="0">
                <a:latin typeface="Times New Roman" panose="02020603050405020304" pitchFamily="18" charset="0"/>
                <a:cs typeface="Times New Roman" panose="02020603050405020304" pitchFamily="18" charset="0"/>
              </a:rPr>
              <a:t> invers </a:t>
            </a:r>
            <a:r>
              <a:rPr lang="en-US" dirty="0" err="1">
                <a:latin typeface="Times New Roman" panose="02020603050405020304" pitchFamily="18" charset="0"/>
                <a:cs typeface="Times New Roman" panose="02020603050405020304" pitchFamily="18" charset="0"/>
              </a:rPr>
              <a:t>dioda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emi</a:t>
            </a:r>
            <a:r>
              <a:rPr lang="ro-RO" dirty="0">
                <a:latin typeface="Times New Roman" panose="02020603050405020304" pitchFamily="18" charset="0"/>
                <a:cs typeface="Times New Roman" panose="02020603050405020304" pitchFamily="18" charset="0"/>
              </a:rPr>
              <a:t>tor-</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Similar,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bucla</a:t>
            </a:r>
            <a:r>
              <a:rPr lang="en-US" dirty="0">
                <a:latin typeface="Times New Roman" panose="02020603050405020304" pitchFamily="18" charset="0"/>
                <a:cs typeface="Times New Roman" panose="02020603050405020304" pitchFamily="18" charset="0"/>
              </a:rPr>
              <a:t> B-C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alimentarea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colectorului</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tot </a:t>
            </a:r>
            <a:r>
              <a:rPr lang="en-US" dirty="0" err="1">
                <a:latin typeface="Times New Roman" panose="02020603050405020304" pitchFamily="18" charset="0"/>
                <a:cs typeface="Times New Roman" panose="02020603050405020304" pitchFamily="18" charset="0"/>
              </a:rPr>
              <a:t>polarizează</a:t>
            </a:r>
            <a:r>
              <a:rPr lang="en-US" dirty="0">
                <a:latin typeface="Times New Roman" panose="02020603050405020304" pitchFamily="18" charset="0"/>
                <a:cs typeface="Times New Roman" panose="02020603050405020304" pitchFamily="18" charset="0"/>
              </a:rPr>
              <a:t> invers </a:t>
            </a:r>
            <a:r>
              <a:rPr lang="en-US" dirty="0" err="1">
                <a:latin typeface="Times New Roman" panose="02020603050405020304" pitchFamily="18" charset="0"/>
                <a:cs typeface="Times New Roman" panose="02020603050405020304" pitchFamily="18" charset="0"/>
              </a:rPr>
              <a:t>dioda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a:t>
            </a:r>
            <a:r>
              <a:rPr lang="ro-RO"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Rezultatul</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practic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niciun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nu </a:t>
            </a:r>
            <a:r>
              <a:rPr lang="en-US" dirty="0" err="1">
                <a:latin typeface="Times New Roman" panose="02020603050405020304" pitchFamily="18" charset="0"/>
                <a:cs typeface="Times New Roman" panose="02020603050405020304" pitchFamily="18" charset="0"/>
              </a:rPr>
              <a:t>curge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oriunde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circuit. </a:t>
            </a:r>
            <a:endParaRPr lang="ro-RO" dirty="0">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id="{66B3AF74-5D89-80B8-85A2-533BE1981B2E}"/>
              </a:ext>
            </a:extLst>
          </p:cNvPr>
          <p:cNvPicPr>
            <a:picLocks noChangeAspect="1"/>
          </p:cNvPicPr>
          <p:nvPr/>
        </p:nvPicPr>
        <p:blipFill>
          <a:blip r:embed="rId2"/>
          <a:stretch>
            <a:fillRect/>
          </a:stretch>
        </p:blipFill>
        <p:spPr>
          <a:xfrm>
            <a:off x="6701405" y="1903703"/>
            <a:ext cx="5149250" cy="1712331"/>
          </a:xfrm>
          <a:prstGeom prst="rect">
            <a:avLst/>
          </a:prstGeom>
        </p:spPr>
      </p:pic>
      <p:sp>
        <p:nvSpPr>
          <p:cNvPr id="7" name="CasetăText 6">
            <a:extLst>
              <a:ext uri="{FF2B5EF4-FFF2-40B4-BE49-F238E27FC236}">
                <a16:creationId xmlns:a16="http://schemas.microsoft.com/office/drawing/2014/main" id="{9651FEBB-B5AB-CEC3-AD74-8422124BA1E1}"/>
              </a:ext>
            </a:extLst>
          </p:cNvPr>
          <p:cNvSpPr txBox="1"/>
          <p:nvPr/>
        </p:nvSpPr>
        <p:spPr>
          <a:xfrm>
            <a:off x="7219852" y="4076328"/>
            <a:ext cx="4630803" cy="1938992"/>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Dacă </a:t>
            </a:r>
            <a:r>
              <a:rPr lang="en-US" sz="2000" dirty="0" err="1">
                <a:latin typeface="Times New Roman" panose="02020603050405020304" pitchFamily="18" charset="0"/>
                <a:cs typeface="Times New Roman" panose="02020603050405020304" pitchFamily="18" charset="0"/>
              </a:rPr>
              <a:t>cele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două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surse</a:t>
            </a:r>
            <a:r>
              <a:rPr lang="en-US" sz="2000" dirty="0">
                <a:latin typeface="Times New Roman" panose="02020603050405020304" pitchFamily="18" charset="0"/>
                <a:cs typeface="Times New Roman" panose="02020603050405020304" pitchFamily="18" charset="0"/>
              </a:rPr>
              <a:t> sunt </a:t>
            </a:r>
            <a:r>
              <a:rPr lang="en-US" sz="2000" dirty="0" err="1">
                <a:latin typeface="Times New Roman" panose="02020603050405020304" pitchFamily="18" charset="0"/>
                <a:cs typeface="Times New Roman" panose="02020603050405020304" pitchFamily="18" charset="0"/>
              </a:rPr>
              <a:t>inversate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polaritate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atunci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ambele</a:t>
            </a:r>
            <a:r>
              <a:rPr lang="en-US" sz="2000" dirty="0">
                <a:latin typeface="Times New Roman" panose="02020603050405020304" pitchFamily="18" charset="0"/>
                <a:cs typeface="Times New Roman" panose="02020603050405020304" pitchFamily="18" charset="0"/>
              </a:rPr>
              <a:t> diode </a:t>
            </a:r>
            <a:r>
              <a:rPr lang="en-US" sz="2000" dirty="0" err="1">
                <a:latin typeface="Times New Roman" panose="02020603050405020304" pitchFamily="18" charset="0"/>
                <a:cs typeface="Times New Roman" panose="02020603050405020304" pitchFamily="18" charset="0"/>
              </a:rPr>
              <a:t>devin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polarizate</a:t>
            </a:r>
            <a:r>
              <a:rPr lang="en-US" sz="2000" dirty="0">
                <a:latin typeface="Times New Roman" panose="02020603050405020304" pitchFamily="18" charset="0"/>
                <a:cs typeface="Times New Roman" panose="02020603050405020304" pitchFamily="18" charset="0"/>
              </a:rPr>
              <a:t> direct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vedem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curenți</a:t>
            </a:r>
            <a:r>
              <a:rPr lang="en-US" sz="2000" dirty="0">
                <a:latin typeface="Times New Roman" panose="02020603050405020304" pitchFamily="18" charset="0"/>
                <a:cs typeface="Times New Roman" panose="02020603050405020304" pitchFamily="18" charset="0"/>
              </a:rPr>
              <a:t> care </a:t>
            </a:r>
            <a:r>
              <a:rPr lang="en-US" sz="2000" dirty="0" err="1">
                <a:latin typeface="Times New Roman" panose="02020603050405020304" pitchFamily="18" charset="0"/>
                <a:cs typeface="Times New Roman" panose="02020603050405020304" pitchFamily="18" charset="0"/>
              </a:rPr>
              <a:t>curg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ambele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bucle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funcție</a:t>
            </a:r>
            <a:r>
              <a:rPr lang="en-US" sz="2000" dirty="0">
                <a:latin typeface="Times New Roman" panose="02020603050405020304" pitchFamily="18" charset="0"/>
                <a:cs typeface="Times New Roman" panose="02020603050405020304" pitchFamily="18" charset="0"/>
              </a:rPr>
              <a:t> de </a:t>
            </a:r>
            <a:r>
              <a:rPr lang="en-US" sz="2000" dirty="0" err="1">
                <a:latin typeface="Times New Roman" panose="02020603050405020304" pitchFamily="18" charset="0"/>
                <a:cs typeface="Times New Roman" panose="02020603050405020304" pitchFamily="18" charset="0"/>
              </a:rPr>
              <a:t>valorile</a:t>
            </a:r>
            <a:r>
              <a:rPr lang="en-US" sz="2000" dirty="0">
                <a:latin typeface="Times New Roman" panose="02020603050405020304" pitchFamily="18" charset="0"/>
                <a:cs typeface="Times New Roman" panose="02020603050405020304" pitchFamily="18" charset="0"/>
              </a:rPr>
              <a:t> precise ale </a:t>
            </a:r>
            <a:r>
              <a:rPr lang="en-US" sz="2000" dirty="0" err="1">
                <a:latin typeface="Times New Roman" panose="02020603050405020304" pitchFamily="18" charset="0"/>
                <a:cs typeface="Times New Roman" panose="02020603050405020304" pitchFamily="18" charset="0"/>
              </a:rPr>
              <a:t>surselor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ale </a:t>
            </a:r>
            <a:r>
              <a:rPr lang="en-US" sz="2000" dirty="0" err="1">
                <a:latin typeface="Times New Roman" panose="02020603050405020304" pitchFamily="18" charset="0"/>
                <a:cs typeface="Times New Roman" panose="02020603050405020304" pitchFamily="18" charset="0"/>
              </a:rPr>
              <a:t>rezistențelor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asociate</a:t>
            </a:r>
            <a:r>
              <a:rPr lang="en-US" sz="2000" dirty="0">
                <a:latin typeface="Times New Roman" panose="02020603050405020304" pitchFamily="18" charset="0"/>
                <a:cs typeface="Times New Roman" panose="02020603050405020304" pitchFamily="18" charset="0"/>
              </a:rPr>
              <a:t>. </a:t>
            </a:r>
            <a:endParaRPr lang="ro-R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06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D392FD1-E0CC-DCE2-3FB6-08D23B1926EC}"/>
              </a:ext>
            </a:extLst>
          </p:cNvPr>
          <p:cNvSpPr>
            <a:spLocks noGrp="1"/>
          </p:cNvSpPr>
          <p:nvPr>
            <p:ph type="title"/>
          </p:nvPr>
        </p:nvSpPr>
        <p:spPr>
          <a:xfrm>
            <a:off x="1251678" y="382385"/>
            <a:ext cx="10178322" cy="1035868"/>
          </a:xfrm>
        </p:spPr>
        <p:txBody>
          <a:bodyPr/>
          <a:lstStyle/>
          <a:p>
            <a:r>
              <a:rPr lang="ro-RO" dirty="0"/>
              <a:t>Polarizarea BJT...</a:t>
            </a:r>
            <a:endParaRPr lang="en-US" dirty="0"/>
          </a:p>
        </p:txBody>
      </p:sp>
      <p:sp>
        <p:nvSpPr>
          <p:cNvPr id="3" name="Substituent conținut 2">
            <a:extLst>
              <a:ext uri="{FF2B5EF4-FFF2-40B4-BE49-F238E27FC236}">
                <a16:creationId xmlns:a16="http://schemas.microsoft.com/office/drawing/2014/main" id="{25A6E4C5-DC6F-0696-E6F9-C33E65CC5378}"/>
              </a:ext>
            </a:extLst>
          </p:cNvPr>
          <p:cNvSpPr>
            <a:spLocks noGrp="1"/>
          </p:cNvSpPr>
          <p:nvPr>
            <p:ph idx="1"/>
          </p:nvPr>
        </p:nvSpPr>
        <p:spPr>
          <a:xfrm>
            <a:off x="414068" y="1308469"/>
            <a:ext cx="6751842" cy="4868213"/>
          </a:xfrm>
        </p:spPr>
        <p:txBody>
          <a:bodyPr>
            <a:normAutofit fontScale="92500"/>
          </a:bodyPr>
          <a:lstStyle/>
          <a:p>
            <a:r>
              <a:rPr lang="ro-RO" dirty="0">
                <a:latin typeface="Times New Roman" panose="02020603050405020304" pitchFamily="18" charset="0"/>
                <a:cs typeface="Times New Roman" panose="02020603050405020304" pitchFamily="18" charset="0"/>
              </a:rPr>
              <a:t>P</a:t>
            </a:r>
            <a:r>
              <a:rPr lang="en-US" dirty="0" err="1">
                <a:latin typeface="Times New Roman" panose="02020603050405020304" pitchFamily="18" charset="0"/>
                <a:cs typeface="Times New Roman" panose="02020603050405020304" pitchFamily="18" charset="0"/>
              </a:rPr>
              <a:t>olarizăm</a:t>
            </a:r>
            <a:r>
              <a:rPr lang="en-US" dirty="0">
                <a:latin typeface="Times New Roman" panose="02020603050405020304" pitchFamily="18" charset="0"/>
                <a:cs typeface="Times New Roman" panose="02020603050405020304" pitchFamily="18" charset="0"/>
              </a:rPr>
              <a:t> direct </a:t>
            </a:r>
            <a:r>
              <a:rPr lang="en-US" dirty="0" err="1">
                <a:latin typeface="Times New Roman" panose="02020603050405020304" pitchFamily="18" charset="0"/>
                <a:cs typeface="Times New Roman" panose="02020603050405020304" pitchFamily="18" charset="0"/>
              </a:rPr>
              <a:t>dioda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emi</a:t>
            </a:r>
            <a:r>
              <a:rPr lang="ro-RO" dirty="0">
                <a:latin typeface="Times New Roman" panose="02020603050405020304" pitchFamily="18" charset="0"/>
                <a:cs typeface="Times New Roman" panose="02020603050405020304" pitchFamily="18" charset="0"/>
              </a:rPr>
              <a:t>tor-</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simultan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polarizăm</a:t>
            </a:r>
            <a:r>
              <a:rPr lang="en-US" dirty="0">
                <a:latin typeface="Times New Roman" panose="02020603050405020304" pitchFamily="18" charset="0"/>
                <a:cs typeface="Times New Roman" panose="02020603050405020304" pitchFamily="18" charset="0"/>
              </a:rPr>
              <a:t> invers </a:t>
            </a:r>
            <a:r>
              <a:rPr lang="en-US" dirty="0" err="1">
                <a:latin typeface="Times New Roman" panose="02020603050405020304" pitchFamily="18" charset="0"/>
                <a:cs typeface="Times New Roman" panose="02020603050405020304" pitchFamily="18" charset="0"/>
              </a:rPr>
              <a:t>dioda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a:t>
            </a:r>
            <a:r>
              <a:rPr lang="ro-RO"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bază</a:t>
            </a:r>
            <a:r>
              <a:rPr lang="ro-RO"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Cu o </a:t>
            </a:r>
            <a:r>
              <a:rPr lang="en-US" dirty="0" err="1">
                <a:latin typeface="Times New Roman" panose="02020603050405020304" pitchFamily="18" charset="0"/>
                <a:cs typeface="Times New Roman" panose="02020603050405020304" pitchFamily="18" charset="0"/>
              </a:rPr>
              <a:t>pereche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simplă</a:t>
            </a:r>
            <a:r>
              <a:rPr lang="en-US" dirty="0">
                <a:latin typeface="Times New Roman" panose="02020603050405020304" pitchFamily="18" charset="0"/>
                <a:cs typeface="Times New Roman" panose="02020603050405020304" pitchFamily="18" charset="0"/>
              </a:rPr>
              <a:t> de diode ne-am </a:t>
            </a:r>
            <a:r>
              <a:rPr lang="en-US" dirty="0" err="1">
                <a:latin typeface="Times New Roman" panose="02020603050405020304" pitchFamily="18" charset="0"/>
                <a:cs typeface="Times New Roman" panose="02020603050405020304" pitchFamily="18" charset="0"/>
              </a:rPr>
              <a:t>aștepta</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bucla</a:t>
            </a:r>
            <a:r>
              <a:rPr lang="en-US" dirty="0">
                <a:latin typeface="Times New Roman" panose="02020603050405020304" pitchFamily="18" charset="0"/>
                <a:cs typeface="Times New Roman" panose="02020603050405020304" pitchFamily="18" charset="0"/>
              </a:rPr>
              <a:t> B-E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arate</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ridicat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bucla</a:t>
            </a:r>
            <a:r>
              <a:rPr lang="en-US" dirty="0">
                <a:latin typeface="Times New Roman" panose="02020603050405020304" pitchFamily="18" charset="0"/>
                <a:cs typeface="Times New Roman" panose="02020603050405020304" pitchFamily="18" charset="0"/>
              </a:rPr>
              <a:t> B-C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prezinte</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neglijabil</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Cu un BJT</a:t>
            </a:r>
            <a:r>
              <a:rPr lang="ro-RO" dirty="0">
                <a:latin typeface="Times New Roman" panose="02020603050405020304" pitchFamily="18" charset="0"/>
                <a:cs typeface="Times New Roman" panose="02020603050405020304" pitchFamily="18" charset="0"/>
              </a:rPr>
              <a:t> este alt tablou</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C</a:t>
            </a:r>
            <a:r>
              <a:rPr lang="en-US" dirty="0" err="1">
                <a:latin typeface="Times New Roman" panose="02020603050405020304" pitchFamily="18" charset="0"/>
                <a:cs typeface="Times New Roman" panose="02020603050405020304" pitchFamily="18" charset="0"/>
              </a:rPr>
              <a:t>eea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vedem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mare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ambele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bucle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acești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curenți</a:t>
            </a:r>
            <a:r>
              <a:rPr lang="en-US" dirty="0">
                <a:latin typeface="Times New Roman" panose="02020603050405020304" pitchFamily="18" charset="0"/>
                <a:cs typeface="Times New Roman" panose="02020603050405020304" pitchFamily="18" charset="0"/>
              </a:rPr>
              <a:t> sunt </a:t>
            </a:r>
            <a:r>
              <a:rPr lang="en-US" dirty="0" err="1">
                <a:latin typeface="Times New Roman" panose="02020603050405020304" pitchFamily="18" charset="0"/>
                <a:cs typeface="Times New Roman" panose="02020603050405020304" pitchFamily="18" charset="0"/>
              </a:rPr>
              <a:t>aproape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egali</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mărime</a:t>
            </a:r>
            <a:r>
              <a:rPr lang="en-US" dirty="0">
                <a:latin typeface="Times New Roman" panose="02020603050405020304" pitchFamily="18" charset="0"/>
                <a:cs typeface="Times New Roman" panose="02020603050405020304" pitchFamily="18" charset="0"/>
              </a:rPr>
              <a:t>. Cum?</a:t>
            </a:r>
            <a:endParaRPr lang="ro-RO"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Cheia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înțelegerea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situații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baza</a:t>
            </a:r>
            <a:r>
              <a:rPr lang="en-US" dirty="0">
                <a:latin typeface="Times New Roman" panose="02020603050405020304" pitchFamily="18" charset="0"/>
                <a:cs typeface="Times New Roman" panose="02020603050405020304" pitchFamily="18" charset="0"/>
              </a:rPr>
              <a:t> BJT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subțire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ușor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dopată</a:t>
            </a:r>
            <a:r>
              <a:rPr lang="en-US" dirty="0">
                <a:latin typeface="Times New Roman" panose="02020603050405020304" pitchFamily="18" charset="0"/>
                <a:cs typeface="Times New Roman" panose="02020603050405020304" pitchFamily="18" charset="0"/>
              </a:rPr>
              <a:t>. În </a:t>
            </a:r>
            <a:r>
              <a:rPr lang="en-US" dirty="0" err="1">
                <a:latin typeface="Times New Roman" panose="02020603050405020304" pitchFamily="18" charset="0"/>
                <a:cs typeface="Times New Roman" panose="02020603050405020304" pitchFamily="18" charset="0"/>
              </a:rPr>
              <a:t>schimb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modelul</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diodă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dublă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împarte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bucăți</a:t>
            </a:r>
            <a:r>
              <a:rPr lang="en-US" dirty="0">
                <a:latin typeface="Times New Roman" panose="02020603050405020304" pitchFamily="18" charset="0"/>
                <a:cs typeface="Times New Roman" panose="02020603050405020304" pitchFamily="18" charset="0"/>
              </a:rPr>
              <a:t> separate de material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asta</a:t>
            </a:r>
            <a:r>
              <a:rPr lang="en-US" dirty="0">
                <a:latin typeface="Times New Roman" panose="02020603050405020304" pitchFamily="18" charset="0"/>
                <a:cs typeface="Times New Roman" panose="02020603050405020304" pitchFamily="18" charset="0"/>
              </a:rPr>
              <a:t> face </a:t>
            </a:r>
            <a:r>
              <a:rPr lang="en-US" dirty="0" err="1">
                <a:latin typeface="Times New Roman" panose="02020603050405020304" pitchFamily="18" charset="0"/>
                <a:cs typeface="Times New Roman" panose="02020603050405020304" pitchFamily="18" charset="0"/>
              </a:rPr>
              <a:t>toată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diferența</a:t>
            </a:r>
            <a:r>
              <a:rPr lang="en-US" dirty="0">
                <a:latin typeface="Times New Roman" panose="02020603050405020304" pitchFamily="18" charset="0"/>
                <a:cs typeface="Times New Roman" panose="02020603050405020304" pitchFamily="18" charset="0"/>
              </a:rPr>
              <a:t>.</a:t>
            </a:r>
            <a:endParaRPr lang="ro-R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înțelege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bine </a:t>
            </a:r>
            <a:r>
              <a:rPr lang="en-US" dirty="0" err="1">
                <a:latin typeface="Times New Roman" panose="02020603050405020304" pitchFamily="18" charset="0"/>
                <a:cs typeface="Times New Roman" panose="02020603050405020304" pitchFamily="18" charset="0"/>
              </a:rPr>
              <a:t>ceea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întâmplă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aici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aruncăm</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privire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atentă</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circuit de </a:t>
            </a:r>
            <a:r>
              <a:rPr lang="en-US" dirty="0" err="1">
                <a:latin typeface="Times New Roman" panose="02020603050405020304" pitchFamily="18" charset="0"/>
                <a:cs typeface="Times New Roman" panose="02020603050405020304" pitchFamily="18" charset="0"/>
              </a:rPr>
              <a:t>polarizare</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direct</a:t>
            </a:r>
            <a:r>
              <a:rPr lang="en-US" dirty="0">
                <a:latin typeface="Times New Roman" panose="02020603050405020304" pitchFamily="18" charset="0"/>
                <a:cs typeface="Times New Roman" panose="02020603050405020304" pitchFamily="18" charset="0"/>
              </a:rPr>
              <a:t>-invers, </a:t>
            </a:r>
            <a:r>
              <a:rPr lang="en-US" dirty="0" err="1">
                <a:latin typeface="Times New Roman" panose="02020603050405020304" pitchFamily="18" charset="0"/>
                <a:cs typeface="Times New Roman" panose="02020603050405020304" pitchFamily="18" charset="0"/>
              </a:rPr>
              <a:t>dar</a:t>
            </a:r>
            <a:r>
              <a:rPr lang="en-US" dirty="0">
                <a:latin typeface="Times New Roman" panose="02020603050405020304" pitchFamily="18" charset="0"/>
                <a:cs typeface="Times New Roman" panose="02020603050405020304" pitchFamily="18" charset="0"/>
              </a:rPr>
              <a:t> de data </a:t>
            </a:r>
            <a:r>
              <a:rPr lang="en-US" dirty="0" err="1">
                <a:latin typeface="Times New Roman" panose="02020603050405020304" pitchFamily="18" charset="0"/>
                <a:cs typeface="Times New Roman" panose="02020603050405020304" pitchFamily="18" charset="0"/>
              </a:rPr>
              <a:t>aceasta</a:t>
            </a:r>
            <a:r>
              <a:rPr lang="ro-RO" dirty="0">
                <a:latin typeface="Times New Roman" panose="02020603050405020304" pitchFamily="18" charset="0"/>
                <a:cs typeface="Times New Roman" panose="02020603050405020304" pitchFamily="18" charset="0"/>
              </a:rPr>
              <a:t> analizăm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diagrama</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BJT</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cu polarizările respective:</a:t>
            </a:r>
            <a:endParaRPr lang="en-US" dirty="0">
              <a:latin typeface="Times New Roman" panose="02020603050405020304" pitchFamily="18" charset="0"/>
              <a:cs typeface="Times New Roman" panose="02020603050405020304" pitchFamily="18" charset="0"/>
            </a:endParaRPr>
          </a:p>
          <a:p>
            <a:endParaRPr lang="en-US" dirty="0"/>
          </a:p>
        </p:txBody>
      </p:sp>
      <p:pic>
        <p:nvPicPr>
          <p:cNvPr id="5" name="Imagine 4">
            <a:extLst>
              <a:ext uri="{FF2B5EF4-FFF2-40B4-BE49-F238E27FC236}">
                <a16:creationId xmlns:a16="http://schemas.microsoft.com/office/drawing/2014/main" id="{F55A0DCE-137F-CD0C-E4F6-B17B9E4B7B81}"/>
              </a:ext>
            </a:extLst>
          </p:cNvPr>
          <p:cNvPicPr>
            <a:picLocks noChangeAspect="1"/>
          </p:cNvPicPr>
          <p:nvPr/>
        </p:nvPicPr>
        <p:blipFill>
          <a:blip r:embed="rId2"/>
          <a:stretch>
            <a:fillRect/>
          </a:stretch>
        </p:blipFill>
        <p:spPr>
          <a:xfrm>
            <a:off x="7371184" y="880895"/>
            <a:ext cx="4598095" cy="1648056"/>
          </a:xfrm>
          <a:prstGeom prst="rect">
            <a:avLst/>
          </a:prstGeom>
        </p:spPr>
      </p:pic>
      <p:pic>
        <p:nvPicPr>
          <p:cNvPr id="9" name="Imagine 8">
            <a:extLst>
              <a:ext uri="{FF2B5EF4-FFF2-40B4-BE49-F238E27FC236}">
                <a16:creationId xmlns:a16="http://schemas.microsoft.com/office/drawing/2014/main" id="{CEF8003E-C774-078D-0E68-9434EC6C3809}"/>
              </a:ext>
            </a:extLst>
          </p:cNvPr>
          <p:cNvPicPr>
            <a:picLocks noChangeAspect="1"/>
          </p:cNvPicPr>
          <p:nvPr/>
        </p:nvPicPr>
        <p:blipFill>
          <a:blip r:embed="rId3"/>
          <a:stretch>
            <a:fillRect/>
          </a:stretch>
        </p:blipFill>
        <p:spPr>
          <a:xfrm>
            <a:off x="7288648" y="3897731"/>
            <a:ext cx="4763165" cy="1648055"/>
          </a:xfrm>
          <a:prstGeom prst="rect">
            <a:avLst/>
          </a:prstGeom>
        </p:spPr>
      </p:pic>
    </p:spTree>
    <p:extLst>
      <p:ext uri="{BB962C8B-B14F-4D97-AF65-F5344CB8AC3E}">
        <p14:creationId xmlns:p14="http://schemas.microsoft.com/office/powerpoint/2010/main" val="50957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E9382F2-7441-8D95-2E3D-7B406C9AC5C5}"/>
              </a:ext>
            </a:extLst>
          </p:cNvPr>
          <p:cNvSpPr>
            <a:spLocks noGrp="1"/>
          </p:cNvSpPr>
          <p:nvPr>
            <p:ph type="title"/>
          </p:nvPr>
        </p:nvSpPr>
        <p:spPr>
          <a:xfrm>
            <a:off x="1251678" y="382385"/>
            <a:ext cx="10178322" cy="849256"/>
          </a:xfrm>
        </p:spPr>
        <p:txBody>
          <a:bodyPr/>
          <a:lstStyle/>
          <a:p>
            <a:r>
              <a:rPr lang="ro-RO" dirty="0"/>
              <a:t>Lucrul BJT...</a:t>
            </a:r>
            <a:endParaRPr lang="en-US" dirty="0"/>
          </a:p>
        </p:txBody>
      </p:sp>
      <p:sp>
        <p:nvSpPr>
          <p:cNvPr id="3" name="Substituent conținut 2">
            <a:extLst>
              <a:ext uri="{FF2B5EF4-FFF2-40B4-BE49-F238E27FC236}">
                <a16:creationId xmlns:a16="http://schemas.microsoft.com/office/drawing/2014/main" id="{B7154CF0-E0C2-AD8C-9443-79E0105D143C}"/>
              </a:ext>
            </a:extLst>
          </p:cNvPr>
          <p:cNvSpPr>
            <a:spLocks noGrp="1"/>
          </p:cNvSpPr>
          <p:nvPr>
            <p:ph idx="1"/>
          </p:nvPr>
        </p:nvSpPr>
        <p:spPr>
          <a:xfrm>
            <a:off x="437353" y="1543210"/>
            <a:ext cx="11317294" cy="4717827"/>
          </a:xfrm>
        </p:spPr>
        <p:txBody>
          <a:bodyPr>
            <a:normAutofit/>
          </a:bodyPr>
          <a:lstStyle/>
          <a:p>
            <a:r>
              <a:rPr lang="en-US" dirty="0" err="1">
                <a:latin typeface="Times New Roman" panose="02020603050405020304" pitchFamily="18" charset="0"/>
                <a:cs typeface="Times New Roman" panose="02020603050405020304" pitchFamily="18" charset="0"/>
              </a:rPr>
              <a:t>Fluxul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electroni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facilita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această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explicație</a:t>
            </a:r>
            <a:r>
              <a:rPr lang="ro-RO" dirty="0">
                <a:latin typeface="Times New Roman" panose="02020603050405020304" pitchFamily="18" charset="0"/>
                <a:cs typeface="Times New Roman" panose="02020603050405020304" pitchFamily="18" charset="0"/>
              </a:rPr>
              <a:t>: arătăm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direcțiile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a:t>
            </a:r>
            <a:r>
              <a:rPr lang="ro-RO" dirty="0" err="1">
                <a:latin typeface="Times New Roman" panose="02020603050405020304" pitchFamily="18" charset="0"/>
                <a:cs typeface="Times New Roman" panose="02020603050405020304" pitchFamily="18" charset="0"/>
              </a:rPr>
              <a:t>ților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folosind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întrerupte</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Din </a:t>
            </a:r>
            <a:r>
              <a:rPr lang="en-US" dirty="0" err="1">
                <a:latin typeface="Times New Roman" panose="02020603050405020304" pitchFamily="18" charset="0"/>
                <a:cs typeface="Times New Roman" panose="02020603050405020304" pitchFamily="18" charset="0"/>
              </a:rPr>
              <a:t>partea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stângă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diagramei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electronii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ies</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sursa</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de curent a </a:t>
            </a:r>
            <a:r>
              <a:rPr lang="en-US" dirty="0" err="1">
                <a:latin typeface="Times New Roman" panose="02020603050405020304" pitchFamily="18" charset="0"/>
                <a:cs typeface="Times New Roman" panose="02020603050405020304" pitchFamily="18" charset="0"/>
              </a:rPr>
              <a:t>emi</a:t>
            </a:r>
            <a:r>
              <a:rPr lang="ro-RO" dirty="0">
                <a:latin typeface="Times New Roman" panose="02020603050405020304" pitchFamily="18" charset="0"/>
                <a:cs typeface="Times New Roman" panose="02020603050405020304" pitchFamily="18" charset="0"/>
              </a:rPr>
              <a:t>t</a:t>
            </a:r>
            <a:r>
              <a:rPr lang="en-US" dirty="0" err="1">
                <a:latin typeface="Times New Roman" panose="02020603050405020304" pitchFamily="18" charset="0"/>
                <a:cs typeface="Times New Roman" panose="02020603050405020304" pitchFamily="18" charset="0"/>
              </a:rPr>
              <a:t>orului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emitorul</a:t>
            </a:r>
            <a:r>
              <a:rPr lang="en-US" dirty="0">
                <a:latin typeface="Times New Roman" panose="02020603050405020304" pitchFamily="18" charset="0"/>
                <a:cs typeface="Times New Roman" panose="02020603050405020304" pitchFamily="18" charset="0"/>
              </a:rPr>
              <a:t> N. </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Aici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a:t>
            </a:r>
            <a:r>
              <a:rPr lang="en-US" dirty="0">
                <a:latin typeface="Times New Roman" panose="02020603050405020304" pitchFamily="18" charset="0"/>
                <a:cs typeface="Times New Roman" panose="02020603050405020304" pitchFamily="18" charset="0"/>
              </a:rPr>
              <a:t> sunt</a:t>
            </a:r>
            <a:r>
              <a:rPr lang="ro-RO" dirty="0">
                <a:latin typeface="Times New Roman" panose="02020603050405020304" pitchFamily="18" charset="0"/>
                <a:cs typeface="Times New Roman" panose="02020603050405020304" pitchFamily="18" charset="0"/>
              </a:rPr>
              <a:t> purtători de sarcină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majoritar</a:t>
            </a:r>
            <a:r>
              <a:rPr lang="ro-RO"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Epuizarea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emitorului</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creează</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o barieră </a:t>
            </a:r>
            <a:r>
              <a:rPr lang="en-US" dirty="0" err="1">
                <a:latin typeface="Times New Roman" panose="02020603050405020304" pitchFamily="18" charset="0"/>
                <a:cs typeface="Times New Roman" panose="02020603050405020304" pitchFamily="18" charset="0"/>
              </a:rPr>
              <a:t>energ</a:t>
            </a:r>
            <a:r>
              <a:rPr lang="ro-RO" dirty="0">
                <a:latin typeface="Times New Roman" panose="02020603050405020304" pitchFamily="18" charset="0"/>
                <a:cs typeface="Times New Roman" panose="02020603050405020304" pitchFamily="18" charset="0"/>
              </a:rPr>
              <a:t>etică</a:t>
            </a:r>
            <a:r>
              <a:rPr lang="en-US" dirty="0">
                <a:latin typeface="Times New Roman" panose="02020603050405020304" pitchFamily="18" charset="0"/>
                <a:cs typeface="Times New Roman" panose="02020603050405020304" pitchFamily="18" charset="0"/>
              </a:rPr>
              <a:t>, cum </a:t>
            </a:r>
            <a:r>
              <a:rPr lang="ro-RO" dirty="0">
                <a:latin typeface="Times New Roman" panose="02020603050405020304" pitchFamily="18" charset="0"/>
                <a:cs typeface="Times New Roman" panose="02020603050405020304" pitchFamily="18" charset="0"/>
              </a:rPr>
              <a:t>era și </a:t>
            </a:r>
            <a:r>
              <a:rPr lang="en-US" dirty="0">
                <a:latin typeface="Times New Roman" panose="02020603050405020304" pitchFamily="18" charset="0"/>
                <a:cs typeface="Times New Roman" panose="02020603050405020304" pitchFamily="18" charset="0"/>
              </a:rPr>
              <a:t>cu o </a:t>
            </a:r>
            <a:r>
              <a:rPr lang="en-US" dirty="0" err="1">
                <a:latin typeface="Times New Roman" panose="02020603050405020304" pitchFamily="18" charset="0"/>
                <a:cs typeface="Times New Roman" panose="02020603050405020304" pitchFamily="18" charset="0"/>
              </a:rPr>
              <a:t>singură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joncțiune</a:t>
            </a:r>
            <a:r>
              <a:rPr lang="en-US" dirty="0">
                <a:latin typeface="Times New Roman" panose="02020603050405020304" pitchFamily="18" charset="0"/>
                <a:cs typeface="Times New Roman" panose="02020603050405020304" pitchFamily="18" charset="0"/>
              </a:rPr>
              <a:t> PN. </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Atâta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există</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potențial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suficient</a:t>
            </a:r>
            <a:r>
              <a:rPr lang="en-US" dirty="0">
                <a:latin typeface="Times New Roman" panose="02020603050405020304" pitchFamily="18" charset="0"/>
                <a:cs typeface="Times New Roman" panose="02020603050405020304" pitchFamily="18" charset="0"/>
              </a:rPr>
              <a:t> de la </a:t>
            </a:r>
            <a:r>
              <a:rPr lang="en-US" dirty="0" err="1">
                <a:latin typeface="Times New Roman" panose="02020603050405020304" pitchFamily="18" charset="0"/>
                <a:cs typeface="Times New Roman" panose="02020603050405020304" pitchFamily="18" charset="0"/>
              </a:rPr>
              <a:t>sursa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emi</a:t>
            </a:r>
            <a:r>
              <a:rPr lang="ro-RO" dirty="0">
                <a:latin typeface="Times New Roman" panose="02020603050405020304" pitchFamily="18" charset="0"/>
                <a:cs typeface="Times New Roman" panose="02020603050405020304" pitchFamily="18" charset="0"/>
              </a:rPr>
              <a:t>t</a:t>
            </a:r>
            <a:r>
              <a:rPr lang="en-US" dirty="0" err="1">
                <a:latin typeface="Times New Roman" panose="02020603050405020304" pitchFamily="18" charset="0"/>
                <a:cs typeface="Times New Roman" panose="02020603050405020304" pitchFamily="18" charset="0"/>
              </a:rPr>
              <a:t>orului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electronii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vor</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împinși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Acești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electroni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încerca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se recombine cu g</a:t>
            </a:r>
            <a:r>
              <a:rPr lang="ro-RO" dirty="0">
                <a:latin typeface="Times New Roman" panose="02020603050405020304" pitchFamily="18" charset="0"/>
                <a:cs typeface="Times New Roman" panose="02020603050405020304" pitchFamily="18" charset="0"/>
              </a:rPr>
              <a:t>olurile majoritare din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totuși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deoarece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subțire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fizic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ușor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dopată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doar</a:t>
            </a:r>
            <a:r>
              <a:rPr lang="en-US" dirty="0">
                <a:latin typeface="Times New Roman" panose="02020603050405020304" pitchFamily="18" charset="0"/>
                <a:cs typeface="Times New Roman" panose="02020603050405020304" pitchFamily="18" charset="0"/>
              </a:rPr>
              <a:t> un mic </a:t>
            </a:r>
            <a:r>
              <a:rPr lang="en-US" dirty="0" err="1">
                <a:latin typeface="Times New Roman" panose="02020603050405020304" pitchFamily="18" charset="0"/>
                <a:cs typeface="Times New Roman" panose="02020603050405020304" pitchFamily="18" charset="0"/>
              </a:rPr>
              <a:t>procent</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electronii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injectați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recombina</a:t>
            </a:r>
            <a:r>
              <a:rPr lang="en-US" dirty="0">
                <a:latin typeface="Times New Roman" panose="02020603050405020304" pitchFamily="18" charset="0"/>
                <a:cs typeface="Times New Roman" panose="02020603050405020304" pitchFamily="18" charset="0"/>
              </a:rPr>
              <a:t> cu g</a:t>
            </a:r>
            <a:r>
              <a:rPr lang="ro-RO" dirty="0">
                <a:latin typeface="Times New Roman" panose="02020603050405020304" pitchFamily="18" charset="0"/>
                <a:cs typeface="Times New Roman" panose="02020603050405020304" pitchFamily="18" charset="0"/>
              </a:rPr>
              <a:t>olurile din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ieși</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terminalul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înapoi</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pământ</a:t>
            </a:r>
            <a:r>
              <a:rPr lang="ro-RO"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I</a:t>
            </a:r>
            <a:r>
              <a:rPr lang="ro-RO" sz="1400" b="1" dirty="0">
                <a:latin typeface="Times New Roman" panose="02020603050405020304" pitchFamily="18" charset="0"/>
                <a:cs typeface="Times New Roman" panose="02020603050405020304" pitchFamily="18" charset="0"/>
              </a:rPr>
              <a:t>B</a:t>
            </a:r>
            <a:r>
              <a:rPr lang="ro-RO"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curent</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numește</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curent</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bază</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curent</a:t>
            </a:r>
            <a:r>
              <a:rPr lang="en-US" b="1" dirty="0">
                <a:latin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cs typeface="Times New Roman" panose="02020603050405020304" pitchFamily="18" charset="0"/>
              </a:rPr>
              <a:t>recombinare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majoritate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electronilor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rămași</a:t>
            </a:r>
            <a:r>
              <a:rPr lang="en-US" dirty="0">
                <a:latin typeface="Times New Roman" panose="02020603050405020304" pitchFamily="18" charset="0"/>
                <a:cs typeface="Times New Roman" panose="02020603050405020304" pitchFamily="18" charset="0"/>
              </a:rPr>
              <a:t> (95% </a:t>
            </a:r>
            <a:r>
              <a:rPr lang="ro-RO"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99%) </a:t>
            </a:r>
            <a:r>
              <a:rPr lang="ro-RO" dirty="0">
                <a:latin typeface="Times New Roman" panose="02020603050405020304" pitchFamily="18" charset="0"/>
                <a:cs typeface="Times New Roman" panose="02020603050405020304" pitchFamily="18" charset="0"/>
              </a:rPr>
              <a:t>vor tranzita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regiunea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epuizare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colector</a:t>
            </a:r>
            <a:r>
              <a:rPr lang="ro-RO"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apoi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a:t>
            </a:r>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Odată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ajunși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electronii</a:t>
            </a:r>
            <a:r>
              <a:rPr lang="en-US" dirty="0">
                <a:latin typeface="Times New Roman" panose="02020603050405020304" pitchFamily="18" charset="0"/>
                <a:cs typeface="Times New Roman" panose="02020603050405020304" pitchFamily="18" charset="0"/>
              </a:rPr>
              <a:t> sunt din </a:t>
            </a:r>
            <a:r>
              <a:rPr lang="en-US" dirty="0" err="1">
                <a:latin typeface="Times New Roman" panose="02020603050405020304" pitchFamily="18" charset="0"/>
                <a:cs typeface="Times New Roman" panose="02020603050405020304" pitchFamily="18" charset="0"/>
              </a:rPr>
              <a:t>nou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purtători</a:t>
            </a:r>
            <a:r>
              <a:rPr lang="ro-RO"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majoritari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curg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înapoi</a:t>
            </a:r>
            <a:r>
              <a:rPr lang="en-US" dirty="0">
                <a:latin typeface="Times New Roman" panose="02020603050405020304" pitchFamily="18" charset="0"/>
                <a:cs typeface="Times New Roman" panose="02020603050405020304" pitchFamily="18" charset="0"/>
              </a:rPr>
              <a:t> la borna </a:t>
            </a:r>
            <a:r>
              <a:rPr lang="en-US" dirty="0" err="1">
                <a:latin typeface="Times New Roman" panose="02020603050405020304" pitchFamily="18" charset="0"/>
                <a:cs typeface="Times New Roman" panose="02020603050405020304" pitchFamily="18" charset="0"/>
              </a:rPr>
              <a:t>pozitivă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sursei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alimentare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colectorului</a:t>
            </a:r>
            <a:r>
              <a:rPr lang="en-US" dirty="0">
                <a:latin typeface="Times New Roman" panose="02020603050405020304" pitchFamily="18" charset="0"/>
                <a:cs typeface="Times New Roman" panose="02020603050405020304" pitchFamily="18" charset="0"/>
              </a:rPr>
              <a:t>. </a:t>
            </a:r>
            <a:endParaRPr lang="ro-RO" dirty="0">
              <a:latin typeface="Times New Roman" panose="02020603050405020304" pitchFamily="18" charset="0"/>
              <a:cs typeface="Times New Roman" panose="02020603050405020304" pitchFamily="18" charset="0"/>
            </a:endParaRPr>
          </a:p>
        </p:txBody>
      </p:sp>
      <p:pic>
        <p:nvPicPr>
          <p:cNvPr id="4" name="Imagine 3">
            <a:extLst>
              <a:ext uri="{FF2B5EF4-FFF2-40B4-BE49-F238E27FC236}">
                <a16:creationId xmlns:a16="http://schemas.microsoft.com/office/drawing/2014/main" id="{CF95DF04-C834-D5C1-3E05-D03850893046}"/>
              </a:ext>
            </a:extLst>
          </p:cNvPr>
          <p:cNvPicPr>
            <a:picLocks noChangeAspect="1"/>
          </p:cNvPicPr>
          <p:nvPr/>
        </p:nvPicPr>
        <p:blipFill>
          <a:blip r:embed="rId2"/>
          <a:stretch>
            <a:fillRect/>
          </a:stretch>
        </p:blipFill>
        <p:spPr>
          <a:xfrm>
            <a:off x="7879976" y="70816"/>
            <a:ext cx="4183570" cy="1447515"/>
          </a:xfrm>
          <a:prstGeom prst="rect">
            <a:avLst/>
          </a:prstGeom>
        </p:spPr>
      </p:pic>
    </p:spTree>
    <p:extLst>
      <p:ext uri="{BB962C8B-B14F-4D97-AF65-F5344CB8AC3E}">
        <p14:creationId xmlns:p14="http://schemas.microsoft.com/office/powerpoint/2010/main" val="141985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9127219-A07D-CBDD-EFE0-4B7014F6C783}"/>
              </a:ext>
            </a:extLst>
          </p:cNvPr>
          <p:cNvSpPr>
            <a:spLocks noGrp="1"/>
          </p:cNvSpPr>
          <p:nvPr>
            <p:ph type="title"/>
          </p:nvPr>
        </p:nvSpPr>
        <p:spPr>
          <a:xfrm>
            <a:off x="480203" y="165834"/>
            <a:ext cx="11231593" cy="852084"/>
          </a:xfrm>
        </p:spPr>
        <p:txBody>
          <a:bodyPr/>
          <a:lstStyle/>
          <a:p>
            <a:r>
              <a:rPr lang="ro-RO" dirty="0"/>
              <a:t>Compararea diagramelor energetice ale p-n și BJT</a:t>
            </a:r>
            <a:endParaRPr lang="en-US" dirty="0"/>
          </a:p>
        </p:txBody>
      </p:sp>
      <p:pic>
        <p:nvPicPr>
          <p:cNvPr id="5" name="Substituent conținut 4">
            <a:extLst>
              <a:ext uri="{FF2B5EF4-FFF2-40B4-BE49-F238E27FC236}">
                <a16:creationId xmlns:a16="http://schemas.microsoft.com/office/drawing/2014/main" id="{E26510B5-B5EF-EB09-0DDE-DE927B6B120B}"/>
              </a:ext>
            </a:extLst>
          </p:cNvPr>
          <p:cNvPicPr>
            <a:picLocks noGrp="1" noChangeAspect="1"/>
          </p:cNvPicPr>
          <p:nvPr>
            <p:ph idx="1"/>
          </p:nvPr>
        </p:nvPicPr>
        <p:blipFill>
          <a:blip r:embed="rId2"/>
          <a:stretch>
            <a:fillRect/>
          </a:stretch>
        </p:blipFill>
        <p:spPr>
          <a:xfrm>
            <a:off x="1078556" y="1050576"/>
            <a:ext cx="4143953" cy="2486372"/>
          </a:xfrm>
        </p:spPr>
      </p:pic>
      <p:pic>
        <p:nvPicPr>
          <p:cNvPr id="7" name="Imagine 6">
            <a:extLst>
              <a:ext uri="{FF2B5EF4-FFF2-40B4-BE49-F238E27FC236}">
                <a16:creationId xmlns:a16="http://schemas.microsoft.com/office/drawing/2014/main" id="{2D8A0A15-23D6-B4F9-A6C2-B6D06D608ED7}"/>
              </a:ext>
            </a:extLst>
          </p:cNvPr>
          <p:cNvPicPr>
            <a:picLocks noChangeAspect="1"/>
          </p:cNvPicPr>
          <p:nvPr/>
        </p:nvPicPr>
        <p:blipFill>
          <a:blip r:embed="rId3"/>
          <a:stretch>
            <a:fillRect/>
          </a:stretch>
        </p:blipFill>
        <p:spPr>
          <a:xfrm>
            <a:off x="7059140" y="970869"/>
            <a:ext cx="3057952" cy="2438740"/>
          </a:xfrm>
          <a:prstGeom prst="rect">
            <a:avLst/>
          </a:prstGeom>
        </p:spPr>
      </p:pic>
      <p:sp>
        <p:nvSpPr>
          <p:cNvPr id="9" name="CasetăText 8">
            <a:extLst>
              <a:ext uri="{FF2B5EF4-FFF2-40B4-BE49-F238E27FC236}">
                <a16:creationId xmlns:a16="http://schemas.microsoft.com/office/drawing/2014/main" id="{DBB47410-7F08-A5E1-8F4F-E1E2623077B7}"/>
              </a:ext>
            </a:extLst>
          </p:cNvPr>
          <p:cNvSpPr txBox="1"/>
          <p:nvPr/>
        </p:nvSpPr>
        <p:spPr>
          <a:xfrm>
            <a:off x="390555" y="3504290"/>
            <a:ext cx="11559397" cy="2806987"/>
          </a:xfrm>
          <a:prstGeom prst="rect">
            <a:avLst/>
          </a:prstGeom>
          <a:noFill/>
        </p:spPr>
        <p:txBody>
          <a:bodyPr wrap="square">
            <a:spAutoFit/>
          </a:bodyPr>
          <a:lstStyle/>
          <a:p>
            <a:pPr>
              <a:lnSpc>
                <a:spcPct val="150000"/>
              </a:lnSpc>
            </a:pPr>
            <a:r>
              <a:rPr lang="ro-RO" sz="2000" dirty="0">
                <a:latin typeface="Times New Roman" panose="02020603050405020304" pitchFamily="18" charset="0"/>
                <a:cs typeface="Times New Roman" panose="02020603050405020304" pitchFamily="18" charset="0"/>
              </a:rPr>
              <a:t>Diagrama de energie a BJT este prezentată mai sus. Comparăm aceasta cu diagrama energetică a joncțiunii PN</a:t>
            </a:r>
          </a:p>
          <a:p>
            <a:pPr>
              <a:lnSpc>
                <a:spcPct val="150000"/>
              </a:lnSpc>
            </a:pPr>
            <a:r>
              <a:rPr lang="en-US" sz="2000" dirty="0">
                <a:latin typeface="Times New Roman" panose="02020603050405020304" pitchFamily="18" charset="0"/>
                <a:cs typeface="Times New Roman" panose="02020603050405020304" pitchFamily="18" charset="0"/>
              </a:rPr>
              <a:t>La prima </a:t>
            </a:r>
            <a:r>
              <a:rPr lang="en-US" sz="2000" dirty="0" err="1">
                <a:latin typeface="Times New Roman" panose="02020603050405020304" pitchFamily="18" charset="0"/>
                <a:cs typeface="Times New Roman" panose="02020603050405020304" pitchFamily="18" charset="0"/>
              </a:rPr>
              <a:t>vedere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părea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emitorul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colectorul</a:t>
            </a:r>
            <a:r>
              <a:rPr lang="en-US" sz="2000" dirty="0">
                <a:latin typeface="Times New Roman" panose="02020603050405020304" pitchFamily="18" charset="0"/>
                <a:cs typeface="Times New Roman" panose="02020603050405020304" pitchFamily="18" charset="0"/>
              </a:rPr>
              <a:t> pot fi </a:t>
            </a:r>
            <a:r>
              <a:rPr lang="en-US" sz="2000" dirty="0" err="1">
                <a:latin typeface="Times New Roman" panose="02020603050405020304" pitchFamily="18" charset="0"/>
                <a:cs typeface="Times New Roman" panose="02020603050405020304" pitchFamily="18" charset="0"/>
              </a:rPr>
              <a:t>schimbate</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cu pozițiile </a:t>
            </a:r>
            <a:r>
              <a:rPr lang="en-US" sz="2000" dirty="0" err="1">
                <a:latin typeface="Times New Roman" panose="02020603050405020304" pitchFamily="18" charset="0"/>
                <a:cs typeface="Times New Roman" panose="02020603050405020304" pitchFamily="18" charset="0"/>
              </a:rPr>
              <a:t>fără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nicio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schimbare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funcționare</a:t>
            </a:r>
            <a:r>
              <a:rPr lang="en-US" sz="2000" dirty="0">
                <a:latin typeface="Times New Roman" panose="02020603050405020304" pitchFamily="18" charset="0"/>
                <a:cs typeface="Times New Roman" panose="02020603050405020304" pitchFamily="18" charset="0"/>
              </a:rPr>
              <a:t>. </a:t>
            </a:r>
            <a:endParaRPr lang="ro-RO" sz="2000" dirty="0">
              <a:latin typeface="Times New Roman" panose="02020603050405020304" pitchFamily="18" charset="0"/>
              <a:cs typeface="Times New Roman" panose="02020603050405020304" pitchFamily="18" charset="0"/>
            </a:endParaRPr>
          </a:p>
          <a:p>
            <a:pPr>
              <a:lnSpc>
                <a:spcPct val="150000"/>
              </a:lnSpc>
            </a:pPr>
            <a:r>
              <a:rPr lang="ro-RO" sz="2000" dirty="0">
                <a:latin typeface="Times New Roman" panose="02020603050405020304" pitchFamily="18" charset="0"/>
                <a:cs typeface="Times New Roman" panose="02020603050405020304" pitchFamily="18" charset="0"/>
              </a:rPr>
              <a:t>În realitate </a:t>
            </a:r>
            <a:r>
              <a:rPr lang="en-US" sz="2000" dirty="0" err="1">
                <a:latin typeface="Times New Roman" panose="02020603050405020304" pitchFamily="18" charset="0"/>
                <a:cs typeface="Times New Roman" panose="02020603050405020304" pitchFamily="18" charset="0"/>
              </a:rPr>
              <a:t>acest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lucru</a:t>
            </a:r>
            <a:r>
              <a:rPr lang="en-US" sz="2000" dirty="0">
                <a:latin typeface="Times New Roman" panose="02020603050405020304" pitchFamily="18" charset="0"/>
                <a:cs typeface="Times New Roman" panose="02020603050405020304" pitchFamily="18" charset="0"/>
              </a:rPr>
              <a:t> nu </a:t>
            </a:r>
            <a:r>
              <a:rPr lang="en-US" sz="2000" dirty="0" err="1">
                <a:latin typeface="Times New Roman" panose="02020603050405020304" pitchFamily="18" charset="0"/>
                <a:cs typeface="Times New Roman" panose="02020603050405020304" pitchFamily="18" charset="0"/>
              </a:rPr>
              <a:t>este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posibil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deoarece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regiunile</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ro-RO" sz="2000" dirty="0">
                <a:latin typeface="Times New Roman" panose="02020603050405020304" pitchFamily="18" charset="0"/>
                <a:cs typeface="Times New Roman" panose="02020603050405020304" pitchFamily="18" charset="0"/>
              </a:rPr>
              <a:t> C </a:t>
            </a:r>
            <a:r>
              <a:rPr lang="en-US" sz="2000" dirty="0">
                <a:latin typeface="Times New Roman" panose="02020603050405020304" pitchFamily="18" charset="0"/>
                <a:cs typeface="Times New Roman" panose="02020603050405020304" pitchFamily="18" charset="0"/>
              </a:rPr>
              <a:t>sunt </a:t>
            </a:r>
            <a:r>
              <a:rPr lang="en-US" sz="2000" dirty="0" err="1">
                <a:latin typeface="Times New Roman" panose="02020603050405020304" pitchFamily="18" charset="0"/>
                <a:cs typeface="Times New Roman" panose="02020603050405020304" pitchFamily="18" charset="0"/>
              </a:rPr>
              <a:t>optimizate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nu sunt </a:t>
            </a:r>
            <a:r>
              <a:rPr lang="en-US" sz="2000" dirty="0" err="1">
                <a:latin typeface="Times New Roman" panose="02020603050405020304" pitchFamily="18" charset="0"/>
                <a:cs typeface="Times New Roman" panose="02020603050405020304" pitchFamily="18" charset="0"/>
              </a:rPr>
              <a:t>identice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fizic</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 </a:t>
            </a:r>
          </a:p>
          <a:p>
            <a:pPr>
              <a:lnSpc>
                <a:spcPct val="150000"/>
              </a:lnSpc>
            </a:pPr>
            <a:r>
              <a:rPr lang="en-US" sz="2000" dirty="0" err="1">
                <a:latin typeface="Times New Roman" panose="02020603050405020304" pitchFamily="18" charset="0"/>
                <a:cs typeface="Times New Roman" panose="02020603050405020304" pitchFamily="18" charset="0"/>
              </a:rPr>
              <a:t>Astfel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plasarea</a:t>
            </a:r>
            <a:r>
              <a:rPr lang="en-US" sz="20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BJT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într</a:t>
            </a:r>
            <a:r>
              <a:rPr lang="en-US" sz="2000" dirty="0">
                <a:latin typeface="Times New Roman" panose="02020603050405020304" pitchFamily="18" charset="0"/>
                <a:cs typeface="Times New Roman" panose="02020603050405020304" pitchFamily="18" charset="0"/>
              </a:rPr>
              <a:t>-un circuit </a:t>
            </a:r>
            <a:r>
              <a:rPr lang="en-US" sz="2000" dirty="0" err="1">
                <a:latin typeface="Times New Roman" panose="02020603050405020304" pitchFamily="18" charset="0"/>
                <a:cs typeface="Times New Roman" panose="02020603050405020304" pitchFamily="18" charset="0"/>
              </a:rPr>
              <a:t>înapoi</a:t>
            </a:r>
            <a:r>
              <a:rPr lang="en-US" sz="2000" dirty="0">
                <a:latin typeface="Times New Roman" panose="02020603050405020304" pitchFamily="18" charset="0"/>
                <a:cs typeface="Times New Roman" panose="02020603050405020304" pitchFamily="18" charset="0"/>
              </a:rPr>
              <a:t>, cu c</a:t>
            </a:r>
            <a:r>
              <a:rPr lang="ro-RO" sz="2000" dirty="0" err="1">
                <a:latin typeface="Times New Roman" panose="02020603050405020304" pitchFamily="18" charset="0"/>
                <a:cs typeface="Times New Roman" panose="02020603050405020304" pitchFamily="18" charset="0"/>
              </a:rPr>
              <a:t>ontactele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emi</a:t>
            </a:r>
            <a:r>
              <a:rPr lang="ro-RO" sz="2000" dirty="0">
                <a:latin typeface="Times New Roman" panose="02020603050405020304" pitchFamily="18" charset="0"/>
                <a:cs typeface="Times New Roman" panose="02020603050405020304" pitchFamily="18" charset="0"/>
              </a:rPr>
              <a:t>t</a:t>
            </a:r>
            <a:r>
              <a:rPr lang="en-US" sz="2000" dirty="0" err="1">
                <a:latin typeface="Times New Roman" panose="02020603050405020304" pitchFamily="18" charset="0"/>
                <a:cs typeface="Times New Roman" panose="02020603050405020304" pitchFamily="18" charset="0"/>
              </a:rPr>
              <a:t>orului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colectorului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schimbate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a:t>
            </a:r>
            <a:r>
              <a:rPr lang="en-US" sz="2000" dirty="0">
                <a:latin typeface="Times New Roman" panose="02020603050405020304" pitchFamily="18" charset="0"/>
                <a:cs typeface="Times New Roman" panose="02020603050405020304" pitchFamily="18" charset="0"/>
              </a:rPr>
              <a:t> duce de </a:t>
            </a:r>
            <a:r>
              <a:rPr lang="en-US" sz="2000" dirty="0" err="1">
                <a:latin typeface="Times New Roman" panose="02020603050405020304" pitchFamily="18" charset="0"/>
                <a:cs typeface="Times New Roman" panose="02020603050405020304" pitchFamily="18" charset="0"/>
              </a:rPr>
              <a:t>obicei</a:t>
            </a:r>
            <a:r>
              <a:rPr lang="en-US" sz="2000" dirty="0">
                <a:latin typeface="Times New Roman" panose="02020603050405020304" pitchFamily="18" charset="0"/>
                <a:cs typeface="Times New Roman" panose="02020603050405020304" pitchFamily="18" charset="0"/>
              </a:rPr>
              <a:t> la un </a:t>
            </a:r>
            <a:r>
              <a:rPr lang="en-US" sz="2000" dirty="0" err="1">
                <a:latin typeface="Times New Roman" panose="02020603050405020304" pitchFamily="18" charset="0"/>
                <a:cs typeface="Times New Roman" panose="02020603050405020304" pitchFamily="18" charset="0"/>
              </a:rPr>
              <a:t>comportament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imprevizibil</a:t>
            </a:r>
            <a:r>
              <a:rPr lang="ro-RO" sz="2000" dirty="0">
                <a:latin typeface="Times New Roman" panose="02020603050405020304" pitchFamily="18" charset="0"/>
                <a:cs typeface="Times New Roman" panose="02020603050405020304" pitchFamily="18" charset="0"/>
              </a:rPr>
              <a:t> și complex</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52144268"/>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{BD527F8B-855D-4983-B990-AC9BE21A0B8D}TF235124e3-e6db-4c6d-93c8-733f2fadbc609fb6f57c_win32-b1e91d96f19e</Template>
  <TotalTime>393</TotalTime>
  <Words>6645</Words>
  <Application>Microsoft Office PowerPoint</Application>
  <PresentationFormat>Widescreen</PresentationFormat>
  <Paragraphs>356</Paragraphs>
  <Slides>53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Calibri</vt:lpstr>
      <vt:lpstr>Cambria Math</vt:lpstr>
      <vt:lpstr>Century Gothic</vt:lpstr>
      <vt:lpstr>Courier New</vt:lpstr>
      <vt:lpstr>Georgia Pro Cond Light</vt:lpstr>
      <vt:lpstr>Myriad Pro SemiCond</vt:lpstr>
      <vt:lpstr>palatino linotype</vt:lpstr>
      <vt:lpstr>Speak Pro</vt:lpstr>
      <vt:lpstr>Times New Roman</vt:lpstr>
      <vt:lpstr>Ubuntu</vt:lpstr>
      <vt:lpstr>RetrospectVTI</vt:lpstr>
      <vt:lpstr>BJT Tranzistoare </vt:lpstr>
      <vt:lpstr>PowerPoint Presentation</vt:lpstr>
      <vt:lpstr>PowerPoint Presentation</vt:lpstr>
      <vt:lpstr>PowerPoint Presentation</vt:lpstr>
      <vt:lpstr>Despre BJT…</vt:lpstr>
      <vt:lpstr>Polarizarea BJT...</vt:lpstr>
      <vt:lpstr>Polarizarea BJT...</vt:lpstr>
      <vt:lpstr>Lucrul BJT...</vt:lpstr>
      <vt:lpstr>Compararea diagramelor energetice ale p-n și BJT</vt:lpstr>
      <vt:lpstr>Distribuția curenților  n-p-n BJT în mod activ </vt:lpstr>
      <vt:lpstr>PowerPoint Presentation</vt:lpstr>
      <vt:lpstr>PowerPoint Presentation</vt:lpstr>
      <vt:lpstr>PowerPoint Presentation</vt:lpstr>
      <vt:lpstr>PowerPoint Presentation</vt:lpstr>
      <vt:lpstr>pnp BJT</vt:lpstr>
      <vt:lpstr>PowerPoint Presentation</vt:lpstr>
      <vt:lpstr>p-n-p- transistor</vt:lpstr>
      <vt:lpstr>Funcționarea p-n-p  BJT</vt:lpstr>
      <vt:lpstr>PowerPoint Presentation</vt:lpstr>
      <vt:lpstr>PowerPoint Presentation</vt:lpstr>
      <vt:lpstr>PowerPoint Presentation</vt:lpstr>
      <vt:lpstr>Benzile energetice N-P-N  BJT în mod activ</vt:lpstr>
      <vt:lpstr>Modelul EBERS-MOLL pentru BJT</vt:lpstr>
      <vt:lpstr>PowerPoint Presentation</vt:lpstr>
      <vt:lpstr>Modelul Ebers-Moll</vt:lpstr>
      <vt:lpstr>PowerPoint Presentation</vt:lpstr>
      <vt:lpstr>Moduri de operare</vt:lpstr>
      <vt:lpstr>PowerPoint Presentation</vt:lpstr>
      <vt:lpstr>PowerPoint Presentation</vt:lpstr>
      <vt:lpstr>PowerPoint Presentation</vt:lpstr>
      <vt:lpstr>Modelul Ebers Moll pentru p-n-p BJT</vt:lpstr>
      <vt:lpstr>Efectul Kirk</vt:lpstr>
      <vt:lpstr>Moduri de polarizare  a  BJT</vt:lpstr>
      <vt:lpstr>SUMAR MOD ACTIV &amp; SATURARE</vt:lpstr>
      <vt:lpstr>Caracteristicile la mod polarizare a BJT</vt:lpstr>
      <vt:lpstr>Common Emitter (n-p-n) mode</vt:lpstr>
      <vt:lpstr>Familia curbelor colectorului</vt:lpstr>
      <vt:lpstr>Creșterea βeta și a tensiunii Early </vt:lpstr>
      <vt:lpstr>Common base (Cb n-p-n ) mode</vt:lpstr>
      <vt:lpstr>Common collector (Cc n-p-n ) mode</vt:lpstr>
      <vt:lpstr>Relationship between DC Currents and Gains</vt:lpstr>
      <vt:lpstr>Difference between npn &amp;  pnp tranzistor</vt:lpstr>
      <vt:lpstr>Caracteristicile statice pnp  BJT</vt:lpstr>
      <vt:lpstr>PowerPoint Presentation</vt:lpstr>
      <vt:lpstr>Caracteristicile statice în conexiunea EC pentru pnp TB</vt:lpstr>
      <vt:lpstr>Caracteristica statică de transfer </vt:lpstr>
      <vt:lpstr>Modelul hibrid. Parametrii H.  Scheme echivalente de cuadripol</vt:lpstr>
      <vt:lpstr>Transistor Hybrid Model</vt:lpstr>
      <vt:lpstr>PowerPoint Presentation</vt:lpstr>
      <vt:lpstr>PowerPoint Presentation</vt:lpstr>
      <vt:lpstr>Darlington pairs</vt:lpstr>
      <vt:lpstr>PowerPoint Presentation</vt:lpstr>
      <vt:lpstr>Tranzistoare bipolare de drift vs difuzionale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buzdugan artur</dc:creator>
  <cp:lastModifiedBy>User</cp:lastModifiedBy>
  <cp:revision>16</cp:revision>
  <dcterms:created xsi:type="dcterms:W3CDTF">2026-02-28T15:43:29Z</dcterms:created>
  <dcterms:modified xsi:type="dcterms:W3CDTF">2026-04-03T18:56:37Z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