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0" r:id="rId12"/>
    <p:sldId id="266" r:id="rId13"/>
    <p:sldId id="267" r:id="rId14"/>
    <p:sldId id="268" r:id="rId15"/>
    <p:sldId id="269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70" autoAdjust="0"/>
    <p:restoredTop sz="94937" autoAdjust="0"/>
  </p:normalViewPr>
  <p:slideViewPr>
    <p:cSldViewPr snapToGrid="0">
      <p:cViewPr varScale="1">
        <p:scale>
          <a:sx n="111" d="100"/>
          <a:sy n="111" d="100"/>
        </p:scale>
        <p:origin x="-852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527F67-3A50-4297-B8B6-693DA88AA5E4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58DB0D-707A-4B4F-9F6C-74B60B20FB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655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x-none" smtClean="0"/>
              <a:t>Lectia 21</a:t>
            </a:r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58DB0D-707A-4B4F-9F6C-74B60B20FB92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452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014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207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767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196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351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166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972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483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477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82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069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CAE28-B5DB-416C-BBE2-FF443ED9C5B5}" type="datetimeFigureOut">
              <a:rPr lang="en-US" smtClean="0"/>
              <a:t>5/1/2022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582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34564" y="422567"/>
            <a:ext cx="11633703" cy="1426913"/>
          </a:xfrm>
        </p:spPr>
        <p:txBody>
          <a:bodyPr anchor="t">
            <a:normAutofit fontScale="90000"/>
          </a:bodyPr>
          <a:lstStyle/>
          <a:p>
            <a:r>
              <a:rPr lang="x-none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REȚELE DE CALCULATOARE</a:t>
            </a:r>
            <a:br>
              <a:rPr lang="x-none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x-none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o-MO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x-none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x-none" sz="4000" b="1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Nivelul Aplicație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406305" y="6047715"/>
            <a:ext cx="9144000" cy="495678"/>
          </a:xfrm>
        </p:spPr>
        <p:txBody>
          <a:bodyPr/>
          <a:lstStyle/>
          <a:p>
            <a:r>
              <a:rPr lang="x-none" dirty="0" smtClean="0"/>
              <a:t>Conf. Univ. Dr. Crețu Vasilii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66662" y="3302529"/>
            <a:ext cx="10429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b="1" dirty="0" smtClean="0"/>
              <a:t>Scopul Lecției: </a:t>
            </a:r>
            <a:r>
              <a:rPr lang="en-US" b="1" dirty="0" smtClean="0"/>
              <a:t>De a face </a:t>
            </a:r>
            <a:r>
              <a:rPr lang="en-US" b="1" dirty="0" err="1" smtClean="0"/>
              <a:t>cunoștință</a:t>
            </a:r>
            <a:r>
              <a:rPr lang="en-US" b="1" dirty="0" smtClean="0"/>
              <a:t> </a:t>
            </a:r>
            <a:r>
              <a:rPr lang="en-US" b="1" smtClean="0"/>
              <a:t>cu</a:t>
            </a:r>
            <a:r>
              <a:rPr lang="x-none" b="1" smtClean="0"/>
              <a:t> </a:t>
            </a:r>
            <a:r>
              <a:rPr lang="ro-MO" b="1" smtClean="0"/>
              <a:t>protocoalele de bază a nivelului Aplicație. De a înțelege funcțiile nivelului Aplicație.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1764713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b="1" smtClean="0"/>
              <a:t>Protocoalele nivelului aplica</a:t>
            </a:r>
            <a:r>
              <a:rPr lang="ro-MO" b="1" smtClean="0"/>
              <a:t>ție</a:t>
            </a:r>
            <a:r>
              <a:rPr lang="ro-RO" b="1" smtClean="0"/>
              <a:t>. Protocolul HTTP. Protocolul TELNET. Protocolul FTP. Protocolul SMTP. Protocolul DNS. Protocolul DHCP. Protocolul SNMP </a:t>
            </a:r>
            <a:endParaRPr lang="en-US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34563" y="4247437"/>
            <a:ext cx="1023494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b="1" dirty="0"/>
              <a:t>Studentul trebuie </a:t>
            </a:r>
            <a:r>
              <a:rPr lang="ro-RO" b="1" i="1" dirty="0"/>
              <a:t>să cunoască:</a:t>
            </a:r>
            <a:endParaRPr lang="ro-RO" b="1" dirty="0"/>
          </a:p>
          <a:p>
            <a:r>
              <a:rPr lang="ro-RO" b="1" i="1" dirty="0"/>
              <a:t>§ </a:t>
            </a:r>
            <a:r>
              <a:rPr lang="ro-RO" b="1" i="1"/>
              <a:t> </a:t>
            </a:r>
            <a:r>
              <a:rPr lang="ro-RO" b="1" i="1" smtClean="0"/>
              <a:t>Protocoalele de bază a nivelului Aplicație</a:t>
            </a:r>
            <a:endParaRPr lang="ro-RO" b="1" dirty="0"/>
          </a:p>
          <a:p>
            <a:r>
              <a:rPr lang="ro-RO" b="1" i="1" dirty="0"/>
              <a:t>§ </a:t>
            </a:r>
            <a:r>
              <a:rPr lang="ro-RO" b="1" i="1"/>
              <a:t> </a:t>
            </a:r>
            <a:r>
              <a:rPr lang="ro-RO" b="1" i="1" smtClean="0"/>
              <a:t>Protocolul HTTP utilizarea </a:t>
            </a:r>
            <a:endParaRPr lang="ro-RO" b="1" dirty="0"/>
          </a:p>
          <a:p>
            <a:r>
              <a:rPr lang="ro-RO" b="1" i="1" dirty="0"/>
              <a:t>§ </a:t>
            </a:r>
            <a:r>
              <a:rPr lang="ro-RO" b="1" i="1"/>
              <a:t> </a:t>
            </a:r>
            <a:r>
              <a:rPr lang="ro-RO" b="1" i="1" smtClean="0"/>
              <a:t>Protocolul FTP utilizarea</a:t>
            </a:r>
            <a:endParaRPr lang="ro-RO" b="1" i="1" dirty="0" smtClean="0"/>
          </a:p>
          <a:p>
            <a:r>
              <a:rPr lang="ro-RO" b="1" i="1" dirty="0"/>
              <a:t>§ </a:t>
            </a:r>
            <a:r>
              <a:rPr lang="ro-RO" b="1" i="1"/>
              <a:t> </a:t>
            </a:r>
            <a:r>
              <a:rPr lang="ro-RO" b="1" i="1" smtClean="0"/>
              <a:t>Protocolul SMTP și DNS funcțiile și utilizarea</a:t>
            </a:r>
            <a:endParaRPr lang="ro-RO" b="1" dirty="0"/>
          </a:p>
        </p:txBody>
      </p:sp>
    </p:spTree>
    <p:extLst>
      <p:ext uri="{BB962C8B-B14F-4D97-AF65-F5344CB8AC3E}">
        <p14:creationId xmlns:p14="http://schemas.microsoft.com/office/powerpoint/2010/main" val="26999531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6725" y="228600"/>
            <a:ext cx="11574379" cy="652111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Mod de </a:t>
            </a:r>
            <a:r>
              <a:rPr lang="en-US" dirty="0" err="1"/>
              <a:t>funcţionare</a:t>
            </a:r>
            <a:r>
              <a:rPr lang="en-US" dirty="0"/>
              <a:t> al </a:t>
            </a:r>
            <a:r>
              <a:rPr lang="en-US" dirty="0" err="1"/>
              <a:t>acestui</a:t>
            </a:r>
            <a:r>
              <a:rPr lang="en-US" dirty="0"/>
              <a:t> protocol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următorul</a:t>
            </a:r>
            <a:r>
              <a:rPr lang="en-US" dirty="0"/>
              <a:t>: </a:t>
            </a:r>
          </a:p>
          <a:p>
            <a:r>
              <a:rPr lang="en-US" dirty="0" err="1" smtClean="0"/>
              <a:t>Comunicarea</a:t>
            </a:r>
            <a:r>
              <a:rPr lang="en-US" dirty="0" smtClean="0"/>
              <a:t> </a:t>
            </a:r>
            <a:r>
              <a:rPr lang="en-US" dirty="0" err="1"/>
              <a:t>între</a:t>
            </a:r>
            <a:r>
              <a:rPr lang="en-US" dirty="0"/>
              <a:t> client / </a:t>
            </a:r>
            <a:r>
              <a:rPr lang="en-US" dirty="0" err="1"/>
              <a:t>transmiţător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server / receptor se </a:t>
            </a:r>
            <a:r>
              <a:rPr lang="en-US" dirty="0" err="1"/>
              <a:t>realizează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texte</a:t>
            </a:r>
            <a:r>
              <a:rPr lang="en-US" dirty="0"/>
              <a:t> ASCII. </a:t>
            </a:r>
            <a:r>
              <a:rPr lang="en-US" dirty="0" err="1"/>
              <a:t>Iniţial</a:t>
            </a:r>
            <a:r>
              <a:rPr lang="en-US" dirty="0"/>
              <a:t> </a:t>
            </a:r>
            <a:r>
              <a:rPr lang="en-US" dirty="0" err="1"/>
              <a:t>clientul</a:t>
            </a:r>
            <a:r>
              <a:rPr lang="en-US" dirty="0"/>
              <a:t> </a:t>
            </a:r>
            <a:r>
              <a:rPr lang="en-US" dirty="0" err="1"/>
              <a:t>stabileşte</a:t>
            </a:r>
            <a:r>
              <a:rPr lang="en-US" dirty="0"/>
              <a:t> </a:t>
            </a:r>
            <a:r>
              <a:rPr lang="en-US" dirty="0" err="1"/>
              <a:t>conexiunea</a:t>
            </a:r>
            <a:r>
              <a:rPr lang="en-US" dirty="0"/>
              <a:t> </a:t>
            </a:r>
            <a:r>
              <a:rPr lang="en-US" dirty="0" err="1"/>
              <a:t>către</a:t>
            </a:r>
            <a:r>
              <a:rPr lang="en-US" dirty="0"/>
              <a:t> server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aşteaptă</a:t>
            </a:r>
            <a:r>
              <a:rPr lang="en-US" dirty="0"/>
              <a:t> ca </a:t>
            </a:r>
            <a:r>
              <a:rPr lang="en-US" dirty="0" err="1"/>
              <a:t>serverul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-I </a:t>
            </a:r>
            <a:r>
              <a:rPr lang="en-US" dirty="0" err="1"/>
              <a:t>răspundă</a:t>
            </a:r>
            <a:r>
              <a:rPr lang="en-US" dirty="0"/>
              <a:t> cu </a:t>
            </a:r>
            <a:r>
              <a:rPr lang="en-US" dirty="0" err="1"/>
              <a:t>mesajul</a:t>
            </a:r>
            <a:r>
              <a:rPr lang="en-US" dirty="0"/>
              <a:t> “220 Service Ready”. </a:t>
            </a:r>
            <a:r>
              <a:rPr lang="en-US" dirty="0" err="1"/>
              <a:t>Dacă</a:t>
            </a:r>
            <a:r>
              <a:rPr lang="en-US" dirty="0"/>
              <a:t> </a:t>
            </a:r>
            <a:r>
              <a:rPr lang="en-US" dirty="0" err="1"/>
              <a:t>serverul</a:t>
            </a:r>
            <a:r>
              <a:rPr lang="en-US" dirty="0"/>
              <a:t> e </a:t>
            </a:r>
            <a:r>
              <a:rPr lang="en-US" dirty="0" err="1"/>
              <a:t>supraîncărcat</a:t>
            </a:r>
            <a:r>
              <a:rPr lang="en-US" dirty="0"/>
              <a:t>, </a:t>
            </a:r>
            <a:r>
              <a:rPr lang="en-US" dirty="0" err="1"/>
              <a:t>poate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întârzie</a:t>
            </a:r>
            <a:r>
              <a:rPr lang="en-US" dirty="0"/>
              <a:t> cu </a:t>
            </a:r>
            <a:r>
              <a:rPr lang="en-US" dirty="0" err="1"/>
              <a:t>trimiterea</a:t>
            </a:r>
            <a:r>
              <a:rPr lang="en-US" dirty="0"/>
              <a:t> </a:t>
            </a:r>
            <a:r>
              <a:rPr lang="en-US" dirty="0" err="1"/>
              <a:t>unui</a:t>
            </a:r>
            <a:r>
              <a:rPr lang="en-US" dirty="0"/>
              <a:t> </a:t>
            </a:r>
            <a:r>
              <a:rPr lang="en-US" dirty="0" err="1"/>
              <a:t>răspuns</a:t>
            </a:r>
            <a:r>
              <a:rPr lang="en-US" dirty="0"/>
              <a:t>; </a:t>
            </a:r>
          </a:p>
          <a:p>
            <a:r>
              <a:rPr lang="en-US" dirty="0" err="1" smtClean="0"/>
              <a:t>După</a:t>
            </a:r>
            <a:r>
              <a:rPr lang="en-US" dirty="0" smtClean="0"/>
              <a:t> </a:t>
            </a:r>
            <a:r>
              <a:rPr lang="en-US" dirty="0" err="1"/>
              <a:t>primirea</a:t>
            </a:r>
            <a:r>
              <a:rPr lang="en-US" dirty="0"/>
              <a:t> </a:t>
            </a:r>
            <a:r>
              <a:rPr lang="en-US" dirty="0" err="1"/>
              <a:t>mesajului</a:t>
            </a:r>
            <a:r>
              <a:rPr lang="en-US" dirty="0"/>
              <a:t> cu </a:t>
            </a:r>
            <a:r>
              <a:rPr lang="en-US" dirty="0" err="1"/>
              <a:t>codul</a:t>
            </a:r>
            <a:r>
              <a:rPr lang="en-US" dirty="0"/>
              <a:t> 220, </a:t>
            </a:r>
            <a:r>
              <a:rPr lang="en-US" dirty="0" err="1"/>
              <a:t>clientul</a:t>
            </a:r>
            <a:r>
              <a:rPr lang="en-US" dirty="0"/>
              <a:t> </a:t>
            </a:r>
            <a:r>
              <a:rPr lang="en-US" dirty="0" err="1"/>
              <a:t>trimite</a:t>
            </a:r>
            <a:r>
              <a:rPr lang="en-US" dirty="0"/>
              <a:t> </a:t>
            </a:r>
            <a:r>
              <a:rPr lang="en-US" dirty="0" err="1"/>
              <a:t>comanda</a:t>
            </a:r>
            <a:r>
              <a:rPr lang="en-US" dirty="0"/>
              <a:t> HELO </a:t>
            </a:r>
            <a:r>
              <a:rPr lang="en-US" dirty="0" err="1"/>
              <a:t>prin</a:t>
            </a:r>
            <a:r>
              <a:rPr lang="en-US" dirty="0"/>
              <a:t> care </a:t>
            </a:r>
            <a:r>
              <a:rPr lang="en-US" dirty="0" err="1"/>
              <a:t>îşi</a:t>
            </a:r>
            <a:r>
              <a:rPr lang="en-US" dirty="0"/>
              <a:t> </a:t>
            </a:r>
            <a:r>
              <a:rPr lang="en-US" dirty="0" err="1"/>
              <a:t>indică</a:t>
            </a:r>
            <a:r>
              <a:rPr lang="en-US" dirty="0"/>
              <a:t> </a:t>
            </a:r>
            <a:r>
              <a:rPr lang="en-US" dirty="0" err="1"/>
              <a:t>identitatea</a:t>
            </a:r>
            <a:r>
              <a:rPr lang="en-US" dirty="0"/>
              <a:t>; </a:t>
            </a:r>
          </a:p>
          <a:p>
            <a:r>
              <a:rPr lang="en-US" dirty="0" err="1" smtClean="0"/>
              <a:t>Odată</a:t>
            </a:r>
            <a:r>
              <a:rPr lang="en-US" dirty="0" smtClean="0"/>
              <a:t>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comunicarea</a:t>
            </a:r>
            <a:r>
              <a:rPr lang="en-US" dirty="0"/>
              <a:t> a </a:t>
            </a:r>
            <a:r>
              <a:rPr lang="en-US" dirty="0" err="1"/>
              <a:t>fost</a:t>
            </a:r>
            <a:r>
              <a:rPr lang="en-US" dirty="0"/>
              <a:t> </a:t>
            </a:r>
            <a:r>
              <a:rPr lang="en-US" dirty="0" err="1"/>
              <a:t>stabilită</a:t>
            </a:r>
            <a:r>
              <a:rPr lang="en-US" dirty="0"/>
              <a:t>, </a:t>
            </a:r>
            <a:r>
              <a:rPr lang="en-US" dirty="0" err="1"/>
              <a:t>clientul</a:t>
            </a:r>
            <a:r>
              <a:rPr lang="en-US" dirty="0"/>
              <a:t> </a:t>
            </a:r>
            <a:r>
              <a:rPr lang="en-US" dirty="0" err="1"/>
              <a:t>poate</a:t>
            </a:r>
            <a:r>
              <a:rPr lang="en-US" dirty="0"/>
              <a:t> </a:t>
            </a:r>
            <a:r>
              <a:rPr lang="en-US" dirty="0" err="1"/>
              <a:t>trimite</a:t>
            </a:r>
            <a:r>
              <a:rPr lang="en-US" dirty="0"/>
              <a:t> </a:t>
            </a:r>
            <a:r>
              <a:rPr lang="en-US" dirty="0" err="1"/>
              <a:t>unul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multe</a:t>
            </a:r>
            <a:r>
              <a:rPr lang="en-US" dirty="0"/>
              <a:t> </a:t>
            </a:r>
            <a:r>
              <a:rPr lang="en-US" dirty="0" err="1"/>
              <a:t>mesaje</a:t>
            </a:r>
            <a:r>
              <a:rPr lang="en-US" dirty="0"/>
              <a:t> (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comanda</a:t>
            </a:r>
            <a:r>
              <a:rPr lang="en-US" dirty="0"/>
              <a:t> MAIL), </a:t>
            </a:r>
            <a:r>
              <a:rPr lang="en-US" dirty="0" err="1"/>
              <a:t>poate</a:t>
            </a:r>
            <a:r>
              <a:rPr lang="en-US" dirty="0"/>
              <a:t> </a:t>
            </a:r>
            <a:r>
              <a:rPr lang="en-US" dirty="0" err="1"/>
              <a:t>încheia</a:t>
            </a:r>
            <a:r>
              <a:rPr lang="en-US" dirty="0"/>
              <a:t> </a:t>
            </a:r>
            <a:r>
              <a:rPr lang="en-US" dirty="0" err="1"/>
              <a:t>conexiunea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poate</a:t>
            </a:r>
            <a:r>
              <a:rPr lang="en-US" dirty="0"/>
              <a:t> </a:t>
            </a:r>
            <a:r>
              <a:rPr lang="en-US" dirty="0" err="1"/>
              <a:t>folosi</a:t>
            </a:r>
            <a:r>
              <a:rPr lang="en-US" dirty="0"/>
              <a:t> </a:t>
            </a:r>
            <a:r>
              <a:rPr lang="en-US" dirty="0" err="1"/>
              <a:t>unele</a:t>
            </a:r>
            <a:r>
              <a:rPr lang="en-US" dirty="0"/>
              <a:t> </a:t>
            </a:r>
            <a:r>
              <a:rPr lang="en-US" dirty="0" err="1"/>
              <a:t>servicii</a:t>
            </a:r>
            <a:r>
              <a:rPr lang="en-US" dirty="0"/>
              <a:t> </a:t>
            </a:r>
            <a:r>
              <a:rPr lang="en-US" dirty="0" err="1"/>
              <a:t>precum</a:t>
            </a:r>
            <a:r>
              <a:rPr lang="en-US" dirty="0"/>
              <a:t> </a:t>
            </a:r>
            <a:r>
              <a:rPr lang="en-US" dirty="0" err="1"/>
              <a:t>verificarea</a:t>
            </a:r>
            <a:r>
              <a:rPr lang="en-US" dirty="0"/>
              <a:t> </a:t>
            </a:r>
            <a:r>
              <a:rPr lang="en-US" dirty="0" err="1"/>
              <a:t>adreselor</a:t>
            </a:r>
            <a:r>
              <a:rPr lang="en-US" dirty="0"/>
              <a:t> de e-mail; </a:t>
            </a:r>
          </a:p>
          <a:p>
            <a:r>
              <a:rPr lang="en-US" dirty="0" err="1" smtClean="0"/>
              <a:t>Serverul</a:t>
            </a:r>
            <a:r>
              <a:rPr lang="en-US" dirty="0" smtClean="0"/>
              <a:t> </a:t>
            </a:r>
            <a:r>
              <a:rPr lang="en-US" dirty="0" err="1"/>
              <a:t>trebuie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răspundă</a:t>
            </a:r>
            <a:r>
              <a:rPr lang="en-US" dirty="0"/>
              <a:t> </a:t>
            </a:r>
            <a:r>
              <a:rPr lang="en-US" dirty="0" err="1"/>
              <a:t>după</a:t>
            </a:r>
            <a:r>
              <a:rPr lang="en-US" dirty="0"/>
              <a:t> </a:t>
            </a:r>
            <a:r>
              <a:rPr lang="en-US" dirty="0" err="1"/>
              <a:t>fiecare</a:t>
            </a:r>
            <a:r>
              <a:rPr lang="en-US" dirty="0"/>
              <a:t> </a:t>
            </a:r>
            <a:r>
              <a:rPr lang="en-US" dirty="0" err="1"/>
              <a:t>comandă</a:t>
            </a:r>
            <a:r>
              <a:rPr lang="en-US" dirty="0"/>
              <a:t> </a:t>
            </a:r>
            <a:r>
              <a:rPr lang="en-US" dirty="0" err="1"/>
              <a:t>indicând</a:t>
            </a:r>
            <a:r>
              <a:rPr lang="en-US" dirty="0"/>
              <a:t> </a:t>
            </a:r>
            <a:r>
              <a:rPr lang="en-US" dirty="0" err="1"/>
              <a:t>dacă</a:t>
            </a:r>
            <a:r>
              <a:rPr lang="en-US" dirty="0"/>
              <a:t> </a:t>
            </a:r>
            <a:r>
              <a:rPr lang="en-US" dirty="0" err="1"/>
              <a:t>aceasta</a:t>
            </a:r>
            <a:r>
              <a:rPr lang="en-US" dirty="0"/>
              <a:t> a </a:t>
            </a:r>
            <a:r>
              <a:rPr lang="en-US" dirty="0" err="1"/>
              <a:t>fost</a:t>
            </a:r>
            <a:r>
              <a:rPr lang="en-US" dirty="0"/>
              <a:t> </a:t>
            </a:r>
            <a:r>
              <a:rPr lang="en-US" dirty="0" err="1"/>
              <a:t>acceptată</a:t>
            </a:r>
            <a:r>
              <a:rPr lang="en-US" dirty="0"/>
              <a:t>, </a:t>
            </a:r>
            <a:r>
              <a:rPr lang="en-US" dirty="0" err="1" smtClean="0"/>
              <a:t>dacă</a:t>
            </a:r>
            <a:r>
              <a:rPr lang="en-US" dirty="0" smtClean="0"/>
              <a:t> se </a:t>
            </a:r>
            <a:r>
              <a:rPr lang="en-US" dirty="0" err="1" smtClean="0"/>
              <a:t>mai</a:t>
            </a:r>
            <a:r>
              <a:rPr lang="en-US" dirty="0" smtClean="0"/>
              <a:t> </a:t>
            </a:r>
            <a:r>
              <a:rPr lang="en-US" dirty="0" err="1" smtClean="0"/>
              <a:t>aşteaptă</a:t>
            </a:r>
            <a:r>
              <a:rPr lang="en-US" dirty="0" smtClean="0"/>
              <a:t> </a:t>
            </a:r>
            <a:r>
              <a:rPr lang="en-US" dirty="0" err="1" smtClean="0"/>
              <a:t>comenzi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dacă</a:t>
            </a:r>
            <a:r>
              <a:rPr lang="en-US" dirty="0" smtClean="0"/>
              <a:t> </a:t>
            </a:r>
            <a:r>
              <a:rPr lang="en-US" dirty="0" err="1" smtClean="0"/>
              <a:t>există</a:t>
            </a:r>
            <a:r>
              <a:rPr lang="en-US" dirty="0" smtClean="0"/>
              <a:t> </a:t>
            </a:r>
            <a:r>
              <a:rPr lang="en-US" dirty="0" err="1" smtClean="0"/>
              <a:t>erori</a:t>
            </a:r>
            <a:r>
              <a:rPr lang="en-US" dirty="0" smtClean="0"/>
              <a:t>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scrierea</a:t>
            </a:r>
            <a:r>
              <a:rPr lang="en-US" dirty="0" smtClean="0"/>
              <a:t> </a:t>
            </a:r>
            <a:r>
              <a:rPr lang="en-US" dirty="0" err="1" smtClean="0"/>
              <a:t>acestor</a:t>
            </a:r>
            <a:r>
              <a:rPr lang="en-US" dirty="0" smtClean="0"/>
              <a:t> </a:t>
            </a:r>
            <a:r>
              <a:rPr lang="en-US" dirty="0" err="1" smtClean="0"/>
              <a:t>comenzi</a:t>
            </a:r>
            <a:r>
              <a:rPr lang="en-US" dirty="0" smtClean="0"/>
              <a:t>; </a:t>
            </a:r>
          </a:p>
          <a:p>
            <a:r>
              <a:rPr lang="en-US" dirty="0" err="1" smtClean="0"/>
              <a:t>Atunci</a:t>
            </a:r>
            <a:r>
              <a:rPr lang="en-US" dirty="0" smtClean="0"/>
              <a:t> </a:t>
            </a:r>
            <a:r>
              <a:rPr lang="en-US" dirty="0" err="1" smtClean="0"/>
              <a:t>când</a:t>
            </a:r>
            <a:r>
              <a:rPr lang="en-US" dirty="0" smtClean="0"/>
              <a:t> un </a:t>
            </a:r>
            <a:r>
              <a:rPr lang="en-US" dirty="0" err="1" smtClean="0"/>
              <a:t>mesaj</a:t>
            </a:r>
            <a:r>
              <a:rPr lang="en-US" dirty="0" smtClean="0"/>
              <a:t>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 smtClean="0"/>
              <a:t>trimis</a:t>
            </a:r>
            <a:r>
              <a:rPr lang="en-US" dirty="0" smtClean="0"/>
              <a:t> </a:t>
            </a:r>
            <a:r>
              <a:rPr lang="en-US" dirty="0" err="1" smtClean="0"/>
              <a:t>către</a:t>
            </a:r>
            <a:r>
              <a:rPr lang="en-US" dirty="0" smtClean="0"/>
              <a:t> </a:t>
            </a:r>
            <a:r>
              <a:rPr lang="en-US" dirty="0" err="1" smtClean="0"/>
              <a:t>mai</a:t>
            </a:r>
            <a:r>
              <a:rPr lang="en-US" dirty="0" smtClean="0"/>
              <a:t> </a:t>
            </a:r>
            <a:r>
              <a:rPr lang="en-US" dirty="0" err="1" smtClean="0"/>
              <a:t>mulţi</a:t>
            </a:r>
            <a:r>
              <a:rPr lang="en-US" dirty="0" smtClean="0"/>
              <a:t> </a:t>
            </a:r>
            <a:r>
              <a:rPr lang="en-US" dirty="0" err="1" smtClean="0"/>
              <a:t>destinatari</a:t>
            </a:r>
            <a:r>
              <a:rPr lang="en-US" dirty="0" smtClean="0"/>
              <a:t>, </a:t>
            </a:r>
            <a:r>
              <a:rPr lang="en-US" dirty="0" err="1" smtClean="0"/>
              <a:t>protocolul</a:t>
            </a:r>
            <a:r>
              <a:rPr lang="en-US" dirty="0" smtClean="0"/>
              <a:t> SMTP </a:t>
            </a:r>
            <a:r>
              <a:rPr lang="en-US" dirty="0" err="1" smtClean="0"/>
              <a:t>urmăreşte</a:t>
            </a:r>
            <a:r>
              <a:rPr lang="en-US" dirty="0" smtClean="0"/>
              <a:t> </a:t>
            </a:r>
            <a:r>
              <a:rPr lang="en-US" dirty="0" err="1" smtClean="0"/>
              <a:t>trimiterea</a:t>
            </a:r>
            <a:r>
              <a:rPr lang="en-US" dirty="0" smtClean="0"/>
              <a:t> </a:t>
            </a:r>
            <a:r>
              <a:rPr lang="en-US" dirty="0" err="1" smtClean="0"/>
              <a:t>datelor</a:t>
            </a:r>
            <a:r>
              <a:rPr lang="en-US" dirty="0" smtClean="0"/>
              <a:t> din </a:t>
            </a:r>
            <a:r>
              <a:rPr lang="en-US" dirty="0" err="1" smtClean="0"/>
              <a:t>mesaj</a:t>
            </a:r>
            <a:r>
              <a:rPr lang="en-US" dirty="0" smtClean="0"/>
              <a:t> o </a:t>
            </a:r>
            <a:r>
              <a:rPr lang="en-US" dirty="0" err="1" smtClean="0"/>
              <a:t>singură</a:t>
            </a:r>
            <a:r>
              <a:rPr lang="en-US" dirty="0" smtClean="0"/>
              <a:t> </a:t>
            </a:r>
            <a:r>
              <a:rPr lang="en-US" dirty="0" err="1" smtClean="0"/>
              <a:t>dată</a:t>
            </a:r>
            <a:r>
              <a:rPr lang="en-US" dirty="0" smtClean="0"/>
              <a:t> </a:t>
            </a: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 smtClean="0"/>
              <a:t>toţi</a:t>
            </a:r>
            <a:r>
              <a:rPr lang="en-US" dirty="0" smtClean="0"/>
              <a:t> </a:t>
            </a:r>
            <a:r>
              <a:rPr lang="en-US" dirty="0" err="1" smtClean="0"/>
              <a:t>destinatarii</a:t>
            </a:r>
            <a:r>
              <a:rPr lang="en-US" dirty="0" smtClean="0"/>
              <a:t> care </a:t>
            </a:r>
            <a:r>
              <a:rPr lang="en-US" dirty="0" err="1" smtClean="0"/>
              <a:t>aparţin</a:t>
            </a:r>
            <a:r>
              <a:rPr lang="en-US" dirty="0" smtClean="0"/>
              <a:t> </a:t>
            </a:r>
            <a:r>
              <a:rPr lang="en-US" dirty="0" err="1" smtClean="0"/>
              <a:t>aceluiaşi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destinaţie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8866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 rotWithShape="1">
          <a:blip r:embed="rId3"/>
          <a:srcRect l="3329" t="2076" r="1773" b="13226"/>
          <a:stretch/>
        </p:blipFill>
        <p:spPr bwMode="auto">
          <a:xfrm>
            <a:off x="2302962" y="322716"/>
            <a:ext cx="7812587" cy="599024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1405527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65054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Protocolul</a:t>
            </a:r>
            <a:r>
              <a:rPr lang="en-US" b="1" dirty="0"/>
              <a:t> DNS 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68243"/>
            <a:ext cx="12165594" cy="5799222"/>
          </a:xfrm>
        </p:spPr>
        <p:txBody>
          <a:bodyPr>
            <a:normAutofit/>
          </a:bodyPr>
          <a:lstStyle/>
          <a:p>
            <a:r>
              <a:rPr lang="en-US" dirty="0"/>
              <a:t>DNS (Domain Name Service) </a:t>
            </a:r>
            <a:r>
              <a:rPr lang="en-US" dirty="0" err="1"/>
              <a:t>este</a:t>
            </a:r>
            <a:r>
              <a:rPr lang="en-US" dirty="0"/>
              <a:t> un protocol </a:t>
            </a:r>
            <a:r>
              <a:rPr lang="en-US" dirty="0" smtClean="0"/>
              <a:t>Internet </a:t>
            </a:r>
            <a:r>
              <a:rPr lang="en-US" dirty="0" err="1"/>
              <a:t>literale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adrese</a:t>
            </a:r>
            <a:r>
              <a:rPr lang="en-US" dirty="0"/>
              <a:t> Internet </a:t>
            </a:r>
            <a:r>
              <a:rPr lang="en-US" dirty="0" err="1"/>
              <a:t>numerice</a:t>
            </a:r>
            <a:r>
              <a:rPr lang="en-US" dirty="0"/>
              <a:t>, </a:t>
            </a:r>
            <a:r>
              <a:rPr lang="en-US" dirty="0" err="1"/>
              <a:t>adrese</a:t>
            </a:r>
            <a:r>
              <a:rPr lang="en-US" dirty="0"/>
              <a:t> </a:t>
            </a:r>
            <a:r>
              <a:rPr lang="en-US" dirty="0" err="1"/>
              <a:t>utilizate</a:t>
            </a:r>
            <a:r>
              <a:rPr lang="en-US" dirty="0"/>
              <a:t> de un calculator </a:t>
            </a:r>
            <a:r>
              <a:rPr lang="en-US" dirty="0" err="1"/>
              <a:t>pentru</a:t>
            </a:r>
            <a:r>
              <a:rPr lang="en-US" dirty="0"/>
              <a:t> a </a:t>
            </a:r>
            <a:r>
              <a:rPr lang="en-US" dirty="0" err="1"/>
              <a:t>găsi</a:t>
            </a:r>
            <a:r>
              <a:rPr lang="en-US" dirty="0"/>
              <a:t> un calculator receptor.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Caracteristicile</a:t>
            </a:r>
            <a:r>
              <a:rPr lang="en-US" dirty="0" smtClean="0"/>
              <a:t> </a:t>
            </a:r>
            <a:r>
              <a:rPr lang="en-US" dirty="0" err="1"/>
              <a:t>sistemului</a:t>
            </a:r>
            <a:r>
              <a:rPr lang="en-US" dirty="0"/>
              <a:t> de </a:t>
            </a:r>
            <a:r>
              <a:rPr lang="en-US" dirty="0" err="1"/>
              <a:t>nume</a:t>
            </a:r>
            <a:r>
              <a:rPr lang="en-US" dirty="0"/>
              <a:t> (DNS) </a:t>
            </a:r>
            <a:r>
              <a:rPr lang="en-US" dirty="0" err="1"/>
              <a:t>sunt</a:t>
            </a:r>
            <a:r>
              <a:rPr lang="en-US" dirty="0"/>
              <a:t>: </a:t>
            </a:r>
          </a:p>
          <a:p>
            <a:r>
              <a:rPr lang="en-US" dirty="0" err="1" smtClean="0"/>
              <a:t>foloseşte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structură</a:t>
            </a:r>
            <a:r>
              <a:rPr lang="en-US" dirty="0"/>
              <a:t> </a:t>
            </a:r>
            <a:r>
              <a:rPr lang="en-US" dirty="0" err="1"/>
              <a:t>ierarhizată</a:t>
            </a:r>
            <a:r>
              <a:rPr lang="en-US" dirty="0"/>
              <a:t>; </a:t>
            </a:r>
          </a:p>
          <a:p>
            <a:r>
              <a:rPr lang="en-US" dirty="0" err="1"/>
              <a:t>deleagă</a:t>
            </a:r>
            <a:r>
              <a:rPr lang="en-US" dirty="0"/>
              <a:t> </a:t>
            </a:r>
            <a:r>
              <a:rPr lang="en-US" dirty="0" err="1"/>
              <a:t>autoritatea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nume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 smtClean="0"/>
              <a:t>		</a:t>
            </a:r>
            <a:r>
              <a:rPr lang="en-US" sz="2000" dirty="0" err="1" smtClean="0"/>
              <a:t>Domeniile</a:t>
            </a:r>
            <a:r>
              <a:rPr lang="en-US" sz="2000" dirty="0" smtClean="0"/>
              <a:t> de </a:t>
            </a:r>
            <a:r>
              <a:rPr lang="en-US" sz="2000" dirty="0" err="1" smtClean="0"/>
              <a:t>pe</a:t>
            </a:r>
            <a:r>
              <a:rPr lang="en-US" sz="2000" dirty="0" smtClean="0"/>
              <a:t> </a:t>
            </a:r>
            <a:r>
              <a:rPr lang="en-US" sz="2000" dirty="0" err="1" smtClean="0"/>
              <a:t>primul</a:t>
            </a:r>
            <a:r>
              <a:rPr lang="en-US" sz="2000" dirty="0" smtClean="0"/>
              <a:t> </a:t>
            </a:r>
            <a:r>
              <a:rPr lang="en-US" sz="2000" dirty="0" err="1" smtClean="0"/>
              <a:t>nivel</a:t>
            </a:r>
            <a:r>
              <a:rPr lang="en-US" sz="2000" dirty="0" smtClean="0"/>
              <a:t> se </a:t>
            </a:r>
            <a:r>
              <a:rPr lang="en-US" sz="2000" dirty="0" err="1" smtClean="0"/>
              <a:t>împart</a:t>
            </a:r>
            <a:r>
              <a:rPr lang="en-US" sz="2000" dirty="0" smtClean="0"/>
              <a:t> </a:t>
            </a:r>
            <a:r>
              <a:rPr lang="en-US" sz="2000" dirty="0" err="1" smtClean="0"/>
              <a:t>în</a:t>
            </a:r>
            <a:r>
              <a:rPr lang="en-US" sz="2000" dirty="0" smtClean="0"/>
              <a:t> </a:t>
            </a:r>
            <a:r>
              <a:rPr lang="en-US" sz="2000" dirty="0" err="1" smtClean="0"/>
              <a:t>două</a:t>
            </a:r>
            <a:r>
              <a:rPr lang="en-US" sz="2000" dirty="0" smtClean="0"/>
              <a:t> </a:t>
            </a:r>
            <a:r>
              <a:rPr lang="en-US" sz="2000" dirty="0" err="1"/>
              <a:t>categorii</a:t>
            </a:r>
            <a:r>
              <a:rPr lang="en-US" sz="2000" dirty="0"/>
              <a:t>:</a:t>
            </a:r>
            <a:r>
              <a:rPr lang="en-US" dirty="0" smtClean="0"/>
              <a:t> </a:t>
            </a:r>
            <a:endParaRPr lang="en-US" sz="2400" dirty="0"/>
          </a:p>
          <a:p>
            <a:pPr lvl="2"/>
            <a:r>
              <a:rPr lang="en-US" dirty="0" err="1" smtClean="0"/>
              <a:t>generice</a:t>
            </a:r>
            <a:r>
              <a:rPr lang="en-US" dirty="0" smtClean="0"/>
              <a:t> </a:t>
            </a:r>
            <a:r>
              <a:rPr lang="en-US" dirty="0"/>
              <a:t>(com, </a:t>
            </a:r>
            <a:r>
              <a:rPr lang="en-US" dirty="0" err="1"/>
              <a:t>edu</a:t>
            </a:r>
            <a:r>
              <a:rPr lang="en-US" dirty="0"/>
              <a:t>, </a:t>
            </a:r>
            <a:r>
              <a:rPr lang="en-US" dirty="0" err="1"/>
              <a:t>gov</a:t>
            </a:r>
            <a:r>
              <a:rPr lang="en-US" dirty="0"/>
              <a:t>, </a:t>
            </a:r>
            <a:r>
              <a:rPr lang="en-US" dirty="0" err="1"/>
              <a:t>int</a:t>
            </a:r>
            <a:r>
              <a:rPr lang="en-US" dirty="0"/>
              <a:t>, mil, net, org); </a:t>
            </a:r>
            <a:endParaRPr lang="en-US" sz="1600" dirty="0"/>
          </a:p>
          <a:p>
            <a:pPr lvl="2"/>
            <a:r>
              <a:rPr lang="en-US" dirty="0" err="1" smtClean="0"/>
              <a:t>ţări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cuprind</a:t>
            </a:r>
            <a:r>
              <a:rPr lang="en-US" dirty="0"/>
              <a:t> </a:t>
            </a:r>
            <a:r>
              <a:rPr lang="en-US" dirty="0" err="1"/>
              <a:t>câte</a:t>
            </a:r>
            <a:r>
              <a:rPr lang="en-US" dirty="0"/>
              <a:t> o </a:t>
            </a:r>
            <a:r>
              <a:rPr lang="en-US" dirty="0" err="1"/>
              <a:t>intrare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fiecare</a:t>
            </a:r>
            <a:r>
              <a:rPr lang="en-US" dirty="0"/>
              <a:t> </a:t>
            </a:r>
            <a:r>
              <a:rPr lang="en-US" dirty="0" err="1"/>
              <a:t>ţară</a:t>
            </a:r>
            <a:r>
              <a:rPr lang="en-US" dirty="0"/>
              <a:t>, de </a:t>
            </a:r>
            <a:r>
              <a:rPr lang="en-US" dirty="0" err="1"/>
              <a:t>ex.pentru</a:t>
            </a:r>
            <a:r>
              <a:rPr lang="en-US" dirty="0"/>
              <a:t> </a:t>
            </a:r>
            <a:r>
              <a:rPr lang="en-US" dirty="0" err="1"/>
              <a:t>Român</a:t>
            </a:r>
            <a:r>
              <a:rPr lang="en-US" dirty="0"/>
              <a:t> - </a:t>
            </a:r>
            <a:r>
              <a:rPr lang="en-US" dirty="0" err="1"/>
              <a:t>ro</a:t>
            </a:r>
            <a:r>
              <a:rPr lang="en-US" dirty="0" smtClean="0"/>
              <a:t>).</a:t>
            </a:r>
          </a:p>
          <a:p>
            <a:pPr marL="914400" lvl="2" indent="0">
              <a:buNone/>
            </a:pPr>
            <a:endParaRPr lang="en-US" dirty="0" smtClean="0"/>
          </a:p>
          <a:p>
            <a:pPr marL="271463" lvl="2" indent="-271463"/>
            <a:r>
              <a:rPr lang="en-US" sz="2800" dirty="0" err="1"/>
              <a:t>baza</a:t>
            </a:r>
            <a:r>
              <a:rPr lang="en-US" sz="2800" dirty="0"/>
              <a:t> de date cu </a:t>
            </a:r>
            <a:r>
              <a:rPr lang="en-US" sz="2800" dirty="0" err="1"/>
              <a:t>numele</a:t>
            </a:r>
            <a:r>
              <a:rPr lang="en-US" sz="2800" dirty="0"/>
              <a:t> </a:t>
            </a:r>
            <a:r>
              <a:rPr lang="en-US" sz="2800" dirty="0" err="1"/>
              <a:t>şi</a:t>
            </a:r>
            <a:r>
              <a:rPr lang="en-US" sz="2800" dirty="0"/>
              <a:t> </a:t>
            </a:r>
            <a:r>
              <a:rPr lang="en-US" sz="2800" dirty="0" err="1"/>
              <a:t>adresele</a:t>
            </a:r>
            <a:r>
              <a:rPr lang="en-US" sz="2800" dirty="0"/>
              <a:t> IP </a:t>
            </a:r>
            <a:r>
              <a:rPr lang="en-US" sz="2800" dirty="0" err="1"/>
              <a:t>este</a:t>
            </a:r>
            <a:r>
              <a:rPr lang="en-US" sz="2800" dirty="0"/>
              <a:t> </a:t>
            </a:r>
            <a:r>
              <a:rPr lang="en-US" sz="2800" dirty="0" err="1"/>
              <a:t>distribuită</a:t>
            </a:r>
            <a:r>
              <a:rPr lang="en-US" sz="2800" dirty="0"/>
              <a:t>. </a:t>
            </a:r>
            <a:endParaRPr lang="en-US" sz="2800" dirty="0" smtClean="0"/>
          </a:p>
          <a:p>
            <a:pPr marL="271463" lvl="2" indent="-271463"/>
            <a:r>
              <a:rPr lang="en-US" sz="2800" dirty="0" err="1"/>
              <a:t>Nume_domeniu</a:t>
            </a:r>
            <a:r>
              <a:rPr lang="en-US" sz="2800" dirty="0"/>
              <a:t> - </a:t>
            </a:r>
            <a:r>
              <a:rPr lang="en-US" sz="2800" dirty="0" err="1"/>
              <a:t>precizează</a:t>
            </a:r>
            <a:r>
              <a:rPr lang="en-US" sz="2800" dirty="0"/>
              <a:t> </a:t>
            </a:r>
            <a:r>
              <a:rPr lang="en-US" sz="2800" dirty="0" err="1"/>
              <a:t>domeniul</a:t>
            </a:r>
            <a:r>
              <a:rPr lang="en-US" sz="2800" dirty="0"/>
              <a:t> </a:t>
            </a:r>
            <a:r>
              <a:rPr lang="en-US" sz="2800" dirty="0" err="1"/>
              <a:t>căruia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se </a:t>
            </a:r>
            <a:r>
              <a:rPr lang="en-US" sz="2800" dirty="0" err="1"/>
              <a:t>aplică</a:t>
            </a:r>
            <a:r>
              <a:rPr lang="en-US" sz="2800" dirty="0"/>
              <a:t> </a:t>
            </a:r>
            <a:r>
              <a:rPr lang="en-US" sz="2800" dirty="0" err="1" smtClean="0"/>
              <a:t>înregistrarea</a:t>
            </a:r>
            <a:endParaRPr lang="en-US" sz="2800" dirty="0"/>
          </a:p>
          <a:p>
            <a:pPr marL="271463" lvl="2" indent="-271463"/>
            <a:r>
              <a:rPr lang="en-US" sz="2800" dirty="0" err="1"/>
              <a:t>Timp_de_viaţă</a:t>
            </a:r>
            <a:r>
              <a:rPr lang="en-US" sz="2800" dirty="0"/>
              <a:t> - </a:t>
            </a:r>
            <a:r>
              <a:rPr lang="en-US" sz="2800" dirty="0" err="1"/>
              <a:t>exprimă</a:t>
            </a:r>
            <a:r>
              <a:rPr lang="en-US" sz="2800" dirty="0"/>
              <a:t>, </a:t>
            </a:r>
            <a:r>
              <a:rPr lang="en-US" sz="2800" dirty="0" err="1"/>
              <a:t>în</a:t>
            </a:r>
            <a:r>
              <a:rPr lang="en-US" sz="2800" dirty="0"/>
              <a:t> </a:t>
            </a:r>
            <a:r>
              <a:rPr lang="en-US" sz="2800" dirty="0" err="1"/>
              <a:t>secunde</a:t>
            </a:r>
            <a:r>
              <a:rPr lang="en-US" sz="2800" dirty="0"/>
              <a:t>, </a:t>
            </a:r>
            <a:r>
              <a:rPr lang="en-US" sz="2800" dirty="0" err="1"/>
              <a:t>cât</a:t>
            </a:r>
            <a:r>
              <a:rPr lang="en-US" sz="2800" dirty="0"/>
              <a:t> de </a:t>
            </a:r>
            <a:r>
              <a:rPr lang="en-US" sz="2800" dirty="0" err="1"/>
              <a:t>stabilă</a:t>
            </a:r>
            <a:r>
              <a:rPr lang="en-US" sz="2800" dirty="0"/>
              <a:t> </a:t>
            </a:r>
            <a:r>
              <a:rPr lang="en-US" sz="2800" dirty="0" err="1"/>
              <a:t>este</a:t>
            </a:r>
            <a:r>
              <a:rPr lang="en-US" sz="2800" dirty="0"/>
              <a:t> </a:t>
            </a:r>
            <a:r>
              <a:rPr lang="en-US" sz="2800" dirty="0" err="1"/>
              <a:t>înregistrarea</a:t>
            </a:r>
            <a:endParaRPr lang="en-US" sz="2800" dirty="0"/>
          </a:p>
          <a:p>
            <a:pPr lvl="1"/>
            <a:r>
              <a:rPr lang="en-US" dirty="0"/>
              <a:t>care traduce </a:t>
            </a:r>
            <a:r>
              <a:rPr lang="en-US" dirty="0" err="1"/>
              <a:t>adresele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92612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8282"/>
            <a:ext cx="12191999" cy="670971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Tip - </a:t>
            </a:r>
            <a:r>
              <a:rPr lang="en-US" dirty="0" err="1"/>
              <a:t>precizează</a:t>
            </a:r>
            <a:r>
              <a:rPr lang="en-US" dirty="0"/>
              <a:t> </a:t>
            </a:r>
            <a:r>
              <a:rPr lang="en-US" dirty="0" err="1"/>
              <a:t>tipurile</a:t>
            </a:r>
            <a:r>
              <a:rPr lang="en-US" dirty="0"/>
              <a:t> </a:t>
            </a:r>
            <a:r>
              <a:rPr lang="en-US" dirty="0" err="1"/>
              <a:t>înregistrării</a:t>
            </a:r>
            <a:r>
              <a:rPr lang="en-US" dirty="0"/>
              <a:t>. </a:t>
            </a:r>
            <a:endParaRPr lang="en-US" dirty="0" smtClean="0"/>
          </a:p>
          <a:p>
            <a:pPr lvl="1"/>
            <a:r>
              <a:rPr lang="en-US" dirty="0" err="1"/>
              <a:t>Înregistrarea</a:t>
            </a:r>
            <a:r>
              <a:rPr lang="en-US" dirty="0"/>
              <a:t> A </a:t>
            </a:r>
            <a:r>
              <a:rPr lang="en-US" dirty="0" err="1"/>
              <a:t>păstrează</a:t>
            </a:r>
            <a:r>
              <a:rPr lang="en-US" dirty="0"/>
              <a:t> </a:t>
            </a:r>
            <a:r>
              <a:rPr lang="en-US" dirty="0" err="1"/>
              <a:t>adresa</a:t>
            </a:r>
            <a:r>
              <a:rPr lang="en-US" dirty="0"/>
              <a:t> IP a </a:t>
            </a:r>
            <a:r>
              <a:rPr lang="en-US" dirty="0" err="1" smtClean="0"/>
              <a:t>calculatorului</a:t>
            </a:r>
            <a:r>
              <a:rPr lang="en-US" dirty="0" smtClean="0"/>
              <a:t> </a:t>
            </a:r>
            <a:r>
              <a:rPr lang="en-US" dirty="0" err="1" smtClean="0"/>
              <a:t>gazdă</a:t>
            </a:r>
            <a:endParaRPr lang="en-US" dirty="0" smtClean="0"/>
          </a:p>
          <a:p>
            <a:pPr lvl="1"/>
            <a:r>
              <a:rPr lang="en-US" dirty="0"/>
              <a:t>MX </a:t>
            </a:r>
            <a:r>
              <a:rPr lang="en-US" dirty="0" err="1"/>
              <a:t>precizează</a:t>
            </a:r>
            <a:r>
              <a:rPr lang="en-US" dirty="0"/>
              <a:t> </a:t>
            </a:r>
            <a:r>
              <a:rPr lang="en-US" dirty="0" err="1"/>
              <a:t>numele</a:t>
            </a:r>
            <a:r>
              <a:rPr lang="en-US" dirty="0"/>
              <a:t> </a:t>
            </a:r>
            <a:r>
              <a:rPr lang="en-US" dirty="0" err="1"/>
              <a:t>calculatorului</a:t>
            </a:r>
            <a:r>
              <a:rPr lang="en-US" dirty="0"/>
              <a:t> </a:t>
            </a:r>
            <a:r>
              <a:rPr lang="en-US" dirty="0" err="1"/>
              <a:t>gazdă</a:t>
            </a:r>
            <a:r>
              <a:rPr lang="en-US" dirty="0"/>
              <a:t> </a:t>
            </a:r>
            <a:r>
              <a:rPr lang="en-US" dirty="0" err="1"/>
              <a:t>pregătit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accepte</a:t>
            </a:r>
            <a:r>
              <a:rPr lang="en-US" dirty="0"/>
              <a:t> </a:t>
            </a:r>
            <a:r>
              <a:rPr lang="en-US" dirty="0" err="1"/>
              <a:t>poşta</a:t>
            </a:r>
            <a:r>
              <a:rPr lang="en-US" dirty="0"/>
              <a:t> </a:t>
            </a:r>
            <a:r>
              <a:rPr lang="en-US" dirty="0" err="1"/>
              <a:t>electronică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domeniul</a:t>
            </a:r>
            <a:r>
              <a:rPr lang="en-US" dirty="0"/>
              <a:t> </a:t>
            </a:r>
            <a:r>
              <a:rPr lang="en-US" dirty="0" err="1"/>
              <a:t>specificat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NS </a:t>
            </a:r>
            <a:r>
              <a:rPr lang="en-US" dirty="0" err="1"/>
              <a:t>specifică</a:t>
            </a:r>
            <a:r>
              <a:rPr lang="en-US" dirty="0"/>
              <a:t> </a:t>
            </a:r>
            <a:r>
              <a:rPr lang="en-US" dirty="0" err="1"/>
              <a:t>serverele</a:t>
            </a:r>
            <a:r>
              <a:rPr lang="en-US" dirty="0"/>
              <a:t> de </a:t>
            </a:r>
            <a:r>
              <a:rPr lang="en-US" dirty="0" err="1"/>
              <a:t>nume</a:t>
            </a:r>
            <a:r>
              <a:rPr lang="en-US" dirty="0"/>
              <a:t>. </a:t>
            </a:r>
            <a:endParaRPr lang="en-US" dirty="0" smtClean="0"/>
          </a:p>
          <a:p>
            <a:pPr lvl="1"/>
            <a:r>
              <a:rPr lang="en-US" dirty="0" err="1"/>
              <a:t>Înregistrările</a:t>
            </a:r>
            <a:r>
              <a:rPr lang="en-US" dirty="0"/>
              <a:t> CNAME permit </a:t>
            </a:r>
            <a:r>
              <a:rPr lang="en-US" dirty="0" err="1"/>
              <a:t>crearea</a:t>
            </a:r>
            <a:r>
              <a:rPr lang="en-US" dirty="0"/>
              <a:t> </a:t>
            </a:r>
            <a:r>
              <a:rPr lang="en-US" dirty="0" err="1" smtClean="0"/>
              <a:t>pseudonimelor</a:t>
            </a:r>
            <a:endParaRPr lang="en-US" dirty="0" smtClean="0"/>
          </a:p>
          <a:p>
            <a:pPr lvl="1"/>
            <a:r>
              <a:rPr lang="en-US" dirty="0" err="1"/>
              <a:t>Tipul</a:t>
            </a:r>
            <a:r>
              <a:rPr lang="en-US" dirty="0"/>
              <a:t> PTR se </a:t>
            </a:r>
            <a:r>
              <a:rPr lang="en-US" dirty="0" err="1"/>
              <a:t>referă</a:t>
            </a:r>
            <a:r>
              <a:rPr lang="en-US" dirty="0"/>
              <a:t>, la </a:t>
            </a:r>
            <a:r>
              <a:rPr lang="en-US" dirty="0" err="1"/>
              <a:t>fel</a:t>
            </a:r>
            <a:r>
              <a:rPr lang="en-US" dirty="0"/>
              <a:t> ca </a:t>
            </a:r>
            <a:r>
              <a:rPr lang="en-US" dirty="0" err="1"/>
              <a:t>şi</a:t>
            </a:r>
            <a:r>
              <a:rPr lang="en-US" dirty="0"/>
              <a:t> CNAME la alt </a:t>
            </a:r>
            <a:r>
              <a:rPr lang="en-US" dirty="0" err="1"/>
              <a:t>nume</a:t>
            </a:r>
            <a:r>
              <a:rPr lang="en-US" dirty="0"/>
              <a:t>.</a:t>
            </a:r>
            <a:endParaRPr lang="en-US" dirty="0" smtClean="0"/>
          </a:p>
          <a:p>
            <a:r>
              <a:rPr lang="en-US" dirty="0" err="1" smtClean="0"/>
              <a:t>Valoare</a:t>
            </a:r>
            <a:r>
              <a:rPr lang="en-US" dirty="0" smtClean="0"/>
              <a:t> </a:t>
            </a:r>
            <a:r>
              <a:rPr lang="en-US" dirty="0"/>
              <a:t>- </a:t>
            </a:r>
            <a:r>
              <a:rPr lang="en-US" dirty="0" err="1"/>
              <a:t>poate</a:t>
            </a:r>
            <a:r>
              <a:rPr lang="en-US" dirty="0"/>
              <a:t> fi un </a:t>
            </a:r>
            <a:r>
              <a:rPr lang="en-US" dirty="0" err="1"/>
              <a:t>număr</a:t>
            </a:r>
            <a:r>
              <a:rPr lang="en-US" dirty="0"/>
              <a:t>, un </a:t>
            </a:r>
            <a:r>
              <a:rPr lang="en-US" dirty="0" err="1"/>
              <a:t>nume</a:t>
            </a:r>
            <a:r>
              <a:rPr lang="en-US" dirty="0"/>
              <a:t> de </a:t>
            </a:r>
            <a:r>
              <a:rPr lang="en-US" dirty="0" err="1"/>
              <a:t>domeniu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un cod </a:t>
            </a:r>
            <a:r>
              <a:rPr lang="en-US" dirty="0" smtClean="0"/>
              <a:t>ASCII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Componente</a:t>
            </a:r>
            <a:r>
              <a:rPr lang="en-US" dirty="0" smtClean="0"/>
              <a:t> </a:t>
            </a:r>
            <a:r>
              <a:rPr lang="en-US" dirty="0"/>
              <a:t>DNS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următoarele</a:t>
            </a:r>
            <a:r>
              <a:rPr lang="en-US" dirty="0"/>
              <a:t>:</a:t>
            </a:r>
          </a:p>
          <a:p>
            <a:r>
              <a:rPr lang="en-US" dirty="0" err="1" smtClean="0"/>
              <a:t>Servere</a:t>
            </a:r>
            <a:r>
              <a:rPr lang="en-US" dirty="0" smtClean="0"/>
              <a:t> </a:t>
            </a:r>
            <a:r>
              <a:rPr lang="en-US" dirty="0"/>
              <a:t>DNS - Un server DNS </a:t>
            </a:r>
            <a:r>
              <a:rPr lang="en-US" dirty="0" err="1"/>
              <a:t>este</a:t>
            </a:r>
            <a:r>
              <a:rPr lang="en-US" dirty="0"/>
              <a:t> o </a:t>
            </a:r>
            <a:r>
              <a:rPr lang="en-US" dirty="0" err="1"/>
              <a:t>staţie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care </a:t>
            </a:r>
            <a:r>
              <a:rPr lang="en-US" dirty="0" err="1"/>
              <a:t>rulează</a:t>
            </a:r>
            <a:r>
              <a:rPr lang="en-US" dirty="0"/>
              <a:t> un program de server DNS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cu </a:t>
            </a:r>
            <a:r>
              <a:rPr lang="en-US" dirty="0" err="1"/>
              <a:t>rezolvare</a:t>
            </a:r>
            <a:r>
              <a:rPr lang="en-US" dirty="0"/>
              <a:t> </a:t>
            </a:r>
            <a:r>
              <a:rPr lang="en-US" dirty="0" err="1"/>
              <a:t>recursivă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/>
              <a:t>cu </a:t>
            </a:r>
            <a:r>
              <a:rPr lang="en-US" dirty="0" err="1"/>
              <a:t>rezolvare</a:t>
            </a:r>
            <a:r>
              <a:rPr lang="en-US" dirty="0"/>
              <a:t> </a:t>
            </a:r>
            <a:r>
              <a:rPr lang="en-US" dirty="0" err="1"/>
              <a:t>iterativă</a:t>
            </a:r>
            <a:r>
              <a:rPr lang="en-US" dirty="0"/>
              <a:t> </a:t>
            </a:r>
          </a:p>
          <a:p>
            <a:r>
              <a:rPr lang="en-US" dirty="0"/>
              <a:t>Zone DNS-O </a:t>
            </a:r>
            <a:r>
              <a:rPr lang="en-US" dirty="0" err="1"/>
              <a:t>zonă</a:t>
            </a:r>
            <a:r>
              <a:rPr lang="en-US" dirty="0"/>
              <a:t> DNS </a:t>
            </a:r>
            <a:r>
              <a:rPr lang="en-US" dirty="0" err="1"/>
              <a:t>este</a:t>
            </a:r>
            <a:r>
              <a:rPr lang="en-US" dirty="0"/>
              <a:t> o </a:t>
            </a:r>
            <a:r>
              <a:rPr lang="en-US" dirty="0" err="1"/>
              <a:t>secţiune</a:t>
            </a:r>
            <a:r>
              <a:rPr lang="en-US" dirty="0"/>
              <a:t> </a:t>
            </a:r>
            <a:r>
              <a:rPr lang="en-US" dirty="0" err="1"/>
              <a:t>continuă</a:t>
            </a:r>
            <a:r>
              <a:rPr lang="en-US" dirty="0"/>
              <a:t> din </a:t>
            </a:r>
            <a:r>
              <a:rPr lang="en-US" dirty="0" err="1"/>
              <a:t>cadrul</a:t>
            </a:r>
            <a:r>
              <a:rPr lang="en-US" dirty="0"/>
              <a:t> </a:t>
            </a:r>
            <a:r>
              <a:rPr lang="en-US" dirty="0" err="1"/>
              <a:t>spaţiului</a:t>
            </a:r>
            <a:r>
              <a:rPr lang="en-US" dirty="0"/>
              <a:t> de </a:t>
            </a:r>
            <a:r>
              <a:rPr lang="en-US" dirty="0" err="1"/>
              <a:t>nume</a:t>
            </a:r>
            <a:r>
              <a:rPr lang="en-US" dirty="0"/>
              <a:t>. </a:t>
            </a:r>
            <a:endParaRPr lang="en-US" dirty="0" smtClean="0"/>
          </a:p>
          <a:p>
            <a:pPr lvl="1"/>
            <a:r>
              <a:rPr lang="en-US" dirty="0" err="1"/>
              <a:t>primară</a:t>
            </a:r>
            <a:r>
              <a:rPr lang="en-US" dirty="0"/>
              <a:t> – </a:t>
            </a:r>
            <a:r>
              <a:rPr lang="en-US" dirty="0" err="1"/>
              <a:t>secţiunea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care se pot face </a:t>
            </a:r>
            <a:r>
              <a:rPr lang="en-US" dirty="0" err="1"/>
              <a:t>actualizări</a:t>
            </a:r>
            <a:r>
              <a:rPr lang="en-US" dirty="0"/>
              <a:t>; </a:t>
            </a:r>
          </a:p>
          <a:p>
            <a:pPr lvl="1"/>
            <a:r>
              <a:rPr lang="en-US" dirty="0" err="1"/>
              <a:t>secundară</a:t>
            </a:r>
            <a:r>
              <a:rPr lang="en-US" dirty="0"/>
              <a:t> – </a:t>
            </a:r>
            <a:r>
              <a:rPr lang="en-US" dirty="0" err="1"/>
              <a:t>copia</a:t>
            </a:r>
            <a:r>
              <a:rPr lang="en-US" dirty="0"/>
              <a:t> </a:t>
            </a:r>
            <a:r>
              <a:rPr lang="en-US" dirty="0" err="1"/>
              <a:t>zonei</a:t>
            </a:r>
            <a:r>
              <a:rPr lang="en-US" dirty="0"/>
              <a:t> </a:t>
            </a:r>
            <a:r>
              <a:rPr lang="en-US" dirty="0" err="1"/>
              <a:t>primare</a:t>
            </a:r>
            <a:r>
              <a:rPr lang="en-US" dirty="0"/>
              <a:t>.</a:t>
            </a:r>
          </a:p>
          <a:p>
            <a:pPr lvl="1"/>
            <a:endParaRPr lang="en-US" dirty="0"/>
          </a:p>
        </p:txBody>
      </p:sp>
      <p:pic>
        <p:nvPicPr>
          <p:cNvPr id="5" name="Рисунок 4"/>
          <p:cNvPicPr/>
          <p:nvPr/>
        </p:nvPicPr>
        <p:blipFill rotWithShape="1">
          <a:blip r:embed="rId2"/>
          <a:srcRect l="1829" t="16696" r="20987" b="3136"/>
          <a:stretch/>
        </p:blipFill>
        <p:spPr bwMode="auto">
          <a:xfrm>
            <a:off x="7674428" y="1260829"/>
            <a:ext cx="4126502" cy="146604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957212" y="4549000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Serverele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DNS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stochează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informaţii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despre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o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porţiune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din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structura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ierarhică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a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spaţiului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de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nume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şi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rezolvă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interogări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de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rezoluţie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de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nume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pentru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clienţii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DNS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0551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upload.wikimedia.org/wikipedia/commons/thumb/c/cb/DNS-names-ru.svg/1920px-DNS-names-ru.svg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866" y="271849"/>
            <a:ext cx="9790122" cy="5435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40131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2421" y="123568"/>
            <a:ext cx="11738919" cy="687035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/>
              <a:t>		</a:t>
            </a:r>
            <a:r>
              <a:rPr lang="en-US" b="1" dirty="0" err="1" smtClean="0"/>
              <a:t>Protocolul</a:t>
            </a:r>
            <a:r>
              <a:rPr lang="en-US" b="1" dirty="0" smtClean="0"/>
              <a:t> </a:t>
            </a:r>
            <a:r>
              <a:rPr lang="en-US" b="1" dirty="0"/>
              <a:t>DHCP</a:t>
            </a:r>
            <a:endParaRPr lang="en-US" dirty="0"/>
          </a:p>
          <a:p>
            <a:r>
              <a:rPr lang="en-US" dirty="0" err="1"/>
              <a:t>Protocolul</a:t>
            </a:r>
            <a:r>
              <a:rPr lang="en-US" dirty="0"/>
              <a:t> DHCP (Dynamic Host Configuration Protocol) are </a:t>
            </a:r>
            <a:r>
              <a:rPr lang="en-US" dirty="0" err="1"/>
              <a:t>scopul</a:t>
            </a:r>
            <a:r>
              <a:rPr lang="en-US" dirty="0"/>
              <a:t> de a </a:t>
            </a:r>
            <a:r>
              <a:rPr lang="en-US" dirty="0" err="1"/>
              <a:t>permite</a:t>
            </a:r>
            <a:r>
              <a:rPr lang="en-US" dirty="0"/>
              <a:t> </a:t>
            </a:r>
            <a:r>
              <a:rPr lang="en-US" dirty="0" err="1"/>
              <a:t>calculatoarelor</a:t>
            </a:r>
            <a:r>
              <a:rPr lang="en-US" dirty="0"/>
              <a:t> </a:t>
            </a:r>
            <a:r>
              <a:rPr lang="en-US" dirty="0" err="1"/>
              <a:t>dintr</a:t>
            </a:r>
            <a:r>
              <a:rPr lang="en-US" dirty="0"/>
              <a:t>-o </a:t>
            </a:r>
            <a:r>
              <a:rPr lang="en-US" dirty="0" err="1"/>
              <a:t>reţea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obţină</a:t>
            </a:r>
            <a:r>
              <a:rPr lang="en-US" dirty="0"/>
              <a:t> automat o </a:t>
            </a:r>
            <a:r>
              <a:rPr lang="en-US" dirty="0" err="1"/>
              <a:t>adresă</a:t>
            </a:r>
            <a:r>
              <a:rPr lang="en-US" dirty="0"/>
              <a:t> IP, </a:t>
            </a:r>
            <a:r>
              <a:rPr lang="en-US" dirty="0" err="1"/>
              <a:t>printr</a:t>
            </a:r>
            <a:r>
              <a:rPr lang="en-US" dirty="0"/>
              <a:t>-o </a:t>
            </a:r>
            <a:r>
              <a:rPr lang="en-US" dirty="0" err="1"/>
              <a:t>cerere</a:t>
            </a:r>
            <a:r>
              <a:rPr lang="en-US" dirty="0"/>
              <a:t> </a:t>
            </a:r>
            <a:r>
              <a:rPr lang="en-US" dirty="0" err="1"/>
              <a:t>către</a:t>
            </a:r>
            <a:r>
              <a:rPr lang="en-US" dirty="0"/>
              <a:t> </a:t>
            </a:r>
            <a:r>
              <a:rPr lang="en-US" dirty="0" err="1"/>
              <a:t>serverul</a:t>
            </a:r>
            <a:r>
              <a:rPr lang="en-US" dirty="0"/>
              <a:t> DHCP</a:t>
            </a:r>
            <a:r>
              <a:rPr lang="en-US" dirty="0" smtClean="0"/>
              <a:t>.</a:t>
            </a:r>
          </a:p>
          <a:p>
            <a:endParaRPr lang="en-GB" dirty="0"/>
          </a:p>
          <a:p>
            <a:pPr marL="0" indent="0">
              <a:buNone/>
            </a:pPr>
            <a:r>
              <a:rPr lang="en-US" b="1" dirty="0" smtClean="0"/>
              <a:t>		</a:t>
            </a:r>
            <a:r>
              <a:rPr lang="en-US" b="1" dirty="0" err="1" smtClean="0"/>
              <a:t>Protocolul</a:t>
            </a:r>
            <a:r>
              <a:rPr lang="en-US" b="1" dirty="0" smtClean="0"/>
              <a:t> </a:t>
            </a:r>
            <a:r>
              <a:rPr lang="en-US" b="1" dirty="0"/>
              <a:t>SNMP </a:t>
            </a:r>
            <a:endParaRPr lang="en-US" b="1" dirty="0" smtClean="0"/>
          </a:p>
          <a:p>
            <a:r>
              <a:rPr lang="en-US" dirty="0" err="1"/>
              <a:t>Protocolul</a:t>
            </a:r>
            <a:r>
              <a:rPr lang="en-US" dirty="0"/>
              <a:t> SNMP (Simple Network Manage Protocol) – </a:t>
            </a:r>
            <a:r>
              <a:rPr lang="en-US" dirty="0" err="1"/>
              <a:t>permite</a:t>
            </a:r>
            <a:r>
              <a:rPr lang="en-US" dirty="0"/>
              <a:t> </a:t>
            </a:r>
            <a:r>
              <a:rPr lang="en-US" dirty="0" err="1"/>
              <a:t>administratorilor</a:t>
            </a:r>
            <a:r>
              <a:rPr lang="en-US" dirty="0"/>
              <a:t> de </a:t>
            </a:r>
            <a:r>
              <a:rPr lang="en-US" dirty="0" err="1"/>
              <a:t>reţea</a:t>
            </a:r>
            <a:r>
              <a:rPr lang="en-US" dirty="0"/>
              <a:t> </a:t>
            </a:r>
            <a:r>
              <a:rPr lang="en-US" dirty="0" err="1"/>
              <a:t>gestionarea</a:t>
            </a:r>
            <a:r>
              <a:rPr lang="en-US" dirty="0"/>
              <a:t> </a:t>
            </a:r>
            <a:r>
              <a:rPr lang="en-US" dirty="0" err="1"/>
              <a:t>performanţelor</a:t>
            </a:r>
            <a:r>
              <a:rPr lang="en-US" dirty="0"/>
              <a:t> </a:t>
            </a:r>
            <a:r>
              <a:rPr lang="en-US" dirty="0" err="1"/>
              <a:t>unei</a:t>
            </a:r>
            <a:r>
              <a:rPr lang="en-US" dirty="0"/>
              <a:t> </a:t>
            </a:r>
            <a:r>
              <a:rPr lang="en-US" dirty="0" err="1"/>
              <a:t>reţele</a:t>
            </a:r>
            <a:r>
              <a:rPr lang="en-US" dirty="0"/>
              <a:t>, </a:t>
            </a:r>
            <a:r>
              <a:rPr lang="en-US" dirty="0" err="1"/>
              <a:t>identificarea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rezolvarea</a:t>
            </a:r>
            <a:r>
              <a:rPr lang="en-US" dirty="0"/>
              <a:t> </a:t>
            </a:r>
            <a:r>
              <a:rPr lang="en-US" dirty="0" err="1"/>
              <a:t>problemelor</a:t>
            </a:r>
            <a:r>
              <a:rPr lang="en-US" dirty="0"/>
              <a:t> care </a:t>
            </a:r>
            <a:r>
              <a:rPr lang="en-US" dirty="0" err="1"/>
              <a:t>apar</a:t>
            </a:r>
            <a:r>
              <a:rPr lang="en-US" dirty="0"/>
              <a:t>, </a:t>
            </a:r>
            <a:r>
              <a:rPr lang="en-US" dirty="0" err="1"/>
              <a:t>precum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planificarea</a:t>
            </a:r>
            <a:r>
              <a:rPr lang="en-US" dirty="0"/>
              <a:t> </a:t>
            </a:r>
            <a:r>
              <a:rPr lang="en-US" dirty="0" err="1"/>
              <a:t>dezvoltărilor</a:t>
            </a:r>
            <a:r>
              <a:rPr lang="en-US" dirty="0"/>
              <a:t> </a:t>
            </a:r>
            <a:r>
              <a:rPr lang="en-US" dirty="0" err="1"/>
              <a:t>ulterioare</a:t>
            </a:r>
            <a:r>
              <a:rPr lang="en-US" dirty="0"/>
              <a:t> ale </a:t>
            </a:r>
            <a:r>
              <a:rPr lang="en-US" dirty="0" err="1"/>
              <a:t>reţelei</a:t>
            </a:r>
            <a:r>
              <a:rPr lang="en-US" dirty="0"/>
              <a:t>. 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sz="2600" dirty="0" smtClean="0"/>
              <a:t>SNMP </a:t>
            </a:r>
            <a:r>
              <a:rPr lang="en-US" sz="2600" dirty="0"/>
              <a:t>are </a:t>
            </a:r>
            <a:r>
              <a:rPr lang="en-US" sz="2600" dirty="0" err="1"/>
              <a:t>trei</a:t>
            </a:r>
            <a:r>
              <a:rPr lang="en-US" sz="2600" dirty="0"/>
              <a:t> </a:t>
            </a:r>
            <a:r>
              <a:rPr lang="en-US" sz="2600" dirty="0" err="1"/>
              <a:t>componente</a:t>
            </a:r>
            <a:r>
              <a:rPr lang="en-US" sz="2600" dirty="0"/>
              <a:t> de </a:t>
            </a:r>
            <a:r>
              <a:rPr lang="en-US" sz="2600" dirty="0" err="1"/>
              <a:t>bază</a:t>
            </a:r>
            <a:r>
              <a:rPr lang="en-US" sz="2600" dirty="0"/>
              <a:t>:</a:t>
            </a:r>
          </a:p>
          <a:p>
            <a:pPr lvl="1"/>
            <a:r>
              <a:rPr lang="en-US" sz="2200" dirty="0" err="1"/>
              <a:t>Staţiile</a:t>
            </a:r>
            <a:r>
              <a:rPr lang="en-US" sz="2200" dirty="0"/>
              <a:t> de </a:t>
            </a:r>
            <a:r>
              <a:rPr lang="en-US" sz="2200" dirty="0" err="1"/>
              <a:t>administrare</a:t>
            </a:r>
            <a:r>
              <a:rPr lang="en-US" sz="2200" dirty="0"/>
              <a:t> (Network Management Station) - pot fi </a:t>
            </a:r>
            <a:r>
              <a:rPr lang="en-US" sz="2200" dirty="0" err="1"/>
              <a:t>oricare</a:t>
            </a:r>
            <a:r>
              <a:rPr lang="en-US" sz="2200" dirty="0"/>
              <a:t> din </a:t>
            </a:r>
            <a:r>
              <a:rPr lang="en-US" sz="2200" dirty="0" err="1"/>
              <a:t>calculatoarele</a:t>
            </a:r>
            <a:r>
              <a:rPr lang="en-US" sz="2200" dirty="0"/>
              <a:t> </a:t>
            </a:r>
            <a:r>
              <a:rPr lang="en-US" sz="2200" dirty="0" err="1"/>
              <a:t>reţelei</a:t>
            </a:r>
            <a:r>
              <a:rPr lang="en-US" sz="2200" dirty="0"/>
              <a:t> </a:t>
            </a:r>
            <a:r>
              <a:rPr lang="en-US" sz="2200" dirty="0" err="1"/>
              <a:t>pe</a:t>
            </a:r>
            <a:r>
              <a:rPr lang="en-US" sz="2200" dirty="0"/>
              <a:t> care se </a:t>
            </a:r>
            <a:r>
              <a:rPr lang="en-US" sz="2200" dirty="0" err="1"/>
              <a:t>execută</a:t>
            </a:r>
            <a:r>
              <a:rPr lang="en-US" sz="2200" dirty="0"/>
              <a:t> </a:t>
            </a:r>
            <a:r>
              <a:rPr lang="en-US" sz="2200" dirty="0" err="1"/>
              <a:t>programele</a:t>
            </a:r>
            <a:r>
              <a:rPr lang="en-US" sz="2200" dirty="0"/>
              <a:t> de </a:t>
            </a:r>
            <a:r>
              <a:rPr lang="en-US" sz="2200" dirty="0" err="1"/>
              <a:t>administrare</a:t>
            </a:r>
            <a:r>
              <a:rPr lang="en-US" sz="2200" dirty="0"/>
              <a:t>;</a:t>
            </a:r>
            <a:endParaRPr lang="en-US" sz="1800" dirty="0"/>
          </a:p>
          <a:p>
            <a:pPr lvl="1"/>
            <a:r>
              <a:rPr lang="en-US" sz="2200" dirty="0" err="1" smtClean="0"/>
              <a:t>Agenţii</a:t>
            </a:r>
            <a:r>
              <a:rPr lang="en-US" sz="2200" dirty="0" smtClean="0"/>
              <a:t> </a:t>
            </a:r>
            <a:r>
              <a:rPr lang="en-US" sz="2200" dirty="0"/>
              <a:t>- </a:t>
            </a:r>
            <a:r>
              <a:rPr lang="en-US" sz="2200" dirty="0" err="1"/>
              <a:t>dispozitivele</a:t>
            </a:r>
            <a:r>
              <a:rPr lang="en-US" sz="2200" dirty="0"/>
              <a:t> administrate; </a:t>
            </a:r>
            <a:endParaRPr lang="en-US" sz="1800" dirty="0"/>
          </a:p>
          <a:p>
            <a:pPr lvl="1"/>
            <a:r>
              <a:rPr lang="en-US" sz="2200" dirty="0" err="1" smtClean="0"/>
              <a:t>Informaţiile</a:t>
            </a:r>
            <a:r>
              <a:rPr lang="en-US" sz="2200" dirty="0" smtClean="0"/>
              <a:t> </a:t>
            </a:r>
            <a:r>
              <a:rPr lang="en-US" sz="2200" dirty="0"/>
              <a:t>de </a:t>
            </a:r>
            <a:r>
              <a:rPr lang="en-US" sz="2200" dirty="0" err="1"/>
              <a:t>administrare</a:t>
            </a:r>
            <a:r>
              <a:rPr lang="en-US" sz="2200" dirty="0"/>
              <a:t> (Management Information Base) – </a:t>
            </a:r>
            <a:r>
              <a:rPr lang="en-US" sz="2200" dirty="0" err="1"/>
              <a:t>colecţie</a:t>
            </a:r>
            <a:r>
              <a:rPr lang="en-US" sz="2200" dirty="0"/>
              <a:t> de date </a:t>
            </a:r>
            <a:r>
              <a:rPr lang="en-US" sz="2200" dirty="0" err="1"/>
              <a:t>organizate</a:t>
            </a:r>
            <a:r>
              <a:rPr lang="en-US" sz="2200" dirty="0"/>
              <a:t> </a:t>
            </a:r>
            <a:r>
              <a:rPr lang="en-US" sz="2200" dirty="0" err="1"/>
              <a:t>ierarhic</a:t>
            </a:r>
            <a:r>
              <a:rPr lang="en-US" sz="2200" dirty="0"/>
              <a:t> care </a:t>
            </a:r>
            <a:r>
              <a:rPr lang="en-US" sz="2200" dirty="0" err="1"/>
              <a:t>asigură</a:t>
            </a:r>
            <a:r>
              <a:rPr lang="en-US" sz="2200" dirty="0"/>
              <a:t> </a:t>
            </a:r>
            <a:r>
              <a:rPr lang="en-US" sz="2200" dirty="0" err="1"/>
              <a:t>dialogul</a:t>
            </a:r>
            <a:r>
              <a:rPr lang="en-US" sz="2200" dirty="0"/>
              <a:t> </a:t>
            </a:r>
            <a:r>
              <a:rPr lang="en-US" sz="2200" dirty="0" err="1"/>
              <a:t>dintre</a:t>
            </a:r>
            <a:r>
              <a:rPr lang="en-US" sz="2200" dirty="0"/>
              <a:t> </a:t>
            </a:r>
            <a:r>
              <a:rPr lang="en-US" sz="2200" dirty="0" err="1"/>
              <a:t>staţia</a:t>
            </a:r>
            <a:r>
              <a:rPr lang="en-US" sz="2200" dirty="0"/>
              <a:t> de </a:t>
            </a:r>
            <a:r>
              <a:rPr lang="en-US" sz="2200" dirty="0" err="1"/>
              <a:t>administrare</a:t>
            </a:r>
            <a:r>
              <a:rPr lang="en-US" sz="2200" dirty="0"/>
              <a:t> </a:t>
            </a:r>
            <a:r>
              <a:rPr lang="en-US" sz="2200" dirty="0" err="1"/>
              <a:t>şi</a:t>
            </a:r>
            <a:r>
              <a:rPr lang="en-US" sz="2200" dirty="0"/>
              <a:t> </a:t>
            </a:r>
            <a:r>
              <a:rPr lang="en-US" sz="2200" dirty="0" err="1"/>
              <a:t>agenţi</a:t>
            </a:r>
            <a:r>
              <a:rPr lang="en-US" sz="2200" dirty="0"/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016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8481" y="0"/>
            <a:ext cx="10707461" cy="6786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0488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SO OSI and TCP/IP Model Comparison OSI Model ( Open System... | Osi model,  Osi layer, Computer networ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9614"/>
            <a:ext cx="12192000" cy="6397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7218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73338"/>
          </a:xfrm>
        </p:spPr>
        <p:txBody>
          <a:bodyPr>
            <a:noAutofit/>
          </a:bodyPr>
          <a:lstStyle/>
          <a:p>
            <a:r>
              <a:rPr lang="en-US" sz="3600" b="1" dirty="0"/>
              <a:t>NIVELUL APLICAŢIE</a:t>
            </a:r>
            <a:br>
              <a:rPr lang="en-US" sz="3600" b="1" dirty="0"/>
            </a:br>
            <a:endParaRPr lang="en-US" sz="3600" b="1" dirty="0"/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 rotWithShape="1">
          <a:blip r:embed="rId2"/>
          <a:srcRect b="12128"/>
          <a:stretch/>
        </p:blipFill>
        <p:spPr bwMode="auto">
          <a:xfrm>
            <a:off x="1053766" y="841169"/>
            <a:ext cx="10117430" cy="512649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648917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2442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NIVELUL APLICAŢIE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" y="766845"/>
            <a:ext cx="12192000" cy="6091155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Nivelul</a:t>
            </a:r>
            <a:r>
              <a:rPr lang="en-US" dirty="0"/>
              <a:t> </a:t>
            </a:r>
            <a:r>
              <a:rPr lang="en-US" dirty="0" err="1"/>
              <a:t>Aplicaţie</a:t>
            </a:r>
            <a:r>
              <a:rPr lang="en-US" dirty="0"/>
              <a:t> </a:t>
            </a:r>
            <a:r>
              <a:rPr lang="en-US" dirty="0" err="1"/>
              <a:t>identifică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stabileşte</a:t>
            </a:r>
            <a:r>
              <a:rPr lang="en-US" dirty="0"/>
              <a:t> </a:t>
            </a:r>
            <a:r>
              <a:rPr lang="en-US" dirty="0" err="1"/>
              <a:t>disponibilitatea</a:t>
            </a:r>
            <a:r>
              <a:rPr lang="en-US" dirty="0"/>
              <a:t> </a:t>
            </a:r>
            <a:r>
              <a:rPr lang="en-US" dirty="0" err="1"/>
              <a:t>partenerului</a:t>
            </a:r>
            <a:r>
              <a:rPr lang="en-US" dirty="0"/>
              <a:t> de </a:t>
            </a:r>
            <a:r>
              <a:rPr lang="en-US" dirty="0" err="1"/>
              <a:t>comunicaţie</a:t>
            </a:r>
            <a:r>
              <a:rPr lang="en-US" dirty="0"/>
              <a:t>, </a:t>
            </a:r>
            <a:r>
              <a:rPr lang="en-US" dirty="0" err="1"/>
              <a:t>sincronizează</a:t>
            </a:r>
            <a:r>
              <a:rPr lang="en-US" dirty="0"/>
              <a:t> </a:t>
            </a:r>
            <a:r>
              <a:rPr lang="en-US" dirty="0" err="1"/>
              <a:t>aplicaţiile</a:t>
            </a:r>
            <a:r>
              <a:rPr lang="en-US" dirty="0"/>
              <a:t> </a:t>
            </a:r>
            <a:r>
              <a:rPr lang="en-US" dirty="0" err="1"/>
              <a:t>între</a:t>
            </a:r>
            <a:r>
              <a:rPr lang="en-US" dirty="0"/>
              <a:t> </a:t>
            </a:r>
            <a:r>
              <a:rPr lang="en-US" dirty="0" err="1"/>
              <a:t>ele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stabileşte</a:t>
            </a:r>
            <a:r>
              <a:rPr lang="en-US" dirty="0"/>
              <a:t> </a:t>
            </a:r>
            <a:r>
              <a:rPr lang="en-US" dirty="0" err="1"/>
              <a:t>procedurile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controlul</a:t>
            </a:r>
            <a:r>
              <a:rPr lang="en-US" dirty="0"/>
              <a:t> </a:t>
            </a:r>
            <a:r>
              <a:rPr lang="en-US" dirty="0" err="1"/>
              <a:t>integrităţii</a:t>
            </a:r>
            <a:r>
              <a:rPr lang="en-US" dirty="0"/>
              <a:t> </a:t>
            </a:r>
            <a:r>
              <a:rPr lang="en-US" dirty="0" err="1"/>
              <a:t>datelor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erorilor</a:t>
            </a:r>
            <a:r>
              <a:rPr lang="en-US" dirty="0"/>
              <a:t>. De </a:t>
            </a:r>
            <a:r>
              <a:rPr lang="en-US" dirty="0" err="1"/>
              <a:t>asemenea</a:t>
            </a:r>
            <a:r>
              <a:rPr lang="en-US" dirty="0"/>
              <a:t> </a:t>
            </a:r>
            <a:r>
              <a:rPr lang="en-US" dirty="0" err="1"/>
              <a:t>identifică</a:t>
            </a:r>
            <a:r>
              <a:rPr lang="en-US" dirty="0"/>
              <a:t> </a:t>
            </a:r>
            <a:r>
              <a:rPr lang="en-US" dirty="0" err="1"/>
              <a:t>dacă</a:t>
            </a:r>
            <a:r>
              <a:rPr lang="en-US" dirty="0"/>
              <a:t> </a:t>
            </a:r>
            <a:r>
              <a:rPr lang="en-US" dirty="0" err="1"/>
              <a:t>există</a:t>
            </a:r>
            <a:r>
              <a:rPr lang="en-US" dirty="0"/>
              <a:t> </a:t>
            </a:r>
            <a:r>
              <a:rPr lang="en-US" dirty="0" err="1"/>
              <a:t>suficiente</a:t>
            </a:r>
            <a:r>
              <a:rPr lang="en-US" dirty="0"/>
              <a:t> </a:t>
            </a:r>
            <a:r>
              <a:rPr lang="en-US" dirty="0" err="1"/>
              <a:t>resurse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a </a:t>
            </a:r>
            <a:r>
              <a:rPr lang="en-US" dirty="0" err="1"/>
              <a:t>sprijini</a:t>
            </a:r>
            <a:r>
              <a:rPr lang="en-US" dirty="0"/>
              <a:t> </a:t>
            </a:r>
            <a:r>
              <a:rPr lang="en-US" dirty="0" err="1"/>
              <a:t>comunicaţia</a:t>
            </a:r>
            <a:r>
              <a:rPr lang="en-US" dirty="0"/>
              <a:t> </a:t>
            </a:r>
            <a:r>
              <a:rPr lang="en-US" dirty="0" err="1"/>
              <a:t>între</a:t>
            </a:r>
            <a:r>
              <a:rPr lang="en-US" dirty="0"/>
              <a:t> </a:t>
            </a:r>
            <a:r>
              <a:rPr lang="en-US" dirty="0" err="1"/>
              <a:t>parteneri</a:t>
            </a:r>
            <a:r>
              <a:rPr lang="en-US" dirty="0"/>
              <a:t>. El se </a:t>
            </a:r>
            <a:r>
              <a:rPr lang="en-US" dirty="0" err="1"/>
              <a:t>ocupă</a:t>
            </a:r>
            <a:r>
              <a:rPr lang="en-US" dirty="0"/>
              <a:t> cu </a:t>
            </a:r>
            <a:r>
              <a:rPr lang="en-US" dirty="0" err="1"/>
              <a:t>protocoalele</a:t>
            </a:r>
            <a:r>
              <a:rPr lang="en-US" dirty="0"/>
              <a:t> de </a:t>
            </a:r>
            <a:r>
              <a:rPr lang="en-US" dirty="0" err="1"/>
              <a:t>nivel</a:t>
            </a:r>
            <a:r>
              <a:rPr lang="en-US" dirty="0"/>
              <a:t> </a:t>
            </a:r>
            <a:r>
              <a:rPr lang="en-US" dirty="0" err="1"/>
              <a:t>înalt</a:t>
            </a:r>
            <a:r>
              <a:rPr lang="en-US" dirty="0"/>
              <a:t>, </a:t>
            </a:r>
            <a:r>
              <a:rPr lang="en-US" dirty="0" err="1"/>
              <a:t>codificarea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controlul</a:t>
            </a:r>
            <a:r>
              <a:rPr lang="en-US" dirty="0"/>
              <a:t> </a:t>
            </a:r>
            <a:r>
              <a:rPr lang="en-US" dirty="0" err="1"/>
              <a:t>dialogului</a:t>
            </a:r>
            <a:r>
              <a:rPr lang="en-US" dirty="0"/>
              <a:t>, </a:t>
            </a:r>
            <a:r>
              <a:rPr lang="en-US" dirty="0" err="1"/>
              <a:t>împachetarea</a:t>
            </a:r>
            <a:r>
              <a:rPr lang="en-US" dirty="0"/>
              <a:t> </a:t>
            </a:r>
            <a:r>
              <a:rPr lang="en-US" dirty="0" err="1"/>
              <a:t>datelor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trimiterea</a:t>
            </a:r>
            <a:r>
              <a:rPr lang="en-US" dirty="0"/>
              <a:t> </a:t>
            </a:r>
            <a:r>
              <a:rPr lang="en-US" dirty="0" err="1"/>
              <a:t>lor</a:t>
            </a:r>
            <a:r>
              <a:rPr lang="en-US" dirty="0"/>
              <a:t> la </a:t>
            </a:r>
            <a:r>
              <a:rPr lang="en-US" dirty="0" err="1"/>
              <a:t>următoarele</a:t>
            </a:r>
            <a:r>
              <a:rPr lang="en-US" dirty="0"/>
              <a:t> </a:t>
            </a:r>
            <a:r>
              <a:rPr lang="en-US" dirty="0" err="1" smtClean="0"/>
              <a:t>niveluri</a:t>
            </a:r>
            <a:endParaRPr lang="en-US" dirty="0" smtClean="0"/>
          </a:p>
          <a:p>
            <a:endParaRPr lang="en-GB" dirty="0"/>
          </a:p>
          <a:p>
            <a:r>
              <a:rPr lang="en-US" dirty="0"/>
              <a:t>HTTP (Hyper Text Transfer Protocol) - </a:t>
            </a:r>
            <a:r>
              <a:rPr lang="en-US" dirty="0" err="1"/>
              <a:t>aplicaţii</a:t>
            </a:r>
            <a:r>
              <a:rPr lang="en-US" dirty="0"/>
              <a:t> web (</a:t>
            </a:r>
            <a:r>
              <a:rPr lang="en-US" dirty="0" err="1"/>
              <a:t>prezentare</a:t>
            </a:r>
            <a:r>
              <a:rPr lang="en-US" dirty="0"/>
              <a:t>, </a:t>
            </a:r>
            <a:r>
              <a:rPr lang="en-US" dirty="0" err="1"/>
              <a:t>baze</a:t>
            </a:r>
            <a:r>
              <a:rPr lang="en-US" dirty="0"/>
              <a:t> de date </a:t>
            </a:r>
            <a:r>
              <a:rPr lang="en-US" dirty="0" err="1"/>
              <a:t>etc</a:t>
            </a:r>
            <a:r>
              <a:rPr lang="en-US" dirty="0"/>
              <a:t>);</a:t>
            </a:r>
          </a:p>
          <a:p>
            <a:r>
              <a:rPr lang="en-US" dirty="0" smtClean="0"/>
              <a:t>Telnet </a:t>
            </a:r>
            <a:r>
              <a:rPr lang="en-US" dirty="0"/>
              <a:t>- </a:t>
            </a:r>
            <a:r>
              <a:rPr lang="en-US" dirty="0" err="1"/>
              <a:t>terminale</a:t>
            </a:r>
            <a:r>
              <a:rPr lang="en-US" dirty="0"/>
              <a:t> </a:t>
            </a:r>
            <a:r>
              <a:rPr lang="en-US" dirty="0" err="1"/>
              <a:t>virtuale</a:t>
            </a:r>
            <a:r>
              <a:rPr lang="en-US" dirty="0"/>
              <a:t>;</a:t>
            </a:r>
          </a:p>
          <a:p>
            <a:r>
              <a:rPr lang="en-US" dirty="0" smtClean="0"/>
              <a:t>FTP </a:t>
            </a:r>
            <a:r>
              <a:rPr lang="en-US" dirty="0"/>
              <a:t>(File Transfer Protocol) - transfer de </a:t>
            </a:r>
            <a:r>
              <a:rPr lang="en-US" dirty="0" err="1"/>
              <a:t>fişiere</a:t>
            </a:r>
            <a:r>
              <a:rPr lang="en-US" dirty="0"/>
              <a:t>;</a:t>
            </a:r>
          </a:p>
          <a:p>
            <a:r>
              <a:rPr lang="en-US" dirty="0" smtClean="0"/>
              <a:t>SMTP </a:t>
            </a:r>
            <a:r>
              <a:rPr lang="en-US" dirty="0"/>
              <a:t>(Simple Mail Transfer Protocol)- standard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transmiterea</a:t>
            </a:r>
            <a:r>
              <a:rPr lang="en-US" dirty="0"/>
              <a:t> e-mail-</a:t>
            </a:r>
            <a:r>
              <a:rPr lang="en-US" dirty="0" err="1"/>
              <a:t>urilor</a:t>
            </a:r>
            <a:r>
              <a:rPr lang="en-US" dirty="0"/>
              <a:t>;</a:t>
            </a:r>
          </a:p>
          <a:p>
            <a:r>
              <a:rPr lang="en-US" dirty="0" smtClean="0"/>
              <a:t>IMAP </a:t>
            </a:r>
            <a:r>
              <a:rPr lang="en-US" dirty="0"/>
              <a:t>(Internet Message Access Protocol) </a:t>
            </a:r>
            <a:r>
              <a:rPr lang="en-US" dirty="0" err="1"/>
              <a:t>şi</a:t>
            </a:r>
            <a:r>
              <a:rPr lang="en-US" dirty="0"/>
              <a:t> POP (Post Office Protocol) –</a:t>
            </a:r>
            <a:r>
              <a:rPr lang="en-US" dirty="0" err="1"/>
              <a:t>protocoale</a:t>
            </a:r>
            <a:r>
              <a:rPr lang="en-US" dirty="0"/>
              <a:t> </a:t>
            </a:r>
            <a:r>
              <a:rPr lang="en-US" dirty="0" err="1"/>
              <a:t>folosite</a:t>
            </a:r>
            <a:r>
              <a:rPr lang="en-US" dirty="0"/>
              <a:t> de </a:t>
            </a:r>
            <a:r>
              <a:rPr lang="en-US" dirty="0" err="1"/>
              <a:t>clienţii</a:t>
            </a:r>
            <a:r>
              <a:rPr lang="en-US" dirty="0"/>
              <a:t> </a:t>
            </a:r>
            <a:r>
              <a:rPr lang="en-US" dirty="0" err="1"/>
              <a:t>locali</a:t>
            </a:r>
            <a:r>
              <a:rPr lang="en-US" dirty="0"/>
              <a:t> de email de </a:t>
            </a:r>
            <a:r>
              <a:rPr lang="en-US" dirty="0" err="1"/>
              <a:t>preluarea</a:t>
            </a:r>
            <a:r>
              <a:rPr lang="en-US" dirty="0"/>
              <a:t> e-mail-</a:t>
            </a:r>
            <a:r>
              <a:rPr lang="en-US" dirty="0" err="1"/>
              <a:t>urilor</a:t>
            </a:r>
            <a:r>
              <a:rPr lang="en-US" dirty="0"/>
              <a:t> de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servere</a:t>
            </a:r>
            <a:r>
              <a:rPr lang="en-US" dirty="0"/>
              <a:t> de email;</a:t>
            </a:r>
          </a:p>
          <a:p>
            <a:r>
              <a:rPr lang="en-US" dirty="0" smtClean="0"/>
              <a:t>DNS </a:t>
            </a:r>
            <a:r>
              <a:rPr lang="en-US" dirty="0"/>
              <a:t>(Domain Name System) – </a:t>
            </a:r>
            <a:r>
              <a:rPr lang="en-US" dirty="0" err="1"/>
              <a:t>translatarea</a:t>
            </a:r>
            <a:r>
              <a:rPr lang="en-US" dirty="0"/>
              <a:t> </a:t>
            </a:r>
            <a:r>
              <a:rPr lang="en-US" dirty="0" err="1"/>
              <a:t>numelor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adrese</a:t>
            </a:r>
            <a:r>
              <a:rPr lang="en-US" dirty="0"/>
              <a:t> IP;</a:t>
            </a:r>
          </a:p>
          <a:p>
            <a:r>
              <a:rPr lang="en-US" dirty="0" smtClean="0"/>
              <a:t>DHCP </a:t>
            </a:r>
            <a:r>
              <a:rPr lang="en-US" dirty="0"/>
              <a:t>(Dynamic Host Configuration Protocol) - </a:t>
            </a:r>
            <a:r>
              <a:rPr lang="en-US" dirty="0" err="1"/>
              <a:t>atribuirea</a:t>
            </a:r>
            <a:r>
              <a:rPr lang="en-US" dirty="0"/>
              <a:t> </a:t>
            </a:r>
            <a:r>
              <a:rPr lang="en-US" dirty="0" err="1"/>
              <a:t>dinamica</a:t>
            </a:r>
            <a:r>
              <a:rPr lang="en-US" dirty="0"/>
              <a:t> de </a:t>
            </a:r>
            <a:r>
              <a:rPr lang="en-US" dirty="0" err="1"/>
              <a:t>adrese</a:t>
            </a:r>
            <a:r>
              <a:rPr lang="en-US" dirty="0"/>
              <a:t> IP </a:t>
            </a:r>
            <a:r>
              <a:rPr lang="en-US" dirty="0" err="1"/>
              <a:t>echipamentelor</a:t>
            </a:r>
            <a:r>
              <a:rPr lang="en-US" dirty="0"/>
              <a:t> de </a:t>
            </a:r>
            <a:r>
              <a:rPr lang="en-US" dirty="0" err="1"/>
              <a:t>reţea</a:t>
            </a:r>
            <a:r>
              <a:rPr lang="en-US" dirty="0"/>
              <a:t>; </a:t>
            </a:r>
          </a:p>
          <a:p>
            <a:r>
              <a:rPr lang="en-US" dirty="0" smtClean="0"/>
              <a:t>SNMP </a:t>
            </a:r>
            <a:r>
              <a:rPr lang="en-US" dirty="0"/>
              <a:t>(Simple Network Management Protocol) -</a:t>
            </a:r>
            <a:r>
              <a:rPr lang="en-US" dirty="0" err="1"/>
              <a:t>administrare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monitorizare</a:t>
            </a:r>
            <a:r>
              <a:rPr lang="en-US" dirty="0"/>
              <a:t>; </a:t>
            </a:r>
          </a:p>
          <a:p>
            <a:r>
              <a:rPr lang="en-US" dirty="0" smtClean="0"/>
              <a:t>SSH </a:t>
            </a:r>
            <a:r>
              <a:rPr lang="en-US" dirty="0"/>
              <a:t>(Secure Shell) – </a:t>
            </a:r>
            <a:r>
              <a:rPr lang="en-US" dirty="0" err="1"/>
              <a:t>transmitere</a:t>
            </a:r>
            <a:r>
              <a:rPr lang="en-US" dirty="0"/>
              <a:t> </a:t>
            </a:r>
            <a:r>
              <a:rPr lang="en-US" dirty="0" err="1"/>
              <a:t>securizată</a:t>
            </a:r>
            <a:r>
              <a:rPr lang="en-US" dirty="0"/>
              <a:t> a </a:t>
            </a:r>
            <a:r>
              <a:rPr lang="en-US" dirty="0" err="1"/>
              <a:t>datelor</a:t>
            </a:r>
            <a:r>
              <a:rPr lang="en-US" dirty="0" smtClean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841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3317421" cy="597401"/>
          </a:xfrm>
        </p:spPr>
        <p:txBody>
          <a:bodyPr>
            <a:normAutofit/>
          </a:bodyPr>
          <a:lstStyle/>
          <a:p>
            <a:r>
              <a:rPr lang="en-US" sz="3600" b="1" dirty="0" err="1"/>
              <a:t>Protocolul</a:t>
            </a:r>
            <a:r>
              <a:rPr lang="en-US" sz="3600" b="1" dirty="0"/>
              <a:t> </a:t>
            </a:r>
            <a:r>
              <a:rPr lang="en-US" sz="3600" b="1" dirty="0" smtClean="0"/>
              <a:t>HTTP</a:t>
            </a:r>
            <a:endParaRPr lang="en-US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62526"/>
            <a:ext cx="12191999" cy="5895474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Este un protocol </a:t>
            </a:r>
            <a:r>
              <a:rPr lang="en-US" dirty="0" err="1"/>
              <a:t>utilizat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a </a:t>
            </a:r>
            <a:r>
              <a:rPr lang="en-US" dirty="0" err="1"/>
              <a:t>transmite</a:t>
            </a:r>
            <a:r>
              <a:rPr lang="en-US" dirty="0"/>
              <a:t> </a:t>
            </a:r>
            <a:r>
              <a:rPr lang="en-US" dirty="0" err="1"/>
              <a:t>informaţii</a:t>
            </a:r>
            <a:r>
              <a:rPr lang="en-US" dirty="0"/>
              <a:t> </a:t>
            </a:r>
            <a:r>
              <a:rPr lang="en-US" dirty="0" err="1"/>
              <a:t>între</a:t>
            </a:r>
            <a:r>
              <a:rPr lang="en-US" dirty="0"/>
              <a:t> un program de </a:t>
            </a:r>
            <a:r>
              <a:rPr lang="en-US" dirty="0" err="1"/>
              <a:t>navigare</a:t>
            </a:r>
            <a:r>
              <a:rPr lang="en-US" dirty="0"/>
              <a:t> Web (browser) </a:t>
            </a:r>
            <a:r>
              <a:rPr lang="en-US" dirty="0" err="1"/>
              <a:t>şi</a:t>
            </a:r>
            <a:r>
              <a:rPr lang="en-US" dirty="0"/>
              <a:t> un server Web, </a:t>
            </a:r>
            <a:r>
              <a:rPr lang="en-US" dirty="0" err="1"/>
              <a:t>fiind</a:t>
            </a:r>
            <a:r>
              <a:rPr lang="en-US" dirty="0"/>
              <a:t> un protocol de tip text (hypertext</a:t>
            </a:r>
            <a:r>
              <a:rPr lang="en-US" dirty="0" smtClean="0"/>
              <a:t>). </a:t>
            </a:r>
            <a:r>
              <a:rPr lang="en-US" dirty="0">
                <a:solidFill>
                  <a:srgbClr val="FF0000"/>
                </a:solidFill>
              </a:rPr>
              <a:t>HTML (Hyper Text Markup Language)</a:t>
            </a:r>
          </a:p>
          <a:p>
            <a:endParaRPr lang="en-GB" dirty="0" smtClean="0"/>
          </a:p>
          <a:p>
            <a:pPr marL="0" indent="0">
              <a:buNone/>
            </a:pPr>
            <a:r>
              <a:rPr lang="en-US" dirty="0" smtClean="0"/>
              <a:t>	Mod </a:t>
            </a:r>
            <a:r>
              <a:rPr lang="en-US" dirty="0"/>
              <a:t>de </a:t>
            </a:r>
            <a:r>
              <a:rPr lang="en-US" dirty="0" err="1"/>
              <a:t>funcţionare</a:t>
            </a:r>
            <a:r>
              <a:rPr lang="en-US" dirty="0"/>
              <a:t>: </a:t>
            </a:r>
          </a:p>
          <a:p>
            <a:r>
              <a:rPr lang="en-US" dirty="0" err="1" smtClean="0"/>
              <a:t>Serverul</a:t>
            </a:r>
            <a:r>
              <a:rPr lang="en-US" dirty="0" smtClean="0"/>
              <a:t> </a:t>
            </a:r>
            <a:r>
              <a:rPr lang="en-US" dirty="0"/>
              <a:t>HTTP </a:t>
            </a:r>
            <a:r>
              <a:rPr lang="en-US" dirty="0" err="1"/>
              <a:t>aşteaptă</a:t>
            </a:r>
            <a:r>
              <a:rPr lang="en-US" dirty="0"/>
              <a:t>,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portul</a:t>
            </a:r>
            <a:r>
              <a:rPr lang="en-US" dirty="0"/>
              <a:t> 80, </a:t>
            </a:r>
            <a:r>
              <a:rPr lang="en-US" dirty="0" err="1"/>
              <a:t>cereri</a:t>
            </a:r>
            <a:r>
              <a:rPr lang="en-US" dirty="0"/>
              <a:t> de la </a:t>
            </a:r>
            <a:r>
              <a:rPr lang="en-US" dirty="0" err="1"/>
              <a:t>clienţi</a:t>
            </a:r>
            <a:r>
              <a:rPr lang="en-US" dirty="0"/>
              <a:t> (navigator / browser), care </a:t>
            </a:r>
            <a:r>
              <a:rPr lang="en-US" dirty="0" err="1"/>
              <a:t>sunt</a:t>
            </a:r>
            <a:r>
              <a:rPr lang="en-US" dirty="0"/>
              <a:t> de </a:t>
            </a:r>
            <a:r>
              <a:rPr lang="en-US" dirty="0" err="1"/>
              <a:t>fapt</a:t>
            </a:r>
            <a:r>
              <a:rPr lang="en-US" dirty="0"/>
              <a:t> </a:t>
            </a:r>
            <a:r>
              <a:rPr lang="en-US" dirty="0" err="1"/>
              <a:t>adrese</a:t>
            </a:r>
            <a:r>
              <a:rPr lang="en-US" dirty="0"/>
              <a:t> ale </a:t>
            </a:r>
            <a:r>
              <a:rPr lang="en-US" dirty="0" err="1"/>
              <a:t>documentelor</a:t>
            </a:r>
            <a:r>
              <a:rPr lang="en-US" dirty="0"/>
              <a:t> </a:t>
            </a:r>
            <a:r>
              <a:rPr lang="en-US" dirty="0" err="1"/>
              <a:t>dorite</a:t>
            </a:r>
            <a:r>
              <a:rPr lang="en-US" dirty="0"/>
              <a:t>; </a:t>
            </a:r>
          </a:p>
          <a:p>
            <a:r>
              <a:rPr lang="en-US" dirty="0" err="1" smtClean="0"/>
              <a:t>Clientul</a:t>
            </a:r>
            <a:r>
              <a:rPr lang="en-US" dirty="0" smtClean="0"/>
              <a:t> </a:t>
            </a:r>
            <a:r>
              <a:rPr lang="en-US" dirty="0" err="1"/>
              <a:t>primeşte</a:t>
            </a:r>
            <a:r>
              <a:rPr lang="en-US" dirty="0"/>
              <a:t> un document </a:t>
            </a:r>
            <a:r>
              <a:rPr lang="en-US" dirty="0" err="1"/>
              <a:t>în</a:t>
            </a:r>
            <a:r>
              <a:rPr lang="en-US" dirty="0"/>
              <a:t> mod text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dacă</a:t>
            </a:r>
            <a:r>
              <a:rPr lang="en-US" dirty="0"/>
              <a:t> </a:t>
            </a:r>
            <a:r>
              <a:rPr lang="en-US" dirty="0" err="1"/>
              <a:t>găseşte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el </a:t>
            </a:r>
            <a:r>
              <a:rPr lang="en-US" dirty="0" err="1"/>
              <a:t>legături</a:t>
            </a:r>
            <a:r>
              <a:rPr lang="en-US" dirty="0"/>
              <a:t> </a:t>
            </a:r>
            <a:r>
              <a:rPr lang="en-US" dirty="0" err="1"/>
              <a:t>către</a:t>
            </a:r>
            <a:r>
              <a:rPr lang="en-US" dirty="0"/>
              <a:t> </a:t>
            </a:r>
            <a:r>
              <a:rPr lang="en-US" dirty="0" err="1"/>
              <a:t>imagini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le </a:t>
            </a:r>
            <a:r>
              <a:rPr lang="en-US" dirty="0" err="1"/>
              <a:t>vrea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acestea</a:t>
            </a:r>
            <a:r>
              <a:rPr lang="en-US" dirty="0"/>
              <a:t> le </a:t>
            </a:r>
            <a:r>
              <a:rPr lang="en-US" dirty="0" err="1"/>
              <a:t>cere</a:t>
            </a:r>
            <a:r>
              <a:rPr lang="en-US" dirty="0"/>
              <a:t>. </a:t>
            </a:r>
            <a:r>
              <a:rPr lang="en-US" dirty="0" err="1" smtClean="0"/>
              <a:t>Astfel</a:t>
            </a:r>
            <a:r>
              <a:rPr lang="en-US" dirty="0" smtClean="0"/>
              <a:t> </a:t>
            </a:r>
            <a:r>
              <a:rPr lang="en-US" dirty="0" err="1" smtClean="0"/>
              <a:t>transferul</a:t>
            </a:r>
            <a:r>
              <a:rPr lang="en-US" dirty="0" smtClean="0"/>
              <a:t> </a:t>
            </a:r>
            <a:r>
              <a:rPr lang="en-US" dirty="0" err="1" smtClean="0"/>
              <a:t>unei</a:t>
            </a:r>
            <a:r>
              <a:rPr lang="en-US" dirty="0" smtClean="0"/>
              <a:t> </a:t>
            </a:r>
            <a:r>
              <a:rPr lang="en-US" dirty="0" err="1" smtClean="0"/>
              <a:t>pagini</a:t>
            </a:r>
            <a:r>
              <a:rPr lang="en-US" dirty="0" smtClean="0"/>
              <a:t> </a:t>
            </a:r>
            <a:r>
              <a:rPr lang="en-US" dirty="0" err="1" smtClean="0"/>
              <a:t>hipertext</a:t>
            </a:r>
            <a:r>
              <a:rPr lang="en-US" dirty="0" smtClean="0"/>
              <a:t> </a:t>
            </a:r>
            <a:r>
              <a:rPr lang="en-US" dirty="0" err="1" smtClean="0"/>
              <a:t>constă</a:t>
            </a:r>
            <a:r>
              <a:rPr lang="en-US" dirty="0" smtClean="0"/>
              <a:t> de </a:t>
            </a:r>
            <a:r>
              <a:rPr lang="en-US" dirty="0" err="1" smtClean="0"/>
              <a:t>fapt</a:t>
            </a:r>
            <a:r>
              <a:rPr lang="en-US" dirty="0" smtClean="0"/>
              <a:t> </a:t>
            </a: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mai</a:t>
            </a:r>
            <a:r>
              <a:rPr lang="en-US" dirty="0" smtClean="0"/>
              <a:t> </a:t>
            </a:r>
            <a:r>
              <a:rPr lang="en-US" dirty="0" err="1" smtClean="0"/>
              <a:t>multe</a:t>
            </a:r>
            <a:r>
              <a:rPr lang="en-US" dirty="0" smtClean="0"/>
              <a:t> </a:t>
            </a:r>
            <a:r>
              <a:rPr lang="en-US" dirty="0" err="1" smtClean="0"/>
              <a:t>sesiuni</a:t>
            </a:r>
            <a:r>
              <a:rPr lang="en-US" dirty="0" smtClean="0"/>
              <a:t> de transfer </a:t>
            </a:r>
            <a:r>
              <a:rPr lang="en-US" dirty="0" err="1" smtClean="0"/>
              <a:t>informaţie</a:t>
            </a:r>
            <a:r>
              <a:rPr lang="en-US" dirty="0" smtClean="0"/>
              <a:t> de la </a:t>
            </a:r>
            <a:r>
              <a:rPr lang="en-US" dirty="0" err="1" smtClean="0"/>
              <a:t>şi</a:t>
            </a:r>
            <a:r>
              <a:rPr lang="en-US" dirty="0" smtClean="0"/>
              <a:t> </a:t>
            </a:r>
            <a:r>
              <a:rPr lang="en-US" dirty="0" err="1" smtClean="0"/>
              <a:t>către</a:t>
            </a:r>
            <a:r>
              <a:rPr lang="en-US" dirty="0" smtClean="0"/>
              <a:t> </a:t>
            </a:r>
            <a:r>
              <a:rPr lang="en-US" dirty="0" err="1" smtClean="0"/>
              <a:t>serverul</a:t>
            </a:r>
            <a:r>
              <a:rPr lang="en-US" dirty="0" smtClean="0"/>
              <a:t> HTTP.</a:t>
            </a:r>
            <a:endParaRPr lang="en-US" dirty="0"/>
          </a:p>
          <a:p>
            <a:r>
              <a:rPr lang="en-US" dirty="0" err="1" smtClean="0"/>
              <a:t>După</a:t>
            </a:r>
            <a:r>
              <a:rPr lang="en-US" dirty="0" smtClean="0"/>
              <a:t> </a:t>
            </a:r>
            <a:r>
              <a:rPr lang="en-US" dirty="0" err="1"/>
              <a:t>primirea</a:t>
            </a:r>
            <a:r>
              <a:rPr lang="en-US" dirty="0"/>
              <a:t> </a:t>
            </a:r>
            <a:r>
              <a:rPr lang="en-US" dirty="0" err="1"/>
              <a:t>informaţiilor</a:t>
            </a:r>
            <a:r>
              <a:rPr lang="en-US" dirty="0"/>
              <a:t>, browser-</a:t>
            </a:r>
            <a:r>
              <a:rPr lang="en-US" dirty="0" err="1"/>
              <a:t>ului</a:t>
            </a:r>
            <a:r>
              <a:rPr lang="en-US" dirty="0"/>
              <a:t> </a:t>
            </a:r>
            <a:r>
              <a:rPr lang="en-US" dirty="0" err="1"/>
              <a:t>hotărăşte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format </a:t>
            </a:r>
            <a:r>
              <a:rPr lang="en-US" dirty="0" err="1"/>
              <a:t>acestea</a:t>
            </a:r>
            <a:r>
              <a:rPr lang="en-US" dirty="0"/>
              <a:t> </a:t>
            </a:r>
            <a:r>
              <a:rPr lang="en-US" dirty="0" err="1"/>
              <a:t>vor</a:t>
            </a:r>
            <a:r>
              <a:rPr lang="en-US" dirty="0"/>
              <a:t> fi </a:t>
            </a:r>
            <a:r>
              <a:rPr lang="en-US" dirty="0" err="1"/>
              <a:t>afişate</a:t>
            </a:r>
            <a:r>
              <a:rPr lang="en-US" dirty="0"/>
              <a:t>. </a:t>
            </a:r>
            <a:r>
              <a:rPr lang="en-US" dirty="0" err="1"/>
              <a:t>Aplicaţiile</a:t>
            </a:r>
            <a:r>
              <a:rPr lang="en-US" dirty="0"/>
              <a:t> care </a:t>
            </a:r>
            <a:r>
              <a:rPr lang="en-US" dirty="0" err="1"/>
              <a:t>folosesc</a:t>
            </a:r>
            <a:r>
              <a:rPr lang="en-US" dirty="0"/>
              <a:t> </a:t>
            </a:r>
            <a:r>
              <a:rPr lang="en-US" dirty="0" err="1"/>
              <a:t>acest</a:t>
            </a:r>
            <a:r>
              <a:rPr lang="en-US" dirty="0"/>
              <a:t> protocol </a:t>
            </a:r>
            <a:r>
              <a:rPr lang="en-US" dirty="0" err="1"/>
              <a:t>trebuie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poată</a:t>
            </a:r>
            <a:r>
              <a:rPr lang="en-US" dirty="0"/>
              <a:t> formula </a:t>
            </a:r>
            <a:r>
              <a:rPr lang="en-US" dirty="0" err="1"/>
              <a:t>cereri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/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recepţiona</a:t>
            </a:r>
            <a:r>
              <a:rPr lang="en-US" dirty="0"/>
              <a:t> </a:t>
            </a:r>
            <a:r>
              <a:rPr lang="en-US" dirty="0" err="1"/>
              <a:t>răspunsuri</a:t>
            </a:r>
            <a:r>
              <a:rPr lang="en-US" dirty="0"/>
              <a:t> (</a:t>
            </a:r>
            <a:r>
              <a:rPr lang="en-US" dirty="0" err="1"/>
              <a:t>modelul</a:t>
            </a:r>
            <a:r>
              <a:rPr lang="en-US" dirty="0"/>
              <a:t> client-server). </a:t>
            </a:r>
            <a:r>
              <a:rPr lang="en-US" dirty="0" err="1"/>
              <a:t>Clientul</a:t>
            </a:r>
            <a:r>
              <a:rPr lang="en-US" dirty="0"/>
              <a:t> </a:t>
            </a:r>
            <a:r>
              <a:rPr lang="en-US" dirty="0" err="1"/>
              <a:t>cere</a:t>
            </a:r>
            <a:r>
              <a:rPr lang="en-US" dirty="0"/>
              <a:t> </a:t>
            </a:r>
            <a:r>
              <a:rPr lang="en-US" dirty="0" err="1"/>
              <a:t>accesul</a:t>
            </a:r>
            <a:r>
              <a:rPr lang="en-US" dirty="0"/>
              <a:t> la o </a:t>
            </a:r>
            <a:r>
              <a:rPr lang="en-US" dirty="0" err="1"/>
              <a:t>resursă</a:t>
            </a:r>
            <a:r>
              <a:rPr lang="en-US" dirty="0"/>
              <a:t>, </a:t>
            </a:r>
            <a:r>
              <a:rPr lang="en-US" dirty="0" err="1"/>
              <a:t>iar</a:t>
            </a:r>
            <a:r>
              <a:rPr lang="en-US" dirty="0"/>
              <a:t> </a:t>
            </a:r>
            <a:r>
              <a:rPr lang="en-US" dirty="0" err="1"/>
              <a:t>serverul</a:t>
            </a:r>
            <a:r>
              <a:rPr lang="en-US" dirty="0"/>
              <a:t> </a:t>
            </a:r>
            <a:r>
              <a:rPr lang="en-US" dirty="0" err="1"/>
              <a:t>răspunde</a:t>
            </a:r>
            <a:r>
              <a:rPr lang="en-US" dirty="0"/>
              <a:t> </a:t>
            </a:r>
            <a:r>
              <a:rPr lang="en-US" dirty="0" err="1"/>
              <a:t>printr</a:t>
            </a:r>
            <a:r>
              <a:rPr lang="en-US" dirty="0"/>
              <a:t>-o </a:t>
            </a:r>
            <a:r>
              <a:rPr lang="en-US" dirty="0" err="1"/>
              <a:t>linie</a:t>
            </a:r>
            <a:r>
              <a:rPr lang="en-US" dirty="0"/>
              <a:t> de stare (care </a:t>
            </a:r>
            <a:r>
              <a:rPr lang="en-US" dirty="0" err="1"/>
              <a:t>conţine</a:t>
            </a:r>
            <a:r>
              <a:rPr lang="en-US" dirty="0"/>
              <a:t>, </a:t>
            </a:r>
            <a:r>
              <a:rPr lang="en-US" dirty="0" err="1"/>
              <a:t>printre</a:t>
            </a:r>
            <a:r>
              <a:rPr lang="en-US" dirty="0"/>
              <a:t> </a:t>
            </a:r>
            <a:r>
              <a:rPr lang="en-US" dirty="0" err="1"/>
              <a:t>altele</a:t>
            </a:r>
            <a:r>
              <a:rPr lang="en-US" dirty="0"/>
              <a:t>, un cod de </a:t>
            </a:r>
            <a:r>
              <a:rPr lang="en-US" dirty="0" err="1"/>
              <a:t>succes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eroare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,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primul</a:t>
            </a:r>
            <a:r>
              <a:rPr lang="en-US" dirty="0"/>
              <a:t> </a:t>
            </a:r>
            <a:r>
              <a:rPr lang="en-US" dirty="0" err="1"/>
              <a:t>caz</a:t>
            </a:r>
            <a:r>
              <a:rPr lang="en-US" dirty="0"/>
              <a:t>, </a:t>
            </a:r>
            <a:r>
              <a:rPr lang="en-US" dirty="0" err="1"/>
              <a:t>datele</a:t>
            </a:r>
            <a:r>
              <a:rPr lang="en-US" dirty="0"/>
              <a:t> </a:t>
            </a:r>
            <a:r>
              <a:rPr lang="en-US" dirty="0" err="1"/>
              <a:t>cerute</a:t>
            </a:r>
            <a:r>
              <a:rPr lang="en-US" dirty="0"/>
              <a:t>). </a:t>
            </a: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Resursa</a:t>
            </a:r>
            <a:r>
              <a:rPr lang="en-US" dirty="0" smtClean="0"/>
              <a:t> </a:t>
            </a:r>
            <a:r>
              <a:rPr lang="en-US" dirty="0" err="1"/>
              <a:t>trebuie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poată</a:t>
            </a:r>
            <a:r>
              <a:rPr lang="en-US" dirty="0"/>
              <a:t> fi </a:t>
            </a:r>
            <a:r>
              <a:rPr lang="en-US" dirty="0" err="1"/>
              <a:t>referită</a:t>
            </a:r>
            <a:r>
              <a:rPr lang="en-US" dirty="0"/>
              <a:t> </a:t>
            </a:r>
            <a:r>
              <a:rPr lang="en-US" dirty="0" err="1"/>
              <a:t>corect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fără</a:t>
            </a:r>
            <a:r>
              <a:rPr lang="en-US" dirty="0"/>
              <a:t> </a:t>
            </a:r>
            <a:r>
              <a:rPr lang="en-US" dirty="0" err="1"/>
              <a:t>echivoc</a:t>
            </a:r>
            <a:r>
              <a:rPr lang="en-US" dirty="0"/>
              <a:t>. </a:t>
            </a:r>
          </a:p>
          <a:p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/>
              <a:t>denumirea</a:t>
            </a:r>
            <a:r>
              <a:rPr lang="en-US" dirty="0"/>
              <a:t> </a:t>
            </a:r>
            <a:r>
              <a:rPr lang="en-US" dirty="0" err="1"/>
              <a:t>unei</a:t>
            </a:r>
            <a:r>
              <a:rPr lang="en-US" dirty="0"/>
              <a:t> </a:t>
            </a:r>
            <a:r>
              <a:rPr lang="en-US" dirty="0" err="1"/>
              <a:t>resurse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Internet, se </a:t>
            </a:r>
            <a:r>
              <a:rPr lang="en-US" dirty="0" err="1"/>
              <a:t>foloseşte</a:t>
            </a:r>
            <a:r>
              <a:rPr lang="en-US" dirty="0"/>
              <a:t> </a:t>
            </a:r>
            <a:r>
              <a:rPr lang="en-US" dirty="0" err="1"/>
              <a:t>termenul</a:t>
            </a:r>
            <a:r>
              <a:rPr lang="en-US" dirty="0"/>
              <a:t> generic URI – Uniform Resource Identifier. </a:t>
            </a:r>
          </a:p>
          <a:p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 err="1"/>
              <a:t>denumirea</a:t>
            </a:r>
            <a:r>
              <a:rPr lang="en-US" dirty="0"/>
              <a:t> </a:t>
            </a:r>
            <a:r>
              <a:rPr lang="en-US" dirty="0" err="1"/>
              <a:t>unei</a:t>
            </a:r>
            <a:r>
              <a:rPr lang="en-US" dirty="0"/>
              <a:t> </a:t>
            </a:r>
            <a:r>
              <a:rPr lang="en-US" dirty="0" err="1"/>
              <a:t>adrese</a:t>
            </a:r>
            <a:r>
              <a:rPr lang="en-US" dirty="0"/>
              <a:t>, se </a:t>
            </a:r>
            <a:r>
              <a:rPr lang="en-US" dirty="0" err="1"/>
              <a:t>foloseşte</a:t>
            </a:r>
            <a:r>
              <a:rPr lang="en-US" dirty="0"/>
              <a:t> </a:t>
            </a:r>
            <a:r>
              <a:rPr lang="en-US" dirty="0" err="1"/>
              <a:t>termenul</a:t>
            </a:r>
            <a:r>
              <a:rPr lang="en-US" dirty="0"/>
              <a:t> generic URL – Universal Resource Locator. </a:t>
            </a:r>
          </a:p>
          <a:p>
            <a:r>
              <a:rPr lang="en-US" dirty="0" err="1" smtClean="0"/>
              <a:t>Dacă</a:t>
            </a:r>
            <a:r>
              <a:rPr lang="en-US" dirty="0" smtClean="0"/>
              <a:t> </a:t>
            </a:r>
            <a:r>
              <a:rPr lang="en-US" dirty="0"/>
              <a:t>se face </a:t>
            </a:r>
            <a:r>
              <a:rPr lang="en-US" dirty="0" err="1"/>
              <a:t>referire</a:t>
            </a:r>
            <a:r>
              <a:rPr lang="en-US" dirty="0"/>
              <a:t> la un </a:t>
            </a:r>
            <a:r>
              <a:rPr lang="en-US" dirty="0" err="1"/>
              <a:t>nume</a:t>
            </a:r>
            <a:r>
              <a:rPr lang="en-US" dirty="0"/>
              <a:t> se </a:t>
            </a:r>
            <a:r>
              <a:rPr lang="en-US" dirty="0" err="1"/>
              <a:t>foloseşte</a:t>
            </a:r>
            <a:r>
              <a:rPr lang="en-US" dirty="0"/>
              <a:t> </a:t>
            </a:r>
            <a:r>
              <a:rPr lang="en-US" dirty="0" err="1"/>
              <a:t>termenul</a:t>
            </a:r>
            <a:r>
              <a:rPr lang="en-US" dirty="0"/>
              <a:t> generic URN- Universal Resource Name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717060" y="39196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dirty="0">
                <a:solidFill>
                  <a:srgbClr val="212529"/>
                </a:solidFill>
                <a:latin typeface="Times New Roman" pitchFamily="18" charset="0"/>
                <a:cs typeface="Times New Roman" pitchFamily="18" charset="0"/>
              </a:rPr>
              <a:t>URI = http://handynotes.ru/2009/09/uri-url-urn.html</a:t>
            </a:r>
            <a:r>
              <a:rPr lang="it-IT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it-IT" dirty="0">
                <a:latin typeface="Times New Roman" pitchFamily="18" charset="0"/>
                <a:cs typeface="Times New Roman" pitchFamily="18" charset="0"/>
              </a:rPr>
            </a:br>
            <a:r>
              <a:rPr lang="it-IT" dirty="0">
                <a:solidFill>
                  <a:srgbClr val="212529"/>
                </a:solidFill>
                <a:latin typeface="Times New Roman" pitchFamily="18" charset="0"/>
                <a:cs typeface="Times New Roman" pitchFamily="18" charset="0"/>
              </a:rPr>
              <a:t>URL = http://handynotes.ru</a:t>
            </a:r>
            <a:r>
              <a:rPr lang="it-IT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it-IT" dirty="0">
                <a:latin typeface="Times New Roman" pitchFamily="18" charset="0"/>
                <a:cs typeface="Times New Roman" pitchFamily="18" charset="0"/>
              </a:rPr>
            </a:br>
            <a:r>
              <a:rPr lang="it-IT" dirty="0">
                <a:solidFill>
                  <a:srgbClr val="212529"/>
                </a:solidFill>
                <a:latin typeface="Times New Roman" pitchFamily="18" charset="0"/>
                <a:cs typeface="Times New Roman" pitchFamily="18" charset="0"/>
              </a:rPr>
              <a:t>URN = /2009/09/uri-url-urn.html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895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8595"/>
            <a:ext cx="10515600" cy="753812"/>
          </a:xfrm>
        </p:spPr>
        <p:txBody>
          <a:bodyPr/>
          <a:lstStyle/>
          <a:p>
            <a:r>
              <a:rPr lang="en-US" b="1" dirty="0" err="1"/>
              <a:t>Protocolul</a:t>
            </a:r>
            <a:r>
              <a:rPr lang="en-US" b="1" dirty="0"/>
              <a:t> </a:t>
            </a:r>
            <a:r>
              <a:rPr lang="en-US" b="1" dirty="0" smtClean="0"/>
              <a:t>TELNET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" y="685800"/>
            <a:ext cx="12192001" cy="6172200"/>
          </a:xfrm>
        </p:spPr>
        <p:txBody>
          <a:bodyPr>
            <a:normAutofit/>
          </a:bodyPr>
          <a:lstStyle/>
          <a:p>
            <a:r>
              <a:rPr lang="en-US" dirty="0" err="1"/>
              <a:t>Telnetul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o </a:t>
            </a:r>
            <a:r>
              <a:rPr lang="en-US" dirty="0" err="1"/>
              <a:t>aplicaţie</a:t>
            </a:r>
            <a:r>
              <a:rPr lang="en-US" dirty="0"/>
              <a:t> </a:t>
            </a:r>
            <a:r>
              <a:rPr lang="en-US" dirty="0" err="1"/>
              <a:t>destinată</a:t>
            </a:r>
            <a:r>
              <a:rPr lang="en-US" dirty="0"/>
              <a:t> </a:t>
            </a:r>
            <a:r>
              <a:rPr lang="en-US" dirty="0" err="1"/>
              <a:t>accesului</a:t>
            </a:r>
            <a:r>
              <a:rPr lang="en-US" dirty="0"/>
              <a:t>, </a:t>
            </a:r>
            <a:r>
              <a:rPr lang="en-US" dirty="0" err="1"/>
              <a:t>controlului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depanării</a:t>
            </a:r>
            <a:r>
              <a:rPr lang="en-US" dirty="0"/>
              <a:t> de la </a:t>
            </a:r>
            <a:r>
              <a:rPr lang="en-US" dirty="0" err="1"/>
              <a:t>distanţă</a:t>
            </a:r>
            <a:r>
              <a:rPr lang="en-US" dirty="0"/>
              <a:t> a </a:t>
            </a:r>
            <a:r>
              <a:rPr lang="en-US" dirty="0" err="1"/>
              <a:t>calculatoarelor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a </a:t>
            </a:r>
            <a:r>
              <a:rPr lang="en-US" dirty="0" err="1"/>
              <a:t>dispozitivelor</a:t>
            </a:r>
            <a:r>
              <a:rPr lang="en-US" dirty="0"/>
              <a:t> de </a:t>
            </a:r>
            <a:r>
              <a:rPr lang="en-US" dirty="0" err="1"/>
              <a:t>reţea</a:t>
            </a:r>
            <a:r>
              <a:rPr lang="en-US" dirty="0"/>
              <a:t>. </a:t>
            </a:r>
            <a:r>
              <a:rPr lang="en-US" dirty="0" err="1"/>
              <a:t>Acest</a:t>
            </a:r>
            <a:r>
              <a:rPr lang="en-US" dirty="0"/>
              <a:t> protocol </a:t>
            </a:r>
            <a:r>
              <a:rPr lang="en-US" dirty="0" err="1"/>
              <a:t>permite</a:t>
            </a:r>
            <a:r>
              <a:rPr lang="en-US" dirty="0"/>
              <a:t> </a:t>
            </a:r>
            <a:r>
              <a:rPr lang="en-US" dirty="0" err="1"/>
              <a:t>utilizatorului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se </a:t>
            </a:r>
            <a:r>
              <a:rPr lang="en-US" dirty="0" err="1"/>
              <a:t>conecteze</a:t>
            </a:r>
            <a:r>
              <a:rPr lang="en-US" dirty="0"/>
              <a:t> la un </a:t>
            </a:r>
            <a:r>
              <a:rPr lang="en-US" dirty="0" err="1"/>
              <a:t>sistem</a:t>
            </a:r>
            <a:r>
              <a:rPr lang="en-US" dirty="0"/>
              <a:t> de la </a:t>
            </a:r>
            <a:r>
              <a:rPr lang="en-US" dirty="0" err="1"/>
              <a:t>distanţă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comunice</a:t>
            </a:r>
            <a:r>
              <a:rPr lang="en-US" dirty="0"/>
              <a:t> cu </a:t>
            </a:r>
            <a:r>
              <a:rPr lang="en-US" dirty="0" err="1"/>
              <a:t>acesta</a:t>
            </a:r>
            <a:r>
              <a:rPr lang="en-US" dirty="0"/>
              <a:t> </a:t>
            </a:r>
            <a:r>
              <a:rPr lang="en-US" dirty="0" err="1"/>
              <a:t>printr</a:t>
            </a:r>
            <a:r>
              <a:rPr lang="en-US" dirty="0"/>
              <a:t>-o </a:t>
            </a:r>
            <a:r>
              <a:rPr lang="en-US" dirty="0" err="1"/>
              <a:t>interfaţă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/>
              <a:t>a se </a:t>
            </a:r>
            <a:r>
              <a:rPr lang="en-US" dirty="0" err="1"/>
              <a:t>realiza</a:t>
            </a:r>
            <a:r>
              <a:rPr lang="en-US" dirty="0"/>
              <a:t> </a:t>
            </a:r>
            <a:r>
              <a:rPr lang="en-US" dirty="0" err="1"/>
              <a:t>accesul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necesar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existe</a:t>
            </a:r>
            <a:r>
              <a:rPr lang="en-US" dirty="0"/>
              <a:t>: </a:t>
            </a:r>
          </a:p>
          <a:p>
            <a:r>
              <a:rPr lang="en-US" dirty="0" smtClean="0"/>
              <a:t>Telnet </a:t>
            </a:r>
            <a:r>
              <a:rPr lang="en-US" dirty="0"/>
              <a:t>server - </a:t>
            </a:r>
            <a:r>
              <a:rPr lang="en-US" dirty="0" err="1"/>
              <a:t>instalat</a:t>
            </a:r>
            <a:r>
              <a:rPr lang="en-US" dirty="0"/>
              <a:t> de </a:t>
            </a:r>
            <a:r>
              <a:rPr lang="en-US" dirty="0" err="1"/>
              <a:t>administratorul</a:t>
            </a:r>
            <a:r>
              <a:rPr lang="en-US" dirty="0"/>
              <a:t> de </a:t>
            </a:r>
            <a:r>
              <a:rPr lang="en-US" dirty="0" err="1"/>
              <a:t>reţea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un calculator care </a:t>
            </a:r>
            <a:r>
              <a:rPr lang="en-US" dirty="0" err="1"/>
              <a:t>astfel</a:t>
            </a:r>
            <a:r>
              <a:rPr lang="en-US" dirty="0"/>
              <a:t> </a:t>
            </a:r>
            <a:r>
              <a:rPr lang="en-US" dirty="0" err="1"/>
              <a:t>devine</a:t>
            </a:r>
            <a:r>
              <a:rPr lang="en-US" dirty="0"/>
              <a:t> server Telnet. </a:t>
            </a:r>
            <a:r>
              <a:rPr lang="en-US" dirty="0" err="1"/>
              <a:t>Prin</a:t>
            </a:r>
            <a:r>
              <a:rPr lang="en-US" dirty="0"/>
              <a:t> Telnet server </a:t>
            </a:r>
            <a:r>
              <a:rPr lang="en-US" dirty="0" err="1"/>
              <a:t>administratorul</a:t>
            </a:r>
            <a:r>
              <a:rPr lang="en-US" dirty="0"/>
              <a:t> de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creează</a:t>
            </a:r>
            <a:r>
              <a:rPr lang="en-US" dirty="0"/>
              <a:t> </a:t>
            </a:r>
            <a:r>
              <a:rPr lang="en-US" dirty="0" err="1"/>
              <a:t>conturi</a:t>
            </a:r>
            <a:r>
              <a:rPr lang="en-US" dirty="0"/>
              <a:t> Telnet (username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parolă</a:t>
            </a:r>
            <a:r>
              <a:rPr lang="en-US" dirty="0"/>
              <a:t>)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stabileşte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zonă</a:t>
            </a:r>
            <a:r>
              <a:rPr lang="en-US" dirty="0"/>
              <a:t> se </a:t>
            </a:r>
            <a:r>
              <a:rPr lang="en-US" dirty="0" err="1"/>
              <a:t>poate</a:t>
            </a:r>
            <a:r>
              <a:rPr lang="en-US" dirty="0"/>
              <a:t> </a:t>
            </a:r>
            <a:r>
              <a:rPr lang="en-US" dirty="0" err="1"/>
              <a:t>conecta</a:t>
            </a:r>
            <a:r>
              <a:rPr lang="en-US" dirty="0"/>
              <a:t> </a:t>
            </a:r>
            <a:r>
              <a:rPr lang="en-US" dirty="0" err="1"/>
              <a:t>clientul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</a:t>
            </a:r>
            <a:r>
              <a:rPr lang="en-US" dirty="0" err="1"/>
              <a:t>poate</a:t>
            </a:r>
            <a:r>
              <a:rPr lang="en-US" dirty="0"/>
              <a:t> face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acea</a:t>
            </a:r>
            <a:r>
              <a:rPr lang="en-US" dirty="0"/>
              <a:t> </a:t>
            </a:r>
            <a:r>
              <a:rPr lang="en-US" dirty="0" err="1"/>
              <a:t>zonă</a:t>
            </a:r>
            <a:r>
              <a:rPr lang="en-US" dirty="0"/>
              <a:t>; </a:t>
            </a:r>
          </a:p>
          <a:p>
            <a:r>
              <a:rPr lang="en-US" dirty="0" smtClean="0"/>
              <a:t>Telnet </a:t>
            </a:r>
            <a:r>
              <a:rPr lang="en-US" dirty="0"/>
              <a:t>client - </a:t>
            </a:r>
            <a:r>
              <a:rPr lang="en-US" dirty="0" err="1"/>
              <a:t>instalat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un alt calculator care </a:t>
            </a:r>
            <a:r>
              <a:rPr lang="en-US" dirty="0" err="1"/>
              <a:t>astfel</a:t>
            </a:r>
            <a:r>
              <a:rPr lang="en-US" dirty="0"/>
              <a:t> </a:t>
            </a:r>
            <a:r>
              <a:rPr lang="en-US" dirty="0" err="1"/>
              <a:t>devine</a:t>
            </a:r>
            <a:r>
              <a:rPr lang="en-US" dirty="0"/>
              <a:t> client Telnet. </a:t>
            </a:r>
            <a:r>
              <a:rPr lang="en-US" dirty="0" err="1"/>
              <a:t>Softul</a:t>
            </a:r>
            <a:r>
              <a:rPr lang="en-US" dirty="0"/>
              <a:t> Telnet client </a:t>
            </a:r>
            <a:r>
              <a:rPr lang="en-US" dirty="0" err="1"/>
              <a:t>deschide</a:t>
            </a:r>
            <a:r>
              <a:rPr lang="en-US" dirty="0"/>
              <a:t> </a:t>
            </a:r>
            <a:r>
              <a:rPr lang="en-US" dirty="0" err="1"/>
              <a:t>canalul</a:t>
            </a:r>
            <a:r>
              <a:rPr lang="en-US" dirty="0"/>
              <a:t> de </a:t>
            </a:r>
            <a:r>
              <a:rPr lang="en-US" dirty="0" err="1"/>
              <a:t>comunicaţii</a:t>
            </a:r>
            <a:r>
              <a:rPr lang="en-US" dirty="0"/>
              <a:t> cu </a:t>
            </a:r>
            <a:r>
              <a:rPr lang="en-US" dirty="0" err="1"/>
              <a:t>serverul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realizează</a:t>
            </a:r>
            <a:r>
              <a:rPr lang="en-US" dirty="0"/>
              <a:t> </a:t>
            </a:r>
            <a:r>
              <a:rPr lang="en-US" dirty="0" err="1"/>
              <a:t>conectarea</a:t>
            </a:r>
            <a:r>
              <a:rPr lang="en-US" dirty="0"/>
              <a:t> la </a:t>
            </a:r>
            <a:r>
              <a:rPr lang="en-US" dirty="0" err="1"/>
              <a:t>calculatorul</a:t>
            </a:r>
            <a:r>
              <a:rPr lang="en-US" dirty="0"/>
              <a:t> server. </a:t>
            </a:r>
          </a:p>
        </p:txBody>
      </p:sp>
    </p:spTree>
    <p:extLst>
      <p:ext uri="{BB962C8B-B14F-4D97-AF65-F5344CB8AC3E}">
        <p14:creationId xmlns:p14="http://schemas.microsoft.com/office/powerpoint/2010/main" val="9327610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3178629" cy="657559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Protocolul</a:t>
            </a:r>
            <a:r>
              <a:rPr lang="en-US" b="1" dirty="0"/>
              <a:t> </a:t>
            </a:r>
            <a:r>
              <a:rPr lang="en-US" b="1" dirty="0" smtClean="0"/>
              <a:t>FTP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57558"/>
            <a:ext cx="12192000" cy="6200441"/>
          </a:xfrm>
        </p:spPr>
        <p:txBody>
          <a:bodyPr>
            <a:normAutofit/>
          </a:bodyPr>
          <a:lstStyle/>
          <a:p>
            <a:r>
              <a:rPr lang="en-US" dirty="0"/>
              <a:t>File Transfer Protocol (FTP)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protocolul</a:t>
            </a:r>
            <a:r>
              <a:rPr lang="en-US" dirty="0"/>
              <a:t> care </a:t>
            </a:r>
            <a:r>
              <a:rPr lang="en-US" dirty="0" err="1"/>
              <a:t>oferă</a:t>
            </a:r>
            <a:r>
              <a:rPr lang="en-US" dirty="0"/>
              <a:t> </a:t>
            </a:r>
            <a:r>
              <a:rPr lang="en-US" dirty="0" err="1"/>
              <a:t>facilităţi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transferul</a:t>
            </a:r>
            <a:r>
              <a:rPr lang="en-US" dirty="0"/>
              <a:t> </a:t>
            </a:r>
            <a:r>
              <a:rPr lang="en-US" dirty="0" err="1"/>
              <a:t>fişierelor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de </a:t>
            </a:r>
            <a:r>
              <a:rPr lang="en-US" dirty="0" err="1"/>
              <a:t>pe</a:t>
            </a:r>
            <a:r>
              <a:rPr lang="en-US" dirty="0"/>
              <a:t> un calculator din </a:t>
            </a:r>
            <a:r>
              <a:rPr lang="en-US" dirty="0" err="1"/>
              <a:t>reţea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Transferul</a:t>
            </a:r>
            <a:r>
              <a:rPr lang="en-US" dirty="0" smtClean="0"/>
              <a:t> </a:t>
            </a:r>
            <a:r>
              <a:rPr lang="en-US" dirty="0" err="1"/>
              <a:t>poate</a:t>
            </a:r>
            <a:r>
              <a:rPr lang="en-US" dirty="0"/>
              <a:t> fi de </a:t>
            </a:r>
            <a:r>
              <a:rPr lang="en-US" dirty="0" err="1"/>
              <a:t>două</a:t>
            </a:r>
            <a:r>
              <a:rPr lang="en-US" dirty="0"/>
              <a:t> </a:t>
            </a:r>
            <a:r>
              <a:rPr lang="en-US" dirty="0" err="1"/>
              <a:t>tipuri</a:t>
            </a:r>
            <a:r>
              <a:rPr lang="en-US" dirty="0"/>
              <a:t>: </a:t>
            </a:r>
          </a:p>
          <a:p>
            <a:r>
              <a:rPr lang="en-US" dirty="0" smtClean="0"/>
              <a:t>Upload </a:t>
            </a:r>
            <a:r>
              <a:rPr lang="en-US" dirty="0"/>
              <a:t>- </a:t>
            </a:r>
            <a:r>
              <a:rPr lang="en-US" dirty="0" err="1"/>
              <a:t>fişierele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transferate</a:t>
            </a:r>
            <a:r>
              <a:rPr lang="en-US" dirty="0"/>
              <a:t> de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calculatorul</a:t>
            </a:r>
            <a:r>
              <a:rPr lang="en-US" dirty="0"/>
              <a:t> local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cel</a:t>
            </a:r>
            <a:r>
              <a:rPr lang="en-US" dirty="0"/>
              <a:t> de la </a:t>
            </a:r>
            <a:r>
              <a:rPr lang="en-US" dirty="0" err="1"/>
              <a:t>distanţă</a:t>
            </a:r>
            <a:r>
              <a:rPr lang="en-US" dirty="0"/>
              <a:t>;</a:t>
            </a:r>
          </a:p>
          <a:p>
            <a:r>
              <a:rPr lang="en-US" dirty="0" err="1" smtClean="0"/>
              <a:t>Downlod</a:t>
            </a:r>
            <a:r>
              <a:rPr lang="en-US" dirty="0" smtClean="0"/>
              <a:t>- </a:t>
            </a:r>
            <a:r>
              <a:rPr lang="en-US" dirty="0" err="1"/>
              <a:t>fişierele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transferate</a:t>
            </a:r>
            <a:r>
              <a:rPr lang="en-US" dirty="0"/>
              <a:t> de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calculatorul</a:t>
            </a:r>
            <a:r>
              <a:rPr lang="en-US" dirty="0"/>
              <a:t> </a:t>
            </a:r>
            <a:r>
              <a:rPr lang="en-US" dirty="0" err="1"/>
              <a:t>aflat</a:t>
            </a:r>
            <a:r>
              <a:rPr lang="en-US" dirty="0"/>
              <a:t> la </a:t>
            </a:r>
            <a:r>
              <a:rPr lang="en-US" dirty="0" err="1"/>
              <a:t>distanţă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cel</a:t>
            </a:r>
            <a:r>
              <a:rPr lang="en-US" dirty="0"/>
              <a:t> local; 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FTP </a:t>
            </a:r>
            <a:r>
              <a:rPr lang="en-US" dirty="0"/>
              <a:t>nu </a:t>
            </a:r>
            <a:r>
              <a:rPr lang="en-US" dirty="0" err="1"/>
              <a:t>necesită</a:t>
            </a:r>
            <a:r>
              <a:rPr lang="en-US" dirty="0"/>
              <a:t> </a:t>
            </a:r>
            <a:r>
              <a:rPr lang="en-US" dirty="0" err="1"/>
              <a:t>codarea</a:t>
            </a:r>
            <a:r>
              <a:rPr lang="en-US" dirty="0"/>
              <a:t> </a:t>
            </a:r>
            <a:r>
              <a:rPr lang="en-US" dirty="0" err="1"/>
              <a:t>fişierelor</a:t>
            </a:r>
            <a:r>
              <a:rPr lang="en-US" dirty="0"/>
              <a:t> </a:t>
            </a:r>
            <a:r>
              <a:rPr lang="en-US" dirty="0" err="1"/>
              <a:t>înainte</a:t>
            </a:r>
            <a:r>
              <a:rPr lang="en-US" dirty="0"/>
              <a:t> de a fi </a:t>
            </a:r>
            <a:r>
              <a:rPr lang="en-US" dirty="0" err="1"/>
              <a:t>încărcate</a:t>
            </a:r>
            <a:r>
              <a:rPr lang="en-US" dirty="0"/>
              <a:t>, </a:t>
            </a:r>
            <a:r>
              <a:rPr lang="en-US" dirty="0" err="1"/>
              <a:t>aşa</a:t>
            </a:r>
            <a:r>
              <a:rPr lang="en-US" dirty="0"/>
              <a:t> cum se </a:t>
            </a:r>
            <a:r>
              <a:rPr lang="en-US" dirty="0" err="1"/>
              <a:t>întâmplă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cazul</a:t>
            </a:r>
            <a:r>
              <a:rPr lang="en-US" dirty="0"/>
              <a:t> </a:t>
            </a:r>
            <a:r>
              <a:rPr lang="en-US" dirty="0" err="1"/>
              <a:t>fişierelor</a:t>
            </a:r>
            <a:r>
              <a:rPr lang="en-US" dirty="0"/>
              <a:t> din e-mail </a:t>
            </a:r>
            <a:r>
              <a:rPr lang="en-US" dirty="0" err="1"/>
              <a:t>sau</a:t>
            </a:r>
            <a:r>
              <a:rPr lang="en-US" dirty="0"/>
              <a:t> de la </a:t>
            </a:r>
            <a:r>
              <a:rPr lang="en-US" dirty="0" err="1"/>
              <a:t>grupuri</a:t>
            </a:r>
            <a:r>
              <a:rPr lang="en-US" dirty="0"/>
              <a:t> de </a:t>
            </a:r>
            <a:r>
              <a:rPr lang="en-US" dirty="0" err="1"/>
              <a:t>discuţii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547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4368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Pentru</a:t>
            </a:r>
            <a:r>
              <a:rPr lang="en-US" dirty="0"/>
              <a:t> a se </a:t>
            </a:r>
            <a:r>
              <a:rPr lang="en-US" dirty="0" err="1"/>
              <a:t>realiza</a:t>
            </a:r>
            <a:r>
              <a:rPr lang="en-US" dirty="0"/>
              <a:t> </a:t>
            </a:r>
            <a:r>
              <a:rPr lang="en-US" dirty="0" err="1"/>
              <a:t>transferul</a:t>
            </a:r>
            <a:r>
              <a:rPr lang="en-US" dirty="0"/>
              <a:t> </a:t>
            </a:r>
            <a:r>
              <a:rPr lang="en-US" dirty="0" err="1"/>
              <a:t>fişierelor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necesar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existe</a:t>
            </a:r>
            <a:r>
              <a:rPr lang="en-US" dirty="0"/>
              <a:t>: </a:t>
            </a:r>
          </a:p>
          <a:p>
            <a:r>
              <a:rPr lang="en-US" dirty="0" smtClean="0"/>
              <a:t>FTP </a:t>
            </a:r>
            <a:r>
              <a:rPr lang="en-US" dirty="0"/>
              <a:t>server – care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instalat</a:t>
            </a:r>
            <a:r>
              <a:rPr lang="en-US" dirty="0"/>
              <a:t> de </a:t>
            </a:r>
            <a:r>
              <a:rPr lang="en-US" dirty="0" err="1"/>
              <a:t>administratorul</a:t>
            </a:r>
            <a:r>
              <a:rPr lang="en-US" dirty="0"/>
              <a:t> de </a:t>
            </a:r>
            <a:r>
              <a:rPr lang="en-US" dirty="0" err="1"/>
              <a:t>reţea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un calculator care </a:t>
            </a:r>
            <a:r>
              <a:rPr lang="en-US" dirty="0" err="1"/>
              <a:t>astfel</a:t>
            </a:r>
            <a:r>
              <a:rPr lang="en-US" dirty="0"/>
              <a:t> </a:t>
            </a:r>
            <a:r>
              <a:rPr lang="en-US" dirty="0" err="1"/>
              <a:t>devine</a:t>
            </a:r>
            <a:r>
              <a:rPr lang="en-US" dirty="0"/>
              <a:t> server FTP. </a:t>
            </a:r>
            <a:endParaRPr lang="en-US" dirty="0" smtClean="0"/>
          </a:p>
          <a:p>
            <a:r>
              <a:rPr lang="en-US" dirty="0"/>
              <a:t>FTP client - care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instalat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un alt calculator care </a:t>
            </a:r>
            <a:r>
              <a:rPr lang="en-US" dirty="0" err="1"/>
              <a:t>astfel</a:t>
            </a:r>
            <a:r>
              <a:rPr lang="en-US" dirty="0"/>
              <a:t> </a:t>
            </a:r>
            <a:r>
              <a:rPr lang="en-US" dirty="0" err="1"/>
              <a:t>devine</a:t>
            </a:r>
            <a:r>
              <a:rPr lang="en-US" dirty="0"/>
              <a:t> client FTP.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Secvenţa</a:t>
            </a:r>
            <a:r>
              <a:rPr lang="en-US" dirty="0" smtClean="0"/>
              <a:t> </a:t>
            </a:r>
            <a:r>
              <a:rPr lang="en-US" dirty="0" err="1"/>
              <a:t>prin</a:t>
            </a:r>
            <a:r>
              <a:rPr lang="en-US" dirty="0"/>
              <a:t> care ere </a:t>
            </a:r>
            <a:r>
              <a:rPr lang="en-US" dirty="0" err="1"/>
              <a:t>loc</a:t>
            </a:r>
            <a:r>
              <a:rPr lang="en-US" dirty="0"/>
              <a:t> </a:t>
            </a:r>
            <a:r>
              <a:rPr lang="en-US" dirty="0" err="1"/>
              <a:t>transferul</a:t>
            </a:r>
            <a:r>
              <a:rPr lang="en-US" dirty="0"/>
              <a:t> are </a:t>
            </a:r>
            <a:r>
              <a:rPr lang="en-US" dirty="0" err="1"/>
              <a:t>următoarea</a:t>
            </a:r>
            <a:r>
              <a:rPr lang="en-US" dirty="0"/>
              <a:t> </a:t>
            </a:r>
            <a:r>
              <a:rPr lang="en-US" dirty="0" err="1"/>
              <a:t>succesiune</a:t>
            </a:r>
            <a:r>
              <a:rPr lang="en-US" dirty="0"/>
              <a:t> de </a:t>
            </a:r>
            <a:r>
              <a:rPr lang="en-US" dirty="0" err="1"/>
              <a:t>paşi</a:t>
            </a:r>
            <a:r>
              <a:rPr lang="en-US" dirty="0"/>
              <a:t>:</a:t>
            </a:r>
          </a:p>
          <a:p>
            <a:r>
              <a:rPr lang="en-US" dirty="0" err="1" smtClean="0"/>
              <a:t>Solicitarea</a:t>
            </a:r>
            <a:r>
              <a:rPr lang="en-US" dirty="0" smtClean="0"/>
              <a:t> </a:t>
            </a:r>
            <a:r>
              <a:rPr lang="en-US" dirty="0"/>
              <a:t>de a se </a:t>
            </a:r>
            <a:r>
              <a:rPr lang="en-US" dirty="0" err="1"/>
              <a:t>preciza</a:t>
            </a:r>
            <a:r>
              <a:rPr lang="en-US" dirty="0"/>
              <a:t> </a:t>
            </a:r>
            <a:r>
              <a:rPr lang="en-US" dirty="0" err="1"/>
              <a:t>calculatorul</a:t>
            </a:r>
            <a:r>
              <a:rPr lang="en-US" dirty="0"/>
              <a:t> cu care se </a:t>
            </a:r>
            <a:r>
              <a:rPr lang="en-US" dirty="0" err="1"/>
              <a:t>doreşte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se </a:t>
            </a:r>
            <a:r>
              <a:rPr lang="en-US" dirty="0" err="1"/>
              <a:t>schimbe</a:t>
            </a:r>
            <a:r>
              <a:rPr lang="en-US" dirty="0"/>
              <a:t> </a:t>
            </a:r>
            <a:r>
              <a:rPr lang="en-US" dirty="0" err="1"/>
              <a:t>fişiere</a:t>
            </a:r>
            <a:r>
              <a:rPr lang="en-US" dirty="0"/>
              <a:t>;</a:t>
            </a:r>
          </a:p>
          <a:p>
            <a:r>
              <a:rPr lang="en-US" dirty="0" err="1" smtClean="0"/>
              <a:t>Pornirea</a:t>
            </a:r>
            <a:r>
              <a:rPr lang="en-US" dirty="0" smtClean="0"/>
              <a:t> </a:t>
            </a:r>
            <a:r>
              <a:rPr lang="en-US" dirty="0" err="1"/>
              <a:t>aplicaţiei</a:t>
            </a:r>
            <a:r>
              <a:rPr lang="en-US" dirty="0"/>
              <a:t> (</a:t>
            </a:r>
            <a:r>
              <a:rPr lang="en-US" dirty="0" err="1"/>
              <a:t>programului</a:t>
            </a:r>
            <a:r>
              <a:rPr lang="en-US" dirty="0"/>
              <a:t>) FTP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realizarea</a:t>
            </a:r>
            <a:r>
              <a:rPr lang="en-US" dirty="0"/>
              <a:t> </a:t>
            </a:r>
            <a:r>
              <a:rPr lang="en-US" dirty="0" err="1"/>
              <a:t>conectării</a:t>
            </a:r>
            <a:r>
              <a:rPr lang="en-US" dirty="0"/>
              <a:t> la </a:t>
            </a:r>
            <a:r>
              <a:rPr lang="en-US" dirty="0" err="1"/>
              <a:t>calculatorul</a:t>
            </a:r>
            <a:r>
              <a:rPr lang="en-US" dirty="0"/>
              <a:t> de la </a:t>
            </a:r>
            <a:r>
              <a:rPr lang="en-US" dirty="0" err="1"/>
              <a:t>distanţă</a:t>
            </a:r>
            <a:r>
              <a:rPr lang="en-US" dirty="0"/>
              <a:t>;</a:t>
            </a:r>
          </a:p>
          <a:p>
            <a:r>
              <a:rPr lang="en-US" dirty="0" err="1" smtClean="0"/>
              <a:t>Introducerea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către</a:t>
            </a:r>
            <a:r>
              <a:rPr lang="en-US" dirty="0"/>
              <a:t> </a:t>
            </a:r>
            <a:r>
              <a:rPr lang="en-US" dirty="0" err="1"/>
              <a:t>utilizator</a:t>
            </a:r>
            <a:r>
              <a:rPr lang="en-US" dirty="0"/>
              <a:t> (</a:t>
            </a:r>
            <a:r>
              <a:rPr lang="en-US" dirty="0" err="1"/>
              <a:t>după</a:t>
            </a:r>
            <a:r>
              <a:rPr lang="en-US" dirty="0"/>
              <a:t> </a:t>
            </a:r>
            <a:r>
              <a:rPr lang="en-US" dirty="0" err="1"/>
              <a:t>realizarea</a:t>
            </a:r>
            <a:r>
              <a:rPr lang="en-US" dirty="0"/>
              <a:t> </a:t>
            </a:r>
            <a:r>
              <a:rPr lang="en-US" dirty="0" err="1"/>
              <a:t>conectării</a:t>
            </a:r>
            <a:r>
              <a:rPr lang="en-US" dirty="0"/>
              <a:t>) a username (</a:t>
            </a:r>
            <a:r>
              <a:rPr lang="en-US" dirty="0" err="1"/>
              <a:t>numele</a:t>
            </a:r>
            <a:r>
              <a:rPr lang="en-US" dirty="0"/>
              <a:t> de login)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parolă</a:t>
            </a:r>
            <a:r>
              <a:rPr lang="en-US" dirty="0"/>
              <a:t>;</a:t>
            </a:r>
          </a:p>
          <a:p>
            <a:r>
              <a:rPr lang="en-US" dirty="0" err="1" smtClean="0"/>
              <a:t>După</a:t>
            </a:r>
            <a:r>
              <a:rPr lang="en-US" dirty="0" smtClean="0"/>
              <a:t> </a:t>
            </a:r>
            <a:r>
              <a:rPr lang="en-US" dirty="0" err="1"/>
              <a:t>acceptarea</a:t>
            </a:r>
            <a:r>
              <a:rPr lang="en-US" dirty="0"/>
              <a:t> de </a:t>
            </a:r>
            <a:r>
              <a:rPr lang="en-US" dirty="0" err="1"/>
              <a:t>către</a:t>
            </a:r>
            <a:r>
              <a:rPr lang="en-US" dirty="0"/>
              <a:t> </a:t>
            </a:r>
            <a:r>
              <a:rPr lang="en-US" dirty="0" err="1"/>
              <a:t>sistemul</a:t>
            </a:r>
            <a:r>
              <a:rPr lang="en-US" dirty="0"/>
              <a:t> de la </a:t>
            </a:r>
            <a:r>
              <a:rPr lang="en-US" dirty="0" err="1"/>
              <a:t>distanţă</a:t>
            </a:r>
            <a:r>
              <a:rPr lang="en-US" dirty="0"/>
              <a:t> a </a:t>
            </a:r>
            <a:r>
              <a:rPr lang="en-US" dirty="0" err="1"/>
              <a:t>numelui</a:t>
            </a:r>
            <a:r>
              <a:rPr lang="en-US" dirty="0"/>
              <a:t> de </a:t>
            </a:r>
            <a:r>
              <a:rPr lang="en-US" dirty="0" err="1"/>
              <a:t>conectare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a </a:t>
            </a:r>
            <a:r>
              <a:rPr lang="en-US" dirty="0" err="1"/>
              <a:t>parolei</a:t>
            </a:r>
            <a:r>
              <a:rPr lang="en-US" dirty="0"/>
              <a:t>, </a:t>
            </a:r>
            <a:r>
              <a:rPr lang="en-US" dirty="0" err="1"/>
              <a:t>utilizatorul</a:t>
            </a:r>
            <a:r>
              <a:rPr lang="en-US" dirty="0"/>
              <a:t> </a:t>
            </a:r>
            <a:r>
              <a:rPr lang="en-US" dirty="0" err="1"/>
              <a:t>poate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înceapă</a:t>
            </a:r>
            <a:r>
              <a:rPr lang="en-US" dirty="0"/>
              <a:t> </a:t>
            </a:r>
            <a:r>
              <a:rPr lang="en-US" dirty="0" err="1"/>
              <a:t>transferul</a:t>
            </a:r>
            <a:r>
              <a:rPr lang="en-US" dirty="0"/>
              <a:t> </a:t>
            </a:r>
            <a:r>
              <a:rPr lang="en-US" dirty="0" err="1"/>
              <a:t>fişierelor</a:t>
            </a:r>
            <a:r>
              <a:rPr lang="en-US" dirty="0"/>
              <a:t>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429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80474"/>
            <a:ext cx="12192000" cy="667752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FTP se </a:t>
            </a:r>
            <a:r>
              <a:rPr lang="en-US" dirty="0" err="1"/>
              <a:t>foloseşte</a:t>
            </a:r>
            <a:r>
              <a:rPr lang="en-US" dirty="0"/>
              <a:t> </a:t>
            </a:r>
            <a:r>
              <a:rPr lang="en-US" dirty="0" err="1"/>
              <a:t>atunci</a:t>
            </a:r>
            <a:r>
              <a:rPr lang="en-US" dirty="0"/>
              <a:t> </a:t>
            </a:r>
            <a:r>
              <a:rPr lang="en-US" dirty="0" err="1"/>
              <a:t>când</a:t>
            </a:r>
            <a:r>
              <a:rPr lang="en-US" dirty="0"/>
              <a:t>:</a:t>
            </a:r>
          </a:p>
          <a:p>
            <a:r>
              <a:rPr lang="en-US" dirty="0" smtClean="0"/>
              <a:t>se </a:t>
            </a:r>
            <a:r>
              <a:rPr lang="en-US" dirty="0" err="1"/>
              <a:t>transferă</a:t>
            </a:r>
            <a:r>
              <a:rPr lang="en-US" dirty="0"/>
              <a:t> (upload) </a:t>
            </a:r>
            <a:r>
              <a:rPr lang="en-US" dirty="0" err="1"/>
              <a:t>pentru</a:t>
            </a:r>
            <a:r>
              <a:rPr lang="en-US" dirty="0"/>
              <a:t> prima </a:t>
            </a:r>
            <a:r>
              <a:rPr lang="en-US" dirty="0" err="1"/>
              <a:t>dată</a:t>
            </a:r>
            <a:r>
              <a:rPr lang="en-US" dirty="0"/>
              <a:t> </a:t>
            </a:r>
            <a:r>
              <a:rPr lang="en-US" dirty="0" err="1"/>
              <a:t>fişierele</a:t>
            </a:r>
            <a:r>
              <a:rPr lang="en-US" dirty="0"/>
              <a:t> </a:t>
            </a:r>
            <a:r>
              <a:rPr lang="en-US" dirty="0" err="1"/>
              <a:t>unui</a:t>
            </a:r>
            <a:r>
              <a:rPr lang="en-US" dirty="0"/>
              <a:t> site la o </a:t>
            </a:r>
            <a:r>
              <a:rPr lang="en-US" dirty="0" err="1"/>
              <a:t>gazdă</a:t>
            </a:r>
            <a:r>
              <a:rPr lang="en-US" dirty="0"/>
              <a:t> web;</a:t>
            </a:r>
          </a:p>
          <a:p>
            <a:r>
              <a:rPr lang="en-US" dirty="0" smtClean="0"/>
              <a:t>se </a:t>
            </a:r>
            <a:r>
              <a:rPr lang="en-US" dirty="0" err="1"/>
              <a:t>înlocuieşte</a:t>
            </a:r>
            <a:r>
              <a:rPr lang="en-US" dirty="0"/>
              <a:t> un </a:t>
            </a:r>
            <a:r>
              <a:rPr lang="en-US" dirty="0" err="1"/>
              <a:t>fişier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o imagine;</a:t>
            </a:r>
          </a:p>
          <a:p>
            <a:r>
              <a:rPr lang="en-US" dirty="0" smtClean="0"/>
              <a:t>se </a:t>
            </a:r>
            <a:r>
              <a:rPr lang="en-US" dirty="0" err="1"/>
              <a:t>încarcă</a:t>
            </a:r>
            <a:r>
              <a:rPr lang="en-US" dirty="0"/>
              <a:t> (download) </a:t>
            </a:r>
            <a:r>
              <a:rPr lang="en-US" dirty="0" err="1"/>
              <a:t>fişiere</a:t>
            </a:r>
            <a:r>
              <a:rPr lang="en-US" dirty="0"/>
              <a:t> de </a:t>
            </a:r>
            <a:r>
              <a:rPr lang="en-US" dirty="0" err="1"/>
              <a:t>pe</a:t>
            </a:r>
            <a:r>
              <a:rPr lang="en-US" dirty="0"/>
              <a:t> un alt calculator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calculatorul</a:t>
            </a:r>
            <a:r>
              <a:rPr lang="en-US" dirty="0"/>
              <a:t> </a:t>
            </a:r>
            <a:r>
              <a:rPr lang="en-US" dirty="0" err="1"/>
              <a:t>propriu</a:t>
            </a:r>
            <a:r>
              <a:rPr lang="en-US" dirty="0"/>
              <a:t>;</a:t>
            </a:r>
          </a:p>
          <a:p>
            <a:r>
              <a:rPr lang="en-US" dirty="0" smtClean="0"/>
              <a:t>se </a:t>
            </a:r>
            <a:r>
              <a:rPr lang="en-US" dirty="0" err="1"/>
              <a:t>permite</a:t>
            </a:r>
            <a:r>
              <a:rPr lang="en-US" dirty="0"/>
              <a:t> </a:t>
            </a:r>
            <a:r>
              <a:rPr lang="en-US" dirty="0" err="1"/>
              <a:t>accesul</a:t>
            </a:r>
            <a:r>
              <a:rPr lang="en-US" dirty="0"/>
              <a:t> </a:t>
            </a:r>
            <a:r>
              <a:rPr lang="en-US" dirty="0" err="1"/>
              <a:t>unei</a:t>
            </a:r>
            <a:r>
              <a:rPr lang="en-US" dirty="0"/>
              <a:t> </a:t>
            </a:r>
            <a:r>
              <a:rPr lang="en-US" dirty="0" err="1"/>
              <a:t>alte</a:t>
            </a:r>
            <a:r>
              <a:rPr lang="en-US" dirty="0"/>
              <a:t> </a:t>
            </a:r>
            <a:r>
              <a:rPr lang="en-US" dirty="0" err="1"/>
              <a:t>persoane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a </a:t>
            </a:r>
            <a:r>
              <a:rPr lang="en-US" dirty="0" err="1"/>
              <a:t>încărca</a:t>
            </a:r>
            <a:r>
              <a:rPr lang="en-US" dirty="0"/>
              <a:t> un </a:t>
            </a:r>
            <a:r>
              <a:rPr lang="en-US" dirty="0" err="1"/>
              <a:t>fişier</a:t>
            </a:r>
            <a:r>
              <a:rPr lang="en-US" dirty="0"/>
              <a:t> </a:t>
            </a:r>
            <a:r>
              <a:rPr lang="en-US" dirty="0" err="1"/>
              <a:t>dintr</a:t>
            </a:r>
            <a:r>
              <a:rPr lang="en-US" dirty="0"/>
              <a:t>-un </a:t>
            </a:r>
            <a:r>
              <a:rPr lang="en-US" dirty="0" err="1"/>
              <a:t>anumit</a:t>
            </a:r>
            <a:r>
              <a:rPr lang="en-US" dirty="0"/>
              <a:t> </a:t>
            </a:r>
            <a:r>
              <a:rPr lang="en-US" dirty="0" smtClean="0"/>
              <a:t>site;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err="1" smtClean="0"/>
              <a:t>În</a:t>
            </a:r>
            <a:r>
              <a:rPr lang="en-US" dirty="0" smtClean="0"/>
              <a:t> </a:t>
            </a:r>
            <a:r>
              <a:rPr lang="en-US" dirty="0"/>
              <a:t>general, </a:t>
            </a:r>
            <a:r>
              <a:rPr lang="en-US" dirty="0" err="1"/>
              <a:t>când</a:t>
            </a:r>
            <a:r>
              <a:rPr lang="en-US" dirty="0"/>
              <a:t> se </a:t>
            </a:r>
            <a:r>
              <a:rPr lang="en-US" dirty="0" err="1"/>
              <a:t>iniţiază</a:t>
            </a:r>
            <a:r>
              <a:rPr lang="en-US" dirty="0"/>
              <a:t> un transfer </a:t>
            </a:r>
            <a:r>
              <a:rPr lang="en-US" dirty="0" err="1"/>
              <a:t>prin</a:t>
            </a:r>
            <a:r>
              <a:rPr lang="en-US" dirty="0"/>
              <a:t> FTP </a:t>
            </a:r>
            <a:r>
              <a:rPr lang="en-US" dirty="0" err="1"/>
              <a:t>trebuie</a:t>
            </a:r>
            <a:r>
              <a:rPr lang="en-US" dirty="0"/>
              <a:t> </a:t>
            </a:r>
            <a:r>
              <a:rPr lang="en-US" dirty="0" err="1"/>
              <a:t>precizate</a:t>
            </a:r>
            <a:r>
              <a:rPr lang="en-US" dirty="0"/>
              <a:t> </a:t>
            </a:r>
            <a:r>
              <a:rPr lang="en-US" dirty="0" err="1"/>
              <a:t>următoarele</a:t>
            </a:r>
            <a:r>
              <a:rPr lang="en-US" dirty="0"/>
              <a:t> </a:t>
            </a:r>
            <a:r>
              <a:rPr lang="en-US" dirty="0" err="1"/>
              <a:t>aspecte</a:t>
            </a:r>
            <a:r>
              <a:rPr lang="en-US" dirty="0"/>
              <a:t>:</a:t>
            </a:r>
          </a:p>
          <a:p>
            <a:r>
              <a:rPr lang="en-US" dirty="0" err="1" smtClean="0"/>
              <a:t>Tipul</a:t>
            </a:r>
            <a:r>
              <a:rPr lang="en-US" dirty="0" smtClean="0"/>
              <a:t> </a:t>
            </a:r>
            <a:r>
              <a:rPr lang="en-US" dirty="0" err="1"/>
              <a:t>fişierului</a:t>
            </a:r>
            <a:r>
              <a:rPr lang="en-US" dirty="0"/>
              <a:t> - se </a:t>
            </a:r>
            <a:r>
              <a:rPr lang="en-US" dirty="0" err="1"/>
              <a:t>specifică</a:t>
            </a:r>
            <a:r>
              <a:rPr lang="en-US" dirty="0"/>
              <a:t> </a:t>
            </a:r>
            <a:r>
              <a:rPr lang="en-US" dirty="0" err="1"/>
              <a:t>maniera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care </a:t>
            </a:r>
            <a:r>
              <a:rPr lang="en-US" dirty="0" err="1"/>
              <a:t>datele</a:t>
            </a:r>
            <a:r>
              <a:rPr lang="en-US" dirty="0"/>
              <a:t> </a:t>
            </a:r>
            <a:r>
              <a:rPr lang="en-US" dirty="0" err="1"/>
              <a:t>conţinute</a:t>
            </a:r>
            <a:r>
              <a:rPr lang="en-US" dirty="0"/>
              <a:t> de un </a:t>
            </a:r>
            <a:r>
              <a:rPr lang="en-US" dirty="0" err="1"/>
              <a:t>fişier</a:t>
            </a:r>
            <a:r>
              <a:rPr lang="en-US" dirty="0"/>
              <a:t> </a:t>
            </a:r>
            <a:r>
              <a:rPr lang="en-US" dirty="0" err="1"/>
              <a:t>vor</a:t>
            </a:r>
            <a:r>
              <a:rPr lang="en-US" dirty="0"/>
              <a:t> fi </a:t>
            </a:r>
            <a:r>
              <a:rPr lang="en-US" dirty="0" err="1"/>
              <a:t>aduse</a:t>
            </a:r>
            <a:r>
              <a:rPr lang="en-US" dirty="0"/>
              <a:t> </a:t>
            </a:r>
            <a:r>
              <a:rPr lang="en-US" dirty="0" err="1"/>
              <a:t>într</a:t>
            </a:r>
            <a:r>
              <a:rPr lang="en-US" dirty="0"/>
              <a:t>-un format </a:t>
            </a:r>
            <a:r>
              <a:rPr lang="en-US" dirty="0" err="1"/>
              <a:t>transportabil</a:t>
            </a:r>
            <a:r>
              <a:rPr lang="en-US" dirty="0"/>
              <a:t> </a:t>
            </a:r>
            <a:r>
              <a:rPr lang="en-US" dirty="0" err="1"/>
              <a:t>prin</a:t>
            </a:r>
            <a:r>
              <a:rPr lang="en-US" dirty="0"/>
              <a:t> </a:t>
            </a:r>
            <a:r>
              <a:rPr lang="en-US" dirty="0" err="1"/>
              <a:t>reţea</a:t>
            </a:r>
            <a:r>
              <a:rPr lang="en-US" dirty="0"/>
              <a:t>: </a:t>
            </a:r>
          </a:p>
          <a:p>
            <a:pPr lvl="1"/>
            <a:r>
              <a:rPr lang="en-US" dirty="0" err="1" smtClean="0"/>
              <a:t>fişiere</a:t>
            </a:r>
            <a:r>
              <a:rPr lang="en-US" dirty="0" smtClean="0"/>
              <a:t> </a:t>
            </a:r>
            <a:r>
              <a:rPr lang="en-US" dirty="0"/>
              <a:t>ASCII – </a:t>
            </a:r>
            <a:r>
              <a:rPr lang="en-US" dirty="0" err="1"/>
              <a:t>calculatorul</a:t>
            </a:r>
            <a:r>
              <a:rPr lang="en-US" dirty="0"/>
              <a:t> care </a:t>
            </a:r>
            <a:r>
              <a:rPr lang="en-US" dirty="0" err="1"/>
              <a:t>transmite</a:t>
            </a:r>
            <a:r>
              <a:rPr lang="en-US" dirty="0"/>
              <a:t> </a:t>
            </a:r>
            <a:r>
              <a:rPr lang="en-US" dirty="0" err="1"/>
              <a:t>fişierul</a:t>
            </a:r>
            <a:r>
              <a:rPr lang="en-US" dirty="0"/>
              <a:t> </a:t>
            </a:r>
            <a:r>
              <a:rPr lang="en-US" dirty="0" err="1"/>
              <a:t>îl</a:t>
            </a:r>
            <a:r>
              <a:rPr lang="en-US" dirty="0"/>
              <a:t> </a:t>
            </a:r>
            <a:r>
              <a:rPr lang="en-US" dirty="0" err="1"/>
              <a:t>converteşte</a:t>
            </a:r>
            <a:r>
              <a:rPr lang="en-US" dirty="0"/>
              <a:t> din </a:t>
            </a:r>
            <a:r>
              <a:rPr lang="en-US" dirty="0" err="1"/>
              <a:t>formatul</a:t>
            </a:r>
            <a:r>
              <a:rPr lang="en-US" dirty="0"/>
              <a:t> local text </a:t>
            </a:r>
            <a:r>
              <a:rPr lang="en-US" dirty="0" err="1"/>
              <a:t>în</a:t>
            </a:r>
            <a:r>
              <a:rPr lang="en-US" dirty="0"/>
              <a:t> format ASCII;</a:t>
            </a:r>
          </a:p>
          <a:p>
            <a:pPr lvl="1"/>
            <a:r>
              <a:rPr lang="en-US" dirty="0" err="1" smtClean="0"/>
              <a:t>fişiere</a:t>
            </a:r>
            <a:r>
              <a:rPr lang="en-US" dirty="0" smtClean="0"/>
              <a:t> </a:t>
            </a:r>
            <a:r>
              <a:rPr lang="en-US" dirty="0"/>
              <a:t>EBCDIC – similar cu ASCII;</a:t>
            </a:r>
          </a:p>
          <a:p>
            <a:pPr lvl="1"/>
            <a:r>
              <a:rPr lang="en-US" dirty="0" err="1" smtClean="0"/>
              <a:t>fişiere</a:t>
            </a:r>
            <a:r>
              <a:rPr lang="en-US" dirty="0" smtClean="0"/>
              <a:t> </a:t>
            </a:r>
            <a:r>
              <a:rPr lang="en-US" dirty="0" err="1"/>
              <a:t>binare</a:t>
            </a:r>
            <a:r>
              <a:rPr lang="en-US" dirty="0"/>
              <a:t> (binary) – </a:t>
            </a:r>
            <a:r>
              <a:rPr lang="en-US" dirty="0" err="1"/>
              <a:t>fişierul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transmis</a:t>
            </a:r>
            <a:r>
              <a:rPr lang="en-US" dirty="0"/>
              <a:t> exact cum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memorat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calculatorul</a:t>
            </a:r>
            <a:r>
              <a:rPr lang="en-US" dirty="0"/>
              <a:t> </a:t>
            </a:r>
            <a:r>
              <a:rPr lang="en-US" dirty="0" err="1"/>
              <a:t>sursă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memorat</a:t>
            </a:r>
            <a:r>
              <a:rPr lang="en-US" dirty="0"/>
              <a:t> la </a:t>
            </a:r>
            <a:r>
              <a:rPr lang="en-US" dirty="0" err="1"/>
              <a:t>fel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calculatorul</a:t>
            </a:r>
            <a:r>
              <a:rPr lang="en-US" dirty="0"/>
              <a:t> </a:t>
            </a:r>
            <a:r>
              <a:rPr lang="en-US" dirty="0" err="1"/>
              <a:t>destinaţie</a:t>
            </a:r>
            <a:r>
              <a:rPr lang="en-US" dirty="0"/>
              <a:t>;</a:t>
            </a:r>
          </a:p>
          <a:p>
            <a:pPr lvl="1"/>
            <a:r>
              <a:rPr lang="en-US" dirty="0" err="1" smtClean="0"/>
              <a:t>fişiere</a:t>
            </a:r>
            <a:r>
              <a:rPr lang="en-US" dirty="0" smtClean="0"/>
              <a:t> </a:t>
            </a:r>
            <a:r>
              <a:rPr lang="en-US" dirty="0"/>
              <a:t>locale – </a:t>
            </a:r>
            <a:r>
              <a:rPr lang="en-US" dirty="0" err="1"/>
              <a:t>folosite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mediile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care </a:t>
            </a:r>
            <a:r>
              <a:rPr lang="en-US" dirty="0" err="1"/>
              <a:t>cel</a:t>
            </a:r>
            <a:r>
              <a:rPr lang="en-US" dirty="0"/>
              <a:t> care </a:t>
            </a:r>
            <a:r>
              <a:rPr lang="en-US" dirty="0" err="1"/>
              <a:t>transmite</a:t>
            </a:r>
            <a:r>
              <a:rPr lang="en-US" dirty="0"/>
              <a:t> </a:t>
            </a:r>
            <a:r>
              <a:rPr lang="en-US" dirty="0" err="1"/>
              <a:t>precizează</a:t>
            </a:r>
            <a:r>
              <a:rPr lang="en-US" dirty="0"/>
              <a:t> </a:t>
            </a:r>
            <a:r>
              <a:rPr lang="en-US" dirty="0" err="1"/>
              <a:t>numărul</a:t>
            </a:r>
            <a:r>
              <a:rPr lang="en-US" dirty="0"/>
              <a:t> de </a:t>
            </a:r>
            <a:r>
              <a:rPr lang="en-US" dirty="0" err="1"/>
              <a:t>biti</a:t>
            </a:r>
            <a:r>
              <a:rPr lang="en-US" dirty="0"/>
              <a:t>/byte;</a:t>
            </a:r>
          </a:p>
          <a:p>
            <a:r>
              <a:rPr lang="en-US" dirty="0" err="1" smtClean="0"/>
              <a:t>Controlul</a:t>
            </a:r>
            <a:r>
              <a:rPr lang="en-US" dirty="0" smtClean="0"/>
              <a:t> </a:t>
            </a:r>
            <a:r>
              <a:rPr lang="en-US" dirty="0" err="1"/>
              <a:t>formatului</a:t>
            </a:r>
            <a:r>
              <a:rPr lang="en-US" dirty="0"/>
              <a:t> – se </a:t>
            </a:r>
            <a:r>
              <a:rPr lang="en-US" dirty="0" err="1"/>
              <a:t>referă</a:t>
            </a:r>
            <a:r>
              <a:rPr lang="en-US" dirty="0"/>
              <a:t> la </a:t>
            </a:r>
            <a:r>
              <a:rPr lang="en-US" dirty="0" err="1"/>
              <a:t>fişierele</a:t>
            </a:r>
            <a:r>
              <a:rPr lang="en-US" dirty="0"/>
              <a:t> text care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transferate</a:t>
            </a:r>
            <a:r>
              <a:rPr lang="en-US" dirty="0"/>
              <a:t> direct </a:t>
            </a:r>
            <a:r>
              <a:rPr lang="en-US" dirty="0" err="1"/>
              <a:t>către</a:t>
            </a:r>
            <a:r>
              <a:rPr lang="en-US" dirty="0"/>
              <a:t> o </a:t>
            </a:r>
            <a:r>
              <a:rPr lang="en-US" dirty="0" err="1"/>
              <a:t>imprimantă</a:t>
            </a:r>
            <a:r>
              <a:rPr lang="en-US" dirty="0"/>
              <a:t>.</a:t>
            </a:r>
          </a:p>
          <a:p>
            <a:r>
              <a:rPr lang="en-US" dirty="0" err="1" smtClean="0"/>
              <a:t>Structura</a:t>
            </a:r>
            <a:endParaRPr lang="en-US" dirty="0"/>
          </a:p>
          <a:p>
            <a:r>
              <a:rPr lang="en-US" dirty="0" err="1" smtClean="0"/>
              <a:t>Modul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transmitere</a:t>
            </a:r>
            <a:r>
              <a:rPr lang="en-US" dirty="0"/>
              <a:t> - care </a:t>
            </a:r>
            <a:r>
              <a:rPr lang="en-US" dirty="0" err="1"/>
              <a:t>poate</a:t>
            </a:r>
            <a:r>
              <a:rPr lang="en-US" dirty="0"/>
              <a:t> fi:</a:t>
            </a:r>
          </a:p>
          <a:p>
            <a:pPr lvl="1"/>
            <a:r>
              <a:rPr lang="en-US" dirty="0" smtClean="0"/>
              <a:t>Stream </a:t>
            </a:r>
            <a:r>
              <a:rPr lang="en-US" dirty="0"/>
              <a:t>– </a:t>
            </a:r>
            <a:r>
              <a:rPr lang="en-US" dirty="0" err="1"/>
              <a:t>fişierul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transferat</a:t>
            </a:r>
            <a:r>
              <a:rPr lang="en-US" dirty="0"/>
              <a:t> </a:t>
            </a:r>
            <a:r>
              <a:rPr lang="en-US" dirty="0" err="1"/>
              <a:t>într</a:t>
            </a:r>
            <a:r>
              <a:rPr lang="en-US" dirty="0"/>
              <a:t>-o </a:t>
            </a:r>
            <a:r>
              <a:rPr lang="en-US" dirty="0" err="1"/>
              <a:t>serie</a:t>
            </a:r>
            <a:r>
              <a:rPr lang="en-US" dirty="0"/>
              <a:t> de bytes;</a:t>
            </a:r>
          </a:p>
          <a:p>
            <a:pPr lvl="1"/>
            <a:r>
              <a:rPr lang="en-US" dirty="0" smtClean="0"/>
              <a:t>Bloc </a:t>
            </a:r>
            <a:r>
              <a:rPr lang="en-US" dirty="0"/>
              <a:t>– </a:t>
            </a:r>
            <a:r>
              <a:rPr lang="en-US" dirty="0" err="1"/>
              <a:t>fişierul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transferat</a:t>
            </a:r>
            <a:r>
              <a:rPr lang="en-US" dirty="0"/>
              <a:t> bloc cu bloc, </a:t>
            </a:r>
            <a:r>
              <a:rPr lang="en-US" dirty="0" err="1"/>
              <a:t>fiecare</a:t>
            </a:r>
            <a:r>
              <a:rPr lang="en-US" dirty="0"/>
              <a:t> cu un header;</a:t>
            </a:r>
          </a:p>
          <a:p>
            <a:pPr lvl="1"/>
            <a:r>
              <a:rPr lang="en-US" dirty="0" err="1" smtClean="0"/>
              <a:t>Comprimat</a:t>
            </a:r>
            <a:r>
              <a:rPr lang="en-US" dirty="0" smtClean="0"/>
              <a:t> </a:t>
            </a:r>
            <a:r>
              <a:rPr lang="en-US" dirty="0"/>
              <a:t>– se </a:t>
            </a:r>
            <a:r>
              <a:rPr lang="en-US" dirty="0" err="1"/>
              <a:t>foloseşte</a:t>
            </a:r>
            <a:r>
              <a:rPr lang="en-US" dirty="0"/>
              <a:t> o </a:t>
            </a:r>
            <a:r>
              <a:rPr lang="en-US" dirty="0" err="1"/>
              <a:t>schemă</a:t>
            </a:r>
            <a:r>
              <a:rPr lang="en-US" dirty="0"/>
              <a:t> de </a:t>
            </a:r>
            <a:r>
              <a:rPr lang="en-US" dirty="0" err="1"/>
              <a:t>comprimare</a:t>
            </a:r>
            <a:r>
              <a:rPr lang="en-US" dirty="0"/>
              <a:t> a </a:t>
            </a:r>
            <a:r>
              <a:rPr lang="en-US" dirty="0" err="1"/>
              <a:t>secvenţelor</a:t>
            </a:r>
            <a:r>
              <a:rPr lang="en-US" dirty="0"/>
              <a:t> de bytes </a:t>
            </a:r>
            <a:r>
              <a:rPr lang="en-US" dirty="0" err="1"/>
              <a:t>identici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4815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609432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Protocolul</a:t>
            </a:r>
            <a:r>
              <a:rPr lang="en-US" b="1" dirty="0"/>
              <a:t> SMTP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09432"/>
            <a:ext cx="12192000" cy="6248568"/>
          </a:xfrm>
        </p:spPr>
        <p:txBody>
          <a:bodyPr>
            <a:normAutofit/>
          </a:bodyPr>
          <a:lstStyle/>
          <a:p>
            <a:r>
              <a:rPr lang="en-US" dirty="0" err="1"/>
              <a:t>Poşta</a:t>
            </a:r>
            <a:r>
              <a:rPr lang="en-US" dirty="0"/>
              <a:t> </a:t>
            </a:r>
            <a:r>
              <a:rPr lang="en-US" dirty="0" err="1"/>
              <a:t>electronică</a:t>
            </a:r>
            <a:r>
              <a:rPr lang="en-US" dirty="0"/>
              <a:t> </a:t>
            </a:r>
            <a:r>
              <a:rPr lang="en-US" dirty="0" err="1"/>
              <a:t>funcţionează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baza</a:t>
            </a:r>
            <a:r>
              <a:rPr lang="en-US" dirty="0"/>
              <a:t> </a:t>
            </a:r>
            <a:r>
              <a:rPr lang="en-US" dirty="0" err="1"/>
              <a:t>unor</a:t>
            </a:r>
            <a:r>
              <a:rPr lang="en-US" dirty="0"/>
              <a:t> </a:t>
            </a:r>
            <a:r>
              <a:rPr lang="en-US" dirty="0" err="1"/>
              <a:t>protocoale</a:t>
            </a:r>
            <a:r>
              <a:rPr lang="en-US" dirty="0"/>
              <a:t> de </a:t>
            </a:r>
            <a:r>
              <a:rPr lang="en-US" dirty="0" err="1"/>
              <a:t>comunicaţie</a:t>
            </a:r>
            <a:r>
              <a:rPr lang="en-US" dirty="0"/>
              <a:t>. </a:t>
            </a:r>
            <a:r>
              <a:rPr lang="en-US" dirty="0">
                <a:solidFill>
                  <a:srgbClr val="FF0000"/>
                </a:solidFill>
              </a:rPr>
              <a:t>SMTP (Simple Mail transport Protocol)</a:t>
            </a:r>
            <a:r>
              <a:rPr lang="en-US" dirty="0"/>
              <a:t> – </a:t>
            </a:r>
            <a:r>
              <a:rPr lang="en-US" dirty="0" err="1"/>
              <a:t>Protocolul</a:t>
            </a:r>
            <a:r>
              <a:rPr lang="en-US" dirty="0"/>
              <a:t> de transport </a:t>
            </a:r>
            <a:r>
              <a:rPr lang="en-US" dirty="0" err="1"/>
              <a:t>simplu</a:t>
            </a:r>
            <a:r>
              <a:rPr lang="en-US" dirty="0"/>
              <a:t> de e-mail – </a:t>
            </a:r>
            <a:r>
              <a:rPr lang="en-US" dirty="0" err="1"/>
              <a:t>oferă</a:t>
            </a:r>
            <a:r>
              <a:rPr lang="en-US" dirty="0"/>
              <a:t> </a:t>
            </a:r>
            <a:r>
              <a:rPr lang="en-US" dirty="0" err="1"/>
              <a:t>servicii</a:t>
            </a:r>
            <a:r>
              <a:rPr lang="en-US" dirty="0"/>
              <a:t> de </a:t>
            </a:r>
            <a:r>
              <a:rPr lang="en-US" dirty="0" err="1"/>
              <a:t>transmitere</a:t>
            </a:r>
            <a:r>
              <a:rPr lang="en-US" dirty="0"/>
              <a:t> de </a:t>
            </a:r>
            <a:r>
              <a:rPr lang="en-US" dirty="0" err="1"/>
              <a:t>mesaje</a:t>
            </a:r>
            <a:r>
              <a:rPr lang="en-US" dirty="0"/>
              <a:t> </a:t>
            </a:r>
            <a:r>
              <a:rPr lang="en-US" dirty="0" err="1"/>
              <a:t>peste</a:t>
            </a:r>
            <a:r>
              <a:rPr lang="en-US" dirty="0"/>
              <a:t> TCP/IP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suportă</a:t>
            </a:r>
            <a:r>
              <a:rPr lang="en-US" dirty="0"/>
              <a:t> </a:t>
            </a:r>
            <a:r>
              <a:rPr lang="en-US" dirty="0" err="1"/>
              <a:t>majoritatea</a:t>
            </a:r>
            <a:r>
              <a:rPr lang="en-US" dirty="0"/>
              <a:t> </a:t>
            </a:r>
            <a:r>
              <a:rPr lang="en-US" dirty="0" err="1"/>
              <a:t>programelor</a:t>
            </a:r>
            <a:r>
              <a:rPr lang="en-US" dirty="0"/>
              <a:t> de e-mail de </a:t>
            </a:r>
            <a:r>
              <a:rPr lang="en-US" dirty="0" err="1"/>
              <a:t>pe</a:t>
            </a:r>
            <a:r>
              <a:rPr lang="en-US" dirty="0"/>
              <a:t> Internet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Pentru</a:t>
            </a:r>
            <a:r>
              <a:rPr lang="en-US" dirty="0" smtClean="0"/>
              <a:t> </a:t>
            </a:r>
            <a:r>
              <a:rPr lang="en-US" dirty="0"/>
              <a:t>ca un client al </a:t>
            </a:r>
            <a:r>
              <a:rPr lang="en-US" dirty="0" err="1"/>
              <a:t>serviciului</a:t>
            </a:r>
            <a:r>
              <a:rPr lang="en-US" dirty="0"/>
              <a:t> de </a:t>
            </a:r>
            <a:r>
              <a:rPr lang="en-US" dirty="0" err="1"/>
              <a:t>poştă</a:t>
            </a:r>
            <a:r>
              <a:rPr lang="en-US" dirty="0"/>
              <a:t> </a:t>
            </a:r>
            <a:r>
              <a:rPr lang="en-US" dirty="0" err="1"/>
              <a:t>electronică</a:t>
            </a:r>
            <a:r>
              <a:rPr lang="en-US" dirty="0"/>
              <a:t> </a:t>
            </a:r>
            <a:r>
              <a:rPr lang="en-US" dirty="0" err="1"/>
              <a:t>să</a:t>
            </a:r>
            <a:r>
              <a:rPr lang="en-US" dirty="0"/>
              <a:t> </a:t>
            </a:r>
            <a:r>
              <a:rPr lang="en-US" dirty="0" err="1"/>
              <a:t>primească</a:t>
            </a:r>
            <a:r>
              <a:rPr lang="en-US" dirty="0"/>
              <a:t> un </a:t>
            </a:r>
            <a:r>
              <a:rPr lang="en-US" dirty="0" err="1"/>
              <a:t>mesaj</a:t>
            </a:r>
            <a:r>
              <a:rPr lang="en-US" dirty="0"/>
              <a:t> de la </a:t>
            </a:r>
            <a:r>
              <a:rPr lang="en-US" dirty="0" err="1"/>
              <a:t>serverul</a:t>
            </a:r>
            <a:r>
              <a:rPr lang="en-US" dirty="0"/>
              <a:t> </a:t>
            </a:r>
            <a:r>
              <a:rPr lang="en-US" dirty="0" err="1"/>
              <a:t>specializat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aceste</a:t>
            </a:r>
            <a:r>
              <a:rPr lang="en-US" dirty="0"/>
              <a:t> </a:t>
            </a:r>
            <a:r>
              <a:rPr lang="en-US" dirty="0" err="1"/>
              <a:t>tipuri</a:t>
            </a:r>
            <a:r>
              <a:rPr lang="en-US" dirty="0"/>
              <a:t> de </a:t>
            </a:r>
            <a:r>
              <a:rPr lang="en-US" dirty="0" err="1"/>
              <a:t>servicii</a:t>
            </a:r>
            <a:r>
              <a:rPr lang="en-US" dirty="0"/>
              <a:t>, </a:t>
            </a:r>
            <a:r>
              <a:rPr lang="en-US" dirty="0" err="1"/>
              <a:t>apelează</a:t>
            </a:r>
            <a:r>
              <a:rPr lang="en-US" dirty="0"/>
              <a:t> fie la Post Office Protocol (POP) </a:t>
            </a:r>
            <a:r>
              <a:rPr lang="en-US" dirty="0" err="1"/>
              <a:t>sau</a:t>
            </a:r>
            <a:r>
              <a:rPr lang="en-US" dirty="0"/>
              <a:t> POP3, fie la Internet Message Access Protocol (IMAP</a:t>
            </a:r>
            <a:r>
              <a:rPr lang="en-US" dirty="0" smtClean="0"/>
              <a:t>).</a:t>
            </a:r>
          </a:p>
          <a:p>
            <a:pPr marL="0" indent="0">
              <a:buNone/>
            </a:pPr>
            <a:r>
              <a:rPr lang="en-US" dirty="0" smtClean="0"/>
              <a:t>	Se </a:t>
            </a:r>
            <a:r>
              <a:rPr lang="en-US" dirty="0" err="1"/>
              <a:t>observă</a:t>
            </a:r>
            <a:r>
              <a:rPr lang="en-US" dirty="0"/>
              <a:t> </a:t>
            </a:r>
            <a:r>
              <a:rPr lang="en-US" dirty="0" err="1"/>
              <a:t>că</a:t>
            </a:r>
            <a:r>
              <a:rPr lang="en-US" dirty="0"/>
              <a:t>: </a:t>
            </a:r>
          </a:p>
          <a:p>
            <a:r>
              <a:rPr lang="en-US" dirty="0" err="1" smtClean="0"/>
              <a:t>Protocolul</a:t>
            </a:r>
            <a:r>
              <a:rPr lang="en-US" dirty="0" smtClean="0"/>
              <a:t> </a:t>
            </a:r>
            <a:r>
              <a:rPr lang="en-US" dirty="0"/>
              <a:t>SMTP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utilizat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trimiterea</a:t>
            </a:r>
            <a:r>
              <a:rPr lang="en-US" dirty="0"/>
              <a:t> </a:t>
            </a:r>
            <a:r>
              <a:rPr lang="en-US" dirty="0" err="1"/>
              <a:t>unui</a:t>
            </a:r>
            <a:r>
              <a:rPr lang="en-US" dirty="0"/>
              <a:t> e-mail de la expeditor la </a:t>
            </a:r>
            <a:r>
              <a:rPr lang="en-US" dirty="0" err="1"/>
              <a:t>servere</a:t>
            </a:r>
            <a:r>
              <a:rPr lang="en-US" dirty="0"/>
              <a:t>, </a:t>
            </a:r>
            <a:r>
              <a:rPr lang="en-US" dirty="0" err="1"/>
              <a:t>precum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la </a:t>
            </a:r>
            <a:r>
              <a:rPr lang="en-US" dirty="0" err="1"/>
              <a:t>transmiterea</a:t>
            </a:r>
            <a:r>
              <a:rPr lang="en-US" dirty="0"/>
              <a:t> </a:t>
            </a:r>
            <a:r>
              <a:rPr lang="en-US" dirty="0" err="1"/>
              <a:t>acestora</a:t>
            </a:r>
            <a:r>
              <a:rPr lang="en-US" dirty="0"/>
              <a:t> </a:t>
            </a:r>
            <a:r>
              <a:rPr lang="en-US" dirty="0" err="1"/>
              <a:t>între</a:t>
            </a:r>
            <a:r>
              <a:rPr lang="en-US" dirty="0"/>
              <a:t> </a:t>
            </a:r>
            <a:r>
              <a:rPr lang="en-US" dirty="0" err="1"/>
              <a:t>serverele</a:t>
            </a:r>
            <a:r>
              <a:rPr lang="en-US" dirty="0"/>
              <a:t> </a:t>
            </a:r>
            <a:r>
              <a:rPr lang="en-US" dirty="0" err="1"/>
              <a:t>intermediare</a:t>
            </a:r>
            <a:r>
              <a:rPr lang="en-US" dirty="0"/>
              <a:t> (Send and Forward e-mail); </a:t>
            </a:r>
          </a:p>
          <a:p>
            <a:r>
              <a:rPr lang="en-US" dirty="0" err="1" smtClean="0"/>
              <a:t>Protocolul</a:t>
            </a:r>
            <a:r>
              <a:rPr lang="en-US" dirty="0" smtClean="0"/>
              <a:t> </a:t>
            </a:r>
            <a:r>
              <a:rPr lang="en-US" dirty="0"/>
              <a:t>POP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utilizat</a:t>
            </a:r>
            <a:r>
              <a:rPr lang="en-US" dirty="0"/>
              <a:t> la </a:t>
            </a:r>
            <a:r>
              <a:rPr lang="en-US" dirty="0" err="1"/>
              <a:t>livrare</a:t>
            </a:r>
            <a:r>
              <a:rPr lang="en-US" dirty="0"/>
              <a:t> (</a:t>
            </a:r>
            <a:r>
              <a:rPr lang="en-US" dirty="0" err="1"/>
              <a:t>recepţie</a:t>
            </a:r>
            <a:r>
              <a:rPr lang="en-US" dirty="0"/>
              <a:t>) de la </a:t>
            </a:r>
            <a:r>
              <a:rPr lang="en-US" dirty="0" err="1"/>
              <a:t>ultimil</a:t>
            </a:r>
            <a:r>
              <a:rPr lang="en-US" dirty="0"/>
              <a:t> server la </a:t>
            </a:r>
            <a:r>
              <a:rPr lang="en-US" dirty="0" err="1"/>
              <a:t>calculatorul</a:t>
            </a:r>
            <a:r>
              <a:rPr lang="en-US" dirty="0"/>
              <a:t> client (Deliver e-mail);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6183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12751</TotalTime>
  <Words>1310</Words>
  <Application>Microsoft Office PowerPoint</Application>
  <PresentationFormat>Произвольный</PresentationFormat>
  <Paragraphs>129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Office Theme</vt:lpstr>
      <vt:lpstr>REȚELE DE CALCULATOARE T.3 –Nivelul Aplicație    </vt:lpstr>
      <vt:lpstr>NIVELUL APLICAŢIE </vt:lpstr>
      <vt:lpstr>NIVELUL APLICAŢIE</vt:lpstr>
      <vt:lpstr>Protocolul HTTP</vt:lpstr>
      <vt:lpstr>Protocolul TELNET</vt:lpstr>
      <vt:lpstr>Protocolul FTP</vt:lpstr>
      <vt:lpstr>Презентация PowerPoint</vt:lpstr>
      <vt:lpstr>Презентация PowerPoint</vt:lpstr>
      <vt:lpstr>Protocolul SMTP</vt:lpstr>
      <vt:lpstr>Презентация PowerPoint</vt:lpstr>
      <vt:lpstr>Презентация PowerPoint</vt:lpstr>
      <vt:lpstr>Protocolul DNS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Circuite și Dispozitive Electronice  L.1 – Introducere </dc:title>
  <dc:creator>Пользователь Windows</dc:creator>
  <cp:lastModifiedBy>Asus</cp:lastModifiedBy>
  <cp:revision>554</cp:revision>
  <dcterms:created xsi:type="dcterms:W3CDTF">2020-08-28T11:28:42Z</dcterms:created>
  <dcterms:modified xsi:type="dcterms:W3CDTF">2022-05-01T11:02:48Z</dcterms:modified>
</cp:coreProperties>
</file>