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9"/>
  </p:notesMasterIdLst>
  <p:handoutMasterIdLst>
    <p:handoutMasterId r:id="rId20"/>
  </p:handoutMasterIdLst>
  <p:sldIdLst>
    <p:sldId id="256" r:id="rId2"/>
    <p:sldId id="282" r:id="rId3"/>
    <p:sldId id="257" r:id="rId4"/>
    <p:sldId id="258" r:id="rId5"/>
    <p:sldId id="262" r:id="rId6"/>
    <p:sldId id="259" r:id="rId7"/>
    <p:sldId id="260" r:id="rId8"/>
    <p:sldId id="261" r:id="rId9"/>
    <p:sldId id="269" r:id="rId10"/>
    <p:sldId id="270" r:id="rId11"/>
    <p:sldId id="277" r:id="rId12"/>
    <p:sldId id="265" r:id="rId13"/>
    <p:sldId id="266" r:id="rId14"/>
    <p:sldId id="267" r:id="rId15"/>
    <p:sldId id="272" r:id="rId16"/>
    <p:sldId id="273"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60"/>
  </p:normalViewPr>
  <p:slideViewPr>
    <p:cSldViewPr snapToGrid="0">
      <p:cViewPr varScale="1">
        <p:scale>
          <a:sx n="110" d="100"/>
          <a:sy n="110" d="100"/>
        </p:scale>
        <p:origin x="-88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2B79CF-CC00-410F-904E-1A2F7AA036B3}" type="datetimeFigureOut">
              <a:rPr lang="en-US" smtClean="0"/>
              <a:t>5/1/2022</a:t>
            </a:fld>
            <a:endParaRPr lang="en-US"/>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60E4BC-3609-4A8E-9BBF-22B7FA2A9FF9}" type="slidenum">
              <a:rPr lang="en-US" smtClean="0"/>
              <a:t>‹#›</a:t>
            </a:fld>
            <a:endParaRPr lang="en-US"/>
          </a:p>
        </p:txBody>
      </p:sp>
    </p:spTree>
    <p:extLst>
      <p:ext uri="{BB962C8B-B14F-4D97-AF65-F5344CB8AC3E}">
        <p14:creationId xmlns:p14="http://schemas.microsoft.com/office/powerpoint/2010/main" val="238681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B6F2C-B9F2-402A-8688-14F5531FC8D3}" type="datetimeFigureOut">
              <a:rPr lang="en-US" smtClean="0"/>
              <a:t>5/1/2022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2D151-C640-4615-B4EA-FB9F2C03BAA5}" type="slidenum">
              <a:rPr lang="en-US" smtClean="0"/>
              <a:t>‹#›</a:t>
            </a:fld>
            <a:endParaRPr lang="en-US"/>
          </a:p>
        </p:txBody>
      </p:sp>
    </p:spTree>
    <p:extLst>
      <p:ext uri="{BB962C8B-B14F-4D97-AF65-F5344CB8AC3E}">
        <p14:creationId xmlns:p14="http://schemas.microsoft.com/office/powerpoint/2010/main" val="400143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5/1/2022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364929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5/1/2022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107089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5/1/2022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27369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5/1/2022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10475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BB42FD-6366-4779-9FE3-3E8955923E93}" type="datetimeFigureOut">
              <a:rPr lang="en-US" smtClean="0"/>
              <a:t>5/1/2022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51647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3EBB42FD-6366-4779-9FE3-3E8955923E93}" type="datetimeFigureOut">
              <a:rPr lang="en-US" smtClean="0"/>
              <a:t>5/1/2022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5173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3EBB42FD-6366-4779-9FE3-3E8955923E93}" type="datetimeFigureOut">
              <a:rPr lang="en-US" smtClean="0"/>
              <a:t>5/1/2022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360602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3EBB42FD-6366-4779-9FE3-3E8955923E93}" type="datetimeFigureOut">
              <a:rPr lang="en-US" smtClean="0"/>
              <a:t>5/1/2022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78978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BB42FD-6366-4779-9FE3-3E8955923E93}" type="datetimeFigureOut">
              <a:rPr lang="en-US" smtClean="0"/>
              <a:t>5/1/2022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48694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EBB42FD-6366-4779-9FE3-3E8955923E93}" type="datetimeFigureOut">
              <a:rPr lang="en-US" smtClean="0"/>
              <a:t>5/1/2022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42842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EBB42FD-6366-4779-9FE3-3E8955923E93}" type="datetimeFigureOut">
              <a:rPr lang="en-US" smtClean="0"/>
              <a:t>5/1/2022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55274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B42FD-6366-4779-9FE3-3E8955923E93}" type="datetimeFigureOut">
              <a:rPr lang="en-US" smtClean="0"/>
              <a:t>5/1/2022</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49529-30DE-4910-9B6E-9EAF452A3B24}" type="slidenum">
              <a:rPr lang="en-US" smtClean="0"/>
              <a:t>‹#›</a:t>
            </a:fld>
            <a:endParaRPr lang="en-US"/>
          </a:p>
        </p:txBody>
      </p:sp>
    </p:spTree>
    <p:extLst>
      <p:ext uri="{BB962C8B-B14F-4D97-AF65-F5344CB8AC3E}">
        <p14:creationId xmlns:p14="http://schemas.microsoft.com/office/powerpoint/2010/main" val="61859993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3497" y="181069"/>
            <a:ext cx="11724238" cy="2244443"/>
          </a:xfrm>
        </p:spPr>
        <p:txBody>
          <a:bodyPr>
            <a:noAutofit/>
          </a:bodyPr>
          <a:lstStyle/>
          <a:p>
            <a:r>
              <a:rPr lang="x-none" sz="4000" b="1" dirty="0" smtClean="0">
                <a:latin typeface="Times New Roman" panose="02020603050405020304" pitchFamily="18" charset="0"/>
                <a:cs typeface="Times New Roman" panose="02020603050405020304" pitchFamily="18" charset="0"/>
              </a:rPr>
              <a:t>Proiectarea Asistată </a:t>
            </a:r>
            <a:r>
              <a:rPr lang="en-GB" sz="4000" b="1" dirty="0" smtClean="0">
                <a:latin typeface="Times New Roman" panose="02020603050405020304" pitchFamily="18" charset="0"/>
                <a:cs typeface="Times New Roman" panose="02020603050405020304" pitchFamily="18" charset="0"/>
              </a:rPr>
              <a:t/>
            </a:r>
            <a:br>
              <a:rPr lang="en-GB" sz="4000" b="1" dirty="0" smtClean="0">
                <a:latin typeface="Times New Roman" panose="02020603050405020304" pitchFamily="18" charset="0"/>
                <a:cs typeface="Times New Roman" panose="02020603050405020304" pitchFamily="18" charset="0"/>
              </a:rPr>
            </a:br>
            <a:r>
              <a:rPr lang="en-GB" sz="4000" b="1" dirty="0" smtClean="0">
                <a:latin typeface="Times New Roman" panose="02020603050405020304" pitchFamily="18" charset="0"/>
                <a:cs typeface="Times New Roman" panose="02020603050405020304" pitchFamily="18" charset="0"/>
              </a:rPr>
              <a:t>T</a:t>
            </a:r>
            <a:r>
              <a:rPr lang="x-none" sz="4000" b="1" dirty="0" smtClean="0">
                <a:latin typeface="Times New Roman" panose="02020603050405020304" pitchFamily="18" charset="0"/>
                <a:cs typeface="Times New Roman" panose="02020603050405020304" pitchFamily="18" charset="0"/>
              </a:rPr>
              <a:t>.</a:t>
            </a:r>
            <a:r>
              <a:rPr lang="en-GB" sz="4000" b="1" dirty="0" smtClean="0">
                <a:latin typeface="Times New Roman" panose="02020603050405020304" pitchFamily="18" charset="0"/>
                <a:cs typeface="Times New Roman" panose="02020603050405020304" pitchFamily="18" charset="0"/>
              </a:rPr>
              <a:t>5</a:t>
            </a:r>
            <a:r>
              <a:rPr lang="x-none" sz="4000" b="1" dirty="0" smtClean="0">
                <a:latin typeface="Times New Roman" panose="02020603050405020304" pitchFamily="18" charset="0"/>
                <a:cs typeface="Times New Roman" panose="02020603050405020304" pitchFamily="18" charset="0"/>
              </a:rPr>
              <a:t> – </a:t>
            </a:r>
            <a:r>
              <a:rPr lang="x-none" sz="4000" b="1" dirty="0">
                <a:latin typeface="Times New Roman" panose="02020603050405020304" pitchFamily="18" charset="0"/>
                <a:cs typeface="Times New Roman" panose="02020603050405020304" pitchFamily="18" charset="0"/>
              </a:rPr>
              <a:t>Proiectarea cablajului </a:t>
            </a:r>
            <a:r>
              <a:rPr lang="x-none" sz="4000" b="1" dirty="0" smtClean="0">
                <a:latin typeface="Times New Roman" panose="02020603050405020304" pitchFamily="18" charset="0"/>
                <a:cs typeface="Times New Roman" panose="02020603050405020304" pitchFamily="18" charset="0"/>
              </a:rPr>
              <a:t>imprimat</a:t>
            </a:r>
            <a:r>
              <a:rPr lang="ro-RO" sz="4000" b="1" dirty="0" smtClean="0">
                <a:latin typeface="Times New Roman" panose="02020603050405020304" pitchFamily="18" charset="0"/>
                <a:cs typeface="Times New Roman" panose="02020603050405020304" pitchFamily="18" charset="0"/>
              </a:rPr>
              <a:t>.</a:t>
            </a:r>
            <a:r>
              <a:rPr lang="en-GB" sz="4000" b="1" dirty="0" smtClean="0">
                <a:latin typeface="Times New Roman" panose="02020603050405020304" pitchFamily="18" charset="0"/>
                <a:cs typeface="Times New Roman" panose="02020603050405020304" pitchFamily="18" charset="0"/>
              </a:rPr>
              <a:t/>
            </a:r>
            <a:br>
              <a:rPr lang="en-GB" sz="4000" b="1" dirty="0" smtClean="0">
                <a:latin typeface="Times New Roman" panose="02020603050405020304" pitchFamily="18" charset="0"/>
                <a:cs typeface="Times New Roman" panose="02020603050405020304" pitchFamily="18" charset="0"/>
              </a:rPr>
            </a:br>
            <a:r>
              <a:rPr lang="en-GB" sz="4000" b="1" dirty="0" smtClean="0">
                <a:latin typeface="Times New Roman" panose="02020603050405020304" pitchFamily="18" charset="0"/>
                <a:cs typeface="Times New Roman" panose="02020603050405020304" pitchFamily="18" charset="0"/>
              </a:rPr>
              <a:t> </a:t>
            </a:r>
            <a:r>
              <a:rPr lang="ro-RO" sz="4000" b="1" dirty="0">
                <a:latin typeface="Times New Roman" panose="02020603050405020304" pitchFamily="18" charset="0"/>
                <a:cs typeface="Times New Roman" panose="02020603050405020304" pitchFamily="18" charset="0"/>
              </a:rPr>
              <a:t>Metode de amplasare a elementelor pe suprafaţa plachetei de cablaj imprimat</a:t>
            </a:r>
            <a:endParaRPr lang="en-US" sz="40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6019800"/>
            <a:ext cx="9144000" cy="635000"/>
          </a:xfrm>
        </p:spPr>
        <p:txBody>
          <a:bodyPr/>
          <a:lstStyle/>
          <a:p>
            <a:r>
              <a:rPr lang="en-US" dirty="0" smtClean="0"/>
              <a:t>Conf. Univ. Dr. </a:t>
            </a:r>
            <a:r>
              <a:rPr lang="en-US" dirty="0" err="1" smtClean="0"/>
              <a:t>Crețu</a:t>
            </a:r>
            <a:r>
              <a:rPr lang="en-US" dirty="0" smtClean="0"/>
              <a:t> </a:t>
            </a:r>
            <a:r>
              <a:rPr lang="en-US" dirty="0" err="1" smtClean="0"/>
              <a:t>Vasilii</a:t>
            </a:r>
            <a:endParaRPr lang="en-US" dirty="0" smtClean="0"/>
          </a:p>
          <a:p>
            <a:endParaRPr lang="en-US" dirty="0"/>
          </a:p>
        </p:txBody>
      </p:sp>
      <p:sp>
        <p:nvSpPr>
          <p:cNvPr id="4" name="TextBox 3"/>
          <p:cNvSpPr txBox="1"/>
          <p:nvPr/>
        </p:nvSpPr>
        <p:spPr>
          <a:xfrm>
            <a:off x="353328" y="2425512"/>
            <a:ext cx="11838671" cy="646331"/>
          </a:xfrm>
          <a:prstGeom prst="rect">
            <a:avLst/>
          </a:prstGeom>
          <a:noFill/>
        </p:spPr>
        <p:txBody>
          <a:bodyPr wrap="square" rtlCol="0">
            <a:spAutoFit/>
          </a:bodyPr>
          <a:lstStyle/>
          <a:p>
            <a:r>
              <a:rPr lang="x-none" dirty="0" smtClean="0"/>
              <a:t>Scopul Lecției: </a:t>
            </a:r>
            <a:r>
              <a:rPr lang="en-GB" dirty="0" smtClean="0"/>
              <a:t>De a </a:t>
            </a:r>
            <a:r>
              <a:rPr lang="x-none" dirty="0" smtClean="0"/>
              <a:t>cunoaște influența amplasării componentelor electronice pe placheta cu cablaj imprimat asupra proprietăților </a:t>
            </a:r>
            <a:r>
              <a:rPr lang="x-none" smtClean="0"/>
              <a:t>electrice </a:t>
            </a:r>
            <a:endParaRPr lang="x-none" dirty="0" smtClean="0"/>
          </a:p>
        </p:txBody>
      </p:sp>
      <p:sp>
        <p:nvSpPr>
          <p:cNvPr id="5" name="Прямоугольник 4"/>
          <p:cNvSpPr/>
          <p:nvPr/>
        </p:nvSpPr>
        <p:spPr>
          <a:xfrm>
            <a:off x="253497" y="3687954"/>
            <a:ext cx="6416002" cy="646331"/>
          </a:xfrm>
          <a:prstGeom prst="rect">
            <a:avLst/>
          </a:prstGeom>
        </p:spPr>
        <p:txBody>
          <a:bodyPr wrap="square">
            <a:spAutoFit/>
          </a:bodyPr>
          <a:lstStyle/>
          <a:p>
            <a:r>
              <a:rPr lang="en-US" dirty="0"/>
              <a:t>Surface Mount Design </a:t>
            </a:r>
            <a:r>
              <a:rPr lang="en-US" dirty="0" smtClean="0"/>
              <a:t>and</a:t>
            </a:r>
            <a:r>
              <a:rPr lang="x-none" dirty="0" smtClean="0"/>
              <a:t> </a:t>
            </a:r>
            <a:r>
              <a:rPr lang="en-US" dirty="0" smtClean="0"/>
              <a:t>Land </a:t>
            </a:r>
            <a:r>
              <a:rPr lang="en-US" dirty="0"/>
              <a:t>Pattern Standard </a:t>
            </a:r>
            <a:r>
              <a:rPr lang="x-none" dirty="0" smtClean="0"/>
              <a:t> </a:t>
            </a:r>
            <a:r>
              <a:rPr lang="en-US" dirty="0" smtClean="0"/>
              <a:t>IPC-SM-782A</a:t>
            </a:r>
          </a:p>
          <a:p>
            <a:r>
              <a:rPr lang="en-US" dirty="0" err="1"/>
              <a:t>standardele</a:t>
            </a:r>
            <a:r>
              <a:rPr lang="en-US" dirty="0"/>
              <a:t> </a:t>
            </a:r>
            <a:r>
              <a:rPr lang="en-US" dirty="0" smtClean="0"/>
              <a:t>IPC, JEDEC </a:t>
            </a:r>
            <a:r>
              <a:rPr lang="en-US" dirty="0" err="1" smtClean="0"/>
              <a:t>și</a:t>
            </a:r>
            <a:r>
              <a:rPr lang="en-US" dirty="0" smtClean="0"/>
              <a:t> IPC-7351A</a:t>
            </a:r>
            <a:endParaRPr lang="en-US" dirty="0"/>
          </a:p>
        </p:txBody>
      </p:sp>
    </p:spTree>
    <p:extLst>
      <p:ext uri="{BB962C8B-B14F-4D97-AF65-F5344CB8AC3E}">
        <p14:creationId xmlns:p14="http://schemas.microsoft.com/office/powerpoint/2010/main" val="3415190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51884" y="255373"/>
            <a:ext cx="7182451" cy="3416320"/>
          </a:xfrm>
          <a:prstGeom prst="rect">
            <a:avLst/>
          </a:prstGeom>
          <a:ln>
            <a:solidFill>
              <a:srgbClr val="0070C0"/>
            </a:solidFill>
          </a:ln>
        </p:spPr>
        <p:txBody>
          <a:bodyPr wrap="square">
            <a:spAutoFit/>
          </a:bodyPr>
          <a:lstStyle/>
          <a:p>
            <a:r>
              <a:rPr lang="ru-RU" dirty="0"/>
              <a:t>Одним из наиболее важных моментов при проектировании печатных узлов является соблюдение форм и размеров контактных площадок. Именно несоответствие этих параметров зачастую приводит к возникновению нежелательных явлений, </a:t>
            </a:r>
            <a:r>
              <a:rPr lang="ru-RU" dirty="0" err="1"/>
              <a:t>непропай</a:t>
            </a:r>
            <a:r>
              <a:rPr lang="ru-RU" dirty="0"/>
              <a:t> одного из выводов компонента, отсутствие контакта в паяном соединении, недопустимо большое смещение элемента. Поэтому при проектировании изделия необходимо учитывать рекомендации производителей компонентов, пользоваться их спецификациями, а для наиболее распространенных компонентов — стандартами IPC и JEDEC, и в частности, новым стандартом IPC-7351A, регламентирующим размеры контактных площадок и другие параметры печатных узлов, критичные для поверхностного монтажа плат.</a:t>
            </a:r>
            <a:endParaRPr lang="en-US" dirty="0"/>
          </a:p>
        </p:txBody>
      </p:sp>
      <p:pic>
        <p:nvPicPr>
          <p:cNvPr id="7170" name="Picture 2" descr="Маска между КП микросхем с малым шаг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373"/>
            <a:ext cx="4951884" cy="3762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150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061056" cy="6740307"/>
          </a:xfrm>
          <a:prstGeom prst="rect">
            <a:avLst/>
          </a:prstGeom>
          <a:ln>
            <a:solidFill>
              <a:srgbClr val="0070C0"/>
            </a:solidFill>
          </a:ln>
        </p:spPr>
        <p:txBody>
          <a:bodyPr wrap="square">
            <a:spAutoFit/>
          </a:bodyPr>
          <a:lstStyle/>
          <a:p>
            <a:r>
              <a:rPr lang="ru-RU" sz="1600" dirty="0">
                <a:solidFill>
                  <a:srgbClr val="000000"/>
                </a:solidFill>
                <a:latin typeface="Times New Roman" pitchFamily="18" charset="0"/>
                <a:cs typeface="Times New Roman" pitchFamily="18" charset="0"/>
              </a:rPr>
              <a:t>Микросхемы в корпусах BGA</a:t>
            </a:r>
          </a:p>
          <a:p>
            <a:r>
              <a:rPr lang="ru-RU" sz="1600" dirty="0">
                <a:solidFill>
                  <a:srgbClr val="303030"/>
                </a:solidFill>
                <a:latin typeface="Times New Roman" pitchFamily="18" charset="0"/>
                <a:cs typeface="Times New Roman" pitchFamily="18" charset="0"/>
              </a:rPr>
              <a:t>Контактные площадки BGA, также как и других компонентов, должны быть изолированы </a:t>
            </a:r>
            <a:r>
              <a:rPr lang="ru-RU" sz="1600" dirty="0" err="1">
                <a:solidFill>
                  <a:srgbClr val="303030"/>
                </a:solidFill>
                <a:latin typeface="Times New Roman" pitchFamily="18" charset="0"/>
                <a:cs typeface="Times New Roman" pitchFamily="18" charset="0"/>
              </a:rPr>
              <a:t>термобарьерами</a:t>
            </a:r>
            <a:r>
              <a:rPr lang="ru-RU" sz="1600" dirty="0">
                <a:solidFill>
                  <a:srgbClr val="303030"/>
                </a:solidFill>
                <a:latin typeface="Times New Roman" pitchFamily="18" charset="0"/>
                <a:cs typeface="Times New Roman" pitchFamily="18" charset="0"/>
              </a:rPr>
              <a:t> от полигонов питания и «земли».</a:t>
            </a:r>
          </a:p>
          <a:p>
            <a:r>
              <a:rPr lang="ru-RU" sz="1600" dirty="0">
                <a:solidFill>
                  <a:srgbClr val="303030"/>
                </a:solidFill>
                <a:latin typeface="Times New Roman" pitchFamily="18" charset="0"/>
                <a:cs typeface="Times New Roman" pitchFamily="18" charset="0"/>
              </a:rPr>
              <a:t>Переходные отверстия должны быть отделены проводником и закрыты маской.</a:t>
            </a:r>
            <a:br>
              <a:rPr lang="ru-RU" sz="1600" dirty="0">
                <a:solidFill>
                  <a:srgbClr val="303030"/>
                </a:solidFill>
                <a:latin typeface="Times New Roman" pitchFamily="18" charset="0"/>
                <a:cs typeface="Times New Roman" pitchFamily="18" charset="0"/>
              </a:rPr>
            </a:br>
            <a:r>
              <a:rPr lang="ru-RU" sz="1600" dirty="0">
                <a:solidFill>
                  <a:srgbClr val="303030"/>
                </a:solidFill>
                <a:latin typeface="Times New Roman" pitchFamily="18" charset="0"/>
                <a:cs typeface="Times New Roman" pitchFamily="18" charset="0"/>
              </a:rPr>
              <a:t>Различают два типа контактных площадок под BGA в зависимости от вскрытия вокруг них паяльной маски: NSMD — </a:t>
            </a:r>
            <a:r>
              <a:rPr lang="ru-RU" sz="1600" dirty="0" err="1">
                <a:solidFill>
                  <a:srgbClr val="303030"/>
                </a:solidFill>
                <a:latin typeface="Times New Roman" pitchFamily="18" charset="0"/>
                <a:cs typeface="Times New Roman" pitchFamily="18" charset="0"/>
              </a:rPr>
              <a:t>Non</a:t>
            </a:r>
            <a:r>
              <a:rPr lang="ru-RU" sz="1600" dirty="0">
                <a:solidFill>
                  <a:srgbClr val="303030"/>
                </a:solidFill>
                <a:latin typeface="Times New Roman" pitchFamily="18" charset="0"/>
                <a:cs typeface="Times New Roman" pitchFamily="18" charset="0"/>
              </a:rPr>
              <a:t> </a:t>
            </a:r>
            <a:r>
              <a:rPr lang="ru-RU" sz="1600" dirty="0" err="1">
                <a:solidFill>
                  <a:srgbClr val="303030"/>
                </a:solidFill>
                <a:latin typeface="Times New Roman" pitchFamily="18" charset="0"/>
                <a:cs typeface="Times New Roman" pitchFamily="18" charset="0"/>
              </a:rPr>
              <a:t>Solder</a:t>
            </a:r>
            <a:r>
              <a:rPr lang="ru-RU" sz="1600" dirty="0">
                <a:solidFill>
                  <a:srgbClr val="303030"/>
                </a:solidFill>
                <a:latin typeface="Times New Roman" pitchFamily="18" charset="0"/>
                <a:cs typeface="Times New Roman" pitchFamily="18" charset="0"/>
              </a:rPr>
              <a:t> </a:t>
            </a:r>
            <a:r>
              <a:rPr lang="ru-RU" sz="1600" dirty="0" err="1">
                <a:solidFill>
                  <a:srgbClr val="303030"/>
                </a:solidFill>
                <a:latin typeface="Times New Roman" pitchFamily="18" charset="0"/>
                <a:cs typeface="Times New Roman" pitchFamily="18" charset="0"/>
              </a:rPr>
              <a:t>Mask</a:t>
            </a:r>
            <a:r>
              <a:rPr lang="ru-RU" sz="1600" dirty="0">
                <a:solidFill>
                  <a:srgbClr val="303030"/>
                </a:solidFill>
                <a:latin typeface="Times New Roman" pitchFamily="18" charset="0"/>
                <a:cs typeface="Times New Roman" pitchFamily="18" charset="0"/>
              </a:rPr>
              <a:t> </a:t>
            </a:r>
            <a:r>
              <a:rPr lang="ru-RU" sz="1600" dirty="0" err="1">
                <a:solidFill>
                  <a:srgbClr val="303030"/>
                </a:solidFill>
                <a:latin typeface="Times New Roman" pitchFamily="18" charset="0"/>
                <a:cs typeface="Times New Roman" pitchFamily="18" charset="0"/>
              </a:rPr>
              <a:t>Defined</a:t>
            </a:r>
            <a:r>
              <a:rPr lang="ru-RU" sz="1600" dirty="0">
                <a:solidFill>
                  <a:srgbClr val="303030"/>
                </a:solidFill>
                <a:latin typeface="Times New Roman" pitchFamily="18" charset="0"/>
                <a:cs typeface="Times New Roman" pitchFamily="18" charset="0"/>
              </a:rPr>
              <a:t> — не определенные вскрытием от паяльной маски, и SMD — </a:t>
            </a:r>
            <a:r>
              <a:rPr lang="ru-RU" sz="1600" dirty="0" err="1">
                <a:solidFill>
                  <a:srgbClr val="303030"/>
                </a:solidFill>
                <a:latin typeface="Times New Roman" pitchFamily="18" charset="0"/>
                <a:cs typeface="Times New Roman" pitchFamily="18" charset="0"/>
              </a:rPr>
              <a:t>Solder</a:t>
            </a:r>
            <a:r>
              <a:rPr lang="ru-RU" sz="1600" dirty="0">
                <a:solidFill>
                  <a:srgbClr val="303030"/>
                </a:solidFill>
                <a:latin typeface="Times New Roman" pitchFamily="18" charset="0"/>
                <a:cs typeface="Times New Roman" pitchFamily="18" charset="0"/>
              </a:rPr>
              <a:t> </a:t>
            </a:r>
            <a:r>
              <a:rPr lang="ru-RU" sz="1600" dirty="0" err="1">
                <a:solidFill>
                  <a:srgbClr val="303030"/>
                </a:solidFill>
                <a:latin typeface="Times New Roman" pitchFamily="18" charset="0"/>
                <a:cs typeface="Times New Roman" pitchFamily="18" charset="0"/>
              </a:rPr>
              <a:t>Mask</a:t>
            </a:r>
            <a:r>
              <a:rPr lang="ru-RU" sz="1600" dirty="0">
                <a:solidFill>
                  <a:srgbClr val="303030"/>
                </a:solidFill>
                <a:latin typeface="Times New Roman" pitchFamily="18" charset="0"/>
                <a:cs typeface="Times New Roman" pitchFamily="18" charset="0"/>
              </a:rPr>
              <a:t> </a:t>
            </a:r>
            <a:r>
              <a:rPr lang="ru-RU" sz="1600" dirty="0" err="1">
                <a:solidFill>
                  <a:srgbClr val="303030"/>
                </a:solidFill>
                <a:latin typeface="Times New Roman" pitchFamily="18" charset="0"/>
                <a:cs typeface="Times New Roman" pitchFamily="18" charset="0"/>
              </a:rPr>
              <a:t>Defined</a:t>
            </a:r>
            <a:r>
              <a:rPr lang="ru-RU" sz="1600" dirty="0">
                <a:solidFill>
                  <a:srgbClr val="303030"/>
                </a:solidFill>
                <a:latin typeface="Times New Roman" pitchFamily="18" charset="0"/>
                <a:cs typeface="Times New Roman" pitchFamily="18" charset="0"/>
              </a:rPr>
              <a:t>, то есть определенные паяльной маской. В первом случае площадка и небольшая область вокруг нее полностью вскрыты от маски. Во втором случае вскрытие от маски выполняется с небольшим покрытием контактной площадки маской. Первый вариант обеспечивает большую прочность паяного соединения, за счет большей площади контакта и контакта с боковыми сторонами контактной площадки, а так же лучшее центрирование компонента и является более гибким и технологичным, как при производстве печатных плат так и при монтаже.</a:t>
            </a:r>
          </a:p>
          <a:p>
            <a:r>
              <a:rPr lang="ru-RU" sz="1600" dirty="0">
                <a:solidFill>
                  <a:srgbClr val="303030"/>
                </a:solidFill>
                <a:latin typeface="Times New Roman" pitchFamily="18" charset="0"/>
                <a:cs typeface="Times New Roman" pitchFamily="18" charset="0"/>
              </a:rPr>
              <a:t>Преимуществом второго варианта является повышение прочности соединения самой контактной площадки и диэлектрика печатной платы. Его применение оправдано, если в процессе дальнейшей сборки, тестирования или эксплуатации плата может подвергаться значительным изгибам или другому физическому напряжению, а так же при эксплуатации при высоких перепадах температуры или если изделие будет проходить очень жесткие температурные испытания.</a:t>
            </a:r>
          </a:p>
          <a:p>
            <a:r>
              <a:rPr lang="ru-RU" sz="1600" dirty="0">
                <a:solidFill>
                  <a:srgbClr val="303030"/>
                </a:solidFill>
                <a:latin typeface="Times New Roman" pitchFamily="18" charset="0"/>
                <a:cs typeface="Times New Roman" pitchFamily="18" charset="0"/>
              </a:rPr>
              <a:t>Если в документах производителя нет специальных указаний на тип площадки, рекомендуется применять NSMD тип.</a:t>
            </a:r>
          </a:p>
          <a:p>
            <a:r>
              <a:rPr lang="ru-RU" sz="1600" dirty="0">
                <a:solidFill>
                  <a:srgbClr val="303030"/>
                </a:solidFill>
                <a:latin typeface="Times New Roman" pitchFamily="18" charset="0"/>
                <a:cs typeface="Times New Roman" pitchFamily="18" charset="0"/>
              </a:rPr>
              <a:t>Особенностью микросхем BGA является то, что их выводы скрыты под корпусом, что затрудняет проверку качества их монтажа. Основным средством инспекции паяных соединений таких микросхем является рентгеноскопический контроль. Но и в этом случае некоторые дефекты, даже такие как </a:t>
            </a:r>
            <a:r>
              <a:rPr lang="ru-RU" sz="1600" dirty="0" err="1">
                <a:solidFill>
                  <a:srgbClr val="303030"/>
                </a:solidFill>
                <a:latin typeface="Times New Roman" pitchFamily="18" charset="0"/>
                <a:cs typeface="Times New Roman" pitchFamily="18" charset="0"/>
              </a:rPr>
              <a:t>непропай</a:t>
            </a:r>
            <a:r>
              <a:rPr lang="ru-RU" sz="1600" dirty="0">
                <a:solidFill>
                  <a:srgbClr val="303030"/>
                </a:solidFill>
                <a:latin typeface="Times New Roman" pitchFamily="18" charset="0"/>
                <a:cs typeface="Times New Roman" pitchFamily="18" charset="0"/>
              </a:rPr>
              <a:t> отдельных выводов бывает сложно обнаружить. Для того, что бы повысить эффективность контроля пайки этих микросхем рекомендуется придавать контактным площадкам специальную </a:t>
            </a:r>
            <a:r>
              <a:rPr lang="ru-RU" sz="1600" dirty="0" smtClean="0">
                <a:solidFill>
                  <a:srgbClr val="303030"/>
                </a:solidFill>
                <a:latin typeface="Times New Roman" pitchFamily="18" charset="0"/>
                <a:cs typeface="Times New Roman" pitchFamily="18" charset="0"/>
              </a:rPr>
              <a:t>форму.</a:t>
            </a:r>
            <a:endParaRPr lang="ru-RU" sz="1600" dirty="0">
              <a:solidFill>
                <a:srgbClr val="303030"/>
              </a:solidFill>
              <a:latin typeface="Times New Roman" pitchFamily="18" charset="0"/>
              <a:cs typeface="Times New Roman" pitchFamily="18" charset="0"/>
            </a:endParaRPr>
          </a:p>
          <a:p>
            <a:r>
              <a:rPr lang="ru-RU" sz="1600" dirty="0">
                <a:solidFill>
                  <a:srgbClr val="303030"/>
                </a:solidFill>
                <a:latin typeface="Times New Roman" pitchFamily="18" charset="0"/>
                <a:cs typeface="Times New Roman" pitchFamily="18" charset="0"/>
              </a:rPr>
              <a:t>При использовании таких контактных площадок паяное соединение принимает характерную форму, что значительно повышает эффективность проверки, особенно в автоматическом режиме. </a:t>
            </a:r>
          </a:p>
        </p:txBody>
      </p:sp>
      <p:pic>
        <p:nvPicPr>
          <p:cNvPr id="1026" name="Picture 2" descr="Cовтест АТЕ — Самый полный материал в интернете о BGA микросхемах"/>
          <p:cNvPicPr>
            <a:picLocks noChangeAspect="1" noChangeArrowheads="1"/>
          </p:cNvPicPr>
          <p:nvPr/>
        </p:nvPicPr>
        <p:blipFill rotWithShape="1">
          <a:blip r:embed="rId2">
            <a:extLst>
              <a:ext uri="{28A0092B-C50C-407E-A947-70E740481C1C}">
                <a14:useLocalDpi xmlns:a14="http://schemas.microsoft.com/office/drawing/2010/main" val="0"/>
              </a:ext>
            </a:extLst>
          </a:blip>
          <a:srcRect t="15273" b="15234"/>
          <a:stretch/>
        </p:blipFill>
        <p:spPr bwMode="auto">
          <a:xfrm>
            <a:off x="9163150" y="4494362"/>
            <a:ext cx="3028849" cy="2104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SMD и SMD площадки BG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8824" y="2"/>
            <a:ext cx="3113176" cy="24274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Площадки BGA, оптимизированные под рентген-контроль"/>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8824" y="2441276"/>
            <a:ext cx="3083007" cy="197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537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93125" y="42692"/>
            <a:ext cx="10989276" cy="6815308"/>
          </a:xfrm>
          <a:prstGeom prst="rect">
            <a:avLst/>
          </a:prstGeom>
        </p:spPr>
      </p:pic>
    </p:spTree>
    <p:extLst>
      <p:ext uri="{BB962C8B-B14F-4D97-AF65-F5344CB8AC3E}">
        <p14:creationId xmlns:p14="http://schemas.microsoft.com/office/powerpoint/2010/main" val="181924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5710687" y="1667051"/>
            <a:ext cx="6481313" cy="5189664"/>
          </a:xfrm>
          <a:prstGeom prst="rect">
            <a:avLst/>
          </a:prstGeom>
        </p:spPr>
      </p:pic>
      <p:pic>
        <p:nvPicPr>
          <p:cNvPr id="2051" name="Picture 3" descr="https://a-contract.ru/fileadmin/user_upload/21-04-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2" y="1834833"/>
            <a:ext cx="3497724" cy="244410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Радиолюбительская технология: как я заказал монтаж печатной платы на  китайской фабрике / Хабр"/>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78940"/>
            <a:ext cx="3536826" cy="257777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396" y="0"/>
            <a:ext cx="12203396" cy="830997"/>
          </a:xfrm>
          <a:prstGeom prst="rect">
            <a:avLst/>
          </a:prstGeom>
          <a:ln>
            <a:solidFill>
              <a:srgbClr val="0070C0"/>
            </a:solidFill>
          </a:ln>
        </p:spPr>
        <p:txBody>
          <a:bodyPr wrap="square">
            <a:spAutoFit/>
          </a:bodyPr>
          <a:lstStyle/>
          <a:p>
            <a:r>
              <a:rPr lang="ru-RU" sz="1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Панелирование </a:t>
            </a:r>
            <a:r>
              <a:rPr lang="ro-RO" sz="1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печатных </a:t>
            </a:r>
            <a:r>
              <a:rPr lang="ru-RU" sz="1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плат </a:t>
            </a:r>
            <a:r>
              <a:rPr lang="ru-RU" sz="1200">
                <a:latin typeface="Times New Roman" panose="02020603050405020304" pitchFamily="18" charset="0"/>
                <a:ea typeface="Calibri" panose="020F0502020204030204" pitchFamily="34" charset="0"/>
                <a:cs typeface="Times New Roman" panose="02020603050405020304" pitchFamily="18" charset="0"/>
              </a:rPr>
              <a:t>состоит в одновременном монтаже</a:t>
            </a:r>
            <a:r>
              <a:rPr lang="ro-RO" sz="1200">
                <a:latin typeface="Times New Roman" panose="02020603050405020304" pitchFamily="18" charset="0"/>
                <a:ea typeface="Calibri" panose="020F0502020204030204" pitchFamily="34" charset="0"/>
                <a:cs typeface="Times New Roman" panose="02020603050405020304" pitchFamily="18" charset="0"/>
              </a:rPr>
              <a:t> элементов на множестве </a:t>
            </a:r>
            <a:r>
              <a:rPr lang="ru-RU" sz="1200">
                <a:latin typeface="Times New Roman" panose="02020603050405020304" pitchFamily="18" charset="0"/>
                <a:ea typeface="Calibri" panose="020F0502020204030204" pitchFamily="34" charset="0"/>
                <a:cs typeface="Times New Roman" panose="02020603050405020304" pitchFamily="18" charset="0"/>
              </a:rPr>
              <a:t>плат с последующим вырезанием</a:t>
            </a:r>
            <a:r>
              <a:rPr lang="ro-RO" sz="1200">
                <a:latin typeface="Times New Roman" panose="02020603050405020304" pitchFamily="18" charset="0"/>
                <a:ea typeface="Calibri" panose="020F0502020204030204" pitchFamily="34" charset="0"/>
                <a:cs typeface="Times New Roman" panose="02020603050405020304" pitchFamily="18" charset="0"/>
              </a:rPr>
              <a:t>. При формировании </a:t>
            </a:r>
            <a:r>
              <a:rPr lang="ru-RU" sz="1200">
                <a:latin typeface="Times New Roman" panose="02020603050405020304" pitchFamily="18" charset="0"/>
                <a:ea typeface="Calibri" panose="020F0502020204030204" pitchFamily="34" charset="0"/>
                <a:cs typeface="Times New Roman" panose="02020603050405020304" pitchFamily="18" charset="0"/>
              </a:rPr>
              <a:t>панели плат существуют</a:t>
            </a:r>
            <a:r>
              <a:rPr lang="ro-RO" sz="1200">
                <a:latin typeface="Times New Roman" panose="02020603050405020304" pitchFamily="18" charset="0"/>
                <a:ea typeface="Calibri" panose="020F0502020204030204" pitchFamily="34" charset="0"/>
                <a:cs typeface="Times New Roman" panose="02020603050405020304" pitchFamily="18" charset="0"/>
              </a:rPr>
              <a:t> следующие ограничения:</a:t>
            </a:r>
            <a:endParaRPr lang="en-US" sz="1200">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a:buFont typeface="Arial" pitchFamily="34" charset="0"/>
              <a:buChar char="•"/>
            </a:pPr>
            <a:r>
              <a:rPr lang="ru-RU" sz="1200">
                <a:latin typeface="Times New Roman" panose="02020603050405020304" pitchFamily="18" charset="0"/>
                <a:ea typeface="Calibri" panose="020F0502020204030204" pitchFamily="34" charset="0"/>
                <a:cs typeface="Times New Roman" panose="02020603050405020304" pitchFamily="18" charset="0"/>
              </a:rPr>
              <a:t>От</a:t>
            </a:r>
            <a:r>
              <a:rPr lang="ro-RO" sz="1200">
                <a:latin typeface="Times New Roman" panose="02020603050405020304" pitchFamily="18" charset="0"/>
                <a:ea typeface="Calibri" panose="020F0502020204030204" pitchFamily="34" charset="0"/>
                <a:cs typeface="Times New Roman" panose="02020603050405020304" pitchFamily="18" charset="0"/>
              </a:rPr>
              <a:t> кра</a:t>
            </a:r>
            <a:r>
              <a:rPr lang="ru-RU" sz="1200">
                <a:latin typeface="Times New Roman" panose="02020603050405020304" pitchFamily="18" charset="0"/>
                <a:ea typeface="Calibri" panose="020F0502020204030204" pitchFamily="34" charset="0"/>
                <a:cs typeface="Times New Roman" panose="02020603050405020304" pitchFamily="18" charset="0"/>
              </a:rPr>
              <a:t>я панели</a:t>
            </a:r>
            <a:r>
              <a:rPr lang="ro-RO" sz="1200">
                <a:latin typeface="Times New Roman" panose="02020603050405020304" pitchFamily="18" charset="0"/>
                <a:ea typeface="Calibri" panose="020F0502020204030204" pitchFamily="34" charset="0"/>
                <a:cs typeface="Times New Roman" panose="02020603050405020304" pitchFamily="18" charset="0"/>
              </a:rPr>
              <a:t> и между печатными </a:t>
            </a:r>
            <a:r>
              <a:rPr lang="ru-RU" sz="1200">
                <a:latin typeface="Times New Roman" panose="02020603050405020304" pitchFamily="18" charset="0"/>
                <a:ea typeface="Calibri" panose="020F0502020204030204" pitchFamily="34" charset="0"/>
                <a:cs typeface="Times New Roman" panose="02020603050405020304" pitchFamily="18" charset="0"/>
              </a:rPr>
              <a:t>платами</a:t>
            </a:r>
            <a:r>
              <a:rPr lang="ro-RO" sz="1200">
                <a:latin typeface="Times New Roman" panose="02020603050405020304" pitchFamily="18" charset="0"/>
                <a:ea typeface="Calibri" panose="020F0502020204030204" pitchFamily="34" charset="0"/>
                <a:cs typeface="Times New Roman" panose="02020603050405020304" pitchFamily="18" charset="0"/>
              </a:rPr>
              <a:t> должн</a:t>
            </a:r>
            <a:r>
              <a:rPr lang="ru-RU" sz="1200">
                <a:latin typeface="Times New Roman" panose="02020603050405020304" pitchFamily="18" charset="0"/>
                <a:ea typeface="Calibri" panose="020F0502020204030204" pitchFamily="34" charset="0"/>
                <a:cs typeface="Times New Roman" panose="02020603050405020304" pitchFamily="18" charset="0"/>
              </a:rPr>
              <a:t>о</a:t>
            </a:r>
            <a:r>
              <a:rPr lang="ro-RO" sz="1200">
                <a:latin typeface="Times New Roman" panose="02020603050405020304" pitchFamily="18" charset="0"/>
                <a:ea typeface="Calibri" panose="020F0502020204030204" pitchFamily="34" charset="0"/>
                <a:cs typeface="Times New Roman" panose="02020603050405020304" pitchFamily="18" charset="0"/>
              </a:rPr>
              <a:t> быть </a:t>
            </a:r>
            <a:r>
              <a:rPr lang="ru-RU" sz="1200">
                <a:latin typeface="Times New Roman" panose="02020603050405020304" pitchFamily="18" charset="0"/>
                <a:ea typeface="Calibri" panose="020F0502020204030204" pitchFamily="34" charset="0"/>
                <a:cs typeface="Times New Roman" panose="02020603050405020304" pitchFamily="18" charset="0"/>
              </a:rPr>
              <a:t>расстояние </a:t>
            </a:r>
            <a:r>
              <a:rPr lang="ro-RO" sz="1200">
                <a:latin typeface="Times New Roman" panose="02020603050405020304" pitchFamily="18" charset="0"/>
                <a:ea typeface="Calibri" panose="020F0502020204030204" pitchFamily="34" charset="0"/>
                <a:cs typeface="Times New Roman" panose="02020603050405020304" pitchFamily="18" charset="0"/>
              </a:rPr>
              <a:t>от 3,8 до 10 мм.</a:t>
            </a:r>
            <a:endParaRPr lang="en-US" sz="1200">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a:buFont typeface="Arial" pitchFamily="34" charset="0"/>
              <a:buChar char="•"/>
            </a:pPr>
            <a:r>
              <a:rPr lang="ru-RU" sz="1200">
                <a:latin typeface="Times New Roman" panose="02020603050405020304" pitchFamily="18" charset="0"/>
                <a:ea typeface="Calibri" panose="020F0502020204030204" pitchFamily="34" charset="0"/>
                <a:cs typeface="Times New Roman" panose="02020603050405020304" pitchFamily="18" charset="0"/>
              </a:rPr>
              <a:t>Для позиционирования панели используется 4 реперных отверстия</a:t>
            </a:r>
            <a:endParaRPr lang="en-US" sz="12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3457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93602" y="242522"/>
            <a:ext cx="11751162" cy="5046169"/>
          </a:xfrm>
          <a:prstGeom prst="rect">
            <a:avLst/>
          </a:prstGeom>
        </p:spPr>
      </p:pic>
    </p:spTree>
    <p:extLst>
      <p:ext uri="{BB962C8B-B14F-4D97-AF65-F5344CB8AC3E}">
        <p14:creationId xmlns:p14="http://schemas.microsoft.com/office/powerpoint/2010/main" val="282424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Рис. 8 Реперные мет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8981" y="0"/>
            <a:ext cx="3910661" cy="272131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Рис. 9 Расположение реперных меток на плат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981" y="2721311"/>
            <a:ext cx="3875374" cy="267499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Рис. 10 Расположение реперных меток на заготовк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006" y="4519538"/>
            <a:ext cx="3648975" cy="233846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21154"/>
            <a:ext cx="8298980" cy="2246769"/>
          </a:xfrm>
          <a:prstGeom prst="rect">
            <a:avLst/>
          </a:prstGeom>
          <a:ln>
            <a:solidFill>
              <a:srgbClr val="0070C0"/>
            </a:solidFill>
          </a:ln>
        </p:spPr>
        <p:txBody>
          <a:bodyPr wrap="square">
            <a:spAutoFit/>
          </a:bodyPr>
          <a:lstStyle/>
          <a:p>
            <a:r>
              <a:rPr lang="ru-RU" sz="1400" dirty="0">
                <a:solidFill>
                  <a:srgbClr val="303030"/>
                </a:solidFill>
                <a:latin typeface="Times New Roman" pitchFamily="18" charset="0"/>
                <a:cs typeface="Times New Roman" pitchFamily="18" charset="0"/>
              </a:rPr>
              <a:t>На каждой плате необходимо предусмотреть наличие как минимум трех реперных меток, необходимых для систем технического зрения автоматического оборудования.</a:t>
            </a:r>
          </a:p>
          <a:p>
            <a:r>
              <a:rPr lang="ru-RU" sz="1400" dirty="0">
                <a:solidFill>
                  <a:srgbClr val="303030"/>
                </a:solidFill>
                <a:latin typeface="Times New Roman" pitchFamily="18" charset="0"/>
                <a:cs typeface="Times New Roman" pitchFamily="18" charset="0"/>
              </a:rPr>
              <a:t>Реперные метки должны представлять собой круглые площадки диаметром 1 мм, вскрытые от маски на диаметре 3-4 мм. </a:t>
            </a:r>
            <a:endParaRPr lang="x-none" sz="1400" dirty="0">
              <a:solidFill>
                <a:srgbClr val="303030"/>
              </a:solidFill>
              <a:latin typeface="Times New Roman" pitchFamily="18" charset="0"/>
              <a:cs typeface="Times New Roman" pitchFamily="18" charset="0"/>
            </a:endParaRPr>
          </a:p>
          <a:p>
            <a:r>
              <a:rPr lang="ru-RU" sz="1400" dirty="0">
                <a:solidFill>
                  <a:srgbClr val="303030"/>
                </a:solidFill>
                <a:latin typeface="Times New Roman" pitchFamily="18" charset="0"/>
                <a:cs typeface="Times New Roman" pitchFamily="18" charset="0"/>
              </a:rPr>
              <a:t>Они должны располагаться по углам платы (но несимметрично) и быть максимально удалены друг от друга.</a:t>
            </a:r>
          </a:p>
          <a:p>
            <a:r>
              <a:rPr lang="ru-RU" sz="1400" dirty="0">
                <a:solidFill>
                  <a:srgbClr val="303030"/>
                </a:solidFill>
                <a:latin typeface="Times New Roman" pitchFamily="18" charset="0"/>
                <a:cs typeface="Times New Roman" pitchFamily="18" charset="0"/>
              </a:rPr>
              <a:t>Желательно, чтобы проводники, контактные площадки, переходные, крепежные отверстия и другие элементы печатной платы располагались не ближе 5 мм от центра реперных меток.</a:t>
            </a:r>
          </a:p>
          <a:p>
            <a:r>
              <a:rPr lang="ru-RU" sz="1400" dirty="0">
                <a:solidFill>
                  <a:srgbClr val="303030"/>
                </a:solidFill>
                <a:latin typeface="Times New Roman" pitchFamily="18" charset="0"/>
                <a:cs typeface="Times New Roman" pitchFamily="18" charset="0"/>
              </a:rPr>
              <a:t>Если на плате недостаточно места для размещения реперных меток, они должны быть размещены на технологических полях, что повлечет за собой увеличение их площади. </a:t>
            </a:r>
          </a:p>
        </p:txBody>
      </p:sp>
    </p:spTree>
    <p:extLst>
      <p:ext uri="{BB962C8B-B14F-4D97-AF65-F5344CB8AC3E}">
        <p14:creationId xmlns:p14="http://schemas.microsoft.com/office/powerpoint/2010/main" val="963378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Рис. 11 Технологические пол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4875" y="0"/>
            <a:ext cx="3807125" cy="287080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 y="3738448"/>
            <a:ext cx="12191999" cy="3108543"/>
          </a:xfrm>
          <a:prstGeom prst="rect">
            <a:avLst/>
          </a:prstGeom>
          <a:ln>
            <a:solidFill>
              <a:srgbClr val="0070C0"/>
            </a:solidFill>
          </a:ln>
        </p:spPr>
        <p:txBody>
          <a:bodyPr wrap="square">
            <a:spAutoFit/>
          </a:bodyPr>
          <a:lstStyle/>
          <a:p>
            <a:r>
              <a:rPr lang="ru-RU" sz="1400" dirty="0">
                <a:solidFill>
                  <a:srgbClr val="000000"/>
                </a:solidFill>
                <a:latin typeface="Times New Roman" pitchFamily="18" charset="0"/>
                <a:cs typeface="Times New Roman" pitchFamily="18" charset="0"/>
              </a:rPr>
              <a:t>Полигоны</a:t>
            </a:r>
          </a:p>
          <a:p>
            <a:r>
              <a:rPr lang="ru-RU" sz="1400" dirty="0">
                <a:solidFill>
                  <a:srgbClr val="000000"/>
                </a:solidFill>
                <a:latin typeface="Times New Roman" pitchFamily="18" charset="0"/>
                <a:cs typeface="Times New Roman" pitchFamily="18" charset="0"/>
              </a:rPr>
              <a:t>Если на плате размещаются большие металлизированные полигоны, то их желательно размещать с обеих сторон платы насколько возможно равномерно, и выполнять в виде сетки из проводников. Это необходимо для предотвращения деформации платы при ее производстве и монтаже, при нагреве в печи оплавления.</a:t>
            </a:r>
          </a:p>
          <a:p>
            <a:r>
              <a:rPr lang="ru-RU" sz="1400" smtClean="0">
                <a:solidFill>
                  <a:srgbClr val="000000"/>
                </a:solidFill>
                <a:latin typeface="Times New Roman" pitchFamily="18" charset="0"/>
                <a:cs typeface="Times New Roman" pitchFamily="18" charset="0"/>
              </a:rPr>
              <a:t>Размеры </a:t>
            </a:r>
            <a:r>
              <a:rPr lang="ru-RU" sz="1400" dirty="0">
                <a:solidFill>
                  <a:srgbClr val="000000"/>
                </a:solidFill>
                <a:latin typeface="Times New Roman" pitchFamily="18" charset="0"/>
                <a:cs typeface="Times New Roman" pitchFamily="18" charset="0"/>
              </a:rPr>
              <a:t>плат и групповых заготовок</a:t>
            </a:r>
          </a:p>
          <a:p>
            <a:r>
              <a:rPr lang="ru-RU" sz="1400" dirty="0">
                <a:solidFill>
                  <a:srgbClr val="000000"/>
                </a:solidFill>
                <a:latin typeface="Times New Roman" pitchFamily="18" charset="0"/>
                <a:cs typeface="Times New Roman" pitchFamily="18" charset="0"/>
              </a:rPr>
              <a:t>Для оптимизации автоматического монтажа применяется объединение нескольких небольших плат в одну </a:t>
            </a:r>
            <a:r>
              <a:rPr lang="ru-RU" sz="1400" dirty="0" err="1">
                <a:solidFill>
                  <a:srgbClr val="000000"/>
                </a:solidFill>
                <a:latin typeface="Times New Roman" pitchFamily="18" charset="0"/>
                <a:cs typeface="Times New Roman" pitchFamily="18" charset="0"/>
              </a:rPr>
              <a:t>мультизаготовку</a:t>
            </a:r>
            <a:r>
              <a:rPr lang="ru-RU" sz="1400" dirty="0">
                <a:solidFill>
                  <a:srgbClr val="000000"/>
                </a:solidFill>
                <a:latin typeface="Times New Roman" pitchFamily="18" charset="0"/>
                <a:cs typeface="Times New Roman" pitchFamily="18" charset="0"/>
              </a:rPr>
              <a:t>. Допустимые размеры печатного узла или мультиплицированной заготовки, состоящей из нескольких одинаковых плат, зависят от параметров оборудования, на котором будет производиться сборка. Для оборудования, эти размеры должны находиться в пределах от 50×50 мм до 320×240 мм (допускаются отклонения в большую сторону, но это необходимо согласовать). При этом рекомендуемое отношение длины к ширине групповой заготовки примерно 3:2.</a:t>
            </a:r>
          </a:p>
          <a:p>
            <a:r>
              <a:rPr lang="ru-RU" sz="1400" smtClean="0">
                <a:solidFill>
                  <a:srgbClr val="000000"/>
                </a:solidFill>
                <a:latin typeface="Times New Roman" pitchFamily="18" charset="0"/>
                <a:cs typeface="Times New Roman" pitchFamily="18" charset="0"/>
              </a:rPr>
              <a:t>Технологические </a:t>
            </a:r>
            <a:r>
              <a:rPr lang="ru-RU" sz="1400" dirty="0">
                <a:solidFill>
                  <a:srgbClr val="000000"/>
                </a:solidFill>
                <a:latin typeface="Times New Roman" pitchFamily="18" charset="0"/>
                <a:cs typeface="Times New Roman" pitchFamily="18" charset="0"/>
              </a:rPr>
              <a:t>поля</a:t>
            </a:r>
          </a:p>
          <a:p>
            <a:r>
              <a:rPr lang="ru-RU" sz="1400" dirty="0">
                <a:solidFill>
                  <a:srgbClr val="000000"/>
                </a:solidFill>
                <a:latin typeface="Times New Roman" pitchFamily="18" charset="0"/>
                <a:cs typeface="Times New Roman" pitchFamily="18" charset="0"/>
              </a:rPr>
              <a:t>Оборудование позволяет осуществлять монтаж отдельных плат или групповых заготовок, не имеющих специальных технологических отверстий и полей. Однако в этом случае по длинным сторонам платы компоненты должны быть расположены не ближе 5 мм от края. Если поверхностно-монтируемые элементы размещены с обеих сторон платы, это правило должно соблюдаться и для второй стороны. В противном случае по длинным сторонам платы или </a:t>
            </a:r>
            <a:r>
              <a:rPr lang="ru-RU" sz="1400" dirty="0" err="1">
                <a:solidFill>
                  <a:srgbClr val="000000"/>
                </a:solidFill>
                <a:latin typeface="Times New Roman" pitchFamily="18" charset="0"/>
                <a:cs typeface="Times New Roman" pitchFamily="18" charset="0"/>
              </a:rPr>
              <a:t>мультизаготовки</a:t>
            </a:r>
            <a:r>
              <a:rPr lang="ru-RU" sz="1400" dirty="0">
                <a:solidFill>
                  <a:srgbClr val="000000"/>
                </a:solidFill>
                <a:latin typeface="Times New Roman" pitchFamily="18" charset="0"/>
                <a:cs typeface="Times New Roman" pitchFamily="18" charset="0"/>
              </a:rPr>
              <a:t> необходимо разместить технологические поля шириной 5 мм. </a:t>
            </a:r>
          </a:p>
        </p:txBody>
      </p:sp>
    </p:spTree>
    <p:extLst>
      <p:ext uri="{BB962C8B-B14F-4D97-AF65-F5344CB8AC3E}">
        <p14:creationId xmlns:p14="http://schemas.microsoft.com/office/powerpoint/2010/main" val="1715047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7514" y="2118241"/>
            <a:ext cx="5778447" cy="4739759"/>
          </a:xfrm>
          <a:prstGeom prst="rect">
            <a:avLst/>
          </a:prstGeom>
          <a:ln>
            <a:solidFill>
              <a:srgbClr val="0070C0"/>
            </a:solidFill>
          </a:ln>
        </p:spPr>
        <p:txBody>
          <a:bodyPr wrap="square">
            <a:spAutoFit/>
          </a:bodyPr>
          <a:lstStyle/>
          <a:p>
            <a:r>
              <a:rPr lang="ru-RU" sz="1200" b="1" dirty="0">
                <a:latin typeface="Times New Roman" pitchFamily="18" charset="0"/>
                <a:cs typeface="Times New Roman" pitchFamily="18" charset="0"/>
              </a:rPr>
              <a:t>Разделение заготовок на платы</a:t>
            </a:r>
          </a:p>
          <a:p>
            <a:r>
              <a:rPr lang="ru-RU" sz="1200" dirty="0">
                <a:latin typeface="Times New Roman" pitchFamily="18" charset="0"/>
                <a:cs typeface="Times New Roman" pitchFamily="18" charset="0"/>
              </a:rPr>
              <a:t>Для разделения плат между собой и технологическими полями существует два метода: </a:t>
            </a:r>
            <a:r>
              <a:rPr lang="ru-RU" sz="1200" dirty="0" err="1">
                <a:latin typeface="Times New Roman" pitchFamily="18" charset="0"/>
                <a:cs typeface="Times New Roman" pitchFamily="18" charset="0"/>
              </a:rPr>
              <a:t>скрайбирование</a:t>
            </a:r>
            <a:r>
              <a:rPr lang="ru-RU" sz="1200" dirty="0">
                <a:latin typeface="Times New Roman" pitchFamily="18" charset="0"/>
                <a:cs typeface="Times New Roman" pitchFamily="18" charset="0"/>
              </a:rPr>
              <a:t> и фрезеровка по контуру платы. В первом случае по прямым линиям раздела плат и полей наносятся надрезы, которые оставляют в этих местах перемычку, размер которой определяет как жесткость всей заготовки в целом, так и легкость ее последующего разделения. Если платы будут монтироваться на автоматических линиях, используют более толстые перемычки , для обеспечения более высокой жесткости заготовки в целом. Для разделения плат в последующем используется специализированное оборудование, не создающее стрессовых нагрузок на печатную плату.</a:t>
            </a:r>
          </a:p>
          <a:p>
            <a:endParaRPr lang="x-none" sz="1200" dirty="0">
              <a:latin typeface="Times New Roman" pitchFamily="18" charset="0"/>
              <a:cs typeface="Times New Roman" pitchFamily="18" charset="0"/>
            </a:endParaRPr>
          </a:p>
          <a:p>
            <a:r>
              <a:rPr lang="ru-RU" sz="1200" b="1" dirty="0">
                <a:latin typeface="Times New Roman" pitchFamily="18" charset="0"/>
                <a:cs typeface="Times New Roman" pitchFamily="18" charset="0"/>
              </a:rPr>
              <a:t>Для ручного монтажа</a:t>
            </a:r>
            <a:r>
              <a:rPr lang="ru-RU" sz="1200" dirty="0">
                <a:latin typeface="Times New Roman" pitchFamily="18" charset="0"/>
                <a:cs typeface="Times New Roman" pitchFamily="18" charset="0"/>
              </a:rPr>
              <a:t> и разделения эти перемычки делаются значительно тоньше, что обеспечивает легкое ручное разделение без последствий для печатной платы или спаянного изделия.  Если плата имеет сложный контур или требуется высококачественная и точная обработка этого контура, то разделение плат выполняется методом фрезеровки с формированием перемычек между платами и полями, которыми они объединяются в заготовку. По краям этих перемычек делается ряд отверстий, облегчающих их последующее разделение.</a:t>
            </a:r>
          </a:p>
          <a:p>
            <a:r>
              <a:rPr lang="ru-RU" sz="1200" dirty="0">
                <a:latin typeface="Times New Roman" pitchFamily="18" charset="0"/>
                <a:cs typeface="Times New Roman" pitchFamily="18" charset="0"/>
              </a:rPr>
              <a:t>Для таких случаев необходимо на контуре платы предусмотреть места для размещения минимум 3-х — 4-х таких перемычек.</a:t>
            </a:r>
          </a:p>
          <a:p>
            <a:r>
              <a:rPr lang="ru-RU" sz="1200" dirty="0">
                <a:latin typeface="Times New Roman" pitchFamily="18" charset="0"/>
                <a:cs typeface="Times New Roman" pitchFamily="18" charset="0"/>
              </a:rPr>
              <a:t>Подобный метод так же необходимо применять в случаях, когда на платы устанавливаются поверхностно монтируемые разъемы (USB, SIM, карт памяти и т.д.), габариты которых выходят за край платы. Иначе, при применении </a:t>
            </a:r>
            <a:r>
              <a:rPr lang="ru-RU" sz="1200" dirty="0" err="1">
                <a:latin typeface="Times New Roman" pitchFamily="18" charset="0"/>
                <a:cs typeface="Times New Roman" pitchFamily="18" charset="0"/>
              </a:rPr>
              <a:t>скрайбирования</a:t>
            </a:r>
            <a:r>
              <a:rPr lang="ru-RU" sz="1200" dirty="0">
                <a:latin typeface="Times New Roman" pitchFamily="18" charset="0"/>
                <a:cs typeface="Times New Roman" pitchFamily="18" charset="0"/>
              </a:rPr>
              <a:t>, корректное разделение заготовок на специализированном оборудовании будет невозможно. </a:t>
            </a:r>
          </a:p>
        </p:txBody>
      </p:sp>
      <p:pic>
        <p:nvPicPr>
          <p:cNvPr id="11266" name="Picture 2" descr="Рис. 12 Разделение плат скрайбированием"/>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4219" y="-29736"/>
            <a:ext cx="2737447" cy="253437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Рис. 13 Разделение плат фрезерование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623" y="0"/>
            <a:ext cx="2156604" cy="260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45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Расположение типов элементов по сторонам"/>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36869"/>
            <a:ext cx="5316076" cy="631515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461686" y="136869"/>
            <a:ext cx="6598509" cy="5693866"/>
          </a:xfrm>
          <a:prstGeom prst="rect">
            <a:avLst/>
          </a:prstGeom>
          <a:ln>
            <a:solidFill>
              <a:srgbClr val="0070C0"/>
            </a:solidFill>
          </a:ln>
        </p:spPr>
        <p:txBody>
          <a:bodyPr wrap="square">
            <a:spAutoFit/>
          </a:bodyPr>
          <a:lstStyle/>
          <a:p>
            <a:r>
              <a:rPr lang="ru-MO" sz="1400">
                <a:solidFill>
                  <a:srgbClr val="303030"/>
                </a:solidFill>
                <a:latin typeface="Times New Roman" pitchFamily="18" charset="0"/>
                <a:cs typeface="Times New Roman" pitchFamily="18" charset="0"/>
              </a:rPr>
              <a:t>В том случае, если одностороннее размещение компонентов невозможно, рекомендуется небольшие, например, пассивные, компоненты разместить на одной стороне платы, а микросхемы и другие «тяжелые» компоненты — на другой стороне. Располагать SMD-компоненты на обеих сторонах печатной платы стоит только в том случае, если габариты самой платы, всевозможные ограничения на зазоры между проводниками, контактными площадками и другими элементами платы и прочие требования не оставляют выбора. В этом случае увеличивается затраты и время на подготовку и монтаж (изделие дважды проходит стадию монтажа, для него дважды пишутся программы на оборудование, дважды происходит его переналадка, изготавливается два трафарета, стоимость монтажа каждой стороны платы рассчитывается как за отдельное изделие). Кроме того, значительно возрастает стоимость тестового оборудования для проверки таких печатных плат. Применяемое оборудование позволяет размещать компоненты с минимальным расстоянием друг от друга 0,2 мм, а от края платы — 1 мм (при условии наличия технологических полей на заготовке). Но использование максимальных технических возможностей не всегда оправдано. Например, слишком близкое размещение компонентов очень сильно снижает ремонтопригодность изделия, оптическую инспекцию компонентов, проверку паяных соединений. Близкое расположение компонентов, разных по размерам и теплоемкости может сказываться на качестве пайки.</a:t>
            </a:r>
          </a:p>
          <a:p>
            <a:endParaRPr lang="en-US" sz="1400" smtClean="0">
              <a:solidFill>
                <a:srgbClr val="303030"/>
              </a:solidFill>
              <a:latin typeface="Times New Roman" pitchFamily="18" charset="0"/>
              <a:cs typeface="Times New Roman" pitchFamily="18" charset="0"/>
            </a:endParaRPr>
          </a:p>
          <a:p>
            <a:r>
              <a:rPr lang="ru-MO" sz="1400">
                <a:solidFill>
                  <a:srgbClr val="303030"/>
                </a:solidFill>
                <a:latin typeface="Times New Roman" pitchFamily="18" charset="0"/>
                <a:cs typeface="Times New Roman" pitchFamily="18" charset="0"/>
              </a:rPr>
              <a:t>Кроме того, важно учитывать, что размеры корпусов многих компонентов выходят за размеры контактных площадок, поэтому при создании графики компонентов желательно прорисовывать их реальные габариты или зону, занимаемую компонентом, с учетом пространства, необходимого для инспекции и ремонта. Это поможет правильному размещению компонентов и позволит избежать ошибок.</a:t>
            </a:r>
          </a:p>
        </p:txBody>
      </p:sp>
    </p:spTree>
    <p:extLst>
      <p:ext uri="{BB962C8B-B14F-4D97-AF65-F5344CB8AC3E}">
        <p14:creationId xmlns:p14="http://schemas.microsoft.com/office/powerpoint/2010/main" val="3781936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939848"/>
          </a:xfrm>
        </p:spPr>
        <p:txBody>
          <a:bodyPr>
            <a:normAutofit/>
          </a:bodyPr>
          <a:lstStyle/>
          <a:p>
            <a:pPr marL="0" indent="0">
              <a:buNone/>
            </a:pPr>
            <a:r>
              <a:rPr lang="ru-RU" sz="1400" smtClean="0"/>
              <a:t>Рекомендуемые </a:t>
            </a:r>
            <a:r>
              <a:rPr lang="ru-RU" sz="1400"/>
              <a:t>зазоры: 0,6...0,8 мм между чип-компонентами; 1 мм — между чип-компонентами и крупными элементами платы и 1,2...1,5 мм — между микросхемами и крупными компонентами, и 1,5 мм между SMD и выводными компонентами</a:t>
            </a:r>
          </a:p>
          <a:p>
            <a:pPr marL="0" indent="0">
              <a:buNone/>
            </a:pPr>
            <a:endParaRPr lang="en-US" sz="1400" dirty="0"/>
          </a:p>
        </p:txBody>
      </p:sp>
      <p:pic>
        <p:nvPicPr>
          <p:cNvPr id="2" name="Рисунок 1"/>
          <p:cNvPicPr>
            <a:picLocks noChangeAspect="1"/>
          </p:cNvPicPr>
          <p:nvPr/>
        </p:nvPicPr>
        <p:blipFill>
          <a:blip r:embed="rId2"/>
          <a:stretch>
            <a:fillRect/>
          </a:stretch>
        </p:blipFill>
        <p:spPr>
          <a:xfrm>
            <a:off x="166222" y="939848"/>
            <a:ext cx="6532605" cy="5918152"/>
          </a:xfrm>
          <a:prstGeom prst="rect">
            <a:avLst/>
          </a:prstGeom>
        </p:spPr>
      </p:pic>
      <p:pic>
        <p:nvPicPr>
          <p:cNvPr id="4098" name="Picture 2" descr="Расстояние между компонент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396" y="3594322"/>
            <a:ext cx="5016980" cy="316075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0"/>
            <a:ext cx="12192000" cy="4226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69396" y="2185649"/>
            <a:ext cx="5016980" cy="1477328"/>
          </a:xfrm>
          <a:prstGeom prst="rect">
            <a:avLst/>
          </a:prstGeom>
          <a:noFill/>
          <a:ln>
            <a:solidFill>
              <a:srgbClr val="0070C0"/>
            </a:solidFill>
          </a:ln>
        </p:spPr>
        <p:txBody>
          <a:bodyPr wrap="square" rtlCol="0">
            <a:spAutoFit/>
          </a:bodyPr>
          <a:lstStyle/>
          <a:p>
            <a:r>
              <a:rPr lang="ru-MO"/>
              <a:t>Кроме того, минимальное расстояние между </a:t>
            </a:r>
            <a:r>
              <a:rPr lang="ru-MO" smtClean="0"/>
              <a:t>краемплаты и печатным проводом </a:t>
            </a:r>
            <a:r>
              <a:rPr lang="ru-MO"/>
              <a:t>должно быть не менее 1,25 мм. Расположение компонентов на поверхности </a:t>
            </a:r>
            <a:r>
              <a:rPr lang="ru-MO" smtClean="0"/>
              <a:t>платы </a:t>
            </a:r>
            <a:r>
              <a:rPr lang="ru-MO"/>
              <a:t>во многом зависит от автоматизированного метода склейки.</a:t>
            </a:r>
            <a:endParaRPr lang="en-US"/>
          </a:p>
        </p:txBody>
      </p:sp>
    </p:spTree>
    <p:extLst>
      <p:ext uri="{BB962C8B-B14F-4D97-AF65-F5344CB8AC3E}">
        <p14:creationId xmlns:p14="http://schemas.microsoft.com/office/powerpoint/2010/main" val="492287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41107" y="669867"/>
            <a:ext cx="10386968" cy="4492557"/>
          </a:xfrm>
          <a:prstGeom prst="rect">
            <a:avLst/>
          </a:prstGeom>
        </p:spPr>
      </p:pic>
      <p:sp>
        <p:nvSpPr>
          <p:cNvPr id="5" name="Прямоугольник 4"/>
          <p:cNvSpPr/>
          <p:nvPr/>
        </p:nvSpPr>
        <p:spPr>
          <a:xfrm>
            <a:off x="45243" y="4460"/>
            <a:ext cx="7261331" cy="338554"/>
          </a:xfrm>
          <a:prstGeom prst="rect">
            <a:avLst/>
          </a:prstGeom>
          <a:noFill/>
          <a:ln>
            <a:solidFill>
              <a:srgbClr val="0070C0"/>
            </a:solidFill>
          </a:ln>
        </p:spPr>
        <p:txBody>
          <a:bodyPr wrap="square">
            <a:spAutoFit/>
          </a:bodyPr>
          <a:lstStyle/>
          <a:p>
            <a:r>
              <a:rPr lang="ro-RO" sz="1600"/>
              <a:t>Требования, предъявляемые к </a:t>
            </a:r>
            <a:r>
              <a:rPr lang="ru-RU" sz="1600"/>
              <a:t>расположению элементов при волновой пайке</a:t>
            </a:r>
            <a:endParaRPr lang="en-US" sz="1600"/>
          </a:p>
        </p:txBody>
      </p:sp>
      <p:sp>
        <p:nvSpPr>
          <p:cNvPr id="6" name="Прямоугольник 5"/>
          <p:cNvSpPr/>
          <p:nvPr/>
        </p:nvSpPr>
        <p:spPr>
          <a:xfrm>
            <a:off x="45243" y="6041699"/>
            <a:ext cx="12128741" cy="830997"/>
          </a:xfrm>
          <a:prstGeom prst="rect">
            <a:avLst/>
          </a:prstGeom>
          <a:ln>
            <a:solidFill>
              <a:srgbClr val="0070C0"/>
            </a:solidFill>
          </a:ln>
        </p:spPr>
        <p:txBody>
          <a:bodyPr wrap="square">
            <a:spAutoFit/>
          </a:bodyPr>
          <a:lstStyle/>
          <a:p>
            <a:pPr algn="just"/>
            <a:r>
              <a:rPr lang="ru-RU" sz="1600"/>
              <a:t>К</a:t>
            </a:r>
            <a:r>
              <a:rPr lang="ro-RO" sz="1600"/>
              <a:t>омпоненты</a:t>
            </a:r>
            <a:r>
              <a:rPr lang="ru-RU" sz="1600"/>
              <a:t> типа</a:t>
            </a:r>
            <a:r>
              <a:rPr lang="ro-RO" sz="1600"/>
              <a:t> SOIC (Small-Outline-Integrated-Circuit) </a:t>
            </a:r>
            <a:r>
              <a:rPr lang="ru-RU" sz="1600"/>
              <a:t>располагаются</a:t>
            </a:r>
            <a:r>
              <a:rPr lang="ro-RO" sz="1600"/>
              <a:t> на продольной оси пассивных компонентов. </a:t>
            </a:r>
            <a:r>
              <a:rPr lang="ru-RU" sz="1600"/>
              <a:t>Ось </a:t>
            </a:r>
            <a:r>
              <a:rPr lang="ro-RO" sz="1600"/>
              <a:t>компонентов SOIC должна быть параллельна направлению перемещения </a:t>
            </a:r>
            <a:r>
              <a:rPr lang="ru-RU" sz="1600"/>
              <a:t>платы</a:t>
            </a:r>
            <a:r>
              <a:rPr lang="ro-RO" sz="1600"/>
              <a:t>. </a:t>
            </a:r>
            <a:r>
              <a:rPr lang="ru-RU" sz="1600"/>
              <a:t>Будет наиболее оптимально</a:t>
            </a:r>
            <a:r>
              <a:rPr lang="ro-RO" sz="1600"/>
              <a:t>, если все элементы одного и того же типа расположены </a:t>
            </a:r>
            <a:r>
              <a:rPr lang="ru-RU" sz="1600"/>
              <a:t>рядом</a:t>
            </a:r>
            <a:r>
              <a:rPr lang="ro-RO" sz="1600"/>
              <a:t>.</a:t>
            </a:r>
            <a:endParaRPr lang="en-US" sz="1600"/>
          </a:p>
        </p:txBody>
      </p:sp>
      <p:sp>
        <p:nvSpPr>
          <p:cNvPr id="7" name="Объект 6"/>
          <p:cNvSpPr>
            <a:spLocks noGrp="1"/>
          </p:cNvSpPr>
          <p:nvPr>
            <p:ph idx="1"/>
          </p:nvPr>
        </p:nvSpPr>
        <p:spPr/>
        <p:txBody>
          <a:bodyPr/>
          <a:lstStyle/>
          <a:p>
            <a:endParaRPr lang="en-US"/>
          </a:p>
        </p:txBody>
      </p:sp>
    </p:spTree>
    <p:extLst>
      <p:ext uri="{BB962C8B-B14F-4D97-AF65-F5344CB8AC3E}">
        <p14:creationId xmlns:p14="http://schemas.microsoft.com/office/powerpoint/2010/main" val="43856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21506" y="0"/>
            <a:ext cx="10964331" cy="6857999"/>
          </a:xfrm>
          <a:prstGeom prst="rect">
            <a:avLst/>
          </a:prstGeom>
        </p:spPr>
      </p:pic>
    </p:spTree>
    <p:extLst>
      <p:ext uri="{BB962C8B-B14F-4D97-AF65-F5344CB8AC3E}">
        <p14:creationId xmlns:p14="http://schemas.microsoft.com/office/powerpoint/2010/main" val="113713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26" y="34397"/>
            <a:ext cx="12192000" cy="3046988"/>
          </a:xfrm>
          <a:prstGeom prst="rect">
            <a:avLst/>
          </a:prstGeom>
          <a:ln>
            <a:solidFill>
              <a:srgbClr val="0070C0"/>
            </a:solidFill>
          </a:ln>
        </p:spPr>
        <p:txBody>
          <a:bodyPr wrap="square">
            <a:spAutoFit/>
          </a:bodyPr>
          <a:lstStyle/>
          <a:p>
            <a:pPr marL="285750" lvl="0" indent="-285750">
              <a:buFont typeface="Arial" pitchFamily="34" charset="0"/>
              <a:buChar char="•"/>
            </a:pPr>
            <a:r>
              <a:rPr lang="ru-RU" sz="1600" b="1"/>
              <a:t>Реперные сети</a:t>
            </a:r>
            <a:r>
              <a:rPr lang="ru-RU" sz="1600"/>
              <a:t> -</a:t>
            </a:r>
            <a:r>
              <a:rPr lang="ro-RO" sz="1600"/>
              <a:t> для </a:t>
            </a:r>
            <a:r>
              <a:rPr lang="ru-RU" sz="1600"/>
              <a:t>обычных компонентов реперная сеть имеет</a:t>
            </a:r>
            <a:r>
              <a:rPr lang="ro-RO" sz="1600"/>
              <a:t> 2,54 мм,</a:t>
            </a:r>
            <a:r>
              <a:rPr lang="ru-RU" sz="1600"/>
              <a:t> также</a:t>
            </a:r>
            <a:r>
              <a:rPr lang="ro-RO" sz="1600"/>
              <a:t> рекомендуются использовать </a:t>
            </a:r>
            <a:r>
              <a:rPr lang="ru-RU" sz="1600"/>
              <a:t>эту </a:t>
            </a:r>
            <a:r>
              <a:rPr lang="ro-RO" sz="1600"/>
              <a:t>сеть </a:t>
            </a:r>
            <a:r>
              <a:rPr lang="ru-RU" sz="1600"/>
              <a:t>и для </a:t>
            </a:r>
            <a:r>
              <a:rPr lang="ro-RO" sz="1600"/>
              <a:t>сети SOIC.</a:t>
            </a:r>
            <a:r>
              <a:rPr lang="ru-RU" sz="1600"/>
              <a:t> Для более правильного расположения</a:t>
            </a:r>
            <a:r>
              <a:rPr lang="ro-RO" sz="1600"/>
              <a:t> можно использовать </a:t>
            </a:r>
            <a:r>
              <a:rPr lang="ru-RU" sz="1600"/>
              <a:t>сеть в </a:t>
            </a:r>
            <a:r>
              <a:rPr lang="ro-RO" sz="1600"/>
              <a:t>1,27 или 0,163 мм, но </a:t>
            </a:r>
            <a:r>
              <a:rPr lang="ru-RU" sz="1600"/>
              <a:t>не всегда возможно </a:t>
            </a:r>
            <a:r>
              <a:rPr lang="ro-RO" sz="1600"/>
              <a:t>использовать более мелкие </a:t>
            </a:r>
            <a:r>
              <a:rPr lang="ro-RO" sz="1600" smtClean="0"/>
              <a:t>сети.</a:t>
            </a:r>
            <a:endParaRPr lang="ru-MO" sz="1600" smtClean="0"/>
          </a:p>
          <a:p>
            <a:pPr marL="285750" lvl="0" indent="-285750">
              <a:buFont typeface="Arial" pitchFamily="34" charset="0"/>
              <a:buChar char="•"/>
            </a:pPr>
            <a:r>
              <a:rPr lang="ro-RO" sz="1600" smtClean="0"/>
              <a:t>Fiducial </a:t>
            </a:r>
            <a:r>
              <a:rPr lang="ro-RO" sz="1600"/>
              <a:t>Marks </a:t>
            </a:r>
            <a:r>
              <a:rPr lang="ru-RU" sz="1600"/>
              <a:t>использует реперные </a:t>
            </a:r>
            <a:r>
              <a:rPr lang="ro-RO" sz="1600"/>
              <a:t>отверсти</a:t>
            </a:r>
            <a:r>
              <a:rPr lang="ru-RU" sz="1600"/>
              <a:t>я</a:t>
            </a:r>
            <a:r>
              <a:rPr lang="ro-RO" sz="1600"/>
              <a:t> в качестве системы </a:t>
            </a:r>
            <a:r>
              <a:rPr lang="ru-RU" sz="1600"/>
              <a:t>автоматической координации и они </a:t>
            </a:r>
            <a:r>
              <a:rPr lang="ro-RO" sz="1600"/>
              <a:t>необходим</a:t>
            </a:r>
            <a:r>
              <a:rPr lang="ru-RU" sz="1600"/>
              <a:t>ы для обрабатывающих устройств </a:t>
            </a:r>
            <a:r>
              <a:rPr lang="ro-RO" sz="1600"/>
              <a:t> на всех этапах производства печатной платы и на стадии монтажа компонентов. Они позволяют устройствам </a:t>
            </a:r>
            <a:r>
              <a:rPr lang="ru-RU" sz="1600"/>
              <a:t>исправлять</a:t>
            </a:r>
            <a:r>
              <a:rPr lang="ro-RO" sz="1600"/>
              <a:t> координатные ошибки. </a:t>
            </a:r>
            <a:endParaRPr lang="ru-MO" sz="1600" smtClean="0"/>
          </a:p>
          <a:p>
            <a:pPr marL="285750" lvl="0" indent="-285750">
              <a:buFont typeface="Arial" pitchFamily="34" charset="0"/>
              <a:buChar char="•"/>
            </a:pPr>
            <a:endParaRPr lang="ru-MO" sz="1600"/>
          </a:p>
          <a:p>
            <a:pPr marL="285750" lvl="0" indent="-285750">
              <a:buFont typeface="Arial" pitchFamily="34" charset="0"/>
              <a:buChar char="•"/>
            </a:pPr>
            <a:r>
              <a:rPr lang="ru-RU" sz="1600" smtClean="0"/>
              <a:t>Есть </a:t>
            </a:r>
            <a:r>
              <a:rPr lang="ru-RU" sz="1600"/>
              <a:t>2 типа реперных </a:t>
            </a:r>
            <a:r>
              <a:rPr lang="ru-RU" sz="1600" smtClean="0"/>
              <a:t>знаков:</a:t>
            </a:r>
          </a:p>
          <a:p>
            <a:pPr marL="285750" lvl="0" indent="-285750">
              <a:buFont typeface="Arial" pitchFamily="34" charset="0"/>
              <a:buChar char="•"/>
            </a:pPr>
            <a:endParaRPr lang="ru-RU" sz="1600"/>
          </a:p>
          <a:p>
            <a:pPr marL="285750" lvl="0" indent="-285750">
              <a:buFont typeface="Arial" pitchFamily="34" charset="0"/>
              <a:buChar char="•"/>
            </a:pPr>
            <a:r>
              <a:rPr lang="ro-RO" sz="1600" smtClean="0"/>
              <a:t>Глобальные </a:t>
            </a:r>
            <a:r>
              <a:rPr lang="ro-RO" sz="1600"/>
              <a:t>знаки - используются для позиционирования всей печатной платы или </a:t>
            </a:r>
            <a:r>
              <a:rPr lang="ro-RO" sz="1600" smtClean="0"/>
              <a:t>панели.</a:t>
            </a:r>
            <a:endParaRPr lang="ru-MO" sz="1600" smtClean="0"/>
          </a:p>
          <a:p>
            <a:pPr marL="285750" lvl="0" indent="-285750">
              <a:buFont typeface="Arial" pitchFamily="34" charset="0"/>
              <a:buChar char="•"/>
            </a:pPr>
            <a:r>
              <a:rPr lang="ru-RU" sz="1600" smtClean="0"/>
              <a:t>Локальные </a:t>
            </a:r>
            <a:r>
              <a:rPr lang="ru-RU" sz="1600"/>
              <a:t>знаки </a:t>
            </a:r>
            <a:r>
              <a:rPr lang="ro-RO" sz="1600"/>
              <a:t>-  используется для позиционирования конкретного компонента, который имеет большое количество контактов с минимальным расстоянием между ними.</a:t>
            </a:r>
            <a:endParaRPr lang="en-US" sz="1600"/>
          </a:p>
        </p:txBody>
      </p:sp>
    </p:spTree>
    <p:extLst>
      <p:ext uri="{BB962C8B-B14F-4D97-AF65-F5344CB8AC3E}">
        <p14:creationId xmlns:p14="http://schemas.microsoft.com/office/powerpoint/2010/main" val="2384889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349093" y="3822700"/>
            <a:ext cx="5472286" cy="1188682"/>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5821378" y="3916031"/>
            <a:ext cx="5256169" cy="2258431"/>
          </a:xfrm>
          <a:prstGeom prst="rect">
            <a:avLst/>
          </a:prstGeom>
          <a:noFill/>
          <a:ln>
            <a:noFill/>
          </a:ln>
        </p:spPr>
      </p:pic>
      <p:sp>
        <p:nvSpPr>
          <p:cNvPr id="2" name="Прямоугольник 1"/>
          <p:cNvSpPr/>
          <p:nvPr/>
        </p:nvSpPr>
        <p:spPr>
          <a:xfrm>
            <a:off x="0" y="23713"/>
            <a:ext cx="12192000" cy="1877437"/>
          </a:xfrm>
          <a:prstGeom prst="rect">
            <a:avLst/>
          </a:prstGeom>
          <a:ln>
            <a:solidFill>
              <a:srgbClr val="0070C0"/>
            </a:solidFill>
          </a:ln>
        </p:spPr>
        <p:txBody>
          <a:bodyPr wrap="square">
            <a:spAutoFit/>
          </a:bodyPr>
          <a:lstStyle/>
          <a:p>
            <a:pPr marL="285750" indent="-285750">
              <a:spcBef>
                <a:spcPts val="1200"/>
              </a:spcBef>
              <a:buFont typeface="Arial" pitchFamily="34" charset="0"/>
              <a:buChar char="•"/>
            </a:pPr>
            <a:r>
              <a:rPr lang="ro-RO" sz="1600"/>
              <a:t>Для точного определения х и у координат необходимы как минимум две </a:t>
            </a:r>
            <a:r>
              <a:rPr lang="ru-RU" sz="1600"/>
              <a:t>реперные точки</a:t>
            </a:r>
            <a:r>
              <a:rPr lang="ro-RO" sz="1600"/>
              <a:t>, которые будут </a:t>
            </a:r>
            <a:r>
              <a:rPr lang="ru-RU" sz="1600"/>
              <a:t>расположены</a:t>
            </a:r>
            <a:r>
              <a:rPr lang="ro-RO" sz="1600"/>
              <a:t> по диагонали </a:t>
            </a:r>
            <a:r>
              <a:rPr lang="ru-RU" sz="1600"/>
              <a:t>в </a:t>
            </a:r>
            <a:r>
              <a:rPr lang="ro-RO" sz="1600"/>
              <a:t>противоположных углах </a:t>
            </a:r>
            <a:r>
              <a:rPr lang="ru-RU" sz="1600"/>
              <a:t>платы</a:t>
            </a:r>
            <a:r>
              <a:rPr lang="ro-RO" sz="1600"/>
              <a:t>, на максимально возможно</a:t>
            </a:r>
            <a:r>
              <a:rPr lang="ru-RU" sz="1600"/>
              <a:t>м</a:t>
            </a:r>
            <a:r>
              <a:rPr lang="ro-RO" sz="1600"/>
              <a:t> расстояни</a:t>
            </a:r>
            <a:r>
              <a:rPr lang="ru-RU" sz="1600"/>
              <a:t>и</a:t>
            </a:r>
            <a:r>
              <a:rPr lang="ro-RO" sz="1600"/>
              <a:t>.</a:t>
            </a:r>
            <a:endParaRPr lang="en-US" sz="1600"/>
          </a:p>
          <a:p>
            <a:pPr marL="285750" indent="-285750">
              <a:spcBef>
                <a:spcPts val="1200"/>
              </a:spcBef>
              <a:buFont typeface="Arial" pitchFamily="34" charset="0"/>
              <a:buChar char="•"/>
            </a:pPr>
            <a:r>
              <a:rPr lang="ru-RU" sz="1600"/>
              <a:t>Для правильного</a:t>
            </a:r>
            <a:r>
              <a:rPr lang="ro-RO" sz="1600"/>
              <a:t> размещени</a:t>
            </a:r>
            <a:r>
              <a:rPr lang="ru-RU" sz="1600"/>
              <a:t>я</a:t>
            </a:r>
            <a:r>
              <a:rPr lang="ro-RO" sz="1600"/>
              <a:t> компонентов</a:t>
            </a:r>
            <a:r>
              <a:rPr lang="ru-RU" sz="1600"/>
              <a:t> используются </a:t>
            </a:r>
            <a:r>
              <a:rPr lang="ro-RO" sz="1600"/>
              <a:t>местны</a:t>
            </a:r>
            <a:r>
              <a:rPr lang="ru-RU" sz="1600"/>
              <a:t>е реперные знаки, </a:t>
            </a:r>
            <a:r>
              <a:rPr lang="ro-RO" sz="1600"/>
              <a:t>размещенн</a:t>
            </a:r>
            <a:r>
              <a:rPr lang="ru-RU" sz="1600"/>
              <a:t>ые</a:t>
            </a:r>
            <a:r>
              <a:rPr lang="ro-RO" sz="1600"/>
              <a:t> по тому же правилу по углам периметра. Можно использовать один местный </a:t>
            </a:r>
            <a:r>
              <a:rPr lang="ru-RU" sz="1600"/>
              <a:t>реперный </a:t>
            </a:r>
            <a:r>
              <a:rPr lang="ro-RO" sz="1600"/>
              <a:t>знак, </a:t>
            </a:r>
            <a:r>
              <a:rPr lang="ru-RU" sz="1600"/>
              <a:t>расположенный</a:t>
            </a:r>
            <a:r>
              <a:rPr lang="ro-RO" sz="1600"/>
              <a:t> в центре компонента.</a:t>
            </a:r>
            <a:endParaRPr lang="en-US" sz="1600"/>
          </a:p>
          <a:p>
            <a:pPr marL="285750" indent="-285750">
              <a:spcBef>
                <a:spcPts val="1200"/>
              </a:spcBef>
              <a:buFont typeface="Arial" pitchFamily="34" charset="0"/>
              <a:buChar char="•"/>
            </a:pPr>
            <a:r>
              <a:rPr lang="ro-RO" sz="1600"/>
              <a:t>Размер реперного отверсти</a:t>
            </a:r>
            <a:r>
              <a:rPr lang="ru-RU" sz="1600"/>
              <a:t>я должны</a:t>
            </a:r>
            <a:r>
              <a:rPr lang="ro-RO" sz="1600"/>
              <a:t> быть не больше 0,5 мм. И глобальные</a:t>
            </a:r>
            <a:r>
              <a:rPr lang="ru-RU" sz="1600"/>
              <a:t>,</a:t>
            </a:r>
            <a:r>
              <a:rPr lang="ro-RO" sz="1600"/>
              <a:t> и </a:t>
            </a:r>
            <a:r>
              <a:rPr lang="ru-RU" sz="1600"/>
              <a:t>локальные</a:t>
            </a:r>
            <a:r>
              <a:rPr lang="ro-RO" sz="1600"/>
              <a:t> отверстия имеют одинаковый размер,</a:t>
            </a:r>
            <a:r>
              <a:rPr lang="ru-RU" sz="1600"/>
              <a:t> т.к. автоматизированные</a:t>
            </a:r>
            <a:r>
              <a:rPr lang="ro-RO" sz="1600"/>
              <a:t> устройства</a:t>
            </a:r>
            <a:r>
              <a:rPr lang="ru-RU" sz="1600"/>
              <a:t> обычно</a:t>
            </a:r>
            <a:r>
              <a:rPr lang="ro-RO" sz="1600"/>
              <a:t> трудно</a:t>
            </a:r>
            <a:r>
              <a:rPr lang="ru-RU" sz="1600"/>
              <a:t> переходят</a:t>
            </a:r>
            <a:r>
              <a:rPr lang="ro-RO" sz="1600"/>
              <a:t> к </a:t>
            </a:r>
            <a:r>
              <a:rPr lang="ru-RU" sz="1600"/>
              <a:t>другому</a:t>
            </a:r>
            <a:r>
              <a:rPr lang="ro-RO" sz="1600"/>
              <a:t> размеру </a:t>
            </a:r>
            <a:r>
              <a:rPr lang="ru-RU" sz="1600"/>
              <a:t>реперных </a:t>
            </a:r>
            <a:r>
              <a:rPr lang="ro-RO" sz="1600"/>
              <a:t>отверстий.</a:t>
            </a:r>
            <a:endParaRPr lang="en-US" sz="1600"/>
          </a:p>
        </p:txBody>
      </p:sp>
    </p:spTree>
    <p:extLst>
      <p:ext uri="{BB962C8B-B14F-4D97-AF65-F5344CB8AC3E}">
        <p14:creationId xmlns:p14="http://schemas.microsoft.com/office/powerpoint/2010/main" val="1233616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352989" y="3390523"/>
            <a:ext cx="4074885" cy="1839960"/>
          </a:xfrm>
          <a:prstGeom prst="rect">
            <a:avLst/>
          </a:prstGeom>
          <a:noFill/>
          <a:ln>
            <a:noFill/>
          </a:ln>
        </p:spPr>
      </p:pic>
      <p:pic>
        <p:nvPicPr>
          <p:cNvPr id="4" name="Picture 2" descr="&amp;Pcy;&amp;rcy;&amp;ocy;&amp;vcy;&amp;iecy;&amp;dcy;&amp;iecy;&amp;ncy;&amp;icy;&amp;iecy; &amp;pcy;&amp;rcy;&amp;ocy;&amp;vcy;&amp;ocy;&amp;dcy;&amp;ncy;&amp;icy;&amp;kcy;&amp;ocy;&amp;vcy; &amp;mcy;&amp;iecy;&amp;zhcy;&amp;dcy;&amp;ucy; &amp;scy;&amp;ocy;&amp;scy;&amp;iecy;&amp;dcy;&amp;ncy;&amp;icy;&amp;mcy;&amp;icy; &amp;pcy;&amp;lcy;&amp;ocy;&amp;shchcy;&amp;acy;&amp;dcy;&amp;kcy;&amp;acy;&amp;mcy;&amp;icy; &amp;ncy;&amp;acy; &amp;pcy;&amp;iecy;&amp;chcy;&amp;acy;&amp;tcy;&amp;ncy;&amp;ocy;&amp;jcy; &amp;pcy;&amp;lcy;&amp;acy;&amp;tcy;&amp;ie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521" y="3390523"/>
            <a:ext cx="7516479" cy="346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0" y="0"/>
            <a:ext cx="12192000" cy="1877437"/>
          </a:xfrm>
          <a:prstGeom prst="rect">
            <a:avLst/>
          </a:prstGeom>
          <a:ln>
            <a:solidFill>
              <a:srgbClr val="0070C0"/>
            </a:solidFill>
          </a:ln>
        </p:spPr>
        <p:txBody>
          <a:bodyPr wrap="square">
            <a:spAutoFit/>
          </a:bodyPr>
          <a:lstStyle/>
          <a:p>
            <a:pPr lvl="0">
              <a:spcBef>
                <a:spcPts val="1200"/>
              </a:spcBef>
            </a:pPr>
            <a:r>
              <a:rPr lang="ro-RO" sz="1600" b="1"/>
              <a:t>Подключение проводников к контактной поверхности</a:t>
            </a:r>
            <a:endParaRPr lang="en-US" sz="1600"/>
          </a:p>
          <a:p>
            <a:pPr marL="285750" indent="-285750">
              <a:spcBef>
                <a:spcPts val="1200"/>
              </a:spcBef>
              <a:buFont typeface="Arial" pitchFamily="34" charset="0"/>
              <a:buChar char="•"/>
            </a:pPr>
            <a:r>
              <a:rPr lang="ro-RO" sz="1600"/>
              <a:t> </a:t>
            </a:r>
            <a:r>
              <a:rPr lang="ru-RU" sz="1600" smtClean="0"/>
              <a:t>Проводники </a:t>
            </a:r>
            <a:r>
              <a:rPr lang="ru-RU" sz="1600"/>
              <a:t>с большой шириной</a:t>
            </a:r>
            <a:r>
              <a:rPr lang="ro-RO" sz="1600"/>
              <a:t>, </a:t>
            </a:r>
            <a:r>
              <a:rPr lang="ru-RU" sz="1600"/>
              <a:t>подключенные</a:t>
            </a:r>
            <a:r>
              <a:rPr lang="ro-RO" sz="1600"/>
              <a:t> непосредственно к контактным поверхностям</a:t>
            </a:r>
            <a:r>
              <a:rPr lang="ru-RU" sz="1600"/>
              <a:t>, приводят к появлению</a:t>
            </a:r>
            <a:r>
              <a:rPr lang="ro-RO" sz="1600"/>
              <a:t> ошибок в </a:t>
            </a:r>
            <a:r>
              <a:rPr lang="ru-RU" sz="1600"/>
              <a:t>соединении</a:t>
            </a:r>
            <a:r>
              <a:rPr lang="ro-RO" sz="1600"/>
              <a:t> компонентов. </a:t>
            </a:r>
            <a:r>
              <a:rPr lang="ru-RU" sz="1600"/>
              <a:t>Из-за большой</a:t>
            </a:r>
            <a:r>
              <a:rPr lang="ro-RO" sz="1600"/>
              <a:t> поверхности проводника температура легко распространяется, контактная поверхность не нагревается и </a:t>
            </a:r>
            <a:r>
              <a:rPr lang="ru-RU" sz="1600"/>
              <a:t>получается холодная пайка</a:t>
            </a:r>
            <a:r>
              <a:rPr lang="ro-RO" sz="1600"/>
              <a:t>.</a:t>
            </a:r>
            <a:endParaRPr lang="en-US" sz="1600"/>
          </a:p>
          <a:p>
            <a:pPr marL="285750" indent="-285750">
              <a:spcBef>
                <a:spcPts val="1200"/>
              </a:spcBef>
              <a:buFont typeface="Arial" pitchFamily="34" charset="0"/>
              <a:buChar char="•"/>
            </a:pPr>
            <a:r>
              <a:rPr lang="ro-RO" sz="1600"/>
              <a:t>Для подключения широкой области контакта использу</a:t>
            </a:r>
            <a:r>
              <a:rPr lang="ru-RU" sz="1600"/>
              <a:t>ют</a:t>
            </a:r>
            <a:r>
              <a:rPr lang="ro-RO" sz="1600"/>
              <a:t> узкую часть </a:t>
            </a:r>
            <a:r>
              <a:rPr lang="ru-RU" sz="1600"/>
              <a:t>проводника</a:t>
            </a:r>
            <a:r>
              <a:rPr lang="ro-RO" sz="1600"/>
              <a:t>. </a:t>
            </a:r>
            <a:r>
              <a:rPr lang="ru-RU" sz="1600"/>
              <a:t>Ширина узкой части составляет</a:t>
            </a:r>
            <a:r>
              <a:rPr lang="ro-RO" sz="1600"/>
              <a:t> 0.25-0.125</a:t>
            </a:r>
            <a:r>
              <a:rPr lang="ru-RU" sz="1600"/>
              <a:t>. Узкая часть также</a:t>
            </a:r>
            <a:r>
              <a:rPr lang="ro-RO" sz="1600"/>
              <a:t> называется </a:t>
            </a:r>
            <a:r>
              <a:rPr lang="ru-RU" sz="1600"/>
              <a:t>тепловым барьером</a:t>
            </a:r>
            <a:r>
              <a:rPr lang="ro-RO" sz="1600"/>
              <a:t>.</a:t>
            </a:r>
            <a:endParaRPr lang="en-US" sz="1600"/>
          </a:p>
        </p:txBody>
      </p:sp>
    </p:spTree>
    <p:extLst>
      <p:ext uri="{BB962C8B-B14F-4D97-AF65-F5344CB8AC3E}">
        <p14:creationId xmlns:p14="http://schemas.microsoft.com/office/powerpoint/2010/main" val="210639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онтактные площадки и переходные отверстия"/>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27963" y="112142"/>
            <a:ext cx="5428248" cy="326078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Разделение контактных площадок и полигонов"/>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37" y="121648"/>
            <a:ext cx="5593528" cy="325128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4795897"/>
            <a:ext cx="12192000" cy="2062103"/>
          </a:xfrm>
          <a:prstGeom prst="rect">
            <a:avLst/>
          </a:prstGeom>
          <a:ln>
            <a:solidFill>
              <a:srgbClr val="0070C0"/>
            </a:solidFill>
          </a:ln>
        </p:spPr>
        <p:txBody>
          <a:bodyPr wrap="square">
            <a:spAutoFit/>
          </a:bodyPr>
          <a:lstStyle/>
          <a:p>
            <a:r>
              <a:rPr lang="ru-RU" sz="1600"/>
              <a:t>Подобное </a:t>
            </a:r>
            <a:r>
              <a:rPr lang="ru-RU" sz="1600" dirty="0"/>
              <a:t>правило очень важно для микросхем с малым шагом выводов — их контактные площадки обязательно должны быть разделены маской. Сами переходные отверстия, расположенные в непосредственной близости от контактных площадок, желательно закрыть паяльной маской. Элементы, расположенные внутри полигонов, должны быть отделены от них </a:t>
            </a:r>
            <a:r>
              <a:rPr lang="ru-RU" sz="1600" dirty="0" err="1"/>
              <a:t>термобарьерами</a:t>
            </a:r>
            <a:r>
              <a:rPr lang="ru-RU" sz="1600" dirty="0"/>
              <a:t>. Это позволит избежать неравномерного прогрева разных контактных площадок одного и того же компонента во время пайки и, как следствие, смещения этого компонента, дефектов «холодной пайки», «надгробного камня» и т. д.</a:t>
            </a:r>
          </a:p>
          <a:p>
            <a:r>
              <a:rPr lang="ru-RU" sz="1600" dirty="0"/>
              <a:t>Так же желательно соединять контактные площадки и широкие проводники не напрямую, а узким проводником. Параметры этого соединительного проводника выбираются в зависимости от проходящего по нему тока. Это позволит избежать эффекта «холодной пайки».</a:t>
            </a:r>
          </a:p>
        </p:txBody>
      </p:sp>
      <p:sp>
        <p:nvSpPr>
          <p:cNvPr id="2" name="Прямоугольник 1"/>
          <p:cNvSpPr/>
          <p:nvPr/>
        </p:nvSpPr>
        <p:spPr>
          <a:xfrm>
            <a:off x="77637" y="3473536"/>
            <a:ext cx="12114363" cy="1077218"/>
          </a:xfrm>
          <a:prstGeom prst="rect">
            <a:avLst/>
          </a:prstGeom>
          <a:ln>
            <a:solidFill>
              <a:srgbClr val="0070C0"/>
            </a:solidFill>
          </a:ln>
        </p:spPr>
        <p:txBody>
          <a:bodyPr wrap="square">
            <a:spAutoFit/>
          </a:bodyPr>
          <a:lstStyle/>
          <a:p>
            <a:r>
              <a:rPr lang="ru-RU" sz="1600"/>
              <a:t>Чтобы избежать перетекания припоя, произвольного смещения компонентов и других дефектов пайки, нельзя допускать расположения переходных отверстий на контактных площадках элементов или в непосредственной близости от них. Как уже говорилось, необходимо, чтобы контактные площадки компонентов были отделены от переходных отверстий, других контактных площадок и т.д. паяльной маской. </a:t>
            </a:r>
            <a:endParaRPr lang="ru-RU" sz="1600" dirty="0"/>
          </a:p>
        </p:txBody>
      </p:sp>
    </p:spTree>
    <p:extLst>
      <p:ext uri="{BB962C8B-B14F-4D97-AF65-F5344CB8AC3E}">
        <p14:creationId xmlns:p14="http://schemas.microsoft.com/office/powerpoint/2010/main" val="1622073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3367</TotalTime>
  <Words>440</Words>
  <Application>Microsoft Office PowerPoint</Application>
  <PresentationFormat>Произвольный</PresentationFormat>
  <Paragraphs>56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Proiectarea Asistată  T.5 – Proiectarea cablajului imprimat.  Metode de amplasare a elementelor pe suprafaţa plachetei de cablaj imprimat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Proiectarea Asistată în Electronică L.1 – Introducere Noțiuni de bază</dc:title>
  <dc:creator>Пользователь Windows</dc:creator>
  <cp:lastModifiedBy>Asus</cp:lastModifiedBy>
  <cp:revision>135</cp:revision>
  <cp:lastPrinted>2021-10-25T05:08:49Z</cp:lastPrinted>
  <dcterms:created xsi:type="dcterms:W3CDTF">2020-08-30T16:25:08Z</dcterms:created>
  <dcterms:modified xsi:type="dcterms:W3CDTF">2022-05-01T20:06:35Z</dcterms:modified>
</cp:coreProperties>
</file>