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1503" r:id="rId2"/>
    <p:sldId id="1335" r:id="rId3"/>
    <p:sldId id="1336" r:id="rId4"/>
    <p:sldId id="529" r:id="rId5"/>
    <p:sldId id="846" r:id="rId6"/>
    <p:sldId id="643" r:id="rId7"/>
    <p:sldId id="847" r:id="rId8"/>
    <p:sldId id="464" r:id="rId9"/>
    <p:sldId id="528" r:id="rId10"/>
    <p:sldId id="688" r:id="rId11"/>
    <p:sldId id="465" r:id="rId12"/>
    <p:sldId id="849" r:id="rId13"/>
    <p:sldId id="459" r:id="rId14"/>
    <p:sldId id="1504" r:id="rId15"/>
    <p:sldId id="259" r:id="rId16"/>
    <p:sldId id="1510" r:id="rId17"/>
    <p:sldId id="1512" r:id="rId18"/>
    <p:sldId id="1511" r:id="rId19"/>
    <p:sldId id="1513" r:id="rId20"/>
    <p:sldId id="1514" r:id="rId21"/>
    <p:sldId id="645" r:id="rId22"/>
    <p:sldId id="1262" r:id="rId23"/>
    <p:sldId id="647" r:id="rId24"/>
    <p:sldId id="648" r:id="rId25"/>
    <p:sldId id="290" r:id="rId26"/>
    <p:sldId id="291" r:id="rId27"/>
    <p:sldId id="1327" r:id="rId28"/>
    <p:sldId id="828" r:id="rId29"/>
    <p:sldId id="829" r:id="rId30"/>
    <p:sldId id="844" r:id="rId31"/>
    <p:sldId id="830" r:id="rId32"/>
    <p:sldId id="831" r:id="rId33"/>
    <p:sldId id="1507" r:id="rId34"/>
    <p:sldId id="841" r:id="rId35"/>
    <p:sldId id="832" r:id="rId36"/>
    <p:sldId id="833" r:id="rId37"/>
    <p:sldId id="835" r:id="rId38"/>
    <p:sldId id="836" r:id="rId39"/>
    <p:sldId id="785" r:id="rId40"/>
    <p:sldId id="786" r:id="rId41"/>
    <p:sldId id="795" r:id="rId42"/>
    <p:sldId id="842" r:id="rId43"/>
    <p:sldId id="1524" r:id="rId44"/>
    <p:sldId id="796" r:id="rId45"/>
    <p:sldId id="798" r:id="rId46"/>
    <p:sldId id="799" r:id="rId47"/>
    <p:sldId id="1508" r:id="rId48"/>
    <p:sldId id="800" r:id="rId49"/>
    <p:sldId id="801" r:id="rId50"/>
    <p:sldId id="802" r:id="rId51"/>
    <p:sldId id="803" r:id="rId52"/>
    <p:sldId id="805" r:id="rId53"/>
    <p:sldId id="806" r:id="rId54"/>
    <p:sldId id="807" r:id="rId55"/>
    <p:sldId id="808" r:id="rId56"/>
    <p:sldId id="809" r:id="rId57"/>
    <p:sldId id="810" r:id="rId58"/>
    <p:sldId id="804" r:id="rId59"/>
    <p:sldId id="1515" r:id="rId60"/>
    <p:sldId id="1516" r:id="rId61"/>
    <p:sldId id="1517" r:id="rId62"/>
    <p:sldId id="1518" r:id="rId63"/>
    <p:sldId id="1519" r:id="rId64"/>
    <p:sldId id="1520" r:id="rId65"/>
    <p:sldId id="1521" r:id="rId66"/>
    <p:sldId id="1522" r:id="rId67"/>
    <p:sldId id="1523" r:id="rId68"/>
    <p:sldId id="1525" r:id="rId69"/>
    <p:sldId id="1526" r:id="rId70"/>
    <p:sldId id="1527" r:id="rId71"/>
    <p:sldId id="1528" r:id="rId72"/>
    <p:sldId id="1529" r:id="rId73"/>
    <p:sldId id="1530" r:id="rId74"/>
    <p:sldId id="1531" r:id="rId75"/>
    <p:sldId id="1533" r:id="rId76"/>
    <p:sldId id="1534" r:id="rId77"/>
    <p:sldId id="1535" r:id="rId78"/>
    <p:sldId id="1532" r:id="rId79"/>
    <p:sldId id="910" r:id="rId80"/>
    <p:sldId id="1509"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E5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94660"/>
  </p:normalViewPr>
  <p:slideViewPr>
    <p:cSldViewPr snapToGrid="0">
      <p:cViewPr varScale="1">
        <p:scale>
          <a:sx n="73" d="100"/>
          <a:sy n="73" d="100"/>
        </p:scale>
        <p:origin x="2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9CE0A-6D86-46AD-B2F4-473926C93C22}"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07719-4173-4019-83CD-E1B207CD7803}" type="slidenum">
              <a:rPr lang="en-US" smtClean="0"/>
              <a:t>‹#›</a:t>
            </a:fld>
            <a:endParaRPr lang="en-US"/>
          </a:p>
        </p:txBody>
      </p:sp>
    </p:spTree>
    <p:extLst>
      <p:ext uri="{BB962C8B-B14F-4D97-AF65-F5344CB8AC3E}">
        <p14:creationId xmlns:p14="http://schemas.microsoft.com/office/powerpoint/2010/main" val="143928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020E-D3E6-8C36-8188-52DAC942064B}"/>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CD153F9D-B6ED-892E-FBDD-FA96D01A2CA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4C428FB4-FF1C-B990-BBB4-DEA8769F547B}"/>
              </a:ext>
            </a:extLst>
          </p:cNvPr>
          <p:cNvSpPr txBox="1">
            <a:spLocks noGrp="1"/>
          </p:cNvSpPr>
          <p:nvPr>
            <p:ph type="dt" sz="half" idx="7"/>
          </p:nvPr>
        </p:nvSpPr>
        <p:spPr/>
        <p:txBody>
          <a:bodyPr/>
          <a:lstStyle>
            <a:lvl1pPr>
              <a:defRPr/>
            </a:lvl1pPr>
          </a:lstStyle>
          <a:p>
            <a:pPr lvl="0"/>
            <a:fld id="{50A36ED9-9FEE-4AD1-81BF-E047C746057B}" type="datetime1">
              <a:rPr lang="en-US" smtClean="0"/>
              <a:t>3/16/2025</a:t>
            </a:fld>
            <a:endParaRPr lang="en-US"/>
          </a:p>
        </p:txBody>
      </p:sp>
      <p:sp>
        <p:nvSpPr>
          <p:cNvPr id="5" name="Footer Placeholder 4">
            <a:extLst>
              <a:ext uri="{FF2B5EF4-FFF2-40B4-BE49-F238E27FC236}">
                <a16:creationId xmlns:a16="http://schemas.microsoft.com/office/drawing/2014/main" id="{0D696749-FD27-7560-D360-A1C30C5E8A00}"/>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6" name="Slide Number Placeholder 5">
            <a:extLst>
              <a:ext uri="{FF2B5EF4-FFF2-40B4-BE49-F238E27FC236}">
                <a16:creationId xmlns:a16="http://schemas.microsoft.com/office/drawing/2014/main" id="{01AF47D6-FFAC-7443-FB03-FBD693DC49BC}"/>
              </a:ext>
            </a:extLst>
          </p:cNvPr>
          <p:cNvSpPr txBox="1">
            <a:spLocks noGrp="1"/>
          </p:cNvSpPr>
          <p:nvPr>
            <p:ph type="sldNum" sz="quarter" idx="8"/>
          </p:nvPr>
        </p:nvSpPr>
        <p:spPr/>
        <p:txBody>
          <a:bodyPr/>
          <a:lstStyle>
            <a:lvl1pPr>
              <a:defRPr/>
            </a:lvl1pPr>
          </a:lstStyle>
          <a:p>
            <a:pPr lvl="0"/>
            <a:fld id="{0E2FAE19-922D-4DFF-B878-AED7D7B2709C}" type="slidenum">
              <a:t>‹#›</a:t>
            </a:fld>
            <a:endParaRPr lang="en-US"/>
          </a:p>
        </p:txBody>
      </p:sp>
    </p:spTree>
    <p:extLst>
      <p:ext uri="{BB962C8B-B14F-4D97-AF65-F5344CB8AC3E}">
        <p14:creationId xmlns:p14="http://schemas.microsoft.com/office/powerpoint/2010/main" val="175281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5FBF-4434-DB7B-796B-7D666754C1B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595663BE-D5AF-A317-9426-BCF345EE9A5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C6A90-5D34-EE87-0E4A-22B5DF260444}"/>
              </a:ext>
            </a:extLst>
          </p:cNvPr>
          <p:cNvSpPr txBox="1">
            <a:spLocks noGrp="1"/>
          </p:cNvSpPr>
          <p:nvPr>
            <p:ph type="dt" sz="half" idx="7"/>
          </p:nvPr>
        </p:nvSpPr>
        <p:spPr/>
        <p:txBody>
          <a:bodyPr/>
          <a:lstStyle>
            <a:lvl1pPr>
              <a:defRPr/>
            </a:lvl1pPr>
          </a:lstStyle>
          <a:p>
            <a:pPr lvl="0"/>
            <a:fld id="{D6300806-5E3D-425F-9419-8772BA5AB5AB}" type="datetime1">
              <a:rPr lang="en-US" smtClean="0"/>
              <a:t>3/16/2025</a:t>
            </a:fld>
            <a:endParaRPr lang="en-US"/>
          </a:p>
        </p:txBody>
      </p:sp>
      <p:sp>
        <p:nvSpPr>
          <p:cNvPr id="5" name="Footer Placeholder 4">
            <a:extLst>
              <a:ext uri="{FF2B5EF4-FFF2-40B4-BE49-F238E27FC236}">
                <a16:creationId xmlns:a16="http://schemas.microsoft.com/office/drawing/2014/main" id="{21247DEC-7AB2-E2A4-EE2A-73835A8BA936}"/>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6" name="Slide Number Placeholder 5">
            <a:extLst>
              <a:ext uri="{FF2B5EF4-FFF2-40B4-BE49-F238E27FC236}">
                <a16:creationId xmlns:a16="http://schemas.microsoft.com/office/drawing/2014/main" id="{E78EA3C1-ABD0-4471-9089-20F4D8AAF6B3}"/>
              </a:ext>
            </a:extLst>
          </p:cNvPr>
          <p:cNvSpPr txBox="1">
            <a:spLocks noGrp="1"/>
          </p:cNvSpPr>
          <p:nvPr>
            <p:ph type="sldNum" sz="quarter" idx="8"/>
          </p:nvPr>
        </p:nvSpPr>
        <p:spPr/>
        <p:txBody>
          <a:bodyPr/>
          <a:lstStyle>
            <a:lvl1pPr>
              <a:defRPr/>
            </a:lvl1pPr>
          </a:lstStyle>
          <a:p>
            <a:pPr lvl="0"/>
            <a:fld id="{A97E1BEA-587A-4AB1-8E24-403AA7527360}" type="slidenum">
              <a:t>‹#›</a:t>
            </a:fld>
            <a:endParaRPr lang="en-US"/>
          </a:p>
        </p:txBody>
      </p:sp>
    </p:spTree>
    <p:extLst>
      <p:ext uri="{BB962C8B-B14F-4D97-AF65-F5344CB8AC3E}">
        <p14:creationId xmlns:p14="http://schemas.microsoft.com/office/powerpoint/2010/main" val="54822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E176E-228F-0AD0-CAD2-CC9467D9AD71}"/>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50279A77-EBAE-FEA6-C30E-87CCF2BD2C01}"/>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2E483-12B4-9428-2B06-F6EEBA077EFF}"/>
              </a:ext>
            </a:extLst>
          </p:cNvPr>
          <p:cNvSpPr txBox="1">
            <a:spLocks noGrp="1"/>
          </p:cNvSpPr>
          <p:nvPr>
            <p:ph type="dt" sz="half" idx="7"/>
          </p:nvPr>
        </p:nvSpPr>
        <p:spPr/>
        <p:txBody>
          <a:bodyPr/>
          <a:lstStyle>
            <a:lvl1pPr>
              <a:defRPr/>
            </a:lvl1pPr>
          </a:lstStyle>
          <a:p>
            <a:pPr lvl="0"/>
            <a:fld id="{2A0A269E-172D-4A9A-A20A-22C6747997B6}" type="datetime1">
              <a:rPr lang="en-US" smtClean="0"/>
              <a:t>3/16/2025</a:t>
            </a:fld>
            <a:endParaRPr lang="en-US"/>
          </a:p>
        </p:txBody>
      </p:sp>
      <p:sp>
        <p:nvSpPr>
          <p:cNvPr id="5" name="Footer Placeholder 4">
            <a:extLst>
              <a:ext uri="{FF2B5EF4-FFF2-40B4-BE49-F238E27FC236}">
                <a16:creationId xmlns:a16="http://schemas.microsoft.com/office/drawing/2014/main" id="{DF6D45C0-DEF8-39DC-1405-947E698D6B04}"/>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6" name="Slide Number Placeholder 5">
            <a:extLst>
              <a:ext uri="{FF2B5EF4-FFF2-40B4-BE49-F238E27FC236}">
                <a16:creationId xmlns:a16="http://schemas.microsoft.com/office/drawing/2014/main" id="{D0E36FC6-8DBB-4270-B661-6C48493FD09B}"/>
              </a:ext>
            </a:extLst>
          </p:cNvPr>
          <p:cNvSpPr txBox="1">
            <a:spLocks noGrp="1"/>
          </p:cNvSpPr>
          <p:nvPr>
            <p:ph type="sldNum" sz="quarter" idx="8"/>
          </p:nvPr>
        </p:nvSpPr>
        <p:spPr/>
        <p:txBody>
          <a:bodyPr/>
          <a:lstStyle>
            <a:lvl1pPr>
              <a:defRPr/>
            </a:lvl1pPr>
          </a:lstStyle>
          <a:p>
            <a:pPr lvl="0"/>
            <a:fld id="{AB86ADEF-28C0-4B35-AB0E-6DF5F8CF0EAF}" type="slidenum">
              <a:t>‹#›</a:t>
            </a:fld>
            <a:endParaRPr lang="en-US"/>
          </a:p>
        </p:txBody>
      </p:sp>
    </p:spTree>
    <p:extLst>
      <p:ext uri="{BB962C8B-B14F-4D97-AF65-F5344CB8AC3E}">
        <p14:creationId xmlns:p14="http://schemas.microsoft.com/office/powerpoint/2010/main" val="413486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1E45-05F9-7761-1438-D8927672F0FA}"/>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24CCD4D-1C5A-13F8-F5E9-C246AFEE304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28C6F-D11B-9A45-5FC7-54AB81F10CC5}"/>
              </a:ext>
            </a:extLst>
          </p:cNvPr>
          <p:cNvSpPr txBox="1">
            <a:spLocks noGrp="1"/>
          </p:cNvSpPr>
          <p:nvPr>
            <p:ph type="dt" sz="half" idx="7"/>
          </p:nvPr>
        </p:nvSpPr>
        <p:spPr/>
        <p:txBody>
          <a:bodyPr/>
          <a:lstStyle>
            <a:lvl1pPr>
              <a:defRPr/>
            </a:lvl1pPr>
          </a:lstStyle>
          <a:p>
            <a:pPr lvl="0"/>
            <a:fld id="{35EA9B2A-2F77-4C9D-9B65-1166591547C4}" type="datetime1">
              <a:rPr lang="en-US" smtClean="0"/>
              <a:t>3/16/2025</a:t>
            </a:fld>
            <a:endParaRPr lang="en-US"/>
          </a:p>
        </p:txBody>
      </p:sp>
      <p:sp>
        <p:nvSpPr>
          <p:cNvPr id="5" name="Footer Placeholder 4">
            <a:extLst>
              <a:ext uri="{FF2B5EF4-FFF2-40B4-BE49-F238E27FC236}">
                <a16:creationId xmlns:a16="http://schemas.microsoft.com/office/drawing/2014/main" id="{9D56DE82-1749-51B0-FF5B-92A3D4A60272}"/>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6" name="Slide Number Placeholder 5">
            <a:extLst>
              <a:ext uri="{FF2B5EF4-FFF2-40B4-BE49-F238E27FC236}">
                <a16:creationId xmlns:a16="http://schemas.microsoft.com/office/drawing/2014/main" id="{C12B4F93-C217-739C-66D6-6F7D24860566}"/>
              </a:ext>
            </a:extLst>
          </p:cNvPr>
          <p:cNvSpPr txBox="1">
            <a:spLocks noGrp="1"/>
          </p:cNvSpPr>
          <p:nvPr>
            <p:ph type="sldNum" sz="quarter" idx="8"/>
          </p:nvPr>
        </p:nvSpPr>
        <p:spPr/>
        <p:txBody>
          <a:bodyPr/>
          <a:lstStyle>
            <a:lvl1pPr>
              <a:defRPr/>
            </a:lvl1pPr>
          </a:lstStyle>
          <a:p>
            <a:pPr lvl="0"/>
            <a:fld id="{BE3053E5-B70B-4A7C-BEDD-F568CEFFA3EF}" type="slidenum">
              <a:t>‹#›</a:t>
            </a:fld>
            <a:endParaRPr lang="en-US"/>
          </a:p>
        </p:txBody>
      </p:sp>
    </p:spTree>
    <p:extLst>
      <p:ext uri="{BB962C8B-B14F-4D97-AF65-F5344CB8AC3E}">
        <p14:creationId xmlns:p14="http://schemas.microsoft.com/office/powerpoint/2010/main" val="419795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8591-9502-0BD9-BEB0-4A30A918E3DF}"/>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4579F2CF-06E8-EF6E-55A6-CCAE45E63949}"/>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F9DA08F-EC54-0B8A-9901-30A182C1F733}"/>
              </a:ext>
            </a:extLst>
          </p:cNvPr>
          <p:cNvSpPr txBox="1">
            <a:spLocks noGrp="1"/>
          </p:cNvSpPr>
          <p:nvPr>
            <p:ph type="dt" sz="half" idx="7"/>
          </p:nvPr>
        </p:nvSpPr>
        <p:spPr/>
        <p:txBody>
          <a:bodyPr/>
          <a:lstStyle>
            <a:lvl1pPr>
              <a:defRPr/>
            </a:lvl1pPr>
          </a:lstStyle>
          <a:p>
            <a:pPr lvl="0"/>
            <a:fld id="{ED31B8B1-76E1-40F4-9B1B-2D1A179674CE}" type="datetime1">
              <a:rPr lang="en-US" smtClean="0"/>
              <a:t>3/16/2025</a:t>
            </a:fld>
            <a:endParaRPr lang="en-US"/>
          </a:p>
        </p:txBody>
      </p:sp>
      <p:sp>
        <p:nvSpPr>
          <p:cNvPr id="5" name="Footer Placeholder 4">
            <a:extLst>
              <a:ext uri="{FF2B5EF4-FFF2-40B4-BE49-F238E27FC236}">
                <a16:creationId xmlns:a16="http://schemas.microsoft.com/office/drawing/2014/main" id="{35E49D96-139A-289E-305D-BDA6D871D63E}"/>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6" name="Slide Number Placeholder 5">
            <a:extLst>
              <a:ext uri="{FF2B5EF4-FFF2-40B4-BE49-F238E27FC236}">
                <a16:creationId xmlns:a16="http://schemas.microsoft.com/office/drawing/2014/main" id="{5C4F48C7-D610-02AB-4051-923189720890}"/>
              </a:ext>
            </a:extLst>
          </p:cNvPr>
          <p:cNvSpPr txBox="1">
            <a:spLocks noGrp="1"/>
          </p:cNvSpPr>
          <p:nvPr>
            <p:ph type="sldNum" sz="quarter" idx="8"/>
          </p:nvPr>
        </p:nvSpPr>
        <p:spPr/>
        <p:txBody>
          <a:bodyPr/>
          <a:lstStyle>
            <a:lvl1pPr>
              <a:defRPr/>
            </a:lvl1pPr>
          </a:lstStyle>
          <a:p>
            <a:pPr lvl="0"/>
            <a:fld id="{66870F34-2297-41B7-A088-6799FE297BA5}" type="slidenum">
              <a:t>‹#›</a:t>
            </a:fld>
            <a:endParaRPr lang="en-US"/>
          </a:p>
        </p:txBody>
      </p:sp>
    </p:spTree>
    <p:extLst>
      <p:ext uri="{BB962C8B-B14F-4D97-AF65-F5344CB8AC3E}">
        <p14:creationId xmlns:p14="http://schemas.microsoft.com/office/powerpoint/2010/main" val="23923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E7310-5EEB-BCD3-9281-0FC0DF0D9FEA}"/>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E681EFF-2591-31D3-5C42-5CDB368FDD48}"/>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4825EF-AE67-86FF-20DB-BA9990441FA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C39D09-3D1E-42AA-0E0D-53CFCECE05E3}"/>
              </a:ext>
            </a:extLst>
          </p:cNvPr>
          <p:cNvSpPr txBox="1">
            <a:spLocks noGrp="1"/>
          </p:cNvSpPr>
          <p:nvPr>
            <p:ph type="dt" sz="half" idx="7"/>
          </p:nvPr>
        </p:nvSpPr>
        <p:spPr/>
        <p:txBody>
          <a:bodyPr/>
          <a:lstStyle>
            <a:lvl1pPr>
              <a:defRPr/>
            </a:lvl1pPr>
          </a:lstStyle>
          <a:p>
            <a:pPr lvl="0"/>
            <a:fld id="{45661E5F-BF82-48F8-A7FE-B6ACAA70F6F0}" type="datetime1">
              <a:rPr lang="en-US" smtClean="0"/>
              <a:t>3/16/2025</a:t>
            </a:fld>
            <a:endParaRPr lang="en-US"/>
          </a:p>
        </p:txBody>
      </p:sp>
      <p:sp>
        <p:nvSpPr>
          <p:cNvPr id="6" name="Footer Placeholder 5">
            <a:extLst>
              <a:ext uri="{FF2B5EF4-FFF2-40B4-BE49-F238E27FC236}">
                <a16:creationId xmlns:a16="http://schemas.microsoft.com/office/drawing/2014/main" id="{B4976EB5-36C3-2B4D-9D1A-2E45840D10E4}"/>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7" name="Slide Number Placeholder 6">
            <a:extLst>
              <a:ext uri="{FF2B5EF4-FFF2-40B4-BE49-F238E27FC236}">
                <a16:creationId xmlns:a16="http://schemas.microsoft.com/office/drawing/2014/main" id="{EE6E5791-4FF5-1DE8-7FD6-4E4F6285DEE6}"/>
              </a:ext>
            </a:extLst>
          </p:cNvPr>
          <p:cNvSpPr txBox="1">
            <a:spLocks noGrp="1"/>
          </p:cNvSpPr>
          <p:nvPr>
            <p:ph type="sldNum" sz="quarter" idx="8"/>
          </p:nvPr>
        </p:nvSpPr>
        <p:spPr/>
        <p:txBody>
          <a:bodyPr/>
          <a:lstStyle>
            <a:lvl1pPr>
              <a:defRPr/>
            </a:lvl1pPr>
          </a:lstStyle>
          <a:p>
            <a:pPr lvl="0"/>
            <a:fld id="{214AB160-18C1-4907-B5DF-151F4688F154}" type="slidenum">
              <a:t>‹#›</a:t>
            </a:fld>
            <a:endParaRPr lang="en-US"/>
          </a:p>
        </p:txBody>
      </p:sp>
    </p:spTree>
    <p:extLst>
      <p:ext uri="{BB962C8B-B14F-4D97-AF65-F5344CB8AC3E}">
        <p14:creationId xmlns:p14="http://schemas.microsoft.com/office/powerpoint/2010/main" val="36607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FC70-D95F-BAB4-1024-80304B80EFD6}"/>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96A8ACE-2BA7-3059-7572-0581C80D17E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F3B009F1-BCD8-10DD-4D15-5F6FE687348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0DABA-C403-6C54-EC1D-1B1FB82A5C16}"/>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594294A6-5917-45B2-5888-03CA9016640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85B9E4-7F27-AB76-5DAC-5255A78864AF}"/>
              </a:ext>
            </a:extLst>
          </p:cNvPr>
          <p:cNvSpPr txBox="1">
            <a:spLocks noGrp="1"/>
          </p:cNvSpPr>
          <p:nvPr>
            <p:ph type="dt" sz="half" idx="7"/>
          </p:nvPr>
        </p:nvSpPr>
        <p:spPr/>
        <p:txBody>
          <a:bodyPr/>
          <a:lstStyle>
            <a:lvl1pPr>
              <a:defRPr/>
            </a:lvl1pPr>
          </a:lstStyle>
          <a:p>
            <a:pPr lvl="0"/>
            <a:fld id="{44B27ACA-56BD-40B1-BCB4-B989A7E50936}" type="datetime1">
              <a:rPr lang="en-US" smtClean="0"/>
              <a:t>3/16/2025</a:t>
            </a:fld>
            <a:endParaRPr lang="en-US"/>
          </a:p>
        </p:txBody>
      </p:sp>
      <p:sp>
        <p:nvSpPr>
          <p:cNvPr id="8" name="Footer Placeholder 7">
            <a:extLst>
              <a:ext uri="{FF2B5EF4-FFF2-40B4-BE49-F238E27FC236}">
                <a16:creationId xmlns:a16="http://schemas.microsoft.com/office/drawing/2014/main" id="{FFD2489B-9370-8EBD-4608-13FB9070617E}"/>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9" name="Slide Number Placeholder 8">
            <a:extLst>
              <a:ext uri="{FF2B5EF4-FFF2-40B4-BE49-F238E27FC236}">
                <a16:creationId xmlns:a16="http://schemas.microsoft.com/office/drawing/2014/main" id="{788EB67A-3ED9-F844-18F3-A1AB15099B4B}"/>
              </a:ext>
            </a:extLst>
          </p:cNvPr>
          <p:cNvSpPr txBox="1">
            <a:spLocks noGrp="1"/>
          </p:cNvSpPr>
          <p:nvPr>
            <p:ph type="sldNum" sz="quarter" idx="8"/>
          </p:nvPr>
        </p:nvSpPr>
        <p:spPr/>
        <p:txBody>
          <a:bodyPr/>
          <a:lstStyle>
            <a:lvl1pPr>
              <a:defRPr/>
            </a:lvl1pPr>
          </a:lstStyle>
          <a:p>
            <a:pPr lvl="0"/>
            <a:fld id="{9A8CCD68-E40C-4ECC-9EFB-E312C9932A66}" type="slidenum">
              <a:t>‹#›</a:t>
            </a:fld>
            <a:endParaRPr lang="en-US"/>
          </a:p>
        </p:txBody>
      </p:sp>
    </p:spTree>
    <p:extLst>
      <p:ext uri="{BB962C8B-B14F-4D97-AF65-F5344CB8AC3E}">
        <p14:creationId xmlns:p14="http://schemas.microsoft.com/office/powerpoint/2010/main" val="27971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D89E-8137-7B4F-696D-9456CD66502B}"/>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297ED449-A140-D440-02DB-9AD9C5A92039}"/>
              </a:ext>
            </a:extLst>
          </p:cNvPr>
          <p:cNvSpPr txBox="1">
            <a:spLocks noGrp="1"/>
          </p:cNvSpPr>
          <p:nvPr>
            <p:ph type="dt" sz="half" idx="7"/>
          </p:nvPr>
        </p:nvSpPr>
        <p:spPr/>
        <p:txBody>
          <a:bodyPr/>
          <a:lstStyle>
            <a:lvl1pPr>
              <a:defRPr/>
            </a:lvl1pPr>
          </a:lstStyle>
          <a:p>
            <a:pPr lvl="0"/>
            <a:fld id="{32286FB4-78AF-4FE7-B73F-A9B3E024F09F}" type="datetime1">
              <a:rPr lang="en-US" smtClean="0"/>
              <a:t>3/16/2025</a:t>
            </a:fld>
            <a:endParaRPr lang="en-US"/>
          </a:p>
        </p:txBody>
      </p:sp>
      <p:sp>
        <p:nvSpPr>
          <p:cNvPr id="4" name="Footer Placeholder 3">
            <a:extLst>
              <a:ext uri="{FF2B5EF4-FFF2-40B4-BE49-F238E27FC236}">
                <a16:creationId xmlns:a16="http://schemas.microsoft.com/office/drawing/2014/main" id="{94B1CFEE-56F2-3A65-995D-7049716A1410}"/>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5" name="Slide Number Placeholder 4">
            <a:extLst>
              <a:ext uri="{FF2B5EF4-FFF2-40B4-BE49-F238E27FC236}">
                <a16:creationId xmlns:a16="http://schemas.microsoft.com/office/drawing/2014/main" id="{9E1642C5-D577-D686-E352-E7E836BD553E}"/>
              </a:ext>
            </a:extLst>
          </p:cNvPr>
          <p:cNvSpPr txBox="1">
            <a:spLocks noGrp="1"/>
          </p:cNvSpPr>
          <p:nvPr>
            <p:ph type="sldNum" sz="quarter" idx="8"/>
          </p:nvPr>
        </p:nvSpPr>
        <p:spPr/>
        <p:txBody>
          <a:bodyPr/>
          <a:lstStyle>
            <a:lvl1pPr>
              <a:defRPr/>
            </a:lvl1pPr>
          </a:lstStyle>
          <a:p>
            <a:pPr lvl="0"/>
            <a:fld id="{C7491337-B11F-4A24-B073-B2332B853B5D}" type="slidenum">
              <a:t>‹#›</a:t>
            </a:fld>
            <a:endParaRPr lang="en-US"/>
          </a:p>
        </p:txBody>
      </p:sp>
    </p:spTree>
    <p:extLst>
      <p:ext uri="{BB962C8B-B14F-4D97-AF65-F5344CB8AC3E}">
        <p14:creationId xmlns:p14="http://schemas.microsoft.com/office/powerpoint/2010/main" val="182317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BD769-3A55-B382-F58F-8994B7BB5EF8}"/>
              </a:ext>
            </a:extLst>
          </p:cNvPr>
          <p:cNvSpPr txBox="1">
            <a:spLocks noGrp="1"/>
          </p:cNvSpPr>
          <p:nvPr>
            <p:ph type="dt" sz="half" idx="7"/>
          </p:nvPr>
        </p:nvSpPr>
        <p:spPr/>
        <p:txBody>
          <a:bodyPr/>
          <a:lstStyle>
            <a:lvl1pPr>
              <a:defRPr/>
            </a:lvl1pPr>
          </a:lstStyle>
          <a:p>
            <a:pPr lvl="0"/>
            <a:fld id="{8DBD834E-9F10-490E-A098-9C47942ED5BE}" type="datetime1">
              <a:rPr lang="en-US" smtClean="0"/>
              <a:t>3/16/2025</a:t>
            </a:fld>
            <a:endParaRPr lang="en-US"/>
          </a:p>
        </p:txBody>
      </p:sp>
      <p:sp>
        <p:nvSpPr>
          <p:cNvPr id="3" name="Footer Placeholder 2">
            <a:extLst>
              <a:ext uri="{FF2B5EF4-FFF2-40B4-BE49-F238E27FC236}">
                <a16:creationId xmlns:a16="http://schemas.microsoft.com/office/drawing/2014/main" id="{4EF22BF7-3256-C0B3-4EB1-8DA759E09FA4}"/>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4" name="Slide Number Placeholder 3">
            <a:extLst>
              <a:ext uri="{FF2B5EF4-FFF2-40B4-BE49-F238E27FC236}">
                <a16:creationId xmlns:a16="http://schemas.microsoft.com/office/drawing/2014/main" id="{0DBD4290-6A50-7120-8B62-A2E8D6DD93FF}"/>
              </a:ext>
            </a:extLst>
          </p:cNvPr>
          <p:cNvSpPr txBox="1">
            <a:spLocks noGrp="1"/>
          </p:cNvSpPr>
          <p:nvPr>
            <p:ph type="sldNum" sz="quarter" idx="8"/>
          </p:nvPr>
        </p:nvSpPr>
        <p:spPr/>
        <p:txBody>
          <a:bodyPr/>
          <a:lstStyle>
            <a:lvl1pPr>
              <a:defRPr/>
            </a:lvl1pPr>
          </a:lstStyle>
          <a:p>
            <a:pPr lvl="0"/>
            <a:fld id="{5839F8BF-A24E-4148-BD6C-1E40B8785E85}" type="slidenum">
              <a:t>‹#›</a:t>
            </a:fld>
            <a:endParaRPr lang="en-US"/>
          </a:p>
        </p:txBody>
      </p:sp>
    </p:spTree>
    <p:extLst>
      <p:ext uri="{BB962C8B-B14F-4D97-AF65-F5344CB8AC3E}">
        <p14:creationId xmlns:p14="http://schemas.microsoft.com/office/powerpoint/2010/main" val="366934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E3BF-E9AD-D8DA-1D63-C3DB09FED81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39184E88-0080-2726-3634-EDAB7DBBDC61}"/>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9C2A1-D0EA-FE26-6126-A64EBC5C2E8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6975164C-1D1E-9050-58AA-C680EE656EEB}"/>
              </a:ext>
            </a:extLst>
          </p:cNvPr>
          <p:cNvSpPr txBox="1">
            <a:spLocks noGrp="1"/>
          </p:cNvSpPr>
          <p:nvPr>
            <p:ph type="dt" sz="half" idx="7"/>
          </p:nvPr>
        </p:nvSpPr>
        <p:spPr/>
        <p:txBody>
          <a:bodyPr/>
          <a:lstStyle>
            <a:lvl1pPr>
              <a:defRPr/>
            </a:lvl1pPr>
          </a:lstStyle>
          <a:p>
            <a:pPr lvl="0"/>
            <a:fld id="{8EB46F9F-3F1A-4818-A944-4A0897B88FD1}" type="datetime1">
              <a:rPr lang="en-US" smtClean="0"/>
              <a:t>3/16/2025</a:t>
            </a:fld>
            <a:endParaRPr lang="en-US"/>
          </a:p>
        </p:txBody>
      </p:sp>
      <p:sp>
        <p:nvSpPr>
          <p:cNvPr id="6" name="Footer Placeholder 5">
            <a:extLst>
              <a:ext uri="{FF2B5EF4-FFF2-40B4-BE49-F238E27FC236}">
                <a16:creationId xmlns:a16="http://schemas.microsoft.com/office/drawing/2014/main" id="{537E17EA-0609-0BD2-0D8F-EE8DFD2725F2}"/>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7" name="Slide Number Placeholder 6">
            <a:extLst>
              <a:ext uri="{FF2B5EF4-FFF2-40B4-BE49-F238E27FC236}">
                <a16:creationId xmlns:a16="http://schemas.microsoft.com/office/drawing/2014/main" id="{22D70EB1-D929-C0CD-9099-606B20D7F099}"/>
              </a:ext>
            </a:extLst>
          </p:cNvPr>
          <p:cNvSpPr txBox="1">
            <a:spLocks noGrp="1"/>
          </p:cNvSpPr>
          <p:nvPr>
            <p:ph type="sldNum" sz="quarter" idx="8"/>
          </p:nvPr>
        </p:nvSpPr>
        <p:spPr/>
        <p:txBody>
          <a:bodyPr/>
          <a:lstStyle>
            <a:lvl1pPr>
              <a:defRPr/>
            </a:lvl1pPr>
          </a:lstStyle>
          <a:p>
            <a:pPr lvl="0"/>
            <a:fld id="{21A7AE33-0392-40D8-A7D9-26952E500BE4}" type="slidenum">
              <a:t>‹#›</a:t>
            </a:fld>
            <a:endParaRPr lang="en-US"/>
          </a:p>
        </p:txBody>
      </p:sp>
    </p:spTree>
    <p:extLst>
      <p:ext uri="{BB962C8B-B14F-4D97-AF65-F5344CB8AC3E}">
        <p14:creationId xmlns:p14="http://schemas.microsoft.com/office/powerpoint/2010/main" val="314272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D594-27AB-72AB-9099-58B406B8AF63}"/>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709C011C-08F4-32CE-050D-38AC6314AA97}"/>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279ADBFE-0A7C-CB85-2F38-44550F27D0F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8F80B4F9-D156-6C84-B1FC-EEF0216EFA3D}"/>
              </a:ext>
            </a:extLst>
          </p:cNvPr>
          <p:cNvSpPr txBox="1">
            <a:spLocks noGrp="1"/>
          </p:cNvSpPr>
          <p:nvPr>
            <p:ph type="dt" sz="half" idx="7"/>
          </p:nvPr>
        </p:nvSpPr>
        <p:spPr/>
        <p:txBody>
          <a:bodyPr/>
          <a:lstStyle>
            <a:lvl1pPr>
              <a:defRPr/>
            </a:lvl1pPr>
          </a:lstStyle>
          <a:p>
            <a:pPr lvl="0"/>
            <a:fld id="{63344F68-7964-44A3-8C28-24126A3D1CBD}" type="datetime1">
              <a:rPr lang="en-US" smtClean="0"/>
              <a:t>3/16/2025</a:t>
            </a:fld>
            <a:endParaRPr lang="en-US"/>
          </a:p>
        </p:txBody>
      </p:sp>
      <p:sp>
        <p:nvSpPr>
          <p:cNvPr id="6" name="Footer Placeholder 5">
            <a:extLst>
              <a:ext uri="{FF2B5EF4-FFF2-40B4-BE49-F238E27FC236}">
                <a16:creationId xmlns:a16="http://schemas.microsoft.com/office/drawing/2014/main" id="{55610956-71FF-0D6B-C2CD-DECA32B0B9E8}"/>
              </a:ext>
            </a:extLst>
          </p:cNvPr>
          <p:cNvSpPr txBox="1">
            <a:spLocks noGrp="1"/>
          </p:cNvSpPr>
          <p:nvPr>
            <p:ph type="ftr" sz="quarter" idx="9"/>
          </p:nvPr>
        </p:nvSpPr>
        <p:spPr/>
        <p:txBody>
          <a:bodyPr/>
          <a:lstStyle>
            <a:lvl1pPr>
              <a:defRPr/>
            </a:lvl1pPr>
          </a:lstStyle>
          <a:p>
            <a:pPr lvl="0"/>
            <a:r>
              <a:rPr lang="en-US"/>
              <a:t>Mdelarea funcțională IDEF0,  Pavel Chirev, lector univ. dr. inginer</a:t>
            </a:r>
          </a:p>
        </p:txBody>
      </p:sp>
      <p:sp>
        <p:nvSpPr>
          <p:cNvPr id="7" name="Slide Number Placeholder 6">
            <a:extLst>
              <a:ext uri="{FF2B5EF4-FFF2-40B4-BE49-F238E27FC236}">
                <a16:creationId xmlns:a16="http://schemas.microsoft.com/office/drawing/2014/main" id="{60B0447E-C649-E10E-823B-A4B36FC7A8F3}"/>
              </a:ext>
            </a:extLst>
          </p:cNvPr>
          <p:cNvSpPr txBox="1">
            <a:spLocks noGrp="1"/>
          </p:cNvSpPr>
          <p:nvPr>
            <p:ph type="sldNum" sz="quarter" idx="8"/>
          </p:nvPr>
        </p:nvSpPr>
        <p:spPr/>
        <p:txBody>
          <a:bodyPr/>
          <a:lstStyle>
            <a:lvl1pPr>
              <a:defRPr/>
            </a:lvl1pPr>
          </a:lstStyle>
          <a:p>
            <a:pPr lvl="0"/>
            <a:fld id="{F48DB3FA-C024-4B31-823B-E21FEDA528C5}" type="slidenum">
              <a:t>‹#›</a:t>
            </a:fld>
            <a:endParaRPr lang="en-US"/>
          </a:p>
        </p:txBody>
      </p:sp>
    </p:spTree>
    <p:extLst>
      <p:ext uri="{BB962C8B-B14F-4D97-AF65-F5344CB8AC3E}">
        <p14:creationId xmlns:p14="http://schemas.microsoft.com/office/powerpoint/2010/main" val="247776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EA0D9B-0A3F-8532-7512-AF4404427D8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9FCDEA57-BE1C-3317-DE86-94EFFC1125EA}"/>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FEE50-F3AC-F529-0AC0-89985E063F3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0C0F6196-377E-45FA-9F99-1D0055E9AFBC}" type="datetime1">
              <a:rPr lang="en-US" smtClean="0"/>
              <a:t>3/16/2025</a:t>
            </a:fld>
            <a:endParaRPr lang="en-US"/>
          </a:p>
        </p:txBody>
      </p:sp>
      <p:sp>
        <p:nvSpPr>
          <p:cNvPr id="5" name="Footer Placeholder 4">
            <a:extLst>
              <a:ext uri="{FF2B5EF4-FFF2-40B4-BE49-F238E27FC236}">
                <a16:creationId xmlns:a16="http://schemas.microsoft.com/office/drawing/2014/main" id="{3678A033-C2C2-093E-4943-F5AB3A8C6E02}"/>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a:t>Mdelarea funcțională IDEF0,  Pavel Chirev, lector univ. dr. inginer</a:t>
            </a:r>
          </a:p>
        </p:txBody>
      </p:sp>
      <p:sp>
        <p:nvSpPr>
          <p:cNvPr id="6" name="Slide Number Placeholder 5">
            <a:extLst>
              <a:ext uri="{FF2B5EF4-FFF2-40B4-BE49-F238E27FC236}">
                <a16:creationId xmlns:a16="http://schemas.microsoft.com/office/drawing/2014/main" id="{BF0340FC-3B5C-8A8E-FAC1-4F13962226C3}"/>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38930784-FD71-4F33-A86A-A052F0D44A3D}"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eblex.md/item/view/id/2d3effc7e63b957aafdfbb3e56128d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eblex.md/item/view/id/2d3effc7e63b957aafdfbb3e56128d0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gp.gov.md/ro/profile-departments/directia-generala-securitate-publica"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248">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A19AA4C-9856-C894-4798-41FE8325C0B9}"/>
              </a:ext>
            </a:extLst>
          </p:cNvPr>
          <p:cNvSpPr txBox="1">
            <a:spLocks noGrp="1"/>
          </p:cNvSpPr>
          <p:nvPr>
            <p:ph idx="1"/>
          </p:nvPr>
        </p:nvSpPr>
        <p:spPr>
          <a:xfrm>
            <a:off x="838203" y="1067982"/>
            <a:ext cx="10515600" cy="4351336"/>
          </a:xfrm>
        </p:spPr>
        <p:txBody>
          <a:bodyPr/>
          <a:lstStyle/>
          <a:p>
            <a:pPr marL="0" lvl="0" indent="0" algn="ctr">
              <a:lnSpc>
                <a:spcPct val="110000"/>
              </a:lnSpc>
              <a:buNone/>
            </a:pPr>
            <a:r>
              <a:rPr lang="ro-RO" sz="3300" b="1" dirty="0"/>
              <a:t>Tema 2.2</a:t>
            </a:r>
            <a:r>
              <a:rPr lang="ro-RO" b="1" dirty="0"/>
              <a:t>. a</a:t>
            </a:r>
          </a:p>
          <a:p>
            <a:pPr marL="0" lvl="0" indent="0" algn="ctr">
              <a:lnSpc>
                <a:spcPct val="110000"/>
              </a:lnSpc>
              <a:buNone/>
            </a:pPr>
            <a:r>
              <a:rPr lang="en-US" b="1" dirty="0"/>
              <a:t>ISO/IEC/IEEE 31320-1:2012 Information technology </a:t>
            </a:r>
            <a:endParaRPr lang="ro-RO" b="1" dirty="0"/>
          </a:p>
          <a:p>
            <a:pPr marL="0" lvl="0" indent="0" algn="ctr">
              <a:lnSpc>
                <a:spcPct val="110000"/>
              </a:lnSpc>
              <a:buNone/>
            </a:pPr>
            <a:r>
              <a:rPr lang="en-US" b="1" dirty="0"/>
              <a:t>Modeling Languages</a:t>
            </a:r>
            <a:r>
              <a:rPr lang="ro-RO" b="1" dirty="0"/>
              <a:t>. </a:t>
            </a:r>
            <a:r>
              <a:rPr lang="en-US" b="1" dirty="0"/>
              <a:t>Part 1: </a:t>
            </a:r>
            <a:r>
              <a:rPr lang="en-US" b="1" dirty="0">
                <a:solidFill>
                  <a:srgbClr val="00B050"/>
                </a:solidFill>
              </a:rPr>
              <a:t>Syntax and Semantics for IDEF0</a:t>
            </a:r>
            <a:r>
              <a:rPr lang="ro-RO" b="1" dirty="0">
                <a:solidFill>
                  <a:srgbClr val="00B050"/>
                </a:solidFill>
              </a:rPr>
              <a:t> </a:t>
            </a:r>
            <a:r>
              <a:rPr lang="en-US" b="1" dirty="0">
                <a:solidFill>
                  <a:srgbClr val="0070C0"/>
                </a:solidFill>
              </a:rPr>
              <a:t>M</a:t>
            </a:r>
            <a:r>
              <a:rPr lang="ro-RO" b="1" dirty="0">
                <a:solidFill>
                  <a:srgbClr val="0070C0"/>
                </a:solidFill>
              </a:rPr>
              <a:t>odelarea funcțională</a:t>
            </a:r>
          </a:p>
          <a:p>
            <a:pPr lvl="0"/>
            <a:endParaRPr lang="en-US" dirty="0"/>
          </a:p>
        </p:txBody>
      </p:sp>
      <p:sp>
        <p:nvSpPr>
          <p:cNvPr id="3" name="Footer Placeholder 2">
            <a:extLst>
              <a:ext uri="{FF2B5EF4-FFF2-40B4-BE49-F238E27FC236}">
                <a16:creationId xmlns:a16="http://schemas.microsoft.com/office/drawing/2014/main" id="{A0432C1C-958D-001F-A80B-32574A2D8972}"/>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B4EDADC2-E792-65F6-DFE6-CD68F97346B8}"/>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3" name="Номер слайда 2">
            <a:extLst>
              <a:ext uri="{FF2B5EF4-FFF2-40B4-BE49-F238E27FC236}">
                <a16:creationId xmlns:a16="http://schemas.microsoft.com/office/drawing/2014/main" id="{BAB81D86-1581-B9A8-49B3-F38664271E5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973A3C-9F5F-4A00-944C-92DBEF091177}" type="slidenum">
              <a:rPr/>
              <a:t>10</a:t>
            </a:fld>
            <a:endParaRPr lang="ru-RU" sz="1200" b="0" i="0" u="none" strike="noStrike" kern="1200" cap="none" spc="0" baseline="0">
              <a:solidFill>
                <a:srgbClr val="898989"/>
              </a:solidFill>
              <a:uFillTx/>
              <a:latin typeface="Calibri"/>
            </a:endParaRPr>
          </a:p>
        </p:txBody>
      </p:sp>
      <p:pic>
        <p:nvPicPr>
          <p:cNvPr id="4" name="Рисунок 3">
            <a:extLst>
              <a:ext uri="{FF2B5EF4-FFF2-40B4-BE49-F238E27FC236}">
                <a16:creationId xmlns:a16="http://schemas.microsoft.com/office/drawing/2014/main" id="{16944402-8C0B-44E5-AF42-A81D2E5CBC5D}"/>
              </a:ext>
            </a:extLst>
          </p:cNvPr>
          <p:cNvPicPr>
            <a:picLocks noChangeAspect="1"/>
          </p:cNvPicPr>
          <p:nvPr/>
        </p:nvPicPr>
        <p:blipFill>
          <a:blip r:embed="rId2"/>
          <a:srcRect l="2229" t="-766" r="-2229" b="766"/>
          <a:stretch>
            <a:fillRect/>
          </a:stretch>
        </p:blipFill>
        <p:spPr>
          <a:xfrm>
            <a:off x="2203269" y="90306"/>
            <a:ext cx="8769530" cy="6003693"/>
          </a:xfrm>
          <a:prstGeom prst="rect">
            <a:avLst/>
          </a:prstGeom>
          <a:noFill/>
          <a:ln cap="flat">
            <a:noFill/>
          </a:ln>
        </p:spPr>
      </p:pic>
      <p:sp>
        <p:nvSpPr>
          <p:cNvPr id="5" name="TextBox 4">
            <a:extLst>
              <a:ext uri="{FF2B5EF4-FFF2-40B4-BE49-F238E27FC236}">
                <a16:creationId xmlns:a16="http://schemas.microsoft.com/office/drawing/2014/main" id="{8E97D206-EF1D-530B-A76D-61C3CE8214FA}"/>
              </a:ext>
            </a:extLst>
          </p:cNvPr>
          <p:cNvSpPr txBox="1"/>
          <p:nvPr/>
        </p:nvSpPr>
        <p:spPr>
          <a:xfrm>
            <a:off x="6923315" y="5590903"/>
            <a:ext cx="4362993" cy="523220"/>
          </a:xfrm>
          <a:prstGeom prst="rect">
            <a:avLst/>
          </a:prstGeom>
          <a:noFill/>
        </p:spPr>
        <p:txBody>
          <a:bodyPr wrap="square" rtlCol="0">
            <a:spAutoFit/>
          </a:bodyPr>
          <a:lstStyle/>
          <a:p>
            <a:r>
              <a:rPr lang="ro-RO" sz="2800" b="1" dirty="0">
                <a:solidFill>
                  <a:srgbClr val="00B050"/>
                </a:solidFill>
              </a:rPr>
              <a:t>Reprzentare grafică în IDEF0</a:t>
            </a:r>
            <a:endParaRPr lang="en-US" sz="2800" b="1" dirty="0">
              <a:solidFill>
                <a:srgbClr val="00B050"/>
              </a:solidFill>
            </a:endParaRPr>
          </a:p>
        </p:txBody>
      </p:sp>
      <p:sp>
        <p:nvSpPr>
          <p:cNvPr id="6" name="Footer Placeholder 5">
            <a:extLst>
              <a:ext uri="{FF2B5EF4-FFF2-40B4-BE49-F238E27FC236}">
                <a16:creationId xmlns:a16="http://schemas.microsoft.com/office/drawing/2014/main" id="{A0A9EE0E-699C-8525-8A3E-0609C0A311F8}"/>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0EC024B2-1B81-F92C-BF54-BE85A2C9F380}"/>
              </a:ext>
            </a:extLst>
          </p:cNvPr>
          <p:cNvSpPr txBox="1">
            <a:spLocks noGrp="1"/>
          </p:cNvSpPr>
          <p:nvPr>
            <p:ph idx="1"/>
          </p:nvPr>
        </p:nvSpPr>
        <p:spPr>
          <a:xfrm>
            <a:off x="478972" y="317497"/>
            <a:ext cx="11068594" cy="5943966"/>
          </a:xfrm>
        </p:spPr>
        <p:txBody>
          <a:bodyPr>
            <a:normAutofit fontScale="92500" lnSpcReduction="10000"/>
          </a:bodyPr>
          <a:lstStyle/>
          <a:p>
            <a:pPr lvl="0">
              <a:lnSpc>
                <a:spcPct val="80000"/>
              </a:lnSpc>
            </a:pPr>
            <a:r>
              <a:rPr lang="ro-RO" sz="2600" dirty="0"/>
              <a:t>Există două tipuri  de domenii:</a:t>
            </a:r>
          </a:p>
          <a:p>
            <a:pPr lvl="0">
              <a:lnSpc>
                <a:spcPct val="80000"/>
              </a:lnSpc>
              <a:buFont typeface="Wingdings" panose="05000000000000000000" pitchFamily="2" charset="2"/>
              <a:buChar char="Ø"/>
            </a:pPr>
            <a:r>
              <a:rPr lang="ro-RO" sz="2600" b="1" i="1" dirty="0"/>
              <a:t>domeniu de bază și </a:t>
            </a:r>
          </a:p>
          <a:p>
            <a:pPr lvl="0">
              <a:lnSpc>
                <a:spcPct val="80000"/>
              </a:lnSpc>
              <a:buFont typeface="Wingdings" panose="05000000000000000000" pitchFamily="2" charset="2"/>
              <a:buChar char="Ø"/>
            </a:pPr>
            <a:r>
              <a:rPr lang="ro-RO" sz="2600" b="1" i="1" dirty="0"/>
              <a:t>subdomeniu.</a:t>
            </a:r>
          </a:p>
          <a:p>
            <a:pPr lvl="0">
              <a:lnSpc>
                <a:spcPct val="80000"/>
              </a:lnSpc>
            </a:pPr>
            <a:r>
              <a:rPr lang="ro-RO" sz="2600" b="1" i="1" dirty="0">
                <a:solidFill>
                  <a:srgbClr val="00B050"/>
                </a:solidFill>
              </a:rPr>
              <a:t>Domeniului de bază  </a:t>
            </a:r>
            <a:r>
              <a:rPr lang="ro-RO" sz="2600" dirty="0"/>
              <a:t>de regulă i se  atribuie:</a:t>
            </a:r>
          </a:p>
          <a:p>
            <a:pPr lvl="0">
              <a:lnSpc>
                <a:spcPct val="80000"/>
              </a:lnSpc>
              <a:buFont typeface="Wingdings" pitchFamily="2"/>
              <a:buChar char="Ø"/>
            </a:pPr>
            <a:r>
              <a:rPr lang="ro-RO" sz="2600" dirty="0"/>
              <a:t> regula a domeniului. </a:t>
            </a:r>
          </a:p>
          <a:p>
            <a:pPr lvl="0">
              <a:lnSpc>
                <a:spcPct val="80000"/>
              </a:lnSpc>
              <a:buFont typeface="Wingdings" pitchFamily="2"/>
              <a:buChar char="Ø"/>
            </a:pPr>
            <a:r>
              <a:rPr lang="ro-RO" sz="2600" dirty="0"/>
              <a:t>Normele domeniului </a:t>
            </a:r>
          </a:p>
          <a:p>
            <a:pPr lvl="0">
              <a:lnSpc>
                <a:spcPct val="80000"/>
              </a:lnSpc>
            </a:pPr>
            <a:r>
              <a:rPr lang="ro-RO" sz="2600" dirty="0"/>
              <a:t>Normele domeniului sunt folosite pentru a furniza valorile acceptabile ale unui domeniu. </a:t>
            </a:r>
          </a:p>
          <a:p>
            <a:pPr lvl="0">
              <a:lnSpc>
                <a:spcPct val="80000"/>
              </a:lnSpc>
            </a:pPr>
            <a:r>
              <a:rPr lang="ro-RO" sz="2600" dirty="0"/>
              <a:t>Cele doua reguli pentru domeniu sunt comune pentru listă de valori.</a:t>
            </a:r>
          </a:p>
          <a:p>
            <a:pPr lvl="0">
              <a:lnSpc>
                <a:spcPct val="80000"/>
              </a:lnSpc>
            </a:pPr>
            <a:r>
              <a:rPr lang="ro-RO" sz="2600" b="1" i="1" dirty="0">
                <a:solidFill>
                  <a:srgbClr val="00B050"/>
                </a:solidFill>
              </a:rPr>
              <a:t>SubDomeniile</a:t>
            </a:r>
            <a:r>
              <a:rPr lang="ro-RO" sz="2600" b="1" i="1" dirty="0"/>
              <a:t> </a:t>
            </a:r>
            <a:r>
              <a:rPr lang="ro-RO" sz="2600" dirty="0"/>
              <a:t>sunt  sub-tipuri a domeniului de bază sau alte domenii tipizate, care pot constrânge în continuare valorile acceptabile pentru domeniu. </a:t>
            </a:r>
          </a:p>
          <a:p>
            <a:pPr lvl="0">
              <a:lnSpc>
                <a:spcPct val="80000"/>
              </a:lnSpc>
            </a:pPr>
            <a:r>
              <a:rPr lang="ro-RO" sz="2600" dirty="0"/>
              <a:t>Un domeniu tip există, în cazul în care acesta este de tipul de date, și respectă regulile de domeniu din domeniul său superior. </a:t>
            </a:r>
          </a:p>
          <a:p>
            <a:pPr lvl="0">
              <a:lnSpc>
                <a:spcPct val="80000"/>
              </a:lnSpc>
            </a:pPr>
            <a:r>
              <a:rPr lang="ro-RO" sz="2600" dirty="0"/>
              <a:t>În acest fel, o ierarhie de domenii poate fi definită, cu reguli de domeniu din ce în ce mai stricte mergând în jos pe ierarhie. </a:t>
            </a:r>
            <a:r>
              <a:rPr lang="pt-BR" sz="2600" dirty="0"/>
              <a:t>O ierarhie de domeni</a:t>
            </a:r>
            <a:r>
              <a:rPr lang="ro-RO" sz="2600" dirty="0"/>
              <a:t>i </a:t>
            </a:r>
            <a:r>
              <a:rPr lang="pt-BR" sz="2600" dirty="0"/>
              <a:t>este o ierarhie generaliza</a:t>
            </a:r>
            <a:r>
              <a:rPr lang="ro-RO" sz="2600" dirty="0"/>
              <a:t>tă. </a:t>
            </a:r>
          </a:p>
          <a:p>
            <a:pPr lvl="0">
              <a:lnSpc>
                <a:spcPct val="80000"/>
              </a:lnSpc>
            </a:pPr>
            <a:r>
              <a:rPr lang="ro-RO" sz="2600" b="1" i="1" dirty="0">
                <a:solidFill>
                  <a:srgbClr val="0070C0"/>
                </a:solidFill>
              </a:rPr>
              <a:t>Trebuie de reținut că domeniile tip nu se exlud reciproc</a:t>
            </a:r>
            <a:r>
              <a:rPr lang="ro-RO" sz="2600" dirty="0"/>
              <a:t>.</a:t>
            </a:r>
          </a:p>
          <a:p>
            <a:pPr lvl="0">
              <a:lnSpc>
                <a:spcPct val="80000"/>
              </a:lnSpc>
            </a:pPr>
            <a:endParaRPr lang="ro-RO" sz="2600" dirty="0"/>
          </a:p>
        </p:txBody>
      </p:sp>
      <p:sp>
        <p:nvSpPr>
          <p:cNvPr id="3" name="Нижний колонтитул 3">
            <a:extLst>
              <a:ext uri="{FF2B5EF4-FFF2-40B4-BE49-F238E27FC236}">
                <a16:creationId xmlns:a16="http://schemas.microsoft.com/office/drawing/2014/main" id="{580BC971-854F-808E-E469-D980378F3532}"/>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4" name="Номер слайда 4">
            <a:extLst>
              <a:ext uri="{FF2B5EF4-FFF2-40B4-BE49-F238E27FC236}">
                <a16:creationId xmlns:a16="http://schemas.microsoft.com/office/drawing/2014/main" id="{CAE1F9D2-A899-B55F-EAE2-162C53F2113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F7E9C5-1788-4566-98DF-258168A9CB1E}" type="slidenum">
              <a:rPr/>
              <a:t>11</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B7E19051-B7B5-E96C-A6C6-3AC6F18C949C}"/>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3">
            <a:extLst>
              <a:ext uri="{FF2B5EF4-FFF2-40B4-BE49-F238E27FC236}">
                <a16:creationId xmlns:a16="http://schemas.microsoft.com/office/drawing/2014/main" id="{67649CBB-5BB8-3C0B-CCF4-2AB508EC1CCC}"/>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3" name="Номер слайда 4">
            <a:extLst>
              <a:ext uri="{FF2B5EF4-FFF2-40B4-BE49-F238E27FC236}">
                <a16:creationId xmlns:a16="http://schemas.microsoft.com/office/drawing/2014/main" id="{B766E4E3-0DF5-D76D-7E03-F3D37C4B8FD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E54604-637E-4846-ACAE-93475A156AF9}" type="slidenum">
              <a:rPr/>
              <a:t>12</a:t>
            </a:fld>
            <a:endParaRPr lang="ru-RU" sz="1200" b="0" i="0" u="none" strike="noStrike" kern="1200" cap="none" spc="0" baseline="0">
              <a:solidFill>
                <a:srgbClr val="898989"/>
              </a:solidFill>
              <a:uFillTx/>
              <a:latin typeface="Calibri"/>
            </a:endParaRPr>
          </a:p>
        </p:txBody>
      </p:sp>
      <p:pic>
        <p:nvPicPr>
          <p:cNvPr id="4" name="Объект 7">
            <a:extLst>
              <a:ext uri="{FF2B5EF4-FFF2-40B4-BE49-F238E27FC236}">
                <a16:creationId xmlns:a16="http://schemas.microsoft.com/office/drawing/2014/main" id="{93DB90F8-1C21-5294-EB25-29191C86A945}"/>
              </a:ext>
            </a:extLst>
          </p:cNvPr>
          <p:cNvPicPr>
            <a:picLocks noGrp="1" noChangeAspect="1"/>
          </p:cNvPicPr>
          <p:nvPr>
            <p:ph idx="1"/>
          </p:nvPr>
        </p:nvPicPr>
        <p:blipFill>
          <a:blip r:embed="rId2"/>
          <a:stretch>
            <a:fillRect/>
          </a:stretch>
        </p:blipFill>
        <p:spPr>
          <a:xfrm>
            <a:off x="902741" y="688113"/>
            <a:ext cx="8900184" cy="5482879"/>
          </a:xfrm>
        </p:spPr>
      </p:pic>
      <p:sp>
        <p:nvSpPr>
          <p:cNvPr id="5" name="TextBox 1">
            <a:extLst>
              <a:ext uri="{FF2B5EF4-FFF2-40B4-BE49-F238E27FC236}">
                <a16:creationId xmlns:a16="http://schemas.microsoft.com/office/drawing/2014/main" id="{33555B41-9833-37D1-C3DA-452184174184}"/>
              </a:ext>
            </a:extLst>
          </p:cNvPr>
          <p:cNvSpPr txBox="1"/>
          <p:nvPr/>
        </p:nvSpPr>
        <p:spPr>
          <a:xfrm>
            <a:off x="7985756" y="207267"/>
            <a:ext cx="3157724" cy="53645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Calibri"/>
            </a:endParaRPr>
          </a:p>
        </p:txBody>
      </p:sp>
      <p:sp>
        <p:nvSpPr>
          <p:cNvPr id="6" name="TextBox 6">
            <a:extLst>
              <a:ext uri="{FF2B5EF4-FFF2-40B4-BE49-F238E27FC236}">
                <a16:creationId xmlns:a16="http://schemas.microsoft.com/office/drawing/2014/main" id="{805A5853-5725-5C01-1011-43C79618A5D8}"/>
              </a:ext>
            </a:extLst>
          </p:cNvPr>
          <p:cNvSpPr txBox="1"/>
          <p:nvPr/>
        </p:nvSpPr>
        <p:spPr>
          <a:xfrm>
            <a:off x="7802876" y="364946"/>
            <a:ext cx="431596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800" b="0" i="0" u="none" strike="noStrike" kern="1200" cap="none" spc="0" baseline="0">
                <a:solidFill>
                  <a:srgbClr val="000000"/>
                </a:solidFill>
                <a:uFillTx/>
                <a:latin typeface="Calibri"/>
              </a:rPr>
              <a:t>CODUL EDUCAȚIEI AL REPUBLICII MOLDOA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n-NO" sz="1800" b="1" i="0" u="none" strike="noStrike" kern="1200" cap="none" spc="0" baseline="0">
                <a:solidFill>
                  <a:srgbClr val="000000"/>
                </a:solidFill>
                <a:uFillTx/>
                <a:latin typeface="Times New Roman" pitchFamily="18"/>
              </a:rPr>
              <a:t>COD</a:t>
            </a:r>
            <a:r>
              <a:rPr lang="nn-NO" sz="1800" b="0" i="0" u="none" strike="noStrike" kern="1200" cap="none" spc="0" baseline="0">
                <a:solidFill>
                  <a:srgbClr val="000000"/>
                </a:solidFill>
                <a:uFillTx/>
                <a:latin typeface="Times New Roman" pitchFamily="18"/>
              </a:rPr>
              <a:t> Nr. 152 </a:t>
            </a:r>
            <a:r>
              <a:rPr lang="ro-RO" sz="1800" b="0" i="0" u="none" strike="noStrike" kern="1200" cap="none" spc="0" baseline="0">
                <a:solidFill>
                  <a:srgbClr val="000000"/>
                </a:solidFill>
                <a:uFillTx/>
                <a:latin typeface="Times New Roman" pitchFamily="18"/>
              </a:rPr>
              <a:t> </a:t>
            </a:r>
            <a:r>
              <a:rPr lang="nn-NO" sz="1800" b="0" i="0" u="none" strike="noStrike" kern="1200" cap="none" spc="0" baseline="0">
                <a:solidFill>
                  <a:srgbClr val="000000"/>
                </a:solidFill>
                <a:uFillTx/>
                <a:latin typeface="Times New Roman" pitchFamily="18"/>
              </a:rPr>
              <a:t>din  17.07.20</a:t>
            </a:r>
            <a:endParaRPr lang="ru-RU" sz="1800" b="0" i="0" u="none" strike="noStrike" kern="1200" cap="none" spc="0" baseline="0">
              <a:solidFill>
                <a:srgbClr val="000000"/>
              </a:solidFill>
              <a:uFillTx/>
              <a:latin typeface="Calibri"/>
            </a:endParaRPr>
          </a:p>
        </p:txBody>
      </p:sp>
      <p:sp>
        <p:nvSpPr>
          <p:cNvPr id="7" name="TextBox 8">
            <a:extLst>
              <a:ext uri="{FF2B5EF4-FFF2-40B4-BE49-F238E27FC236}">
                <a16:creationId xmlns:a16="http://schemas.microsoft.com/office/drawing/2014/main" id="{9DD017ED-AC0D-00F7-02DA-2AA6FE94DD25}"/>
              </a:ext>
            </a:extLst>
          </p:cNvPr>
          <p:cNvSpPr txBox="1"/>
          <p:nvPr/>
        </p:nvSpPr>
        <p:spPr>
          <a:xfrm>
            <a:off x="9167829" y="1476893"/>
            <a:ext cx="2551176"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800" b="0" i="0" u="none" strike="noStrike" kern="1200" cap="none" spc="0" baseline="0">
                <a:solidFill>
                  <a:srgbClr val="000000"/>
                </a:solidFill>
                <a:uFillTx/>
                <a:latin typeface="Calibri"/>
              </a:rPr>
              <a:t>CADRUL NAŢIONAL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800" b="0" i="0" u="none" strike="noStrike" kern="1200" cap="none" spc="0" baseline="0">
                <a:solidFill>
                  <a:srgbClr val="000000"/>
                </a:solidFill>
                <a:uFillTx/>
                <a:latin typeface="Calibri"/>
              </a:rPr>
              <a:t> AL CALIFICĂRILOR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800" b="0" i="0" u="none" strike="noStrike" kern="1200" cap="none" spc="0" baseline="0">
                <a:solidFill>
                  <a:srgbClr val="000000"/>
                </a:solidFill>
                <a:uFillTx/>
                <a:latin typeface="Calibri"/>
              </a:rPr>
              <a:t>Învăţămînt Superior</a:t>
            </a:r>
            <a:endParaRPr lang="ru-RU" sz="1800" b="0" i="0" u="none" strike="noStrike" kern="1200" cap="none" spc="0" baseline="0">
              <a:solidFill>
                <a:srgbClr val="000000"/>
              </a:solidFill>
              <a:uFillTx/>
              <a:latin typeface="Calibri"/>
            </a:endParaRPr>
          </a:p>
        </p:txBody>
      </p:sp>
      <p:sp>
        <p:nvSpPr>
          <p:cNvPr id="8" name="Footer Placeholder 7">
            <a:extLst>
              <a:ext uri="{FF2B5EF4-FFF2-40B4-BE49-F238E27FC236}">
                <a16:creationId xmlns:a16="http://schemas.microsoft.com/office/drawing/2014/main" id="{144691C4-2C9F-8BB5-7375-D965B6F9735E}"/>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79BCB0-7D5E-9924-5A20-F59965DB8CD0}"/>
              </a:ext>
            </a:extLst>
          </p:cNvPr>
          <p:cNvSpPr txBox="1">
            <a:spLocks noGrp="1"/>
          </p:cNvSpPr>
          <p:nvPr>
            <p:ph type="title"/>
          </p:nvPr>
        </p:nvSpPr>
        <p:spPr>
          <a:xfrm>
            <a:off x="838203" y="365129"/>
            <a:ext cx="10515600" cy="516617"/>
          </a:xfrm>
        </p:spPr>
        <p:txBody>
          <a:bodyPr anchorCtr="1">
            <a:normAutofit fontScale="90000"/>
          </a:bodyPr>
          <a:lstStyle/>
          <a:p>
            <a:pPr lvl="0" algn="ctr"/>
            <a:r>
              <a:rPr lang="ro-RO" sz="4000" b="1" dirty="0"/>
              <a:t>Esența abordării structurale</a:t>
            </a:r>
            <a:endParaRPr lang="ru-RU" sz="4000" dirty="0"/>
          </a:p>
        </p:txBody>
      </p:sp>
      <p:pic>
        <p:nvPicPr>
          <p:cNvPr id="3" name="Объект 5">
            <a:extLst>
              <a:ext uri="{FF2B5EF4-FFF2-40B4-BE49-F238E27FC236}">
                <a16:creationId xmlns:a16="http://schemas.microsoft.com/office/drawing/2014/main" id="{E8FCECCE-E31A-3E3D-434F-60D8F7481EDE}"/>
              </a:ext>
            </a:extLst>
          </p:cNvPr>
          <p:cNvPicPr>
            <a:picLocks noGrp="1" noChangeAspect="1"/>
          </p:cNvPicPr>
          <p:nvPr>
            <p:ph idx="1"/>
          </p:nvPr>
        </p:nvPicPr>
        <p:blipFill>
          <a:blip r:embed="rId2"/>
          <a:stretch>
            <a:fillRect/>
          </a:stretch>
        </p:blipFill>
        <p:spPr>
          <a:xfrm>
            <a:off x="838203" y="2136230"/>
            <a:ext cx="10515600" cy="3730130"/>
          </a:xfrm>
        </p:spPr>
      </p:pic>
      <p:sp>
        <p:nvSpPr>
          <p:cNvPr id="4" name="Нижний колонтитул 3">
            <a:extLst>
              <a:ext uri="{FF2B5EF4-FFF2-40B4-BE49-F238E27FC236}">
                <a16:creationId xmlns:a16="http://schemas.microsoft.com/office/drawing/2014/main" id="{75430832-9C52-337F-0F7A-8772CA6EE51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5" name="Номер слайда 4">
            <a:extLst>
              <a:ext uri="{FF2B5EF4-FFF2-40B4-BE49-F238E27FC236}">
                <a16:creationId xmlns:a16="http://schemas.microsoft.com/office/drawing/2014/main" id="{EA0686C2-99EE-3CAE-76F3-48B29529C2B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7C95E0-4D86-440D-B485-14995EEB2A13}" type="slidenum">
              <a:rPr/>
              <a:t>13</a:t>
            </a:fld>
            <a:endParaRPr lang="ru-RU" sz="1200" b="0" i="0" u="none" strike="noStrike" kern="1200" cap="none" spc="0" baseline="0">
              <a:solidFill>
                <a:srgbClr val="898989"/>
              </a:solidFill>
              <a:uFillTx/>
              <a:latin typeface="Calibri"/>
            </a:endParaRPr>
          </a:p>
        </p:txBody>
      </p:sp>
      <p:sp>
        <p:nvSpPr>
          <p:cNvPr id="6" name="Прямоугольник 6">
            <a:extLst>
              <a:ext uri="{FF2B5EF4-FFF2-40B4-BE49-F238E27FC236}">
                <a16:creationId xmlns:a16="http://schemas.microsoft.com/office/drawing/2014/main" id="{ECE9A14A-5AA8-1932-7F63-87F4C0CE6923}"/>
              </a:ext>
            </a:extLst>
          </p:cNvPr>
          <p:cNvSpPr/>
          <p:nvPr/>
        </p:nvSpPr>
        <p:spPr>
          <a:xfrm>
            <a:off x="522510" y="1046074"/>
            <a:ext cx="10998930"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400" b="0" i="0" u="none" strike="noStrike" kern="1200" cap="none" spc="0" baseline="0" dirty="0">
                <a:solidFill>
                  <a:srgbClr val="000000"/>
                </a:solidFill>
                <a:uFillTx/>
                <a:latin typeface="Calibri"/>
              </a:rPr>
              <a:t>La abordarea structurală Sistema este divizată în </a:t>
            </a:r>
            <a:r>
              <a:rPr lang="ro-RO" sz="2400" b="1" i="1" u="none" strike="noStrike" kern="1200" cap="none" spc="0" baseline="0" dirty="0">
                <a:solidFill>
                  <a:srgbClr val="000000"/>
                </a:solidFill>
                <a:uFillTx/>
                <a:latin typeface="Calibri"/>
              </a:rPr>
              <a:t>subsisteme funcționale</a:t>
            </a:r>
            <a:r>
              <a:rPr lang="ru-RU" sz="2400" b="0" i="0" u="none" strike="noStrike" kern="1200" cap="none" spc="0" baseline="0" dirty="0">
                <a:solidFill>
                  <a:srgbClr val="000000"/>
                </a:solidFill>
                <a:uFillTx/>
                <a:latin typeface="Calibri"/>
              </a:rPr>
              <a:t>,</a:t>
            </a:r>
            <a:r>
              <a:rPr lang="ro-RO" sz="2400" b="0" i="0" u="none" strike="noStrike" kern="1200" cap="none" spc="0" baseline="0" dirty="0">
                <a:solidFill>
                  <a:srgbClr val="000000"/>
                </a:solidFill>
                <a:uFillTx/>
                <a:latin typeface="Calibri"/>
              </a:rPr>
              <a:t> </a:t>
            </a:r>
            <a:r>
              <a:rPr lang="ru-RU" sz="2400" b="0" i="0" u="none" strike="noStrike" kern="1200" cap="none" spc="0" baseline="0" dirty="0">
                <a:solidFill>
                  <a:srgbClr val="000000"/>
                </a:solidFill>
                <a:uFillTx/>
                <a:latin typeface="Calibri"/>
              </a:rPr>
              <a:t> </a:t>
            </a:r>
            <a:r>
              <a:rPr lang="ro-RO" sz="2400" b="0" i="0" u="none" strike="noStrike" kern="1200" cap="none" spc="0" baseline="0" dirty="0">
                <a:solidFill>
                  <a:srgbClr val="000000"/>
                </a:solidFill>
                <a:uFillTx/>
                <a:latin typeface="Calibri"/>
              </a:rPr>
              <a:t>care la rândul lor se divizează în </a:t>
            </a:r>
            <a:r>
              <a:rPr lang="ro-RO" sz="2400" b="1" i="1" u="none" strike="noStrike" kern="1200" cap="none" spc="0" baseline="0" dirty="0">
                <a:solidFill>
                  <a:srgbClr val="000000"/>
                </a:solidFill>
                <a:uFillTx/>
                <a:latin typeface="Calibri"/>
              </a:rPr>
              <a:t>subfunții, </a:t>
            </a:r>
            <a:r>
              <a:rPr lang="ro-RO" sz="2400" b="0" i="0" u="none" strike="noStrike" kern="1200" cap="none" spc="0" baseline="0" dirty="0">
                <a:solidFill>
                  <a:srgbClr val="000000"/>
                </a:solidFill>
                <a:uFillTx/>
                <a:latin typeface="Calibri"/>
              </a:rPr>
              <a:t>aceste subfuncții sunt  compuse din aplicații concrete</a:t>
            </a:r>
            <a:r>
              <a:rPr lang="ru-RU" sz="2400" b="0" i="0" u="none" strike="noStrike" kern="1200" cap="none" spc="0" baseline="0" dirty="0">
                <a:solidFill>
                  <a:srgbClr val="000000"/>
                </a:solidFill>
                <a:uFillTx/>
                <a:latin typeface="Calibri"/>
              </a:rPr>
              <a:t> </a:t>
            </a:r>
          </a:p>
        </p:txBody>
      </p:sp>
      <p:sp>
        <p:nvSpPr>
          <p:cNvPr id="7" name="Footer Placeholder 6">
            <a:extLst>
              <a:ext uri="{FF2B5EF4-FFF2-40B4-BE49-F238E27FC236}">
                <a16:creationId xmlns:a16="http://schemas.microsoft.com/office/drawing/2014/main" id="{A52B2A92-2778-21DC-EDBF-C1BF6F71BF57}"/>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42204-4F97-2766-860C-1DF3F07AC983}"/>
              </a:ext>
            </a:extLst>
          </p:cNvPr>
          <p:cNvSpPr>
            <a:spLocks noGrp="1"/>
          </p:cNvSpPr>
          <p:nvPr>
            <p:ph idx="1"/>
          </p:nvPr>
        </p:nvSpPr>
        <p:spPr>
          <a:xfrm>
            <a:off x="838203" y="435429"/>
            <a:ext cx="10515600" cy="5741534"/>
          </a:xfrm>
        </p:spPr>
        <p:txBody>
          <a:bodyPr/>
          <a:lstStyle/>
          <a:p>
            <a:r>
              <a:rPr lang="ro-RO" sz="2800" dirty="0"/>
              <a:t>Principiile de bază la abordarea structurală</a:t>
            </a:r>
          </a:p>
          <a:p>
            <a:pPr lvl="0">
              <a:buFont typeface="Wingdings" panose="05000000000000000000" pitchFamily="2" charset="2"/>
              <a:buChar char="Ø"/>
            </a:pPr>
            <a:r>
              <a:rPr lang="ro-RO" dirty="0"/>
              <a:t>Principiul-</a:t>
            </a:r>
            <a:r>
              <a:rPr lang="ro-RO" i="1" dirty="0">
                <a:solidFill>
                  <a:srgbClr val="0563C1"/>
                </a:solidFill>
              </a:rPr>
              <a:t>  </a:t>
            </a:r>
            <a:r>
              <a:rPr lang="ro-RO" b="1" i="1" dirty="0">
                <a:solidFill>
                  <a:srgbClr val="0563C1"/>
                </a:solidFill>
              </a:rPr>
              <a:t>descompunere </a:t>
            </a:r>
            <a:r>
              <a:rPr lang="ru-RU" b="1" i="1" dirty="0">
                <a:solidFill>
                  <a:srgbClr val="C00000"/>
                </a:solidFill>
              </a:rPr>
              <a:t>«</a:t>
            </a:r>
            <a:r>
              <a:rPr lang="ro-RO" b="1" i="1" dirty="0">
                <a:solidFill>
                  <a:srgbClr val="C00000"/>
                </a:solidFill>
              </a:rPr>
              <a:t>divide și domină</a:t>
            </a:r>
            <a:r>
              <a:rPr lang="ru-RU" b="1" i="1" dirty="0">
                <a:solidFill>
                  <a:srgbClr val="C00000"/>
                </a:solidFill>
              </a:rPr>
              <a:t>»</a:t>
            </a:r>
            <a:r>
              <a:rPr lang="ru-RU" b="1" dirty="0">
                <a:solidFill>
                  <a:srgbClr val="C00000"/>
                </a:solidFill>
              </a:rPr>
              <a:t> </a:t>
            </a:r>
          </a:p>
          <a:p>
            <a:pPr lvl="0">
              <a:buFont typeface="Wingdings" panose="05000000000000000000" pitchFamily="2" charset="2"/>
              <a:buChar char="Ø"/>
            </a:pPr>
            <a:r>
              <a:rPr lang="ro-RO" b="1" dirty="0"/>
              <a:t>Principiul-</a:t>
            </a:r>
            <a:r>
              <a:rPr lang="ru-RU" b="1" dirty="0"/>
              <a:t> </a:t>
            </a:r>
            <a:r>
              <a:rPr lang="ro-RO" b="1" dirty="0"/>
              <a:t> </a:t>
            </a:r>
            <a:r>
              <a:rPr lang="ro-RO" b="1" i="1" dirty="0">
                <a:solidFill>
                  <a:srgbClr val="002060"/>
                </a:solidFill>
              </a:rPr>
              <a:t>structurare ierarhică</a:t>
            </a:r>
            <a:r>
              <a:rPr lang="ru-RU" b="1" i="1" dirty="0">
                <a:solidFill>
                  <a:srgbClr val="002060"/>
                </a:solidFill>
              </a:rPr>
              <a:t> </a:t>
            </a:r>
          </a:p>
          <a:p>
            <a:pPr lvl="0">
              <a:buFont typeface="Wingdings" panose="05000000000000000000" pitchFamily="2" charset="2"/>
              <a:buChar char="Ø"/>
            </a:pPr>
            <a:r>
              <a:rPr lang="ro-RO" b="1" dirty="0"/>
              <a:t>Principiul-</a:t>
            </a:r>
            <a:r>
              <a:rPr lang="ru-RU" b="1" dirty="0"/>
              <a:t> </a:t>
            </a:r>
            <a:r>
              <a:rPr lang="ro-RO" b="1" i="1" dirty="0">
                <a:solidFill>
                  <a:srgbClr val="0563C1"/>
                </a:solidFill>
              </a:rPr>
              <a:t> </a:t>
            </a:r>
            <a:r>
              <a:rPr lang="ro-RO" b="1" i="1" dirty="0">
                <a:solidFill>
                  <a:srgbClr val="002060"/>
                </a:solidFill>
              </a:rPr>
              <a:t>de abstracție</a:t>
            </a:r>
            <a:r>
              <a:rPr lang="ru-RU" b="1" dirty="0">
                <a:solidFill>
                  <a:srgbClr val="002060"/>
                </a:solidFill>
              </a:rPr>
              <a:t> </a:t>
            </a:r>
          </a:p>
          <a:p>
            <a:pPr lvl="0">
              <a:buFont typeface="Wingdings" panose="05000000000000000000" pitchFamily="2" charset="2"/>
              <a:buChar char="Ø"/>
            </a:pPr>
            <a:r>
              <a:rPr lang="ro-RO" b="1" dirty="0"/>
              <a:t>Principiul- </a:t>
            </a:r>
            <a:r>
              <a:rPr lang="ru-RU" b="1" dirty="0"/>
              <a:t> </a:t>
            </a:r>
            <a:r>
              <a:rPr lang="ro-RO" b="1" i="1" dirty="0">
                <a:solidFill>
                  <a:srgbClr val="002060"/>
                </a:solidFill>
              </a:rPr>
              <a:t>eliminare conflicte</a:t>
            </a:r>
            <a:r>
              <a:rPr lang="ru-RU" b="1" i="1" dirty="0">
                <a:solidFill>
                  <a:srgbClr val="002060"/>
                </a:solidFill>
              </a:rPr>
              <a:t> </a:t>
            </a:r>
          </a:p>
          <a:p>
            <a:pPr lvl="0">
              <a:buFont typeface="Wingdings" panose="05000000000000000000" pitchFamily="2" charset="2"/>
              <a:buChar char="Ø"/>
            </a:pPr>
            <a:r>
              <a:rPr lang="ro-RO" b="1" dirty="0"/>
              <a:t>Principiul- </a:t>
            </a:r>
            <a:r>
              <a:rPr lang="ru-RU" b="1" dirty="0"/>
              <a:t> </a:t>
            </a:r>
            <a:r>
              <a:rPr lang="ro-RO" b="1" i="1" dirty="0">
                <a:solidFill>
                  <a:srgbClr val="002060"/>
                </a:solidFill>
              </a:rPr>
              <a:t>structurarea datelor</a:t>
            </a:r>
            <a:r>
              <a:rPr lang="ru-RU" b="1" dirty="0">
                <a:solidFill>
                  <a:srgbClr val="002060"/>
                </a:solidFill>
              </a:rPr>
              <a:t> </a:t>
            </a:r>
          </a:p>
          <a:p>
            <a:endParaRPr lang="ro-RO" sz="2800" dirty="0"/>
          </a:p>
          <a:p>
            <a:endParaRPr lang="en-US" dirty="0"/>
          </a:p>
        </p:txBody>
      </p:sp>
      <p:sp>
        <p:nvSpPr>
          <p:cNvPr id="2" name="Footer Placeholder 1">
            <a:extLst>
              <a:ext uri="{FF2B5EF4-FFF2-40B4-BE49-F238E27FC236}">
                <a16:creationId xmlns:a16="http://schemas.microsoft.com/office/drawing/2014/main" id="{64094CCF-611F-7ABD-FDF6-F1C2ED7B9092}"/>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148193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24BA3A2-8D7D-B6FC-6583-3081C501BEDF}"/>
              </a:ext>
            </a:extLst>
          </p:cNvPr>
          <p:cNvSpPr txBox="1">
            <a:spLocks noGrp="1"/>
          </p:cNvSpPr>
          <p:nvPr>
            <p:ph idx="1"/>
          </p:nvPr>
        </p:nvSpPr>
        <p:spPr>
          <a:xfrm>
            <a:off x="249384" y="435429"/>
            <a:ext cx="11623962" cy="6159333"/>
          </a:xfrm>
        </p:spPr>
        <p:txBody>
          <a:bodyPr/>
          <a:lstStyle/>
          <a:p>
            <a:pPr lvl="0">
              <a:lnSpc>
                <a:spcPct val="80000"/>
              </a:lnSpc>
            </a:pPr>
            <a:r>
              <a:rPr lang="ro-RO" dirty="0"/>
              <a:t>IDEF0 modelează: </a:t>
            </a:r>
            <a:r>
              <a:rPr lang="ro-RO" sz="2800" b="1" dirty="0"/>
              <a:t>activități social-economice</a:t>
            </a:r>
            <a:endParaRPr lang="ro-RO" dirty="0"/>
          </a:p>
          <a:p>
            <a:pPr lvl="0">
              <a:lnSpc>
                <a:spcPct val="80000"/>
              </a:lnSpc>
              <a:buFont typeface="Wingdings" pitchFamily="2"/>
              <a:buChar char="Ø"/>
            </a:pPr>
            <a:r>
              <a:rPr lang="ro-RO" dirty="0"/>
              <a:t> </a:t>
            </a:r>
            <a:r>
              <a:rPr lang="ro-RO" b="1" dirty="0">
                <a:solidFill>
                  <a:schemeClr val="accent6">
                    <a:lumMod val="50000"/>
                  </a:schemeClr>
                </a:solidFill>
              </a:rPr>
              <a:t>Activitățile unei organizații </a:t>
            </a:r>
            <a:r>
              <a:rPr lang="ro-RO" dirty="0"/>
              <a:t>într-un context specific domeniului sau</a:t>
            </a:r>
          </a:p>
          <a:p>
            <a:pPr lvl="0">
              <a:lnSpc>
                <a:spcPct val="80000"/>
              </a:lnSpc>
              <a:buFont typeface="Wingdings" pitchFamily="2"/>
              <a:buChar char="Ø"/>
            </a:pPr>
            <a:r>
              <a:rPr lang="ro-RO" dirty="0"/>
              <a:t> </a:t>
            </a:r>
            <a:r>
              <a:rPr lang="en-US" b="1" dirty="0">
                <a:solidFill>
                  <a:schemeClr val="accent6">
                    <a:lumMod val="50000"/>
                  </a:schemeClr>
                </a:solidFill>
              </a:rPr>
              <a:t>A</a:t>
            </a:r>
            <a:r>
              <a:rPr lang="ro-RO" b="1" dirty="0">
                <a:solidFill>
                  <a:schemeClr val="accent6">
                    <a:lumMod val="50000"/>
                  </a:schemeClr>
                </a:solidFill>
              </a:rPr>
              <a:t>ctivitățile  într-un sistem </a:t>
            </a:r>
            <a:r>
              <a:rPr lang="ro-RO" dirty="0"/>
              <a:t>pentru a identifica functionalitățile sistemului. </a:t>
            </a:r>
          </a:p>
          <a:p>
            <a:pPr marL="0" lvl="0" indent="0">
              <a:lnSpc>
                <a:spcPct val="80000"/>
              </a:lnSpc>
              <a:buNone/>
            </a:pPr>
            <a:r>
              <a:rPr lang="ro-RO" b="1" i="1" dirty="0">
                <a:solidFill>
                  <a:srgbClr val="C00000"/>
                </a:solidFill>
              </a:rPr>
              <a:t>Crearea Modelelor funcționale  (în IDEF0) sunt una dintre primele sarcini in dezvoltarea unui sitem informațional</a:t>
            </a:r>
            <a:r>
              <a:rPr lang="ro-RO" dirty="0"/>
              <a:t>, modelele:</a:t>
            </a:r>
            <a:endParaRPr lang="ro-RO" b="1" i="1" dirty="0"/>
          </a:p>
          <a:p>
            <a:pPr marL="0" lvl="0" indent="0">
              <a:lnSpc>
                <a:spcPct val="80000"/>
              </a:lnSpc>
              <a:buNone/>
            </a:pPr>
            <a:r>
              <a:rPr lang="ro-RO" b="1" i="1" dirty="0"/>
              <a:t>- </a:t>
            </a:r>
            <a:r>
              <a:rPr lang="ro-RO" dirty="0"/>
              <a:t>descriu  </a:t>
            </a:r>
            <a:r>
              <a:rPr lang="ro-RO" b="1" i="1" dirty="0"/>
              <a:t>funcțiile care sunt efectuate, </a:t>
            </a:r>
          </a:p>
          <a:p>
            <a:pPr lvl="0">
              <a:lnSpc>
                <a:spcPct val="80000"/>
              </a:lnSpc>
              <a:buChar char="-"/>
            </a:pPr>
            <a:r>
              <a:rPr lang="ro-RO" dirty="0"/>
              <a:t>descriu </a:t>
            </a:r>
            <a:r>
              <a:rPr lang="ro-RO" b="1" i="1" dirty="0"/>
              <a:t>ce este necesar pentru a realiza aceste funcții, </a:t>
            </a:r>
          </a:p>
          <a:p>
            <a:pPr lvl="0">
              <a:lnSpc>
                <a:spcPct val="80000"/>
              </a:lnSpc>
              <a:buChar char="-"/>
            </a:pPr>
            <a:r>
              <a:rPr lang="ro-RO" dirty="0"/>
              <a:t>Descriu</a:t>
            </a:r>
            <a:r>
              <a:rPr lang="ro-RO" b="1" i="1" dirty="0"/>
              <a:t> contextul funcțional</a:t>
            </a:r>
          </a:p>
          <a:p>
            <a:pPr lvl="0">
              <a:lnSpc>
                <a:spcPct val="80000"/>
              </a:lnSpc>
              <a:buChar char="-"/>
            </a:pPr>
            <a:r>
              <a:rPr lang="ro-RO" dirty="0"/>
              <a:t> descriu </a:t>
            </a:r>
            <a:r>
              <a:rPr lang="ro-RO" b="1" i="1" dirty="0"/>
              <a:t>Sintaxa.</a:t>
            </a:r>
            <a:r>
              <a:rPr lang="ro-RO" dirty="0"/>
              <a:t> (ontologia)</a:t>
            </a:r>
          </a:p>
        </p:txBody>
      </p:sp>
      <p:sp>
        <p:nvSpPr>
          <p:cNvPr id="4" name="Нижний колонтитул 3">
            <a:extLst>
              <a:ext uri="{FF2B5EF4-FFF2-40B4-BE49-F238E27FC236}">
                <a16:creationId xmlns:a16="http://schemas.microsoft.com/office/drawing/2014/main" id="{862062B4-0A94-64A5-028E-B989AF64EF78}"/>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5" name="Номер слайда 4">
            <a:extLst>
              <a:ext uri="{FF2B5EF4-FFF2-40B4-BE49-F238E27FC236}">
                <a16:creationId xmlns:a16="http://schemas.microsoft.com/office/drawing/2014/main" id="{4EADA5EB-B365-2E0A-FE78-EB92FEB8D36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4EF9D9-6960-48B2-BD48-BE902844A7C1}" type="slidenum">
              <a:rPr/>
              <a:t>15</a:t>
            </a:fld>
            <a:endParaRPr lang="ru-RU" sz="1200" b="0" i="0" u="none" strike="noStrike" kern="1200" cap="none" spc="0" baseline="0">
              <a:solidFill>
                <a:srgbClr val="898989"/>
              </a:solidFill>
              <a:uFillTx/>
              <a:latin typeface="Calibri"/>
            </a:endParaRPr>
          </a:p>
        </p:txBody>
      </p:sp>
      <p:sp>
        <p:nvSpPr>
          <p:cNvPr id="2" name="Footer Placeholder 1">
            <a:extLst>
              <a:ext uri="{FF2B5EF4-FFF2-40B4-BE49-F238E27FC236}">
                <a16:creationId xmlns:a16="http://schemas.microsoft.com/office/drawing/2014/main" id="{2F58E52B-F6AE-CB79-DD5A-CDF8CAFAD7C3}"/>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74A44-70B1-1C30-B212-9015F3C8205C}"/>
              </a:ext>
            </a:extLst>
          </p:cNvPr>
          <p:cNvSpPr>
            <a:spLocks noGrp="1"/>
          </p:cNvSpPr>
          <p:nvPr>
            <p:ph idx="1"/>
          </p:nvPr>
        </p:nvSpPr>
        <p:spPr>
          <a:xfrm>
            <a:off x="838203" y="801189"/>
            <a:ext cx="10515600" cy="5347062"/>
          </a:xfrm>
        </p:spPr>
        <p:txBody>
          <a:bodyPr>
            <a:normAutofit fontScale="77500" lnSpcReduction="20000"/>
          </a:bodyPr>
          <a:lstStyle/>
          <a:p>
            <a:pPr algn="ctr"/>
            <a:r>
              <a:rPr lang="ro-RO" sz="4200" dirty="0"/>
              <a:t>Modelarea funcțională</a:t>
            </a:r>
          </a:p>
          <a:p>
            <a:pPr algn="ctr"/>
            <a:r>
              <a:rPr lang="ro-RO" sz="3800" b="1" dirty="0">
                <a:solidFill>
                  <a:srgbClr val="00B050"/>
                </a:solidFill>
              </a:rPr>
              <a:t>Standardul IDEF0</a:t>
            </a:r>
          </a:p>
          <a:p>
            <a:pPr algn="ctr"/>
            <a:r>
              <a:rPr lang="en-US" b="1" dirty="0">
                <a:solidFill>
                  <a:srgbClr val="0070C0"/>
                </a:solidFill>
              </a:rPr>
              <a:t>1320.1-1998 - IEEE Standard for Functional Modeling Language </a:t>
            </a:r>
            <a:r>
              <a:rPr lang="ro-RO" b="1" dirty="0">
                <a:solidFill>
                  <a:srgbClr val="0070C0"/>
                </a:solidFill>
              </a:rPr>
              <a:t>(</a:t>
            </a:r>
            <a:r>
              <a:rPr lang="en-US" b="1" dirty="0">
                <a:solidFill>
                  <a:srgbClr val="0070C0"/>
                </a:solidFill>
              </a:rPr>
              <a:t>IDEF0</a:t>
            </a:r>
            <a:r>
              <a:rPr lang="ro-RO" b="1" dirty="0">
                <a:solidFill>
                  <a:srgbClr val="0070C0"/>
                </a:solidFill>
              </a:rPr>
              <a:t>)</a:t>
            </a:r>
          </a:p>
          <a:p>
            <a:pPr>
              <a:lnSpc>
                <a:spcPct val="120000"/>
              </a:lnSpc>
            </a:pPr>
            <a:r>
              <a:rPr lang="en-US" sz="3100" b="1" dirty="0">
                <a:solidFill>
                  <a:srgbClr val="00B050"/>
                </a:solidFill>
              </a:rPr>
              <a:t>IDEF0 (Integration Definition Language 0) </a:t>
            </a:r>
            <a:r>
              <a:rPr lang="en-US" sz="3100" dirty="0" err="1">
                <a:solidFill>
                  <a:schemeClr val="tx1"/>
                </a:solidFill>
              </a:rPr>
              <a:t>este</a:t>
            </a:r>
            <a:r>
              <a:rPr lang="en-US" sz="3100" dirty="0">
                <a:solidFill>
                  <a:schemeClr val="tx1"/>
                </a:solidFill>
              </a:rPr>
              <a:t> o </a:t>
            </a:r>
            <a:r>
              <a:rPr lang="en-US" sz="3100" b="1" dirty="0" err="1">
                <a:solidFill>
                  <a:schemeClr val="tx1"/>
                </a:solidFill>
              </a:rPr>
              <a:t>metodă</a:t>
            </a:r>
            <a:r>
              <a:rPr lang="en-US" sz="3100" b="1" dirty="0">
                <a:solidFill>
                  <a:schemeClr val="tx1"/>
                </a:solidFill>
              </a:rPr>
              <a:t> de </a:t>
            </a:r>
            <a:r>
              <a:rPr lang="en-US" sz="3100" b="1" dirty="0" err="1">
                <a:solidFill>
                  <a:schemeClr val="tx1"/>
                </a:solidFill>
              </a:rPr>
              <a:t>modelare</a:t>
            </a:r>
            <a:r>
              <a:rPr lang="en-US" sz="3100" b="1" dirty="0">
                <a:solidFill>
                  <a:schemeClr val="tx1"/>
                </a:solidFill>
              </a:rPr>
              <a:t> </a:t>
            </a:r>
            <a:r>
              <a:rPr lang="en-US" sz="3100" dirty="0">
                <a:solidFill>
                  <a:schemeClr val="tx1"/>
                </a:solidFill>
              </a:rPr>
              <a:t>care include</a:t>
            </a:r>
            <a:r>
              <a:rPr lang="ro-RO" sz="3100" dirty="0">
                <a:solidFill>
                  <a:schemeClr val="tx1"/>
                </a:solidFill>
              </a:rPr>
              <a:t>:</a:t>
            </a:r>
          </a:p>
          <a:p>
            <a:pPr>
              <a:lnSpc>
                <a:spcPct val="120000"/>
              </a:lnSpc>
              <a:buFontTx/>
              <a:buChar char="-"/>
            </a:pPr>
            <a:r>
              <a:rPr lang="ro-RO" sz="3100" dirty="0">
                <a:solidFill>
                  <a:schemeClr val="tx1"/>
                </a:solidFill>
              </a:rPr>
              <a:t>o </a:t>
            </a:r>
            <a:r>
              <a:rPr lang="en-US" sz="3100" dirty="0" err="1">
                <a:solidFill>
                  <a:schemeClr val="accent4">
                    <a:lumMod val="50000"/>
                  </a:schemeClr>
                </a:solidFill>
              </a:rPr>
              <a:t>combina</a:t>
            </a:r>
            <a:r>
              <a:rPr lang="ro-RO" sz="3100" dirty="0">
                <a:solidFill>
                  <a:schemeClr val="accent4">
                    <a:lumMod val="50000"/>
                  </a:schemeClr>
                </a:solidFill>
              </a:rPr>
              <a:t>ție</a:t>
            </a:r>
            <a:r>
              <a:rPr lang="en-US" sz="3100" dirty="0">
                <a:solidFill>
                  <a:schemeClr val="accent4">
                    <a:lumMod val="50000"/>
                  </a:schemeClr>
                </a:solidFill>
              </a:rPr>
              <a:t> </a:t>
            </a:r>
            <a:r>
              <a:rPr lang="en-US" sz="3100" b="1" dirty="0" err="1">
                <a:solidFill>
                  <a:schemeClr val="accent4">
                    <a:lumMod val="50000"/>
                  </a:schemeClr>
                </a:solidFill>
              </a:rPr>
              <a:t>grafică</a:t>
            </a:r>
            <a:r>
              <a:rPr lang="en-US" sz="3100" b="1" dirty="0">
                <a:solidFill>
                  <a:schemeClr val="accent4">
                    <a:lumMod val="50000"/>
                  </a:schemeClr>
                </a:solidFill>
              </a:rPr>
              <a:t> </a:t>
            </a:r>
            <a:r>
              <a:rPr lang="en-US" sz="3100" b="1" dirty="0" err="1">
                <a:solidFill>
                  <a:schemeClr val="accent4">
                    <a:lumMod val="50000"/>
                  </a:schemeClr>
                </a:solidFill>
              </a:rPr>
              <a:t>și</a:t>
            </a:r>
            <a:r>
              <a:rPr lang="en-US" sz="3100" b="1" dirty="0">
                <a:solidFill>
                  <a:schemeClr val="accent4">
                    <a:lumMod val="50000"/>
                  </a:schemeClr>
                </a:solidFill>
              </a:rPr>
              <a:t> text </a:t>
            </a:r>
            <a:r>
              <a:rPr lang="en-US" sz="3100" dirty="0" err="1">
                <a:solidFill>
                  <a:schemeClr val="accent4">
                    <a:lumMod val="50000"/>
                  </a:schemeClr>
                </a:solidFill>
              </a:rPr>
              <a:t>pentru</a:t>
            </a:r>
            <a:r>
              <a:rPr lang="en-US" sz="3100" dirty="0">
                <a:solidFill>
                  <a:schemeClr val="accent4">
                    <a:lumMod val="50000"/>
                  </a:schemeClr>
                </a:solidFill>
              </a:rPr>
              <a:t> a </a:t>
            </a:r>
            <a:endParaRPr lang="ro-RO" sz="3100" dirty="0">
              <a:solidFill>
                <a:schemeClr val="accent4">
                  <a:lumMod val="50000"/>
                </a:schemeClr>
              </a:solidFill>
            </a:endParaRPr>
          </a:p>
          <a:p>
            <a:pPr>
              <a:lnSpc>
                <a:spcPct val="120000"/>
              </a:lnSpc>
              <a:buFontTx/>
              <a:buChar char="-"/>
            </a:pPr>
            <a:r>
              <a:rPr lang="en-US" sz="3100" dirty="0" err="1">
                <a:solidFill>
                  <a:schemeClr val="accent4">
                    <a:lumMod val="50000"/>
                  </a:schemeClr>
                </a:solidFill>
              </a:rPr>
              <a:t>obține</a:t>
            </a:r>
            <a:r>
              <a:rPr lang="en-US" sz="3100" dirty="0">
                <a:solidFill>
                  <a:schemeClr val="accent4">
                    <a:lumMod val="50000"/>
                  </a:schemeClr>
                </a:solidFill>
              </a:rPr>
              <a:t> </a:t>
            </a:r>
            <a:r>
              <a:rPr lang="en-US" sz="3100" dirty="0" err="1">
                <a:solidFill>
                  <a:schemeClr val="accent4">
                    <a:lumMod val="50000"/>
                  </a:schemeClr>
                </a:solidFill>
              </a:rPr>
              <a:t>înțelegere</a:t>
            </a:r>
            <a:r>
              <a:rPr lang="en-US" sz="3100" dirty="0">
                <a:solidFill>
                  <a:schemeClr val="tx1"/>
                </a:solidFill>
              </a:rPr>
              <a:t>, </a:t>
            </a:r>
            <a:endParaRPr lang="ro-RO" sz="3100" dirty="0">
              <a:solidFill>
                <a:schemeClr val="tx1"/>
              </a:solidFill>
            </a:endParaRPr>
          </a:p>
          <a:p>
            <a:pPr>
              <a:lnSpc>
                <a:spcPct val="120000"/>
              </a:lnSpc>
              <a:buFontTx/>
              <a:buChar char="-"/>
            </a:pPr>
            <a:r>
              <a:rPr lang="en-US" sz="3100" dirty="0">
                <a:solidFill>
                  <a:schemeClr val="tx1"/>
                </a:solidFill>
              </a:rPr>
              <a:t>a </a:t>
            </a:r>
            <a:r>
              <a:rPr lang="ro-RO" sz="3100" dirty="0">
                <a:solidFill>
                  <a:schemeClr val="tx1"/>
                </a:solidFill>
              </a:rPr>
              <a:t>efectua</a:t>
            </a:r>
            <a:r>
              <a:rPr lang="en-US" sz="3100" dirty="0">
                <a:solidFill>
                  <a:schemeClr val="tx1"/>
                </a:solidFill>
              </a:rPr>
              <a:t> </a:t>
            </a:r>
            <a:r>
              <a:rPr lang="en-US" sz="3100" dirty="0" err="1">
                <a:solidFill>
                  <a:schemeClr val="tx1"/>
                </a:solidFill>
              </a:rPr>
              <a:t>analiza</a:t>
            </a:r>
            <a:r>
              <a:rPr lang="en-US" sz="3100" dirty="0">
                <a:solidFill>
                  <a:schemeClr val="tx1"/>
                </a:solidFill>
              </a:rPr>
              <a:t>, </a:t>
            </a:r>
            <a:endParaRPr lang="ro-RO" sz="3100" dirty="0">
              <a:solidFill>
                <a:schemeClr val="tx1"/>
              </a:solidFill>
            </a:endParaRPr>
          </a:p>
          <a:p>
            <a:pPr>
              <a:lnSpc>
                <a:spcPct val="120000"/>
              </a:lnSpc>
              <a:buFontTx/>
              <a:buChar char="-"/>
            </a:pPr>
            <a:r>
              <a:rPr lang="en-US" sz="3100" b="1" dirty="0">
                <a:solidFill>
                  <a:srgbClr val="00B050"/>
                </a:solidFill>
              </a:rPr>
              <a:t>a</a:t>
            </a:r>
            <a:r>
              <a:rPr lang="en-US" sz="3100" dirty="0">
                <a:solidFill>
                  <a:schemeClr val="tx1"/>
                </a:solidFill>
              </a:rPr>
              <a:t> </a:t>
            </a:r>
            <a:r>
              <a:rPr lang="ro-RO" sz="3100" b="1" dirty="0">
                <a:solidFill>
                  <a:srgbClr val="00B050"/>
                </a:solidFill>
              </a:rPr>
              <a:t>determina</a:t>
            </a:r>
            <a:r>
              <a:rPr lang="en-US" sz="3100" b="1" dirty="0">
                <a:solidFill>
                  <a:srgbClr val="00B050"/>
                </a:solidFill>
              </a:rPr>
              <a:t> o </a:t>
            </a:r>
            <a:r>
              <a:rPr lang="en-US" sz="3100" b="1" dirty="0" err="1">
                <a:solidFill>
                  <a:srgbClr val="00B050"/>
                </a:solidFill>
              </a:rPr>
              <a:t>logică</a:t>
            </a:r>
            <a:r>
              <a:rPr lang="en-US" sz="3100" b="1" dirty="0">
                <a:solidFill>
                  <a:schemeClr val="tx1"/>
                </a:solidFill>
              </a:rPr>
              <a:t> </a:t>
            </a:r>
            <a:r>
              <a:rPr lang="ro-RO" sz="3100" dirty="0">
                <a:solidFill>
                  <a:schemeClr val="tx1"/>
                </a:solidFill>
              </a:rPr>
              <a:t>de funcționare a </a:t>
            </a:r>
            <a:r>
              <a:rPr lang="en-US" sz="3100" dirty="0" err="1">
                <a:solidFill>
                  <a:schemeClr val="tx1"/>
                </a:solidFill>
              </a:rPr>
              <a:t>sistemului</a:t>
            </a:r>
            <a:r>
              <a:rPr lang="en-US" sz="3100" dirty="0">
                <a:solidFill>
                  <a:schemeClr val="tx1"/>
                </a:solidFill>
              </a:rPr>
              <a:t>, </a:t>
            </a:r>
            <a:endParaRPr lang="ro-RO" sz="3100" dirty="0">
              <a:solidFill>
                <a:schemeClr val="tx1"/>
              </a:solidFill>
            </a:endParaRPr>
          </a:p>
          <a:p>
            <a:pPr>
              <a:lnSpc>
                <a:spcPct val="120000"/>
              </a:lnSpc>
              <a:buFontTx/>
              <a:buChar char="-"/>
            </a:pPr>
            <a:r>
              <a:rPr lang="en-US" sz="3100" b="1" dirty="0">
                <a:solidFill>
                  <a:srgbClr val="0070C0"/>
                </a:solidFill>
              </a:rPr>
              <a:t>a </a:t>
            </a:r>
            <a:r>
              <a:rPr lang="en-US" sz="3100" b="1" dirty="0" err="1">
                <a:solidFill>
                  <a:srgbClr val="0070C0"/>
                </a:solidFill>
              </a:rPr>
              <a:t>specifica</a:t>
            </a:r>
            <a:r>
              <a:rPr lang="en-US" sz="3100" b="1" dirty="0">
                <a:solidFill>
                  <a:srgbClr val="0070C0"/>
                </a:solidFill>
              </a:rPr>
              <a:t> </a:t>
            </a:r>
            <a:r>
              <a:rPr lang="en-US" sz="3100" b="1" dirty="0" err="1">
                <a:solidFill>
                  <a:srgbClr val="0070C0"/>
                </a:solidFill>
              </a:rPr>
              <a:t>cerințele</a:t>
            </a:r>
            <a:r>
              <a:rPr lang="en-US" sz="3100" b="1" dirty="0">
                <a:solidFill>
                  <a:srgbClr val="0070C0"/>
                </a:solidFill>
              </a:rPr>
              <a:t> </a:t>
            </a:r>
            <a:r>
              <a:rPr lang="ro-RO" sz="3100" dirty="0">
                <a:solidFill>
                  <a:schemeClr val="tx1"/>
                </a:solidFill>
              </a:rPr>
              <a:t>și de</a:t>
            </a:r>
            <a:r>
              <a:rPr lang="en-US" sz="3100" dirty="0">
                <a:solidFill>
                  <a:schemeClr val="tx1"/>
                </a:solidFill>
              </a:rPr>
              <a:t> </a:t>
            </a:r>
            <a:endParaRPr lang="ro-RO" sz="3100" dirty="0">
              <a:solidFill>
                <a:schemeClr val="tx1"/>
              </a:solidFill>
            </a:endParaRPr>
          </a:p>
          <a:p>
            <a:pPr>
              <a:lnSpc>
                <a:spcPct val="120000"/>
              </a:lnSpc>
              <a:buFontTx/>
              <a:buChar char="-"/>
            </a:pPr>
            <a:r>
              <a:rPr lang="en-US" sz="3100" b="1" dirty="0">
                <a:solidFill>
                  <a:srgbClr val="0070C0"/>
                </a:solidFill>
              </a:rPr>
              <a:t>a </a:t>
            </a:r>
            <a:r>
              <a:rPr lang="en-US" sz="3100" b="1" dirty="0" err="1">
                <a:solidFill>
                  <a:srgbClr val="0070C0"/>
                </a:solidFill>
              </a:rPr>
              <a:t>sprijini</a:t>
            </a:r>
            <a:r>
              <a:rPr lang="en-US" sz="3100" b="1" dirty="0">
                <a:solidFill>
                  <a:srgbClr val="0070C0"/>
                </a:solidFill>
              </a:rPr>
              <a:t> </a:t>
            </a:r>
            <a:r>
              <a:rPr lang="en-US" sz="3100" b="1" dirty="0" err="1">
                <a:solidFill>
                  <a:srgbClr val="0070C0"/>
                </a:solidFill>
              </a:rPr>
              <a:t>proiectarea</a:t>
            </a:r>
            <a:r>
              <a:rPr lang="en-US" sz="3100" b="1" dirty="0">
                <a:solidFill>
                  <a:srgbClr val="0070C0"/>
                </a:solidFill>
              </a:rPr>
              <a:t> </a:t>
            </a:r>
            <a:r>
              <a:rPr lang="en-US" sz="3100" b="1" dirty="0" err="1">
                <a:solidFill>
                  <a:srgbClr val="0070C0"/>
                </a:solidFill>
              </a:rPr>
              <a:t>și</a:t>
            </a:r>
            <a:r>
              <a:rPr lang="en-US" sz="3100" b="1" dirty="0">
                <a:solidFill>
                  <a:srgbClr val="0070C0"/>
                </a:solidFill>
              </a:rPr>
              <a:t> </a:t>
            </a:r>
            <a:r>
              <a:rPr lang="en-US" sz="3100" b="1" dirty="0" err="1">
                <a:solidFill>
                  <a:srgbClr val="0070C0"/>
                </a:solidFill>
              </a:rPr>
              <a:t>integrarea</a:t>
            </a:r>
            <a:r>
              <a:rPr lang="en-US" sz="3100" b="1" dirty="0">
                <a:solidFill>
                  <a:srgbClr val="0070C0"/>
                </a:solidFill>
              </a:rPr>
              <a:t> </a:t>
            </a:r>
            <a:r>
              <a:rPr lang="en-US" sz="3100" dirty="0">
                <a:solidFill>
                  <a:schemeClr val="tx1"/>
                </a:solidFill>
              </a:rPr>
              <a:t>la </a:t>
            </a:r>
            <a:r>
              <a:rPr lang="en-US" sz="3100" dirty="0" err="1">
                <a:solidFill>
                  <a:schemeClr val="tx1"/>
                </a:solidFill>
              </a:rPr>
              <a:t>nivel</a:t>
            </a:r>
            <a:r>
              <a:rPr lang="en-US" sz="3100" dirty="0">
                <a:solidFill>
                  <a:schemeClr val="tx1"/>
                </a:solidFill>
              </a:rPr>
              <a:t> de </a:t>
            </a:r>
            <a:r>
              <a:rPr lang="en-US" sz="3100" dirty="0" err="1">
                <a:solidFill>
                  <a:schemeClr val="tx1"/>
                </a:solidFill>
              </a:rPr>
              <a:t>sisteme</a:t>
            </a:r>
            <a:r>
              <a:rPr lang="en-US" sz="3100" dirty="0">
                <a:solidFill>
                  <a:schemeClr val="tx1"/>
                </a:solidFill>
              </a:rPr>
              <a:t>.</a:t>
            </a:r>
          </a:p>
          <a:p>
            <a:pPr algn="ctr"/>
            <a:endParaRPr lang="en-US" dirty="0"/>
          </a:p>
        </p:txBody>
      </p:sp>
      <p:sp>
        <p:nvSpPr>
          <p:cNvPr id="4" name="Footer Placeholder 3">
            <a:extLst>
              <a:ext uri="{FF2B5EF4-FFF2-40B4-BE49-F238E27FC236}">
                <a16:creationId xmlns:a16="http://schemas.microsoft.com/office/drawing/2014/main" id="{74B18062-D318-16DE-FE19-739DBBADCFAB}"/>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125084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8A59C-0DE3-EAA1-6250-72E753C92882}"/>
              </a:ext>
            </a:extLst>
          </p:cNvPr>
          <p:cNvSpPr>
            <a:spLocks noGrp="1"/>
          </p:cNvSpPr>
          <p:nvPr>
            <p:ph idx="1"/>
          </p:nvPr>
        </p:nvSpPr>
        <p:spPr>
          <a:xfrm>
            <a:off x="600892" y="426720"/>
            <a:ext cx="11129554" cy="5750243"/>
          </a:xfrm>
        </p:spPr>
        <p:txBody>
          <a:bodyPr/>
          <a:lstStyle/>
          <a:p>
            <a:r>
              <a:rPr lang="en-US" dirty="0"/>
              <a:t>IDEF0 </a:t>
            </a:r>
            <a:r>
              <a:rPr lang="en-US" dirty="0" err="1"/>
              <a:t>poate</a:t>
            </a:r>
            <a:r>
              <a:rPr lang="en-US" dirty="0"/>
              <a:t> fi </a:t>
            </a:r>
            <a:r>
              <a:rPr lang="en-US" dirty="0" err="1"/>
              <a:t>folosit</a:t>
            </a:r>
            <a:r>
              <a:rPr lang="en-US" dirty="0"/>
              <a:t> </a:t>
            </a:r>
            <a:r>
              <a:rPr lang="en-US" dirty="0" err="1"/>
              <a:t>pentru</a:t>
            </a:r>
            <a:r>
              <a:rPr lang="en-US" dirty="0"/>
              <a:t> a </a:t>
            </a:r>
            <a:r>
              <a:rPr lang="en-US" dirty="0" err="1"/>
              <a:t>modela</a:t>
            </a:r>
            <a:r>
              <a:rPr lang="en-US" dirty="0"/>
              <a:t> </a:t>
            </a:r>
            <a:r>
              <a:rPr lang="en-US" dirty="0" err="1"/>
              <a:t>diferite</a:t>
            </a:r>
            <a:r>
              <a:rPr lang="en-US" dirty="0"/>
              <a:t> </a:t>
            </a:r>
            <a:r>
              <a:rPr lang="en-US" dirty="0" err="1"/>
              <a:t>tipuri</a:t>
            </a:r>
            <a:r>
              <a:rPr lang="en-US" dirty="0"/>
              <a:t> de </a:t>
            </a:r>
            <a:r>
              <a:rPr lang="en-US" dirty="0" err="1"/>
              <a:t>sisteme</a:t>
            </a:r>
            <a:r>
              <a:rPr lang="en-US" dirty="0"/>
              <a:t>, </a:t>
            </a:r>
            <a:r>
              <a:rPr lang="en-US" dirty="0" err="1"/>
              <a:t>inclusiv</a:t>
            </a:r>
            <a:r>
              <a:rPr lang="ro-RO" dirty="0"/>
              <a:t> </a:t>
            </a:r>
            <a:r>
              <a:rPr lang="en-US" dirty="0" err="1"/>
              <a:t>întreprinderi</a:t>
            </a:r>
            <a:r>
              <a:rPr lang="en-US" dirty="0"/>
              <a:t>, </a:t>
            </a:r>
            <a:r>
              <a:rPr lang="en-US" dirty="0" err="1"/>
              <a:t>produse</a:t>
            </a:r>
            <a:r>
              <a:rPr lang="en-US" dirty="0"/>
              <a:t> software, hardware. </a:t>
            </a:r>
            <a:endParaRPr lang="ro-RO" dirty="0"/>
          </a:p>
          <a:p>
            <a:r>
              <a:rPr lang="en-US" dirty="0" err="1"/>
              <a:t>Pentru</a:t>
            </a:r>
            <a:r>
              <a:rPr lang="en-US" dirty="0"/>
              <a:t> un </a:t>
            </a:r>
            <a:r>
              <a:rPr lang="en-US" dirty="0" err="1"/>
              <a:t>sistem</a:t>
            </a:r>
            <a:r>
              <a:rPr lang="en-US" dirty="0"/>
              <a:t> AS-IS, IDEF0 </a:t>
            </a:r>
            <a:r>
              <a:rPr lang="en-US" dirty="0" err="1"/>
              <a:t>poate</a:t>
            </a:r>
            <a:r>
              <a:rPr lang="en-US" dirty="0"/>
              <a:t> fi </a:t>
            </a:r>
            <a:r>
              <a:rPr lang="en-US" dirty="0" err="1"/>
              <a:t>utilizat</a:t>
            </a:r>
            <a:r>
              <a:rPr lang="en-US" dirty="0"/>
              <a:t> </a:t>
            </a:r>
            <a:r>
              <a:rPr lang="en-US" dirty="0" err="1"/>
              <a:t>pentru</a:t>
            </a:r>
            <a:r>
              <a:rPr lang="en-US" dirty="0"/>
              <a:t> a </a:t>
            </a:r>
            <a:r>
              <a:rPr lang="en-US" dirty="0" err="1"/>
              <a:t>analiza</a:t>
            </a:r>
            <a:r>
              <a:rPr lang="en-US" dirty="0"/>
              <a:t> </a:t>
            </a:r>
            <a:r>
              <a:rPr lang="en-US" dirty="0" err="1"/>
              <a:t>funcțiile</a:t>
            </a:r>
            <a:r>
              <a:rPr lang="en-US" dirty="0"/>
              <a:t> </a:t>
            </a:r>
            <a:r>
              <a:rPr lang="en-US" dirty="0" err="1"/>
              <a:t>sistemului</a:t>
            </a:r>
            <a:r>
              <a:rPr lang="en-US" dirty="0"/>
              <a:t> </a:t>
            </a:r>
            <a:r>
              <a:rPr lang="en-US" dirty="0" err="1"/>
              <a:t>și</a:t>
            </a:r>
            <a:r>
              <a:rPr lang="en-US" dirty="0"/>
              <a:t> </a:t>
            </a:r>
            <a:r>
              <a:rPr lang="en-US" dirty="0" err="1"/>
              <a:t>pentru</a:t>
            </a:r>
            <a:r>
              <a:rPr lang="en-US" dirty="0"/>
              <a:t> a documenta </a:t>
            </a:r>
            <a:r>
              <a:rPr lang="en-US" dirty="0" err="1"/>
              <a:t>mecanismele</a:t>
            </a:r>
            <a:r>
              <a:rPr lang="en-US" dirty="0"/>
              <a:t> sale </a:t>
            </a:r>
            <a:r>
              <a:rPr lang="en-US" dirty="0" err="1"/>
              <a:t>rela</a:t>
            </a:r>
            <a:r>
              <a:rPr lang="ro-RO" dirty="0"/>
              <a:t>ționale</a:t>
            </a:r>
            <a:r>
              <a:rPr lang="en-US" dirty="0"/>
              <a:t>. </a:t>
            </a:r>
            <a:endParaRPr lang="ro-RO" dirty="0"/>
          </a:p>
          <a:p>
            <a:r>
              <a:rPr lang="en-US" dirty="0" err="1"/>
              <a:t>Pentru</a:t>
            </a:r>
            <a:r>
              <a:rPr lang="en-US" dirty="0"/>
              <a:t> un </a:t>
            </a:r>
            <a:r>
              <a:rPr lang="en-US" dirty="0" err="1"/>
              <a:t>sistem</a:t>
            </a:r>
            <a:r>
              <a:rPr lang="en-US" dirty="0"/>
              <a:t> TO-BE, IDEF0 </a:t>
            </a:r>
            <a:r>
              <a:rPr lang="en-US" dirty="0" err="1"/>
              <a:t>poate</a:t>
            </a:r>
            <a:r>
              <a:rPr lang="en-US" dirty="0"/>
              <a:t> fi </a:t>
            </a:r>
            <a:r>
              <a:rPr lang="en-US" dirty="0" err="1"/>
              <a:t>utilizat</a:t>
            </a:r>
            <a:r>
              <a:rPr lang="en-US" dirty="0"/>
              <a:t> </a:t>
            </a:r>
            <a:r>
              <a:rPr lang="en-US" dirty="0" err="1"/>
              <a:t>pentru</a:t>
            </a:r>
            <a:r>
              <a:rPr lang="en-US" dirty="0"/>
              <a:t> </a:t>
            </a:r>
            <a:r>
              <a:rPr lang="en-US" dirty="0" err="1"/>
              <a:t>definirea</a:t>
            </a:r>
            <a:r>
              <a:rPr lang="en-US" dirty="0"/>
              <a:t> </a:t>
            </a:r>
            <a:r>
              <a:rPr lang="en-US" dirty="0" err="1"/>
              <a:t>cerințelor</a:t>
            </a:r>
            <a:r>
              <a:rPr lang="en-US" dirty="0"/>
              <a:t> </a:t>
            </a:r>
            <a:r>
              <a:rPr lang="en-US" dirty="0" err="1"/>
              <a:t>și</a:t>
            </a:r>
            <a:r>
              <a:rPr lang="en-US" dirty="0"/>
              <a:t> </a:t>
            </a:r>
            <a:r>
              <a:rPr lang="en-US" dirty="0" err="1"/>
              <a:t>specificarea</a:t>
            </a:r>
            <a:r>
              <a:rPr lang="en-US" dirty="0"/>
              <a:t> </a:t>
            </a:r>
            <a:r>
              <a:rPr lang="en-US" dirty="0" err="1"/>
              <a:t>funcțiilor</a:t>
            </a:r>
            <a:r>
              <a:rPr lang="en-US" dirty="0"/>
              <a:t> </a:t>
            </a:r>
            <a:r>
              <a:rPr lang="en-US" dirty="0" err="1"/>
              <a:t>și</a:t>
            </a:r>
            <a:r>
              <a:rPr lang="en-US" dirty="0"/>
              <a:t> </a:t>
            </a:r>
            <a:endParaRPr lang="ro-RO" dirty="0"/>
          </a:p>
          <a:p>
            <a:r>
              <a:rPr lang="en-US" dirty="0" err="1"/>
              <a:t>apoi</a:t>
            </a:r>
            <a:r>
              <a:rPr lang="en-US" dirty="0"/>
              <a:t> </a:t>
            </a:r>
            <a:r>
              <a:rPr lang="en-US" dirty="0" err="1"/>
              <a:t>pentru</a:t>
            </a:r>
            <a:r>
              <a:rPr lang="en-US" dirty="0"/>
              <a:t> un </a:t>
            </a:r>
            <a:r>
              <a:rPr lang="en-US" dirty="0" err="1"/>
              <a:t>proiect</a:t>
            </a:r>
            <a:r>
              <a:rPr lang="en-US" dirty="0"/>
              <a:t> de </a:t>
            </a:r>
            <a:r>
              <a:rPr lang="en-US" dirty="0" err="1"/>
              <a:t>implementare</a:t>
            </a:r>
            <a:r>
              <a:rPr lang="en-US" dirty="0"/>
              <a:t> care </a:t>
            </a:r>
            <a:r>
              <a:rPr lang="en-US" dirty="0" err="1"/>
              <a:t>să</a:t>
            </a:r>
            <a:r>
              <a:rPr lang="en-US" dirty="0"/>
              <a:t> </a:t>
            </a:r>
            <a:r>
              <a:rPr lang="en-US" dirty="0" err="1"/>
              <a:t>îndeplinească</a:t>
            </a:r>
            <a:r>
              <a:rPr lang="en-US" dirty="0"/>
              <a:t> </a:t>
            </a:r>
            <a:r>
              <a:rPr lang="en-US" dirty="0" err="1"/>
              <a:t>cerințele</a:t>
            </a:r>
            <a:r>
              <a:rPr lang="en-US" dirty="0"/>
              <a:t>.</a:t>
            </a:r>
            <a:endParaRPr lang="ro-RO" dirty="0"/>
          </a:p>
          <a:p>
            <a:r>
              <a:rPr lang="ro-RO" dirty="0"/>
              <a:t> </a:t>
            </a:r>
            <a:r>
              <a:rPr lang="en-US" dirty="0" err="1"/>
              <a:t>Modelul</a:t>
            </a:r>
            <a:r>
              <a:rPr lang="en-US" dirty="0"/>
              <a:t> IDEF0 include o </a:t>
            </a:r>
            <a:r>
              <a:rPr lang="en-US" b="1" i="1" dirty="0" err="1">
                <a:solidFill>
                  <a:srgbClr val="0070C0"/>
                </a:solidFill>
              </a:rPr>
              <a:t>serie</a:t>
            </a:r>
            <a:r>
              <a:rPr lang="en-US" b="1" i="1" dirty="0">
                <a:solidFill>
                  <a:srgbClr val="0070C0"/>
                </a:solidFill>
              </a:rPr>
              <a:t> </a:t>
            </a:r>
            <a:r>
              <a:rPr lang="en-US" b="1" i="1" dirty="0" err="1">
                <a:solidFill>
                  <a:srgbClr val="0070C0"/>
                </a:solidFill>
              </a:rPr>
              <a:t>ierarhică</a:t>
            </a:r>
            <a:r>
              <a:rPr lang="en-US" b="1" i="1" dirty="0">
                <a:solidFill>
                  <a:srgbClr val="0070C0"/>
                </a:solidFill>
              </a:rPr>
              <a:t> de </a:t>
            </a:r>
            <a:r>
              <a:rPr lang="en-US" b="1" i="1" dirty="0" err="1">
                <a:solidFill>
                  <a:srgbClr val="0070C0"/>
                </a:solidFill>
              </a:rPr>
              <a:t>diagrame</a:t>
            </a:r>
            <a:r>
              <a:rPr lang="en-US" b="1" i="1" dirty="0">
                <a:solidFill>
                  <a:srgbClr val="0070C0"/>
                </a:solidFill>
              </a:rPr>
              <a:t>, text </a:t>
            </a:r>
            <a:r>
              <a:rPr lang="en-US" b="1" i="1" dirty="0" err="1">
                <a:solidFill>
                  <a:srgbClr val="0070C0"/>
                </a:solidFill>
              </a:rPr>
              <a:t>și</a:t>
            </a:r>
            <a:r>
              <a:rPr lang="en-US" b="1" i="1" dirty="0">
                <a:solidFill>
                  <a:srgbClr val="0070C0"/>
                </a:solidFill>
              </a:rPr>
              <a:t> </a:t>
            </a:r>
            <a:r>
              <a:rPr lang="en-US" b="1" i="1" dirty="0" err="1">
                <a:solidFill>
                  <a:srgbClr val="0070C0"/>
                </a:solidFill>
              </a:rPr>
              <a:t>glosar</a:t>
            </a:r>
            <a:r>
              <a:rPr lang="en-US" b="1" i="1" dirty="0">
                <a:solidFill>
                  <a:srgbClr val="0070C0"/>
                </a:solidFill>
              </a:rPr>
              <a:t> cu </a:t>
            </a:r>
            <a:r>
              <a:rPr lang="en-US" b="1" i="1" dirty="0" err="1">
                <a:solidFill>
                  <a:srgbClr val="0070C0"/>
                </a:solidFill>
              </a:rPr>
              <a:t>referințe</a:t>
            </a:r>
            <a:r>
              <a:rPr lang="en-US" b="1" i="1" dirty="0">
                <a:solidFill>
                  <a:srgbClr val="0070C0"/>
                </a:solidFill>
              </a:rPr>
              <a:t> </a:t>
            </a:r>
            <a:r>
              <a:rPr lang="en-US" b="1" i="1" dirty="0" err="1">
                <a:solidFill>
                  <a:srgbClr val="0070C0"/>
                </a:solidFill>
              </a:rPr>
              <a:t>încrucișate</a:t>
            </a:r>
            <a:r>
              <a:rPr lang="en-US" b="1" i="1" dirty="0">
                <a:solidFill>
                  <a:srgbClr val="0070C0"/>
                </a:solidFill>
              </a:rPr>
              <a:t> </a:t>
            </a:r>
            <a:r>
              <a:rPr lang="en-US" b="1" i="1" dirty="0" err="1">
                <a:solidFill>
                  <a:srgbClr val="0070C0"/>
                </a:solidFill>
              </a:rPr>
              <a:t>între</a:t>
            </a:r>
            <a:r>
              <a:rPr lang="en-US" b="1" i="1" dirty="0">
                <a:solidFill>
                  <a:srgbClr val="0070C0"/>
                </a:solidFill>
              </a:rPr>
              <a:t> </a:t>
            </a:r>
            <a:r>
              <a:rPr lang="en-US" b="1" i="1" dirty="0" err="1">
                <a:solidFill>
                  <a:srgbClr val="0070C0"/>
                </a:solidFill>
              </a:rPr>
              <a:t>ele</a:t>
            </a:r>
            <a:r>
              <a:rPr lang="en-US" b="1" i="1" dirty="0">
                <a:solidFill>
                  <a:srgbClr val="0070C0"/>
                </a:solidFill>
              </a:rPr>
              <a:t>.</a:t>
            </a:r>
          </a:p>
        </p:txBody>
      </p:sp>
      <p:sp>
        <p:nvSpPr>
          <p:cNvPr id="4" name="Footer Placeholder 3">
            <a:extLst>
              <a:ext uri="{FF2B5EF4-FFF2-40B4-BE49-F238E27FC236}">
                <a16:creationId xmlns:a16="http://schemas.microsoft.com/office/drawing/2014/main" id="{5A0DFF95-3C74-D0CC-1543-3523472C5FEC}"/>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10751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1F577-2897-38B6-05C2-8ACD706768B5}"/>
              </a:ext>
            </a:extLst>
          </p:cNvPr>
          <p:cNvSpPr>
            <a:spLocks noGrp="1"/>
          </p:cNvSpPr>
          <p:nvPr>
            <p:ph idx="1"/>
          </p:nvPr>
        </p:nvSpPr>
        <p:spPr>
          <a:xfrm>
            <a:off x="566057" y="209006"/>
            <a:ext cx="10787746" cy="5967957"/>
          </a:xfrm>
        </p:spPr>
        <p:txBody>
          <a:bodyPr/>
          <a:lstStyle/>
          <a:p>
            <a:r>
              <a:rPr lang="en-US" dirty="0"/>
              <a:t>IDEF0</a:t>
            </a:r>
            <a:r>
              <a:rPr lang="ro-RO" dirty="0"/>
              <a:t> </a:t>
            </a:r>
            <a:r>
              <a:rPr lang="en-US" dirty="0" err="1"/>
              <a:t>Concepte</a:t>
            </a:r>
            <a:r>
              <a:rPr lang="en-US" dirty="0"/>
              <a:t> </a:t>
            </a:r>
            <a:r>
              <a:rPr lang="en-US" dirty="0" err="1"/>
              <a:t>și</a:t>
            </a:r>
            <a:r>
              <a:rPr lang="en-US" dirty="0"/>
              <a:t> reguli de </a:t>
            </a:r>
            <a:r>
              <a:rPr lang="en-US" dirty="0" err="1"/>
              <a:t>bază</a:t>
            </a:r>
            <a:r>
              <a:rPr lang="en-US" dirty="0"/>
              <a:t> </a:t>
            </a:r>
            <a:endParaRPr lang="ro-RO" dirty="0"/>
          </a:p>
          <a:p>
            <a:r>
              <a:rPr lang="en-US" dirty="0" err="1"/>
              <a:t>Componentele</a:t>
            </a:r>
            <a:r>
              <a:rPr lang="en-US" dirty="0"/>
              <a:t> </a:t>
            </a:r>
            <a:r>
              <a:rPr lang="en-US" dirty="0" err="1"/>
              <a:t>sintaxei</a:t>
            </a:r>
            <a:r>
              <a:rPr lang="en-US" dirty="0"/>
              <a:t> IDEF0 </a:t>
            </a:r>
            <a:r>
              <a:rPr lang="en-US" b="1" i="1" dirty="0">
                <a:solidFill>
                  <a:srgbClr val="0070C0"/>
                </a:solidFill>
              </a:rPr>
              <a:t>sunt</a:t>
            </a:r>
            <a:r>
              <a:rPr lang="ro-RO" b="1" i="1" dirty="0">
                <a:solidFill>
                  <a:srgbClr val="0070C0"/>
                </a:solidFill>
              </a:rPr>
              <a:t>:</a:t>
            </a:r>
          </a:p>
          <a:p>
            <a:r>
              <a:rPr lang="en-US" b="1" i="1" dirty="0">
                <a:solidFill>
                  <a:srgbClr val="0070C0"/>
                </a:solidFill>
              </a:rPr>
              <a:t> </a:t>
            </a:r>
            <a:r>
              <a:rPr lang="en-US" b="1" i="1" dirty="0" err="1">
                <a:solidFill>
                  <a:srgbClr val="0070C0"/>
                </a:solidFill>
              </a:rPr>
              <a:t>casete</a:t>
            </a:r>
            <a:r>
              <a:rPr lang="en-US" b="1" i="1" dirty="0">
                <a:solidFill>
                  <a:srgbClr val="0070C0"/>
                </a:solidFill>
              </a:rPr>
              <a:t>, </a:t>
            </a:r>
            <a:r>
              <a:rPr lang="en-US" b="1" i="1" dirty="0" err="1">
                <a:solidFill>
                  <a:srgbClr val="0070C0"/>
                </a:solidFill>
              </a:rPr>
              <a:t>săgeți</a:t>
            </a:r>
            <a:r>
              <a:rPr lang="en-US" b="1" i="1" dirty="0">
                <a:solidFill>
                  <a:srgbClr val="0070C0"/>
                </a:solidFill>
              </a:rPr>
              <a:t>, reguli </a:t>
            </a:r>
            <a:r>
              <a:rPr lang="en-US" b="1" i="1" dirty="0" err="1">
                <a:solidFill>
                  <a:srgbClr val="0070C0"/>
                </a:solidFill>
              </a:rPr>
              <a:t>și</a:t>
            </a:r>
            <a:r>
              <a:rPr lang="en-US" b="1" i="1" dirty="0">
                <a:solidFill>
                  <a:srgbClr val="0070C0"/>
                </a:solidFill>
              </a:rPr>
              <a:t> </a:t>
            </a:r>
            <a:r>
              <a:rPr lang="en-US" b="1" i="1" dirty="0" err="1">
                <a:solidFill>
                  <a:srgbClr val="0070C0"/>
                </a:solidFill>
              </a:rPr>
              <a:t>diagrame</a:t>
            </a:r>
            <a:r>
              <a:rPr lang="en-US" dirty="0"/>
              <a:t>.</a:t>
            </a:r>
            <a:endParaRPr lang="ro-RO" dirty="0"/>
          </a:p>
          <a:p>
            <a:r>
              <a:rPr lang="en-US" b="1" i="1" dirty="0">
                <a:solidFill>
                  <a:srgbClr val="00B050"/>
                </a:solidFill>
              </a:rPr>
              <a:t>O </a:t>
            </a:r>
            <a:r>
              <a:rPr lang="en-US" b="1" i="1" dirty="0" err="1">
                <a:solidFill>
                  <a:srgbClr val="00B050"/>
                </a:solidFill>
              </a:rPr>
              <a:t>casetă</a:t>
            </a:r>
            <a:r>
              <a:rPr lang="en-US" b="1" i="1" dirty="0">
                <a:solidFill>
                  <a:srgbClr val="00B050"/>
                </a:solidFill>
              </a:rPr>
              <a:t> </a:t>
            </a:r>
            <a:r>
              <a:rPr lang="en-US" b="1" i="1" dirty="0" err="1">
                <a:solidFill>
                  <a:srgbClr val="00B050"/>
                </a:solidFill>
              </a:rPr>
              <a:t>reprezintă</a:t>
            </a:r>
            <a:r>
              <a:rPr lang="en-US" b="1" i="1" dirty="0">
                <a:solidFill>
                  <a:srgbClr val="00B050"/>
                </a:solidFill>
              </a:rPr>
              <a:t> o </a:t>
            </a:r>
            <a:r>
              <a:rPr lang="en-US" b="1" i="1" dirty="0" err="1">
                <a:solidFill>
                  <a:srgbClr val="00B050"/>
                </a:solidFill>
              </a:rPr>
              <a:t>activitate</a:t>
            </a:r>
            <a:r>
              <a:rPr lang="en-US" b="1" i="1" dirty="0">
                <a:solidFill>
                  <a:srgbClr val="00B050"/>
                </a:solidFill>
              </a:rPr>
              <a:t> a </a:t>
            </a:r>
            <a:r>
              <a:rPr lang="en-US" b="1" i="1" dirty="0" err="1">
                <a:solidFill>
                  <a:srgbClr val="00B050"/>
                </a:solidFill>
              </a:rPr>
              <a:t>funcției</a:t>
            </a:r>
            <a:r>
              <a:rPr lang="en-US" b="1" i="1" dirty="0">
                <a:solidFill>
                  <a:srgbClr val="00B050"/>
                </a:solidFill>
              </a:rPr>
              <a:t> </a:t>
            </a:r>
            <a:r>
              <a:rPr lang="en-US" dirty="0" err="1"/>
              <a:t>și</a:t>
            </a:r>
            <a:r>
              <a:rPr lang="en-US" dirty="0"/>
              <a:t> </a:t>
            </a:r>
            <a:r>
              <a:rPr lang="en-US" b="1" i="1" dirty="0" err="1">
                <a:solidFill>
                  <a:srgbClr val="7030A0"/>
                </a:solidFill>
              </a:rPr>
              <a:t>descrie</a:t>
            </a:r>
            <a:r>
              <a:rPr lang="en-US" b="1" i="1" dirty="0">
                <a:solidFill>
                  <a:srgbClr val="7030A0"/>
                </a:solidFill>
              </a:rPr>
              <a:t> </a:t>
            </a:r>
            <a:r>
              <a:rPr lang="en-US" b="1" i="1" dirty="0" err="1">
                <a:solidFill>
                  <a:srgbClr val="7030A0"/>
                </a:solidFill>
              </a:rPr>
              <a:t>ce</a:t>
            </a:r>
            <a:r>
              <a:rPr lang="en-US" b="1" i="1" dirty="0">
                <a:solidFill>
                  <a:srgbClr val="7030A0"/>
                </a:solidFill>
              </a:rPr>
              <a:t> se </a:t>
            </a:r>
            <a:r>
              <a:rPr lang="en-US" b="1" i="1" dirty="0" err="1">
                <a:solidFill>
                  <a:srgbClr val="7030A0"/>
                </a:solidFill>
              </a:rPr>
              <a:t>întâmplă</a:t>
            </a:r>
            <a:r>
              <a:rPr lang="en-US" b="1" i="1" dirty="0">
                <a:solidFill>
                  <a:srgbClr val="7030A0"/>
                </a:solidFill>
              </a:rPr>
              <a:t> </a:t>
            </a:r>
            <a:r>
              <a:rPr lang="en-US" b="1" i="1" dirty="0" err="1">
                <a:solidFill>
                  <a:srgbClr val="7030A0"/>
                </a:solidFill>
              </a:rPr>
              <a:t>în</a:t>
            </a:r>
            <a:r>
              <a:rPr lang="en-US" b="1" i="1" dirty="0">
                <a:solidFill>
                  <a:srgbClr val="7030A0"/>
                </a:solidFill>
              </a:rPr>
              <a:t> </a:t>
            </a:r>
            <a:r>
              <a:rPr lang="en-US" b="1" i="1" dirty="0" err="1">
                <a:solidFill>
                  <a:srgbClr val="7030A0"/>
                </a:solidFill>
              </a:rPr>
              <a:t>funcție</a:t>
            </a:r>
            <a:r>
              <a:rPr lang="en-US" dirty="0"/>
              <a:t>. </a:t>
            </a:r>
            <a:endParaRPr lang="ro-RO" dirty="0"/>
          </a:p>
          <a:p>
            <a:r>
              <a:rPr lang="en-US" dirty="0" err="1"/>
              <a:t>Fiecare</a:t>
            </a:r>
            <a:r>
              <a:rPr lang="en-US" dirty="0"/>
              <a:t> c</a:t>
            </a:r>
            <a:r>
              <a:rPr lang="ro-RO" dirty="0"/>
              <a:t>asetă</a:t>
            </a:r>
            <a:r>
              <a:rPr lang="en-US" dirty="0"/>
              <a:t> </a:t>
            </a:r>
            <a:r>
              <a:rPr lang="en-US" dirty="0" err="1"/>
              <a:t>trebuie</a:t>
            </a:r>
            <a:r>
              <a:rPr lang="en-US" dirty="0"/>
              <a:t> </a:t>
            </a:r>
            <a:r>
              <a:rPr lang="en-US" dirty="0" err="1"/>
              <a:t>să</a:t>
            </a:r>
            <a:r>
              <a:rPr lang="en-US" dirty="0"/>
              <a:t> </a:t>
            </a:r>
            <a:r>
              <a:rPr lang="en-US" dirty="0" err="1"/>
              <a:t>aibă</a:t>
            </a:r>
            <a:r>
              <a:rPr lang="en-US" dirty="0"/>
              <a:t> un </a:t>
            </a:r>
            <a:r>
              <a:rPr lang="en-US" b="1" i="1" dirty="0" err="1">
                <a:solidFill>
                  <a:srgbClr val="0070C0"/>
                </a:solidFill>
              </a:rPr>
              <a:t>nume</a:t>
            </a:r>
            <a:r>
              <a:rPr lang="en-US" b="1" i="1" dirty="0">
                <a:solidFill>
                  <a:srgbClr val="0070C0"/>
                </a:solidFill>
              </a:rPr>
              <a:t> </a:t>
            </a:r>
            <a:r>
              <a:rPr lang="en-US" b="1" i="1" dirty="0" err="1">
                <a:solidFill>
                  <a:srgbClr val="0070C0"/>
                </a:solidFill>
              </a:rPr>
              <a:t>și</a:t>
            </a:r>
            <a:r>
              <a:rPr lang="en-US" b="1" i="1" dirty="0">
                <a:solidFill>
                  <a:srgbClr val="0070C0"/>
                </a:solidFill>
              </a:rPr>
              <a:t> un </a:t>
            </a:r>
            <a:r>
              <a:rPr lang="en-US" b="1" i="1" dirty="0" err="1">
                <a:solidFill>
                  <a:srgbClr val="0070C0"/>
                </a:solidFill>
              </a:rPr>
              <a:t>număr</a:t>
            </a:r>
            <a:r>
              <a:rPr lang="en-US" b="1" i="1" dirty="0">
                <a:solidFill>
                  <a:srgbClr val="0070C0"/>
                </a:solidFill>
              </a:rPr>
              <a:t> </a:t>
            </a:r>
            <a:r>
              <a:rPr lang="en-US" dirty="0" err="1"/>
              <a:t>în</a:t>
            </a:r>
            <a:r>
              <a:rPr lang="en-US" dirty="0"/>
              <a:t> interior.</a:t>
            </a:r>
            <a:endParaRPr lang="ro-RO" dirty="0"/>
          </a:p>
          <a:p>
            <a:endParaRPr lang="en-US" dirty="0"/>
          </a:p>
        </p:txBody>
      </p:sp>
      <p:pic>
        <p:nvPicPr>
          <p:cNvPr id="5" name="Picture 4">
            <a:extLst>
              <a:ext uri="{FF2B5EF4-FFF2-40B4-BE49-F238E27FC236}">
                <a16:creationId xmlns:a16="http://schemas.microsoft.com/office/drawing/2014/main" id="{9F1D2D2E-B833-9DC7-4652-B5ACB09DCE36}"/>
              </a:ext>
            </a:extLst>
          </p:cNvPr>
          <p:cNvPicPr>
            <a:picLocks noChangeAspect="1"/>
          </p:cNvPicPr>
          <p:nvPr/>
        </p:nvPicPr>
        <p:blipFill>
          <a:blip r:embed="rId2"/>
          <a:stretch>
            <a:fillRect/>
          </a:stretch>
        </p:blipFill>
        <p:spPr>
          <a:xfrm>
            <a:off x="2769327" y="2962536"/>
            <a:ext cx="6562788" cy="3214427"/>
          </a:xfrm>
          <a:prstGeom prst="rect">
            <a:avLst/>
          </a:prstGeom>
        </p:spPr>
      </p:pic>
      <p:sp>
        <p:nvSpPr>
          <p:cNvPr id="6" name="Footer Placeholder 5">
            <a:extLst>
              <a:ext uri="{FF2B5EF4-FFF2-40B4-BE49-F238E27FC236}">
                <a16:creationId xmlns:a16="http://schemas.microsoft.com/office/drawing/2014/main" id="{4E34F441-30E9-771B-01A5-E7FCE0802B48}"/>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362772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0D026-2DF1-D4D3-910D-07FB2A318BE6}"/>
              </a:ext>
            </a:extLst>
          </p:cNvPr>
          <p:cNvSpPr>
            <a:spLocks noGrp="1"/>
          </p:cNvSpPr>
          <p:nvPr>
            <p:ph idx="1"/>
          </p:nvPr>
        </p:nvSpPr>
        <p:spPr>
          <a:xfrm>
            <a:off x="838203" y="496389"/>
            <a:ext cx="10515600" cy="5680574"/>
          </a:xfrm>
        </p:spPr>
        <p:txBody>
          <a:bodyPr/>
          <a:lstStyle/>
          <a:p>
            <a:r>
              <a:rPr lang="en-US" dirty="0"/>
              <a:t>O </a:t>
            </a:r>
            <a:r>
              <a:rPr lang="en-US" dirty="0" err="1"/>
              <a:t>săgeată</a:t>
            </a:r>
            <a:r>
              <a:rPr lang="en-US" dirty="0"/>
              <a:t> </a:t>
            </a:r>
            <a:r>
              <a:rPr lang="en-US" dirty="0" err="1"/>
              <a:t>reprezintă</a:t>
            </a:r>
            <a:r>
              <a:rPr lang="en-US" dirty="0"/>
              <a:t> </a:t>
            </a:r>
            <a:r>
              <a:rPr lang="en-US" b="1" dirty="0">
                <a:solidFill>
                  <a:srgbClr val="00B050"/>
                </a:solidFill>
              </a:rPr>
              <a:t>date </a:t>
            </a:r>
            <a:r>
              <a:rPr lang="en-US" b="1" dirty="0" err="1">
                <a:solidFill>
                  <a:srgbClr val="00B050"/>
                </a:solidFill>
              </a:rPr>
              <a:t>sau</a:t>
            </a:r>
            <a:r>
              <a:rPr lang="en-US" b="1" dirty="0">
                <a:solidFill>
                  <a:srgbClr val="00B050"/>
                </a:solidFill>
              </a:rPr>
              <a:t> </a:t>
            </a:r>
            <a:r>
              <a:rPr lang="en-US" b="1" dirty="0" err="1">
                <a:solidFill>
                  <a:srgbClr val="00B050"/>
                </a:solidFill>
              </a:rPr>
              <a:t>obiecte</a:t>
            </a:r>
            <a:r>
              <a:rPr lang="en-US" b="1" dirty="0">
                <a:solidFill>
                  <a:srgbClr val="00B050"/>
                </a:solidFill>
              </a:rPr>
              <a:t> legate de </a:t>
            </a:r>
            <a:r>
              <a:rPr lang="en-US" b="1" dirty="0" err="1">
                <a:solidFill>
                  <a:srgbClr val="00B050"/>
                </a:solidFill>
              </a:rPr>
              <a:t>funcții</a:t>
            </a:r>
            <a:r>
              <a:rPr lang="en-US" dirty="0"/>
              <a:t>. </a:t>
            </a:r>
            <a:endParaRPr lang="ro-RO" dirty="0"/>
          </a:p>
          <a:p>
            <a:r>
              <a:rPr lang="ro-RO" dirty="0"/>
              <a:t>Ele</a:t>
            </a:r>
            <a:r>
              <a:rPr lang="en-US" dirty="0"/>
              <a:t> nu</a:t>
            </a:r>
            <a:r>
              <a:rPr lang="ro-RO" dirty="0"/>
              <a:t> </a:t>
            </a:r>
            <a:r>
              <a:rPr lang="en-US" dirty="0" err="1"/>
              <a:t>reprezintă</a:t>
            </a:r>
            <a:r>
              <a:rPr lang="en-US" dirty="0"/>
              <a:t> </a:t>
            </a:r>
            <a:r>
              <a:rPr lang="en-US" dirty="0" err="1"/>
              <a:t>fluxul</a:t>
            </a:r>
            <a:r>
              <a:rPr lang="en-US" dirty="0"/>
              <a:t> </a:t>
            </a:r>
            <a:r>
              <a:rPr lang="en-US" dirty="0" err="1"/>
              <a:t>sau</a:t>
            </a:r>
            <a:r>
              <a:rPr lang="en-US" dirty="0"/>
              <a:t> </a:t>
            </a:r>
            <a:r>
              <a:rPr lang="en-US" dirty="0" err="1"/>
              <a:t>secvența</a:t>
            </a:r>
            <a:r>
              <a:rPr lang="en-US" dirty="0"/>
              <a:t> ca </a:t>
            </a:r>
            <a:r>
              <a:rPr lang="en-US" dirty="0" err="1"/>
              <a:t>într</a:t>
            </a:r>
            <a:r>
              <a:rPr lang="en-US" dirty="0"/>
              <a:t>-un model de </a:t>
            </a:r>
            <a:r>
              <a:rPr lang="en-US" dirty="0" err="1"/>
              <a:t>proces</a:t>
            </a:r>
            <a:r>
              <a:rPr lang="en-US" dirty="0"/>
              <a:t>.</a:t>
            </a:r>
            <a:endParaRPr lang="ro-RO" dirty="0"/>
          </a:p>
          <a:p>
            <a:r>
              <a:rPr lang="ro-RO" b="1" i="1" dirty="0">
                <a:solidFill>
                  <a:srgbClr val="0070C0"/>
                </a:solidFill>
              </a:rPr>
              <a:t>R</a:t>
            </a:r>
            <a:r>
              <a:rPr lang="en-US" b="1" i="1" dirty="0" err="1">
                <a:solidFill>
                  <a:srgbClr val="0070C0"/>
                </a:solidFill>
              </a:rPr>
              <a:t>egulile</a:t>
            </a:r>
            <a:r>
              <a:rPr lang="en-US" b="1" i="1" dirty="0">
                <a:solidFill>
                  <a:srgbClr val="0070C0"/>
                </a:solidFill>
              </a:rPr>
              <a:t> de </a:t>
            </a:r>
            <a:r>
              <a:rPr lang="en-US" b="1" i="1" dirty="0" err="1">
                <a:solidFill>
                  <a:srgbClr val="0070C0"/>
                </a:solidFill>
              </a:rPr>
              <a:t>sintaxă</a:t>
            </a:r>
            <a:r>
              <a:rPr lang="en-US" b="1" i="1" dirty="0">
                <a:solidFill>
                  <a:srgbClr val="0070C0"/>
                </a:solidFill>
              </a:rPr>
              <a:t> </a:t>
            </a:r>
            <a:r>
              <a:rPr lang="en-US" b="1" i="1" dirty="0" err="1">
                <a:solidFill>
                  <a:srgbClr val="0070C0"/>
                </a:solidFill>
              </a:rPr>
              <a:t>pentru</a:t>
            </a:r>
            <a:r>
              <a:rPr lang="en-US" b="1" i="1" dirty="0">
                <a:solidFill>
                  <a:srgbClr val="0070C0"/>
                </a:solidFill>
              </a:rPr>
              <a:t> </a:t>
            </a:r>
            <a:r>
              <a:rPr lang="en-US" b="1" i="1" dirty="0" err="1">
                <a:solidFill>
                  <a:srgbClr val="0070C0"/>
                </a:solidFill>
              </a:rPr>
              <a:t>săgeți</a:t>
            </a:r>
            <a:r>
              <a:rPr lang="en-US" b="1" i="1" dirty="0">
                <a:solidFill>
                  <a:srgbClr val="0070C0"/>
                </a:solidFill>
              </a:rPr>
              <a:t> </a:t>
            </a:r>
            <a:r>
              <a:rPr lang="en-US" b="1" i="1" dirty="0" err="1">
                <a:solidFill>
                  <a:srgbClr val="0070C0"/>
                </a:solidFill>
              </a:rPr>
              <a:t>includ</a:t>
            </a:r>
            <a:r>
              <a:rPr lang="en-US" dirty="0"/>
              <a:t>:</a:t>
            </a:r>
            <a:endParaRPr lang="ro-RO" dirty="0"/>
          </a:p>
          <a:p>
            <a:pPr>
              <a:buFont typeface="Wingdings" panose="05000000000000000000" pitchFamily="2" charset="2"/>
              <a:buChar char="Ø"/>
            </a:pPr>
            <a:r>
              <a:rPr lang="en-US" dirty="0"/>
              <a:t> </a:t>
            </a:r>
            <a:r>
              <a:rPr lang="en-US" dirty="0" err="1"/>
              <a:t>Săgețile</a:t>
            </a:r>
            <a:r>
              <a:rPr lang="en-US" dirty="0"/>
              <a:t> </a:t>
            </a:r>
            <a:r>
              <a:rPr lang="en-US" dirty="0" err="1"/>
              <a:t>trebuie</a:t>
            </a:r>
            <a:r>
              <a:rPr lang="en-US" dirty="0"/>
              <a:t> </a:t>
            </a:r>
            <a:r>
              <a:rPr lang="en-US" dirty="0" err="1"/>
              <a:t>desenate</a:t>
            </a:r>
            <a:r>
              <a:rPr lang="en-US" dirty="0"/>
              <a:t> </a:t>
            </a:r>
            <a:r>
              <a:rPr lang="ro-RO" dirty="0"/>
              <a:t>prn</a:t>
            </a:r>
            <a:r>
              <a:rPr lang="en-US" dirty="0"/>
              <a:t> </a:t>
            </a:r>
            <a:r>
              <a:rPr lang="en-US" dirty="0" err="1"/>
              <a:t>segmente</a:t>
            </a:r>
            <a:r>
              <a:rPr lang="en-US" dirty="0"/>
              <a:t> de </a:t>
            </a:r>
            <a:r>
              <a:rPr lang="en-US" dirty="0" err="1"/>
              <a:t>linie</a:t>
            </a:r>
            <a:r>
              <a:rPr lang="en-US" dirty="0"/>
              <a:t> </a:t>
            </a:r>
            <a:r>
              <a:rPr lang="en-US" dirty="0" err="1"/>
              <a:t>continuă</a:t>
            </a:r>
            <a:r>
              <a:rPr lang="en-US" dirty="0"/>
              <a:t>.</a:t>
            </a:r>
            <a:endParaRPr lang="ro-RO" dirty="0"/>
          </a:p>
          <a:p>
            <a:pPr>
              <a:buFont typeface="Wingdings" panose="05000000000000000000" pitchFamily="2" charset="2"/>
              <a:buChar char="Ø"/>
            </a:pPr>
            <a:r>
              <a:rPr lang="en-US" dirty="0"/>
              <a:t> </a:t>
            </a:r>
            <a:r>
              <a:rPr lang="en-US" dirty="0" err="1"/>
              <a:t>Săgețile</a:t>
            </a:r>
            <a:r>
              <a:rPr lang="en-US" dirty="0"/>
              <a:t> </a:t>
            </a:r>
            <a:r>
              <a:rPr lang="en-US" dirty="0" err="1"/>
              <a:t>trebuie</a:t>
            </a:r>
            <a:r>
              <a:rPr lang="en-US" dirty="0"/>
              <a:t> </a:t>
            </a:r>
            <a:r>
              <a:rPr lang="en-US" dirty="0" err="1"/>
              <a:t>desenate</a:t>
            </a:r>
            <a:r>
              <a:rPr lang="en-US" dirty="0"/>
              <a:t> vertical </a:t>
            </a:r>
            <a:r>
              <a:rPr lang="en-US" dirty="0" err="1"/>
              <a:t>sau</a:t>
            </a:r>
            <a:r>
              <a:rPr lang="en-US" dirty="0"/>
              <a:t> </a:t>
            </a:r>
            <a:r>
              <a:rPr lang="en-US" dirty="0" err="1"/>
              <a:t>orizontal</a:t>
            </a:r>
            <a:r>
              <a:rPr lang="en-US" dirty="0"/>
              <a:t>, nu </a:t>
            </a:r>
            <a:r>
              <a:rPr lang="en-US" dirty="0" err="1"/>
              <a:t>în</a:t>
            </a:r>
            <a:r>
              <a:rPr lang="en-US" dirty="0"/>
              <a:t> </a:t>
            </a:r>
            <a:r>
              <a:rPr lang="en-US" dirty="0" err="1"/>
              <a:t>diagonală</a:t>
            </a:r>
            <a:r>
              <a:rPr lang="en-US" dirty="0"/>
              <a:t>.</a:t>
            </a:r>
            <a:endParaRPr lang="ro-RO" dirty="0"/>
          </a:p>
          <a:p>
            <a:pPr>
              <a:buFont typeface="Wingdings" panose="05000000000000000000" pitchFamily="2" charset="2"/>
              <a:buChar char="Ø"/>
            </a:pPr>
            <a:r>
              <a:rPr lang="en-US" dirty="0"/>
              <a:t> </a:t>
            </a:r>
            <a:r>
              <a:rPr lang="en-US" dirty="0" err="1"/>
              <a:t>Săgețile</a:t>
            </a:r>
            <a:r>
              <a:rPr lang="en-US" dirty="0"/>
              <a:t> care se </a:t>
            </a:r>
            <a:r>
              <a:rPr lang="en-US" dirty="0" err="1"/>
              <a:t>îndoaie</a:t>
            </a:r>
            <a:r>
              <a:rPr lang="en-US" dirty="0"/>
              <a:t> </a:t>
            </a:r>
            <a:r>
              <a:rPr lang="en-US" dirty="0" err="1"/>
              <a:t>ar</a:t>
            </a:r>
            <a:r>
              <a:rPr lang="en-US" dirty="0"/>
              <a:t> </a:t>
            </a:r>
            <a:r>
              <a:rPr lang="en-US" dirty="0" err="1"/>
              <a:t>trebui</a:t>
            </a:r>
            <a:r>
              <a:rPr lang="en-US" dirty="0"/>
              <a:t> </a:t>
            </a:r>
            <a:r>
              <a:rPr lang="en-US" dirty="0" err="1"/>
              <a:t>să</a:t>
            </a:r>
            <a:r>
              <a:rPr lang="en-US" dirty="0"/>
              <a:t> fie </a:t>
            </a:r>
            <a:r>
              <a:rPr lang="en-US" dirty="0" err="1"/>
              <a:t>curbate</a:t>
            </a:r>
            <a:r>
              <a:rPr lang="en-US" dirty="0"/>
              <a:t> </a:t>
            </a:r>
            <a:r>
              <a:rPr lang="en-US" dirty="0" err="1"/>
              <a:t>folosind</a:t>
            </a:r>
            <a:r>
              <a:rPr lang="en-US" dirty="0"/>
              <a:t> </a:t>
            </a:r>
            <a:r>
              <a:rPr lang="en-US" dirty="0" err="1"/>
              <a:t>doar</a:t>
            </a:r>
            <a:r>
              <a:rPr lang="en-US" dirty="0"/>
              <a:t> </a:t>
            </a:r>
            <a:r>
              <a:rPr lang="en-US" dirty="0" err="1"/>
              <a:t>arce</a:t>
            </a:r>
            <a:r>
              <a:rPr lang="en-US" dirty="0"/>
              <a:t> de 90 de grade.</a:t>
            </a:r>
            <a:endParaRPr lang="ro-RO" dirty="0"/>
          </a:p>
          <a:p>
            <a:pPr>
              <a:buFont typeface="Wingdings" panose="05000000000000000000" pitchFamily="2" charset="2"/>
              <a:buChar char="Ø"/>
            </a:pPr>
            <a:r>
              <a:rPr lang="en-US" dirty="0"/>
              <a:t> Cap</a:t>
            </a:r>
            <a:r>
              <a:rPr lang="ro-RO" dirty="0"/>
              <a:t>ătul</a:t>
            </a:r>
            <a:r>
              <a:rPr lang="en-US" dirty="0"/>
              <a:t> </a:t>
            </a:r>
            <a:r>
              <a:rPr lang="en-US" dirty="0" err="1"/>
              <a:t>săgeți</a:t>
            </a:r>
            <a:r>
              <a:rPr lang="ro-RO" dirty="0"/>
              <a:t>i</a:t>
            </a:r>
            <a:r>
              <a:rPr lang="en-US" dirty="0"/>
              <a:t> </a:t>
            </a:r>
            <a:r>
              <a:rPr lang="en-US" dirty="0" err="1"/>
              <a:t>trebuie</a:t>
            </a:r>
            <a:r>
              <a:rPr lang="en-US" dirty="0"/>
              <a:t> </a:t>
            </a:r>
            <a:r>
              <a:rPr lang="en-US" dirty="0" err="1"/>
              <a:t>să</a:t>
            </a:r>
            <a:r>
              <a:rPr lang="en-US" dirty="0"/>
              <a:t> </a:t>
            </a:r>
            <a:r>
              <a:rPr lang="en-US" dirty="0" err="1"/>
              <a:t>atingă</a:t>
            </a:r>
            <a:r>
              <a:rPr lang="en-US" dirty="0"/>
              <a:t> </a:t>
            </a:r>
            <a:r>
              <a:rPr lang="en-US" dirty="0" err="1"/>
              <a:t>limita</a:t>
            </a:r>
            <a:r>
              <a:rPr lang="en-US" dirty="0"/>
              <a:t> </a:t>
            </a:r>
            <a:r>
              <a:rPr lang="en-US" dirty="0" err="1"/>
              <a:t>exterioară</a:t>
            </a:r>
            <a:r>
              <a:rPr lang="en-US" dirty="0"/>
              <a:t> a </a:t>
            </a:r>
            <a:r>
              <a:rPr lang="en-US" b="1" dirty="0" err="1">
                <a:solidFill>
                  <a:srgbClr val="0070C0"/>
                </a:solidFill>
              </a:rPr>
              <a:t>casetei</a:t>
            </a:r>
            <a:r>
              <a:rPr lang="en-US" b="1" dirty="0">
                <a:solidFill>
                  <a:srgbClr val="0070C0"/>
                </a:solidFill>
              </a:rPr>
              <a:t> de </a:t>
            </a:r>
            <a:r>
              <a:rPr lang="en-US" b="1" dirty="0" err="1">
                <a:solidFill>
                  <a:srgbClr val="0070C0"/>
                </a:solidFill>
              </a:rPr>
              <a:t>funcție</a:t>
            </a:r>
            <a:r>
              <a:rPr lang="en-US" dirty="0"/>
              <a:t> </a:t>
            </a:r>
            <a:r>
              <a:rPr lang="en-US" dirty="0" err="1"/>
              <a:t>și</a:t>
            </a:r>
            <a:r>
              <a:rPr lang="en-US" dirty="0"/>
              <a:t> nu </a:t>
            </a:r>
            <a:r>
              <a:rPr lang="en-US" dirty="0" err="1"/>
              <a:t>trebuie</a:t>
            </a:r>
            <a:r>
              <a:rPr lang="en-US" dirty="0"/>
              <a:t> </a:t>
            </a:r>
            <a:r>
              <a:rPr lang="en-US" dirty="0" err="1"/>
              <a:t>să</a:t>
            </a:r>
            <a:r>
              <a:rPr lang="en-US" dirty="0"/>
              <a:t> </a:t>
            </a:r>
            <a:r>
              <a:rPr lang="en-US" dirty="0" err="1"/>
              <a:t>treacă</a:t>
            </a:r>
            <a:r>
              <a:rPr lang="en-US" dirty="0"/>
              <a:t> </a:t>
            </a:r>
            <a:r>
              <a:rPr lang="en-US" dirty="0" err="1"/>
              <a:t>în</a:t>
            </a:r>
            <a:r>
              <a:rPr lang="en-US" dirty="0"/>
              <a:t> </a:t>
            </a:r>
            <a:r>
              <a:rPr lang="en-US" dirty="0" err="1"/>
              <a:t>casetă</a:t>
            </a:r>
            <a:r>
              <a:rPr lang="en-US" dirty="0"/>
              <a:t>.</a:t>
            </a:r>
            <a:endParaRPr lang="ro-RO" dirty="0"/>
          </a:p>
          <a:p>
            <a:pPr>
              <a:buFont typeface="Wingdings" panose="05000000000000000000" pitchFamily="2" charset="2"/>
              <a:buChar char="Ø"/>
            </a:pPr>
            <a:r>
              <a:rPr lang="en-US" dirty="0"/>
              <a:t> </a:t>
            </a:r>
            <a:r>
              <a:rPr lang="en-US" dirty="0" err="1"/>
              <a:t>Săgețile</a:t>
            </a:r>
            <a:r>
              <a:rPr lang="en-US" dirty="0"/>
              <a:t> </a:t>
            </a:r>
            <a:r>
              <a:rPr lang="en-US" dirty="0" err="1"/>
              <a:t>ar</a:t>
            </a:r>
            <a:r>
              <a:rPr lang="en-US" dirty="0"/>
              <a:t> </a:t>
            </a:r>
            <a:r>
              <a:rPr lang="en-US" dirty="0" err="1"/>
              <a:t>trebui</a:t>
            </a:r>
            <a:r>
              <a:rPr lang="en-US" dirty="0"/>
              <a:t> </a:t>
            </a:r>
            <a:r>
              <a:rPr lang="en-US" dirty="0" err="1"/>
              <a:t>să</a:t>
            </a:r>
            <a:r>
              <a:rPr lang="en-US" dirty="0"/>
              <a:t> se </a:t>
            </a:r>
            <a:r>
              <a:rPr lang="en-US" dirty="0" err="1"/>
              <a:t>atașeze</a:t>
            </a:r>
            <a:r>
              <a:rPr lang="en-US" dirty="0"/>
              <a:t> pe </a:t>
            </a:r>
            <a:r>
              <a:rPr lang="en-US" dirty="0" err="1"/>
              <a:t>laturile</a:t>
            </a:r>
            <a:r>
              <a:rPr lang="en-US" dirty="0"/>
              <a:t> c</a:t>
            </a:r>
            <a:r>
              <a:rPr lang="ro-RO" dirty="0"/>
              <a:t>asetei</a:t>
            </a:r>
            <a:r>
              <a:rPr lang="en-US" dirty="0"/>
              <a:t>, </a:t>
            </a:r>
            <a:r>
              <a:rPr lang="en-US" b="1" dirty="0">
                <a:solidFill>
                  <a:srgbClr val="0070C0"/>
                </a:solidFill>
              </a:rPr>
              <a:t>nu la </a:t>
            </a:r>
            <a:r>
              <a:rPr lang="en-US" b="1" dirty="0" err="1">
                <a:solidFill>
                  <a:srgbClr val="0070C0"/>
                </a:solidFill>
              </a:rPr>
              <a:t>colțuri</a:t>
            </a:r>
            <a:r>
              <a:rPr lang="en-US" dirty="0"/>
              <a:t>.</a:t>
            </a:r>
          </a:p>
        </p:txBody>
      </p:sp>
      <p:sp>
        <p:nvSpPr>
          <p:cNvPr id="4" name="Footer Placeholder 3">
            <a:extLst>
              <a:ext uri="{FF2B5EF4-FFF2-40B4-BE49-F238E27FC236}">
                <a16:creationId xmlns:a16="http://schemas.microsoft.com/office/drawing/2014/main" id="{A3F3A3AC-FE79-ACAF-235B-FD332839FBB0}"/>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243683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DA8D1340-F973-9A49-614D-BA38110CEE8B}"/>
              </a:ext>
            </a:extLst>
          </p:cNvPr>
          <p:cNvSpPr txBox="1">
            <a:spLocks noGrp="1"/>
          </p:cNvSpPr>
          <p:nvPr>
            <p:ph idx="1"/>
          </p:nvPr>
        </p:nvSpPr>
        <p:spPr>
          <a:xfrm>
            <a:off x="838203" y="346365"/>
            <a:ext cx="10515600" cy="5830598"/>
          </a:xfrm>
        </p:spPr>
        <p:txBody>
          <a:bodyPr/>
          <a:lstStyle/>
          <a:p>
            <a:pPr marL="1371600" lvl="3" indent="0">
              <a:buNone/>
            </a:pPr>
            <a:r>
              <a:rPr lang="en-US" sz="4000" b="1" i="1" dirty="0" err="1">
                <a:solidFill>
                  <a:srgbClr val="0070C0"/>
                </a:solidFill>
              </a:rPr>
              <a:t>Metoda</a:t>
            </a:r>
            <a:r>
              <a:rPr lang="en-US" sz="4000" b="1" i="1" dirty="0">
                <a:solidFill>
                  <a:srgbClr val="0070C0"/>
                </a:solidFill>
              </a:rPr>
              <a:t> structural</a:t>
            </a:r>
            <a:endParaRPr lang="ru-RU" sz="4000" dirty="0">
              <a:solidFill>
                <a:srgbClr val="0070C0"/>
              </a:solidFill>
            </a:endParaRPr>
          </a:p>
          <a:p>
            <a:pPr lvl="0"/>
            <a:r>
              <a:rPr lang="ro-RO" b="1" i="1" dirty="0"/>
              <a:t>Metoda structurală se  bazează pe de</a:t>
            </a:r>
            <a:r>
              <a:rPr lang="en-US" b="1" i="1" dirty="0" err="1"/>
              <a:t>compozi</a:t>
            </a:r>
            <a:r>
              <a:rPr lang="ro-RO" b="1" i="1" dirty="0"/>
              <a:t>ția sistemului în subsisteme – de la general spre detalșiere.</a:t>
            </a:r>
            <a:endParaRPr lang="ru-RU" sz="2400" dirty="0"/>
          </a:p>
          <a:p>
            <a:pPr marL="0" lvl="0" indent="0">
              <a:buNone/>
            </a:pPr>
            <a:r>
              <a:rPr lang="ro-RO" dirty="0"/>
              <a:t>Principii la abordarea structurală:</a:t>
            </a:r>
            <a:endParaRPr lang="ru-RU" sz="2400" dirty="0"/>
          </a:p>
          <a:p>
            <a:pPr marL="0" lvl="0" indent="0">
              <a:buNone/>
            </a:pPr>
            <a:r>
              <a:rPr lang="ro-RO" dirty="0"/>
              <a:t>- </a:t>
            </a:r>
            <a:r>
              <a:rPr lang="ro-RO" b="1" i="1" dirty="0">
                <a:solidFill>
                  <a:srgbClr val="0070C0"/>
                </a:solidFill>
              </a:rPr>
              <a:t>„Divizare și gestionare” </a:t>
            </a:r>
            <a:r>
              <a:rPr lang="ro-RO" dirty="0"/>
              <a:t>- divizarea problemelor complexe în mai multe și mai mici sarcini, ușor de înțeles și de rezolvat; </a:t>
            </a:r>
            <a:endParaRPr lang="ru-RU" sz="2400" dirty="0"/>
          </a:p>
          <a:p>
            <a:pPr marL="0" lvl="0" indent="0">
              <a:buNone/>
            </a:pPr>
            <a:r>
              <a:rPr lang="ro-RO" dirty="0"/>
              <a:t>- </a:t>
            </a:r>
            <a:r>
              <a:rPr lang="en-US" b="1" i="1" dirty="0">
                <a:solidFill>
                  <a:srgbClr val="0070C0"/>
                </a:solidFill>
              </a:rPr>
              <a:t>”O</a:t>
            </a:r>
            <a:r>
              <a:rPr lang="ro-RO" b="1" i="1" dirty="0">
                <a:solidFill>
                  <a:srgbClr val="0070C0"/>
                </a:solidFill>
              </a:rPr>
              <a:t>rdonare ierarhică” </a:t>
            </a:r>
            <a:r>
              <a:rPr lang="ro-RO" dirty="0"/>
              <a:t>- organizarea componentelor unei probleme în structuri ierarhici arboriscente.</a:t>
            </a:r>
            <a:endParaRPr lang="ru-RU" sz="2400" dirty="0"/>
          </a:p>
          <a:p>
            <a:pPr lvl="0"/>
            <a:endParaRPr lang="ru-RU" dirty="0"/>
          </a:p>
        </p:txBody>
      </p:sp>
      <p:sp>
        <p:nvSpPr>
          <p:cNvPr id="4" name="Номер слайда 4">
            <a:extLst>
              <a:ext uri="{FF2B5EF4-FFF2-40B4-BE49-F238E27FC236}">
                <a16:creationId xmlns:a16="http://schemas.microsoft.com/office/drawing/2014/main" id="{810D39CC-01B3-4276-A316-A6666CF05D6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3835B3-5884-4B40-A723-CCA487AF87F5}" type="slidenum">
              <a:rPr/>
              <a:t>2</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A3E5B500-9DA4-CAA6-2AAD-FA295C4F7A0C}"/>
              </a:ext>
            </a:extLst>
          </p:cNvPr>
          <p:cNvSpPr>
            <a:spLocks noGrp="1"/>
          </p:cNvSpPr>
          <p:nvPr>
            <p:ph type="ftr" sz="quarter" idx="9"/>
          </p:nvPr>
        </p:nvSpPr>
        <p:spPr>
          <a:xfrm>
            <a:off x="4108272" y="6084093"/>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200D4-E5A3-BD15-41DE-0AB0FED032BD}"/>
              </a:ext>
            </a:extLst>
          </p:cNvPr>
          <p:cNvSpPr>
            <a:spLocks noGrp="1"/>
          </p:cNvSpPr>
          <p:nvPr>
            <p:ph idx="1"/>
          </p:nvPr>
        </p:nvSpPr>
        <p:spPr>
          <a:xfrm>
            <a:off x="383177" y="470263"/>
            <a:ext cx="11390812" cy="5706700"/>
          </a:xfrm>
        </p:spPr>
        <p:txBody>
          <a:bodyPr/>
          <a:lstStyle/>
          <a:p>
            <a:r>
              <a:rPr lang="en-US" dirty="0" err="1"/>
              <a:t>Există</a:t>
            </a:r>
            <a:r>
              <a:rPr lang="en-US" dirty="0"/>
              <a:t> 5 </a:t>
            </a:r>
            <a:r>
              <a:rPr lang="en-US" dirty="0" err="1"/>
              <a:t>tipuri</a:t>
            </a:r>
            <a:r>
              <a:rPr lang="en-US" dirty="0"/>
              <a:t> de</a:t>
            </a:r>
            <a:r>
              <a:rPr lang="ro-RO" dirty="0"/>
              <a:t> </a:t>
            </a:r>
            <a:r>
              <a:rPr lang="en-US" dirty="0" err="1"/>
              <a:t>săgeți</a:t>
            </a:r>
            <a:r>
              <a:rPr lang="en-US" dirty="0"/>
              <a:t>:</a:t>
            </a:r>
            <a:endParaRPr lang="ro-RO" dirty="0"/>
          </a:p>
          <a:p>
            <a:pPr>
              <a:buFont typeface="Wingdings" panose="05000000000000000000" pitchFamily="2" charset="2"/>
              <a:buChar char="ü"/>
            </a:pPr>
            <a:r>
              <a:rPr lang="en-US" dirty="0"/>
              <a:t> </a:t>
            </a:r>
            <a:r>
              <a:rPr lang="en-US" b="1" dirty="0" err="1">
                <a:solidFill>
                  <a:srgbClr val="0070C0"/>
                </a:solidFill>
              </a:rPr>
              <a:t>Intrările</a:t>
            </a:r>
            <a:r>
              <a:rPr lang="en-US" b="1" dirty="0">
                <a:solidFill>
                  <a:srgbClr val="0070C0"/>
                </a:solidFill>
              </a:rPr>
              <a:t> </a:t>
            </a:r>
            <a:r>
              <a:rPr lang="en-US" dirty="0"/>
              <a:t>sunt </a:t>
            </a:r>
            <a:r>
              <a:rPr lang="en-US" dirty="0" err="1"/>
              <a:t>consumate</a:t>
            </a:r>
            <a:r>
              <a:rPr lang="en-US" dirty="0"/>
              <a:t> de </a:t>
            </a:r>
            <a:r>
              <a:rPr lang="en-US" dirty="0" err="1"/>
              <a:t>funcție</a:t>
            </a:r>
            <a:r>
              <a:rPr lang="en-US" dirty="0"/>
              <a:t> </a:t>
            </a:r>
            <a:r>
              <a:rPr lang="en-US" dirty="0" err="1"/>
              <a:t>pentru</a:t>
            </a:r>
            <a:r>
              <a:rPr lang="en-US" dirty="0"/>
              <a:t> a produce </a:t>
            </a:r>
            <a:r>
              <a:rPr lang="en-US" b="1" dirty="0" err="1">
                <a:solidFill>
                  <a:srgbClr val="0070C0"/>
                </a:solidFill>
              </a:rPr>
              <a:t>ieșiri</a:t>
            </a:r>
            <a:r>
              <a:rPr lang="en-US" dirty="0"/>
              <a:t>.</a:t>
            </a:r>
            <a:endParaRPr lang="ro-RO" dirty="0"/>
          </a:p>
          <a:p>
            <a:pPr>
              <a:buFont typeface="Wingdings" panose="05000000000000000000" pitchFamily="2" charset="2"/>
              <a:buChar char="ü"/>
            </a:pPr>
            <a:r>
              <a:rPr lang="en-US" dirty="0"/>
              <a:t> </a:t>
            </a:r>
            <a:r>
              <a:rPr lang="en-US" b="1" dirty="0" err="1">
                <a:solidFill>
                  <a:srgbClr val="0070C0"/>
                </a:solidFill>
              </a:rPr>
              <a:t>Controalele</a:t>
            </a:r>
            <a:r>
              <a:rPr lang="en-US" b="1" dirty="0">
                <a:solidFill>
                  <a:srgbClr val="0070C0"/>
                </a:solidFill>
              </a:rPr>
              <a:t> </a:t>
            </a:r>
            <a:r>
              <a:rPr lang="en-US" b="1" dirty="0" err="1">
                <a:solidFill>
                  <a:srgbClr val="0070C0"/>
                </a:solidFill>
              </a:rPr>
              <a:t>specifică</a:t>
            </a:r>
            <a:r>
              <a:rPr lang="en-US" b="1" dirty="0">
                <a:solidFill>
                  <a:srgbClr val="0070C0"/>
                </a:solidFill>
              </a:rPr>
              <a:t> </a:t>
            </a:r>
            <a:r>
              <a:rPr lang="en-US" b="1" dirty="0" err="1">
                <a:solidFill>
                  <a:srgbClr val="0070C0"/>
                </a:solidFill>
              </a:rPr>
              <a:t>condiţiile</a:t>
            </a:r>
            <a:r>
              <a:rPr lang="en-US" b="1" dirty="0">
                <a:solidFill>
                  <a:srgbClr val="0070C0"/>
                </a:solidFill>
              </a:rPr>
              <a:t> </a:t>
            </a:r>
            <a:r>
              <a:rPr lang="en-US" dirty="0" err="1"/>
              <a:t>pentru</a:t>
            </a:r>
            <a:r>
              <a:rPr lang="en-US" dirty="0"/>
              <a:t> ca </a:t>
            </a:r>
            <a:r>
              <a:rPr lang="en-US" dirty="0" err="1"/>
              <a:t>funcţia</a:t>
            </a:r>
            <a:r>
              <a:rPr lang="en-US" dirty="0"/>
              <a:t> </a:t>
            </a:r>
            <a:r>
              <a:rPr lang="en-US" dirty="0" err="1"/>
              <a:t>să</a:t>
            </a:r>
            <a:r>
              <a:rPr lang="en-US" dirty="0"/>
              <a:t> </a:t>
            </a:r>
            <a:r>
              <a:rPr lang="en-US" dirty="0" err="1"/>
              <a:t>producă</a:t>
            </a:r>
            <a:r>
              <a:rPr lang="en-US" dirty="0"/>
              <a:t> </a:t>
            </a:r>
            <a:r>
              <a:rPr lang="en-US" b="1" dirty="0" err="1">
                <a:solidFill>
                  <a:srgbClr val="0070C0"/>
                </a:solidFill>
              </a:rPr>
              <a:t>ieşiri</a:t>
            </a:r>
            <a:r>
              <a:rPr lang="en-US" b="1" dirty="0">
                <a:solidFill>
                  <a:srgbClr val="0070C0"/>
                </a:solidFill>
              </a:rPr>
              <a:t> </a:t>
            </a:r>
            <a:r>
              <a:rPr lang="en-US" b="1" dirty="0" err="1">
                <a:solidFill>
                  <a:srgbClr val="0070C0"/>
                </a:solidFill>
              </a:rPr>
              <a:t>corecte</a:t>
            </a:r>
            <a:r>
              <a:rPr lang="en-US" dirty="0"/>
              <a:t>.</a:t>
            </a:r>
            <a:endParaRPr lang="ro-RO" dirty="0"/>
          </a:p>
          <a:p>
            <a:pPr>
              <a:buFont typeface="Wingdings" panose="05000000000000000000" pitchFamily="2" charset="2"/>
              <a:buChar char="ü"/>
            </a:pPr>
            <a:r>
              <a:rPr lang="en-US" dirty="0"/>
              <a:t> </a:t>
            </a:r>
            <a:r>
              <a:rPr lang="en-US" b="1" dirty="0" err="1">
                <a:solidFill>
                  <a:srgbClr val="0070C0"/>
                </a:solidFill>
              </a:rPr>
              <a:t>Ieșirile</a:t>
            </a:r>
            <a:r>
              <a:rPr lang="en-US" b="1" dirty="0">
                <a:solidFill>
                  <a:srgbClr val="0070C0"/>
                </a:solidFill>
              </a:rPr>
              <a:t> sunt </a:t>
            </a:r>
            <a:r>
              <a:rPr lang="en-US" dirty="0" err="1"/>
              <a:t>datele</a:t>
            </a:r>
            <a:r>
              <a:rPr lang="en-US" dirty="0"/>
              <a:t> </a:t>
            </a:r>
            <a:r>
              <a:rPr lang="en-US" dirty="0" err="1"/>
              <a:t>sau</a:t>
            </a:r>
            <a:r>
              <a:rPr lang="en-US" dirty="0"/>
              <a:t> </a:t>
            </a:r>
            <a:r>
              <a:rPr lang="en-US" dirty="0" err="1"/>
              <a:t>obiectele</a:t>
            </a:r>
            <a:r>
              <a:rPr lang="en-US" dirty="0"/>
              <a:t> </a:t>
            </a:r>
            <a:r>
              <a:rPr lang="en-US" b="1" dirty="0" err="1">
                <a:solidFill>
                  <a:srgbClr val="0070C0"/>
                </a:solidFill>
              </a:rPr>
              <a:t>produse</a:t>
            </a:r>
            <a:r>
              <a:rPr lang="en-US" b="1" dirty="0">
                <a:solidFill>
                  <a:srgbClr val="0070C0"/>
                </a:solidFill>
              </a:rPr>
              <a:t> de </a:t>
            </a:r>
            <a:r>
              <a:rPr lang="en-US" b="1" dirty="0" err="1">
                <a:solidFill>
                  <a:srgbClr val="0070C0"/>
                </a:solidFill>
              </a:rPr>
              <a:t>funcție</a:t>
            </a:r>
            <a:r>
              <a:rPr lang="en-US" dirty="0"/>
              <a:t>.</a:t>
            </a:r>
            <a:endParaRPr lang="ro-RO" dirty="0"/>
          </a:p>
          <a:p>
            <a:pPr>
              <a:buFont typeface="Wingdings" panose="05000000000000000000" pitchFamily="2" charset="2"/>
              <a:buChar char="ü"/>
            </a:pPr>
            <a:r>
              <a:rPr lang="en-US" dirty="0"/>
              <a:t> </a:t>
            </a:r>
            <a:r>
              <a:rPr lang="en-US" b="1" dirty="0" err="1">
                <a:solidFill>
                  <a:srgbClr val="0070C0"/>
                </a:solidFill>
              </a:rPr>
              <a:t>Mecanismele</a:t>
            </a:r>
            <a:r>
              <a:rPr lang="en-US" dirty="0"/>
              <a:t> </a:t>
            </a:r>
            <a:r>
              <a:rPr lang="en-US" dirty="0" err="1"/>
              <a:t>identifică</a:t>
            </a:r>
            <a:r>
              <a:rPr lang="en-US" dirty="0"/>
              <a:t> </a:t>
            </a:r>
            <a:r>
              <a:rPr lang="en-US" dirty="0" err="1"/>
              <a:t>mijloacele</a:t>
            </a:r>
            <a:r>
              <a:rPr lang="en-US" dirty="0"/>
              <a:t> care </a:t>
            </a:r>
            <a:r>
              <a:rPr lang="ro-RO" dirty="0"/>
              <a:t>asigură</a:t>
            </a:r>
            <a:r>
              <a:rPr lang="en-US" dirty="0"/>
              <a:t> </a:t>
            </a:r>
            <a:r>
              <a:rPr lang="en-US" b="1" dirty="0" err="1">
                <a:solidFill>
                  <a:srgbClr val="0070C0"/>
                </a:solidFill>
              </a:rPr>
              <a:t>executarea</a:t>
            </a:r>
            <a:r>
              <a:rPr lang="en-US" b="1" dirty="0">
                <a:solidFill>
                  <a:srgbClr val="0070C0"/>
                </a:solidFill>
              </a:rPr>
              <a:t> </a:t>
            </a:r>
            <a:r>
              <a:rPr lang="en-US" b="1" dirty="0" err="1">
                <a:solidFill>
                  <a:srgbClr val="0070C0"/>
                </a:solidFill>
              </a:rPr>
              <a:t>funcției</a:t>
            </a:r>
            <a:r>
              <a:rPr lang="en-US" dirty="0"/>
              <a:t>.</a:t>
            </a:r>
            <a:endParaRPr lang="ro-RO" dirty="0"/>
          </a:p>
          <a:p>
            <a:pPr>
              <a:buFont typeface="Wingdings" panose="05000000000000000000" pitchFamily="2" charset="2"/>
              <a:buChar char="ü"/>
            </a:pPr>
            <a:r>
              <a:rPr lang="en-US" dirty="0"/>
              <a:t> </a:t>
            </a:r>
            <a:r>
              <a:rPr lang="en-US" b="1" dirty="0" err="1">
                <a:solidFill>
                  <a:srgbClr val="0070C0"/>
                </a:solidFill>
              </a:rPr>
              <a:t>Săgețile</a:t>
            </a:r>
            <a:r>
              <a:rPr lang="en-US" b="1" dirty="0">
                <a:solidFill>
                  <a:srgbClr val="0070C0"/>
                </a:solidFill>
              </a:rPr>
              <a:t> de </a:t>
            </a:r>
            <a:r>
              <a:rPr lang="en-US" b="1" dirty="0" err="1">
                <a:solidFill>
                  <a:srgbClr val="0070C0"/>
                </a:solidFill>
              </a:rPr>
              <a:t>apel</a:t>
            </a:r>
            <a:r>
              <a:rPr lang="en-US" b="1" dirty="0">
                <a:solidFill>
                  <a:srgbClr val="0070C0"/>
                </a:solidFill>
              </a:rPr>
              <a:t> </a:t>
            </a:r>
            <a:r>
              <a:rPr lang="en-US" dirty="0"/>
              <a:t>permit </a:t>
            </a:r>
            <a:r>
              <a:rPr lang="en-US" dirty="0" err="1"/>
              <a:t>partajarea</a:t>
            </a:r>
            <a:r>
              <a:rPr lang="en-US" dirty="0"/>
              <a:t> </a:t>
            </a:r>
            <a:r>
              <a:rPr lang="en-US" dirty="0" err="1"/>
              <a:t>detaliilor</a:t>
            </a:r>
            <a:r>
              <a:rPr lang="en-US" dirty="0"/>
              <a:t> </a:t>
            </a:r>
            <a:r>
              <a:rPr lang="en-US" dirty="0" err="1"/>
              <a:t>între</a:t>
            </a:r>
            <a:r>
              <a:rPr lang="en-US" dirty="0"/>
              <a:t> </a:t>
            </a:r>
            <a:r>
              <a:rPr lang="en-US" dirty="0" err="1"/>
              <a:t>modele</a:t>
            </a:r>
            <a:r>
              <a:rPr lang="en-US" dirty="0"/>
              <a:t> (</a:t>
            </a:r>
            <a:r>
              <a:rPr lang="en-US" dirty="0" err="1"/>
              <a:t>legăndu</a:t>
            </a:r>
            <a:r>
              <a:rPr lang="en-US" dirty="0"/>
              <a:t>-le </a:t>
            </a:r>
            <a:r>
              <a:rPr lang="en-US" dirty="0" err="1"/>
              <a:t>între</a:t>
            </a:r>
            <a:r>
              <a:rPr lang="en-US" dirty="0"/>
              <a:t> </a:t>
            </a:r>
            <a:r>
              <a:rPr lang="en-US" dirty="0" err="1"/>
              <a:t>ele</a:t>
            </a:r>
            <a:r>
              <a:rPr lang="en-US" dirty="0"/>
              <a:t>) </a:t>
            </a:r>
            <a:r>
              <a:rPr lang="en-US" dirty="0" err="1"/>
              <a:t>sau</a:t>
            </a:r>
            <a:r>
              <a:rPr lang="en-US" dirty="0"/>
              <a:t> </a:t>
            </a:r>
            <a:r>
              <a:rPr lang="en-US" dirty="0" err="1"/>
              <a:t>între</a:t>
            </a:r>
            <a:r>
              <a:rPr lang="en-US" dirty="0"/>
              <a:t> </a:t>
            </a:r>
            <a:r>
              <a:rPr lang="en-US" dirty="0" err="1"/>
              <a:t>părți</a:t>
            </a:r>
            <a:r>
              <a:rPr lang="en-US" dirty="0"/>
              <a:t> ale </a:t>
            </a:r>
            <a:r>
              <a:rPr lang="en-US" dirty="0" err="1"/>
              <a:t>aceluiași</a:t>
            </a:r>
            <a:r>
              <a:rPr lang="en-US" dirty="0"/>
              <a:t> model. </a:t>
            </a:r>
            <a:r>
              <a:rPr lang="en-US" b="1" dirty="0" err="1">
                <a:solidFill>
                  <a:srgbClr val="0070C0"/>
                </a:solidFill>
              </a:rPr>
              <a:t>Caseta</a:t>
            </a:r>
            <a:r>
              <a:rPr lang="en-US" b="1" dirty="0">
                <a:solidFill>
                  <a:srgbClr val="0070C0"/>
                </a:solidFill>
              </a:rPr>
              <a:t> </a:t>
            </a:r>
            <a:r>
              <a:rPr lang="en-US" b="1" dirty="0" err="1">
                <a:solidFill>
                  <a:srgbClr val="0070C0"/>
                </a:solidFill>
              </a:rPr>
              <a:t>apelată</a:t>
            </a:r>
            <a:r>
              <a:rPr lang="en-US" b="1" dirty="0">
                <a:solidFill>
                  <a:srgbClr val="0070C0"/>
                </a:solidFill>
              </a:rPr>
              <a:t> </a:t>
            </a:r>
            <a:r>
              <a:rPr lang="en-US" dirty="0" err="1"/>
              <a:t>oferă</a:t>
            </a:r>
            <a:r>
              <a:rPr lang="en-US" dirty="0"/>
              <a:t> </a:t>
            </a:r>
            <a:r>
              <a:rPr lang="en-US" dirty="0" err="1"/>
              <a:t>detalii</a:t>
            </a:r>
            <a:r>
              <a:rPr lang="en-US" dirty="0"/>
              <a:t> </a:t>
            </a:r>
            <a:r>
              <a:rPr lang="en-US" dirty="0" err="1"/>
              <a:t>pentru</a:t>
            </a:r>
            <a:r>
              <a:rPr lang="en-US" dirty="0"/>
              <a:t> </a:t>
            </a:r>
            <a:r>
              <a:rPr lang="en-US" dirty="0" err="1"/>
              <a:t>caseta</a:t>
            </a:r>
            <a:r>
              <a:rPr lang="en-US" dirty="0"/>
              <a:t> </a:t>
            </a:r>
            <a:r>
              <a:rPr lang="en-US" b="1" dirty="0" err="1"/>
              <a:t>apelantului</a:t>
            </a:r>
            <a:r>
              <a:rPr lang="en-US" dirty="0"/>
              <a:t>.</a:t>
            </a:r>
          </a:p>
        </p:txBody>
      </p:sp>
      <p:sp>
        <p:nvSpPr>
          <p:cNvPr id="4" name="Footer Placeholder 3">
            <a:extLst>
              <a:ext uri="{FF2B5EF4-FFF2-40B4-BE49-F238E27FC236}">
                <a16:creationId xmlns:a16="http://schemas.microsoft.com/office/drawing/2014/main" id="{FEA9E1B6-0996-B691-3F01-8F9DF39FA5A4}"/>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9855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9EFC0-0F8B-C35D-CA50-922737BC4357}"/>
              </a:ext>
            </a:extLst>
          </p:cNvPr>
          <p:cNvSpPr txBox="1">
            <a:spLocks noGrp="1"/>
          </p:cNvSpPr>
          <p:nvPr>
            <p:ph type="title"/>
          </p:nvPr>
        </p:nvSpPr>
        <p:spPr>
          <a:xfrm>
            <a:off x="838203" y="365129"/>
            <a:ext cx="10515600" cy="614586"/>
          </a:xfrm>
        </p:spPr>
        <p:txBody>
          <a:bodyPr>
            <a:normAutofit fontScale="90000"/>
          </a:bodyPr>
          <a:lstStyle/>
          <a:p>
            <a:pPr lvl="0"/>
            <a:r>
              <a:rPr lang="ro-RO" sz="4000" b="1"/>
              <a:t>Diagrama de context (Context Diagram)</a:t>
            </a:r>
            <a:endParaRPr lang="ru-RU" sz="4000"/>
          </a:p>
        </p:txBody>
      </p:sp>
      <p:sp>
        <p:nvSpPr>
          <p:cNvPr id="4" name="Нижний колонтитул 3">
            <a:extLst>
              <a:ext uri="{FF2B5EF4-FFF2-40B4-BE49-F238E27FC236}">
                <a16:creationId xmlns:a16="http://schemas.microsoft.com/office/drawing/2014/main" id="{3D008760-54C2-4EA5-0ABD-DAC8A896AB96}"/>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5" name="Номер слайда 4">
            <a:extLst>
              <a:ext uri="{FF2B5EF4-FFF2-40B4-BE49-F238E27FC236}">
                <a16:creationId xmlns:a16="http://schemas.microsoft.com/office/drawing/2014/main" id="{24AC0604-4252-E93E-174A-1FFD81B455F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2E9281-A8DB-444E-945A-AF6ADA06BAED}" type="slidenum">
              <a:rPr/>
              <a:t>21</a:t>
            </a:fld>
            <a:endParaRPr lang="ru-RU" sz="1200" b="0" i="0" u="none" strike="noStrike" kern="1200" cap="none" spc="0" baseline="0">
              <a:solidFill>
                <a:srgbClr val="898989"/>
              </a:solidFill>
              <a:uFillTx/>
              <a:latin typeface="Calibri"/>
            </a:endParaRPr>
          </a:p>
        </p:txBody>
      </p:sp>
      <p:pic>
        <p:nvPicPr>
          <p:cNvPr id="6" name="Объект 5">
            <a:extLst>
              <a:ext uri="{FF2B5EF4-FFF2-40B4-BE49-F238E27FC236}">
                <a16:creationId xmlns:a16="http://schemas.microsoft.com/office/drawing/2014/main" id="{468ED482-3BF4-B1D6-FF82-39E435054B72}"/>
              </a:ext>
            </a:extLst>
          </p:cNvPr>
          <p:cNvPicPr>
            <a:picLocks noChangeAspect="1"/>
          </p:cNvPicPr>
          <p:nvPr/>
        </p:nvPicPr>
        <p:blipFill>
          <a:blip r:embed="rId2"/>
          <a:stretch>
            <a:fillRect/>
          </a:stretch>
        </p:blipFill>
        <p:spPr>
          <a:xfrm>
            <a:off x="2292094" y="1410789"/>
            <a:ext cx="6529689" cy="4816767"/>
          </a:xfrm>
          <a:prstGeom prst="rect">
            <a:avLst/>
          </a:prstGeom>
          <a:noFill/>
          <a:ln cap="flat">
            <a:noFill/>
          </a:ln>
        </p:spPr>
      </p:pic>
      <p:sp>
        <p:nvSpPr>
          <p:cNvPr id="3" name="Footer Placeholder 2">
            <a:extLst>
              <a:ext uri="{FF2B5EF4-FFF2-40B4-BE49-F238E27FC236}">
                <a16:creationId xmlns:a16="http://schemas.microsoft.com/office/drawing/2014/main" id="{AB7A7B2F-9010-6A46-47C0-A39433F23B80}"/>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3320A9CE-9A73-8E8E-6036-7A5E9D0C6923}"/>
              </a:ext>
            </a:extLst>
          </p:cNvPr>
          <p:cNvSpPr txBox="1">
            <a:spLocks noGrp="1"/>
          </p:cNvSpPr>
          <p:nvPr>
            <p:ph idx="1"/>
          </p:nvPr>
        </p:nvSpPr>
        <p:spPr>
          <a:xfrm>
            <a:off x="838203" y="554181"/>
            <a:ext cx="10910456" cy="5622782"/>
          </a:xfrm>
        </p:spPr>
        <p:txBody>
          <a:bodyPr/>
          <a:lstStyle/>
          <a:p>
            <a:pPr lvl="0"/>
            <a:r>
              <a:rPr lang="ro-RO" sz="2600" b="1" dirty="0"/>
              <a:t>Diagrama de context (Context Diagram)</a:t>
            </a:r>
            <a:endParaRPr lang="ru-RU" sz="2600" dirty="0"/>
          </a:p>
          <a:p>
            <a:pPr lvl="0"/>
            <a:r>
              <a:rPr lang="ro-RO" sz="2600" b="1" i="1" dirty="0"/>
              <a:t>Modelul funcționării</a:t>
            </a:r>
            <a:r>
              <a:rPr lang="ro-RO" sz="2600" dirty="0"/>
              <a:t> obiectului </a:t>
            </a:r>
            <a:r>
              <a:rPr lang="ro-RO" sz="2600" b="1" dirty="0">
                <a:solidFill>
                  <a:srgbClr val="0070C0"/>
                </a:solidFill>
              </a:rPr>
              <a:t>la cel mai înalt nivel:</a:t>
            </a:r>
          </a:p>
          <a:p>
            <a:pPr lvl="0"/>
            <a:r>
              <a:rPr lang="ro-RO" sz="2600" b="1" dirty="0">
                <a:solidFill>
                  <a:schemeClr val="accent2">
                    <a:lumMod val="50000"/>
                  </a:schemeClr>
                </a:solidFill>
              </a:rPr>
              <a:t>Constituit din elemente:</a:t>
            </a:r>
            <a:endParaRPr lang="ro-RO" sz="2600" dirty="0">
              <a:solidFill>
                <a:schemeClr val="accent2">
                  <a:lumMod val="50000"/>
                </a:schemeClr>
              </a:solidFill>
            </a:endParaRPr>
          </a:p>
          <a:p>
            <a:pPr>
              <a:buFont typeface="Wingdings" panose="05000000000000000000" pitchFamily="2" charset="2"/>
              <a:buChar char="Ø"/>
            </a:pPr>
            <a:r>
              <a:rPr lang="ro-RO" sz="2600" b="1" i="1" dirty="0">
                <a:solidFill>
                  <a:schemeClr val="accent2">
                    <a:lumMod val="50000"/>
                  </a:schemeClr>
                </a:solidFill>
              </a:rPr>
              <a:t> Funcțional  -ul </a:t>
            </a:r>
            <a:r>
              <a:rPr lang="ro-RO" sz="2600" dirty="0">
                <a:solidFill>
                  <a:schemeClr val="accent2">
                    <a:lumMod val="50000"/>
                  </a:schemeClr>
                </a:solidFill>
              </a:rPr>
              <a:t> </a:t>
            </a:r>
            <a:r>
              <a:rPr lang="ro-RO" sz="2600" dirty="0">
                <a:solidFill>
                  <a:schemeClr val="tx1"/>
                </a:solidFill>
              </a:rPr>
              <a:t>sistemului modelat (denumirea lui),</a:t>
            </a:r>
            <a:endParaRPr lang="ro-RO" sz="2600" b="1" i="1" dirty="0">
              <a:solidFill>
                <a:schemeClr val="accent2">
                  <a:lumMod val="50000"/>
                </a:schemeClr>
              </a:solidFill>
            </a:endParaRPr>
          </a:p>
          <a:p>
            <a:pPr lvl="0">
              <a:buFont typeface="Wingdings" panose="05000000000000000000" pitchFamily="2" charset="2"/>
              <a:buChar char="Ø"/>
            </a:pPr>
            <a:r>
              <a:rPr lang="ro-RO" sz="2600" b="1" i="1" dirty="0">
                <a:solidFill>
                  <a:schemeClr val="accent2">
                    <a:lumMod val="50000"/>
                  </a:schemeClr>
                </a:solidFill>
              </a:rPr>
              <a:t> Intrari</a:t>
            </a:r>
            <a:r>
              <a:rPr lang="ro-RO" sz="2600" dirty="0"/>
              <a:t>: elemente care declanșeaza activitatea (procesele),</a:t>
            </a:r>
          </a:p>
          <a:p>
            <a:pPr>
              <a:buFont typeface="Wingdings" panose="05000000000000000000" pitchFamily="2" charset="2"/>
              <a:buChar char="Ø"/>
            </a:pPr>
            <a:r>
              <a:rPr lang="ro-RO" sz="2600" b="1" i="1" dirty="0">
                <a:solidFill>
                  <a:schemeClr val="accent2">
                    <a:lumMod val="50000"/>
                  </a:schemeClr>
                </a:solidFill>
              </a:rPr>
              <a:t> Iesiri: </a:t>
            </a:r>
            <a:r>
              <a:rPr lang="ro-RO" sz="2600" dirty="0"/>
              <a:t>rezultatele efectuarii activitatii (proceselor).</a:t>
            </a:r>
            <a:endParaRPr lang="ru-RU" sz="2600" dirty="0"/>
          </a:p>
          <a:p>
            <a:pPr lvl="0">
              <a:buFont typeface="Wingdings" pitchFamily="2"/>
              <a:buChar char="Ø"/>
            </a:pPr>
            <a:r>
              <a:rPr lang="ro-RO" sz="2600" b="1" i="1" dirty="0">
                <a:solidFill>
                  <a:schemeClr val="accent2">
                    <a:lumMod val="50000"/>
                  </a:schemeClr>
                </a:solidFill>
              </a:rPr>
              <a:t> Control: </a:t>
            </a:r>
            <a:r>
              <a:rPr lang="ro-RO" sz="2600" dirty="0"/>
              <a:t>ghidează sau reglează actrivitatea, prcesele (contextul funcționării),</a:t>
            </a:r>
            <a:endParaRPr lang="ru-RU" sz="2600" dirty="0"/>
          </a:p>
          <a:p>
            <a:pPr lvl="0">
              <a:buFont typeface="Wingdings" pitchFamily="2"/>
              <a:buChar char="Ø"/>
            </a:pPr>
            <a:r>
              <a:rPr lang="ro-RO" sz="2600" b="1" i="1" dirty="0">
                <a:solidFill>
                  <a:schemeClr val="accent2">
                    <a:lumMod val="50000"/>
                  </a:schemeClr>
                </a:solidFill>
              </a:rPr>
              <a:t> Mecanisme</a:t>
            </a:r>
            <a:r>
              <a:rPr lang="ro-RO" sz="2600" dirty="0">
                <a:solidFill>
                  <a:schemeClr val="accent2">
                    <a:lumMod val="50000"/>
                  </a:schemeClr>
                </a:solidFill>
              </a:rPr>
              <a:t>: </a:t>
            </a:r>
            <a:r>
              <a:rPr lang="ro-RO" sz="2600" dirty="0"/>
              <a:t>sisteme, personal, echipamente utilizate pentru a efectua activitatea,</a:t>
            </a:r>
            <a:endParaRPr lang="ru-RU" sz="2600" dirty="0"/>
          </a:p>
          <a:p>
            <a:pPr marL="0" lvl="0" indent="0">
              <a:buNone/>
            </a:pPr>
            <a:endParaRPr lang="ru-RU" sz="2600" dirty="0"/>
          </a:p>
        </p:txBody>
      </p:sp>
      <p:sp>
        <p:nvSpPr>
          <p:cNvPr id="3" name="Нижний колонтитул 3">
            <a:extLst>
              <a:ext uri="{FF2B5EF4-FFF2-40B4-BE49-F238E27FC236}">
                <a16:creationId xmlns:a16="http://schemas.microsoft.com/office/drawing/2014/main" id="{DF269DB2-BE69-6044-5A0C-4A51ED5186FE}"/>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4" name="Номер слайда 4">
            <a:extLst>
              <a:ext uri="{FF2B5EF4-FFF2-40B4-BE49-F238E27FC236}">
                <a16:creationId xmlns:a16="http://schemas.microsoft.com/office/drawing/2014/main" id="{C79A5902-DDD6-5414-FD4E-7355708719D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F6D025-E275-4E96-8AB6-C4633C6E1AE2}" type="slidenum">
              <a:rPr/>
              <a:t>22</a:t>
            </a:fld>
            <a:endParaRPr lang="ru-RU" sz="1200" b="0" i="0" u="none" strike="noStrike" kern="1200" cap="none" spc="0" baseline="0">
              <a:solidFill>
                <a:srgbClr val="898989"/>
              </a:solidFill>
              <a:uFillTx/>
              <a:latin typeface="Calibri"/>
            </a:endParaRPr>
          </a:p>
        </p:txBody>
      </p:sp>
      <p:pic>
        <p:nvPicPr>
          <p:cNvPr id="5" name="Объект 5">
            <a:extLst>
              <a:ext uri="{FF2B5EF4-FFF2-40B4-BE49-F238E27FC236}">
                <a16:creationId xmlns:a16="http://schemas.microsoft.com/office/drawing/2014/main" id="{6A543AD1-4A23-6579-C087-D70912B5C87B}"/>
              </a:ext>
            </a:extLst>
          </p:cNvPr>
          <p:cNvPicPr>
            <a:picLocks noChangeAspect="1"/>
          </p:cNvPicPr>
          <p:nvPr/>
        </p:nvPicPr>
        <p:blipFill>
          <a:blip r:embed="rId2"/>
          <a:stretch>
            <a:fillRect/>
          </a:stretch>
        </p:blipFill>
        <p:spPr>
          <a:xfrm>
            <a:off x="8968510" y="263617"/>
            <a:ext cx="2630634" cy="1940544"/>
          </a:xfrm>
          <a:prstGeom prst="rect">
            <a:avLst/>
          </a:prstGeom>
          <a:noFill/>
          <a:ln cap="flat">
            <a:noFill/>
          </a:ln>
        </p:spPr>
      </p:pic>
      <p:sp>
        <p:nvSpPr>
          <p:cNvPr id="6" name="Footer Placeholder 5">
            <a:extLst>
              <a:ext uri="{FF2B5EF4-FFF2-40B4-BE49-F238E27FC236}">
                <a16:creationId xmlns:a16="http://schemas.microsoft.com/office/drawing/2014/main" id="{E8AD1BA4-D8F6-0307-52C2-C6084AEFF2C8}"/>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3">
            <a:extLst>
              <a:ext uri="{FF2B5EF4-FFF2-40B4-BE49-F238E27FC236}">
                <a16:creationId xmlns:a16="http://schemas.microsoft.com/office/drawing/2014/main" id="{58F645AB-E886-2A03-910E-83945E75F008}"/>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3" name="Номер слайда 4">
            <a:extLst>
              <a:ext uri="{FF2B5EF4-FFF2-40B4-BE49-F238E27FC236}">
                <a16:creationId xmlns:a16="http://schemas.microsoft.com/office/drawing/2014/main" id="{6DF3D310-506D-F71B-6A09-335FAE5E553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BDDA1E-0143-4B88-A7A8-BABD3F61B8AA}" type="slidenum">
              <a:rPr/>
              <a:t>23</a:t>
            </a:fld>
            <a:endParaRPr lang="ru-RU" sz="1200" b="0" i="0" u="none" strike="noStrike" kern="1200" cap="none" spc="0" baseline="0">
              <a:solidFill>
                <a:srgbClr val="898989"/>
              </a:solidFill>
              <a:uFillTx/>
              <a:latin typeface="Calibri"/>
            </a:endParaRPr>
          </a:p>
        </p:txBody>
      </p:sp>
      <p:pic>
        <p:nvPicPr>
          <p:cNvPr id="4" name="Объект 5">
            <a:extLst>
              <a:ext uri="{FF2B5EF4-FFF2-40B4-BE49-F238E27FC236}">
                <a16:creationId xmlns:a16="http://schemas.microsoft.com/office/drawing/2014/main" id="{F2903239-6D85-A023-4620-DB1E5C66A5D4}"/>
              </a:ext>
            </a:extLst>
          </p:cNvPr>
          <p:cNvPicPr>
            <a:picLocks noGrp="1" noChangeAspect="1"/>
          </p:cNvPicPr>
          <p:nvPr>
            <p:ph idx="1"/>
          </p:nvPr>
        </p:nvPicPr>
        <p:blipFill>
          <a:blip r:embed="rId2"/>
          <a:stretch>
            <a:fillRect/>
          </a:stretch>
        </p:blipFill>
        <p:spPr>
          <a:xfrm>
            <a:off x="1465682" y="163284"/>
            <a:ext cx="9372600" cy="6193066"/>
          </a:xfrm>
        </p:spPr>
      </p:pic>
      <p:sp>
        <p:nvSpPr>
          <p:cNvPr id="5" name="Footer Placeholder 4">
            <a:extLst>
              <a:ext uri="{FF2B5EF4-FFF2-40B4-BE49-F238E27FC236}">
                <a16:creationId xmlns:a16="http://schemas.microsoft.com/office/drawing/2014/main" id="{FD9DCDE3-A7E9-F205-E2F9-735E07496075}"/>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3">
            <a:extLst>
              <a:ext uri="{FF2B5EF4-FFF2-40B4-BE49-F238E27FC236}">
                <a16:creationId xmlns:a16="http://schemas.microsoft.com/office/drawing/2014/main" id="{7329448E-1DF4-DA56-46E8-646026247C5F}"/>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3" name="Номер слайда 4">
            <a:extLst>
              <a:ext uri="{FF2B5EF4-FFF2-40B4-BE49-F238E27FC236}">
                <a16:creationId xmlns:a16="http://schemas.microsoft.com/office/drawing/2014/main" id="{9876338A-E5FD-A08A-9702-B55FAB11522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A45BAD-F0F5-4306-9352-8C2CF6D05358}" type="slidenum">
              <a:rPr/>
              <a:t>24</a:t>
            </a:fld>
            <a:endParaRPr lang="ru-RU" sz="1200" b="0" i="0" u="none" strike="noStrike" kern="1200" cap="none" spc="0" baseline="0">
              <a:solidFill>
                <a:srgbClr val="898989"/>
              </a:solidFill>
              <a:uFillTx/>
              <a:latin typeface="Calibri"/>
            </a:endParaRPr>
          </a:p>
        </p:txBody>
      </p:sp>
      <p:pic>
        <p:nvPicPr>
          <p:cNvPr id="4" name="Объект 5">
            <a:extLst>
              <a:ext uri="{FF2B5EF4-FFF2-40B4-BE49-F238E27FC236}">
                <a16:creationId xmlns:a16="http://schemas.microsoft.com/office/drawing/2014/main" id="{7B432D59-D698-EE7A-3981-551BDADADF5A}"/>
              </a:ext>
            </a:extLst>
          </p:cNvPr>
          <p:cNvPicPr>
            <a:picLocks noGrp="1" noChangeAspect="1"/>
          </p:cNvPicPr>
          <p:nvPr>
            <p:ph idx="1"/>
          </p:nvPr>
        </p:nvPicPr>
        <p:blipFill>
          <a:blip r:embed="rId2"/>
          <a:stretch>
            <a:fillRect/>
          </a:stretch>
        </p:blipFill>
        <p:spPr>
          <a:xfrm>
            <a:off x="947053" y="0"/>
            <a:ext cx="10548262" cy="6538910"/>
          </a:xfrm>
        </p:spPr>
      </p:pic>
      <p:sp>
        <p:nvSpPr>
          <p:cNvPr id="5" name="Footer Placeholder 4">
            <a:extLst>
              <a:ext uri="{FF2B5EF4-FFF2-40B4-BE49-F238E27FC236}">
                <a16:creationId xmlns:a16="http://schemas.microsoft.com/office/drawing/2014/main" id="{8FAA5FE6-00BB-213D-87DF-EA2F7A90BCFF}"/>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CBDEC8-723A-C034-5108-55EBAE578B4B}"/>
              </a:ext>
            </a:extLst>
          </p:cNvPr>
          <p:cNvSpPr txBox="1">
            <a:spLocks noGrp="1"/>
          </p:cNvSpPr>
          <p:nvPr>
            <p:ph type="title"/>
          </p:nvPr>
        </p:nvSpPr>
        <p:spPr>
          <a:xfrm>
            <a:off x="1981203" y="457200"/>
            <a:ext cx="8229600" cy="1100142"/>
          </a:xfrm>
        </p:spPr>
        <p:txBody>
          <a:bodyPr anchorCtr="1"/>
          <a:lstStyle/>
          <a:p>
            <a:pPr lvl="0" algn="ctr"/>
            <a:r>
              <a:rPr lang="ro-RO" sz="3600" b="1">
                <a:effectLst>
                  <a:outerShdw dist="38096" dir="2700000">
                    <a:srgbClr val="C0C0C0"/>
                  </a:outerShdw>
                </a:effectLst>
              </a:rPr>
              <a:t>Pagina ”MASTER”</a:t>
            </a:r>
            <a:r>
              <a:rPr lang="ru-RU" sz="3600" b="1">
                <a:effectLst>
                  <a:outerShdw dist="38096" dir="2700000">
                    <a:srgbClr val="C0C0C0"/>
                  </a:outerShdw>
                </a:effectLst>
              </a:rPr>
              <a:t>  (</a:t>
            </a:r>
            <a:r>
              <a:rPr lang="ro-RO" sz="3600" b="1">
                <a:effectLst>
                  <a:outerShdw dist="38096" dir="2700000">
                    <a:srgbClr val="C0C0C0"/>
                  </a:outerShdw>
                </a:effectLst>
              </a:rPr>
              <a:t>carcasa diagramei) </a:t>
            </a:r>
            <a:br>
              <a:rPr lang="ro-RO" sz="3600" b="1">
                <a:effectLst>
                  <a:outerShdw dist="38096" dir="2700000">
                    <a:srgbClr val="C0C0C0"/>
                  </a:outerShdw>
                </a:effectLst>
              </a:rPr>
            </a:br>
            <a:r>
              <a:rPr lang="ro-RO" sz="3600" b="1">
                <a:effectLst>
                  <a:outerShdw dist="38096" dir="2700000">
                    <a:srgbClr val="C0C0C0"/>
                  </a:outerShdw>
                </a:effectLst>
              </a:rPr>
              <a:t>în IDEF0</a:t>
            </a:r>
            <a:endParaRPr lang="ru-RU" sz="3600" b="1">
              <a:effectLst>
                <a:outerShdw dist="38096" dir="2700000">
                  <a:srgbClr val="C0C0C0"/>
                </a:outerShdw>
              </a:effectLst>
            </a:endParaRPr>
          </a:p>
        </p:txBody>
      </p:sp>
      <p:sp>
        <p:nvSpPr>
          <p:cNvPr id="3" name="Rectangle 3">
            <a:extLst>
              <a:ext uri="{FF2B5EF4-FFF2-40B4-BE49-F238E27FC236}">
                <a16:creationId xmlns:a16="http://schemas.microsoft.com/office/drawing/2014/main" id="{EFEB413E-5683-AB82-3F36-FE270B72BF09}"/>
              </a:ext>
            </a:extLst>
          </p:cNvPr>
          <p:cNvSpPr txBox="1">
            <a:spLocks noGrp="1"/>
          </p:cNvSpPr>
          <p:nvPr>
            <p:ph idx="1"/>
          </p:nvPr>
        </p:nvSpPr>
        <p:spPr>
          <a:xfrm>
            <a:off x="692731" y="1557342"/>
            <a:ext cx="10529453" cy="4594082"/>
          </a:xfrm>
          <a:ln w="9528">
            <a:solidFill>
              <a:srgbClr val="E7E6E6"/>
            </a:solidFill>
            <a:prstDash val="solid"/>
          </a:ln>
        </p:spPr>
        <p:txBody>
          <a:bodyPr/>
          <a:lstStyle/>
          <a:p>
            <a:pPr marL="0" lvl="0" indent="0">
              <a:buNone/>
            </a:pPr>
            <a:r>
              <a:rPr lang="ro-RO" dirty="0"/>
              <a:t>Este divizat în 3 câmpuri principale</a:t>
            </a:r>
            <a:r>
              <a:rPr lang="ru-RU" dirty="0"/>
              <a:t>:</a:t>
            </a:r>
            <a:endParaRPr lang="ro-RO" dirty="0"/>
          </a:p>
          <a:p>
            <a:pPr marL="0" lvl="0" indent="0">
              <a:buNone/>
            </a:pPr>
            <a:endParaRPr lang="ru-RU" dirty="0"/>
          </a:p>
          <a:p>
            <a:pPr marL="990596" lvl="1" indent="-533396">
              <a:buAutoNum type="arabicParenR"/>
            </a:pPr>
            <a:r>
              <a:rPr lang="ro-RO" sz="2800" b="1" i="1" dirty="0">
                <a:solidFill>
                  <a:srgbClr val="C00000"/>
                </a:solidFill>
              </a:rPr>
              <a:t>Câmpul informației de serviciu </a:t>
            </a:r>
            <a:r>
              <a:rPr lang="ru-RU" sz="2800" dirty="0"/>
              <a:t>(</a:t>
            </a:r>
            <a:r>
              <a:rPr lang="ro-RO" sz="2800" dirty="0"/>
              <a:t>pentru ghidarea duagramei în procesul de modelare</a:t>
            </a:r>
            <a:r>
              <a:rPr lang="ru-RU" sz="2800" dirty="0"/>
              <a:t>)</a:t>
            </a:r>
            <a:endParaRPr lang="ro-RO" sz="2800" dirty="0"/>
          </a:p>
          <a:p>
            <a:pPr marL="990596" lvl="1" indent="-533396">
              <a:buAutoNum type="arabicParenR"/>
            </a:pPr>
            <a:endParaRPr lang="ru-RU" sz="2800" dirty="0"/>
          </a:p>
          <a:p>
            <a:pPr marL="990596" lvl="1" indent="-533396">
              <a:buNone/>
            </a:pPr>
            <a:r>
              <a:rPr lang="ru-RU" sz="2800" dirty="0"/>
              <a:t>2) </a:t>
            </a:r>
            <a:r>
              <a:rPr lang="ro-RO" sz="2800" b="1" i="1" dirty="0">
                <a:solidFill>
                  <a:srgbClr val="C00000"/>
                </a:solidFill>
              </a:rPr>
              <a:t>Câmpul mesajelor</a:t>
            </a:r>
            <a:r>
              <a:rPr lang="ru-RU" sz="2800" dirty="0">
                <a:solidFill>
                  <a:srgbClr val="C00000"/>
                </a:solidFill>
              </a:rPr>
              <a:t> </a:t>
            </a:r>
            <a:r>
              <a:rPr lang="ru-RU" sz="2800" dirty="0"/>
              <a:t>(</a:t>
            </a:r>
            <a:r>
              <a:rPr lang="ro-RO" sz="2800" dirty="0"/>
              <a:t>câmpul unde se desenează diagrama</a:t>
            </a:r>
            <a:r>
              <a:rPr lang="ru-RU" sz="2800" dirty="0"/>
              <a:t>)</a:t>
            </a:r>
            <a:endParaRPr lang="ro-RO" sz="2800" dirty="0"/>
          </a:p>
          <a:p>
            <a:pPr marL="990596" lvl="1" indent="-533396">
              <a:buNone/>
            </a:pPr>
            <a:endParaRPr lang="ru-RU" sz="2800" dirty="0"/>
          </a:p>
          <a:p>
            <a:pPr marL="990596" lvl="1" indent="-533396">
              <a:buNone/>
            </a:pPr>
            <a:r>
              <a:rPr lang="ru-RU" sz="2800" dirty="0"/>
              <a:t>3) </a:t>
            </a:r>
            <a:r>
              <a:rPr lang="ro-RO" sz="2800" b="1" i="1" dirty="0">
                <a:solidFill>
                  <a:srgbClr val="C00000"/>
                </a:solidFill>
              </a:rPr>
              <a:t>Câmpul de identificare</a:t>
            </a:r>
            <a:r>
              <a:rPr lang="ru-RU" sz="2800" dirty="0">
                <a:solidFill>
                  <a:srgbClr val="C00000"/>
                </a:solidFill>
              </a:rPr>
              <a:t> </a:t>
            </a:r>
            <a:r>
              <a:rPr lang="ru-RU" sz="2800" dirty="0"/>
              <a:t>(</a:t>
            </a:r>
            <a:r>
              <a:rPr lang="ro-RO" sz="2800" dirty="0"/>
              <a:t>identificarea diagramei și poziționarea ei în ierarhie</a:t>
            </a:r>
            <a:r>
              <a:rPr lang="ru-RU" sz="2800" dirty="0"/>
              <a:t>)</a:t>
            </a:r>
          </a:p>
        </p:txBody>
      </p:sp>
      <p:sp>
        <p:nvSpPr>
          <p:cNvPr id="4" name="Номер слайда 1">
            <a:extLst>
              <a:ext uri="{FF2B5EF4-FFF2-40B4-BE49-F238E27FC236}">
                <a16:creationId xmlns:a16="http://schemas.microsoft.com/office/drawing/2014/main" id="{24D63AB5-FA2F-1EE8-134F-218B16D0484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C68EDC-8BB5-4E8F-B15D-D4F037B5E38A}" type="slidenum">
              <a:rPr/>
              <a:t>25</a:t>
            </a:fld>
            <a:endParaRPr lang="ru-RU" sz="1200" b="0" i="0" u="none" strike="noStrike" kern="1200" cap="none" spc="0" baseline="0">
              <a:solidFill>
                <a:srgbClr val="898989"/>
              </a:solidFill>
              <a:uFillTx/>
              <a:latin typeface="Calibri"/>
            </a:endParaRPr>
          </a:p>
        </p:txBody>
      </p:sp>
      <p:sp>
        <p:nvSpPr>
          <p:cNvPr id="6" name="Footer Placeholder 5">
            <a:extLst>
              <a:ext uri="{FF2B5EF4-FFF2-40B4-BE49-F238E27FC236}">
                <a16:creationId xmlns:a16="http://schemas.microsoft.com/office/drawing/2014/main" id="{262F3C3A-AECC-F1CA-FDBC-F66B62500DE7}"/>
              </a:ext>
            </a:extLst>
          </p:cNvPr>
          <p:cNvSpPr>
            <a:spLocks noGrp="1"/>
          </p:cNvSpPr>
          <p:nvPr>
            <p:ph type="ftr" sz="quarter" idx="9"/>
          </p:nvPr>
        </p:nvSpPr>
        <p:spPr>
          <a:xfrm>
            <a:off x="3900057" y="6173786"/>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C0B6C6-F7E2-FE61-9D2D-6BA7FAD9444C}"/>
              </a:ext>
            </a:extLst>
          </p:cNvPr>
          <p:cNvSpPr txBox="1">
            <a:spLocks noGrp="1"/>
          </p:cNvSpPr>
          <p:nvPr>
            <p:ph type="title"/>
          </p:nvPr>
        </p:nvSpPr>
        <p:spPr>
          <a:xfrm>
            <a:off x="4414155" y="54404"/>
            <a:ext cx="3363689" cy="529374"/>
          </a:xfrm>
        </p:spPr>
        <p:txBody>
          <a:bodyPr anchorCtr="1"/>
          <a:lstStyle/>
          <a:p>
            <a:pPr lvl="0" algn="ctr"/>
            <a:r>
              <a:rPr lang="ro-RO" sz="2800" b="1" dirty="0">
                <a:effectLst>
                  <a:outerShdw dist="38096" dir="2700000">
                    <a:srgbClr val="C0C0C0"/>
                  </a:outerShdw>
                </a:effectLst>
              </a:rPr>
              <a:t>Pagina ”MASTER”</a:t>
            </a:r>
            <a:endParaRPr lang="ru-RU" sz="2800" b="1" dirty="0">
              <a:solidFill>
                <a:srgbClr val="CC0000"/>
              </a:solidFill>
              <a:effectLst>
                <a:outerShdw dist="38096" dir="2700000">
                  <a:srgbClr val="C0C0C0"/>
                </a:outerShdw>
              </a:effectLst>
            </a:endParaRPr>
          </a:p>
        </p:txBody>
      </p:sp>
      <p:pic>
        <p:nvPicPr>
          <p:cNvPr id="3" name="Picture 4">
            <a:extLst>
              <a:ext uri="{FF2B5EF4-FFF2-40B4-BE49-F238E27FC236}">
                <a16:creationId xmlns:a16="http://schemas.microsoft.com/office/drawing/2014/main" id="{662B9EBF-0AA0-5A91-5B6E-28B917884265}"/>
              </a:ext>
            </a:extLst>
          </p:cNvPr>
          <p:cNvPicPr>
            <a:picLocks noChangeAspect="1"/>
          </p:cNvPicPr>
          <p:nvPr/>
        </p:nvPicPr>
        <p:blipFill>
          <a:blip r:embed="rId2"/>
          <a:srcRect t="6187" r="13693"/>
          <a:stretch>
            <a:fillRect/>
          </a:stretch>
        </p:blipFill>
        <p:spPr>
          <a:xfrm>
            <a:off x="990285" y="744582"/>
            <a:ext cx="10736928" cy="5392261"/>
          </a:xfrm>
          <a:prstGeom prst="rect">
            <a:avLst/>
          </a:prstGeom>
          <a:noFill/>
          <a:ln cap="flat">
            <a:noFill/>
          </a:ln>
        </p:spPr>
      </p:pic>
      <p:sp>
        <p:nvSpPr>
          <p:cNvPr id="4" name="Text Box 9">
            <a:extLst>
              <a:ext uri="{FF2B5EF4-FFF2-40B4-BE49-F238E27FC236}">
                <a16:creationId xmlns:a16="http://schemas.microsoft.com/office/drawing/2014/main" id="{A5B56742-11C0-7A3D-2296-CA6F859F7B82}"/>
              </a:ext>
            </a:extLst>
          </p:cNvPr>
          <p:cNvSpPr txBox="1"/>
          <p:nvPr/>
        </p:nvSpPr>
        <p:spPr>
          <a:xfrm>
            <a:off x="4641851" y="3213229"/>
            <a:ext cx="3167060" cy="45720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400" b="1" i="0" u="none" strike="noStrike" kern="1200" cap="none" spc="0" baseline="0">
                <a:solidFill>
                  <a:srgbClr val="000000"/>
                </a:solidFill>
                <a:uFillTx/>
                <a:latin typeface="Arial" pitchFamily="34"/>
              </a:rPr>
              <a:t>Câmpul mesajelor</a:t>
            </a:r>
            <a:endParaRPr lang="ru-RU" sz="2400" b="1" i="0" u="none" strike="noStrike" kern="1200" cap="none" spc="0" baseline="0">
              <a:solidFill>
                <a:srgbClr val="000000"/>
              </a:solidFill>
              <a:uFillTx/>
              <a:latin typeface="Arial" pitchFamily="34"/>
            </a:endParaRPr>
          </a:p>
        </p:txBody>
      </p:sp>
      <p:grpSp>
        <p:nvGrpSpPr>
          <p:cNvPr id="8" name="Group 37">
            <a:extLst>
              <a:ext uri="{FF2B5EF4-FFF2-40B4-BE49-F238E27FC236}">
                <a16:creationId xmlns:a16="http://schemas.microsoft.com/office/drawing/2014/main" id="{03AA58BC-1005-04EE-5CEB-9870C8815947}"/>
              </a:ext>
            </a:extLst>
          </p:cNvPr>
          <p:cNvGrpSpPr/>
          <p:nvPr/>
        </p:nvGrpSpPr>
        <p:grpSpPr>
          <a:xfrm>
            <a:off x="3493680" y="835980"/>
            <a:ext cx="2677336" cy="1078605"/>
            <a:chOff x="3493680" y="835980"/>
            <a:chExt cx="2677336" cy="1078605"/>
          </a:xfrm>
        </p:grpSpPr>
        <p:sp>
          <p:nvSpPr>
            <p:cNvPr id="9" name="Text Box 38">
              <a:extLst>
                <a:ext uri="{FF2B5EF4-FFF2-40B4-BE49-F238E27FC236}">
                  <a16:creationId xmlns:a16="http://schemas.microsoft.com/office/drawing/2014/main" id="{F79D718E-5DBD-4FFB-9C9B-722776C7EE62}"/>
                </a:ext>
              </a:extLst>
            </p:cNvPr>
            <p:cNvSpPr txBox="1"/>
            <p:nvPr/>
          </p:nvSpPr>
          <p:spPr>
            <a:xfrm>
              <a:off x="3493680" y="1514475"/>
              <a:ext cx="2677336" cy="400110"/>
            </a:xfrm>
            <a:prstGeom prst="rect">
              <a:avLst/>
            </a:prstGeom>
            <a:noFill/>
            <a:ln w="9528" cap="flat">
              <a:solidFill>
                <a:srgbClr val="5B9BD5"/>
              </a:solidFill>
              <a:prstDash val="solid"/>
              <a:miter/>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000" b="0" i="0" u="none" strike="noStrike" kern="1200" cap="none" spc="0" baseline="0" dirty="0">
                  <a:solidFill>
                    <a:srgbClr val="00B050"/>
                  </a:solidFill>
                  <a:uFillTx/>
                  <a:latin typeface="Arial" pitchFamily="34"/>
                </a:rPr>
                <a:t>Informație de serviciu</a:t>
              </a:r>
              <a:endParaRPr lang="ru-RU" sz="2000" b="0" i="0" u="none" strike="noStrike" kern="1200" cap="none" spc="0" baseline="0" dirty="0">
                <a:solidFill>
                  <a:srgbClr val="00B050"/>
                </a:solidFill>
                <a:uFillTx/>
                <a:latin typeface="Arial" pitchFamily="34"/>
              </a:endParaRPr>
            </a:p>
          </p:txBody>
        </p:sp>
        <p:sp>
          <p:nvSpPr>
            <p:cNvPr id="10" name="Line 39">
              <a:extLst>
                <a:ext uri="{FF2B5EF4-FFF2-40B4-BE49-F238E27FC236}">
                  <a16:creationId xmlns:a16="http://schemas.microsoft.com/office/drawing/2014/main" id="{47BAD55C-241E-889E-9563-A661C608BC10}"/>
                </a:ext>
              </a:extLst>
            </p:cNvPr>
            <p:cNvSpPr/>
            <p:nvPr/>
          </p:nvSpPr>
          <p:spPr>
            <a:xfrm flipV="1">
              <a:off x="4641852" y="835980"/>
              <a:ext cx="515930" cy="72136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4472C4"/>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Calibri"/>
              </a:endParaRPr>
            </a:p>
          </p:txBody>
        </p:sp>
      </p:grpSp>
      <p:grpSp>
        <p:nvGrpSpPr>
          <p:cNvPr id="11" name="Group 43">
            <a:extLst>
              <a:ext uri="{FF2B5EF4-FFF2-40B4-BE49-F238E27FC236}">
                <a16:creationId xmlns:a16="http://schemas.microsoft.com/office/drawing/2014/main" id="{5E1ACD57-40EE-E953-F101-0AE149EB96D5}"/>
              </a:ext>
            </a:extLst>
          </p:cNvPr>
          <p:cNvGrpSpPr/>
          <p:nvPr/>
        </p:nvGrpSpPr>
        <p:grpSpPr>
          <a:xfrm>
            <a:off x="4641851" y="1127976"/>
            <a:ext cx="4397495" cy="1935902"/>
            <a:chOff x="4531006" y="836108"/>
            <a:chExt cx="4397495" cy="1935902"/>
          </a:xfrm>
        </p:grpSpPr>
        <p:sp>
          <p:nvSpPr>
            <p:cNvPr id="12" name="Text Box 41">
              <a:extLst>
                <a:ext uri="{FF2B5EF4-FFF2-40B4-BE49-F238E27FC236}">
                  <a16:creationId xmlns:a16="http://schemas.microsoft.com/office/drawing/2014/main" id="{B9B936AD-5156-AF2E-5BB2-1A71CCD9094F}"/>
                </a:ext>
              </a:extLst>
            </p:cNvPr>
            <p:cNvSpPr txBox="1"/>
            <p:nvPr/>
          </p:nvSpPr>
          <p:spPr>
            <a:xfrm>
              <a:off x="4531006" y="2064124"/>
              <a:ext cx="2480620" cy="70788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ro-RO" sz="2000" b="1" i="0" u="none" strike="noStrike" kern="1200" cap="none" spc="0" baseline="0" dirty="0">
                  <a:solidFill>
                    <a:srgbClr val="CC0000"/>
                  </a:solidFill>
                  <a:uFillTx/>
                  <a:latin typeface="Arial" pitchFamily="34"/>
                </a:rPr>
                <a:t>Statutul proiectului</a:t>
              </a:r>
              <a:endParaRPr lang="ru-RU" sz="2000" b="0" i="0" u="none" strike="noStrike" kern="1200" cap="none" spc="0" baseline="0" dirty="0">
                <a:solidFill>
                  <a:srgbClr val="CC0000"/>
                </a:solidFill>
                <a:uFillTx/>
                <a:latin typeface="Arial" pitchFamily="34"/>
              </a:endParaRPr>
            </a:p>
          </p:txBody>
        </p:sp>
        <p:sp>
          <p:nvSpPr>
            <p:cNvPr id="13" name="Line 42">
              <a:extLst>
                <a:ext uri="{FF2B5EF4-FFF2-40B4-BE49-F238E27FC236}">
                  <a16:creationId xmlns:a16="http://schemas.microsoft.com/office/drawing/2014/main" id="{278155ED-7904-EC1E-11ED-C7BFA6CFFA32}"/>
                </a:ext>
              </a:extLst>
            </p:cNvPr>
            <p:cNvSpPr/>
            <p:nvPr/>
          </p:nvSpPr>
          <p:spPr>
            <a:xfrm flipV="1">
              <a:off x="8393482" y="836108"/>
              <a:ext cx="535019" cy="55218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70AD47"/>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Calibri"/>
              </a:endParaRPr>
            </a:p>
          </p:txBody>
        </p:sp>
      </p:grpSp>
      <p:grpSp>
        <p:nvGrpSpPr>
          <p:cNvPr id="14" name="Group 46">
            <a:extLst>
              <a:ext uri="{FF2B5EF4-FFF2-40B4-BE49-F238E27FC236}">
                <a16:creationId xmlns:a16="http://schemas.microsoft.com/office/drawing/2014/main" id="{1A1EE417-7BA4-8CEE-E1CD-AAB865BBE710}"/>
              </a:ext>
            </a:extLst>
          </p:cNvPr>
          <p:cNvGrpSpPr/>
          <p:nvPr/>
        </p:nvGrpSpPr>
        <p:grpSpPr>
          <a:xfrm>
            <a:off x="990285" y="670559"/>
            <a:ext cx="2802537" cy="3308995"/>
            <a:chOff x="463490" y="471996"/>
            <a:chExt cx="3302611" cy="3945396"/>
          </a:xfrm>
        </p:grpSpPr>
        <p:sp>
          <p:nvSpPr>
            <p:cNvPr id="15" name="Text Box 44">
              <a:extLst>
                <a:ext uri="{FF2B5EF4-FFF2-40B4-BE49-F238E27FC236}">
                  <a16:creationId xmlns:a16="http://schemas.microsoft.com/office/drawing/2014/main" id="{774BC2C7-EF2D-DF80-F3CE-9778CDBB7365}"/>
                </a:ext>
              </a:extLst>
            </p:cNvPr>
            <p:cNvSpPr txBox="1"/>
            <p:nvPr/>
          </p:nvSpPr>
          <p:spPr>
            <a:xfrm>
              <a:off x="463490" y="1995392"/>
              <a:ext cx="3163214" cy="24220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ro-RO" sz="1800" b="1" i="0" u="none" strike="noStrike" kern="1200" cap="none" spc="0" baseline="0" dirty="0">
                  <a:solidFill>
                    <a:srgbClr val="CC0000"/>
                  </a:solidFill>
                  <a:uFillTx/>
                  <a:latin typeface="Arial" pitchFamily="34"/>
                </a:rPr>
                <a:t>Informația despre model</a:t>
              </a:r>
              <a:r>
                <a:rPr lang="ru-RU" sz="1800" b="0" i="0" u="none" strike="noStrike" kern="1200" cap="none" spc="0" baseline="0" dirty="0">
                  <a:solidFill>
                    <a:srgbClr val="CC0000"/>
                  </a:solidFill>
                  <a:uFillTx/>
                  <a:latin typeface="Arial" pitchFamily="34"/>
                </a:rPr>
                <a:t>:</a:t>
              </a:r>
            </a:p>
            <a:p>
              <a:pPr marL="0" marR="0" lvl="0" indent="0" algn="l" defTabSz="914400" rtl="0" fontAlgn="auto" hangingPunct="1">
                <a:lnSpc>
                  <a:spcPct val="100000"/>
                </a:lnSpc>
                <a:spcAft>
                  <a:spcPts val="0"/>
                </a:spcAft>
                <a:buNone/>
                <a:tabLst/>
                <a:defRPr sz="1800" b="0" i="0" u="none" strike="noStrike" kern="0" cap="none" spc="0" baseline="0">
                  <a:solidFill>
                    <a:srgbClr val="000000"/>
                  </a:solidFill>
                  <a:uFillTx/>
                </a:defRPr>
              </a:pPr>
              <a:r>
                <a:rPr lang="ru-RU" sz="1800" b="0" i="0" u="none" strike="noStrike" kern="1200" cap="none" spc="0" baseline="0" dirty="0">
                  <a:solidFill>
                    <a:srgbClr val="CC0000"/>
                  </a:solidFill>
                  <a:uFillTx/>
                  <a:latin typeface="Arial" pitchFamily="34"/>
                </a:rPr>
                <a:t>-</a:t>
              </a:r>
              <a:r>
                <a:rPr lang="ro-RO" sz="1800" b="0" i="0" u="none" strike="noStrike" kern="1200" cap="none" spc="0" baseline="0" dirty="0">
                  <a:solidFill>
                    <a:srgbClr val="CC0000"/>
                  </a:solidFill>
                  <a:uFillTx/>
                  <a:latin typeface="Arial" pitchFamily="34"/>
                </a:rPr>
                <a:t>autor</a:t>
              </a:r>
              <a:r>
                <a:rPr lang="ru-RU" sz="1800" b="0" i="0" u="none" strike="noStrike" kern="1200" cap="none" spc="0" baseline="0" dirty="0">
                  <a:solidFill>
                    <a:srgbClr val="CC0000"/>
                  </a:solidFill>
                  <a:uFillTx/>
                  <a:latin typeface="Arial" pitchFamily="34"/>
                </a:rPr>
                <a:t>;</a:t>
              </a:r>
            </a:p>
            <a:p>
              <a:pPr marL="0" marR="0" lvl="0" indent="0" algn="l" defTabSz="914400" rtl="0" fontAlgn="auto" hangingPunct="1">
                <a:lnSpc>
                  <a:spcPct val="100000"/>
                </a:lnSpc>
                <a:spcAft>
                  <a:spcPts val="0"/>
                </a:spcAft>
                <a:buNone/>
                <a:tabLst/>
                <a:defRPr sz="1800" b="0" i="0" u="none" strike="noStrike" kern="0" cap="none" spc="0" baseline="0">
                  <a:solidFill>
                    <a:srgbClr val="000000"/>
                  </a:solidFill>
                  <a:uFillTx/>
                </a:defRPr>
              </a:pPr>
              <a:r>
                <a:rPr lang="ru-RU" sz="1800" b="0" i="0" u="none" strike="noStrike" kern="1200" cap="none" spc="0" baseline="0" dirty="0">
                  <a:solidFill>
                    <a:srgbClr val="CC0000"/>
                  </a:solidFill>
                  <a:uFillTx/>
                  <a:latin typeface="Arial" pitchFamily="34"/>
                </a:rPr>
                <a:t>-</a:t>
              </a:r>
              <a:r>
                <a:rPr lang="ro-RO" sz="1800" b="0" i="0" u="none" strike="noStrike" kern="1200" cap="none" spc="0" baseline="0" dirty="0">
                  <a:solidFill>
                    <a:srgbClr val="CC0000"/>
                  </a:solidFill>
                  <a:uFillTx/>
                  <a:latin typeface="Arial" pitchFamily="34"/>
                </a:rPr>
                <a:t>denumire proiect</a:t>
              </a:r>
              <a:r>
                <a:rPr lang="ru-RU" sz="1800" b="0" i="0" u="none" strike="noStrike" kern="1200" cap="none" spc="0" baseline="0" dirty="0">
                  <a:solidFill>
                    <a:srgbClr val="CC0000"/>
                  </a:solidFill>
                  <a:uFillTx/>
                  <a:latin typeface="Arial" pitchFamily="34"/>
                </a:rPr>
                <a:t>;</a:t>
              </a:r>
            </a:p>
            <a:p>
              <a:pPr marL="0" marR="0" lvl="0" indent="0" algn="l" defTabSz="914400" rtl="0" fontAlgn="auto" hangingPunct="1">
                <a:lnSpc>
                  <a:spcPct val="100000"/>
                </a:lnSpc>
                <a:spcAft>
                  <a:spcPts val="0"/>
                </a:spcAft>
                <a:buNone/>
                <a:tabLst/>
                <a:defRPr sz="1800" b="0" i="0" u="none" strike="noStrike" kern="0" cap="none" spc="0" baseline="0">
                  <a:solidFill>
                    <a:srgbClr val="000000"/>
                  </a:solidFill>
                  <a:uFillTx/>
                </a:defRPr>
              </a:pPr>
              <a:r>
                <a:rPr lang="ru-RU" sz="1800" b="0" i="0" u="none" strike="noStrike" kern="1200" cap="none" spc="0" baseline="0" dirty="0">
                  <a:solidFill>
                    <a:srgbClr val="CC0000"/>
                  </a:solidFill>
                  <a:uFillTx/>
                  <a:latin typeface="Arial" pitchFamily="34"/>
                </a:rPr>
                <a:t>-</a:t>
              </a:r>
              <a:r>
                <a:rPr lang="ro-RO" sz="1800" b="0" i="0" u="none" strike="noStrike" kern="1200" cap="none" spc="0" baseline="0" dirty="0">
                  <a:solidFill>
                    <a:srgbClr val="CC0000"/>
                  </a:solidFill>
                  <a:uFillTx/>
                  <a:latin typeface="Arial" pitchFamily="34"/>
                </a:rPr>
                <a:t>consemnări</a:t>
              </a:r>
              <a:r>
                <a:rPr lang="ru-RU" sz="1800" b="0" i="0" u="none" strike="noStrike" kern="1200" cap="none" spc="0" baseline="0" dirty="0">
                  <a:solidFill>
                    <a:srgbClr val="CC0000"/>
                  </a:solidFill>
                  <a:uFillTx/>
                  <a:latin typeface="Arial" pitchFamily="34"/>
                </a:rPr>
                <a:t>;</a:t>
              </a:r>
            </a:p>
            <a:p>
              <a:pPr marL="0" marR="0" lvl="0" indent="0" algn="l" defTabSz="914400" rtl="0" fontAlgn="auto" hangingPunct="1">
                <a:lnSpc>
                  <a:spcPct val="100000"/>
                </a:lnSpc>
                <a:spcAft>
                  <a:spcPts val="0"/>
                </a:spcAft>
                <a:buNone/>
                <a:tabLst/>
                <a:defRPr sz="1800" b="0" i="0" u="none" strike="noStrike" kern="0" cap="none" spc="0" baseline="0">
                  <a:solidFill>
                    <a:srgbClr val="000000"/>
                  </a:solidFill>
                  <a:uFillTx/>
                </a:defRPr>
              </a:pPr>
              <a:r>
                <a:rPr lang="ru-RU" sz="1800" b="0" i="0" u="none" strike="noStrike" kern="1200" cap="none" spc="0" baseline="0" dirty="0">
                  <a:solidFill>
                    <a:srgbClr val="CC0000"/>
                  </a:solidFill>
                  <a:uFillTx/>
                  <a:latin typeface="Arial" pitchFamily="34"/>
                </a:rPr>
                <a:t>-</a:t>
              </a:r>
              <a:r>
                <a:rPr lang="ro-RO" sz="1800" b="0" i="0" u="none" strike="noStrike" kern="1200" cap="none" spc="0" baseline="0" dirty="0">
                  <a:solidFill>
                    <a:srgbClr val="CC0000"/>
                  </a:solidFill>
                  <a:uFillTx/>
                  <a:latin typeface="Arial" pitchFamily="34"/>
                </a:rPr>
                <a:t>data creare / modificare</a:t>
              </a:r>
              <a:r>
                <a:rPr lang="ru-RU" sz="1800" b="0" i="0" u="none" strike="noStrike" kern="1200" cap="none" spc="0" baseline="0" dirty="0">
                  <a:solidFill>
                    <a:srgbClr val="CC0000"/>
                  </a:solidFill>
                  <a:uFillTx/>
                  <a:latin typeface="Arial" pitchFamily="34"/>
                </a:rPr>
                <a:t>.</a:t>
              </a:r>
            </a:p>
          </p:txBody>
        </p:sp>
        <p:sp>
          <p:nvSpPr>
            <p:cNvPr id="16" name="Line 45">
              <a:extLst>
                <a:ext uri="{FF2B5EF4-FFF2-40B4-BE49-F238E27FC236}">
                  <a16:creationId xmlns:a16="http://schemas.microsoft.com/office/drawing/2014/main" id="{CAFAD07C-1C4B-A8FF-6EB0-8F1960E9D43F}"/>
                </a:ext>
              </a:extLst>
            </p:cNvPr>
            <p:cNvSpPr/>
            <p:nvPr/>
          </p:nvSpPr>
          <p:spPr>
            <a:xfrm flipV="1">
              <a:off x="1975926" y="471996"/>
              <a:ext cx="1790175" cy="159158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CC00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Calibri"/>
              </a:endParaRPr>
            </a:p>
          </p:txBody>
        </p:sp>
      </p:grpSp>
      <p:sp>
        <p:nvSpPr>
          <p:cNvPr id="17" name="Text Box 48">
            <a:extLst>
              <a:ext uri="{FF2B5EF4-FFF2-40B4-BE49-F238E27FC236}">
                <a16:creationId xmlns:a16="http://schemas.microsoft.com/office/drawing/2014/main" id="{74082705-F3B1-3BB8-A29D-C8077082671F}"/>
              </a:ext>
            </a:extLst>
          </p:cNvPr>
          <p:cNvSpPr txBox="1"/>
          <p:nvPr/>
        </p:nvSpPr>
        <p:spPr>
          <a:xfrm>
            <a:off x="7623179" y="1762121"/>
            <a:ext cx="2144716" cy="36671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Arial" pitchFamily="34"/>
            </a:endParaRPr>
          </a:p>
        </p:txBody>
      </p:sp>
      <p:grpSp>
        <p:nvGrpSpPr>
          <p:cNvPr id="18" name="Group 51">
            <a:extLst>
              <a:ext uri="{FF2B5EF4-FFF2-40B4-BE49-F238E27FC236}">
                <a16:creationId xmlns:a16="http://schemas.microsoft.com/office/drawing/2014/main" id="{1AE56598-8DCC-A26D-564B-1C3A3A4E16C5}"/>
              </a:ext>
            </a:extLst>
          </p:cNvPr>
          <p:cNvGrpSpPr/>
          <p:nvPr/>
        </p:nvGrpSpPr>
        <p:grpSpPr>
          <a:xfrm>
            <a:off x="6257935" y="1127976"/>
            <a:ext cx="3377917" cy="1380197"/>
            <a:chOff x="6359937" y="1037833"/>
            <a:chExt cx="3377917" cy="1380197"/>
          </a:xfrm>
        </p:grpSpPr>
        <p:sp>
          <p:nvSpPr>
            <p:cNvPr id="19" name="Text Box 49">
              <a:extLst>
                <a:ext uri="{FF2B5EF4-FFF2-40B4-BE49-F238E27FC236}">
                  <a16:creationId xmlns:a16="http://schemas.microsoft.com/office/drawing/2014/main" id="{74F198EE-C277-D13B-0124-6D332FA26D17}"/>
                </a:ext>
              </a:extLst>
            </p:cNvPr>
            <p:cNvSpPr txBox="1"/>
            <p:nvPr/>
          </p:nvSpPr>
          <p:spPr>
            <a:xfrm>
              <a:off x="7257234" y="1494700"/>
              <a:ext cx="2480620" cy="9233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ro-RO" dirty="0">
                  <a:solidFill>
                    <a:srgbClr val="00B050"/>
                  </a:solidFill>
                  <a:latin typeface="Arial" pitchFamily="34"/>
                </a:rPr>
                <a:t>C</a:t>
              </a:r>
              <a:r>
                <a:rPr lang="ro-RO" sz="1800" b="0" i="0" u="none" strike="noStrike" kern="1200" cap="none" spc="0" baseline="0" dirty="0">
                  <a:solidFill>
                    <a:srgbClr val="00B050"/>
                  </a:solidFill>
                  <a:uFillTx/>
                  <a:latin typeface="Arial" pitchFamily="34"/>
                </a:rPr>
                <a:t>ititori, –expeți, controlori data  efectuere expertiză</a:t>
              </a:r>
              <a:endParaRPr lang="ru-RU" sz="1800" b="0" i="0" u="none" strike="noStrike" kern="1200" cap="none" spc="0" baseline="0" dirty="0">
                <a:solidFill>
                  <a:srgbClr val="00B050"/>
                </a:solidFill>
                <a:uFillTx/>
                <a:latin typeface="Arial" pitchFamily="34"/>
              </a:endParaRPr>
            </a:p>
          </p:txBody>
        </p:sp>
        <p:sp>
          <p:nvSpPr>
            <p:cNvPr id="20" name="Line 50">
              <a:extLst>
                <a:ext uri="{FF2B5EF4-FFF2-40B4-BE49-F238E27FC236}">
                  <a16:creationId xmlns:a16="http://schemas.microsoft.com/office/drawing/2014/main" id="{B63963CA-3790-2ABC-0570-7F59F1FEAFC5}"/>
                </a:ext>
              </a:extLst>
            </p:cNvPr>
            <p:cNvSpPr/>
            <p:nvPr/>
          </p:nvSpPr>
          <p:spPr>
            <a:xfrm flipV="1">
              <a:off x="6359937" y="1037833"/>
              <a:ext cx="557196" cy="11788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CC00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Calibri"/>
              </a:endParaRPr>
            </a:p>
          </p:txBody>
        </p:sp>
      </p:grpSp>
      <p:grpSp>
        <p:nvGrpSpPr>
          <p:cNvPr id="21" name="Group 56">
            <a:extLst>
              <a:ext uri="{FF2B5EF4-FFF2-40B4-BE49-F238E27FC236}">
                <a16:creationId xmlns:a16="http://schemas.microsoft.com/office/drawing/2014/main" id="{2D7E4FAB-C79C-F338-570C-6916D23443A3}"/>
              </a:ext>
            </a:extLst>
          </p:cNvPr>
          <p:cNvGrpSpPr/>
          <p:nvPr/>
        </p:nvGrpSpPr>
        <p:grpSpPr>
          <a:xfrm>
            <a:off x="9455783" y="920148"/>
            <a:ext cx="2594884" cy="1683946"/>
            <a:chOff x="9227135" y="966121"/>
            <a:chExt cx="2594884" cy="1683946"/>
          </a:xfrm>
        </p:grpSpPr>
        <p:sp>
          <p:nvSpPr>
            <p:cNvPr id="22" name="Text Box 54">
              <a:extLst>
                <a:ext uri="{FF2B5EF4-FFF2-40B4-BE49-F238E27FC236}">
                  <a16:creationId xmlns:a16="http://schemas.microsoft.com/office/drawing/2014/main" id="{CA17F157-E2BF-C8F1-CCCC-2E94ADF830F2}"/>
                </a:ext>
              </a:extLst>
            </p:cNvPr>
            <p:cNvSpPr txBox="1"/>
            <p:nvPr/>
          </p:nvSpPr>
          <p:spPr>
            <a:xfrm>
              <a:off x="9227135" y="1726139"/>
              <a:ext cx="2594884" cy="92392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ro-RO" sz="1800" b="1" i="0" u="none" strike="noStrike" kern="1200" cap="none" spc="0" baseline="0" dirty="0">
                  <a:solidFill>
                    <a:srgbClr val="00B0F0"/>
                  </a:solidFill>
                  <a:uFillTx/>
                  <a:latin typeface="Arial" pitchFamily="34"/>
                </a:rPr>
                <a:t>Informație despre diagrama paternală</a:t>
              </a:r>
              <a:endParaRPr lang="ru-RU" sz="1800" b="1" i="0" u="none" strike="noStrike" kern="1200" cap="none" spc="0" baseline="0" dirty="0">
                <a:solidFill>
                  <a:srgbClr val="00B0F0"/>
                </a:solidFill>
                <a:uFillTx/>
                <a:latin typeface="Arial" pitchFamily="34"/>
              </a:endParaRPr>
            </a:p>
          </p:txBody>
        </p:sp>
        <p:sp>
          <p:nvSpPr>
            <p:cNvPr id="23" name="Line 55">
              <a:extLst>
                <a:ext uri="{FF2B5EF4-FFF2-40B4-BE49-F238E27FC236}">
                  <a16:creationId xmlns:a16="http://schemas.microsoft.com/office/drawing/2014/main" id="{D442B100-90BF-3972-775C-4996868A8A2A}"/>
                </a:ext>
              </a:extLst>
            </p:cNvPr>
            <p:cNvSpPr/>
            <p:nvPr/>
          </p:nvSpPr>
          <p:spPr>
            <a:xfrm flipV="1">
              <a:off x="10175943" y="966121"/>
              <a:ext cx="469809" cy="79057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4472C4"/>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Calibri"/>
              </a:endParaRPr>
            </a:p>
          </p:txBody>
        </p:sp>
      </p:grpSp>
      <p:grpSp>
        <p:nvGrpSpPr>
          <p:cNvPr id="24" name="Group 59">
            <a:extLst>
              <a:ext uri="{FF2B5EF4-FFF2-40B4-BE49-F238E27FC236}">
                <a16:creationId xmlns:a16="http://schemas.microsoft.com/office/drawing/2014/main" id="{024C82A4-D967-3172-679F-97F7CDC09C99}"/>
              </a:ext>
            </a:extLst>
          </p:cNvPr>
          <p:cNvGrpSpPr/>
          <p:nvPr/>
        </p:nvGrpSpPr>
        <p:grpSpPr>
          <a:xfrm>
            <a:off x="5170801" y="4569914"/>
            <a:ext cx="3106738" cy="1543503"/>
            <a:chOff x="5170801" y="4569914"/>
            <a:chExt cx="3106738" cy="1543503"/>
          </a:xfrm>
        </p:grpSpPr>
        <p:sp>
          <p:nvSpPr>
            <p:cNvPr id="25" name="Text Box 57">
              <a:extLst>
                <a:ext uri="{FF2B5EF4-FFF2-40B4-BE49-F238E27FC236}">
                  <a16:creationId xmlns:a16="http://schemas.microsoft.com/office/drawing/2014/main" id="{C666B54A-7549-3F7F-AC45-5E489375F69D}"/>
                </a:ext>
              </a:extLst>
            </p:cNvPr>
            <p:cNvSpPr txBox="1"/>
            <p:nvPr/>
          </p:nvSpPr>
          <p:spPr>
            <a:xfrm>
              <a:off x="5170801" y="4569914"/>
              <a:ext cx="3106738" cy="101599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400" b="1" i="0" u="none" strike="noStrike" kern="1200" cap="none" spc="0" baseline="0" dirty="0">
                  <a:solidFill>
                    <a:srgbClr val="CC0000"/>
                  </a:solidFill>
                  <a:uFillTx/>
                  <a:latin typeface="Arial" pitchFamily="34"/>
                </a:rPr>
                <a:t>Denumire diagramă </a:t>
              </a:r>
              <a:r>
                <a:rPr lang="ro-RO" sz="1800" b="0" i="0" u="none" strike="noStrike" kern="1200" cap="none" spc="0" baseline="0" dirty="0">
                  <a:solidFill>
                    <a:srgbClr val="CC0000"/>
                  </a:solidFill>
                  <a:uFillTx/>
                  <a:latin typeface="Arial" pitchFamily="34"/>
                </a:rPr>
                <a:t>(coincide cu numele diagramei paternale</a:t>
              </a:r>
              <a:r>
                <a:rPr lang="ru-RU" sz="1800" b="0" i="0" u="none" strike="noStrike" kern="1200" cap="none" spc="0" baseline="0" dirty="0">
                  <a:solidFill>
                    <a:srgbClr val="CC0000"/>
                  </a:solidFill>
                  <a:uFillTx/>
                  <a:latin typeface="Arial" pitchFamily="34"/>
                </a:rPr>
                <a:t>)</a:t>
              </a:r>
            </a:p>
          </p:txBody>
        </p:sp>
        <p:sp>
          <p:nvSpPr>
            <p:cNvPr id="26" name="Line 58">
              <a:extLst>
                <a:ext uri="{FF2B5EF4-FFF2-40B4-BE49-F238E27FC236}">
                  <a16:creationId xmlns:a16="http://schemas.microsoft.com/office/drawing/2014/main" id="{B1858867-0209-1D05-ECBC-59B42279509A}"/>
                </a:ext>
              </a:extLst>
            </p:cNvPr>
            <p:cNvSpPr/>
            <p:nvPr/>
          </p:nvSpPr>
          <p:spPr>
            <a:xfrm flipH="1">
              <a:off x="6432041" y="5486401"/>
              <a:ext cx="602179" cy="62701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CC00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Calibri"/>
              </a:endParaRPr>
            </a:p>
          </p:txBody>
        </p:sp>
      </p:grpSp>
      <p:grpSp>
        <p:nvGrpSpPr>
          <p:cNvPr id="27" name="Group 62">
            <a:extLst>
              <a:ext uri="{FF2B5EF4-FFF2-40B4-BE49-F238E27FC236}">
                <a16:creationId xmlns:a16="http://schemas.microsoft.com/office/drawing/2014/main" id="{AE465B12-61AB-C0D9-E6A4-4C639891727A}"/>
              </a:ext>
            </a:extLst>
          </p:cNvPr>
          <p:cNvGrpSpPr/>
          <p:nvPr/>
        </p:nvGrpSpPr>
        <p:grpSpPr>
          <a:xfrm>
            <a:off x="2150714" y="4504750"/>
            <a:ext cx="1501304" cy="1408370"/>
            <a:chOff x="343369" y="5018090"/>
            <a:chExt cx="1501304" cy="1408370"/>
          </a:xfrm>
        </p:grpSpPr>
        <p:sp>
          <p:nvSpPr>
            <p:cNvPr id="28" name="Text Box 60">
              <a:extLst>
                <a:ext uri="{FF2B5EF4-FFF2-40B4-BE49-F238E27FC236}">
                  <a16:creationId xmlns:a16="http://schemas.microsoft.com/office/drawing/2014/main" id="{4A7C66DB-01D3-4A2F-A077-FEC3238A9E3A}"/>
                </a:ext>
              </a:extLst>
            </p:cNvPr>
            <p:cNvSpPr txBox="1"/>
            <p:nvPr/>
          </p:nvSpPr>
          <p:spPr>
            <a:xfrm>
              <a:off x="347664" y="5018090"/>
              <a:ext cx="1497009" cy="64611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ro-RO" sz="1800" b="1" i="0" u="none" strike="noStrike" kern="1200" cap="none" spc="0" baseline="0" dirty="0">
                  <a:solidFill>
                    <a:srgbClr val="0070C0"/>
                  </a:solidFill>
                  <a:uFillTx/>
                  <a:latin typeface="Arial" pitchFamily="34"/>
                </a:rPr>
                <a:t>Numărul diagramei</a:t>
              </a:r>
              <a:endParaRPr lang="ru-RU" sz="1800" b="1" i="0" u="none" strike="noStrike" kern="1200" cap="none" spc="0" baseline="0" dirty="0">
                <a:solidFill>
                  <a:srgbClr val="0070C0"/>
                </a:solidFill>
                <a:uFillTx/>
                <a:latin typeface="Arial" pitchFamily="34"/>
              </a:endParaRPr>
            </a:p>
          </p:txBody>
        </p:sp>
        <p:sp>
          <p:nvSpPr>
            <p:cNvPr id="29" name="Line 61">
              <a:extLst>
                <a:ext uri="{FF2B5EF4-FFF2-40B4-BE49-F238E27FC236}">
                  <a16:creationId xmlns:a16="http://schemas.microsoft.com/office/drawing/2014/main" id="{D36B1C1B-344B-0E72-0A51-6608DE9AAED6}"/>
                </a:ext>
              </a:extLst>
            </p:cNvPr>
            <p:cNvSpPr/>
            <p:nvPr/>
          </p:nvSpPr>
          <p:spPr>
            <a:xfrm flipH="1">
              <a:off x="343369" y="5659441"/>
              <a:ext cx="807567" cy="7670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5B9BD5"/>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Calibri"/>
              </a:endParaRPr>
            </a:p>
          </p:txBody>
        </p:sp>
      </p:grpSp>
      <p:grpSp>
        <p:nvGrpSpPr>
          <p:cNvPr id="30" name="Group 65">
            <a:extLst>
              <a:ext uri="{FF2B5EF4-FFF2-40B4-BE49-F238E27FC236}">
                <a16:creationId xmlns:a16="http://schemas.microsoft.com/office/drawing/2014/main" id="{FC4C4EDE-3997-1032-E37A-BDC9315B3402}"/>
              </a:ext>
            </a:extLst>
          </p:cNvPr>
          <p:cNvGrpSpPr/>
          <p:nvPr/>
        </p:nvGrpSpPr>
        <p:grpSpPr>
          <a:xfrm>
            <a:off x="9112248" y="4693836"/>
            <a:ext cx="2492380" cy="1342516"/>
            <a:chOff x="9112248" y="4693836"/>
            <a:chExt cx="2492380" cy="1342516"/>
          </a:xfrm>
        </p:grpSpPr>
        <p:sp>
          <p:nvSpPr>
            <p:cNvPr id="31" name="Text Box 63">
              <a:extLst>
                <a:ext uri="{FF2B5EF4-FFF2-40B4-BE49-F238E27FC236}">
                  <a16:creationId xmlns:a16="http://schemas.microsoft.com/office/drawing/2014/main" id="{CA2AC38B-E29D-B883-05AB-76B1EB53EB50}"/>
                </a:ext>
              </a:extLst>
            </p:cNvPr>
            <p:cNvSpPr txBox="1"/>
            <p:nvPr/>
          </p:nvSpPr>
          <p:spPr>
            <a:xfrm>
              <a:off x="9112248" y="4693836"/>
              <a:ext cx="2492380" cy="64611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ro-RO" sz="1800" b="1" i="0" u="none" strike="noStrike" kern="1200" cap="none" spc="0" baseline="0" dirty="0">
                  <a:solidFill>
                    <a:srgbClr val="0070C0"/>
                  </a:solidFill>
                  <a:uFillTx/>
                  <a:latin typeface="Arial" pitchFamily="34"/>
                </a:rPr>
                <a:t>Numărul  unical al versiunii diagramei</a:t>
              </a:r>
              <a:endParaRPr lang="ru-RU" sz="1800" b="0" i="0" u="none" strike="noStrike" kern="1200" cap="none" spc="0" baseline="0" dirty="0">
                <a:solidFill>
                  <a:srgbClr val="CC0000"/>
                </a:solidFill>
                <a:uFillTx/>
                <a:latin typeface="Arial" pitchFamily="34"/>
              </a:endParaRPr>
            </a:p>
          </p:txBody>
        </p:sp>
        <p:sp>
          <p:nvSpPr>
            <p:cNvPr id="32" name="Line 64">
              <a:extLst>
                <a:ext uri="{FF2B5EF4-FFF2-40B4-BE49-F238E27FC236}">
                  <a16:creationId xmlns:a16="http://schemas.microsoft.com/office/drawing/2014/main" id="{A2AF1121-A9CE-FEF4-298F-2CC019D7CE60}"/>
                </a:ext>
              </a:extLst>
            </p:cNvPr>
            <p:cNvSpPr/>
            <p:nvPr/>
          </p:nvSpPr>
          <p:spPr>
            <a:xfrm flipH="1">
              <a:off x="9694071" y="5333087"/>
              <a:ext cx="576264" cy="70326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5B9BD5"/>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Calibri"/>
              </a:endParaRPr>
            </a:p>
          </p:txBody>
        </p:sp>
      </p:grpSp>
      <p:sp>
        <p:nvSpPr>
          <p:cNvPr id="33" name="Номер слайда 10">
            <a:extLst>
              <a:ext uri="{FF2B5EF4-FFF2-40B4-BE49-F238E27FC236}">
                <a16:creationId xmlns:a16="http://schemas.microsoft.com/office/drawing/2014/main" id="{951F984B-4892-2A42-591B-5F883C9B87F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E35AC5-D2FC-43E2-ABE3-9D0B4B3E09E9}" type="slidenum">
              <a:rPr/>
              <a:t>26</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D73F260C-C6CF-0F87-CBBA-168163F5A9DB}"/>
              </a:ext>
            </a:extLst>
          </p:cNvPr>
          <p:cNvSpPr>
            <a:spLocks noGrp="1"/>
          </p:cNvSpPr>
          <p:nvPr>
            <p:ph type="ftr" sz="quarter" idx="9"/>
          </p:nvPr>
        </p:nvSpPr>
        <p:spPr>
          <a:xfrm>
            <a:off x="4038599" y="6292610"/>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 presetClass="exit" presetSubtype="4" fill="hold" nodeType="clickEffect">
                                  <p:stCondLst>
                                    <p:cond delay="0"/>
                                  </p:stCondLst>
                                  <p:childTnLst>
                                    <p:anim calcmode="lin" valueType="num">
                                      <p:cBhvr>
                                        <p:cTn id="6" dur="500"/>
                                        <p:tgtEl>
                                          <p:spTgt spid="8"/>
                                        </p:tgtEl>
                                        <p:attrNameLst>
                                          <p:attrName>ppt_x</p:attrName>
                                        </p:attrNameLst>
                                      </p:cBhvr>
                                      <p:tavLst>
                                        <p:tav tm="0">
                                          <p:val>
                                            <p:strVal val="#ppt_x"/>
                                          </p:val>
                                        </p:tav>
                                        <p:tav tm="100000">
                                          <p:val>
                                            <p:strVal val="#ppt_x"/>
                                          </p:val>
                                        </p:tav>
                                      </p:tavLst>
                                    </p:anim>
                                    <p:anim calcmode="lin" valueType="num">
                                      <p:cBhvr>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2" presetClass="exit" presetSubtype="2" fill="hold" nodeType="clickEffect">
                                  <p:stCondLst>
                                    <p:cond delay="0"/>
                                  </p:stCondLst>
                                  <p:childTnLst>
                                    <p:anim calcmode="lin" valueType="num">
                                      <p:cBhvr>
                                        <p:cTn id="16" dur="500"/>
                                        <p:tgtEl>
                                          <p:spTgt spid="11"/>
                                        </p:tgtEl>
                                        <p:attrNameLst>
                                          <p:attrName>ppt_x</p:attrName>
                                        </p:attrNameLst>
                                      </p:cBhvr>
                                      <p:tavLst>
                                        <p:tav tm="0">
                                          <p:val>
                                            <p:strVal val="#ppt_x"/>
                                          </p:val>
                                        </p:tav>
                                        <p:tav tm="100000">
                                          <p:val>
                                            <p:strVal val="1+#ppt_w/2"/>
                                          </p:val>
                                        </p:tav>
                                      </p:tavLst>
                                    </p:anim>
                                    <p:anim calcmode="lin" valueType="num">
                                      <p:cBhvr>
                                        <p:cTn id="17" dur="500"/>
                                        <p:tgtEl>
                                          <p:spTgt spid="11"/>
                                        </p:tgtEl>
                                        <p:attrNameLst>
                                          <p:attrName>ppt_y</p:attrName>
                                        </p:attrNameLst>
                                      </p:cBhvr>
                                      <p:tavLst>
                                        <p:tav tm="0">
                                          <p:val>
                                            <p:strVal val="#ppt_y"/>
                                          </p:val>
                                        </p:tav>
                                        <p:tav tm="100000">
                                          <p:val>
                                            <p:strVal val="#ppt_y"/>
                                          </p:val>
                                        </p:tav>
                                      </p:tavLst>
                                    </p:anim>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2" presetClass="exit" presetSubtype="4" fill="hold" nodeType="click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F4F236-7012-7E93-1E02-570551C773FD}"/>
              </a:ext>
            </a:extLst>
          </p:cNvPr>
          <p:cNvSpPr txBox="1">
            <a:spLocks noGrp="1"/>
          </p:cNvSpPr>
          <p:nvPr>
            <p:ph type="title"/>
          </p:nvPr>
        </p:nvSpPr>
        <p:spPr>
          <a:xfrm>
            <a:off x="838203" y="2498726"/>
            <a:ext cx="10515600" cy="1325559"/>
          </a:xfrm>
        </p:spPr>
        <p:txBody>
          <a:bodyPr anchorCtr="1"/>
          <a:lstStyle/>
          <a:p>
            <a:pPr lvl="0" algn="ctr"/>
            <a:r>
              <a:rPr lang="ro-RO" b="1" i="1">
                <a:solidFill>
                  <a:srgbClr val="0070C0"/>
                </a:solidFill>
              </a:rPr>
              <a:t>Exemple </a:t>
            </a:r>
            <a:r>
              <a:rPr lang="ro-RO" b="1"/>
              <a:t>modelarea  funcționalităților (IDEF0)</a:t>
            </a:r>
            <a:endParaRPr lang="ru-RU"/>
          </a:p>
        </p:txBody>
      </p:sp>
      <p:sp>
        <p:nvSpPr>
          <p:cNvPr id="4" name="Номер слайда 4">
            <a:extLst>
              <a:ext uri="{FF2B5EF4-FFF2-40B4-BE49-F238E27FC236}">
                <a16:creationId xmlns:a16="http://schemas.microsoft.com/office/drawing/2014/main" id="{5328F6D3-8CB3-9CB1-63D2-0C5F16FD13C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DCF08A-7967-459A-9A95-30266E41A727}" type="slidenum">
              <a:rPr/>
              <a:t>27</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CBEEE39C-086F-48F4-2499-36B765D3331C}"/>
              </a:ext>
            </a:extLst>
          </p:cNvPr>
          <p:cNvSpPr>
            <a:spLocks noGrp="1"/>
          </p:cNvSpPr>
          <p:nvPr>
            <p:ph type="ftr" sz="quarter" idx="9"/>
          </p:nvPr>
        </p:nvSpPr>
        <p:spPr>
          <a:xfrm>
            <a:off x="3873137" y="6251849"/>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933FFDD2-93DB-38C6-FB4B-68A190552617}"/>
              </a:ext>
            </a:extLst>
          </p:cNvPr>
          <p:cNvSpPr txBox="1">
            <a:spLocks noGrp="1"/>
          </p:cNvSpPr>
          <p:nvPr>
            <p:ph idx="1"/>
          </p:nvPr>
        </p:nvSpPr>
        <p:spPr>
          <a:xfrm>
            <a:off x="360218" y="287862"/>
            <a:ext cx="11631485" cy="6068479"/>
          </a:xfrm>
        </p:spPr>
        <p:txBody>
          <a:bodyPr>
            <a:normAutofit/>
          </a:bodyPr>
          <a:lstStyle/>
          <a:p>
            <a:pPr marL="0" lvl="0" indent="0">
              <a:lnSpc>
                <a:spcPct val="70000"/>
              </a:lnSpc>
              <a:buNone/>
            </a:pPr>
            <a:r>
              <a:rPr lang="ro-RO" sz="3700" b="1" i="1" dirty="0">
                <a:solidFill>
                  <a:srgbClr val="0070C0"/>
                </a:solidFill>
              </a:rPr>
              <a:t>Exemplul I</a:t>
            </a:r>
          </a:p>
          <a:p>
            <a:pPr marL="0" lvl="0" indent="0">
              <a:lnSpc>
                <a:spcPct val="70000"/>
              </a:lnSpc>
              <a:buNone/>
            </a:pPr>
            <a:r>
              <a:rPr lang="ro-RO" sz="2600" b="1" i="1" dirty="0"/>
              <a:t> </a:t>
            </a:r>
            <a:r>
              <a:rPr lang="ro-RO" b="1" i="1" dirty="0"/>
              <a:t>Elaborarea Sistemului informațional ”Managmentul Regimului Armelor și Munițiilor cu destinație civilă”</a:t>
            </a:r>
          </a:p>
          <a:p>
            <a:pPr marL="0" lvl="0" indent="0">
              <a:lnSpc>
                <a:spcPct val="70000"/>
              </a:lnSpc>
              <a:buNone/>
            </a:pPr>
            <a:r>
              <a:rPr lang="ro-RO" b="1" i="1" dirty="0"/>
              <a:t>Etape la modelarea funcțională:</a:t>
            </a:r>
          </a:p>
          <a:p>
            <a:pPr marL="514350" lvl="0" indent="-514350">
              <a:lnSpc>
                <a:spcPct val="70000"/>
              </a:lnSpc>
              <a:buAutoNum type="arabicPeriod"/>
            </a:pPr>
            <a:r>
              <a:rPr lang="ro-RO" b="1" dirty="0"/>
              <a:t>Studiul cadrul normativ-legal, </a:t>
            </a:r>
          </a:p>
          <a:p>
            <a:pPr marL="514350" lvl="0" indent="-514350">
              <a:lnSpc>
                <a:spcPct val="70000"/>
              </a:lnSpc>
              <a:buAutoNum type="arabicPeriod"/>
            </a:pPr>
            <a:r>
              <a:rPr lang="ro-RO" b="1" dirty="0"/>
              <a:t>Analiza obiectului de informatizare,</a:t>
            </a:r>
          </a:p>
          <a:p>
            <a:pPr marL="514350" lvl="0" indent="-514350">
              <a:lnSpc>
                <a:spcPct val="70000"/>
              </a:lnSpc>
              <a:buFont typeface="Calibri Light"/>
              <a:buAutoNum type="arabicPeriod"/>
            </a:pPr>
            <a:r>
              <a:rPr lang="ro-RO" b="1" dirty="0"/>
              <a:t>Locul Sistemului Informațional și interconexiunile cu alte sisteme informaționale,</a:t>
            </a:r>
          </a:p>
          <a:p>
            <a:pPr marL="514350" lvl="0" indent="-514350">
              <a:lnSpc>
                <a:spcPct val="70000"/>
              </a:lnSpc>
              <a:buFont typeface="Calibri Light"/>
              <a:buAutoNum type="arabicPeriod"/>
            </a:pPr>
            <a:r>
              <a:rPr lang="ro-RO" b="1" dirty="0"/>
              <a:t>Contextul funcționării obiectului,</a:t>
            </a:r>
          </a:p>
          <a:p>
            <a:pPr marL="514350" lvl="0" indent="-514350">
              <a:lnSpc>
                <a:spcPct val="70000"/>
              </a:lnSpc>
              <a:buFont typeface="Calibri Light"/>
              <a:buAutoNum type="arabicPeriod"/>
            </a:pPr>
            <a:r>
              <a:rPr lang="ro-RO" b="1" dirty="0"/>
              <a:t>Identificarea funcționalităților și modelarea lor,</a:t>
            </a:r>
          </a:p>
          <a:p>
            <a:pPr marL="0" lvl="0" indent="0">
              <a:lnSpc>
                <a:spcPct val="70000"/>
              </a:lnSpc>
              <a:buNone/>
            </a:pPr>
            <a:r>
              <a:rPr lang="ro-RO" b="1" i="1" dirty="0">
                <a:solidFill>
                  <a:srgbClr val="C00000"/>
                </a:solidFill>
              </a:rPr>
              <a:t>Aceste etape în general se finisează cu modelarea situației existente (As-Is) și </a:t>
            </a:r>
          </a:p>
          <a:p>
            <a:pPr marL="0" lvl="0" indent="0">
              <a:lnSpc>
                <a:spcPct val="70000"/>
              </a:lnSpc>
              <a:buNone/>
            </a:pPr>
            <a:r>
              <a:rPr lang="ro-RO" b="1" i="1" dirty="0">
                <a:solidFill>
                  <a:srgbClr val="C00000"/>
                </a:solidFill>
              </a:rPr>
              <a:t>identmificarea cerințelor față de noul sistem, modelarea situației existente (To-Be) </a:t>
            </a:r>
          </a:p>
          <a:p>
            <a:pPr marL="0" lvl="0" indent="0">
              <a:lnSpc>
                <a:spcPct val="70000"/>
              </a:lnSpc>
              <a:buNone/>
            </a:pPr>
            <a:endParaRPr lang="ro-RO" b="1" i="1" dirty="0">
              <a:solidFill>
                <a:srgbClr val="C00000"/>
              </a:solidFill>
            </a:endParaRPr>
          </a:p>
        </p:txBody>
      </p:sp>
      <p:sp>
        <p:nvSpPr>
          <p:cNvPr id="4" name="Номер слайда 4">
            <a:extLst>
              <a:ext uri="{FF2B5EF4-FFF2-40B4-BE49-F238E27FC236}">
                <a16:creationId xmlns:a16="http://schemas.microsoft.com/office/drawing/2014/main" id="{A526B977-37EA-002E-48C4-8363F9A46AC3}"/>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86D23A-22D5-4F8D-863B-30D0349BE281}" type="slidenum">
              <a:rPr/>
              <a:t>28</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B64BE23F-0FB9-C079-EFAE-0F68B90FF2A5}"/>
              </a:ext>
            </a:extLst>
          </p:cNvPr>
          <p:cNvSpPr>
            <a:spLocks noGrp="1"/>
          </p:cNvSpPr>
          <p:nvPr>
            <p:ph type="ftr" sz="quarter" idx="9"/>
          </p:nvPr>
        </p:nvSpPr>
        <p:spPr>
          <a:xfrm>
            <a:off x="4038600" y="6205009"/>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47BEA241-615A-82EB-83C1-9A26259BAC21}"/>
              </a:ext>
            </a:extLst>
          </p:cNvPr>
          <p:cNvSpPr txBox="1">
            <a:spLocks noGrp="1"/>
          </p:cNvSpPr>
          <p:nvPr>
            <p:ph idx="1"/>
          </p:nvPr>
        </p:nvSpPr>
        <p:spPr>
          <a:xfrm>
            <a:off x="355601" y="345990"/>
            <a:ext cx="11260671" cy="5830973"/>
          </a:xfrm>
        </p:spPr>
        <p:txBody>
          <a:bodyPr/>
          <a:lstStyle/>
          <a:p>
            <a:pPr marL="0" lvl="0" indent="0">
              <a:buNone/>
            </a:pPr>
            <a:r>
              <a:rPr lang="ro-RO" b="1" i="1"/>
              <a:t>Contextul funcțional</a:t>
            </a:r>
          </a:p>
          <a:p>
            <a:pPr lvl="0">
              <a:lnSpc>
                <a:spcPct val="120000"/>
              </a:lnSpc>
            </a:pPr>
            <a:r>
              <a:rPr lang="ro-RO"/>
              <a:t>Sistemul Informațional Managementul Regimului Armelor și Munițiilor  este un sistem complex de procesare a datelor privind: </a:t>
            </a:r>
          </a:p>
          <a:p>
            <a:pPr lvl="0">
              <a:lnSpc>
                <a:spcPct val="120000"/>
              </a:lnSpc>
              <a:buChar char="-"/>
            </a:pPr>
            <a:r>
              <a:rPr lang="ro-RO"/>
              <a:t>evidența armelor de pe teritoriul Republicii Moldova,  </a:t>
            </a:r>
          </a:p>
          <a:p>
            <a:pPr lvl="0">
              <a:lnSpc>
                <a:spcPct val="120000"/>
              </a:lnSpc>
              <a:buChar char="-"/>
            </a:pPr>
            <a:r>
              <a:rPr lang="ro-RO"/>
              <a:t>evidența deţinătorilor legali de arme şi a </a:t>
            </a:r>
          </a:p>
          <a:p>
            <a:pPr lvl="0">
              <a:lnSpc>
                <a:spcPct val="120000"/>
              </a:lnSpc>
              <a:buChar char="-"/>
            </a:pPr>
            <a:r>
              <a:rPr lang="ro-RO"/>
              <a:t>operaţiunilor cu arme şi muniţii cu destinație civilă. </a:t>
            </a:r>
          </a:p>
          <a:p>
            <a:pPr marL="0" lvl="0" indent="0">
              <a:lnSpc>
                <a:spcPct val="120000"/>
              </a:lnSpc>
              <a:buNone/>
            </a:pPr>
            <a:r>
              <a:rPr lang="ro-RO"/>
              <a:t>Prin acest sistem utilizatorii autorizați vor putea accesa informaţii despre armele şi muniţiile cu destinație civilă, proces reglementat de </a:t>
            </a:r>
            <a:r>
              <a:rPr lang="ro-RO" b="1" i="1" u="sng">
                <a:hlinkClick r:id="rId2">
                  <a:extLst>
                    <a:ext uri="{A12FA001-AC4F-418D-AE19-62706E023703}">
                      <ahyp:hlinkClr xmlns:ahyp="http://schemas.microsoft.com/office/drawing/2018/hyperlinkcolor" val="tx"/>
                    </a:ext>
                  </a:extLst>
                </a:hlinkClick>
              </a:rPr>
              <a:t>Leg</a:t>
            </a:r>
            <a:r>
              <a:rPr lang="ro-RO" b="1" i="1" u="sng">
                <a:solidFill>
                  <a:srgbClr val="0070C0"/>
                </a:solidFill>
                <a:hlinkClick r:id="rId2">
                  <a:extLst>
                    <a:ext uri="{A12FA001-AC4F-418D-AE19-62706E023703}">
                      <ahyp:hlinkClr xmlns:ahyp="http://schemas.microsoft.com/office/drawing/2018/hyperlinkcolor" val="tx"/>
                    </a:ext>
                  </a:extLst>
                </a:hlinkClick>
              </a:rPr>
              <a:t>e</a:t>
            </a:r>
            <a:r>
              <a:rPr lang="ro-RO" b="1" i="1" u="sng">
                <a:solidFill>
                  <a:srgbClr val="0070C0"/>
                </a:solidFill>
              </a:rPr>
              <a:t>a</a:t>
            </a:r>
            <a:r>
              <a:rPr lang="ro-RO" b="1" i="1"/>
              <a:t> nr.130 din 8 iunie 2012</a:t>
            </a:r>
            <a:r>
              <a:rPr lang="ro-RO"/>
              <a:t>. Ministerul Afacerilor Interne este autoritatea competentă care exercită atribuţiile prevăzute la art. 3 alin. (3) din </a:t>
            </a:r>
            <a:r>
              <a:rPr lang="ro-RO">
                <a:hlinkClick r:id="rId2">
                  <a:extLst>
                    <a:ext uri="{A12FA001-AC4F-418D-AE19-62706E023703}">
                      <ahyp:hlinkClr xmlns:ahyp="http://schemas.microsoft.com/office/drawing/2018/hyperlinkcolor" val="tx"/>
                    </a:ext>
                  </a:extLst>
                </a:hlinkClick>
              </a:rPr>
              <a:t>Lege</a:t>
            </a:r>
            <a:r>
              <a:rPr lang="ro-RO"/>
              <a:t>a susmenționată.</a:t>
            </a:r>
            <a:endParaRPr lang="ru-RU"/>
          </a:p>
        </p:txBody>
      </p:sp>
      <p:sp>
        <p:nvSpPr>
          <p:cNvPr id="4" name="Номер слайда 4">
            <a:extLst>
              <a:ext uri="{FF2B5EF4-FFF2-40B4-BE49-F238E27FC236}">
                <a16:creationId xmlns:a16="http://schemas.microsoft.com/office/drawing/2014/main" id="{7E3FE654-D4FF-1D4F-2D6A-8265EE1C48A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32EF7B-7533-42D6-A6AC-977CCE38E9F0}" type="slidenum">
              <a:rPr/>
              <a:t>29</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3B3DE2C5-6B30-ED90-09D3-B18EE6BE4C12}"/>
              </a:ext>
            </a:extLst>
          </p:cNvPr>
          <p:cNvSpPr>
            <a:spLocks noGrp="1"/>
          </p:cNvSpPr>
          <p:nvPr>
            <p:ph type="ftr" sz="quarter" idx="9"/>
          </p:nvPr>
        </p:nvSpPr>
        <p:spPr>
          <a:xfrm>
            <a:off x="4038600" y="6356350"/>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73E87D1C-DB5B-C4E6-178D-7C918B20CD29}"/>
              </a:ext>
            </a:extLst>
          </p:cNvPr>
          <p:cNvSpPr txBox="1">
            <a:spLocks noGrp="1"/>
          </p:cNvSpPr>
          <p:nvPr>
            <p:ph idx="1"/>
          </p:nvPr>
        </p:nvSpPr>
        <p:spPr>
          <a:xfrm>
            <a:off x="249384" y="2895603"/>
            <a:ext cx="11720943" cy="3820125"/>
          </a:xfrm>
        </p:spPr>
        <p:txBody>
          <a:bodyPr>
            <a:normAutofit/>
          </a:bodyPr>
          <a:lstStyle/>
          <a:p>
            <a:pPr lvl="0"/>
            <a:r>
              <a:rPr lang="ro-RO" sz="2400" dirty="0"/>
              <a:t>Două abordări în metode structurale: modelarea structural - funcțională și modelarea structurii datelor</a:t>
            </a:r>
          </a:p>
          <a:p>
            <a:pPr lvl="0"/>
            <a:r>
              <a:rPr lang="ro-RO" sz="2400" dirty="0"/>
              <a:t>Cele mai utilizate metodologii:</a:t>
            </a:r>
          </a:p>
          <a:p>
            <a:pPr lvl="0"/>
            <a:r>
              <a:rPr lang="ro-RO" sz="2400" dirty="0"/>
              <a:t>IDEF0 - modelarea funcțională;</a:t>
            </a:r>
          </a:p>
          <a:p>
            <a:pPr lvl="0"/>
            <a:r>
              <a:rPr lang="ro-RO" sz="2400" dirty="0"/>
              <a:t>IDEF3 - modelarea prceselor de lucru;</a:t>
            </a:r>
          </a:p>
          <a:p>
            <a:pPr lvl="0"/>
            <a:r>
              <a:rPr lang="ro-RO" sz="2400" dirty="0"/>
              <a:t>DFD - modelarea fluxurilor de date.</a:t>
            </a:r>
          </a:p>
          <a:p>
            <a:pPr lvl="0"/>
            <a:r>
              <a:rPr lang="ro-RO" sz="2400" dirty="0"/>
              <a:t>IDEF1X - modelarea datelor bazată pe metoda entități – relații (ERD);</a:t>
            </a:r>
          </a:p>
        </p:txBody>
      </p:sp>
      <p:pic>
        <p:nvPicPr>
          <p:cNvPr id="3" name="Рисунок 2">
            <a:extLst>
              <a:ext uri="{FF2B5EF4-FFF2-40B4-BE49-F238E27FC236}">
                <a16:creationId xmlns:a16="http://schemas.microsoft.com/office/drawing/2014/main" id="{0F8E899C-3ADC-C1AD-89A0-B5EC1A10E036}"/>
              </a:ext>
            </a:extLst>
          </p:cNvPr>
          <p:cNvPicPr>
            <a:picLocks noChangeAspect="1"/>
          </p:cNvPicPr>
          <p:nvPr/>
        </p:nvPicPr>
        <p:blipFill>
          <a:blip r:embed="rId2"/>
          <a:stretch>
            <a:fillRect/>
          </a:stretch>
        </p:blipFill>
        <p:spPr>
          <a:xfrm>
            <a:off x="1149675" y="332512"/>
            <a:ext cx="9920362" cy="2412287"/>
          </a:xfrm>
          <a:prstGeom prst="rect">
            <a:avLst/>
          </a:prstGeom>
          <a:noFill/>
          <a:ln cap="flat">
            <a:noFill/>
          </a:ln>
        </p:spPr>
      </p:pic>
      <p:sp>
        <p:nvSpPr>
          <p:cNvPr id="4" name="Footer Placeholder 3">
            <a:extLst>
              <a:ext uri="{FF2B5EF4-FFF2-40B4-BE49-F238E27FC236}">
                <a16:creationId xmlns:a16="http://schemas.microsoft.com/office/drawing/2014/main" id="{A4A7ABDF-4978-97FD-59EA-2174AA0DBE2C}"/>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CC3B6865-3BE5-0A17-21CC-CA370EB255CA}"/>
              </a:ext>
            </a:extLst>
          </p:cNvPr>
          <p:cNvSpPr txBox="1">
            <a:spLocks noGrp="1"/>
          </p:cNvSpPr>
          <p:nvPr>
            <p:ph idx="1"/>
          </p:nvPr>
        </p:nvSpPr>
        <p:spPr>
          <a:xfrm>
            <a:off x="838203" y="169328"/>
            <a:ext cx="10515600" cy="6007626"/>
          </a:xfrm>
        </p:spPr>
        <p:txBody>
          <a:bodyPr/>
          <a:lstStyle/>
          <a:p>
            <a:pPr lvl="0"/>
            <a:endParaRPr lang="ro-RO"/>
          </a:p>
          <a:p>
            <a:pPr lvl="0"/>
            <a:r>
              <a:rPr lang="ro-RO"/>
              <a:t>Ministerul Afacerilor Interne prin intermediul Inspectoratului General al Poliţiei şi structurilor de specialitate centrale şi locale ale IGP autorizează, în condiţiile prevăzute de </a:t>
            </a:r>
            <a:r>
              <a:rPr lang="ro-RO">
                <a:hlinkClick r:id="rId2">
                  <a:extLst>
                    <a:ext uri="{A12FA001-AC4F-418D-AE19-62706E023703}">
                      <ahyp:hlinkClr xmlns:ahyp="http://schemas.microsoft.com/office/drawing/2018/hyperlinkcolor" val="tx"/>
                    </a:ext>
                  </a:extLst>
                </a:hlinkClick>
              </a:rPr>
              <a:t>Lege</a:t>
            </a:r>
            <a:r>
              <a:rPr lang="ro-RO"/>
              <a:t>, persoanele fizice şi juridice, care solicită </a:t>
            </a:r>
            <a:r>
              <a:rPr lang="ro-RO" b="1" i="1"/>
              <a:t>să procure, să deţină şi, după caz, să poarte şi să folosească arme letale și neletrale, precum şi muniţiile aferente ori să efectueze operaţiuni cu acestea</a:t>
            </a:r>
            <a:r>
              <a:rPr lang="ro-RO"/>
              <a:t>. </a:t>
            </a:r>
          </a:p>
          <a:p>
            <a:pPr lvl="0"/>
            <a:r>
              <a:rPr lang="ro-RO"/>
              <a:t>IGP eliberează permise de armă, permise de deţinere de armă, verifică şi autorizează circulaţia armelor, funcţionarea tirurilor de tragere, activitatea armurierilor, activitatea organizațiilor particulare de pază, acordă atestatul pentru colecţionarul de arme. </a:t>
            </a:r>
            <a:endParaRPr lang="ru-RU"/>
          </a:p>
          <a:p>
            <a:pPr lvl="0"/>
            <a:endParaRPr lang="ru-RU"/>
          </a:p>
        </p:txBody>
      </p:sp>
      <p:sp>
        <p:nvSpPr>
          <p:cNvPr id="4" name="Номер слайда 4">
            <a:extLst>
              <a:ext uri="{FF2B5EF4-FFF2-40B4-BE49-F238E27FC236}">
                <a16:creationId xmlns:a16="http://schemas.microsoft.com/office/drawing/2014/main" id="{BF6DB1CE-C6E9-074F-1464-EBCAB8C34B8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874425-E54D-4779-88D5-6511A5C36A41}" type="slidenum">
              <a:rPr/>
              <a:t>30</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8BA26C69-F82E-5ECE-3AD8-4130CB33CEAD}"/>
              </a:ext>
            </a:extLst>
          </p:cNvPr>
          <p:cNvSpPr>
            <a:spLocks noGrp="1"/>
          </p:cNvSpPr>
          <p:nvPr>
            <p:ph type="ftr" sz="quarter" idx="9"/>
          </p:nvPr>
        </p:nvSpPr>
        <p:spPr>
          <a:xfrm>
            <a:off x="3916680" y="6176954"/>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5">
            <a:extLst>
              <a:ext uri="{FF2B5EF4-FFF2-40B4-BE49-F238E27FC236}">
                <a16:creationId xmlns:a16="http://schemas.microsoft.com/office/drawing/2014/main" id="{88CB2203-E9D8-655F-B7D7-61F76E0F9C4C}"/>
              </a:ext>
            </a:extLst>
          </p:cNvPr>
          <p:cNvPicPr>
            <a:picLocks noGrp="1" noChangeAspect="1"/>
          </p:cNvPicPr>
          <p:nvPr>
            <p:ph idx="1"/>
          </p:nvPr>
        </p:nvPicPr>
        <p:blipFill>
          <a:blip r:embed="rId2"/>
          <a:stretch>
            <a:fillRect/>
          </a:stretch>
        </p:blipFill>
        <p:spPr>
          <a:xfrm>
            <a:off x="1523997" y="234945"/>
            <a:ext cx="8969831" cy="5788420"/>
          </a:xfrm>
        </p:spPr>
      </p:pic>
      <p:sp>
        <p:nvSpPr>
          <p:cNvPr id="4" name="Номер слайда 4">
            <a:extLst>
              <a:ext uri="{FF2B5EF4-FFF2-40B4-BE49-F238E27FC236}">
                <a16:creationId xmlns:a16="http://schemas.microsoft.com/office/drawing/2014/main" id="{B321CB45-09B5-0498-5796-D8CA6CA6334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04ADA1-9CF0-4C7A-80E1-02CD7DFE8852}" type="slidenum">
              <a:rPr/>
              <a:t>31</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910B55D0-AF64-3A0E-0E0F-0FA6709912AA}"/>
              </a:ext>
            </a:extLst>
          </p:cNvPr>
          <p:cNvSpPr>
            <a:spLocks noGrp="1"/>
          </p:cNvSpPr>
          <p:nvPr>
            <p:ph type="ftr" sz="quarter" idx="9"/>
          </p:nvPr>
        </p:nvSpPr>
        <p:spPr>
          <a:xfrm>
            <a:off x="3820889" y="6257926"/>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7">
            <a:extLst>
              <a:ext uri="{FF2B5EF4-FFF2-40B4-BE49-F238E27FC236}">
                <a16:creationId xmlns:a16="http://schemas.microsoft.com/office/drawing/2014/main" id="{6F51AE8C-E63E-00A0-10CA-0F480FC6F9D8}"/>
              </a:ext>
            </a:extLst>
          </p:cNvPr>
          <p:cNvPicPr>
            <a:picLocks noGrp="1" noChangeAspect="1"/>
          </p:cNvPicPr>
          <p:nvPr>
            <p:ph idx="1"/>
          </p:nvPr>
        </p:nvPicPr>
        <p:blipFill>
          <a:blip r:embed="rId2"/>
          <a:stretch>
            <a:fillRect/>
          </a:stretch>
        </p:blipFill>
        <p:spPr>
          <a:xfrm>
            <a:off x="3021874" y="2328245"/>
            <a:ext cx="7578170" cy="4024767"/>
          </a:xfrm>
        </p:spPr>
      </p:pic>
      <p:sp>
        <p:nvSpPr>
          <p:cNvPr id="4" name="Номер слайда 4">
            <a:extLst>
              <a:ext uri="{FF2B5EF4-FFF2-40B4-BE49-F238E27FC236}">
                <a16:creationId xmlns:a16="http://schemas.microsoft.com/office/drawing/2014/main" id="{7EFB3A1F-9C05-1937-1F4F-6AAE033329E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C3AA0B-AA4B-4480-90E4-3BCB631D31B9}" type="slidenum">
              <a:rPr/>
              <a:t>32</a:t>
            </a:fld>
            <a:endParaRPr lang="ru-RU" sz="1200" b="0" i="0" u="none" strike="noStrike" kern="1200" cap="none" spc="0" baseline="0">
              <a:solidFill>
                <a:srgbClr val="898989"/>
              </a:solidFill>
              <a:uFillTx/>
              <a:latin typeface="Calibri"/>
            </a:endParaRPr>
          </a:p>
        </p:txBody>
      </p:sp>
      <p:sp>
        <p:nvSpPr>
          <p:cNvPr id="5" name="TextBox 8">
            <a:extLst>
              <a:ext uri="{FF2B5EF4-FFF2-40B4-BE49-F238E27FC236}">
                <a16:creationId xmlns:a16="http://schemas.microsoft.com/office/drawing/2014/main" id="{84744A2B-233E-9713-7677-BB4E550709A0}"/>
              </a:ext>
            </a:extLst>
          </p:cNvPr>
          <p:cNvSpPr txBox="1"/>
          <p:nvPr/>
        </p:nvSpPr>
        <p:spPr>
          <a:xfrm>
            <a:off x="86493" y="210065"/>
            <a:ext cx="11652418"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800" b="0" i="0" u="none" strike="noStrike" kern="1200" cap="none" spc="0" baseline="0">
                <a:solidFill>
                  <a:srgbClr val="000000"/>
                </a:solidFill>
                <a:uFillTx/>
                <a:latin typeface="Calibri"/>
              </a:rPr>
              <a:t>Obligațiile de a presta servicii de eliberare a autorizațiilor pentru procurarea armelor letale și neletale sunt atribuite </a:t>
            </a:r>
            <a:r>
              <a:rPr lang="ro-RO" sz="1800" b="0" i="0" u="none" strike="noStrike" kern="1200" cap="none" spc="0" baseline="0">
                <a:solidFill>
                  <a:srgbClr val="000000"/>
                </a:solidFill>
                <a:uFillTx/>
                <a:latin typeface="Calibri"/>
                <a:hlinkClick r:id="rId3">
                  <a:extLst>
                    <a:ext uri="{A12FA001-AC4F-418D-AE19-62706E023703}">
                      <ahyp:hlinkClr xmlns:ahyp="http://schemas.microsoft.com/office/drawing/2018/hyperlinkcolor" val="tx"/>
                    </a:ext>
                  </a:extLst>
                </a:hlinkClick>
              </a:rPr>
              <a:t>Direcției Generale Securitate Publică</a:t>
            </a:r>
            <a:r>
              <a:rPr lang="ro-RO" sz="1800" b="0" i="0" u="none" strike="noStrike" kern="1200" cap="none" spc="0" baseline="0">
                <a:solidFill>
                  <a:srgbClr val="000000"/>
                </a:solidFill>
                <a:uFillTx/>
                <a:latin typeface="Calibri"/>
              </a:rPr>
              <a:t> a Inspectoratului General de Poliție. Acest serviciu este prestat de Secția Supraveghere Circulație Arme. </a:t>
            </a:r>
            <a:endParaRPr lang="ru-RU"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800" b="0" i="0" u="none" strike="noStrike" kern="1200" cap="none" spc="0" baseline="0">
                <a:solidFill>
                  <a:srgbClr val="000000"/>
                </a:solidFill>
                <a:uFillTx/>
                <a:latin typeface="Calibri"/>
              </a:rPr>
              <a:t>Serviciul Supraveghere Armament şi Activităţi Licenţiate (SSA şi AL) reprezintă o structură specializată a Inspectoratelor de poliţie (IP), Direcţiei de poliţie a mun. Chişinău şi Direcţiei de poliţie a UTA Gagauz-Yeri ale Inspectoratului General al Poliţie (IGP), cu atribuţii de execuţie, supraveghere şi control în domeniul circulaţiei armelor, muniţiilor şi materialelor explozive cu destinaţie civilă, activităţilor licenţiate de detectiv şi de pază</a:t>
            </a:r>
            <a:endParaRPr lang="ru-RU" sz="1800" b="0" i="0" u="none" strike="noStrike" kern="1200" cap="none" spc="0" baseline="0">
              <a:solidFill>
                <a:srgbClr val="000000"/>
              </a:solidFill>
              <a:uFillTx/>
              <a:latin typeface="Calibri"/>
            </a:endParaRPr>
          </a:p>
        </p:txBody>
      </p:sp>
      <p:sp>
        <p:nvSpPr>
          <p:cNvPr id="6" name="Footer Placeholder 5">
            <a:extLst>
              <a:ext uri="{FF2B5EF4-FFF2-40B4-BE49-F238E27FC236}">
                <a16:creationId xmlns:a16="http://schemas.microsoft.com/office/drawing/2014/main" id="{8E64C356-5947-DF13-96ED-1ACB82935681}"/>
              </a:ext>
            </a:extLst>
          </p:cNvPr>
          <p:cNvSpPr>
            <a:spLocks noGrp="1"/>
          </p:cNvSpPr>
          <p:nvPr>
            <p:ph type="ftr" sz="quarter" idx="9"/>
          </p:nvPr>
        </p:nvSpPr>
        <p:spPr>
          <a:xfrm>
            <a:off x="3742044" y="6356351"/>
            <a:ext cx="4114800" cy="365129"/>
          </a:xfrm>
        </p:spPr>
        <p:txBody>
          <a:bodyPr/>
          <a:lstStyle/>
          <a:p>
            <a:pPr lvl="0"/>
            <a:r>
              <a:rPr lang="en-US" dirty="0" err="1"/>
              <a:t>Mdelarea</a:t>
            </a:r>
            <a:r>
              <a:rPr lang="en-US" dirty="0"/>
              <a:t> </a:t>
            </a:r>
            <a:r>
              <a:rPr lang="en-US" dirty="0" err="1"/>
              <a:t>funcțională</a:t>
            </a:r>
            <a:r>
              <a:rPr lang="en-US" dirty="0"/>
              <a:t> IDEF0,  Pavel Chirev, lector univ. dr. </a:t>
            </a:r>
            <a:r>
              <a:rPr lang="en-US" dirty="0" err="1"/>
              <a:t>inginer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D92D-2E78-775D-CA74-EBD339B6DEEA}"/>
              </a:ext>
            </a:extLst>
          </p:cNvPr>
          <p:cNvSpPr>
            <a:spLocks noGrp="1"/>
          </p:cNvSpPr>
          <p:nvPr>
            <p:ph type="title"/>
          </p:nvPr>
        </p:nvSpPr>
        <p:spPr>
          <a:xfrm>
            <a:off x="838200" y="235133"/>
            <a:ext cx="10515600" cy="1341120"/>
          </a:xfrm>
        </p:spPr>
        <p:txBody>
          <a:bodyPr>
            <a:normAutofit fontScale="90000"/>
          </a:bodyPr>
          <a:lstStyle/>
          <a:p>
            <a:pPr algn="ctr"/>
            <a:r>
              <a:rPr lang="ro-RO" b="1" dirty="0"/>
              <a:t>Locul Sistemului Informațional și interconexiunile cu alte sisteme informaționale.</a:t>
            </a:r>
            <a:endParaRPr lang="en-US" dirty="0"/>
          </a:p>
        </p:txBody>
      </p:sp>
      <p:sp>
        <p:nvSpPr>
          <p:cNvPr id="3" name="Content Placeholder 2">
            <a:extLst>
              <a:ext uri="{FF2B5EF4-FFF2-40B4-BE49-F238E27FC236}">
                <a16:creationId xmlns:a16="http://schemas.microsoft.com/office/drawing/2014/main" id="{0A47618F-7A92-94D7-1A66-4259256C864A}"/>
              </a:ext>
            </a:extLst>
          </p:cNvPr>
          <p:cNvSpPr>
            <a:spLocks noGrp="1"/>
          </p:cNvSpPr>
          <p:nvPr>
            <p:ph idx="1"/>
          </p:nvPr>
        </p:nvSpPr>
        <p:spPr>
          <a:xfrm>
            <a:off x="470264" y="1930130"/>
            <a:ext cx="6165668" cy="3399516"/>
          </a:xfrm>
        </p:spPr>
        <p:txBody>
          <a:bodyPr>
            <a:normAutofit fontScale="92500"/>
          </a:bodyPr>
          <a:lstStyle/>
          <a:p>
            <a:pPr lvl="0"/>
            <a:r>
              <a:rPr lang="ro-RO" dirty="0"/>
              <a:t>Sistemul Informațional  ”Managementul Regimului armelor și Munițiilor cu destinație civilă”  face parte din sistemul informațional al organelor de drept. </a:t>
            </a:r>
          </a:p>
          <a:p>
            <a:pPr lvl="0"/>
            <a:r>
              <a:rPr lang="ro-RO" dirty="0"/>
              <a:t>Vezi:</a:t>
            </a:r>
          </a:p>
          <a:p>
            <a:pPr lvl="0"/>
            <a:r>
              <a:rPr lang="ro-RO" dirty="0"/>
              <a:t> </a:t>
            </a:r>
            <a:r>
              <a:rPr lang="en-US" dirty="0" err="1"/>
              <a:t>Concepţia</a:t>
            </a:r>
            <a:r>
              <a:rPr lang="en-US" dirty="0"/>
              <a:t> </a:t>
            </a:r>
            <a:r>
              <a:rPr lang="en-US" dirty="0" err="1"/>
              <a:t>Sistemului</a:t>
            </a:r>
            <a:r>
              <a:rPr lang="en-US" dirty="0"/>
              <a:t>  </a:t>
            </a:r>
            <a:r>
              <a:rPr lang="en-US" dirty="0" err="1"/>
              <a:t>informaţional</a:t>
            </a:r>
            <a:r>
              <a:rPr lang="en-US" dirty="0"/>
              <a:t> </a:t>
            </a:r>
            <a:r>
              <a:rPr lang="en-US" dirty="0" err="1"/>
              <a:t>integrat</a:t>
            </a:r>
            <a:r>
              <a:rPr lang="en-US" dirty="0"/>
              <a:t> al </a:t>
            </a:r>
            <a:r>
              <a:rPr lang="en-US" dirty="0" err="1"/>
              <a:t>organelor</a:t>
            </a:r>
            <a:r>
              <a:rPr lang="en-US" dirty="0"/>
              <a:t> de </a:t>
            </a:r>
            <a:r>
              <a:rPr lang="en-US" dirty="0" err="1"/>
              <a:t>drept</a:t>
            </a:r>
            <a:r>
              <a:rPr lang="en-US" dirty="0"/>
              <a:t>, </a:t>
            </a:r>
            <a:r>
              <a:rPr lang="en-US" dirty="0" err="1"/>
              <a:t>aprobată</a:t>
            </a:r>
            <a:r>
              <a:rPr lang="en-US" dirty="0"/>
              <a:t> </a:t>
            </a:r>
            <a:r>
              <a:rPr lang="en-US" dirty="0" err="1"/>
              <a:t>prin</a:t>
            </a:r>
            <a:r>
              <a:rPr lang="en-US" dirty="0"/>
              <a:t> H. G. Nr. </a:t>
            </a:r>
            <a:r>
              <a:rPr lang="ro-RO" dirty="0"/>
              <a:t> </a:t>
            </a:r>
            <a:r>
              <a:rPr lang="en-US" dirty="0"/>
              <a:t>1202 din  17.10.2006</a:t>
            </a:r>
          </a:p>
        </p:txBody>
      </p:sp>
      <p:pic>
        <p:nvPicPr>
          <p:cNvPr id="5" name="Picture 2" descr="http://lex.justice.md/UserFiles/Image/2006/mo168-169md/fig.2_1202.PNG">
            <a:extLst>
              <a:ext uri="{FF2B5EF4-FFF2-40B4-BE49-F238E27FC236}">
                <a16:creationId xmlns:a16="http://schemas.microsoft.com/office/drawing/2014/main" id="{5F1CF017-F12F-E5C3-F3FD-C24554DD1F85}"/>
              </a:ext>
            </a:extLst>
          </p:cNvPr>
          <p:cNvPicPr>
            <a:picLocks noGrp="1" noChangeAspect="1"/>
          </p:cNvPicPr>
          <p:nvPr>
            <p:ph idx="2"/>
          </p:nvPr>
        </p:nvPicPr>
        <p:blipFill>
          <a:blip r:embed="rId2"/>
          <a:srcRect/>
          <a:stretch>
            <a:fillRect/>
          </a:stretch>
        </p:blipFill>
        <p:spPr>
          <a:xfrm>
            <a:off x="6810103" y="1394814"/>
            <a:ext cx="4667793" cy="4782149"/>
          </a:xfrm>
          <a:prstGeom prst="rect">
            <a:avLst/>
          </a:prstGeom>
          <a:noFill/>
          <a:ln>
            <a:noFill/>
          </a:ln>
        </p:spPr>
      </p:pic>
      <p:sp>
        <p:nvSpPr>
          <p:cNvPr id="4" name="Footer Placeholder 3">
            <a:extLst>
              <a:ext uri="{FF2B5EF4-FFF2-40B4-BE49-F238E27FC236}">
                <a16:creationId xmlns:a16="http://schemas.microsoft.com/office/drawing/2014/main" id="{0297936E-184D-7158-4DB1-0284AD730E83}"/>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277793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4">
            <a:extLst>
              <a:ext uri="{FF2B5EF4-FFF2-40B4-BE49-F238E27FC236}">
                <a16:creationId xmlns:a16="http://schemas.microsoft.com/office/drawing/2014/main" id="{5AD14148-0DD8-149E-1BB0-3C4A8769967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C624CB-4CA3-439F-AB90-4DBF170DCC66}" type="slidenum">
              <a:rPr/>
              <a:t>34</a:t>
            </a:fld>
            <a:endParaRPr lang="ru-RU" sz="1200" b="0" i="0" u="none" strike="noStrike" kern="1200" cap="none" spc="0" baseline="0">
              <a:solidFill>
                <a:srgbClr val="898989"/>
              </a:solidFill>
              <a:uFillTx/>
              <a:latin typeface="Calibri"/>
            </a:endParaRPr>
          </a:p>
        </p:txBody>
      </p:sp>
      <p:pic>
        <p:nvPicPr>
          <p:cNvPr id="4" name="Picture 2" descr="http://lex.justice.md/UserFiles/Image/2006/mo168-169md/fig.3_1202.PNG">
            <a:extLst>
              <a:ext uri="{FF2B5EF4-FFF2-40B4-BE49-F238E27FC236}">
                <a16:creationId xmlns:a16="http://schemas.microsoft.com/office/drawing/2014/main" id="{9C7A4ACD-B94B-D0E2-FC4D-5DF0D224E7D1}"/>
              </a:ext>
            </a:extLst>
          </p:cNvPr>
          <p:cNvPicPr>
            <a:picLocks noGrp="1" noChangeAspect="1"/>
          </p:cNvPicPr>
          <p:nvPr>
            <p:ph idx="1"/>
          </p:nvPr>
        </p:nvPicPr>
        <p:blipFill>
          <a:blip r:embed="rId2"/>
          <a:srcRect/>
          <a:stretch>
            <a:fillRect/>
          </a:stretch>
        </p:blipFill>
        <p:spPr>
          <a:xfrm>
            <a:off x="2998408" y="461556"/>
            <a:ext cx="6195183" cy="5202974"/>
          </a:xfrm>
        </p:spPr>
      </p:pic>
      <p:grpSp>
        <p:nvGrpSpPr>
          <p:cNvPr id="5" name="Group 65">
            <a:extLst>
              <a:ext uri="{FF2B5EF4-FFF2-40B4-BE49-F238E27FC236}">
                <a16:creationId xmlns:a16="http://schemas.microsoft.com/office/drawing/2014/main" id="{6762C4EA-E70E-BE04-DE9F-F755BF6D2DCB}"/>
              </a:ext>
            </a:extLst>
          </p:cNvPr>
          <p:cNvGrpSpPr/>
          <p:nvPr/>
        </p:nvGrpSpPr>
        <p:grpSpPr>
          <a:xfrm>
            <a:off x="7419702" y="1621321"/>
            <a:ext cx="4023013" cy="891169"/>
            <a:chOff x="7581615" y="4693836"/>
            <a:chExt cx="4023013" cy="891169"/>
          </a:xfrm>
        </p:grpSpPr>
        <p:sp>
          <p:nvSpPr>
            <p:cNvPr id="6" name="Text Box 63">
              <a:extLst>
                <a:ext uri="{FF2B5EF4-FFF2-40B4-BE49-F238E27FC236}">
                  <a16:creationId xmlns:a16="http://schemas.microsoft.com/office/drawing/2014/main" id="{2D394749-79FC-415D-0893-AFA81C8E5339}"/>
                </a:ext>
              </a:extLst>
            </p:cNvPr>
            <p:cNvSpPr txBox="1"/>
            <p:nvPr/>
          </p:nvSpPr>
          <p:spPr>
            <a:xfrm>
              <a:off x="9112248" y="4693836"/>
              <a:ext cx="2492380"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ro-RO" sz="1800" b="1" i="0" u="none" strike="noStrike" kern="1200" cap="none" spc="0" baseline="0" dirty="0">
                  <a:solidFill>
                    <a:srgbClr val="0070C0"/>
                  </a:solidFill>
                  <a:uFillTx/>
                  <a:latin typeface="Arial" pitchFamily="34"/>
                </a:rPr>
                <a:t>Registrul de Sta al Armelor</a:t>
              </a:r>
              <a:endParaRPr lang="ru-RU" sz="1800" b="0" i="0" u="none" strike="noStrike" kern="1200" cap="none" spc="0" baseline="0" dirty="0">
                <a:solidFill>
                  <a:srgbClr val="CC0000"/>
                </a:solidFill>
                <a:uFillTx/>
                <a:latin typeface="Arial" pitchFamily="34"/>
              </a:endParaRPr>
            </a:p>
          </p:txBody>
        </p:sp>
        <p:sp>
          <p:nvSpPr>
            <p:cNvPr id="7" name="Line 64">
              <a:extLst>
                <a:ext uri="{FF2B5EF4-FFF2-40B4-BE49-F238E27FC236}">
                  <a16:creationId xmlns:a16="http://schemas.microsoft.com/office/drawing/2014/main" id="{C378FAA3-6F97-36F5-0E60-E4C3829F645A}"/>
                </a:ext>
              </a:extLst>
            </p:cNvPr>
            <p:cNvSpPr/>
            <p:nvPr/>
          </p:nvSpPr>
          <p:spPr>
            <a:xfrm flipH="1">
              <a:off x="7581615" y="5219876"/>
              <a:ext cx="2610342" cy="36512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5B9BD5"/>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000000"/>
                </a:solidFill>
                <a:uFillTx/>
                <a:latin typeface="Calibri"/>
              </a:endParaRPr>
            </a:p>
          </p:txBody>
        </p:sp>
      </p:grpSp>
      <p:sp>
        <p:nvSpPr>
          <p:cNvPr id="8" name="Footer Placeholder 7">
            <a:extLst>
              <a:ext uri="{FF2B5EF4-FFF2-40B4-BE49-F238E27FC236}">
                <a16:creationId xmlns:a16="http://schemas.microsoft.com/office/drawing/2014/main" id="{13DFC5B9-6A63-EE35-C26B-177B201215D1}"/>
              </a:ext>
            </a:extLst>
          </p:cNvPr>
          <p:cNvSpPr>
            <a:spLocks noGrp="1"/>
          </p:cNvSpPr>
          <p:nvPr>
            <p:ph type="ftr" sz="quarter" idx="9"/>
          </p:nvPr>
        </p:nvSpPr>
        <p:spPr>
          <a:xfrm>
            <a:off x="3598815" y="6370122"/>
            <a:ext cx="4114800" cy="365129"/>
          </a:xfrm>
        </p:spPr>
        <p:txBody>
          <a:bodyPr/>
          <a:lstStyle/>
          <a:p>
            <a:pPr lvl="0"/>
            <a:r>
              <a:rPr lang="en-US" dirty="0" err="1"/>
              <a:t>Mdelarea</a:t>
            </a:r>
            <a:r>
              <a:rPr lang="en-US" dirty="0"/>
              <a:t> </a:t>
            </a:r>
            <a:r>
              <a:rPr lang="en-US" dirty="0" err="1"/>
              <a:t>funcțională</a:t>
            </a:r>
            <a:r>
              <a:rPr lang="en-US" dirty="0"/>
              <a:t> IDEF0,  Pavel Chirev, lector univ. dr. </a:t>
            </a:r>
            <a:r>
              <a:rPr lang="en-US" dirty="0" err="1"/>
              <a:t>inginer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CE7C632B-ADF3-8A78-6C75-3DAD2A9EDE43}"/>
              </a:ext>
            </a:extLst>
          </p:cNvPr>
          <p:cNvSpPr txBox="1">
            <a:spLocks noGrp="1"/>
          </p:cNvSpPr>
          <p:nvPr>
            <p:ph idx="1"/>
          </p:nvPr>
        </p:nvSpPr>
        <p:spPr>
          <a:xfrm>
            <a:off x="284204" y="111209"/>
            <a:ext cx="11578279" cy="6065754"/>
          </a:xfrm>
        </p:spPr>
        <p:txBody>
          <a:bodyPr/>
          <a:lstStyle/>
          <a:p>
            <a:pPr lvl="1">
              <a:lnSpc>
                <a:spcPct val="70000"/>
              </a:lnSpc>
            </a:pPr>
            <a:r>
              <a:rPr lang="ro-RO" b="1"/>
              <a:t>Contextul funcțional al activității Direcției Activități licențiate</a:t>
            </a:r>
            <a:endParaRPr lang="ru-RU" b="1"/>
          </a:p>
          <a:p>
            <a:pPr marL="0" lvl="0" indent="0">
              <a:lnSpc>
                <a:spcPct val="70000"/>
              </a:lnSpc>
              <a:buNone/>
            </a:pPr>
            <a:r>
              <a:rPr lang="en-US" sz="2000"/>
              <a:t>Diagrama de context scoate în evidenţă aria de </a:t>
            </a:r>
            <a:r>
              <a:rPr lang="ro-RO" sz="2000"/>
              <a:t>cupr</a:t>
            </a:r>
            <a:r>
              <a:rPr lang="en-US" sz="2000"/>
              <a:t>indere a sistemului analizat, prin specificarea elementelor din interiorul organizaţiei şi a celor externe, sub denumirea de entităţi externe sistemului analizat. </a:t>
            </a:r>
            <a:endParaRPr lang="ru-RU" sz="1700"/>
          </a:p>
          <a:p>
            <a:pPr lvl="0">
              <a:lnSpc>
                <a:spcPct val="70000"/>
              </a:lnSpc>
            </a:pPr>
            <a:r>
              <a:rPr lang="ro-RO" sz="2000" b="1"/>
              <a:t>Informații de intrare pentru diagrama de context. </a:t>
            </a:r>
            <a:r>
              <a:rPr lang="ro-RO" sz="2000"/>
              <a:t>O diagramă de context, în afara definiției subiectului modelării, trebuie să includă punctul de vedere asupra viitorului sistem și obiectivele, care se preconizează a fi atinse. În cazul dat punctul de vedere este cel al Beneficiarului, iar obiectivele sunt următoarele:</a:t>
            </a:r>
            <a:endParaRPr lang="ru-RU" sz="2000"/>
          </a:p>
          <a:p>
            <a:pPr lvl="0">
              <a:lnSpc>
                <a:spcPct val="70000"/>
              </a:lnSpc>
              <a:buFont typeface="Wingdings" pitchFamily="2"/>
              <a:buChar char="Ø"/>
            </a:pPr>
            <a:r>
              <a:rPr lang="ro-RO" sz="2000"/>
              <a:t> evidenţa şi controlul unic centralizat asupra circulaţiei armelor în Republica Moldova; </a:t>
            </a:r>
            <a:endParaRPr lang="ru-RU" sz="2000"/>
          </a:p>
          <a:p>
            <a:pPr lvl="0">
              <a:lnSpc>
                <a:spcPct val="70000"/>
              </a:lnSpc>
              <a:buFont typeface="Wingdings" pitchFamily="2"/>
              <a:buChar char="Ø"/>
            </a:pPr>
            <a:r>
              <a:rPr lang="ro-RO" sz="2000"/>
              <a:t> colectarea şi actualizarea informaţiei despre arme, starea lor tehnică, despre dreptul de proprietate şi alte drepturi patrimoniale asupra lor şi despre modificările acestor drepturi, despre titularii de drept şi documentele ce stabilesc un drept, sub forma creării unei bănci de date de informaţii integrate, distribuite organizării accesului operativ la aceasta; </a:t>
            </a:r>
            <a:endParaRPr lang="ru-RU" sz="2000"/>
          </a:p>
          <a:p>
            <a:pPr lvl="0">
              <a:lnSpc>
                <a:spcPct val="70000"/>
              </a:lnSpc>
              <a:buFont typeface="Wingdings" pitchFamily="2"/>
              <a:buChar char="Ø"/>
            </a:pPr>
            <a:r>
              <a:rPr lang="ro-RO" sz="2000"/>
              <a:t> acordarea de ajutor organelor centrale de specialitate ale administraţiei publice şi autorităţilor administraţiei publice locale în eficientizarea realizării politicii de stat în domeniul evidenţei şi controlului asupra circulaţiei armelor;</a:t>
            </a:r>
            <a:endParaRPr lang="ru-RU" sz="2000"/>
          </a:p>
          <a:p>
            <a:pPr lvl="0">
              <a:lnSpc>
                <a:spcPct val="70000"/>
              </a:lnSpc>
              <a:buFont typeface="Wingdings" pitchFamily="2"/>
              <a:buChar char="Ø"/>
            </a:pPr>
            <a:r>
              <a:rPr lang="ro-RO" sz="2000"/>
              <a:t> prevenirea şi contribuirea la descoperirea operativă a infracţiunilor şi a altor încălcări, săvîrşite cu utilizarea armelor;</a:t>
            </a:r>
            <a:endParaRPr lang="ru-RU" sz="2000"/>
          </a:p>
          <a:p>
            <a:pPr lvl="0">
              <a:lnSpc>
                <a:spcPct val="70000"/>
              </a:lnSpc>
              <a:buFont typeface="Wingdings" pitchFamily="2"/>
              <a:buChar char="Ø"/>
            </a:pPr>
            <a:r>
              <a:rPr lang="ro-RO" sz="2000"/>
              <a:t> sporirea calităţii asigurării informaţionale a activităţii organelor de drept; </a:t>
            </a:r>
            <a:endParaRPr lang="ru-RU" sz="2000"/>
          </a:p>
          <a:p>
            <a:pPr lvl="0">
              <a:lnSpc>
                <a:spcPct val="70000"/>
              </a:lnSpc>
              <a:buFont typeface="Wingdings" pitchFamily="2"/>
              <a:buChar char="Ø"/>
            </a:pPr>
            <a:r>
              <a:rPr lang="ro-RO" sz="2000"/>
              <a:t> oferirea posibilităţii de interacţiune informaţională şi de colaborare în cadrul schimbului informaţional intrastatal şi internaţional; </a:t>
            </a:r>
            <a:endParaRPr lang="ru-RU" sz="2000"/>
          </a:p>
          <a:p>
            <a:pPr lvl="0">
              <a:lnSpc>
                <a:spcPct val="70000"/>
              </a:lnSpc>
              <a:buFont typeface="Wingdings" pitchFamily="2"/>
              <a:buChar char="Ø"/>
            </a:pPr>
            <a:r>
              <a:rPr lang="ro-RO" sz="2000"/>
              <a:t> asigurarea identificării operative şi depline a armelor mici, care se află în circulaţie pe teritoriul Republicii Moldova, prin organizarea accesului la banca de date integrată prin canalele de comunicații în regim de timp real şi interpelare la cerere (poşta electronică).</a:t>
            </a:r>
            <a:endParaRPr lang="ru-RU" sz="2000"/>
          </a:p>
        </p:txBody>
      </p:sp>
      <p:sp>
        <p:nvSpPr>
          <p:cNvPr id="4" name="Номер слайда 4">
            <a:extLst>
              <a:ext uri="{FF2B5EF4-FFF2-40B4-BE49-F238E27FC236}">
                <a16:creationId xmlns:a16="http://schemas.microsoft.com/office/drawing/2014/main" id="{E8C98ACF-B086-F116-40C7-0F402AB5EA7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20D51E-7D73-4AEA-BEA3-15100E25CFB0}" type="slidenum">
              <a:rPr/>
              <a:t>35</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60C98299-5FCE-96BB-AA27-BB79CDB3F111}"/>
              </a:ext>
            </a:extLst>
          </p:cNvPr>
          <p:cNvSpPr>
            <a:spLocks noGrp="1"/>
          </p:cNvSpPr>
          <p:nvPr>
            <p:ph type="ftr" sz="quarter" idx="9"/>
          </p:nvPr>
        </p:nvSpPr>
        <p:spPr>
          <a:xfrm>
            <a:off x="4015943" y="6275997"/>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7CF74DC1-4423-36FF-CA01-0F738AF747CD}"/>
              </a:ext>
            </a:extLst>
          </p:cNvPr>
          <p:cNvSpPr txBox="1">
            <a:spLocks noGrp="1"/>
          </p:cNvSpPr>
          <p:nvPr>
            <p:ph idx="1"/>
          </p:nvPr>
        </p:nvSpPr>
        <p:spPr>
          <a:xfrm>
            <a:off x="484094" y="618565"/>
            <a:ext cx="11155971" cy="5558398"/>
          </a:xfrm>
        </p:spPr>
        <p:txBody>
          <a:bodyPr/>
          <a:lstStyle/>
          <a:p>
            <a:pPr lvl="0">
              <a:lnSpc>
                <a:spcPct val="80000"/>
              </a:lnSpc>
            </a:pPr>
            <a:r>
              <a:rPr lang="ro-RO" dirty="0"/>
              <a:t>Diagrama de context este rădăcina structurii arborescente a diagramelor de decompoziție și prezintă descrierea generală a SI RAM și interacțiunea lui cu mediul extern. </a:t>
            </a:r>
          </a:p>
          <a:p>
            <a:pPr lvl="0">
              <a:lnSpc>
                <a:spcPct val="80000"/>
              </a:lnSpc>
            </a:pPr>
            <a:r>
              <a:rPr lang="ro-RO" dirty="0"/>
              <a:t>modelarea se începe cu construirea diagramei de context pentru modelul As-Is, adică modelul care este obținut reieșind din situația existentă - destinație, obiective și cadrul normativ-legal. </a:t>
            </a:r>
          </a:p>
          <a:p>
            <a:pPr lvl="0">
              <a:lnSpc>
                <a:spcPct val="80000"/>
              </a:lnSpc>
            </a:pPr>
            <a:r>
              <a:rPr lang="ro-RO" dirty="0"/>
              <a:t>Analiza modelului funcțional As-Is va permite să stabilim locurile slabe, generate de situația actuală, aici se determină în ce vor consta avantajele noilor procese business și cât de adânci vor fi modificările propuse.</a:t>
            </a:r>
          </a:p>
          <a:p>
            <a:pPr lvl="0">
              <a:lnSpc>
                <a:spcPct val="80000"/>
              </a:lnSpc>
            </a:pPr>
            <a:r>
              <a:rPr lang="ro-RO" dirty="0"/>
              <a:t>Contextul general al </a:t>
            </a:r>
            <a:r>
              <a:rPr lang="ro-RO" b="1" i="1" dirty="0"/>
              <a:t>proceselor de autorizare</a:t>
            </a:r>
            <a:r>
              <a:rPr lang="ro-RO" b="1" dirty="0"/>
              <a:t> </a:t>
            </a:r>
            <a:r>
              <a:rPr lang="ro-RO" b="1" i="1" dirty="0"/>
              <a:t>procurare, port și utilizare</a:t>
            </a:r>
            <a:r>
              <a:rPr lang="ro-RO" b="1" dirty="0"/>
              <a:t> </a:t>
            </a:r>
            <a:r>
              <a:rPr lang="ro-RO" dirty="0"/>
              <a:t>arme letale și neletale este generat de solicitările persoanelor fizice/juridice pentru autorizare și obligația de respectare a cadrului normativ-legal. </a:t>
            </a:r>
            <a:endParaRPr lang="ru-RU" dirty="0"/>
          </a:p>
        </p:txBody>
      </p:sp>
      <p:sp>
        <p:nvSpPr>
          <p:cNvPr id="4" name="Номер слайда 4">
            <a:extLst>
              <a:ext uri="{FF2B5EF4-FFF2-40B4-BE49-F238E27FC236}">
                <a16:creationId xmlns:a16="http://schemas.microsoft.com/office/drawing/2014/main" id="{05BE13DF-C6A0-2F3D-03A8-4DBF5062669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DADF1F-0929-4E63-9192-50DD6DF324F6}" type="slidenum">
              <a:rPr/>
              <a:t>36</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A543574C-0929-42F7-C789-37857E12EB13}"/>
              </a:ext>
            </a:extLst>
          </p:cNvPr>
          <p:cNvSpPr>
            <a:spLocks noGrp="1"/>
          </p:cNvSpPr>
          <p:nvPr>
            <p:ph type="ftr" sz="quarter" idx="9"/>
          </p:nvPr>
        </p:nvSpPr>
        <p:spPr>
          <a:xfrm>
            <a:off x="4004679" y="6356350"/>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4">
            <a:extLst>
              <a:ext uri="{FF2B5EF4-FFF2-40B4-BE49-F238E27FC236}">
                <a16:creationId xmlns:a16="http://schemas.microsoft.com/office/drawing/2014/main" id="{E29D52A6-849B-A93E-E0B5-3216A510419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D9D305-AEB8-49DE-8285-B69F4943D365}" type="slidenum">
              <a:rPr/>
              <a:t>37</a:t>
            </a:fld>
            <a:endParaRPr lang="ru-RU" sz="1200" b="0" i="0" u="none" strike="noStrike" kern="1200" cap="none" spc="0" baseline="0">
              <a:solidFill>
                <a:srgbClr val="898989"/>
              </a:solidFill>
              <a:uFillTx/>
              <a:latin typeface="Calibri"/>
            </a:endParaRPr>
          </a:p>
        </p:txBody>
      </p:sp>
      <p:sp>
        <p:nvSpPr>
          <p:cNvPr id="7" name="Content Placeholder 6">
            <a:extLst>
              <a:ext uri="{FF2B5EF4-FFF2-40B4-BE49-F238E27FC236}">
                <a16:creationId xmlns:a16="http://schemas.microsoft.com/office/drawing/2014/main" id="{AF5B98DF-5592-45B1-E38A-BB3033985248}"/>
              </a:ext>
            </a:extLst>
          </p:cNvPr>
          <p:cNvSpPr>
            <a:spLocks noGrp="1"/>
          </p:cNvSpPr>
          <p:nvPr>
            <p:ph idx="1"/>
          </p:nvPr>
        </p:nvSpPr>
        <p:spPr>
          <a:xfrm>
            <a:off x="838200" y="645318"/>
            <a:ext cx="10515600" cy="5567363"/>
          </a:xfrm>
        </p:spPr>
        <p:txBody>
          <a:bodyPr>
            <a:normAutofit fontScale="92500" lnSpcReduction="10000"/>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0" i="0" u="none" strike="noStrike" kern="1200" cap="none" spc="0" baseline="0" dirty="0">
                <a:solidFill>
                  <a:srgbClr val="000000"/>
                </a:solidFill>
                <a:uFillTx/>
                <a:latin typeface="Calibri"/>
              </a:rPr>
              <a:t>Contextul general al </a:t>
            </a:r>
            <a:r>
              <a:rPr lang="ro-RO" sz="2800" b="0" i="1" u="none" strike="noStrike" kern="1200" cap="none" spc="0" baseline="0" dirty="0">
                <a:solidFill>
                  <a:srgbClr val="000000"/>
                </a:solidFill>
                <a:uFillTx/>
                <a:latin typeface="Calibri"/>
              </a:rPr>
              <a:t>proceselor de autorizare</a:t>
            </a:r>
            <a:r>
              <a:rPr lang="ro-RO" sz="2800" b="0" i="0" u="none" strike="noStrike" kern="1200" cap="none" spc="0" baseline="0" dirty="0">
                <a:solidFill>
                  <a:srgbClr val="000000"/>
                </a:solidFill>
                <a:uFillTx/>
                <a:latin typeface="Calibri"/>
              </a:rPr>
              <a:t> </a:t>
            </a:r>
            <a:r>
              <a:rPr lang="ro-RO" sz="2800" b="0" i="1" u="none" strike="noStrike" kern="1200" cap="none" spc="0" baseline="0" dirty="0">
                <a:solidFill>
                  <a:srgbClr val="000000"/>
                </a:solidFill>
                <a:uFillTx/>
                <a:latin typeface="Calibri"/>
              </a:rPr>
              <a:t>procurare, port și utilizare</a:t>
            </a:r>
            <a:r>
              <a:rPr lang="ro-RO" sz="2800" b="0" i="0" u="none" strike="noStrike" kern="1200" cap="none" spc="0" baseline="0" dirty="0">
                <a:solidFill>
                  <a:srgbClr val="000000"/>
                </a:solidFill>
                <a:uFillTx/>
                <a:latin typeface="Calibri"/>
              </a:rPr>
              <a:t> arme letale și neletale este generat de solicitările persoanelor fizice/juridice pentru autorizare și obligația de respectare a cadrului normativ-legal.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0" i="0" u="none" strike="noStrike" kern="1200" cap="none" spc="0" baseline="0" dirty="0">
                <a:solidFill>
                  <a:srgbClr val="000000"/>
                </a:solidFill>
                <a:uFillTx/>
                <a:latin typeface="Calibri"/>
              </a:rPr>
              <a:t>Identificarea și decompoziția funcționalităților a fost efectuată pentru acest context.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0" i="0" u="none" strike="noStrike" kern="1200" cap="none" spc="0" baseline="0" dirty="0">
                <a:solidFill>
                  <a:srgbClr val="000000"/>
                </a:solidFill>
                <a:uFillTx/>
                <a:latin typeface="Calibri"/>
              </a:rPr>
              <a:t>Diagrama de context, creată conform IDEF0, conține:</a:t>
            </a:r>
            <a:endParaRPr lang="ru-RU"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1" i="1" u="none" strike="noStrike" kern="1200" cap="none" spc="0" baseline="0" dirty="0">
                <a:solidFill>
                  <a:srgbClr val="00B050"/>
                </a:solidFill>
                <a:uFillTx/>
                <a:latin typeface="Calibri"/>
              </a:rPr>
              <a:t>Intrări (Input)</a:t>
            </a:r>
            <a:r>
              <a:rPr lang="ro-RO" sz="2800" b="1" i="0" u="none" strike="noStrike" kern="1200" cap="none" spc="0" baseline="0" dirty="0">
                <a:solidFill>
                  <a:srgbClr val="00B050"/>
                </a:solidFill>
                <a:uFillTx/>
                <a:latin typeface="Calibri"/>
              </a:rPr>
              <a:t>: </a:t>
            </a:r>
            <a:r>
              <a:rPr lang="ro-RO" sz="2800" b="0" i="0" u="none" strike="noStrike" kern="1200" cap="none" spc="0" baseline="0" dirty="0">
                <a:solidFill>
                  <a:srgbClr val="000000"/>
                </a:solidFill>
                <a:uFillTx/>
                <a:latin typeface="Calibri"/>
              </a:rPr>
              <a:t>elemente care declanseaza activitatea (cererile care vin din partea persoanelor fizice sau juridice),</a:t>
            </a:r>
          </a:p>
          <a:p>
            <a:pPr marL="0" indent="0">
              <a:lnSpc>
                <a:spcPct val="100000"/>
              </a:lnSpc>
              <a:spcBef>
                <a:spcPts val="0"/>
              </a:spcBef>
              <a:buNone/>
              <a:defRPr sz="1800" b="0" i="0" u="none" strike="noStrike" kern="0" cap="none" spc="0" baseline="0">
                <a:solidFill>
                  <a:srgbClr val="000000"/>
                </a:solidFill>
                <a:uFillTx/>
              </a:defRPr>
            </a:pPr>
            <a:r>
              <a:rPr lang="ro-RO" sz="2800" b="1" i="1" u="none" strike="noStrike" kern="1200" cap="none" spc="0" baseline="0" dirty="0">
                <a:solidFill>
                  <a:srgbClr val="00B050"/>
                </a:solidFill>
                <a:uFillTx/>
                <a:latin typeface="Calibri"/>
              </a:rPr>
              <a:t>Ieșiri (Output):</a:t>
            </a:r>
            <a:r>
              <a:rPr lang="ro-RO" sz="2800" b="1" i="0" u="none" strike="noStrike" kern="1200" cap="none" spc="0" baseline="0" dirty="0">
                <a:solidFill>
                  <a:srgbClr val="00B050"/>
                </a:solidFill>
                <a:uFillTx/>
                <a:latin typeface="Calibri"/>
              </a:rPr>
              <a:t> </a:t>
            </a:r>
            <a:r>
              <a:rPr lang="ro-RO" sz="2800" b="0" i="0" u="none" strike="noStrike" kern="1200" cap="none" spc="0" baseline="0" dirty="0">
                <a:solidFill>
                  <a:srgbClr val="000000"/>
                </a:solidFill>
                <a:uFillTx/>
                <a:latin typeface="Calibri"/>
              </a:rPr>
              <a:t>rezultatele efectuării activității (înregistrări, autorizații, licențe).</a:t>
            </a:r>
            <a:endParaRPr lang="ru-RU"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1" i="1" u="none" strike="noStrike" kern="1200" cap="none" spc="0" baseline="0" dirty="0">
                <a:solidFill>
                  <a:srgbClr val="00B050"/>
                </a:solidFill>
                <a:uFillTx/>
                <a:latin typeface="Calibri"/>
              </a:rPr>
              <a:t>Control</a:t>
            </a:r>
            <a:r>
              <a:rPr lang="ro-RO" sz="2800" b="1" i="0" u="none" strike="noStrike" kern="1200" cap="none" spc="0" baseline="0" dirty="0">
                <a:solidFill>
                  <a:srgbClr val="00B050"/>
                </a:solidFill>
                <a:uFillTx/>
                <a:latin typeface="Calibri"/>
              </a:rPr>
              <a:t>:</a:t>
            </a:r>
            <a:r>
              <a:rPr lang="ro-RO" sz="2800" b="0" i="0" u="none" strike="noStrike" kern="1200" cap="none" spc="0" baseline="0" dirty="0">
                <a:solidFill>
                  <a:srgbClr val="000000"/>
                </a:solidFill>
                <a:uFillTx/>
                <a:latin typeface="Calibri"/>
              </a:rPr>
              <a:t> ghideaza sau regleaza activitatea (legi, regulamente, acte normative, nomenclatoare, etc.),</a:t>
            </a:r>
            <a:endParaRPr lang="ru-RU"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800" b="1" i="1" u="none" strike="noStrike" kern="1200" cap="none" spc="0" baseline="0" dirty="0">
                <a:solidFill>
                  <a:srgbClr val="00B050"/>
                </a:solidFill>
                <a:uFillTx/>
                <a:latin typeface="Calibri"/>
              </a:rPr>
              <a:t>Mecanisme</a:t>
            </a:r>
            <a:r>
              <a:rPr lang="ro-RO" sz="2800" b="1" i="0" u="none" strike="noStrike" kern="1200" cap="none" spc="0" baseline="0" dirty="0">
                <a:solidFill>
                  <a:srgbClr val="00B050"/>
                </a:solidFill>
                <a:uFillTx/>
                <a:latin typeface="Calibri"/>
              </a:rPr>
              <a:t>: </a:t>
            </a:r>
            <a:r>
              <a:rPr lang="ro-RO" sz="2800" b="0" i="0" u="none" strike="noStrike" kern="1200" cap="none" spc="0" baseline="0" dirty="0">
                <a:solidFill>
                  <a:srgbClr val="000000"/>
                </a:solidFill>
                <a:uFillTx/>
                <a:latin typeface="Calibri"/>
              </a:rPr>
              <a:t>sisteme, personal, echipamente utilizate pentru a efectua activitatea, (RSP, RSUD, Inspector de poliție),</a:t>
            </a:r>
            <a:endParaRPr lang="ru-RU" sz="2800" b="0" i="0" u="none" strike="noStrike" kern="1200" cap="none" spc="0" baseline="0" dirty="0">
              <a:solidFill>
                <a:srgbClr val="000000"/>
              </a:solidFill>
              <a:uFillTx/>
              <a:latin typeface="Calibri"/>
            </a:endParaRPr>
          </a:p>
          <a:p>
            <a:endParaRPr lang="en-US" dirty="0"/>
          </a:p>
        </p:txBody>
      </p:sp>
      <p:sp>
        <p:nvSpPr>
          <p:cNvPr id="2" name="Footer Placeholder 1">
            <a:extLst>
              <a:ext uri="{FF2B5EF4-FFF2-40B4-BE49-F238E27FC236}">
                <a16:creationId xmlns:a16="http://schemas.microsoft.com/office/drawing/2014/main" id="{2756D0CD-C414-49A2-64DF-EBC16B9F6D2B}"/>
              </a:ext>
            </a:extLst>
          </p:cNvPr>
          <p:cNvSpPr>
            <a:spLocks noGrp="1"/>
          </p:cNvSpPr>
          <p:nvPr>
            <p:ph type="ftr" sz="quarter" idx="9"/>
          </p:nvPr>
        </p:nvSpPr>
        <p:spPr>
          <a:xfrm>
            <a:off x="4038600" y="6212681"/>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4">
            <a:extLst>
              <a:ext uri="{FF2B5EF4-FFF2-40B4-BE49-F238E27FC236}">
                <a16:creationId xmlns:a16="http://schemas.microsoft.com/office/drawing/2014/main" id="{05221FDD-8662-533B-B889-C5538EF80FC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5DFD6C-231E-492E-BBA0-EAAC27B2DCEC}" type="slidenum">
              <a:rPr/>
              <a:t>38</a:t>
            </a:fld>
            <a:endParaRPr lang="ru-RU" sz="1200" b="0" i="0" u="none" strike="noStrike" kern="1200" cap="none" spc="0" baseline="0">
              <a:solidFill>
                <a:srgbClr val="898989"/>
              </a:solidFill>
              <a:uFillTx/>
              <a:latin typeface="Calibri"/>
            </a:endParaRPr>
          </a:p>
        </p:txBody>
      </p:sp>
      <p:pic>
        <p:nvPicPr>
          <p:cNvPr id="4" name="Объект 5">
            <a:extLst>
              <a:ext uri="{FF2B5EF4-FFF2-40B4-BE49-F238E27FC236}">
                <a16:creationId xmlns:a16="http://schemas.microsoft.com/office/drawing/2014/main" id="{C7602FBA-3F51-E514-D728-0FCA3CAA53F0}"/>
              </a:ext>
            </a:extLst>
          </p:cNvPr>
          <p:cNvPicPr>
            <a:picLocks noGrp="1" noChangeAspect="1"/>
          </p:cNvPicPr>
          <p:nvPr>
            <p:ph idx="1"/>
          </p:nvPr>
        </p:nvPicPr>
        <p:blipFill>
          <a:blip r:embed="rId2"/>
          <a:stretch>
            <a:fillRect/>
          </a:stretch>
        </p:blipFill>
        <p:spPr>
          <a:xfrm>
            <a:off x="2228098" y="172996"/>
            <a:ext cx="11594292" cy="6039546"/>
          </a:xfrm>
        </p:spPr>
      </p:pic>
      <p:sp>
        <p:nvSpPr>
          <p:cNvPr id="5" name="Footer Placeholder 4">
            <a:extLst>
              <a:ext uri="{FF2B5EF4-FFF2-40B4-BE49-F238E27FC236}">
                <a16:creationId xmlns:a16="http://schemas.microsoft.com/office/drawing/2014/main" id="{43EBE811-13B9-311C-F667-A5D83A224B46}"/>
              </a:ext>
            </a:extLst>
          </p:cNvPr>
          <p:cNvSpPr>
            <a:spLocks noGrp="1"/>
          </p:cNvSpPr>
          <p:nvPr>
            <p:ph type="ftr" sz="quarter" idx="9"/>
          </p:nvPr>
        </p:nvSpPr>
        <p:spPr>
          <a:xfrm>
            <a:off x="3751136" y="6319876"/>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D5B39818-D5BD-5D4C-16DD-DCC0030DF851}"/>
              </a:ext>
            </a:extLst>
          </p:cNvPr>
          <p:cNvSpPr txBox="1">
            <a:spLocks noGrp="1"/>
          </p:cNvSpPr>
          <p:nvPr>
            <p:ph idx="1"/>
          </p:nvPr>
        </p:nvSpPr>
        <p:spPr>
          <a:xfrm>
            <a:off x="531339" y="296558"/>
            <a:ext cx="11306427" cy="6059783"/>
          </a:xfrm>
        </p:spPr>
        <p:txBody>
          <a:bodyPr/>
          <a:lstStyle/>
          <a:p>
            <a:pPr marL="0" lvl="0" indent="0">
              <a:lnSpc>
                <a:spcPct val="70000"/>
              </a:lnSpc>
              <a:buNone/>
            </a:pPr>
            <a:r>
              <a:rPr lang="ro-RO" sz="3100" dirty="0"/>
              <a:t>Contextul funcționării obiectului </a:t>
            </a:r>
          </a:p>
          <a:p>
            <a:pPr marL="0" lvl="0" indent="0">
              <a:lnSpc>
                <a:spcPct val="70000"/>
              </a:lnSpc>
              <a:buNone/>
            </a:pPr>
            <a:r>
              <a:rPr lang="ro-RO" sz="2200" dirty="0"/>
              <a:t>La baza activităților de inventariere a proceselor de lucru aferente ”Regimului de stat al armelor și munițiilor cu destinație civilă” stau următoarelor documente:</a:t>
            </a:r>
            <a:endParaRPr lang="ru-RU" sz="2200" dirty="0"/>
          </a:p>
          <a:p>
            <a:pPr lvl="0">
              <a:lnSpc>
                <a:spcPct val="70000"/>
              </a:lnSpc>
            </a:pPr>
            <a:r>
              <a:rPr lang="ro-RO" sz="2200" b="1" i="1" dirty="0">
                <a:solidFill>
                  <a:srgbClr val="0070C0"/>
                </a:solidFill>
              </a:rPr>
              <a:t>Legea nr. 130 din 8 iunie 2012 ”Privind regimul armelor și al munițiilor cu destinație civilă”</a:t>
            </a:r>
            <a:endParaRPr lang="ru-RU" sz="2200" b="1" i="1" dirty="0">
              <a:solidFill>
                <a:srgbClr val="0070C0"/>
              </a:solidFill>
            </a:endParaRPr>
          </a:p>
          <a:p>
            <a:pPr lvl="0">
              <a:lnSpc>
                <a:spcPct val="70000"/>
              </a:lnSpc>
            </a:pPr>
            <a:r>
              <a:rPr lang="ro-RO" sz="2200" b="1" dirty="0">
                <a:solidFill>
                  <a:srgbClr val="00B050"/>
                </a:solidFill>
              </a:rPr>
              <a:t>Regulamentul cu privire la ”Regimul armelor și al munițiilor cu destinație civilă” aprobat prin Hotărîrea Guvernului nr. 293 din 23 aprilie 2014</a:t>
            </a:r>
            <a:endParaRPr lang="ru-RU" sz="2200" b="1" dirty="0">
              <a:solidFill>
                <a:srgbClr val="00B050"/>
              </a:solidFill>
            </a:endParaRPr>
          </a:p>
          <a:p>
            <a:pPr lvl="0">
              <a:lnSpc>
                <a:spcPct val="70000"/>
              </a:lnSpc>
            </a:pPr>
            <a:r>
              <a:rPr lang="ro-RO" sz="2200" dirty="0"/>
              <a:t>Legea nr. 320 din 27.12. 2012 ”Cu privire la activitata poliției și statutul polițistului”</a:t>
            </a:r>
            <a:endParaRPr lang="ru-RU" sz="2200" dirty="0"/>
          </a:p>
          <a:p>
            <a:pPr lvl="0">
              <a:lnSpc>
                <a:spcPct val="70000"/>
              </a:lnSpc>
            </a:pPr>
            <a:r>
              <a:rPr lang="en-US" sz="2200" dirty="0" err="1"/>
              <a:t>Legea</a:t>
            </a:r>
            <a:r>
              <a:rPr lang="en-US" sz="2200" dirty="0"/>
              <a:t> Nr. 133 din  08.07.2011</a:t>
            </a:r>
            <a:r>
              <a:rPr lang="ro-RO" sz="2200" dirty="0"/>
              <a:t> ”P</a:t>
            </a:r>
            <a:r>
              <a:rPr lang="en-US" sz="2200" dirty="0" err="1"/>
              <a:t>rivind</a:t>
            </a:r>
            <a:r>
              <a:rPr lang="en-US" sz="2200" dirty="0"/>
              <a:t> </a:t>
            </a:r>
            <a:r>
              <a:rPr lang="en-US" sz="2200" dirty="0" err="1"/>
              <a:t>protecţia</a:t>
            </a:r>
            <a:r>
              <a:rPr lang="en-US" sz="2200" dirty="0"/>
              <a:t> </a:t>
            </a:r>
            <a:r>
              <a:rPr lang="en-US" sz="2200" dirty="0" err="1"/>
              <a:t>datelor</a:t>
            </a:r>
            <a:r>
              <a:rPr lang="en-US" sz="2200" dirty="0"/>
              <a:t> cu </a:t>
            </a:r>
            <a:r>
              <a:rPr lang="en-US" sz="2200" dirty="0" err="1"/>
              <a:t>caracter</a:t>
            </a:r>
            <a:r>
              <a:rPr lang="en-US" sz="2200" dirty="0"/>
              <a:t> personal”</a:t>
            </a:r>
            <a:endParaRPr lang="ru-RU" sz="2200" dirty="0"/>
          </a:p>
          <a:p>
            <a:pPr lvl="0">
              <a:lnSpc>
                <a:spcPct val="70000"/>
              </a:lnSpc>
            </a:pPr>
            <a:r>
              <a:rPr lang="en-US" sz="2200" dirty="0"/>
              <a:t>L</a:t>
            </a:r>
            <a:r>
              <a:rPr lang="ro-RO" sz="2200" dirty="0"/>
              <a:t>e</a:t>
            </a:r>
            <a:r>
              <a:rPr lang="en-US" sz="2200" dirty="0" err="1"/>
              <a:t>gea</a:t>
            </a:r>
            <a:r>
              <a:rPr lang="en-US" sz="2200" dirty="0"/>
              <a:t> Nr. 71 din  22.03.2007</a:t>
            </a:r>
            <a:r>
              <a:rPr lang="ro-RO" sz="2200" dirty="0"/>
              <a:t> ”Cu privire la registre”</a:t>
            </a:r>
            <a:endParaRPr lang="ru-RU" sz="2200" dirty="0"/>
          </a:p>
          <a:p>
            <a:pPr lvl="0">
              <a:lnSpc>
                <a:spcPct val="70000"/>
              </a:lnSpc>
            </a:pPr>
            <a:r>
              <a:rPr lang="en-US" sz="2200" dirty="0" err="1"/>
              <a:t>Concepţia</a:t>
            </a:r>
            <a:r>
              <a:rPr lang="en-US" sz="2200" dirty="0"/>
              <a:t> </a:t>
            </a:r>
            <a:r>
              <a:rPr lang="en-US" sz="2200" dirty="0" err="1"/>
              <a:t>Sistemului</a:t>
            </a:r>
            <a:r>
              <a:rPr lang="en-US" sz="2200" dirty="0"/>
              <a:t>  </a:t>
            </a:r>
            <a:r>
              <a:rPr lang="en-US" sz="2200" dirty="0" err="1"/>
              <a:t>informaţional</a:t>
            </a:r>
            <a:r>
              <a:rPr lang="en-US" sz="2200" dirty="0"/>
              <a:t> </a:t>
            </a:r>
            <a:r>
              <a:rPr lang="en-US" sz="2200" dirty="0" err="1"/>
              <a:t>integrat</a:t>
            </a:r>
            <a:r>
              <a:rPr lang="en-US" sz="2200" dirty="0"/>
              <a:t> al </a:t>
            </a:r>
            <a:r>
              <a:rPr lang="en-US" sz="2200" dirty="0" err="1"/>
              <a:t>organelor</a:t>
            </a:r>
            <a:r>
              <a:rPr lang="en-US" sz="2200" dirty="0"/>
              <a:t> de </a:t>
            </a:r>
            <a:r>
              <a:rPr lang="en-US" sz="2200" dirty="0" err="1"/>
              <a:t>drept</a:t>
            </a:r>
            <a:r>
              <a:rPr lang="en-US" sz="2200" dirty="0"/>
              <a:t>, </a:t>
            </a:r>
            <a:r>
              <a:rPr lang="en-US" sz="2200" dirty="0" err="1"/>
              <a:t>aprobată</a:t>
            </a:r>
            <a:r>
              <a:rPr lang="en-US" sz="2200" dirty="0"/>
              <a:t> </a:t>
            </a:r>
            <a:r>
              <a:rPr lang="en-US" sz="2200" dirty="0" err="1"/>
              <a:t>prin</a:t>
            </a:r>
            <a:r>
              <a:rPr lang="en-US" sz="2200" dirty="0"/>
              <a:t> H. G. Nr. 1202 din  17.10.2006,</a:t>
            </a:r>
            <a:endParaRPr lang="ru-RU" sz="2200" dirty="0"/>
          </a:p>
          <a:p>
            <a:pPr lvl="0">
              <a:lnSpc>
                <a:spcPct val="70000"/>
              </a:lnSpc>
            </a:pPr>
            <a:r>
              <a:rPr lang="ro-RO" sz="2200" dirty="0"/>
              <a:t>Regulamentul de organizare şi funcţionare al Direcţiei generale securitate publică a Inspectoratului General al Poliţiei APROBAT prin ordinul MAI nr. 254 din 03.09.2014</a:t>
            </a:r>
            <a:endParaRPr lang="ru-RU" sz="2200" dirty="0"/>
          </a:p>
          <a:p>
            <a:pPr lvl="0">
              <a:lnSpc>
                <a:spcPct val="70000"/>
              </a:lnSpc>
            </a:pPr>
            <a:r>
              <a:rPr lang="ro-RO" sz="2200" dirty="0"/>
              <a:t>Regulamentul privind organizarea și funcționarea Serviciului supraveghere armament și activități licentiate, APROBAT prin ordinul IGP</a:t>
            </a:r>
          </a:p>
          <a:p>
            <a:pPr lvl="0">
              <a:lnSpc>
                <a:spcPct val="70000"/>
              </a:lnSpc>
            </a:pPr>
            <a:r>
              <a:rPr lang="ro-RO" sz="2200" dirty="0"/>
              <a:t>Standardul occupational tip, Securitate publică, supraveghere armament și activități licentiate</a:t>
            </a:r>
            <a:endParaRPr lang="ru-RU" sz="2200" dirty="0"/>
          </a:p>
          <a:p>
            <a:pPr marL="0" lvl="0" indent="0">
              <a:lnSpc>
                <a:spcPct val="70000"/>
              </a:lnSpc>
              <a:buNone/>
            </a:pPr>
            <a:endParaRPr lang="ru-RU" sz="2200" dirty="0"/>
          </a:p>
        </p:txBody>
      </p:sp>
      <p:sp>
        <p:nvSpPr>
          <p:cNvPr id="4" name="Номер слайда 4">
            <a:extLst>
              <a:ext uri="{FF2B5EF4-FFF2-40B4-BE49-F238E27FC236}">
                <a16:creationId xmlns:a16="http://schemas.microsoft.com/office/drawing/2014/main" id="{E353208F-45B4-8EA3-98FC-2340AF80096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AA71C1-D8ED-426C-A6FD-1985D9CB1F6B}" type="slidenum">
              <a:rPr/>
              <a:t>39</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5E57AEA6-18B5-E815-657B-B88CDBDB9602}"/>
              </a:ext>
            </a:extLst>
          </p:cNvPr>
          <p:cNvSpPr>
            <a:spLocks noGrp="1"/>
          </p:cNvSpPr>
          <p:nvPr>
            <p:ph type="ftr" sz="quarter" idx="9"/>
          </p:nvPr>
        </p:nvSpPr>
        <p:spPr>
          <a:xfrm>
            <a:off x="4011840" y="6196313"/>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FB5E5998-2C29-95BD-E1E9-2BF41F7B90EA}"/>
              </a:ext>
            </a:extLst>
          </p:cNvPr>
          <p:cNvSpPr txBox="1">
            <a:spLocks noGrp="1"/>
          </p:cNvSpPr>
          <p:nvPr>
            <p:ph idx="1"/>
          </p:nvPr>
        </p:nvSpPr>
        <p:spPr>
          <a:xfrm>
            <a:off x="838203" y="374071"/>
            <a:ext cx="10987220" cy="5802892"/>
          </a:xfrm>
        </p:spPr>
        <p:txBody>
          <a:bodyPr/>
          <a:lstStyle/>
          <a:p>
            <a:pPr lvl="0"/>
            <a:r>
              <a:rPr lang="ro-RO" sz="2600" dirty="0"/>
              <a:t>Modelele sunt alcatuite din elemente care constituie concepte fundamentale pentru reprezentarea sistemelor sau a fenomenelor. </a:t>
            </a:r>
          </a:p>
          <a:p>
            <a:pPr lvl="0"/>
            <a:r>
              <a:rPr lang="ro-RO" sz="2600" dirty="0"/>
              <a:t>Elementele de obicei sunt notații grafice. Ele constituie</a:t>
            </a:r>
            <a:r>
              <a:rPr lang="ro-RO" sz="2600" b="1" i="1" dirty="0"/>
              <a:t> </a:t>
            </a:r>
            <a:r>
              <a:rPr lang="ro-RO" sz="2600" b="1" i="1" u="sng" dirty="0"/>
              <a:t>limbajul de modelare</a:t>
            </a:r>
            <a:r>
              <a:rPr lang="ro-RO" sz="2600" dirty="0"/>
              <a:t>.</a:t>
            </a:r>
            <a:endParaRPr lang="ru-RU" sz="2600" dirty="0"/>
          </a:p>
          <a:p>
            <a:pPr lvl="0"/>
            <a:r>
              <a:rPr lang="ro-RO" sz="2600" dirty="0"/>
              <a:t>E de menționat că față de limbajul de modelare, o metodă definește </a:t>
            </a:r>
            <a:r>
              <a:rPr lang="ro-RO" sz="2600" b="1" i="1" u="sng" dirty="0"/>
              <a:t>reguli de aplicare</a:t>
            </a:r>
            <a:r>
              <a:rPr lang="ro-RO" sz="2600" dirty="0"/>
              <a:t> care descriu coordonarea diferitelor puncte de vedere, inlanțuirea acțiunilor, ordonarea sarcinilor și repartizarea responsabilităților.</a:t>
            </a:r>
            <a:endParaRPr lang="ru-RU" sz="2600" dirty="0"/>
          </a:p>
          <a:p>
            <a:pPr lvl="0"/>
            <a:r>
              <a:rPr lang="ro-RO" sz="2600" dirty="0"/>
              <a:t>Principalele scopuri ale modelării sistemelor informatice sunt:</a:t>
            </a:r>
            <a:endParaRPr lang="ru-RU" sz="2600" dirty="0"/>
          </a:p>
          <a:p>
            <a:pPr lvl="0">
              <a:buFont typeface="Wingdings" pitchFamily="2"/>
              <a:buChar char="Ø"/>
            </a:pPr>
            <a:r>
              <a:rPr lang="ro-RO" sz="2600" b="1" i="1" dirty="0"/>
              <a:t> vizualizarea</a:t>
            </a:r>
            <a:r>
              <a:rPr lang="ro-RO" sz="2600" dirty="0"/>
              <a:t>, ca mijloc de ușurare a comunicării și ințelegerii;</a:t>
            </a:r>
            <a:endParaRPr lang="ru-RU" sz="2600" dirty="0"/>
          </a:p>
          <a:p>
            <a:pPr lvl="0">
              <a:buFont typeface="Wingdings" pitchFamily="2"/>
              <a:buChar char="Ø"/>
            </a:pPr>
            <a:r>
              <a:rPr lang="ro-RO" sz="2600" dirty="0"/>
              <a:t> </a:t>
            </a:r>
            <a:r>
              <a:rPr lang="ro-RO" sz="2600" b="1" i="1" dirty="0"/>
              <a:t>specificarea</a:t>
            </a:r>
            <a:r>
              <a:rPr lang="ro-RO" sz="2600" dirty="0"/>
              <a:t>, prin construirea de modele precise, neambigue și complete;</a:t>
            </a:r>
            <a:endParaRPr lang="ru-RU" sz="2600" dirty="0"/>
          </a:p>
          <a:p>
            <a:pPr lvl="0">
              <a:buFont typeface="Wingdings" pitchFamily="2"/>
              <a:buChar char="Ø"/>
            </a:pPr>
            <a:r>
              <a:rPr lang="ro-RO" sz="2600" dirty="0"/>
              <a:t> </a:t>
            </a:r>
            <a:r>
              <a:rPr lang="ro-RO" sz="2600" b="1" i="1" dirty="0"/>
              <a:t>documentarea cerințelor</a:t>
            </a:r>
            <a:r>
              <a:rPr lang="ro-RO" sz="2600" dirty="0"/>
              <a:t>, a soluțiilor de proiect și a modului de realizare.</a:t>
            </a:r>
            <a:endParaRPr lang="ru-RU" sz="2600" dirty="0"/>
          </a:p>
        </p:txBody>
      </p:sp>
      <p:sp>
        <p:nvSpPr>
          <p:cNvPr id="4" name="Номер слайда 4">
            <a:extLst>
              <a:ext uri="{FF2B5EF4-FFF2-40B4-BE49-F238E27FC236}">
                <a16:creationId xmlns:a16="http://schemas.microsoft.com/office/drawing/2014/main" id="{DCC3E319-A471-FE2E-851A-06188A38423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F1257E-6886-4538-9ECD-9F7324ED400A}" type="slidenum">
              <a:rPr/>
              <a:t>4</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0279FD7F-9B52-F837-01AC-8916770DC61D}"/>
              </a:ext>
            </a:extLst>
          </p:cNvPr>
          <p:cNvSpPr>
            <a:spLocks noGrp="1"/>
          </p:cNvSpPr>
          <p:nvPr>
            <p:ph type="ftr" sz="quarter" idx="9"/>
          </p:nvPr>
        </p:nvSpPr>
        <p:spPr>
          <a:xfrm>
            <a:off x="3960223" y="6173786"/>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0E461023-6440-88CD-A723-00BAAAE130A7}"/>
              </a:ext>
            </a:extLst>
          </p:cNvPr>
          <p:cNvSpPr txBox="1">
            <a:spLocks noGrp="1"/>
          </p:cNvSpPr>
          <p:nvPr>
            <p:ph idx="1"/>
          </p:nvPr>
        </p:nvSpPr>
        <p:spPr>
          <a:xfrm>
            <a:off x="838203" y="247134"/>
            <a:ext cx="10515600" cy="5929829"/>
          </a:xfrm>
        </p:spPr>
        <p:txBody>
          <a:bodyPr/>
          <a:lstStyle/>
          <a:p>
            <a:pPr lvl="0">
              <a:lnSpc>
                <a:spcPct val="70000"/>
              </a:lnSpc>
            </a:pPr>
            <a:r>
              <a:rPr lang="ro-RO" sz="2200"/>
              <a:t>Fișa de post a ofițerului de poliție din cadrul Serviciului supraveghere armament și activități licentiate al Direcţiei generale securitate publică a Inspectoratului General al Poliţiei</a:t>
            </a:r>
            <a:endParaRPr lang="ru-RU" sz="2200"/>
          </a:p>
          <a:p>
            <a:pPr lvl="0">
              <a:lnSpc>
                <a:spcPct val="70000"/>
              </a:lnSpc>
            </a:pPr>
            <a:r>
              <a:rPr lang="ro-RO" sz="2200"/>
              <a:t>Fișa de post - specialist principal al Secţiei supraveghere circulaţie armament a Direcţiei activităţi licenţiate</a:t>
            </a:r>
            <a:endParaRPr lang="ru-RU" sz="2200"/>
          </a:p>
          <a:p>
            <a:pPr lvl="0">
              <a:lnSpc>
                <a:spcPct val="70000"/>
              </a:lnSpc>
            </a:pPr>
            <a:r>
              <a:rPr lang="ro-RO" sz="2200"/>
              <a:t>Fișa de post - poliţist-interimar al serviciului patrulare a sectorului de poliţie</a:t>
            </a:r>
            <a:endParaRPr lang="ru-RU" sz="2200"/>
          </a:p>
          <a:p>
            <a:pPr lvl="0">
              <a:lnSpc>
                <a:spcPct val="70000"/>
              </a:lnSpc>
            </a:pPr>
            <a:r>
              <a:rPr lang="ro-RO" sz="2200"/>
              <a:t>Fișa de post - inspector principal al Serviciului autorizări al Secţiei coordonare activităţi securitate publică</a:t>
            </a:r>
            <a:endParaRPr lang="ru-RU" sz="2200"/>
          </a:p>
          <a:p>
            <a:pPr lvl="0">
              <a:lnSpc>
                <a:spcPct val="70000"/>
              </a:lnSpc>
            </a:pPr>
            <a:r>
              <a:rPr lang="ro-RO" sz="2200"/>
              <a:t>Fișa de post - inspector inferior al Secţiei supraveghere circulaţie armament a Direcţiei activităţi licenţiate</a:t>
            </a:r>
            <a:endParaRPr lang="ru-RU" sz="2200"/>
          </a:p>
          <a:p>
            <a:pPr lvl="0">
              <a:lnSpc>
                <a:spcPct val="70000"/>
              </a:lnSpc>
            </a:pPr>
            <a:r>
              <a:rPr lang="ro-RO" sz="2200"/>
              <a:t>Fișa de post - inspector superior al Secţiei supraveghere circulaţie armament a Direcţiei activităţi licenţiate</a:t>
            </a:r>
            <a:endParaRPr lang="ru-RU" sz="2200"/>
          </a:p>
          <a:p>
            <a:pPr lvl="0">
              <a:lnSpc>
                <a:spcPct val="70000"/>
              </a:lnSpc>
            </a:pPr>
            <a:r>
              <a:rPr lang="ro-RO" sz="2200"/>
              <a:t>Fișa de post - inspector principal al Secţiei supraveghere circulaţie armament a Direcţiei activităţi licenţiate</a:t>
            </a:r>
            <a:endParaRPr lang="ru-RU" sz="2200"/>
          </a:p>
          <a:p>
            <a:pPr lvl="0">
              <a:lnSpc>
                <a:spcPct val="70000"/>
              </a:lnSpc>
            </a:pPr>
            <a:r>
              <a:rPr lang="ro-RO" sz="2200"/>
              <a:t>Fișa de post - Şef al Secţiei supraveghere circulaţie armament a Direcţiei activităţi licenţiate</a:t>
            </a:r>
            <a:endParaRPr lang="ru-RU" sz="2200"/>
          </a:p>
          <a:p>
            <a:pPr lvl="0">
              <a:lnSpc>
                <a:spcPct val="70000"/>
              </a:lnSpc>
            </a:pPr>
            <a:r>
              <a:rPr lang="ro-RO" sz="2200"/>
              <a:t>Interviu cu ofițerul de poliție la locul de muncă din cadrul Serviciului supraveghere armament și activități licențiate al Direcţiei generale securitate publică a IGPPoliţiei.</a:t>
            </a:r>
            <a:endParaRPr lang="ru-RU" sz="2200"/>
          </a:p>
          <a:p>
            <a:pPr lvl="0">
              <a:lnSpc>
                <a:spcPct val="70000"/>
              </a:lnSpc>
            </a:pPr>
            <a:endParaRPr lang="ru-RU" sz="2200"/>
          </a:p>
        </p:txBody>
      </p:sp>
      <p:sp>
        <p:nvSpPr>
          <p:cNvPr id="4" name="Номер слайда 4">
            <a:extLst>
              <a:ext uri="{FF2B5EF4-FFF2-40B4-BE49-F238E27FC236}">
                <a16:creationId xmlns:a16="http://schemas.microsoft.com/office/drawing/2014/main" id="{CAB6C918-E748-75AA-265A-90857D15CC0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46582E-5F65-4C2B-BE5F-AE818A2238BE}" type="slidenum">
              <a:rPr/>
              <a:t>40</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D7105CB4-06E1-192D-9417-43C28E21811B}"/>
              </a:ext>
            </a:extLst>
          </p:cNvPr>
          <p:cNvSpPr>
            <a:spLocks noGrp="1"/>
          </p:cNvSpPr>
          <p:nvPr>
            <p:ph type="ftr" sz="quarter" idx="9"/>
          </p:nvPr>
        </p:nvSpPr>
        <p:spPr>
          <a:xfrm>
            <a:off x="4108271" y="6356350"/>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3ACA934C-C848-B41D-D3AD-7853D7D1433D}"/>
              </a:ext>
            </a:extLst>
          </p:cNvPr>
          <p:cNvSpPr txBox="1">
            <a:spLocks noGrp="1"/>
          </p:cNvSpPr>
          <p:nvPr>
            <p:ph idx="1"/>
          </p:nvPr>
        </p:nvSpPr>
        <p:spPr>
          <a:xfrm>
            <a:off x="86493" y="210065"/>
            <a:ext cx="11924269" cy="6146285"/>
          </a:xfrm>
        </p:spPr>
        <p:txBody>
          <a:bodyPr/>
          <a:lstStyle/>
          <a:p>
            <a:pPr marL="457200" lvl="1" indent="0">
              <a:lnSpc>
                <a:spcPct val="80000"/>
              </a:lnSpc>
              <a:buNone/>
            </a:pPr>
            <a:r>
              <a:rPr lang="ro-RO" sz="3600" b="1" dirty="0">
                <a:solidFill>
                  <a:srgbClr val="00B050"/>
                </a:solidFill>
              </a:rPr>
              <a:t>Identificarea și modelarea  funcționalităților</a:t>
            </a:r>
            <a:endParaRPr lang="ru-RU" sz="3600" b="1" dirty="0">
              <a:solidFill>
                <a:srgbClr val="00B050"/>
              </a:solidFill>
            </a:endParaRPr>
          </a:p>
          <a:p>
            <a:pPr marL="0" lvl="0" indent="0">
              <a:lnSpc>
                <a:spcPct val="80000"/>
              </a:lnSpc>
              <a:buNone/>
            </a:pPr>
            <a:r>
              <a:rPr lang="ro-RO" dirty="0"/>
              <a:t>Misiunea sistemului constă în asigurarea controlului şi supravegherii de stat privind circulaţia armelor, muniţiilor şi materialelor explozive cu destinaţie civilă, activitatea particulară de detectiv şi de pază și </a:t>
            </a:r>
            <a:r>
              <a:rPr lang="ro-RO" b="1" i="1" dirty="0">
                <a:solidFill>
                  <a:srgbClr val="0070C0"/>
                </a:solidFill>
              </a:rPr>
              <a:t>activează în conformitate </a:t>
            </a:r>
            <a:r>
              <a:rPr lang="ro-RO" dirty="0"/>
              <a:t>cu:</a:t>
            </a:r>
          </a:p>
          <a:p>
            <a:pPr lvl="0">
              <a:lnSpc>
                <a:spcPct val="80000"/>
              </a:lnSpc>
              <a:buChar char="-"/>
            </a:pPr>
            <a:r>
              <a:rPr lang="ro-RO" b="1" i="1" dirty="0">
                <a:solidFill>
                  <a:schemeClr val="accent2">
                    <a:lumMod val="50000"/>
                  </a:schemeClr>
                </a:solidFill>
              </a:rPr>
              <a:t>Regulamentul cu privire la Regimul armelor și al munițiilor </a:t>
            </a:r>
            <a:r>
              <a:rPr lang="ro-RO" dirty="0"/>
              <a:t>cu destinație civilă, </a:t>
            </a:r>
          </a:p>
          <a:p>
            <a:pPr lvl="0">
              <a:lnSpc>
                <a:spcPct val="80000"/>
              </a:lnSpc>
              <a:buChar char="-"/>
            </a:pPr>
            <a:r>
              <a:rPr lang="ro-RO" b="1" i="1" dirty="0">
                <a:solidFill>
                  <a:schemeClr val="accent2">
                    <a:lumMod val="50000"/>
                  </a:schemeClr>
                </a:solidFill>
              </a:rPr>
              <a:t>Regulamentul privind organizarea și funcționarea Serviciului sup</a:t>
            </a:r>
            <a:r>
              <a:rPr lang="ro-RO" dirty="0"/>
              <a:t>raveghere armament și activități licențiate, </a:t>
            </a:r>
          </a:p>
          <a:p>
            <a:pPr lvl="0">
              <a:lnSpc>
                <a:spcPct val="80000"/>
              </a:lnSpc>
              <a:buChar char="-"/>
            </a:pPr>
            <a:r>
              <a:rPr lang="ro-RO" b="1" i="1" dirty="0">
                <a:solidFill>
                  <a:schemeClr val="accent2">
                    <a:lumMod val="50000"/>
                  </a:schemeClr>
                </a:solidFill>
              </a:rPr>
              <a:t>Nomenclatorul ocupațional tip domeniul Securitate publică</a:t>
            </a:r>
            <a:r>
              <a:rPr lang="ro-RO" dirty="0"/>
              <a:t>, supraveghere armament și activități licentiate, dar și</a:t>
            </a:r>
          </a:p>
          <a:p>
            <a:pPr lvl="0">
              <a:lnSpc>
                <a:spcPct val="80000"/>
              </a:lnSpc>
              <a:buChar char="-"/>
            </a:pPr>
            <a:r>
              <a:rPr lang="ro-RO" dirty="0"/>
              <a:t> </a:t>
            </a:r>
            <a:r>
              <a:rPr lang="ro-RO" b="1" i="1" dirty="0">
                <a:solidFill>
                  <a:schemeClr val="accent2">
                    <a:lumMod val="50000"/>
                  </a:schemeClr>
                </a:solidFill>
              </a:rPr>
              <a:t>fișele de post a ofițerilor de poliție din cadrul Serviciului supraveghere armament </a:t>
            </a:r>
            <a:r>
              <a:rPr lang="ro-RO" dirty="0"/>
              <a:t>și activități licențiate al Direcţiei generale securitate publică a Inspectoratului General al Poliţiei</a:t>
            </a:r>
            <a:endParaRPr lang="ru-RU" sz="2600" dirty="0"/>
          </a:p>
        </p:txBody>
      </p:sp>
      <p:sp>
        <p:nvSpPr>
          <p:cNvPr id="4" name="Номер слайда 4">
            <a:extLst>
              <a:ext uri="{FF2B5EF4-FFF2-40B4-BE49-F238E27FC236}">
                <a16:creationId xmlns:a16="http://schemas.microsoft.com/office/drawing/2014/main" id="{48981B1E-D7A9-4DFD-1EFE-02E796F02AB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141B3E-ED0B-4E43-AC3D-A65CB8F68CDF}" type="slidenum">
              <a:rPr/>
              <a:t>41</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AF649679-C242-2AC9-4926-1FF3D86D3B98}"/>
              </a:ext>
            </a:extLst>
          </p:cNvPr>
          <p:cNvSpPr>
            <a:spLocks noGrp="1"/>
          </p:cNvSpPr>
          <p:nvPr>
            <p:ph type="ftr" sz="quarter" idx="9"/>
          </p:nvPr>
        </p:nvSpPr>
        <p:spPr>
          <a:xfrm>
            <a:off x="3904141" y="6282806"/>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35302B46-0CB7-6838-6ED6-9E3FBEE1F165}"/>
              </a:ext>
            </a:extLst>
          </p:cNvPr>
          <p:cNvSpPr txBox="1">
            <a:spLocks noGrp="1"/>
          </p:cNvSpPr>
          <p:nvPr>
            <p:ph idx="1"/>
          </p:nvPr>
        </p:nvSpPr>
        <p:spPr>
          <a:xfrm>
            <a:off x="322218" y="172995"/>
            <a:ext cx="11443062" cy="6114594"/>
          </a:xfrm>
        </p:spPr>
        <p:txBody>
          <a:bodyPr>
            <a:noAutofit/>
          </a:bodyPr>
          <a:lstStyle/>
          <a:p>
            <a:pPr marL="0" lvl="0" indent="0">
              <a:lnSpc>
                <a:spcPct val="70000"/>
              </a:lnSpc>
              <a:buNone/>
            </a:pPr>
            <a:r>
              <a:rPr lang="ro-RO" dirty="0"/>
              <a:t>Au fost identificate următoarele </a:t>
            </a:r>
            <a:r>
              <a:rPr lang="ro-RO" b="1" dirty="0">
                <a:solidFill>
                  <a:srgbClr val="0070C0"/>
                </a:solidFill>
              </a:rPr>
              <a:t>funcții de bază:</a:t>
            </a:r>
            <a:endParaRPr lang="ru-RU" b="1" dirty="0">
              <a:solidFill>
                <a:srgbClr val="0070C0"/>
              </a:solidFill>
            </a:endParaRPr>
          </a:p>
          <a:p>
            <a:pPr marL="800100" lvl="1" indent="-342900">
              <a:lnSpc>
                <a:spcPct val="70000"/>
              </a:lnSpc>
              <a:buFont typeface="+mj-lt"/>
              <a:buAutoNum type="arabicPeriod"/>
            </a:pPr>
            <a:r>
              <a:rPr lang="ro-RO" sz="2800" dirty="0"/>
              <a:t>Exercită activităţi în scopul executării atribuţiilor stabilite prin lege şi Regulament;</a:t>
            </a:r>
            <a:endParaRPr lang="ru-RU" sz="2800" dirty="0"/>
          </a:p>
          <a:p>
            <a:pPr marL="800100" lvl="1" indent="-342900">
              <a:lnSpc>
                <a:spcPct val="70000"/>
              </a:lnSpc>
              <a:buFont typeface="+mj-lt"/>
              <a:buAutoNum type="arabicPeriod"/>
            </a:pPr>
            <a:r>
              <a:rPr lang="ro-RO" sz="2800" dirty="0"/>
              <a:t>Exercită supravegherea şi controlul de stat asupra respectării legislaţiei privind regimul armelor, muniţiilor şi materialelor explozive cu destinaţie civilă, activitatea particulară de detectiv şi de pază;</a:t>
            </a:r>
            <a:endParaRPr lang="ru-RU" sz="2800" dirty="0"/>
          </a:p>
          <a:p>
            <a:pPr marL="800100" lvl="1" indent="-342900">
              <a:lnSpc>
                <a:spcPct val="70000"/>
              </a:lnSpc>
              <a:buFont typeface="+mj-lt"/>
              <a:buAutoNum type="arabicPeriod"/>
            </a:pPr>
            <a:r>
              <a:rPr lang="ro-RO" sz="2800" dirty="0"/>
              <a:t>Autorizează, ţine evidenţa, realizează controlul şi supravegherea privind procurarea, înstrăinarea, deţinerea, păstrarea, transportarea, portul şi folosirea armelor şi muniţiilor, precum şi privind efectuarea operaţiunilor cu acestea, în condiţiile legii;</a:t>
            </a:r>
            <a:endParaRPr lang="ru-RU" sz="2800" dirty="0"/>
          </a:p>
          <a:p>
            <a:pPr marL="800100" lvl="1" indent="-342900">
              <a:lnSpc>
                <a:spcPct val="70000"/>
              </a:lnSpc>
              <a:buFont typeface="+mj-lt"/>
              <a:buAutoNum type="arabicPeriod"/>
            </a:pPr>
            <a:r>
              <a:rPr lang="ro-RO" sz="2800" dirty="0"/>
              <a:t>Administrează Registrul de Stat al Armelor;</a:t>
            </a:r>
            <a:endParaRPr lang="ru-RU" sz="2800" dirty="0"/>
          </a:p>
          <a:p>
            <a:pPr marL="800100" lvl="1" indent="-342900">
              <a:lnSpc>
                <a:spcPct val="70000"/>
              </a:lnSpc>
              <a:buFont typeface="+mj-lt"/>
              <a:buAutoNum type="arabicPeriod"/>
            </a:pPr>
            <a:r>
              <a:rPr lang="ro-RO" sz="2800" dirty="0"/>
              <a:t>Organizează şi realizează măsuri orientate la respectarea legalităţii, ordinii şi securităţii publice, precum şi la prevenirea şi curmarea infracţiunilor, contravenţiilor şi incidentelor comise cu folosirea sau aplicarea armelor şi muniţiilor cu destinaţie civilă;</a:t>
            </a:r>
            <a:endParaRPr lang="ru-RU" sz="2800" dirty="0"/>
          </a:p>
          <a:p>
            <a:pPr marL="800100" lvl="1" indent="-342900">
              <a:lnSpc>
                <a:spcPct val="70000"/>
              </a:lnSpc>
              <a:buFont typeface="+mj-lt"/>
              <a:buAutoNum type="arabicPeriod"/>
            </a:pPr>
            <a:r>
              <a:rPr lang="ro-RO" sz="2800" dirty="0"/>
              <a:t>Realizează controlul activităţii la obiectivele din domeniul supraveghere armament şi activităţi licenţiate; </a:t>
            </a:r>
            <a:endParaRPr lang="ru-RU" sz="2800" dirty="0"/>
          </a:p>
          <a:p>
            <a:pPr marL="800100" lvl="1" indent="-342900">
              <a:lnSpc>
                <a:spcPct val="70000"/>
              </a:lnSpc>
              <a:buFont typeface="+mj-lt"/>
              <a:buAutoNum type="arabicPeriod"/>
            </a:pPr>
            <a:r>
              <a:rPr lang="ro-RO" sz="2800" dirty="0"/>
              <a:t>Asigură controlul asupra modului de desfăşurare a serviciilor particulare de detectiv şi de pază; </a:t>
            </a:r>
            <a:endParaRPr lang="ru-RU" sz="2800" dirty="0"/>
          </a:p>
        </p:txBody>
      </p:sp>
      <p:sp>
        <p:nvSpPr>
          <p:cNvPr id="4" name="Номер слайда 4">
            <a:extLst>
              <a:ext uri="{FF2B5EF4-FFF2-40B4-BE49-F238E27FC236}">
                <a16:creationId xmlns:a16="http://schemas.microsoft.com/office/drawing/2014/main" id="{D9647761-0135-FA78-CF27-916C4D8530E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767C73-7606-4EEF-90F8-9761951AEFF8}" type="slidenum">
              <a:rPr/>
              <a:t>42</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E22D87BF-2BFC-E295-20AE-D64CF252AB17}"/>
              </a:ext>
            </a:extLst>
          </p:cNvPr>
          <p:cNvSpPr>
            <a:spLocks noGrp="1"/>
          </p:cNvSpPr>
          <p:nvPr>
            <p:ph type="ftr" sz="quarter" idx="9"/>
          </p:nvPr>
        </p:nvSpPr>
        <p:spPr>
          <a:xfrm>
            <a:off x="3986349" y="6287589"/>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908AF-7800-0C6B-4C08-F0C84B37C0CD}"/>
              </a:ext>
            </a:extLst>
          </p:cNvPr>
          <p:cNvSpPr>
            <a:spLocks noGrp="1"/>
          </p:cNvSpPr>
          <p:nvPr>
            <p:ph idx="1"/>
          </p:nvPr>
        </p:nvSpPr>
        <p:spPr>
          <a:xfrm>
            <a:off x="437609" y="592183"/>
            <a:ext cx="10848700" cy="5199017"/>
          </a:xfrm>
        </p:spPr>
        <p:txBody>
          <a:bodyPr>
            <a:noAutofit/>
          </a:bodyPr>
          <a:lstStyle/>
          <a:p>
            <a:pPr marL="457200" lvl="1" indent="0">
              <a:lnSpc>
                <a:spcPct val="70000"/>
              </a:lnSpc>
              <a:buNone/>
            </a:pPr>
            <a:r>
              <a:rPr lang="ro-RO" sz="2800" dirty="0"/>
              <a:t>8. Realizează controlul şi supravegherea activităţii agenţilor economici care au în subordine subdiviziuni specializate de pază;</a:t>
            </a:r>
            <a:endParaRPr lang="ru-RU" sz="2800" dirty="0"/>
          </a:p>
          <a:p>
            <a:pPr marL="457200" lvl="1" indent="0">
              <a:lnSpc>
                <a:spcPct val="70000"/>
              </a:lnSpc>
              <a:buNone/>
            </a:pPr>
            <a:r>
              <a:rPr lang="ro-RO" sz="2800" dirty="0"/>
              <a:t>9. Asigură interacţiunea cu organizaţiile particulare de pază în vederea contribuirii acestora la menţinerea ordinii publice şi combaterea criminalităţii;</a:t>
            </a:r>
            <a:endParaRPr lang="ru-RU" sz="2800" dirty="0"/>
          </a:p>
          <a:p>
            <a:pPr marL="457200" lvl="1" indent="0">
              <a:lnSpc>
                <a:spcPct val="70000"/>
              </a:lnSpc>
              <a:buNone/>
            </a:pPr>
            <a:r>
              <a:rPr lang="ro-RO" sz="2800" dirty="0"/>
              <a:t>10. Conlucrează cu organele pentru protecţia mediului şi formaţiunile obşteşti, în vederea prevenirii şi contracarării braconajului, pescuitului ilicit şi tăierii neautorizate a vegetaţiei forestiere, precum şi altor fenomene negative din domeniul de referinţă;</a:t>
            </a:r>
            <a:endParaRPr lang="ru-RU" sz="2800" dirty="0"/>
          </a:p>
          <a:p>
            <a:pPr marL="457200" lvl="1" indent="0">
              <a:lnSpc>
                <a:spcPct val="70000"/>
              </a:lnSpc>
              <a:buNone/>
            </a:pPr>
            <a:r>
              <a:rPr lang="ro-RO" sz="2800" dirty="0"/>
              <a:t>11. Cooperează cu autorităţile APCL, autoritatea de licenţiere, societatea civilă, precum şi cu alte instituţii şi organizaţii care au tangenţă pe domeniul de activitate;</a:t>
            </a:r>
            <a:endParaRPr lang="ru-RU" sz="2800" dirty="0"/>
          </a:p>
          <a:p>
            <a:pPr marL="457200" lvl="1" indent="0">
              <a:lnSpc>
                <a:spcPct val="70000"/>
              </a:lnSpc>
              <a:buNone/>
            </a:pPr>
            <a:r>
              <a:rPr lang="ro-RO" sz="2800" dirty="0"/>
              <a:t>12. Prestează servicii calificate populaţiei pe domeniile de activitate;</a:t>
            </a:r>
            <a:endParaRPr lang="ru-RU" sz="2800" dirty="0"/>
          </a:p>
          <a:p>
            <a:pPr marL="457200" lvl="1" indent="0">
              <a:lnSpc>
                <a:spcPct val="70000"/>
              </a:lnSpc>
              <a:buNone/>
            </a:pPr>
            <a:r>
              <a:rPr lang="ro-RO" sz="2800" dirty="0"/>
              <a:t>13. Execută regimul stării de urgenţă, de asediu sau de război, conform competenţei stabilite</a:t>
            </a:r>
            <a:endParaRPr lang="en-US" sz="2800" dirty="0"/>
          </a:p>
        </p:txBody>
      </p:sp>
      <p:sp>
        <p:nvSpPr>
          <p:cNvPr id="4" name="Footer Placeholder 3">
            <a:extLst>
              <a:ext uri="{FF2B5EF4-FFF2-40B4-BE49-F238E27FC236}">
                <a16:creationId xmlns:a16="http://schemas.microsoft.com/office/drawing/2014/main" id="{9D7E8DAE-AA4C-A7CC-2B89-0303161A1B0D}"/>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196338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5">
            <a:extLst>
              <a:ext uri="{FF2B5EF4-FFF2-40B4-BE49-F238E27FC236}">
                <a16:creationId xmlns:a16="http://schemas.microsoft.com/office/drawing/2014/main" id="{92C69BF4-E393-04EA-D74B-FBEF480B29C1}"/>
              </a:ext>
            </a:extLst>
          </p:cNvPr>
          <p:cNvPicPr>
            <a:picLocks noGrp="1" noChangeAspect="1"/>
          </p:cNvPicPr>
          <p:nvPr>
            <p:ph idx="1"/>
          </p:nvPr>
        </p:nvPicPr>
        <p:blipFill>
          <a:blip r:embed="rId2"/>
          <a:stretch>
            <a:fillRect/>
          </a:stretch>
        </p:blipFill>
        <p:spPr>
          <a:xfrm>
            <a:off x="3152503" y="2764195"/>
            <a:ext cx="6244395" cy="3441791"/>
          </a:xfrm>
        </p:spPr>
      </p:pic>
      <p:sp>
        <p:nvSpPr>
          <p:cNvPr id="4" name="Номер слайда 4">
            <a:extLst>
              <a:ext uri="{FF2B5EF4-FFF2-40B4-BE49-F238E27FC236}">
                <a16:creationId xmlns:a16="http://schemas.microsoft.com/office/drawing/2014/main" id="{3CBD20FC-5F4D-1B42-1128-392D2E2FF06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29089B-3C89-421C-9D29-26EBEF464069}" type="slidenum">
              <a:rPr/>
              <a:t>44</a:t>
            </a:fld>
            <a:endParaRPr lang="ru-RU" sz="1200" b="0" i="0" u="none" strike="noStrike" kern="1200" cap="none" spc="0" baseline="0">
              <a:solidFill>
                <a:srgbClr val="898989"/>
              </a:solidFill>
              <a:uFillTx/>
              <a:latin typeface="Calibri"/>
            </a:endParaRPr>
          </a:p>
        </p:txBody>
      </p:sp>
      <p:sp>
        <p:nvSpPr>
          <p:cNvPr id="5" name="TextBox 6">
            <a:extLst>
              <a:ext uri="{FF2B5EF4-FFF2-40B4-BE49-F238E27FC236}">
                <a16:creationId xmlns:a16="http://schemas.microsoft.com/office/drawing/2014/main" id="{AAA235AE-A10E-01C5-AE39-6EF97FF4D6BB}"/>
              </a:ext>
            </a:extLst>
          </p:cNvPr>
          <p:cNvSpPr txBox="1"/>
          <p:nvPr/>
        </p:nvSpPr>
        <p:spPr>
          <a:xfrm>
            <a:off x="383410" y="136520"/>
            <a:ext cx="10798395" cy="26776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400" b="0" i="0" u="none" strike="noStrike" kern="1200" cap="none" spc="0" baseline="0" dirty="0">
                <a:solidFill>
                  <a:srgbClr val="000000"/>
                </a:solidFill>
                <a:uFillTx/>
                <a:latin typeface="Calibri"/>
              </a:rPr>
              <a:t>Aceste funcții de bază în prezent sunt realizate de efectivul Direcției Activități Licențiate după schema și ierarhia prezentată în Fig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400" b="0" i="0" u="none" strike="noStrike" kern="1200" cap="none" spc="0" baseline="0" dirty="0">
                <a:solidFill>
                  <a:srgbClr val="000000"/>
                </a:solidFill>
                <a:uFillTx/>
                <a:latin typeface="Calibri"/>
              </a:rPr>
              <a:t>Analiza detaliată a funcționalităților va fi realizată prin decompoziția activității Direcției Activități </a:t>
            </a:r>
            <a:endParaRPr lang="ru-RU"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2400" b="0" i="0" u="none" strike="noStrike" kern="1200" cap="none" spc="0" baseline="0" dirty="0">
                <a:solidFill>
                  <a:srgbClr val="000000"/>
                </a:solidFill>
                <a:uFillTx/>
                <a:latin typeface="Calibri"/>
              </a:rPr>
              <a:t>Licențiate în funcționale de bază. Selectăm funcționalitățile 2, 3 și 4 din lista de mai sus și efectuăm decompoziția de nivelul 1 a Diagramei de context pentru aceste funcționalități </a:t>
            </a:r>
            <a:endParaRPr lang="ru-RU" sz="2400" b="0" i="0" u="none" strike="noStrike" kern="1200" cap="none" spc="0" baseline="0" dirty="0">
              <a:solidFill>
                <a:srgbClr val="000000"/>
              </a:solidFill>
              <a:uFillTx/>
              <a:latin typeface="Calibri"/>
            </a:endParaRPr>
          </a:p>
        </p:txBody>
      </p:sp>
      <p:sp>
        <p:nvSpPr>
          <p:cNvPr id="6" name="Footer Placeholder 5">
            <a:extLst>
              <a:ext uri="{FF2B5EF4-FFF2-40B4-BE49-F238E27FC236}">
                <a16:creationId xmlns:a16="http://schemas.microsoft.com/office/drawing/2014/main" id="{BF0ADB27-8EDB-07D3-A55F-5E4BBFF8E667}"/>
              </a:ext>
            </a:extLst>
          </p:cNvPr>
          <p:cNvSpPr>
            <a:spLocks noGrp="1"/>
          </p:cNvSpPr>
          <p:nvPr>
            <p:ph type="ftr" sz="quarter" idx="9"/>
          </p:nvPr>
        </p:nvSpPr>
        <p:spPr>
          <a:xfrm>
            <a:off x="4038600" y="6356350"/>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3C9B2026-A399-9EC1-1FAB-AA505091CD2F}"/>
              </a:ext>
            </a:extLst>
          </p:cNvPr>
          <p:cNvSpPr txBox="1">
            <a:spLocks noGrp="1"/>
          </p:cNvSpPr>
          <p:nvPr>
            <p:ph idx="1"/>
          </p:nvPr>
        </p:nvSpPr>
        <p:spPr>
          <a:xfrm>
            <a:off x="838203" y="296558"/>
            <a:ext cx="10515600" cy="5880396"/>
          </a:xfrm>
        </p:spPr>
        <p:txBody>
          <a:bodyPr/>
          <a:lstStyle/>
          <a:p>
            <a:pPr marL="0" lvl="0" indent="0">
              <a:lnSpc>
                <a:spcPct val="70000"/>
              </a:lnSpc>
              <a:buNone/>
            </a:pPr>
            <a:r>
              <a:rPr lang="ro-RO" sz="2000" dirty="0"/>
              <a:t>Pentru funcționalitățile selectate au </a:t>
            </a:r>
            <a:r>
              <a:rPr lang="ro-RO" sz="2000" b="1" dirty="0">
                <a:solidFill>
                  <a:srgbClr val="0070C0"/>
                </a:solidFill>
              </a:rPr>
              <a:t>fost identificate următoarele activități</a:t>
            </a:r>
            <a:r>
              <a:rPr lang="ro-RO" sz="2000" dirty="0"/>
              <a:t>:</a:t>
            </a:r>
            <a:endParaRPr lang="ru-RU" sz="2000" dirty="0"/>
          </a:p>
          <a:p>
            <a:pPr marL="514350" lvl="0" indent="-514350">
              <a:lnSpc>
                <a:spcPct val="70000"/>
              </a:lnSpc>
              <a:buFont typeface="Calibri Light"/>
              <a:buAutoNum type="arabicPeriod"/>
            </a:pPr>
            <a:r>
              <a:rPr lang="ro-RO" sz="2000" dirty="0"/>
              <a:t>Recepție cerere persoane fizice;</a:t>
            </a:r>
            <a:endParaRPr lang="ru-RU" sz="2000" dirty="0"/>
          </a:p>
          <a:p>
            <a:pPr marL="514350" lvl="0" indent="-514350">
              <a:lnSpc>
                <a:spcPct val="70000"/>
              </a:lnSpc>
              <a:buFont typeface="Calibri Light"/>
              <a:buAutoNum type="arabicPeriod"/>
            </a:pPr>
            <a:r>
              <a:rPr lang="ro-RO" sz="2000" dirty="0"/>
              <a:t>Recepție cerere persoane juridice;</a:t>
            </a:r>
            <a:endParaRPr lang="ru-RU" sz="2000" dirty="0"/>
          </a:p>
          <a:p>
            <a:pPr marL="514350" lvl="0" indent="-514350">
              <a:lnSpc>
                <a:spcPct val="70000"/>
              </a:lnSpc>
              <a:buFont typeface="Calibri Light"/>
              <a:buAutoNum type="arabicPeriod"/>
            </a:pPr>
            <a:r>
              <a:rPr lang="ro-RO" sz="2000" dirty="0"/>
              <a:t>Perfectare dosar persoane fizice,</a:t>
            </a:r>
            <a:endParaRPr lang="ru-RU" sz="2000" dirty="0"/>
          </a:p>
          <a:p>
            <a:pPr marL="514350" lvl="0" indent="-514350">
              <a:lnSpc>
                <a:spcPct val="70000"/>
              </a:lnSpc>
              <a:buFont typeface="Calibri Light"/>
              <a:buAutoNum type="arabicPeriod"/>
            </a:pPr>
            <a:r>
              <a:rPr lang="ro-RO" sz="2000" dirty="0"/>
              <a:t>Perfectare dosar persoane juridice;</a:t>
            </a:r>
            <a:endParaRPr lang="ru-RU" sz="2000" dirty="0"/>
          </a:p>
          <a:p>
            <a:pPr marL="514350" lvl="0" indent="-514350">
              <a:lnSpc>
                <a:spcPct val="70000"/>
              </a:lnSpc>
              <a:buFont typeface="Calibri Light"/>
              <a:buAutoNum type="arabicPeriod"/>
            </a:pPr>
            <a:r>
              <a:rPr lang="ro-RO" sz="2000" dirty="0"/>
              <a:t>Verificare acte incluse în dosar;</a:t>
            </a:r>
            <a:endParaRPr lang="ru-RU" sz="2000" dirty="0"/>
          </a:p>
          <a:p>
            <a:pPr marL="514350" lvl="0" indent="-514350">
              <a:lnSpc>
                <a:spcPct val="70000"/>
              </a:lnSpc>
              <a:buFont typeface="Calibri Light"/>
              <a:buAutoNum type="arabicPeriod"/>
            </a:pPr>
            <a:r>
              <a:rPr lang="ro-RO" sz="2000" dirty="0"/>
              <a:t>Perfectare decizie;</a:t>
            </a:r>
            <a:endParaRPr lang="ru-RU" sz="2000" dirty="0"/>
          </a:p>
          <a:p>
            <a:pPr marL="514350" lvl="0" indent="-514350">
              <a:lnSpc>
                <a:spcPct val="70000"/>
              </a:lnSpc>
              <a:buFont typeface="Calibri Light"/>
              <a:buAutoNum type="arabicPeriod"/>
            </a:pPr>
            <a:r>
              <a:rPr lang="ro-RO" sz="2000" dirty="0"/>
              <a:t>Aprobare decizie;</a:t>
            </a:r>
            <a:endParaRPr lang="ru-RU" sz="2000" dirty="0"/>
          </a:p>
          <a:p>
            <a:pPr marL="514350" lvl="0" indent="-514350">
              <a:lnSpc>
                <a:spcPct val="70000"/>
              </a:lnSpc>
              <a:buFont typeface="Calibri Light"/>
              <a:buAutoNum type="arabicPeriod"/>
            </a:pPr>
            <a:r>
              <a:rPr lang="ro-RO" sz="2000" dirty="0"/>
              <a:t>Eliberare permise procurare armă;</a:t>
            </a:r>
            <a:endParaRPr lang="ru-RU" sz="2000" dirty="0"/>
          </a:p>
          <a:p>
            <a:pPr marL="514350" lvl="0" indent="-514350">
              <a:lnSpc>
                <a:spcPct val="70000"/>
              </a:lnSpc>
              <a:buFont typeface="Calibri Light"/>
              <a:buAutoNum type="arabicPeriod"/>
            </a:pPr>
            <a:r>
              <a:rPr lang="ro-RO" sz="2000" dirty="0"/>
              <a:t>Acordare permis de armă;</a:t>
            </a:r>
            <a:endParaRPr lang="ru-RU" sz="2000" dirty="0"/>
          </a:p>
          <a:p>
            <a:pPr marL="514350" lvl="0" indent="-514350">
              <a:lnSpc>
                <a:spcPct val="70000"/>
              </a:lnSpc>
              <a:buFont typeface="Calibri Light"/>
              <a:buAutoNum type="arabicPeriod"/>
            </a:pPr>
            <a:r>
              <a:rPr lang="ro-RO" sz="2000" dirty="0"/>
              <a:t>Vizualizare, modificare şi introducere date despre arme şi posesori de arme în RSA;</a:t>
            </a:r>
            <a:endParaRPr lang="ru-RU" sz="2000" dirty="0"/>
          </a:p>
          <a:p>
            <a:pPr marL="514350" lvl="0" indent="-514350">
              <a:lnSpc>
                <a:spcPct val="70000"/>
              </a:lnSpc>
              <a:buFont typeface="Calibri Light"/>
              <a:buAutoNum type="arabicPeriod"/>
            </a:pPr>
            <a:r>
              <a:rPr lang="ro-RO" sz="2000" dirty="0"/>
              <a:t>Verificarea respectării condiţiilor de deţinere, păstrare, transportare, evidenţă, port, folosire şi aplicare a armelor şi muniţiilor;</a:t>
            </a:r>
            <a:endParaRPr lang="ru-RU" sz="2000" dirty="0"/>
          </a:p>
          <a:p>
            <a:pPr marL="514350" lvl="0" indent="-514350">
              <a:lnSpc>
                <a:spcPct val="70000"/>
              </a:lnSpc>
              <a:buFont typeface="Calibri Light"/>
              <a:buAutoNum type="arabicPeriod"/>
            </a:pPr>
            <a:r>
              <a:rPr lang="ro-RO" sz="2000" dirty="0"/>
              <a:t>Recepţionarea, păstrarea, evidenţa armelor şi muniţiilor aferente ridicate, sechestrate, confiscate, găsite sau predate benevol, cu excepţia celora care reprezintă corpuri delicte şi nu există o decizie definitivă în privinţa acestora;</a:t>
            </a:r>
            <a:endParaRPr lang="ru-RU" sz="2000" dirty="0"/>
          </a:p>
          <a:p>
            <a:pPr marL="514350" lvl="0" indent="-514350">
              <a:lnSpc>
                <a:spcPct val="70000"/>
              </a:lnSpc>
              <a:buFont typeface="Calibri Light"/>
              <a:buAutoNum type="arabicPeriod"/>
            </a:pPr>
            <a:r>
              <a:rPr lang="ro-RO" sz="2000" dirty="0"/>
              <a:t>Prezentarea armelor şi muniţiilor la Comisia de Stat pentru evaluarea, bonificarea şi rebutarea armelor;</a:t>
            </a:r>
            <a:endParaRPr lang="ru-RU" sz="2000" dirty="0"/>
          </a:p>
        </p:txBody>
      </p:sp>
      <p:sp>
        <p:nvSpPr>
          <p:cNvPr id="4" name="Номер слайда 4">
            <a:extLst>
              <a:ext uri="{FF2B5EF4-FFF2-40B4-BE49-F238E27FC236}">
                <a16:creationId xmlns:a16="http://schemas.microsoft.com/office/drawing/2014/main" id="{CDF4C8A7-80DC-ED1C-A246-57F1388BCD7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415A9D-848F-4C74-92C2-1D068DC7BE8A}" type="slidenum">
              <a:rPr/>
              <a:t>45</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43D2A55A-55F4-70FD-624C-B7B7E1131D1C}"/>
              </a:ext>
            </a:extLst>
          </p:cNvPr>
          <p:cNvSpPr>
            <a:spLocks noGrp="1"/>
          </p:cNvSpPr>
          <p:nvPr>
            <p:ph type="ftr" sz="quarter" idx="9"/>
          </p:nvPr>
        </p:nvSpPr>
        <p:spPr>
          <a:xfrm>
            <a:off x="4038600" y="6176954"/>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91C73DC7-7192-314E-CAF7-89192B2776AA}"/>
              </a:ext>
            </a:extLst>
          </p:cNvPr>
          <p:cNvSpPr txBox="1">
            <a:spLocks noGrp="1"/>
          </p:cNvSpPr>
          <p:nvPr>
            <p:ph idx="1"/>
          </p:nvPr>
        </p:nvSpPr>
        <p:spPr>
          <a:xfrm>
            <a:off x="838203" y="148279"/>
            <a:ext cx="10515600" cy="6028684"/>
          </a:xfrm>
        </p:spPr>
        <p:txBody>
          <a:bodyPr/>
          <a:lstStyle/>
          <a:p>
            <a:pPr marL="0" lvl="0" indent="0">
              <a:lnSpc>
                <a:spcPct val="70000"/>
              </a:lnSpc>
              <a:buNone/>
            </a:pPr>
            <a:r>
              <a:rPr lang="ro-RO" sz="2000"/>
              <a:t>14. Supravegherea şi controlul activităţii tirurilor de tragere privind respectarea condiţiilor de evidenţă, păstrare şi folosire a armelor deţinute în posesie, precum şi normelor tehnice pentru construirea şi amenajarea acestora, cît şi autorizarea funcţionării lor;</a:t>
            </a:r>
            <a:endParaRPr lang="ru-RU" sz="2000"/>
          </a:p>
          <a:p>
            <a:pPr marL="0" lvl="0" indent="0">
              <a:lnSpc>
                <a:spcPct val="70000"/>
              </a:lnSpc>
              <a:buNone/>
            </a:pPr>
            <a:r>
              <a:rPr lang="ro-RO" sz="2000"/>
              <a:t>15. Efectuează instructaje la grupele mobile ale organizaţiilor particulare de pază, precum şi verifică activitatea acestora; </a:t>
            </a:r>
          </a:p>
          <a:p>
            <a:pPr marL="0" lvl="0" indent="0">
              <a:lnSpc>
                <a:spcPct val="70000"/>
              </a:lnSpc>
              <a:buNone/>
            </a:pPr>
            <a:r>
              <a:rPr lang="ro-RO" sz="2000"/>
              <a:t>16. Supraveghere şi controlul activităţii organizaţiilor particulare de detectiv şi de pază privind modalitatea de executare a atribuţiilor de serviciu de către conducătorii şi angajaţii acestora;</a:t>
            </a:r>
          </a:p>
          <a:p>
            <a:pPr marL="0" lvl="0" indent="0">
              <a:lnSpc>
                <a:spcPct val="70000"/>
              </a:lnSpc>
              <a:buNone/>
            </a:pPr>
            <a:r>
              <a:rPr lang="ro-RO" sz="2000"/>
              <a:t>17. Controlul şi supravegherea activităţilor licenţiate în domeniul confecţionării şi distrugerii ştampilelor;</a:t>
            </a:r>
            <a:endParaRPr lang="ru-RU" sz="2000"/>
          </a:p>
          <a:p>
            <a:pPr marL="0" lvl="0" indent="0">
              <a:lnSpc>
                <a:spcPct val="70000"/>
              </a:lnSpc>
              <a:buNone/>
            </a:pPr>
            <a:r>
              <a:rPr lang="ro-RO" sz="2000"/>
              <a:t>18. Autorizarea efectuării unui transfer de arme și muniții;</a:t>
            </a:r>
            <a:endParaRPr lang="ru-RU" sz="2000"/>
          </a:p>
          <a:p>
            <a:pPr marL="0" lvl="0" indent="0">
              <a:lnSpc>
                <a:spcPct val="70000"/>
              </a:lnSpc>
              <a:buNone/>
            </a:pPr>
            <a:r>
              <a:rPr lang="ro-RO" sz="2000"/>
              <a:t>19. Eliberare licențe;</a:t>
            </a:r>
            <a:endParaRPr lang="ru-RU" sz="2000"/>
          </a:p>
          <a:p>
            <a:pPr marL="0" lvl="0" indent="0">
              <a:lnSpc>
                <a:spcPct val="70000"/>
              </a:lnSpc>
              <a:buNone/>
            </a:pPr>
            <a:r>
              <a:rPr lang="ro-RO" sz="2000"/>
              <a:t>20. Suspendare, revocare și anulare dreptului de deținere sau de port și de folosință;</a:t>
            </a:r>
            <a:endParaRPr lang="ru-RU" sz="2000"/>
          </a:p>
          <a:p>
            <a:pPr marL="0" lvl="0" indent="0">
              <a:lnSpc>
                <a:spcPct val="70000"/>
              </a:lnSpc>
              <a:buNone/>
            </a:pPr>
            <a:r>
              <a:rPr lang="ro-RO" sz="2000"/>
              <a:t>21. Acordarea atestatului de colecționar;</a:t>
            </a:r>
            <a:endParaRPr lang="ru-RU" sz="2000"/>
          </a:p>
          <a:p>
            <a:pPr marL="0" lvl="0" indent="0">
              <a:lnSpc>
                <a:spcPct val="70000"/>
              </a:lnSpc>
              <a:buNone/>
            </a:pPr>
            <a:r>
              <a:rPr lang="ro-RO" sz="2000"/>
              <a:t>22. Vizare a permisului de arme (permise tip A și B);</a:t>
            </a:r>
            <a:endParaRPr lang="ru-RU" sz="2000"/>
          </a:p>
          <a:p>
            <a:pPr marL="0" lvl="0" indent="0">
              <a:lnSpc>
                <a:spcPct val="70000"/>
              </a:lnSpc>
              <a:buNone/>
            </a:pPr>
            <a:r>
              <a:rPr lang="ro-RO" sz="2000"/>
              <a:t>23. Autorizare personae juridice (de ținere, utilizare);</a:t>
            </a:r>
            <a:endParaRPr lang="ru-RU" sz="2000"/>
          </a:p>
          <a:p>
            <a:pPr marL="0" lvl="0" indent="0">
              <a:lnSpc>
                <a:spcPct val="70000"/>
              </a:lnSpc>
              <a:buNone/>
            </a:pPr>
            <a:r>
              <a:rPr lang="ro-RO" sz="2000"/>
              <a:t>24. Retragere premise;</a:t>
            </a:r>
            <a:endParaRPr lang="ru-RU" sz="2000"/>
          </a:p>
          <a:p>
            <a:pPr marL="0" lvl="0" indent="0">
              <a:lnSpc>
                <a:spcPct val="70000"/>
              </a:lnSpc>
              <a:buNone/>
            </a:pPr>
            <a:r>
              <a:rPr lang="ro-RO" sz="2000"/>
              <a:t>25. Evidenţa privind persoanele ce prezintă interes poliţienesc necesare pentru activitatea proprie;</a:t>
            </a:r>
            <a:endParaRPr lang="ru-RU" sz="2000"/>
          </a:p>
          <a:p>
            <a:pPr marL="0" lvl="0" indent="0">
              <a:lnSpc>
                <a:spcPct val="70000"/>
              </a:lnSpc>
              <a:buNone/>
            </a:pPr>
            <a:r>
              <a:rPr lang="ro-RO" sz="2000"/>
              <a:t>26. Evidenţa privind copiii cărora li s-au aplicat măsuri de constrîngere cu caracter educativ, părinţii sau alţi reprezentanţi legali ai acestora care nu îşi îndeplinesc obligaţiile de educare, instruire şi/sau întreţinere;</a:t>
            </a:r>
            <a:endParaRPr lang="ru-RU" sz="2000"/>
          </a:p>
          <a:p>
            <a:pPr lvl="0">
              <a:lnSpc>
                <a:spcPct val="70000"/>
              </a:lnSpc>
            </a:pPr>
            <a:endParaRPr lang="ru-RU" sz="2000"/>
          </a:p>
        </p:txBody>
      </p:sp>
      <p:sp>
        <p:nvSpPr>
          <p:cNvPr id="4" name="Номер слайда 4">
            <a:extLst>
              <a:ext uri="{FF2B5EF4-FFF2-40B4-BE49-F238E27FC236}">
                <a16:creationId xmlns:a16="http://schemas.microsoft.com/office/drawing/2014/main" id="{A2BCBCCF-0CB1-D6FB-CD93-4E3584D2796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0370D9-AB54-466F-9B4C-60847AD87DAC}" type="slidenum">
              <a:rPr/>
              <a:t>46</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FB6D7EB7-FEDD-C032-487E-37B9204BF758}"/>
              </a:ext>
            </a:extLst>
          </p:cNvPr>
          <p:cNvSpPr>
            <a:spLocks noGrp="1"/>
          </p:cNvSpPr>
          <p:nvPr>
            <p:ph type="ftr" sz="quarter" idx="9"/>
          </p:nvPr>
        </p:nvSpPr>
        <p:spPr>
          <a:xfrm>
            <a:off x="4038600" y="6344592"/>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D66FF-E9D9-A0D3-EFBC-CBC4294EB843}"/>
              </a:ext>
            </a:extLst>
          </p:cNvPr>
          <p:cNvSpPr>
            <a:spLocks noGrp="1"/>
          </p:cNvSpPr>
          <p:nvPr>
            <p:ph idx="1"/>
          </p:nvPr>
        </p:nvSpPr>
        <p:spPr>
          <a:xfrm>
            <a:off x="838203" y="635726"/>
            <a:ext cx="10515600" cy="5541237"/>
          </a:xfrm>
        </p:spPr>
        <p:txBody>
          <a:bodyPr/>
          <a:lstStyle/>
          <a:p>
            <a:r>
              <a:rPr lang="ro-RO" dirty="0"/>
              <a:t>În baza acestor activități au fos identificate principalele Funcționalități:    </a:t>
            </a:r>
          </a:p>
          <a:p>
            <a:r>
              <a:rPr lang="ro-RO" sz="2800" b="1" dirty="0">
                <a:solidFill>
                  <a:srgbClr val="0070C0"/>
                </a:solidFill>
              </a:rPr>
              <a:t>Funcționalul A1</a:t>
            </a:r>
            <a:r>
              <a:rPr lang="ro-RO" sz="2800" dirty="0"/>
              <a:t>. - Supravegherea şi controlul de stat asupra respectării legislaţiei privind regimul armelor, muniţiilor şi materialelor explozive cu destinaţie civilă.</a:t>
            </a:r>
          </a:p>
          <a:p>
            <a:r>
              <a:rPr lang="ro-RO" sz="2800" b="1" dirty="0">
                <a:solidFill>
                  <a:srgbClr val="0070C0"/>
                </a:solidFill>
              </a:rPr>
              <a:t>Funcționalul A2</a:t>
            </a:r>
            <a:r>
              <a:rPr lang="ro-RO" sz="2800" dirty="0">
                <a:solidFill>
                  <a:srgbClr val="0070C0"/>
                </a:solidFill>
              </a:rPr>
              <a:t>  </a:t>
            </a:r>
            <a:r>
              <a:rPr lang="ro-RO" sz="2800" dirty="0"/>
              <a:t>- Autorizare, evidenţă, controlul şi supravegherea privind procurarea, înstrăinarea, deţinerea, păstrarea, transportarea, portul şi folosirea armelor şi muniţiilor, precum şi privind efectuarea operaţiunilor cu acestea</a:t>
            </a:r>
          </a:p>
          <a:p>
            <a:r>
              <a:rPr lang="ro-RO" b="1" dirty="0">
                <a:solidFill>
                  <a:srgbClr val="0070C0"/>
                </a:solidFill>
              </a:rPr>
              <a:t>Funcționalul A3</a:t>
            </a:r>
            <a:r>
              <a:rPr lang="ro-RO" dirty="0">
                <a:solidFill>
                  <a:srgbClr val="0070C0"/>
                </a:solidFill>
              </a:rPr>
              <a:t> </a:t>
            </a:r>
            <a:r>
              <a:rPr lang="ro-RO" dirty="0"/>
              <a:t>- Administrarea Regimului Armelor  și Munițiilor cu destinație civilâ</a:t>
            </a:r>
            <a:endParaRPr lang="en-US" dirty="0"/>
          </a:p>
        </p:txBody>
      </p:sp>
      <p:sp>
        <p:nvSpPr>
          <p:cNvPr id="2" name="Footer Placeholder 1">
            <a:extLst>
              <a:ext uri="{FF2B5EF4-FFF2-40B4-BE49-F238E27FC236}">
                <a16:creationId xmlns:a16="http://schemas.microsoft.com/office/drawing/2014/main" id="{7507C820-3F4C-AEF4-F3EA-E44FAFF96069}"/>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extLst>
      <p:ext uri="{BB962C8B-B14F-4D97-AF65-F5344CB8AC3E}">
        <p14:creationId xmlns:p14="http://schemas.microsoft.com/office/powerpoint/2010/main" val="321993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73B0C444-8C98-E29C-DBC3-696228A61CD9}"/>
              </a:ext>
            </a:extLst>
          </p:cNvPr>
          <p:cNvSpPr txBox="1">
            <a:spLocks noGrp="1"/>
          </p:cNvSpPr>
          <p:nvPr>
            <p:ph idx="1"/>
          </p:nvPr>
        </p:nvSpPr>
        <p:spPr>
          <a:xfrm>
            <a:off x="469553" y="259488"/>
            <a:ext cx="11516493" cy="6227804"/>
          </a:xfrm>
        </p:spPr>
        <p:txBody>
          <a:bodyPr/>
          <a:lstStyle/>
          <a:p>
            <a:pPr lvl="0">
              <a:lnSpc>
                <a:spcPct val="70000"/>
              </a:lnSpc>
            </a:pPr>
            <a:endParaRPr lang="ro-RO" sz="1500" b="1" dirty="0"/>
          </a:p>
          <a:p>
            <a:pPr lvl="0">
              <a:lnSpc>
                <a:spcPct val="70000"/>
              </a:lnSpc>
            </a:pPr>
            <a:r>
              <a:rPr lang="ro-RO" sz="1500" b="1" dirty="0"/>
              <a:t>Funcționalul A1</a:t>
            </a:r>
            <a:r>
              <a:rPr lang="ro-RO" sz="1500" dirty="0"/>
              <a:t>. - Supravegherea şi controlul de stat asupra respectării legislaţiei privind regimul armelor, muniţiilor şi materialelor explozive cu destinaţie civilă. Acest funcțional include următoarele activități:</a:t>
            </a:r>
            <a:endParaRPr lang="ru-RU" sz="1500" dirty="0"/>
          </a:p>
          <a:p>
            <a:pPr lvl="0">
              <a:lnSpc>
                <a:spcPct val="70000"/>
              </a:lnSpc>
            </a:pPr>
            <a:r>
              <a:rPr lang="ro-RO" sz="1500" dirty="0"/>
              <a:t>Recepție cerere persoane fizice;</a:t>
            </a:r>
            <a:endParaRPr lang="ru-RU" sz="1500" dirty="0"/>
          </a:p>
          <a:p>
            <a:pPr lvl="0">
              <a:lnSpc>
                <a:spcPct val="70000"/>
              </a:lnSpc>
            </a:pPr>
            <a:r>
              <a:rPr lang="ro-RO" sz="1500" dirty="0"/>
              <a:t>Recepție cerere persoane juridice;</a:t>
            </a:r>
            <a:endParaRPr lang="ru-RU" sz="1500" dirty="0"/>
          </a:p>
          <a:p>
            <a:pPr lvl="0">
              <a:lnSpc>
                <a:spcPct val="70000"/>
              </a:lnSpc>
            </a:pPr>
            <a:r>
              <a:rPr lang="ro-RO" sz="1500" dirty="0"/>
              <a:t>Perfectare dosar persoane fizice;</a:t>
            </a:r>
            <a:endParaRPr lang="ru-RU" sz="1500" dirty="0"/>
          </a:p>
          <a:p>
            <a:pPr lvl="0">
              <a:lnSpc>
                <a:spcPct val="70000"/>
              </a:lnSpc>
            </a:pPr>
            <a:r>
              <a:rPr lang="ro-RO" sz="1500" dirty="0"/>
              <a:t>Perfectare dosar persoane juridice;</a:t>
            </a:r>
            <a:endParaRPr lang="ru-RU" sz="1500" dirty="0"/>
          </a:p>
          <a:p>
            <a:pPr lvl="0">
              <a:lnSpc>
                <a:spcPct val="70000"/>
              </a:lnSpc>
            </a:pPr>
            <a:r>
              <a:rPr lang="ro-RO" sz="1500" dirty="0"/>
              <a:t>Verificarea actelor incluse în dosar;</a:t>
            </a:r>
            <a:endParaRPr lang="ru-RU" sz="1500" dirty="0"/>
          </a:p>
          <a:p>
            <a:pPr lvl="0">
              <a:lnSpc>
                <a:spcPct val="70000"/>
              </a:lnSpc>
            </a:pPr>
            <a:r>
              <a:rPr lang="ro-RO" sz="1500" dirty="0"/>
              <a:t>Verificarea respectării condiţiilor de deţinere, păstrare, transportare, evidenţă, port, folosire şi aplicare a armelor şi muniţiilor;</a:t>
            </a:r>
            <a:endParaRPr lang="ru-RU" sz="1500" dirty="0"/>
          </a:p>
          <a:p>
            <a:pPr lvl="0">
              <a:lnSpc>
                <a:spcPct val="70000"/>
              </a:lnSpc>
            </a:pPr>
            <a:r>
              <a:rPr lang="ro-RO" sz="1500" dirty="0"/>
              <a:t>Supravegherea şi controlul activităţii tirurilor de tragere privind respectarea condiţiilor de evidenţă, păstrare şi folosire a armelor deţinute în posesie, precum şi normelor tehnice pentru construirea şi amenajarea acestora, cît şi autorizarea funcţionării lor;</a:t>
            </a:r>
            <a:endParaRPr lang="ru-RU" sz="1500" dirty="0"/>
          </a:p>
          <a:p>
            <a:pPr lvl="0">
              <a:lnSpc>
                <a:spcPct val="70000"/>
              </a:lnSpc>
            </a:pPr>
            <a:r>
              <a:rPr lang="ro-RO" sz="1500" dirty="0"/>
              <a:t>Controlul şi supravegherea privind depozitarea, transportarea şi folosirea materialelor explozive cu destinaţie civilă;</a:t>
            </a:r>
            <a:endParaRPr lang="ru-RU" sz="1500" dirty="0"/>
          </a:p>
          <a:p>
            <a:pPr lvl="0">
              <a:lnSpc>
                <a:spcPct val="70000"/>
              </a:lnSpc>
            </a:pPr>
            <a:r>
              <a:rPr lang="ro-RO" sz="1500" dirty="0"/>
              <a:t>Controlul activităţii la obiectivele din domeniul supraveghere armament şi activităţi licenţiate; </a:t>
            </a:r>
            <a:endParaRPr lang="ru-RU" sz="1500" dirty="0"/>
          </a:p>
          <a:p>
            <a:pPr lvl="0">
              <a:lnSpc>
                <a:spcPct val="70000"/>
              </a:lnSpc>
            </a:pPr>
            <a:r>
              <a:rPr lang="ro-RO" sz="1500" dirty="0"/>
              <a:t>Supravegherea şi controlul de stat asupra executării legislaţiei şi modului de desfăşurarea a serviciilor particulare de detectiv şi de pază a obiectelor, bunurilor şi valorilor, precum şi asupra modului de executare a gărzii de corp;</a:t>
            </a:r>
            <a:endParaRPr lang="ru-RU" sz="1500" dirty="0"/>
          </a:p>
          <a:p>
            <a:pPr lvl="0">
              <a:lnSpc>
                <a:spcPct val="70000"/>
              </a:lnSpc>
            </a:pPr>
            <a:r>
              <a:rPr lang="ro-RO" sz="1500" dirty="0"/>
              <a:t>Controlul şi supravegherea activităţii agenţilor economici care dispun de subdiviziune specializată de pază sau au în statele de organizare pază internă;</a:t>
            </a:r>
            <a:endParaRPr lang="ru-RU" sz="1500" dirty="0"/>
          </a:p>
          <a:p>
            <a:pPr lvl="0">
              <a:lnSpc>
                <a:spcPct val="70000"/>
              </a:lnSpc>
            </a:pPr>
            <a:r>
              <a:rPr lang="ro-RO" sz="1500" dirty="0"/>
              <a:t>Verificare obiectivele de pază fizică la compartimentul deţinerii armei şi legitimaţiei de serviciu, portul uniformei şi cunoaşterea obligaţiilor de serviciu;</a:t>
            </a:r>
            <a:endParaRPr lang="ru-RU" sz="1500" dirty="0"/>
          </a:p>
          <a:p>
            <a:pPr lvl="0">
              <a:lnSpc>
                <a:spcPct val="70000"/>
              </a:lnSpc>
            </a:pPr>
            <a:r>
              <a:rPr lang="ro-RO" sz="1500" dirty="0"/>
              <a:t>Verifică obiectivele de pază tehnică la compartimentul corespunderii instalării elementelor sistemului de alarmare contra efracţiei cu proiectul aprobat de subdiviziunea de poliţie competentă şi Normele metodologice şi tehnice de proiectare şi montare;</a:t>
            </a:r>
            <a:endParaRPr lang="ru-RU" sz="1500" dirty="0"/>
          </a:p>
          <a:p>
            <a:pPr lvl="0">
              <a:lnSpc>
                <a:spcPct val="70000"/>
              </a:lnSpc>
            </a:pPr>
            <a:r>
              <a:rPr lang="ro-RO" sz="1500" dirty="0"/>
              <a:t>Supraveghere şi controlul activităţii organizaţiilor particulare de detectiv şi de pază privind modalitatea de executare a atribuţiilor de serviciu de către conducătorii şi angajaţii acestora;</a:t>
            </a:r>
            <a:endParaRPr lang="ru-RU" sz="1500" dirty="0"/>
          </a:p>
          <a:p>
            <a:pPr lvl="0">
              <a:lnSpc>
                <a:spcPct val="70000"/>
              </a:lnSpc>
            </a:pPr>
            <a:r>
              <a:rPr lang="ro-RO" sz="1500" dirty="0"/>
              <a:t>Controlul şi supravegherea activităţilor licenţiate în domeniul confecţionării şi distrugerii ştampilelor.</a:t>
            </a:r>
            <a:endParaRPr lang="ru-RU" sz="1500" dirty="0"/>
          </a:p>
          <a:p>
            <a:pPr lvl="0">
              <a:lnSpc>
                <a:spcPct val="70000"/>
              </a:lnSpc>
            </a:pPr>
            <a:endParaRPr lang="ru-RU" sz="1500" dirty="0"/>
          </a:p>
        </p:txBody>
      </p:sp>
      <p:sp>
        <p:nvSpPr>
          <p:cNvPr id="4" name="Номер слайда 4">
            <a:extLst>
              <a:ext uri="{FF2B5EF4-FFF2-40B4-BE49-F238E27FC236}">
                <a16:creationId xmlns:a16="http://schemas.microsoft.com/office/drawing/2014/main" id="{EAB87059-8DC1-9F36-2349-ABE0AE1F70D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6FFA83-3958-4A41-94DA-3B179816EBB9}" type="slidenum">
              <a:rPr/>
              <a:t>48</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A94C8000-661B-399C-3DE3-4361E96EBAFF}"/>
              </a:ext>
            </a:extLst>
          </p:cNvPr>
          <p:cNvSpPr>
            <a:spLocks noGrp="1"/>
          </p:cNvSpPr>
          <p:nvPr>
            <p:ph type="ftr" sz="quarter" idx="9"/>
          </p:nvPr>
        </p:nvSpPr>
        <p:spPr>
          <a:xfrm>
            <a:off x="4108271" y="6356350"/>
            <a:ext cx="4114800" cy="365129"/>
          </a:xfrm>
        </p:spPr>
        <p:txBody>
          <a:bodyPr/>
          <a:lstStyle/>
          <a:p>
            <a:pPr lvl="0"/>
            <a:r>
              <a:rPr lang="en-US" dirty="0" err="1"/>
              <a:t>Mdelarea</a:t>
            </a:r>
            <a:r>
              <a:rPr lang="en-US" dirty="0"/>
              <a:t> </a:t>
            </a:r>
            <a:r>
              <a:rPr lang="en-US" dirty="0" err="1"/>
              <a:t>funcțională</a:t>
            </a:r>
            <a:r>
              <a:rPr lang="en-US" dirty="0"/>
              <a:t> IDEF0,  Pavel Chirev, lector univ. dr. </a:t>
            </a:r>
            <a:r>
              <a:rPr lang="en-US" dirty="0" err="1"/>
              <a:t>inginer</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63B42837-D302-6133-89E0-6BC1CEB143FC}"/>
              </a:ext>
            </a:extLst>
          </p:cNvPr>
          <p:cNvSpPr txBox="1">
            <a:spLocks noGrp="1"/>
          </p:cNvSpPr>
          <p:nvPr>
            <p:ph idx="1"/>
          </p:nvPr>
        </p:nvSpPr>
        <p:spPr>
          <a:xfrm>
            <a:off x="432483" y="235131"/>
            <a:ext cx="10921310" cy="6121220"/>
          </a:xfrm>
        </p:spPr>
        <p:txBody>
          <a:bodyPr>
            <a:normAutofit lnSpcReduction="10000"/>
          </a:bodyPr>
          <a:lstStyle/>
          <a:p>
            <a:pPr lvl="0">
              <a:lnSpc>
                <a:spcPct val="70000"/>
              </a:lnSpc>
            </a:pPr>
            <a:endParaRPr lang="ro-RO" sz="2000" b="1" dirty="0"/>
          </a:p>
          <a:p>
            <a:pPr lvl="0">
              <a:lnSpc>
                <a:spcPct val="70000"/>
              </a:lnSpc>
            </a:pPr>
            <a:r>
              <a:rPr lang="ro-RO" sz="2000" b="1" dirty="0"/>
              <a:t>Funcționalul A2</a:t>
            </a:r>
            <a:r>
              <a:rPr lang="ro-RO" sz="2000" dirty="0"/>
              <a:t>  - Autorizare, evidenţă, controlul şi supravegherea privind procurarea, înstrăinarea, deţinerea, păstrarea, transportarea, portul şi folosirea armelor şi muniţiilor, precum şi privind efectuarea operaţiunilor cu acestea (fig.4) include următoarele activități:</a:t>
            </a:r>
            <a:endParaRPr lang="ru-RU" sz="2000" dirty="0"/>
          </a:p>
          <a:p>
            <a:pPr lvl="0">
              <a:lnSpc>
                <a:spcPct val="70000"/>
              </a:lnSpc>
            </a:pPr>
            <a:r>
              <a:rPr lang="ro-RO" sz="2000" dirty="0"/>
              <a:t>Perfectarea deciziei;</a:t>
            </a:r>
            <a:endParaRPr lang="ru-RU" sz="2000" dirty="0"/>
          </a:p>
          <a:p>
            <a:pPr lvl="0">
              <a:lnSpc>
                <a:spcPct val="70000"/>
              </a:lnSpc>
            </a:pPr>
            <a:r>
              <a:rPr lang="ro-RO" sz="2000" dirty="0"/>
              <a:t>Aprobarea deciziei;</a:t>
            </a:r>
            <a:endParaRPr lang="ru-RU" sz="2000" dirty="0"/>
          </a:p>
          <a:p>
            <a:pPr lvl="0">
              <a:lnSpc>
                <a:spcPct val="70000"/>
              </a:lnSpc>
            </a:pPr>
            <a:r>
              <a:rPr lang="ro-RO" sz="2000" dirty="0"/>
              <a:t>Eliberarea permise de procurare armă;</a:t>
            </a:r>
            <a:endParaRPr lang="ru-RU" sz="2000" dirty="0"/>
          </a:p>
          <a:p>
            <a:pPr lvl="0">
              <a:lnSpc>
                <a:spcPct val="70000"/>
              </a:lnSpc>
            </a:pPr>
            <a:r>
              <a:rPr lang="ro-RO" sz="2000" dirty="0"/>
              <a:t>Acordarea permisului de armă;</a:t>
            </a:r>
            <a:endParaRPr lang="ru-RU" sz="2000" dirty="0"/>
          </a:p>
          <a:p>
            <a:pPr lvl="0">
              <a:lnSpc>
                <a:spcPct val="70000"/>
              </a:lnSpc>
            </a:pPr>
            <a:r>
              <a:rPr lang="ro-RO" sz="2000" dirty="0"/>
              <a:t>Autorizarea efectuării unui transfer de arme și muniții;</a:t>
            </a:r>
            <a:endParaRPr lang="ru-RU" sz="2000" dirty="0"/>
          </a:p>
          <a:p>
            <a:pPr lvl="0">
              <a:lnSpc>
                <a:spcPct val="70000"/>
              </a:lnSpc>
            </a:pPr>
            <a:r>
              <a:rPr lang="ro-RO" sz="2000" dirty="0"/>
              <a:t>Eliberare licențe;</a:t>
            </a:r>
            <a:endParaRPr lang="ru-RU" sz="2000" dirty="0"/>
          </a:p>
          <a:p>
            <a:pPr lvl="0">
              <a:lnSpc>
                <a:spcPct val="70000"/>
              </a:lnSpc>
            </a:pPr>
            <a:r>
              <a:rPr lang="ro-RO" sz="2000" dirty="0"/>
              <a:t>Suspendare, revocare și anulare dreptului de deținere sau de port și de folosință;</a:t>
            </a:r>
            <a:endParaRPr lang="ru-RU" sz="2000" dirty="0"/>
          </a:p>
          <a:p>
            <a:pPr lvl="0">
              <a:lnSpc>
                <a:spcPct val="70000"/>
              </a:lnSpc>
            </a:pPr>
            <a:r>
              <a:rPr lang="ro-RO" sz="2000" dirty="0"/>
              <a:t>Acordarea atestatului de colecționar;</a:t>
            </a:r>
            <a:endParaRPr lang="ru-RU" sz="2000" dirty="0"/>
          </a:p>
          <a:p>
            <a:pPr lvl="0">
              <a:lnSpc>
                <a:spcPct val="70000"/>
              </a:lnSpc>
            </a:pPr>
            <a:r>
              <a:rPr lang="ro-RO" sz="2000" dirty="0"/>
              <a:t>Vizare a permisului de arme (permise tip A și B);</a:t>
            </a:r>
            <a:endParaRPr lang="ru-RU" sz="2000" dirty="0"/>
          </a:p>
          <a:p>
            <a:pPr lvl="0">
              <a:lnSpc>
                <a:spcPct val="70000"/>
              </a:lnSpc>
            </a:pPr>
            <a:r>
              <a:rPr lang="ro-RO" sz="2000" dirty="0"/>
              <a:t>Autorizare personae juridice (de ținere, utilizare);</a:t>
            </a:r>
            <a:endParaRPr lang="ru-RU" sz="2000" dirty="0"/>
          </a:p>
          <a:p>
            <a:pPr lvl="0">
              <a:lnSpc>
                <a:spcPct val="70000"/>
              </a:lnSpc>
            </a:pPr>
            <a:r>
              <a:rPr lang="ro-RO" sz="2000" dirty="0"/>
              <a:t>Retragere premise;</a:t>
            </a:r>
            <a:endParaRPr lang="ru-RU" sz="2000" dirty="0"/>
          </a:p>
          <a:p>
            <a:pPr lvl="0">
              <a:lnSpc>
                <a:spcPct val="70000"/>
              </a:lnSpc>
            </a:pPr>
            <a:r>
              <a:rPr lang="ro-RO" sz="2000" dirty="0"/>
              <a:t>Evidenţa privind persoanele ce prezintă interes poliţienesc necesare pentru activitatea proprie;</a:t>
            </a:r>
            <a:endParaRPr lang="ru-RU" sz="2000" dirty="0"/>
          </a:p>
          <a:p>
            <a:pPr lvl="0">
              <a:lnSpc>
                <a:spcPct val="70000"/>
              </a:lnSpc>
            </a:pPr>
            <a:r>
              <a:rPr lang="ro-RO" sz="2000" dirty="0"/>
              <a:t>Evidenţa privind copiii cărora li s-au aplicat măsuri de constrîngere cu caracter educativ, părinţii sau alţi reprezentanţi legali ai acestora care nu îşi îndeplinesc obligaţiile de educare, instruire şi/sau întreţinere;</a:t>
            </a:r>
            <a:endParaRPr lang="ru-RU" sz="2000" dirty="0"/>
          </a:p>
          <a:p>
            <a:pPr lvl="0">
              <a:lnSpc>
                <a:spcPct val="70000"/>
              </a:lnSpc>
            </a:pPr>
            <a:r>
              <a:rPr lang="ro-RO" sz="2000" dirty="0"/>
              <a:t>Evidenţa privind armele din circuitul civil şi materie explozivă de uz civil;</a:t>
            </a:r>
            <a:endParaRPr lang="ru-RU" sz="2000" dirty="0"/>
          </a:p>
          <a:p>
            <a:pPr lvl="0">
              <a:lnSpc>
                <a:spcPct val="70000"/>
              </a:lnSpc>
            </a:pPr>
            <a:r>
              <a:rPr lang="ro-RO" sz="2000" dirty="0"/>
              <a:t>Evidenţa privind organizaţiile de detectiv şi de pază.</a:t>
            </a:r>
            <a:endParaRPr lang="ru-RU" sz="2000" dirty="0"/>
          </a:p>
        </p:txBody>
      </p:sp>
      <p:sp>
        <p:nvSpPr>
          <p:cNvPr id="4" name="Номер слайда 4">
            <a:extLst>
              <a:ext uri="{FF2B5EF4-FFF2-40B4-BE49-F238E27FC236}">
                <a16:creationId xmlns:a16="http://schemas.microsoft.com/office/drawing/2014/main" id="{4A2D1215-E5E7-1A3A-F12A-B948FF90E11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35E7BD-F24E-4DA7-A233-AB1BEAE2C817}" type="slidenum">
              <a:rPr/>
              <a:t>49</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FD3A9F03-43CA-523F-B85D-DF5D91A1164E}"/>
              </a:ext>
            </a:extLst>
          </p:cNvPr>
          <p:cNvSpPr>
            <a:spLocks noGrp="1"/>
          </p:cNvSpPr>
          <p:nvPr>
            <p:ph type="ftr" sz="quarter" idx="9"/>
          </p:nvPr>
        </p:nvSpPr>
        <p:spPr>
          <a:xfrm>
            <a:off x="4038600" y="6282960"/>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3D20825B-9F3D-2403-115F-25BDC474326D}"/>
              </a:ext>
            </a:extLst>
          </p:cNvPr>
          <p:cNvSpPr txBox="1">
            <a:spLocks noGrp="1"/>
          </p:cNvSpPr>
          <p:nvPr>
            <p:ph idx="1"/>
          </p:nvPr>
        </p:nvSpPr>
        <p:spPr>
          <a:xfrm>
            <a:off x="838203" y="170691"/>
            <a:ext cx="10910456" cy="6006272"/>
          </a:xfrm>
        </p:spPr>
        <p:txBody>
          <a:bodyPr/>
          <a:lstStyle/>
          <a:p>
            <a:pPr lvl="0"/>
            <a:r>
              <a:rPr lang="ro-RO" sz="3200" dirty="0"/>
              <a:t>IDEF (</a:t>
            </a:r>
            <a:r>
              <a:rPr lang="en-US" sz="3200" dirty="0"/>
              <a:t>Integration</a:t>
            </a:r>
            <a:r>
              <a:rPr lang="en-US" sz="3200" i="1" dirty="0"/>
              <a:t> </a:t>
            </a:r>
            <a:r>
              <a:rPr lang="en-US" sz="3200" dirty="0"/>
              <a:t>D</a:t>
            </a:r>
            <a:r>
              <a:rPr lang="ro-RO" sz="3200" dirty="0"/>
              <a:t>Efinition </a:t>
            </a:r>
            <a:r>
              <a:rPr lang="en-US" sz="3200" dirty="0"/>
              <a:t>F</a:t>
            </a:r>
            <a:r>
              <a:rPr lang="ro-RO" sz="3200" dirty="0"/>
              <a:t>u</a:t>
            </a:r>
            <a:r>
              <a:rPr lang="en-US" sz="3200" dirty="0"/>
              <a:t>n</a:t>
            </a:r>
            <a:r>
              <a:rPr lang="ro-RO" sz="3200" dirty="0"/>
              <a:t>c</a:t>
            </a:r>
            <a:r>
              <a:rPr lang="en-US" sz="3200" dirty="0" err="1"/>
              <a:t>tion</a:t>
            </a:r>
            <a:r>
              <a:rPr lang="ro-RO" sz="3200" dirty="0"/>
              <a:t>s) este o familie de limbaje de modelare în domeniul sistemelor şi ingineriei software. </a:t>
            </a:r>
          </a:p>
          <a:p>
            <a:pPr lvl="0"/>
            <a:r>
              <a:rPr lang="ro-RO" sz="3200" dirty="0"/>
              <a:t>Acestea acoperă o gamă largă de utilizări, de la modelarea funcţională la date, simulare, analiza / proiectarea obiect-orientata şi achiziţia de cunoştinţe. </a:t>
            </a:r>
          </a:p>
          <a:p>
            <a:pPr lvl="0"/>
            <a:r>
              <a:rPr lang="ro-RO" sz="3200" dirty="0"/>
              <a:t>Aceste "limbaje de definiţie" au fost elaborate în conformitate cu finanţarea de la US Air Force şi, deşi încă cel mai frecvent folosite de acestea, precum şi alte agenţii militare şi Departamentul de Aparare (DoD), acuma sunt și în domeniul public.</a:t>
            </a:r>
            <a:endParaRPr lang="ru-RU" sz="3200" dirty="0"/>
          </a:p>
          <a:p>
            <a:pPr lvl="0"/>
            <a:endParaRPr lang="ru-RU" dirty="0"/>
          </a:p>
        </p:txBody>
      </p:sp>
      <p:sp>
        <p:nvSpPr>
          <p:cNvPr id="4" name="Номер слайда 4">
            <a:extLst>
              <a:ext uri="{FF2B5EF4-FFF2-40B4-BE49-F238E27FC236}">
                <a16:creationId xmlns:a16="http://schemas.microsoft.com/office/drawing/2014/main" id="{6F9D7C45-B8B0-52C5-95A5-FC56ED0A933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6CFDB9-DBEC-4983-B60F-53A33998E9A2}" type="slidenum">
              <a:rPr/>
              <a:t>5</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CC5AF46C-AC01-9E0D-7E3D-1824EC98E01F}"/>
              </a:ext>
            </a:extLst>
          </p:cNvPr>
          <p:cNvSpPr>
            <a:spLocks noGrp="1"/>
          </p:cNvSpPr>
          <p:nvPr>
            <p:ph type="ftr" sz="quarter" idx="9"/>
          </p:nvPr>
        </p:nvSpPr>
        <p:spPr>
          <a:xfrm>
            <a:off x="4038600" y="6084093"/>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696235E5-DF02-4B13-9A6B-0D9B46984734}"/>
              </a:ext>
            </a:extLst>
          </p:cNvPr>
          <p:cNvSpPr txBox="1">
            <a:spLocks noGrp="1"/>
          </p:cNvSpPr>
          <p:nvPr>
            <p:ph idx="1"/>
          </p:nvPr>
        </p:nvSpPr>
        <p:spPr>
          <a:xfrm>
            <a:off x="838203" y="160641"/>
            <a:ext cx="10515600" cy="6016322"/>
          </a:xfrm>
        </p:spPr>
        <p:txBody>
          <a:bodyPr/>
          <a:lstStyle/>
          <a:p>
            <a:pPr lvl="0"/>
            <a:endParaRPr lang="ro-RO" b="1" dirty="0"/>
          </a:p>
          <a:p>
            <a:pPr lvl="0"/>
            <a:r>
              <a:rPr lang="ro-RO" b="1" dirty="0"/>
              <a:t>Funcționalul A3</a:t>
            </a:r>
            <a:r>
              <a:rPr lang="ro-RO" dirty="0"/>
              <a:t> - Administrarea Regimului Armelor  și Munițiilor cu destinație civilâ include activitățile:</a:t>
            </a:r>
            <a:endParaRPr lang="ru-RU" dirty="0"/>
          </a:p>
          <a:p>
            <a:pPr lvl="0"/>
            <a:r>
              <a:rPr lang="ro-RO" dirty="0"/>
              <a:t>Vizualizazre, modificare şi introducere a datele despre arme şi posesorii acestora în Registrul de Stat al Armelor;</a:t>
            </a:r>
            <a:endParaRPr lang="ru-RU" dirty="0"/>
          </a:p>
          <a:p>
            <a:pPr lvl="0"/>
            <a:r>
              <a:rPr lang="ro-RO" dirty="0"/>
              <a:t>Vizualizare și modificarea Informației despre Recepţionarea, păstrarea, evidenţa armelor şi muniţiilor aferente ridicate, sechestrate, confiscate, găsite sau predate benevol, cu excepţia celora care reprezintă corpuri delicte şi nu există o decizie definitivă în privinţa acestora;</a:t>
            </a:r>
            <a:endParaRPr lang="ru-RU" dirty="0"/>
          </a:p>
          <a:p>
            <a:pPr lvl="0"/>
            <a:r>
              <a:rPr lang="ro-RO" dirty="0"/>
              <a:t>Întocmirea listelor posesorilor de arme şi repartizarea acestora la sectoarele şi posturile de poliţie, pentru evidenţă şi control.</a:t>
            </a:r>
            <a:endParaRPr lang="ru-RU" dirty="0"/>
          </a:p>
        </p:txBody>
      </p:sp>
      <p:sp>
        <p:nvSpPr>
          <p:cNvPr id="4" name="Номер слайда 4">
            <a:extLst>
              <a:ext uri="{FF2B5EF4-FFF2-40B4-BE49-F238E27FC236}">
                <a16:creationId xmlns:a16="http://schemas.microsoft.com/office/drawing/2014/main" id="{5ED4C2B6-BC1A-91A0-36F3-2078914079D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9EE2B7-08DC-4DD6-B2F0-13F6407A7C95}" type="slidenum">
              <a:rPr/>
              <a:t>50</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BD65CDC8-919B-E7BE-6989-9AEAB25CD436}"/>
              </a:ext>
            </a:extLst>
          </p:cNvPr>
          <p:cNvSpPr>
            <a:spLocks noGrp="1"/>
          </p:cNvSpPr>
          <p:nvPr>
            <p:ph type="ftr" sz="quarter" idx="9"/>
          </p:nvPr>
        </p:nvSpPr>
        <p:spPr>
          <a:xfrm>
            <a:off x="3847012" y="6084093"/>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3">
            <a:extLst>
              <a:ext uri="{FF2B5EF4-FFF2-40B4-BE49-F238E27FC236}">
                <a16:creationId xmlns:a16="http://schemas.microsoft.com/office/drawing/2014/main" id="{2E61201B-FBB5-0771-D18E-F64C696EDF94}"/>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3" name="Номер слайда 4">
            <a:extLst>
              <a:ext uri="{FF2B5EF4-FFF2-40B4-BE49-F238E27FC236}">
                <a16:creationId xmlns:a16="http://schemas.microsoft.com/office/drawing/2014/main" id="{1F5A50F1-3D46-E597-92BC-F3AC076B98F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A3A492-79D0-4798-AB91-116B0FC72049}" type="slidenum">
              <a:rPr/>
              <a:t>51</a:t>
            </a:fld>
            <a:endParaRPr lang="ru-RU" sz="1200" b="0" i="0" u="none" strike="noStrike" kern="1200" cap="none" spc="0" baseline="0">
              <a:solidFill>
                <a:srgbClr val="898989"/>
              </a:solidFill>
              <a:uFillTx/>
              <a:latin typeface="Calibri"/>
            </a:endParaRPr>
          </a:p>
        </p:txBody>
      </p:sp>
      <p:pic>
        <p:nvPicPr>
          <p:cNvPr id="4" name="Объект 5">
            <a:extLst>
              <a:ext uri="{FF2B5EF4-FFF2-40B4-BE49-F238E27FC236}">
                <a16:creationId xmlns:a16="http://schemas.microsoft.com/office/drawing/2014/main" id="{8C930398-9F74-D150-9743-D7593423F9B4}"/>
              </a:ext>
            </a:extLst>
          </p:cNvPr>
          <p:cNvPicPr>
            <a:picLocks noGrp="1" noChangeAspect="1"/>
          </p:cNvPicPr>
          <p:nvPr>
            <p:ph idx="1"/>
          </p:nvPr>
        </p:nvPicPr>
        <p:blipFill>
          <a:blip r:embed="rId2"/>
          <a:srcRect/>
          <a:stretch>
            <a:fillRect/>
          </a:stretch>
        </p:blipFill>
        <p:spPr>
          <a:xfrm>
            <a:off x="1888519" y="160641"/>
            <a:ext cx="12529748" cy="6195709"/>
          </a:xfrm>
        </p:spPr>
      </p:pic>
      <p:sp>
        <p:nvSpPr>
          <p:cNvPr id="5" name="Footer Placeholder 4">
            <a:extLst>
              <a:ext uri="{FF2B5EF4-FFF2-40B4-BE49-F238E27FC236}">
                <a16:creationId xmlns:a16="http://schemas.microsoft.com/office/drawing/2014/main" id="{294544D7-8819-2A37-8A01-B88130F2DA43}"/>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19EA5F6B-1BCB-50FE-FEDE-F2174E1945EF}"/>
              </a:ext>
            </a:extLst>
          </p:cNvPr>
          <p:cNvSpPr txBox="1">
            <a:spLocks noGrp="1"/>
          </p:cNvSpPr>
          <p:nvPr>
            <p:ph idx="1"/>
          </p:nvPr>
        </p:nvSpPr>
        <p:spPr>
          <a:xfrm>
            <a:off x="838203" y="210065"/>
            <a:ext cx="10515600" cy="5966898"/>
          </a:xfrm>
        </p:spPr>
        <p:txBody>
          <a:bodyPr/>
          <a:lstStyle/>
          <a:p>
            <a:pPr lvl="2">
              <a:lnSpc>
                <a:spcPct val="70000"/>
              </a:lnSpc>
            </a:pPr>
            <a:r>
              <a:rPr lang="ro-RO" sz="2800" b="1" dirty="0"/>
              <a:t>Decompoziția funcționalului A1</a:t>
            </a:r>
            <a:endParaRPr lang="ru-RU" sz="2800" dirty="0"/>
          </a:p>
          <a:p>
            <a:pPr lvl="0">
              <a:lnSpc>
                <a:spcPct val="70000"/>
              </a:lnSpc>
            </a:pPr>
            <a:r>
              <a:rPr lang="ro-RO" sz="2400" b="1" dirty="0"/>
              <a:t>Structura funcționalului A1 </a:t>
            </a:r>
            <a:r>
              <a:rPr lang="ro-RO" sz="2400" dirty="0"/>
              <a:t>- Supravegherea şi controlul de stat asupra respectării legislaţiei privind regimul armelor, muniţiilor şi materialelor explozive cu destinaţie civilă, este prezentată în Diagrama A1 din fig. 5. </a:t>
            </a:r>
            <a:endParaRPr lang="ru-RU" sz="2000" dirty="0"/>
          </a:p>
          <a:p>
            <a:pPr lvl="0">
              <a:lnSpc>
                <a:spcPct val="70000"/>
              </a:lnSpc>
            </a:pPr>
            <a:r>
              <a:rPr lang="ro-RO" sz="2400" dirty="0"/>
              <a:t>În activitatea de supraveghere sunt procesate sau perfectate următoarele documente:</a:t>
            </a:r>
            <a:endParaRPr lang="ru-RU" sz="2000" dirty="0"/>
          </a:p>
          <a:p>
            <a:pPr lvl="0">
              <a:lnSpc>
                <a:spcPct val="70000"/>
              </a:lnSpc>
            </a:pPr>
            <a:r>
              <a:rPr lang="ro-RO" sz="2400" dirty="0"/>
              <a:t>Decizie privind anularea autorizării de deținere și retragerea permisului de arme - Anexa nr. 9 la Regulamentul cu privire la regimul armelor și munițiilor cu destinație civilă.</a:t>
            </a:r>
            <a:endParaRPr lang="ru-RU" sz="2000" dirty="0"/>
          </a:p>
          <a:p>
            <a:pPr lvl="0">
              <a:lnSpc>
                <a:spcPct val="70000"/>
              </a:lnSpc>
            </a:pPr>
            <a:r>
              <a:rPr lang="ro-RO" sz="2400" dirty="0"/>
              <a:t>Decizie de anulare a autorizării și retragere a permisului de deținere sau după caz, de folosire a armelor din posesia persoanelor juridice - Anexa nr. 23 la Regulamentul cu privire la regimul armelor și munițiilor cu destinație civilă.</a:t>
            </a:r>
            <a:endParaRPr lang="ru-RU" sz="2000" dirty="0"/>
          </a:p>
          <a:p>
            <a:pPr lvl="0">
              <a:lnSpc>
                <a:spcPct val="70000"/>
              </a:lnSpc>
            </a:pPr>
            <a:r>
              <a:rPr lang="ro-RO" sz="2400" dirty="0"/>
              <a:t>Licență - Anexa nr. 24 la Regulamentul cu privire la regimul armelor și munițiilor cu destinație civilă.</a:t>
            </a:r>
            <a:endParaRPr lang="ru-RU" sz="2000" dirty="0"/>
          </a:p>
          <a:p>
            <a:pPr lvl="0">
              <a:lnSpc>
                <a:spcPct val="70000"/>
              </a:lnSpc>
            </a:pPr>
            <a:r>
              <a:rPr lang="ro-RO" sz="2400" dirty="0"/>
              <a:t>Certificat de Examinare Tehnică Periodică a Armei - Anexa nr. 25 la Regulamentul cu privire la regimul armelor și munițiilor cu destinație civilă.</a:t>
            </a:r>
            <a:endParaRPr lang="ru-RU" sz="2000" dirty="0"/>
          </a:p>
          <a:p>
            <a:pPr lvl="0">
              <a:lnSpc>
                <a:spcPct val="70000"/>
              </a:lnSpc>
            </a:pPr>
            <a:r>
              <a:rPr lang="ro-RO" sz="2400" dirty="0"/>
              <a:t>Procesul Verbal de Constatare a Neconformității Armei - Anexa nr. 26 la Regulamentul cu privire la regimul armelor și munițiilor cu destinație civilă.</a:t>
            </a:r>
            <a:endParaRPr lang="ru-RU" sz="2000" dirty="0"/>
          </a:p>
          <a:p>
            <a:pPr lvl="0">
              <a:lnSpc>
                <a:spcPct val="70000"/>
              </a:lnSpc>
            </a:pPr>
            <a:endParaRPr lang="ru-RU" sz="2400" dirty="0"/>
          </a:p>
        </p:txBody>
      </p:sp>
      <p:sp>
        <p:nvSpPr>
          <p:cNvPr id="4" name="Номер слайда 4">
            <a:extLst>
              <a:ext uri="{FF2B5EF4-FFF2-40B4-BE49-F238E27FC236}">
                <a16:creationId xmlns:a16="http://schemas.microsoft.com/office/drawing/2014/main" id="{21113162-D4EA-AE1A-146F-D555B35196A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AF36E4-1288-4FAA-952A-3877778984CB}" type="slidenum">
              <a:rPr/>
              <a:t>52</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9524F419-2387-4F9A-4B70-414B307CBF5B}"/>
              </a:ext>
            </a:extLst>
          </p:cNvPr>
          <p:cNvSpPr>
            <a:spLocks noGrp="1"/>
          </p:cNvSpPr>
          <p:nvPr>
            <p:ph type="ftr" sz="quarter" idx="9"/>
          </p:nvPr>
        </p:nvSpPr>
        <p:spPr>
          <a:xfrm>
            <a:off x="3925392" y="6282806"/>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4">
            <a:extLst>
              <a:ext uri="{FF2B5EF4-FFF2-40B4-BE49-F238E27FC236}">
                <a16:creationId xmlns:a16="http://schemas.microsoft.com/office/drawing/2014/main" id="{42BDA8FE-46F4-E150-5909-EB260F1EA48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B259E9-9F21-450C-BA50-8980F68090BA}" type="slidenum">
              <a:rPr/>
              <a:t>53</a:t>
            </a:fld>
            <a:endParaRPr lang="ru-RU" sz="1200" b="0" i="0" u="none" strike="noStrike" kern="1200" cap="none" spc="0" baseline="0">
              <a:solidFill>
                <a:srgbClr val="898989"/>
              </a:solidFill>
              <a:uFillTx/>
              <a:latin typeface="Calibri"/>
            </a:endParaRPr>
          </a:p>
        </p:txBody>
      </p:sp>
      <p:pic>
        <p:nvPicPr>
          <p:cNvPr id="4" name="Объект 5">
            <a:extLst>
              <a:ext uri="{FF2B5EF4-FFF2-40B4-BE49-F238E27FC236}">
                <a16:creationId xmlns:a16="http://schemas.microsoft.com/office/drawing/2014/main" id="{4ACC7C71-526F-F70D-8F8B-9388A2B2AFA2}"/>
              </a:ext>
            </a:extLst>
          </p:cNvPr>
          <p:cNvPicPr>
            <a:picLocks noGrp="1" noChangeAspect="1"/>
          </p:cNvPicPr>
          <p:nvPr>
            <p:ph idx="1"/>
          </p:nvPr>
        </p:nvPicPr>
        <p:blipFill>
          <a:blip r:embed="rId2"/>
          <a:srcRect/>
          <a:stretch>
            <a:fillRect/>
          </a:stretch>
        </p:blipFill>
        <p:spPr>
          <a:xfrm>
            <a:off x="1703295" y="-1"/>
            <a:ext cx="11685132" cy="6171029"/>
          </a:xfrm>
        </p:spPr>
      </p:pic>
      <p:sp>
        <p:nvSpPr>
          <p:cNvPr id="5" name="Footer Placeholder 4">
            <a:extLst>
              <a:ext uri="{FF2B5EF4-FFF2-40B4-BE49-F238E27FC236}">
                <a16:creationId xmlns:a16="http://schemas.microsoft.com/office/drawing/2014/main" id="{FC718758-094B-7E4D-E0E7-6F97EF3F5621}"/>
              </a:ext>
            </a:extLst>
          </p:cNvPr>
          <p:cNvSpPr>
            <a:spLocks noGrp="1"/>
          </p:cNvSpPr>
          <p:nvPr>
            <p:ph type="ftr" sz="quarter" idx="9"/>
          </p:nvPr>
        </p:nvSpPr>
        <p:spPr>
          <a:xfrm>
            <a:off x="4038600" y="6356351"/>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FDADB7B4-382E-40DA-DD90-ED000EB38CB9}"/>
              </a:ext>
            </a:extLst>
          </p:cNvPr>
          <p:cNvSpPr txBox="1">
            <a:spLocks noGrp="1"/>
          </p:cNvSpPr>
          <p:nvPr>
            <p:ph idx="1"/>
          </p:nvPr>
        </p:nvSpPr>
        <p:spPr>
          <a:xfrm>
            <a:off x="838203" y="259488"/>
            <a:ext cx="10515600" cy="5917466"/>
          </a:xfrm>
        </p:spPr>
        <p:txBody>
          <a:bodyPr/>
          <a:lstStyle/>
          <a:p>
            <a:pPr marL="0" lvl="0" indent="0">
              <a:buNone/>
            </a:pPr>
            <a:r>
              <a:rPr lang="ro-RO" b="1" dirty="0"/>
              <a:t>Decompoziția </a:t>
            </a:r>
            <a:r>
              <a:rPr lang="ro-RO" sz="2800" b="1" dirty="0"/>
              <a:t>funcționalului</a:t>
            </a:r>
            <a:r>
              <a:rPr lang="ro-RO" b="1" dirty="0"/>
              <a:t> A2 </a:t>
            </a:r>
          </a:p>
          <a:p>
            <a:pPr lvl="0"/>
            <a:r>
              <a:rPr lang="ro-RO" sz="2800" b="1" dirty="0"/>
              <a:t>Structura funcționalului </a:t>
            </a:r>
            <a:r>
              <a:rPr lang="ro-RO" b="1" dirty="0"/>
              <a:t>A2 </a:t>
            </a:r>
            <a:r>
              <a:rPr lang="ro-RO" dirty="0"/>
              <a:t>- Autorizare, evidenţă, controlul şi supravegherea privind procurarea, înstrăinarea, deţinerea, păstrarea, transportarea, portul şi folosirea armelor şi muniţiilor, precum şi privind efectuarea operaţiunilor cu acestea, din fig. 6.</a:t>
            </a:r>
            <a:endParaRPr lang="ru-RU" dirty="0"/>
          </a:p>
          <a:p>
            <a:pPr lvl="0"/>
            <a:r>
              <a:rPr lang="ro-RO" dirty="0"/>
              <a:t>În activitatea de</a:t>
            </a:r>
            <a:r>
              <a:rPr lang="ro-RO" b="1" dirty="0"/>
              <a:t> </a:t>
            </a:r>
            <a:r>
              <a:rPr lang="ro-RO" dirty="0"/>
              <a:t>autorizare, evidență, control, supraveghere, procurare, înstrăinare, deținere, păstrare, transportare, port și folosire arme sunt procesate următoarele documentele primare:</a:t>
            </a:r>
            <a:endParaRPr lang="ru-RU" dirty="0"/>
          </a:p>
          <a:p>
            <a:pPr lvl="0"/>
            <a:r>
              <a:rPr lang="ro-RO" u="sng" dirty="0"/>
              <a:t>CERERE</a:t>
            </a:r>
            <a:r>
              <a:rPr lang="ro-RO" dirty="0"/>
              <a:t> (Dosar)- Anexa nr. 1 la Regulamentul cu privire la regimul armelor și munițiilor cu destinație civilă.</a:t>
            </a:r>
            <a:endParaRPr lang="ru-RU" dirty="0"/>
          </a:p>
          <a:p>
            <a:pPr lvl="0"/>
            <a:endParaRPr lang="ru-RU" dirty="0"/>
          </a:p>
        </p:txBody>
      </p:sp>
      <p:sp>
        <p:nvSpPr>
          <p:cNvPr id="4" name="Номер слайда 4">
            <a:extLst>
              <a:ext uri="{FF2B5EF4-FFF2-40B4-BE49-F238E27FC236}">
                <a16:creationId xmlns:a16="http://schemas.microsoft.com/office/drawing/2014/main" id="{764341BD-FD33-A260-3609-C8D1EC02B60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988E9F-3B6C-40DC-ADCC-63FC684D8D13}" type="slidenum">
              <a:rPr/>
              <a:t>54</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184D1793-4CE8-045B-9B96-5A3510DE4F1B}"/>
              </a:ext>
            </a:extLst>
          </p:cNvPr>
          <p:cNvSpPr>
            <a:spLocks noGrp="1"/>
          </p:cNvSpPr>
          <p:nvPr>
            <p:ph type="ftr" sz="quarter" idx="9"/>
          </p:nvPr>
        </p:nvSpPr>
        <p:spPr>
          <a:xfrm>
            <a:off x="3778625" y="6356350"/>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4">
            <a:extLst>
              <a:ext uri="{FF2B5EF4-FFF2-40B4-BE49-F238E27FC236}">
                <a16:creationId xmlns:a16="http://schemas.microsoft.com/office/drawing/2014/main" id="{C3ED6EC7-83AC-39DC-AD6F-FFDECD947A36}"/>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05A65F-A83A-4108-B51D-15647F0F30FD}" type="slidenum">
              <a:rPr/>
              <a:t>55</a:t>
            </a:fld>
            <a:endParaRPr lang="ru-RU" sz="1200" b="0" i="0" u="none" strike="noStrike" kern="1200" cap="none" spc="0" baseline="0">
              <a:solidFill>
                <a:srgbClr val="898989"/>
              </a:solidFill>
              <a:uFillTx/>
              <a:latin typeface="Calibri"/>
            </a:endParaRPr>
          </a:p>
        </p:txBody>
      </p:sp>
      <p:pic>
        <p:nvPicPr>
          <p:cNvPr id="4" name="Объект 8">
            <a:extLst>
              <a:ext uri="{FF2B5EF4-FFF2-40B4-BE49-F238E27FC236}">
                <a16:creationId xmlns:a16="http://schemas.microsoft.com/office/drawing/2014/main" id="{C2A80583-4BEF-DBB7-EEF8-E925A23799CE}"/>
              </a:ext>
            </a:extLst>
          </p:cNvPr>
          <p:cNvPicPr>
            <a:picLocks noGrp="1" noChangeAspect="1"/>
          </p:cNvPicPr>
          <p:nvPr>
            <p:ph idx="1"/>
          </p:nvPr>
        </p:nvPicPr>
        <p:blipFill>
          <a:blip r:embed="rId2"/>
          <a:srcRect/>
          <a:stretch>
            <a:fillRect/>
          </a:stretch>
        </p:blipFill>
        <p:spPr>
          <a:xfrm>
            <a:off x="1147483" y="-588685"/>
            <a:ext cx="12920522" cy="6675720"/>
          </a:xfrm>
        </p:spPr>
      </p:pic>
      <p:sp>
        <p:nvSpPr>
          <p:cNvPr id="5" name="Footer Placeholder 4">
            <a:extLst>
              <a:ext uri="{FF2B5EF4-FFF2-40B4-BE49-F238E27FC236}">
                <a16:creationId xmlns:a16="http://schemas.microsoft.com/office/drawing/2014/main" id="{4247A1BD-6DD1-B46F-E7B7-2C5B6761EBF8}"/>
              </a:ext>
            </a:extLst>
          </p:cNvPr>
          <p:cNvSpPr>
            <a:spLocks noGrp="1"/>
          </p:cNvSpPr>
          <p:nvPr>
            <p:ph type="ftr" sz="quarter" idx="9"/>
          </p:nvPr>
        </p:nvSpPr>
        <p:spPr>
          <a:xfrm>
            <a:off x="4038600" y="6290701"/>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B8D1A3A5-EE97-7AA9-FFA7-123493E9097E}"/>
              </a:ext>
            </a:extLst>
          </p:cNvPr>
          <p:cNvSpPr txBox="1">
            <a:spLocks noGrp="1"/>
          </p:cNvSpPr>
          <p:nvPr>
            <p:ph idx="1"/>
          </p:nvPr>
        </p:nvSpPr>
        <p:spPr>
          <a:xfrm>
            <a:off x="407776" y="210065"/>
            <a:ext cx="10946026" cy="5966898"/>
          </a:xfrm>
        </p:spPr>
        <p:txBody>
          <a:bodyPr/>
          <a:lstStyle/>
          <a:p>
            <a:pPr marL="914400" lvl="2" indent="0">
              <a:lnSpc>
                <a:spcPct val="80000"/>
              </a:lnSpc>
              <a:buNone/>
            </a:pPr>
            <a:r>
              <a:rPr lang="ro-RO" sz="3000" b="1" dirty="0"/>
              <a:t>Decompoziția funcționalului A3</a:t>
            </a:r>
            <a:endParaRPr lang="ru-RU" sz="3000" dirty="0"/>
          </a:p>
          <a:p>
            <a:pPr>
              <a:lnSpc>
                <a:spcPct val="80000"/>
              </a:lnSpc>
            </a:pPr>
            <a:r>
              <a:rPr lang="ro-RO" sz="2800" b="1" dirty="0"/>
              <a:t>funcționalul A3 </a:t>
            </a:r>
            <a:r>
              <a:rPr lang="ro-RO" sz="2600" dirty="0"/>
              <a:t>este prezentată în Diagrama A3 - Administrarea Registrului de Stat al Armelor, din fig. În conformitate cu fișa de post Specialistul principal al Secției Supravegherea Circulației Armamentului este responsabil de gestionarea Sistemului informaţional automatizat "Registrul de Stat al armelor", dar ”Inspectorul inferior al aceleași Secții Gestionareză datele din „Registrul de Stat al Armelor” şi a dosarelor de supraveghere a posesorilor de arme cu ţeava ghintuită ....” completează şi actualizează datele</a:t>
            </a:r>
            <a:r>
              <a:rPr lang="ro-RO" sz="3000" dirty="0"/>
              <a:t> </a:t>
            </a:r>
            <a:r>
              <a:rPr lang="ro-RO" sz="2600" dirty="0"/>
              <a:t>din „Registrul de stat al armelor”... </a:t>
            </a:r>
          </a:p>
          <a:p>
            <a:pPr lvl="0">
              <a:lnSpc>
                <a:spcPct val="80000"/>
              </a:lnSpc>
            </a:pPr>
            <a:r>
              <a:rPr lang="ro-RO" sz="2200" dirty="0"/>
              <a:t>Respectiv decompoziția activităților de nivelul 2 a lucrărilor de completare a ”Registrului de Stat al Armelor” are în structură cel puțin 4 Activități (Fig. 7). </a:t>
            </a:r>
            <a:endParaRPr lang="ru-RU" sz="2200" dirty="0"/>
          </a:p>
          <a:p>
            <a:pPr lvl="0">
              <a:lnSpc>
                <a:spcPct val="80000"/>
              </a:lnSpc>
            </a:pPr>
            <a:r>
              <a:rPr lang="ro-RO" sz="2200" dirty="0"/>
              <a:t>Activitatea A3.1. Procesare date P.F.,</a:t>
            </a:r>
            <a:endParaRPr lang="ru-RU" sz="2200" dirty="0"/>
          </a:p>
          <a:p>
            <a:pPr lvl="0">
              <a:lnSpc>
                <a:spcPct val="80000"/>
              </a:lnSpc>
            </a:pPr>
            <a:r>
              <a:rPr lang="ro-RO" sz="2200" dirty="0"/>
              <a:t>Activitatea A3.2. Procesare date P.J.,</a:t>
            </a:r>
            <a:endParaRPr lang="ru-RU" sz="2200" dirty="0"/>
          </a:p>
          <a:p>
            <a:pPr lvl="0">
              <a:lnSpc>
                <a:spcPct val="80000"/>
              </a:lnSpc>
            </a:pPr>
            <a:r>
              <a:rPr lang="ro-RO" sz="2200" dirty="0"/>
              <a:t>Activitatea A3.3. Procesare arme și muniții, și</a:t>
            </a:r>
            <a:endParaRPr lang="ru-RU" sz="2200" dirty="0"/>
          </a:p>
          <a:p>
            <a:pPr lvl="0">
              <a:lnSpc>
                <a:spcPct val="80000"/>
              </a:lnSpc>
            </a:pPr>
            <a:r>
              <a:rPr lang="ro-RO" sz="2200" dirty="0"/>
              <a:t>Activitatea A3.4. Crearea Bazei de Date.</a:t>
            </a:r>
            <a:endParaRPr lang="ru-RU" sz="2200" dirty="0"/>
          </a:p>
          <a:p>
            <a:pPr lvl="0">
              <a:lnSpc>
                <a:spcPct val="80000"/>
              </a:lnSpc>
            </a:pPr>
            <a:endParaRPr lang="ru-RU" sz="2200" dirty="0"/>
          </a:p>
          <a:p>
            <a:pPr lvl="0">
              <a:lnSpc>
                <a:spcPct val="80000"/>
              </a:lnSpc>
            </a:pPr>
            <a:endParaRPr lang="ru-RU" sz="2600" dirty="0"/>
          </a:p>
        </p:txBody>
      </p:sp>
      <p:sp>
        <p:nvSpPr>
          <p:cNvPr id="4" name="Номер слайда 4">
            <a:extLst>
              <a:ext uri="{FF2B5EF4-FFF2-40B4-BE49-F238E27FC236}">
                <a16:creationId xmlns:a16="http://schemas.microsoft.com/office/drawing/2014/main" id="{D882AFCD-E42B-8575-A59A-F9CBABBEB6B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978368-835F-47D2-853C-36F2490F94AD}" type="slidenum">
              <a:rPr/>
              <a:t>56</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BFACF208-1B1B-3B3C-A918-2C1DF5164861}"/>
              </a:ext>
            </a:extLst>
          </p:cNvPr>
          <p:cNvSpPr>
            <a:spLocks noGrp="1"/>
          </p:cNvSpPr>
          <p:nvPr>
            <p:ph type="ftr" sz="quarter" idx="9"/>
          </p:nvPr>
        </p:nvSpPr>
        <p:spPr>
          <a:xfrm>
            <a:off x="3581398" y="6282806"/>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4">
            <a:extLst>
              <a:ext uri="{FF2B5EF4-FFF2-40B4-BE49-F238E27FC236}">
                <a16:creationId xmlns:a16="http://schemas.microsoft.com/office/drawing/2014/main" id="{CFFAFE70-C4F1-9991-BF31-D741D3B3769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1708F2-9F82-4AA5-BD20-781F5C058DF8}" type="slidenum">
              <a:rPr/>
              <a:t>57</a:t>
            </a:fld>
            <a:endParaRPr lang="ru-RU" sz="1200" b="0" i="0" u="none" strike="noStrike" kern="1200" cap="none" spc="0" baseline="0">
              <a:solidFill>
                <a:srgbClr val="898989"/>
              </a:solidFill>
              <a:uFillTx/>
              <a:latin typeface="Calibri"/>
            </a:endParaRPr>
          </a:p>
        </p:txBody>
      </p:sp>
      <p:pic>
        <p:nvPicPr>
          <p:cNvPr id="4" name="Объект 5">
            <a:extLst>
              <a:ext uri="{FF2B5EF4-FFF2-40B4-BE49-F238E27FC236}">
                <a16:creationId xmlns:a16="http://schemas.microsoft.com/office/drawing/2014/main" id="{57686780-2F36-2BC1-92B7-E5EE475E6B87}"/>
              </a:ext>
            </a:extLst>
          </p:cNvPr>
          <p:cNvPicPr>
            <a:picLocks noGrp="1" noChangeAspect="1"/>
          </p:cNvPicPr>
          <p:nvPr>
            <p:ph idx="1"/>
          </p:nvPr>
        </p:nvPicPr>
        <p:blipFill>
          <a:blip r:embed="rId2"/>
          <a:srcRect/>
          <a:stretch>
            <a:fillRect/>
          </a:stretch>
        </p:blipFill>
        <p:spPr>
          <a:xfrm>
            <a:off x="1847695" y="-681318"/>
            <a:ext cx="12183767" cy="6091879"/>
          </a:xfrm>
        </p:spPr>
      </p:pic>
      <p:sp>
        <p:nvSpPr>
          <p:cNvPr id="5" name="Footer Placeholder 4">
            <a:extLst>
              <a:ext uri="{FF2B5EF4-FFF2-40B4-BE49-F238E27FC236}">
                <a16:creationId xmlns:a16="http://schemas.microsoft.com/office/drawing/2014/main" id="{6918FF06-4594-050B-F1E6-8668995EAF6E}"/>
              </a:ext>
            </a:extLst>
          </p:cNvPr>
          <p:cNvSpPr>
            <a:spLocks noGrp="1"/>
          </p:cNvSpPr>
          <p:nvPr>
            <p:ph type="ftr" sz="quarter" idx="9"/>
          </p:nvPr>
        </p:nvSpPr>
        <p:spPr>
          <a:xfrm>
            <a:off x="3931027" y="6356351"/>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4">
            <a:extLst>
              <a:ext uri="{FF2B5EF4-FFF2-40B4-BE49-F238E27FC236}">
                <a16:creationId xmlns:a16="http://schemas.microsoft.com/office/drawing/2014/main" id="{FE681EE7-0DAE-8B53-A97C-2C2AEF0055F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FCD2DA-C420-49F9-8C0A-56525E5B02AB}" type="slidenum">
              <a:rPr/>
              <a:t>58</a:t>
            </a:fld>
            <a:endParaRPr lang="ru-RU" sz="1200" b="0" i="0" u="none" strike="noStrike" kern="1200" cap="none" spc="0" baseline="0">
              <a:solidFill>
                <a:srgbClr val="898989"/>
              </a:solidFill>
              <a:uFillTx/>
              <a:latin typeface="Calibri"/>
            </a:endParaRPr>
          </a:p>
        </p:txBody>
      </p:sp>
      <p:pic>
        <p:nvPicPr>
          <p:cNvPr id="4" name="Объект 5">
            <a:extLst>
              <a:ext uri="{FF2B5EF4-FFF2-40B4-BE49-F238E27FC236}">
                <a16:creationId xmlns:a16="http://schemas.microsoft.com/office/drawing/2014/main" id="{247A0D03-3C27-E22A-FD20-3238AEE1E881}"/>
              </a:ext>
            </a:extLst>
          </p:cNvPr>
          <p:cNvPicPr>
            <a:picLocks noGrp="1" noChangeAspect="1"/>
          </p:cNvPicPr>
          <p:nvPr>
            <p:ph idx="1"/>
          </p:nvPr>
        </p:nvPicPr>
        <p:blipFill>
          <a:blip r:embed="rId2"/>
          <a:srcRect/>
          <a:stretch>
            <a:fillRect/>
          </a:stretch>
        </p:blipFill>
        <p:spPr>
          <a:xfrm>
            <a:off x="1424177" y="-131928"/>
            <a:ext cx="11858368" cy="6195709"/>
          </a:xfrm>
        </p:spPr>
      </p:pic>
      <p:sp>
        <p:nvSpPr>
          <p:cNvPr id="5" name="Footer Placeholder 4">
            <a:extLst>
              <a:ext uri="{FF2B5EF4-FFF2-40B4-BE49-F238E27FC236}">
                <a16:creationId xmlns:a16="http://schemas.microsoft.com/office/drawing/2014/main" id="{C98AC588-CF18-C4D7-01FE-6D008422B53C}"/>
              </a:ext>
            </a:extLst>
          </p:cNvPr>
          <p:cNvSpPr>
            <a:spLocks noGrp="1"/>
          </p:cNvSpPr>
          <p:nvPr>
            <p:ph type="ftr" sz="quarter" idx="9"/>
          </p:nvPr>
        </p:nvSpPr>
        <p:spPr>
          <a:xfrm>
            <a:off x="3805520" y="6356351"/>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16CBD-869E-1CF8-07F1-7E59804CC765}"/>
              </a:ext>
            </a:extLst>
          </p:cNvPr>
          <p:cNvSpPr>
            <a:spLocks noGrp="1"/>
          </p:cNvSpPr>
          <p:nvPr>
            <p:ph idx="1"/>
          </p:nvPr>
        </p:nvSpPr>
        <p:spPr>
          <a:xfrm>
            <a:off x="838203" y="870857"/>
            <a:ext cx="10515600" cy="5306106"/>
          </a:xfrm>
        </p:spPr>
        <p:txBody>
          <a:bodyPr/>
          <a:lstStyle/>
          <a:p>
            <a:r>
              <a:rPr lang="ro-RO" sz="2800" b="1" i="1" dirty="0">
                <a:solidFill>
                  <a:srgbClr val="0070C0"/>
                </a:solidFill>
              </a:rPr>
              <a:t>Exemplul II. </a:t>
            </a:r>
            <a:r>
              <a:rPr lang="en-US" b="1" i="0" dirty="0" err="1">
                <a:solidFill>
                  <a:srgbClr val="00B050"/>
                </a:solidFill>
                <a:effectLst/>
                <a:latin typeface="Arial" panose="020B0604020202020204" pitchFamily="34" charset="0"/>
                <a:ea typeface="Times New Roman" panose="02020603050405020304" pitchFamily="18" charset="0"/>
              </a:rPr>
              <a:t>Sistemul</a:t>
            </a:r>
            <a:r>
              <a:rPr lang="en-US" b="1" i="0" dirty="0">
                <a:solidFill>
                  <a:srgbClr val="00B050"/>
                </a:solidFill>
                <a:effectLst/>
                <a:latin typeface="Arial" panose="020B0604020202020204" pitchFamily="34" charset="0"/>
                <a:ea typeface="Times New Roman" panose="02020603050405020304" pitchFamily="18" charset="0"/>
              </a:rPr>
              <a:t> informatic “</a:t>
            </a:r>
            <a:r>
              <a:rPr lang="en-US" b="1" i="0" dirty="0" err="1">
                <a:solidFill>
                  <a:srgbClr val="00B050"/>
                </a:solidFill>
                <a:effectLst/>
                <a:latin typeface="Arial" panose="020B0604020202020204" pitchFamily="34" charset="0"/>
                <a:ea typeface="Times New Roman" panose="02020603050405020304" pitchFamily="18" charset="0"/>
              </a:rPr>
              <a:t>Evidența</a:t>
            </a:r>
            <a:r>
              <a:rPr lang="en-US" b="1" i="0" dirty="0">
                <a:solidFill>
                  <a:srgbClr val="00B050"/>
                </a:solidFill>
                <a:effectLst/>
                <a:latin typeface="Arial" panose="020B0604020202020204" pitchFamily="34" charset="0"/>
                <a:ea typeface="Times New Roman" panose="02020603050405020304" pitchFamily="18" charset="0"/>
              </a:rPr>
              <a:t> </a:t>
            </a:r>
            <a:r>
              <a:rPr lang="en-US" b="1" i="0" dirty="0" err="1">
                <a:solidFill>
                  <a:srgbClr val="00B050"/>
                </a:solidFill>
                <a:effectLst/>
                <a:latin typeface="Arial" panose="020B0604020202020204" pitchFamily="34" charset="0"/>
                <a:ea typeface="Times New Roman" panose="02020603050405020304" pitchFamily="18" charset="0"/>
              </a:rPr>
              <a:t>automatizată</a:t>
            </a:r>
            <a:r>
              <a:rPr lang="en-US" b="1" i="0" dirty="0">
                <a:solidFill>
                  <a:srgbClr val="00B050"/>
                </a:solidFill>
                <a:effectLst/>
                <a:latin typeface="Arial" panose="020B0604020202020204" pitchFamily="34" charset="0"/>
                <a:ea typeface="Times New Roman" panose="02020603050405020304" pitchFamily="18" charset="0"/>
              </a:rPr>
              <a:t> a </a:t>
            </a:r>
            <a:r>
              <a:rPr lang="en-US" b="1" i="0" dirty="0" err="1">
                <a:solidFill>
                  <a:srgbClr val="00B050"/>
                </a:solidFill>
                <a:effectLst/>
                <a:latin typeface="Arial" panose="020B0604020202020204" pitchFamily="34" charset="0"/>
                <a:ea typeface="Times New Roman" panose="02020603050405020304" pitchFamily="18" charset="0"/>
              </a:rPr>
              <a:t>medicamentelor</a:t>
            </a:r>
            <a:r>
              <a:rPr lang="en-US" b="1" i="0" dirty="0">
                <a:solidFill>
                  <a:srgbClr val="00B050"/>
                </a:solidFill>
                <a:effectLst/>
                <a:latin typeface="Arial" panose="020B0604020202020204" pitchFamily="34" charset="0"/>
                <a:ea typeface="Times New Roman" panose="02020603050405020304" pitchFamily="18" charset="0"/>
              </a:rPr>
              <a:t>”</a:t>
            </a:r>
            <a:endParaRPr lang="en-US" b="1" dirty="0">
              <a:solidFill>
                <a:srgbClr val="00B050"/>
              </a:solidFill>
              <a:effectLst/>
              <a:latin typeface="Times New Roman" panose="02020603050405020304" pitchFamily="18" charset="0"/>
              <a:ea typeface="Times New Roman" panose="02020603050405020304" pitchFamily="18" charset="0"/>
            </a:endParaRPr>
          </a:p>
          <a:p>
            <a:endParaRPr lang="ro-RO" sz="2800" b="1" i="1" dirty="0">
              <a:solidFill>
                <a:srgbClr val="0070C0"/>
              </a:solidFill>
            </a:endParaRPr>
          </a:p>
          <a:p>
            <a:endParaRPr lang="en-US" dirty="0"/>
          </a:p>
        </p:txBody>
      </p:sp>
      <p:sp>
        <p:nvSpPr>
          <p:cNvPr id="4" name="Footer Placeholder 3">
            <a:extLst>
              <a:ext uri="{FF2B5EF4-FFF2-40B4-BE49-F238E27FC236}">
                <a16:creationId xmlns:a16="http://schemas.microsoft.com/office/drawing/2014/main" id="{ED02BE81-4B9D-46E6-F70A-718434EB832E}"/>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28708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41F32E1A-E61D-F5E7-A44E-A63796443D51}"/>
              </a:ext>
            </a:extLst>
          </p:cNvPr>
          <p:cNvSpPr txBox="1">
            <a:spLocks noGrp="1"/>
          </p:cNvSpPr>
          <p:nvPr>
            <p:ph idx="1"/>
          </p:nvPr>
        </p:nvSpPr>
        <p:spPr>
          <a:xfrm>
            <a:off x="417094" y="231334"/>
            <a:ext cx="11357808" cy="6356351"/>
          </a:xfrm>
        </p:spPr>
        <p:txBody>
          <a:bodyPr/>
          <a:lstStyle/>
          <a:p>
            <a:pPr marL="0" lvl="0" indent="0">
              <a:lnSpc>
                <a:spcPct val="80000"/>
              </a:lnSpc>
              <a:buNone/>
            </a:pPr>
            <a:endParaRPr lang="ro-RO" dirty="0"/>
          </a:p>
          <a:p>
            <a:pPr marL="0" lvl="0" indent="0">
              <a:lnSpc>
                <a:spcPct val="80000"/>
              </a:lnSpc>
              <a:buNone/>
            </a:pPr>
            <a:r>
              <a:rPr lang="ro-RO" b="1" i="1" dirty="0"/>
              <a:t>• IDEF0: Modelare funcţională </a:t>
            </a:r>
            <a:r>
              <a:rPr lang="ro-RO" dirty="0"/>
              <a:t>- Metoda modelării funcţionale IDEF0 este destinată să modeleze deciziile, acţiunile, şi activităţile unei organizaţii sau unui sistem. IDEF0 - metodologie pentru simularea funcțională. Cu intuitiv IDEF0 limbă grafic este sistemul de studiu la un set de funcții interdependente ( blocuri de funcții ). Ca o regulă, instrumentul de modelare IDEF0 este primul pas în  analiza și studiul oricărui sistem;</a:t>
            </a:r>
          </a:p>
          <a:p>
            <a:pPr marL="0" lvl="0" indent="0">
              <a:lnSpc>
                <a:spcPct val="80000"/>
              </a:lnSpc>
              <a:buNone/>
            </a:pPr>
            <a:br>
              <a:rPr lang="ro-RO" dirty="0"/>
            </a:br>
            <a:r>
              <a:rPr lang="ro-RO" b="1" i="1" dirty="0"/>
              <a:t>• IDEF1X: Modelare datelor</a:t>
            </a:r>
            <a:r>
              <a:rPr lang="ro-RO" dirty="0"/>
              <a:t>.- IDEF1X (IDEF1 extinsă) - metodologia de construcție a structurilor relaționale. IDEF1X se bazează pe </a:t>
            </a:r>
            <a:r>
              <a:rPr lang="ro-RO" b="1" i="1" dirty="0">
                <a:solidFill>
                  <a:srgbClr val="0070C0"/>
                </a:solidFill>
              </a:rPr>
              <a:t>metodologia Entitate - Relației, (ER ) </a:t>
            </a:r>
            <a:r>
              <a:rPr lang="ro-RO" dirty="0"/>
              <a:t>și este utilizat de obicei pentru </a:t>
            </a:r>
            <a:r>
              <a:rPr lang="ro-RO" i="1" dirty="0">
                <a:solidFill>
                  <a:srgbClr val="00B050"/>
                </a:solidFill>
              </a:rPr>
              <a:t>modelarea bazelor de date relaționale</a:t>
            </a:r>
            <a:r>
              <a:rPr lang="ro-RO" dirty="0"/>
              <a:t> relevante pentru acest sistem;</a:t>
            </a:r>
          </a:p>
          <a:p>
            <a:pPr marL="0" lvl="0" indent="0">
              <a:lnSpc>
                <a:spcPct val="80000"/>
              </a:lnSpc>
              <a:buNone/>
            </a:pPr>
            <a:endParaRPr lang="ro-RO" dirty="0"/>
          </a:p>
        </p:txBody>
      </p:sp>
      <p:sp>
        <p:nvSpPr>
          <p:cNvPr id="3" name="Номер слайда 4">
            <a:extLst>
              <a:ext uri="{FF2B5EF4-FFF2-40B4-BE49-F238E27FC236}">
                <a16:creationId xmlns:a16="http://schemas.microsoft.com/office/drawing/2014/main" id="{5277E831-E99F-419A-FBCE-3FEA41F1877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EA69C6-61B8-4D91-BF6A-2EE1D8BB597F}" type="slidenum">
              <a:rPr/>
              <a:t>6</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B46C8E60-26E0-F233-BB51-FDE8A6322B34}"/>
              </a:ext>
            </a:extLst>
          </p:cNvPr>
          <p:cNvSpPr>
            <a:spLocks noGrp="1"/>
          </p:cNvSpPr>
          <p:nvPr>
            <p:ph type="ftr" sz="quarter" idx="9"/>
          </p:nvPr>
        </p:nvSpPr>
        <p:spPr>
          <a:xfrm>
            <a:off x="3838301" y="6289453"/>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73F266-B837-8907-586C-5F81086D5FB0}"/>
              </a:ext>
            </a:extLst>
          </p:cNvPr>
          <p:cNvSpPr>
            <a:spLocks noGrp="1"/>
          </p:cNvSpPr>
          <p:nvPr>
            <p:ph idx="1"/>
          </p:nvPr>
        </p:nvSpPr>
        <p:spPr>
          <a:xfrm>
            <a:off x="838200" y="136520"/>
            <a:ext cx="10515600" cy="5663157"/>
          </a:xfrm>
        </p:spPr>
        <p:txBody>
          <a:bodyPr>
            <a:noAutofit/>
          </a:bodyPr>
          <a:lstStyle/>
          <a:p>
            <a:pPr marL="342900" marR="0" lvl="0" indent="-342900">
              <a:buFont typeface="+mj-lt"/>
              <a:buAutoNum type="arabicPeriod"/>
            </a:pPr>
            <a:r>
              <a:rPr lang="en-US" sz="2200" b="1" i="1" dirty="0">
                <a:solidFill>
                  <a:srgbClr val="000000"/>
                </a:solidFill>
                <a:effectLst/>
                <a:latin typeface="Arial" panose="020B0604020202020204" pitchFamily="34" charset="0"/>
                <a:ea typeface="Times New Roman" panose="02020603050405020304" pitchFamily="18" charset="0"/>
              </a:rPr>
              <a:t>Contextual de </a:t>
            </a:r>
            <a:r>
              <a:rPr lang="en-US" sz="2200" b="1" i="1" dirty="0" err="1">
                <a:solidFill>
                  <a:srgbClr val="000000"/>
                </a:solidFill>
                <a:effectLst/>
                <a:latin typeface="Arial" panose="020B0604020202020204" pitchFamily="34" charset="0"/>
                <a:ea typeface="Times New Roman" panose="02020603050405020304" pitchFamily="18" charset="0"/>
              </a:rPr>
              <a:t>funcționare</a:t>
            </a:r>
            <a:r>
              <a:rPr lang="en-US" sz="2200" b="1" i="1" dirty="0">
                <a:solidFill>
                  <a:srgbClr val="000000"/>
                </a:solidFill>
                <a:effectLst/>
                <a:latin typeface="Arial" panose="020B0604020202020204" pitchFamily="34" charset="0"/>
                <a:ea typeface="Times New Roman" panose="02020603050405020304" pitchFamily="18" charset="0"/>
              </a:rPr>
              <a:t> a </a:t>
            </a:r>
            <a:r>
              <a:rPr lang="en-US" sz="2200" b="1" i="1" dirty="0" err="1">
                <a:solidFill>
                  <a:srgbClr val="000000"/>
                </a:solidFill>
                <a:effectLst/>
                <a:latin typeface="Arial" panose="020B0604020202020204" pitchFamily="34" charset="0"/>
                <a:ea typeface="Times New Roman" panose="02020603050405020304" pitchFamily="18" charset="0"/>
              </a:rPr>
              <a:t>sistemuluiiului</a:t>
            </a:r>
            <a:endParaRPr lang="en-US" sz="2200" dirty="0">
              <a:effectLst/>
              <a:latin typeface="Times New Roman" panose="02020603050405020304" pitchFamily="18" charset="0"/>
              <a:ea typeface="Times New Roman" panose="02020603050405020304" pitchFamily="18" charset="0"/>
            </a:endParaRPr>
          </a:p>
          <a:p>
            <a:pPr marL="228600" marR="0">
              <a:buNone/>
            </a:pPr>
            <a:r>
              <a:rPr lang="en-US" sz="2200" dirty="0">
                <a:solidFill>
                  <a:srgbClr val="000000"/>
                </a:solidFill>
                <a:effectLst/>
                <a:latin typeface="Arial" panose="020B0604020202020204" pitchFamily="34" charset="0"/>
                <a:ea typeface="Times New Roman" panose="02020603050405020304" pitchFamily="18" charset="0"/>
              </a:rPr>
              <a:t>Baza </a:t>
            </a:r>
            <a:r>
              <a:rPr lang="en-US" sz="2200" dirty="0" err="1">
                <a:solidFill>
                  <a:srgbClr val="000000"/>
                </a:solidFill>
                <a:effectLst/>
                <a:latin typeface="Arial" panose="020B0604020202020204" pitchFamily="34" charset="0"/>
                <a:ea typeface="Times New Roman" panose="02020603050405020304" pitchFamily="18" charset="0"/>
              </a:rPr>
              <a:t>normativ-juridică</a:t>
            </a:r>
            <a:r>
              <a:rPr lang="en-US" sz="2200" dirty="0">
                <a:solidFill>
                  <a:srgbClr val="000000"/>
                </a:solidFill>
                <a:effectLst/>
                <a:latin typeface="Arial" panose="020B0604020202020204" pitchFamily="34" charset="0"/>
                <a:ea typeface="Times New Roman" panose="02020603050405020304" pitchFamily="18" charset="0"/>
              </a:rPr>
              <a:t> a </a:t>
            </a:r>
            <a:r>
              <a:rPr lang="en-US" sz="2200" dirty="0" err="1">
                <a:solidFill>
                  <a:srgbClr val="000000"/>
                </a:solidFill>
                <a:effectLst/>
                <a:latin typeface="Arial" panose="020B0604020202020204" pitchFamily="34" charset="0"/>
                <a:ea typeface="Times New Roman" panose="02020603050405020304" pitchFamily="18" charset="0"/>
              </a:rPr>
              <a:t>domeniului</a:t>
            </a:r>
            <a:r>
              <a:rPr lang="en-US" sz="2200" dirty="0">
                <a:solidFill>
                  <a:srgbClr val="000000"/>
                </a:solidFill>
                <a:effectLst/>
                <a:latin typeface="Arial" panose="020B0604020202020204" pitchFamily="34" charset="0"/>
                <a:ea typeface="Times New Roman" panose="02020603050405020304" pitchFamily="18" charset="0"/>
              </a:rPr>
              <a:t> de </a:t>
            </a:r>
            <a:r>
              <a:rPr lang="en-US" sz="2200" dirty="0" err="1">
                <a:solidFill>
                  <a:srgbClr val="000000"/>
                </a:solidFill>
                <a:effectLst/>
                <a:latin typeface="Arial" panose="020B0604020202020204" pitchFamily="34" charset="0"/>
                <a:ea typeface="Times New Roman" panose="02020603050405020304" pitchFamily="18" charset="0"/>
              </a:rPr>
              <a:t>informatizare</a:t>
            </a:r>
            <a:r>
              <a:rPr lang="en-US" sz="2200" dirty="0">
                <a:solidFill>
                  <a:srgbClr val="000000"/>
                </a:solidFill>
                <a:effectLst/>
                <a:latin typeface="Arial" panose="020B0604020202020204" pitchFamily="34" charset="0"/>
                <a:ea typeface="Times New Roman" panose="02020603050405020304" pitchFamily="18" charset="0"/>
              </a:rPr>
              <a:t> include </a:t>
            </a:r>
            <a:r>
              <a:rPr lang="en-US" sz="2200" dirty="0" err="1">
                <a:solidFill>
                  <a:srgbClr val="000000"/>
                </a:solidFill>
                <a:effectLst/>
                <a:latin typeface="Arial" panose="020B0604020202020204" pitchFamily="34" charset="0"/>
                <a:ea typeface="Times New Roman" panose="02020603050405020304" pitchFamily="18" charset="0"/>
              </a:rPr>
              <a:t>legislatia</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nationala</a:t>
            </a:r>
            <a:r>
              <a:rPr lang="en-US" sz="2200" dirty="0">
                <a:solidFill>
                  <a:srgbClr val="000000"/>
                </a:solidFill>
                <a:effectLst/>
                <a:latin typeface="Arial" panose="020B0604020202020204" pitchFamily="34" charset="0"/>
                <a:ea typeface="Times New Roman" panose="02020603050405020304" pitchFamily="18" charset="0"/>
              </a:rPr>
              <a:t> in </a:t>
            </a:r>
            <a:r>
              <a:rPr lang="en-US" sz="2200" dirty="0" err="1">
                <a:solidFill>
                  <a:srgbClr val="000000"/>
                </a:solidFill>
                <a:effectLst/>
                <a:latin typeface="Arial" panose="020B0604020202020204" pitchFamily="34" charset="0"/>
                <a:ea typeface="Times New Roman" panose="02020603050405020304" pitchFamily="18" charset="0"/>
              </a:rPr>
              <a:t>vigoare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conventiile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și</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tratatele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internationale</a:t>
            </a:r>
            <a:r>
              <a:rPr lang="en-US" sz="2200" dirty="0">
                <a:solidFill>
                  <a:srgbClr val="000000"/>
                </a:solidFill>
                <a:effectLst/>
                <a:latin typeface="Arial" panose="020B0604020202020204" pitchFamily="34" charset="0"/>
                <a:ea typeface="Times New Roman" panose="02020603050405020304" pitchFamily="18" charset="0"/>
              </a:rPr>
              <a:t>, la care Republica Moldova </a:t>
            </a:r>
            <a:r>
              <a:rPr lang="en-US" sz="2200" dirty="0" err="1">
                <a:solidFill>
                  <a:srgbClr val="000000"/>
                </a:solidFill>
                <a:effectLst/>
                <a:latin typeface="Arial" panose="020B0604020202020204" pitchFamily="34" charset="0"/>
                <a:ea typeface="Times New Roman" panose="02020603050405020304" pitchFamily="18" charset="0"/>
              </a:rPr>
              <a:t>este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parte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Crearea</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și</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funcționarea</a:t>
            </a:r>
            <a:r>
              <a:rPr lang="en-US" sz="2200" dirty="0">
                <a:solidFill>
                  <a:srgbClr val="000000"/>
                </a:solidFill>
                <a:effectLst/>
                <a:latin typeface="Arial" panose="020B0604020202020204" pitchFamily="34" charset="0"/>
                <a:ea typeface="Times New Roman" panose="02020603050405020304" pitchFamily="18" charset="0"/>
              </a:rPr>
              <a:t> SIEAM </a:t>
            </a:r>
            <a:r>
              <a:rPr lang="en-US" sz="2200" dirty="0" err="1">
                <a:solidFill>
                  <a:srgbClr val="000000"/>
                </a:solidFill>
                <a:effectLst/>
                <a:latin typeface="Arial" panose="020B0604020202020204" pitchFamily="34" charset="0"/>
                <a:ea typeface="Times New Roman" panose="02020603050405020304" pitchFamily="18" charset="0"/>
              </a:rPr>
              <a:t>este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reglementată</a:t>
            </a:r>
            <a:r>
              <a:rPr lang="en-US" sz="2200" dirty="0">
                <a:solidFill>
                  <a:srgbClr val="000000"/>
                </a:solidFill>
                <a:effectLst/>
                <a:latin typeface="Arial" panose="020B0604020202020204" pitchFamily="34" charset="0"/>
                <a:ea typeface="Times New Roman" panose="02020603050405020304" pitchFamily="18" charset="0"/>
              </a:rPr>
              <a:t> de </a:t>
            </a:r>
            <a:r>
              <a:rPr lang="en-US" sz="2200" dirty="0" err="1">
                <a:solidFill>
                  <a:srgbClr val="000000"/>
                </a:solidFill>
                <a:effectLst/>
                <a:latin typeface="Arial" panose="020B0604020202020204" pitchFamily="34" charset="0"/>
                <a:ea typeface="Times New Roman" panose="02020603050405020304" pitchFamily="18" charset="0"/>
              </a:rPr>
              <a:t>urmatoarele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acte</a:t>
            </a:r>
            <a:r>
              <a:rPr lang="en-US" sz="2200" dirty="0">
                <a:solidFill>
                  <a:srgbClr val="000000"/>
                </a:solidFill>
                <a:effectLst/>
                <a:latin typeface="Arial" panose="020B0604020202020204" pitchFamily="34" charset="0"/>
                <a:ea typeface="Times New Roman" panose="02020603050405020304" pitchFamily="18" charset="0"/>
              </a:rPr>
              <a:t> legislative </a:t>
            </a:r>
            <a:r>
              <a:rPr lang="en-US" sz="2200" dirty="0" err="1">
                <a:solidFill>
                  <a:srgbClr val="000000"/>
                </a:solidFill>
                <a:effectLst/>
                <a:latin typeface="Arial" panose="020B0604020202020204" pitchFamily="34" charset="0"/>
                <a:ea typeface="Times New Roman" panose="02020603050405020304" pitchFamily="18" charset="0"/>
              </a:rPr>
              <a:t>și</a:t>
            </a:r>
            <a:r>
              <a:rPr lang="en-US" sz="2200" dirty="0">
                <a:solidFill>
                  <a:srgbClr val="000000"/>
                </a:solidFill>
                <a:effectLst/>
                <a:latin typeface="Arial" panose="020B0604020202020204" pitchFamily="34" charset="0"/>
                <a:ea typeface="Times New Roman" panose="02020603050405020304" pitchFamily="18" charset="0"/>
              </a:rPr>
              <a:t> normative:</a:t>
            </a:r>
            <a:endParaRPr lang="en-US" sz="2200" dirty="0">
              <a:effectLst/>
              <a:latin typeface="Times New Roman" panose="02020603050405020304" pitchFamily="18" charset="0"/>
              <a:ea typeface="Times New Roman" panose="02020603050405020304" pitchFamily="18" charset="0"/>
            </a:endParaRPr>
          </a:p>
          <a:p>
            <a:pPr marL="0" marR="0">
              <a:buNone/>
            </a:pPr>
            <a:r>
              <a:rPr lang="en-US" sz="2200" dirty="0">
                <a:solidFill>
                  <a:srgbClr val="000000"/>
                </a:solidFill>
                <a:effectLst/>
                <a:latin typeface="Arial" panose="020B0604020202020204" pitchFamily="34" charset="0"/>
                <a:ea typeface="Times New Roman" panose="02020603050405020304" pitchFamily="18" charset="0"/>
              </a:rPr>
              <a:t>1. </a:t>
            </a:r>
            <a:r>
              <a:rPr lang="en-US" sz="2200" dirty="0" err="1">
                <a:solidFill>
                  <a:srgbClr val="000000"/>
                </a:solidFill>
                <a:effectLst/>
                <a:latin typeface="Arial" panose="020B0604020202020204" pitchFamily="34" charset="0"/>
                <a:ea typeface="Times New Roman" panose="02020603050405020304" pitchFamily="18" charset="0"/>
              </a:rPr>
              <a:t>Constituția</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Republicii</a:t>
            </a:r>
            <a:r>
              <a:rPr lang="en-US" sz="2200" dirty="0">
                <a:solidFill>
                  <a:srgbClr val="000000"/>
                </a:solidFill>
                <a:effectLst/>
                <a:latin typeface="Arial" panose="020B0604020202020204" pitchFamily="34" charset="0"/>
                <a:ea typeface="Times New Roman" panose="02020603050405020304" pitchFamily="18" charset="0"/>
              </a:rPr>
              <a:t> Moldova; </a:t>
            </a:r>
            <a:endParaRPr lang="en-US" sz="2200" dirty="0">
              <a:effectLst/>
              <a:latin typeface="Times New Roman" panose="02020603050405020304" pitchFamily="18" charset="0"/>
              <a:ea typeface="Times New Roman" panose="02020603050405020304" pitchFamily="18" charset="0"/>
            </a:endParaRPr>
          </a:p>
          <a:p>
            <a:pPr marL="0" marR="0">
              <a:buNone/>
            </a:pPr>
            <a:r>
              <a:rPr lang="en-US" sz="2200" dirty="0">
                <a:solidFill>
                  <a:srgbClr val="000000"/>
                </a:solidFill>
                <a:effectLst/>
                <a:latin typeface="Arial" panose="020B0604020202020204" pitchFamily="34" charset="0"/>
                <a:ea typeface="Times New Roman" panose="02020603050405020304" pitchFamily="18" charset="0"/>
              </a:rPr>
              <a:t>2. </a:t>
            </a:r>
            <a:r>
              <a:rPr lang="en-US" sz="2200" dirty="0" err="1">
                <a:solidFill>
                  <a:srgbClr val="000000"/>
                </a:solidFill>
                <a:effectLst/>
                <a:latin typeface="Arial" panose="020B0604020202020204" pitchFamily="34" charset="0"/>
                <a:ea typeface="Times New Roman" panose="02020603050405020304" pitchFamily="18" charset="0"/>
              </a:rPr>
              <a:t>Legea</a:t>
            </a:r>
            <a:r>
              <a:rPr lang="en-US" sz="2200" dirty="0">
                <a:solidFill>
                  <a:srgbClr val="000000"/>
                </a:solidFill>
                <a:effectLst/>
                <a:latin typeface="Arial" panose="020B0604020202020204" pitchFamily="34" charset="0"/>
                <a:ea typeface="Times New Roman" panose="02020603050405020304" pitchFamily="18" charset="0"/>
              </a:rPr>
              <a:t> nr. 1456-XII din 25 </a:t>
            </a:r>
            <a:r>
              <a:rPr lang="en-US" sz="2200" dirty="0" err="1">
                <a:solidFill>
                  <a:srgbClr val="000000"/>
                </a:solidFill>
                <a:effectLst/>
                <a:latin typeface="Arial" panose="020B0604020202020204" pitchFamily="34" charset="0"/>
                <a:ea typeface="Times New Roman" panose="02020603050405020304" pitchFamily="18" charset="0"/>
              </a:rPr>
              <a:t>mai</a:t>
            </a:r>
            <a:r>
              <a:rPr lang="en-US" sz="2200" dirty="0">
                <a:solidFill>
                  <a:srgbClr val="000000"/>
                </a:solidFill>
                <a:effectLst/>
                <a:latin typeface="Arial" panose="020B0604020202020204" pitchFamily="34" charset="0"/>
                <a:ea typeface="Times New Roman" panose="02020603050405020304" pitchFamily="18" charset="0"/>
              </a:rPr>
              <a:t> 1993 „Cu </a:t>
            </a:r>
            <a:r>
              <a:rPr lang="en-US" sz="2200" dirty="0" err="1">
                <a:solidFill>
                  <a:srgbClr val="000000"/>
                </a:solidFill>
                <a:effectLst/>
                <a:latin typeface="Arial" panose="020B0604020202020204" pitchFamily="34" charset="0"/>
                <a:ea typeface="Times New Roman" panose="02020603050405020304" pitchFamily="18" charset="0"/>
              </a:rPr>
              <a:t>privire</a:t>
            </a:r>
            <a:r>
              <a:rPr lang="en-US" sz="2200" dirty="0">
                <a:solidFill>
                  <a:srgbClr val="000000"/>
                </a:solidFill>
                <a:effectLst/>
                <a:latin typeface="Arial" panose="020B0604020202020204" pitchFamily="34" charset="0"/>
                <a:ea typeface="Times New Roman" panose="02020603050405020304" pitchFamily="18" charset="0"/>
              </a:rPr>
              <a:t> la </a:t>
            </a:r>
            <a:r>
              <a:rPr lang="en-US" sz="2200" dirty="0" err="1">
                <a:solidFill>
                  <a:srgbClr val="000000"/>
                </a:solidFill>
                <a:effectLst/>
                <a:latin typeface="Arial" panose="020B0604020202020204" pitchFamily="34" charset="0"/>
                <a:ea typeface="Times New Roman" panose="02020603050405020304" pitchFamily="18" charset="0"/>
              </a:rPr>
              <a:t>activitatea</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farmaceutica</a:t>
            </a:r>
            <a:r>
              <a:rPr lang="en-US" sz="2200" dirty="0">
                <a:solidFill>
                  <a:srgbClr val="000000"/>
                </a:solidFill>
                <a:effectLst/>
                <a:latin typeface="Arial" panose="020B0604020202020204" pitchFamily="34" charset="0"/>
                <a:ea typeface="Times New Roman" panose="02020603050405020304" pitchFamily="18" charset="0"/>
              </a:rPr>
              <a:t>”, cu </a:t>
            </a:r>
            <a:r>
              <a:rPr lang="en-US" sz="2200" dirty="0" err="1">
                <a:solidFill>
                  <a:srgbClr val="000000"/>
                </a:solidFill>
                <a:effectLst/>
                <a:latin typeface="Arial" panose="020B0604020202020204" pitchFamily="34" charset="0"/>
                <a:ea typeface="Times New Roman" panose="02020603050405020304" pitchFamily="18" charset="0"/>
              </a:rPr>
              <a:t>modificările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și</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completările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ulterioare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Publicat</a:t>
            </a:r>
            <a:r>
              <a:rPr lang="en-US" sz="2200" dirty="0">
                <a:solidFill>
                  <a:srgbClr val="000000"/>
                </a:solidFill>
                <a:effectLst/>
                <a:latin typeface="Arial" panose="020B0604020202020204" pitchFamily="34" charset="0"/>
                <a:ea typeface="Times New Roman" panose="02020603050405020304" pitchFamily="18" charset="0"/>
              </a:rPr>
              <a:t>: 01.07.1993 </a:t>
            </a:r>
            <a:r>
              <a:rPr lang="en-US" sz="2200" dirty="0" err="1">
                <a:solidFill>
                  <a:srgbClr val="000000"/>
                </a:solidFill>
                <a:effectLst/>
                <a:latin typeface="Arial" panose="020B0604020202020204" pitchFamily="34" charset="0"/>
                <a:ea typeface="Times New Roman" panose="02020603050405020304" pitchFamily="18" charset="0"/>
              </a:rPr>
              <a:t>în</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Monitorul</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Oficial</a:t>
            </a:r>
            <a:r>
              <a:rPr lang="en-US" sz="2200" dirty="0">
                <a:solidFill>
                  <a:srgbClr val="000000"/>
                </a:solidFill>
                <a:effectLst/>
                <a:latin typeface="Arial" panose="020B0604020202020204" pitchFamily="34" charset="0"/>
                <a:ea typeface="Times New Roman" panose="02020603050405020304" pitchFamily="18" charset="0"/>
              </a:rPr>
              <a:t> Nr. 28-29 art Nr : 210</a:t>
            </a:r>
            <a:br>
              <a:rPr lang="en-US" sz="2200" dirty="0">
                <a:solidFill>
                  <a:srgbClr val="000000"/>
                </a:solidFill>
                <a:effectLst/>
                <a:latin typeface="Arial" panose="020B0604020202020204" pitchFamily="34" charset="0"/>
                <a:ea typeface="Times New Roman" panose="02020603050405020304" pitchFamily="18" charset="0"/>
              </a:rPr>
            </a:br>
            <a:r>
              <a:rPr lang="en-US" sz="2200" dirty="0">
                <a:solidFill>
                  <a:srgbClr val="000000"/>
                </a:solidFill>
                <a:effectLst/>
                <a:latin typeface="Arial" panose="020B0604020202020204" pitchFamily="34" charset="0"/>
                <a:ea typeface="Times New Roman" panose="02020603050405020304" pitchFamily="18" charset="0"/>
              </a:rPr>
              <a:t>3. </a:t>
            </a:r>
            <a:r>
              <a:rPr lang="en-US" sz="2200" dirty="0" err="1">
                <a:solidFill>
                  <a:srgbClr val="000000"/>
                </a:solidFill>
                <a:effectLst/>
                <a:latin typeface="Arial" panose="020B0604020202020204" pitchFamily="34" charset="0"/>
                <a:ea typeface="Times New Roman" panose="02020603050405020304" pitchFamily="18" charset="0"/>
              </a:rPr>
              <a:t>Legea</a:t>
            </a:r>
            <a:r>
              <a:rPr lang="en-US" sz="2200" dirty="0">
                <a:solidFill>
                  <a:srgbClr val="000000"/>
                </a:solidFill>
                <a:effectLst/>
                <a:latin typeface="Arial" panose="020B0604020202020204" pitchFamily="34" charset="0"/>
                <a:ea typeface="Times New Roman" panose="02020603050405020304" pitchFamily="18" charset="0"/>
              </a:rPr>
              <a:t> nr. 1409-XIII din 17.12.1997 „Cu </a:t>
            </a:r>
            <a:r>
              <a:rPr lang="en-US" sz="2200" dirty="0" err="1">
                <a:solidFill>
                  <a:srgbClr val="000000"/>
                </a:solidFill>
                <a:effectLst/>
                <a:latin typeface="Arial" panose="020B0604020202020204" pitchFamily="34" charset="0"/>
                <a:ea typeface="Times New Roman" panose="02020603050405020304" pitchFamily="18" charset="0"/>
              </a:rPr>
              <a:t>privire</a:t>
            </a:r>
            <a:r>
              <a:rPr lang="en-US" sz="2200" dirty="0">
                <a:solidFill>
                  <a:srgbClr val="000000"/>
                </a:solidFill>
                <a:effectLst/>
                <a:latin typeface="Arial" panose="020B0604020202020204" pitchFamily="34" charset="0"/>
                <a:ea typeface="Times New Roman" panose="02020603050405020304" pitchFamily="18" charset="0"/>
              </a:rPr>
              <a:t> la </a:t>
            </a:r>
            <a:r>
              <a:rPr lang="en-US" sz="2200" dirty="0" err="1">
                <a:solidFill>
                  <a:srgbClr val="000000"/>
                </a:solidFill>
                <a:effectLst/>
                <a:latin typeface="Arial" panose="020B0604020202020204" pitchFamily="34" charset="0"/>
                <a:ea typeface="Times New Roman" panose="02020603050405020304" pitchFamily="18" charset="0"/>
              </a:rPr>
              <a:t>medicamente</a:t>
            </a:r>
            <a:r>
              <a:rPr lang="en-US" sz="2200" dirty="0">
                <a:solidFill>
                  <a:srgbClr val="000000"/>
                </a:solidFill>
                <a:effectLst/>
                <a:latin typeface="Arial" panose="020B0604020202020204" pitchFamily="34" charset="0"/>
                <a:ea typeface="Times New Roman" panose="02020603050405020304" pitchFamily="18" charset="0"/>
              </a:rPr>
              <a:t>”, cu </a:t>
            </a:r>
            <a:r>
              <a:rPr lang="en-US" sz="2200" dirty="0" err="1">
                <a:solidFill>
                  <a:srgbClr val="000000"/>
                </a:solidFill>
                <a:effectLst/>
                <a:latin typeface="Arial" panose="020B0604020202020204" pitchFamily="34" charset="0"/>
                <a:ea typeface="Times New Roman" panose="02020603050405020304" pitchFamily="18" charset="0"/>
              </a:rPr>
              <a:t>modificările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și</a:t>
            </a:r>
            <a:r>
              <a:rPr lang="ro-RO"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completările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ulterioare</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Publicat</a:t>
            </a:r>
            <a:r>
              <a:rPr lang="en-US" sz="2200" dirty="0">
                <a:solidFill>
                  <a:srgbClr val="000000"/>
                </a:solidFill>
                <a:effectLst/>
                <a:latin typeface="Arial" panose="020B0604020202020204" pitchFamily="34" charset="0"/>
                <a:ea typeface="Times New Roman" panose="02020603050405020304" pitchFamily="18" charset="0"/>
              </a:rPr>
              <a:t>: 11.06.1998 </a:t>
            </a:r>
            <a:r>
              <a:rPr lang="en-US" sz="2200" dirty="0" err="1">
                <a:solidFill>
                  <a:srgbClr val="000000"/>
                </a:solidFill>
                <a:effectLst/>
                <a:latin typeface="Arial" panose="020B0604020202020204" pitchFamily="34" charset="0"/>
                <a:ea typeface="Times New Roman" panose="02020603050405020304" pitchFamily="18" charset="0"/>
              </a:rPr>
              <a:t>în</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Monitorul</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Oficial</a:t>
            </a:r>
            <a:r>
              <a:rPr lang="en-US" sz="2200" dirty="0">
                <a:solidFill>
                  <a:srgbClr val="000000"/>
                </a:solidFill>
                <a:effectLst/>
                <a:latin typeface="Arial" panose="020B0604020202020204" pitchFamily="34" charset="0"/>
                <a:ea typeface="Times New Roman" panose="02020603050405020304" pitchFamily="18" charset="0"/>
              </a:rPr>
              <a:t> Nr. art Nr: 368</a:t>
            </a:r>
            <a:br>
              <a:rPr lang="en-US" sz="2200" dirty="0">
                <a:solidFill>
                  <a:srgbClr val="000000"/>
                </a:solidFill>
                <a:effectLst/>
                <a:latin typeface="Arial" panose="020B0604020202020204" pitchFamily="34" charset="0"/>
                <a:ea typeface="Times New Roman" panose="02020603050405020304" pitchFamily="18" charset="0"/>
              </a:rPr>
            </a:br>
            <a:r>
              <a:rPr lang="en-US" sz="2200" dirty="0">
                <a:solidFill>
                  <a:srgbClr val="000000"/>
                </a:solidFill>
                <a:effectLst/>
                <a:latin typeface="Arial" panose="020B0604020202020204" pitchFamily="34" charset="0"/>
                <a:ea typeface="Times New Roman" panose="02020603050405020304" pitchFamily="18" charset="0"/>
              </a:rPr>
              <a:t>4. </a:t>
            </a:r>
            <a:r>
              <a:rPr lang="en-US" sz="2200" dirty="0" err="1">
                <a:solidFill>
                  <a:srgbClr val="000000"/>
                </a:solidFill>
                <a:effectLst/>
                <a:latin typeface="Arial" panose="020B0604020202020204" pitchFamily="34" charset="0"/>
                <a:ea typeface="Times New Roman" panose="02020603050405020304" pitchFamily="18" charset="0"/>
              </a:rPr>
              <a:t>Legea</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privind</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actele</a:t>
            </a:r>
            <a:r>
              <a:rPr lang="en-US" sz="2200" dirty="0">
                <a:solidFill>
                  <a:srgbClr val="000000"/>
                </a:solidFill>
                <a:effectLst/>
                <a:latin typeface="Arial" panose="020B0604020202020204" pitchFamily="34" charset="0"/>
                <a:ea typeface="Times New Roman" panose="02020603050405020304" pitchFamily="18" charset="0"/>
              </a:rPr>
              <a:t> de </a:t>
            </a:r>
            <a:r>
              <a:rPr lang="en-US" sz="2200" dirty="0" err="1">
                <a:solidFill>
                  <a:srgbClr val="000000"/>
                </a:solidFill>
                <a:effectLst/>
                <a:latin typeface="Arial" panose="020B0604020202020204" pitchFamily="34" charset="0"/>
                <a:ea typeface="Times New Roman" panose="02020603050405020304" pitchFamily="18" charset="0"/>
              </a:rPr>
              <a:t>identitate</a:t>
            </a:r>
            <a:r>
              <a:rPr lang="en-US" sz="2200" dirty="0">
                <a:solidFill>
                  <a:srgbClr val="000000"/>
                </a:solidFill>
                <a:effectLst/>
                <a:latin typeface="Arial" panose="020B0604020202020204" pitchFamily="34" charset="0"/>
                <a:ea typeface="Times New Roman" panose="02020603050405020304" pitchFamily="18" charset="0"/>
              </a:rPr>
              <a:t> din </a:t>
            </a:r>
            <a:r>
              <a:rPr lang="en-US" sz="2200" dirty="0" err="1">
                <a:solidFill>
                  <a:srgbClr val="000000"/>
                </a:solidFill>
                <a:effectLst/>
                <a:latin typeface="Arial" panose="020B0604020202020204" pitchFamily="34" charset="0"/>
                <a:ea typeface="Times New Roman" panose="02020603050405020304" pitchFamily="18" charset="0"/>
              </a:rPr>
              <a:t>sistemul</a:t>
            </a:r>
            <a:r>
              <a:rPr lang="en-US" sz="2200" dirty="0">
                <a:solidFill>
                  <a:srgbClr val="000000"/>
                </a:solidFill>
                <a:effectLst/>
                <a:latin typeface="Arial" panose="020B0604020202020204" pitchFamily="34" charset="0"/>
                <a:ea typeface="Times New Roman" panose="02020603050405020304" pitchFamily="18" charset="0"/>
              </a:rPr>
              <a:t> </a:t>
            </a:r>
            <a:r>
              <a:rPr lang="en-US" sz="2200" dirty="0" err="1">
                <a:solidFill>
                  <a:srgbClr val="000000"/>
                </a:solidFill>
                <a:effectLst/>
                <a:latin typeface="Arial" panose="020B0604020202020204" pitchFamily="34" charset="0"/>
                <a:ea typeface="Times New Roman" panose="02020603050405020304" pitchFamily="18" charset="0"/>
              </a:rPr>
              <a:t>național</a:t>
            </a:r>
            <a:r>
              <a:rPr lang="en-US" sz="2200" dirty="0">
                <a:solidFill>
                  <a:srgbClr val="000000"/>
                </a:solidFill>
                <a:effectLst/>
                <a:latin typeface="Arial" panose="020B0604020202020204" pitchFamily="34" charset="0"/>
                <a:ea typeface="Times New Roman" panose="02020603050405020304" pitchFamily="18" charset="0"/>
              </a:rPr>
              <a:t> de </a:t>
            </a:r>
            <a:r>
              <a:rPr lang="en-US" sz="2200" dirty="0" err="1">
                <a:solidFill>
                  <a:srgbClr val="000000"/>
                </a:solidFill>
                <a:effectLst/>
                <a:latin typeface="Arial" panose="020B0604020202020204" pitchFamily="34" charset="0"/>
                <a:ea typeface="Times New Roman" panose="02020603050405020304" pitchFamily="18" charset="0"/>
              </a:rPr>
              <a:t>pașapoarte</a:t>
            </a:r>
            <a:r>
              <a:rPr lang="en-US" sz="2200" dirty="0">
                <a:solidFill>
                  <a:srgbClr val="000000"/>
                </a:solidFill>
                <a:effectLst/>
                <a:latin typeface="Arial" panose="020B0604020202020204" pitchFamily="34" charset="0"/>
                <a:ea typeface="Times New Roman" panose="02020603050405020304" pitchFamily="18" charset="0"/>
              </a:rPr>
              <a:t> nr.273-XIII din 9 </a:t>
            </a:r>
            <a:r>
              <a:rPr lang="en-US" sz="2200" dirty="0" err="1">
                <a:solidFill>
                  <a:srgbClr val="000000"/>
                </a:solidFill>
                <a:effectLst/>
                <a:latin typeface="Arial" panose="020B0604020202020204" pitchFamily="34" charset="0"/>
                <a:ea typeface="Times New Roman" panose="02020603050405020304" pitchFamily="18" charset="0"/>
              </a:rPr>
              <a:t>noiembrie</a:t>
            </a:r>
            <a:r>
              <a:rPr lang="en-US" sz="2200" dirty="0">
                <a:solidFill>
                  <a:srgbClr val="000000"/>
                </a:solidFill>
                <a:effectLst/>
                <a:latin typeface="Arial" panose="020B0604020202020204" pitchFamily="34" charset="0"/>
                <a:ea typeface="Times New Roman" panose="02020603050405020304" pitchFamily="18" charset="0"/>
              </a:rPr>
              <a:t> 1994;</a:t>
            </a:r>
            <a:br>
              <a:rPr lang="en-US" sz="2200" dirty="0">
                <a:solidFill>
                  <a:srgbClr val="000000"/>
                </a:solidFill>
                <a:effectLst/>
                <a:latin typeface="Arial" panose="020B0604020202020204" pitchFamily="34" charset="0"/>
                <a:ea typeface="Times New Roman" panose="02020603050405020304" pitchFamily="18" charset="0"/>
              </a:rPr>
            </a:br>
            <a:r>
              <a:rPr lang="en-US" sz="2200" dirty="0">
                <a:solidFill>
                  <a:srgbClr val="000000"/>
                </a:solidFill>
                <a:effectLst/>
                <a:latin typeface="Arial" panose="020B0604020202020204" pitchFamily="34" charset="0"/>
                <a:ea typeface="Times New Roman" panose="02020603050405020304" pitchFamily="18" charset="0"/>
              </a:rPr>
              <a:t>5. </a:t>
            </a:r>
            <a:r>
              <a:rPr lang="fr-FR" sz="2200" dirty="0" err="1">
                <a:solidFill>
                  <a:srgbClr val="000000"/>
                </a:solidFill>
                <a:effectLst/>
                <a:latin typeface="Arial" panose="020B0604020202020204" pitchFamily="34" charset="0"/>
                <a:ea typeface="Times New Roman" panose="02020603050405020304" pitchFamily="18" charset="0"/>
              </a:rPr>
              <a:t>Hotarîrea</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Parlamentului</a:t>
            </a:r>
            <a:r>
              <a:rPr lang="fr-FR" sz="2200" dirty="0">
                <a:solidFill>
                  <a:srgbClr val="000000"/>
                </a:solidFill>
                <a:effectLst/>
                <a:latin typeface="Arial" panose="020B0604020202020204" pitchFamily="34" charset="0"/>
                <a:ea typeface="Times New Roman" panose="02020603050405020304" pitchFamily="18" charset="0"/>
              </a:rPr>
              <a:t> RM nr. 1352-XV </a:t>
            </a:r>
            <a:r>
              <a:rPr lang="fr-FR" sz="2200" dirty="0" err="1">
                <a:solidFill>
                  <a:srgbClr val="000000"/>
                </a:solidFill>
                <a:effectLst/>
                <a:latin typeface="Arial" panose="020B0604020202020204" pitchFamily="34" charset="0"/>
                <a:ea typeface="Times New Roman" panose="02020603050405020304" pitchFamily="18" charset="0"/>
              </a:rPr>
              <a:t>din</a:t>
            </a:r>
            <a:r>
              <a:rPr lang="fr-FR" sz="2200" dirty="0">
                <a:solidFill>
                  <a:srgbClr val="000000"/>
                </a:solidFill>
                <a:effectLst/>
                <a:latin typeface="Arial" panose="020B0604020202020204" pitchFamily="34" charset="0"/>
                <a:ea typeface="Times New Roman" panose="02020603050405020304" pitchFamily="18" charset="0"/>
              </a:rPr>
              <a:t> 3 </a:t>
            </a:r>
            <a:r>
              <a:rPr lang="fr-FR" sz="2200" dirty="0" err="1">
                <a:solidFill>
                  <a:srgbClr val="000000"/>
                </a:solidFill>
                <a:effectLst/>
                <a:latin typeface="Arial" panose="020B0604020202020204" pitchFamily="34" charset="0"/>
                <a:ea typeface="Times New Roman" panose="02020603050405020304" pitchFamily="18" charset="0"/>
              </a:rPr>
              <a:t>octombrie</a:t>
            </a:r>
            <a:r>
              <a:rPr lang="fr-FR" sz="2200" dirty="0">
                <a:solidFill>
                  <a:srgbClr val="000000"/>
                </a:solidFill>
                <a:effectLst/>
                <a:latin typeface="Arial" panose="020B0604020202020204" pitchFamily="34" charset="0"/>
                <a:ea typeface="Times New Roman" panose="02020603050405020304" pitchFamily="18" charset="0"/>
              </a:rPr>
              <a:t> 2002 „Cu </a:t>
            </a:r>
            <a:r>
              <a:rPr lang="fr-FR" sz="2200" dirty="0" err="1">
                <a:solidFill>
                  <a:srgbClr val="000000"/>
                </a:solidFill>
                <a:effectLst/>
                <a:latin typeface="Arial" panose="020B0604020202020204" pitchFamily="34" charset="0"/>
                <a:ea typeface="Times New Roman" panose="02020603050405020304" pitchFamily="18" charset="0"/>
              </a:rPr>
              <a:t>privire</a:t>
            </a:r>
            <a:r>
              <a:rPr lang="fr-FR" sz="2200" dirty="0">
                <a:solidFill>
                  <a:srgbClr val="000000"/>
                </a:solidFill>
                <a:effectLst/>
                <a:latin typeface="Arial" panose="020B0604020202020204" pitchFamily="34" charset="0"/>
                <a:ea typeface="Times New Roman" panose="02020603050405020304" pitchFamily="18" charset="0"/>
              </a:rPr>
              <a:t> la </a:t>
            </a:r>
            <a:r>
              <a:rPr lang="fr-FR" sz="2200" dirty="0" err="1">
                <a:solidFill>
                  <a:srgbClr val="000000"/>
                </a:solidFill>
                <a:effectLst/>
                <a:latin typeface="Arial" panose="020B0604020202020204" pitchFamily="34" charset="0"/>
                <a:ea typeface="Times New Roman" panose="02020603050405020304" pitchFamily="18" charset="0"/>
              </a:rPr>
              <a:t>aprobarea</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politicii</a:t>
            </a:r>
            <a:r>
              <a:rPr lang="fr-FR" sz="2200" dirty="0">
                <a:solidFill>
                  <a:srgbClr val="000000"/>
                </a:solidFill>
                <a:effectLst/>
                <a:latin typeface="Arial" panose="020B0604020202020204" pitchFamily="34" charset="0"/>
                <a:ea typeface="Times New Roman" panose="02020603050405020304" pitchFamily="18" charset="0"/>
              </a:rPr>
              <a:t> de stat </a:t>
            </a:r>
            <a:r>
              <a:rPr lang="fr-FR" sz="2200" dirty="0" err="1">
                <a:solidFill>
                  <a:srgbClr val="000000"/>
                </a:solidFill>
                <a:effectLst/>
                <a:latin typeface="Arial" panose="020B0604020202020204" pitchFamily="34" charset="0"/>
                <a:ea typeface="Times New Roman" panose="02020603050405020304" pitchFamily="18" charset="0"/>
              </a:rPr>
              <a:t>în</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domeniul</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medicamentului</a:t>
            </a:r>
            <a:r>
              <a:rPr lang="fr-FR" sz="2200" dirty="0">
                <a:solidFill>
                  <a:srgbClr val="000000"/>
                </a:solidFill>
                <a:effectLst/>
                <a:latin typeface="Arial" panose="020B0604020202020204" pitchFamily="34" charset="0"/>
                <a:ea typeface="Times New Roman" panose="02020603050405020304" pitchFamily="18" charset="0"/>
              </a:rPr>
              <a:t>”;</a:t>
            </a:r>
            <a:br>
              <a:rPr lang="fr-FR" sz="2200" dirty="0">
                <a:solidFill>
                  <a:srgbClr val="000000"/>
                </a:solidFill>
                <a:effectLst/>
                <a:latin typeface="Arial" panose="020B0604020202020204" pitchFamily="34" charset="0"/>
                <a:ea typeface="Times New Roman" panose="02020603050405020304" pitchFamily="18" charset="0"/>
              </a:rPr>
            </a:br>
            <a:r>
              <a:rPr lang="fr-FR" sz="2200" dirty="0">
                <a:solidFill>
                  <a:srgbClr val="000000"/>
                </a:solidFill>
                <a:effectLst/>
                <a:latin typeface="Arial" panose="020B0604020202020204" pitchFamily="34" charset="0"/>
                <a:ea typeface="Times New Roman" panose="02020603050405020304" pitchFamily="18" charset="0"/>
              </a:rPr>
              <a:t>6. </a:t>
            </a:r>
            <a:r>
              <a:rPr lang="fr-FR" sz="2200" dirty="0" err="1">
                <a:solidFill>
                  <a:srgbClr val="000000"/>
                </a:solidFill>
                <a:effectLst/>
                <a:latin typeface="Arial" panose="020B0604020202020204" pitchFamily="34" charset="0"/>
                <a:ea typeface="Times New Roman" panose="02020603050405020304" pitchFamily="18" charset="0"/>
              </a:rPr>
              <a:t>Hotarîrea</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Guvemului</a:t>
            </a:r>
            <a:r>
              <a:rPr lang="fr-FR" sz="2200" dirty="0">
                <a:solidFill>
                  <a:srgbClr val="000000"/>
                </a:solidFill>
                <a:effectLst/>
                <a:latin typeface="Arial" panose="020B0604020202020204" pitchFamily="34" charset="0"/>
                <a:ea typeface="Times New Roman" panose="02020603050405020304" pitchFamily="18" charset="0"/>
              </a:rPr>
              <a:t> RM nr. 276 </a:t>
            </a:r>
            <a:r>
              <a:rPr lang="fr-FR" sz="2200" dirty="0" err="1">
                <a:solidFill>
                  <a:srgbClr val="000000"/>
                </a:solidFill>
                <a:effectLst/>
                <a:latin typeface="Arial" panose="020B0604020202020204" pitchFamily="34" charset="0"/>
                <a:ea typeface="Times New Roman" panose="02020603050405020304" pitchFamily="18" charset="0"/>
              </a:rPr>
              <a:t>din</a:t>
            </a:r>
            <a:r>
              <a:rPr lang="fr-FR" sz="2200" dirty="0">
                <a:solidFill>
                  <a:srgbClr val="000000"/>
                </a:solidFill>
                <a:effectLst/>
                <a:latin typeface="Arial" panose="020B0604020202020204" pitchFamily="34" charset="0"/>
                <a:ea typeface="Times New Roman" panose="02020603050405020304" pitchFamily="18" charset="0"/>
              </a:rPr>
              <a:t> 13 </a:t>
            </a:r>
            <a:r>
              <a:rPr lang="fr-FR" sz="2200" dirty="0" err="1">
                <a:solidFill>
                  <a:srgbClr val="000000"/>
                </a:solidFill>
                <a:effectLst/>
                <a:latin typeface="Arial" panose="020B0604020202020204" pitchFamily="34" charset="0"/>
                <a:ea typeface="Times New Roman" panose="02020603050405020304" pitchFamily="18" charset="0"/>
              </a:rPr>
              <a:t>martie</a:t>
            </a:r>
            <a:r>
              <a:rPr lang="fr-FR" sz="2200" dirty="0">
                <a:solidFill>
                  <a:srgbClr val="000000"/>
                </a:solidFill>
                <a:effectLst/>
                <a:latin typeface="Arial" panose="020B0604020202020204" pitchFamily="34" charset="0"/>
                <a:ea typeface="Times New Roman" panose="02020603050405020304" pitchFamily="18" charset="0"/>
              </a:rPr>
              <a:t> 2003 </a:t>
            </a:r>
            <a:r>
              <a:rPr lang="fr-FR" sz="2200" dirty="0" err="1">
                <a:solidFill>
                  <a:srgbClr val="000000"/>
                </a:solidFill>
                <a:effectLst/>
                <a:latin typeface="Arial" panose="020B0604020202020204" pitchFamily="34" charset="0"/>
                <a:ea typeface="Times New Roman" panose="02020603050405020304" pitchFamily="18" charset="0"/>
              </a:rPr>
              <a:t>Despre</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planul</a:t>
            </a:r>
            <a:r>
              <a:rPr lang="fr-FR" sz="2200" dirty="0">
                <a:solidFill>
                  <a:srgbClr val="000000"/>
                </a:solidFill>
                <a:effectLst/>
                <a:latin typeface="Arial" panose="020B0604020202020204" pitchFamily="34" charset="0"/>
                <a:ea typeface="Times New Roman" panose="02020603050405020304" pitchFamily="18" charset="0"/>
              </a:rPr>
              <a:t> de </a:t>
            </a:r>
            <a:r>
              <a:rPr lang="fr-FR" sz="2200" dirty="0" err="1">
                <a:solidFill>
                  <a:srgbClr val="000000"/>
                </a:solidFill>
                <a:effectLst/>
                <a:latin typeface="Arial" panose="020B0604020202020204" pitchFamily="34" charset="0"/>
                <a:ea typeface="Times New Roman" panose="02020603050405020304" pitchFamily="18" charset="0"/>
              </a:rPr>
              <a:t>măsuri</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pentru</a:t>
            </a:r>
            <a:r>
              <a:rPr lang="ro-RO"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realizarea</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Hotărîrii</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Parlamentului</a:t>
            </a:r>
            <a:r>
              <a:rPr lang="fr-FR" sz="2200" dirty="0">
                <a:solidFill>
                  <a:srgbClr val="000000"/>
                </a:solidFill>
                <a:effectLst/>
                <a:latin typeface="Arial" panose="020B0604020202020204" pitchFamily="34" charset="0"/>
                <a:ea typeface="Times New Roman" panose="02020603050405020304" pitchFamily="18" charset="0"/>
              </a:rPr>
              <a:t> RM nr. 1352-XV </a:t>
            </a:r>
            <a:r>
              <a:rPr lang="fr-FR" sz="2200" dirty="0" err="1">
                <a:solidFill>
                  <a:srgbClr val="000000"/>
                </a:solidFill>
                <a:effectLst/>
                <a:latin typeface="Arial" panose="020B0604020202020204" pitchFamily="34" charset="0"/>
                <a:ea typeface="Times New Roman" panose="02020603050405020304" pitchFamily="18" charset="0"/>
              </a:rPr>
              <a:t>din</a:t>
            </a:r>
            <a:r>
              <a:rPr lang="fr-FR" sz="2200" dirty="0">
                <a:solidFill>
                  <a:srgbClr val="000000"/>
                </a:solidFill>
                <a:effectLst/>
                <a:latin typeface="Arial" panose="020B0604020202020204" pitchFamily="34" charset="0"/>
                <a:ea typeface="Times New Roman" panose="02020603050405020304" pitchFamily="18" charset="0"/>
              </a:rPr>
              <a:t> 03 </a:t>
            </a:r>
            <a:r>
              <a:rPr lang="fr-FR" sz="2200" dirty="0" err="1">
                <a:solidFill>
                  <a:srgbClr val="000000"/>
                </a:solidFill>
                <a:effectLst/>
                <a:latin typeface="Arial" panose="020B0604020202020204" pitchFamily="34" charset="0"/>
                <a:ea typeface="Times New Roman" panose="02020603050405020304" pitchFamily="18" charset="0"/>
              </a:rPr>
              <a:t>februarie</a:t>
            </a:r>
            <a:r>
              <a:rPr lang="fr-FR" sz="2200" dirty="0">
                <a:solidFill>
                  <a:srgbClr val="000000"/>
                </a:solidFill>
                <a:effectLst/>
                <a:latin typeface="Arial" panose="020B0604020202020204" pitchFamily="34" charset="0"/>
                <a:ea typeface="Times New Roman" panose="02020603050405020304" pitchFamily="18" charset="0"/>
              </a:rPr>
              <a:t> 2002 „Cu </a:t>
            </a:r>
            <a:r>
              <a:rPr lang="fr-FR" sz="2200" dirty="0" err="1">
                <a:solidFill>
                  <a:srgbClr val="000000"/>
                </a:solidFill>
                <a:effectLst/>
                <a:latin typeface="Arial" panose="020B0604020202020204" pitchFamily="34" charset="0"/>
                <a:ea typeface="Times New Roman" panose="02020603050405020304" pitchFamily="18" charset="0"/>
              </a:rPr>
              <a:t>privire</a:t>
            </a:r>
            <a:r>
              <a:rPr lang="fr-FR" sz="2200" dirty="0">
                <a:solidFill>
                  <a:srgbClr val="000000"/>
                </a:solidFill>
                <a:effectLst/>
                <a:latin typeface="Arial" panose="020B0604020202020204" pitchFamily="34" charset="0"/>
                <a:ea typeface="Times New Roman" panose="02020603050405020304" pitchFamily="18" charset="0"/>
              </a:rPr>
              <a:t> la</a:t>
            </a:r>
            <a:r>
              <a:rPr lang="ro-RO"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aprobarea</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politicii</a:t>
            </a:r>
            <a:r>
              <a:rPr lang="fr-FR" sz="2200" dirty="0">
                <a:solidFill>
                  <a:srgbClr val="000000"/>
                </a:solidFill>
                <a:effectLst/>
                <a:latin typeface="Arial" panose="020B0604020202020204" pitchFamily="34" charset="0"/>
                <a:ea typeface="Times New Roman" panose="02020603050405020304" pitchFamily="18" charset="0"/>
              </a:rPr>
              <a:t> de stat </a:t>
            </a:r>
            <a:r>
              <a:rPr lang="fr-FR" sz="2200" dirty="0" err="1">
                <a:solidFill>
                  <a:srgbClr val="000000"/>
                </a:solidFill>
                <a:effectLst/>
                <a:latin typeface="Arial" panose="020B0604020202020204" pitchFamily="34" charset="0"/>
                <a:ea typeface="Times New Roman" panose="02020603050405020304" pitchFamily="18" charset="0"/>
              </a:rPr>
              <a:t>în</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domeniul</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medicamentului</a:t>
            </a:r>
            <a:r>
              <a:rPr lang="fr-FR" sz="2200" dirty="0">
                <a:solidFill>
                  <a:srgbClr val="000000"/>
                </a:solidFill>
                <a:effectLst/>
                <a:latin typeface="Arial" panose="020B0604020202020204" pitchFamily="34" charset="0"/>
                <a:ea typeface="Times New Roman" panose="02020603050405020304" pitchFamily="18" charset="0"/>
              </a:rPr>
              <a:t> (</a:t>
            </a:r>
            <a:r>
              <a:rPr lang="fr-FR" sz="2200" dirty="0" err="1">
                <a:solidFill>
                  <a:srgbClr val="000000"/>
                </a:solidFill>
                <a:effectLst/>
                <a:latin typeface="Arial" panose="020B0604020202020204" pitchFamily="34" charset="0"/>
                <a:ea typeface="Times New Roman" panose="02020603050405020304" pitchFamily="18" charset="0"/>
              </a:rPr>
              <a:t>pentru</a:t>
            </a:r>
            <a:r>
              <a:rPr lang="fr-FR" sz="2200" dirty="0">
                <a:solidFill>
                  <a:srgbClr val="000000"/>
                </a:solidFill>
                <a:effectLst/>
                <a:latin typeface="Arial" panose="020B0604020202020204" pitchFamily="34" charset="0"/>
                <a:ea typeface="Times New Roman" panose="02020603050405020304" pitchFamily="18" charset="0"/>
              </a:rPr>
              <a:t> anii 2003-2005)”;</a:t>
            </a:r>
            <a:br>
              <a:rPr lang="fr-FR" sz="2200" dirty="0">
                <a:solidFill>
                  <a:srgbClr val="000000"/>
                </a:solidFill>
                <a:effectLst/>
                <a:latin typeface="Arial" panose="020B0604020202020204" pitchFamily="34" charset="0"/>
                <a:ea typeface="Times New Roman" panose="02020603050405020304" pitchFamily="18" charset="0"/>
              </a:rPr>
            </a:br>
            <a:endParaRPr lang="en-US" sz="2200" dirty="0"/>
          </a:p>
        </p:txBody>
      </p:sp>
      <p:sp>
        <p:nvSpPr>
          <p:cNvPr id="4" name="Footer Placeholder 3">
            <a:extLst>
              <a:ext uri="{FF2B5EF4-FFF2-40B4-BE49-F238E27FC236}">
                <a16:creationId xmlns:a16="http://schemas.microsoft.com/office/drawing/2014/main" id="{DC47A097-4D4B-D285-0ADF-8EAD663C13B9}"/>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extLst>
      <p:ext uri="{BB962C8B-B14F-4D97-AF65-F5344CB8AC3E}">
        <p14:creationId xmlns:p14="http://schemas.microsoft.com/office/powerpoint/2010/main" val="3445643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659FB-0C4C-0BAF-521D-92CB725DDC7D}"/>
              </a:ext>
            </a:extLst>
          </p:cNvPr>
          <p:cNvSpPr>
            <a:spLocks noGrp="1"/>
          </p:cNvSpPr>
          <p:nvPr>
            <p:ph idx="1"/>
          </p:nvPr>
        </p:nvSpPr>
        <p:spPr>
          <a:xfrm>
            <a:off x="838203" y="304800"/>
            <a:ext cx="10515600" cy="5872163"/>
          </a:xfrm>
        </p:spPr>
        <p:txBody>
          <a:bodyPr>
            <a:normAutofit fontScale="77500" lnSpcReduction="20000"/>
          </a:bodyPr>
          <a:lstStyle/>
          <a:p>
            <a:pPr marL="0" marR="0">
              <a:buNone/>
            </a:pPr>
            <a:r>
              <a:rPr lang="fr-FR" sz="2800" dirty="0">
                <a:solidFill>
                  <a:srgbClr val="000000"/>
                </a:solidFill>
                <a:effectLst/>
                <a:latin typeface="Arial" panose="020B0604020202020204" pitchFamily="34" charset="0"/>
                <a:ea typeface="Times New Roman" panose="02020603050405020304" pitchFamily="18" charset="0"/>
              </a:rPr>
              <a:t>7. </a:t>
            </a:r>
            <a:r>
              <a:rPr lang="fr-FR" sz="2800" dirty="0" err="1">
                <a:solidFill>
                  <a:srgbClr val="000000"/>
                </a:solidFill>
                <a:effectLst/>
                <a:latin typeface="Arial" panose="020B0604020202020204" pitchFamily="34" charset="0"/>
                <a:ea typeface="Times New Roman" panose="02020603050405020304" pitchFamily="18" charset="0"/>
              </a:rPr>
              <a:t>Hotarîrea</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Guvemului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Republicii</a:t>
            </a:r>
            <a:r>
              <a:rPr lang="fr-FR" sz="2800" dirty="0">
                <a:solidFill>
                  <a:srgbClr val="000000"/>
                </a:solidFill>
                <a:effectLst/>
                <a:latin typeface="Arial" panose="020B0604020202020204" pitchFamily="34" charset="0"/>
                <a:ea typeface="Times New Roman" panose="02020603050405020304" pitchFamily="18" charset="0"/>
              </a:rPr>
              <a:t> Moldova nr. 272 </a:t>
            </a:r>
            <a:r>
              <a:rPr lang="fr-FR" sz="2800" dirty="0" err="1">
                <a:solidFill>
                  <a:srgbClr val="000000"/>
                </a:solidFill>
                <a:effectLst/>
                <a:latin typeface="Arial" panose="020B0604020202020204" pitchFamily="34" charset="0"/>
                <a:ea typeface="Times New Roman" panose="02020603050405020304" pitchFamily="18" charset="0"/>
              </a:rPr>
              <a:t>din</a:t>
            </a:r>
            <a:r>
              <a:rPr lang="fr-FR" sz="2800" dirty="0">
                <a:solidFill>
                  <a:srgbClr val="000000"/>
                </a:solidFill>
                <a:effectLst/>
                <a:latin typeface="Arial" panose="020B0604020202020204" pitchFamily="34" charset="0"/>
                <a:ea typeface="Times New Roman" panose="02020603050405020304" pitchFamily="18" charset="0"/>
              </a:rPr>
              <a:t> 6 </a:t>
            </a:r>
            <a:r>
              <a:rPr lang="fr-FR" sz="2800" dirty="0" err="1">
                <a:solidFill>
                  <a:srgbClr val="000000"/>
                </a:solidFill>
                <a:effectLst/>
                <a:latin typeface="Arial" panose="020B0604020202020204" pitchFamily="34" charset="0"/>
                <a:ea typeface="Times New Roman" panose="02020603050405020304" pitchFamily="18" charset="0"/>
              </a:rPr>
              <a:t>martie</a:t>
            </a:r>
            <a:r>
              <a:rPr lang="fr-FR" sz="2800" dirty="0">
                <a:solidFill>
                  <a:srgbClr val="000000"/>
                </a:solidFill>
                <a:effectLst/>
                <a:latin typeface="Arial" panose="020B0604020202020204" pitchFamily="34" charset="0"/>
                <a:ea typeface="Times New Roman" panose="02020603050405020304" pitchFamily="18" charset="0"/>
              </a:rPr>
              <a:t> 2002 </a:t>
            </a:r>
            <a:r>
              <a:rPr lang="fr-FR" sz="2800" dirty="0" err="1">
                <a:solidFill>
                  <a:srgbClr val="000000"/>
                </a:solidFill>
                <a:effectLst/>
                <a:latin typeface="Arial" panose="020B0604020202020204" pitchFamily="34" charset="0"/>
                <a:ea typeface="Times New Roman" panose="02020603050405020304" pitchFamily="18" charset="0"/>
              </a:rPr>
              <a:t>privind</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măsurile</a:t>
            </a:r>
            <a:r>
              <a:rPr lang="fr-FR" sz="2800" dirty="0">
                <a:solidFill>
                  <a:srgbClr val="000000"/>
                </a:solidFill>
                <a:effectLst/>
                <a:latin typeface="Arial" panose="020B0604020202020204" pitchFamily="34" charset="0"/>
                <a:ea typeface="Times New Roman" panose="02020603050405020304" pitchFamily="18" charset="0"/>
              </a:rPr>
              <a:t> de </a:t>
            </a:r>
            <a:r>
              <a:rPr lang="fr-FR" sz="2800" dirty="0" err="1">
                <a:solidFill>
                  <a:srgbClr val="000000"/>
                </a:solidFill>
                <a:effectLst/>
                <a:latin typeface="Arial" panose="020B0604020202020204" pitchFamily="34" charset="0"/>
                <a:ea typeface="Times New Roman" panose="02020603050405020304" pitchFamily="18" charset="0"/>
              </a:rPr>
              <a:t>creare</a:t>
            </a:r>
            <a:r>
              <a:rPr lang="fr-FR" sz="2800" dirty="0">
                <a:solidFill>
                  <a:srgbClr val="000000"/>
                </a:solidFill>
                <a:effectLst/>
                <a:latin typeface="Arial" panose="020B0604020202020204" pitchFamily="34" charset="0"/>
                <a:ea typeface="Times New Roman" panose="02020603050405020304" pitchFamily="18" charset="0"/>
              </a:rPr>
              <a:t> a </a:t>
            </a:r>
            <a:r>
              <a:rPr lang="fr-FR" sz="2800" dirty="0" err="1">
                <a:solidFill>
                  <a:srgbClr val="000000"/>
                </a:solidFill>
                <a:effectLst/>
                <a:latin typeface="Arial" panose="020B0604020202020204" pitchFamily="34" charset="0"/>
                <a:ea typeface="Times New Roman" panose="02020603050405020304" pitchFamily="18" charset="0"/>
              </a:rPr>
              <a:t>sistemului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informațional</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automatizat</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Registrul</a:t>
            </a:r>
            <a:r>
              <a:rPr lang="fr-FR" sz="2800" dirty="0">
                <a:solidFill>
                  <a:srgbClr val="000000"/>
                </a:solidFill>
                <a:effectLst/>
                <a:latin typeface="Arial" panose="020B0604020202020204" pitchFamily="34" charset="0"/>
                <a:ea typeface="Times New Roman" panose="02020603050405020304" pitchFamily="18" charset="0"/>
              </a:rPr>
              <a:t> de stat al </a:t>
            </a:r>
            <a:r>
              <a:rPr lang="fr-FR" sz="2800" dirty="0" err="1">
                <a:solidFill>
                  <a:srgbClr val="000000"/>
                </a:solidFill>
                <a:effectLst/>
                <a:latin typeface="Arial" panose="020B0604020202020204" pitchFamily="34" charset="0"/>
                <a:ea typeface="Times New Roman" panose="02020603050405020304" pitchFamily="18" charset="0"/>
              </a:rPr>
              <a:t>unităților</a:t>
            </a:r>
            <a:r>
              <a:rPr lang="fr-FR" sz="2800" dirty="0">
                <a:solidFill>
                  <a:srgbClr val="000000"/>
                </a:solidFill>
                <a:effectLst/>
                <a:latin typeface="Arial" panose="020B0604020202020204" pitchFamily="34" charset="0"/>
                <a:ea typeface="Times New Roman" panose="02020603050405020304" pitchFamily="18" charset="0"/>
              </a:rPr>
              <a:t> de </a:t>
            </a:r>
            <a:r>
              <a:rPr lang="fr-FR" sz="2800" dirty="0" err="1">
                <a:solidFill>
                  <a:srgbClr val="000000"/>
                </a:solidFill>
                <a:effectLst/>
                <a:latin typeface="Arial" panose="020B0604020202020204" pitchFamily="34" charset="0"/>
                <a:ea typeface="Times New Roman" panose="02020603050405020304" pitchFamily="18" charset="0"/>
              </a:rPr>
              <a:t>drept</a:t>
            </a:r>
            <a:r>
              <a:rPr lang="fr-FR" sz="2800" dirty="0">
                <a:solidFill>
                  <a:srgbClr val="000000"/>
                </a:solidFill>
                <a:effectLst/>
                <a:latin typeface="Arial" panose="020B0604020202020204" pitchFamily="34" charset="0"/>
                <a:ea typeface="Times New Roman" panose="02020603050405020304" pitchFamily="18" charset="0"/>
              </a:rPr>
              <a:t>";</a:t>
            </a:r>
            <a:br>
              <a:rPr lang="fr-FR" sz="2800" dirty="0">
                <a:solidFill>
                  <a:srgbClr val="000000"/>
                </a:solidFill>
                <a:effectLst/>
                <a:latin typeface="Arial" panose="020B0604020202020204" pitchFamily="34" charset="0"/>
                <a:ea typeface="Times New Roman" panose="02020603050405020304" pitchFamily="18" charset="0"/>
              </a:rPr>
            </a:br>
            <a:r>
              <a:rPr lang="fr-FR" sz="2800" dirty="0">
                <a:solidFill>
                  <a:srgbClr val="000000"/>
                </a:solidFill>
                <a:effectLst/>
                <a:latin typeface="Arial" panose="020B0604020202020204" pitchFamily="34" charset="0"/>
                <a:ea typeface="Times New Roman" panose="02020603050405020304" pitchFamily="18" charset="0"/>
              </a:rPr>
              <a:t>8. </a:t>
            </a:r>
            <a:r>
              <a:rPr lang="fr-FR" sz="2800" dirty="0" err="1">
                <a:solidFill>
                  <a:srgbClr val="000000"/>
                </a:solidFill>
                <a:effectLst/>
                <a:latin typeface="Arial" panose="020B0604020202020204" pitchFamily="34" charset="0"/>
                <a:ea typeface="Times New Roman" panose="02020603050405020304" pitchFamily="18" charset="0"/>
              </a:rPr>
              <a:t>Hotararea</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Guvemului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Republicii</a:t>
            </a:r>
            <a:r>
              <a:rPr lang="fr-FR" sz="2800" dirty="0">
                <a:solidFill>
                  <a:srgbClr val="000000"/>
                </a:solidFill>
                <a:effectLst/>
                <a:latin typeface="Arial" panose="020B0604020202020204" pitchFamily="34" charset="0"/>
                <a:ea typeface="Times New Roman" panose="02020603050405020304" pitchFamily="18" charset="0"/>
              </a:rPr>
              <a:t> Moldova nr. 333 </a:t>
            </a:r>
            <a:r>
              <a:rPr lang="fr-FR" sz="2800" dirty="0" err="1">
                <a:solidFill>
                  <a:srgbClr val="000000"/>
                </a:solidFill>
                <a:effectLst/>
                <a:latin typeface="Arial" panose="020B0604020202020204" pitchFamily="34" charset="0"/>
                <a:ea typeface="Times New Roman" panose="02020603050405020304" pitchFamily="18" charset="0"/>
              </a:rPr>
              <a:t>din</a:t>
            </a:r>
            <a:r>
              <a:rPr lang="fr-FR" sz="2800" dirty="0">
                <a:solidFill>
                  <a:srgbClr val="000000"/>
                </a:solidFill>
                <a:effectLst/>
                <a:latin typeface="Arial" panose="020B0604020202020204" pitchFamily="34" charset="0"/>
                <a:ea typeface="Times New Roman" panose="02020603050405020304" pitchFamily="18" charset="0"/>
              </a:rPr>
              <a:t> 18 </a:t>
            </a:r>
            <a:r>
              <a:rPr lang="fr-FR" sz="2800" dirty="0" err="1">
                <a:solidFill>
                  <a:srgbClr val="000000"/>
                </a:solidFill>
                <a:effectLst/>
                <a:latin typeface="Arial" panose="020B0604020202020204" pitchFamily="34" charset="0"/>
                <a:ea typeface="Times New Roman" panose="02020603050405020304" pitchFamily="18" charset="0"/>
              </a:rPr>
              <a:t>martie</a:t>
            </a:r>
            <a:r>
              <a:rPr lang="fr-FR" sz="2800" dirty="0">
                <a:solidFill>
                  <a:srgbClr val="000000"/>
                </a:solidFill>
                <a:effectLst/>
                <a:latin typeface="Arial" panose="020B0604020202020204" pitchFamily="34" charset="0"/>
                <a:ea typeface="Times New Roman" panose="02020603050405020304" pitchFamily="18" charset="0"/>
              </a:rPr>
              <a:t> 2002 „</a:t>
            </a:r>
            <a:r>
              <a:rPr lang="fr-FR" sz="2800" dirty="0" err="1">
                <a:solidFill>
                  <a:srgbClr val="000000"/>
                </a:solidFill>
                <a:effectLst/>
                <a:latin typeface="Arial" panose="020B0604020202020204" pitchFamily="34" charset="0"/>
                <a:ea typeface="Times New Roman" panose="02020603050405020304" pitchFamily="18" charset="0"/>
              </a:rPr>
              <a:t>Pentru</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aprobarea</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Concepției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sistemului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informațional</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automatizat</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Registrul</a:t>
            </a:r>
            <a:r>
              <a:rPr lang="fr-FR" sz="2800" dirty="0">
                <a:solidFill>
                  <a:srgbClr val="000000"/>
                </a:solidFill>
                <a:effectLst/>
                <a:latin typeface="Arial" panose="020B0604020202020204" pitchFamily="34" charset="0"/>
                <a:ea typeface="Times New Roman" panose="02020603050405020304" pitchFamily="18" charset="0"/>
              </a:rPr>
              <a:t> de stat al </a:t>
            </a:r>
            <a:r>
              <a:rPr lang="fr-FR" sz="2800" dirty="0" err="1">
                <a:solidFill>
                  <a:srgbClr val="000000"/>
                </a:solidFill>
                <a:effectLst/>
                <a:latin typeface="Arial" panose="020B0604020202020204" pitchFamily="34" charset="0"/>
                <a:ea typeface="Times New Roman" panose="02020603050405020304" pitchFamily="18" charset="0"/>
              </a:rPr>
              <a:t>populației</a:t>
            </a:r>
            <a:r>
              <a:rPr lang="fr-FR" sz="2800" dirty="0">
                <a:solidFill>
                  <a:srgbClr val="000000"/>
                </a:solidFill>
                <a:effectLst/>
                <a:latin typeface="Arial" panose="020B0604020202020204" pitchFamily="34" charset="0"/>
                <a:ea typeface="Times New Roman" panose="02020603050405020304" pitchFamily="18" charset="0"/>
              </a:rPr>
              <a:t>”;</a:t>
            </a:r>
            <a:br>
              <a:rPr lang="fr-FR" sz="2800" dirty="0">
                <a:solidFill>
                  <a:srgbClr val="000000"/>
                </a:solidFill>
                <a:effectLst/>
                <a:latin typeface="Arial" panose="020B0604020202020204" pitchFamily="34" charset="0"/>
                <a:ea typeface="Times New Roman" panose="02020603050405020304" pitchFamily="18" charset="0"/>
              </a:rPr>
            </a:br>
            <a:r>
              <a:rPr lang="fr-FR" sz="2800" dirty="0">
                <a:solidFill>
                  <a:srgbClr val="000000"/>
                </a:solidFill>
                <a:effectLst/>
                <a:latin typeface="Arial" panose="020B0604020202020204" pitchFamily="34" charset="0"/>
                <a:ea typeface="Times New Roman" panose="02020603050405020304" pitchFamily="18" charset="0"/>
              </a:rPr>
              <a:t>9. </a:t>
            </a:r>
            <a:r>
              <a:rPr lang="fr-FR" sz="2800" dirty="0" err="1">
                <a:solidFill>
                  <a:srgbClr val="000000"/>
                </a:solidFill>
                <a:effectLst/>
                <a:latin typeface="Arial" panose="020B0604020202020204" pitchFamily="34" charset="0"/>
                <a:ea typeface="Times New Roman" panose="02020603050405020304" pitchFamily="18" charset="0"/>
              </a:rPr>
              <a:t>Hotarîrea</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Guvemului</a:t>
            </a:r>
            <a:r>
              <a:rPr lang="fr-FR" sz="2800" dirty="0">
                <a:solidFill>
                  <a:srgbClr val="000000"/>
                </a:solidFill>
                <a:effectLst/>
                <a:latin typeface="Arial" panose="020B0604020202020204" pitchFamily="34" charset="0"/>
                <a:ea typeface="Times New Roman" panose="02020603050405020304" pitchFamily="18" charset="0"/>
              </a:rPr>
              <a:t> RM nr. 1128 </a:t>
            </a:r>
            <a:r>
              <a:rPr lang="fr-FR" sz="2800" dirty="0" err="1">
                <a:solidFill>
                  <a:srgbClr val="000000"/>
                </a:solidFill>
                <a:effectLst/>
                <a:latin typeface="Arial" panose="020B0604020202020204" pitchFamily="34" charset="0"/>
                <a:ea typeface="Times New Roman" panose="02020603050405020304" pitchFamily="18" charset="0"/>
              </a:rPr>
              <a:t>din</a:t>
            </a:r>
            <a:r>
              <a:rPr lang="fr-FR" sz="2800" dirty="0">
                <a:solidFill>
                  <a:srgbClr val="000000"/>
                </a:solidFill>
                <a:effectLst/>
                <a:latin typeface="Arial" panose="020B0604020202020204" pitchFamily="34" charset="0"/>
                <a:ea typeface="Times New Roman" panose="02020603050405020304" pitchFamily="18" charset="0"/>
              </a:rPr>
              <a:t> 14 </a:t>
            </a:r>
            <a:r>
              <a:rPr lang="fr-FR" sz="2800" dirty="0" err="1">
                <a:solidFill>
                  <a:srgbClr val="000000"/>
                </a:solidFill>
                <a:effectLst/>
                <a:latin typeface="Arial" panose="020B0604020202020204" pitchFamily="34" charset="0"/>
                <a:ea typeface="Times New Roman" panose="02020603050405020304" pitchFamily="18" charset="0"/>
              </a:rPr>
              <a:t>octombrie</a:t>
            </a:r>
            <a:r>
              <a:rPr lang="fr-FR" sz="2800" dirty="0">
                <a:solidFill>
                  <a:srgbClr val="000000"/>
                </a:solidFill>
                <a:effectLst/>
                <a:latin typeface="Arial" panose="020B0604020202020204" pitchFamily="34" charset="0"/>
                <a:ea typeface="Times New Roman" panose="02020603050405020304" pitchFamily="18" charset="0"/>
              </a:rPr>
              <a:t> 2004 „Cu </a:t>
            </a:r>
            <a:r>
              <a:rPr lang="fr-FR" sz="2800" dirty="0" err="1">
                <a:solidFill>
                  <a:srgbClr val="000000"/>
                </a:solidFill>
                <a:effectLst/>
                <a:latin typeface="Arial" panose="020B0604020202020204" pitchFamily="34" charset="0"/>
                <a:ea typeface="Times New Roman" panose="02020603050405020304" pitchFamily="18" charset="0"/>
              </a:rPr>
              <a:t>privire</a:t>
            </a:r>
            <a:r>
              <a:rPr lang="fr-FR" sz="2800" dirty="0">
                <a:solidFill>
                  <a:srgbClr val="000000"/>
                </a:solidFill>
                <a:effectLst/>
                <a:latin typeface="Arial" panose="020B0604020202020204" pitchFamily="34" charset="0"/>
                <a:ea typeface="Times New Roman" panose="02020603050405020304" pitchFamily="18" charset="0"/>
              </a:rPr>
              <a:t> la </a:t>
            </a:r>
            <a:r>
              <a:rPr lang="fr-FR" sz="2800" dirty="0" err="1">
                <a:solidFill>
                  <a:srgbClr val="000000"/>
                </a:solidFill>
                <a:effectLst/>
                <a:latin typeface="Arial" panose="020B0604020202020204" pitchFamily="34" charset="0"/>
                <a:ea typeface="Times New Roman" panose="02020603050405020304" pitchFamily="18" charset="0"/>
              </a:rPr>
              <a:t>aprobarea</a:t>
            </a:r>
            <a:br>
              <a:rPr lang="fr-FR" sz="2800" dirty="0">
                <a:solidFill>
                  <a:srgbClr val="000000"/>
                </a:solidFill>
                <a:effectLst/>
                <a:latin typeface="Arial" panose="020B0604020202020204" pitchFamily="34" charset="0"/>
                <a:ea typeface="Times New Roman" panose="02020603050405020304" pitchFamily="18" charset="0"/>
              </a:rPr>
            </a:br>
            <a:r>
              <a:rPr lang="fr-FR" sz="2800" dirty="0" err="1">
                <a:solidFill>
                  <a:srgbClr val="000000"/>
                </a:solidFill>
                <a:effectLst/>
                <a:latin typeface="Arial" panose="020B0604020202020204" pitchFamily="34" charset="0"/>
                <a:ea typeface="Times New Roman" panose="02020603050405020304" pitchFamily="18" charset="0"/>
              </a:rPr>
              <a:t>Concepției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Sistemului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Informațional</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Medical</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Integraf</a:t>
            </a:r>
            <a:r>
              <a:rPr lang="fr-FR" sz="2800" dirty="0">
                <a:solidFill>
                  <a:srgbClr val="000000"/>
                </a:solidFill>
                <a:effectLst/>
                <a:latin typeface="Arial" panose="020B0604020202020204" pitchFamily="34" charset="0"/>
                <a:ea typeface="Times New Roman" panose="02020603050405020304" pitchFamily="18" charset="0"/>
              </a:rPr>
              <a:t>’;</a:t>
            </a:r>
            <a:br>
              <a:rPr lang="fr-FR" sz="2800" dirty="0">
                <a:solidFill>
                  <a:srgbClr val="000000"/>
                </a:solidFill>
                <a:effectLst/>
                <a:latin typeface="Arial" panose="020B0604020202020204" pitchFamily="34" charset="0"/>
                <a:ea typeface="Times New Roman" panose="02020603050405020304" pitchFamily="18" charset="0"/>
              </a:rPr>
            </a:br>
            <a:r>
              <a:rPr lang="fr-FR" sz="2800" dirty="0">
                <a:solidFill>
                  <a:srgbClr val="000000"/>
                </a:solidFill>
                <a:effectLst/>
                <a:latin typeface="Arial" panose="020B0604020202020204" pitchFamily="34" charset="0"/>
                <a:ea typeface="Times New Roman" panose="02020603050405020304" pitchFamily="18" charset="0"/>
              </a:rPr>
              <a:t>10. </a:t>
            </a:r>
            <a:r>
              <a:rPr lang="fr-FR" sz="2800" dirty="0" err="1">
                <a:solidFill>
                  <a:srgbClr val="000000"/>
                </a:solidFill>
                <a:effectLst/>
                <a:latin typeface="Arial" panose="020B0604020202020204" pitchFamily="34" charset="0"/>
                <a:ea typeface="Times New Roman" panose="02020603050405020304" pitchFamily="18" charset="0"/>
              </a:rPr>
              <a:t>Hotarîrea</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Guvemului</a:t>
            </a:r>
            <a:r>
              <a:rPr lang="fr-FR" sz="2800" dirty="0">
                <a:solidFill>
                  <a:srgbClr val="000000"/>
                </a:solidFill>
                <a:effectLst/>
                <a:latin typeface="Arial" panose="020B0604020202020204" pitchFamily="34" charset="0"/>
                <a:ea typeface="Times New Roman" panose="02020603050405020304" pitchFamily="18" charset="0"/>
              </a:rPr>
              <a:t> RM nr. 85 </a:t>
            </a:r>
            <a:r>
              <a:rPr lang="fr-FR" sz="2800" dirty="0" err="1">
                <a:solidFill>
                  <a:srgbClr val="000000"/>
                </a:solidFill>
                <a:effectLst/>
                <a:latin typeface="Arial" panose="020B0604020202020204" pitchFamily="34" charset="0"/>
                <a:ea typeface="Times New Roman" panose="02020603050405020304" pitchFamily="18" charset="0"/>
              </a:rPr>
              <a:t>din</a:t>
            </a:r>
            <a:r>
              <a:rPr lang="fr-FR" sz="2800" dirty="0">
                <a:solidFill>
                  <a:srgbClr val="000000"/>
                </a:solidFill>
                <a:effectLst/>
                <a:latin typeface="Arial" panose="020B0604020202020204" pitchFamily="34" charset="0"/>
                <a:ea typeface="Times New Roman" panose="02020603050405020304" pitchFamily="18" charset="0"/>
              </a:rPr>
              <a:t> 25.01.2006 </a:t>
            </a:r>
            <a:r>
              <a:rPr lang="fr-FR" sz="2800" dirty="0" err="1">
                <a:solidFill>
                  <a:srgbClr val="000000"/>
                </a:solidFill>
                <a:effectLst/>
                <a:latin typeface="Arial" panose="020B0604020202020204" pitchFamily="34" charset="0"/>
                <a:ea typeface="Times New Roman" panose="02020603050405020304" pitchFamily="18" charset="0"/>
              </a:rPr>
              <a:t>cu</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privire</a:t>
            </a:r>
            <a:r>
              <a:rPr lang="fr-FR" sz="2800" dirty="0">
                <a:solidFill>
                  <a:srgbClr val="000000"/>
                </a:solidFill>
                <a:effectLst/>
                <a:latin typeface="Arial" panose="020B0604020202020204" pitchFamily="34" charset="0"/>
                <a:ea typeface="Times New Roman" panose="02020603050405020304" pitchFamily="18" charset="0"/>
              </a:rPr>
              <a:t> la </a:t>
            </a:r>
            <a:r>
              <a:rPr lang="fr-FR" sz="2800" dirty="0" err="1">
                <a:solidFill>
                  <a:srgbClr val="000000"/>
                </a:solidFill>
                <a:effectLst/>
                <a:latin typeface="Arial" panose="020B0604020202020204" pitchFamily="34" charset="0"/>
                <a:ea typeface="Times New Roman" panose="02020603050405020304" pitchFamily="18" charset="0"/>
              </a:rPr>
              <a:t>implementarea</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Sistemului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informaţional</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automatizat</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Nomenclatorul</a:t>
            </a:r>
            <a:r>
              <a:rPr lang="fr-FR" sz="2800" dirty="0">
                <a:solidFill>
                  <a:srgbClr val="000000"/>
                </a:solidFill>
                <a:effectLst/>
                <a:latin typeface="Arial" panose="020B0604020202020204" pitchFamily="34" charset="0"/>
                <a:ea typeface="Times New Roman" panose="02020603050405020304" pitchFamily="18" charset="0"/>
              </a:rPr>
              <a:t> de stat al </a:t>
            </a:r>
            <a:r>
              <a:rPr lang="fr-FR" sz="2800" dirty="0" err="1">
                <a:solidFill>
                  <a:srgbClr val="000000"/>
                </a:solidFill>
                <a:effectLst/>
                <a:latin typeface="Arial" panose="020B0604020202020204" pitchFamily="34" charset="0"/>
                <a:ea typeface="Times New Roman" panose="02020603050405020304" pitchFamily="18" charset="0"/>
              </a:rPr>
              <a:t>medicamentelor</a:t>
            </a:r>
            <a:r>
              <a:rPr lang="fr-FR" sz="2800" dirty="0">
                <a:solidFill>
                  <a:srgbClr val="000000"/>
                </a:solidFill>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buNone/>
            </a:pPr>
            <a:r>
              <a:rPr lang="fr-FR" sz="2800" dirty="0">
                <a:solidFill>
                  <a:srgbClr val="000000"/>
                </a:solidFill>
                <a:effectLst/>
                <a:latin typeface="Arial" panose="020B0604020202020204" pitchFamily="34" charset="0"/>
                <a:ea typeface="Times New Roman" panose="02020603050405020304" pitchFamily="18" charset="0"/>
              </a:rPr>
              <a:t>11. </a:t>
            </a:r>
            <a:r>
              <a:rPr lang="fr-FR" sz="2800" dirty="0" err="1">
                <a:solidFill>
                  <a:srgbClr val="000000"/>
                </a:solidFill>
                <a:effectLst/>
                <a:latin typeface="Arial" panose="020B0604020202020204" pitchFamily="34" charset="0"/>
                <a:ea typeface="Times New Roman" panose="02020603050405020304" pitchFamily="18" charset="0"/>
              </a:rPr>
              <a:t>Hotarirea</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Guvemului</a:t>
            </a:r>
            <a:r>
              <a:rPr lang="fr-FR" sz="2800" dirty="0">
                <a:solidFill>
                  <a:srgbClr val="000000"/>
                </a:solidFill>
                <a:effectLst/>
                <a:latin typeface="Arial" panose="020B0604020202020204" pitchFamily="34" charset="0"/>
                <a:ea typeface="Times New Roman" panose="02020603050405020304" pitchFamily="18" charset="0"/>
              </a:rPr>
              <a:t> RM nr. 499 </a:t>
            </a:r>
            <a:r>
              <a:rPr lang="fr-FR" sz="2800" dirty="0" err="1">
                <a:solidFill>
                  <a:srgbClr val="000000"/>
                </a:solidFill>
                <a:effectLst/>
                <a:latin typeface="Arial" panose="020B0604020202020204" pitchFamily="34" charset="0"/>
                <a:ea typeface="Times New Roman" panose="02020603050405020304" pitchFamily="18" charset="0"/>
              </a:rPr>
              <a:t>din</a:t>
            </a:r>
            <a:r>
              <a:rPr lang="fr-FR" sz="2800" dirty="0">
                <a:solidFill>
                  <a:srgbClr val="000000"/>
                </a:solidFill>
                <a:effectLst/>
                <a:latin typeface="Arial" panose="020B0604020202020204" pitchFamily="34" charset="0"/>
                <a:ea typeface="Times New Roman" panose="02020603050405020304" pitchFamily="18" charset="0"/>
              </a:rPr>
              <a:t> 06.07.2012 </a:t>
            </a:r>
            <a:r>
              <a:rPr lang="fr-FR" sz="2800" dirty="0" err="1">
                <a:solidFill>
                  <a:srgbClr val="000000"/>
                </a:solidFill>
                <a:effectLst/>
                <a:latin typeface="Arial" panose="020B0604020202020204" pitchFamily="34" charset="0"/>
                <a:ea typeface="Times New Roman" panose="02020603050405020304" pitchFamily="18" charset="0"/>
              </a:rPr>
              <a:t>cu</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privire</a:t>
            </a:r>
            <a:r>
              <a:rPr lang="fr-FR" sz="2800" dirty="0">
                <a:solidFill>
                  <a:srgbClr val="000000"/>
                </a:solidFill>
                <a:effectLst/>
                <a:latin typeface="Arial" panose="020B0604020202020204" pitchFamily="34" charset="0"/>
                <a:ea typeface="Times New Roman" panose="02020603050405020304" pitchFamily="18" charset="0"/>
              </a:rPr>
              <a:t> la </a:t>
            </a:r>
            <a:r>
              <a:rPr lang="fr-FR" sz="2800" dirty="0" err="1">
                <a:solidFill>
                  <a:srgbClr val="000000"/>
                </a:solidFill>
                <a:effectLst/>
                <a:latin typeface="Arial" panose="020B0604020202020204" pitchFamily="34" charset="0"/>
                <a:ea typeface="Times New Roman" panose="02020603050405020304" pitchFamily="18" charset="0"/>
              </a:rPr>
              <a:t>subdiviziunea</a:t>
            </a:r>
            <a:r>
              <a:rPr lang="fr-FR" sz="2800" dirty="0">
                <a:solidFill>
                  <a:srgbClr val="000000"/>
                </a:solidFill>
                <a:effectLst/>
                <a:latin typeface="Arial" panose="020B0604020202020204" pitchFamily="34" charset="0"/>
                <a:ea typeface="Times New Roman" panose="02020603050405020304" pitchFamily="18" charset="0"/>
              </a:rPr>
              <a:t> e-</a:t>
            </a:r>
            <a:r>
              <a:rPr lang="fr-FR" sz="2800" dirty="0" err="1">
                <a:solidFill>
                  <a:srgbClr val="000000"/>
                </a:solidFill>
                <a:effectLst/>
                <a:latin typeface="Arial" panose="020B0604020202020204" pitchFamily="34" charset="0"/>
                <a:ea typeface="Times New Roman" panose="02020603050405020304" pitchFamily="18" charset="0"/>
              </a:rPr>
              <a:t>Transformare</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din</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cadrul</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autorității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administrației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publice</a:t>
            </a:r>
            <a:r>
              <a:rPr lang="fr-FR" sz="2800" dirty="0">
                <a:solidFill>
                  <a:srgbClr val="000000"/>
                </a:solidFill>
                <a:effectLst/>
                <a:latin typeface="Arial" panose="020B0604020202020204" pitchFamily="34" charset="0"/>
                <a:ea typeface="Times New Roman" panose="02020603050405020304" pitchFamily="18" charset="0"/>
              </a:rPr>
              <a:t> centrale;</a:t>
            </a:r>
            <a:br>
              <a:rPr lang="fr-FR" sz="2800" dirty="0">
                <a:solidFill>
                  <a:srgbClr val="000000"/>
                </a:solidFill>
                <a:effectLst/>
                <a:latin typeface="Arial" panose="020B0604020202020204" pitchFamily="34" charset="0"/>
                <a:ea typeface="Times New Roman" panose="02020603050405020304" pitchFamily="18" charset="0"/>
              </a:rPr>
            </a:br>
            <a:r>
              <a:rPr lang="fr-FR" sz="2800" dirty="0">
                <a:solidFill>
                  <a:srgbClr val="000000"/>
                </a:solidFill>
                <a:effectLst/>
                <a:latin typeface="Arial" panose="020B0604020202020204" pitchFamily="34" charset="0"/>
                <a:ea typeface="Times New Roman" panose="02020603050405020304" pitchFamily="18" charset="0"/>
              </a:rPr>
              <a:t>12. </a:t>
            </a:r>
            <a:r>
              <a:rPr lang="fr-FR" sz="2800" dirty="0" err="1">
                <a:solidFill>
                  <a:srgbClr val="000000"/>
                </a:solidFill>
                <a:effectLst/>
                <a:latin typeface="Arial" panose="020B0604020202020204" pitchFamily="34" charset="0"/>
                <a:ea typeface="Times New Roman" panose="02020603050405020304" pitchFamily="18" charset="0"/>
              </a:rPr>
              <a:t>Ordinul</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Ministerului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Sănătății</a:t>
            </a:r>
            <a:r>
              <a:rPr lang="fr-FR" sz="2800" dirty="0">
                <a:solidFill>
                  <a:srgbClr val="000000"/>
                </a:solidFill>
                <a:effectLst/>
                <a:latin typeface="Arial" panose="020B0604020202020204" pitchFamily="34" charset="0"/>
                <a:ea typeface="Times New Roman" panose="02020603050405020304" pitchFamily="18" charset="0"/>
              </a:rPr>
              <a:t> Nr. 739 </a:t>
            </a:r>
            <a:r>
              <a:rPr lang="fr-FR" sz="2800" dirty="0" err="1">
                <a:solidFill>
                  <a:srgbClr val="000000"/>
                </a:solidFill>
                <a:effectLst/>
                <a:latin typeface="Arial" panose="020B0604020202020204" pitchFamily="34" charset="0"/>
                <a:ea typeface="Times New Roman" panose="02020603050405020304" pitchFamily="18" charset="0"/>
              </a:rPr>
              <a:t>din</a:t>
            </a:r>
            <a:r>
              <a:rPr lang="fr-FR" sz="2800" dirty="0">
                <a:solidFill>
                  <a:srgbClr val="000000"/>
                </a:solidFill>
                <a:effectLst/>
                <a:latin typeface="Arial" panose="020B0604020202020204" pitchFamily="34" charset="0"/>
                <a:ea typeface="Times New Roman" panose="02020603050405020304" pitchFamily="18" charset="0"/>
              </a:rPr>
              <a:t> 23.07.2012 </a:t>
            </a:r>
            <a:r>
              <a:rPr lang="fr-FR" sz="2800" dirty="0" err="1">
                <a:solidFill>
                  <a:srgbClr val="000000"/>
                </a:solidFill>
                <a:effectLst/>
                <a:latin typeface="Arial" panose="020B0604020202020204" pitchFamily="34" charset="0"/>
                <a:ea typeface="Times New Roman" panose="02020603050405020304" pitchFamily="18" charset="0"/>
              </a:rPr>
              <a:t>cu</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privire</a:t>
            </a:r>
            <a:r>
              <a:rPr lang="fr-FR" sz="2800" dirty="0">
                <a:solidFill>
                  <a:srgbClr val="000000"/>
                </a:solidFill>
                <a:effectLst/>
                <a:latin typeface="Arial" panose="020B0604020202020204" pitchFamily="34" charset="0"/>
                <a:ea typeface="Times New Roman" panose="02020603050405020304" pitchFamily="18" charset="0"/>
              </a:rPr>
              <a:t> la </a:t>
            </a:r>
            <a:r>
              <a:rPr lang="fr-FR" sz="2800" dirty="0" err="1">
                <a:solidFill>
                  <a:srgbClr val="000000"/>
                </a:solidFill>
                <a:effectLst/>
                <a:latin typeface="Arial" panose="020B0604020202020204" pitchFamily="34" charset="0"/>
                <a:ea typeface="Times New Roman" panose="02020603050405020304" pitchFamily="18" charset="0"/>
              </a:rPr>
              <a:t>reglementarea</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autorizării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produselor</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medicamentoase</a:t>
            </a:r>
            <a:r>
              <a:rPr lang="fr-FR" sz="2800" dirty="0">
                <a:solidFill>
                  <a:srgbClr val="000000"/>
                </a:solidFill>
                <a:effectLst/>
                <a:latin typeface="Arial" panose="020B0604020202020204" pitchFamily="34" charset="0"/>
                <a:ea typeface="Times New Roman" panose="02020603050405020304" pitchFamily="18" charset="0"/>
              </a:rPr>
              <a:t> de </a:t>
            </a:r>
            <a:r>
              <a:rPr lang="fr-FR" sz="2800" dirty="0" err="1">
                <a:solidFill>
                  <a:srgbClr val="000000"/>
                </a:solidFill>
                <a:effectLst/>
                <a:latin typeface="Arial" panose="020B0604020202020204" pitchFamily="34" charset="0"/>
                <a:ea typeface="Times New Roman" panose="02020603050405020304" pitchFamily="18" charset="0"/>
              </a:rPr>
              <a:t>uz</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uman</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şi</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introducerea</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modificărilor</a:t>
            </a:r>
            <a:r>
              <a:rPr lang="fr-FR" sz="2800" dirty="0">
                <a:solidFill>
                  <a:srgbClr val="000000"/>
                </a:solidFill>
                <a:effectLst/>
                <a:latin typeface="Arial" panose="020B0604020202020204" pitchFamily="34" charset="0"/>
                <a:ea typeface="Times New Roman" panose="02020603050405020304" pitchFamily="18" charset="0"/>
              </a:rPr>
              <a:t> </a:t>
            </a:r>
            <a:r>
              <a:rPr lang="fr-FR" sz="2800" dirty="0" err="1">
                <a:solidFill>
                  <a:srgbClr val="000000"/>
                </a:solidFill>
                <a:effectLst/>
                <a:latin typeface="Arial" panose="020B0604020202020204" pitchFamily="34" charset="0"/>
                <a:ea typeface="Times New Roman" panose="02020603050405020304" pitchFamily="18" charset="0"/>
              </a:rPr>
              <a:t>postautorizare</a:t>
            </a:r>
            <a:r>
              <a:rPr lang="fr-FR" sz="2800" dirty="0">
                <a:solidFill>
                  <a:srgbClr val="000000"/>
                </a:solidFill>
                <a:effectLst/>
                <a:latin typeface="Arial" panose="020B0604020202020204" pitchFamily="34" charset="0"/>
                <a:ea typeface="Times New Roman" panose="02020603050405020304" pitchFamily="18" charset="0"/>
              </a:rPr>
              <a:t>.</a:t>
            </a:r>
            <a:br>
              <a:rPr lang="fr-FR" sz="2800" dirty="0">
                <a:solidFill>
                  <a:srgbClr val="000000"/>
                </a:solidFill>
                <a:effectLst/>
                <a:latin typeface="Arial" panose="020B0604020202020204" pitchFamily="34" charset="0"/>
                <a:ea typeface="Times New Roman" panose="02020603050405020304" pitchFamily="18" charset="0"/>
              </a:rPr>
            </a:br>
            <a:r>
              <a:rPr lang="fr-FR" sz="2800" dirty="0">
                <a:solidFill>
                  <a:srgbClr val="000000"/>
                </a:solidFill>
                <a:effectLst/>
                <a:latin typeface="Arial" panose="020B0604020202020204" pitchFamily="34" charset="0"/>
                <a:ea typeface="Times New Roman" panose="02020603050405020304" pitchFamily="18" charset="0"/>
              </a:rPr>
              <a:t>13. </a:t>
            </a:r>
            <a:r>
              <a:rPr lang="fr-FR" sz="2800" b="1" dirty="0" err="1">
                <a:solidFill>
                  <a:srgbClr val="333333"/>
                </a:solidFill>
                <a:effectLst/>
                <a:latin typeface="Arial" panose="020B0604020202020204" pitchFamily="34" charset="0"/>
                <a:ea typeface="Times New Roman" panose="02020603050405020304" pitchFamily="18" charset="0"/>
              </a:rPr>
              <a:t>Rgulamentul</a:t>
            </a:r>
            <a:r>
              <a:rPr lang="fr-FR" sz="2800" b="1" dirty="0">
                <a:solidFill>
                  <a:srgbClr val="333333"/>
                </a:solidFill>
                <a:effectLst/>
                <a:latin typeface="Arial" panose="020B0604020202020204" pitchFamily="34" charset="0"/>
                <a:ea typeface="Times New Roman" panose="02020603050405020304" pitchFamily="18" charset="0"/>
              </a:rPr>
              <a:t> </a:t>
            </a:r>
            <a:r>
              <a:rPr lang="fr-FR" sz="2800" b="1" dirty="0" err="1">
                <a:solidFill>
                  <a:srgbClr val="333333"/>
                </a:solidFill>
                <a:effectLst/>
                <a:latin typeface="Arial" panose="020B0604020202020204" pitchFamily="34" charset="0"/>
                <a:ea typeface="Times New Roman" panose="02020603050405020304" pitchFamily="18" charset="0"/>
              </a:rPr>
              <a:t>privind</a:t>
            </a:r>
            <a:r>
              <a:rPr lang="fr-FR" sz="2800" b="1" dirty="0">
                <a:solidFill>
                  <a:srgbClr val="333333"/>
                </a:solidFill>
                <a:effectLst/>
                <a:latin typeface="Arial" panose="020B0604020202020204" pitchFamily="34" charset="0"/>
                <a:ea typeface="Times New Roman" panose="02020603050405020304" pitchFamily="18" charset="0"/>
              </a:rPr>
              <a:t> </a:t>
            </a:r>
            <a:r>
              <a:rPr lang="fr-FR" sz="2800" b="1" dirty="0" err="1">
                <a:solidFill>
                  <a:srgbClr val="333333"/>
                </a:solidFill>
                <a:effectLst/>
                <a:latin typeface="Arial" panose="020B0604020202020204" pitchFamily="34" charset="0"/>
                <a:ea typeface="Times New Roman" panose="02020603050405020304" pitchFamily="18" charset="0"/>
              </a:rPr>
              <a:t>organizarea</a:t>
            </a:r>
            <a:r>
              <a:rPr lang="fr-FR" sz="2800" b="1" dirty="0">
                <a:solidFill>
                  <a:srgbClr val="333333"/>
                </a:solidFill>
                <a:effectLst/>
                <a:latin typeface="Arial" panose="020B0604020202020204" pitchFamily="34" charset="0"/>
                <a:ea typeface="Times New Roman" panose="02020603050405020304" pitchFamily="18" charset="0"/>
              </a:rPr>
              <a:t> </a:t>
            </a:r>
            <a:r>
              <a:rPr lang="fr-FR" sz="2800" b="1" dirty="0" err="1">
                <a:solidFill>
                  <a:srgbClr val="333333"/>
                </a:solidFill>
                <a:effectLst/>
                <a:latin typeface="Arial" panose="020B0604020202020204" pitchFamily="34" charset="0"/>
                <a:ea typeface="Times New Roman" panose="02020603050405020304" pitchFamily="18" charset="0"/>
              </a:rPr>
              <a:t>şi</a:t>
            </a:r>
            <a:r>
              <a:rPr lang="fr-FR" sz="2800" b="1" dirty="0">
                <a:solidFill>
                  <a:srgbClr val="333333"/>
                </a:solidFill>
                <a:effectLst/>
                <a:latin typeface="Arial" panose="020B0604020202020204" pitchFamily="34" charset="0"/>
                <a:ea typeface="Times New Roman" panose="02020603050405020304" pitchFamily="18" charset="0"/>
              </a:rPr>
              <a:t> </a:t>
            </a:r>
            <a:r>
              <a:rPr lang="fr-FR" sz="2800" b="1" dirty="0" err="1">
                <a:solidFill>
                  <a:srgbClr val="333333"/>
                </a:solidFill>
                <a:effectLst/>
                <a:latin typeface="Arial" panose="020B0604020202020204" pitchFamily="34" charset="0"/>
                <a:ea typeface="Times New Roman" panose="02020603050405020304" pitchFamily="18" charset="0"/>
              </a:rPr>
              <a:t>funcţionarea</a:t>
            </a:r>
            <a:r>
              <a:rPr lang="fr-FR" sz="2800" b="1" dirty="0">
                <a:solidFill>
                  <a:srgbClr val="333333"/>
                </a:solidFill>
                <a:effectLst/>
                <a:latin typeface="Arial" panose="020B0604020202020204" pitchFamily="34" charset="0"/>
                <a:ea typeface="Times New Roman" panose="02020603050405020304" pitchFamily="18" charset="0"/>
              </a:rPr>
              <a:t>  </a:t>
            </a:r>
            <a:r>
              <a:rPr lang="fr-FR" sz="2800" b="1" dirty="0" err="1">
                <a:solidFill>
                  <a:srgbClr val="333333"/>
                </a:solidFill>
                <a:effectLst/>
                <a:latin typeface="Arial" panose="020B0604020202020204" pitchFamily="34" charset="0"/>
                <a:ea typeface="Times New Roman" panose="02020603050405020304" pitchFamily="18" charset="0"/>
              </a:rPr>
              <a:t>Agenţiei</a:t>
            </a:r>
            <a:r>
              <a:rPr lang="fr-FR" sz="2800" b="1" dirty="0">
                <a:solidFill>
                  <a:srgbClr val="333333"/>
                </a:solidFill>
                <a:effectLst/>
                <a:latin typeface="Arial" panose="020B0604020202020204" pitchFamily="34" charset="0"/>
                <a:ea typeface="Times New Roman" panose="02020603050405020304" pitchFamily="18" charset="0"/>
              </a:rPr>
              <a:t> </a:t>
            </a:r>
            <a:r>
              <a:rPr lang="fr-FR" sz="2800" b="1" dirty="0" err="1">
                <a:solidFill>
                  <a:srgbClr val="333333"/>
                </a:solidFill>
                <a:effectLst/>
                <a:latin typeface="Arial" panose="020B0604020202020204" pitchFamily="34" charset="0"/>
                <a:ea typeface="Times New Roman" panose="02020603050405020304" pitchFamily="18" charset="0"/>
              </a:rPr>
              <a:t>Medicamentului</a:t>
            </a:r>
            <a:r>
              <a:rPr lang="fr-FR" sz="2800" b="1" dirty="0">
                <a:solidFill>
                  <a:srgbClr val="333333"/>
                </a:solidFill>
                <a:effectLst/>
                <a:latin typeface="Arial" panose="020B0604020202020204" pitchFamily="34" charset="0"/>
                <a:ea typeface="Times New Roman" panose="02020603050405020304" pitchFamily="18" charset="0"/>
              </a:rPr>
              <a:t> </a:t>
            </a:r>
            <a:r>
              <a:rPr lang="fr-FR" sz="2800" b="1" dirty="0" err="1">
                <a:solidFill>
                  <a:srgbClr val="333333"/>
                </a:solidFill>
                <a:effectLst/>
                <a:latin typeface="Arial" panose="020B0604020202020204" pitchFamily="34" charset="0"/>
                <a:ea typeface="Times New Roman" panose="02020603050405020304" pitchFamily="18" charset="0"/>
              </a:rPr>
              <a:t>şi</a:t>
            </a:r>
            <a:r>
              <a:rPr lang="fr-FR" sz="2800" b="1" dirty="0">
                <a:solidFill>
                  <a:srgbClr val="333333"/>
                </a:solidFill>
                <a:effectLst/>
                <a:latin typeface="Arial" panose="020B0604020202020204" pitchFamily="34" charset="0"/>
                <a:ea typeface="Times New Roman" panose="02020603050405020304" pitchFamily="18" charset="0"/>
              </a:rPr>
              <a:t>   </a:t>
            </a:r>
            <a:r>
              <a:rPr lang="fr-FR" sz="2800" b="1" dirty="0" err="1">
                <a:solidFill>
                  <a:srgbClr val="333333"/>
                </a:solidFill>
                <a:effectLst/>
                <a:latin typeface="Arial" panose="020B0604020202020204" pitchFamily="34" charset="0"/>
                <a:ea typeface="Times New Roman" panose="02020603050405020304" pitchFamily="18" charset="0"/>
              </a:rPr>
              <a:t>Dispozitivelor</a:t>
            </a:r>
            <a:r>
              <a:rPr lang="fr-FR" sz="2800" b="1" dirty="0">
                <a:solidFill>
                  <a:srgbClr val="333333"/>
                </a:solidFill>
                <a:effectLst/>
                <a:latin typeface="Arial" panose="020B0604020202020204" pitchFamily="34" charset="0"/>
                <a:ea typeface="Times New Roman" panose="02020603050405020304" pitchFamily="18" charset="0"/>
              </a:rPr>
              <a:t> </a:t>
            </a:r>
            <a:r>
              <a:rPr lang="fr-FR" sz="2800" b="1" dirty="0" err="1">
                <a:solidFill>
                  <a:srgbClr val="333333"/>
                </a:solidFill>
                <a:effectLst/>
                <a:latin typeface="Arial" panose="020B0604020202020204" pitchFamily="34" charset="0"/>
                <a:ea typeface="Times New Roman" panose="02020603050405020304" pitchFamily="18" charset="0"/>
              </a:rPr>
              <a:t>Medicale</a:t>
            </a:r>
            <a:endParaRPr lang="en-US" sz="2800" dirty="0">
              <a:effectLst/>
              <a:latin typeface="Times New Roman" panose="02020603050405020304" pitchFamily="18" charset="0"/>
              <a:ea typeface="Times New Roman" panose="02020603050405020304" pitchFamily="18" charset="0"/>
            </a:endParaRPr>
          </a:p>
          <a:p>
            <a:pPr marL="0" marR="0"/>
            <a:r>
              <a:rPr lang="en-US" sz="2800" dirty="0">
                <a:effectLst/>
                <a:latin typeface="Arial" panose="020B0604020202020204" pitchFamily="34" charset="0"/>
                <a:ea typeface="Times New Roman" panose="02020603050405020304" pitchFamily="18" charset="0"/>
              </a:rPr>
              <a:t>14. </a:t>
            </a:r>
            <a:r>
              <a:rPr lang="en-US" sz="2800" dirty="0" err="1">
                <a:solidFill>
                  <a:srgbClr val="0070C0"/>
                </a:solidFill>
                <a:effectLst/>
                <a:latin typeface="Arial" panose="020B0604020202020204" pitchFamily="34" charset="0"/>
                <a:ea typeface="Times New Roman" panose="02020603050405020304" pitchFamily="18" charset="0"/>
              </a:rPr>
              <a:t>Concepția</a:t>
            </a:r>
            <a:r>
              <a:rPr lang="en-US" sz="2800" dirty="0">
                <a:solidFill>
                  <a:srgbClr val="0070C0"/>
                </a:solidFill>
                <a:effectLst/>
                <a:latin typeface="Arial" panose="020B0604020202020204" pitchFamily="34" charset="0"/>
                <a:ea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rPr>
              <a:t>Sistemului</a:t>
            </a:r>
            <a:r>
              <a:rPr lang="en-US" sz="2800" dirty="0">
                <a:solidFill>
                  <a:srgbClr val="0070C0"/>
                </a:solidFill>
                <a:effectLst/>
                <a:latin typeface="Arial" panose="020B0604020202020204" pitchFamily="34" charset="0"/>
                <a:ea typeface="Times New Roman" panose="02020603050405020304" pitchFamily="18" charset="0"/>
              </a:rPr>
              <a:t> informatic de </a:t>
            </a:r>
            <a:r>
              <a:rPr lang="en-US" sz="2800" dirty="0" err="1">
                <a:solidFill>
                  <a:srgbClr val="0070C0"/>
                </a:solidFill>
                <a:effectLst/>
                <a:latin typeface="Arial" panose="020B0604020202020204" pitchFamily="34" charset="0"/>
                <a:ea typeface="Times New Roman" panose="02020603050405020304" pitchFamily="18" charset="0"/>
              </a:rPr>
              <a:t>evidență</a:t>
            </a:r>
            <a:r>
              <a:rPr lang="en-US" sz="2800" dirty="0">
                <a:solidFill>
                  <a:srgbClr val="0070C0"/>
                </a:solidFill>
                <a:effectLst/>
                <a:latin typeface="Arial" panose="020B0604020202020204" pitchFamily="34" charset="0"/>
                <a:ea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rPr>
              <a:t>automatizată</a:t>
            </a:r>
            <a:r>
              <a:rPr lang="en-US" sz="2800" dirty="0">
                <a:solidFill>
                  <a:srgbClr val="0070C0"/>
                </a:solidFill>
                <a:effectLst/>
                <a:latin typeface="Arial" panose="020B0604020202020204" pitchFamily="34" charset="0"/>
                <a:ea typeface="Times New Roman" panose="02020603050405020304" pitchFamily="18" charset="0"/>
              </a:rPr>
              <a:t> a </a:t>
            </a:r>
            <a:r>
              <a:rPr lang="en-US" sz="2800" dirty="0" err="1">
                <a:solidFill>
                  <a:srgbClr val="0070C0"/>
                </a:solidFill>
                <a:effectLst/>
                <a:latin typeface="Arial" panose="020B0604020202020204" pitchFamily="34" charset="0"/>
                <a:ea typeface="Times New Roman" panose="02020603050405020304" pitchFamily="18" charset="0"/>
              </a:rPr>
              <a:t>medicamentelor</a:t>
            </a:r>
            <a:endParaRPr lang="en-US" sz="2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44B0514B-34AE-A009-3A3A-75FB53A43DA3}"/>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extLst>
      <p:ext uri="{BB962C8B-B14F-4D97-AF65-F5344CB8AC3E}">
        <p14:creationId xmlns:p14="http://schemas.microsoft.com/office/powerpoint/2010/main" val="1126538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5EBFC-203B-FA62-D32C-1906AB52B668}"/>
              </a:ext>
            </a:extLst>
          </p:cNvPr>
          <p:cNvSpPr>
            <a:spLocks noGrp="1"/>
          </p:cNvSpPr>
          <p:nvPr>
            <p:ph idx="1"/>
          </p:nvPr>
        </p:nvSpPr>
        <p:spPr>
          <a:xfrm>
            <a:off x="156754" y="444137"/>
            <a:ext cx="11721737" cy="5732826"/>
          </a:xfrm>
        </p:spPr>
        <p:txBody>
          <a:bodyPr>
            <a:normAutofit/>
          </a:bodyPr>
          <a:lstStyle/>
          <a:p>
            <a:pPr marL="0" marR="0">
              <a:buNone/>
            </a:pPr>
            <a:r>
              <a:rPr lang="fr-FR" sz="1800" dirty="0" err="1">
                <a:solidFill>
                  <a:srgbClr val="000000"/>
                </a:solidFill>
                <a:effectLst/>
                <a:latin typeface="Arial" panose="020B0604020202020204" pitchFamily="34" charset="0"/>
                <a:ea typeface="Times New Roman" panose="02020603050405020304" pitchFamily="18" charset="0"/>
              </a:rPr>
              <a:t>Actorii</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principali</a:t>
            </a:r>
            <a:r>
              <a:rPr lang="fr-FR" sz="1800" b="1" dirty="0">
                <a:solidFill>
                  <a:srgbClr val="000000"/>
                </a:solidFill>
                <a:effectLst/>
                <a:latin typeface="Arial" panose="020B0604020202020204" pitchFamily="34" charset="0"/>
                <a:ea typeface="Times New Roman" panose="02020603050405020304" pitchFamily="18" charset="0"/>
              </a:rPr>
              <a:t> </a:t>
            </a:r>
            <a:r>
              <a:rPr lang="fr-FR" sz="1800" dirty="0">
                <a:solidFill>
                  <a:srgbClr val="000000"/>
                </a:solidFill>
                <a:effectLst/>
                <a:latin typeface="Arial" panose="020B0604020202020204" pitchFamily="34" charset="0"/>
                <a:ea typeface="Times New Roman" panose="02020603050405020304" pitchFamily="18" charset="0"/>
              </a:rPr>
              <a:t>vor </a:t>
            </a:r>
            <a:r>
              <a:rPr lang="fr-FR" sz="1800" dirty="0" err="1">
                <a:solidFill>
                  <a:srgbClr val="000000"/>
                </a:solidFill>
                <a:effectLst/>
                <a:latin typeface="Arial" panose="020B0604020202020204" pitchFamily="34" charset="0"/>
                <a:ea typeface="Times New Roman" panose="02020603050405020304" pitchFamily="18" charset="0"/>
              </a:rPr>
              <a:t>menține</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interacțiunea</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informațională</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reglamentată</a:t>
            </a:r>
            <a:r>
              <a:rPr lang="fr-FR" sz="1800" dirty="0">
                <a:solidFill>
                  <a:srgbClr val="000000"/>
                </a:solidFill>
                <a:effectLst/>
                <a:latin typeface="Arial" panose="020B0604020202020204" pitchFamily="34" charset="0"/>
                <a:ea typeface="Times New Roman" panose="02020603050405020304" pitchFamily="18" charset="0"/>
              </a:rPr>
              <a:t> </a:t>
            </a:r>
            <a:r>
              <a:rPr lang="fr-FR" sz="1800" b="0" i="0" dirty="0" err="1">
                <a:solidFill>
                  <a:srgbClr val="000000"/>
                </a:solidFill>
                <a:effectLst/>
                <a:latin typeface="Arial" panose="020B0604020202020204" pitchFamily="34" charset="0"/>
                <a:ea typeface="Times New Roman" panose="02020603050405020304" pitchFamily="18" charset="0"/>
              </a:rPr>
              <a:t>pe</a:t>
            </a:r>
            <a:r>
              <a:rPr lang="fr-FR" sz="1800" b="0" i="0" dirty="0">
                <a:solidFill>
                  <a:srgbClr val="000000"/>
                </a:solidFill>
                <a:effectLst/>
                <a:latin typeface="Arial" panose="020B0604020202020204" pitchFamily="34" charset="0"/>
                <a:ea typeface="Times New Roman" panose="02020603050405020304" pitchFamily="18" charset="0"/>
              </a:rPr>
              <a:t> </a:t>
            </a:r>
            <a:r>
              <a:rPr lang="fr-FR" sz="1800" b="0" i="0" dirty="0" err="1">
                <a:solidFill>
                  <a:srgbClr val="000000"/>
                </a:solidFill>
                <a:effectLst/>
                <a:latin typeface="Arial" panose="020B0604020202020204" pitchFamily="34" charset="0"/>
                <a:ea typeface="Times New Roman" panose="02020603050405020304" pitchFamily="18" charset="0"/>
              </a:rPr>
              <a:t>tot</a:t>
            </a:r>
            <a:r>
              <a:rPr lang="fr-FR" sz="1800" b="0" i="0" dirty="0">
                <a:solidFill>
                  <a:srgbClr val="000000"/>
                </a:solidFill>
                <a:effectLst/>
                <a:latin typeface="Arial" panose="020B0604020202020204" pitchFamily="34" charset="0"/>
                <a:ea typeface="Times New Roman" panose="02020603050405020304" pitchFamily="18" charset="0"/>
              </a:rPr>
              <a:t> </a:t>
            </a:r>
            <a:r>
              <a:rPr lang="fr-FR" sz="1800" b="0" i="0" dirty="0" err="1">
                <a:solidFill>
                  <a:srgbClr val="000000"/>
                </a:solidFill>
                <a:effectLst/>
                <a:latin typeface="Arial" panose="020B0604020202020204" pitchFamily="34" charset="0"/>
                <a:ea typeface="Times New Roman" panose="02020603050405020304" pitchFamily="18" charset="0"/>
              </a:rPr>
              <a:t>parcursul</a:t>
            </a:r>
            <a:r>
              <a:rPr lang="fr-FR" sz="1800" b="0" i="0" dirty="0">
                <a:solidFill>
                  <a:srgbClr val="000000"/>
                </a:solidFill>
                <a:effectLst/>
                <a:latin typeface="Arial" panose="020B0604020202020204" pitchFamily="34" charset="0"/>
                <a:ea typeface="Times New Roman" panose="02020603050405020304" pitchFamily="18" charset="0"/>
              </a:rPr>
              <a:t> </a:t>
            </a:r>
            <a:r>
              <a:rPr lang="fr-FR" sz="1800" b="0" i="0" dirty="0" err="1">
                <a:solidFill>
                  <a:srgbClr val="000000"/>
                </a:solidFill>
                <a:effectLst/>
                <a:latin typeface="Arial" panose="020B0604020202020204" pitchFamily="34" charset="0"/>
                <a:ea typeface="Times New Roman" panose="02020603050405020304" pitchFamily="18" charset="0"/>
              </a:rPr>
              <a:t>ciclului</a:t>
            </a:r>
            <a:r>
              <a:rPr lang="fr-FR" sz="1800" b="0" i="0" dirty="0">
                <a:solidFill>
                  <a:srgbClr val="000000"/>
                </a:solidFill>
                <a:effectLst/>
                <a:latin typeface="Arial" panose="020B0604020202020204" pitchFamily="34" charset="0"/>
                <a:ea typeface="Times New Roman" panose="02020603050405020304" pitchFamily="18" charset="0"/>
              </a:rPr>
              <a:t> de </a:t>
            </a:r>
            <a:r>
              <a:rPr lang="fr-FR" sz="1800" b="0" i="0" dirty="0" err="1">
                <a:solidFill>
                  <a:srgbClr val="000000"/>
                </a:solidFill>
                <a:effectLst/>
                <a:latin typeface="Arial" panose="020B0604020202020204" pitchFamily="34" charset="0"/>
                <a:ea typeface="Times New Roman" panose="02020603050405020304" pitchFamily="18" charset="0"/>
              </a:rPr>
              <a:t>viață</a:t>
            </a:r>
            <a:r>
              <a:rPr lang="fr-FR" sz="1800" b="0" i="0" dirty="0">
                <a:solidFill>
                  <a:srgbClr val="000000"/>
                </a:solidFill>
                <a:effectLst/>
                <a:latin typeface="Arial" panose="020B0604020202020204" pitchFamily="34" charset="0"/>
                <a:ea typeface="Times New Roman" panose="02020603050405020304" pitchFamily="18" charset="0"/>
              </a:rPr>
              <a:t> a </a:t>
            </a:r>
            <a:r>
              <a:rPr lang="fr-FR" sz="1800" b="0" i="0" dirty="0" err="1">
                <a:solidFill>
                  <a:srgbClr val="000000"/>
                </a:solidFill>
                <a:effectLst/>
                <a:latin typeface="Arial" panose="020B0604020202020204" pitchFamily="34" charset="0"/>
                <a:ea typeface="Times New Roman" panose="02020603050405020304" pitchFamily="18" charset="0"/>
              </a:rPr>
              <a:t>medicamentului</a:t>
            </a:r>
            <a:r>
              <a:rPr lang="fr-FR" sz="1800" b="0" i="0" dirty="0">
                <a:solidFill>
                  <a:srgbClr val="000000"/>
                </a:solidFill>
                <a:effectLst/>
                <a:latin typeface="Arial" panose="020B0604020202020204" pitchFamily="34" charset="0"/>
                <a:ea typeface="Times New Roman" panose="02020603050405020304" pitchFamily="18" charset="0"/>
              </a:rPr>
              <a:t>, printer </a:t>
            </a:r>
            <a:r>
              <a:rPr lang="fr-FR" sz="1800" b="0" i="0" dirty="0" err="1">
                <a:solidFill>
                  <a:srgbClr val="000000"/>
                </a:solidFill>
                <a:effectLst/>
                <a:latin typeface="Arial" panose="020B0604020202020204" pitchFamily="34" charset="0"/>
                <a:ea typeface="Times New Roman" panose="02020603050405020304" pitchFamily="18" charset="0"/>
              </a:rPr>
              <a:t>aceștia</a:t>
            </a:r>
            <a:r>
              <a:rPr lang="fr-FR" sz="1800" b="0" i="0" dirty="0">
                <a:solidFill>
                  <a:srgbClr val="000000"/>
                </a:solidFill>
                <a:effectLst/>
                <a:latin typeface="Arial" panose="020B0604020202020204" pitchFamily="34" charset="0"/>
                <a:ea typeface="Times New Roman" panose="02020603050405020304" pitchFamily="18" charset="0"/>
              </a:rPr>
              <a:t> </a:t>
            </a:r>
            <a:r>
              <a:rPr lang="fr-FR" sz="1800" b="0" i="0" dirty="0" err="1">
                <a:solidFill>
                  <a:srgbClr val="000000"/>
                </a:solidFill>
                <a:effectLst/>
                <a:latin typeface="Arial" panose="020B0604020202020204" pitchFamily="34" charset="0"/>
                <a:ea typeface="Times New Roman" panose="02020603050405020304" pitchFamily="18" charset="0"/>
              </a:rPr>
              <a:t>sunt</a:t>
            </a:r>
            <a:r>
              <a:rPr lang="fr-FR" sz="1800" b="0" i="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următoarele</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organizații</a:t>
            </a:r>
            <a:r>
              <a:rPr lang="fr-FR"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mj-lt"/>
              <a:buAutoNum type="arabicPeriod"/>
            </a:pPr>
            <a:r>
              <a:rPr lang="fr-FR" sz="1800" dirty="0" err="1">
                <a:solidFill>
                  <a:srgbClr val="000000"/>
                </a:solidFill>
                <a:effectLst/>
                <a:latin typeface="Arial" panose="020B0604020202020204" pitchFamily="34" charset="0"/>
                <a:ea typeface="Times New Roman" panose="02020603050405020304" pitchFamily="18" charset="0"/>
              </a:rPr>
              <a:t>Ministerul</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Sănătății</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Muncii</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și</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Protecției</a:t>
            </a:r>
            <a:r>
              <a:rPr lang="fr-FR" sz="1800" dirty="0">
                <a:solidFill>
                  <a:srgbClr val="000000"/>
                </a:solidFill>
                <a:effectLst/>
                <a:latin typeface="Arial" panose="020B0604020202020204" pitchFamily="34" charset="0"/>
                <a:ea typeface="Times New Roman" panose="02020603050405020304" pitchFamily="18" charset="0"/>
              </a:rPr>
              <a:t> Sociale al </a:t>
            </a:r>
            <a:r>
              <a:rPr lang="fr-FR" sz="1800" dirty="0" err="1">
                <a:solidFill>
                  <a:srgbClr val="000000"/>
                </a:solidFill>
                <a:effectLst/>
                <a:latin typeface="Arial" panose="020B0604020202020204" pitchFamily="34" charset="0"/>
                <a:ea typeface="Times New Roman" panose="02020603050405020304" pitchFamily="18" charset="0"/>
              </a:rPr>
              <a:t>Republicii</a:t>
            </a:r>
            <a:r>
              <a:rPr lang="fr-FR" sz="1800" dirty="0">
                <a:solidFill>
                  <a:srgbClr val="000000"/>
                </a:solidFill>
                <a:effectLst/>
                <a:latin typeface="Arial" panose="020B0604020202020204" pitchFamily="34" charset="0"/>
                <a:ea typeface="Times New Roman" panose="02020603050405020304" pitchFamily="18" charset="0"/>
              </a:rPr>
              <a:t> Moldova (MSMPS).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mj-lt"/>
              <a:buAutoNum type="arabicPeriod"/>
            </a:pPr>
            <a:r>
              <a:rPr lang="en-US" sz="1800" dirty="0" err="1">
                <a:solidFill>
                  <a:srgbClr val="000000"/>
                </a:solidFill>
                <a:effectLst/>
                <a:latin typeface="Arial" panose="020B0604020202020204" pitchFamily="34" charset="0"/>
                <a:ea typeface="Times New Roman" panose="02020603050405020304" pitchFamily="18" charset="0"/>
              </a:rPr>
              <a:t>Agenția</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Medicamentului</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și</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Dispozitivelor</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Medicale</a:t>
            </a:r>
            <a:r>
              <a:rPr lang="en-US" sz="1800" dirty="0">
                <a:solidFill>
                  <a:srgbClr val="000000"/>
                </a:solidFill>
                <a:effectLst/>
                <a:latin typeface="Arial" panose="020B0604020202020204" pitchFamily="34" charset="0"/>
                <a:ea typeface="Times New Roman" panose="02020603050405020304" pitchFamily="18" charset="0"/>
              </a:rPr>
              <a:t> (AMDM).</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mj-lt"/>
              <a:buAutoNum type="arabicPeriod"/>
            </a:pP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Producătorii</a:t>
            </a:r>
            <a:r>
              <a:rPr lang="en-US" sz="1800" dirty="0">
                <a:solidFill>
                  <a:srgbClr val="000000"/>
                </a:solidFill>
                <a:effectLst/>
                <a:latin typeface="Arial" panose="020B0604020202020204" pitchFamily="34" charset="0"/>
                <a:ea typeface="Times New Roman" panose="02020603050405020304" pitchFamily="18" charset="0"/>
              </a:rPr>
              <a:t> de </a:t>
            </a:r>
            <a:r>
              <a:rPr lang="en-US" sz="1800" dirty="0" err="1">
                <a:solidFill>
                  <a:srgbClr val="000000"/>
                </a:solidFill>
                <a:effectLst/>
                <a:latin typeface="Arial" panose="020B0604020202020204" pitchFamily="34" charset="0"/>
                <a:ea typeface="Times New Roman" panose="02020603050405020304" pitchFamily="18" charset="0"/>
              </a:rPr>
              <a:t>medicamente</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Producători</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mj-lt"/>
              <a:buAutoNum type="arabicPeriod"/>
            </a:pPr>
            <a:r>
              <a:rPr lang="en-US" sz="1800" dirty="0" err="1">
                <a:solidFill>
                  <a:srgbClr val="000000"/>
                </a:solidFill>
                <a:effectLst/>
                <a:latin typeface="Arial" panose="020B0604020202020204" pitchFamily="34" charset="0"/>
                <a:ea typeface="Times New Roman" panose="02020603050405020304" pitchFamily="18" charset="0"/>
              </a:rPr>
              <a:t>Organizațiile</a:t>
            </a:r>
            <a:r>
              <a:rPr lang="en-US" sz="1800" dirty="0">
                <a:solidFill>
                  <a:srgbClr val="000000"/>
                </a:solidFill>
                <a:effectLst/>
                <a:latin typeface="Arial" panose="020B0604020202020204" pitchFamily="34" charset="0"/>
                <a:ea typeface="Times New Roman" panose="02020603050405020304" pitchFamily="18" charset="0"/>
              </a:rPr>
              <a:t> de </a:t>
            </a:r>
            <a:r>
              <a:rPr lang="en-US" sz="1800" dirty="0" err="1">
                <a:solidFill>
                  <a:srgbClr val="000000"/>
                </a:solidFill>
                <a:effectLst/>
                <a:latin typeface="Arial" panose="020B0604020202020204" pitchFamily="34" charset="0"/>
                <a:ea typeface="Times New Roman" panose="02020603050405020304" pitchFamily="18" charset="0"/>
              </a:rPr>
              <a:t>comercializare</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en</a:t>
            </a:r>
            <a:r>
              <a:rPr lang="en-US" sz="1800" dirty="0">
                <a:solidFill>
                  <a:srgbClr val="000000"/>
                </a:solidFill>
                <a:effectLst/>
                <a:latin typeface="Arial" panose="020B0604020202020204" pitchFamily="34" charset="0"/>
                <a:ea typeface="Times New Roman" panose="02020603050405020304" pitchFamily="18" charset="0"/>
              </a:rPr>
              <a:t>-gros a </a:t>
            </a:r>
            <a:r>
              <a:rPr lang="en-US" sz="1800" dirty="0" err="1">
                <a:solidFill>
                  <a:srgbClr val="000000"/>
                </a:solidFill>
                <a:effectLst/>
                <a:latin typeface="Arial" panose="020B0604020202020204" pitchFamily="34" charset="0"/>
                <a:ea typeface="Times New Roman" panose="02020603050405020304" pitchFamily="18" charset="0"/>
              </a:rPr>
              <a:t>medicamentelor</a:t>
            </a:r>
            <a:r>
              <a:rPr lang="en-US" sz="1800" dirty="0">
                <a:solidFill>
                  <a:srgbClr val="000000"/>
                </a:solidFill>
                <a:effectLst/>
                <a:latin typeface="Arial" panose="020B0604020202020204" pitchFamily="34" charset="0"/>
                <a:ea typeface="Times New Roman" panose="02020603050405020304" pitchFamily="18" charset="0"/>
              </a:rPr>
              <a:t>, care  import</a:t>
            </a:r>
            <a:r>
              <a:rPr lang="ro-RO" sz="1800" dirty="0">
                <a:solidFill>
                  <a:srgbClr val="000000"/>
                </a:solidFill>
                <a:effectLst/>
                <a:latin typeface="Arial" panose="020B0604020202020204" pitchFamily="34" charset="0"/>
                <a:ea typeface="Times New Roman" panose="02020603050405020304" pitchFamily="18" charset="0"/>
              </a:rPr>
              <a:t>ă</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în</a:t>
            </a:r>
            <a:r>
              <a:rPr lang="en-US" sz="1800" dirty="0">
                <a:solidFill>
                  <a:srgbClr val="000000"/>
                </a:solidFill>
                <a:effectLst/>
                <a:latin typeface="Arial" panose="020B0604020202020204" pitchFamily="34" charset="0"/>
                <a:ea typeface="Times New Roman" panose="02020603050405020304" pitchFamily="18" charset="0"/>
              </a:rPr>
              <a:t> Republica Moldova (</a:t>
            </a:r>
            <a:r>
              <a:rPr lang="en-US" sz="1800" dirty="0" err="1">
                <a:solidFill>
                  <a:srgbClr val="000000"/>
                </a:solidFill>
                <a:effectLst/>
                <a:latin typeface="Arial" panose="020B0604020202020204" pitchFamily="34" charset="0"/>
                <a:ea typeface="Times New Roman" panose="02020603050405020304" pitchFamily="18" charset="0"/>
              </a:rPr>
              <a:t>Importatori</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mj-lt"/>
              <a:buAutoNum type="arabicPeriod"/>
            </a:pPr>
            <a:r>
              <a:rPr lang="en-US" sz="1800" dirty="0" err="1">
                <a:solidFill>
                  <a:srgbClr val="000000"/>
                </a:solidFill>
                <a:effectLst/>
                <a:latin typeface="Arial" panose="020B0604020202020204" pitchFamily="34" charset="0"/>
                <a:ea typeface="Times New Roman" panose="02020603050405020304" pitchFamily="18" charset="0"/>
              </a:rPr>
              <a:t>Organizațiile</a:t>
            </a:r>
            <a:r>
              <a:rPr lang="en-US" sz="1800" dirty="0">
                <a:solidFill>
                  <a:srgbClr val="000000"/>
                </a:solidFill>
                <a:effectLst/>
                <a:latin typeface="Arial" panose="020B0604020202020204" pitchFamily="34" charset="0"/>
                <a:ea typeface="Times New Roman" panose="02020603050405020304" pitchFamily="18" charset="0"/>
              </a:rPr>
              <a:t> de </a:t>
            </a:r>
            <a:r>
              <a:rPr lang="en-US" sz="1800" dirty="0" err="1">
                <a:solidFill>
                  <a:srgbClr val="000000"/>
                </a:solidFill>
                <a:effectLst/>
                <a:latin typeface="Arial" panose="020B0604020202020204" pitchFamily="34" charset="0"/>
                <a:ea typeface="Times New Roman" panose="02020603050405020304" pitchFamily="18" charset="0"/>
              </a:rPr>
              <a:t>comercializare</a:t>
            </a:r>
            <a:r>
              <a:rPr lang="en-US" sz="1800" dirty="0">
                <a:solidFill>
                  <a:srgbClr val="000000"/>
                </a:solidFill>
                <a:effectLst/>
                <a:latin typeface="Arial" panose="020B0604020202020204" pitchFamily="34" charset="0"/>
                <a:ea typeface="Times New Roman" panose="02020603050405020304" pitchFamily="18" charset="0"/>
              </a:rPr>
              <a:t> a </a:t>
            </a:r>
            <a:r>
              <a:rPr lang="en-US" sz="1800" dirty="0" err="1">
                <a:solidFill>
                  <a:srgbClr val="000000"/>
                </a:solidFill>
                <a:effectLst/>
                <a:latin typeface="Arial" panose="020B0604020202020204" pitchFamily="34" charset="0"/>
                <a:ea typeface="Times New Roman" panose="02020603050405020304" pitchFamily="18" charset="0"/>
              </a:rPr>
              <a:t>medicamentelor</a:t>
            </a:r>
            <a:r>
              <a:rPr lang="en-US" sz="1800" dirty="0">
                <a:solidFill>
                  <a:srgbClr val="000000"/>
                </a:solidFill>
                <a:effectLst/>
                <a:latin typeface="Arial" panose="020B0604020202020204" pitchFamily="34" charset="0"/>
                <a:ea typeface="Times New Roman" panose="02020603050405020304" pitchFamily="18" charset="0"/>
              </a:rPr>
              <a:t>, care export</a:t>
            </a:r>
            <a:r>
              <a:rPr lang="ro-RO" sz="1800" dirty="0">
                <a:solidFill>
                  <a:srgbClr val="000000"/>
                </a:solidFill>
                <a:effectLst/>
                <a:latin typeface="Arial" panose="020B0604020202020204" pitchFamily="34" charset="0"/>
                <a:ea typeface="Times New Roman" panose="02020603050405020304" pitchFamily="18" charset="0"/>
              </a:rPr>
              <a:t>ă</a:t>
            </a:r>
            <a:r>
              <a:rPr lang="en-US" sz="1800" dirty="0">
                <a:solidFill>
                  <a:srgbClr val="000000"/>
                </a:solidFill>
                <a:effectLst/>
                <a:latin typeface="Arial" panose="020B0604020202020204" pitchFamily="34" charset="0"/>
                <a:ea typeface="Times New Roman" panose="02020603050405020304" pitchFamily="18" charset="0"/>
              </a:rPr>
              <a:t> din Republica Moldova (</a:t>
            </a:r>
            <a:r>
              <a:rPr lang="en-US" sz="1800" dirty="0" err="1">
                <a:solidFill>
                  <a:srgbClr val="000000"/>
                </a:solidFill>
                <a:effectLst/>
                <a:latin typeface="Arial" panose="020B0604020202020204" pitchFamily="34" charset="0"/>
                <a:ea typeface="Times New Roman" panose="02020603050405020304" pitchFamily="18" charset="0"/>
              </a:rPr>
              <a:t>Exportatori</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mj-lt"/>
              <a:buAutoNum type="arabicPeriod"/>
            </a:pPr>
            <a:r>
              <a:rPr lang="en-US" sz="1800" dirty="0" err="1">
                <a:solidFill>
                  <a:srgbClr val="000000"/>
                </a:solidFill>
                <a:effectLst/>
                <a:latin typeface="Arial" panose="020B0604020202020204" pitchFamily="34" charset="0"/>
                <a:ea typeface="Times New Roman" panose="02020603050405020304" pitchFamily="18" charset="0"/>
              </a:rPr>
              <a:t>Organizațiile</a:t>
            </a:r>
            <a:r>
              <a:rPr lang="en-US" sz="1800" dirty="0">
                <a:solidFill>
                  <a:srgbClr val="000000"/>
                </a:solidFill>
                <a:effectLst/>
                <a:latin typeface="Arial" panose="020B0604020202020204" pitchFamily="34" charset="0"/>
                <a:ea typeface="Times New Roman" panose="02020603050405020304" pitchFamily="18" charset="0"/>
              </a:rPr>
              <a:t> de </a:t>
            </a:r>
            <a:r>
              <a:rPr lang="en-US" sz="1800" dirty="0" err="1">
                <a:solidFill>
                  <a:srgbClr val="000000"/>
                </a:solidFill>
                <a:effectLst/>
                <a:latin typeface="Arial" panose="020B0604020202020204" pitchFamily="34" charset="0"/>
                <a:ea typeface="Times New Roman" panose="02020603050405020304" pitchFamily="18" charset="0"/>
              </a:rPr>
              <a:t>comercializare</a:t>
            </a:r>
            <a:r>
              <a:rPr lang="en-US" sz="1800" dirty="0">
                <a:solidFill>
                  <a:srgbClr val="000000"/>
                </a:solidFill>
                <a:effectLst/>
                <a:latin typeface="Arial" panose="020B0604020202020204" pitchFamily="34" charset="0"/>
                <a:ea typeface="Times New Roman" panose="02020603050405020304" pitchFamily="18" charset="0"/>
              </a:rPr>
              <a:t> cu </a:t>
            </a:r>
            <a:r>
              <a:rPr lang="en-US" sz="1800" dirty="0" err="1">
                <a:solidFill>
                  <a:srgbClr val="000000"/>
                </a:solidFill>
                <a:effectLst/>
                <a:latin typeface="Arial" panose="020B0604020202020204" pitchFamily="34" charset="0"/>
                <a:ea typeface="Times New Roman" panose="02020603050405020304" pitchFamily="18" charset="0"/>
              </a:rPr>
              <a:t>amănuntul</a:t>
            </a:r>
            <a:r>
              <a:rPr lang="en-US" sz="1800" dirty="0">
                <a:solidFill>
                  <a:srgbClr val="000000"/>
                </a:solidFill>
                <a:effectLst/>
                <a:latin typeface="Arial" panose="020B0604020202020204" pitchFamily="34" charset="0"/>
                <a:ea typeface="Times New Roman" panose="02020603050405020304" pitchFamily="18" charset="0"/>
              </a:rPr>
              <a:t> a </a:t>
            </a:r>
            <a:r>
              <a:rPr lang="en-US" sz="1800" dirty="0" err="1">
                <a:solidFill>
                  <a:srgbClr val="000000"/>
                </a:solidFill>
                <a:effectLst/>
                <a:latin typeface="Arial" panose="020B0604020202020204" pitchFamily="34" charset="0"/>
                <a:ea typeface="Times New Roman" panose="02020603050405020304" pitchFamily="18" charset="0"/>
              </a:rPr>
              <a:t>medicamentelor</a:t>
            </a:r>
            <a:r>
              <a:rPr lang="en-US" sz="1800" dirty="0">
                <a:solidFill>
                  <a:srgbClr val="000000"/>
                </a:solidFill>
                <a:effectLst/>
                <a:latin typeface="Arial" panose="020B0604020202020204" pitchFamily="34" charset="0"/>
                <a:ea typeface="Times New Roman" panose="02020603050405020304" pitchFamily="18" charset="0"/>
              </a:rPr>
              <a:t> pe </a:t>
            </a:r>
            <a:r>
              <a:rPr lang="en-US" sz="1800" dirty="0" err="1">
                <a:solidFill>
                  <a:srgbClr val="000000"/>
                </a:solidFill>
                <a:effectLst/>
                <a:latin typeface="Arial" panose="020B0604020202020204" pitchFamily="34" charset="0"/>
                <a:ea typeface="Times New Roman" panose="02020603050405020304" pitchFamily="18" charset="0"/>
              </a:rPr>
              <a:t>teritoriul</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Republicii</a:t>
            </a:r>
            <a:r>
              <a:rPr lang="en-US" sz="1800" dirty="0">
                <a:solidFill>
                  <a:srgbClr val="000000"/>
                </a:solidFill>
                <a:effectLst/>
                <a:latin typeface="Arial" panose="020B0604020202020204" pitchFamily="34" charset="0"/>
                <a:ea typeface="Times New Roman" panose="02020603050405020304" pitchFamily="18" charset="0"/>
              </a:rPr>
              <a:t> Moldova (</a:t>
            </a:r>
            <a:r>
              <a:rPr lang="en-US" sz="1800" dirty="0" err="1">
                <a:solidFill>
                  <a:srgbClr val="000000"/>
                </a:solidFill>
                <a:effectLst/>
                <a:latin typeface="Arial" panose="020B0604020202020204" pitchFamily="34" charset="0"/>
                <a:ea typeface="Times New Roman" panose="02020603050405020304" pitchFamily="18" charset="0"/>
              </a:rPr>
              <a:t>farmacii</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mj-lt"/>
              <a:buAutoNum type="arabicPeriod"/>
            </a:pPr>
            <a:r>
              <a:rPr lang="en-US" sz="1800" dirty="0" err="1">
                <a:solidFill>
                  <a:srgbClr val="000000"/>
                </a:solidFill>
                <a:effectLst/>
                <a:latin typeface="Arial" panose="020B0604020202020204" pitchFamily="34" charset="0"/>
                <a:ea typeface="Times New Roman" panose="02020603050405020304" pitchFamily="18" charset="0"/>
              </a:rPr>
              <a:t>Organizațiile</a:t>
            </a:r>
            <a:r>
              <a:rPr lang="en-US" sz="1800" dirty="0">
                <a:solidFill>
                  <a:srgbClr val="000000"/>
                </a:solidFill>
                <a:effectLst/>
                <a:latin typeface="Arial" panose="020B0604020202020204" pitchFamily="34" charset="0"/>
                <a:ea typeface="Times New Roman" panose="02020603050405020304" pitchFamily="18" charset="0"/>
              </a:rPr>
              <a:t>, care </a:t>
            </a:r>
            <a:r>
              <a:rPr lang="en-US" sz="1800" dirty="0" err="1">
                <a:solidFill>
                  <a:srgbClr val="000000"/>
                </a:solidFill>
                <a:effectLst/>
                <a:latin typeface="Arial" panose="020B0604020202020204" pitchFamily="34" charset="0"/>
                <a:ea typeface="Times New Roman" panose="02020603050405020304" pitchFamily="18" charset="0"/>
              </a:rPr>
              <a:t>realizează</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distrugerea</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medicamentelor</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mj-lt"/>
              <a:buAutoNum type="arabicPeriod"/>
            </a:pPr>
            <a:r>
              <a:rPr lang="en-US" sz="1800" dirty="0" err="1">
                <a:solidFill>
                  <a:srgbClr val="000000"/>
                </a:solidFill>
                <a:effectLst/>
                <a:latin typeface="Arial" panose="020B0604020202020204" pitchFamily="34" charset="0"/>
                <a:ea typeface="Times New Roman" panose="02020603050405020304" pitchFamily="18" charset="0"/>
              </a:rPr>
              <a:t>Instituțiile</a:t>
            </a:r>
            <a:r>
              <a:rPr lang="en-US" sz="1800" dirty="0">
                <a:solidFill>
                  <a:srgbClr val="000000"/>
                </a:solidFill>
                <a:effectLst/>
                <a:latin typeface="Arial" panose="020B0604020202020204" pitchFamily="34" charset="0"/>
                <a:ea typeface="Times New Roman" panose="02020603050405020304" pitchFamily="18" charset="0"/>
              </a:rPr>
              <a:t> medico-</a:t>
            </a:r>
            <a:r>
              <a:rPr lang="en-US" sz="1800" dirty="0" err="1">
                <a:solidFill>
                  <a:srgbClr val="000000"/>
                </a:solidFill>
                <a:effectLst/>
                <a:latin typeface="Arial" panose="020B0604020202020204" pitchFamily="34" charset="0"/>
                <a:ea typeface="Times New Roman" panose="02020603050405020304" pitchFamily="18" charset="0"/>
              </a:rPr>
              <a:t>sanitare</a:t>
            </a:r>
            <a:r>
              <a:rPr lang="en-US" sz="1800" dirty="0">
                <a:solidFill>
                  <a:srgbClr val="000000"/>
                </a:solidFill>
                <a:effectLst/>
                <a:latin typeface="Arial" panose="020B0604020202020204" pitchFamily="34" charset="0"/>
                <a:ea typeface="Times New Roman" panose="02020603050405020304" pitchFamily="18" charset="0"/>
              </a:rPr>
              <a:t> (IMS).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mj-lt"/>
              <a:buAutoNum type="arabicPeriod"/>
            </a:pPr>
            <a:r>
              <a:rPr lang="en-US" sz="1800" dirty="0" err="1">
                <a:solidFill>
                  <a:srgbClr val="000000"/>
                </a:solidFill>
                <a:effectLst/>
                <a:latin typeface="Arial" panose="020B0604020202020204" pitchFamily="34" charset="0"/>
                <a:ea typeface="Times New Roman" panose="02020603050405020304" pitchFamily="18" charset="0"/>
              </a:rPr>
              <a:t>Consumatorii</a:t>
            </a:r>
            <a:r>
              <a:rPr lang="en-US" sz="1800" dirty="0">
                <a:solidFill>
                  <a:srgbClr val="000000"/>
                </a:solidFill>
                <a:effectLst/>
                <a:latin typeface="Arial" panose="020B0604020202020204" pitchFamily="34" charset="0"/>
                <a:ea typeface="Times New Roman" panose="02020603050405020304" pitchFamily="18" charset="0"/>
              </a:rPr>
              <a:t> de </a:t>
            </a:r>
            <a:r>
              <a:rPr lang="en-US" sz="1800" dirty="0" err="1">
                <a:solidFill>
                  <a:srgbClr val="000000"/>
                </a:solidFill>
                <a:effectLst/>
                <a:latin typeface="Arial" panose="020B0604020202020204" pitchFamily="34" charset="0"/>
                <a:ea typeface="Times New Roman" panose="02020603050405020304" pitchFamily="18" charset="0"/>
              </a:rPr>
              <a:t>medicamente</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Pacienții</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buFont typeface="+mj-lt"/>
              <a:buAutoNum type="arabicPeriod"/>
            </a:pPr>
            <a:r>
              <a:rPr lang="en-US" sz="1800" dirty="0" err="1">
                <a:solidFill>
                  <a:srgbClr val="000000"/>
                </a:solidFill>
                <a:effectLst/>
                <a:latin typeface="Arial" panose="020B0604020202020204" pitchFamily="34" charset="0"/>
                <a:ea typeface="Times New Roman" panose="02020603050405020304" pitchFamily="18" charset="0"/>
              </a:rPr>
              <a:t>Serviciul</a:t>
            </a:r>
            <a:r>
              <a:rPr lang="en-US" sz="1800" dirty="0">
                <a:solidFill>
                  <a:srgbClr val="000000"/>
                </a:solidFill>
                <a:effectLst/>
                <a:latin typeface="Arial" panose="020B0604020202020204" pitchFamily="34" charset="0"/>
                <a:ea typeface="Times New Roman" panose="02020603050405020304" pitchFamily="18" charset="0"/>
              </a:rPr>
              <a:t> Vamal (SV), </a:t>
            </a:r>
            <a:r>
              <a:rPr lang="en-US" sz="1800" dirty="0" err="1">
                <a:solidFill>
                  <a:srgbClr val="000000"/>
                </a:solidFill>
                <a:effectLst/>
                <a:latin typeface="Arial" panose="020B0604020202020204" pitchFamily="34" charset="0"/>
                <a:ea typeface="Times New Roman" panose="02020603050405020304" pitchFamily="18" charset="0"/>
              </a:rPr>
              <a:t>Centrul</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Național</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Anticorupție</a:t>
            </a:r>
            <a:r>
              <a:rPr lang="en-US" sz="1800" dirty="0">
                <a:solidFill>
                  <a:srgbClr val="000000"/>
                </a:solidFill>
                <a:effectLst/>
                <a:latin typeface="Arial" panose="020B0604020202020204" pitchFamily="34" charset="0"/>
                <a:ea typeface="Times New Roman" panose="02020603050405020304" pitchFamily="18" charset="0"/>
              </a:rPr>
              <a:t> (CNA), </a:t>
            </a:r>
            <a:r>
              <a:rPr lang="en-US" sz="1800" dirty="0" err="1">
                <a:solidFill>
                  <a:srgbClr val="000000"/>
                </a:solidFill>
                <a:effectLst/>
                <a:latin typeface="Arial" panose="020B0604020202020204" pitchFamily="34" charset="0"/>
                <a:ea typeface="Times New Roman" panose="02020603050405020304" pitchFamily="18" charset="0"/>
              </a:rPr>
              <a:t>Serviciul</a:t>
            </a:r>
            <a:r>
              <a:rPr lang="en-US" sz="1800" dirty="0">
                <a:solidFill>
                  <a:srgbClr val="000000"/>
                </a:solidFill>
                <a:effectLst/>
                <a:latin typeface="Arial" panose="020B0604020202020204" pitchFamily="34" charset="0"/>
                <a:ea typeface="Times New Roman" panose="02020603050405020304" pitchFamily="18" charset="0"/>
              </a:rPr>
              <a:t> Fiscal de Stat (SFS). </a:t>
            </a:r>
            <a:r>
              <a:rPr lang="en-US" sz="1800" dirty="0" err="1">
                <a:solidFill>
                  <a:srgbClr val="000000"/>
                </a:solidFill>
                <a:effectLst/>
                <a:latin typeface="Arial" panose="020B0604020202020204" pitchFamily="34" charset="0"/>
                <a:ea typeface="Times New Roman" panose="02020603050405020304" pitchFamily="18" charset="0"/>
              </a:rPr>
              <a:t>Agenția</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Servicii</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Publice</a:t>
            </a:r>
            <a:r>
              <a:rPr lang="en-US" sz="1800" dirty="0">
                <a:solidFill>
                  <a:srgbClr val="000000"/>
                </a:solidFill>
                <a:effectLst/>
                <a:latin typeface="Arial" panose="020B0604020202020204" pitchFamily="34" charset="0"/>
                <a:ea typeface="Times New Roman" panose="02020603050405020304" pitchFamily="18" charset="0"/>
              </a:rPr>
              <a:t> (ASP).</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21721D3B-5CAA-FC74-19CC-053A1B1B74AF}"/>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3620493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B963B5A-8D3F-2943-4C82-ADCD3F1A644A}"/>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pic>
        <p:nvPicPr>
          <p:cNvPr id="5" name="Content Placeholder 4">
            <a:extLst>
              <a:ext uri="{FF2B5EF4-FFF2-40B4-BE49-F238E27FC236}">
                <a16:creationId xmlns:a16="http://schemas.microsoft.com/office/drawing/2014/main" id="{5C356352-9EAC-0C17-1374-31D54F1979B7}"/>
              </a:ext>
            </a:extLst>
          </p:cNvPr>
          <p:cNvPicPr>
            <a:picLocks noGrp="1"/>
          </p:cNvPicPr>
          <p:nvPr>
            <p:ph idx="1"/>
          </p:nvPr>
        </p:nvPicPr>
        <p:blipFill>
          <a:blip r:embed="rId2"/>
          <a:stretch>
            <a:fillRect/>
          </a:stretch>
        </p:blipFill>
        <p:spPr>
          <a:xfrm>
            <a:off x="3030583" y="322218"/>
            <a:ext cx="8528931" cy="5877741"/>
          </a:xfrm>
          <a:prstGeom prst="rect">
            <a:avLst/>
          </a:prstGeom>
          <a:noFill/>
          <a:ln>
            <a:noFill/>
            <a:prstDash/>
          </a:ln>
        </p:spPr>
      </p:pic>
      <p:sp>
        <p:nvSpPr>
          <p:cNvPr id="6" name="TextBox 5">
            <a:extLst>
              <a:ext uri="{FF2B5EF4-FFF2-40B4-BE49-F238E27FC236}">
                <a16:creationId xmlns:a16="http://schemas.microsoft.com/office/drawing/2014/main" id="{21877E97-36D8-0FDC-5817-A638244CF8DE}"/>
              </a:ext>
            </a:extLst>
          </p:cNvPr>
          <p:cNvSpPr txBox="1"/>
          <p:nvPr/>
        </p:nvSpPr>
        <p:spPr>
          <a:xfrm>
            <a:off x="278673" y="522514"/>
            <a:ext cx="2847704" cy="1754326"/>
          </a:xfrm>
          <a:prstGeom prst="rect">
            <a:avLst/>
          </a:prstGeom>
          <a:noFill/>
        </p:spPr>
        <p:txBody>
          <a:bodyPr wrap="square" rtlCol="0">
            <a:spAutoFit/>
          </a:bodyPr>
          <a:lstStyle/>
          <a:p>
            <a:pPr marL="0" marR="0">
              <a:buNone/>
            </a:pPr>
            <a:r>
              <a:rPr lang="en-US" sz="1800" b="1" dirty="0">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Interacțiunea</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organizațiilor</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ce</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asigură</a:t>
            </a:r>
            <a:r>
              <a:rPr lang="en-US" sz="1800" dirty="0">
                <a:solidFill>
                  <a:srgbClr val="000000"/>
                </a:solidFill>
                <a:effectLst/>
                <a:latin typeface="Arial" panose="020B0604020202020204" pitchFamily="34" charset="0"/>
                <a:ea typeface="Times New Roman" panose="02020603050405020304" pitchFamily="18" charset="0"/>
              </a:rPr>
              <a:t> </a:t>
            </a:r>
            <a:r>
              <a:rPr lang="ro-RO" sz="1800" dirty="0">
                <a:effectLst/>
                <a:latin typeface="Arial" panose="020B0604020202020204" pitchFamily="34" charset="0"/>
                <a:ea typeface="Times New Roman" panose="02020603050405020304" pitchFamily="18" charset="0"/>
              </a:rPr>
              <a:t>funcționarea </a:t>
            </a:r>
            <a:endParaRPr lang="en-US" sz="1800" dirty="0">
              <a:effectLst/>
              <a:latin typeface="Times New Roman" panose="02020603050405020304" pitchFamily="18" charset="0"/>
              <a:ea typeface="Times New Roman" panose="02020603050405020304" pitchFamily="18" charset="0"/>
            </a:endParaRPr>
          </a:p>
          <a:p>
            <a:pPr marL="0" marR="0"/>
            <a:r>
              <a:rPr lang="en-US" sz="1800" b="0" i="0" dirty="0" err="1">
                <a:solidFill>
                  <a:srgbClr val="000000"/>
                </a:solidFill>
                <a:effectLst/>
                <a:latin typeface="Arial" panose="020B0604020202020204" pitchFamily="34" charset="0"/>
                <a:ea typeface="Times New Roman" panose="02020603050405020304" pitchFamily="18" charset="0"/>
              </a:rPr>
              <a:t>Sistemului</a:t>
            </a:r>
            <a:r>
              <a:rPr lang="en-US" sz="1800" b="0" i="0" dirty="0">
                <a:solidFill>
                  <a:srgbClr val="000000"/>
                </a:solidFill>
                <a:effectLst/>
                <a:latin typeface="Arial" panose="020B0604020202020204" pitchFamily="34" charset="0"/>
                <a:ea typeface="Times New Roman" panose="02020603050405020304" pitchFamily="18" charset="0"/>
              </a:rPr>
              <a:t> informatic “</a:t>
            </a:r>
            <a:r>
              <a:rPr lang="en-US" sz="1800" b="0" i="0" dirty="0" err="1">
                <a:solidFill>
                  <a:srgbClr val="000000"/>
                </a:solidFill>
                <a:effectLst/>
                <a:latin typeface="Arial" panose="020B0604020202020204" pitchFamily="34" charset="0"/>
                <a:ea typeface="Times New Roman" panose="02020603050405020304" pitchFamily="18" charset="0"/>
              </a:rPr>
              <a:t>Evidența</a:t>
            </a:r>
            <a:r>
              <a:rPr lang="en-US" sz="1800" b="0" i="0" dirty="0">
                <a:solidFill>
                  <a:srgbClr val="000000"/>
                </a:solidFill>
                <a:effectLst/>
                <a:latin typeface="Arial" panose="020B0604020202020204" pitchFamily="34" charset="0"/>
                <a:ea typeface="Times New Roman" panose="02020603050405020304" pitchFamily="18" charset="0"/>
              </a:rPr>
              <a:t> </a:t>
            </a:r>
            <a:r>
              <a:rPr lang="en-US" sz="1800" b="0" i="0" dirty="0" err="1">
                <a:solidFill>
                  <a:srgbClr val="000000"/>
                </a:solidFill>
                <a:effectLst/>
                <a:latin typeface="Arial" panose="020B0604020202020204" pitchFamily="34" charset="0"/>
                <a:ea typeface="Times New Roman" panose="02020603050405020304" pitchFamily="18" charset="0"/>
              </a:rPr>
              <a:t>automatizată</a:t>
            </a:r>
            <a:r>
              <a:rPr lang="en-US" sz="1800" b="0" i="0" dirty="0">
                <a:solidFill>
                  <a:srgbClr val="000000"/>
                </a:solidFill>
                <a:effectLst/>
                <a:latin typeface="Arial" panose="020B0604020202020204" pitchFamily="34" charset="0"/>
                <a:ea typeface="Times New Roman" panose="02020603050405020304" pitchFamily="18" charset="0"/>
              </a:rPr>
              <a:t> a </a:t>
            </a:r>
            <a:r>
              <a:rPr lang="en-US" sz="1800" b="0" i="0" dirty="0" err="1">
                <a:solidFill>
                  <a:srgbClr val="000000"/>
                </a:solidFill>
                <a:effectLst/>
                <a:latin typeface="Arial" panose="020B0604020202020204" pitchFamily="34" charset="0"/>
                <a:ea typeface="Times New Roman" panose="02020603050405020304" pitchFamily="18" charset="0"/>
              </a:rPr>
              <a:t>medicamentelor</a:t>
            </a:r>
            <a:r>
              <a:rPr lang="en-US" sz="1800" b="0" i="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23236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E8140-BB3B-8B28-E7C7-DD36792D1A50}"/>
              </a:ext>
            </a:extLst>
          </p:cNvPr>
          <p:cNvSpPr>
            <a:spLocks noGrp="1"/>
          </p:cNvSpPr>
          <p:nvPr>
            <p:ph idx="1"/>
          </p:nvPr>
        </p:nvSpPr>
        <p:spPr>
          <a:xfrm>
            <a:off x="838203" y="313509"/>
            <a:ext cx="10515600" cy="5863454"/>
          </a:xfrm>
        </p:spPr>
        <p:txBody>
          <a:bodyPr>
            <a:normAutofit fontScale="92500" lnSpcReduction="20000"/>
          </a:bodyPr>
          <a:lstStyle/>
          <a:p>
            <a:r>
              <a:rPr lang="en-US" sz="2400" b="1" i="1" dirty="0" err="1">
                <a:solidFill>
                  <a:srgbClr val="000000"/>
                </a:solidFill>
                <a:effectLst/>
                <a:latin typeface="Arial" panose="020B0604020202020204" pitchFamily="34" charset="0"/>
                <a:ea typeface="Times New Roman" panose="02020603050405020304" pitchFamily="18" charset="0"/>
              </a:rPr>
              <a:t>Interacțiunea</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informațională</a:t>
            </a:r>
            <a:r>
              <a:rPr lang="en-US" sz="2400" b="1" i="1" dirty="0">
                <a:solidFill>
                  <a:srgbClr val="000000"/>
                </a:solidFill>
                <a:effectLst/>
                <a:latin typeface="Arial" panose="020B0604020202020204" pitchFamily="34" charset="0"/>
                <a:ea typeface="Times New Roman" panose="02020603050405020304" pitchFamily="18" charset="0"/>
              </a:rPr>
              <a:t> a </a:t>
            </a:r>
            <a:r>
              <a:rPr lang="en-US" sz="2400" b="1" i="1" dirty="0" err="1">
                <a:solidFill>
                  <a:srgbClr val="000000"/>
                </a:solidFill>
                <a:effectLst/>
                <a:latin typeface="Arial" panose="020B0604020202020204" pitchFamily="34" charset="0"/>
                <a:ea typeface="Times New Roman" panose="02020603050405020304" pitchFamily="18" charset="0"/>
              </a:rPr>
              <a:t>organizațiilor</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ce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asigură</a:t>
            </a:r>
            <a:r>
              <a:rPr lang="en-US" sz="2400" b="1" i="1" dirty="0">
                <a:solidFill>
                  <a:srgbClr val="000000"/>
                </a:solidFill>
                <a:effectLst/>
                <a:latin typeface="Arial" panose="020B0604020202020204" pitchFamily="34" charset="0"/>
                <a:ea typeface="Times New Roman" panose="02020603050405020304" pitchFamily="18" charset="0"/>
              </a:rPr>
              <a:t> </a:t>
            </a:r>
            <a:r>
              <a:rPr lang="ro-RO" sz="2400" b="1" i="1" dirty="0">
                <a:effectLst/>
                <a:latin typeface="Arial" panose="020B0604020202020204" pitchFamily="34" charset="0"/>
                <a:ea typeface="Times New Roman" panose="02020603050405020304" pitchFamily="18" charset="0"/>
              </a:rPr>
              <a:t>funcționarea </a:t>
            </a:r>
            <a:r>
              <a:rPr lang="en-US" sz="2400" b="1" i="1" dirty="0" err="1">
                <a:solidFill>
                  <a:srgbClr val="000000"/>
                </a:solidFill>
                <a:effectLst/>
                <a:latin typeface="Arial" panose="020B0604020202020204" pitchFamily="34" charset="0"/>
                <a:ea typeface="Times New Roman" panose="02020603050405020304" pitchFamily="18" charset="0"/>
              </a:rPr>
              <a:t>Sistemului</a:t>
            </a:r>
            <a:endParaRPr lang="ro-RO" sz="2400" b="1" i="1" dirty="0">
              <a:solidFill>
                <a:srgbClr val="000000"/>
              </a:solidFill>
              <a:effectLst/>
              <a:latin typeface="Arial" panose="020B0604020202020204" pitchFamily="34" charset="0"/>
              <a:ea typeface="Times New Roman" panose="02020603050405020304" pitchFamily="18" charset="0"/>
            </a:endParaRPr>
          </a:p>
          <a:p>
            <a:r>
              <a:rPr lang="en-US" sz="2400" b="1" i="1" dirty="0">
                <a:solidFill>
                  <a:srgbClr val="000000"/>
                </a:solidFill>
                <a:effectLst/>
                <a:latin typeface="Arial" panose="020B0604020202020204" pitchFamily="34" charset="0"/>
                <a:ea typeface="Times New Roman" panose="02020603050405020304" pitchFamily="18" charset="0"/>
              </a:rPr>
              <a:t>3.1.2.</a:t>
            </a:r>
            <a:r>
              <a:rPr lang="ro-RO" sz="2400" b="1" i="1" dirty="0">
                <a:solidFill>
                  <a:srgbClr val="000000"/>
                </a:solidFill>
                <a:effectLst/>
                <a:latin typeface="Arial" panose="020B0604020202020204" pitchFamily="34" charset="0"/>
                <a:ea typeface="Times New Roman" panose="02020603050405020304" pitchFamily="18" charset="0"/>
              </a:rPr>
              <a:t>1</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Funcțiile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Ministerului</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Sănătății</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Muncii</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și</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Protecției</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Sociale</a:t>
            </a:r>
            <a:r>
              <a:rPr lang="ro-RO" sz="2400" b="1" i="1" dirty="0">
                <a:solidFill>
                  <a:srgbClr val="000000"/>
                </a:solidFill>
                <a:effectLst/>
                <a:latin typeface="Arial" panose="020B0604020202020204" pitchFamily="34" charset="0"/>
                <a:ea typeface="Times New Roman" panose="02020603050405020304" pitchFamily="18" charset="0"/>
              </a:rPr>
              <a:t>:</a:t>
            </a:r>
            <a:r>
              <a:rPr lang="en-US" sz="2400" dirty="0">
                <a:solidFill>
                  <a:srgbClr val="000000"/>
                </a:solidFill>
                <a:effectLst/>
                <a:latin typeface="Arial" panose="020B0604020202020204" pitchFamily="34" charset="0"/>
                <a:ea typeface="Times New Roman" panose="02020603050405020304" pitchFamily="18" charset="0"/>
              </a:rPr>
              <a:t> </a:t>
            </a:r>
            <a:endParaRPr lang="ro-RO" sz="2400" dirty="0">
              <a:solidFill>
                <a:srgbClr val="000000"/>
              </a:solidFill>
              <a:effectLst/>
              <a:latin typeface="Arial" panose="020B0604020202020204" pitchFamily="34" charset="0"/>
              <a:ea typeface="Times New Roman" panose="02020603050405020304" pitchFamily="18" charset="0"/>
            </a:endParaRPr>
          </a:p>
          <a:p>
            <a:r>
              <a:rPr lang="en-US" sz="2400" b="1" i="1" dirty="0">
                <a:solidFill>
                  <a:srgbClr val="000000"/>
                </a:solidFill>
                <a:effectLst/>
                <a:latin typeface="Arial" panose="020B0604020202020204" pitchFamily="34" charset="0"/>
                <a:ea typeface="Times New Roman" panose="02020603050405020304" pitchFamily="18" charset="0"/>
              </a:rPr>
              <a:t>3.1.2.2. </a:t>
            </a:r>
            <a:r>
              <a:rPr lang="en-US" sz="2400" b="1" i="1" dirty="0" err="1">
                <a:solidFill>
                  <a:srgbClr val="000000"/>
                </a:solidFill>
                <a:effectLst/>
                <a:latin typeface="Arial" panose="020B0604020202020204" pitchFamily="34" charset="0"/>
                <a:ea typeface="Times New Roman" panose="02020603050405020304" pitchFamily="18" charset="0"/>
              </a:rPr>
              <a:t>Funcțiile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Agenția</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Medicamentului</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și</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Dispozitivelor</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Medicale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în</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cadrul</a:t>
            </a:r>
            <a:r>
              <a:rPr lang="en-US" sz="2400" b="1" i="1" dirty="0">
                <a:solidFill>
                  <a:srgbClr val="000000"/>
                </a:solidFill>
                <a:effectLst/>
                <a:latin typeface="Arial" panose="020B0604020202020204" pitchFamily="34" charset="0"/>
                <a:ea typeface="Times New Roman" panose="02020603050405020304" pitchFamily="18" charset="0"/>
              </a:rPr>
              <a:t> SIEAM</a:t>
            </a:r>
            <a:r>
              <a:rPr lang="en-US" sz="2400" dirty="0">
                <a:solidFill>
                  <a:srgbClr val="000000"/>
                </a:solidFill>
                <a:effectLst/>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r>
              <a:rPr lang="en-US" sz="2400" b="1" i="1" dirty="0">
                <a:solidFill>
                  <a:srgbClr val="000000"/>
                </a:solidFill>
                <a:effectLst/>
                <a:latin typeface="Arial" panose="020B0604020202020204" pitchFamily="34" charset="0"/>
                <a:ea typeface="Times New Roman" panose="02020603050405020304" pitchFamily="18" charset="0"/>
              </a:rPr>
              <a:t>3.1.2.3. </a:t>
            </a:r>
            <a:r>
              <a:rPr lang="en-US" sz="2400" b="1" i="1" dirty="0" err="1">
                <a:solidFill>
                  <a:srgbClr val="00B050"/>
                </a:solidFill>
                <a:effectLst/>
                <a:latin typeface="Arial" panose="020B0604020202020204" pitchFamily="34" charset="0"/>
                <a:ea typeface="Times New Roman" panose="02020603050405020304" pitchFamily="18" charset="0"/>
              </a:rPr>
              <a:t>Fabricanții</a:t>
            </a:r>
            <a:r>
              <a:rPr lang="en-US" sz="2400" b="1" i="1" dirty="0">
                <a:solidFill>
                  <a:srgbClr val="00B050"/>
                </a:solidFill>
                <a:effectLst/>
                <a:latin typeface="Arial" panose="020B0604020202020204" pitchFamily="34" charset="0"/>
                <a:ea typeface="Times New Roman" panose="02020603050405020304" pitchFamily="18" charset="0"/>
              </a:rPr>
              <a:t> de </a:t>
            </a:r>
            <a:r>
              <a:rPr lang="en-US" sz="2400" b="1" i="1" dirty="0" err="1">
                <a:solidFill>
                  <a:srgbClr val="00B050"/>
                </a:solidFill>
                <a:effectLst/>
                <a:latin typeface="Arial" panose="020B0604020202020204" pitchFamily="34" charset="0"/>
                <a:ea typeface="Times New Roman" panose="02020603050405020304" pitchFamily="18" charset="0"/>
              </a:rPr>
              <a:t>medicamente</a:t>
            </a:r>
            <a:r>
              <a:rPr lang="en-US" sz="2400" b="1" i="1" dirty="0">
                <a:solidFill>
                  <a:srgbClr val="00B050"/>
                </a:solidFill>
                <a:effectLst/>
                <a:latin typeface="Arial" panose="020B0604020202020204" pitchFamily="34" charset="0"/>
                <a:ea typeface="Times New Roman" panose="02020603050405020304" pitchFamily="18" charset="0"/>
              </a:rPr>
              <a:t> de </a:t>
            </a:r>
            <a:r>
              <a:rPr lang="en-US" sz="2400" b="1" i="1" dirty="0" err="1">
                <a:solidFill>
                  <a:srgbClr val="00B050"/>
                </a:solidFill>
                <a:effectLst/>
                <a:latin typeface="Arial" panose="020B0604020202020204" pitchFamily="34" charset="0"/>
                <a:ea typeface="Times New Roman" panose="02020603050405020304" pitchFamily="18" charset="0"/>
              </a:rPr>
              <a:t>uz</a:t>
            </a:r>
            <a:r>
              <a:rPr lang="en-US" sz="2400" b="1" i="1" dirty="0">
                <a:solidFill>
                  <a:srgbClr val="00B050"/>
                </a:solidFill>
                <a:effectLst/>
                <a:latin typeface="Arial" panose="020B0604020202020204" pitchFamily="34" charset="0"/>
                <a:ea typeface="Times New Roman" panose="02020603050405020304" pitchFamily="18" charset="0"/>
              </a:rPr>
              <a:t> </a:t>
            </a:r>
            <a:r>
              <a:rPr lang="en-US" sz="2400" b="1" i="1" dirty="0" err="1">
                <a:solidFill>
                  <a:srgbClr val="00B050"/>
                </a:solidFill>
                <a:effectLst/>
                <a:latin typeface="Arial" panose="020B0604020202020204" pitchFamily="34" charset="0"/>
                <a:ea typeface="Times New Roman" panose="02020603050405020304" pitchFamily="18" charset="0"/>
              </a:rPr>
              <a:t>uman</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funcțiile</a:t>
            </a:r>
            <a:r>
              <a:rPr lang="ro-RO" sz="2400" b="1" i="1" dirty="0">
                <a:solidFill>
                  <a:srgbClr val="000000"/>
                </a:solidFill>
                <a:effectLst/>
                <a:latin typeface="Arial" panose="020B0604020202020204" pitchFamily="34" charset="0"/>
                <a:ea typeface="Times New Roman" panose="02020603050405020304" pitchFamily="18" charset="0"/>
              </a:rPr>
              <a:t>:</a:t>
            </a:r>
          </a:p>
          <a:p>
            <a:r>
              <a:rPr lang="en-US" sz="2400" b="1" i="1" dirty="0">
                <a:solidFill>
                  <a:srgbClr val="000000"/>
                </a:solidFill>
                <a:effectLst/>
                <a:latin typeface="Arial" panose="020B0604020202020204" pitchFamily="34" charset="0"/>
                <a:ea typeface="Times New Roman" panose="02020603050405020304" pitchFamily="18" charset="0"/>
              </a:rPr>
              <a:t>3.1.2.4.  </a:t>
            </a:r>
            <a:r>
              <a:rPr lang="en-US" sz="2400" b="1" i="1" dirty="0" err="1">
                <a:solidFill>
                  <a:srgbClr val="00B050"/>
                </a:solidFill>
                <a:effectLst/>
                <a:latin typeface="Arial" panose="020B0604020202020204" pitchFamily="34" charset="0"/>
                <a:ea typeface="Times New Roman" panose="02020603050405020304" pitchFamily="18" charset="0"/>
              </a:rPr>
              <a:t>Furnizorii</a:t>
            </a:r>
            <a:r>
              <a:rPr lang="en-US" sz="2400" b="1" i="1" dirty="0">
                <a:solidFill>
                  <a:srgbClr val="00B050"/>
                </a:solidFill>
                <a:effectLst/>
                <a:latin typeface="Arial" panose="020B0604020202020204" pitchFamily="34" charset="0"/>
                <a:ea typeface="Times New Roman" panose="02020603050405020304" pitchFamily="18" charset="0"/>
              </a:rPr>
              <a:t> (</a:t>
            </a:r>
            <a:r>
              <a:rPr lang="en-US" sz="2400" b="1" i="1" dirty="0" err="1">
                <a:solidFill>
                  <a:srgbClr val="00B050"/>
                </a:solidFill>
                <a:effectLst/>
                <a:latin typeface="Arial" panose="020B0604020202020204" pitchFamily="34" charset="0"/>
                <a:ea typeface="Times New Roman" panose="02020603050405020304" pitchFamily="18" charset="0"/>
              </a:rPr>
              <a:t>distribuitorii</a:t>
            </a:r>
            <a:r>
              <a:rPr lang="en-US" sz="2400" b="1" i="1" dirty="0">
                <a:solidFill>
                  <a:srgbClr val="00B050"/>
                </a:solidFill>
                <a:effectLst/>
                <a:latin typeface="Arial" panose="020B0604020202020204" pitchFamily="34" charset="0"/>
                <a:ea typeface="Times New Roman" panose="02020603050405020304" pitchFamily="18" charset="0"/>
              </a:rPr>
              <a:t>) </a:t>
            </a:r>
            <a:r>
              <a:rPr lang="en-US" sz="2400" b="1" i="1" dirty="0" err="1">
                <a:solidFill>
                  <a:srgbClr val="00B050"/>
                </a:solidFill>
                <a:effectLst/>
                <a:latin typeface="Arial" panose="020B0604020202020204" pitchFamily="34" charset="0"/>
                <a:ea typeface="Times New Roman" panose="02020603050405020304" pitchFamily="18" charset="0"/>
              </a:rPr>
              <a:t>angrosişti</a:t>
            </a:r>
            <a:r>
              <a:rPr lang="en-US" sz="2400" b="1" i="1" dirty="0">
                <a:solidFill>
                  <a:srgbClr val="000000"/>
                </a:solidFill>
                <a:effectLst/>
                <a:latin typeface="Arial" panose="020B0604020202020204" pitchFamily="34" charset="0"/>
                <a:ea typeface="Times New Roman" panose="02020603050405020304" pitchFamily="18" charset="0"/>
              </a:rPr>
              <a:t> a </a:t>
            </a:r>
            <a:r>
              <a:rPr lang="en-US" sz="2400" b="1" i="1" dirty="0" err="1">
                <a:solidFill>
                  <a:srgbClr val="000000"/>
                </a:solidFill>
                <a:effectLst/>
                <a:latin typeface="Arial" panose="020B0604020202020204" pitchFamily="34" charset="0"/>
                <a:ea typeface="Times New Roman" panose="02020603050405020304" pitchFamily="18" charset="0"/>
              </a:rPr>
              <a:t>medicamentelor</a:t>
            </a:r>
            <a:r>
              <a:rPr lang="en-US" sz="2400" b="1" i="1" dirty="0">
                <a:solidFill>
                  <a:srgbClr val="000000"/>
                </a:solidFill>
                <a:effectLst/>
                <a:latin typeface="Arial" panose="020B0604020202020204" pitchFamily="34" charset="0"/>
                <a:ea typeface="Times New Roman" panose="02020603050405020304" pitchFamily="18" charset="0"/>
              </a:rPr>
              <a:t>, care </a:t>
            </a:r>
            <a:r>
              <a:rPr lang="en-US" sz="2400" b="1" i="1" dirty="0" err="1">
                <a:solidFill>
                  <a:srgbClr val="000000"/>
                </a:solidFill>
                <a:effectLst/>
                <a:latin typeface="Arial" panose="020B0604020202020204" pitchFamily="34" charset="0"/>
                <a:ea typeface="Times New Roman" panose="02020603050405020304" pitchFamily="18" charset="0"/>
              </a:rPr>
              <a:t>realizează</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și</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importul</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în</a:t>
            </a:r>
            <a:r>
              <a:rPr lang="en-US" sz="2400" b="1" i="1" dirty="0">
                <a:solidFill>
                  <a:srgbClr val="000000"/>
                </a:solidFill>
                <a:effectLst/>
                <a:latin typeface="Arial" panose="020B0604020202020204" pitchFamily="34" charset="0"/>
                <a:ea typeface="Times New Roman" panose="02020603050405020304" pitchFamily="18" charset="0"/>
              </a:rPr>
              <a:t> Republica Moldova, </a:t>
            </a:r>
            <a:r>
              <a:rPr lang="en-US" sz="2400" b="1" i="1" dirty="0" err="1">
                <a:solidFill>
                  <a:srgbClr val="000000"/>
                </a:solidFill>
                <a:effectLst/>
                <a:latin typeface="Arial" panose="020B0604020202020204" pitchFamily="34" charset="0"/>
                <a:ea typeface="Times New Roman" panose="02020603050405020304" pitchFamily="18" charset="0"/>
              </a:rPr>
              <a:t>funcțiile</a:t>
            </a:r>
            <a:r>
              <a:rPr lang="ro-RO" sz="2400" b="1" i="1" dirty="0">
                <a:solidFill>
                  <a:srgbClr val="000000"/>
                </a:solidFill>
                <a:effectLst/>
                <a:latin typeface="Arial" panose="020B0604020202020204" pitchFamily="34" charset="0"/>
                <a:ea typeface="Times New Roman" panose="02020603050405020304" pitchFamily="18" charset="0"/>
              </a:rPr>
              <a:t>:</a:t>
            </a:r>
            <a:endParaRPr lang="ro-RO" sz="2400" b="1" i="1" dirty="0">
              <a:latin typeface="Arial" panose="020B0604020202020204" pitchFamily="34" charset="0"/>
              <a:ea typeface="Times New Roman" panose="02020603050405020304" pitchFamily="18" charset="0"/>
            </a:endParaRPr>
          </a:p>
          <a:p>
            <a:r>
              <a:rPr lang="en-US" sz="2400" b="1" i="1" dirty="0">
                <a:solidFill>
                  <a:srgbClr val="000000"/>
                </a:solidFill>
                <a:effectLst/>
                <a:latin typeface="Arial" panose="020B0604020202020204" pitchFamily="34" charset="0"/>
                <a:ea typeface="Times New Roman" panose="02020603050405020304" pitchFamily="18" charset="0"/>
              </a:rPr>
              <a:t>3.1.2.5. </a:t>
            </a:r>
            <a:r>
              <a:rPr lang="en-US" sz="2400" b="1" i="1" dirty="0" err="1">
                <a:solidFill>
                  <a:srgbClr val="000000"/>
                </a:solidFill>
                <a:effectLst/>
                <a:latin typeface="Arial" panose="020B0604020202020204" pitchFamily="34" charset="0"/>
                <a:ea typeface="Times New Roman" panose="02020603050405020304" pitchFamily="18" charset="0"/>
              </a:rPr>
              <a:t>Organizațiile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C00000"/>
                </a:solidFill>
                <a:effectLst/>
                <a:latin typeface="Arial" panose="020B0604020202020204" pitchFamily="34" charset="0"/>
                <a:ea typeface="Times New Roman" panose="02020603050405020304" pitchFamily="18" charset="0"/>
              </a:rPr>
              <a:t>comerțului</a:t>
            </a:r>
            <a:r>
              <a:rPr lang="en-US" sz="2400" b="1" i="1" dirty="0">
                <a:solidFill>
                  <a:srgbClr val="C00000"/>
                </a:solidFill>
                <a:effectLst/>
                <a:latin typeface="Arial" panose="020B0604020202020204" pitchFamily="34" charset="0"/>
                <a:ea typeface="Times New Roman" panose="02020603050405020304" pitchFamily="18" charset="0"/>
              </a:rPr>
              <a:t> cu </a:t>
            </a:r>
            <a:r>
              <a:rPr lang="en-US" sz="2400" b="1" i="1" dirty="0" err="1">
                <a:solidFill>
                  <a:srgbClr val="C00000"/>
                </a:solidFill>
                <a:effectLst/>
                <a:latin typeface="Arial" panose="020B0604020202020204" pitchFamily="34" charset="0"/>
                <a:ea typeface="Times New Roman" panose="02020603050405020304" pitchFamily="18" charset="0"/>
              </a:rPr>
              <a:t>ridicata</a:t>
            </a:r>
            <a:r>
              <a:rPr lang="en-US" sz="2400" b="1" i="1" dirty="0">
                <a:solidFill>
                  <a:srgbClr val="C00000"/>
                </a:solidFill>
                <a:effectLst/>
                <a:latin typeface="Arial" panose="020B0604020202020204" pitchFamily="34" charset="0"/>
                <a:ea typeface="Times New Roman" panose="02020603050405020304" pitchFamily="18" charset="0"/>
              </a:rPr>
              <a:t> cu </a:t>
            </a:r>
            <a:r>
              <a:rPr lang="en-US" sz="2400" b="1" i="1" dirty="0" err="1">
                <a:solidFill>
                  <a:srgbClr val="C00000"/>
                </a:solidFill>
                <a:effectLst/>
                <a:latin typeface="Arial" panose="020B0604020202020204" pitchFamily="34" charset="0"/>
                <a:ea typeface="Times New Roman" panose="02020603050405020304" pitchFamily="18" charset="0"/>
              </a:rPr>
              <a:t>medicamente</a:t>
            </a:r>
            <a:r>
              <a:rPr lang="en-US" sz="2400" b="1" i="1" dirty="0">
                <a:solidFill>
                  <a:srgbClr val="000000"/>
                </a:solidFill>
                <a:effectLst/>
                <a:latin typeface="Arial" panose="020B0604020202020204" pitchFamily="34" charset="0"/>
                <a:ea typeface="Times New Roman" panose="02020603050405020304" pitchFamily="18" charset="0"/>
              </a:rPr>
              <a:t> pe care le </a:t>
            </a:r>
            <a:r>
              <a:rPr lang="en-US" sz="2400" b="1" i="1" dirty="0" err="1">
                <a:solidFill>
                  <a:srgbClr val="000000"/>
                </a:solidFill>
                <a:effectLst/>
                <a:latin typeface="Arial" panose="020B0604020202020204" pitchFamily="34" charset="0"/>
                <a:ea typeface="Times New Roman" panose="02020603050405020304" pitchFamily="18" charset="0"/>
              </a:rPr>
              <a:t>exportă</a:t>
            </a:r>
            <a:r>
              <a:rPr lang="en-US" sz="2400" b="1" i="1" dirty="0">
                <a:solidFill>
                  <a:srgbClr val="000000"/>
                </a:solidFill>
                <a:effectLst/>
                <a:latin typeface="Arial" panose="020B0604020202020204" pitchFamily="34" charset="0"/>
                <a:ea typeface="Times New Roman" panose="02020603050405020304" pitchFamily="18" charset="0"/>
              </a:rPr>
              <a:t> de pe </a:t>
            </a:r>
            <a:r>
              <a:rPr lang="en-US" sz="2400" b="1" i="1" dirty="0" err="1">
                <a:solidFill>
                  <a:srgbClr val="000000"/>
                </a:solidFill>
                <a:effectLst/>
                <a:latin typeface="Arial" panose="020B0604020202020204" pitchFamily="34" charset="0"/>
                <a:ea typeface="Times New Roman" panose="02020603050405020304" pitchFamily="18" charset="0"/>
              </a:rPr>
              <a:t>teritoriul</a:t>
            </a:r>
            <a:r>
              <a:rPr lang="en-US" sz="2400" b="1" i="1" dirty="0">
                <a:solidFill>
                  <a:srgbClr val="000000"/>
                </a:solidFill>
                <a:effectLst/>
                <a:latin typeface="Arial" panose="020B0604020202020204" pitchFamily="34" charset="0"/>
                <a:ea typeface="Times New Roman" panose="02020603050405020304" pitchFamily="18" charset="0"/>
              </a:rPr>
              <a:t> RM </a:t>
            </a:r>
            <a:r>
              <a:rPr lang="en-US" sz="2400" b="1" i="1" dirty="0" err="1">
                <a:solidFill>
                  <a:srgbClr val="000000"/>
                </a:solidFill>
                <a:effectLst/>
                <a:latin typeface="Arial" panose="020B0604020202020204" pitchFamily="34" charset="0"/>
                <a:ea typeface="Times New Roman" panose="02020603050405020304" pitchFamily="18" charset="0"/>
              </a:rPr>
              <a:t>îndeplinește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următoarele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funcții</a:t>
            </a:r>
            <a:r>
              <a:rPr lang="ro-RO" sz="2400" b="1" i="1" dirty="0">
                <a:solidFill>
                  <a:srgbClr val="000000"/>
                </a:solidFill>
                <a:effectLst/>
                <a:latin typeface="Arial" panose="020B0604020202020204" pitchFamily="34" charset="0"/>
                <a:ea typeface="Times New Roman" panose="02020603050405020304" pitchFamily="18" charset="0"/>
              </a:rPr>
              <a:t>:</a:t>
            </a:r>
          </a:p>
          <a:p>
            <a:r>
              <a:rPr lang="en-US" sz="2400" b="1" i="1" dirty="0">
                <a:solidFill>
                  <a:srgbClr val="000000"/>
                </a:solidFill>
                <a:effectLst/>
                <a:latin typeface="Arial" panose="020B0604020202020204" pitchFamily="34" charset="0"/>
                <a:ea typeface="Times New Roman" panose="02020603050405020304" pitchFamily="18" charset="0"/>
              </a:rPr>
              <a:t>3.1.2.6. </a:t>
            </a:r>
            <a:r>
              <a:rPr lang="en-US" sz="2400" b="1" i="1" dirty="0" err="1">
                <a:solidFill>
                  <a:srgbClr val="000000"/>
                </a:solidFill>
                <a:effectLst/>
                <a:latin typeface="Arial" panose="020B0604020202020204" pitchFamily="34" charset="0"/>
                <a:ea typeface="Times New Roman" panose="02020603050405020304" pitchFamily="18" charset="0"/>
              </a:rPr>
              <a:t>Organizațiile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comerțului</a:t>
            </a:r>
            <a:r>
              <a:rPr lang="en-US" sz="2400" b="1" i="1" dirty="0">
                <a:solidFill>
                  <a:srgbClr val="000000"/>
                </a:solidFill>
                <a:effectLst/>
                <a:latin typeface="Arial" panose="020B0604020202020204" pitchFamily="34" charset="0"/>
                <a:ea typeface="Times New Roman" panose="02020603050405020304" pitchFamily="18" charset="0"/>
              </a:rPr>
              <a:t> cu </a:t>
            </a:r>
            <a:r>
              <a:rPr lang="en-US" sz="2400" b="1" i="1" dirty="0" err="1">
                <a:solidFill>
                  <a:srgbClr val="000000"/>
                </a:solidFill>
                <a:effectLst/>
                <a:latin typeface="Arial" panose="020B0604020202020204" pitchFamily="34" charset="0"/>
                <a:ea typeface="Times New Roman" panose="02020603050405020304" pitchFamily="18" charset="0"/>
              </a:rPr>
              <a:t>amănuntul</a:t>
            </a:r>
            <a:r>
              <a:rPr lang="en-US" sz="2400" b="1" i="1" dirty="0">
                <a:solidFill>
                  <a:srgbClr val="000000"/>
                </a:solidFill>
                <a:effectLst/>
                <a:latin typeface="Arial" panose="020B0604020202020204" pitchFamily="34" charset="0"/>
                <a:ea typeface="Times New Roman" panose="02020603050405020304" pitchFamily="18" charset="0"/>
              </a:rPr>
              <a:t> cu </a:t>
            </a:r>
            <a:r>
              <a:rPr lang="en-US" sz="2400" b="1" i="1" dirty="0" err="1">
                <a:solidFill>
                  <a:srgbClr val="000000"/>
                </a:solidFill>
                <a:effectLst/>
                <a:latin typeface="Arial" panose="020B0604020202020204" pitchFamily="34" charset="0"/>
                <a:ea typeface="Times New Roman" panose="02020603050405020304" pitchFamily="18" charset="0"/>
              </a:rPr>
              <a:t>medicamente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farmaciile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îndeplinesc</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funcțiile</a:t>
            </a:r>
            <a:r>
              <a:rPr lang="ro-RO" sz="2400" b="1" i="1" dirty="0">
                <a:latin typeface="Arial" panose="020B0604020202020204" pitchFamily="34" charset="0"/>
                <a:ea typeface="Times New Roman" panose="02020603050405020304" pitchFamily="18" charset="0"/>
              </a:rPr>
              <a:t>:</a:t>
            </a:r>
          </a:p>
          <a:p>
            <a:r>
              <a:rPr lang="en-US" sz="2400" b="1" i="1" dirty="0">
                <a:solidFill>
                  <a:srgbClr val="000000"/>
                </a:solidFill>
                <a:effectLst/>
                <a:latin typeface="Arial" panose="020B0604020202020204" pitchFamily="34" charset="0"/>
                <a:ea typeface="Times New Roman" panose="02020603050405020304" pitchFamily="18" charset="0"/>
              </a:rPr>
              <a:t>3.1.2.7. O </a:t>
            </a:r>
            <a:r>
              <a:rPr lang="en-US" sz="2400" b="1" i="1" dirty="0" err="1">
                <a:solidFill>
                  <a:srgbClr val="000000"/>
                </a:solidFill>
                <a:effectLst/>
                <a:latin typeface="Arial" panose="020B0604020202020204" pitchFamily="34" charset="0"/>
                <a:ea typeface="Times New Roman" panose="02020603050405020304" pitchFamily="18" charset="0"/>
              </a:rPr>
              <a:t>organizația</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resposabilă</a:t>
            </a:r>
            <a:r>
              <a:rPr lang="en-US" sz="2400" b="1" i="1" dirty="0">
                <a:solidFill>
                  <a:srgbClr val="000000"/>
                </a:solidFill>
                <a:effectLst/>
                <a:latin typeface="Arial" panose="020B0604020202020204" pitchFamily="34" charset="0"/>
                <a:ea typeface="Times New Roman" panose="02020603050405020304" pitchFamily="18" charset="0"/>
              </a:rPr>
              <a:t> de </a:t>
            </a:r>
            <a:r>
              <a:rPr lang="en-US" sz="2400" b="1" i="1" dirty="0" err="1">
                <a:solidFill>
                  <a:srgbClr val="C00000"/>
                </a:solidFill>
                <a:effectLst/>
                <a:latin typeface="Arial" panose="020B0604020202020204" pitchFamily="34" charset="0"/>
                <a:ea typeface="Times New Roman" panose="02020603050405020304" pitchFamily="18" charset="0"/>
              </a:rPr>
              <a:t>distrugerea</a:t>
            </a:r>
            <a:r>
              <a:rPr lang="en-US" sz="2400" b="1" i="1" dirty="0">
                <a:solidFill>
                  <a:srgbClr val="C00000"/>
                </a:solidFill>
                <a:effectLst/>
                <a:latin typeface="Arial" panose="020B0604020202020204" pitchFamily="34" charset="0"/>
                <a:ea typeface="Times New Roman" panose="02020603050405020304" pitchFamily="18" charset="0"/>
              </a:rPr>
              <a:t> </a:t>
            </a:r>
            <a:r>
              <a:rPr lang="en-US" sz="2400" b="1" i="1" dirty="0" err="1">
                <a:solidFill>
                  <a:srgbClr val="C00000"/>
                </a:solidFill>
                <a:effectLst/>
                <a:latin typeface="Arial" panose="020B0604020202020204" pitchFamily="34" charset="0"/>
                <a:ea typeface="Times New Roman" panose="02020603050405020304" pitchFamily="18" charset="0"/>
              </a:rPr>
              <a:t>medicamentelor</a:t>
            </a:r>
            <a:r>
              <a:rPr lang="en-US" sz="2400" b="1" i="1" dirty="0">
                <a:solidFill>
                  <a:srgbClr val="C00000"/>
                </a:solidFill>
                <a:effectLst/>
                <a:latin typeface="Arial" panose="020B0604020202020204" pitchFamily="34" charset="0"/>
                <a:ea typeface="Times New Roman" panose="02020603050405020304" pitchFamily="18" charset="0"/>
              </a:rPr>
              <a:t> </a:t>
            </a:r>
            <a:r>
              <a:rPr lang="en-US" sz="2400" b="1" i="1" dirty="0">
                <a:solidFill>
                  <a:srgbClr val="000000"/>
                </a:solidFill>
                <a:effectLst/>
                <a:latin typeface="Arial" panose="020B0604020202020204" pitchFamily="34" charset="0"/>
                <a:ea typeface="Times New Roman" panose="02020603050405020304" pitchFamily="18" charset="0"/>
              </a:rPr>
              <a:t>are de </a:t>
            </a:r>
            <a:r>
              <a:rPr lang="en-US" sz="2400" b="1" i="1" dirty="0" err="1">
                <a:solidFill>
                  <a:srgbClr val="000000"/>
                </a:solidFill>
                <a:effectLst/>
                <a:latin typeface="Arial" panose="020B0604020202020204" pitchFamily="34" charset="0"/>
                <a:ea typeface="Times New Roman" panose="02020603050405020304" pitchFamily="18" charset="0"/>
              </a:rPr>
              <a:t>executat</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funcțiile</a:t>
            </a:r>
            <a:r>
              <a:rPr lang="en-US" sz="2400" b="1" i="1" dirty="0">
                <a:solidFill>
                  <a:srgbClr val="000000"/>
                </a:solidFill>
                <a:effectLst/>
                <a:latin typeface="Arial" panose="020B0604020202020204" pitchFamily="34" charset="0"/>
                <a:ea typeface="Times New Roman" panose="02020603050405020304" pitchFamily="18" charset="0"/>
              </a:rPr>
              <a:t>:</a:t>
            </a:r>
            <a:endParaRPr lang="ro-RO" sz="2400" b="1" i="1" dirty="0">
              <a:solidFill>
                <a:srgbClr val="000000"/>
              </a:solidFill>
              <a:effectLst/>
              <a:latin typeface="Arial" panose="020B0604020202020204" pitchFamily="34" charset="0"/>
              <a:ea typeface="Times New Roman" panose="02020603050405020304" pitchFamily="18" charset="0"/>
            </a:endParaRPr>
          </a:p>
          <a:p>
            <a:r>
              <a:rPr lang="en-US" sz="2400" b="1" i="1" dirty="0">
                <a:solidFill>
                  <a:srgbClr val="000000"/>
                </a:solidFill>
                <a:effectLst/>
                <a:latin typeface="Arial" panose="020B0604020202020204" pitchFamily="34" charset="0"/>
                <a:ea typeface="Times New Roman" panose="02020603050405020304" pitchFamily="18" charset="0"/>
              </a:rPr>
              <a:t>3.1.2.8. </a:t>
            </a:r>
            <a:r>
              <a:rPr lang="en-US" sz="2400" b="1" i="1" dirty="0" err="1">
                <a:solidFill>
                  <a:srgbClr val="000000"/>
                </a:solidFill>
                <a:effectLst/>
                <a:latin typeface="Arial" panose="020B0604020202020204" pitchFamily="34" charset="0"/>
                <a:ea typeface="Times New Roman" panose="02020603050405020304" pitchFamily="18" charset="0"/>
              </a:rPr>
              <a:t>Întreprinderile</a:t>
            </a:r>
            <a:r>
              <a:rPr lang="en-US" sz="2400" b="1" i="1" dirty="0">
                <a:solidFill>
                  <a:srgbClr val="000000"/>
                </a:solidFill>
                <a:effectLst/>
                <a:latin typeface="Arial" panose="020B0604020202020204" pitchFamily="34" charset="0"/>
                <a:ea typeface="Times New Roman" panose="02020603050405020304" pitchFamily="18" charset="0"/>
              </a:rPr>
              <a:t> medico-</a:t>
            </a:r>
            <a:r>
              <a:rPr lang="en-US" sz="2400" b="1" i="1" dirty="0" err="1">
                <a:solidFill>
                  <a:srgbClr val="000000"/>
                </a:solidFill>
                <a:effectLst/>
                <a:latin typeface="Arial" panose="020B0604020202020204" pitchFamily="34" charset="0"/>
                <a:ea typeface="Times New Roman" panose="02020603050405020304" pitchFamily="18" charset="0"/>
              </a:rPr>
              <a:t>sanitare</a:t>
            </a:r>
            <a:r>
              <a:rPr lang="en-US" sz="2400" b="1" i="1" dirty="0">
                <a:solidFill>
                  <a:srgbClr val="000000"/>
                </a:solidFill>
                <a:effectLst/>
                <a:latin typeface="Arial" panose="020B0604020202020204" pitchFamily="34" charset="0"/>
                <a:ea typeface="Times New Roman" panose="02020603050405020304" pitchFamily="18" charset="0"/>
              </a:rPr>
              <a:t> sunt </a:t>
            </a:r>
            <a:r>
              <a:rPr lang="en-US" sz="2400" b="1" i="1" dirty="0" err="1">
                <a:solidFill>
                  <a:srgbClr val="000000"/>
                </a:solidFill>
                <a:effectLst/>
                <a:latin typeface="Arial" panose="020B0604020202020204" pitchFamily="34" charset="0"/>
                <a:ea typeface="Times New Roman" panose="02020603050405020304" pitchFamily="18" charset="0"/>
              </a:rPr>
              <a:t>responsabile</a:t>
            </a:r>
            <a:r>
              <a:rPr lang="en-US" sz="2400" b="1" i="1" dirty="0">
                <a:solidFill>
                  <a:srgbClr val="000000"/>
                </a:solidFill>
                <a:effectLst/>
                <a:latin typeface="Arial" panose="020B0604020202020204" pitchFamily="34" charset="0"/>
                <a:ea typeface="Times New Roman" panose="02020603050405020304" pitchFamily="18" charset="0"/>
              </a:rPr>
              <a:t> de:</a:t>
            </a:r>
            <a:endParaRPr lang="ro-RO" sz="2400" b="1" i="1" dirty="0">
              <a:solidFill>
                <a:srgbClr val="000000"/>
              </a:solidFill>
              <a:effectLst/>
              <a:latin typeface="Arial" panose="020B0604020202020204" pitchFamily="34" charset="0"/>
              <a:ea typeface="Times New Roman" panose="02020603050405020304" pitchFamily="18" charset="0"/>
            </a:endParaRPr>
          </a:p>
          <a:p>
            <a:r>
              <a:rPr lang="en-US" sz="2400" b="1" i="1" dirty="0">
                <a:solidFill>
                  <a:srgbClr val="000000"/>
                </a:solidFill>
                <a:effectLst/>
                <a:latin typeface="Arial" panose="020B0604020202020204" pitchFamily="34" charset="0"/>
                <a:ea typeface="Times New Roman" panose="02020603050405020304" pitchFamily="18" charset="0"/>
              </a:rPr>
              <a:t>3.1.2.9. </a:t>
            </a:r>
            <a:r>
              <a:rPr lang="en-US" sz="2400" b="1" i="1" dirty="0" err="1">
                <a:solidFill>
                  <a:srgbClr val="000000"/>
                </a:solidFill>
                <a:effectLst/>
                <a:latin typeface="Arial" panose="020B0604020202020204" pitchFamily="34" charset="0"/>
                <a:ea typeface="Times New Roman" panose="02020603050405020304" pitchFamily="18" charset="0"/>
              </a:rPr>
              <a:t>Consumatorul</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preparatelor</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medicale</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pacientul</a:t>
            </a:r>
            <a:r>
              <a:rPr lang="en-US" sz="2400" b="1" i="1" dirty="0">
                <a:solidFill>
                  <a:srgbClr val="000000"/>
                </a:solidFill>
                <a:effectLst/>
                <a:latin typeface="Arial" panose="020B0604020202020204" pitchFamily="34" charset="0"/>
                <a:ea typeface="Times New Roman" panose="02020603050405020304" pitchFamily="18" charset="0"/>
              </a:rPr>
              <a:t>) are de </a:t>
            </a:r>
            <a:r>
              <a:rPr lang="en-US" sz="2400" b="1" i="1" dirty="0" err="1">
                <a:solidFill>
                  <a:srgbClr val="000000"/>
                </a:solidFill>
                <a:effectLst/>
                <a:latin typeface="Arial" panose="020B0604020202020204" pitchFamily="34" charset="0"/>
                <a:ea typeface="Times New Roman" panose="02020603050405020304" pitchFamily="18" charset="0"/>
              </a:rPr>
              <a:t>executat</a:t>
            </a:r>
            <a:r>
              <a:rPr lang="en-US" sz="2400" b="1" i="1" dirty="0">
                <a:solidFill>
                  <a:srgbClr val="000000"/>
                </a:solidFill>
                <a:effectLst/>
                <a:latin typeface="Arial" panose="020B0604020202020204" pitchFamily="34" charset="0"/>
                <a:ea typeface="Times New Roman" panose="02020603050405020304" pitchFamily="18" charset="0"/>
              </a:rPr>
              <a:t> </a:t>
            </a:r>
            <a:r>
              <a:rPr lang="en-US" sz="2400" b="1" i="1" dirty="0" err="1">
                <a:solidFill>
                  <a:srgbClr val="000000"/>
                </a:solidFill>
                <a:effectLst/>
                <a:latin typeface="Arial" panose="020B0604020202020204" pitchFamily="34" charset="0"/>
                <a:ea typeface="Times New Roman" panose="02020603050405020304" pitchFamily="18" charset="0"/>
              </a:rPr>
              <a:t>funcțiile</a:t>
            </a:r>
            <a:r>
              <a:rPr lang="en-US" sz="2400" b="1" i="1" dirty="0">
                <a:solidFill>
                  <a:srgbClr val="000000"/>
                </a:solidFill>
                <a:effectLst/>
                <a:latin typeface="Arial" panose="020B0604020202020204" pitchFamily="34" charset="0"/>
                <a:ea typeface="Times New Roman" panose="02020603050405020304" pitchFamily="18" charset="0"/>
              </a:rPr>
              <a:t>:</a:t>
            </a:r>
            <a:br>
              <a:rPr lang="en-US" sz="2400" dirty="0">
                <a:solidFill>
                  <a:srgbClr val="000000"/>
                </a:solidFill>
                <a:effectLst/>
                <a:latin typeface="Arial" panose="020B0604020202020204" pitchFamily="34" charset="0"/>
                <a:ea typeface="Times New Roman" panose="02020603050405020304" pitchFamily="18" charset="0"/>
              </a:rPr>
            </a:br>
            <a:endParaRPr lang="ro-RO" sz="2400" b="1" i="1" dirty="0">
              <a:solidFill>
                <a:srgbClr val="000000"/>
              </a:solidFill>
              <a:effectLst/>
              <a:latin typeface="Arial" panose="020B0604020202020204" pitchFamily="34"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0C2A9054-1A79-87AE-6B03-FEAA455E7145}"/>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795251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1D828-31EC-FD71-B251-D407C2CCBEB7}"/>
              </a:ext>
            </a:extLst>
          </p:cNvPr>
          <p:cNvSpPr>
            <a:spLocks noGrp="1"/>
          </p:cNvSpPr>
          <p:nvPr>
            <p:ph idx="1"/>
          </p:nvPr>
        </p:nvSpPr>
        <p:spPr>
          <a:xfrm>
            <a:off x="838203" y="1053737"/>
            <a:ext cx="10515600" cy="5123226"/>
          </a:xfrm>
        </p:spPr>
        <p:txBody>
          <a:bodyPr/>
          <a:lstStyle/>
          <a:p>
            <a:pPr marL="228600" marR="0">
              <a:lnSpc>
                <a:spcPct val="115000"/>
              </a:lnSpc>
              <a:buNone/>
            </a:pPr>
            <a:r>
              <a:rPr lang="en-US" dirty="0">
                <a:effectLst/>
                <a:latin typeface="Arial" panose="020B0604020202020204" pitchFamily="34" charset="0"/>
                <a:ea typeface="Times New Roman" panose="02020603050405020304" pitchFamily="18" charset="0"/>
              </a:rPr>
              <a:t>Din </a:t>
            </a:r>
            <a:r>
              <a:rPr lang="en-US" dirty="0" err="1">
                <a:effectLst/>
                <a:latin typeface="Arial" panose="020B0604020202020204" pitchFamily="34" charset="0"/>
                <a:ea typeface="Times New Roman" panose="02020603050405020304" pitchFamily="18" charset="0"/>
              </a:rPr>
              <a:t>cele</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menționate</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mai</a:t>
            </a:r>
            <a:r>
              <a:rPr lang="en-US" dirty="0">
                <a:effectLst/>
                <a:latin typeface="Arial" panose="020B0604020202020204" pitchFamily="34" charset="0"/>
                <a:ea typeface="Times New Roman" panose="02020603050405020304" pitchFamily="18" charset="0"/>
              </a:rPr>
              <a:t> sus </a:t>
            </a:r>
            <a:r>
              <a:rPr lang="en-US" dirty="0" err="1">
                <a:effectLst/>
                <a:latin typeface="Arial" panose="020B0604020202020204" pitchFamily="34" charset="0"/>
                <a:ea typeface="Times New Roman" panose="02020603050405020304" pitchFamily="18" charset="0"/>
              </a:rPr>
              <a:t>în</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cadrul</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Sistemului</a:t>
            </a:r>
            <a:r>
              <a:rPr lang="en-US" dirty="0">
                <a:effectLst/>
                <a:latin typeface="Arial" panose="020B0604020202020204" pitchFamily="34" charset="0"/>
                <a:ea typeface="Times New Roman" panose="02020603050405020304" pitchFamily="18" charset="0"/>
              </a:rPr>
              <a:t> Informatic </a:t>
            </a:r>
            <a:r>
              <a:rPr lang="en-US" dirty="0" err="1">
                <a:effectLst/>
                <a:latin typeface="Arial" panose="020B0604020202020204" pitchFamily="34" charset="0"/>
                <a:ea typeface="Times New Roman" panose="02020603050405020304" pitchFamily="18" charset="0"/>
              </a:rPr>
              <a:t>Automatizarea</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Evidenței</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Medicamentelor</a:t>
            </a:r>
            <a:r>
              <a:rPr lang="en-US" dirty="0">
                <a:effectLst/>
                <a:latin typeface="Arial" panose="020B0604020202020204" pitchFamily="34" charset="0"/>
                <a:ea typeface="Times New Roman" panose="02020603050405020304" pitchFamily="18" charset="0"/>
              </a:rPr>
              <a:t> se </a:t>
            </a:r>
            <a:r>
              <a:rPr lang="en-US" dirty="0" err="1">
                <a:effectLst/>
                <a:latin typeface="Arial" panose="020B0604020202020204" pitchFamily="34" charset="0"/>
                <a:ea typeface="Times New Roman" panose="02020603050405020304" pitchFamily="18" charset="0"/>
              </a:rPr>
              <a:t>conturează</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funcționalele</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principale</a:t>
            </a:r>
            <a:r>
              <a:rPr lang="en-US" dirty="0">
                <a:effectLst/>
                <a:latin typeface="Arial" panose="020B0604020202020204" pitchFamily="34" charset="0"/>
                <a:ea typeface="Times New Roman" panose="02020603050405020304" pitchFamily="18" charset="0"/>
              </a:rPr>
              <a:t> al </a:t>
            </a:r>
            <a:r>
              <a:rPr lang="en-US" dirty="0" err="1">
                <a:solidFill>
                  <a:srgbClr val="000000"/>
                </a:solidFill>
                <a:effectLst/>
                <a:latin typeface="Arial" panose="020B0604020202020204" pitchFamily="34" charset="0"/>
                <a:ea typeface="Times New Roman" panose="02020603050405020304" pitchFamily="18" charset="0"/>
              </a:rPr>
              <a:t>Agenția</a:t>
            </a:r>
            <a:r>
              <a:rPr lang="en-US" dirty="0">
                <a:solidFill>
                  <a:srgbClr val="000000"/>
                </a:solidFill>
                <a:effectLst/>
                <a:latin typeface="Arial" panose="020B0604020202020204" pitchFamily="34" charset="0"/>
                <a:ea typeface="Times New Roman" panose="02020603050405020304" pitchFamily="18" charset="0"/>
              </a:rPr>
              <a:t> </a:t>
            </a:r>
            <a:r>
              <a:rPr lang="en-US" dirty="0" err="1">
                <a:solidFill>
                  <a:srgbClr val="000000"/>
                </a:solidFill>
                <a:effectLst/>
                <a:latin typeface="Arial" panose="020B0604020202020204" pitchFamily="34" charset="0"/>
                <a:ea typeface="Times New Roman" panose="02020603050405020304" pitchFamily="18" charset="0"/>
              </a:rPr>
              <a:t>Medicamentului</a:t>
            </a:r>
            <a:r>
              <a:rPr lang="en-US" dirty="0">
                <a:solidFill>
                  <a:srgbClr val="000000"/>
                </a:solidFill>
                <a:effectLst/>
                <a:latin typeface="Arial" panose="020B0604020202020204" pitchFamily="34" charset="0"/>
                <a:ea typeface="Times New Roman" panose="02020603050405020304" pitchFamily="18" charset="0"/>
              </a:rPr>
              <a:t> </a:t>
            </a:r>
            <a:r>
              <a:rPr lang="en-US" dirty="0" err="1">
                <a:solidFill>
                  <a:srgbClr val="000000"/>
                </a:solidFill>
                <a:effectLst/>
                <a:latin typeface="Arial" panose="020B0604020202020204" pitchFamily="34" charset="0"/>
                <a:ea typeface="Times New Roman" panose="02020603050405020304" pitchFamily="18" charset="0"/>
              </a:rPr>
              <a:t>și</a:t>
            </a:r>
            <a:r>
              <a:rPr lang="en-US" dirty="0">
                <a:solidFill>
                  <a:srgbClr val="000000"/>
                </a:solidFill>
                <a:effectLst/>
                <a:latin typeface="Arial" panose="020B0604020202020204" pitchFamily="34" charset="0"/>
                <a:ea typeface="Times New Roman" panose="02020603050405020304" pitchFamily="18" charset="0"/>
              </a:rPr>
              <a:t> </a:t>
            </a:r>
            <a:r>
              <a:rPr lang="en-US" dirty="0" err="1">
                <a:solidFill>
                  <a:srgbClr val="000000"/>
                </a:solidFill>
                <a:effectLst/>
                <a:latin typeface="Arial" panose="020B0604020202020204" pitchFamily="34" charset="0"/>
                <a:ea typeface="Times New Roman" panose="02020603050405020304" pitchFamily="18" charset="0"/>
              </a:rPr>
              <a:t>Dispozitivelor</a:t>
            </a:r>
            <a:r>
              <a:rPr lang="en-US" dirty="0">
                <a:solidFill>
                  <a:srgbClr val="000000"/>
                </a:solidFill>
                <a:effectLst/>
                <a:latin typeface="Arial" panose="020B0604020202020204" pitchFamily="34" charset="0"/>
                <a:ea typeface="Times New Roman" panose="02020603050405020304" pitchFamily="18" charset="0"/>
              </a:rPr>
              <a:t> </a:t>
            </a:r>
            <a:r>
              <a:rPr lang="en-US" dirty="0" err="1">
                <a:solidFill>
                  <a:srgbClr val="000000"/>
                </a:solidFill>
                <a:effectLst/>
                <a:latin typeface="Arial" panose="020B0604020202020204" pitchFamily="34" charset="0"/>
                <a:ea typeface="Times New Roman" panose="02020603050405020304" pitchFamily="18" charset="0"/>
              </a:rPr>
              <a:t>Medicale</a:t>
            </a:r>
            <a:r>
              <a:rPr lang="en-US" dirty="0">
                <a:solidFill>
                  <a:srgbClr val="000000"/>
                </a:solidFill>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activitățile</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principale</a:t>
            </a:r>
            <a:r>
              <a:rPr lang="en-US" dirty="0">
                <a:effectLst/>
                <a:latin typeface="Arial" panose="020B0604020202020204" pitchFamily="34" charset="0"/>
                <a:ea typeface="Times New Roman" panose="02020603050405020304" pitchFamily="18" charset="0"/>
              </a:rPr>
              <a:t> se </a:t>
            </a:r>
            <a:r>
              <a:rPr lang="en-US" dirty="0" err="1">
                <a:effectLst/>
                <a:latin typeface="Arial" panose="020B0604020202020204" pitchFamily="34" charset="0"/>
                <a:ea typeface="Times New Roman" panose="02020603050405020304" pitchFamily="18" charset="0"/>
              </a:rPr>
              <a:t>divizează</a:t>
            </a:r>
            <a:r>
              <a:rPr lang="en-US" dirty="0">
                <a:effectLst/>
                <a:latin typeface="Arial" panose="020B0604020202020204" pitchFamily="34"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115000"/>
              </a:lnSpc>
              <a:buClr>
                <a:srgbClr val="000000"/>
              </a:buClr>
              <a:buFont typeface="+mj-lt"/>
              <a:buAutoNum type="romanUcPeriod"/>
            </a:pPr>
            <a:r>
              <a:rPr lang="en-US" dirty="0" err="1">
                <a:effectLst/>
                <a:latin typeface="Arial" panose="020B0604020202020204" pitchFamily="34" charset="0"/>
                <a:ea typeface="Times New Roman" panose="02020603050405020304" pitchFamily="18" charset="0"/>
              </a:rPr>
              <a:t>Activitatea</a:t>
            </a:r>
            <a:r>
              <a:rPr lang="en-US" dirty="0">
                <a:effectLst/>
                <a:latin typeface="Arial" panose="020B0604020202020204" pitchFamily="34" charset="0"/>
                <a:ea typeface="Times New Roman" panose="02020603050405020304" pitchFamily="18" charset="0"/>
              </a:rPr>
              <a:t> de ”</a:t>
            </a:r>
            <a:r>
              <a:rPr lang="en-US" dirty="0" err="1">
                <a:effectLst/>
                <a:latin typeface="Arial" panose="020B0604020202020204" pitchFamily="34" charset="0"/>
                <a:ea typeface="Times New Roman" panose="02020603050405020304" pitchFamily="18" charset="0"/>
              </a:rPr>
              <a:t>Procesare</a:t>
            </a:r>
            <a:r>
              <a:rPr lang="en-US" dirty="0">
                <a:effectLst/>
                <a:latin typeface="Arial" panose="020B0604020202020204" pitchFamily="34" charset="0"/>
                <a:ea typeface="Times New Roman" panose="02020603050405020304" pitchFamily="18" charset="0"/>
              </a:rPr>
              <a:t> date”,</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115000"/>
              </a:lnSpc>
              <a:buClr>
                <a:srgbClr val="000000"/>
              </a:buClr>
              <a:buFont typeface="+mj-lt"/>
              <a:buAutoNum type="romanUcPeriod"/>
            </a:pPr>
            <a:r>
              <a:rPr lang="en-US" dirty="0" err="1">
                <a:effectLst/>
                <a:latin typeface="Arial" panose="020B0604020202020204" pitchFamily="34" charset="0"/>
                <a:ea typeface="Times New Roman" panose="02020603050405020304" pitchFamily="18" charset="0"/>
              </a:rPr>
              <a:t>Activitatea</a:t>
            </a:r>
            <a:r>
              <a:rPr lang="en-US" dirty="0">
                <a:effectLst/>
                <a:latin typeface="Arial" panose="020B0604020202020204" pitchFamily="34" charset="0"/>
                <a:ea typeface="Times New Roman" panose="02020603050405020304" pitchFamily="18" charset="0"/>
              </a:rPr>
              <a:t> de ”</a:t>
            </a:r>
            <a:r>
              <a:rPr lang="en-US" dirty="0" err="1">
                <a:effectLst/>
                <a:latin typeface="Arial" panose="020B0604020202020204" pitchFamily="34" charset="0"/>
                <a:ea typeface="Times New Roman" panose="02020603050405020304" pitchFamily="18" charset="0"/>
              </a:rPr>
              <a:t>Prestare</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servivii</a:t>
            </a:r>
            <a:r>
              <a:rPr lang="en-US" dirty="0">
                <a:effectLst/>
                <a:latin typeface="Arial" panose="020B0604020202020204" pitchFamily="34"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115000"/>
              </a:lnSpc>
              <a:buClr>
                <a:srgbClr val="000000"/>
              </a:buClr>
              <a:buFont typeface="+mj-lt"/>
              <a:buAutoNum type="romanUcPeriod"/>
            </a:pPr>
            <a:r>
              <a:rPr lang="en-US" dirty="0" err="1">
                <a:effectLst/>
                <a:latin typeface="Arial" panose="020B0604020202020204" pitchFamily="34" charset="0"/>
                <a:ea typeface="Times New Roman" panose="02020603050405020304" pitchFamily="18" charset="0"/>
              </a:rPr>
              <a:t>Activitatea</a:t>
            </a:r>
            <a:r>
              <a:rPr lang="en-US" dirty="0">
                <a:effectLst/>
                <a:latin typeface="Arial" panose="020B0604020202020204" pitchFamily="34" charset="0"/>
                <a:ea typeface="Times New Roman" panose="02020603050405020304" pitchFamily="18" charset="0"/>
              </a:rPr>
              <a:t> de ”</a:t>
            </a:r>
            <a:r>
              <a:rPr lang="en-US" dirty="0" err="1">
                <a:effectLst/>
                <a:latin typeface="Arial" panose="020B0604020202020204" pitchFamily="34" charset="0"/>
                <a:ea typeface="Times New Roman" panose="02020603050405020304" pitchFamily="18" charset="0"/>
              </a:rPr>
              <a:t>Crearea</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Bazei</a:t>
            </a:r>
            <a:r>
              <a:rPr lang="en-US" dirty="0">
                <a:effectLst/>
                <a:latin typeface="Arial" panose="020B0604020202020204" pitchFamily="34" charset="0"/>
                <a:ea typeface="Times New Roman" panose="02020603050405020304" pitchFamily="18" charset="0"/>
              </a:rPr>
              <a:t> de Date a </a:t>
            </a:r>
            <a:r>
              <a:rPr lang="en-US" dirty="0" err="1">
                <a:effectLst/>
                <a:latin typeface="Arial" panose="020B0604020202020204" pitchFamily="34" charset="0"/>
                <a:ea typeface="Times New Roman" panose="02020603050405020304" pitchFamily="18" charset="0"/>
              </a:rPr>
              <a:t>Medicamentelor</a:t>
            </a:r>
            <a:r>
              <a:rPr lang="en-US" dirty="0">
                <a:effectLst/>
                <a:latin typeface="Arial" panose="020B0604020202020204" pitchFamily="34"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342900" marR="0" lvl="0" indent="-342900">
              <a:lnSpc>
                <a:spcPct val="115000"/>
              </a:lnSpc>
              <a:buClr>
                <a:srgbClr val="000000"/>
              </a:buClr>
              <a:buFont typeface="+mj-lt"/>
              <a:buAutoNum type="romanUcPeriod"/>
            </a:pPr>
            <a:r>
              <a:rPr lang="en-US" dirty="0" err="1">
                <a:effectLst/>
                <a:latin typeface="Arial" panose="020B0604020202020204" pitchFamily="34" charset="0"/>
                <a:ea typeface="Times New Roman" panose="02020603050405020304" pitchFamily="18" charset="0"/>
              </a:rPr>
              <a:t>Activitatea</a:t>
            </a:r>
            <a:r>
              <a:rPr lang="en-US" dirty="0">
                <a:effectLst/>
                <a:latin typeface="Arial" panose="020B0604020202020204" pitchFamily="34" charset="0"/>
                <a:ea typeface="Times New Roman" panose="02020603050405020304" pitchFamily="18" charset="0"/>
              </a:rPr>
              <a:t> de ”</a:t>
            </a:r>
            <a:r>
              <a:rPr lang="en-US" dirty="0" err="1">
                <a:effectLst/>
                <a:latin typeface="Arial" panose="020B0604020202020204" pitchFamily="34" charset="0"/>
                <a:ea typeface="Times New Roman" panose="02020603050405020304" pitchFamily="18" charset="0"/>
              </a:rPr>
              <a:t>Crearea</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Registrelor</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în</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domeniul</a:t>
            </a:r>
            <a:r>
              <a:rPr lang="en-US" dirty="0">
                <a:effectLst/>
                <a:latin typeface="Arial" panose="020B0604020202020204" pitchFamily="34" charset="0"/>
                <a:ea typeface="Times New Roman" panose="02020603050405020304" pitchFamily="18" charset="0"/>
              </a:rPr>
              <a:t> </a:t>
            </a:r>
            <a:r>
              <a:rPr lang="en-US" dirty="0" err="1">
                <a:effectLst/>
                <a:latin typeface="Arial" panose="020B0604020202020204" pitchFamily="34" charset="0"/>
                <a:ea typeface="Times New Roman" panose="02020603050405020304" pitchFamily="18" charset="0"/>
              </a:rPr>
              <a:t>medicamente</a:t>
            </a:r>
            <a:r>
              <a:rPr lang="en-US" dirty="0">
                <a:effectLst/>
                <a:latin typeface="Arial" panose="020B0604020202020204" pitchFamily="34"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582366E1-6E71-E055-E9FF-05679EBE12FE}"/>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a:t>
            </a:r>
            <a:endParaRPr lang="ro-RO" dirty="0"/>
          </a:p>
          <a:p>
            <a:pPr lvl="0"/>
            <a:r>
              <a:rPr lang="en-US" dirty="0"/>
              <a:t>  Pavel Chirev, lector univ. dr. </a:t>
            </a:r>
            <a:r>
              <a:rPr lang="en-US" dirty="0" err="1"/>
              <a:t>inginer</a:t>
            </a:r>
            <a:endParaRPr lang="en-US" dirty="0"/>
          </a:p>
        </p:txBody>
      </p:sp>
    </p:spTree>
    <p:extLst>
      <p:ext uri="{BB962C8B-B14F-4D97-AF65-F5344CB8AC3E}">
        <p14:creationId xmlns:p14="http://schemas.microsoft.com/office/powerpoint/2010/main" val="701698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CCE0BD-9458-3A90-F309-FBCD5EC8874A}"/>
              </a:ext>
            </a:extLst>
          </p:cNvPr>
          <p:cNvSpPr>
            <a:spLocks noGrp="1"/>
          </p:cNvSpPr>
          <p:nvPr>
            <p:ph idx="1"/>
          </p:nvPr>
        </p:nvSpPr>
        <p:spPr>
          <a:xfrm>
            <a:off x="838203" y="487680"/>
            <a:ext cx="10515600" cy="5689283"/>
          </a:xfrm>
        </p:spPr>
        <p:txBody>
          <a:bodyPr>
            <a:noAutofit/>
          </a:bodyPr>
          <a:lstStyle/>
          <a:p>
            <a:pPr marL="0" marR="0">
              <a:buNone/>
            </a:pPr>
            <a:r>
              <a:rPr lang="ro-RO" sz="2400" b="0" i="0" dirty="0">
                <a:solidFill>
                  <a:srgbClr val="000000"/>
                </a:solidFill>
                <a:effectLst/>
                <a:latin typeface="Arial" panose="020B0604020202020204" pitchFamily="34" charset="0"/>
                <a:ea typeface="Times New Roman" panose="02020603050405020304" pitchFamily="18" charset="0"/>
              </a:rPr>
              <a:t>Contextul funcțional cadru repezentat în figura 4.1.1. este divizat în patru categorii:</a:t>
            </a:r>
            <a:endParaRPr lang="en-US" sz="2400" dirty="0">
              <a:effectLst/>
              <a:latin typeface="Times New Roman" panose="02020603050405020304" pitchFamily="18" charset="0"/>
              <a:ea typeface="Times New Roman" panose="02020603050405020304" pitchFamily="18" charset="0"/>
            </a:endParaRPr>
          </a:p>
          <a:p>
            <a:pPr marL="0" marR="0">
              <a:buNone/>
            </a:pPr>
            <a:r>
              <a:rPr lang="fr-FR" sz="2400" b="1" i="1" dirty="0">
                <a:solidFill>
                  <a:srgbClr val="0070C0"/>
                </a:solidFill>
                <a:effectLst/>
                <a:latin typeface="Arial" panose="020B0604020202020204" pitchFamily="34" charset="0"/>
                <a:ea typeface="Times New Roman" panose="02020603050405020304" pitchFamily="18" charset="0"/>
              </a:rPr>
              <a:t>I. </a:t>
            </a:r>
            <a:r>
              <a:rPr lang="fr-FR" sz="2400" b="0" i="1" dirty="0" err="1">
                <a:solidFill>
                  <a:srgbClr val="000000"/>
                </a:solidFill>
                <a:effectLst/>
                <a:latin typeface="Arial" panose="020B0604020202020204" pitchFamily="34" charset="0"/>
                <a:ea typeface="Times New Roman" panose="02020603050405020304" pitchFamily="18" charset="0"/>
              </a:rPr>
              <a:t>Conexiuni</a:t>
            </a:r>
            <a:r>
              <a:rPr lang="fr-FR" sz="2400" b="0" i="1" dirty="0">
                <a:solidFill>
                  <a:srgbClr val="000000"/>
                </a:solidFill>
                <a:effectLst/>
                <a:latin typeface="Arial" panose="020B0604020202020204" pitchFamily="34" charset="0"/>
                <a:ea typeface="Times New Roman" panose="02020603050405020304" pitchFamily="18" charset="0"/>
              </a:rPr>
              <a:t> </a:t>
            </a:r>
            <a:r>
              <a:rPr lang="fr-FR" sz="2400" b="0" i="1" dirty="0" err="1">
                <a:solidFill>
                  <a:srgbClr val="000000"/>
                </a:solidFill>
                <a:effectLst/>
                <a:latin typeface="Arial" panose="020B0604020202020204" pitchFamily="34" charset="0"/>
                <a:ea typeface="Times New Roman" panose="02020603050405020304" pitchFamily="18" charset="0"/>
              </a:rPr>
              <a:t>pe</a:t>
            </a:r>
            <a:r>
              <a:rPr lang="fr-FR" sz="2400" b="0" i="1" dirty="0">
                <a:solidFill>
                  <a:srgbClr val="000000"/>
                </a:solidFill>
                <a:effectLst/>
                <a:latin typeface="Arial" panose="020B0604020202020204" pitchFamily="34" charset="0"/>
                <a:ea typeface="Times New Roman" panose="02020603050405020304" pitchFamily="18" charset="0"/>
              </a:rPr>
              <a:t> </a:t>
            </a:r>
            <a:r>
              <a:rPr lang="fr-FR" sz="2400" b="0" i="1" dirty="0" err="1">
                <a:solidFill>
                  <a:srgbClr val="000000"/>
                </a:solidFill>
                <a:effectLst/>
                <a:latin typeface="Arial" panose="020B0604020202020204" pitchFamily="34" charset="0"/>
                <a:ea typeface="Times New Roman" panose="02020603050405020304" pitchFamily="18" charset="0"/>
              </a:rPr>
              <a:t>partea</a:t>
            </a:r>
            <a:r>
              <a:rPr lang="fr-FR" sz="2400" b="0" i="1" dirty="0">
                <a:solidFill>
                  <a:srgbClr val="000000"/>
                </a:solidFill>
                <a:effectLst/>
                <a:latin typeface="Arial" panose="020B0604020202020204" pitchFamily="34" charset="0"/>
                <a:ea typeface="Times New Roman" panose="02020603050405020304" pitchFamily="18" charset="0"/>
              </a:rPr>
              <a:t> de </a:t>
            </a:r>
            <a:r>
              <a:rPr lang="fr-FR" sz="2400" b="0" i="1" dirty="0" err="1">
                <a:solidFill>
                  <a:srgbClr val="000000"/>
                </a:solidFill>
                <a:effectLst/>
                <a:latin typeface="Arial" panose="020B0604020202020204" pitchFamily="34" charset="0"/>
                <a:ea typeface="Times New Roman" panose="02020603050405020304" pitchFamily="18" charset="0"/>
              </a:rPr>
              <a:t>intrare</a:t>
            </a:r>
            <a:r>
              <a:rPr lang="fr-FR" sz="2400" b="0" i="0" dirty="0">
                <a:solidFill>
                  <a:srgbClr val="000000"/>
                </a:solidFill>
                <a:effectLst/>
                <a:latin typeface="Arial" panose="020B0604020202020204" pitchFamily="34" charset="0"/>
                <a:ea typeface="Times New Roman" panose="02020603050405020304" pitchFamily="18" charset="0"/>
              </a:rPr>
              <a:t>: </a:t>
            </a:r>
            <a:r>
              <a:rPr lang="ro-RO" sz="2400" b="1" i="0" dirty="0">
                <a:solidFill>
                  <a:srgbClr val="0070C0"/>
                </a:solidFill>
                <a:effectLst/>
                <a:latin typeface="Arial" panose="020B0604020202020204" pitchFamily="34" charset="0"/>
                <a:ea typeface="Times New Roman" panose="02020603050405020304" pitchFamily="18" charset="0"/>
              </a:rPr>
              <a:t>(Imput)</a:t>
            </a:r>
            <a:endParaRPr lang="en-US" sz="2400" b="1" dirty="0">
              <a:solidFill>
                <a:srgbClr val="0070C0"/>
              </a:solidFill>
              <a:effectLst/>
              <a:latin typeface="Times New Roman" panose="02020603050405020304" pitchFamily="18" charset="0"/>
              <a:ea typeface="Times New Roman" panose="02020603050405020304" pitchFamily="18" charset="0"/>
            </a:endParaRPr>
          </a:p>
          <a:p>
            <a:pPr marL="0" marR="0">
              <a:buNone/>
            </a:pPr>
            <a:r>
              <a:rPr lang="en-US" sz="2400" b="0" i="0" dirty="0">
                <a:solidFill>
                  <a:srgbClr val="000000"/>
                </a:solidFill>
                <a:effectLst/>
                <a:latin typeface="Arial" panose="020B0604020202020204" pitchFamily="34" charset="0"/>
                <a:ea typeface="Times New Roman" panose="02020603050405020304" pitchFamily="18" charset="0"/>
              </a:rPr>
              <a:t>- date </a:t>
            </a:r>
            <a:r>
              <a:rPr lang="en-US" sz="2400" b="0" i="0" dirty="0" err="1">
                <a:solidFill>
                  <a:srgbClr val="000000"/>
                </a:solidFill>
                <a:effectLst/>
                <a:latin typeface="Arial" panose="020B0604020202020204" pitchFamily="34" charset="0"/>
                <a:ea typeface="Times New Roman" panose="02020603050405020304" pitchFamily="18" charset="0"/>
              </a:rPr>
              <a:t>medicamente</a:t>
            </a:r>
            <a:r>
              <a:rPr lang="en-US" sz="2400" b="0" i="0" dirty="0">
                <a:solidFill>
                  <a:srgbClr val="000000"/>
                </a:solidFill>
                <a:effectLst/>
                <a:latin typeface="Arial" panose="020B0604020202020204" pitchFamily="34" charset="0"/>
                <a:ea typeface="Times New Roman" panose="02020603050405020304" pitchFamily="18" charset="0"/>
              </a:rPr>
              <a:t> fabricate </a:t>
            </a:r>
            <a:r>
              <a:rPr lang="en-US" sz="2400" b="0" i="0" dirty="0" err="1">
                <a:solidFill>
                  <a:srgbClr val="000000"/>
                </a:solidFill>
                <a:effectLst/>
                <a:latin typeface="Arial" panose="020B0604020202020204" pitchFamily="34" charset="0"/>
                <a:ea typeface="Times New Roman" panose="02020603050405020304" pitchFamily="18" charset="0"/>
              </a:rPr>
              <a:t>în</a:t>
            </a:r>
            <a:r>
              <a:rPr lang="en-US" sz="2400" b="0" i="0" dirty="0">
                <a:solidFill>
                  <a:srgbClr val="000000"/>
                </a:solidFill>
                <a:effectLst/>
                <a:latin typeface="Arial" panose="020B0604020202020204" pitchFamily="34" charset="0"/>
                <a:ea typeface="Times New Roman" panose="02020603050405020304" pitchFamily="18" charset="0"/>
              </a:rPr>
              <a:t> </a:t>
            </a:r>
            <a:r>
              <a:rPr lang="en-US" sz="2400" b="0" i="0" dirty="0" err="1">
                <a:solidFill>
                  <a:srgbClr val="000000"/>
                </a:solidFill>
                <a:effectLst/>
                <a:latin typeface="Arial" panose="020B0604020202020204" pitchFamily="34" charset="0"/>
                <a:ea typeface="Times New Roman" panose="02020603050405020304" pitchFamily="18" charset="0"/>
              </a:rPr>
              <a:t>țară</a:t>
            </a:r>
            <a:r>
              <a:rPr lang="en-US" sz="2400" b="0" i="0" dirty="0">
                <a:solidFill>
                  <a:srgbClr val="000000"/>
                </a:solidFill>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buNone/>
            </a:pPr>
            <a:r>
              <a:rPr lang="fr-FR" sz="2400" b="0" i="0" dirty="0">
                <a:solidFill>
                  <a:srgbClr val="000000"/>
                </a:solidFill>
                <a:effectLst/>
                <a:latin typeface="Arial" panose="020B0604020202020204" pitchFamily="34" charset="0"/>
                <a:ea typeface="Times New Roman" panose="02020603050405020304" pitchFamily="18" charset="0"/>
              </a:rPr>
              <a:t>- date </a:t>
            </a:r>
            <a:r>
              <a:rPr lang="fr-FR" sz="2400" b="0" i="0" dirty="0" err="1">
                <a:solidFill>
                  <a:srgbClr val="000000"/>
                </a:solidFill>
                <a:effectLst/>
                <a:latin typeface="Arial" panose="020B0604020202020204" pitchFamily="34" charset="0"/>
                <a:ea typeface="Times New Roman" panose="02020603050405020304" pitchFamily="18" charset="0"/>
              </a:rPr>
              <a:t>medicamente</a:t>
            </a:r>
            <a:r>
              <a:rPr lang="fr-FR" sz="2400" b="0" i="0" dirty="0">
                <a:solidFill>
                  <a:srgbClr val="000000"/>
                </a:solidFill>
                <a:effectLst/>
                <a:latin typeface="Arial" panose="020B0604020202020204" pitchFamily="34" charset="0"/>
                <a:ea typeface="Times New Roman" panose="02020603050405020304" pitchFamily="18" charset="0"/>
              </a:rPr>
              <a:t> la import, </a:t>
            </a:r>
            <a:endParaRPr lang="en-US" sz="2400" dirty="0">
              <a:effectLst/>
              <a:latin typeface="Times New Roman" panose="02020603050405020304" pitchFamily="18" charset="0"/>
              <a:ea typeface="Times New Roman" panose="02020603050405020304" pitchFamily="18" charset="0"/>
            </a:endParaRPr>
          </a:p>
          <a:p>
            <a:pPr marL="0" marR="0">
              <a:buNone/>
            </a:pPr>
            <a:r>
              <a:rPr lang="fr-FR" sz="2400" b="0" i="0" dirty="0">
                <a:solidFill>
                  <a:srgbClr val="000000"/>
                </a:solidFill>
                <a:effectLst/>
                <a:latin typeface="Arial" panose="020B0604020202020204" pitchFamily="34" charset="0"/>
                <a:ea typeface="Times New Roman" panose="02020603050405020304" pitchFamily="18" charset="0"/>
              </a:rPr>
              <a:t>- date </a:t>
            </a:r>
            <a:r>
              <a:rPr lang="fr-FR" sz="2400" b="0" i="0" dirty="0" err="1">
                <a:solidFill>
                  <a:srgbClr val="000000"/>
                </a:solidFill>
                <a:effectLst/>
                <a:latin typeface="Arial" panose="020B0604020202020204" pitchFamily="34" charset="0"/>
                <a:ea typeface="Times New Roman" panose="02020603050405020304" pitchFamily="18" charset="0"/>
              </a:rPr>
              <a:t>medicamente</a:t>
            </a:r>
            <a:r>
              <a:rPr lang="fr-FR" sz="2400" b="0" i="0" dirty="0">
                <a:solidFill>
                  <a:srgbClr val="000000"/>
                </a:solidFill>
                <a:effectLst/>
                <a:latin typeface="Arial" panose="020B0604020202020204" pitchFamily="34" charset="0"/>
                <a:ea typeface="Times New Roman" panose="02020603050405020304" pitchFamily="18" charset="0"/>
              </a:rPr>
              <a:t> la export, </a:t>
            </a:r>
            <a:endParaRPr lang="en-US" sz="2400" dirty="0">
              <a:effectLst/>
              <a:latin typeface="Times New Roman" panose="02020603050405020304" pitchFamily="18" charset="0"/>
              <a:ea typeface="Times New Roman" panose="02020603050405020304" pitchFamily="18" charset="0"/>
            </a:endParaRPr>
          </a:p>
          <a:p>
            <a:pPr marL="0" marR="0">
              <a:buNone/>
            </a:pPr>
            <a:r>
              <a:rPr lang="en-US" sz="2400" b="0" i="0" dirty="0">
                <a:solidFill>
                  <a:srgbClr val="000000"/>
                </a:solidFill>
                <a:effectLst/>
                <a:latin typeface="Arial" panose="020B0604020202020204" pitchFamily="34" charset="0"/>
                <a:ea typeface="Times New Roman" panose="02020603050405020304" pitchFamily="18" charset="0"/>
              </a:rPr>
              <a:t>- date </a:t>
            </a:r>
            <a:r>
              <a:rPr lang="en-US" sz="2400" b="0" i="0" dirty="0" err="1">
                <a:solidFill>
                  <a:srgbClr val="000000"/>
                </a:solidFill>
                <a:effectLst/>
                <a:latin typeface="Arial" panose="020B0604020202020204" pitchFamily="34" charset="0"/>
                <a:ea typeface="Times New Roman" panose="02020603050405020304" pitchFamily="18" charset="0"/>
              </a:rPr>
              <a:t>medicamente</a:t>
            </a:r>
            <a:r>
              <a:rPr lang="en-US" sz="2400" b="0" i="0" dirty="0">
                <a:solidFill>
                  <a:srgbClr val="000000"/>
                </a:solidFill>
                <a:effectLst/>
                <a:latin typeface="Arial" panose="020B0604020202020204" pitchFamily="34" charset="0"/>
                <a:ea typeface="Times New Roman" panose="02020603050405020304" pitchFamily="18" charset="0"/>
              </a:rPr>
              <a:t> </a:t>
            </a:r>
            <a:r>
              <a:rPr lang="en-US" sz="2400" b="0" i="0" dirty="0" err="1">
                <a:solidFill>
                  <a:srgbClr val="000000"/>
                </a:solidFill>
                <a:effectLst/>
                <a:latin typeface="Arial" panose="020B0604020202020204" pitchFamily="34" charset="0"/>
                <a:ea typeface="Times New Roman" panose="02020603050405020304" pitchFamily="18" charset="0"/>
              </a:rPr>
              <a:t>scoase</a:t>
            </a:r>
            <a:r>
              <a:rPr lang="en-US" sz="2400" b="0" i="0" dirty="0">
                <a:solidFill>
                  <a:srgbClr val="000000"/>
                </a:solidFill>
                <a:effectLst/>
                <a:latin typeface="Arial" panose="020B0604020202020204" pitchFamily="34" charset="0"/>
                <a:ea typeface="Times New Roman" panose="02020603050405020304" pitchFamily="18" charset="0"/>
              </a:rPr>
              <a:t> din </a:t>
            </a:r>
            <a:r>
              <a:rPr lang="en-US" sz="2400" b="0" i="0" dirty="0" err="1">
                <a:solidFill>
                  <a:srgbClr val="000000"/>
                </a:solidFill>
                <a:effectLst/>
                <a:latin typeface="Arial" panose="020B0604020202020204" pitchFamily="34" charset="0"/>
                <a:ea typeface="Times New Roman" panose="02020603050405020304" pitchFamily="18" charset="0"/>
              </a:rPr>
              <a:t>uz</a:t>
            </a:r>
            <a:r>
              <a:rPr lang="en-US" sz="2400" b="0" i="0" dirty="0">
                <a:solidFill>
                  <a:srgbClr val="000000"/>
                </a:solidFill>
                <a:effectLst/>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buNone/>
            </a:pPr>
            <a:r>
              <a:rPr lang="fr-FR" sz="2400" b="0" i="0" dirty="0">
                <a:solidFill>
                  <a:srgbClr val="000000"/>
                </a:solidFill>
                <a:effectLst/>
                <a:latin typeface="Arial" panose="020B0604020202020204" pitchFamily="34" charset="0"/>
                <a:ea typeface="Times New Roman" panose="02020603050405020304" pitchFamily="18" charset="0"/>
              </a:rPr>
              <a:t>- date </a:t>
            </a:r>
            <a:r>
              <a:rPr lang="fr-FR" sz="2400" b="0" i="0" dirty="0" err="1">
                <a:solidFill>
                  <a:srgbClr val="000000"/>
                </a:solidFill>
                <a:effectLst/>
                <a:latin typeface="Arial" panose="020B0604020202020204" pitchFamily="34" charset="0"/>
                <a:ea typeface="Times New Roman" panose="02020603050405020304" pitchFamily="18" charset="0"/>
              </a:rPr>
              <a:t>medicamente</a:t>
            </a:r>
            <a:r>
              <a:rPr lang="fr-FR" sz="2400" b="0" i="0" dirty="0">
                <a:solidFill>
                  <a:srgbClr val="000000"/>
                </a:solidFill>
                <a:effectLst/>
                <a:latin typeface="Arial" panose="020B0604020202020204" pitchFamily="34" charset="0"/>
                <a:ea typeface="Times New Roman" panose="02020603050405020304" pitchFamily="18" charset="0"/>
              </a:rPr>
              <a:t> </a:t>
            </a:r>
            <a:r>
              <a:rPr lang="fr-FR" sz="2400" b="0" i="0" dirty="0" err="1">
                <a:solidFill>
                  <a:srgbClr val="000000"/>
                </a:solidFill>
                <a:effectLst/>
                <a:latin typeface="Arial" panose="020B0604020202020204" pitchFamily="34" charset="0"/>
                <a:ea typeface="Times New Roman" panose="02020603050405020304" pitchFamily="18" charset="0"/>
              </a:rPr>
              <a:t>distruse</a:t>
            </a:r>
            <a:r>
              <a:rPr lang="fr-FR" sz="2400" b="0" i="0" dirty="0">
                <a:solidFill>
                  <a:srgbClr val="000000"/>
                </a:solidFill>
                <a:effectLst/>
                <a:latin typeface="Arial" panose="020B0604020202020204"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buNone/>
            </a:pPr>
            <a:r>
              <a:rPr lang="fr-FR"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buNone/>
            </a:pPr>
            <a:r>
              <a:rPr lang="fr-FR" sz="2400" b="1" i="1" dirty="0">
                <a:solidFill>
                  <a:srgbClr val="0070C0"/>
                </a:solidFill>
                <a:effectLst/>
                <a:latin typeface="Arial" panose="020B0604020202020204" pitchFamily="34" charset="0"/>
                <a:ea typeface="Times New Roman" panose="02020603050405020304" pitchFamily="18" charset="0"/>
              </a:rPr>
              <a:t>O. </a:t>
            </a:r>
            <a:r>
              <a:rPr lang="fr-FR" sz="2400" b="0" i="1" dirty="0" err="1">
                <a:solidFill>
                  <a:srgbClr val="000000"/>
                </a:solidFill>
                <a:effectLst/>
                <a:latin typeface="Arial" panose="020B0604020202020204" pitchFamily="34" charset="0"/>
                <a:ea typeface="Times New Roman" panose="02020603050405020304" pitchFamily="18" charset="0"/>
              </a:rPr>
              <a:t>Conexiuni</a:t>
            </a:r>
            <a:r>
              <a:rPr lang="fr-FR" sz="2400" b="0" i="1" dirty="0">
                <a:solidFill>
                  <a:srgbClr val="000000"/>
                </a:solidFill>
                <a:effectLst/>
                <a:latin typeface="Arial" panose="020B0604020202020204" pitchFamily="34" charset="0"/>
                <a:ea typeface="Times New Roman" panose="02020603050405020304" pitchFamily="18" charset="0"/>
              </a:rPr>
              <a:t> </a:t>
            </a:r>
            <a:r>
              <a:rPr lang="fr-FR" sz="2400" b="0" i="1" dirty="0" err="1">
                <a:solidFill>
                  <a:srgbClr val="000000"/>
                </a:solidFill>
                <a:effectLst/>
                <a:latin typeface="Arial" panose="020B0604020202020204" pitchFamily="34" charset="0"/>
                <a:ea typeface="Times New Roman" panose="02020603050405020304" pitchFamily="18" charset="0"/>
              </a:rPr>
              <a:t>pe</a:t>
            </a:r>
            <a:r>
              <a:rPr lang="fr-FR" sz="2400" b="0" i="1" dirty="0">
                <a:solidFill>
                  <a:srgbClr val="000000"/>
                </a:solidFill>
                <a:effectLst/>
                <a:latin typeface="Arial" panose="020B0604020202020204" pitchFamily="34" charset="0"/>
                <a:ea typeface="Times New Roman" panose="02020603050405020304" pitchFamily="18" charset="0"/>
              </a:rPr>
              <a:t> </a:t>
            </a:r>
            <a:r>
              <a:rPr lang="fr-FR" sz="2400" b="0" i="1" dirty="0" err="1">
                <a:solidFill>
                  <a:srgbClr val="000000"/>
                </a:solidFill>
                <a:effectLst/>
                <a:latin typeface="Arial" panose="020B0604020202020204" pitchFamily="34" charset="0"/>
                <a:ea typeface="Times New Roman" panose="02020603050405020304" pitchFamily="18" charset="0"/>
              </a:rPr>
              <a:t>partea</a:t>
            </a:r>
            <a:r>
              <a:rPr lang="fr-FR" sz="2400" b="0" i="1" dirty="0">
                <a:solidFill>
                  <a:srgbClr val="000000"/>
                </a:solidFill>
                <a:effectLst/>
                <a:latin typeface="Arial" panose="020B0604020202020204" pitchFamily="34" charset="0"/>
                <a:ea typeface="Times New Roman" panose="02020603050405020304" pitchFamily="18" charset="0"/>
              </a:rPr>
              <a:t> de </a:t>
            </a:r>
            <a:r>
              <a:rPr lang="fr-FR" sz="2400" b="0" i="1" dirty="0" err="1">
                <a:solidFill>
                  <a:srgbClr val="000000"/>
                </a:solidFill>
                <a:effectLst/>
                <a:latin typeface="Arial" panose="020B0604020202020204" pitchFamily="34" charset="0"/>
                <a:ea typeface="Times New Roman" panose="02020603050405020304" pitchFamily="18" charset="0"/>
              </a:rPr>
              <a:t>ieșire</a:t>
            </a:r>
            <a:r>
              <a:rPr lang="fr-FR" sz="2400" b="1" i="1" dirty="0">
                <a:effectLst/>
                <a:latin typeface="Arial" panose="020B0604020202020204" pitchFamily="34" charset="0"/>
                <a:ea typeface="Times New Roman" panose="02020603050405020304" pitchFamily="18" charset="0"/>
              </a:rPr>
              <a:t>:</a:t>
            </a:r>
            <a:r>
              <a:rPr lang="fr-FR" sz="2400" dirty="0">
                <a:solidFill>
                  <a:srgbClr val="000000"/>
                </a:solidFill>
                <a:effectLst/>
                <a:latin typeface="Arial" panose="020B0604020202020204" pitchFamily="34" charset="0"/>
                <a:ea typeface="Times New Roman" panose="02020603050405020304" pitchFamily="18" charset="0"/>
              </a:rPr>
              <a:t> </a:t>
            </a:r>
            <a:r>
              <a:rPr lang="ro-RO" sz="2400" b="1" dirty="0">
                <a:solidFill>
                  <a:srgbClr val="0070C0"/>
                </a:solidFill>
                <a:effectLst/>
                <a:latin typeface="Arial" panose="020B0604020202020204" pitchFamily="34" charset="0"/>
                <a:ea typeface="Times New Roman" panose="02020603050405020304" pitchFamily="18" charset="0"/>
              </a:rPr>
              <a:t>(Output)</a:t>
            </a:r>
            <a:endParaRPr lang="en-US" sz="2400" b="1" dirty="0">
              <a:solidFill>
                <a:srgbClr val="0070C0"/>
              </a:solidFill>
              <a:effectLst/>
              <a:latin typeface="Times New Roman" panose="02020603050405020304" pitchFamily="18" charset="0"/>
              <a:ea typeface="Times New Roman" panose="02020603050405020304" pitchFamily="18" charset="0"/>
            </a:endParaRPr>
          </a:p>
          <a:p>
            <a:pPr marL="0" marR="0">
              <a:buNone/>
            </a:pPr>
            <a:r>
              <a:rPr lang="fr-FR" sz="2400" dirty="0">
                <a:solidFill>
                  <a:srgbClr val="000000"/>
                </a:solidFill>
                <a:effectLst/>
                <a:latin typeface="Arial" panose="020B0604020202020204" pitchFamily="34" charset="0"/>
                <a:ea typeface="Times New Roman" panose="02020603050405020304" pitchFamily="18" charset="0"/>
              </a:rPr>
              <a:t>- </a:t>
            </a:r>
            <a:r>
              <a:rPr lang="fr-FR" sz="2400" dirty="0" err="1">
                <a:solidFill>
                  <a:srgbClr val="000000"/>
                </a:solidFill>
                <a:effectLst/>
                <a:latin typeface="Arial" panose="020B0604020202020204" pitchFamily="34" charset="0"/>
                <a:ea typeface="Times New Roman" panose="02020603050405020304" pitchFamily="18" charset="0"/>
              </a:rPr>
              <a:t>informație</a:t>
            </a:r>
            <a:r>
              <a:rPr lang="fr-FR" sz="2400" dirty="0">
                <a:solidFill>
                  <a:srgbClr val="000000"/>
                </a:solidFill>
                <a:effectLst/>
                <a:latin typeface="Arial" panose="020B0604020202020204" pitchFamily="34" charset="0"/>
                <a:ea typeface="Times New Roman" panose="02020603050405020304" pitchFamily="18" charset="0"/>
              </a:rPr>
              <a:t> in </a:t>
            </a:r>
            <a:r>
              <a:rPr lang="fr-FR" sz="2400" dirty="0" err="1">
                <a:solidFill>
                  <a:srgbClr val="000000"/>
                </a:solidFill>
                <a:effectLst/>
                <a:latin typeface="Arial" panose="020B0604020202020204" pitchFamily="34" charset="0"/>
                <a:ea typeface="Times New Roman" panose="02020603050405020304" pitchFamily="18" charset="0"/>
              </a:rPr>
              <a:t>Baza</a:t>
            </a:r>
            <a:r>
              <a:rPr lang="fr-FR" sz="2400" dirty="0">
                <a:solidFill>
                  <a:srgbClr val="000000"/>
                </a:solidFill>
                <a:effectLst/>
                <a:latin typeface="Arial" panose="020B0604020202020204" pitchFamily="34" charset="0"/>
                <a:ea typeface="Times New Roman" panose="02020603050405020304" pitchFamily="18" charset="0"/>
              </a:rPr>
              <a:t> de Date </a:t>
            </a:r>
            <a:r>
              <a:rPr lang="fr-FR" sz="2400" dirty="0" err="1">
                <a:solidFill>
                  <a:srgbClr val="000000"/>
                </a:solidFill>
                <a:effectLst/>
                <a:latin typeface="Arial" panose="020B0604020202020204" pitchFamily="34" charset="0"/>
                <a:ea typeface="Times New Roman" panose="02020603050405020304" pitchFamily="18" charset="0"/>
              </a:rPr>
              <a:t>medicamente</a:t>
            </a:r>
            <a:r>
              <a:rPr lang="fr-FR" sz="2400" dirty="0">
                <a:solidFill>
                  <a:srgbClr val="000000"/>
                </a:solidFill>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buNone/>
            </a:pPr>
            <a:r>
              <a:rPr lang="fr-FR" sz="2400" dirty="0">
                <a:solidFill>
                  <a:srgbClr val="000000"/>
                </a:solidFill>
                <a:effectLst/>
                <a:latin typeface="Arial" panose="020B0604020202020204" pitchFamily="34" charset="0"/>
                <a:ea typeface="Times New Roman" panose="02020603050405020304" pitchFamily="18" charset="0"/>
              </a:rPr>
              <a:t>- </a:t>
            </a:r>
            <a:r>
              <a:rPr lang="fr-FR" sz="2400" dirty="0" err="1">
                <a:solidFill>
                  <a:srgbClr val="000000"/>
                </a:solidFill>
                <a:effectLst/>
                <a:latin typeface="Arial" panose="020B0604020202020204" pitchFamily="34" charset="0"/>
                <a:ea typeface="Times New Roman" panose="02020603050405020304" pitchFamily="18" charset="0"/>
              </a:rPr>
              <a:t>informații</a:t>
            </a:r>
            <a:r>
              <a:rPr lang="fr-FR" sz="2400" dirty="0">
                <a:solidFill>
                  <a:srgbClr val="000000"/>
                </a:solidFill>
                <a:effectLst/>
                <a:latin typeface="Arial" panose="020B0604020202020204" pitchFamily="34" charset="0"/>
                <a:ea typeface="Times New Roman" panose="02020603050405020304" pitchFamily="18" charset="0"/>
              </a:rPr>
              <a:t> </a:t>
            </a:r>
            <a:r>
              <a:rPr lang="fr-FR" sz="2400" dirty="0" err="1">
                <a:solidFill>
                  <a:srgbClr val="000000"/>
                </a:solidFill>
                <a:effectLst/>
                <a:latin typeface="Arial" panose="020B0604020202020204" pitchFamily="34" charset="0"/>
                <a:ea typeface="Times New Roman" panose="02020603050405020304" pitchFamily="18" charset="0"/>
              </a:rPr>
              <a:t>în</a:t>
            </a:r>
            <a:r>
              <a:rPr lang="fr-FR" sz="2400" dirty="0">
                <a:solidFill>
                  <a:srgbClr val="000000"/>
                </a:solidFill>
                <a:effectLst/>
                <a:latin typeface="Arial" panose="020B0604020202020204" pitchFamily="34" charset="0"/>
                <a:ea typeface="Times New Roman" panose="02020603050405020304" pitchFamily="18" charset="0"/>
              </a:rPr>
              <a:t> </a:t>
            </a:r>
            <a:r>
              <a:rPr lang="fr-FR" sz="2400" dirty="0" err="1">
                <a:solidFill>
                  <a:srgbClr val="000000"/>
                </a:solidFill>
                <a:effectLst/>
                <a:latin typeface="Arial" panose="020B0604020202020204" pitchFamily="34" charset="0"/>
                <a:ea typeface="Times New Roman" panose="02020603050405020304" pitchFamily="18" charset="0"/>
              </a:rPr>
              <a:t>register</a:t>
            </a:r>
            <a:r>
              <a:rPr lang="fr-FR" sz="2400" dirty="0">
                <a:solidFill>
                  <a:srgbClr val="000000"/>
                </a:solidFill>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buNone/>
            </a:pPr>
            <a:r>
              <a:rPr lang="fr-FR" sz="2400" dirty="0">
                <a:solidFill>
                  <a:srgbClr val="000000"/>
                </a:solidFill>
                <a:effectLst/>
                <a:latin typeface="Arial" panose="020B0604020202020204" pitchFamily="34" charset="0"/>
                <a:ea typeface="Times New Roman" panose="02020603050405020304" pitchFamily="18" charset="0"/>
              </a:rPr>
              <a:t>- date </a:t>
            </a:r>
            <a:r>
              <a:rPr lang="fr-FR" sz="2400" dirty="0" err="1">
                <a:solidFill>
                  <a:srgbClr val="000000"/>
                </a:solidFill>
                <a:effectLst/>
                <a:latin typeface="Arial" panose="020B0604020202020204" pitchFamily="34" charset="0"/>
                <a:ea typeface="Times New Roman" panose="02020603050405020304" pitchFamily="18" charset="0"/>
              </a:rPr>
              <a:t>analitice</a:t>
            </a:r>
            <a:r>
              <a:rPr lang="fr-FR" sz="2400" dirty="0">
                <a:solidFill>
                  <a:srgbClr val="000000"/>
                </a:solidFill>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buNone/>
            </a:pPr>
            <a:r>
              <a:rPr lang="fr-FR" sz="2400" b="1" i="1" dirty="0">
                <a:solidFill>
                  <a:srgbClr val="000000"/>
                </a:solidFill>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53A72286-8315-B751-2847-B36D63483C45}"/>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39097981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11CB2C-35D2-D405-551D-58020830819B}"/>
              </a:ext>
            </a:extLst>
          </p:cNvPr>
          <p:cNvSpPr>
            <a:spLocks noGrp="1"/>
          </p:cNvSpPr>
          <p:nvPr>
            <p:ph idx="1"/>
          </p:nvPr>
        </p:nvSpPr>
        <p:spPr>
          <a:xfrm>
            <a:off x="838203" y="539931"/>
            <a:ext cx="10515600" cy="5637032"/>
          </a:xfrm>
        </p:spPr>
        <p:txBody>
          <a:bodyPr>
            <a:normAutofit lnSpcReduction="10000"/>
          </a:bodyPr>
          <a:lstStyle/>
          <a:p>
            <a:pPr marL="0" marR="0">
              <a:buNone/>
            </a:pPr>
            <a:r>
              <a:rPr lang="fr-FR" sz="2800" b="1" i="1" dirty="0">
                <a:solidFill>
                  <a:srgbClr val="0070C0"/>
                </a:solidFill>
                <a:effectLst/>
                <a:latin typeface="Arial" panose="020B0604020202020204" pitchFamily="34" charset="0"/>
                <a:ea typeface="Times New Roman" panose="02020603050405020304" pitchFamily="18" charset="0"/>
              </a:rPr>
              <a:t>C. </a:t>
            </a:r>
            <a:r>
              <a:rPr lang="fr-FR" sz="2800" b="0" i="1" dirty="0" err="1">
                <a:solidFill>
                  <a:srgbClr val="000000"/>
                </a:solidFill>
                <a:effectLst/>
                <a:latin typeface="Arial" panose="020B0604020202020204" pitchFamily="34" charset="0"/>
                <a:ea typeface="Times New Roman" panose="02020603050405020304" pitchFamily="18" charset="0"/>
              </a:rPr>
              <a:t>Conexiuni</a:t>
            </a:r>
            <a:r>
              <a:rPr lang="fr-FR" sz="2800" b="0" i="1" dirty="0">
                <a:solidFill>
                  <a:srgbClr val="000000"/>
                </a:solidFill>
                <a:effectLst/>
                <a:latin typeface="Arial" panose="020B0604020202020204" pitchFamily="34" charset="0"/>
                <a:ea typeface="Times New Roman" panose="02020603050405020304" pitchFamily="18" charset="0"/>
              </a:rPr>
              <a:t> </a:t>
            </a:r>
            <a:r>
              <a:rPr lang="fr-FR" sz="2800" b="0" i="1" dirty="0" err="1">
                <a:solidFill>
                  <a:srgbClr val="000000"/>
                </a:solidFill>
                <a:effectLst/>
                <a:latin typeface="Arial" panose="020B0604020202020204" pitchFamily="34" charset="0"/>
                <a:ea typeface="Times New Roman" panose="02020603050405020304" pitchFamily="18" charset="0"/>
              </a:rPr>
              <a:t>pe</a:t>
            </a:r>
            <a:r>
              <a:rPr lang="fr-FR" sz="2800" b="0" i="1" dirty="0">
                <a:solidFill>
                  <a:srgbClr val="000000"/>
                </a:solidFill>
                <a:effectLst/>
                <a:latin typeface="Arial" panose="020B0604020202020204" pitchFamily="34" charset="0"/>
                <a:ea typeface="Times New Roman" panose="02020603050405020304" pitchFamily="18" charset="0"/>
              </a:rPr>
              <a:t> </a:t>
            </a:r>
            <a:r>
              <a:rPr lang="fr-FR" sz="2800" b="0" i="1" dirty="0" err="1">
                <a:solidFill>
                  <a:srgbClr val="000000"/>
                </a:solidFill>
                <a:effectLst/>
                <a:latin typeface="Arial" panose="020B0604020202020204" pitchFamily="34" charset="0"/>
                <a:ea typeface="Times New Roman" panose="02020603050405020304" pitchFamily="18" charset="0"/>
              </a:rPr>
              <a:t>partea</a:t>
            </a:r>
            <a:r>
              <a:rPr lang="fr-FR" sz="2800" b="0" i="1" dirty="0">
                <a:solidFill>
                  <a:srgbClr val="000000"/>
                </a:solidFill>
                <a:effectLst/>
                <a:latin typeface="Arial" panose="020B0604020202020204" pitchFamily="34" charset="0"/>
                <a:ea typeface="Times New Roman" panose="02020603050405020304" pitchFamily="18" charset="0"/>
              </a:rPr>
              <a:t> de </a:t>
            </a:r>
            <a:r>
              <a:rPr lang="fr-FR" sz="2800" b="1" i="1" dirty="0">
                <a:solidFill>
                  <a:srgbClr val="0070C0"/>
                </a:solidFill>
                <a:effectLst/>
                <a:latin typeface="Arial" panose="020B0604020202020204" pitchFamily="34" charset="0"/>
                <a:ea typeface="Times New Roman" panose="02020603050405020304" pitchFamily="18" charset="0"/>
              </a:rPr>
              <a:t>control:</a:t>
            </a:r>
            <a:r>
              <a:rPr lang="fr-FR" sz="2800" b="0" i="1" dirty="0">
                <a:solidFill>
                  <a:srgbClr val="000000"/>
                </a:solidFill>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buNone/>
            </a:pPr>
            <a:r>
              <a:rPr lang="fr-FR" sz="2800" b="0" i="1"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legi</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în</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domeniul</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sănătății</a:t>
            </a:r>
            <a:r>
              <a:rPr lang="fr-FR" sz="2800" b="0" i="0" dirty="0">
                <a:solidFill>
                  <a:srgbClr val="000000"/>
                </a:solidFill>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buNone/>
            </a:pP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regulamente</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și</a:t>
            </a:r>
            <a:r>
              <a:rPr lang="fr-FR" sz="2800" b="0" i="0" dirty="0">
                <a:solidFill>
                  <a:srgbClr val="000000"/>
                </a:solidFill>
                <a:effectLst/>
                <a:latin typeface="Arial" panose="020B0604020202020204" pitchFamily="34" charset="0"/>
                <a:ea typeface="Times New Roman" panose="02020603050405020304" pitchFamily="18" charset="0"/>
              </a:rPr>
              <a:t> norme </a:t>
            </a:r>
            <a:r>
              <a:rPr lang="fr-FR" sz="2800" b="0" i="0" dirty="0" err="1">
                <a:solidFill>
                  <a:srgbClr val="000000"/>
                </a:solidFill>
                <a:effectLst/>
                <a:latin typeface="Arial" panose="020B0604020202020204" pitchFamily="34" charset="0"/>
                <a:ea typeface="Times New Roman" panose="02020603050405020304" pitchFamily="18" charset="0"/>
              </a:rPr>
              <a:t>în</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domeniul</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medicamente</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și</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farmaceutică</a:t>
            </a:r>
            <a:endParaRPr lang="en-US" sz="2800" dirty="0">
              <a:effectLst/>
              <a:latin typeface="Times New Roman" panose="02020603050405020304" pitchFamily="18" charset="0"/>
              <a:ea typeface="Times New Roman" panose="02020603050405020304" pitchFamily="18" charset="0"/>
            </a:endParaRPr>
          </a:p>
          <a:p>
            <a:pPr marL="0" marR="0">
              <a:buNone/>
            </a:pPr>
            <a:r>
              <a:rPr lang="fr-FR"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buNone/>
            </a:pPr>
            <a:r>
              <a:rPr lang="fr-FR" sz="2800" b="1" i="1" dirty="0">
                <a:solidFill>
                  <a:srgbClr val="0070C0"/>
                </a:solidFill>
                <a:effectLst/>
                <a:latin typeface="Arial" panose="020B0604020202020204" pitchFamily="34" charset="0"/>
                <a:ea typeface="Times New Roman" panose="02020603050405020304" pitchFamily="18" charset="0"/>
              </a:rPr>
              <a:t>M.</a:t>
            </a:r>
            <a:r>
              <a:rPr lang="fr-FR" sz="2800" b="0" i="1" dirty="0">
                <a:solidFill>
                  <a:srgbClr val="000000"/>
                </a:solidFill>
                <a:effectLst/>
                <a:latin typeface="Arial" panose="020B0604020202020204" pitchFamily="34" charset="0"/>
                <a:ea typeface="Times New Roman" panose="02020603050405020304" pitchFamily="18" charset="0"/>
              </a:rPr>
              <a:t> </a:t>
            </a:r>
            <a:r>
              <a:rPr lang="fr-FR" sz="2800" b="0" i="1" dirty="0" err="1">
                <a:solidFill>
                  <a:srgbClr val="000000"/>
                </a:solidFill>
                <a:effectLst/>
                <a:latin typeface="Arial" panose="020B0604020202020204" pitchFamily="34" charset="0"/>
                <a:ea typeface="Times New Roman" panose="02020603050405020304" pitchFamily="18" charset="0"/>
              </a:rPr>
              <a:t>Conexiuni</a:t>
            </a:r>
            <a:r>
              <a:rPr lang="fr-FR" sz="2800" b="0" i="1" dirty="0">
                <a:solidFill>
                  <a:srgbClr val="000000"/>
                </a:solidFill>
                <a:effectLst/>
                <a:latin typeface="Arial" panose="020B0604020202020204" pitchFamily="34" charset="0"/>
                <a:ea typeface="Times New Roman" panose="02020603050405020304" pitchFamily="18" charset="0"/>
              </a:rPr>
              <a:t> </a:t>
            </a:r>
            <a:r>
              <a:rPr lang="fr-FR" sz="2800" b="0" i="1" dirty="0" err="1">
                <a:solidFill>
                  <a:srgbClr val="000000"/>
                </a:solidFill>
                <a:effectLst/>
                <a:latin typeface="Arial" panose="020B0604020202020204" pitchFamily="34" charset="0"/>
                <a:ea typeface="Times New Roman" panose="02020603050405020304" pitchFamily="18" charset="0"/>
              </a:rPr>
              <a:t>pe</a:t>
            </a:r>
            <a:r>
              <a:rPr lang="fr-FR" sz="2800" b="0" i="1" dirty="0">
                <a:solidFill>
                  <a:srgbClr val="000000"/>
                </a:solidFill>
                <a:effectLst/>
                <a:latin typeface="Arial" panose="020B0604020202020204" pitchFamily="34" charset="0"/>
                <a:ea typeface="Times New Roman" panose="02020603050405020304" pitchFamily="18" charset="0"/>
              </a:rPr>
              <a:t> </a:t>
            </a:r>
            <a:r>
              <a:rPr lang="fr-FR" sz="2800" b="0" i="1" dirty="0" err="1">
                <a:solidFill>
                  <a:srgbClr val="000000"/>
                </a:solidFill>
                <a:effectLst/>
                <a:latin typeface="Arial" panose="020B0604020202020204" pitchFamily="34" charset="0"/>
                <a:ea typeface="Times New Roman" panose="02020603050405020304" pitchFamily="18" charset="0"/>
              </a:rPr>
              <a:t>partea</a:t>
            </a:r>
            <a:r>
              <a:rPr lang="fr-FR" sz="2800" b="0" i="1" dirty="0">
                <a:solidFill>
                  <a:srgbClr val="000000"/>
                </a:solidFill>
                <a:effectLst/>
                <a:latin typeface="Arial" panose="020B0604020202020204" pitchFamily="34" charset="0"/>
                <a:ea typeface="Times New Roman" panose="02020603050405020304" pitchFamily="18" charset="0"/>
              </a:rPr>
              <a:t> de </a:t>
            </a:r>
            <a:r>
              <a:rPr lang="fr-FR" sz="2800" b="1" i="1" dirty="0">
                <a:solidFill>
                  <a:srgbClr val="0070C0"/>
                </a:solidFill>
                <a:effectLst/>
                <a:latin typeface="Arial" panose="020B0604020202020204" pitchFamily="34" charset="0"/>
                <a:ea typeface="Times New Roman" panose="02020603050405020304" pitchFamily="18" charset="0"/>
              </a:rPr>
              <a:t>instrumente </a:t>
            </a:r>
            <a:r>
              <a:rPr lang="fr-FR" sz="2800" b="1" i="1" dirty="0" err="1">
                <a:solidFill>
                  <a:srgbClr val="0070C0"/>
                </a:solidFill>
                <a:effectLst/>
                <a:latin typeface="Arial" panose="020B0604020202020204" pitchFamily="34" charset="0"/>
                <a:ea typeface="Times New Roman" panose="02020603050405020304" pitchFamily="18" charset="0"/>
              </a:rPr>
              <a:t>și</a:t>
            </a:r>
            <a:r>
              <a:rPr lang="fr-FR" sz="2800" b="1" i="1" dirty="0">
                <a:solidFill>
                  <a:srgbClr val="0070C0"/>
                </a:solidFill>
                <a:effectLst/>
                <a:latin typeface="Arial" panose="020B0604020202020204" pitchFamily="34" charset="0"/>
                <a:ea typeface="Times New Roman" panose="02020603050405020304" pitchFamily="18" charset="0"/>
              </a:rPr>
              <a:t> </a:t>
            </a:r>
            <a:r>
              <a:rPr lang="fr-FR" sz="2800" b="1" i="1" dirty="0" err="1">
                <a:solidFill>
                  <a:srgbClr val="0070C0"/>
                </a:solidFill>
                <a:effectLst/>
                <a:latin typeface="Arial" panose="020B0604020202020204" pitchFamily="34" charset="0"/>
                <a:ea typeface="Times New Roman" panose="02020603050405020304" pitchFamily="18" charset="0"/>
              </a:rPr>
              <a:t>mecanisme</a:t>
            </a:r>
            <a:r>
              <a:rPr lang="fr-FR" sz="2800" b="0" i="1" dirty="0">
                <a:solidFill>
                  <a:srgbClr val="000000"/>
                </a:solidFill>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buNone/>
            </a:pPr>
            <a:r>
              <a:rPr lang="en-US" sz="2800" b="0" i="1" dirty="0">
                <a:solidFill>
                  <a:srgbClr val="000000"/>
                </a:solidFill>
                <a:effectLst/>
                <a:latin typeface="Arial" panose="020B0604020202020204" pitchFamily="34" charset="0"/>
                <a:ea typeface="Times New Roman" panose="02020603050405020304" pitchFamily="18" charset="0"/>
              </a:rPr>
              <a:t>- </a:t>
            </a:r>
            <a:r>
              <a:rPr lang="en-US" sz="2800" b="0" i="0" dirty="0">
                <a:solidFill>
                  <a:srgbClr val="000000"/>
                </a:solidFill>
                <a:effectLst/>
                <a:latin typeface="Arial" panose="020B0604020202020204" pitchFamily="34" charset="0"/>
                <a:ea typeface="Times New Roman" panose="02020603050405020304" pitchFamily="18" charset="0"/>
              </a:rPr>
              <a:t>register </a:t>
            </a:r>
            <a:r>
              <a:rPr lang="en-US" sz="2800" b="0" i="0" dirty="0" err="1">
                <a:solidFill>
                  <a:srgbClr val="000000"/>
                </a:solidFill>
                <a:effectLst/>
                <a:latin typeface="Arial" panose="020B0604020202020204" pitchFamily="34" charset="0"/>
                <a:ea typeface="Times New Roman" panose="02020603050405020304" pitchFamily="18" charset="0"/>
              </a:rPr>
              <a:t>medicamente</a:t>
            </a:r>
            <a:r>
              <a:rPr lang="en-US" sz="2800" b="0" i="0" dirty="0">
                <a:solidFill>
                  <a:srgbClr val="000000"/>
                </a:solidFill>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buNone/>
            </a:pPr>
            <a:r>
              <a:rPr lang="en-US" sz="2800" b="0" i="0" dirty="0">
                <a:solidFill>
                  <a:srgbClr val="000000"/>
                </a:solidFill>
                <a:effectLst/>
                <a:latin typeface="Arial" panose="020B0604020202020204" pitchFamily="34" charset="0"/>
                <a:ea typeface="Times New Roman" panose="02020603050405020304" pitchFamily="18" charset="0"/>
              </a:rPr>
              <a:t>- </a:t>
            </a:r>
            <a:r>
              <a:rPr lang="en-US" sz="2800" b="0" i="0" dirty="0" err="1">
                <a:solidFill>
                  <a:srgbClr val="000000"/>
                </a:solidFill>
                <a:effectLst/>
                <a:latin typeface="Arial" panose="020B0604020202020204" pitchFamily="34" charset="0"/>
                <a:ea typeface="Times New Roman" panose="02020603050405020304" pitchFamily="18" charset="0"/>
              </a:rPr>
              <a:t>registre</a:t>
            </a:r>
            <a:r>
              <a:rPr lang="en-US" sz="2800" b="0" i="0" dirty="0">
                <a:solidFill>
                  <a:srgbClr val="000000"/>
                </a:solidFill>
                <a:effectLst/>
                <a:latin typeface="Arial" panose="020B0604020202020204" pitchFamily="34" charset="0"/>
                <a:ea typeface="Times New Roman" panose="02020603050405020304" pitchFamily="18" charset="0"/>
              </a:rPr>
              <a:t> </a:t>
            </a:r>
            <a:r>
              <a:rPr lang="en-US" sz="2800" b="0" i="0" dirty="0" err="1">
                <a:solidFill>
                  <a:srgbClr val="000000"/>
                </a:solidFill>
                <a:effectLst/>
                <a:latin typeface="Arial" panose="020B0604020202020204" pitchFamily="34" charset="0"/>
                <a:ea typeface="Times New Roman" panose="02020603050405020304" pitchFamily="18" charset="0"/>
              </a:rPr>
              <a:t>Agenția</a:t>
            </a:r>
            <a:r>
              <a:rPr lang="en-US" sz="2800" b="0" i="0" dirty="0">
                <a:solidFill>
                  <a:srgbClr val="000000"/>
                </a:solidFill>
                <a:effectLst/>
                <a:latin typeface="Arial" panose="020B0604020202020204" pitchFamily="34" charset="0"/>
                <a:ea typeface="Times New Roman" panose="02020603050405020304" pitchFamily="18" charset="0"/>
              </a:rPr>
              <a:t> </a:t>
            </a:r>
            <a:r>
              <a:rPr lang="en-US" sz="2800" b="0" i="0" dirty="0" err="1">
                <a:solidFill>
                  <a:srgbClr val="000000"/>
                </a:solidFill>
                <a:effectLst/>
                <a:latin typeface="Arial" panose="020B0604020202020204" pitchFamily="34" charset="0"/>
                <a:ea typeface="Times New Roman" panose="02020603050405020304" pitchFamily="18" charset="0"/>
              </a:rPr>
              <a:t>servicii</a:t>
            </a:r>
            <a:r>
              <a:rPr lang="en-US" sz="2800" b="0" i="0" dirty="0">
                <a:solidFill>
                  <a:srgbClr val="000000"/>
                </a:solidFill>
                <a:effectLst/>
                <a:latin typeface="Arial" panose="020B0604020202020204" pitchFamily="34" charset="0"/>
                <a:ea typeface="Times New Roman" panose="02020603050405020304" pitchFamily="18" charset="0"/>
              </a:rPr>
              <a:t> </a:t>
            </a:r>
            <a:r>
              <a:rPr lang="en-US" sz="2800" b="0" i="0" dirty="0" err="1">
                <a:solidFill>
                  <a:srgbClr val="000000"/>
                </a:solidFill>
                <a:effectLst/>
                <a:latin typeface="Arial" panose="020B0604020202020204" pitchFamily="34" charset="0"/>
                <a:ea typeface="Times New Roman" panose="02020603050405020304" pitchFamily="18" charset="0"/>
              </a:rPr>
              <a:t>publice</a:t>
            </a:r>
            <a:r>
              <a:rPr lang="en-US" sz="2800" b="0" i="0" dirty="0">
                <a:solidFill>
                  <a:srgbClr val="000000"/>
                </a:solidFill>
                <a:effectLst/>
                <a:latin typeface="Arial" panose="020B0604020202020204" pitchFamily="34"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buNone/>
            </a:pP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interfața</a:t>
            </a:r>
            <a:r>
              <a:rPr lang="fr-FR" sz="2800" b="0" i="0" dirty="0">
                <a:solidFill>
                  <a:srgbClr val="000000"/>
                </a:solidFill>
                <a:effectLst/>
                <a:latin typeface="Arial" panose="020B0604020202020204" pitchFamily="34" charset="0"/>
                <a:ea typeface="Times New Roman" panose="02020603050405020304" pitchFamily="18" charset="0"/>
              </a:rPr>
              <a:t> de </a:t>
            </a:r>
            <a:r>
              <a:rPr lang="fr-FR" sz="2800" b="0" i="0" dirty="0" err="1">
                <a:solidFill>
                  <a:srgbClr val="000000"/>
                </a:solidFill>
                <a:effectLst/>
                <a:latin typeface="Arial" panose="020B0604020202020204" pitchFamily="34" charset="0"/>
                <a:ea typeface="Times New Roman" panose="02020603050405020304" pitchFamily="18" charset="0"/>
              </a:rPr>
              <a:t>conexiuni</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cu</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sisteme</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informatice</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surse</a:t>
            </a:r>
            <a:r>
              <a:rPr lang="fr-FR" sz="2800" b="0" i="0" dirty="0">
                <a:solidFill>
                  <a:srgbClr val="000000"/>
                </a:solidFill>
                <a:effectLst/>
                <a:latin typeface="Arial" panose="020B0604020202020204" pitchFamily="34" charset="0"/>
                <a:ea typeface="Times New Roman" panose="02020603050405020304" pitchFamily="18" charset="0"/>
              </a:rPr>
              <a:t> de </a:t>
            </a:r>
            <a:r>
              <a:rPr lang="fr-FR" sz="2800" b="0" i="0" dirty="0" err="1">
                <a:solidFill>
                  <a:srgbClr val="000000"/>
                </a:solidFill>
                <a:effectLst/>
                <a:latin typeface="Arial" panose="020B0604020202020204" pitchFamily="34" charset="0"/>
                <a:ea typeface="Times New Roman" panose="02020603050405020304" pitchFamily="18" charset="0"/>
              </a:rPr>
              <a:t>informații</a:t>
            </a:r>
            <a:r>
              <a:rPr lang="fr-FR" sz="2800" b="0" i="0" dirty="0">
                <a:solidFill>
                  <a:srgbClr val="000000"/>
                </a:solidFill>
                <a:effectLst/>
                <a:latin typeface="Arial"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interfața</a:t>
            </a:r>
            <a:r>
              <a:rPr lang="fr-FR" sz="2800" b="0" i="0" dirty="0">
                <a:solidFill>
                  <a:srgbClr val="000000"/>
                </a:solidFill>
                <a:effectLst/>
                <a:latin typeface="Arial" panose="020B0604020202020204" pitchFamily="34" charset="0"/>
                <a:ea typeface="Times New Roman" panose="02020603050405020304" pitchFamily="18" charset="0"/>
              </a:rPr>
              <a:t> de </a:t>
            </a:r>
            <a:r>
              <a:rPr lang="fr-FR" sz="2800" b="0" i="0" dirty="0" err="1">
                <a:solidFill>
                  <a:srgbClr val="000000"/>
                </a:solidFill>
                <a:effectLst/>
                <a:latin typeface="Arial" panose="020B0604020202020204" pitchFamily="34" charset="0"/>
                <a:ea typeface="Times New Roman" panose="02020603050405020304" pitchFamily="18" charset="0"/>
              </a:rPr>
              <a:t>conexiuni</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scimb</a:t>
            </a:r>
            <a:r>
              <a:rPr lang="fr-FR" sz="2800" b="0" i="0" dirty="0">
                <a:solidFill>
                  <a:srgbClr val="000000"/>
                </a:solidFill>
                <a:effectLst/>
                <a:latin typeface="Arial" panose="020B0604020202020204" pitchFamily="34" charset="0"/>
                <a:ea typeface="Times New Roman" panose="02020603050405020304" pitchFamily="18" charset="0"/>
              </a:rPr>
              <a:t> de date </a:t>
            </a:r>
            <a:r>
              <a:rPr lang="fr-FR" sz="2800" b="0" i="0" dirty="0" err="1">
                <a:solidFill>
                  <a:srgbClr val="000000"/>
                </a:solidFill>
                <a:effectLst/>
                <a:latin typeface="Arial" panose="020B0604020202020204" pitchFamily="34" charset="0"/>
                <a:ea typeface="Times New Roman" panose="02020603050405020304" pitchFamily="18" charset="0"/>
              </a:rPr>
              <a:t>cu</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sisteme</a:t>
            </a:r>
            <a:r>
              <a:rPr lang="fr-FR" sz="2800" b="0" i="0" dirty="0">
                <a:solidFill>
                  <a:srgbClr val="000000"/>
                </a:solidFill>
                <a:effectLst/>
                <a:latin typeface="Arial" panose="020B0604020202020204" pitchFamily="34" charset="0"/>
                <a:ea typeface="Times New Roman" panose="02020603050405020304" pitchFamily="18" charset="0"/>
              </a:rPr>
              <a:t> </a:t>
            </a:r>
            <a:r>
              <a:rPr lang="fr-FR" sz="2800" b="0" i="0" dirty="0" err="1">
                <a:solidFill>
                  <a:srgbClr val="000000"/>
                </a:solidFill>
                <a:effectLst/>
                <a:latin typeface="Arial" panose="020B0604020202020204" pitchFamily="34" charset="0"/>
                <a:ea typeface="Times New Roman" panose="02020603050405020304" pitchFamily="18" charset="0"/>
              </a:rPr>
              <a:t>guvernamentale</a:t>
            </a:r>
            <a:endParaRPr lang="en-US" sz="28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374B543-0714-0DFF-D68C-1003F60FDBFE}"/>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1399223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698A6D-CE4E-EB05-B3BD-5713B286C861}"/>
              </a:ext>
            </a:extLst>
          </p:cNvPr>
          <p:cNvSpPr>
            <a:spLocks noGrp="1"/>
          </p:cNvSpPr>
          <p:nvPr>
            <p:ph type="ftr" sz="quarter" idx="9"/>
          </p:nvPr>
        </p:nvSpPr>
        <p:spPr/>
        <p:txBody>
          <a:bodyPr/>
          <a:lstStyle/>
          <a:p>
            <a:pPr lvl="0"/>
            <a:r>
              <a:rPr lang="en-US"/>
              <a:t>Mdelarea funcțională IDEF0,  Pavel Chirev, lector univ. dr. inginer</a:t>
            </a:r>
          </a:p>
        </p:txBody>
      </p:sp>
      <p:pic>
        <p:nvPicPr>
          <p:cNvPr id="5" name="Content Placeholder 4">
            <a:extLst>
              <a:ext uri="{FF2B5EF4-FFF2-40B4-BE49-F238E27FC236}">
                <a16:creationId xmlns:a16="http://schemas.microsoft.com/office/drawing/2014/main" id="{0335334A-607E-D542-955B-89B3A5E7B059}"/>
              </a:ext>
            </a:extLst>
          </p:cNvPr>
          <p:cNvPicPr>
            <a:picLocks noGrp="1"/>
          </p:cNvPicPr>
          <p:nvPr>
            <p:ph idx="1"/>
          </p:nvPr>
        </p:nvPicPr>
        <p:blipFill>
          <a:blip r:embed="rId2"/>
          <a:srcRect/>
          <a:stretch>
            <a:fillRect/>
          </a:stretch>
        </p:blipFill>
        <p:spPr>
          <a:xfrm>
            <a:off x="1146506" y="479425"/>
            <a:ext cx="9898987" cy="5697538"/>
          </a:xfrm>
          <a:prstGeom prst="rect">
            <a:avLst/>
          </a:prstGeom>
          <a:noFill/>
          <a:ln>
            <a:noFill/>
            <a:prstDash/>
          </a:ln>
        </p:spPr>
      </p:pic>
    </p:spTree>
    <p:extLst>
      <p:ext uri="{BB962C8B-B14F-4D97-AF65-F5344CB8AC3E}">
        <p14:creationId xmlns:p14="http://schemas.microsoft.com/office/powerpoint/2010/main" val="9678896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EA7E01C-E6B2-034F-2D79-811AEE0C1007}"/>
              </a:ext>
            </a:extLst>
          </p:cNvPr>
          <p:cNvPicPr>
            <a:picLocks noGrp="1" noChangeAspect="1"/>
          </p:cNvPicPr>
          <p:nvPr>
            <p:ph idx="1"/>
          </p:nvPr>
        </p:nvPicPr>
        <p:blipFill>
          <a:blip r:embed="rId2"/>
          <a:stretch>
            <a:fillRect/>
          </a:stretch>
        </p:blipFill>
        <p:spPr>
          <a:xfrm>
            <a:off x="2090057" y="100438"/>
            <a:ext cx="7855132" cy="6249745"/>
          </a:xfrm>
        </p:spPr>
      </p:pic>
      <p:sp>
        <p:nvSpPr>
          <p:cNvPr id="4" name="Footer Placeholder 3">
            <a:extLst>
              <a:ext uri="{FF2B5EF4-FFF2-40B4-BE49-F238E27FC236}">
                <a16:creationId xmlns:a16="http://schemas.microsoft.com/office/drawing/2014/main" id="{296565DC-3EBF-481C-B8F7-EBCCC6383F99}"/>
              </a:ext>
            </a:extLst>
          </p:cNvPr>
          <p:cNvSpPr>
            <a:spLocks noGrp="1"/>
          </p:cNvSpPr>
          <p:nvPr>
            <p:ph type="ftr" sz="quarter" idx="9"/>
          </p:nvPr>
        </p:nvSpPr>
        <p:spPr>
          <a:xfrm>
            <a:off x="4371702" y="6392433"/>
            <a:ext cx="3241769"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extLst>
      <p:ext uri="{BB962C8B-B14F-4D97-AF65-F5344CB8AC3E}">
        <p14:creationId xmlns:p14="http://schemas.microsoft.com/office/powerpoint/2010/main" val="88420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70560D3B-DF5C-3870-DADC-C45F85010831}"/>
              </a:ext>
            </a:extLst>
          </p:cNvPr>
          <p:cNvSpPr txBox="1">
            <a:spLocks noGrp="1"/>
          </p:cNvSpPr>
          <p:nvPr>
            <p:ph idx="1"/>
          </p:nvPr>
        </p:nvSpPr>
        <p:spPr>
          <a:xfrm>
            <a:off x="838203" y="463299"/>
            <a:ext cx="10515600" cy="5713664"/>
          </a:xfrm>
        </p:spPr>
        <p:txBody>
          <a:bodyPr>
            <a:normAutofit/>
          </a:bodyPr>
          <a:lstStyle/>
          <a:p>
            <a:pPr marL="0" lvl="0" indent="0">
              <a:lnSpc>
                <a:spcPct val="100000"/>
              </a:lnSpc>
              <a:buNone/>
            </a:pPr>
            <a:r>
              <a:rPr lang="ro-RO" b="1" i="1" dirty="0"/>
              <a:t>• </a:t>
            </a:r>
            <a:r>
              <a:rPr lang="ro-RO" sz="3200" b="1" i="1" dirty="0"/>
              <a:t>IDEF3: Modelare/descriere procese</a:t>
            </a:r>
            <a:r>
              <a:rPr lang="ro-RO" sz="3200" dirty="0"/>
              <a:t>. </a:t>
            </a:r>
          </a:p>
          <a:p>
            <a:pPr lvl="0">
              <a:lnSpc>
                <a:spcPct val="100000"/>
              </a:lnSpc>
              <a:buFontTx/>
              <a:buChar char="-"/>
            </a:pPr>
            <a:r>
              <a:rPr lang="ro-RO" sz="3200" dirty="0"/>
              <a:t>Metodologie pentru documentarea proceselor care au loc în sistem. </a:t>
            </a:r>
          </a:p>
          <a:p>
            <a:pPr lvl="0">
              <a:lnSpc>
                <a:spcPct val="100000"/>
              </a:lnSpc>
              <a:buFontTx/>
              <a:buChar char="-"/>
            </a:pPr>
            <a:r>
              <a:rPr lang="ro-RO" sz="3200" dirty="0"/>
              <a:t>Cu IDEF3 se descriu scenariile și secvențele de operații pentru fiecare proces. </a:t>
            </a:r>
          </a:p>
          <a:p>
            <a:pPr lvl="0">
              <a:lnSpc>
                <a:spcPct val="100000"/>
              </a:lnSpc>
              <a:buFontTx/>
              <a:buChar char="-"/>
            </a:pPr>
            <a:r>
              <a:rPr lang="ro-RO" sz="3200" dirty="0"/>
              <a:t>IDEF3 este direct legată de metodologia IDEF0 - fiecare funcție (unitate funcțională) poate fi reprezentată prin intermediul IDEF3 ca un proces separat.</a:t>
            </a:r>
          </a:p>
          <a:p>
            <a:pPr marL="0" lvl="0" indent="0">
              <a:buNone/>
            </a:pPr>
            <a:endParaRPr lang="ro-RO" dirty="0"/>
          </a:p>
        </p:txBody>
      </p:sp>
      <p:sp>
        <p:nvSpPr>
          <p:cNvPr id="4" name="Номер слайда 4">
            <a:extLst>
              <a:ext uri="{FF2B5EF4-FFF2-40B4-BE49-F238E27FC236}">
                <a16:creationId xmlns:a16="http://schemas.microsoft.com/office/drawing/2014/main" id="{4D7BC29D-7478-A150-5C9D-C7E7123C6EE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FFB096-4A66-4ED8-BCD9-991EFB1FD734}" type="slidenum">
              <a:rPr/>
              <a:t>7</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2DA1614A-9A1E-A4B1-0E99-FBF2DF674828}"/>
              </a:ext>
            </a:extLst>
          </p:cNvPr>
          <p:cNvSpPr>
            <a:spLocks noGrp="1"/>
          </p:cNvSpPr>
          <p:nvPr>
            <p:ph type="ftr" sz="quarter" idx="9"/>
          </p:nvPr>
        </p:nvSpPr>
        <p:spPr>
          <a:xfrm>
            <a:off x="3925388" y="6173786"/>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1EAA0-7554-D09B-E8CC-B36B09D2F9A8}"/>
              </a:ext>
            </a:extLst>
          </p:cNvPr>
          <p:cNvSpPr>
            <a:spLocks noGrp="1"/>
          </p:cNvSpPr>
          <p:nvPr>
            <p:ph idx="1"/>
          </p:nvPr>
        </p:nvSpPr>
        <p:spPr>
          <a:xfrm>
            <a:off x="838203" y="557349"/>
            <a:ext cx="10883534" cy="5619614"/>
          </a:xfrm>
        </p:spPr>
        <p:txBody>
          <a:bodyPr>
            <a:normAutofit fontScale="92500"/>
          </a:bodyPr>
          <a:lstStyle/>
          <a:p>
            <a:r>
              <a:rPr lang="en-US" b="1" dirty="0">
                <a:solidFill>
                  <a:srgbClr val="0070C0"/>
                </a:solidFill>
              </a:rPr>
              <a:t>4.1. </a:t>
            </a:r>
            <a:r>
              <a:rPr lang="en-US" b="1" dirty="0" err="1">
                <a:solidFill>
                  <a:srgbClr val="0070C0"/>
                </a:solidFill>
              </a:rPr>
              <a:t>Modelarea</a:t>
            </a:r>
            <a:r>
              <a:rPr lang="en-US" b="1" dirty="0">
                <a:solidFill>
                  <a:srgbClr val="0070C0"/>
                </a:solidFill>
              </a:rPr>
              <a:t> </a:t>
            </a:r>
            <a:r>
              <a:rPr lang="en-US" b="1" dirty="0" err="1">
                <a:solidFill>
                  <a:srgbClr val="0070C0"/>
                </a:solidFill>
              </a:rPr>
              <a:t>funcțională</a:t>
            </a:r>
            <a:r>
              <a:rPr lang="en-US" b="1" dirty="0">
                <a:solidFill>
                  <a:srgbClr val="0070C0"/>
                </a:solidFill>
              </a:rPr>
              <a:t> SIAEM</a:t>
            </a:r>
          </a:p>
          <a:p>
            <a:r>
              <a:rPr lang="en-US" dirty="0" err="1"/>
              <a:t>Modelarea</a:t>
            </a:r>
            <a:r>
              <a:rPr lang="en-US" dirty="0"/>
              <a:t> </a:t>
            </a:r>
            <a:r>
              <a:rPr lang="en-US" dirty="0" err="1"/>
              <a:t>funcțională</a:t>
            </a:r>
            <a:r>
              <a:rPr lang="en-US" dirty="0"/>
              <a:t> a </a:t>
            </a:r>
            <a:r>
              <a:rPr lang="en-US" dirty="0" err="1"/>
              <a:t>sistemului</a:t>
            </a:r>
            <a:r>
              <a:rPr lang="en-US" dirty="0"/>
              <a:t> informatic </a:t>
            </a:r>
            <a:r>
              <a:rPr lang="en-US" dirty="0" err="1"/>
              <a:t>automatizat</a:t>
            </a:r>
            <a:r>
              <a:rPr lang="en-US" dirty="0"/>
              <a:t> </a:t>
            </a:r>
            <a:r>
              <a:rPr lang="en-US" dirty="0" err="1"/>
              <a:t>evidența</a:t>
            </a:r>
            <a:r>
              <a:rPr lang="en-US" dirty="0"/>
              <a:t> </a:t>
            </a:r>
            <a:r>
              <a:rPr lang="en-US" dirty="0" err="1"/>
              <a:t>medicamentelor</a:t>
            </a:r>
            <a:endParaRPr lang="en-US" dirty="0"/>
          </a:p>
          <a:p>
            <a:r>
              <a:rPr lang="en-US" dirty="0" err="1"/>
              <a:t>este</a:t>
            </a:r>
            <a:r>
              <a:rPr lang="en-US" dirty="0"/>
              <a:t> </a:t>
            </a:r>
            <a:r>
              <a:rPr lang="en-US" dirty="0" err="1"/>
              <a:t>efectuată</a:t>
            </a:r>
            <a:r>
              <a:rPr lang="en-US" dirty="0"/>
              <a:t> </a:t>
            </a:r>
            <a:r>
              <a:rPr lang="en-US" dirty="0" err="1"/>
              <a:t>în</a:t>
            </a:r>
            <a:r>
              <a:rPr lang="en-US" dirty="0"/>
              <a:t> </a:t>
            </a:r>
            <a:r>
              <a:rPr lang="en-US" dirty="0" err="1"/>
              <a:t>mediul</a:t>
            </a:r>
            <a:r>
              <a:rPr lang="en-US" dirty="0"/>
              <a:t> </a:t>
            </a:r>
            <a:r>
              <a:rPr lang="en-US" dirty="0" err="1"/>
              <a:t>concepției</a:t>
            </a:r>
            <a:r>
              <a:rPr lang="en-US" dirty="0"/>
              <a:t> IDEF </a:t>
            </a:r>
            <a:r>
              <a:rPr lang="en-US" dirty="0" err="1"/>
              <a:t>standardele</a:t>
            </a:r>
            <a:r>
              <a:rPr lang="en-US" dirty="0"/>
              <a:t> IDEF0, IDEF3 cu </a:t>
            </a:r>
            <a:r>
              <a:rPr lang="en-US" dirty="0" err="1"/>
              <a:t>utilizarea</a:t>
            </a:r>
            <a:endParaRPr lang="en-US" dirty="0"/>
          </a:p>
          <a:p>
            <a:r>
              <a:rPr lang="en-US" dirty="0" err="1"/>
              <a:t>instrumentului</a:t>
            </a:r>
            <a:r>
              <a:rPr lang="en-US" dirty="0"/>
              <a:t> CASE </a:t>
            </a:r>
            <a:r>
              <a:rPr lang="en-US" dirty="0" err="1"/>
              <a:t>aplicația</a:t>
            </a:r>
            <a:r>
              <a:rPr lang="en-US" dirty="0"/>
              <a:t> </a:t>
            </a:r>
            <a:r>
              <a:rPr lang="en-US" dirty="0" err="1"/>
              <a:t>ALLFusion</a:t>
            </a:r>
            <a:r>
              <a:rPr lang="en-US" dirty="0"/>
              <a:t> Process Modeler.</a:t>
            </a:r>
          </a:p>
          <a:p>
            <a:r>
              <a:rPr lang="en-US" dirty="0" err="1"/>
              <a:t>În</a:t>
            </a:r>
            <a:r>
              <a:rPr lang="en-US" dirty="0"/>
              <a:t> </a:t>
            </a:r>
            <a:r>
              <a:rPr lang="en-US" dirty="0" err="1"/>
              <a:t>rezultatul</a:t>
            </a:r>
            <a:r>
              <a:rPr lang="en-US" dirty="0"/>
              <a:t> </a:t>
            </a:r>
            <a:r>
              <a:rPr lang="en-US" dirty="0" err="1"/>
              <a:t>studiului</a:t>
            </a:r>
            <a:r>
              <a:rPr lang="en-US" dirty="0"/>
              <a:t> </a:t>
            </a:r>
            <a:r>
              <a:rPr lang="en-US" dirty="0" err="1"/>
              <a:t>domeniului</a:t>
            </a:r>
            <a:r>
              <a:rPr lang="en-US" dirty="0"/>
              <a:t> de </a:t>
            </a:r>
            <a:r>
              <a:rPr lang="en-US" dirty="0" err="1"/>
              <a:t>informatizare</a:t>
            </a:r>
            <a:r>
              <a:rPr lang="en-US" dirty="0"/>
              <a:t> </a:t>
            </a:r>
            <a:r>
              <a:rPr lang="en-US" dirty="0" err="1"/>
              <a:t>și</a:t>
            </a:r>
            <a:r>
              <a:rPr lang="en-US" dirty="0"/>
              <a:t> </a:t>
            </a:r>
            <a:r>
              <a:rPr lang="en-US" dirty="0" err="1"/>
              <a:t>Structurii</a:t>
            </a:r>
            <a:r>
              <a:rPr lang="en-US" dirty="0"/>
              <a:t> </a:t>
            </a:r>
            <a:r>
              <a:rPr lang="en-US" dirty="0" err="1"/>
              <a:t>organizațional</a:t>
            </a:r>
            <a:r>
              <a:rPr lang="en-US" dirty="0"/>
              <a:t> </a:t>
            </a:r>
            <a:r>
              <a:rPr lang="en-US" dirty="0" err="1"/>
              <a:t>funcționale</a:t>
            </a:r>
            <a:endParaRPr lang="en-US" dirty="0"/>
          </a:p>
          <a:p>
            <a:r>
              <a:rPr lang="en-US" dirty="0"/>
              <a:t>a </a:t>
            </a:r>
            <a:r>
              <a:rPr lang="en-US" dirty="0" err="1"/>
              <a:t>sistemului</a:t>
            </a:r>
            <a:r>
              <a:rPr lang="en-US" dirty="0"/>
              <a:t> </a:t>
            </a:r>
            <a:r>
              <a:rPr lang="en-US" dirty="0" err="1"/>
              <a:t>sau</a:t>
            </a:r>
            <a:r>
              <a:rPr lang="en-US" dirty="0"/>
              <a:t> </a:t>
            </a:r>
            <a:r>
              <a:rPr lang="en-US" dirty="0" err="1"/>
              <a:t>conturat</a:t>
            </a:r>
            <a:r>
              <a:rPr lang="en-US" dirty="0"/>
              <a:t> </a:t>
            </a:r>
            <a:r>
              <a:rPr lang="en-US" dirty="0" err="1"/>
              <a:t>ativitățile</a:t>
            </a:r>
            <a:r>
              <a:rPr lang="en-US" dirty="0"/>
              <a:t> </a:t>
            </a:r>
            <a:r>
              <a:rPr lang="en-US" dirty="0" err="1"/>
              <a:t>principale</a:t>
            </a:r>
            <a:r>
              <a:rPr lang="en-US" dirty="0"/>
              <a:t> </a:t>
            </a:r>
            <a:r>
              <a:rPr lang="en-US" dirty="0" err="1"/>
              <a:t>distincte</a:t>
            </a:r>
            <a:r>
              <a:rPr lang="en-US" dirty="0"/>
              <a:t> (fig.4.1.2.):</a:t>
            </a:r>
          </a:p>
          <a:p>
            <a:r>
              <a:rPr lang="en-US" b="1" dirty="0">
                <a:solidFill>
                  <a:srgbClr val="00B050"/>
                </a:solidFill>
              </a:rPr>
              <a:t>I. </a:t>
            </a:r>
            <a:r>
              <a:rPr lang="en-US" b="1" dirty="0" err="1">
                <a:solidFill>
                  <a:srgbClr val="00B050"/>
                </a:solidFill>
              </a:rPr>
              <a:t>Activitatea</a:t>
            </a:r>
            <a:r>
              <a:rPr lang="en-US" b="1" dirty="0">
                <a:solidFill>
                  <a:srgbClr val="00B050"/>
                </a:solidFill>
              </a:rPr>
              <a:t> de ”</a:t>
            </a:r>
            <a:r>
              <a:rPr lang="en-US" b="1" dirty="0" err="1">
                <a:solidFill>
                  <a:srgbClr val="00B050"/>
                </a:solidFill>
              </a:rPr>
              <a:t>Procesare</a:t>
            </a:r>
            <a:r>
              <a:rPr lang="en-US" b="1" dirty="0">
                <a:solidFill>
                  <a:srgbClr val="00B050"/>
                </a:solidFill>
              </a:rPr>
              <a:t> date”,</a:t>
            </a:r>
          </a:p>
          <a:p>
            <a:r>
              <a:rPr lang="en-US" b="1" dirty="0">
                <a:solidFill>
                  <a:srgbClr val="00B050"/>
                </a:solidFill>
              </a:rPr>
              <a:t>II. </a:t>
            </a:r>
            <a:r>
              <a:rPr lang="en-US" b="1" dirty="0" err="1">
                <a:solidFill>
                  <a:srgbClr val="00B050"/>
                </a:solidFill>
              </a:rPr>
              <a:t>Activitatea</a:t>
            </a:r>
            <a:r>
              <a:rPr lang="en-US" b="1" dirty="0">
                <a:solidFill>
                  <a:srgbClr val="00B050"/>
                </a:solidFill>
              </a:rPr>
              <a:t> de ”</a:t>
            </a:r>
            <a:r>
              <a:rPr lang="en-US" b="1" dirty="0" err="1">
                <a:solidFill>
                  <a:srgbClr val="00B050"/>
                </a:solidFill>
              </a:rPr>
              <a:t>Prestare</a:t>
            </a:r>
            <a:r>
              <a:rPr lang="en-US" b="1" dirty="0">
                <a:solidFill>
                  <a:srgbClr val="00B050"/>
                </a:solidFill>
              </a:rPr>
              <a:t> </a:t>
            </a:r>
            <a:r>
              <a:rPr lang="en-US" b="1" dirty="0" err="1">
                <a:solidFill>
                  <a:srgbClr val="00B050"/>
                </a:solidFill>
              </a:rPr>
              <a:t>servivii</a:t>
            </a:r>
            <a:r>
              <a:rPr lang="en-US" b="1" dirty="0">
                <a:solidFill>
                  <a:srgbClr val="00B050"/>
                </a:solidFill>
              </a:rPr>
              <a:t>”,</a:t>
            </a:r>
          </a:p>
          <a:p>
            <a:r>
              <a:rPr lang="en-US" b="1" dirty="0">
                <a:solidFill>
                  <a:srgbClr val="00B050"/>
                </a:solidFill>
              </a:rPr>
              <a:t>III. </a:t>
            </a:r>
            <a:r>
              <a:rPr lang="en-US" b="1" dirty="0" err="1">
                <a:solidFill>
                  <a:srgbClr val="00B050"/>
                </a:solidFill>
              </a:rPr>
              <a:t>Activitatea</a:t>
            </a:r>
            <a:r>
              <a:rPr lang="en-US" b="1" dirty="0">
                <a:solidFill>
                  <a:srgbClr val="00B050"/>
                </a:solidFill>
              </a:rPr>
              <a:t> de ”</a:t>
            </a:r>
            <a:r>
              <a:rPr lang="en-US" b="1" dirty="0" err="1">
                <a:solidFill>
                  <a:srgbClr val="00B050"/>
                </a:solidFill>
              </a:rPr>
              <a:t>Creare</a:t>
            </a:r>
            <a:r>
              <a:rPr lang="en-US" b="1" dirty="0">
                <a:solidFill>
                  <a:srgbClr val="00B050"/>
                </a:solidFill>
              </a:rPr>
              <a:t> a </a:t>
            </a:r>
            <a:r>
              <a:rPr lang="en-US" b="1" dirty="0" err="1">
                <a:solidFill>
                  <a:srgbClr val="00B050"/>
                </a:solidFill>
              </a:rPr>
              <a:t>Bazei</a:t>
            </a:r>
            <a:r>
              <a:rPr lang="en-US" b="1" dirty="0">
                <a:solidFill>
                  <a:srgbClr val="00B050"/>
                </a:solidFill>
              </a:rPr>
              <a:t> de Date a </a:t>
            </a:r>
            <a:r>
              <a:rPr lang="en-US" b="1" dirty="0" err="1">
                <a:solidFill>
                  <a:srgbClr val="00B050"/>
                </a:solidFill>
              </a:rPr>
              <a:t>Medicamentelor</a:t>
            </a:r>
            <a:r>
              <a:rPr lang="en-US" b="1" dirty="0">
                <a:solidFill>
                  <a:srgbClr val="00B050"/>
                </a:solidFill>
              </a:rPr>
              <a:t>”</a:t>
            </a:r>
          </a:p>
          <a:p>
            <a:r>
              <a:rPr lang="en-US" b="1" dirty="0">
                <a:solidFill>
                  <a:srgbClr val="00B050"/>
                </a:solidFill>
              </a:rPr>
              <a:t>IV. </a:t>
            </a:r>
            <a:r>
              <a:rPr lang="en-US" b="1" dirty="0" err="1">
                <a:solidFill>
                  <a:srgbClr val="00B050"/>
                </a:solidFill>
              </a:rPr>
              <a:t>Activitatea</a:t>
            </a:r>
            <a:r>
              <a:rPr lang="en-US" b="1" dirty="0">
                <a:solidFill>
                  <a:srgbClr val="00B050"/>
                </a:solidFill>
              </a:rPr>
              <a:t> de ”</a:t>
            </a:r>
            <a:r>
              <a:rPr lang="en-US" b="1" dirty="0" err="1">
                <a:solidFill>
                  <a:srgbClr val="00B050"/>
                </a:solidFill>
              </a:rPr>
              <a:t>Crearea</a:t>
            </a:r>
            <a:r>
              <a:rPr lang="en-US" b="1" dirty="0">
                <a:solidFill>
                  <a:srgbClr val="00B050"/>
                </a:solidFill>
              </a:rPr>
              <a:t> </a:t>
            </a:r>
            <a:r>
              <a:rPr lang="en-US" b="1" dirty="0" err="1">
                <a:solidFill>
                  <a:srgbClr val="00B050"/>
                </a:solidFill>
              </a:rPr>
              <a:t>Registrelor</a:t>
            </a:r>
            <a:r>
              <a:rPr lang="en-US" b="1" dirty="0">
                <a:solidFill>
                  <a:srgbClr val="00B050"/>
                </a:solidFill>
              </a:rPr>
              <a:t> </a:t>
            </a:r>
            <a:r>
              <a:rPr lang="en-US" b="1" dirty="0" err="1">
                <a:solidFill>
                  <a:srgbClr val="00B050"/>
                </a:solidFill>
              </a:rPr>
              <a:t>în</a:t>
            </a:r>
            <a:r>
              <a:rPr lang="en-US" b="1" dirty="0">
                <a:solidFill>
                  <a:srgbClr val="00B050"/>
                </a:solidFill>
              </a:rPr>
              <a:t> </a:t>
            </a:r>
            <a:r>
              <a:rPr lang="en-US" b="1" dirty="0" err="1">
                <a:solidFill>
                  <a:srgbClr val="00B050"/>
                </a:solidFill>
              </a:rPr>
              <a:t>domeniul</a:t>
            </a:r>
            <a:r>
              <a:rPr lang="en-US" b="1" dirty="0">
                <a:solidFill>
                  <a:srgbClr val="00B050"/>
                </a:solidFill>
              </a:rPr>
              <a:t> </a:t>
            </a:r>
            <a:r>
              <a:rPr lang="en-US" b="1" dirty="0" err="1">
                <a:solidFill>
                  <a:srgbClr val="00B050"/>
                </a:solidFill>
              </a:rPr>
              <a:t>medicamente</a:t>
            </a:r>
            <a:endParaRPr lang="en-US" b="1" dirty="0">
              <a:solidFill>
                <a:srgbClr val="00B050"/>
              </a:solidFill>
            </a:endParaRPr>
          </a:p>
        </p:txBody>
      </p:sp>
      <p:sp>
        <p:nvSpPr>
          <p:cNvPr id="4" name="Footer Placeholder 3">
            <a:extLst>
              <a:ext uri="{FF2B5EF4-FFF2-40B4-BE49-F238E27FC236}">
                <a16:creationId xmlns:a16="http://schemas.microsoft.com/office/drawing/2014/main" id="{6568CA4D-D6DC-92DD-0865-F9665721512C}"/>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3031186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F5B2BAC-CC07-8606-FA74-D6F01D1E946F}"/>
              </a:ext>
            </a:extLst>
          </p:cNvPr>
          <p:cNvPicPr>
            <a:picLocks noGrp="1" noChangeAspect="1"/>
          </p:cNvPicPr>
          <p:nvPr>
            <p:ph idx="1"/>
          </p:nvPr>
        </p:nvPicPr>
        <p:blipFill>
          <a:blip r:embed="rId2"/>
          <a:stretch>
            <a:fillRect/>
          </a:stretch>
        </p:blipFill>
        <p:spPr>
          <a:xfrm>
            <a:off x="3884024" y="136520"/>
            <a:ext cx="7452080" cy="6097157"/>
          </a:xfrm>
        </p:spPr>
      </p:pic>
      <p:sp>
        <p:nvSpPr>
          <p:cNvPr id="4" name="Footer Placeholder 3">
            <a:extLst>
              <a:ext uri="{FF2B5EF4-FFF2-40B4-BE49-F238E27FC236}">
                <a16:creationId xmlns:a16="http://schemas.microsoft.com/office/drawing/2014/main" id="{5105BED1-AA48-E936-6218-9DB30BFE95C5}"/>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
        <p:nvSpPr>
          <p:cNvPr id="7" name="TextBox 6">
            <a:extLst>
              <a:ext uri="{FF2B5EF4-FFF2-40B4-BE49-F238E27FC236}">
                <a16:creationId xmlns:a16="http://schemas.microsoft.com/office/drawing/2014/main" id="{3694CB69-5F25-A3DF-BB70-C2D9A128A499}"/>
              </a:ext>
            </a:extLst>
          </p:cNvPr>
          <p:cNvSpPr txBox="1"/>
          <p:nvPr/>
        </p:nvSpPr>
        <p:spPr>
          <a:xfrm>
            <a:off x="148046" y="888275"/>
            <a:ext cx="3735978" cy="2031325"/>
          </a:xfrm>
          <a:prstGeom prst="rect">
            <a:avLst/>
          </a:prstGeom>
          <a:noFill/>
        </p:spPr>
        <p:txBody>
          <a:bodyPr wrap="square" rtlCol="0">
            <a:spAutoFit/>
          </a:bodyPr>
          <a:lstStyle/>
          <a:p>
            <a:r>
              <a:rPr lang="ro-RO" b="1" dirty="0">
                <a:solidFill>
                  <a:srgbClr val="00B050"/>
                </a:solidFill>
              </a:rPr>
              <a:t>1</a:t>
            </a:r>
            <a:r>
              <a:rPr lang="en-US" b="1" dirty="0">
                <a:solidFill>
                  <a:srgbClr val="00B050"/>
                </a:solidFill>
              </a:rPr>
              <a:t>. </a:t>
            </a:r>
            <a:r>
              <a:rPr lang="en-US" b="1" dirty="0" err="1">
                <a:solidFill>
                  <a:srgbClr val="00B050"/>
                </a:solidFill>
              </a:rPr>
              <a:t>Activitatea</a:t>
            </a:r>
            <a:r>
              <a:rPr lang="en-US" b="1" dirty="0">
                <a:solidFill>
                  <a:srgbClr val="00B050"/>
                </a:solidFill>
              </a:rPr>
              <a:t> de ”</a:t>
            </a:r>
            <a:r>
              <a:rPr lang="en-US" b="1" dirty="0" err="1">
                <a:solidFill>
                  <a:srgbClr val="00B050"/>
                </a:solidFill>
              </a:rPr>
              <a:t>Procesare</a:t>
            </a:r>
            <a:r>
              <a:rPr lang="en-US" b="1" dirty="0">
                <a:solidFill>
                  <a:srgbClr val="00B050"/>
                </a:solidFill>
              </a:rPr>
              <a:t> date”,</a:t>
            </a:r>
          </a:p>
          <a:p>
            <a:r>
              <a:rPr lang="ro-RO" b="1" dirty="0">
                <a:solidFill>
                  <a:srgbClr val="00B050"/>
                </a:solidFill>
              </a:rPr>
              <a:t>2</a:t>
            </a:r>
            <a:r>
              <a:rPr lang="en-US" b="1" dirty="0">
                <a:solidFill>
                  <a:srgbClr val="00B050"/>
                </a:solidFill>
              </a:rPr>
              <a:t>. </a:t>
            </a:r>
            <a:r>
              <a:rPr lang="en-US" b="1" dirty="0" err="1">
                <a:solidFill>
                  <a:srgbClr val="00B050"/>
                </a:solidFill>
              </a:rPr>
              <a:t>Activitatea</a:t>
            </a:r>
            <a:r>
              <a:rPr lang="en-US" b="1" dirty="0">
                <a:solidFill>
                  <a:srgbClr val="00B050"/>
                </a:solidFill>
              </a:rPr>
              <a:t> de ”</a:t>
            </a:r>
            <a:r>
              <a:rPr lang="en-US" b="1" dirty="0" err="1">
                <a:solidFill>
                  <a:srgbClr val="00B050"/>
                </a:solidFill>
              </a:rPr>
              <a:t>Prestare</a:t>
            </a:r>
            <a:r>
              <a:rPr lang="en-US" b="1" dirty="0">
                <a:solidFill>
                  <a:srgbClr val="00B050"/>
                </a:solidFill>
              </a:rPr>
              <a:t> </a:t>
            </a:r>
            <a:r>
              <a:rPr lang="en-US" b="1" dirty="0" err="1">
                <a:solidFill>
                  <a:srgbClr val="00B050"/>
                </a:solidFill>
              </a:rPr>
              <a:t>servivii</a:t>
            </a:r>
            <a:r>
              <a:rPr lang="en-US" b="1" dirty="0">
                <a:solidFill>
                  <a:srgbClr val="00B050"/>
                </a:solidFill>
              </a:rPr>
              <a:t>”,</a:t>
            </a:r>
          </a:p>
          <a:p>
            <a:r>
              <a:rPr lang="ro-RO" b="1" dirty="0">
                <a:solidFill>
                  <a:srgbClr val="00B050"/>
                </a:solidFill>
              </a:rPr>
              <a:t>3</a:t>
            </a:r>
            <a:r>
              <a:rPr lang="en-US" b="1" dirty="0">
                <a:solidFill>
                  <a:srgbClr val="00B050"/>
                </a:solidFill>
              </a:rPr>
              <a:t>. </a:t>
            </a:r>
            <a:r>
              <a:rPr lang="en-US" b="1" dirty="0" err="1">
                <a:solidFill>
                  <a:srgbClr val="00B050"/>
                </a:solidFill>
              </a:rPr>
              <a:t>Activitatea</a:t>
            </a:r>
            <a:r>
              <a:rPr lang="en-US" b="1" dirty="0">
                <a:solidFill>
                  <a:srgbClr val="00B050"/>
                </a:solidFill>
              </a:rPr>
              <a:t> de ”</a:t>
            </a:r>
            <a:r>
              <a:rPr lang="en-US" b="1" dirty="0" err="1">
                <a:solidFill>
                  <a:srgbClr val="00B050"/>
                </a:solidFill>
              </a:rPr>
              <a:t>Creare</a:t>
            </a:r>
            <a:r>
              <a:rPr lang="en-US" b="1" dirty="0">
                <a:solidFill>
                  <a:srgbClr val="00B050"/>
                </a:solidFill>
              </a:rPr>
              <a:t> a </a:t>
            </a:r>
            <a:r>
              <a:rPr lang="en-US" b="1" dirty="0" err="1">
                <a:solidFill>
                  <a:srgbClr val="00B050"/>
                </a:solidFill>
              </a:rPr>
              <a:t>Bazei</a:t>
            </a:r>
            <a:r>
              <a:rPr lang="en-US" b="1" dirty="0">
                <a:solidFill>
                  <a:srgbClr val="00B050"/>
                </a:solidFill>
              </a:rPr>
              <a:t> de Date a </a:t>
            </a:r>
            <a:r>
              <a:rPr lang="en-US" b="1" dirty="0" err="1">
                <a:solidFill>
                  <a:srgbClr val="00B050"/>
                </a:solidFill>
              </a:rPr>
              <a:t>Medicamentelor</a:t>
            </a:r>
            <a:r>
              <a:rPr lang="en-US" b="1" dirty="0">
                <a:solidFill>
                  <a:srgbClr val="00B050"/>
                </a:solidFill>
              </a:rPr>
              <a:t>”</a:t>
            </a:r>
          </a:p>
          <a:p>
            <a:r>
              <a:rPr lang="ro-RO" b="1" dirty="0">
                <a:solidFill>
                  <a:srgbClr val="00B050"/>
                </a:solidFill>
              </a:rPr>
              <a:t>4</a:t>
            </a:r>
            <a:r>
              <a:rPr lang="en-US" b="1" dirty="0">
                <a:solidFill>
                  <a:srgbClr val="00B050"/>
                </a:solidFill>
              </a:rPr>
              <a:t>. </a:t>
            </a:r>
            <a:r>
              <a:rPr lang="en-US" b="1" dirty="0" err="1">
                <a:solidFill>
                  <a:srgbClr val="00B050"/>
                </a:solidFill>
              </a:rPr>
              <a:t>Activitatea</a:t>
            </a:r>
            <a:r>
              <a:rPr lang="en-US" b="1" dirty="0">
                <a:solidFill>
                  <a:srgbClr val="00B050"/>
                </a:solidFill>
              </a:rPr>
              <a:t> de ”</a:t>
            </a:r>
            <a:r>
              <a:rPr lang="en-US" b="1" dirty="0" err="1">
                <a:solidFill>
                  <a:srgbClr val="00B050"/>
                </a:solidFill>
              </a:rPr>
              <a:t>Crearea</a:t>
            </a:r>
            <a:r>
              <a:rPr lang="en-US" b="1" dirty="0">
                <a:solidFill>
                  <a:srgbClr val="00B050"/>
                </a:solidFill>
              </a:rPr>
              <a:t> </a:t>
            </a:r>
            <a:r>
              <a:rPr lang="en-US" b="1" dirty="0" err="1">
                <a:solidFill>
                  <a:srgbClr val="00B050"/>
                </a:solidFill>
              </a:rPr>
              <a:t>Registrelor</a:t>
            </a:r>
            <a:r>
              <a:rPr lang="en-US" b="1" dirty="0">
                <a:solidFill>
                  <a:srgbClr val="00B050"/>
                </a:solidFill>
              </a:rPr>
              <a:t> </a:t>
            </a:r>
            <a:r>
              <a:rPr lang="en-US" b="1" dirty="0" err="1">
                <a:solidFill>
                  <a:srgbClr val="00B050"/>
                </a:solidFill>
              </a:rPr>
              <a:t>în</a:t>
            </a:r>
            <a:r>
              <a:rPr lang="en-US" b="1" dirty="0">
                <a:solidFill>
                  <a:srgbClr val="00B050"/>
                </a:solidFill>
              </a:rPr>
              <a:t> </a:t>
            </a:r>
            <a:r>
              <a:rPr lang="en-US" b="1" dirty="0" err="1">
                <a:solidFill>
                  <a:srgbClr val="00B050"/>
                </a:solidFill>
              </a:rPr>
              <a:t>domeniul</a:t>
            </a:r>
            <a:r>
              <a:rPr lang="en-US" b="1" dirty="0">
                <a:solidFill>
                  <a:srgbClr val="00B050"/>
                </a:solidFill>
              </a:rPr>
              <a:t> </a:t>
            </a:r>
            <a:r>
              <a:rPr lang="en-US" b="1" dirty="0" err="1">
                <a:solidFill>
                  <a:srgbClr val="00B050"/>
                </a:solidFill>
              </a:rPr>
              <a:t>medicamente</a:t>
            </a:r>
            <a:endParaRPr lang="en-US" b="1" dirty="0">
              <a:solidFill>
                <a:srgbClr val="00B050"/>
              </a:solidFill>
            </a:endParaRPr>
          </a:p>
          <a:p>
            <a:endParaRPr lang="en-US" dirty="0"/>
          </a:p>
        </p:txBody>
      </p:sp>
    </p:spTree>
    <p:extLst>
      <p:ext uri="{BB962C8B-B14F-4D97-AF65-F5344CB8AC3E}">
        <p14:creationId xmlns:p14="http://schemas.microsoft.com/office/powerpoint/2010/main" val="34461191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201F6AE-116B-2F6C-DCAF-52BFF8EC4FE4}"/>
              </a:ext>
            </a:extLst>
          </p:cNvPr>
          <p:cNvPicPr>
            <a:picLocks noGrp="1" noChangeAspect="1"/>
          </p:cNvPicPr>
          <p:nvPr>
            <p:ph idx="1"/>
          </p:nvPr>
        </p:nvPicPr>
        <p:blipFill>
          <a:blip r:embed="rId2"/>
          <a:stretch>
            <a:fillRect/>
          </a:stretch>
        </p:blipFill>
        <p:spPr>
          <a:xfrm>
            <a:off x="1798244" y="222700"/>
            <a:ext cx="8084167" cy="6133651"/>
          </a:xfrm>
        </p:spPr>
      </p:pic>
      <p:sp>
        <p:nvSpPr>
          <p:cNvPr id="4" name="Footer Placeholder 3">
            <a:extLst>
              <a:ext uri="{FF2B5EF4-FFF2-40B4-BE49-F238E27FC236}">
                <a16:creationId xmlns:a16="http://schemas.microsoft.com/office/drawing/2014/main" id="{26917E7E-50F8-9CF0-F83E-387E438DD35C}"/>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Pavel Chirev, lector univ. dr. </a:t>
            </a:r>
            <a:r>
              <a:rPr lang="en-US" dirty="0" err="1"/>
              <a:t>inginer</a:t>
            </a:r>
            <a:endParaRPr lang="en-US" dirty="0"/>
          </a:p>
        </p:txBody>
      </p:sp>
    </p:spTree>
    <p:extLst>
      <p:ext uri="{BB962C8B-B14F-4D97-AF65-F5344CB8AC3E}">
        <p14:creationId xmlns:p14="http://schemas.microsoft.com/office/powerpoint/2010/main" val="2355776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EA0537B-4F52-4FC1-6A75-8C013C90B215}"/>
              </a:ext>
            </a:extLst>
          </p:cNvPr>
          <p:cNvPicPr>
            <a:picLocks noGrp="1" noChangeAspect="1"/>
          </p:cNvPicPr>
          <p:nvPr>
            <p:ph idx="1"/>
          </p:nvPr>
        </p:nvPicPr>
        <p:blipFill>
          <a:blip r:embed="rId2"/>
          <a:stretch>
            <a:fillRect/>
          </a:stretch>
        </p:blipFill>
        <p:spPr>
          <a:xfrm>
            <a:off x="2220686" y="136520"/>
            <a:ext cx="7881257" cy="6295834"/>
          </a:xfrm>
        </p:spPr>
      </p:pic>
      <p:sp>
        <p:nvSpPr>
          <p:cNvPr id="4" name="Footer Placeholder 3">
            <a:extLst>
              <a:ext uri="{FF2B5EF4-FFF2-40B4-BE49-F238E27FC236}">
                <a16:creationId xmlns:a16="http://schemas.microsoft.com/office/drawing/2014/main" id="{6232B0F3-C4F0-C0CD-62DB-E3CFF67B8A6B}"/>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extLst>
      <p:ext uri="{BB962C8B-B14F-4D97-AF65-F5344CB8AC3E}">
        <p14:creationId xmlns:p14="http://schemas.microsoft.com/office/powerpoint/2010/main" val="36581388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91CB101-C27D-A55B-7B54-6E0B76D19E7B}"/>
              </a:ext>
            </a:extLst>
          </p:cNvPr>
          <p:cNvPicPr>
            <a:picLocks noGrp="1" noChangeAspect="1"/>
          </p:cNvPicPr>
          <p:nvPr>
            <p:ph idx="1"/>
          </p:nvPr>
        </p:nvPicPr>
        <p:blipFill>
          <a:blip r:embed="rId2"/>
          <a:stretch>
            <a:fillRect/>
          </a:stretch>
        </p:blipFill>
        <p:spPr>
          <a:xfrm>
            <a:off x="2039044" y="261933"/>
            <a:ext cx="7586346" cy="5964695"/>
          </a:xfrm>
        </p:spPr>
      </p:pic>
      <p:sp>
        <p:nvSpPr>
          <p:cNvPr id="4" name="Footer Placeholder 3">
            <a:extLst>
              <a:ext uri="{FF2B5EF4-FFF2-40B4-BE49-F238E27FC236}">
                <a16:creationId xmlns:a16="http://schemas.microsoft.com/office/drawing/2014/main" id="{F8AE2DE1-E588-F759-81E6-48764BCC2B4D}"/>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extLst>
      <p:ext uri="{BB962C8B-B14F-4D97-AF65-F5344CB8AC3E}">
        <p14:creationId xmlns:p14="http://schemas.microsoft.com/office/powerpoint/2010/main" val="1326597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36A1563-1871-D368-9820-60B27C24E1D0}"/>
              </a:ext>
            </a:extLst>
          </p:cNvPr>
          <p:cNvPicPr>
            <a:picLocks noGrp="1" noChangeAspect="1"/>
          </p:cNvPicPr>
          <p:nvPr>
            <p:ph idx="1"/>
          </p:nvPr>
        </p:nvPicPr>
        <p:blipFill>
          <a:blip r:embed="rId2"/>
          <a:stretch>
            <a:fillRect/>
          </a:stretch>
        </p:blipFill>
        <p:spPr>
          <a:xfrm>
            <a:off x="1933303" y="174367"/>
            <a:ext cx="7737453" cy="6119689"/>
          </a:xfrm>
        </p:spPr>
      </p:pic>
      <p:sp>
        <p:nvSpPr>
          <p:cNvPr id="4" name="Footer Placeholder 3">
            <a:extLst>
              <a:ext uri="{FF2B5EF4-FFF2-40B4-BE49-F238E27FC236}">
                <a16:creationId xmlns:a16="http://schemas.microsoft.com/office/drawing/2014/main" id="{686F7947-5DA1-C835-4315-2760378EF861}"/>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42909708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459B4AF-A228-F23F-FF76-5E35B93FB12F}"/>
              </a:ext>
            </a:extLst>
          </p:cNvPr>
          <p:cNvPicPr>
            <a:picLocks noGrp="1" noChangeAspect="1"/>
          </p:cNvPicPr>
          <p:nvPr>
            <p:ph idx="1"/>
          </p:nvPr>
        </p:nvPicPr>
        <p:blipFill>
          <a:blip r:embed="rId2"/>
          <a:stretch>
            <a:fillRect/>
          </a:stretch>
        </p:blipFill>
        <p:spPr>
          <a:xfrm>
            <a:off x="2234401" y="-129264"/>
            <a:ext cx="6994238" cy="5441494"/>
          </a:xfrm>
        </p:spPr>
      </p:pic>
      <p:sp>
        <p:nvSpPr>
          <p:cNvPr id="4" name="Footer Placeholder 3">
            <a:extLst>
              <a:ext uri="{FF2B5EF4-FFF2-40B4-BE49-F238E27FC236}">
                <a16:creationId xmlns:a16="http://schemas.microsoft.com/office/drawing/2014/main" id="{D117635F-E141-4FF6-9114-55DC0C799797}"/>
              </a:ext>
            </a:extLst>
          </p:cNvPr>
          <p:cNvSpPr>
            <a:spLocks noGrp="1"/>
          </p:cNvSpPr>
          <p:nvPr>
            <p:ph type="ftr" sz="quarter" idx="9"/>
          </p:nvPr>
        </p:nvSpPr>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
        <p:nvSpPr>
          <p:cNvPr id="7" name="TextBox 6">
            <a:extLst>
              <a:ext uri="{FF2B5EF4-FFF2-40B4-BE49-F238E27FC236}">
                <a16:creationId xmlns:a16="http://schemas.microsoft.com/office/drawing/2014/main" id="{C3FC7B87-1F37-76B0-6BC5-B77CC6ACA324}"/>
              </a:ext>
            </a:extLst>
          </p:cNvPr>
          <p:cNvSpPr txBox="1"/>
          <p:nvPr/>
        </p:nvSpPr>
        <p:spPr>
          <a:xfrm>
            <a:off x="3718560" y="5529943"/>
            <a:ext cx="3248297" cy="3139321"/>
          </a:xfrm>
          <a:prstGeom prst="rect">
            <a:avLst/>
          </a:prstGeom>
          <a:noFill/>
        </p:spPr>
        <p:txBody>
          <a:bodyPr wrap="square" rtlCol="0">
            <a:spAutoFit/>
          </a:bodyPr>
          <a:lstStyle/>
          <a:p>
            <a:r>
              <a:rPr lang="en-US" b="1" dirty="0">
                <a:solidFill>
                  <a:srgbClr val="00B050"/>
                </a:solidFill>
              </a:rPr>
              <a:t>I. </a:t>
            </a:r>
            <a:r>
              <a:rPr lang="en-US" b="1" dirty="0" err="1">
                <a:solidFill>
                  <a:srgbClr val="00B050"/>
                </a:solidFill>
              </a:rPr>
              <a:t>Activitatea</a:t>
            </a:r>
            <a:r>
              <a:rPr lang="en-US" b="1" dirty="0">
                <a:solidFill>
                  <a:srgbClr val="00B050"/>
                </a:solidFill>
              </a:rPr>
              <a:t> de ”</a:t>
            </a:r>
            <a:r>
              <a:rPr lang="en-US" b="1" dirty="0" err="1">
                <a:solidFill>
                  <a:srgbClr val="00B050"/>
                </a:solidFill>
              </a:rPr>
              <a:t>Procesare</a:t>
            </a:r>
            <a:r>
              <a:rPr lang="en-US" b="1" dirty="0">
                <a:solidFill>
                  <a:srgbClr val="00B050"/>
                </a:solidFill>
              </a:rPr>
              <a:t> date”,</a:t>
            </a:r>
          </a:p>
          <a:p>
            <a:r>
              <a:rPr lang="en-US" b="1" dirty="0">
                <a:solidFill>
                  <a:srgbClr val="00B050"/>
                </a:solidFill>
              </a:rPr>
              <a:t>II. </a:t>
            </a:r>
            <a:r>
              <a:rPr lang="en-US" b="1" dirty="0" err="1">
                <a:solidFill>
                  <a:srgbClr val="00B050"/>
                </a:solidFill>
              </a:rPr>
              <a:t>Activitatea</a:t>
            </a:r>
            <a:r>
              <a:rPr lang="en-US" b="1" dirty="0">
                <a:solidFill>
                  <a:srgbClr val="00B050"/>
                </a:solidFill>
              </a:rPr>
              <a:t> de ”</a:t>
            </a:r>
            <a:r>
              <a:rPr lang="en-US" b="1" dirty="0" err="1">
                <a:solidFill>
                  <a:srgbClr val="00B050"/>
                </a:solidFill>
              </a:rPr>
              <a:t>Prestare</a:t>
            </a:r>
            <a:r>
              <a:rPr lang="en-US" b="1" dirty="0">
                <a:solidFill>
                  <a:srgbClr val="00B050"/>
                </a:solidFill>
              </a:rPr>
              <a:t> </a:t>
            </a:r>
            <a:r>
              <a:rPr lang="en-US" b="1" dirty="0" err="1">
                <a:solidFill>
                  <a:srgbClr val="00B050"/>
                </a:solidFill>
              </a:rPr>
              <a:t>servivii</a:t>
            </a:r>
            <a:r>
              <a:rPr lang="en-US" b="1" dirty="0">
                <a:solidFill>
                  <a:srgbClr val="00B050"/>
                </a:solidFill>
              </a:rPr>
              <a:t>”,</a:t>
            </a:r>
          </a:p>
          <a:p>
            <a:r>
              <a:rPr lang="en-US" b="1" dirty="0">
                <a:solidFill>
                  <a:srgbClr val="00B050"/>
                </a:solidFill>
              </a:rPr>
              <a:t>III. </a:t>
            </a:r>
            <a:r>
              <a:rPr lang="en-US" b="1" dirty="0" err="1">
                <a:solidFill>
                  <a:srgbClr val="00B050"/>
                </a:solidFill>
              </a:rPr>
              <a:t>Activitatea</a:t>
            </a:r>
            <a:r>
              <a:rPr lang="en-US" b="1" dirty="0">
                <a:solidFill>
                  <a:srgbClr val="00B050"/>
                </a:solidFill>
              </a:rPr>
              <a:t> de ”</a:t>
            </a:r>
            <a:r>
              <a:rPr lang="en-US" b="1" dirty="0" err="1">
                <a:solidFill>
                  <a:srgbClr val="00B050"/>
                </a:solidFill>
              </a:rPr>
              <a:t>Creare</a:t>
            </a:r>
            <a:r>
              <a:rPr lang="en-US" b="1" dirty="0">
                <a:solidFill>
                  <a:srgbClr val="00B050"/>
                </a:solidFill>
              </a:rPr>
              <a:t> a </a:t>
            </a:r>
            <a:r>
              <a:rPr lang="en-US" b="1" dirty="0" err="1">
                <a:solidFill>
                  <a:srgbClr val="00B050"/>
                </a:solidFill>
              </a:rPr>
              <a:t>Bazei</a:t>
            </a:r>
            <a:r>
              <a:rPr lang="en-US" b="1" dirty="0">
                <a:solidFill>
                  <a:srgbClr val="00B050"/>
                </a:solidFill>
              </a:rPr>
              <a:t> de Date a </a:t>
            </a:r>
            <a:r>
              <a:rPr lang="en-US" b="1" dirty="0" err="1">
                <a:solidFill>
                  <a:srgbClr val="00B050"/>
                </a:solidFill>
              </a:rPr>
              <a:t>Medicamentelor</a:t>
            </a:r>
            <a:r>
              <a:rPr lang="en-US" b="1" dirty="0">
                <a:solidFill>
                  <a:srgbClr val="00B050"/>
                </a:solidFill>
              </a:rPr>
              <a:t>”</a:t>
            </a:r>
          </a:p>
          <a:p>
            <a:r>
              <a:rPr lang="en-US" b="1" dirty="0">
                <a:solidFill>
                  <a:srgbClr val="00B050"/>
                </a:solidFill>
              </a:rPr>
              <a:t>IV. </a:t>
            </a:r>
            <a:r>
              <a:rPr lang="en-US" b="1" dirty="0" err="1">
                <a:solidFill>
                  <a:srgbClr val="00B050"/>
                </a:solidFill>
              </a:rPr>
              <a:t>Activitatea</a:t>
            </a:r>
            <a:r>
              <a:rPr lang="en-US" b="1" dirty="0">
                <a:solidFill>
                  <a:srgbClr val="00B050"/>
                </a:solidFill>
              </a:rPr>
              <a:t> de ”</a:t>
            </a:r>
            <a:r>
              <a:rPr lang="en-US" b="1" dirty="0" err="1">
                <a:solidFill>
                  <a:srgbClr val="00B050"/>
                </a:solidFill>
              </a:rPr>
              <a:t>Crearea</a:t>
            </a:r>
            <a:r>
              <a:rPr lang="en-US" b="1" dirty="0">
                <a:solidFill>
                  <a:srgbClr val="00B050"/>
                </a:solidFill>
              </a:rPr>
              <a:t> </a:t>
            </a:r>
            <a:r>
              <a:rPr lang="en-US" b="1" dirty="0" err="1">
                <a:solidFill>
                  <a:srgbClr val="00B050"/>
                </a:solidFill>
              </a:rPr>
              <a:t>Registrelor</a:t>
            </a:r>
            <a:r>
              <a:rPr lang="en-US" b="1" dirty="0">
                <a:solidFill>
                  <a:srgbClr val="00B050"/>
                </a:solidFill>
              </a:rPr>
              <a:t> </a:t>
            </a:r>
            <a:r>
              <a:rPr lang="en-US" b="1" dirty="0" err="1">
                <a:solidFill>
                  <a:srgbClr val="00B050"/>
                </a:solidFill>
              </a:rPr>
              <a:t>în</a:t>
            </a:r>
            <a:r>
              <a:rPr lang="en-US" b="1" dirty="0">
                <a:solidFill>
                  <a:srgbClr val="00B050"/>
                </a:solidFill>
              </a:rPr>
              <a:t> </a:t>
            </a:r>
            <a:r>
              <a:rPr lang="en-US" b="1" dirty="0" err="1">
                <a:solidFill>
                  <a:srgbClr val="00B050"/>
                </a:solidFill>
              </a:rPr>
              <a:t>domeniul</a:t>
            </a:r>
            <a:r>
              <a:rPr lang="en-US" b="1" dirty="0">
                <a:solidFill>
                  <a:srgbClr val="00B050"/>
                </a:solidFill>
              </a:rPr>
              <a:t> </a:t>
            </a:r>
            <a:r>
              <a:rPr lang="en-US" b="1" dirty="0" err="1">
                <a:solidFill>
                  <a:srgbClr val="00B050"/>
                </a:solidFill>
              </a:rPr>
              <a:t>medicamente</a:t>
            </a:r>
            <a:endParaRPr lang="en-US" b="1" dirty="0">
              <a:solidFill>
                <a:srgbClr val="00B050"/>
              </a:solidFill>
            </a:endParaRPr>
          </a:p>
          <a:p>
            <a:endParaRPr lang="en-US" dirty="0"/>
          </a:p>
        </p:txBody>
      </p:sp>
    </p:spTree>
    <p:extLst>
      <p:ext uri="{BB962C8B-B14F-4D97-AF65-F5344CB8AC3E}">
        <p14:creationId xmlns:p14="http://schemas.microsoft.com/office/powerpoint/2010/main" val="27838213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2DB1-0CC6-A0EF-F900-08416B7474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E5C7CF-91F9-E431-64BB-DA9BC2CB2CC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6BFBFD5-9131-70BD-43B9-62BBA87ED4A2}"/>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21840282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3919-00E0-BE8D-6AFF-761BD63391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A24BDB-51EE-1348-6CE4-0D0A741299E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AEEE176-A101-0E3F-2B21-F1F5E9E289D1}"/>
              </a:ext>
            </a:extLst>
          </p:cNvPr>
          <p:cNvSpPr>
            <a:spLocks noGrp="1"/>
          </p:cNvSpPr>
          <p:nvPr>
            <p:ph type="ftr" sz="quarter" idx="9"/>
          </p:nvPr>
        </p:nvSpPr>
        <p:spPr/>
        <p:txBody>
          <a:bodyPr/>
          <a:lstStyle/>
          <a:p>
            <a:pPr lvl="0"/>
            <a:r>
              <a:rPr lang="en-US"/>
              <a:t>Mdelarea funcțională IDEF0,  Pavel Chirev, lector univ. dr. inginer</a:t>
            </a:r>
          </a:p>
        </p:txBody>
      </p:sp>
    </p:spTree>
    <p:extLst>
      <p:ext uri="{BB962C8B-B14F-4D97-AF65-F5344CB8AC3E}">
        <p14:creationId xmlns:p14="http://schemas.microsoft.com/office/powerpoint/2010/main" val="36362826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BE0483EB-C4ED-92A1-8F35-586CCDF839D4}"/>
              </a:ext>
            </a:extLst>
          </p:cNvPr>
          <p:cNvSpPr txBox="1">
            <a:spLocks noGrp="1"/>
          </p:cNvSpPr>
          <p:nvPr>
            <p:ph idx="1"/>
          </p:nvPr>
        </p:nvSpPr>
        <p:spPr>
          <a:xfrm>
            <a:off x="838203" y="231644"/>
            <a:ext cx="10515600" cy="5945319"/>
          </a:xfrm>
        </p:spPr>
        <p:txBody>
          <a:bodyPr/>
          <a:lstStyle/>
          <a:p>
            <a:pPr lvl="0">
              <a:lnSpc>
                <a:spcPct val="80000"/>
              </a:lnSpc>
            </a:pPr>
            <a:r>
              <a:rPr lang="en-US" b="1" dirty="0" err="1"/>
              <a:t>Aplicații</a:t>
            </a:r>
            <a:r>
              <a:rPr lang="en-US" b="1" dirty="0"/>
              <a:t> </a:t>
            </a:r>
            <a:r>
              <a:rPr lang="en-US" b="1" dirty="0" err="1"/>
              <a:t>utilizate</a:t>
            </a:r>
            <a:r>
              <a:rPr lang="en-US" b="1" dirty="0"/>
              <a:t> la </a:t>
            </a:r>
            <a:r>
              <a:rPr lang="en-US" b="1" dirty="0" err="1"/>
              <a:t>efectuarea</a:t>
            </a:r>
            <a:r>
              <a:rPr lang="en-US" b="1" dirty="0"/>
              <a:t> </a:t>
            </a:r>
            <a:r>
              <a:rPr lang="en-US" b="1" dirty="0" err="1"/>
              <a:t>lucrărilor</a:t>
            </a:r>
            <a:r>
              <a:rPr lang="en-US" b="1" dirty="0"/>
              <a:t> de </a:t>
            </a:r>
            <a:r>
              <a:rPr lang="en-US" b="1" dirty="0" err="1"/>
              <a:t>laborator</a:t>
            </a:r>
            <a:endParaRPr lang="ru-RU" dirty="0"/>
          </a:p>
          <a:p>
            <a:pPr lvl="0">
              <a:lnSpc>
                <a:spcPct val="80000"/>
              </a:lnSpc>
            </a:pPr>
            <a:r>
              <a:rPr lang="en-US" dirty="0" err="1"/>
              <a:t>Aplicația</a:t>
            </a:r>
            <a:r>
              <a:rPr lang="en-US" dirty="0"/>
              <a:t> </a:t>
            </a:r>
            <a:r>
              <a:rPr lang="en-US" dirty="0" err="1"/>
              <a:t>AllFusion</a:t>
            </a:r>
            <a:r>
              <a:rPr lang="en-US" dirty="0"/>
              <a:t> Process Modeler 7.1 SP2 (</a:t>
            </a:r>
            <a:r>
              <a:rPr lang="en-US" dirty="0" err="1"/>
              <a:t>BPwin</a:t>
            </a:r>
            <a:r>
              <a:rPr lang="en-US" dirty="0"/>
              <a:t>, </a:t>
            </a:r>
            <a:r>
              <a:rPr lang="en-US" dirty="0" err="1"/>
              <a:t>ERwin</a:t>
            </a:r>
            <a:r>
              <a:rPr lang="en-US" dirty="0"/>
              <a:t>)</a:t>
            </a:r>
            <a:endParaRPr lang="ru-RU" dirty="0"/>
          </a:p>
          <a:p>
            <a:pPr lvl="0">
              <a:lnSpc>
                <a:spcPct val="80000"/>
              </a:lnSpc>
            </a:pPr>
            <a:r>
              <a:rPr lang="en-US" dirty="0"/>
              <a:t> instrument </a:t>
            </a:r>
            <a:r>
              <a:rPr lang="en-US" dirty="0" err="1"/>
              <a:t>pentru</a:t>
            </a:r>
            <a:r>
              <a:rPr lang="en-US" dirty="0"/>
              <a:t> </a:t>
            </a:r>
            <a:r>
              <a:rPr lang="en-US" dirty="0" err="1"/>
              <a:t>modelare</a:t>
            </a:r>
            <a:r>
              <a:rPr lang="en-US" dirty="0"/>
              <a:t>, </a:t>
            </a:r>
            <a:r>
              <a:rPr lang="en-US" dirty="0" err="1"/>
              <a:t>analiză</a:t>
            </a:r>
            <a:r>
              <a:rPr lang="en-US" dirty="0"/>
              <a:t>, </a:t>
            </a:r>
            <a:r>
              <a:rPr lang="en-US" dirty="0" err="1"/>
              <a:t>documentare</a:t>
            </a:r>
            <a:r>
              <a:rPr lang="en-US" dirty="0"/>
              <a:t>, </a:t>
            </a:r>
            <a:r>
              <a:rPr lang="en-US" dirty="0" err="1"/>
              <a:t>și</a:t>
            </a:r>
            <a:r>
              <a:rPr lang="en-US" dirty="0"/>
              <a:t> </a:t>
            </a:r>
            <a:r>
              <a:rPr lang="en-US" dirty="0" err="1"/>
              <a:t>optimizare</a:t>
            </a:r>
            <a:r>
              <a:rPr lang="en-US" dirty="0"/>
              <a:t> Business - </a:t>
            </a:r>
            <a:r>
              <a:rPr lang="en-US" dirty="0" err="1"/>
              <a:t>Procese</a:t>
            </a:r>
            <a:r>
              <a:rPr lang="en-US" dirty="0"/>
              <a:t>.</a:t>
            </a:r>
            <a:endParaRPr lang="ru-RU" dirty="0"/>
          </a:p>
          <a:p>
            <a:pPr lvl="0">
              <a:lnSpc>
                <a:spcPct val="80000"/>
              </a:lnSpc>
            </a:pPr>
            <a:r>
              <a:rPr lang="en-US" dirty="0" err="1"/>
              <a:t>poate</a:t>
            </a:r>
            <a:r>
              <a:rPr lang="en-US" dirty="0"/>
              <a:t> fi </a:t>
            </a:r>
            <a:r>
              <a:rPr lang="en-US" dirty="0" err="1"/>
              <a:t>descărcată</a:t>
            </a:r>
            <a:r>
              <a:rPr lang="en-US" dirty="0"/>
              <a:t> de pe </a:t>
            </a:r>
            <a:r>
              <a:rPr lang="en-US" dirty="0" err="1"/>
              <a:t>adresa</a:t>
            </a:r>
            <a:r>
              <a:rPr lang="en-US" b="1" dirty="0"/>
              <a:t>: </a:t>
            </a:r>
            <a:r>
              <a:rPr lang="en-US" dirty="0"/>
              <a:t> la </a:t>
            </a:r>
            <a:r>
              <a:rPr lang="en-US" dirty="0" err="1"/>
              <a:t>instalare</a:t>
            </a:r>
            <a:r>
              <a:rPr lang="en-US" dirty="0"/>
              <a:t>  se </a:t>
            </a:r>
            <a:r>
              <a:rPr lang="en-US" dirty="0" err="1"/>
              <a:t>va</a:t>
            </a:r>
            <a:r>
              <a:rPr lang="en-US" dirty="0"/>
              <a:t> cere ”</a:t>
            </a:r>
            <a:r>
              <a:rPr lang="en-US" dirty="0" err="1"/>
              <a:t>lycence</a:t>
            </a:r>
            <a:r>
              <a:rPr lang="en-US" dirty="0"/>
              <a:t> key”,  care pot fi </a:t>
            </a:r>
            <a:r>
              <a:rPr lang="en-US" dirty="0" err="1"/>
              <a:t>încercate</a:t>
            </a:r>
            <a:r>
              <a:rPr lang="en-US" dirty="0"/>
              <a:t> din </a:t>
            </a:r>
            <a:r>
              <a:rPr lang="en-US" dirty="0" err="1"/>
              <a:t>liste</a:t>
            </a:r>
            <a:r>
              <a:rPr lang="en-US" dirty="0"/>
              <a:t> de </a:t>
            </a:r>
            <a:r>
              <a:rPr lang="en-US" dirty="0" err="1"/>
              <a:t>mai</a:t>
            </a:r>
            <a:r>
              <a:rPr lang="en-US" dirty="0"/>
              <a:t> </a:t>
            </a:r>
            <a:r>
              <a:rPr lang="en-US" dirty="0" err="1"/>
              <a:t>jos.</a:t>
            </a:r>
            <a:endParaRPr lang="ru-RU" dirty="0"/>
          </a:p>
          <a:p>
            <a:pPr marL="0" lvl="0" indent="0">
              <a:lnSpc>
                <a:spcPct val="80000"/>
              </a:lnSpc>
              <a:buNone/>
            </a:pPr>
            <a:r>
              <a:rPr lang="en-US" b="1" dirty="0"/>
              <a:t> </a:t>
            </a:r>
            <a:endParaRPr lang="ru-RU" dirty="0"/>
          </a:p>
          <a:p>
            <a:pPr marL="0" lvl="0" indent="0">
              <a:lnSpc>
                <a:spcPct val="80000"/>
              </a:lnSpc>
              <a:buNone/>
            </a:pPr>
            <a:r>
              <a:rPr lang="en-US" sz="2400" b="1" dirty="0"/>
              <a:t>TS6DW-QC5HF-MV4P4-WJBGD-URTSA</a:t>
            </a:r>
            <a:br>
              <a:rPr lang="en-US" sz="2400" b="1" dirty="0"/>
            </a:br>
            <a:r>
              <a:rPr lang="en-US" sz="2400" b="1" dirty="0"/>
              <a:t>LS4VQ-PCHG3-LDWPC-TG7DV-SQ4DA</a:t>
            </a:r>
            <a:br>
              <a:rPr lang="en-US" sz="2400" b="1" dirty="0"/>
            </a:br>
            <a:r>
              <a:rPr lang="en-US" sz="2400" b="1" dirty="0"/>
              <a:t>TS4VQ-TCLGX-LDWPC-THKHE-LQ3YA</a:t>
            </a:r>
            <a:br>
              <a:rPr lang="en-US" sz="2400" b="1" dirty="0"/>
            </a:br>
            <a:r>
              <a:rPr lang="en-US" sz="2400" b="1" dirty="0"/>
              <a:t>826VY-TCKH3-ND6QC-XH7PV-CR3WA</a:t>
            </a:r>
            <a:br>
              <a:rPr lang="en-US" sz="2400" b="1" dirty="0"/>
            </a:br>
            <a:r>
              <a:rPr lang="en-US" sz="2400" b="1" dirty="0"/>
              <a:t>PA5VU-P4HH7-MD2PU-VHFKV-ARKUA</a:t>
            </a:r>
            <a:br>
              <a:rPr lang="en-US" sz="2400" b="1" dirty="0"/>
            </a:br>
            <a:r>
              <a:rPr lang="en-US" sz="2400" b="1" dirty="0"/>
              <a:t>3N6DW-QL4HF-MV4P4-WHXJE-NRTWA</a:t>
            </a:r>
            <a:br>
              <a:rPr lang="en-US" sz="2400" b="1" dirty="0"/>
            </a:br>
            <a:r>
              <a:rPr lang="en-US" sz="2400" b="1" dirty="0"/>
              <a:t>6J4DN-P4GGX-KVUN4-SG7CV-AQT2A</a:t>
            </a:r>
            <a:endParaRPr lang="ru-RU" sz="2400" dirty="0"/>
          </a:p>
        </p:txBody>
      </p:sp>
      <p:sp>
        <p:nvSpPr>
          <p:cNvPr id="4" name="Номер слайда 4">
            <a:extLst>
              <a:ext uri="{FF2B5EF4-FFF2-40B4-BE49-F238E27FC236}">
                <a16:creationId xmlns:a16="http://schemas.microsoft.com/office/drawing/2014/main" id="{583A0104-1541-6412-C9B1-64799DB7B96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95D344-8575-4888-B034-BA8E87C7073E}" type="slidenum">
              <a:rPr/>
              <a:t>79</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BCC54964-F9F7-D4B5-456A-55E3DD7A46C9}"/>
              </a:ext>
            </a:extLst>
          </p:cNvPr>
          <p:cNvSpPr>
            <a:spLocks noGrp="1"/>
          </p:cNvSpPr>
          <p:nvPr>
            <p:ph type="ftr" sz="quarter" idx="9"/>
          </p:nvPr>
        </p:nvSpPr>
        <p:spPr>
          <a:xfrm>
            <a:off x="4038600" y="6261227"/>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1DA53844-D0C7-0092-A4AE-758E24517156}"/>
              </a:ext>
            </a:extLst>
          </p:cNvPr>
          <p:cNvSpPr txBox="1">
            <a:spLocks noGrp="1"/>
          </p:cNvSpPr>
          <p:nvPr>
            <p:ph idx="1"/>
          </p:nvPr>
        </p:nvSpPr>
        <p:spPr>
          <a:xfrm>
            <a:off x="166256" y="138540"/>
            <a:ext cx="11693237" cy="6038423"/>
          </a:xfrm>
        </p:spPr>
        <p:txBody>
          <a:bodyPr/>
          <a:lstStyle/>
          <a:p>
            <a:pPr lvl="0">
              <a:lnSpc>
                <a:spcPct val="80000"/>
              </a:lnSpc>
            </a:pPr>
            <a:r>
              <a:rPr lang="ro-RO" sz="2600" b="1" i="1" dirty="0">
                <a:solidFill>
                  <a:srgbClr val="002060"/>
                </a:solidFill>
              </a:rPr>
              <a:t>Noțiune de Domeniu </a:t>
            </a:r>
            <a:endParaRPr lang="ro-RO" sz="2600" i="1" dirty="0">
              <a:solidFill>
                <a:srgbClr val="002060"/>
              </a:solidFill>
            </a:endParaRPr>
          </a:p>
          <a:p>
            <a:pPr marL="0" lvl="0" indent="0">
              <a:lnSpc>
                <a:spcPct val="80000"/>
              </a:lnSpc>
              <a:buNone/>
            </a:pPr>
            <a:r>
              <a:rPr lang="ro-RO" sz="2600" dirty="0"/>
              <a:t>Conform DEX noțiunea de domeniu are mai multe definiții. </a:t>
            </a:r>
          </a:p>
          <a:p>
            <a:pPr marL="0" lvl="0" indent="0">
              <a:lnSpc>
                <a:spcPct val="80000"/>
              </a:lnSpc>
              <a:buNone/>
            </a:pPr>
            <a:r>
              <a:rPr lang="ro-RO" sz="2600" dirty="0"/>
              <a:t>Însă pe noi ne interesează definițiile </a:t>
            </a:r>
            <a:r>
              <a:rPr lang="es-ES" sz="2600" dirty="0"/>
              <a:t> </a:t>
            </a:r>
            <a:endParaRPr lang="ro-RO" sz="2600" dirty="0"/>
          </a:p>
          <a:p>
            <a:pPr marL="0" lvl="0" indent="0">
              <a:lnSpc>
                <a:spcPct val="80000"/>
              </a:lnSpc>
              <a:buNone/>
            </a:pPr>
            <a:r>
              <a:rPr lang="es-ES" sz="2600" b="1" i="1" dirty="0">
                <a:solidFill>
                  <a:srgbClr val="00B050"/>
                </a:solidFill>
              </a:rPr>
              <a:t>5</a:t>
            </a:r>
            <a:r>
              <a:rPr lang="ro-RO" sz="2600" b="1" i="1" dirty="0">
                <a:solidFill>
                  <a:srgbClr val="00B050"/>
                </a:solidFill>
              </a:rPr>
              <a:t>.</a:t>
            </a:r>
            <a:r>
              <a:rPr lang="es-ES" sz="2600" b="1" i="1" dirty="0">
                <a:solidFill>
                  <a:srgbClr val="00B050"/>
                </a:solidFill>
              </a:rPr>
              <a:t> </a:t>
            </a:r>
            <a:r>
              <a:rPr lang="ro-RO" sz="2600" b="1" i="1" dirty="0">
                <a:solidFill>
                  <a:srgbClr val="00B050"/>
                </a:solidFill>
              </a:rPr>
              <a:t>”</a:t>
            </a:r>
            <a:r>
              <a:rPr lang="es-ES" sz="2600" b="1" i="1" dirty="0" err="1">
                <a:solidFill>
                  <a:srgbClr val="00B050"/>
                </a:solidFill>
              </a:rPr>
              <a:t>Cuprinsul</a:t>
            </a:r>
            <a:r>
              <a:rPr lang="es-ES" sz="2600" b="1" i="1" dirty="0">
                <a:solidFill>
                  <a:srgbClr val="00B050"/>
                </a:solidFill>
              </a:rPr>
              <a:t> </a:t>
            </a:r>
            <a:r>
              <a:rPr lang="es-ES" sz="2600" b="1" i="1" dirty="0" err="1">
                <a:solidFill>
                  <a:srgbClr val="00B050"/>
                </a:solidFill>
              </a:rPr>
              <a:t>unei</a:t>
            </a:r>
            <a:r>
              <a:rPr lang="es-ES" sz="2600" b="1" i="1" dirty="0">
                <a:solidFill>
                  <a:srgbClr val="00B050"/>
                </a:solidFill>
              </a:rPr>
              <a:t> </a:t>
            </a:r>
            <a:r>
              <a:rPr lang="es-ES" sz="2600" b="1" i="1" dirty="0" err="1">
                <a:solidFill>
                  <a:srgbClr val="00B050"/>
                </a:solidFill>
              </a:rPr>
              <a:t>științe</a:t>
            </a:r>
            <a:r>
              <a:rPr lang="es-ES" sz="2600" b="1" i="1" dirty="0">
                <a:solidFill>
                  <a:srgbClr val="00B050"/>
                </a:solidFill>
              </a:rPr>
              <a:t>, al </a:t>
            </a:r>
            <a:r>
              <a:rPr lang="es-ES" sz="2600" b="1" i="1" dirty="0" err="1">
                <a:solidFill>
                  <a:srgbClr val="00B050"/>
                </a:solidFill>
              </a:rPr>
              <a:t>unei</a:t>
            </a:r>
            <a:r>
              <a:rPr lang="es-ES" sz="2600" b="1" i="1" dirty="0">
                <a:solidFill>
                  <a:srgbClr val="00B050"/>
                </a:solidFill>
              </a:rPr>
              <a:t> arte</a:t>
            </a:r>
            <a:r>
              <a:rPr lang="ro-RO" sz="2600" b="1" i="1" dirty="0">
                <a:solidFill>
                  <a:srgbClr val="00B050"/>
                </a:solidFill>
              </a:rPr>
              <a:t>” și </a:t>
            </a:r>
          </a:p>
          <a:p>
            <a:pPr marL="0" lvl="0" indent="0">
              <a:lnSpc>
                <a:spcPct val="80000"/>
              </a:lnSpc>
              <a:buNone/>
            </a:pPr>
            <a:r>
              <a:rPr lang="es-ES" sz="2600" b="1" i="1" dirty="0">
                <a:solidFill>
                  <a:srgbClr val="0070C0"/>
                </a:solidFill>
              </a:rPr>
              <a:t>6</a:t>
            </a:r>
            <a:r>
              <a:rPr lang="ro-RO" sz="2600" b="1" i="1" dirty="0">
                <a:solidFill>
                  <a:srgbClr val="0070C0"/>
                </a:solidFill>
              </a:rPr>
              <a:t>.</a:t>
            </a:r>
            <a:r>
              <a:rPr lang="es-ES" sz="2600" b="1" i="1" dirty="0">
                <a:solidFill>
                  <a:srgbClr val="0070C0"/>
                </a:solidFill>
              </a:rPr>
              <a:t> </a:t>
            </a:r>
            <a:r>
              <a:rPr lang="ro-RO" sz="2600" b="1" i="1" dirty="0">
                <a:solidFill>
                  <a:srgbClr val="0070C0"/>
                </a:solidFill>
              </a:rPr>
              <a:t>”</a:t>
            </a:r>
            <a:r>
              <a:rPr lang="es-ES" sz="2600" b="1" i="1" dirty="0" err="1">
                <a:solidFill>
                  <a:srgbClr val="0070C0"/>
                </a:solidFill>
              </a:rPr>
              <a:t>Sferă</a:t>
            </a:r>
            <a:r>
              <a:rPr lang="es-ES" sz="2600" b="1" i="1" dirty="0">
                <a:solidFill>
                  <a:srgbClr val="0070C0"/>
                </a:solidFill>
              </a:rPr>
              <a:t> de </a:t>
            </a:r>
            <a:r>
              <a:rPr lang="es-ES" sz="2600" b="1" i="1" dirty="0" err="1">
                <a:solidFill>
                  <a:srgbClr val="0070C0"/>
                </a:solidFill>
              </a:rPr>
              <a:t>activitate</a:t>
            </a:r>
            <a:r>
              <a:rPr lang="ro-RO" sz="2600" b="1" i="1" dirty="0">
                <a:solidFill>
                  <a:srgbClr val="0070C0"/>
                </a:solidFill>
              </a:rPr>
              <a:t>”</a:t>
            </a:r>
            <a:r>
              <a:rPr lang="es-ES" sz="2600" b="1" i="1" dirty="0">
                <a:solidFill>
                  <a:srgbClr val="0070C0"/>
                </a:solidFill>
              </a:rPr>
              <a:t>. </a:t>
            </a:r>
            <a:endParaRPr lang="ro-RO" sz="2600" b="1" i="1" dirty="0">
              <a:solidFill>
                <a:srgbClr val="0070C0"/>
              </a:solidFill>
            </a:endParaRPr>
          </a:p>
          <a:p>
            <a:pPr marL="0" lvl="0" indent="0">
              <a:lnSpc>
                <a:spcPct val="80000"/>
              </a:lnSpc>
              <a:buNone/>
            </a:pPr>
            <a:r>
              <a:rPr lang="ro-RO" sz="2600" dirty="0"/>
              <a:t>Domeniul este caracterizat de </a:t>
            </a:r>
            <a:r>
              <a:rPr lang="ro-RO" sz="2600" b="1" i="1" dirty="0">
                <a:solidFill>
                  <a:srgbClr val="843C0C"/>
                </a:solidFill>
              </a:rPr>
              <a:t>un set denumit și definit prin mai multe  valori și atribute pe care îl reprezintă</a:t>
            </a:r>
            <a:r>
              <a:rPr lang="ro-RO" sz="2600" dirty="0"/>
              <a:t>.    </a:t>
            </a:r>
          </a:p>
          <a:p>
            <a:pPr lvl="0">
              <a:lnSpc>
                <a:spcPct val="80000"/>
              </a:lnSpc>
            </a:pPr>
            <a:r>
              <a:rPr lang="ro-RO" sz="2600" b="1" i="1" dirty="0">
                <a:solidFill>
                  <a:srgbClr val="843C0C"/>
                </a:solidFill>
              </a:rPr>
              <a:t>Un domeniu este considerat o clasă pentru care există o structură fixă și eventual un set infinit de cazuri</a:t>
            </a:r>
          </a:p>
          <a:p>
            <a:pPr lvl="0">
              <a:lnSpc>
                <a:spcPct val="80000"/>
              </a:lnSpc>
            </a:pPr>
            <a:r>
              <a:rPr lang="ro-RO" sz="2600" dirty="0"/>
              <a:t>Domeniile sunt </a:t>
            </a:r>
            <a:r>
              <a:rPr lang="ro-RO" sz="2600" b="1" i="1" dirty="0">
                <a:solidFill>
                  <a:srgbClr val="C00000"/>
                </a:solidFill>
              </a:rPr>
              <a:t>imuabile</a:t>
            </a:r>
            <a:r>
              <a:rPr lang="ro-RO" sz="2600" dirty="0"/>
              <a:t> – valorile lor </a:t>
            </a:r>
            <a:r>
              <a:rPr lang="ro-RO" sz="2600" b="1" i="1" dirty="0">
                <a:solidFill>
                  <a:srgbClr val="0070C0"/>
                </a:solidFill>
              </a:rPr>
              <a:t>nu se modifică în timp. </a:t>
            </a:r>
          </a:p>
          <a:p>
            <a:pPr lvl="0">
              <a:lnSpc>
                <a:spcPct val="80000"/>
              </a:lnSpc>
            </a:pPr>
            <a:r>
              <a:rPr lang="ro-RO" sz="2600" dirty="0"/>
              <a:t>Fiecare instanță în domeniu are o valoare unică într-o reprezentare - adică, </a:t>
            </a:r>
            <a:r>
              <a:rPr lang="ro-RO" sz="2600" b="1" i="1" dirty="0">
                <a:solidFill>
                  <a:srgbClr val="00B050"/>
                </a:solidFill>
              </a:rPr>
              <a:t>unic în acest domeniu.</a:t>
            </a:r>
          </a:p>
          <a:p>
            <a:pPr marL="0" lvl="0" indent="0">
              <a:lnSpc>
                <a:spcPct val="80000"/>
              </a:lnSpc>
              <a:buNone/>
            </a:pPr>
            <a:endParaRPr lang="ro-RO" sz="2600" dirty="0"/>
          </a:p>
          <a:p>
            <a:pPr marL="0" lvl="0" indent="0">
              <a:lnSpc>
                <a:spcPct val="80000"/>
              </a:lnSpc>
              <a:buNone/>
            </a:pPr>
            <a:r>
              <a:rPr lang="ro-RO" sz="2600" b="1" dirty="0">
                <a:solidFill>
                  <a:srgbClr val="C00000"/>
                </a:solidFill>
              </a:rPr>
              <a:t>IMUÁBIL</a:t>
            </a:r>
            <a:r>
              <a:rPr lang="ro-RO" sz="2600" dirty="0">
                <a:solidFill>
                  <a:srgbClr val="C00000"/>
                </a:solidFill>
              </a:rPr>
              <a:t> adj. v. </a:t>
            </a:r>
            <a:r>
              <a:rPr lang="ro-RO" sz="2600" i="1" dirty="0">
                <a:solidFill>
                  <a:srgbClr val="C00000"/>
                </a:solidFill>
              </a:rPr>
              <a:t>constant, invariabil, neschimbător, permanent.</a:t>
            </a:r>
            <a:r>
              <a:rPr lang="ro-RO" sz="2600" dirty="0">
                <a:solidFill>
                  <a:srgbClr val="C00000"/>
                </a:solidFill>
              </a:rPr>
              <a:t> </a:t>
            </a:r>
            <a:endParaRPr lang="ru-RU" sz="2600" dirty="0">
              <a:solidFill>
                <a:srgbClr val="C00000"/>
              </a:solidFill>
            </a:endParaRPr>
          </a:p>
        </p:txBody>
      </p:sp>
      <p:sp>
        <p:nvSpPr>
          <p:cNvPr id="3" name="Нижний колонтитул 3">
            <a:extLst>
              <a:ext uri="{FF2B5EF4-FFF2-40B4-BE49-F238E27FC236}">
                <a16:creationId xmlns:a16="http://schemas.microsoft.com/office/drawing/2014/main" id="{150DF47A-9DE2-B6AD-AA2F-37A70D52F658}"/>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4" name="Номер слайда 4">
            <a:extLst>
              <a:ext uri="{FF2B5EF4-FFF2-40B4-BE49-F238E27FC236}">
                <a16:creationId xmlns:a16="http://schemas.microsoft.com/office/drawing/2014/main" id="{47D3E50A-ADFF-8985-5982-43F4FC9A05C9}"/>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74635D-AB82-42AD-970B-D7CB65E9B251}" type="slidenum">
              <a:rPr/>
              <a:t>8</a:t>
            </a:fld>
            <a:endParaRPr lang="ru-RU" sz="1200" b="0" i="0" u="none" strike="noStrike" kern="1200" cap="none" spc="0" baseline="0">
              <a:solidFill>
                <a:srgbClr val="898989"/>
              </a:solidFill>
              <a:uFillTx/>
              <a:latin typeface="Calibri"/>
            </a:endParaRPr>
          </a:p>
        </p:txBody>
      </p:sp>
      <p:sp>
        <p:nvSpPr>
          <p:cNvPr id="5" name="Footer Placeholder 4">
            <a:extLst>
              <a:ext uri="{FF2B5EF4-FFF2-40B4-BE49-F238E27FC236}">
                <a16:creationId xmlns:a16="http://schemas.microsoft.com/office/drawing/2014/main" id="{6554216B-BFCF-C43D-1672-0CC9BC7C483F}"/>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Effect transition="in" filter="fade">
                                      <p:cBhvr>
                                        <p:cTn id="70" dur="1000"/>
                                        <p:tgtEl>
                                          <p:spTgt spid="2">
                                            <p:txEl>
                                              <p:pRg st="10" end="10"/>
                                            </p:txEl>
                                          </p:spTgt>
                                        </p:tgtEl>
                                      </p:cBhvr>
                                    </p:animEffect>
                                    <p:anim calcmode="lin" valueType="num">
                                      <p:cBhvr>
                                        <p:cTn id="7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C892D-2788-CEB5-4F97-3367C8E87B33}"/>
              </a:ext>
            </a:extLst>
          </p:cNvPr>
          <p:cNvSpPr>
            <a:spLocks noGrp="1"/>
          </p:cNvSpPr>
          <p:nvPr>
            <p:ph idx="1"/>
          </p:nvPr>
        </p:nvSpPr>
        <p:spPr>
          <a:xfrm>
            <a:off x="396815" y="1000664"/>
            <a:ext cx="10956988" cy="5365630"/>
          </a:xfrm>
        </p:spPr>
        <p:txBody>
          <a:bodyPr>
            <a:normAutofit fontScale="70000" lnSpcReduction="20000"/>
          </a:bodyPr>
          <a:lstStyle/>
          <a:p>
            <a:r>
              <a:rPr lang="ro-RO" sz="2200" dirty="0">
                <a:latin typeface="Times New Roman" panose="02020603050405020304" pitchFamily="18" charset="0"/>
                <a:cs typeface="Times New Roman" panose="02020603050405020304" pitchFamily="18" charset="0"/>
              </a:rPr>
              <a:t>literatura:</a:t>
            </a:r>
          </a:p>
          <a:p>
            <a:pPr marL="342900" indent="-342900">
              <a:buAutoNum type="arabicPeriod"/>
            </a:pPr>
            <a:r>
              <a:rPr lang="en-US" sz="2200" b="1" i="0" dirty="0">
                <a:solidFill>
                  <a:srgbClr val="000000"/>
                </a:solidFill>
                <a:effectLst/>
                <a:latin typeface="Times New Roman" panose="02020603050405020304" pitchFamily="18" charset="0"/>
                <a:cs typeface="Times New Roman" panose="02020603050405020304" pitchFamily="18" charset="0"/>
              </a:rPr>
              <a:t>Functional and Information Modeling of Production Using</a:t>
            </a:r>
            <a:r>
              <a:rPr lang="ro-RO" sz="2200" b="1" i="0" dirty="0">
                <a:solidFill>
                  <a:srgbClr val="000000"/>
                </a:solidFill>
                <a:effectLst/>
                <a:latin typeface="Times New Roman" panose="02020603050405020304" pitchFamily="18" charset="0"/>
                <a:cs typeface="Times New Roman" panose="02020603050405020304" pitchFamily="18" charset="0"/>
              </a:rPr>
              <a:t> </a:t>
            </a:r>
            <a:r>
              <a:rPr lang="en-US" sz="2200" b="1" i="0" dirty="0">
                <a:solidFill>
                  <a:srgbClr val="000000"/>
                </a:solidFill>
                <a:effectLst/>
                <a:latin typeface="Times New Roman" panose="02020603050405020304" pitchFamily="18" charset="0"/>
                <a:cs typeface="Times New Roman" panose="02020603050405020304" pitchFamily="18" charset="0"/>
              </a:rPr>
              <a:t>IDEF Methods</a:t>
            </a:r>
            <a:br>
              <a:rPr lang="en-US" sz="2200" b="1"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Veis </a:t>
            </a:r>
            <a:r>
              <a:rPr lang="en-US" sz="2200" b="0" i="0" dirty="0" err="1">
                <a:solidFill>
                  <a:srgbClr val="000000"/>
                </a:solidFill>
                <a:effectLst/>
                <a:latin typeface="Times New Roman" panose="02020603050405020304" pitchFamily="18" charset="0"/>
                <a:cs typeface="Times New Roman" panose="02020603050405020304" pitchFamily="18" charset="0"/>
              </a:rPr>
              <a:t>Šerifi</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University of Kragujevac, Technical Faculty, </a:t>
            </a:r>
            <a:r>
              <a:rPr lang="en-US" sz="2200" b="0" i="0" dirty="0" err="1">
                <a:solidFill>
                  <a:srgbClr val="000000"/>
                </a:solidFill>
                <a:effectLst/>
                <a:latin typeface="Times New Roman" panose="02020603050405020304" pitchFamily="18" charset="0"/>
                <a:cs typeface="Times New Roman" panose="02020603050405020304" pitchFamily="18" charset="0"/>
              </a:rPr>
              <a:t>ýaþak</a:t>
            </a:r>
            <a:r>
              <a:rPr lang="en-US" sz="2200" b="0" i="0" dirty="0">
                <a:solidFill>
                  <a:srgbClr val="000000"/>
                </a:solidFill>
                <a:effectLst/>
                <a:latin typeface="Times New Roman" panose="02020603050405020304" pitchFamily="18" charset="0"/>
                <a:cs typeface="Times New Roman" panose="02020603050405020304" pitchFamily="18" charset="0"/>
              </a:rPr>
              <a:t>, Serbia - Predrag </a:t>
            </a:r>
            <a:r>
              <a:rPr lang="en-US" sz="2200" b="0" i="0" dirty="0" err="1">
                <a:solidFill>
                  <a:srgbClr val="000000"/>
                </a:solidFill>
                <a:effectLst/>
                <a:latin typeface="Times New Roman" panose="02020603050405020304" pitchFamily="18" charset="0"/>
                <a:cs typeface="Times New Roman" panose="02020603050405020304" pitchFamily="18" charset="0"/>
              </a:rPr>
              <a:t>Dašiü</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SaTCIP</a:t>
            </a:r>
            <a:r>
              <a:rPr lang="en-US" sz="2200" b="0" i="0" dirty="0">
                <a:solidFill>
                  <a:srgbClr val="000000"/>
                </a:solidFill>
                <a:effectLst/>
                <a:latin typeface="Times New Roman" panose="02020603050405020304" pitchFamily="18" charset="0"/>
                <a:cs typeface="Times New Roman" panose="02020603050405020304" pitchFamily="18" charset="0"/>
              </a:rPr>
              <a:t> Ltd., </a:t>
            </a:r>
            <a:r>
              <a:rPr lang="en-US" sz="2200" b="0" i="0" dirty="0" err="1">
                <a:solidFill>
                  <a:srgbClr val="000000"/>
                </a:solidFill>
                <a:effectLst/>
                <a:latin typeface="Times New Roman" panose="02020603050405020304" pitchFamily="18" charset="0"/>
                <a:cs typeface="Times New Roman" panose="02020603050405020304" pitchFamily="18" charset="0"/>
              </a:rPr>
              <a:t>Vrnjaþka</a:t>
            </a:r>
            <a:r>
              <a:rPr lang="en-US" sz="2200" b="0" i="0" dirty="0">
                <a:solidFill>
                  <a:srgbClr val="000000"/>
                </a:solidFill>
                <a:effectLst/>
                <a:latin typeface="Times New Roman" panose="02020603050405020304" pitchFamily="18" charset="0"/>
                <a:cs typeface="Times New Roman" panose="02020603050405020304" pitchFamily="18" charset="0"/>
              </a:rPr>
              <a:t> Banja, Serbia,* - </a:t>
            </a:r>
            <a:r>
              <a:rPr lang="en-US" sz="2200" b="0" i="0" dirty="0" err="1">
                <a:solidFill>
                  <a:srgbClr val="000000"/>
                </a:solidFill>
                <a:effectLst/>
                <a:latin typeface="Times New Roman" panose="02020603050405020304" pitchFamily="18" charset="0"/>
                <a:cs typeface="Times New Roman" panose="02020603050405020304" pitchFamily="18" charset="0"/>
              </a:rPr>
              <a:t>Ratomir</a:t>
            </a:r>
            <a:r>
              <a:rPr lang="en-US" sz="2200" b="0" i="0" dirty="0">
                <a:solidFill>
                  <a:srgbClr val="000000"/>
                </a:solidFill>
                <a:effectLst/>
                <a:latin typeface="Times New Roman" panose="02020603050405020304" pitchFamily="18" charset="0"/>
                <a:cs typeface="Times New Roman" panose="02020603050405020304" pitchFamily="18" charset="0"/>
              </a:rPr>
              <a:t> Jeþmenica1 - Dragana </a:t>
            </a:r>
            <a:r>
              <a:rPr lang="en-US" sz="2200" b="0" i="0" dirty="0" err="1">
                <a:solidFill>
                  <a:srgbClr val="000000"/>
                </a:solidFill>
                <a:effectLst/>
                <a:latin typeface="Times New Roman" panose="02020603050405020304" pitchFamily="18" charset="0"/>
                <a:cs typeface="Times New Roman" panose="02020603050405020304" pitchFamily="18" charset="0"/>
              </a:rPr>
              <a:t>Laboviü</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High Business School, Belgrade, Serbia</a:t>
            </a:r>
            <a:r>
              <a:rPr lang="en-US" sz="2200" dirty="0">
                <a:latin typeface="Times New Roman" panose="02020603050405020304" pitchFamily="18" charset="0"/>
                <a:cs typeface="Times New Roman" panose="02020603050405020304" pitchFamily="18" charset="0"/>
              </a:rPr>
              <a:t> </a:t>
            </a:r>
            <a:endParaRPr lang="ro-RO" sz="2200" dirty="0">
              <a:latin typeface="Times New Roman" panose="02020603050405020304" pitchFamily="18" charset="0"/>
              <a:cs typeface="Times New Roman" panose="02020603050405020304" pitchFamily="18" charset="0"/>
            </a:endParaRPr>
          </a:p>
          <a:p>
            <a:pPr marL="342900" indent="-342900">
              <a:buAutoNum type="arabicPeriod"/>
            </a:pPr>
            <a:r>
              <a:rPr lang="en-US" sz="2200" b="1" i="0" dirty="0">
                <a:solidFill>
                  <a:srgbClr val="000000"/>
                </a:solidFill>
                <a:effectLst/>
                <a:latin typeface="Times New Roman" panose="02020603050405020304" pitchFamily="18" charset="0"/>
                <a:cs typeface="Times New Roman" panose="02020603050405020304" pitchFamily="18" charset="0"/>
              </a:rPr>
              <a:t>System Analysis and Design Technic</a:t>
            </a:r>
            <a:r>
              <a:rPr lang="en-US" sz="2200" b="1" dirty="0">
                <a:latin typeface="Times New Roman" panose="02020603050405020304" pitchFamily="18" charset="0"/>
                <a:cs typeface="Times New Roman" panose="02020603050405020304" pitchFamily="18" charset="0"/>
              </a:rPr>
              <a:t> </a:t>
            </a:r>
            <a:r>
              <a:rPr lang="ro-RO" sz="2200" b="1" dirty="0">
                <a:latin typeface="Times New Roman" panose="02020603050405020304" pitchFamily="18" charset="0"/>
                <a:cs typeface="Times New Roman" panose="02020603050405020304" pitchFamily="18" charset="0"/>
              </a:rPr>
              <a:t>. </a:t>
            </a:r>
            <a:r>
              <a:rPr lang="fr-FR" sz="2200" b="0" i="0" dirty="0">
                <a:solidFill>
                  <a:srgbClr val="000000"/>
                </a:solidFill>
                <a:effectLst/>
                <a:latin typeface="Times New Roman" panose="02020603050405020304" pitchFamily="18" charset="0"/>
                <a:cs typeface="Times New Roman" panose="02020603050405020304" pitchFamily="18" charset="0"/>
              </a:rPr>
              <a:t>Département Informatique de l’IUT de l’Université Bordeaux 1</a:t>
            </a:r>
            <a:br>
              <a:rPr lang="fr-FR" sz="2200" b="0" i="0" dirty="0">
                <a:solidFill>
                  <a:srgbClr val="000000"/>
                </a:solidFill>
                <a:effectLst/>
                <a:latin typeface="Times New Roman" panose="02020603050405020304" pitchFamily="18" charset="0"/>
                <a:cs typeface="Times New Roman" panose="02020603050405020304" pitchFamily="18" charset="0"/>
              </a:rPr>
            </a:br>
            <a:r>
              <a:rPr lang="fr-FR" sz="2200" b="0" i="0" dirty="0">
                <a:solidFill>
                  <a:srgbClr val="000000"/>
                </a:solidFill>
                <a:effectLst/>
                <a:latin typeface="Times New Roman" panose="02020603050405020304" pitchFamily="18" charset="0"/>
                <a:cs typeface="Times New Roman" panose="02020603050405020304" pitchFamily="18" charset="0"/>
              </a:rPr>
              <a:t>Cours d’Analyse et Conception des Systèmes d’Information</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fr-FR" sz="2200" b="0" i="0" dirty="0">
                <a:solidFill>
                  <a:srgbClr val="000000"/>
                </a:solidFill>
                <a:effectLst/>
                <a:latin typeface="Times New Roman" panose="02020603050405020304" pitchFamily="18" charset="0"/>
                <a:cs typeface="Times New Roman" panose="02020603050405020304" pitchFamily="18" charset="0"/>
              </a:rPr>
              <a:t>(d’Outils et Modèles pour le Génie Logiciel) : les Méthodes</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fr-FR" sz="2200" b="0" i="0" dirty="0">
                <a:solidFill>
                  <a:srgbClr val="000000"/>
                </a:solidFill>
                <a:effectLst/>
                <a:latin typeface="Times New Roman" panose="02020603050405020304" pitchFamily="18" charset="0"/>
                <a:cs typeface="Times New Roman" panose="02020603050405020304" pitchFamily="18" charset="0"/>
              </a:rPr>
              <a:t>5 avril 2005 Olivier Guibert</a:t>
            </a:r>
            <a:r>
              <a:rPr lang="fr-FR" sz="2200" dirty="0">
                <a:latin typeface="Times New Roman" panose="02020603050405020304" pitchFamily="18" charset="0"/>
                <a:cs typeface="Times New Roman" panose="02020603050405020304" pitchFamily="18" charset="0"/>
              </a:rPr>
              <a:t> </a:t>
            </a:r>
            <a:r>
              <a:rPr lang="ro-RO" sz="2200" dirty="0">
                <a:latin typeface="Times New Roman" panose="02020603050405020304" pitchFamily="18" charset="0"/>
                <a:cs typeface="Times New Roman" panose="02020603050405020304" pitchFamily="18" charset="0"/>
              </a:rPr>
              <a:t>. </a:t>
            </a:r>
          </a:p>
          <a:p>
            <a:pPr marL="342900" indent="-342900">
              <a:buAutoNum type="arabicPeriod"/>
            </a:pPr>
            <a:r>
              <a:rPr lang="en-US" sz="2200" b="1" i="0" dirty="0">
                <a:solidFill>
                  <a:srgbClr val="000000"/>
                </a:solidFill>
                <a:effectLst/>
                <a:latin typeface="Times New Roman" panose="02020603050405020304" pitchFamily="18" charset="0"/>
                <a:cs typeface="Times New Roman" panose="02020603050405020304" pitchFamily="18" charset="0"/>
              </a:rPr>
              <a:t>Knowledge-based system for collaborative process</a:t>
            </a:r>
            <a:r>
              <a:rPr lang="ro-RO" sz="2200" b="1" i="0" dirty="0">
                <a:solidFill>
                  <a:srgbClr val="000000"/>
                </a:solidFill>
                <a:effectLst/>
                <a:latin typeface="Times New Roman" panose="02020603050405020304" pitchFamily="18" charset="0"/>
                <a:cs typeface="Times New Roman" panose="02020603050405020304" pitchFamily="18" charset="0"/>
              </a:rPr>
              <a:t> </a:t>
            </a:r>
            <a:r>
              <a:rPr lang="en-US" sz="2200" b="1" i="0" dirty="0" err="1">
                <a:solidFill>
                  <a:srgbClr val="000000"/>
                </a:solidFill>
                <a:effectLst/>
                <a:latin typeface="Times New Roman" panose="02020603050405020304" pitchFamily="18" charset="0"/>
                <a:cs typeface="Times New Roman" panose="02020603050405020304" pitchFamily="18" charset="0"/>
              </a:rPr>
              <a:t>specifcation</a:t>
            </a:r>
            <a:r>
              <a:rPr lang="ro-RO" sz="2200" b="1" i="0" dirty="0">
                <a:solidFill>
                  <a:srgbClr val="000000"/>
                </a:solidFill>
                <a:effectLst/>
                <a:latin typeface="Times New Roman" panose="02020603050405020304" pitchFamily="18" charset="0"/>
                <a:cs typeface="Times New Roman" panose="02020603050405020304" pitchFamily="18" charset="0"/>
              </a:rPr>
              <a:t>.</a:t>
            </a:r>
            <a:r>
              <a:rPr lang="ro-RO" sz="2200" dirty="0">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Vatcharaphun</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Rajsiri</a:t>
            </a:r>
            <a:r>
              <a:rPr lang="en-US" sz="2200" b="0" i="0" dirty="0">
                <a:solidFill>
                  <a:srgbClr val="000000"/>
                </a:solidFill>
                <a:effectLst/>
                <a:latin typeface="Times New Roman" panose="02020603050405020304" pitchFamily="18" charset="0"/>
                <a:cs typeface="Times New Roman" panose="02020603050405020304" pitchFamily="18" charset="0"/>
              </a:rPr>
              <a:t>, Jean-Pierre </a:t>
            </a:r>
            <a:r>
              <a:rPr lang="en-US" sz="2200" b="0" i="0" dirty="0" err="1">
                <a:solidFill>
                  <a:srgbClr val="000000"/>
                </a:solidFill>
                <a:effectLst/>
                <a:latin typeface="Times New Roman" panose="02020603050405020304" pitchFamily="18" charset="0"/>
                <a:cs typeface="Times New Roman" panose="02020603050405020304" pitchFamily="18" charset="0"/>
              </a:rPr>
              <a:t>Lorré</a:t>
            </a:r>
            <a:r>
              <a:rPr lang="en-US" sz="2200" b="0" i="0" dirty="0">
                <a:solidFill>
                  <a:srgbClr val="000000"/>
                </a:solidFill>
                <a:effectLst/>
                <a:latin typeface="Times New Roman" panose="02020603050405020304" pitchFamily="18" charset="0"/>
                <a:cs typeface="Times New Roman" panose="02020603050405020304" pitchFamily="18" charset="0"/>
              </a:rPr>
              <a:t>, Frederick </a:t>
            </a:r>
            <a:r>
              <a:rPr lang="en-US" sz="2200" b="0" i="0" dirty="0" err="1">
                <a:solidFill>
                  <a:srgbClr val="000000"/>
                </a:solidFill>
                <a:effectLst/>
                <a:latin typeface="Times New Roman" panose="02020603050405020304" pitchFamily="18" charset="0"/>
                <a:cs typeface="Times New Roman" panose="02020603050405020304" pitchFamily="18" charset="0"/>
              </a:rPr>
              <a:t>Benaben</a:t>
            </a:r>
            <a:r>
              <a:rPr lang="en-US" sz="2200" b="0" i="0" dirty="0">
                <a:solidFill>
                  <a:srgbClr val="000000"/>
                </a:solidFill>
                <a:effectLst/>
                <a:latin typeface="Times New Roman" panose="02020603050405020304" pitchFamily="18" charset="0"/>
                <a:cs typeface="Times New Roman" panose="02020603050405020304" pitchFamily="18" charset="0"/>
              </a:rPr>
              <a:t>, Hervé </a:t>
            </a:r>
            <a:r>
              <a:rPr lang="en-US" sz="2200" b="0" i="0" dirty="0" err="1">
                <a:solidFill>
                  <a:srgbClr val="000000"/>
                </a:solidFill>
                <a:effectLst/>
                <a:latin typeface="Times New Roman" panose="02020603050405020304" pitchFamily="18" charset="0"/>
                <a:cs typeface="Times New Roman" panose="02020603050405020304" pitchFamily="18" charset="0"/>
              </a:rPr>
              <a:t>Pingaud</a:t>
            </a:r>
            <a:r>
              <a:rPr lang="en-US" sz="2200" b="0" i="0" dirty="0">
                <a:solidFill>
                  <a:srgbClr val="000000"/>
                </a:solidFill>
                <a:effectLst/>
                <a:latin typeface="Times New Roman" panose="02020603050405020304" pitchFamily="18" charset="0"/>
                <a:cs typeface="Times New Roman" panose="02020603050405020304" pitchFamily="18" charset="0"/>
              </a:rPr>
              <a:t>. Knowledge-based system for collaborative process </a:t>
            </a:r>
            <a:r>
              <a:rPr lang="en-US" sz="2200" b="0" i="0" dirty="0" err="1">
                <a:solidFill>
                  <a:srgbClr val="000000"/>
                </a:solidFill>
                <a:effectLst/>
                <a:latin typeface="Times New Roman" panose="02020603050405020304" pitchFamily="18" charset="0"/>
                <a:cs typeface="Times New Roman" panose="02020603050405020304" pitchFamily="18" charset="0"/>
              </a:rPr>
              <a:t>specifcation</a:t>
            </a:r>
            <a:r>
              <a:rPr lang="en-US" sz="2200" b="0" i="0" dirty="0">
                <a:solidFill>
                  <a:srgbClr val="000000"/>
                </a:solidFill>
                <a:effectLst/>
                <a:latin typeface="Times New Roman" panose="02020603050405020304" pitchFamily="18" charset="0"/>
                <a:cs typeface="Times New Roman" panose="02020603050405020304" pitchFamily="18" charset="0"/>
              </a:rPr>
              <a:t>. Computers and Industrial Engineering, Elsevier, 2010</a:t>
            </a:r>
            <a:r>
              <a:rPr lang="en-US" sz="2200" dirty="0">
                <a:latin typeface="Times New Roman" panose="02020603050405020304" pitchFamily="18" charset="0"/>
                <a:cs typeface="Times New Roman" panose="02020603050405020304" pitchFamily="18" charset="0"/>
              </a:rPr>
              <a:t> </a:t>
            </a:r>
            <a:endParaRPr lang="ro-RO" sz="2200" dirty="0">
              <a:latin typeface="Times New Roman" panose="02020603050405020304" pitchFamily="18" charset="0"/>
              <a:cs typeface="Times New Roman" panose="02020603050405020304" pitchFamily="18" charset="0"/>
            </a:endParaRPr>
          </a:p>
          <a:p>
            <a:pPr marL="342900" indent="-342900">
              <a:buAutoNum type="arabicPeriod"/>
            </a:pPr>
            <a:r>
              <a:rPr lang="en-US" sz="2200" b="1" dirty="0">
                <a:latin typeface="Times New Roman" panose="02020603050405020304" pitchFamily="18" charset="0"/>
                <a:cs typeface="Times New Roman" panose="02020603050405020304" pitchFamily="18" charset="0"/>
              </a:rPr>
              <a:t>Workflow Technologies and</a:t>
            </a:r>
            <a:r>
              <a:rPr lang="ro-RO" sz="2200" b="1"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Reference Models</a:t>
            </a:r>
            <a:r>
              <a:rPr lang="ro-RO" sz="2200" dirty="0">
                <a:latin typeface="Times New Roman" panose="02020603050405020304" pitchFamily="18" charset="0"/>
                <a:cs typeface="Times New Roman" panose="02020603050405020304" pitchFamily="18" charset="0"/>
              </a:rPr>
              <a:t>. Chrysostomos Zeginis, Dimitris Plexousakis, S 565 - Lecture 8 29/3/17. </a:t>
            </a:r>
            <a:r>
              <a:rPr lang="en-US" sz="2200" dirty="0">
                <a:latin typeface="Times New Roman" panose="02020603050405020304" pitchFamily="18" charset="0"/>
                <a:cs typeface="Times New Roman" panose="02020603050405020304" pitchFamily="18" charset="0"/>
              </a:rPr>
              <a:t>University of Crete, Department of Computer Science</a:t>
            </a:r>
            <a:r>
              <a:rPr lang="ro-RO" sz="2200" dirty="0">
                <a:latin typeface="Times New Roman" panose="02020603050405020304" pitchFamily="18" charset="0"/>
                <a:cs typeface="Times New Roman" panose="02020603050405020304" pitchFamily="18" charset="0"/>
              </a:rPr>
              <a:t>.</a:t>
            </a:r>
          </a:p>
          <a:p>
            <a:pPr marL="342900" indent="-342900">
              <a:buAutoNum type="arabicPeriod"/>
            </a:pPr>
            <a:r>
              <a:rPr lang="en-US" sz="2200" b="1" dirty="0">
                <a:latin typeface="Times New Roman" panose="02020603050405020304" pitchFamily="18" charset="0"/>
                <a:cs typeface="Times New Roman" panose="02020603050405020304" pitchFamily="18" charset="0"/>
              </a:rPr>
              <a:t>Database Principles</a:t>
            </a:r>
            <a:r>
              <a:rPr lang="ro-RO" sz="2200" b="1"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and Technologies </a:t>
            </a:r>
            <a:r>
              <a:rPr lang="en-US" sz="2200" dirty="0">
                <a:latin typeface="Times New Roman" panose="02020603050405020304" pitchFamily="18" charset="0"/>
                <a:cs typeface="Times New Roman" panose="02020603050405020304" pitchFamily="18" charset="0"/>
              </a:rPr>
              <a:t>– Based</a:t>
            </a:r>
            <a:r>
              <a:rPr lang="ro-R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on Huawei </a:t>
            </a:r>
            <a:r>
              <a:rPr lang="en-US" sz="2200" dirty="0" err="1">
                <a:latin typeface="Times New Roman" panose="02020603050405020304" pitchFamily="18" charset="0"/>
                <a:cs typeface="Times New Roman" panose="02020603050405020304" pitchFamily="18" charset="0"/>
              </a:rPr>
              <a:t>GaussDB</a:t>
            </a:r>
            <a:r>
              <a:rPr lang="ro-RO" sz="2200" dirty="0">
                <a:latin typeface="Times New Roman" panose="02020603050405020304" pitchFamily="18" charset="0"/>
                <a:cs typeface="Times New Roman" panose="02020603050405020304" pitchFamily="18" charset="0"/>
              </a:rPr>
              <a:t>. </a:t>
            </a:r>
            <a:r>
              <a:rPr lang="fr-FR" sz="2200" dirty="0">
                <a:latin typeface="Times New Roman" panose="02020603050405020304" pitchFamily="18" charset="0"/>
                <a:cs typeface="Times New Roman" panose="02020603050405020304" pitchFamily="18" charset="0"/>
              </a:rPr>
              <a:t>Huawei Technologies Co., Ltd.</a:t>
            </a:r>
            <a:r>
              <a:rPr lang="ro-RO" sz="2200" dirty="0">
                <a:latin typeface="Times New Roman" panose="02020603050405020304" pitchFamily="18" charset="0"/>
                <a:cs typeface="Times New Roman" panose="02020603050405020304" pitchFamily="18" charset="0"/>
              </a:rPr>
              <a:t> </a:t>
            </a:r>
            <a:r>
              <a:rPr lang="fr-FR" sz="2200" dirty="0">
                <a:latin typeface="Times New Roman" panose="02020603050405020304" pitchFamily="18" charset="0"/>
                <a:cs typeface="Times New Roman" panose="02020603050405020304" pitchFamily="18" charset="0"/>
              </a:rPr>
              <a:t>Hangzhou, China</a:t>
            </a:r>
            <a:r>
              <a:rPr lang="ro-RO" sz="2200" dirty="0">
                <a:latin typeface="Times New Roman" panose="02020603050405020304" pitchFamily="18" charset="0"/>
                <a:cs typeface="Times New Roman" panose="02020603050405020304" pitchFamily="18" charset="0"/>
              </a:rPr>
              <a:t>, December 2021.</a:t>
            </a:r>
          </a:p>
          <a:p>
            <a:pPr marL="0" marR="0" lvl="0" indent="0" algn="l" defTabSz="914400" rtl="0" eaLnBrk="0" fontAlgn="base" latinLnBrk="0" hangingPunct="0">
              <a:lnSpc>
                <a:spcPct val="100000"/>
              </a:lnSpc>
              <a:spcBef>
                <a:spcPct val="0"/>
              </a:spcBef>
              <a:spcAft>
                <a:spcPct val="0"/>
              </a:spcAft>
              <a:buClrTx/>
              <a:buSzTx/>
              <a:buFontTx/>
              <a:buNone/>
              <a:tabLst/>
            </a:pPr>
            <a:r>
              <a:rPr lang="ro-RO" sz="2200" b="0" i="0" dirty="0">
                <a:solidFill>
                  <a:srgbClr val="000000"/>
                </a:solidFill>
                <a:effectLst/>
                <a:latin typeface="Times New Roman" panose="02020603050405020304" pitchFamily="18" charset="0"/>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Tx/>
              <a:buSzTx/>
              <a:buFontTx/>
              <a:buAutoNum type="arabicPeriod" startAt="6"/>
              <a:tabLst/>
            </a:pPr>
            <a:r>
              <a:rPr lang="en-US" sz="2200" b="1" i="0" dirty="0">
                <a:solidFill>
                  <a:srgbClr val="000000"/>
                </a:solidFill>
                <a:effectLst/>
                <a:latin typeface="Times New Roman" panose="02020603050405020304" pitchFamily="18" charset="0"/>
                <a:cs typeface="Times New Roman" panose="02020603050405020304" pitchFamily="18" charset="0"/>
              </a:rPr>
              <a:t>Discrete-Event System Simulation</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FouRTH</a:t>
            </a:r>
            <a:r>
              <a:rPr lang="en-US" sz="2200" b="0" i="0" dirty="0">
                <a:solidFill>
                  <a:srgbClr val="000000"/>
                </a:solidFill>
                <a:effectLst/>
                <a:latin typeface="Times New Roman" panose="02020603050405020304" pitchFamily="18" charset="0"/>
                <a:cs typeface="Times New Roman" panose="02020603050405020304" pitchFamily="18" charset="0"/>
              </a:rPr>
              <a:t> EDITION</a:t>
            </a:r>
            <a:r>
              <a:rPr lang="en-US" sz="2200" dirty="0">
                <a:latin typeface="Times New Roman" panose="02020603050405020304" pitchFamily="18" charset="0"/>
                <a:cs typeface="Times New Roman" panose="02020603050405020304" pitchFamily="18" charset="0"/>
              </a:rPr>
              <a:t> </a:t>
            </a:r>
            <a:r>
              <a:rPr lang="ro-RO" sz="2200" dirty="0">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Jerry Banks</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Independent Consultant</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John S. Carson II ·</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Brooks Automation</a:t>
            </a:r>
            <a:br>
              <a:rPr lang="en-US" sz="2200" b="0" i="0" dirty="0">
                <a:solidFill>
                  <a:srgbClr val="000000"/>
                </a:solidFill>
                <a:effectLst/>
                <a:latin typeface="Times New Roman" panose="02020603050405020304" pitchFamily="18" charset="0"/>
                <a:cs typeface="Times New Roman" panose="02020603050405020304" pitchFamily="18" charset="0"/>
              </a:rPr>
            </a:br>
            <a:r>
              <a:rPr lang="en-US" sz="2200" b="0" i="0" dirty="0">
                <a:solidFill>
                  <a:srgbClr val="000000"/>
                </a:solidFill>
                <a:effectLst/>
                <a:latin typeface="Times New Roman" panose="02020603050405020304" pitchFamily="18" charset="0"/>
                <a:cs typeface="Times New Roman" panose="02020603050405020304" pitchFamily="18" charset="0"/>
              </a:rPr>
              <a:t>Barry L Nelson</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Northwester </a:t>
            </a:r>
            <a:r>
              <a:rPr lang="en-US" sz="2200" b="0" i="0" dirty="0" err="1">
                <a:solidFill>
                  <a:srgbClr val="000000"/>
                </a:solidFill>
                <a:effectLst/>
                <a:latin typeface="Times New Roman" panose="02020603050405020304" pitchFamily="18" charset="0"/>
                <a:cs typeface="Times New Roman" panose="02020603050405020304" pitchFamily="18" charset="0"/>
              </a:rPr>
              <a:t>Universit</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David M. Nicol</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University of Illinois, Urbana-Champaign</a:t>
            </a:r>
            <a:r>
              <a:rPr lang="ro-RO" sz="2200" b="0" i="0" dirty="0">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Publication Date</a:t>
            </a:r>
            <a:r>
              <a:rPr kumimoji="0" lang="ro-RO"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January 1, 2004</a:t>
            </a:r>
            <a:endParaRPr kumimoji="0" lang="ro-RO"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6"/>
              <a:tabLst/>
            </a:pPr>
            <a:endParaRPr lang="ro-RO" altLang="en-US" sz="2200" dirty="0">
              <a:solidFill>
                <a:schemeClr val="tx1"/>
              </a:solidFill>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6"/>
              <a:tabLst/>
            </a:pPr>
            <a:r>
              <a:rPr lang="en-US" sz="2200" b="1" i="0" dirty="0" err="1">
                <a:solidFill>
                  <a:srgbClr val="000000"/>
                </a:solidFill>
                <a:effectLst/>
                <a:latin typeface="Times New Roman" panose="02020603050405020304" pitchFamily="18" charset="0"/>
                <a:cs typeface="Times New Roman" panose="02020603050405020304" pitchFamily="18" charset="0"/>
              </a:rPr>
              <a:t>Modelarea</a:t>
            </a:r>
            <a:r>
              <a:rPr lang="en-US" sz="2200" b="1" i="0" dirty="0">
                <a:solidFill>
                  <a:srgbClr val="000000"/>
                </a:solidFill>
                <a:effectLst/>
                <a:latin typeface="Times New Roman" panose="02020603050405020304" pitchFamily="18" charset="0"/>
                <a:cs typeface="Times New Roman" panose="02020603050405020304" pitchFamily="18" charset="0"/>
              </a:rPr>
              <a:t> </a:t>
            </a:r>
            <a:r>
              <a:rPr lang="en-US" sz="2200" b="1" i="0" dirty="0" err="1">
                <a:solidFill>
                  <a:srgbClr val="000000"/>
                </a:solidFill>
                <a:effectLst/>
                <a:latin typeface="Times New Roman" panose="02020603050405020304" pitchFamily="18" charset="0"/>
                <a:cs typeface="Times New Roman" panose="02020603050405020304" pitchFamily="18" charset="0"/>
              </a:rPr>
              <a:t>şi</a:t>
            </a:r>
            <a:r>
              <a:rPr lang="en-US" sz="2200" b="1" i="0" dirty="0">
                <a:solidFill>
                  <a:srgbClr val="000000"/>
                </a:solidFill>
                <a:effectLst/>
                <a:latin typeface="Times New Roman" panose="02020603050405020304" pitchFamily="18" charset="0"/>
                <a:cs typeface="Times New Roman" panose="02020603050405020304" pitchFamily="18" charset="0"/>
              </a:rPr>
              <a:t> </a:t>
            </a:r>
            <a:r>
              <a:rPr lang="en-US" sz="2200" b="1" i="0" dirty="0" err="1">
                <a:solidFill>
                  <a:srgbClr val="000000"/>
                </a:solidFill>
                <a:effectLst/>
                <a:latin typeface="Times New Roman" panose="02020603050405020304" pitchFamily="18" charset="0"/>
                <a:cs typeface="Times New Roman" panose="02020603050405020304" pitchFamily="18" charset="0"/>
              </a:rPr>
              <a:t>stimularea</a:t>
            </a:r>
            <a:r>
              <a:rPr lang="en-US" sz="2200" b="1" i="0" dirty="0">
                <a:solidFill>
                  <a:srgbClr val="000000"/>
                </a:solidFill>
                <a:effectLst/>
                <a:latin typeface="Times New Roman" panose="02020603050405020304" pitchFamily="18" charset="0"/>
                <a:cs typeface="Times New Roman" panose="02020603050405020304" pitchFamily="18" charset="0"/>
              </a:rPr>
              <a:t> </a:t>
            </a:r>
            <a:r>
              <a:rPr lang="en-US" sz="2200" b="1" i="0" dirty="0" err="1">
                <a:solidFill>
                  <a:srgbClr val="000000"/>
                </a:solidFill>
                <a:effectLst/>
                <a:latin typeface="Times New Roman" panose="02020603050405020304" pitchFamily="18" charset="0"/>
                <a:cs typeface="Times New Roman" panose="02020603050405020304" pitchFamily="18" charset="0"/>
              </a:rPr>
              <a:t>proceselor</a:t>
            </a:r>
            <a:r>
              <a:rPr lang="en-US" sz="2200" b="1" i="0" dirty="0">
                <a:solidFill>
                  <a:srgbClr val="000000"/>
                </a:solidFill>
                <a:effectLst/>
                <a:latin typeface="Times New Roman" panose="02020603050405020304" pitchFamily="18" charset="0"/>
                <a:cs typeface="Times New Roman" panose="02020603050405020304" pitchFamily="18" charset="0"/>
              </a:rPr>
              <a:t> </a:t>
            </a:r>
            <a:r>
              <a:rPr lang="en-US" sz="2200" b="1" i="0" dirty="0" err="1">
                <a:solidFill>
                  <a:srgbClr val="000000"/>
                </a:solidFill>
                <a:effectLst/>
                <a:latin typeface="Times New Roman" panose="02020603050405020304" pitchFamily="18" charset="0"/>
                <a:cs typeface="Times New Roman" panose="02020603050405020304" pitchFamily="18" charset="0"/>
              </a:rPr>
              <a:t>economice</a:t>
            </a:r>
            <a:r>
              <a:rPr lang="en-US" sz="2200" b="1" i="0" dirty="0">
                <a:solidFill>
                  <a:srgbClr val="000000"/>
                </a:solidFill>
                <a:effectLst/>
                <a:latin typeface="Times New Roman" panose="02020603050405020304" pitchFamily="18" charset="0"/>
                <a:cs typeface="Times New Roman" panose="02020603050405020304" pitchFamily="18" charset="0"/>
              </a:rPr>
              <a:t>/</a:t>
            </a:r>
            <a:r>
              <a:rPr lang="ro-RO" sz="2200" b="1" i="0"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Daniela </a:t>
            </a:r>
            <a:r>
              <a:rPr lang="en-US" sz="2200" b="0" i="0" dirty="0" err="1">
                <a:solidFill>
                  <a:srgbClr val="000000"/>
                </a:solidFill>
                <a:effectLst/>
                <a:latin typeface="Times New Roman" panose="02020603050405020304" pitchFamily="18" charset="0"/>
                <a:cs typeface="Times New Roman" panose="02020603050405020304" pitchFamily="18" charset="0"/>
              </a:rPr>
              <a:t>Hâncu</a:t>
            </a:r>
            <a:r>
              <a:rPr lang="en-US" sz="2200" b="0" i="0" dirty="0">
                <a:solidFill>
                  <a:srgbClr val="000000"/>
                </a:solidFill>
                <a:effectLst/>
                <a:latin typeface="Times New Roman" panose="02020603050405020304" pitchFamily="18" charset="0"/>
                <a:cs typeface="Times New Roman" panose="02020603050405020304" pitchFamily="18" charset="0"/>
              </a:rPr>
              <a:t>, Margareta Florescu - </a:t>
            </a:r>
            <a:r>
              <a:rPr lang="en-US" sz="2200" b="0" i="0" dirty="0" err="1">
                <a:solidFill>
                  <a:srgbClr val="000000"/>
                </a:solidFill>
                <a:effectLst/>
                <a:latin typeface="Times New Roman" panose="02020603050405020304" pitchFamily="18" charset="0"/>
                <a:cs typeface="Times New Roman" panose="02020603050405020304" pitchFamily="18" charset="0"/>
              </a:rPr>
              <a:t>Bucureşti</a:t>
            </a:r>
            <a:r>
              <a:rPr lang="en-US" sz="2200" b="0" i="0" dirty="0">
                <a:solidFill>
                  <a:srgbClr val="000000"/>
                </a:solidFill>
                <a:effectLst/>
                <a:latin typeface="Times New Roman" panose="02020603050405020304" pitchFamily="18" charset="0"/>
                <a:cs typeface="Times New Roman" panose="02020603050405020304" pitchFamily="18" charset="0"/>
              </a:rPr>
              <a:t>:</a:t>
            </a:r>
            <a:r>
              <a:rPr lang="ro-RO"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Editura</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0" dirty="0" err="1">
                <a:solidFill>
                  <a:srgbClr val="000000"/>
                </a:solidFill>
                <a:effectLst/>
                <a:latin typeface="Times New Roman" panose="02020603050405020304" pitchFamily="18" charset="0"/>
                <a:cs typeface="Times New Roman" panose="02020603050405020304" pitchFamily="18" charset="0"/>
              </a:rPr>
              <a:t>Fundaţiei</a:t>
            </a:r>
            <a:r>
              <a:rPr lang="en-US" sz="2200" b="0" i="0" dirty="0">
                <a:solidFill>
                  <a:srgbClr val="000000"/>
                </a:solidFill>
                <a:effectLst/>
                <a:latin typeface="Times New Roman" panose="02020603050405020304" pitchFamily="18" charset="0"/>
                <a:cs typeface="Times New Roman" panose="02020603050405020304" pitchFamily="18" charset="0"/>
              </a:rPr>
              <a:t> </a:t>
            </a:r>
            <a:r>
              <a:rPr lang="en-US" sz="2200" b="0" i="1" dirty="0" err="1">
                <a:solidFill>
                  <a:srgbClr val="000000"/>
                </a:solidFill>
                <a:effectLst/>
                <a:latin typeface="Times New Roman" panose="02020603050405020304" pitchFamily="18" charset="0"/>
                <a:cs typeface="Times New Roman" panose="02020603050405020304" pitchFamily="18" charset="0"/>
              </a:rPr>
              <a:t>România</a:t>
            </a:r>
            <a:r>
              <a:rPr lang="en-US" sz="2200" b="0" i="1" dirty="0">
                <a:solidFill>
                  <a:srgbClr val="000000"/>
                </a:solidFill>
                <a:effectLst/>
                <a:latin typeface="Times New Roman" panose="02020603050405020304" pitchFamily="18" charset="0"/>
                <a:cs typeface="Times New Roman" panose="02020603050405020304" pitchFamily="18" charset="0"/>
              </a:rPr>
              <a:t> de </a:t>
            </a:r>
            <a:r>
              <a:rPr lang="en-US" sz="2200" b="0" i="1" dirty="0" err="1">
                <a:solidFill>
                  <a:srgbClr val="000000"/>
                </a:solidFill>
                <a:effectLst/>
                <a:latin typeface="Times New Roman" panose="02020603050405020304" pitchFamily="18" charset="0"/>
                <a:cs typeface="Times New Roman" panose="02020603050405020304" pitchFamily="18" charset="0"/>
              </a:rPr>
              <a:t>Mâine</a:t>
            </a:r>
            <a:r>
              <a:rPr lang="en-US" sz="2200" b="0" i="1" dirty="0">
                <a:solidFill>
                  <a:srgbClr val="000000"/>
                </a:solidFill>
                <a:effectLst/>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2006</a:t>
            </a:r>
            <a:r>
              <a:rPr lang="en-US" sz="2200" dirty="0">
                <a:latin typeface="Times New Roman" panose="02020603050405020304" pitchFamily="18" charset="0"/>
                <a:cs typeface="Times New Roman" panose="02020603050405020304" pitchFamily="18" charset="0"/>
              </a:rPr>
              <a:t> </a:t>
            </a:r>
            <a:br>
              <a:rPr lang="en-US" sz="1100" dirty="0"/>
            </a:b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buNone/>
            </a:pPr>
            <a:br>
              <a:rPr lang="fr-FR" sz="1000" dirty="0"/>
            </a:br>
            <a:br>
              <a:rPr lang="en-US" sz="1200" dirty="0"/>
            </a:br>
            <a:br>
              <a:rPr lang="en-US" sz="1800" b="0" i="0" dirty="0">
                <a:solidFill>
                  <a:srgbClr val="000000"/>
                </a:solidFill>
                <a:effectLst/>
                <a:latin typeface="TimesNewRomanPSMT"/>
              </a:rPr>
            </a:br>
            <a:br>
              <a:rPr lang="en-US" sz="1800" b="0" i="0" dirty="0">
                <a:solidFill>
                  <a:srgbClr val="000000"/>
                </a:solidFill>
                <a:effectLst/>
                <a:latin typeface="TimesNewRomanPSMT"/>
              </a:rPr>
            </a:br>
            <a:br>
              <a:rPr lang="en-US" sz="1800" b="0" i="0" dirty="0">
                <a:solidFill>
                  <a:srgbClr val="000000"/>
                </a:solidFill>
                <a:effectLst/>
                <a:latin typeface="TimesNewRomanPSMT"/>
              </a:rPr>
            </a:br>
            <a:br>
              <a:rPr lang="en-US" dirty="0"/>
            </a:br>
            <a:endParaRPr lang="en-US" dirty="0"/>
          </a:p>
        </p:txBody>
      </p:sp>
      <p:sp>
        <p:nvSpPr>
          <p:cNvPr id="2" name="Footer Placeholder 1">
            <a:extLst>
              <a:ext uri="{FF2B5EF4-FFF2-40B4-BE49-F238E27FC236}">
                <a16:creationId xmlns:a16="http://schemas.microsoft.com/office/drawing/2014/main" id="{212966FB-C6A9-2B7A-0970-AB40707258EF}"/>
              </a:ext>
            </a:extLst>
          </p:cNvPr>
          <p:cNvSpPr>
            <a:spLocks noGrp="1"/>
          </p:cNvSpPr>
          <p:nvPr>
            <p:ph type="ftr" sz="quarter" idx="9"/>
          </p:nvPr>
        </p:nvSpPr>
        <p:spPr>
          <a:xfrm>
            <a:off x="3925391" y="6183729"/>
            <a:ext cx="4114800" cy="365129"/>
          </a:xfrm>
        </p:spPr>
        <p:txBody>
          <a:bodyPr/>
          <a:lstStyle/>
          <a:p>
            <a:pPr lvl="0"/>
            <a:r>
              <a:rPr lang="en-US" dirty="0" err="1"/>
              <a:t>Mdelarea</a:t>
            </a:r>
            <a:r>
              <a:rPr lang="en-US" dirty="0"/>
              <a:t> </a:t>
            </a:r>
            <a:r>
              <a:rPr lang="en-US" dirty="0" err="1"/>
              <a:t>funcțională</a:t>
            </a:r>
            <a:r>
              <a:rPr lang="en-US" dirty="0"/>
              <a:t> IDEF0, </a:t>
            </a:r>
            <a:endParaRPr lang="ro-RO" dirty="0"/>
          </a:p>
          <a:p>
            <a:pPr lvl="0"/>
            <a:r>
              <a:rPr lang="en-US" dirty="0"/>
              <a:t> Pavel Chirev, lector univ. dr. </a:t>
            </a:r>
            <a:r>
              <a:rPr lang="en-US" dirty="0" err="1"/>
              <a:t>inginer</a:t>
            </a:r>
            <a:endParaRPr lang="en-US" dirty="0"/>
          </a:p>
        </p:txBody>
      </p:sp>
    </p:spTree>
    <p:extLst>
      <p:ext uri="{BB962C8B-B14F-4D97-AF65-F5344CB8AC3E}">
        <p14:creationId xmlns:p14="http://schemas.microsoft.com/office/powerpoint/2010/main" val="111638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662B4738-9949-5C87-823C-BBF54A384395}"/>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o-RO" sz="1200" b="0" i="0" u="none" strike="noStrike" kern="1200" cap="none" spc="0" baseline="0">
                <a:solidFill>
                  <a:srgbClr val="898989"/>
                </a:solidFill>
                <a:uFillTx/>
                <a:latin typeface="Calibri"/>
              </a:rPr>
              <a:t>CURS PSI,  Pavel CHIREV</a:t>
            </a:r>
            <a:endParaRPr lang="ru-RU" sz="1200" b="0" i="0" u="none" strike="noStrike" kern="1200" cap="none" spc="0" baseline="0">
              <a:solidFill>
                <a:srgbClr val="898989"/>
              </a:solidFill>
              <a:uFillTx/>
              <a:latin typeface="Calibri"/>
            </a:endParaRPr>
          </a:p>
        </p:txBody>
      </p:sp>
      <p:sp>
        <p:nvSpPr>
          <p:cNvPr id="3" name="Номер слайда 2">
            <a:extLst>
              <a:ext uri="{FF2B5EF4-FFF2-40B4-BE49-F238E27FC236}">
                <a16:creationId xmlns:a16="http://schemas.microsoft.com/office/drawing/2014/main" id="{CAFACE07-A402-DBF9-EE4B-605D411D992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B512E5-D74B-4E21-BE58-3CD8BA9A9CFC}" type="slidenum">
              <a:rPr/>
              <a:t>9</a:t>
            </a:fld>
            <a:endParaRPr lang="ru-RU" sz="1200" b="0" i="0" u="none" strike="noStrike" kern="1200" cap="none" spc="0" baseline="0">
              <a:solidFill>
                <a:srgbClr val="898989"/>
              </a:solidFill>
              <a:uFillTx/>
              <a:latin typeface="Calibri"/>
            </a:endParaRPr>
          </a:p>
        </p:txBody>
      </p:sp>
      <p:grpSp>
        <p:nvGrpSpPr>
          <p:cNvPr id="4" name="Полотно 62">
            <a:extLst>
              <a:ext uri="{FF2B5EF4-FFF2-40B4-BE49-F238E27FC236}">
                <a16:creationId xmlns:a16="http://schemas.microsoft.com/office/drawing/2014/main" id="{8BFA34BF-6BA6-9985-76AA-94B33555EE95}"/>
              </a:ext>
            </a:extLst>
          </p:cNvPr>
          <p:cNvGrpSpPr/>
          <p:nvPr/>
        </p:nvGrpSpPr>
        <p:grpSpPr>
          <a:xfrm>
            <a:off x="1287466" y="746452"/>
            <a:ext cx="10569256" cy="5501944"/>
            <a:chOff x="1287466" y="746452"/>
            <a:chExt cx="10569256" cy="5501944"/>
          </a:xfrm>
        </p:grpSpPr>
        <p:sp>
          <p:nvSpPr>
            <p:cNvPr id="5" name="Прямоугольник 4">
              <a:extLst>
                <a:ext uri="{FF2B5EF4-FFF2-40B4-BE49-F238E27FC236}">
                  <a16:creationId xmlns:a16="http://schemas.microsoft.com/office/drawing/2014/main" id="{CF6DA547-9A9D-A0A0-0415-BD7C76F1DFC5}"/>
                </a:ext>
              </a:extLst>
            </p:cNvPr>
            <p:cNvSpPr/>
            <p:nvPr/>
          </p:nvSpPr>
          <p:spPr>
            <a:xfrm>
              <a:off x="2664351" y="746452"/>
              <a:ext cx="8492636" cy="5353135"/>
            </a:xfrm>
            <a:prstGeom prst="rect">
              <a:avLst/>
            </a:prstGeom>
            <a:noFill/>
            <a:ln cap="flat">
              <a:noFill/>
              <a:prstDash val="solid"/>
            </a:ln>
          </p:spPr>
          <p:txBody>
            <a:bodyPr lIns="0" tIns="0" rIns="0" bIns="0"/>
            <a:lstStyle/>
            <a:p>
              <a:endParaRPr lang="en-US"/>
            </a:p>
          </p:txBody>
        </p:sp>
        <p:sp>
          <p:nvSpPr>
            <p:cNvPr id="6" name="Text Box 4">
              <a:extLst>
                <a:ext uri="{FF2B5EF4-FFF2-40B4-BE49-F238E27FC236}">
                  <a16:creationId xmlns:a16="http://schemas.microsoft.com/office/drawing/2014/main" id="{DA1063B2-5B6A-635D-551F-6F4C83785062}"/>
                </a:ext>
              </a:extLst>
            </p:cNvPr>
            <p:cNvSpPr txBox="1"/>
            <p:nvPr/>
          </p:nvSpPr>
          <p:spPr>
            <a:xfrm>
              <a:off x="1287466" y="2428829"/>
              <a:ext cx="3477435" cy="676683"/>
            </a:xfrm>
            <a:prstGeom prst="rect">
              <a:avLst/>
            </a:prstGeom>
            <a:solidFill>
              <a:srgbClr val="FFFFFF"/>
            </a:solidFill>
            <a:ln cap="flat">
              <a:noFill/>
            </a:ln>
          </p:spPr>
          <p:txBody>
            <a:bodyPr vert="horz" wrap="square" lIns="91440" tIns="45720" rIns="91440" bIns="45720" anchor="t" anchorCtr="0" compatLnSpc="1">
              <a:noAutofit/>
            </a:bodyPr>
            <a:lstStyle/>
            <a:p>
              <a:pPr marL="0" marR="0" lvl="0" indent="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ro-MD" sz="2400" b="1" i="0" u="none" strike="noStrike" kern="1200" cap="none" spc="0" baseline="0" dirty="0">
                  <a:solidFill>
                    <a:srgbClr val="000000"/>
                  </a:solidFill>
                  <a:uFillTx/>
                  <a:latin typeface="Calibri" pitchFamily="34"/>
                </a:rPr>
                <a:t>Dreptunghiul </a:t>
              </a:r>
              <a:r>
                <a:rPr lang="ru-RU" sz="2400" b="1" i="0" u="none" strike="noStrike" kern="0" cap="none" spc="0" baseline="0" dirty="0">
                  <a:solidFill>
                    <a:srgbClr val="000000"/>
                  </a:solidFill>
                  <a:uFillTx/>
                  <a:latin typeface="Calibri" pitchFamily="34"/>
                  <a:ea typeface="Calibri" pitchFamily="34"/>
                  <a:cs typeface="Times New Roman" pitchFamily="18"/>
                </a:rPr>
                <a:t>repr</a:t>
              </a:r>
              <a:r>
                <a:rPr lang="ro-MD" sz="2400" b="1" i="0" u="none" strike="noStrike" kern="0" cap="none" spc="0" baseline="0" dirty="0">
                  <a:solidFill>
                    <a:srgbClr val="000000"/>
                  </a:solidFill>
                  <a:uFillTx/>
                  <a:latin typeface="Calibri" pitchFamily="34"/>
                  <a:ea typeface="Calibri" pitchFamily="34"/>
                  <a:cs typeface="Times New Roman" pitchFamily="18"/>
                </a:rPr>
                <a:t>ezintă</a:t>
              </a:r>
              <a:r>
                <a:rPr lang="ru-RU" sz="2400" b="1" i="0" u="none" strike="noStrike" kern="0" cap="none" spc="0" baseline="0" dirty="0">
                  <a:solidFill>
                    <a:srgbClr val="000000"/>
                  </a:solidFill>
                  <a:uFillTx/>
                  <a:latin typeface="Calibri" pitchFamily="34"/>
                  <a:ea typeface="Calibri" pitchFamily="34"/>
                  <a:cs typeface="Times New Roman" pitchFamily="18"/>
                </a:rPr>
                <a:t> </a:t>
              </a:r>
              <a:r>
                <a:rPr lang="ro-MD" sz="2400" b="1" i="0" u="none" strike="noStrike" kern="0" cap="none" spc="0" baseline="0" dirty="0">
                  <a:solidFill>
                    <a:srgbClr val="000000"/>
                  </a:solidFill>
                  <a:uFillTx/>
                  <a:latin typeface="Calibri" pitchFamily="34"/>
                  <a:ea typeface="Calibri" pitchFamily="34"/>
                  <a:cs typeface="Times New Roman" pitchFamily="18"/>
                </a:rPr>
                <a:t>tot</a:t>
              </a:r>
              <a:r>
                <a:rPr lang="ru-RU" sz="2400" b="1" i="0" u="none" strike="noStrike" kern="0" cap="none" spc="0" baseline="0" dirty="0">
                  <a:solidFill>
                    <a:srgbClr val="000000"/>
                  </a:solidFill>
                  <a:uFillTx/>
                  <a:latin typeface="Calibri" pitchFamily="34"/>
                  <a:ea typeface="Calibri" pitchFamily="34"/>
                  <a:cs typeface="Times New Roman" pitchFamily="18"/>
                </a:rPr>
                <a:t> </a:t>
              </a:r>
              <a:r>
                <a:rPr lang="ro-MD" sz="2400" b="1" i="0" u="none" strike="noStrike" kern="0" cap="none" spc="0" baseline="0" dirty="0">
                  <a:solidFill>
                    <a:srgbClr val="000000"/>
                  </a:solidFill>
                  <a:uFillTx/>
                  <a:latin typeface="Calibri" pitchFamily="34"/>
                  <a:ea typeface="Calibri" pitchFamily="34"/>
                  <a:cs typeface="Times New Roman" pitchFamily="18"/>
                </a:rPr>
                <a:t>hotarul sistemului</a:t>
              </a:r>
              <a:endParaRPr lang="ru-RU" sz="2400" b="1" i="0" u="none" strike="noStrike" kern="0" cap="none" spc="0" baseline="0" dirty="0">
                <a:solidFill>
                  <a:srgbClr val="000000"/>
                </a:solidFill>
                <a:uFillTx/>
                <a:latin typeface="Calibri" pitchFamily="34"/>
                <a:ea typeface="Calibri" pitchFamily="34"/>
                <a:cs typeface="Times New Roman" pitchFamily="18"/>
              </a:endParaRPr>
            </a:p>
          </p:txBody>
        </p:sp>
        <p:sp>
          <p:nvSpPr>
            <p:cNvPr id="7" name="AutoShape 5">
              <a:extLst>
                <a:ext uri="{FF2B5EF4-FFF2-40B4-BE49-F238E27FC236}">
                  <a16:creationId xmlns:a16="http://schemas.microsoft.com/office/drawing/2014/main" id="{FE275F7D-080E-901E-544C-7633625CB37D}"/>
                </a:ext>
              </a:extLst>
            </p:cNvPr>
            <p:cNvSpPr/>
            <p:nvPr/>
          </p:nvSpPr>
          <p:spPr>
            <a:xfrm>
              <a:off x="4239423" y="1319195"/>
              <a:ext cx="4726551" cy="917289"/>
            </a:xfrm>
            <a:custGeom>
              <a:avLst/>
              <a:gdLst>
                <a:gd name="f0" fmla="val 10800000"/>
                <a:gd name="f1" fmla="val 5400000"/>
                <a:gd name="f2" fmla="val 180"/>
                <a:gd name="f3" fmla="val w"/>
                <a:gd name="f4" fmla="val h"/>
                <a:gd name="f5" fmla="val 0"/>
                <a:gd name="f6" fmla="val 5"/>
                <a:gd name="f7" fmla="val 1"/>
                <a:gd name="f8" fmla="val 4"/>
                <a:gd name="f9" fmla="+- 0 0 -360"/>
                <a:gd name="f10" fmla="+- 0 0 -270"/>
                <a:gd name="f11" fmla="+- 0 0 -180"/>
                <a:gd name="f12" fmla="+- 0 0 -90"/>
                <a:gd name="f13" fmla="*/ f3 1 5"/>
                <a:gd name="f14" fmla="*/ f4 1 5"/>
                <a:gd name="f15" fmla="val f5"/>
                <a:gd name="f16" fmla="val f6"/>
                <a:gd name="f17" fmla="*/ f9 f0 1"/>
                <a:gd name="f18" fmla="*/ f10 f0 1"/>
                <a:gd name="f19" fmla="*/ f11 f0 1"/>
                <a:gd name="f20" fmla="*/ f12 f0 1"/>
                <a:gd name="f21" fmla="+- f16 0 f15"/>
                <a:gd name="f22" fmla="*/ f17 1 f2"/>
                <a:gd name="f23" fmla="*/ f18 1 f2"/>
                <a:gd name="f24" fmla="*/ f19 1 f2"/>
                <a:gd name="f25" fmla="*/ f20 1 f2"/>
                <a:gd name="f26" fmla="*/ f21 1 2"/>
                <a:gd name="f27" fmla="*/ f21 1 5"/>
                <a:gd name="f28" fmla="*/ f21 1 10"/>
                <a:gd name="f29" fmla="*/ f21 2 1"/>
                <a:gd name="f30" fmla="*/ f21 3 1"/>
                <a:gd name="f31" fmla="*/ f21 4 1"/>
                <a:gd name="f32" fmla="*/ f21 9 1"/>
                <a:gd name="f33" fmla="+- f22 0 f1"/>
                <a:gd name="f34" fmla="+- f23 0 f1"/>
                <a:gd name="f35" fmla="+- f24 0 f1"/>
                <a:gd name="f36" fmla="+- f25 0 f1"/>
                <a:gd name="f37" fmla="+- f15 f26 0"/>
                <a:gd name="f38" fmla="*/ f29 1 5"/>
                <a:gd name="f39" fmla="*/ f30 1 5"/>
                <a:gd name="f40" fmla="*/ f31 1 5"/>
                <a:gd name="f41" fmla="*/ f32 1 10"/>
                <a:gd name="f42" fmla="*/ f15 1 f27"/>
                <a:gd name="f43" fmla="*/ f28 1 f27"/>
                <a:gd name="f44" fmla="*/ f16 1 f27"/>
                <a:gd name="f45" fmla="*/ f27 1 f27"/>
                <a:gd name="f46" fmla="*/ f39 1 f27"/>
                <a:gd name="f47" fmla="*/ f37 1 f27"/>
                <a:gd name="f48" fmla="*/ f38 1 f27"/>
                <a:gd name="f49" fmla="*/ f41 1 f27"/>
                <a:gd name="f50" fmla="*/ f40 1 f27"/>
                <a:gd name="f51" fmla="*/ f45 f13 1"/>
                <a:gd name="f52" fmla="*/ f44 f14 1"/>
                <a:gd name="f53" fmla="*/ f42 f14 1"/>
                <a:gd name="f54" fmla="*/ f43 f13 1"/>
                <a:gd name="f55" fmla="*/ f50 f13 1"/>
                <a:gd name="f56" fmla="*/ f46 f13 1"/>
                <a:gd name="f57" fmla="*/ f47 f14 1"/>
                <a:gd name="f58" fmla="*/ f48 f13 1"/>
                <a:gd name="f59" fmla="*/ f49 f13 1"/>
              </a:gdLst>
              <a:ahLst/>
              <a:cxnLst>
                <a:cxn ang="3cd4">
                  <a:pos x="hc" y="t"/>
                </a:cxn>
                <a:cxn ang="0">
                  <a:pos x="r" y="vc"/>
                </a:cxn>
                <a:cxn ang="cd4">
                  <a:pos x="hc" y="b"/>
                </a:cxn>
                <a:cxn ang="cd2">
                  <a:pos x="l" y="vc"/>
                </a:cxn>
                <a:cxn ang="f33">
                  <a:pos x="f56" y="f53"/>
                </a:cxn>
                <a:cxn ang="f34">
                  <a:pos x="f54" y="f57"/>
                </a:cxn>
                <a:cxn ang="f35">
                  <a:pos x="f58" y="f52"/>
                </a:cxn>
                <a:cxn ang="f36">
                  <a:pos x="f59" y="f57"/>
                </a:cxn>
              </a:cxnLst>
              <a:rect l="f51" t="f53" r="f55" b="f52"/>
              <a:pathLst>
                <a:path w="5" h="5">
                  <a:moveTo>
                    <a:pt x="f5" y="f6"/>
                  </a:moveTo>
                  <a:lnTo>
                    <a:pt x="f7" y="f5"/>
                  </a:lnTo>
                  <a:lnTo>
                    <a:pt x="f6" y="f5"/>
                  </a:lnTo>
                  <a:lnTo>
                    <a:pt x="f8" y="f6"/>
                  </a:lnTo>
                  <a:close/>
                </a:path>
              </a:pathLst>
            </a:custGeom>
            <a:no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dirty="0">
                <a:solidFill>
                  <a:srgbClr val="000000"/>
                </a:solidFill>
                <a:uFillTx/>
                <a:latin typeface="Calibri"/>
              </a:endParaRPr>
            </a:p>
          </p:txBody>
        </p:sp>
        <p:sp>
          <p:nvSpPr>
            <p:cNvPr id="8" name="Oval 6">
              <a:extLst>
                <a:ext uri="{FF2B5EF4-FFF2-40B4-BE49-F238E27FC236}">
                  <a16:creationId xmlns:a16="http://schemas.microsoft.com/office/drawing/2014/main" id="{A3914850-5664-8436-F5A7-BD7DF284119D}"/>
                </a:ext>
              </a:extLst>
            </p:cNvPr>
            <p:cNvSpPr/>
            <p:nvPr/>
          </p:nvSpPr>
          <p:spPr>
            <a:xfrm>
              <a:off x="5114769" y="1662836"/>
              <a:ext cx="525469" cy="1154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9" name="Oval 7">
              <a:extLst>
                <a:ext uri="{FF2B5EF4-FFF2-40B4-BE49-F238E27FC236}">
                  <a16:creationId xmlns:a16="http://schemas.microsoft.com/office/drawing/2014/main" id="{086A76B2-2365-991D-2A84-98CC61A65F2B}"/>
                </a:ext>
              </a:extLst>
            </p:cNvPr>
            <p:cNvSpPr/>
            <p:nvPr/>
          </p:nvSpPr>
          <p:spPr>
            <a:xfrm>
              <a:off x="7041035" y="1892835"/>
              <a:ext cx="525469" cy="1145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10" name="AutoShape 8">
              <a:extLst>
                <a:ext uri="{FF2B5EF4-FFF2-40B4-BE49-F238E27FC236}">
                  <a16:creationId xmlns:a16="http://schemas.microsoft.com/office/drawing/2014/main" id="{808FA322-0AC4-2634-F085-79664999CF9A}"/>
                </a:ext>
              </a:extLst>
            </p:cNvPr>
            <p:cNvSpPr/>
            <p:nvPr/>
          </p:nvSpPr>
          <p:spPr>
            <a:xfrm>
              <a:off x="5990106" y="1662836"/>
              <a:ext cx="1040294" cy="186702"/>
            </a:xfrm>
            <a:custGeom>
              <a:avLst/>
              <a:gdLst>
                <a:gd name="f0" fmla="val 10800000"/>
                <a:gd name="f1" fmla="val 5400000"/>
                <a:gd name="f2" fmla="val 180"/>
                <a:gd name="f3" fmla="val w"/>
                <a:gd name="f4" fmla="val h"/>
                <a:gd name="f5" fmla="val 0"/>
                <a:gd name="f6" fmla="val 5"/>
                <a:gd name="f7" fmla="val 1"/>
                <a:gd name="f8" fmla="val 4"/>
                <a:gd name="f9" fmla="+- 0 0 -360"/>
                <a:gd name="f10" fmla="+- 0 0 -270"/>
                <a:gd name="f11" fmla="+- 0 0 -180"/>
                <a:gd name="f12" fmla="+- 0 0 -90"/>
                <a:gd name="f13" fmla="*/ f3 1 5"/>
                <a:gd name="f14" fmla="*/ f4 1 5"/>
                <a:gd name="f15" fmla="val f5"/>
                <a:gd name="f16" fmla="val f6"/>
                <a:gd name="f17" fmla="*/ f9 f0 1"/>
                <a:gd name="f18" fmla="*/ f10 f0 1"/>
                <a:gd name="f19" fmla="*/ f11 f0 1"/>
                <a:gd name="f20" fmla="*/ f12 f0 1"/>
                <a:gd name="f21" fmla="+- f16 0 f15"/>
                <a:gd name="f22" fmla="*/ f17 1 f2"/>
                <a:gd name="f23" fmla="*/ f18 1 f2"/>
                <a:gd name="f24" fmla="*/ f19 1 f2"/>
                <a:gd name="f25" fmla="*/ f20 1 f2"/>
                <a:gd name="f26" fmla="*/ f21 1 2"/>
                <a:gd name="f27" fmla="*/ f21 1 5"/>
                <a:gd name="f28" fmla="*/ f21 1 10"/>
                <a:gd name="f29" fmla="*/ f21 2 1"/>
                <a:gd name="f30" fmla="*/ f21 3 1"/>
                <a:gd name="f31" fmla="*/ f21 4 1"/>
                <a:gd name="f32" fmla="*/ f21 9 1"/>
                <a:gd name="f33" fmla="+- f22 0 f1"/>
                <a:gd name="f34" fmla="+- f23 0 f1"/>
                <a:gd name="f35" fmla="+- f24 0 f1"/>
                <a:gd name="f36" fmla="+- f25 0 f1"/>
                <a:gd name="f37" fmla="+- f15 f26 0"/>
                <a:gd name="f38" fmla="*/ f29 1 5"/>
                <a:gd name="f39" fmla="*/ f30 1 5"/>
                <a:gd name="f40" fmla="*/ f31 1 5"/>
                <a:gd name="f41" fmla="*/ f32 1 10"/>
                <a:gd name="f42" fmla="*/ f15 1 f27"/>
                <a:gd name="f43" fmla="*/ f28 1 f27"/>
                <a:gd name="f44" fmla="*/ f16 1 f27"/>
                <a:gd name="f45" fmla="*/ f27 1 f27"/>
                <a:gd name="f46" fmla="*/ f39 1 f27"/>
                <a:gd name="f47" fmla="*/ f37 1 f27"/>
                <a:gd name="f48" fmla="*/ f38 1 f27"/>
                <a:gd name="f49" fmla="*/ f41 1 f27"/>
                <a:gd name="f50" fmla="*/ f40 1 f27"/>
                <a:gd name="f51" fmla="*/ f45 f13 1"/>
                <a:gd name="f52" fmla="*/ f44 f14 1"/>
                <a:gd name="f53" fmla="*/ f42 f14 1"/>
                <a:gd name="f54" fmla="*/ f43 f13 1"/>
                <a:gd name="f55" fmla="*/ f50 f13 1"/>
                <a:gd name="f56" fmla="*/ f46 f13 1"/>
                <a:gd name="f57" fmla="*/ f47 f14 1"/>
                <a:gd name="f58" fmla="*/ f48 f13 1"/>
                <a:gd name="f59" fmla="*/ f49 f13 1"/>
              </a:gdLst>
              <a:ahLst/>
              <a:cxnLst>
                <a:cxn ang="3cd4">
                  <a:pos x="hc" y="t"/>
                </a:cxn>
                <a:cxn ang="0">
                  <a:pos x="r" y="vc"/>
                </a:cxn>
                <a:cxn ang="cd4">
                  <a:pos x="hc" y="b"/>
                </a:cxn>
                <a:cxn ang="cd2">
                  <a:pos x="l" y="vc"/>
                </a:cxn>
                <a:cxn ang="f33">
                  <a:pos x="f56" y="f53"/>
                </a:cxn>
                <a:cxn ang="f34">
                  <a:pos x="f54" y="f57"/>
                </a:cxn>
                <a:cxn ang="f35">
                  <a:pos x="f58" y="f52"/>
                </a:cxn>
                <a:cxn ang="f36">
                  <a:pos x="f59" y="f57"/>
                </a:cxn>
              </a:cxnLst>
              <a:rect l="f51" t="f53" r="f55" b="f52"/>
              <a:pathLst>
                <a:path w="5" h="5">
                  <a:moveTo>
                    <a:pt x="f5" y="f6"/>
                  </a:moveTo>
                  <a:lnTo>
                    <a:pt x="f7" y="f5"/>
                  </a:lnTo>
                  <a:lnTo>
                    <a:pt x="f6" y="f5"/>
                  </a:lnTo>
                  <a:lnTo>
                    <a:pt x="f8" y="f6"/>
                  </a:lnTo>
                  <a:close/>
                </a:path>
              </a:pathLst>
            </a:custGeom>
            <a:solidFill>
              <a:srgbClr val="FFFF99"/>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cxnSp>
          <p:nvCxnSpPr>
            <p:cNvPr id="11" name="Line 9">
              <a:extLst>
                <a:ext uri="{FF2B5EF4-FFF2-40B4-BE49-F238E27FC236}">
                  <a16:creationId xmlns:a16="http://schemas.microsoft.com/office/drawing/2014/main" id="{ECF998DF-CFFE-9F48-EFD6-1E99A13A00A4}"/>
                </a:ext>
              </a:extLst>
            </p:cNvPr>
            <p:cNvCxnSpPr/>
            <p:nvPr/>
          </p:nvCxnSpPr>
          <p:spPr>
            <a:xfrm>
              <a:off x="5616290" y="1713347"/>
              <a:ext cx="453634" cy="32471"/>
            </a:xfrm>
            <a:prstGeom prst="straightConnector1">
              <a:avLst/>
            </a:prstGeom>
            <a:noFill/>
            <a:ln w="9528" cap="flat">
              <a:solidFill>
                <a:srgbClr val="000000"/>
              </a:solidFill>
              <a:prstDash val="solid"/>
              <a:round/>
              <a:tailEnd type="arrow"/>
            </a:ln>
          </p:spPr>
        </p:cxnSp>
        <p:cxnSp>
          <p:nvCxnSpPr>
            <p:cNvPr id="12" name="Line 10">
              <a:extLst>
                <a:ext uri="{FF2B5EF4-FFF2-40B4-BE49-F238E27FC236}">
                  <a16:creationId xmlns:a16="http://schemas.microsoft.com/office/drawing/2014/main" id="{F192AC1C-0992-FC68-ABF6-AF82A84BD260}"/>
                </a:ext>
              </a:extLst>
            </p:cNvPr>
            <p:cNvCxnSpPr/>
            <p:nvPr/>
          </p:nvCxnSpPr>
          <p:spPr>
            <a:xfrm>
              <a:off x="6865434" y="1778288"/>
              <a:ext cx="348541" cy="116348"/>
            </a:xfrm>
            <a:prstGeom prst="straightConnector1">
              <a:avLst/>
            </a:prstGeom>
            <a:noFill/>
            <a:ln w="9528" cap="flat">
              <a:solidFill>
                <a:srgbClr val="000000"/>
              </a:solidFill>
              <a:prstDash val="solid"/>
              <a:round/>
              <a:tailEnd type="arrow"/>
            </a:ln>
          </p:spPr>
        </p:cxnSp>
        <p:sp>
          <p:nvSpPr>
            <p:cNvPr id="13" name="AutoShape 11">
              <a:extLst>
                <a:ext uri="{FF2B5EF4-FFF2-40B4-BE49-F238E27FC236}">
                  <a16:creationId xmlns:a16="http://schemas.microsoft.com/office/drawing/2014/main" id="{A430B552-7A30-8C2D-6800-013063A688BE}"/>
                </a:ext>
              </a:extLst>
            </p:cNvPr>
            <p:cNvSpPr/>
            <p:nvPr/>
          </p:nvSpPr>
          <p:spPr>
            <a:xfrm>
              <a:off x="3889555" y="3267425"/>
              <a:ext cx="4726551" cy="917289"/>
            </a:xfrm>
            <a:custGeom>
              <a:avLst/>
              <a:gdLst>
                <a:gd name="f0" fmla="val 10800000"/>
                <a:gd name="f1" fmla="val 5400000"/>
                <a:gd name="f2" fmla="val 180"/>
                <a:gd name="f3" fmla="val w"/>
                <a:gd name="f4" fmla="val h"/>
                <a:gd name="f5" fmla="val 0"/>
                <a:gd name="f6" fmla="val 5"/>
                <a:gd name="f7" fmla="val 1"/>
                <a:gd name="f8" fmla="val 4"/>
                <a:gd name="f9" fmla="+- 0 0 -360"/>
                <a:gd name="f10" fmla="+- 0 0 -270"/>
                <a:gd name="f11" fmla="+- 0 0 -180"/>
                <a:gd name="f12" fmla="+- 0 0 -90"/>
                <a:gd name="f13" fmla="*/ f3 1 5"/>
                <a:gd name="f14" fmla="*/ f4 1 5"/>
                <a:gd name="f15" fmla="val f5"/>
                <a:gd name="f16" fmla="val f6"/>
                <a:gd name="f17" fmla="*/ f9 f0 1"/>
                <a:gd name="f18" fmla="*/ f10 f0 1"/>
                <a:gd name="f19" fmla="*/ f11 f0 1"/>
                <a:gd name="f20" fmla="*/ f12 f0 1"/>
                <a:gd name="f21" fmla="+- f16 0 f15"/>
                <a:gd name="f22" fmla="*/ f17 1 f2"/>
                <a:gd name="f23" fmla="*/ f18 1 f2"/>
                <a:gd name="f24" fmla="*/ f19 1 f2"/>
                <a:gd name="f25" fmla="*/ f20 1 f2"/>
                <a:gd name="f26" fmla="*/ f21 1 2"/>
                <a:gd name="f27" fmla="*/ f21 1 5"/>
                <a:gd name="f28" fmla="*/ f21 1 10"/>
                <a:gd name="f29" fmla="*/ f21 2 1"/>
                <a:gd name="f30" fmla="*/ f21 3 1"/>
                <a:gd name="f31" fmla="*/ f21 4 1"/>
                <a:gd name="f32" fmla="*/ f21 9 1"/>
                <a:gd name="f33" fmla="+- f22 0 f1"/>
                <a:gd name="f34" fmla="+- f23 0 f1"/>
                <a:gd name="f35" fmla="+- f24 0 f1"/>
                <a:gd name="f36" fmla="+- f25 0 f1"/>
                <a:gd name="f37" fmla="+- f15 f26 0"/>
                <a:gd name="f38" fmla="*/ f29 1 5"/>
                <a:gd name="f39" fmla="*/ f30 1 5"/>
                <a:gd name="f40" fmla="*/ f31 1 5"/>
                <a:gd name="f41" fmla="*/ f32 1 10"/>
                <a:gd name="f42" fmla="*/ f15 1 f27"/>
                <a:gd name="f43" fmla="*/ f28 1 f27"/>
                <a:gd name="f44" fmla="*/ f16 1 f27"/>
                <a:gd name="f45" fmla="*/ f27 1 f27"/>
                <a:gd name="f46" fmla="*/ f39 1 f27"/>
                <a:gd name="f47" fmla="*/ f37 1 f27"/>
                <a:gd name="f48" fmla="*/ f38 1 f27"/>
                <a:gd name="f49" fmla="*/ f41 1 f27"/>
                <a:gd name="f50" fmla="*/ f40 1 f27"/>
                <a:gd name="f51" fmla="*/ f45 f13 1"/>
                <a:gd name="f52" fmla="*/ f44 f14 1"/>
                <a:gd name="f53" fmla="*/ f42 f14 1"/>
                <a:gd name="f54" fmla="*/ f43 f13 1"/>
                <a:gd name="f55" fmla="*/ f50 f13 1"/>
                <a:gd name="f56" fmla="*/ f46 f13 1"/>
                <a:gd name="f57" fmla="*/ f47 f14 1"/>
                <a:gd name="f58" fmla="*/ f48 f13 1"/>
                <a:gd name="f59" fmla="*/ f49 f13 1"/>
              </a:gdLst>
              <a:ahLst/>
              <a:cxnLst>
                <a:cxn ang="3cd4">
                  <a:pos x="hc" y="t"/>
                </a:cxn>
                <a:cxn ang="0">
                  <a:pos x="r" y="vc"/>
                </a:cxn>
                <a:cxn ang="cd4">
                  <a:pos x="hc" y="b"/>
                </a:cxn>
                <a:cxn ang="cd2">
                  <a:pos x="l" y="vc"/>
                </a:cxn>
                <a:cxn ang="f33">
                  <a:pos x="f56" y="f53"/>
                </a:cxn>
                <a:cxn ang="f34">
                  <a:pos x="f54" y="f57"/>
                </a:cxn>
                <a:cxn ang="f35">
                  <a:pos x="f58" y="f52"/>
                </a:cxn>
                <a:cxn ang="f36">
                  <a:pos x="f59" y="f57"/>
                </a:cxn>
              </a:cxnLst>
              <a:rect l="f51" t="f53" r="f55" b="f52"/>
              <a:pathLst>
                <a:path w="5" h="5">
                  <a:moveTo>
                    <a:pt x="f5" y="f6"/>
                  </a:moveTo>
                  <a:lnTo>
                    <a:pt x="f7" y="f5"/>
                  </a:lnTo>
                  <a:lnTo>
                    <a:pt x="f6" y="f5"/>
                  </a:lnTo>
                  <a:lnTo>
                    <a:pt x="f8" y="f6"/>
                  </a:lnTo>
                  <a:close/>
                </a:path>
              </a:pathLst>
            </a:custGeom>
            <a:solidFill>
              <a:srgbClr val="FFFF99"/>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14" name="AutoShape 12">
              <a:extLst>
                <a:ext uri="{FF2B5EF4-FFF2-40B4-BE49-F238E27FC236}">
                  <a16:creationId xmlns:a16="http://schemas.microsoft.com/office/drawing/2014/main" id="{7497265B-EF75-39FE-6173-1E336E4F7EAB}"/>
                </a:ext>
              </a:extLst>
            </p:cNvPr>
            <p:cNvSpPr/>
            <p:nvPr/>
          </p:nvSpPr>
          <p:spPr>
            <a:xfrm>
              <a:off x="3715289" y="5331107"/>
              <a:ext cx="4726551" cy="917289"/>
            </a:xfrm>
            <a:custGeom>
              <a:avLst/>
              <a:gdLst>
                <a:gd name="f0" fmla="val 10800000"/>
                <a:gd name="f1" fmla="val 5400000"/>
                <a:gd name="f2" fmla="val 180"/>
                <a:gd name="f3" fmla="val w"/>
                <a:gd name="f4" fmla="val h"/>
                <a:gd name="f5" fmla="val 0"/>
                <a:gd name="f6" fmla="val 5"/>
                <a:gd name="f7" fmla="val 1"/>
                <a:gd name="f8" fmla="val 4"/>
                <a:gd name="f9" fmla="+- 0 0 -360"/>
                <a:gd name="f10" fmla="+- 0 0 -270"/>
                <a:gd name="f11" fmla="+- 0 0 -180"/>
                <a:gd name="f12" fmla="+- 0 0 -90"/>
                <a:gd name="f13" fmla="*/ f3 1 5"/>
                <a:gd name="f14" fmla="*/ f4 1 5"/>
                <a:gd name="f15" fmla="val f5"/>
                <a:gd name="f16" fmla="val f6"/>
                <a:gd name="f17" fmla="*/ f9 f0 1"/>
                <a:gd name="f18" fmla="*/ f10 f0 1"/>
                <a:gd name="f19" fmla="*/ f11 f0 1"/>
                <a:gd name="f20" fmla="*/ f12 f0 1"/>
                <a:gd name="f21" fmla="+- f16 0 f15"/>
                <a:gd name="f22" fmla="*/ f17 1 f2"/>
                <a:gd name="f23" fmla="*/ f18 1 f2"/>
                <a:gd name="f24" fmla="*/ f19 1 f2"/>
                <a:gd name="f25" fmla="*/ f20 1 f2"/>
                <a:gd name="f26" fmla="*/ f21 1 2"/>
                <a:gd name="f27" fmla="*/ f21 1 5"/>
                <a:gd name="f28" fmla="*/ f21 1 10"/>
                <a:gd name="f29" fmla="*/ f21 2 1"/>
                <a:gd name="f30" fmla="*/ f21 3 1"/>
                <a:gd name="f31" fmla="*/ f21 4 1"/>
                <a:gd name="f32" fmla="*/ f21 9 1"/>
                <a:gd name="f33" fmla="+- f22 0 f1"/>
                <a:gd name="f34" fmla="+- f23 0 f1"/>
                <a:gd name="f35" fmla="+- f24 0 f1"/>
                <a:gd name="f36" fmla="+- f25 0 f1"/>
                <a:gd name="f37" fmla="+- f15 f26 0"/>
                <a:gd name="f38" fmla="*/ f29 1 5"/>
                <a:gd name="f39" fmla="*/ f30 1 5"/>
                <a:gd name="f40" fmla="*/ f31 1 5"/>
                <a:gd name="f41" fmla="*/ f32 1 10"/>
                <a:gd name="f42" fmla="*/ f15 1 f27"/>
                <a:gd name="f43" fmla="*/ f28 1 f27"/>
                <a:gd name="f44" fmla="*/ f16 1 f27"/>
                <a:gd name="f45" fmla="*/ f27 1 f27"/>
                <a:gd name="f46" fmla="*/ f39 1 f27"/>
                <a:gd name="f47" fmla="*/ f37 1 f27"/>
                <a:gd name="f48" fmla="*/ f38 1 f27"/>
                <a:gd name="f49" fmla="*/ f41 1 f27"/>
                <a:gd name="f50" fmla="*/ f40 1 f27"/>
                <a:gd name="f51" fmla="*/ f45 f13 1"/>
                <a:gd name="f52" fmla="*/ f44 f14 1"/>
                <a:gd name="f53" fmla="*/ f42 f14 1"/>
                <a:gd name="f54" fmla="*/ f43 f13 1"/>
                <a:gd name="f55" fmla="*/ f50 f13 1"/>
                <a:gd name="f56" fmla="*/ f46 f13 1"/>
                <a:gd name="f57" fmla="*/ f47 f14 1"/>
                <a:gd name="f58" fmla="*/ f48 f13 1"/>
                <a:gd name="f59" fmla="*/ f49 f13 1"/>
              </a:gdLst>
              <a:ahLst/>
              <a:cxnLst>
                <a:cxn ang="3cd4">
                  <a:pos x="hc" y="t"/>
                </a:cxn>
                <a:cxn ang="0">
                  <a:pos x="r" y="vc"/>
                </a:cxn>
                <a:cxn ang="cd4">
                  <a:pos x="hc" y="b"/>
                </a:cxn>
                <a:cxn ang="cd2">
                  <a:pos x="l" y="vc"/>
                </a:cxn>
                <a:cxn ang="f33">
                  <a:pos x="f56" y="f53"/>
                </a:cxn>
                <a:cxn ang="f34">
                  <a:pos x="f54" y="f57"/>
                </a:cxn>
                <a:cxn ang="f35">
                  <a:pos x="f58" y="f52"/>
                </a:cxn>
                <a:cxn ang="f36">
                  <a:pos x="f59" y="f57"/>
                </a:cxn>
              </a:cxnLst>
              <a:rect l="f51" t="f53" r="f55" b="f52"/>
              <a:pathLst>
                <a:path w="5" h="5">
                  <a:moveTo>
                    <a:pt x="f5" y="f6"/>
                  </a:moveTo>
                  <a:lnTo>
                    <a:pt x="f7" y="f5"/>
                  </a:lnTo>
                  <a:lnTo>
                    <a:pt x="f6" y="f5"/>
                  </a:lnTo>
                  <a:lnTo>
                    <a:pt x="f8" y="f6"/>
                  </a:lnTo>
                  <a:close/>
                </a:path>
              </a:pathLst>
            </a:custGeom>
            <a:solidFill>
              <a:srgbClr val="CCCC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15" name="AutoShape 13">
              <a:extLst>
                <a:ext uri="{FF2B5EF4-FFF2-40B4-BE49-F238E27FC236}">
                  <a16:creationId xmlns:a16="http://schemas.microsoft.com/office/drawing/2014/main" id="{A7FA6232-28DC-4B71-1407-E28278F0FBB5}"/>
                </a:ext>
              </a:extLst>
            </p:cNvPr>
            <p:cNvSpPr/>
            <p:nvPr/>
          </p:nvSpPr>
          <p:spPr>
            <a:xfrm>
              <a:off x="5640229" y="3381972"/>
              <a:ext cx="1040294" cy="187607"/>
            </a:xfrm>
            <a:custGeom>
              <a:avLst/>
              <a:gdLst>
                <a:gd name="f0" fmla="val 10800000"/>
                <a:gd name="f1" fmla="val 5400000"/>
                <a:gd name="f2" fmla="val 180"/>
                <a:gd name="f3" fmla="val w"/>
                <a:gd name="f4" fmla="val h"/>
                <a:gd name="f5" fmla="val 0"/>
                <a:gd name="f6" fmla="val 5"/>
                <a:gd name="f7" fmla="val 1"/>
                <a:gd name="f8" fmla="val 4"/>
                <a:gd name="f9" fmla="+- 0 0 -360"/>
                <a:gd name="f10" fmla="+- 0 0 -270"/>
                <a:gd name="f11" fmla="+- 0 0 -180"/>
                <a:gd name="f12" fmla="+- 0 0 -90"/>
                <a:gd name="f13" fmla="*/ f3 1 5"/>
                <a:gd name="f14" fmla="*/ f4 1 5"/>
                <a:gd name="f15" fmla="val f5"/>
                <a:gd name="f16" fmla="val f6"/>
                <a:gd name="f17" fmla="*/ f9 f0 1"/>
                <a:gd name="f18" fmla="*/ f10 f0 1"/>
                <a:gd name="f19" fmla="*/ f11 f0 1"/>
                <a:gd name="f20" fmla="*/ f12 f0 1"/>
                <a:gd name="f21" fmla="+- f16 0 f15"/>
                <a:gd name="f22" fmla="*/ f17 1 f2"/>
                <a:gd name="f23" fmla="*/ f18 1 f2"/>
                <a:gd name="f24" fmla="*/ f19 1 f2"/>
                <a:gd name="f25" fmla="*/ f20 1 f2"/>
                <a:gd name="f26" fmla="*/ f21 1 2"/>
                <a:gd name="f27" fmla="*/ f21 1 5"/>
                <a:gd name="f28" fmla="*/ f21 1 10"/>
                <a:gd name="f29" fmla="*/ f21 2 1"/>
                <a:gd name="f30" fmla="*/ f21 3 1"/>
                <a:gd name="f31" fmla="*/ f21 4 1"/>
                <a:gd name="f32" fmla="*/ f21 9 1"/>
                <a:gd name="f33" fmla="+- f22 0 f1"/>
                <a:gd name="f34" fmla="+- f23 0 f1"/>
                <a:gd name="f35" fmla="+- f24 0 f1"/>
                <a:gd name="f36" fmla="+- f25 0 f1"/>
                <a:gd name="f37" fmla="+- f15 f26 0"/>
                <a:gd name="f38" fmla="*/ f29 1 5"/>
                <a:gd name="f39" fmla="*/ f30 1 5"/>
                <a:gd name="f40" fmla="*/ f31 1 5"/>
                <a:gd name="f41" fmla="*/ f32 1 10"/>
                <a:gd name="f42" fmla="*/ f15 1 f27"/>
                <a:gd name="f43" fmla="*/ f28 1 f27"/>
                <a:gd name="f44" fmla="*/ f16 1 f27"/>
                <a:gd name="f45" fmla="*/ f27 1 f27"/>
                <a:gd name="f46" fmla="*/ f39 1 f27"/>
                <a:gd name="f47" fmla="*/ f37 1 f27"/>
                <a:gd name="f48" fmla="*/ f38 1 f27"/>
                <a:gd name="f49" fmla="*/ f41 1 f27"/>
                <a:gd name="f50" fmla="*/ f40 1 f27"/>
                <a:gd name="f51" fmla="*/ f45 f13 1"/>
                <a:gd name="f52" fmla="*/ f44 f14 1"/>
                <a:gd name="f53" fmla="*/ f42 f14 1"/>
                <a:gd name="f54" fmla="*/ f43 f13 1"/>
                <a:gd name="f55" fmla="*/ f50 f13 1"/>
                <a:gd name="f56" fmla="*/ f46 f13 1"/>
                <a:gd name="f57" fmla="*/ f47 f14 1"/>
                <a:gd name="f58" fmla="*/ f48 f13 1"/>
                <a:gd name="f59" fmla="*/ f49 f13 1"/>
              </a:gdLst>
              <a:ahLst/>
              <a:cxnLst>
                <a:cxn ang="3cd4">
                  <a:pos x="hc" y="t"/>
                </a:cxn>
                <a:cxn ang="0">
                  <a:pos x="r" y="vc"/>
                </a:cxn>
                <a:cxn ang="cd4">
                  <a:pos x="hc" y="b"/>
                </a:cxn>
                <a:cxn ang="cd2">
                  <a:pos x="l" y="vc"/>
                </a:cxn>
                <a:cxn ang="f33">
                  <a:pos x="f56" y="f53"/>
                </a:cxn>
                <a:cxn ang="f34">
                  <a:pos x="f54" y="f57"/>
                </a:cxn>
                <a:cxn ang="f35">
                  <a:pos x="f58" y="f52"/>
                </a:cxn>
                <a:cxn ang="f36">
                  <a:pos x="f59" y="f57"/>
                </a:cxn>
              </a:cxnLst>
              <a:rect l="f51" t="f53" r="f55" b="f52"/>
              <a:pathLst>
                <a:path w="5" h="5">
                  <a:moveTo>
                    <a:pt x="f5" y="f6"/>
                  </a:moveTo>
                  <a:lnTo>
                    <a:pt x="f7" y="f5"/>
                  </a:lnTo>
                  <a:lnTo>
                    <a:pt x="f6" y="f5"/>
                  </a:lnTo>
                  <a:lnTo>
                    <a:pt x="f8" y="f6"/>
                  </a:lnTo>
                  <a:close/>
                </a:path>
              </a:pathLst>
            </a:custGeom>
            <a:no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16" name="AutoShape 14">
              <a:extLst>
                <a:ext uri="{FF2B5EF4-FFF2-40B4-BE49-F238E27FC236}">
                  <a16:creationId xmlns:a16="http://schemas.microsoft.com/office/drawing/2014/main" id="{6F8FFFDC-1C20-D187-75FD-0DA7073515CE}"/>
                </a:ext>
              </a:extLst>
            </p:cNvPr>
            <p:cNvSpPr/>
            <p:nvPr/>
          </p:nvSpPr>
          <p:spPr>
            <a:xfrm>
              <a:off x="5464637" y="3726518"/>
              <a:ext cx="1042955" cy="187607"/>
            </a:xfrm>
            <a:custGeom>
              <a:avLst/>
              <a:gdLst>
                <a:gd name="f0" fmla="val 10800000"/>
                <a:gd name="f1" fmla="val 5400000"/>
                <a:gd name="f2" fmla="val 180"/>
                <a:gd name="f3" fmla="val w"/>
                <a:gd name="f4" fmla="val h"/>
                <a:gd name="f5" fmla="val 0"/>
                <a:gd name="f6" fmla="val 5"/>
                <a:gd name="f7" fmla="val 1"/>
                <a:gd name="f8" fmla="val 4"/>
                <a:gd name="f9" fmla="+- 0 0 -360"/>
                <a:gd name="f10" fmla="+- 0 0 -270"/>
                <a:gd name="f11" fmla="+- 0 0 -180"/>
                <a:gd name="f12" fmla="+- 0 0 -90"/>
                <a:gd name="f13" fmla="*/ f3 1 5"/>
                <a:gd name="f14" fmla="*/ f4 1 5"/>
                <a:gd name="f15" fmla="val f5"/>
                <a:gd name="f16" fmla="val f6"/>
                <a:gd name="f17" fmla="*/ f9 f0 1"/>
                <a:gd name="f18" fmla="*/ f10 f0 1"/>
                <a:gd name="f19" fmla="*/ f11 f0 1"/>
                <a:gd name="f20" fmla="*/ f12 f0 1"/>
                <a:gd name="f21" fmla="+- f16 0 f15"/>
                <a:gd name="f22" fmla="*/ f17 1 f2"/>
                <a:gd name="f23" fmla="*/ f18 1 f2"/>
                <a:gd name="f24" fmla="*/ f19 1 f2"/>
                <a:gd name="f25" fmla="*/ f20 1 f2"/>
                <a:gd name="f26" fmla="*/ f21 1 2"/>
                <a:gd name="f27" fmla="*/ f21 1 5"/>
                <a:gd name="f28" fmla="*/ f21 1 10"/>
                <a:gd name="f29" fmla="*/ f21 2 1"/>
                <a:gd name="f30" fmla="*/ f21 3 1"/>
                <a:gd name="f31" fmla="*/ f21 4 1"/>
                <a:gd name="f32" fmla="*/ f21 9 1"/>
                <a:gd name="f33" fmla="+- f22 0 f1"/>
                <a:gd name="f34" fmla="+- f23 0 f1"/>
                <a:gd name="f35" fmla="+- f24 0 f1"/>
                <a:gd name="f36" fmla="+- f25 0 f1"/>
                <a:gd name="f37" fmla="+- f15 f26 0"/>
                <a:gd name="f38" fmla="*/ f29 1 5"/>
                <a:gd name="f39" fmla="*/ f30 1 5"/>
                <a:gd name="f40" fmla="*/ f31 1 5"/>
                <a:gd name="f41" fmla="*/ f32 1 10"/>
                <a:gd name="f42" fmla="*/ f15 1 f27"/>
                <a:gd name="f43" fmla="*/ f28 1 f27"/>
                <a:gd name="f44" fmla="*/ f16 1 f27"/>
                <a:gd name="f45" fmla="*/ f27 1 f27"/>
                <a:gd name="f46" fmla="*/ f39 1 f27"/>
                <a:gd name="f47" fmla="*/ f37 1 f27"/>
                <a:gd name="f48" fmla="*/ f38 1 f27"/>
                <a:gd name="f49" fmla="*/ f41 1 f27"/>
                <a:gd name="f50" fmla="*/ f40 1 f27"/>
                <a:gd name="f51" fmla="*/ f45 f13 1"/>
                <a:gd name="f52" fmla="*/ f44 f14 1"/>
                <a:gd name="f53" fmla="*/ f42 f14 1"/>
                <a:gd name="f54" fmla="*/ f43 f13 1"/>
                <a:gd name="f55" fmla="*/ f50 f13 1"/>
                <a:gd name="f56" fmla="*/ f46 f13 1"/>
                <a:gd name="f57" fmla="*/ f47 f14 1"/>
                <a:gd name="f58" fmla="*/ f48 f13 1"/>
                <a:gd name="f59" fmla="*/ f49 f13 1"/>
              </a:gdLst>
              <a:ahLst/>
              <a:cxnLst>
                <a:cxn ang="3cd4">
                  <a:pos x="hc" y="t"/>
                </a:cxn>
                <a:cxn ang="0">
                  <a:pos x="r" y="vc"/>
                </a:cxn>
                <a:cxn ang="cd4">
                  <a:pos x="hc" y="b"/>
                </a:cxn>
                <a:cxn ang="cd2">
                  <a:pos x="l" y="vc"/>
                </a:cxn>
                <a:cxn ang="f33">
                  <a:pos x="f56" y="f53"/>
                </a:cxn>
                <a:cxn ang="f34">
                  <a:pos x="f54" y="f57"/>
                </a:cxn>
                <a:cxn ang="f35">
                  <a:pos x="f58" y="f52"/>
                </a:cxn>
                <a:cxn ang="f36">
                  <a:pos x="f59" y="f57"/>
                </a:cxn>
              </a:cxnLst>
              <a:rect l="f51" t="f53" r="f55" b="f52"/>
              <a:pathLst>
                <a:path w="5" h="5">
                  <a:moveTo>
                    <a:pt x="f5" y="f6"/>
                  </a:moveTo>
                  <a:lnTo>
                    <a:pt x="f7" y="f5"/>
                  </a:lnTo>
                  <a:lnTo>
                    <a:pt x="f6" y="f5"/>
                  </a:lnTo>
                  <a:lnTo>
                    <a:pt x="f8" y="f6"/>
                  </a:lnTo>
                  <a:close/>
                </a:path>
              </a:pathLst>
            </a:custGeom>
            <a:solidFill>
              <a:srgbClr val="CCCC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17" name="AutoShape 15">
              <a:extLst>
                <a:ext uri="{FF2B5EF4-FFF2-40B4-BE49-F238E27FC236}">
                  <a16:creationId xmlns:a16="http://schemas.microsoft.com/office/drawing/2014/main" id="{73C49032-49C1-9539-EE03-FFB7C96A5B6F}"/>
                </a:ext>
              </a:extLst>
            </p:cNvPr>
            <p:cNvSpPr/>
            <p:nvPr/>
          </p:nvSpPr>
          <p:spPr>
            <a:xfrm>
              <a:off x="5464637" y="5445654"/>
              <a:ext cx="1042955" cy="187607"/>
            </a:xfrm>
            <a:custGeom>
              <a:avLst/>
              <a:gdLst>
                <a:gd name="f0" fmla="val 10800000"/>
                <a:gd name="f1" fmla="val 5400000"/>
                <a:gd name="f2" fmla="val 180"/>
                <a:gd name="f3" fmla="val w"/>
                <a:gd name="f4" fmla="val h"/>
                <a:gd name="f5" fmla="val 0"/>
                <a:gd name="f6" fmla="val 5"/>
                <a:gd name="f7" fmla="val 1"/>
                <a:gd name="f8" fmla="val 4"/>
                <a:gd name="f9" fmla="+- 0 0 -360"/>
                <a:gd name="f10" fmla="+- 0 0 -270"/>
                <a:gd name="f11" fmla="+- 0 0 -180"/>
                <a:gd name="f12" fmla="+- 0 0 -90"/>
                <a:gd name="f13" fmla="*/ f3 1 5"/>
                <a:gd name="f14" fmla="*/ f4 1 5"/>
                <a:gd name="f15" fmla="val f5"/>
                <a:gd name="f16" fmla="val f6"/>
                <a:gd name="f17" fmla="*/ f9 f0 1"/>
                <a:gd name="f18" fmla="*/ f10 f0 1"/>
                <a:gd name="f19" fmla="*/ f11 f0 1"/>
                <a:gd name="f20" fmla="*/ f12 f0 1"/>
                <a:gd name="f21" fmla="+- f16 0 f15"/>
                <a:gd name="f22" fmla="*/ f17 1 f2"/>
                <a:gd name="f23" fmla="*/ f18 1 f2"/>
                <a:gd name="f24" fmla="*/ f19 1 f2"/>
                <a:gd name="f25" fmla="*/ f20 1 f2"/>
                <a:gd name="f26" fmla="*/ f21 1 2"/>
                <a:gd name="f27" fmla="*/ f21 1 5"/>
                <a:gd name="f28" fmla="*/ f21 1 10"/>
                <a:gd name="f29" fmla="*/ f21 2 1"/>
                <a:gd name="f30" fmla="*/ f21 3 1"/>
                <a:gd name="f31" fmla="*/ f21 4 1"/>
                <a:gd name="f32" fmla="*/ f21 9 1"/>
                <a:gd name="f33" fmla="+- f22 0 f1"/>
                <a:gd name="f34" fmla="+- f23 0 f1"/>
                <a:gd name="f35" fmla="+- f24 0 f1"/>
                <a:gd name="f36" fmla="+- f25 0 f1"/>
                <a:gd name="f37" fmla="+- f15 f26 0"/>
                <a:gd name="f38" fmla="*/ f29 1 5"/>
                <a:gd name="f39" fmla="*/ f30 1 5"/>
                <a:gd name="f40" fmla="*/ f31 1 5"/>
                <a:gd name="f41" fmla="*/ f32 1 10"/>
                <a:gd name="f42" fmla="*/ f15 1 f27"/>
                <a:gd name="f43" fmla="*/ f28 1 f27"/>
                <a:gd name="f44" fmla="*/ f16 1 f27"/>
                <a:gd name="f45" fmla="*/ f27 1 f27"/>
                <a:gd name="f46" fmla="*/ f39 1 f27"/>
                <a:gd name="f47" fmla="*/ f37 1 f27"/>
                <a:gd name="f48" fmla="*/ f38 1 f27"/>
                <a:gd name="f49" fmla="*/ f41 1 f27"/>
                <a:gd name="f50" fmla="*/ f40 1 f27"/>
                <a:gd name="f51" fmla="*/ f45 f13 1"/>
                <a:gd name="f52" fmla="*/ f44 f14 1"/>
                <a:gd name="f53" fmla="*/ f42 f14 1"/>
                <a:gd name="f54" fmla="*/ f43 f13 1"/>
                <a:gd name="f55" fmla="*/ f50 f13 1"/>
                <a:gd name="f56" fmla="*/ f46 f13 1"/>
                <a:gd name="f57" fmla="*/ f47 f14 1"/>
                <a:gd name="f58" fmla="*/ f48 f13 1"/>
                <a:gd name="f59" fmla="*/ f49 f13 1"/>
              </a:gdLst>
              <a:ahLst/>
              <a:cxnLst>
                <a:cxn ang="3cd4">
                  <a:pos x="hc" y="t"/>
                </a:cxn>
                <a:cxn ang="0">
                  <a:pos x="r" y="vc"/>
                </a:cxn>
                <a:cxn ang="cd4">
                  <a:pos x="hc" y="b"/>
                </a:cxn>
                <a:cxn ang="cd2">
                  <a:pos x="l" y="vc"/>
                </a:cxn>
                <a:cxn ang="f33">
                  <a:pos x="f56" y="f53"/>
                </a:cxn>
                <a:cxn ang="f34">
                  <a:pos x="f54" y="f57"/>
                </a:cxn>
                <a:cxn ang="f35">
                  <a:pos x="f58" y="f52"/>
                </a:cxn>
                <a:cxn ang="f36">
                  <a:pos x="f59" y="f57"/>
                </a:cxn>
              </a:cxnLst>
              <a:rect l="f51" t="f53" r="f55" b="f52"/>
              <a:pathLst>
                <a:path w="5" h="5">
                  <a:moveTo>
                    <a:pt x="f5" y="f6"/>
                  </a:moveTo>
                  <a:lnTo>
                    <a:pt x="f7" y="f5"/>
                  </a:lnTo>
                  <a:lnTo>
                    <a:pt x="f6" y="f5"/>
                  </a:lnTo>
                  <a:lnTo>
                    <a:pt x="f8" y="f6"/>
                  </a:lnTo>
                  <a:close/>
                </a:path>
              </a:pathLst>
            </a:custGeom>
            <a:no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18" name="AutoShape 16">
              <a:extLst>
                <a:ext uri="{FF2B5EF4-FFF2-40B4-BE49-F238E27FC236}">
                  <a16:creationId xmlns:a16="http://schemas.microsoft.com/office/drawing/2014/main" id="{9C7EFFA0-1D03-E83E-A0B9-7451C2D742ED}"/>
                </a:ext>
              </a:extLst>
            </p:cNvPr>
            <p:cNvSpPr/>
            <p:nvPr/>
          </p:nvSpPr>
          <p:spPr>
            <a:xfrm>
              <a:off x="5290361" y="5789304"/>
              <a:ext cx="1042955" cy="186702"/>
            </a:xfrm>
            <a:custGeom>
              <a:avLst/>
              <a:gdLst>
                <a:gd name="f0" fmla="val 10800000"/>
                <a:gd name="f1" fmla="val 5400000"/>
                <a:gd name="f2" fmla="val 180"/>
                <a:gd name="f3" fmla="val w"/>
                <a:gd name="f4" fmla="val h"/>
                <a:gd name="f5" fmla="val 0"/>
                <a:gd name="f6" fmla="val 5"/>
                <a:gd name="f7" fmla="val 1"/>
                <a:gd name="f8" fmla="val 4"/>
                <a:gd name="f9" fmla="+- 0 0 -360"/>
                <a:gd name="f10" fmla="+- 0 0 -270"/>
                <a:gd name="f11" fmla="+- 0 0 -180"/>
                <a:gd name="f12" fmla="+- 0 0 -90"/>
                <a:gd name="f13" fmla="*/ f3 1 5"/>
                <a:gd name="f14" fmla="*/ f4 1 5"/>
                <a:gd name="f15" fmla="val f5"/>
                <a:gd name="f16" fmla="val f6"/>
                <a:gd name="f17" fmla="*/ f9 f0 1"/>
                <a:gd name="f18" fmla="*/ f10 f0 1"/>
                <a:gd name="f19" fmla="*/ f11 f0 1"/>
                <a:gd name="f20" fmla="*/ f12 f0 1"/>
                <a:gd name="f21" fmla="+- f16 0 f15"/>
                <a:gd name="f22" fmla="*/ f17 1 f2"/>
                <a:gd name="f23" fmla="*/ f18 1 f2"/>
                <a:gd name="f24" fmla="*/ f19 1 f2"/>
                <a:gd name="f25" fmla="*/ f20 1 f2"/>
                <a:gd name="f26" fmla="*/ f21 1 2"/>
                <a:gd name="f27" fmla="*/ f21 1 5"/>
                <a:gd name="f28" fmla="*/ f21 1 10"/>
                <a:gd name="f29" fmla="*/ f21 2 1"/>
                <a:gd name="f30" fmla="*/ f21 3 1"/>
                <a:gd name="f31" fmla="*/ f21 4 1"/>
                <a:gd name="f32" fmla="*/ f21 9 1"/>
                <a:gd name="f33" fmla="+- f22 0 f1"/>
                <a:gd name="f34" fmla="+- f23 0 f1"/>
                <a:gd name="f35" fmla="+- f24 0 f1"/>
                <a:gd name="f36" fmla="+- f25 0 f1"/>
                <a:gd name="f37" fmla="+- f15 f26 0"/>
                <a:gd name="f38" fmla="*/ f29 1 5"/>
                <a:gd name="f39" fmla="*/ f30 1 5"/>
                <a:gd name="f40" fmla="*/ f31 1 5"/>
                <a:gd name="f41" fmla="*/ f32 1 10"/>
                <a:gd name="f42" fmla="*/ f15 1 f27"/>
                <a:gd name="f43" fmla="*/ f28 1 f27"/>
                <a:gd name="f44" fmla="*/ f16 1 f27"/>
                <a:gd name="f45" fmla="*/ f27 1 f27"/>
                <a:gd name="f46" fmla="*/ f39 1 f27"/>
                <a:gd name="f47" fmla="*/ f37 1 f27"/>
                <a:gd name="f48" fmla="*/ f38 1 f27"/>
                <a:gd name="f49" fmla="*/ f41 1 f27"/>
                <a:gd name="f50" fmla="*/ f40 1 f27"/>
                <a:gd name="f51" fmla="*/ f45 f13 1"/>
                <a:gd name="f52" fmla="*/ f44 f14 1"/>
                <a:gd name="f53" fmla="*/ f42 f14 1"/>
                <a:gd name="f54" fmla="*/ f43 f13 1"/>
                <a:gd name="f55" fmla="*/ f50 f13 1"/>
                <a:gd name="f56" fmla="*/ f46 f13 1"/>
                <a:gd name="f57" fmla="*/ f47 f14 1"/>
                <a:gd name="f58" fmla="*/ f48 f13 1"/>
                <a:gd name="f59" fmla="*/ f49 f13 1"/>
              </a:gdLst>
              <a:ahLst/>
              <a:cxnLst>
                <a:cxn ang="3cd4">
                  <a:pos x="hc" y="t"/>
                </a:cxn>
                <a:cxn ang="0">
                  <a:pos x="r" y="vc"/>
                </a:cxn>
                <a:cxn ang="cd4">
                  <a:pos x="hc" y="b"/>
                </a:cxn>
                <a:cxn ang="cd2">
                  <a:pos x="l" y="vc"/>
                </a:cxn>
                <a:cxn ang="f33">
                  <a:pos x="f56" y="f53"/>
                </a:cxn>
                <a:cxn ang="f34">
                  <a:pos x="f54" y="f57"/>
                </a:cxn>
                <a:cxn ang="f35">
                  <a:pos x="f58" y="f52"/>
                </a:cxn>
                <a:cxn ang="f36">
                  <a:pos x="f59" y="f57"/>
                </a:cxn>
              </a:cxnLst>
              <a:rect l="f51" t="f53" r="f55" b="f52"/>
              <a:pathLst>
                <a:path w="5" h="5">
                  <a:moveTo>
                    <a:pt x="f5" y="f6"/>
                  </a:moveTo>
                  <a:lnTo>
                    <a:pt x="f7" y="f5"/>
                  </a:lnTo>
                  <a:lnTo>
                    <a:pt x="f6" y="f5"/>
                  </a:lnTo>
                  <a:lnTo>
                    <a:pt x="f8" y="f6"/>
                  </a:lnTo>
                  <a:close/>
                </a:path>
              </a:pathLst>
            </a:custGeom>
            <a:no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cxnSp>
          <p:nvCxnSpPr>
            <p:cNvPr id="19" name="Line 17">
              <a:extLst>
                <a:ext uri="{FF2B5EF4-FFF2-40B4-BE49-F238E27FC236}">
                  <a16:creationId xmlns:a16="http://schemas.microsoft.com/office/drawing/2014/main" id="{579D7E6E-8D8A-1064-65BC-0C7BC0296452}"/>
                </a:ext>
              </a:extLst>
            </p:cNvPr>
            <p:cNvCxnSpPr/>
            <p:nvPr/>
          </p:nvCxnSpPr>
          <p:spPr>
            <a:xfrm flipH="1">
              <a:off x="3889555" y="1892835"/>
              <a:ext cx="2100551" cy="2291880"/>
            </a:xfrm>
            <a:prstGeom prst="straightConnector1">
              <a:avLst/>
            </a:prstGeom>
            <a:noFill/>
            <a:ln w="9528" cap="flat">
              <a:solidFill>
                <a:srgbClr val="000000"/>
              </a:solidFill>
              <a:custDash>
                <a:ds d="100000" sp="100000"/>
              </a:custDash>
              <a:round/>
            </a:ln>
          </p:spPr>
        </p:cxnSp>
        <p:cxnSp>
          <p:nvCxnSpPr>
            <p:cNvPr id="20" name="Line 18">
              <a:extLst>
                <a:ext uri="{FF2B5EF4-FFF2-40B4-BE49-F238E27FC236}">
                  <a16:creationId xmlns:a16="http://schemas.microsoft.com/office/drawing/2014/main" id="{C937C8FD-ADE5-5CFA-641F-B672A0ABEAA9}"/>
                </a:ext>
              </a:extLst>
            </p:cNvPr>
            <p:cNvCxnSpPr/>
            <p:nvPr/>
          </p:nvCxnSpPr>
          <p:spPr>
            <a:xfrm flipH="1">
              <a:off x="4847371" y="1663741"/>
              <a:ext cx="1318327" cy="1596469"/>
            </a:xfrm>
            <a:prstGeom prst="straightConnector1">
              <a:avLst/>
            </a:prstGeom>
            <a:noFill/>
            <a:ln w="9528" cap="flat">
              <a:solidFill>
                <a:srgbClr val="000000"/>
              </a:solidFill>
              <a:custDash>
                <a:ds d="100000" sp="100000"/>
              </a:custDash>
              <a:round/>
            </a:ln>
          </p:spPr>
        </p:cxnSp>
        <p:cxnSp>
          <p:nvCxnSpPr>
            <p:cNvPr id="21" name="Line 19">
              <a:extLst>
                <a:ext uri="{FF2B5EF4-FFF2-40B4-BE49-F238E27FC236}">
                  <a16:creationId xmlns:a16="http://schemas.microsoft.com/office/drawing/2014/main" id="{B2D2B952-07C4-459F-D07D-CBFEEDFA08D8}"/>
                </a:ext>
              </a:extLst>
            </p:cNvPr>
            <p:cNvCxnSpPr/>
            <p:nvPr/>
          </p:nvCxnSpPr>
          <p:spPr>
            <a:xfrm>
              <a:off x="7041035" y="1663741"/>
              <a:ext cx="1552459" cy="1606391"/>
            </a:xfrm>
            <a:prstGeom prst="straightConnector1">
              <a:avLst/>
            </a:prstGeom>
            <a:noFill/>
            <a:ln w="9528" cap="flat">
              <a:solidFill>
                <a:srgbClr val="000000"/>
              </a:solidFill>
              <a:custDash>
                <a:ds d="100000" sp="100000"/>
              </a:custDash>
              <a:round/>
            </a:ln>
          </p:spPr>
        </p:cxnSp>
        <p:cxnSp>
          <p:nvCxnSpPr>
            <p:cNvPr id="22" name="Line 20">
              <a:extLst>
                <a:ext uri="{FF2B5EF4-FFF2-40B4-BE49-F238E27FC236}">
                  <a16:creationId xmlns:a16="http://schemas.microsoft.com/office/drawing/2014/main" id="{F04B6237-F848-0ABA-4F06-16E31E3137AA}"/>
                </a:ext>
              </a:extLst>
            </p:cNvPr>
            <p:cNvCxnSpPr/>
            <p:nvPr/>
          </p:nvCxnSpPr>
          <p:spPr>
            <a:xfrm>
              <a:off x="6865434" y="1892835"/>
              <a:ext cx="803501" cy="2294586"/>
            </a:xfrm>
            <a:prstGeom prst="straightConnector1">
              <a:avLst/>
            </a:prstGeom>
            <a:noFill/>
            <a:ln w="9528" cap="flat">
              <a:solidFill>
                <a:srgbClr val="000000"/>
              </a:solidFill>
              <a:custDash>
                <a:ds d="100000" sp="100000"/>
              </a:custDash>
              <a:round/>
            </a:ln>
          </p:spPr>
        </p:cxnSp>
        <p:cxnSp>
          <p:nvCxnSpPr>
            <p:cNvPr id="23" name="Line 21">
              <a:extLst>
                <a:ext uri="{FF2B5EF4-FFF2-40B4-BE49-F238E27FC236}">
                  <a16:creationId xmlns:a16="http://schemas.microsoft.com/office/drawing/2014/main" id="{E15C29D6-A279-2898-7A62-A345F463088F}"/>
                </a:ext>
              </a:extLst>
            </p:cNvPr>
            <p:cNvCxnSpPr/>
            <p:nvPr/>
          </p:nvCxnSpPr>
          <p:spPr>
            <a:xfrm flipH="1">
              <a:off x="3703320" y="3955621"/>
              <a:ext cx="1761317" cy="2289173"/>
            </a:xfrm>
            <a:prstGeom prst="straightConnector1">
              <a:avLst/>
            </a:prstGeom>
            <a:noFill/>
            <a:ln w="9528" cap="flat">
              <a:solidFill>
                <a:srgbClr val="000000"/>
              </a:solidFill>
              <a:custDash>
                <a:ds d="100000" sp="100000"/>
              </a:custDash>
              <a:round/>
            </a:ln>
          </p:spPr>
        </p:cxnSp>
        <p:cxnSp>
          <p:nvCxnSpPr>
            <p:cNvPr id="24" name="Line 22">
              <a:extLst>
                <a:ext uri="{FF2B5EF4-FFF2-40B4-BE49-F238E27FC236}">
                  <a16:creationId xmlns:a16="http://schemas.microsoft.com/office/drawing/2014/main" id="{F93EB17D-9649-9B68-1E69-4E6FD4868684}"/>
                </a:ext>
              </a:extLst>
            </p:cNvPr>
            <p:cNvCxnSpPr/>
            <p:nvPr/>
          </p:nvCxnSpPr>
          <p:spPr>
            <a:xfrm flipH="1">
              <a:off x="4675766" y="3726518"/>
              <a:ext cx="964463" cy="1591056"/>
            </a:xfrm>
            <a:prstGeom prst="straightConnector1">
              <a:avLst/>
            </a:prstGeom>
            <a:noFill/>
            <a:ln w="9528" cap="flat">
              <a:solidFill>
                <a:srgbClr val="000000"/>
              </a:solidFill>
              <a:custDash>
                <a:ds d="100000" sp="100000"/>
              </a:custDash>
              <a:round/>
            </a:ln>
          </p:spPr>
        </p:cxnSp>
        <p:cxnSp>
          <p:nvCxnSpPr>
            <p:cNvPr id="25" name="Line 23">
              <a:extLst>
                <a:ext uri="{FF2B5EF4-FFF2-40B4-BE49-F238E27FC236}">
                  <a16:creationId xmlns:a16="http://schemas.microsoft.com/office/drawing/2014/main" id="{652001A0-5C92-CDAA-39EA-93BF4DB04C50}"/>
                </a:ext>
              </a:extLst>
            </p:cNvPr>
            <p:cNvCxnSpPr/>
            <p:nvPr/>
          </p:nvCxnSpPr>
          <p:spPr>
            <a:xfrm>
              <a:off x="6515575" y="3726518"/>
              <a:ext cx="1906314" cy="1601882"/>
            </a:xfrm>
            <a:prstGeom prst="straightConnector1">
              <a:avLst/>
            </a:prstGeom>
            <a:noFill/>
            <a:ln w="9528" cap="flat">
              <a:solidFill>
                <a:srgbClr val="000000"/>
              </a:solidFill>
              <a:custDash>
                <a:ds d="100000" sp="100000"/>
              </a:custDash>
              <a:round/>
            </a:ln>
          </p:spPr>
        </p:cxnSp>
        <p:cxnSp>
          <p:nvCxnSpPr>
            <p:cNvPr id="26" name="Line 24">
              <a:extLst>
                <a:ext uri="{FF2B5EF4-FFF2-40B4-BE49-F238E27FC236}">
                  <a16:creationId xmlns:a16="http://schemas.microsoft.com/office/drawing/2014/main" id="{BBCADF9D-188B-A1BD-9FA9-09CD84E95212}"/>
                </a:ext>
              </a:extLst>
            </p:cNvPr>
            <p:cNvCxnSpPr/>
            <p:nvPr/>
          </p:nvCxnSpPr>
          <p:spPr>
            <a:xfrm>
              <a:off x="6289416" y="3910523"/>
              <a:ext cx="1175992" cy="2334271"/>
            </a:xfrm>
            <a:prstGeom prst="straightConnector1">
              <a:avLst/>
            </a:prstGeom>
            <a:noFill/>
            <a:ln w="9528" cap="flat">
              <a:solidFill>
                <a:srgbClr val="000000"/>
              </a:solidFill>
              <a:custDash>
                <a:ds d="100000" sp="100000"/>
              </a:custDash>
              <a:round/>
            </a:ln>
          </p:spPr>
        </p:cxnSp>
        <p:sp>
          <p:nvSpPr>
            <p:cNvPr id="27" name="Oval 25">
              <a:extLst>
                <a:ext uri="{FF2B5EF4-FFF2-40B4-BE49-F238E27FC236}">
                  <a16:creationId xmlns:a16="http://schemas.microsoft.com/office/drawing/2014/main" id="{306B6241-7205-0C71-3443-E4C1C7488609}"/>
                </a:ext>
              </a:extLst>
            </p:cNvPr>
            <p:cNvSpPr/>
            <p:nvPr/>
          </p:nvSpPr>
          <p:spPr>
            <a:xfrm>
              <a:off x="4764892" y="3497424"/>
              <a:ext cx="525469" cy="1145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28" name="Oval 26">
              <a:extLst>
                <a:ext uri="{FF2B5EF4-FFF2-40B4-BE49-F238E27FC236}">
                  <a16:creationId xmlns:a16="http://schemas.microsoft.com/office/drawing/2014/main" id="{7DE43ED7-32F6-66F9-D7AB-6266553CC964}"/>
                </a:ext>
              </a:extLst>
            </p:cNvPr>
            <p:cNvSpPr/>
            <p:nvPr/>
          </p:nvSpPr>
          <p:spPr>
            <a:xfrm>
              <a:off x="4940494" y="1892835"/>
              <a:ext cx="524134" cy="1154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29" name="Oval 27">
              <a:extLst>
                <a:ext uri="{FF2B5EF4-FFF2-40B4-BE49-F238E27FC236}">
                  <a16:creationId xmlns:a16="http://schemas.microsoft.com/office/drawing/2014/main" id="{72E79A80-1CD1-AC3B-731C-CB372A21C8F9}"/>
                </a:ext>
              </a:extLst>
            </p:cNvPr>
            <p:cNvSpPr/>
            <p:nvPr/>
          </p:nvSpPr>
          <p:spPr>
            <a:xfrm>
              <a:off x="7414851" y="1577157"/>
              <a:ext cx="524134" cy="1163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cxnSp>
          <p:nvCxnSpPr>
            <p:cNvPr id="30" name="Line 28">
              <a:extLst>
                <a:ext uri="{FF2B5EF4-FFF2-40B4-BE49-F238E27FC236}">
                  <a16:creationId xmlns:a16="http://schemas.microsoft.com/office/drawing/2014/main" id="{A0CD6578-9323-0B90-EB91-0DD87C9E9437}"/>
                </a:ext>
              </a:extLst>
            </p:cNvPr>
            <p:cNvCxnSpPr/>
            <p:nvPr/>
          </p:nvCxnSpPr>
          <p:spPr>
            <a:xfrm flipH="1">
              <a:off x="5443350" y="1810758"/>
              <a:ext cx="580013" cy="138002"/>
            </a:xfrm>
            <a:prstGeom prst="straightConnector1">
              <a:avLst/>
            </a:prstGeom>
            <a:noFill/>
            <a:ln w="9528" cap="flat">
              <a:solidFill>
                <a:srgbClr val="000000"/>
              </a:solidFill>
              <a:prstDash val="solid"/>
              <a:round/>
              <a:tailEnd type="arrow"/>
            </a:ln>
          </p:spPr>
        </p:cxnSp>
        <p:cxnSp>
          <p:nvCxnSpPr>
            <p:cNvPr id="31" name="Line 29">
              <a:extLst>
                <a:ext uri="{FF2B5EF4-FFF2-40B4-BE49-F238E27FC236}">
                  <a16:creationId xmlns:a16="http://schemas.microsoft.com/office/drawing/2014/main" id="{5982E76D-1441-EF9A-FD37-B1F557E74804}"/>
                </a:ext>
              </a:extLst>
            </p:cNvPr>
            <p:cNvCxnSpPr/>
            <p:nvPr/>
          </p:nvCxnSpPr>
          <p:spPr>
            <a:xfrm flipH="1">
              <a:off x="6963878" y="1663741"/>
              <a:ext cx="427034" cy="71250"/>
            </a:xfrm>
            <a:prstGeom prst="straightConnector1">
              <a:avLst/>
            </a:prstGeom>
            <a:noFill/>
            <a:ln w="9528" cap="flat">
              <a:solidFill>
                <a:srgbClr val="000000"/>
              </a:solidFill>
              <a:prstDash val="solid"/>
              <a:round/>
              <a:tailEnd type="arrow"/>
            </a:ln>
          </p:spPr>
        </p:cxnSp>
        <p:cxnSp>
          <p:nvCxnSpPr>
            <p:cNvPr id="32" name="Line 30">
              <a:extLst>
                <a:ext uri="{FF2B5EF4-FFF2-40B4-BE49-F238E27FC236}">
                  <a16:creationId xmlns:a16="http://schemas.microsoft.com/office/drawing/2014/main" id="{9FEAB134-ED51-1BA2-8D26-2C89370043F7}"/>
                </a:ext>
              </a:extLst>
            </p:cNvPr>
            <p:cNvCxnSpPr/>
            <p:nvPr/>
          </p:nvCxnSpPr>
          <p:spPr>
            <a:xfrm flipV="1">
              <a:off x="5239813" y="3473074"/>
              <a:ext cx="516152" cy="64940"/>
            </a:xfrm>
            <a:prstGeom prst="straightConnector1">
              <a:avLst/>
            </a:prstGeom>
            <a:noFill/>
            <a:ln w="9528" cap="flat">
              <a:solidFill>
                <a:srgbClr val="000000"/>
              </a:solidFill>
              <a:prstDash val="solid"/>
              <a:round/>
              <a:tailEnd type="arrow"/>
            </a:ln>
          </p:spPr>
        </p:cxnSp>
        <p:sp>
          <p:nvSpPr>
            <p:cNvPr id="33" name="Oval 31">
              <a:extLst>
                <a:ext uri="{FF2B5EF4-FFF2-40B4-BE49-F238E27FC236}">
                  <a16:creationId xmlns:a16="http://schemas.microsoft.com/office/drawing/2014/main" id="{AE17A24E-0908-BD27-8AAC-B31CDAE830A7}"/>
                </a:ext>
              </a:extLst>
            </p:cNvPr>
            <p:cNvSpPr/>
            <p:nvPr/>
          </p:nvSpPr>
          <p:spPr>
            <a:xfrm>
              <a:off x="7041035" y="3497424"/>
              <a:ext cx="525469" cy="1145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34" name="Oval 32">
              <a:extLst>
                <a:ext uri="{FF2B5EF4-FFF2-40B4-BE49-F238E27FC236}">
                  <a16:creationId xmlns:a16="http://schemas.microsoft.com/office/drawing/2014/main" id="{95D76C24-BBE4-C491-D93A-67050CCFAAFC}"/>
                </a:ext>
              </a:extLst>
            </p:cNvPr>
            <p:cNvSpPr/>
            <p:nvPr/>
          </p:nvSpPr>
          <p:spPr>
            <a:xfrm>
              <a:off x="4590626" y="3841074"/>
              <a:ext cx="524134" cy="1145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35" name="Oval 33">
              <a:extLst>
                <a:ext uri="{FF2B5EF4-FFF2-40B4-BE49-F238E27FC236}">
                  <a16:creationId xmlns:a16="http://schemas.microsoft.com/office/drawing/2014/main" id="{80C87A2C-78B8-24C5-C0EF-276A37A71AA6}"/>
                </a:ext>
              </a:extLst>
            </p:cNvPr>
            <p:cNvSpPr/>
            <p:nvPr/>
          </p:nvSpPr>
          <p:spPr>
            <a:xfrm>
              <a:off x="6865434" y="3841074"/>
              <a:ext cx="524134" cy="1145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cxnSp>
          <p:nvCxnSpPr>
            <p:cNvPr id="36" name="Line 34">
              <a:extLst>
                <a:ext uri="{FF2B5EF4-FFF2-40B4-BE49-F238E27FC236}">
                  <a16:creationId xmlns:a16="http://schemas.microsoft.com/office/drawing/2014/main" id="{4FE385C4-428F-7F61-80D5-1489E38D855A}"/>
                </a:ext>
              </a:extLst>
            </p:cNvPr>
            <p:cNvCxnSpPr/>
            <p:nvPr/>
          </p:nvCxnSpPr>
          <p:spPr>
            <a:xfrm flipH="1">
              <a:off x="6555479" y="1574450"/>
              <a:ext cx="1004377" cy="97411"/>
            </a:xfrm>
            <a:prstGeom prst="straightConnector1">
              <a:avLst/>
            </a:prstGeom>
            <a:noFill/>
            <a:ln w="9528" cap="flat">
              <a:solidFill>
                <a:srgbClr val="000000"/>
              </a:solidFill>
              <a:prstDash val="solid"/>
              <a:round/>
              <a:tailEnd type="arrow"/>
            </a:ln>
          </p:spPr>
        </p:cxnSp>
        <p:cxnSp>
          <p:nvCxnSpPr>
            <p:cNvPr id="37" name="Line 35">
              <a:extLst>
                <a:ext uri="{FF2B5EF4-FFF2-40B4-BE49-F238E27FC236}">
                  <a16:creationId xmlns:a16="http://schemas.microsoft.com/office/drawing/2014/main" id="{AE21C822-1EA3-4AE5-B0AE-08BF8B73F210}"/>
                </a:ext>
              </a:extLst>
            </p:cNvPr>
            <p:cNvCxnSpPr/>
            <p:nvPr/>
          </p:nvCxnSpPr>
          <p:spPr>
            <a:xfrm flipH="1">
              <a:off x="5290361" y="1843229"/>
              <a:ext cx="1218557" cy="164162"/>
            </a:xfrm>
            <a:prstGeom prst="straightConnector1">
              <a:avLst/>
            </a:prstGeom>
            <a:noFill/>
            <a:ln w="9528" cap="flat">
              <a:solidFill>
                <a:srgbClr val="000000"/>
              </a:solidFill>
              <a:prstDash val="solid"/>
              <a:round/>
              <a:tailEnd type="arrow"/>
            </a:ln>
          </p:spPr>
        </p:cxnSp>
        <p:cxnSp>
          <p:nvCxnSpPr>
            <p:cNvPr id="38" name="Line 36">
              <a:extLst>
                <a:ext uri="{FF2B5EF4-FFF2-40B4-BE49-F238E27FC236}">
                  <a16:creationId xmlns:a16="http://schemas.microsoft.com/office/drawing/2014/main" id="{7A42AEA2-1D7A-5516-CC09-F27A818D1971}"/>
                </a:ext>
              </a:extLst>
            </p:cNvPr>
            <p:cNvCxnSpPr/>
            <p:nvPr/>
          </p:nvCxnSpPr>
          <p:spPr>
            <a:xfrm>
              <a:off x="6572771" y="3462247"/>
              <a:ext cx="500195" cy="43297"/>
            </a:xfrm>
            <a:prstGeom prst="straightConnector1">
              <a:avLst/>
            </a:prstGeom>
            <a:noFill/>
            <a:ln w="9528" cap="flat">
              <a:solidFill>
                <a:srgbClr val="000000"/>
              </a:solidFill>
              <a:prstDash val="solid"/>
              <a:round/>
              <a:tailEnd type="arrow"/>
            </a:ln>
          </p:spPr>
        </p:cxnSp>
        <p:cxnSp>
          <p:nvCxnSpPr>
            <p:cNvPr id="39" name="Line 37">
              <a:extLst>
                <a:ext uri="{FF2B5EF4-FFF2-40B4-BE49-F238E27FC236}">
                  <a16:creationId xmlns:a16="http://schemas.microsoft.com/office/drawing/2014/main" id="{ED3AF3DF-806F-B7D7-753E-C5A6C544CAFE}"/>
                </a:ext>
              </a:extLst>
            </p:cNvPr>
            <p:cNvCxnSpPr/>
            <p:nvPr/>
          </p:nvCxnSpPr>
          <p:spPr>
            <a:xfrm>
              <a:off x="6515575" y="3497424"/>
              <a:ext cx="478908" cy="338237"/>
            </a:xfrm>
            <a:prstGeom prst="straightConnector1">
              <a:avLst/>
            </a:prstGeom>
            <a:noFill/>
            <a:ln w="9528" cap="flat">
              <a:solidFill>
                <a:srgbClr val="000000"/>
              </a:solidFill>
              <a:prstDash val="solid"/>
              <a:round/>
              <a:tailEnd type="arrow"/>
            </a:ln>
          </p:spPr>
        </p:cxnSp>
        <p:cxnSp>
          <p:nvCxnSpPr>
            <p:cNvPr id="40" name="Line 38">
              <a:extLst>
                <a:ext uri="{FF2B5EF4-FFF2-40B4-BE49-F238E27FC236}">
                  <a16:creationId xmlns:a16="http://schemas.microsoft.com/office/drawing/2014/main" id="{09A7F14A-C7D1-542B-67D3-643FC0B9C585}"/>
                </a:ext>
              </a:extLst>
            </p:cNvPr>
            <p:cNvCxnSpPr/>
            <p:nvPr/>
          </p:nvCxnSpPr>
          <p:spPr>
            <a:xfrm flipV="1">
              <a:off x="5003020" y="3497424"/>
              <a:ext cx="674462" cy="335530"/>
            </a:xfrm>
            <a:prstGeom prst="straightConnector1">
              <a:avLst/>
            </a:prstGeom>
            <a:noFill/>
            <a:ln w="9528" cap="flat">
              <a:solidFill>
                <a:srgbClr val="000000"/>
              </a:solidFill>
              <a:prstDash val="solid"/>
              <a:round/>
              <a:tailEnd type="arrow"/>
            </a:ln>
          </p:spPr>
        </p:cxnSp>
        <p:cxnSp>
          <p:nvCxnSpPr>
            <p:cNvPr id="41" name="Line 39">
              <a:extLst>
                <a:ext uri="{FF2B5EF4-FFF2-40B4-BE49-F238E27FC236}">
                  <a16:creationId xmlns:a16="http://schemas.microsoft.com/office/drawing/2014/main" id="{A86EE400-7B41-A102-A0C4-5CEEE3D96993}"/>
                </a:ext>
              </a:extLst>
            </p:cNvPr>
            <p:cNvCxnSpPr/>
            <p:nvPr/>
          </p:nvCxnSpPr>
          <p:spPr>
            <a:xfrm flipV="1">
              <a:off x="5066873" y="3856399"/>
              <a:ext cx="454960" cy="64941"/>
            </a:xfrm>
            <a:prstGeom prst="straightConnector1">
              <a:avLst/>
            </a:prstGeom>
            <a:noFill/>
            <a:ln w="9528" cap="flat">
              <a:solidFill>
                <a:srgbClr val="000000"/>
              </a:solidFill>
              <a:prstDash val="solid"/>
              <a:round/>
              <a:tailEnd type="arrow"/>
            </a:ln>
          </p:spPr>
        </p:cxnSp>
        <p:cxnSp>
          <p:nvCxnSpPr>
            <p:cNvPr id="42" name="Line 40">
              <a:extLst>
                <a:ext uri="{FF2B5EF4-FFF2-40B4-BE49-F238E27FC236}">
                  <a16:creationId xmlns:a16="http://schemas.microsoft.com/office/drawing/2014/main" id="{B5F4B60E-07B4-18EC-29BD-1E9669AA7F5B}"/>
                </a:ext>
              </a:extLst>
            </p:cNvPr>
            <p:cNvCxnSpPr/>
            <p:nvPr/>
          </p:nvCxnSpPr>
          <p:spPr>
            <a:xfrm>
              <a:off x="6339974" y="3841074"/>
              <a:ext cx="545421" cy="69449"/>
            </a:xfrm>
            <a:prstGeom prst="straightConnector1">
              <a:avLst/>
            </a:prstGeom>
            <a:noFill/>
            <a:ln w="9528" cap="flat">
              <a:solidFill>
                <a:srgbClr val="000000"/>
              </a:solidFill>
              <a:prstDash val="solid"/>
              <a:round/>
              <a:tailEnd type="arrow"/>
            </a:ln>
          </p:spPr>
        </p:cxnSp>
        <p:grpSp>
          <p:nvGrpSpPr>
            <p:cNvPr id="43" name="Group 41">
              <a:extLst>
                <a:ext uri="{FF2B5EF4-FFF2-40B4-BE49-F238E27FC236}">
                  <a16:creationId xmlns:a16="http://schemas.microsoft.com/office/drawing/2014/main" id="{6621379F-D8DF-72DC-F264-FC528E235C48}"/>
                </a:ext>
              </a:extLst>
            </p:cNvPr>
            <p:cNvGrpSpPr/>
            <p:nvPr/>
          </p:nvGrpSpPr>
          <p:grpSpPr>
            <a:xfrm>
              <a:off x="6865424" y="3163796"/>
              <a:ext cx="875328" cy="128"/>
              <a:chOff x="6865424" y="3163796"/>
              <a:chExt cx="875328" cy="128"/>
            </a:xfrm>
          </p:grpSpPr>
          <p:cxnSp>
            <p:nvCxnSpPr>
              <p:cNvPr id="44" name="Line 42">
                <a:extLst>
                  <a:ext uri="{FF2B5EF4-FFF2-40B4-BE49-F238E27FC236}">
                    <a16:creationId xmlns:a16="http://schemas.microsoft.com/office/drawing/2014/main" id="{66165B64-44CD-EBAC-E57D-B11B7AE37FEB}"/>
                  </a:ext>
                </a:extLst>
              </p:cNvPr>
              <p:cNvCxnSpPr/>
              <p:nvPr/>
            </p:nvCxnSpPr>
            <p:spPr>
              <a:xfrm>
                <a:off x="7041017" y="3163796"/>
                <a:ext cx="699735" cy="0"/>
              </a:xfrm>
              <a:prstGeom prst="straightConnector1">
                <a:avLst/>
              </a:prstGeom>
              <a:noFill/>
              <a:ln w="9528" cap="flat">
                <a:solidFill>
                  <a:srgbClr val="000000"/>
                </a:solidFill>
                <a:prstDash val="solid"/>
                <a:round/>
              </a:ln>
            </p:spPr>
          </p:cxnSp>
          <p:cxnSp>
            <p:nvCxnSpPr>
              <p:cNvPr id="45" name="Line 43">
                <a:extLst>
                  <a:ext uri="{FF2B5EF4-FFF2-40B4-BE49-F238E27FC236}">
                    <a16:creationId xmlns:a16="http://schemas.microsoft.com/office/drawing/2014/main" id="{6B0F9D4C-369F-2C59-4EED-D68F84073884}"/>
                  </a:ext>
                </a:extLst>
              </p:cNvPr>
              <p:cNvCxnSpPr/>
              <p:nvPr/>
            </p:nvCxnSpPr>
            <p:spPr>
              <a:xfrm>
                <a:off x="6865424" y="3163924"/>
                <a:ext cx="699736" cy="0"/>
              </a:xfrm>
              <a:prstGeom prst="straightConnector1">
                <a:avLst/>
              </a:prstGeom>
              <a:noFill/>
              <a:ln w="9528" cap="flat">
                <a:solidFill>
                  <a:srgbClr val="000000"/>
                </a:solidFill>
                <a:prstDash val="solid"/>
                <a:round/>
              </a:ln>
            </p:spPr>
          </p:cxnSp>
          <p:cxnSp>
            <p:nvCxnSpPr>
              <p:cNvPr id="46" name="Line 44">
                <a:extLst>
                  <a:ext uri="{FF2B5EF4-FFF2-40B4-BE49-F238E27FC236}">
                    <a16:creationId xmlns:a16="http://schemas.microsoft.com/office/drawing/2014/main" id="{569797D2-B4E7-FBA2-5721-9A87B0F960CB}"/>
                  </a:ext>
                </a:extLst>
              </p:cNvPr>
              <p:cNvCxnSpPr/>
              <p:nvPr/>
            </p:nvCxnSpPr>
            <p:spPr>
              <a:xfrm flipV="1">
                <a:off x="6865424" y="3163796"/>
                <a:ext cx="172941" cy="128"/>
              </a:xfrm>
              <a:prstGeom prst="straightConnector1">
                <a:avLst/>
              </a:prstGeom>
              <a:noFill/>
              <a:ln w="9528" cap="flat">
                <a:solidFill>
                  <a:srgbClr val="000000"/>
                </a:solidFill>
                <a:prstDash val="solid"/>
                <a:round/>
              </a:ln>
            </p:spPr>
          </p:cxnSp>
          <p:cxnSp>
            <p:nvCxnSpPr>
              <p:cNvPr id="47" name="Line 45">
                <a:extLst>
                  <a:ext uri="{FF2B5EF4-FFF2-40B4-BE49-F238E27FC236}">
                    <a16:creationId xmlns:a16="http://schemas.microsoft.com/office/drawing/2014/main" id="{CECD8D3E-CC76-0681-C0D3-E24EC640ABE8}"/>
                  </a:ext>
                </a:extLst>
              </p:cNvPr>
              <p:cNvCxnSpPr/>
              <p:nvPr/>
            </p:nvCxnSpPr>
            <p:spPr>
              <a:xfrm flipH="1">
                <a:off x="7041017" y="3163796"/>
                <a:ext cx="174275" cy="128"/>
              </a:xfrm>
              <a:prstGeom prst="straightConnector1">
                <a:avLst/>
              </a:prstGeom>
              <a:noFill/>
              <a:ln w="9528" cap="flat">
                <a:solidFill>
                  <a:srgbClr val="000000"/>
                </a:solidFill>
                <a:prstDash val="solid"/>
                <a:round/>
              </a:ln>
            </p:spPr>
          </p:cxnSp>
        </p:grpSp>
        <p:grpSp>
          <p:nvGrpSpPr>
            <p:cNvPr id="48" name="Group 46">
              <a:extLst>
                <a:ext uri="{FF2B5EF4-FFF2-40B4-BE49-F238E27FC236}">
                  <a16:creationId xmlns:a16="http://schemas.microsoft.com/office/drawing/2014/main" id="{63F10F68-B29E-B19D-B625-B280E85F85BD}"/>
                </a:ext>
              </a:extLst>
            </p:cNvPr>
            <p:cNvGrpSpPr/>
            <p:nvPr/>
          </p:nvGrpSpPr>
          <p:grpSpPr>
            <a:xfrm>
              <a:off x="7130152" y="1143411"/>
              <a:ext cx="875337" cy="128"/>
              <a:chOff x="7130152" y="1143411"/>
              <a:chExt cx="875337" cy="128"/>
            </a:xfrm>
          </p:grpSpPr>
          <p:cxnSp>
            <p:nvCxnSpPr>
              <p:cNvPr id="49" name="Line 47">
                <a:extLst>
                  <a:ext uri="{FF2B5EF4-FFF2-40B4-BE49-F238E27FC236}">
                    <a16:creationId xmlns:a16="http://schemas.microsoft.com/office/drawing/2014/main" id="{972F08D8-1022-6C0E-A3E4-2E57639D874F}"/>
                  </a:ext>
                </a:extLst>
              </p:cNvPr>
              <p:cNvCxnSpPr/>
              <p:nvPr/>
            </p:nvCxnSpPr>
            <p:spPr>
              <a:xfrm>
                <a:off x="7305754" y="1143411"/>
                <a:ext cx="699735" cy="0"/>
              </a:xfrm>
              <a:prstGeom prst="straightConnector1">
                <a:avLst/>
              </a:prstGeom>
              <a:noFill/>
              <a:ln w="9528" cap="flat">
                <a:solidFill>
                  <a:srgbClr val="000000"/>
                </a:solidFill>
                <a:prstDash val="solid"/>
                <a:round/>
              </a:ln>
            </p:spPr>
          </p:cxnSp>
          <p:cxnSp>
            <p:nvCxnSpPr>
              <p:cNvPr id="50" name="Line 48">
                <a:extLst>
                  <a:ext uri="{FF2B5EF4-FFF2-40B4-BE49-F238E27FC236}">
                    <a16:creationId xmlns:a16="http://schemas.microsoft.com/office/drawing/2014/main" id="{8700B436-18FE-4814-C0C8-D80F02969314}"/>
                  </a:ext>
                </a:extLst>
              </p:cNvPr>
              <p:cNvCxnSpPr/>
              <p:nvPr/>
            </p:nvCxnSpPr>
            <p:spPr>
              <a:xfrm>
                <a:off x="7130152" y="1143539"/>
                <a:ext cx="699736" cy="0"/>
              </a:xfrm>
              <a:prstGeom prst="straightConnector1">
                <a:avLst/>
              </a:prstGeom>
              <a:noFill/>
              <a:ln w="9528" cap="flat">
                <a:solidFill>
                  <a:srgbClr val="000000"/>
                </a:solidFill>
                <a:prstDash val="solid"/>
                <a:round/>
              </a:ln>
            </p:spPr>
          </p:cxnSp>
          <p:cxnSp>
            <p:nvCxnSpPr>
              <p:cNvPr id="51" name="Line 49">
                <a:extLst>
                  <a:ext uri="{FF2B5EF4-FFF2-40B4-BE49-F238E27FC236}">
                    <a16:creationId xmlns:a16="http://schemas.microsoft.com/office/drawing/2014/main" id="{881574FE-F890-C229-21A9-38F867FB4529}"/>
                  </a:ext>
                </a:extLst>
              </p:cNvPr>
              <p:cNvCxnSpPr/>
              <p:nvPr/>
            </p:nvCxnSpPr>
            <p:spPr>
              <a:xfrm flipV="1">
                <a:off x="7130152" y="1143411"/>
                <a:ext cx="172941" cy="128"/>
              </a:xfrm>
              <a:prstGeom prst="straightConnector1">
                <a:avLst/>
              </a:prstGeom>
              <a:noFill/>
              <a:ln w="9528" cap="flat">
                <a:solidFill>
                  <a:srgbClr val="000000"/>
                </a:solidFill>
                <a:prstDash val="solid"/>
                <a:round/>
              </a:ln>
            </p:spPr>
          </p:cxnSp>
          <p:cxnSp>
            <p:nvCxnSpPr>
              <p:cNvPr id="52" name="Line 50">
                <a:extLst>
                  <a:ext uri="{FF2B5EF4-FFF2-40B4-BE49-F238E27FC236}">
                    <a16:creationId xmlns:a16="http://schemas.microsoft.com/office/drawing/2014/main" id="{DAC378E4-E8B6-C864-97CD-ADF4793AC9A6}"/>
                  </a:ext>
                </a:extLst>
              </p:cNvPr>
              <p:cNvCxnSpPr/>
              <p:nvPr/>
            </p:nvCxnSpPr>
            <p:spPr>
              <a:xfrm flipH="1">
                <a:off x="7305754" y="1143411"/>
                <a:ext cx="174266" cy="128"/>
              </a:xfrm>
              <a:prstGeom prst="straightConnector1">
                <a:avLst/>
              </a:prstGeom>
              <a:noFill/>
              <a:ln w="9528" cap="flat">
                <a:solidFill>
                  <a:srgbClr val="000000"/>
                </a:solidFill>
                <a:prstDash val="solid"/>
                <a:round/>
              </a:ln>
            </p:spPr>
          </p:cxnSp>
        </p:grpSp>
        <p:cxnSp>
          <p:nvCxnSpPr>
            <p:cNvPr id="53" name="Line 51">
              <a:extLst>
                <a:ext uri="{FF2B5EF4-FFF2-40B4-BE49-F238E27FC236}">
                  <a16:creationId xmlns:a16="http://schemas.microsoft.com/office/drawing/2014/main" id="{CC1098B9-A3F3-ADF4-506A-C8B721FDF3CB}"/>
                </a:ext>
              </a:extLst>
            </p:cNvPr>
            <p:cNvCxnSpPr/>
            <p:nvPr/>
          </p:nvCxnSpPr>
          <p:spPr>
            <a:xfrm>
              <a:off x="6515575" y="3497424"/>
              <a:ext cx="699735" cy="229094"/>
            </a:xfrm>
            <a:prstGeom prst="straightConnector1">
              <a:avLst/>
            </a:prstGeom>
            <a:noFill/>
            <a:ln w="9528" cap="flat">
              <a:solidFill>
                <a:srgbClr val="000000"/>
              </a:solidFill>
              <a:prstDash val="solid"/>
              <a:round/>
              <a:tailEnd type="arrow"/>
            </a:ln>
          </p:spPr>
        </p:cxnSp>
        <p:cxnSp>
          <p:nvCxnSpPr>
            <p:cNvPr id="54" name="Line 52">
              <a:extLst>
                <a:ext uri="{FF2B5EF4-FFF2-40B4-BE49-F238E27FC236}">
                  <a16:creationId xmlns:a16="http://schemas.microsoft.com/office/drawing/2014/main" id="{7EF32DB8-726E-A9E6-DC4C-2629FBA8A2AC}"/>
                </a:ext>
              </a:extLst>
            </p:cNvPr>
            <p:cNvCxnSpPr/>
            <p:nvPr/>
          </p:nvCxnSpPr>
          <p:spPr>
            <a:xfrm>
              <a:off x="6427765" y="5512405"/>
              <a:ext cx="525469" cy="229094"/>
            </a:xfrm>
            <a:prstGeom prst="straightConnector1">
              <a:avLst/>
            </a:prstGeom>
            <a:noFill/>
            <a:ln w="9528" cap="flat">
              <a:solidFill>
                <a:srgbClr val="000000"/>
              </a:solidFill>
              <a:prstDash val="solid"/>
              <a:round/>
              <a:tailEnd type="arrow"/>
            </a:ln>
          </p:spPr>
        </p:cxnSp>
        <p:sp>
          <p:nvSpPr>
            <p:cNvPr id="55" name="Oval 53">
              <a:extLst>
                <a:ext uri="{FF2B5EF4-FFF2-40B4-BE49-F238E27FC236}">
                  <a16:creationId xmlns:a16="http://schemas.microsoft.com/office/drawing/2014/main" id="{D25BBBE2-F0F7-EBA0-8047-362E9609BDFC}"/>
                </a:ext>
              </a:extLst>
            </p:cNvPr>
            <p:cNvSpPr/>
            <p:nvPr/>
          </p:nvSpPr>
          <p:spPr>
            <a:xfrm>
              <a:off x="3014219" y="5789304"/>
              <a:ext cx="524134" cy="1145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sp>
          <p:nvSpPr>
            <p:cNvPr id="56" name="Oval 54">
              <a:extLst>
                <a:ext uri="{FF2B5EF4-FFF2-40B4-BE49-F238E27FC236}">
                  <a16:creationId xmlns:a16="http://schemas.microsoft.com/office/drawing/2014/main" id="{9A67EC73-EC9D-1819-2A95-B3D3A635D40B}"/>
                </a:ext>
              </a:extLst>
            </p:cNvPr>
            <p:cNvSpPr/>
            <p:nvPr/>
          </p:nvSpPr>
          <p:spPr>
            <a:xfrm>
              <a:off x="8441841" y="5903851"/>
              <a:ext cx="524134" cy="1145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0" cap="none" spc="0" baseline="0">
                <a:solidFill>
                  <a:srgbClr val="000000"/>
                </a:solidFill>
                <a:uFillTx/>
                <a:latin typeface="Calibri"/>
              </a:endParaRPr>
            </a:p>
          </p:txBody>
        </p:sp>
        <p:cxnSp>
          <p:nvCxnSpPr>
            <p:cNvPr id="57" name="Line 55">
              <a:extLst>
                <a:ext uri="{FF2B5EF4-FFF2-40B4-BE49-F238E27FC236}">
                  <a16:creationId xmlns:a16="http://schemas.microsoft.com/office/drawing/2014/main" id="{187FE297-7A81-B05B-342F-7CD32717EB2C}"/>
                </a:ext>
              </a:extLst>
            </p:cNvPr>
            <p:cNvCxnSpPr/>
            <p:nvPr/>
          </p:nvCxnSpPr>
          <p:spPr>
            <a:xfrm flipV="1">
              <a:off x="3531705" y="5541264"/>
              <a:ext cx="2006093" cy="298551"/>
            </a:xfrm>
            <a:prstGeom prst="straightConnector1">
              <a:avLst/>
            </a:prstGeom>
            <a:noFill/>
            <a:ln w="9528" cap="flat">
              <a:solidFill>
                <a:srgbClr val="000000"/>
              </a:solidFill>
              <a:prstDash val="solid"/>
              <a:round/>
              <a:tailEnd type="arrow"/>
            </a:ln>
          </p:spPr>
        </p:cxnSp>
        <p:cxnSp>
          <p:nvCxnSpPr>
            <p:cNvPr id="58" name="Line 56">
              <a:extLst>
                <a:ext uri="{FF2B5EF4-FFF2-40B4-BE49-F238E27FC236}">
                  <a16:creationId xmlns:a16="http://schemas.microsoft.com/office/drawing/2014/main" id="{6A066F51-2BDD-0E88-47A6-4CF35AFF705E}"/>
                </a:ext>
              </a:extLst>
            </p:cNvPr>
            <p:cNvCxnSpPr/>
            <p:nvPr/>
          </p:nvCxnSpPr>
          <p:spPr>
            <a:xfrm>
              <a:off x="6165698" y="5903851"/>
              <a:ext cx="2302752" cy="53218"/>
            </a:xfrm>
            <a:prstGeom prst="straightConnector1">
              <a:avLst/>
            </a:prstGeom>
            <a:noFill/>
            <a:ln w="9528" cap="flat">
              <a:solidFill>
                <a:srgbClr val="000000"/>
              </a:solidFill>
              <a:prstDash val="solid"/>
              <a:round/>
              <a:tailEnd type="arrow"/>
            </a:ln>
          </p:spPr>
        </p:cxnSp>
        <p:cxnSp>
          <p:nvCxnSpPr>
            <p:cNvPr id="59" name="Line 57">
              <a:extLst>
                <a:ext uri="{FF2B5EF4-FFF2-40B4-BE49-F238E27FC236}">
                  <a16:creationId xmlns:a16="http://schemas.microsoft.com/office/drawing/2014/main" id="{A5817DFD-46C6-CC25-7FFB-BB9BA7E31846}"/>
                </a:ext>
              </a:extLst>
            </p:cNvPr>
            <p:cNvCxnSpPr/>
            <p:nvPr/>
          </p:nvCxnSpPr>
          <p:spPr>
            <a:xfrm flipH="1">
              <a:off x="6226899" y="5789304"/>
              <a:ext cx="638544" cy="72155"/>
            </a:xfrm>
            <a:prstGeom prst="straightConnector1">
              <a:avLst/>
            </a:prstGeom>
            <a:noFill/>
            <a:ln w="9528" cap="flat">
              <a:solidFill>
                <a:srgbClr val="000000"/>
              </a:solidFill>
              <a:prstDash val="solid"/>
              <a:round/>
              <a:tailEnd type="arrow"/>
            </a:ln>
          </p:spPr>
        </p:cxnSp>
        <p:sp>
          <p:nvSpPr>
            <p:cNvPr id="60" name="Text Box 58">
              <a:extLst>
                <a:ext uri="{FF2B5EF4-FFF2-40B4-BE49-F238E27FC236}">
                  <a16:creationId xmlns:a16="http://schemas.microsoft.com/office/drawing/2014/main" id="{3440B4EF-1B77-17AF-6680-F8868A7F326C}"/>
                </a:ext>
              </a:extLst>
            </p:cNvPr>
            <p:cNvSpPr txBox="1"/>
            <p:nvPr/>
          </p:nvSpPr>
          <p:spPr>
            <a:xfrm>
              <a:off x="9141585" y="1663741"/>
              <a:ext cx="2715137" cy="757927"/>
            </a:xfrm>
            <a:prstGeom prst="rect">
              <a:avLst/>
            </a:prstGeom>
            <a:solidFill>
              <a:srgbClr val="FFFFFF"/>
            </a:solid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ro-MD" sz="2400" b="1" i="0" u="none" strike="noStrike" kern="0" cap="none" spc="0" baseline="0" dirty="0">
                  <a:solidFill>
                    <a:srgbClr val="000000"/>
                  </a:solidFill>
                  <a:uFillTx/>
                  <a:latin typeface="Calibri" pitchFamily="34"/>
                  <a:ea typeface="Calibri" pitchFamily="34"/>
                  <a:cs typeface="Times New Roman" pitchFamily="18"/>
                </a:rPr>
                <a:t> Diagrama de </a:t>
              </a:r>
              <a:r>
                <a:rPr lang="ru-RU" sz="2400" b="1" i="0" u="none" strike="noStrike" kern="0" cap="none" spc="0" baseline="0" dirty="0">
                  <a:solidFill>
                    <a:srgbClr val="000000"/>
                  </a:solidFill>
                  <a:uFillTx/>
                  <a:latin typeface="Calibri" pitchFamily="34"/>
                  <a:ea typeface="Calibri" pitchFamily="34"/>
                  <a:cs typeface="Times New Roman" pitchFamily="18"/>
                </a:rPr>
                <a:t>Conte</a:t>
              </a:r>
              <a:r>
                <a:rPr lang="ro-MD" sz="2400" b="1" i="0" u="none" strike="noStrike" kern="0" cap="none" spc="0" baseline="0" dirty="0">
                  <a:solidFill>
                    <a:srgbClr val="000000"/>
                  </a:solidFill>
                  <a:uFillTx/>
                  <a:latin typeface="Calibri" pitchFamily="34"/>
                  <a:ea typeface="Calibri" pitchFamily="34"/>
                  <a:cs typeface="Times New Roman" pitchFamily="18"/>
                </a:rPr>
                <a:t>xt </a:t>
              </a:r>
              <a:r>
                <a:rPr lang="ru-RU" sz="2400" b="1" i="0" u="none" strike="noStrike" kern="0" cap="none" spc="0" baseline="0" dirty="0">
                  <a:solidFill>
                    <a:srgbClr val="000000"/>
                  </a:solidFill>
                  <a:uFillTx/>
                  <a:latin typeface="Calibri" pitchFamily="34"/>
                  <a:ea typeface="Calibri" pitchFamily="34"/>
                  <a:cs typeface="Times New Roman" pitchFamily="18"/>
                </a:rPr>
                <a:t>(</a:t>
              </a:r>
              <a:r>
                <a:rPr lang="ro-MD" sz="2400" b="1" i="0" u="none" strike="noStrike" kern="0" cap="none" spc="0" baseline="0" dirty="0">
                  <a:solidFill>
                    <a:srgbClr val="00B050"/>
                  </a:solidFill>
                  <a:uFillTx/>
                  <a:latin typeface="Calibri" pitchFamily="34"/>
                  <a:ea typeface="Calibri" pitchFamily="34"/>
                  <a:cs typeface="Times New Roman" pitchFamily="18"/>
                </a:rPr>
                <a:t>Nivelul</a:t>
              </a:r>
              <a:r>
                <a:rPr lang="ru-RU" sz="2400" b="1" i="0" u="none" strike="noStrike" kern="0" cap="none" spc="0" baseline="0" dirty="0">
                  <a:solidFill>
                    <a:srgbClr val="00B050"/>
                  </a:solidFill>
                  <a:uFillTx/>
                  <a:latin typeface="Calibri" pitchFamily="34"/>
                  <a:ea typeface="Calibri" pitchFamily="34"/>
                  <a:cs typeface="Times New Roman" pitchFamily="18"/>
                </a:rPr>
                <a:t> 0 </a:t>
              </a:r>
              <a:r>
                <a:rPr lang="ro-RO" sz="2400" b="1" i="0" u="none" strike="noStrike" kern="0" cap="none" spc="0" baseline="0" dirty="0">
                  <a:solidFill>
                    <a:srgbClr val="000000"/>
                  </a:solidFill>
                  <a:uFillTx/>
                  <a:latin typeface="Calibri" pitchFamily="34"/>
                  <a:ea typeface="Calibri" pitchFamily="34"/>
                  <a:cs typeface="Times New Roman" pitchFamily="18"/>
                </a:rPr>
                <a:t>)</a:t>
              </a:r>
              <a:endParaRPr lang="ru-RU" sz="2400" b="1" i="0" u="none" strike="noStrike" kern="0" cap="none" spc="0" baseline="0" dirty="0">
                <a:solidFill>
                  <a:srgbClr val="000000"/>
                </a:solidFill>
                <a:uFillTx/>
                <a:latin typeface="Calibri" pitchFamily="34"/>
                <a:ea typeface="Calibri" pitchFamily="34"/>
                <a:cs typeface="Times New Roman" pitchFamily="18"/>
              </a:endParaRPr>
            </a:p>
          </p:txBody>
        </p:sp>
        <p:sp>
          <p:nvSpPr>
            <p:cNvPr id="61" name="Text Box 59">
              <a:extLst>
                <a:ext uri="{FF2B5EF4-FFF2-40B4-BE49-F238E27FC236}">
                  <a16:creationId xmlns:a16="http://schemas.microsoft.com/office/drawing/2014/main" id="{46BC6665-20E1-FD15-DCD2-C41B860B7635}"/>
                </a:ext>
              </a:extLst>
            </p:cNvPr>
            <p:cNvSpPr txBox="1"/>
            <p:nvPr/>
          </p:nvSpPr>
          <p:spPr>
            <a:xfrm>
              <a:off x="9491453" y="3381972"/>
              <a:ext cx="2100541" cy="856408"/>
            </a:xfrm>
            <a:prstGeom prst="rect">
              <a:avLst/>
            </a:prstGeom>
            <a:solidFill>
              <a:srgbClr val="FFFFFF"/>
            </a:solid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ro-MD" sz="2400" b="1" i="0" u="none" strike="noStrike" kern="0" cap="none" spc="0" baseline="0" dirty="0">
                  <a:solidFill>
                    <a:srgbClr val="000000"/>
                  </a:solidFill>
                  <a:uFillTx/>
                  <a:latin typeface="Calibri" pitchFamily="34"/>
                  <a:ea typeface="Calibri" pitchFamily="34"/>
                  <a:cs typeface="Times New Roman" pitchFamily="18"/>
                </a:rPr>
                <a:t>Decopoziție </a:t>
              </a:r>
              <a:r>
                <a:rPr lang="ro-MD" sz="2400" b="1" i="0" u="none" strike="noStrike" kern="0" cap="none" spc="0" baseline="0" dirty="0">
                  <a:solidFill>
                    <a:srgbClr val="00B050"/>
                  </a:solidFill>
                  <a:uFillTx/>
                  <a:latin typeface="Calibri" pitchFamily="34"/>
                  <a:ea typeface="Calibri" pitchFamily="34"/>
                  <a:cs typeface="Times New Roman" pitchFamily="18"/>
                </a:rPr>
                <a:t>Nivelul </a:t>
              </a:r>
              <a:r>
                <a:rPr lang="ru-RU" sz="2400" b="1" i="0" u="none" strike="noStrike" kern="0" cap="none" spc="0" baseline="0" dirty="0">
                  <a:solidFill>
                    <a:srgbClr val="00B050"/>
                  </a:solidFill>
                  <a:uFillTx/>
                  <a:latin typeface="Calibri" pitchFamily="34"/>
                  <a:ea typeface="Calibri" pitchFamily="34"/>
                  <a:cs typeface="Times New Roman" pitchFamily="18"/>
                </a:rPr>
                <a:t>1 </a:t>
              </a:r>
            </a:p>
          </p:txBody>
        </p:sp>
        <p:sp>
          <p:nvSpPr>
            <p:cNvPr id="62" name="Text Box 60">
              <a:extLst>
                <a:ext uri="{FF2B5EF4-FFF2-40B4-BE49-F238E27FC236}">
                  <a16:creationId xmlns:a16="http://schemas.microsoft.com/office/drawing/2014/main" id="{1C499043-2398-09D7-D951-99BAF2C0D07A}"/>
                </a:ext>
              </a:extLst>
            </p:cNvPr>
            <p:cNvSpPr txBox="1"/>
            <p:nvPr/>
          </p:nvSpPr>
          <p:spPr>
            <a:xfrm>
              <a:off x="9667045" y="5198684"/>
              <a:ext cx="2099215" cy="818808"/>
            </a:xfrm>
            <a:prstGeom prst="rect">
              <a:avLst/>
            </a:prstGeom>
            <a:solidFill>
              <a:srgbClr val="FFFFFF"/>
            </a:solid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ro-MD" sz="2400" b="1" i="0" u="none" strike="noStrike" kern="0" cap="none" spc="0" baseline="0" dirty="0">
                  <a:solidFill>
                    <a:srgbClr val="000000"/>
                  </a:solidFill>
                  <a:uFillTx/>
                  <a:latin typeface="Calibri" pitchFamily="34"/>
                  <a:ea typeface="Calibri" pitchFamily="34"/>
                  <a:cs typeface="Times New Roman" pitchFamily="18"/>
                </a:rPr>
                <a:t>Decompoziție </a:t>
              </a:r>
              <a:r>
                <a:rPr lang="ro-MD" sz="2400" b="1" i="0" u="none" strike="noStrike" kern="0" cap="none" spc="0" baseline="0" dirty="0">
                  <a:solidFill>
                    <a:srgbClr val="00B050"/>
                  </a:solidFill>
                  <a:uFillTx/>
                  <a:latin typeface="Calibri" pitchFamily="34"/>
                  <a:ea typeface="Calibri" pitchFamily="34"/>
                  <a:cs typeface="Times New Roman" pitchFamily="18"/>
                </a:rPr>
                <a:t>Nivelul </a:t>
              </a:r>
              <a:r>
                <a:rPr lang="ru-RU" sz="2400" b="1" i="0" u="none" strike="noStrike" kern="0" cap="none" spc="0" baseline="0" dirty="0">
                  <a:solidFill>
                    <a:srgbClr val="00B050"/>
                  </a:solidFill>
                  <a:uFillTx/>
                  <a:latin typeface="Calibri" pitchFamily="34"/>
                  <a:ea typeface="Calibri" pitchFamily="34"/>
                  <a:cs typeface="Times New Roman" pitchFamily="18"/>
                </a:rPr>
                <a:t>2 </a:t>
              </a:r>
            </a:p>
          </p:txBody>
        </p:sp>
        <p:cxnSp>
          <p:nvCxnSpPr>
            <p:cNvPr id="63" name="Line 61">
              <a:extLst>
                <a:ext uri="{FF2B5EF4-FFF2-40B4-BE49-F238E27FC236}">
                  <a16:creationId xmlns:a16="http://schemas.microsoft.com/office/drawing/2014/main" id="{677024A2-EC8E-816A-B956-76215F63D47A}"/>
                </a:ext>
              </a:extLst>
            </p:cNvPr>
            <p:cNvCxnSpPr/>
            <p:nvPr/>
          </p:nvCxnSpPr>
          <p:spPr>
            <a:xfrm flipV="1">
              <a:off x="4415024" y="1892835"/>
              <a:ext cx="2100551" cy="687300"/>
            </a:xfrm>
            <a:prstGeom prst="straightConnector1">
              <a:avLst/>
            </a:prstGeom>
            <a:noFill/>
            <a:ln w="3172" cap="flat">
              <a:solidFill>
                <a:srgbClr val="000000"/>
              </a:solidFill>
              <a:prstDash val="solid"/>
              <a:round/>
              <a:tailEnd type="arrow"/>
            </a:ln>
          </p:spPr>
        </p:cxnSp>
        <p:cxnSp>
          <p:nvCxnSpPr>
            <p:cNvPr id="64" name="Line 62">
              <a:extLst>
                <a:ext uri="{FF2B5EF4-FFF2-40B4-BE49-F238E27FC236}">
                  <a16:creationId xmlns:a16="http://schemas.microsoft.com/office/drawing/2014/main" id="{F7E2F1A6-5391-A39A-5C30-AEC6B75634F2}"/>
                </a:ext>
              </a:extLst>
            </p:cNvPr>
            <p:cNvCxnSpPr/>
            <p:nvPr/>
          </p:nvCxnSpPr>
          <p:spPr>
            <a:xfrm>
              <a:off x="4415024" y="2808323"/>
              <a:ext cx="1225205" cy="459102"/>
            </a:xfrm>
            <a:prstGeom prst="straightConnector1">
              <a:avLst/>
            </a:prstGeom>
            <a:noFill/>
            <a:ln w="3172" cap="flat">
              <a:solidFill>
                <a:srgbClr val="000000"/>
              </a:solidFill>
              <a:prstDash val="solid"/>
              <a:round/>
              <a:tailEnd type="arrow"/>
            </a:ln>
          </p:spPr>
        </p:cxnSp>
        <p:cxnSp>
          <p:nvCxnSpPr>
            <p:cNvPr id="65" name="Line 63">
              <a:extLst>
                <a:ext uri="{FF2B5EF4-FFF2-40B4-BE49-F238E27FC236}">
                  <a16:creationId xmlns:a16="http://schemas.microsoft.com/office/drawing/2014/main" id="{E4DC8CD1-A430-F836-D4F5-FF8C801EC9C7}"/>
                </a:ext>
              </a:extLst>
            </p:cNvPr>
            <p:cNvCxnSpPr/>
            <p:nvPr/>
          </p:nvCxnSpPr>
          <p:spPr>
            <a:xfrm>
              <a:off x="3715289" y="4872005"/>
              <a:ext cx="1225205" cy="459102"/>
            </a:xfrm>
            <a:prstGeom prst="straightConnector1">
              <a:avLst/>
            </a:prstGeom>
            <a:noFill/>
            <a:ln w="3172" cap="flat">
              <a:solidFill>
                <a:srgbClr val="000000"/>
              </a:solidFill>
              <a:prstDash val="solid"/>
              <a:round/>
              <a:tailEnd type="arrow"/>
            </a:ln>
          </p:spPr>
        </p:cxnSp>
        <p:cxnSp>
          <p:nvCxnSpPr>
            <p:cNvPr id="66" name="Line 64">
              <a:extLst>
                <a:ext uri="{FF2B5EF4-FFF2-40B4-BE49-F238E27FC236}">
                  <a16:creationId xmlns:a16="http://schemas.microsoft.com/office/drawing/2014/main" id="{4B1ACCC2-84A0-4CBE-334C-5B05A446CF08}"/>
                </a:ext>
              </a:extLst>
            </p:cNvPr>
            <p:cNvCxnSpPr/>
            <p:nvPr/>
          </p:nvCxnSpPr>
          <p:spPr>
            <a:xfrm flipV="1">
              <a:off x="3715289" y="3955621"/>
              <a:ext cx="2100541" cy="687290"/>
            </a:xfrm>
            <a:prstGeom prst="straightConnector1">
              <a:avLst/>
            </a:prstGeom>
            <a:noFill/>
            <a:ln w="3172" cap="flat">
              <a:solidFill>
                <a:srgbClr val="000000"/>
              </a:solidFill>
              <a:prstDash val="solid"/>
              <a:round/>
              <a:tailEnd type="arrow"/>
            </a:ln>
          </p:spPr>
        </p:cxnSp>
      </p:grpSp>
      <p:sp>
        <p:nvSpPr>
          <p:cNvPr id="67" name="Text Box 2">
            <a:extLst>
              <a:ext uri="{FF2B5EF4-FFF2-40B4-BE49-F238E27FC236}">
                <a16:creationId xmlns:a16="http://schemas.microsoft.com/office/drawing/2014/main" id="{C32C3598-B438-572E-01C7-1E398EFC3CC2}"/>
              </a:ext>
            </a:extLst>
          </p:cNvPr>
          <p:cNvSpPr txBox="1"/>
          <p:nvPr/>
        </p:nvSpPr>
        <p:spPr>
          <a:xfrm>
            <a:off x="1698552" y="4238381"/>
            <a:ext cx="2334719" cy="1229374"/>
          </a:xfrm>
          <a:prstGeom prst="rect">
            <a:avLst/>
          </a:prstGeom>
          <a:solidFill>
            <a:srgbClr val="FFFFFF"/>
          </a:solidFill>
          <a:ln cap="flat">
            <a:noFill/>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800"/>
              </a:spcAft>
              <a:buNone/>
              <a:tabLst/>
              <a:defRPr sz="1800" b="0" i="0" u="none" strike="noStrike" kern="0" cap="none" spc="0" baseline="0">
                <a:solidFill>
                  <a:srgbClr val="000000"/>
                </a:solidFill>
                <a:uFillTx/>
              </a:defRPr>
            </a:pPr>
            <a:r>
              <a:rPr lang="ro-MD" sz="2400" b="1" i="0" u="none" strike="noStrike" kern="1200" cap="none" spc="0" baseline="0">
                <a:solidFill>
                  <a:srgbClr val="000000"/>
                </a:solidFill>
                <a:uFillTx/>
                <a:latin typeface="Calibri" pitchFamily="34"/>
              </a:rPr>
              <a:t>Dreptunghiul </a:t>
            </a:r>
            <a:r>
              <a:rPr lang="ru-RU" sz="2400" b="1" i="0" u="none" strike="noStrike" kern="1200" cap="none" spc="0" baseline="0">
                <a:solidFill>
                  <a:srgbClr val="000000"/>
                </a:solidFill>
                <a:uFillTx/>
                <a:latin typeface="Calibri" pitchFamily="34"/>
              </a:rPr>
              <a:t>r</a:t>
            </a:r>
            <a:r>
              <a:rPr lang="ro-MD" sz="2400" b="1" i="0" u="none" strike="noStrike" kern="1200" cap="none" spc="0" baseline="0">
                <a:solidFill>
                  <a:srgbClr val="000000"/>
                </a:solidFill>
                <a:uFillTx/>
                <a:latin typeface="Calibri" pitchFamily="34"/>
              </a:rPr>
              <a:t>eprezintă un</a:t>
            </a:r>
            <a:r>
              <a:rPr lang="ru-RU" sz="2400" b="1" i="0" u="none" strike="noStrike" kern="1200" cap="none" spc="0" baseline="0">
                <a:solidFill>
                  <a:srgbClr val="000000"/>
                </a:solidFill>
                <a:uFillTx/>
                <a:latin typeface="Calibri" pitchFamily="34"/>
              </a:rPr>
              <a:t> </a:t>
            </a:r>
            <a:r>
              <a:rPr lang="ro-RO" sz="2400" b="1" i="0" u="none" strike="noStrike" kern="1200" cap="none" spc="0" baseline="0">
                <a:solidFill>
                  <a:srgbClr val="0070C0"/>
                </a:solidFill>
                <a:uFillTx/>
                <a:latin typeface="Calibri" pitchFamily="34"/>
              </a:rPr>
              <a:t>subdomeniu</a:t>
            </a:r>
            <a:endParaRPr lang="ru-RU" sz="2400" b="1" i="0" u="none" strike="noStrike" kern="1200" cap="none" spc="0" baseline="0">
              <a:solidFill>
                <a:srgbClr val="0070C0"/>
              </a:solidFill>
              <a:uFillTx/>
              <a:latin typeface="Arial" pitchFamily="34"/>
            </a:endParaRPr>
          </a:p>
        </p:txBody>
      </p:sp>
      <p:sp>
        <p:nvSpPr>
          <p:cNvPr id="68" name="Text Box 3">
            <a:extLst>
              <a:ext uri="{FF2B5EF4-FFF2-40B4-BE49-F238E27FC236}">
                <a16:creationId xmlns:a16="http://schemas.microsoft.com/office/drawing/2014/main" id="{4C38B22B-2E27-28C9-158C-2510595D1A34}"/>
              </a:ext>
            </a:extLst>
          </p:cNvPr>
          <p:cNvSpPr txBox="1"/>
          <p:nvPr/>
        </p:nvSpPr>
        <p:spPr>
          <a:xfrm>
            <a:off x="-136529" y="-33339"/>
            <a:ext cx="1423985" cy="331790"/>
          </a:xfrm>
          <a:prstGeom prst="rect">
            <a:avLst/>
          </a:prstGeom>
          <a:solidFill>
            <a:srgbClr val="FFFFFF"/>
          </a:solidFill>
          <a:ln cap="flat">
            <a:noFill/>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800"/>
              </a:spcAft>
              <a:buNone/>
              <a:tabLst/>
              <a:defRPr sz="1800" b="0" i="0" u="none" strike="noStrike" kern="0" cap="none" spc="0" baseline="0">
                <a:solidFill>
                  <a:srgbClr val="000000"/>
                </a:solidFill>
                <a:uFillTx/>
              </a:defRPr>
            </a:pPr>
            <a:r>
              <a:rPr lang="ru-RU" sz="1000" b="0" i="0" u="none" strike="noStrike" kern="1200" cap="none" spc="0" baseline="0">
                <a:solidFill>
                  <a:srgbClr val="000000"/>
                </a:solidFill>
                <a:uFillTx/>
                <a:latin typeface="Calibri" pitchFamily="34"/>
              </a:rPr>
              <a:t>Box represents process</a:t>
            </a:r>
            <a:endParaRPr lang="ru-RU" sz="1800" b="0" i="0" u="none" strike="noStrike" kern="1200" cap="none" spc="0" baseline="0">
              <a:solidFill>
                <a:srgbClr val="000000"/>
              </a:solidFill>
              <a:uFillTx/>
              <a:latin typeface="Arial" pitchFamily="34"/>
            </a:endParaRPr>
          </a:p>
        </p:txBody>
      </p:sp>
      <p:sp>
        <p:nvSpPr>
          <p:cNvPr id="69" name="TextBox 68">
            <a:extLst>
              <a:ext uri="{FF2B5EF4-FFF2-40B4-BE49-F238E27FC236}">
                <a16:creationId xmlns:a16="http://schemas.microsoft.com/office/drawing/2014/main" id="{16FC8916-F30B-58C5-8E46-BE6CAACFE1EB}"/>
              </a:ext>
            </a:extLst>
          </p:cNvPr>
          <p:cNvSpPr txBox="1"/>
          <p:nvPr/>
        </p:nvSpPr>
        <p:spPr>
          <a:xfrm>
            <a:off x="714103" y="461554"/>
            <a:ext cx="6324262" cy="523220"/>
          </a:xfrm>
          <a:prstGeom prst="rect">
            <a:avLst/>
          </a:prstGeom>
          <a:noFill/>
        </p:spPr>
        <p:txBody>
          <a:bodyPr wrap="square" rtlCol="0">
            <a:spAutoFit/>
          </a:bodyPr>
          <a:lstStyle/>
          <a:p>
            <a:r>
              <a:rPr lang="ro-RO" sz="2800" b="1" dirty="0">
                <a:solidFill>
                  <a:srgbClr val="00B050"/>
                </a:solidFill>
              </a:rPr>
              <a:t>Reprezenrarea ierarhică a domeniului</a:t>
            </a:r>
            <a:endParaRPr lang="en-US" sz="2800" b="1" dirty="0">
              <a:solidFill>
                <a:srgbClr val="00B050"/>
              </a:solidFill>
            </a:endParaRPr>
          </a:p>
        </p:txBody>
      </p:sp>
      <p:sp>
        <p:nvSpPr>
          <p:cNvPr id="70" name="Footer Placeholder 69">
            <a:extLst>
              <a:ext uri="{FF2B5EF4-FFF2-40B4-BE49-F238E27FC236}">
                <a16:creationId xmlns:a16="http://schemas.microsoft.com/office/drawing/2014/main" id="{B987A88D-E25F-A08D-209A-6F2971A8F35C}"/>
              </a:ext>
            </a:extLst>
          </p:cNvPr>
          <p:cNvSpPr>
            <a:spLocks noGrp="1"/>
          </p:cNvSpPr>
          <p:nvPr>
            <p:ph type="ftr" sz="quarter" idx="9"/>
          </p:nvPr>
        </p:nvSpPr>
        <p:spPr/>
        <p:txBody>
          <a:bodyPr/>
          <a:lstStyle/>
          <a:p>
            <a:pPr lvl="0"/>
            <a:r>
              <a:rPr lang="en-US"/>
              <a:t>Mdelarea funcțională IDEF0,  Pavel Chirev, lector univ. dr. inginer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7381</Words>
  <Application>Microsoft Office PowerPoint</Application>
  <PresentationFormat>Widescreen</PresentationFormat>
  <Paragraphs>608</Paragraphs>
  <Slides>80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Arial</vt:lpstr>
      <vt:lpstr>Calibri</vt:lpstr>
      <vt:lpstr>Calibri Light</vt:lpstr>
      <vt:lpstr>Times New Roman</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Esența abordării structurale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Diagrama de context (Context Diagram)</vt:lpstr>
      <vt:lpstr>PowerPoint Presentation</vt:lpstr>
      <vt:lpstr>PowerPoint Presentation</vt:lpstr>
      <vt:lpstr>PowerPoint Presentation</vt:lpstr>
      <vt:lpstr>Pagina ”MASTER”  (carcasa diagramei)  în IDEF0</vt:lpstr>
      <vt:lpstr>Pagina ”MASTER”</vt:lpstr>
      <vt:lpstr>Exemple modelarea  funcționalităților (IDEF0)</vt:lpstr>
      <vt:lpstr>PowerPoint Presentation</vt:lpstr>
      <vt:lpstr>PowerPoint Presentation</vt:lpstr>
      <vt:lpstr>PowerPoint Presentation</vt:lpstr>
      <vt:lpstr>PowerPoint Presentation</vt:lpstr>
      <vt:lpstr>PowerPoint Presentation</vt:lpstr>
      <vt:lpstr>Locul Sistemului Informațional și interconexiunile cu alte sisteme informaționale.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Chirev Pavel</dc:creator>
  <cp:lastModifiedBy>Chirev Pavel</cp:lastModifiedBy>
  <cp:revision>18</cp:revision>
  <dcterms:created xsi:type="dcterms:W3CDTF">2024-09-27T10:25:27Z</dcterms:created>
  <dcterms:modified xsi:type="dcterms:W3CDTF">2025-03-16T20:45:30Z</dcterms:modified>
</cp:coreProperties>
</file>