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0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4282-95C3-6E66-AADC-60BE39D58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525F5-6B26-D1F0-3647-58DDE0625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ABB03-FF70-F8E8-4D4C-CFCFB303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BA481-7B95-6497-E00F-A32965DB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966D-1D7E-6B4F-2BDC-374CA5DC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156B-E434-CB13-C9CC-83C22EE4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73ECE-C689-12A8-12AA-536B2641A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42BAB-EA20-841F-006C-11834694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83C2C-7FD0-31BC-162E-84D1CFFC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E968-6FAC-3C8A-0E81-9F995FF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03CF5-D565-40D8-5F51-FEBF6EE53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06732-5D1E-583D-8CBD-E4C30B9A9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6B26E-E53D-F573-A106-C8CA6FBA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C566-7D29-6927-9847-5AF70EC7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742DD-3B10-01D3-66F3-21653599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1E4C-7724-4AED-293E-58F0E0BD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1F761-D39B-EC36-7FE0-EC890A42B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D38F-D287-F7F0-89B0-BD654E5C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59AFA-B34F-4F3A-6205-A1BF303E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11B98-F1A0-9275-7D25-CDC99174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7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F819-9525-4F01-1D41-48B1BC4E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C15D8-ED0A-88DC-30CC-3FE74F9C3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F2853-8862-B3D0-CCD9-13F94F5A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7C89-C329-AB9B-D146-D86942E0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6BE3-57B9-B09C-E115-7A63559C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2959-9683-DE0B-CF1D-98EDA31E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C463-0A34-0DE0-AB34-24C0EB9FE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D440-FFEA-8C2B-EF05-45FE0BFAE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E6298-7BCC-6062-F6D4-80627A82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E9E3D-D53A-C59C-7987-25263432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B6275-629C-2825-833A-EB4E1CEA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759B-EA6E-B539-1ACE-E5FEFB52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E3825-E00F-091C-F93C-7E17DF5F6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F4601-8772-F435-AC4D-3C1B5E3A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97E7B-2E41-C02B-68AB-55F877122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64AE9-1095-B883-D1FB-BDDCE4C2D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2B0AF-B4FB-11BC-2298-97524E07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F9606-6902-6A0A-D22E-55CD4610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89B4D-DAE2-9A4E-EF38-A354DA36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BA78-FF26-093F-4E49-4D0727CD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0AC92-BECF-BBD5-D224-40AFD7B8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834E1-C34D-26FA-2F96-D6801C39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3340C-D2BE-C953-DF6E-F6AAB3EC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248B2-B21F-0662-6652-D34C9B84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F88EC-122D-EAC2-9D9F-3C22F902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E9CF-3C6E-7CBA-0B50-8E7A4D09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3E7D-65A5-DCC6-8D42-9192EC67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FAAF9-D28A-E602-A5C4-86BE7967E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D3DC0-B28A-E286-3176-8A4C62BC1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BACA4-C409-F20D-A0B4-584DFE45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410A7-B335-3693-D0F4-4BE94073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FF2DF-4F8A-1FE3-19B9-BAD96EFB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31D4-370D-D52E-0585-0A84B833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F83CA-97E6-23CD-FBAA-97BFCD825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EF153-A35B-9629-D56D-619765F42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93593-467B-33BE-E8D0-C9CE2324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ADD35-8A71-2753-9ECA-6EB8B5A4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D95C7-8E67-9390-B117-8C46B9A7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6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DA747-BD20-B505-1148-DB41864A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0566D-F869-4711-721B-582C0C1F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0F1F-6300-96E8-E325-82EA38C67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B94C-C06B-4715-92A0-CF982CC76E75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AA127-5965-A4CA-5DE7-7AD16AC1E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A994C-FEC4-2E72-4D6E-E51CBD32B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0D32-6788-4FB8-8156-0C74D9E3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2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9634-2A84-E72A-413C-07624A7AC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119"/>
          </a:xfrm>
        </p:spPr>
        <p:txBody>
          <a:bodyPr/>
          <a:lstStyle/>
          <a:p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consolidare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11E4D-9733-8FC4-7527-994DFD9B0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907" y="2202446"/>
            <a:ext cx="9144000" cy="1655762"/>
          </a:xfrm>
        </p:spPr>
        <p:txBody>
          <a:bodyPr/>
          <a:lstStyle/>
          <a:p>
            <a:r>
              <a:rPr lang="ro-MD" dirty="0"/>
              <a:t>Reinforcement learning</a:t>
            </a:r>
            <a:endParaRPr lang="en-US" dirty="0"/>
          </a:p>
        </p:txBody>
      </p:sp>
      <p:pic>
        <p:nvPicPr>
          <p:cNvPr id="1026" name="Picture 2" descr="What Is Reinforcement Learning? - MATLAB &amp; Simulink">
            <a:extLst>
              <a:ext uri="{FF2B5EF4-FFF2-40B4-BE49-F238E27FC236}">
                <a16:creationId xmlns:a16="http://schemas.microsoft.com/office/drawing/2014/main" id="{0B461195-ACB0-2525-00F4-F2A0987C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79" y="2883159"/>
            <a:ext cx="6652727" cy="37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3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7EC0-1A2C-FEC1-CDC5-7D79D39F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Programarea dinamică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52B51-7021-BD17-5374-96D8C414C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dirty="0"/>
              <a:t>Programarea dinamică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simplificarea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complicate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descompunerea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sub-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simple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manieră</a:t>
            </a:r>
            <a:r>
              <a:rPr lang="en-US" dirty="0"/>
              <a:t> </a:t>
            </a:r>
            <a:r>
              <a:rPr lang="en-US" dirty="0" err="1"/>
              <a:t>recursivă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 nu pot fi </a:t>
            </a:r>
            <a:r>
              <a:rPr lang="en-US" dirty="0" err="1"/>
              <a:t>demontate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, </a:t>
            </a:r>
            <a:r>
              <a:rPr lang="en-US" dirty="0" err="1"/>
              <a:t>deciziile</a:t>
            </a:r>
            <a:r>
              <a:rPr lang="en-US" dirty="0"/>
              <a:t> care se </a:t>
            </a:r>
            <a:r>
              <a:rPr lang="en-US" dirty="0" err="1"/>
              <a:t>întind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momente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se </a:t>
            </a:r>
            <a:r>
              <a:rPr lang="en-US" dirty="0" err="1"/>
              <a:t>despart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recursiv</a:t>
            </a:r>
            <a:r>
              <a:rPr lang="en-US" dirty="0"/>
              <a:t>.</a:t>
            </a:r>
          </a:p>
        </p:txBody>
      </p:sp>
      <p:pic>
        <p:nvPicPr>
          <p:cNvPr id="4098" name="Picture 2" descr="AlgoDaily - How Does DP Work? Dynamic Programming Tutorial">
            <a:extLst>
              <a:ext uri="{FF2B5EF4-FFF2-40B4-BE49-F238E27FC236}">
                <a16:creationId xmlns:a16="http://schemas.microsoft.com/office/drawing/2014/main" id="{0AB6656A-7D07-01C7-3307-CD18E4D5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92" y="3860249"/>
            <a:ext cx="6761631" cy="24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4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67DB-DF4D-CAC5-AA12-6E729470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 </a:t>
            </a:r>
            <a:br>
              <a:rPr lang="ro-MD" dirty="0"/>
            </a:br>
            <a:r>
              <a:rPr lang="en-US" dirty="0"/>
              <a:t>(D</a:t>
            </a:r>
            <a:r>
              <a:rPr lang="ro-MD" dirty="0"/>
              <a:t>ynamic </a:t>
            </a:r>
            <a:r>
              <a:rPr lang="en-US" dirty="0"/>
              <a:t>P</a:t>
            </a:r>
            <a:r>
              <a:rPr lang="ro-MD" dirty="0"/>
              <a:t>rogramming</a:t>
            </a:r>
            <a:r>
              <a:rPr lang="en-US" dirty="0"/>
              <a:t>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0DA3-9286-8EA0-C704-108846C9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91"/>
            <a:ext cx="10515600" cy="4198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DP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colecție</a:t>
            </a:r>
            <a:r>
              <a:rPr lang="en-US" dirty="0"/>
              <a:t> de </a:t>
            </a:r>
            <a:r>
              <a:rPr lang="en-US" dirty="0" err="1"/>
              <a:t>algoritmi</a:t>
            </a:r>
            <a:r>
              <a:rPr lang="en-US" dirty="0"/>
              <a:t> care pot </a:t>
            </a:r>
            <a:r>
              <a:rPr lang="en-US" dirty="0" err="1"/>
              <a:t>rezolva</a:t>
            </a:r>
            <a:r>
              <a:rPr lang="en-US" dirty="0"/>
              <a:t> o problem</a:t>
            </a:r>
            <a:r>
              <a:rPr lang="ro-MD" dirty="0"/>
              <a:t>ă</a:t>
            </a:r>
          </a:p>
          <a:p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avem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perfect al </a:t>
            </a:r>
            <a:r>
              <a:rPr lang="en-US" dirty="0" err="1"/>
              <a:t>mediului</a:t>
            </a:r>
            <a:r>
              <a:rPr lang="en-US" dirty="0"/>
              <a:t> (</a:t>
            </a:r>
            <a:r>
              <a:rPr lang="en-US" dirty="0" err="1"/>
              <a:t>adică</a:t>
            </a:r>
            <a:r>
              <a:rPr lang="en-US" dirty="0"/>
              <a:t> sunt </a:t>
            </a:r>
            <a:r>
              <a:rPr lang="en-US" dirty="0" err="1"/>
              <a:t>cunoscute</a:t>
            </a:r>
            <a:r>
              <a:rPr lang="en-US" dirty="0"/>
              <a:t> </a:t>
            </a:r>
            <a:r>
              <a:rPr lang="en-US" dirty="0" err="1"/>
              <a:t>distribuțiile</a:t>
            </a:r>
            <a:r>
              <a:rPr lang="en-US" dirty="0"/>
              <a:t> de </a:t>
            </a:r>
            <a:r>
              <a:rPr lang="en-US" dirty="0" err="1"/>
              <a:t>probabilitate</a:t>
            </a:r>
            <a:r>
              <a:rPr lang="en-US" dirty="0"/>
              <a:t> ale </a:t>
            </a:r>
            <a:r>
              <a:rPr lang="en-US" dirty="0" err="1"/>
              <a:t>oricărei</a:t>
            </a:r>
            <a:r>
              <a:rPr lang="en-US" dirty="0"/>
              <a:t> </a:t>
            </a:r>
            <a:r>
              <a:rPr lang="en-US" dirty="0" err="1"/>
              <a:t>schimbări</a:t>
            </a:r>
            <a:r>
              <a:rPr lang="en-US" dirty="0"/>
              <a:t> care se </a:t>
            </a:r>
            <a:r>
              <a:rPr lang="en-US" dirty="0" err="1"/>
              <a:t>întâmplă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configurarea</a:t>
            </a:r>
            <a:r>
              <a:rPr lang="en-US" dirty="0"/>
              <a:t> </a:t>
            </a:r>
            <a:r>
              <a:rPr lang="en-US" dirty="0" err="1"/>
              <a:t>problemei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ro-MD" dirty="0"/>
          </a:p>
          <a:p>
            <a:r>
              <a:rPr lang="en-US" dirty="0" err="1"/>
              <a:t>în</a:t>
            </a:r>
            <a:r>
              <a:rPr lang="en-US" dirty="0"/>
              <a:t> care un agent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întreprinde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 discrete.</a:t>
            </a:r>
            <a:endParaRPr lang="ro-MD" dirty="0"/>
          </a:p>
          <a:p>
            <a:r>
              <a:rPr lang="en-US" dirty="0"/>
              <a:t>DP </a:t>
            </a:r>
            <a:r>
              <a:rPr lang="en-US" dirty="0" err="1"/>
              <a:t>rezolvă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esență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 de </a:t>
            </a:r>
            <a:r>
              <a:rPr lang="en-US" dirty="0" err="1"/>
              <a:t>planificare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degrabă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RL. </a:t>
            </a:r>
            <a:endParaRPr lang="ro-MD" dirty="0"/>
          </a:p>
          <a:p>
            <a:r>
              <a:rPr lang="en-US" dirty="0" err="1"/>
              <a:t>Principala</a:t>
            </a:r>
            <a:r>
              <a:rPr lang="en-US" dirty="0"/>
              <a:t> </a:t>
            </a:r>
            <a:r>
              <a:rPr lang="en-US" dirty="0" err="1"/>
              <a:t>diferență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am </a:t>
            </a:r>
            <a:r>
              <a:rPr lang="en-US" dirty="0" err="1"/>
              <a:t>menționat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 RL</a:t>
            </a:r>
            <a:r>
              <a:rPr lang="ro-MD" dirty="0"/>
              <a:t>,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foarte</a:t>
            </a:r>
            <a:r>
              <a:rPr lang="en-US" dirty="0"/>
              <a:t> complex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specificul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deloc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</a:t>
            </a:r>
            <a:r>
              <a:rPr lang="en-US" dirty="0" err="1"/>
              <a:t>inițial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37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38DF-EB5F-6C7A-79D6-62FCBDDB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540"/>
          </a:xfrm>
        </p:spPr>
        <p:txBody>
          <a:bodyPr/>
          <a:lstStyle/>
          <a:p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ro-MD" dirty="0"/>
              <a:t> cu ecuația Bellman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7E54E-F909-8FF4-F9E3-1F3EEBE9D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287EE-25B2-67D6-A507-8FA02C134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5" t="19728" r="37628" b="24354"/>
          <a:stretch/>
        </p:blipFill>
        <p:spPr>
          <a:xfrm>
            <a:off x="1691616" y="1286175"/>
            <a:ext cx="8516073" cy="5139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B93DA-3D38-3A69-AABD-9A0DC0CEF2C3}"/>
              </a:ext>
            </a:extLst>
          </p:cNvPr>
          <p:cNvSpPr txBox="1"/>
          <p:nvPr/>
        </p:nvSpPr>
        <p:spPr>
          <a:xfrm>
            <a:off x="653143" y="6559420"/>
            <a:ext cx="1083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https://www.youtube.com/watch?v=14BfO5lMiuk&amp;list=PLWzQK00nc192L7UMJyTmLXaHa3KcO0wBT&amp;index=1</a:t>
            </a:r>
          </a:p>
        </p:txBody>
      </p:sp>
    </p:spTree>
    <p:extLst>
      <p:ext uri="{BB962C8B-B14F-4D97-AF65-F5344CB8AC3E}">
        <p14:creationId xmlns:p14="http://schemas.microsoft.com/office/powerpoint/2010/main" val="389060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6BBE-E72F-F35A-5E4B-DF7C9D63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ro-MD" dirty="0"/>
              <a:t>Definiția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C2A8-4DC9-FDBE-4E40-D9A73E2D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424409"/>
            <a:ext cx="53744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consolidare</a:t>
            </a:r>
            <a:r>
              <a:rPr lang="en-US" dirty="0"/>
              <a:t> (RL)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MD" dirty="0"/>
              <a:t>un tip de</a:t>
            </a:r>
            <a:r>
              <a:rPr lang="en-US" dirty="0"/>
              <a:t> </a:t>
            </a:r>
            <a:r>
              <a:rPr lang="en-US" dirty="0" err="1"/>
              <a:t>învăț</a:t>
            </a:r>
            <a:r>
              <a:rPr lang="ro-MD" dirty="0"/>
              <a:t>are</a:t>
            </a:r>
            <a:r>
              <a:rPr lang="en-US" dirty="0"/>
              <a:t> automat</a:t>
            </a:r>
            <a:r>
              <a:rPr lang="ro-MD" dirty="0"/>
              <a:t>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controlului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en-US" dirty="0"/>
              <a:t>, care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b="1" dirty="0"/>
              <a:t>un agent </a:t>
            </a:r>
            <a:r>
              <a:rPr lang="en-US" b="1" dirty="0" err="1"/>
              <a:t>inteligent</a:t>
            </a:r>
            <a:r>
              <a:rPr lang="en-US" b="1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dinamic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b="1" dirty="0" err="1"/>
              <a:t>maximiza</a:t>
            </a:r>
            <a:r>
              <a:rPr lang="en-US" b="1" dirty="0"/>
              <a:t> </a:t>
            </a:r>
            <a:r>
              <a:rPr lang="en-US" b="1" dirty="0" err="1"/>
              <a:t>recompensa</a:t>
            </a:r>
            <a:r>
              <a:rPr lang="en-US" b="1" dirty="0"/>
              <a:t> </a:t>
            </a:r>
            <a:r>
              <a:rPr lang="en-US" b="1" dirty="0" err="1"/>
              <a:t>cumulativă</a:t>
            </a:r>
            <a:r>
              <a:rPr lang="en-US" dirty="0"/>
              <a:t>. </a:t>
            </a:r>
            <a:endParaRPr lang="ro-MD" dirty="0"/>
          </a:p>
          <a:p>
            <a:pPr marL="0" indent="0">
              <a:buNone/>
            </a:pP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consolidare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paradigme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ale </a:t>
            </a:r>
            <a:r>
              <a:rPr lang="en-US" dirty="0" err="1"/>
              <a:t>învățării</a:t>
            </a:r>
            <a:r>
              <a:rPr lang="en-US" dirty="0"/>
              <a:t> automate, </a:t>
            </a:r>
            <a:r>
              <a:rPr lang="en-US" dirty="0" err="1"/>
              <a:t>alături</a:t>
            </a:r>
            <a:r>
              <a:rPr lang="en-US" dirty="0"/>
              <a:t> de </a:t>
            </a: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supravegheată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nesupravegheată</a:t>
            </a:r>
            <a:r>
              <a:rPr lang="en-US" dirty="0"/>
              <a:t>.</a:t>
            </a:r>
          </a:p>
        </p:txBody>
      </p:sp>
      <p:pic>
        <p:nvPicPr>
          <p:cNvPr id="2050" name="Picture 2" descr="REINFORCE — a policy-gradient based reinforcement Learning algorithm | by  Dhanoop Karunakaran | Intro to Artificial Intelligence | Medium">
            <a:extLst>
              <a:ext uri="{FF2B5EF4-FFF2-40B4-BE49-F238E27FC236}">
                <a16:creationId xmlns:a16="http://schemas.microsoft.com/office/drawing/2014/main" id="{2D646323-F3C5-6587-DACF-196DF3DB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73" y="710971"/>
            <a:ext cx="6431017" cy="45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8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F899-1D06-9335-A36D-5D565FD8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/>
          <a:lstStyle/>
          <a:p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ro-MD" dirty="0"/>
              <a:t>cu</a:t>
            </a:r>
            <a:r>
              <a:rPr lang="en-US" dirty="0"/>
              <a:t> </a:t>
            </a:r>
            <a:r>
              <a:rPr lang="en-US" dirty="0" err="1"/>
              <a:t>întărire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094A-47BA-46E1-1034-A33333DF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ro-MD" dirty="0"/>
              <a:t>cu</a:t>
            </a:r>
            <a:r>
              <a:rPr lang="en-US" dirty="0"/>
              <a:t> </a:t>
            </a:r>
            <a:r>
              <a:rPr lang="en-US" dirty="0" err="1"/>
              <a:t>întărire</a:t>
            </a:r>
            <a:r>
              <a:rPr lang="en-US" dirty="0"/>
              <a:t> </a:t>
            </a:r>
            <a:r>
              <a:rPr lang="en-US" dirty="0" err="1"/>
              <a:t>diferă</a:t>
            </a:r>
            <a:r>
              <a:rPr lang="en-US" dirty="0"/>
              <a:t> de </a:t>
            </a: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supravegheată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b="1" dirty="0"/>
              <a:t>nu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nevoie</a:t>
            </a:r>
            <a:r>
              <a:rPr lang="en-US" b="1" dirty="0"/>
              <a:t> de </a:t>
            </a:r>
            <a:r>
              <a:rPr lang="en-US" b="1" dirty="0" err="1"/>
              <a:t>prezentarea</a:t>
            </a:r>
            <a:r>
              <a:rPr lang="en-US" b="1" dirty="0"/>
              <a:t> </a:t>
            </a:r>
            <a:r>
              <a:rPr lang="en-US" b="1" dirty="0" err="1"/>
              <a:t>perechilor</a:t>
            </a:r>
            <a:r>
              <a:rPr lang="en-US" b="1" dirty="0"/>
              <a:t> de </a:t>
            </a:r>
            <a:r>
              <a:rPr lang="en-US" b="1" dirty="0" err="1"/>
              <a:t>intrare</a:t>
            </a:r>
            <a:r>
              <a:rPr lang="en-US" b="1" dirty="0"/>
              <a:t>/</a:t>
            </a:r>
            <a:r>
              <a:rPr lang="en-US" b="1" dirty="0" err="1"/>
              <a:t>ieșire</a:t>
            </a:r>
            <a:r>
              <a:rPr lang="en-US" b="1" dirty="0"/>
              <a:t> </a:t>
            </a:r>
            <a:r>
              <a:rPr lang="en-US" b="1" dirty="0" err="1"/>
              <a:t>etichetate</a:t>
            </a:r>
            <a:r>
              <a:rPr lang="en-US" b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 </a:t>
            </a:r>
            <a:r>
              <a:rPr lang="en-US" dirty="0" err="1"/>
              <a:t>suboptimale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fi </a:t>
            </a:r>
            <a:r>
              <a:rPr lang="en-US" dirty="0" err="1"/>
              <a:t>corectate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explicit. </a:t>
            </a:r>
            <a:endParaRPr lang="ro-MD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accentul</a:t>
            </a:r>
            <a:r>
              <a:rPr lang="en-US" dirty="0"/>
              <a:t> se </a:t>
            </a:r>
            <a:r>
              <a:rPr lang="en-US" dirty="0" err="1"/>
              <a:t>pune</a:t>
            </a:r>
            <a:r>
              <a:rPr lang="en-US" dirty="0"/>
              <a:t> pe </a:t>
            </a:r>
            <a:r>
              <a:rPr lang="en-US" dirty="0" err="1"/>
              <a:t>găsirea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echilibru</a:t>
            </a:r>
            <a:r>
              <a:rPr lang="en-US" dirty="0"/>
              <a:t> </a:t>
            </a:r>
            <a:r>
              <a:rPr lang="en-US" dirty="0" err="1"/>
              <a:t>între</a:t>
            </a:r>
            <a:endParaRPr lang="ro-MD" dirty="0"/>
          </a:p>
          <a:p>
            <a:pPr lvl="1"/>
            <a:r>
              <a:rPr lang="en-US" dirty="0"/>
              <a:t> </a:t>
            </a:r>
            <a:r>
              <a:rPr lang="en-US" b="1" dirty="0" err="1"/>
              <a:t>explorarea</a:t>
            </a:r>
            <a:r>
              <a:rPr lang="en-US" b="1" dirty="0"/>
              <a:t> (a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teritoriu</a:t>
            </a:r>
            <a:r>
              <a:rPr lang="en-US" b="1" dirty="0"/>
              <a:t> </a:t>
            </a:r>
            <a:r>
              <a:rPr lang="en-US" b="1" dirty="0" err="1"/>
              <a:t>neexplorat</a:t>
            </a:r>
            <a:r>
              <a:rPr lang="en-US" b="1" dirty="0"/>
              <a:t>)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endParaRPr lang="ro-MD" b="1" dirty="0"/>
          </a:p>
          <a:p>
            <a:pPr lvl="1"/>
            <a:r>
              <a:rPr lang="en-US" b="1" dirty="0" err="1"/>
              <a:t>exploatarea</a:t>
            </a:r>
            <a:r>
              <a:rPr lang="en-US" b="1" dirty="0"/>
              <a:t> (a </a:t>
            </a:r>
            <a:r>
              <a:rPr lang="en-US" b="1" dirty="0" err="1"/>
              <a:t>cunoștințelor</a:t>
            </a:r>
            <a:r>
              <a:rPr lang="en-US" b="1" dirty="0"/>
              <a:t> </a:t>
            </a:r>
            <a:r>
              <a:rPr lang="en-US" b="1" dirty="0" err="1"/>
              <a:t>actuale</a:t>
            </a:r>
            <a:r>
              <a:rPr lang="en-US" b="1" dirty="0"/>
              <a:t>) </a:t>
            </a:r>
            <a:endParaRPr lang="ro-MD" b="1" dirty="0"/>
          </a:p>
          <a:p>
            <a:pPr marL="457200" lvl="1" indent="0">
              <a:buNone/>
            </a:pPr>
            <a:r>
              <a:rPr lang="en-US" dirty="0"/>
              <a:t>cu </a:t>
            </a:r>
            <a:r>
              <a:rPr lang="en-US" dirty="0" err="1"/>
              <a:t>scopul</a:t>
            </a:r>
            <a:r>
              <a:rPr lang="en-US" dirty="0"/>
              <a:t> de a </a:t>
            </a:r>
            <a:r>
              <a:rPr lang="en-US" b="1" dirty="0" err="1"/>
              <a:t>maximiza</a:t>
            </a:r>
            <a:r>
              <a:rPr lang="en-US" b="1" dirty="0"/>
              <a:t> </a:t>
            </a:r>
            <a:r>
              <a:rPr lang="en-US" b="1" dirty="0" err="1"/>
              <a:t>recompensa</a:t>
            </a:r>
            <a:r>
              <a:rPr lang="en-US" b="1" dirty="0"/>
              <a:t> </a:t>
            </a:r>
            <a:r>
              <a:rPr lang="en-US" dirty="0"/>
              <a:t>pe termen lung, </a:t>
            </a:r>
            <a:endParaRPr lang="ro-MD" dirty="0"/>
          </a:p>
          <a:p>
            <a:pPr marL="457200" lvl="1" indent="0">
              <a:buNone/>
            </a:pPr>
            <a:r>
              <a:rPr lang="en-US" dirty="0"/>
              <a:t>al </a:t>
            </a:r>
            <a:r>
              <a:rPr lang="en-US" dirty="0" err="1"/>
              <a:t>cărei</a:t>
            </a:r>
            <a:r>
              <a:rPr lang="en-US" dirty="0"/>
              <a:t> feedback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incomplet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întârziat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05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0237-42FB-E489-2F8F-9FB73CBC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Mediul</a:t>
            </a:r>
            <a:r>
              <a:rPr lang="ro-MD" dirty="0"/>
              <a:t> de învățare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F86D-1B8E-0AEA-1C33-F093CFE93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prezentat</a:t>
            </a:r>
            <a:r>
              <a:rPr lang="en-US" dirty="0"/>
              <a:t> sub forma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 Markov (</a:t>
            </a:r>
            <a:r>
              <a:rPr lang="en-US" b="1" dirty="0"/>
              <a:t>M</a:t>
            </a:r>
            <a:r>
              <a:rPr lang="ro-MD" b="1" dirty="0"/>
              <a:t>arkov </a:t>
            </a:r>
            <a:r>
              <a:rPr lang="en-US" b="1" dirty="0"/>
              <a:t>D</a:t>
            </a:r>
            <a:r>
              <a:rPr lang="ro-MD" b="1" dirty="0"/>
              <a:t>ecision </a:t>
            </a:r>
            <a:r>
              <a:rPr lang="en-US" b="1" dirty="0"/>
              <a:t>P</a:t>
            </a:r>
            <a:r>
              <a:rPr lang="ro-MD" b="1" dirty="0"/>
              <a:t>rocess</a:t>
            </a:r>
            <a:r>
              <a:rPr lang="en-US" dirty="0"/>
              <a:t>),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întărire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context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de </a:t>
            </a:r>
            <a:r>
              <a:rPr lang="en-US" b="1" dirty="0" err="1"/>
              <a:t>programare</a:t>
            </a:r>
            <a:r>
              <a:rPr lang="en-US" b="1" dirty="0"/>
              <a:t> </a:t>
            </a:r>
            <a:r>
              <a:rPr lang="en-US" b="1" dirty="0" err="1"/>
              <a:t>dinamică</a:t>
            </a:r>
            <a:r>
              <a:rPr lang="en-US" dirty="0"/>
              <a:t>.</a:t>
            </a:r>
          </a:p>
        </p:txBody>
      </p:sp>
      <p:pic>
        <p:nvPicPr>
          <p:cNvPr id="3074" name="Picture 2" descr="Understanding Markov Decision Processes | by Rafał Buczyński | Python in  Plain English">
            <a:extLst>
              <a:ext uri="{FF2B5EF4-FFF2-40B4-BE49-F238E27FC236}">
                <a16:creationId xmlns:a16="http://schemas.microsoft.com/office/drawing/2014/main" id="{61103EDF-E1A0-9697-13A4-18E272D85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76" y="2994710"/>
            <a:ext cx="5766318" cy="38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148C-251A-6AD6-6134-E5FF8850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Markov decision process (MDP)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4C8A-8353-F901-198C-6E479FF5C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MDP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ro-MD" dirty="0"/>
              <a:t>model </a:t>
            </a:r>
            <a:r>
              <a:rPr lang="en-US" dirty="0" err="1"/>
              <a:t>matematic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</a:t>
            </a:r>
            <a:r>
              <a:rPr lang="en-US" dirty="0" err="1"/>
              <a:t>decizional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scenarii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rezultatele</a:t>
            </a:r>
            <a:r>
              <a:rPr lang="en-US" dirty="0"/>
              <a:t> sunt </a:t>
            </a:r>
            <a:r>
              <a:rPr lang="en-US" dirty="0" err="1"/>
              <a:t>parțial</a:t>
            </a:r>
            <a:r>
              <a:rPr lang="en-US" dirty="0"/>
              <a:t> </a:t>
            </a:r>
            <a:r>
              <a:rPr lang="en-US" dirty="0" err="1"/>
              <a:t>aleatorii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parțial</a:t>
            </a:r>
            <a:r>
              <a:rPr lang="en-US" dirty="0"/>
              <a:t> </a:t>
            </a:r>
            <a:r>
              <a:rPr lang="en-US" dirty="0" err="1"/>
              <a:t>controlabile</a:t>
            </a:r>
            <a:r>
              <a:rPr lang="en-US" dirty="0"/>
              <a:t>. Este </a:t>
            </a:r>
            <a:r>
              <a:rPr lang="ro-MD" dirty="0"/>
              <a:t>bazat pe lanțul Markov (Markov chain)</a:t>
            </a:r>
            <a:r>
              <a:rPr lang="en-US" dirty="0"/>
              <a:t>.</a:t>
            </a:r>
            <a:endParaRPr lang="ro-MD" dirty="0"/>
          </a:p>
          <a:p>
            <a:pPr marL="0" indent="0">
              <a:buNone/>
            </a:pPr>
            <a:r>
              <a:rPr lang="en-US" dirty="0"/>
              <a:t>MDP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extensie</a:t>
            </a:r>
            <a:r>
              <a:rPr lang="en-US" dirty="0"/>
              <a:t> a </a:t>
            </a:r>
            <a:r>
              <a:rPr lang="en-US" dirty="0" err="1"/>
              <a:t>lanțului</a:t>
            </a:r>
            <a:r>
              <a:rPr lang="en-US" dirty="0"/>
              <a:t> Markov.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un </a:t>
            </a:r>
            <a:r>
              <a:rPr lang="en-US" dirty="0" err="1"/>
              <a:t>cadru</a:t>
            </a:r>
            <a:r>
              <a:rPr lang="en-US" dirty="0"/>
              <a:t> </a:t>
            </a:r>
            <a:r>
              <a:rPr lang="en-US" dirty="0" err="1"/>
              <a:t>matematic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modelarea</a:t>
            </a:r>
            <a:r>
              <a:rPr lang="en-US" dirty="0"/>
              <a:t> </a:t>
            </a:r>
            <a:r>
              <a:rPr lang="en-US" dirty="0" err="1"/>
              <a:t>situațiilor</a:t>
            </a:r>
            <a:r>
              <a:rPr lang="en-US" dirty="0"/>
              <a:t> de </a:t>
            </a:r>
            <a:r>
              <a:rPr lang="en-US" dirty="0" err="1"/>
              <a:t>luare</a:t>
            </a:r>
            <a:r>
              <a:rPr lang="en-US" dirty="0"/>
              <a:t> a </a:t>
            </a:r>
            <a:r>
              <a:rPr lang="en-US" dirty="0" err="1"/>
              <a:t>deciziilor</a:t>
            </a:r>
            <a:r>
              <a:rPr lang="en-US" dirty="0"/>
              <a:t>.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de </a:t>
            </a:r>
            <a:r>
              <a:rPr lang="en-US" dirty="0" err="1"/>
              <a:t>învățare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întărire</a:t>
            </a:r>
            <a:r>
              <a:rPr lang="en-US" dirty="0"/>
              <a:t> pot fi </a:t>
            </a:r>
            <a:r>
              <a:rPr lang="en-US" dirty="0" err="1"/>
              <a:t>modelate</a:t>
            </a:r>
            <a:r>
              <a:rPr lang="en-US" dirty="0"/>
              <a:t> ca MDP.</a:t>
            </a:r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lanț</a:t>
            </a:r>
            <a:r>
              <a:rPr lang="en-US" dirty="0"/>
              <a:t> Markov,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Markov, </a:t>
            </a:r>
            <a:r>
              <a:rPr lang="en-US" dirty="0" err="1"/>
              <a:t>este</a:t>
            </a:r>
            <a:r>
              <a:rPr lang="en-US" dirty="0"/>
              <a:t> un model </a:t>
            </a:r>
            <a:r>
              <a:rPr lang="en-US" dirty="0" err="1"/>
              <a:t>matematic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descrie</a:t>
            </a:r>
            <a:r>
              <a:rPr lang="en-US" dirty="0"/>
              <a:t> o </a:t>
            </a:r>
            <a:r>
              <a:rPr lang="en-US" dirty="0" err="1"/>
              <a:t>secvență</a:t>
            </a:r>
            <a:r>
              <a:rPr lang="en-US" dirty="0"/>
              <a:t> de </a:t>
            </a:r>
            <a:r>
              <a:rPr lang="en-US" dirty="0" err="1"/>
              <a:t>evenimente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probabilitatea</a:t>
            </a:r>
            <a:r>
              <a:rPr lang="en-US" dirty="0"/>
              <a:t> </a:t>
            </a:r>
            <a:r>
              <a:rPr lang="en-US" dirty="0" err="1"/>
              <a:t>următorului</a:t>
            </a:r>
            <a:r>
              <a:rPr lang="en-US" dirty="0"/>
              <a:t> </a:t>
            </a:r>
            <a:r>
              <a:rPr lang="en-US" dirty="0" err="1"/>
              <a:t>eveniment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curentă</a:t>
            </a:r>
            <a:r>
              <a:rPr lang="en-US" dirty="0"/>
              <a:t>.</a:t>
            </a:r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1064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148C-251A-6AD6-6134-E5FF8850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32576" cy="726557"/>
          </a:xfrm>
        </p:spPr>
        <p:txBody>
          <a:bodyPr>
            <a:normAutofit/>
          </a:bodyPr>
          <a:lstStyle/>
          <a:p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Lanțul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Markov 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(Markov chain)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4C8A-8353-F901-198C-6E479FF5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2" y="1194222"/>
            <a:ext cx="4394718" cy="49827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Lanțul</a:t>
            </a:r>
            <a:r>
              <a:rPr lang="en-US" dirty="0"/>
              <a:t> Markov, </a:t>
            </a:r>
            <a:r>
              <a:rPr lang="en-US" dirty="0" err="1"/>
              <a:t>denumit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Andre</a:t>
            </a:r>
            <a:r>
              <a:rPr lang="ro-MD" dirty="0"/>
              <a:t>i</a:t>
            </a:r>
            <a:r>
              <a:rPr lang="en-US" dirty="0"/>
              <a:t> Markov, </a:t>
            </a:r>
            <a:r>
              <a:rPr lang="ro-MD" dirty="0"/>
              <a:t>este </a:t>
            </a:r>
            <a:r>
              <a:rPr lang="en-US" dirty="0"/>
              <a:t>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matematic</a:t>
            </a:r>
            <a:r>
              <a:rPr lang="en-US" dirty="0"/>
              <a:t> care </a:t>
            </a:r>
            <a:r>
              <a:rPr lang="ro-MD" dirty="0"/>
              <a:t>are un set de </a:t>
            </a:r>
            <a:r>
              <a:rPr lang="en-US" dirty="0"/>
              <a:t>„</a:t>
            </a:r>
            <a:r>
              <a:rPr lang="en-US" dirty="0" err="1"/>
              <a:t>st</a:t>
            </a:r>
            <a:r>
              <a:rPr lang="ro-MD" dirty="0"/>
              <a:t>ă</a:t>
            </a:r>
            <a:r>
              <a:rPr lang="en-US" dirty="0"/>
              <a:t>r</a:t>
            </a:r>
            <a:r>
              <a:rPr lang="ro-MD" dirty="0"/>
              <a:t>i</a:t>
            </a:r>
            <a:r>
              <a:rPr lang="en-US" dirty="0"/>
              <a:t>” </a:t>
            </a:r>
            <a:endParaRPr lang="ro-MD" dirty="0"/>
          </a:p>
          <a:p>
            <a:pPr marL="0" indent="0">
              <a:buNone/>
            </a:pPr>
            <a:r>
              <a:rPr lang="en-US" dirty="0"/>
              <a:t>S ={s1,s2,...,</a:t>
            </a:r>
            <a:r>
              <a:rPr lang="en-US" dirty="0" err="1"/>
              <a:t>sr</a:t>
            </a:r>
            <a:r>
              <a:rPr lang="en-US" dirty="0"/>
              <a:t>}</a:t>
            </a:r>
            <a:r>
              <a:rPr lang="ro-MD" dirty="0"/>
              <a:t> </a:t>
            </a:r>
          </a:p>
          <a:p>
            <a:pPr marL="0" indent="0">
              <a:buNone/>
            </a:pPr>
            <a:r>
              <a:rPr lang="ro-MD" dirty="0"/>
              <a:t>și probabilități de tranziție din o stare în alta</a:t>
            </a:r>
            <a:r>
              <a:rPr lang="en-US" dirty="0"/>
              <a:t>.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într-una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de la o stare la </a:t>
            </a:r>
            <a:r>
              <a:rPr lang="en-US" dirty="0" err="1"/>
              <a:t>alta</a:t>
            </a:r>
            <a:r>
              <a:rPr lang="ro-MD" dirty="0"/>
              <a:t> cu probabilitatea indicată</a:t>
            </a:r>
            <a:r>
              <a:rPr lang="en-US" dirty="0"/>
              <a:t>. </a:t>
            </a:r>
            <a:endParaRPr lang="ro-MD" dirty="0"/>
          </a:p>
          <a:p>
            <a:pPr marL="0" indent="0">
              <a:buNone/>
            </a:pPr>
            <a:r>
              <a:rPr lang="en-US" dirty="0" err="1"/>
              <a:t>Trecerea</a:t>
            </a:r>
            <a:r>
              <a:rPr lang="en-US" dirty="0"/>
              <a:t> de la o stare la </a:t>
            </a:r>
            <a:r>
              <a:rPr lang="en-US" dirty="0" err="1"/>
              <a:t>alta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tranziție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probabilitatea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probabilitate</a:t>
            </a:r>
            <a:r>
              <a:rPr lang="en-US" dirty="0"/>
              <a:t> de </a:t>
            </a:r>
            <a:r>
              <a:rPr lang="en-US" dirty="0" err="1"/>
              <a:t>tranziție</a:t>
            </a:r>
            <a:r>
              <a:rPr lang="en-US" dirty="0"/>
              <a:t>. </a:t>
            </a:r>
            <a:endParaRPr lang="ro-MD" dirty="0"/>
          </a:p>
          <a:p>
            <a:pPr marL="0" indent="0">
              <a:buNone/>
            </a:pPr>
            <a:r>
              <a:rPr lang="ro-MD" dirty="0"/>
              <a:t>În acest lanț se presupune că s</a:t>
            </a:r>
            <a:r>
              <a:rPr lang="en-US" dirty="0" err="1"/>
              <a:t>tarea</a:t>
            </a:r>
            <a:r>
              <a:rPr lang="en-US" dirty="0"/>
              <a:t> </a:t>
            </a:r>
            <a:r>
              <a:rPr lang="en-US" dirty="0" err="1"/>
              <a:t>următoare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de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prezentă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150B5-8E97-C862-A2E3-03B4C065A047}"/>
              </a:ext>
            </a:extLst>
          </p:cNvPr>
          <p:cNvSpPr txBox="1"/>
          <p:nvPr/>
        </p:nvSpPr>
        <p:spPr>
          <a:xfrm>
            <a:off x="1726163" y="6270171"/>
            <a:ext cx="858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https://www.quora.com/What-is-a-state-of-Markov-chain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F19744-7EE1-CFA1-5E39-AB838448E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7" b="12943"/>
          <a:stretch/>
        </p:blipFill>
        <p:spPr bwMode="auto">
          <a:xfrm>
            <a:off x="4572000" y="2877623"/>
            <a:ext cx="7417838" cy="33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Gen Z monikers are already going 'extinct', say baby naming experts">
            <a:extLst>
              <a:ext uri="{FF2B5EF4-FFF2-40B4-BE49-F238E27FC236}">
                <a16:creationId xmlns:a16="http://schemas.microsoft.com/office/drawing/2014/main" id="{6061BBA5-0095-B6D3-6209-605E0CF43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r="10639" b="1225"/>
          <a:stretch/>
        </p:blipFill>
        <p:spPr bwMode="auto">
          <a:xfrm>
            <a:off x="8927058" y="218497"/>
            <a:ext cx="2922820" cy="25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4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72DC-9480-CE68-0556-32816F56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247827"/>
            <a:ext cx="10515600" cy="605259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Markov decision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2460-E53B-254A-6662-485DC21F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06" y="1035702"/>
            <a:ext cx="3344550" cy="53557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MDP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reprezentat</a:t>
            </a:r>
            <a:r>
              <a:rPr lang="en-US" dirty="0"/>
              <a:t> de 5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Un set de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afla</a:t>
            </a:r>
            <a:r>
              <a:rPr lang="en-US" dirty="0"/>
              <a:t> </a:t>
            </a:r>
            <a:r>
              <a:rPr lang="en-US" dirty="0" err="1"/>
              <a:t>agentul</a:t>
            </a:r>
            <a:r>
              <a:rPr lang="en-US" dirty="0"/>
              <a:t>.</a:t>
            </a:r>
          </a:p>
          <a:p>
            <a:r>
              <a:rPr lang="en-US" dirty="0"/>
              <a:t>Un set de </a:t>
            </a:r>
            <a:r>
              <a:rPr lang="en-US" dirty="0" err="1"/>
              <a:t>acțiuni</a:t>
            </a:r>
            <a:r>
              <a:rPr lang="en-US" dirty="0"/>
              <a:t> (A) care pot fi </a:t>
            </a:r>
            <a:r>
              <a:rPr lang="en-US" dirty="0" err="1"/>
              <a:t>efectuate</a:t>
            </a:r>
            <a:r>
              <a:rPr lang="en-US" dirty="0"/>
              <a:t> de un agent,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trece</a:t>
            </a:r>
            <a:r>
              <a:rPr lang="en-US" dirty="0"/>
              <a:t> de la o stare la </a:t>
            </a:r>
            <a:r>
              <a:rPr lang="en-US" dirty="0" err="1"/>
              <a:t>alta.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probabilitate</a:t>
            </a:r>
            <a:r>
              <a:rPr lang="en-US" dirty="0"/>
              <a:t> de </a:t>
            </a:r>
            <a:r>
              <a:rPr lang="en-US" dirty="0" err="1"/>
              <a:t>tranziție</a:t>
            </a:r>
            <a:r>
              <a:rPr lang="en-US" dirty="0"/>
              <a:t> (Pᵃₛ₁ₛ₂), de a </a:t>
            </a:r>
            <a:r>
              <a:rPr lang="en-US" dirty="0" err="1"/>
              <a:t>trece</a:t>
            </a:r>
            <a:r>
              <a:rPr lang="en-US" dirty="0"/>
              <a:t> de la o stare la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probabilitate</a:t>
            </a:r>
            <a:r>
              <a:rPr lang="en-US" dirty="0"/>
              <a:t> de </a:t>
            </a:r>
            <a:r>
              <a:rPr lang="en-US" dirty="0" err="1"/>
              <a:t>recompensă</a:t>
            </a:r>
            <a:r>
              <a:rPr lang="en-US" dirty="0"/>
              <a:t> ( Rᵃₛ₁ₛ₂), </a:t>
            </a:r>
            <a:r>
              <a:rPr lang="en-US" dirty="0" err="1"/>
              <a:t>dobândite</a:t>
            </a:r>
            <a:r>
              <a:rPr lang="en-US" dirty="0"/>
              <a:t> de agent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trecerea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stare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.</a:t>
            </a:r>
          </a:p>
          <a:p>
            <a:r>
              <a:rPr lang="en-US" dirty="0"/>
              <a:t>Un factor de </a:t>
            </a:r>
            <a:r>
              <a:rPr lang="en-US" dirty="0" err="1"/>
              <a:t>reducere</a:t>
            </a:r>
            <a:r>
              <a:rPr lang="en-US" dirty="0"/>
              <a:t> (</a:t>
            </a:r>
            <a:r>
              <a:rPr lang="el-GR" dirty="0"/>
              <a:t>γ), </a:t>
            </a:r>
            <a:r>
              <a:rPr lang="en-US" dirty="0"/>
              <a:t>care </a:t>
            </a:r>
            <a:r>
              <a:rPr lang="en-US" dirty="0" err="1"/>
              <a:t>controlează</a:t>
            </a:r>
            <a:r>
              <a:rPr lang="en-US" dirty="0"/>
              <a:t> </a:t>
            </a:r>
            <a:r>
              <a:rPr lang="en-US" dirty="0" err="1"/>
              <a:t>importanța</a:t>
            </a:r>
            <a:r>
              <a:rPr lang="en-US" dirty="0"/>
              <a:t> </a:t>
            </a:r>
            <a:r>
              <a:rPr lang="en-US" dirty="0" err="1"/>
              <a:t>recompenselor</a:t>
            </a:r>
            <a:r>
              <a:rPr lang="en-US" dirty="0"/>
              <a:t> </a:t>
            </a:r>
            <a:r>
              <a:rPr lang="en-US" dirty="0" err="1"/>
              <a:t>imediate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viitoare</a:t>
            </a:r>
            <a:r>
              <a:rPr lang="en-US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86A7C9-1730-6169-78B1-48CA684B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6" y="1212981"/>
            <a:ext cx="8613237" cy="48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2593F-E1E7-2E3A-15B2-E016E14BB9AE}"/>
              </a:ext>
            </a:extLst>
          </p:cNvPr>
          <p:cNvSpPr txBox="1"/>
          <p:nvPr/>
        </p:nvSpPr>
        <p:spPr>
          <a:xfrm>
            <a:off x="1110343" y="6438122"/>
            <a:ext cx="995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https://sanchittanwar75.medium.com/markov-chains-and-markov-decision-process-e91cda7fa8f2</a:t>
            </a:r>
          </a:p>
        </p:txBody>
      </p:sp>
    </p:spTree>
    <p:extLst>
      <p:ext uri="{BB962C8B-B14F-4D97-AF65-F5344CB8AC3E}">
        <p14:creationId xmlns:p14="http://schemas.microsoft.com/office/powerpoint/2010/main" val="154818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FE0B-6107-8DBD-E7C1-71B5AD73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Formularea scopului în învățarea automată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98FB-EDB6-F6F8-0A19-EE2ECEE6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ro-MD" dirty="0"/>
              <a:t>Pornind de la starea inițială, de ales un set de tranziții optimi </a:t>
            </a:r>
            <a:r>
              <a:rPr lang="en-US" dirty="0"/>
              <a:t>cu </a:t>
            </a:r>
            <a:r>
              <a:rPr lang="en-US" dirty="0" err="1"/>
              <a:t>scopul</a:t>
            </a:r>
            <a:r>
              <a:rPr lang="en-US" dirty="0"/>
              <a:t> de a </a:t>
            </a:r>
            <a:r>
              <a:rPr lang="en-US" b="1" dirty="0" err="1"/>
              <a:t>maximiza</a:t>
            </a:r>
            <a:r>
              <a:rPr lang="en-US" b="1" dirty="0"/>
              <a:t> </a:t>
            </a:r>
            <a:r>
              <a:rPr lang="en-US" b="1" dirty="0" err="1"/>
              <a:t>recompensa</a:t>
            </a:r>
            <a:r>
              <a:rPr lang="en-US" b="1" dirty="0"/>
              <a:t> </a:t>
            </a:r>
            <a:r>
              <a:rPr lang="en-US" dirty="0"/>
              <a:t>pe termen lung, al </a:t>
            </a:r>
            <a:r>
              <a:rPr lang="en-US" dirty="0" err="1"/>
              <a:t>cărei</a:t>
            </a:r>
            <a:r>
              <a:rPr lang="en-US" dirty="0"/>
              <a:t> feedback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incomplet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întârziat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ROBOTS: Your Guide to the World of Robotics">
            <a:extLst>
              <a:ext uri="{FF2B5EF4-FFF2-40B4-BE49-F238E27FC236}">
                <a16:creationId xmlns:a16="http://schemas.microsoft.com/office/drawing/2014/main" id="{AACF132E-75C6-2BDD-C260-0CF67D9A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42" y="3429000"/>
            <a:ext cx="366395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c Sah din lemn, Cardinal Classics, 20139170 | Noriel">
            <a:extLst>
              <a:ext uri="{FF2B5EF4-FFF2-40B4-BE49-F238E27FC236}">
                <a16:creationId xmlns:a16="http://schemas.microsoft.com/office/drawing/2014/main" id="{920D0CE8-0599-20A5-445B-6352CCC6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" y="2976789"/>
            <a:ext cx="3088109" cy="30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Vs | Highly Automated Vehicles | Alliance For Automotive Innovation">
            <a:extLst>
              <a:ext uri="{FF2B5EF4-FFF2-40B4-BE49-F238E27FC236}">
                <a16:creationId xmlns:a16="http://schemas.microsoft.com/office/drawing/2014/main" id="{195895DE-6A43-8D0D-1E5E-54A3244A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61" y="2976789"/>
            <a:ext cx="4042650" cy="25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8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7B86-A2B6-C67C-96AA-C0DAD4FB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977"/>
          </a:xfrm>
        </p:spPr>
        <p:txBody>
          <a:bodyPr>
            <a:normAutofit fontScale="90000"/>
          </a:bodyPr>
          <a:lstStyle/>
          <a:p>
            <a:r>
              <a:rPr lang="ro-MD" dirty="0"/>
              <a:t>Ecuația Bellman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47CBC-7BA9-6C4F-E576-81C075FA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8939"/>
            <a:ext cx="9864012" cy="24912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MD" b="1" i="1" dirty="0"/>
              <a:t>S</a:t>
            </a:r>
            <a:r>
              <a:rPr lang="ro-MD" dirty="0"/>
              <a:t> este starea</a:t>
            </a:r>
            <a:r>
              <a:rPr lang="en-US" dirty="0"/>
              <a:t>;</a:t>
            </a:r>
            <a:r>
              <a:rPr lang="ro-MD" dirty="0"/>
              <a:t> </a:t>
            </a:r>
          </a:p>
          <a:p>
            <a:pPr marL="0" indent="0">
              <a:buNone/>
            </a:pPr>
            <a:r>
              <a:rPr lang="ro-MD" b="1" i="1" dirty="0"/>
              <a:t>V(S)</a:t>
            </a:r>
            <a:r>
              <a:rPr lang="ro-MD" dirty="0"/>
              <a:t> este VALOAREA stării și anume, câtă recompensă putem obține prin acțiuni din starea aceasta</a:t>
            </a:r>
            <a:r>
              <a:rPr lang="en-US" dirty="0"/>
              <a:t>;</a:t>
            </a:r>
            <a:endParaRPr lang="ro-MD" dirty="0"/>
          </a:p>
          <a:p>
            <a:pPr marL="0" indent="0">
              <a:buNone/>
            </a:pPr>
            <a:r>
              <a:rPr lang="ro-MD" b="1" i="1" dirty="0"/>
              <a:t>a</a:t>
            </a:r>
            <a:r>
              <a:rPr lang="ro-MD" dirty="0"/>
              <a:t> este o acțiune</a:t>
            </a:r>
            <a:r>
              <a:rPr lang="en-US" dirty="0"/>
              <a:t>;</a:t>
            </a:r>
            <a:endParaRPr lang="ro-MD" dirty="0"/>
          </a:p>
          <a:p>
            <a:pPr marL="0" indent="0">
              <a:buNone/>
            </a:pPr>
            <a:r>
              <a:rPr lang="ro-MD" b="1" i="1" dirty="0"/>
              <a:t>R(s,a)</a:t>
            </a:r>
            <a:r>
              <a:rPr lang="ro-MD" dirty="0"/>
              <a:t> este recompensa pentru acțiunea </a:t>
            </a:r>
            <a:r>
              <a:rPr lang="ro-MD" b="1" i="1" dirty="0"/>
              <a:t>a</a:t>
            </a:r>
            <a:r>
              <a:rPr lang="ro-MD" dirty="0"/>
              <a:t> în starea </a:t>
            </a:r>
            <a:r>
              <a:rPr lang="ro-MD" b="1" i="1" dirty="0"/>
              <a:t>s</a:t>
            </a:r>
            <a:r>
              <a:rPr lang="en-US" dirty="0"/>
              <a:t>;</a:t>
            </a:r>
            <a:endParaRPr lang="ro-MD" dirty="0"/>
          </a:p>
          <a:p>
            <a:pPr marL="0" indent="0">
              <a:buNone/>
            </a:pPr>
            <a:r>
              <a:rPr lang="ro-MD" b="1" i="1" dirty="0"/>
              <a:t>ɣ </a:t>
            </a:r>
            <a:r>
              <a:rPr lang="ro-MD" dirty="0"/>
              <a:t>este coeficientul care micșorează valoarea stărilor următoare </a:t>
            </a:r>
            <a:r>
              <a:rPr lang="ro-MD" b="1" i="1" dirty="0"/>
              <a:t>V(s</a:t>
            </a:r>
            <a:r>
              <a:rPr lang="en-US" b="1" i="1" dirty="0"/>
              <a:t>’</a:t>
            </a:r>
            <a:r>
              <a:rPr lang="ro-MD" b="1" i="1" dirty="0"/>
              <a:t>)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ro-MD" b="1" i="1" dirty="0"/>
              <a:t>max</a:t>
            </a:r>
            <a:r>
              <a:rPr lang="ro-MD" b="1" i="1" baseline="-25000" dirty="0"/>
              <a:t>a</a:t>
            </a:r>
            <a:r>
              <a:rPr lang="ro-MD" dirty="0"/>
              <a:t> indică </a:t>
            </a:r>
            <a:r>
              <a:rPr lang="en-US" dirty="0"/>
              <a:t>g</a:t>
            </a:r>
            <a:r>
              <a:rPr lang="ro-MD" dirty="0"/>
              <a:t>ă</a:t>
            </a:r>
            <a:r>
              <a:rPr lang="en-US" dirty="0" err="1"/>
              <a:t>sirea</a:t>
            </a:r>
            <a:r>
              <a:rPr lang="en-US" dirty="0"/>
              <a:t> </a:t>
            </a:r>
            <a:r>
              <a:rPr lang="ro-MD" dirty="0"/>
              <a:t>valorii maxime  pentru toate acțiunile posibile </a:t>
            </a:r>
            <a:r>
              <a:rPr lang="ro-MD" b="1" i="1" dirty="0"/>
              <a:t>a</a:t>
            </a:r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FAD01-9DE5-E8B8-B515-D2E132381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3" t="38367" r="38546" b="33606"/>
          <a:stretch/>
        </p:blipFill>
        <p:spPr>
          <a:xfrm>
            <a:off x="2326433" y="1183064"/>
            <a:ext cx="6882881" cy="2008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C2E87-D522-BE10-8F75-5E91A9763ED0}"/>
              </a:ext>
            </a:extLst>
          </p:cNvPr>
          <p:cNvSpPr txBox="1"/>
          <p:nvPr/>
        </p:nvSpPr>
        <p:spPr>
          <a:xfrm>
            <a:off x="838200" y="6391469"/>
            <a:ext cx="97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https://www.youtube.com/watch?v=14BfO5lMiuk</a:t>
            </a:r>
          </a:p>
        </p:txBody>
      </p:sp>
    </p:spTree>
    <p:extLst>
      <p:ext uri="{BB962C8B-B14F-4D97-AF65-F5344CB8AC3E}">
        <p14:creationId xmlns:p14="http://schemas.microsoft.com/office/powerpoint/2010/main" val="161572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829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Google Sans</vt:lpstr>
      <vt:lpstr>Office Theme</vt:lpstr>
      <vt:lpstr>Învățarea prin consolidare</vt:lpstr>
      <vt:lpstr>Definiția</vt:lpstr>
      <vt:lpstr>Învățarea cu întărire</vt:lpstr>
      <vt:lpstr>Mediul de învățare</vt:lpstr>
      <vt:lpstr>Markov decision process (MDP)</vt:lpstr>
      <vt:lpstr>Lanțul Markov (Markov chain)</vt:lpstr>
      <vt:lpstr>Markov decision process</vt:lpstr>
      <vt:lpstr>Formularea scopului în învățarea automată</vt:lpstr>
      <vt:lpstr>Ecuația Bellman</vt:lpstr>
      <vt:lpstr>Programarea dinamică</vt:lpstr>
      <vt:lpstr>Programare dinamică  (Dynamic Programming).</vt:lpstr>
      <vt:lpstr>Programare dinamică cu ecuația Bellman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Învățarea prin consolidare</dc:title>
  <dc:creator>Bobicev Victoria</dc:creator>
  <cp:lastModifiedBy>Bobicev Victoria</cp:lastModifiedBy>
  <cp:revision>10</cp:revision>
  <dcterms:created xsi:type="dcterms:W3CDTF">2024-03-18T20:49:10Z</dcterms:created>
  <dcterms:modified xsi:type="dcterms:W3CDTF">2024-11-22T21:03:20Z</dcterms:modified>
</cp:coreProperties>
</file>