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62" autoAdjust="0"/>
    <p:restoredTop sz="94660"/>
  </p:normalViewPr>
  <p:slideViewPr>
    <p:cSldViewPr snapToGrid="0">
      <p:cViewPr varScale="1">
        <p:scale>
          <a:sx n="116" d="100"/>
          <a:sy n="11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8FF98-8A03-4669-A4C1-16E832706AEC}" type="datetimeFigureOut">
              <a:rPr lang="en-US" smtClean="0"/>
              <a:t>1/29/2021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628559-51F8-44C7-BD32-661F2ED06890}" type="slidenum">
              <a:rPr lang="en-US" smtClean="0"/>
              <a:t>‹#›</a:t>
            </a:fld>
            <a:endParaRPr lang="en-US"/>
          </a:p>
        </p:txBody>
      </p:sp>
    </p:spTree>
    <p:extLst>
      <p:ext uri="{BB962C8B-B14F-4D97-AF65-F5344CB8AC3E}">
        <p14:creationId xmlns:p14="http://schemas.microsoft.com/office/powerpoint/2010/main" val="206058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GB" dirty="0" err="1" smtClean="0"/>
              <a:t>Notite</a:t>
            </a:r>
            <a:r>
              <a:rPr lang="en-GB" dirty="0" smtClean="0"/>
              <a:t> la </a:t>
            </a:r>
            <a:r>
              <a:rPr lang="en-GB" dirty="0" err="1" smtClean="0"/>
              <a:t>lectie</a:t>
            </a:r>
            <a:r>
              <a:rPr lang="en-GB" dirty="0" smtClean="0"/>
              <a:t> </a:t>
            </a:r>
            <a:endParaRPr lang="en-US" dirty="0"/>
          </a:p>
        </p:txBody>
      </p:sp>
      <p:sp>
        <p:nvSpPr>
          <p:cNvPr id="4" name="Номер слайда 3"/>
          <p:cNvSpPr>
            <a:spLocks noGrp="1"/>
          </p:cNvSpPr>
          <p:nvPr>
            <p:ph type="sldNum" sz="quarter" idx="10"/>
          </p:nvPr>
        </p:nvSpPr>
        <p:spPr/>
        <p:txBody>
          <a:bodyPr/>
          <a:lstStyle/>
          <a:p>
            <a:fld id="{0C628559-51F8-44C7-BD32-661F2ED06890}" type="slidenum">
              <a:rPr lang="en-US" smtClean="0"/>
              <a:t>1</a:t>
            </a:fld>
            <a:endParaRPr lang="en-US"/>
          </a:p>
        </p:txBody>
      </p:sp>
    </p:spTree>
    <p:extLst>
      <p:ext uri="{BB962C8B-B14F-4D97-AF65-F5344CB8AC3E}">
        <p14:creationId xmlns:p14="http://schemas.microsoft.com/office/powerpoint/2010/main" val="414358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0C628559-51F8-44C7-BD32-661F2ED06890}" type="slidenum">
              <a:rPr lang="en-US" smtClean="0"/>
              <a:t>4</a:t>
            </a:fld>
            <a:endParaRPr lang="en-US"/>
          </a:p>
        </p:txBody>
      </p:sp>
    </p:spTree>
    <p:extLst>
      <p:ext uri="{BB962C8B-B14F-4D97-AF65-F5344CB8AC3E}">
        <p14:creationId xmlns:p14="http://schemas.microsoft.com/office/powerpoint/2010/main" val="754549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1/29/2021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49293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1/29/2021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7089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1/29/2021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27369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3EBB42FD-6366-4779-9FE3-3E8955923E93}" type="datetimeFigureOut">
              <a:rPr lang="en-US" smtClean="0"/>
              <a:t>1/29/2021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10475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EBB42FD-6366-4779-9FE3-3E8955923E93}" type="datetimeFigureOut">
              <a:rPr lang="en-US" smtClean="0"/>
              <a:t>1/29/2021</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647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3EBB42FD-6366-4779-9FE3-3E8955923E93}" type="datetimeFigureOut">
              <a:rPr lang="en-US" smtClean="0"/>
              <a:t>1/29/2021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51739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3EBB42FD-6366-4779-9FE3-3E8955923E93}" type="datetimeFigureOut">
              <a:rPr lang="en-US" smtClean="0"/>
              <a:t>1/29/2021</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360602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3EBB42FD-6366-4779-9FE3-3E8955923E93}" type="datetimeFigureOut">
              <a:rPr lang="en-US" smtClean="0"/>
              <a:t>1/29/2021</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789787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EBB42FD-6366-4779-9FE3-3E8955923E93}" type="datetimeFigureOut">
              <a:rPr lang="en-US" smtClean="0"/>
              <a:t>1/29/2021</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48694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1/29/2021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42842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EBB42FD-6366-4779-9FE3-3E8955923E93}" type="datetimeFigureOut">
              <a:rPr lang="en-US" smtClean="0"/>
              <a:t>1/29/2021</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3C249529-30DE-4910-9B6E-9EAF452A3B24}" type="slidenum">
              <a:rPr lang="en-US" smtClean="0"/>
              <a:t>‹#›</a:t>
            </a:fld>
            <a:endParaRPr lang="en-US"/>
          </a:p>
        </p:txBody>
      </p:sp>
    </p:spTree>
    <p:extLst>
      <p:ext uri="{BB962C8B-B14F-4D97-AF65-F5344CB8AC3E}">
        <p14:creationId xmlns:p14="http://schemas.microsoft.com/office/powerpoint/2010/main" val="2552748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BB42FD-6366-4779-9FE3-3E8955923E93}" type="datetimeFigureOut">
              <a:rPr lang="en-US" smtClean="0"/>
              <a:t>1/29/2021</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49529-30DE-4910-9B6E-9EAF452A3B24}" type="slidenum">
              <a:rPr lang="en-US" smtClean="0"/>
              <a:t>‹#›</a:t>
            </a:fld>
            <a:endParaRPr lang="en-US"/>
          </a:p>
        </p:txBody>
      </p:sp>
    </p:spTree>
    <p:extLst>
      <p:ext uri="{BB962C8B-B14F-4D97-AF65-F5344CB8AC3E}">
        <p14:creationId xmlns:p14="http://schemas.microsoft.com/office/powerpoint/2010/main" val="61859993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ro.wikipedia.org/wiki/Limba_englez%C4%8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752860"/>
            <a:ext cx="9144000" cy="610184"/>
          </a:xfrm>
        </p:spPr>
        <p:txBody>
          <a:bodyPr>
            <a:noAutofit/>
          </a:bodyPr>
          <a:lstStyle/>
          <a:p>
            <a:r>
              <a:rPr lang="ro-MD" sz="4000" b="1" dirty="0" smtClean="0">
                <a:latin typeface="Times New Roman" panose="02020603050405020304" pitchFamily="18" charset="0"/>
                <a:cs typeface="Times New Roman" panose="02020603050405020304" pitchFamily="18" charset="0"/>
              </a:rPr>
              <a:t>Proiectarea Asistată </a:t>
            </a:r>
            <a:r>
              <a:rPr lang="en-GB" sz="4000" b="1" dirty="0" smtClean="0">
                <a:latin typeface="Times New Roman" panose="02020603050405020304" pitchFamily="18" charset="0"/>
                <a:cs typeface="Times New Roman" panose="02020603050405020304" pitchFamily="18" charset="0"/>
              </a:rPr>
              <a:t>de Calculator</a:t>
            </a:r>
            <a:r>
              <a:rPr lang="ro-MD" sz="4000" b="1" dirty="0" smtClean="0">
                <a:latin typeface="Times New Roman" panose="02020603050405020304" pitchFamily="18" charset="0"/>
                <a:cs typeface="Times New Roman" panose="02020603050405020304" pitchFamily="18" charset="0"/>
              </a:rPr>
              <a:t/>
            </a:r>
            <a:br>
              <a:rPr lang="ro-MD" sz="4000" b="1" dirty="0" smtClean="0">
                <a:latin typeface="Times New Roman" panose="02020603050405020304" pitchFamily="18" charset="0"/>
                <a:cs typeface="Times New Roman" panose="02020603050405020304" pitchFamily="18" charset="0"/>
              </a:rPr>
            </a:br>
            <a:r>
              <a:rPr lang="ro-MD" sz="4000" b="1" dirty="0" smtClean="0">
                <a:latin typeface="Times New Roman" panose="02020603050405020304" pitchFamily="18" charset="0"/>
                <a:cs typeface="Times New Roman" panose="02020603050405020304" pitchFamily="18" charset="0"/>
              </a:rPr>
              <a:t>L.1 – Introducere Noțiuni de bază</a:t>
            </a:r>
            <a:endParaRPr lang="en-US" sz="40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524000" y="6019800"/>
            <a:ext cx="9144000" cy="635000"/>
          </a:xfrm>
        </p:spPr>
        <p:txBody>
          <a:bodyPr/>
          <a:lstStyle/>
          <a:p>
            <a:r>
              <a:rPr lang="en-US" dirty="0" smtClean="0"/>
              <a:t>Conf. Univ. Dr. </a:t>
            </a:r>
            <a:r>
              <a:rPr lang="en-US" dirty="0" err="1" smtClean="0"/>
              <a:t>Crețu</a:t>
            </a:r>
            <a:r>
              <a:rPr lang="en-US" dirty="0" smtClean="0"/>
              <a:t> </a:t>
            </a:r>
            <a:r>
              <a:rPr lang="en-US" dirty="0" err="1" smtClean="0"/>
              <a:t>Vasilii</a:t>
            </a:r>
            <a:endParaRPr lang="en-US" dirty="0" smtClean="0"/>
          </a:p>
          <a:p>
            <a:endParaRPr lang="en-US" dirty="0"/>
          </a:p>
        </p:txBody>
      </p:sp>
      <p:sp>
        <p:nvSpPr>
          <p:cNvPr id="4" name="TextBox 3"/>
          <p:cNvSpPr txBox="1"/>
          <p:nvPr/>
        </p:nvSpPr>
        <p:spPr>
          <a:xfrm>
            <a:off x="1524000" y="1827040"/>
            <a:ext cx="10429592" cy="369332"/>
          </a:xfrm>
          <a:prstGeom prst="rect">
            <a:avLst/>
          </a:prstGeom>
          <a:noFill/>
        </p:spPr>
        <p:txBody>
          <a:bodyPr wrap="square" rtlCol="0">
            <a:spAutoFit/>
          </a:bodyPr>
          <a:lstStyle/>
          <a:p>
            <a:r>
              <a:rPr lang="ro-MD" dirty="0" smtClean="0"/>
              <a:t>Scopul Lecției: </a:t>
            </a:r>
            <a:r>
              <a:rPr lang="en-GB" dirty="0" smtClean="0"/>
              <a:t>de a face </a:t>
            </a:r>
            <a:r>
              <a:rPr lang="ro-MD" dirty="0" smtClean="0"/>
              <a:t>cunoștință cu conceptele de bază utilizate în cursul dat</a:t>
            </a:r>
            <a:endParaRPr lang="en-US" dirty="0"/>
          </a:p>
        </p:txBody>
      </p:sp>
    </p:spTree>
    <p:extLst>
      <p:ext uri="{BB962C8B-B14F-4D97-AF65-F5344CB8AC3E}">
        <p14:creationId xmlns:p14="http://schemas.microsoft.com/office/powerpoint/2010/main" val="3415190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997" y="132627"/>
            <a:ext cx="4762927" cy="663833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814" y="1103705"/>
            <a:ext cx="5214980" cy="3915246"/>
          </a:xfrm>
          <a:prstGeom prst="rect">
            <a:avLst/>
          </a:prstGeom>
        </p:spPr>
      </p:pic>
    </p:spTree>
    <p:extLst>
      <p:ext uri="{BB962C8B-B14F-4D97-AF65-F5344CB8AC3E}">
        <p14:creationId xmlns:p14="http://schemas.microsoft.com/office/powerpoint/2010/main" val="3650889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вниз 4"/>
          <p:cNvSpPr/>
          <p:nvPr/>
        </p:nvSpPr>
        <p:spPr>
          <a:xfrm>
            <a:off x="4717510" y="6959820"/>
            <a:ext cx="142814" cy="7096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b leduri 3x3x3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67" y="3142606"/>
            <a:ext cx="6605144" cy="3715394"/>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4182" y="0"/>
            <a:ext cx="6557818" cy="6858000"/>
          </a:xfrm>
          <a:prstGeom prst="rect">
            <a:avLst/>
          </a:prstGeom>
        </p:spPr>
      </p:pic>
    </p:spTree>
    <p:extLst>
      <p:ext uri="{BB962C8B-B14F-4D97-AF65-F5344CB8AC3E}">
        <p14:creationId xmlns:p14="http://schemas.microsoft.com/office/powerpoint/2010/main" val="2907169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753" y="95619"/>
            <a:ext cx="11925701" cy="327893"/>
          </a:xfrm>
        </p:spPr>
        <p:txBody>
          <a:bodyPr>
            <a:normAutofit fontScale="90000"/>
          </a:bodyPr>
          <a:lstStyle/>
          <a:p>
            <a:pPr lvl="1" algn="l" rtl="0">
              <a:lnSpc>
                <a:spcPct val="90000"/>
              </a:lnSpc>
              <a:spcBef>
                <a:spcPct val="0"/>
              </a:spcBef>
            </a:pPr>
            <a:r>
              <a:rPr lang="ro-RO" sz="1800" b="1" dirty="0"/>
              <a:t>Scurt </a:t>
            </a:r>
            <a:r>
              <a:rPr lang="ro-RO" sz="1800" b="1" dirty="0" smtClean="0"/>
              <a:t>Istoric</a:t>
            </a:r>
            <a:endParaRPr lang="en-US" dirty="0"/>
          </a:p>
        </p:txBody>
      </p:sp>
      <p:sp>
        <p:nvSpPr>
          <p:cNvPr id="3" name="Объект 2"/>
          <p:cNvSpPr>
            <a:spLocks noGrp="1"/>
          </p:cNvSpPr>
          <p:nvPr>
            <p:ph idx="1"/>
          </p:nvPr>
        </p:nvSpPr>
        <p:spPr>
          <a:xfrm>
            <a:off x="211756" y="423512"/>
            <a:ext cx="11848698" cy="6304547"/>
          </a:xfrm>
        </p:spPr>
        <p:txBody>
          <a:bodyPr/>
          <a:lstStyle/>
          <a:p>
            <a:r>
              <a:rPr lang="en-GB" dirty="0" smtClean="0"/>
              <a:t>1902 </a:t>
            </a:r>
            <a:r>
              <a:rPr lang="en-US" dirty="0" smtClean="0"/>
              <a:t>Albert Parker Hanson </a:t>
            </a:r>
            <a:r>
              <a:rPr lang="en-US" dirty="0" err="1" smtClean="0"/>
              <a:t>patenteaz</a:t>
            </a:r>
            <a:r>
              <a:rPr lang="ro-MD" dirty="0" smtClean="0"/>
              <a:t>ă prototipul ideie de circuit imprimat. Metoda presupunea formarea unui model pe folie de cupru sau de bronz, decuparea ei ulterioară. În continuare elementele formate se lipeau pe suprafața unui dielectric uzual hîrtie parafinată sauceva similar</a:t>
            </a:r>
          </a:p>
          <a:p>
            <a:r>
              <a:rPr lang="ro-RO" dirty="0" smtClean="0"/>
              <a:t>1906 </a:t>
            </a:r>
            <a:r>
              <a:rPr lang="ro-RO" dirty="0"/>
              <a:t>T.A. Edison propune </a:t>
            </a:r>
            <a:endParaRPr lang="ro-RO" dirty="0" smtClean="0"/>
          </a:p>
          <a:p>
            <a:pPr marL="914400" lvl="1" indent="-457200">
              <a:buFont typeface="+mj-lt"/>
              <a:buAutoNum type="arabicPeriod"/>
            </a:pPr>
            <a:r>
              <a:rPr lang="it-IT" dirty="0" smtClean="0"/>
              <a:t>Modelul se formează cu ajutorul polimerilor adezivi prin aplicarea</a:t>
            </a:r>
            <a:r>
              <a:rPr lang="ro-MD" dirty="0" smtClean="0"/>
              <a:t> pe suprafața lor ne întărită a prafului de grafit sau de bronză</a:t>
            </a:r>
          </a:p>
          <a:p>
            <a:pPr marL="914400" lvl="1" indent="-457200">
              <a:buFont typeface="+mj-lt"/>
              <a:buAutoNum type="arabicPeriod"/>
            </a:pPr>
            <a:r>
              <a:rPr lang="en-US" dirty="0" err="1" smtClean="0"/>
              <a:t>Modelul</a:t>
            </a:r>
            <a:r>
              <a:rPr lang="en-US" dirty="0" smtClean="0"/>
              <a:t> </a:t>
            </a:r>
            <a:r>
              <a:rPr lang="en-US" dirty="0" err="1" smtClean="0"/>
              <a:t>este</a:t>
            </a:r>
            <a:r>
              <a:rPr lang="en-US" dirty="0" smtClean="0"/>
              <a:t> format direct </a:t>
            </a:r>
            <a:r>
              <a:rPr lang="en-US" dirty="0" err="1" smtClean="0"/>
              <a:t>pe</a:t>
            </a:r>
            <a:r>
              <a:rPr lang="en-US" dirty="0" smtClean="0"/>
              <a:t> dielectric. Lapis (</a:t>
            </a:r>
            <a:r>
              <a:rPr lang="en-US" dirty="0" err="1" smtClean="0"/>
              <a:t>azotat</a:t>
            </a:r>
            <a:r>
              <a:rPr lang="en-US" dirty="0" smtClean="0"/>
              <a:t> de </a:t>
            </a:r>
            <a:r>
              <a:rPr lang="en-US" dirty="0" err="1" smtClean="0"/>
              <a:t>argint</a:t>
            </a:r>
            <a:r>
              <a:rPr lang="en-US" dirty="0" smtClean="0"/>
              <a:t>) </a:t>
            </a:r>
            <a:r>
              <a:rPr lang="en-US" dirty="0" err="1" smtClean="0"/>
              <a:t>este</a:t>
            </a:r>
            <a:r>
              <a:rPr lang="en-US" dirty="0" smtClean="0"/>
              <a:t> </a:t>
            </a:r>
            <a:r>
              <a:rPr lang="en-US" dirty="0" err="1" smtClean="0"/>
              <a:t>folosit</a:t>
            </a:r>
            <a:r>
              <a:rPr lang="en-US" dirty="0" smtClean="0"/>
              <a:t> </a:t>
            </a:r>
            <a:r>
              <a:rPr lang="en-US" dirty="0" err="1" smtClean="0"/>
              <a:t>pentru</a:t>
            </a:r>
            <a:r>
              <a:rPr lang="en-US" dirty="0" smtClean="0"/>
              <a:t> a </a:t>
            </a:r>
            <a:r>
              <a:rPr lang="en-US" dirty="0" err="1" smtClean="0"/>
              <a:t>aplica</a:t>
            </a:r>
            <a:r>
              <a:rPr lang="en-US" dirty="0" smtClean="0"/>
              <a:t> </a:t>
            </a:r>
            <a:r>
              <a:rPr lang="en-US" dirty="0" err="1" smtClean="0"/>
              <a:t>imaginea</a:t>
            </a:r>
            <a:r>
              <a:rPr lang="en-US" dirty="0" smtClean="0"/>
              <a:t>, </a:t>
            </a:r>
            <a:r>
              <a:rPr lang="en-US" dirty="0" err="1" smtClean="0"/>
              <a:t>după</a:t>
            </a:r>
            <a:r>
              <a:rPr lang="en-US" dirty="0" smtClean="0"/>
              <a:t> care </a:t>
            </a:r>
            <a:r>
              <a:rPr lang="en-US" dirty="0" err="1" smtClean="0"/>
              <a:t>argintul</a:t>
            </a:r>
            <a:r>
              <a:rPr lang="en-US" dirty="0" smtClean="0"/>
              <a:t> </a:t>
            </a:r>
            <a:r>
              <a:rPr lang="en-US" dirty="0" err="1" smtClean="0"/>
              <a:t>este</a:t>
            </a:r>
            <a:r>
              <a:rPr lang="en-US" dirty="0" smtClean="0"/>
              <a:t> </a:t>
            </a:r>
            <a:r>
              <a:rPr lang="en-US" dirty="0" err="1" smtClean="0"/>
              <a:t>pur</a:t>
            </a:r>
            <a:r>
              <a:rPr lang="en-US" dirty="0" smtClean="0"/>
              <a:t> </a:t>
            </a:r>
            <a:r>
              <a:rPr lang="en-US" dirty="0" err="1" smtClean="0"/>
              <a:t>și</a:t>
            </a:r>
            <a:r>
              <a:rPr lang="en-US" dirty="0" smtClean="0"/>
              <a:t> </a:t>
            </a:r>
            <a:r>
              <a:rPr lang="en-US" dirty="0" err="1" smtClean="0"/>
              <a:t>simplu</a:t>
            </a:r>
            <a:r>
              <a:rPr lang="en-US" dirty="0" smtClean="0"/>
              <a:t> </a:t>
            </a:r>
            <a:r>
              <a:rPr lang="en-US" dirty="0" err="1" smtClean="0"/>
              <a:t>restabilit</a:t>
            </a:r>
            <a:r>
              <a:rPr lang="en-US" dirty="0" smtClean="0"/>
              <a:t> din </a:t>
            </a:r>
            <a:r>
              <a:rPr lang="en-US" dirty="0" err="1" smtClean="0"/>
              <a:t>sare</a:t>
            </a:r>
            <a:r>
              <a:rPr lang="en-US" dirty="0" smtClean="0"/>
              <a:t>.</a:t>
            </a:r>
            <a:endParaRPr lang="ru-RU" dirty="0" smtClean="0"/>
          </a:p>
          <a:p>
            <a:pPr marL="914400" lvl="1" indent="-457200">
              <a:buFont typeface="+mj-lt"/>
              <a:buAutoNum type="arabicPeriod"/>
            </a:pPr>
            <a:r>
              <a:rPr lang="en-US" dirty="0" err="1" smtClean="0"/>
              <a:t>Conductorul</a:t>
            </a:r>
            <a:r>
              <a:rPr lang="en-US" dirty="0" smtClean="0"/>
              <a:t> </a:t>
            </a:r>
            <a:r>
              <a:rPr lang="en-US" dirty="0" err="1" smtClean="0"/>
              <a:t>este</a:t>
            </a:r>
            <a:r>
              <a:rPr lang="en-US" dirty="0" smtClean="0"/>
              <a:t> </a:t>
            </a:r>
            <a:r>
              <a:rPr lang="en-US" dirty="0" err="1" smtClean="0"/>
              <a:t>folie</a:t>
            </a:r>
            <a:r>
              <a:rPr lang="en-US" dirty="0" smtClean="0"/>
              <a:t> de </a:t>
            </a:r>
            <a:r>
              <a:rPr lang="en-US" dirty="0" err="1" smtClean="0"/>
              <a:t>aur</a:t>
            </a:r>
            <a:r>
              <a:rPr lang="en-US" dirty="0" smtClean="0"/>
              <a:t> </a:t>
            </a:r>
            <a:r>
              <a:rPr lang="en-GB" dirty="0" err="1" smtClean="0"/>
              <a:t>decupat</a:t>
            </a:r>
            <a:r>
              <a:rPr lang="ro-MD" dirty="0" smtClean="0"/>
              <a:t>ă sub o anumită formă</a:t>
            </a:r>
            <a:r>
              <a:rPr lang="en-US" dirty="0" smtClean="0"/>
              <a:t>.</a:t>
            </a:r>
            <a:endParaRPr lang="ro-MD" dirty="0" smtClean="0"/>
          </a:p>
          <a:p>
            <a:pPr marL="342900" lvl="1" indent="-342900"/>
            <a:r>
              <a:rPr lang="ro-MD" sz="2800" dirty="0" smtClean="0"/>
              <a:t>1948 </a:t>
            </a:r>
            <a:r>
              <a:rPr lang="en-US" sz="2800" dirty="0" smtClean="0"/>
              <a:t>Paul </a:t>
            </a:r>
            <a:r>
              <a:rPr lang="en-US" sz="2800" dirty="0" err="1" smtClean="0"/>
              <a:t>Eisler</a:t>
            </a:r>
            <a:r>
              <a:rPr lang="ro-MD" sz="2800" dirty="0" smtClean="0"/>
              <a:t> patentează tehnologia de obținere a cablajelor imprimate (depunerea galvanică a peliculei de cupru si corodarea cu FeCl</a:t>
            </a:r>
            <a:r>
              <a:rPr lang="ro-MD" sz="2800" baseline="-25000" dirty="0" smtClean="0"/>
              <a:t>3</a:t>
            </a:r>
            <a:r>
              <a:rPr lang="ro-MD" sz="2800" dirty="0" smtClean="0"/>
              <a:t>)</a:t>
            </a:r>
          </a:p>
          <a:p>
            <a:pPr marL="342900" lvl="1" indent="-342900"/>
            <a:r>
              <a:rPr lang="en-US" sz="2800" dirty="0" smtClean="0"/>
              <a:t>1963</a:t>
            </a:r>
            <a:r>
              <a:rPr lang="ro-MD" sz="2800" dirty="0" smtClean="0"/>
              <a:t> Compania </a:t>
            </a:r>
            <a:r>
              <a:rPr lang="en-US" sz="2800" dirty="0" smtClean="0"/>
              <a:t>Bendix </a:t>
            </a:r>
            <a:r>
              <a:rPr lang="ro-MD" sz="2800" dirty="0" smtClean="0"/>
              <a:t>în judecată demonstrează că Eisler nu are dreptul la patente</a:t>
            </a:r>
          </a:p>
          <a:p>
            <a:pPr marL="342900" lvl="1" indent="-342900"/>
            <a:r>
              <a:rPr lang="ro-MD" sz="2800" dirty="0" smtClean="0"/>
              <a:t>1950 începutul utilizării pe scară largă a Circuitelor Imprimate </a:t>
            </a:r>
            <a:endParaRPr lang="en-US" sz="2800" dirty="0"/>
          </a:p>
        </p:txBody>
      </p:sp>
    </p:spTree>
    <p:extLst>
      <p:ext uri="{BB962C8B-B14F-4D97-AF65-F5344CB8AC3E}">
        <p14:creationId xmlns:p14="http://schemas.microsoft.com/office/powerpoint/2010/main" val="2681788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2976" y="120683"/>
            <a:ext cx="10515600" cy="268618"/>
          </a:xfrm>
        </p:spPr>
        <p:txBody>
          <a:bodyPr>
            <a:normAutofit fontScale="90000"/>
          </a:bodyPr>
          <a:lstStyle/>
          <a:p>
            <a:pPr lvl="1" algn="l" rtl="0">
              <a:lnSpc>
                <a:spcPct val="90000"/>
              </a:lnSpc>
              <a:spcBef>
                <a:spcPct val="0"/>
              </a:spcBef>
            </a:pPr>
            <a:r>
              <a:rPr lang="ro-RO" sz="1800" b="1" dirty="0"/>
              <a:t>Noţiuni de </a:t>
            </a:r>
            <a:r>
              <a:rPr lang="ro-RO" sz="1800" b="1" dirty="0" smtClean="0"/>
              <a:t>bază</a:t>
            </a:r>
            <a:endParaRPr lang="en-US" dirty="0"/>
          </a:p>
        </p:txBody>
      </p:sp>
      <p:sp>
        <p:nvSpPr>
          <p:cNvPr id="3" name="Объект 2"/>
          <p:cNvSpPr>
            <a:spLocks noGrp="1"/>
          </p:cNvSpPr>
          <p:nvPr>
            <p:ph idx="1"/>
          </p:nvPr>
        </p:nvSpPr>
        <p:spPr>
          <a:xfrm>
            <a:off x="122975" y="479834"/>
            <a:ext cx="11918133" cy="6283105"/>
          </a:xfrm>
        </p:spPr>
        <p:txBody>
          <a:bodyPr/>
          <a:lstStyle/>
          <a:p>
            <a:pPr lvl="0"/>
            <a:r>
              <a:rPr lang="ro-RO" dirty="0"/>
              <a:t>Conductor imprimat – o porţiune a acoperirii conductoare, depuse pe un suport izolant.</a:t>
            </a:r>
            <a:endParaRPr lang="en-US" dirty="0"/>
          </a:p>
          <a:p>
            <a:pPr lvl="0"/>
            <a:r>
              <a:rPr lang="ro-RO" dirty="0"/>
              <a:t>Element/component imprimat – rezistor/condensator/bobină/etc, realizate pe un suport izolant cu ajutorul tehnologiilor cablajelor imprimate, sub forma unor acoperiri metalice sau sau de alte materiale.</a:t>
            </a:r>
            <a:endParaRPr lang="en-US" dirty="0"/>
          </a:p>
          <a:p>
            <a:pPr lvl="0"/>
            <a:r>
              <a:rPr lang="ro-RO" dirty="0"/>
              <a:t>Cablaj imprimat – ansamblu de conductoare plasate în 1,2 sau mai multe plane, fixate pe un suport rigid sau flexibil.</a:t>
            </a:r>
            <a:endParaRPr lang="en-US" dirty="0"/>
          </a:p>
          <a:p>
            <a:pPr lvl="0"/>
            <a:r>
              <a:rPr lang="ro-RO" dirty="0"/>
              <a:t>Circuit imprimat – ansamblu format din suport izolant, conductoare imprimate şi componentele utilizate definitiv pe un suport</a:t>
            </a:r>
            <a:r>
              <a:rPr lang="ro-RO" dirty="0" smtClean="0"/>
              <a:t>.</a:t>
            </a:r>
          </a:p>
          <a:p>
            <a:pPr lvl="0"/>
            <a:r>
              <a:rPr lang="en-US" b="1" dirty="0"/>
              <a:t>PCB</a:t>
            </a:r>
            <a:r>
              <a:rPr lang="en-US" dirty="0"/>
              <a:t>, din </a:t>
            </a:r>
            <a:r>
              <a:rPr lang="en-US" dirty="0" err="1">
                <a:hlinkClick r:id="rId2" tooltip="Limba engleză"/>
              </a:rPr>
              <a:t>engleză</a:t>
            </a:r>
            <a:r>
              <a:rPr lang="en-US" dirty="0"/>
              <a:t> Printed Circuit Board</a:t>
            </a:r>
          </a:p>
          <a:p>
            <a:endParaRPr lang="en-US" dirty="0"/>
          </a:p>
        </p:txBody>
      </p:sp>
    </p:spTree>
    <p:extLst>
      <p:ext uri="{BB962C8B-B14F-4D97-AF65-F5344CB8AC3E}">
        <p14:creationId xmlns:p14="http://schemas.microsoft.com/office/powerpoint/2010/main" val="4288572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881" y="63374"/>
            <a:ext cx="11724238" cy="334978"/>
          </a:xfrm>
        </p:spPr>
        <p:txBody>
          <a:bodyPr>
            <a:normAutofit fontScale="90000"/>
          </a:bodyPr>
          <a:lstStyle/>
          <a:p>
            <a:r>
              <a:rPr lang="ro-RO" sz="1800" b="1" dirty="0">
                <a:latin typeface="Times New Roman" panose="02020603050405020304" pitchFamily="18" charset="0"/>
                <a:cs typeface="Times New Roman" panose="02020603050405020304" pitchFamily="18" charset="0"/>
              </a:rPr>
              <a:t>Avantaje/Dezavantaje</a:t>
            </a:r>
            <a:r>
              <a:rPr lang="ro-RO" sz="4000" b="1" dirty="0">
                <a:latin typeface="Times New Roman" panose="02020603050405020304" pitchFamily="18" charset="0"/>
                <a:cs typeface="Times New Roman" panose="02020603050405020304" pitchFamily="18" charset="0"/>
              </a:rPr>
              <a:t> </a:t>
            </a:r>
            <a:r>
              <a:rPr lang="ro-RO" sz="1800" b="1" dirty="0">
                <a:latin typeface="Times New Roman" panose="02020603050405020304" pitchFamily="18" charset="0"/>
                <a:cs typeface="Times New Roman" panose="02020603050405020304" pitchFamily="18" charset="0"/>
              </a:rPr>
              <a:t>ale tehnologiei cu cablaj imprimat</a:t>
            </a:r>
            <a:endParaRPr lang="en-US" sz="1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33881" y="506994"/>
            <a:ext cx="11852495" cy="6237838"/>
          </a:xfrm>
        </p:spPr>
        <p:txBody>
          <a:bodyPr>
            <a:normAutofit/>
          </a:bodyPr>
          <a:lstStyle/>
          <a:p>
            <a:r>
              <a:rPr lang="ro-RO" b="1" dirty="0"/>
              <a:t>Avantaje:</a:t>
            </a:r>
            <a:endParaRPr lang="en-US" dirty="0"/>
          </a:p>
          <a:p>
            <a:pPr lvl="1"/>
            <a:r>
              <a:rPr lang="ro-RO" dirty="0"/>
              <a:t>asigură un grad de integrare mare</a:t>
            </a:r>
            <a:endParaRPr lang="en-US" sz="2000" dirty="0"/>
          </a:p>
          <a:p>
            <a:pPr lvl="1"/>
            <a:r>
              <a:rPr lang="ro-RO" dirty="0"/>
              <a:t>se reduce volumul şi complexitatea operaţiilor de montare a cablajului</a:t>
            </a:r>
            <a:endParaRPr lang="en-US" sz="2000" dirty="0"/>
          </a:p>
          <a:p>
            <a:pPr lvl="1"/>
            <a:r>
              <a:rPr lang="ro-RO" dirty="0"/>
              <a:t>montarea are loc automat</a:t>
            </a:r>
            <a:endParaRPr lang="en-US" sz="2000" dirty="0"/>
          </a:p>
          <a:p>
            <a:pPr lvl="1"/>
            <a:r>
              <a:rPr lang="ro-RO" dirty="0"/>
              <a:t>asigură poziţionarea precisă şi fixă a componentelor electronice</a:t>
            </a:r>
            <a:endParaRPr lang="en-US" sz="2000" dirty="0"/>
          </a:p>
          <a:p>
            <a:pPr lvl="1"/>
            <a:r>
              <a:rPr lang="ro-RO" dirty="0"/>
              <a:t>se simplifică identificarea pieselor şi traseelor</a:t>
            </a:r>
            <a:endParaRPr lang="en-US" sz="2000" dirty="0"/>
          </a:p>
          <a:p>
            <a:pPr lvl="1"/>
            <a:r>
              <a:rPr lang="ro-RO" dirty="0"/>
              <a:t>facilitează verificarea schemelor electrice</a:t>
            </a:r>
            <a:endParaRPr lang="en-US" sz="2000" dirty="0"/>
          </a:p>
          <a:p>
            <a:pPr lvl="1"/>
            <a:r>
              <a:rPr lang="ro-RO" dirty="0"/>
              <a:t>conductoarele pot fi construite după necesităţile electrice</a:t>
            </a:r>
            <a:endParaRPr lang="en-US" sz="2000" dirty="0"/>
          </a:p>
          <a:p>
            <a:pPr lvl="1"/>
            <a:r>
              <a:rPr lang="ro-RO" dirty="0"/>
              <a:t>face posibilă unificarea şi standardizarea constructivă a modulelor şi blocurilor schemelor electronice</a:t>
            </a:r>
            <a:endParaRPr lang="en-US" sz="2000" dirty="0"/>
          </a:p>
          <a:p>
            <a:r>
              <a:rPr lang="ro-RO" b="1" dirty="0"/>
              <a:t>Dezavantaje:</a:t>
            </a:r>
            <a:endParaRPr lang="en-US" sz="2400" dirty="0"/>
          </a:p>
          <a:p>
            <a:pPr lvl="1"/>
            <a:r>
              <a:rPr lang="ro-RO" dirty="0"/>
              <a:t>pentru a pune în valoare toate avantajele tehnologiei de circuit imprimat e nevoie de automatizarea şi mecanizarea tuturor operaţiilor</a:t>
            </a:r>
            <a:endParaRPr lang="en-US" sz="2000" dirty="0"/>
          </a:p>
          <a:p>
            <a:pPr lvl="1"/>
            <a:r>
              <a:rPr lang="ro-RO" dirty="0"/>
              <a:t>orişice modificări în circuitul imprimat iniţial, sunt greu de introdus</a:t>
            </a:r>
            <a:endParaRPr lang="en-US" sz="2000" dirty="0"/>
          </a:p>
          <a:p>
            <a:pPr lvl="1"/>
            <a:r>
              <a:rPr lang="ro-RO" dirty="0"/>
              <a:t>majoritatea circuitelor imprimate nu sunt rezistente la şoc</a:t>
            </a:r>
            <a:endParaRPr lang="en-US" sz="2000" dirty="0"/>
          </a:p>
          <a:p>
            <a:pPr lvl="1"/>
            <a:endParaRPr lang="en-US" dirty="0"/>
          </a:p>
        </p:txBody>
      </p:sp>
    </p:spTree>
    <p:extLst>
      <p:ext uri="{BB962C8B-B14F-4D97-AF65-F5344CB8AC3E}">
        <p14:creationId xmlns:p14="http://schemas.microsoft.com/office/powerpoint/2010/main" val="2304822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3619" y="126749"/>
            <a:ext cx="11461687" cy="6554708"/>
          </a:xfrm>
        </p:spPr>
        <p:txBody>
          <a:bodyPr/>
          <a:lstStyle/>
          <a:p>
            <a:r>
              <a:rPr lang="ro-RO" dirty="0"/>
              <a:t>În prezent progresul tehnologic determină ieftinirea cablajelor imprimate prin următoarele:</a:t>
            </a:r>
            <a:endParaRPr lang="en-US" dirty="0"/>
          </a:p>
          <a:p>
            <a:pPr lvl="1"/>
            <a:r>
              <a:rPr lang="ro-RO" dirty="0"/>
              <a:t>diversificarea tipurilor de cablaj imprimat(multi-strat, cu sport flexibil)</a:t>
            </a:r>
            <a:endParaRPr lang="en-US" dirty="0"/>
          </a:p>
          <a:p>
            <a:pPr lvl="1"/>
            <a:r>
              <a:rPr lang="ro-RO" dirty="0"/>
              <a:t>diversificarea şi ieftinirea tehnologiilor de asamblare(montarea cu elemente de suprafaţă)</a:t>
            </a:r>
            <a:endParaRPr lang="en-US" dirty="0"/>
          </a:p>
          <a:p>
            <a:pPr lvl="1"/>
            <a:r>
              <a:rPr lang="ro-RO" dirty="0"/>
              <a:t>ieftinirea tehnologiilor specifice cablajelor imprimate la  realizarea componentelor</a:t>
            </a:r>
            <a:endParaRPr lang="en-US" dirty="0"/>
          </a:p>
          <a:p>
            <a:endParaRPr lang="en-US" dirty="0"/>
          </a:p>
        </p:txBody>
      </p:sp>
      <p:pic>
        <p:nvPicPr>
          <p:cNvPr id="1026" name="Picture 2" descr="https://www.mold-street.com/news_img/2016/05/30/news15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54" y="2430073"/>
            <a:ext cx="6341768" cy="4359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ina High Frequency Rogers 5880 PCB Circuit Board - China Rogers 5880 PCB,  Rogers 5880 Circuit Board"/>
          <p:cNvPicPr>
            <a:picLocks noChangeAspect="1" noChangeArrowheads="1"/>
          </p:cNvPicPr>
          <p:nvPr/>
        </p:nvPicPr>
        <p:blipFill rotWithShape="1">
          <a:blip r:embed="rId3">
            <a:extLst>
              <a:ext uri="{28A0092B-C50C-407E-A947-70E740481C1C}">
                <a14:useLocalDpi xmlns:a14="http://schemas.microsoft.com/office/drawing/2010/main" val="0"/>
              </a:ext>
            </a:extLst>
          </a:blip>
          <a:srcRect t="33138" b="16745"/>
          <a:stretch/>
        </p:blipFill>
        <p:spPr bwMode="auto">
          <a:xfrm>
            <a:off x="6884241" y="2469158"/>
            <a:ext cx="5238750" cy="262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396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978" y="93522"/>
            <a:ext cx="10937341" cy="268618"/>
          </a:xfrm>
        </p:spPr>
        <p:txBody>
          <a:bodyPr>
            <a:normAutofit fontScale="90000"/>
          </a:bodyPr>
          <a:lstStyle/>
          <a:p>
            <a:r>
              <a:rPr lang="ro-RO" sz="1600" b="1" dirty="0">
                <a:latin typeface="Times New Roman" panose="02020603050405020304" pitchFamily="18" charset="0"/>
                <a:cs typeface="Times New Roman" panose="02020603050405020304" pitchFamily="18" charset="0"/>
              </a:rPr>
              <a:t>Clasificarea cablajelor </a:t>
            </a:r>
            <a:r>
              <a:rPr lang="ro-RO" sz="1600" b="1" dirty="0" smtClean="0">
                <a:latin typeface="Times New Roman" panose="02020603050405020304" pitchFamily="18" charset="0"/>
                <a:cs typeface="Times New Roman" panose="02020603050405020304" pitchFamily="18" charset="0"/>
              </a:rPr>
              <a:t>imprimate</a:t>
            </a:r>
            <a:endParaRPr lang="en-US"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99175" y="362140"/>
            <a:ext cx="11878147" cy="6400799"/>
          </a:xfrm>
        </p:spPr>
        <p:txBody>
          <a:bodyPr/>
          <a:lstStyle/>
          <a:p>
            <a:pPr lvl="0"/>
            <a:r>
              <a:rPr lang="ro-RO" dirty="0"/>
              <a:t>după însuşirile mecanice  ale suportului izolant:</a:t>
            </a:r>
            <a:br>
              <a:rPr lang="ro-RO" dirty="0"/>
            </a:br>
            <a:r>
              <a:rPr lang="ro-RO" dirty="0"/>
              <a:t>		</a:t>
            </a:r>
            <a:r>
              <a:rPr lang="ro-RO" dirty="0" smtClean="0"/>
              <a:t>- </a:t>
            </a:r>
            <a:r>
              <a:rPr lang="ro-RO" dirty="0"/>
              <a:t>suport rigid</a:t>
            </a:r>
            <a:br>
              <a:rPr lang="ro-RO" dirty="0"/>
            </a:br>
            <a:r>
              <a:rPr lang="ro-RO" dirty="0"/>
              <a:t>		</a:t>
            </a:r>
            <a:r>
              <a:rPr lang="ro-RO" dirty="0" smtClean="0"/>
              <a:t>- </a:t>
            </a:r>
            <a:r>
              <a:rPr lang="ro-RO" dirty="0"/>
              <a:t>suport flexibil</a:t>
            </a:r>
            <a:endParaRPr lang="en-US" dirty="0"/>
          </a:p>
          <a:p>
            <a:pPr lvl="0"/>
            <a:r>
              <a:rPr lang="ro-RO" dirty="0"/>
              <a:t>după numărul de plane ce formează circuitul:</a:t>
            </a:r>
            <a:br>
              <a:rPr lang="ro-RO" dirty="0"/>
            </a:br>
            <a:r>
              <a:rPr lang="ro-RO" dirty="0"/>
              <a:t>		</a:t>
            </a:r>
            <a:r>
              <a:rPr lang="ro-RO" dirty="0" smtClean="0"/>
              <a:t>- </a:t>
            </a:r>
            <a:r>
              <a:rPr lang="ro-RO" dirty="0"/>
              <a:t>mono-strat</a:t>
            </a:r>
            <a:br>
              <a:rPr lang="ro-RO" dirty="0"/>
            </a:br>
            <a:r>
              <a:rPr lang="ro-RO" dirty="0"/>
              <a:t>		</a:t>
            </a:r>
            <a:r>
              <a:rPr lang="ro-RO" dirty="0" smtClean="0"/>
              <a:t>- </a:t>
            </a:r>
            <a:r>
              <a:rPr lang="ro-RO" dirty="0"/>
              <a:t>dublu-strat</a:t>
            </a:r>
            <a:br>
              <a:rPr lang="ro-RO" dirty="0"/>
            </a:br>
            <a:r>
              <a:rPr lang="ro-RO" dirty="0"/>
              <a:t>		</a:t>
            </a:r>
            <a:r>
              <a:rPr lang="ro-RO" dirty="0" smtClean="0"/>
              <a:t>- </a:t>
            </a:r>
            <a:r>
              <a:rPr lang="ro-RO" dirty="0"/>
              <a:t>multi-strat</a:t>
            </a:r>
            <a:endParaRPr lang="en-US" dirty="0"/>
          </a:p>
          <a:p>
            <a:pPr lvl="0"/>
            <a:r>
              <a:rPr lang="ro-RO" dirty="0"/>
              <a:t>după modul de realizare a contactelor </a:t>
            </a:r>
            <a:r>
              <a:rPr lang="ro-RO" dirty="0" smtClean="0"/>
              <a:t>dintre </a:t>
            </a:r>
            <a:r>
              <a:rPr lang="ro-RO" dirty="0"/>
              <a:t>conductoarele aflate în diferite plane:</a:t>
            </a:r>
            <a:br>
              <a:rPr lang="ro-RO" dirty="0"/>
            </a:br>
            <a:r>
              <a:rPr lang="ro-RO" dirty="0"/>
              <a:t>		</a:t>
            </a:r>
            <a:r>
              <a:rPr lang="ro-RO" dirty="0" smtClean="0"/>
              <a:t>- </a:t>
            </a:r>
            <a:r>
              <a:rPr lang="ro-RO" dirty="0"/>
              <a:t>circuite cu găuri metalizate</a:t>
            </a:r>
            <a:br>
              <a:rPr lang="ro-RO" dirty="0"/>
            </a:br>
            <a:r>
              <a:rPr lang="ro-RO" dirty="0"/>
              <a:t>		</a:t>
            </a:r>
            <a:r>
              <a:rPr lang="ro-RO" dirty="0" smtClean="0"/>
              <a:t>-</a:t>
            </a:r>
            <a:r>
              <a:rPr lang="ru-RU" dirty="0" smtClean="0"/>
              <a:t> </a:t>
            </a:r>
            <a:r>
              <a:rPr lang="ro-RO" dirty="0" smtClean="0"/>
              <a:t>cu </a:t>
            </a:r>
            <a:r>
              <a:rPr lang="ro-RO" dirty="0"/>
              <a:t>găuri </a:t>
            </a:r>
            <a:r>
              <a:rPr lang="ro-RO" dirty="0" smtClean="0"/>
              <a:t>nemetalizate</a:t>
            </a:r>
            <a:endParaRPr lang="ru-RU" dirty="0" smtClean="0"/>
          </a:p>
          <a:p>
            <a:pPr lvl="0"/>
            <a:endParaRPr lang="en-US" dirty="0" smtClean="0"/>
          </a:p>
          <a:p>
            <a:endParaRPr lang="en-US" dirty="0"/>
          </a:p>
        </p:txBody>
      </p:sp>
      <p:pic>
        <p:nvPicPr>
          <p:cNvPr id="2050" name="Picture 2" descr="Монтаж печатных пла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640" y="227831"/>
            <a:ext cx="4605682" cy="17541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Печатные платы. Основные понятия и терминология печатных плат. | ООО &quot;Пульс&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137" y="1981949"/>
            <a:ext cx="2244705" cy="14131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Металлизация отверстий печатных плат в домашних условиях - инструкц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142" y="3800934"/>
            <a:ext cx="1962313" cy="1605529"/>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5"/>
          <a:stretch>
            <a:fillRect/>
          </a:stretch>
        </p:blipFill>
        <p:spPr>
          <a:xfrm>
            <a:off x="820281" y="4926971"/>
            <a:ext cx="3018387" cy="1865912"/>
          </a:xfrm>
          <a:prstGeom prst="rect">
            <a:avLst/>
          </a:prstGeom>
        </p:spPr>
      </p:pic>
    </p:spTree>
    <p:extLst>
      <p:ext uri="{BB962C8B-B14F-4D97-AF65-F5344CB8AC3E}">
        <p14:creationId xmlns:p14="http://schemas.microsoft.com/office/powerpoint/2010/main" val="354345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3909" y="108642"/>
            <a:ext cx="11832879" cy="6749358"/>
          </a:xfrm>
        </p:spPr>
        <p:txBody>
          <a:bodyPr/>
          <a:lstStyle/>
          <a:p>
            <a:pPr marL="271463" lvl="0" indent="-271463" defTabSz="896938">
              <a:tabLst>
                <a:tab pos="806450" algn="l"/>
                <a:tab pos="1701800" algn="l"/>
              </a:tabLst>
            </a:pPr>
            <a:r>
              <a:rPr lang="ro-RO" dirty="0"/>
              <a:t>după tehnologia de fabricare se împart în:</a:t>
            </a:r>
            <a:br>
              <a:rPr lang="ro-RO" dirty="0"/>
            </a:br>
            <a:r>
              <a:rPr lang="ro-RO" dirty="0"/>
              <a:t>		</a:t>
            </a:r>
            <a:r>
              <a:rPr lang="ro-RO" dirty="0" smtClean="0"/>
              <a:t>- </a:t>
            </a:r>
            <a:r>
              <a:rPr lang="ro-RO" dirty="0"/>
              <a:t>cablaje realizate prin tehnologii substractive(folia de cupru se înlătură unde e necesară izolarea)</a:t>
            </a:r>
            <a:br>
              <a:rPr lang="ro-RO" dirty="0"/>
            </a:br>
            <a:r>
              <a:rPr lang="ro-RO" dirty="0"/>
              <a:t>		</a:t>
            </a:r>
            <a:r>
              <a:rPr lang="ro-RO" dirty="0" smtClean="0"/>
              <a:t>- </a:t>
            </a:r>
            <a:r>
              <a:rPr lang="ro-RO" dirty="0"/>
              <a:t>cablaje realizate prin tehnologii aditive(în care metalul se depune pe suport sub formă de cablaj imprimat)</a:t>
            </a:r>
            <a:br>
              <a:rPr lang="ro-RO" dirty="0"/>
            </a:br>
            <a:r>
              <a:rPr lang="ro-RO" dirty="0"/>
              <a:t>		</a:t>
            </a:r>
            <a:r>
              <a:rPr lang="ro-RO" dirty="0" smtClean="0"/>
              <a:t>- </a:t>
            </a:r>
            <a:r>
              <a:rPr lang="ro-RO" dirty="0"/>
              <a:t>cablaje realizate prin tehnologii de sinteză, în care conductoarele  şi suportul izolant intermediar se obţin prin depuneri succesive  de metal şi dielectric</a:t>
            </a:r>
            <a:endParaRPr lang="en-US" dirty="0"/>
          </a:p>
          <a:p>
            <a:endParaRPr lang="en-US" dirty="0"/>
          </a:p>
        </p:txBody>
      </p:sp>
      <p:pic>
        <p:nvPicPr>
          <p:cNvPr id="4" name="Рисунок 3"/>
          <p:cNvPicPr>
            <a:picLocks noChangeAspect="1"/>
          </p:cNvPicPr>
          <p:nvPr/>
        </p:nvPicPr>
        <p:blipFill>
          <a:blip r:embed="rId2"/>
          <a:stretch>
            <a:fillRect/>
          </a:stretch>
        </p:blipFill>
        <p:spPr>
          <a:xfrm>
            <a:off x="490828" y="3251958"/>
            <a:ext cx="11061393" cy="3512822"/>
          </a:xfrm>
          <a:prstGeom prst="rect">
            <a:avLst/>
          </a:prstGeom>
        </p:spPr>
      </p:pic>
    </p:spTree>
    <p:extLst>
      <p:ext uri="{BB962C8B-B14F-4D97-AF65-F5344CB8AC3E}">
        <p14:creationId xmlns:p14="http://schemas.microsoft.com/office/powerpoint/2010/main" val="209478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988793711"/>
              </p:ext>
            </p:extLst>
          </p:nvPr>
        </p:nvGraphicFramePr>
        <p:xfrm>
          <a:off x="2978590" y="73164"/>
          <a:ext cx="8899556" cy="6712967"/>
        </p:xfrm>
        <a:graphic>
          <a:graphicData uri="http://schemas.openxmlformats.org/drawingml/2006/table">
            <a:tbl>
              <a:tblPr firstRow="1" firstCol="1" bandRow="1">
                <a:tableStyleId>{5940675A-B579-460E-94D1-54222C63F5DA}</a:tableStyleId>
              </a:tblPr>
              <a:tblGrid>
                <a:gridCol w="2224889">
                  <a:extLst>
                    <a:ext uri="{9D8B030D-6E8A-4147-A177-3AD203B41FA5}">
                      <a16:colId xmlns:a16="http://schemas.microsoft.com/office/drawing/2014/main" val="2561586728"/>
                    </a:ext>
                  </a:extLst>
                </a:gridCol>
                <a:gridCol w="2224889">
                  <a:extLst>
                    <a:ext uri="{9D8B030D-6E8A-4147-A177-3AD203B41FA5}">
                      <a16:colId xmlns:a16="http://schemas.microsoft.com/office/drawing/2014/main" val="2566106202"/>
                    </a:ext>
                  </a:extLst>
                </a:gridCol>
                <a:gridCol w="2224889">
                  <a:extLst>
                    <a:ext uri="{9D8B030D-6E8A-4147-A177-3AD203B41FA5}">
                      <a16:colId xmlns:a16="http://schemas.microsoft.com/office/drawing/2014/main" val="1393884722"/>
                    </a:ext>
                  </a:extLst>
                </a:gridCol>
                <a:gridCol w="2224889">
                  <a:extLst>
                    <a:ext uri="{9D8B030D-6E8A-4147-A177-3AD203B41FA5}">
                      <a16:colId xmlns:a16="http://schemas.microsoft.com/office/drawing/2014/main" val="3761567163"/>
                    </a:ext>
                  </a:extLst>
                </a:gridCol>
              </a:tblGrid>
              <a:tr h="319665">
                <a:tc>
                  <a:txBody>
                    <a:bodyPr/>
                    <a:lstStyle/>
                    <a:p>
                      <a:pPr>
                        <a:lnSpc>
                          <a:spcPct val="115000"/>
                        </a:lnSpc>
                        <a:spcAft>
                          <a:spcPts val="0"/>
                        </a:spcAft>
                      </a:pPr>
                      <a:r>
                        <a:rPr lang="ro-RO" sz="1800" dirty="0">
                          <a:effectLst/>
                        </a:rPr>
                        <a:t>Monostrat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371" marR="100371" marT="0" marB="0">
                    <a:solidFill>
                      <a:schemeClr val="bg2">
                        <a:lumMod val="75000"/>
                      </a:schemeClr>
                    </a:solidFill>
                  </a:tcPr>
                </a:tc>
                <a:tc>
                  <a:txBody>
                    <a:bodyPr/>
                    <a:lstStyle/>
                    <a:p>
                      <a:pPr>
                        <a:lnSpc>
                          <a:spcPct val="115000"/>
                        </a:lnSpc>
                        <a:spcAft>
                          <a:spcPts val="0"/>
                        </a:spcAft>
                      </a:pPr>
                      <a:r>
                        <a:rPr lang="ro-RO" sz="1800" dirty="0">
                          <a:effectLst/>
                        </a:rPr>
                        <a:t>Dublu-strat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371" marR="100371" marT="0" marB="0">
                    <a:solidFill>
                      <a:schemeClr val="bg2">
                        <a:lumMod val="75000"/>
                      </a:schemeClr>
                    </a:solidFill>
                  </a:tcPr>
                </a:tc>
                <a:tc>
                  <a:txBody>
                    <a:bodyPr/>
                    <a:lstStyle/>
                    <a:p>
                      <a:pPr>
                        <a:lnSpc>
                          <a:spcPct val="115000"/>
                        </a:lnSpc>
                        <a:spcAft>
                          <a:spcPts val="0"/>
                        </a:spcAft>
                      </a:pPr>
                      <a:r>
                        <a:rPr lang="ro-RO" sz="1800" dirty="0">
                          <a:effectLst/>
                        </a:rPr>
                        <a:t>Multi-strat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371" marR="100371" marT="0" marB="0">
                    <a:solidFill>
                      <a:schemeClr val="bg2">
                        <a:lumMod val="75000"/>
                      </a:schemeClr>
                    </a:solidFill>
                  </a:tcPr>
                </a:tc>
                <a:tc>
                  <a:txBody>
                    <a:bodyPr/>
                    <a:lstStyle/>
                    <a:p>
                      <a:pPr>
                        <a:lnSpc>
                          <a:spcPct val="115000"/>
                        </a:lnSpc>
                        <a:spcAft>
                          <a:spcPts val="0"/>
                        </a:spcAft>
                      </a:pPr>
                      <a:r>
                        <a:rPr lang="ro-RO" sz="1800" dirty="0">
                          <a:effectLst/>
                        </a:rPr>
                        <a:t>Suport flexibil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371" marR="100371" marT="0" marB="0">
                    <a:solidFill>
                      <a:schemeClr val="bg2">
                        <a:lumMod val="75000"/>
                      </a:schemeClr>
                    </a:solidFill>
                  </a:tcPr>
                </a:tc>
                <a:extLst>
                  <a:ext uri="{0D108BD9-81ED-4DB2-BD59-A6C34878D82A}">
                    <a16:rowId xmlns:a16="http://schemas.microsoft.com/office/drawing/2014/main" val="2464218140"/>
                  </a:ext>
                </a:extLst>
              </a:tr>
              <a:tr h="6393302">
                <a:tc>
                  <a:txBody>
                    <a:bodyPr/>
                    <a:lstStyle/>
                    <a:p>
                      <a:pPr>
                        <a:lnSpc>
                          <a:spcPct val="115000"/>
                        </a:lnSpc>
                        <a:spcAft>
                          <a:spcPts val="0"/>
                        </a:spcAft>
                      </a:pPr>
                      <a:r>
                        <a:rPr lang="ro-RO" sz="1800" dirty="0">
                          <a:effectLst/>
                        </a:rPr>
                        <a:t>Cele mai vechi şi frecvent utilizate, destinate în special aparaturii electronice de larg consum. Au cel mai simplu proces tehnologic de fabricare şi cele mai reduse costuri. Nu permit obţinerea unor densităţi mari de monatj, motiv pentru care ponderea lor pe ansamblul de producţie de cablaje imprimate este în reducere.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371" marR="100371" marT="0" marB="0"/>
                </a:tc>
                <a:tc>
                  <a:txBody>
                    <a:bodyPr/>
                    <a:lstStyle/>
                    <a:p>
                      <a:pPr>
                        <a:lnSpc>
                          <a:spcPct val="115000"/>
                        </a:lnSpc>
                        <a:spcAft>
                          <a:spcPts val="0"/>
                        </a:spcAft>
                      </a:pPr>
                      <a:r>
                        <a:rPr lang="ro-RO" sz="1800" dirty="0">
                          <a:effectLst/>
                        </a:rPr>
                        <a:t>Sunt cele mai utilzate la momentul actual în echipamentele electronice profesionale. Asigură o densitate mare de montaj la un preţ de cost relativ scăzut. Procesul de realizarea este mai complex.</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371" marR="100371" marT="0" marB="0"/>
                </a:tc>
                <a:tc>
                  <a:txBody>
                    <a:bodyPr/>
                    <a:lstStyle/>
                    <a:p>
                      <a:pPr>
                        <a:lnSpc>
                          <a:spcPct val="115000"/>
                        </a:lnSpc>
                        <a:spcAft>
                          <a:spcPts val="0"/>
                        </a:spcAft>
                      </a:pPr>
                      <a:r>
                        <a:rPr lang="ro-RO" sz="1800" dirty="0">
                          <a:effectLst/>
                        </a:rPr>
                        <a:t>Sunt destinate exclusiv echipamentelor electronice profesionale întrucît asigură o densitate mare de montaj şi proprietăţi electrice superioare tuturor celorlalte tipuri, permiţînd interconectarea mai simplă a numeroase circuite integrate de tip VLSI. Procesul de producere e complex şi  e costisitor deoarece e destul de dificilă metalizarea găurilor.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371" marR="100371" marT="0" marB="0"/>
                </a:tc>
                <a:tc>
                  <a:txBody>
                    <a:bodyPr/>
                    <a:lstStyle/>
                    <a:p>
                      <a:pPr>
                        <a:lnSpc>
                          <a:spcPct val="115000"/>
                        </a:lnSpc>
                        <a:spcAft>
                          <a:spcPts val="0"/>
                        </a:spcAft>
                      </a:pPr>
                      <a:r>
                        <a:rPr lang="ro-RO" sz="1800" dirty="0">
                          <a:effectLst/>
                        </a:rPr>
                        <a:t>Au tendinţe de a înlocui în ultimul timp, atît cablajele imprimate rigide , cît şi cablurile de interconectare a  sub-ansamblelor de echipamente electronice.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00371" marR="100371" marT="0" marB="0"/>
                </a:tc>
                <a:extLst>
                  <a:ext uri="{0D108BD9-81ED-4DB2-BD59-A6C34878D82A}">
                    <a16:rowId xmlns:a16="http://schemas.microsoft.com/office/drawing/2014/main" val="831377217"/>
                  </a:ext>
                </a:extLst>
              </a:tr>
            </a:tbl>
          </a:graphicData>
        </a:graphic>
      </p:graphicFrame>
      <p:sp>
        <p:nvSpPr>
          <p:cNvPr id="2" name="TextBox 1"/>
          <p:cNvSpPr txBox="1"/>
          <p:nvPr/>
        </p:nvSpPr>
        <p:spPr>
          <a:xfrm>
            <a:off x="217283" y="479833"/>
            <a:ext cx="2471596" cy="369332"/>
          </a:xfrm>
          <a:prstGeom prst="rect">
            <a:avLst/>
          </a:prstGeom>
          <a:noFill/>
        </p:spPr>
        <p:txBody>
          <a:bodyPr wrap="square" rtlCol="0">
            <a:spAutoFit/>
          </a:bodyPr>
          <a:lstStyle/>
          <a:p>
            <a:r>
              <a:rPr lang="en-GB" b="1" dirty="0" err="1" smtClean="0">
                <a:solidFill>
                  <a:srgbClr val="FF0000"/>
                </a:solidFill>
              </a:rPr>
              <a:t>Clasificarea</a:t>
            </a:r>
            <a:r>
              <a:rPr lang="en-GB" b="1" dirty="0" smtClean="0">
                <a:solidFill>
                  <a:srgbClr val="FF0000"/>
                </a:solidFill>
              </a:rPr>
              <a:t> </a:t>
            </a:r>
            <a:r>
              <a:rPr lang="en-GB" b="1" dirty="0" err="1" smtClean="0">
                <a:solidFill>
                  <a:srgbClr val="FF0000"/>
                </a:solidFill>
              </a:rPr>
              <a:t>economica</a:t>
            </a:r>
            <a:endParaRPr lang="en-US" b="1" dirty="0">
              <a:solidFill>
                <a:srgbClr val="FF0000"/>
              </a:solidFill>
            </a:endParaRPr>
          </a:p>
        </p:txBody>
      </p:sp>
    </p:spTree>
    <p:extLst>
      <p:ext uri="{BB962C8B-B14F-4D97-AF65-F5344CB8AC3E}">
        <p14:creationId xmlns:p14="http://schemas.microsoft.com/office/powerpoint/2010/main" val="2432308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91" y="217835"/>
            <a:ext cx="5638800" cy="28321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0747" y="0"/>
            <a:ext cx="2622675" cy="2622675"/>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91" y="3204369"/>
            <a:ext cx="4069603" cy="3272828"/>
          </a:xfrm>
          <a:prstGeom prst="rect">
            <a:avLst/>
          </a:prstGeom>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1414" y="3326142"/>
            <a:ext cx="4360116" cy="3270088"/>
          </a:xfrm>
          <a:prstGeom prst="rect">
            <a:avLst/>
          </a:prstGeom>
        </p:spPr>
      </p:pic>
    </p:spTree>
    <p:extLst>
      <p:ext uri="{BB962C8B-B14F-4D97-AF65-F5344CB8AC3E}">
        <p14:creationId xmlns:p14="http://schemas.microsoft.com/office/powerpoint/2010/main" val="39310019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616</TotalTime>
  <Words>612</Words>
  <Application>Microsoft Office PowerPoint</Application>
  <PresentationFormat>Широкоэкранный</PresentationFormat>
  <Paragraphs>53</Paragraphs>
  <Slides>11</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Times New Roman</vt:lpstr>
      <vt:lpstr>Тема Office</vt:lpstr>
      <vt:lpstr>Proiectarea Asistată de Calculator L.1 – Introducere Noțiuni de bază</vt:lpstr>
      <vt:lpstr>Scurt Istoric</vt:lpstr>
      <vt:lpstr>Noţiuni de bază</vt:lpstr>
      <vt:lpstr>Avantaje/Dezavantaje ale tehnologiei cu cablaj imprimat</vt:lpstr>
      <vt:lpstr>Презентация PowerPoint</vt:lpstr>
      <vt:lpstr>Clasificarea cablajelor imprimate</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Proiectarea Asistată în Electronică L.1 – Introducere Noțiuni de bază</dc:title>
  <dc:creator>Пользователь Windows</dc:creator>
  <cp:lastModifiedBy>Пользователь Windows</cp:lastModifiedBy>
  <cp:revision>23</cp:revision>
  <dcterms:created xsi:type="dcterms:W3CDTF">2020-08-30T16:25:08Z</dcterms:created>
  <dcterms:modified xsi:type="dcterms:W3CDTF">2021-01-29T09:38:32Z</dcterms:modified>
</cp:coreProperties>
</file>