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56" r:id="rId2"/>
    <p:sldId id="292" r:id="rId3"/>
    <p:sldId id="293" r:id="rId4"/>
    <p:sldId id="294" r:id="rId5"/>
    <p:sldId id="295" r:id="rId6"/>
    <p:sldId id="296" r:id="rId7"/>
    <p:sldId id="297" r:id="rId8"/>
    <p:sldId id="298" r:id="rId9"/>
    <p:sldId id="299" r:id="rId10"/>
    <p:sldId id="300" r:id="rId11"/>
    <p:sldId id="301" r:id="rId12"/>
    <p:sldId id="302" r:id="rId13"/>
    <p:sldId id="303" r:id="rId14"/>
    <p:sldId id="304" r:id="rId15"/>
    <p:sldId id="305" r:id="rId16"/>
    <p:sldId id="306" r:id="rId17"/>
    <p:sldId id="307" r:id="rId18"/>
    <p:sldId id="308" r:id="rId19"/>
    <p:sldId id="310" r:id="rId20"/>
    <p:sldId id="311" r:id="rId21"/>
    <p:sldId id="309" r:id="rId22"/>
    <p:sldId id="312" r:id="rId23"/>
    <p:sldId id="313" r:id="rId24"/>
    <p:sldId id="314" r:id="rId25"/>
    <p:sldId id="315" r:id="rId26"/>
    <p:sldId id="317" r:id="rId27"/>
    <p:sldId id="316" r:id="rId28"/>
    <p:sldId id="318"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B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57" autoAdjust="0"/>
    <p:restoredTop sz="88176" autoAdjust="0"/>
  </p:normalViewPr>
  <p:slideViewPr>
    <p:cSldViewPr snapToGrid="0" snapToObjects="1">
      <p:cViewPr varScale="1">
        <p:scale>
          <a:sx n="108" d="100"/>
          <a:sy n="108" d="100"/>
        </p:scale>
        <p:origin x="122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4ABAEC-8D53-4D04-B9F3-65402F9D8DC3}" type="datetimeFigureOut">
              <a:rPr lang="en-US" smtClean="0"/>
              <a:t>11/20/2025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46446E-7447-45E4-84AA-E29C4670A205}" type="slidenum">
              <a:rPr lang="en-US" smtClean="0"/>
              <a:t>‹#›</a:t>
            </a:fld>
            <a:endParaRPr lang="en-US"/>
          </a:p>
        </p:txBody>
      </p:sp>
    </p:spTree>
    <p:extLst>
      <p:ext uri="{BB962C8B-B14F-4D97-AF65-F5344CB8AC3E}">
        <p14:creationId xmlns:p14="http://schemas.microsoft.com/office/powerpoint/2010/main" val="3364096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i bullet-uri">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2786314"/>
            <a:ext cx="78867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F3F24620-6E69-2A84-1B59-28C33F7D9E1A}"/>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025FA8D9-6D78-42EE-A598-E206078C2C15}" type="datetime1">
              <a:rPr lang="ro-MD" smtClean="0"/>
              <a:t>20.11.2025</a:t>
            </a:fld>
            <a:endParaRPr lang="en-US" dirty="0"/>
          </a:p>
        </p:txBody>
      </p:sp>
      <p:sp>
        <p:nvSpPr>
          <p:cNvPr id="4" name="Slide Number Placeholder 5">
            <a:extLst>
              <a:ext uri="{FF2B5EF4-FFF2-40B4-BE49-F238E27FC236}">
                <a16:creationId xmlns:a16="http://schemas.microsoft.com/office/drawing/2014/main" id="{7BB86886-53E4-5372-EEE5-B7FFDFEB5EF7}"/>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E1B4614-8DE3-420B-BDF1-CCA3F974E2FD}" type="slidenum">
              <a:rPr lang="en-US" altLang="en-US"/>
              <a:pPr/>
              <a:t>‹#›</a:t>
            </a:fld>
            <a:endParaRPr lang="en-US" altLang="en-US"/>
          </a:p>
        </p:txBody>
      </p:sp>
    </p:spTree>
    <p:extLst>
      <p:ext uri="{BB962C8B-B14F-4D97-AF65-F5344CB8AC3E}">
        <p14:creationId xmlns:p14="http://schemas.microsoft.com/office/powerpoint/2010/main" val="3360317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i text simplu">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3888" y="2783806"/>
            <a:ext cx="7886700" cy="3084549"/>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3">
            <a:extLst>
              <a:ext uri="{FF2B5EF4-FFF2-40B4-BE49-F238E27FC236}">
                <a16:creationId xmlns:a16="http://schemas.microsoft.com/office/drawing/2014/main" id="{1B9F0F06-1CCC-6E8F-5A52-F99C3EA5EC38}"/>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1EC25D5F-4D74-4ADF-B6C2-DA7F7D415448}" type="datetime1">
              <a:rPr lang="ro-MD" smtClean="0"/>
              <a:t>20.11.2025</a:t>
            </a:fld>
            <a:endParaRPr lang="en-US" dirty="0"/>
          </a:p>
        </p:txBody>
      </p:sp>
      <p:sp>
        <p:nvSpPr>
          <p:cNvPr id="4" name="Slide Number Placeholder 5">
            <a:extLst>
              <a:ext uri="{FF2B5EF4-FFF2-40B4-BE49-F238E27FC236}">
                <a16:creationId xmlns:a16="http://schemas.microsoft.com/office/drawing/2014/main" id="{57517FB0-6EE4-4A72-32E4-9ECEFD86E6BF}"/>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63BE44DE-0227-423F-B618-756E9A0E92CA}" type="slidenum">
              <a:rPr lang="en-US" altLang="en-US"/>
              <a:pPr/>
              <a:t>‹#›</a:t>
            </a:fld>
            <a:endParaRPr lang="en-US" altLang="en-US"/>
          </a:p>
        </p:txBody>
      </p:sp>
    </p:spTree>
    <p:extLst>
      <p:ext uri="{BB962C8B-B14F-4D97-AF65-F5344CB8AC3E}">
        <p14:creationId xmlns:p14="http://schemas.microsoft.com/office/powerpoint/2010/main" val="1375025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simplu">
    <p:spTree>
      <p:nvGrpSpPr>
        <p:cNvPr id="1" name=""/>
        <p:cNvGrpSpPr/>
        <p:nvPr/>
      </p:nvGrpSpPr>
      <p:grpSpPr>
        <a:xfrm>
          <a:off x="0" y="0"/>
          <a:ext cx="0" cy="0"/>
          <a:chOff x="0" y="0"/>
          <a:chExt cx="0" cy="0"/>
        </a:xfrm>
      </p:grpSpPr>
      <p:sp>
        <p:nvSpPr>
          <p:cNvPr id="6" name="Text Placeholder 2"/>
          <p:cNvSpPr>
            <a:spLocks noGrp="1"/>
          </p:cNvSpPr>
          <p:nvPr>
            <p:ph type="body" idx="1"/>
          </p:nvPr>
        </p:nvSpPr>
        <p:spPr>
          <a:xfrm>
            <a:off x="623888" y="1900107"/>
            <a:ext cx="7886700" cy="4327073"/>
          </a:xfrm>
        </p:spPr>
        <p:txBody>
          <a:bodyPr>
            <a:normAutofit/>
          </a:bodyPr>
          <a:lstStyle>
            <a:lvl1pPr marL="0" indent="0">
              <a:buNone/>
              <a:defRPr sz="2000">
                <a:solidFill>
                  <a:schemeClr val="tx1"/>
                </a:solidFill>
                <a:latin typeface="PT Sans" charset="-52"/>
                <a:ea typeface="PT Sans" charset="-52"/>
                <a:cs typeface="PT Sans" charset="-52"/>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2" name="Date Placeholder 3">
            <a:extLst>
              <a:ext uri="{FF2B5EF4-FFF2-40B4-BE49-F238E27FC236}">
                <a16:creationId xmlns:a16="http://schemas.microsoft.com/office/drawing/2014/main" id="{CFECA73A-98B1-041A-5100-01906F445787}"/>
              </a:ext>
            </a:extLst>
          </p:cNvPr>
          <p:cNvSpPr>
            <a:spLocks noGrp="1"/>
          </p:cNvSpPr>
          <p:nvPr>
            <p:ph type="dt" sz="half" idx="10"/>
          </p:nvPr>
        </p:nvSpPr>
        <p:spPr/>
        <p:txBody>
          <a:bodyPr/>
          <a:lstStyle>
            <a:lvl1pPr>
              <a:defRPr smtClean="0">
                <a:latin typeface="PT Sans" charset="-52"/>
                <a:ea typeface="PT Sans" charset="-52"/>
                <a:cs typeface="PT Sans" charset="-52"/>
              </a:defRPr>
            </a:lvl1pPr>
          </a:lstStyle>
          <a:p>
            <a:pPr>
              <a:defRPr/>
            </a:pPr>
            <a:fld id="{EC9258F8-2EC6-4C14-9607-5EE8F8E7495A}" type="datetime1">
              <a:rPr lang="ro-MD" smtClean="0"/>
              <a:t>20.11.2025</a:t>
            </a:fld>
            <a:endParaRPr lang="en-US" dirty="0"/>
          </a:p>
        </p:txBody>
      </p:sp>
      <p:sp>
        <p:nvSpPr>
          <p:cNvPr id="3" name="Slide Number Placeholder 5">
            <a:extLst>
              <a:ext uri="{FF2B5EF4-FFF2-40B4-BE49-F238E27FC236}">
                <a16:creationId xmlns:a16="http://schemas.microsoft.com/office/drawing/2014/main" id="{00304F5C-7093-F60A-0B74-97E68B3F2E0E}"/>
              </a:ext>
            </a:extLst>
          </p:cNvPr>
          <p:cNvSpPr>
            <a:spLocks noGrp="1"/>
          </p:cNvSpPr>
          <p:nvPr>
            <p:ph type="sldNum" sz="quarter" idx="11"/>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8A79327A-8D75-4514-AC6C-7B91E9AF1183}" type="slidenum">
              <a:rPr lang="en-US" altLang="en-US"/>
              <a:pPr/>
              <a:t>‹#›</a:t>
            </a:fld>
            <a:endParaRPr lang="en-US" altLang="en-US"/>
          </a:p>
        </p:txBody>
      </p:sp>
    </p:spTree>
    <p:extLst>
      <p:ext uri="{BB962C8B-B14F-4D97-AF65-F5344CB8AC3E}">
        <p14:creationId xmlns:p14="http://schemas.microsoft.com/office/powerpoint/2010/main" val="4434797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 cu bullet-uri">
    <p:spTree>
      <p:nvGrpSpPr>
        <p:cNvPr id="1" name=""/>
        <p:cNvGrpSpPr/>
        <p:nvPr/>
      </p:nvGrpSpPr>
      <p:grpSpPr>
        <a:xfrm>
          <a:off x="0" y="0"/>
          <a:ext cx="0" cy="0"/>
          <a:chOff x="0" y="0"/>
          <a:chExt cx="0" cy="0"/>
        </a:xfrm>
      </p:grpSpPr>
      <p:sp>
        <p:nvSpPr>
          <p:cNvPr id="9" name="Content Placeholder 2"/>
          <p:cNvSpPr>
            <a:spLocks noGrp="1"/>
          </p:cNvSpPr>
          <p:nvPr>
            <p:ph idx="13"/>
          </p:nvPr>
        </p:nvSpPr>
        <p:spPr>
          <a:xfrm>
            <a:off x="623888" y="1900106"/>
            <a:ext cx="7886700" cy="4327073"/>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2" name="Date Placeholder 3">
            <a:extLst>
              <a:ext uri="{FF2B5EF4-FFF2-40B4-BE49-F238E27FC236}">
                <a16:creationId xmlns:a16="http://schemas.microsoft.com/office/drawing/2014/main" id="{5B9E182A-2236-EBCF-F689-623668190219}"/>
              </a:ext>
            </a:extLst>
          </p:cNvPr>
          <p:cNvSpPr>
            <a:spLocks noGrp="1"/>
          </p:cNvSpPr>
          <p:nvPr>
            <p:ph type="dt" sz="half" idx="14"/>
          </p:nvPr>
        </p:nvSpPr>
        <p:spPr/>
        <p:txBody>
          <a:bodyPr/>
          <a:lstStyle>
            <a:lvl1pPr>
              <a:defRPr smtClean="0">
                <a:latin typeface="PT Sans" charset="-52"/>
                <a:ea typeface="PT Sans" charset="-52"/>
                <a:cs typeface="PT Sans" charset="-52"/>
              </a:defRPr>
            </a:lvl1pPr>
          </a:lstStyle>
          <a:p>
            <a:pPr>
              <a:defRPr/>
            </a:pPr>
            <a:fld id="{ABF51BD6-DD08-4C85-8A0A-81DC6AFEDFE1}" type="datetime1">
              <a:rPr lang="ro-MD" smtClean="0"/>
              <a:t>20.11.2025</a:t>
            </a:fld>
            <a:endParaRPr lang="en-US" dirty="0"/>
          </a:p>
        </p:txBody>
      </p:sp>
      <p:sp>
        <p:nvSpPr>
          <p:cNvPr id="3" name="Slide Number Placeholder 5">
            <a:extLst>
              <a:ext uri="{FF2B5EF4-FFF2-40B4-BE49-F238E27FC236}">
                <a16:creationId xmlns:a16="http://schemas.microsoft.com/office/drawing/2014/main" id="{0039A7AB-AD67-528A-FBFE-278EE3D07A64}"/>
              </a:ext>
            </a:extLst>
          </p:cNvPr>
          <p:cNvSpPr>
            <a:spLocks noGrp="1"/>
          </p:cNvSpPr>
          <p:nvPr>
            <p:ph type="sldNum" sz="quarter" idx="15"/>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7B2756BF-13CE-41D7-8B58-469185FDD739}" type="slidenum">
              <a:rPr lang="en-US" altLang="en-US"/>
              <a:pPr/>
              <a:t>‹#›</a:t>
            </a:fld>
            <a:endParaRPr lang="en-US" altLang="en-US"/>
          </a:p>
        </p:txBody>
      </p:sp>
    </p:spTree>
    <p:extLst>
      <p:ext uri="{BB962C8B-B14F-4D97-AF65-F5344CB8AC3E}">
        <p14:creationId xmlns:p14="http://schemas.microsoft.com/office/powerpoint/2010/main" val="41787277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i 2 boxuri cu bullet-uri">
    <p:spTree>
      <p:nvGrpSpPr>
        <p:cNvPr id="1" name=""/>
        <p:cNvGrpSpPr/>
        <p:nvPr/>
      </p:nvGrpSpPr>
      <p:grpSpPr>
        <a:xfrm>
          <a:off x="0" y="0"/>
          <a:ext cx="0" cy="0"/>
          <a:chOff x="0" y="0"/>
          <a:chExt cx="0" cy="0"/>
        </a:xfrm>
      </p:grpSpPr>
      <p:sp>
        <p:nvSpPr>
          <p:cNvPr id="8" name="Content Placeholder 2"/>
          <p:cNvSpPr>
            <a:spLocks noGrp="1"/>
          </p:cNvSpPr>
          <p:nvPr>
            <p:ph idx="13"/>
          </p:nvPr>
        </p:nvSpPr>
        <p:spPr>
          <a:xfrm>
            <a:off x="628650" y="2786314"/>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2" name="Content Placeholder 2"/>
          <p:cNvSpPr>
            <a:spLocks noGrp="1"/>
          </p:cNvSpPr>
          <p:nvPr>
            <p:ph idx="14"/>
          </p:nvPr>
        </p:nvSpPr>
        <p:spPr>
          <a:xfrm>
            <a:off x="4646995" y="2776665"/>
            <a:ext cx="3886200" cy="3082041"/>
          </a:xfrm>
        </p:spPr>
        <p:txBody>
          <a:bodyPr>
            <a:normAutofit/>
          </a:bodyPr>
          <a:lstStyle>
            <a:lvl1pPr>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0"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1FA2EA3B-7932-5893-C6B2-CD3635D5637C}"/>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05F55E-187A-4B7B-BB92-35BF3A663F6C}" type="datetime1">
              <a:rPr lang="ro-MD" smtClean="0"/>
              <a:t>20.11.2025</a:t>
            </a:fld>
            <a:endParaRPr lang="en-US" dirty="0"/>
          </a:p>
        </p:txBody>
      </p:sp>
      <p:sp>
        <p:nvSpPr>
          <p:cNvPr id="3" name="Slide Number Placeholder 6">
            <a:extLst>
              <a:ext uri="{FF2B5EF4-FFF2-40B4-BE49-F238E27FC236}">
                <a16:creationId xmlns:a16="http://schemas.microsoft.com/office/drawing/2014/main" id="{255F9DFA-3EA6-99F3-1F59-83D6EFDCD57C}"/>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FD1DC528-792C-46EB-8EA3-A6697CCE294C}" type="slidenum">
              <a:rPr lang="en-US" altLang="en-US"/>
              <a:pPr/>
              <a:t>‹#›</a:t>
            </a:fld>
            <a:endParaRPr lang="en-US" altLang="en-US"/>
          </a:p>
        </p:txBody>
      </p:sp>
    </p:spTree>
    <p:extLst>
      <p:ext uri="{BB962C8B-B14F-4D97-AF65-F5344CB8AC3E}">
        <p14:creationId xmlns:p14="http://schemas.microsoft.com/office/powerpoint/2010/main" val="289392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i douta boxe cu text simplu">
    <p:spTree>
      <p:nvGrpSpPr>
        <p:cNvPr id="1" name=""/>
        <p:cNvGrpSpPr/>
        <p:nvPr/>
      </p:nvGrpSpPr>
      <p:grpSpPr>
        <a:xfrm>
          <a:off x="0" y="0"/>
          <a:ext cx="0" cy="0"/>
          <a:chOff x="0" y="0"/>
          <a:chExt cx="0" cy="0"/>
        </a:xfrm>
      </p:grpSpPr>
      <p:sp>
        <p:nvSpPr>
          <p:cNvPr id="12" name="Content Placeholder 2"/>
          <p:cNvSpPr>
            <a:spLocks noGrp="1"/>
          </p:cNvSpPr>
          <p:nvPr>
            <p:ph idx="13"/>
          </p:nvPr>
        </p:nvSpPr>
        <p:spPr>
          <a:xfrm>
            <a:off x="628650" y="2786314"/>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14" name="Content Placeholder 2"/>
          <p:cNvSpPr>
            <a:spLocks noGrp="1"/>
          </p:cNvSpPr>
          <p:nvPr>
            <p:ph idx="14"/>
          </p:nvPr>
        </p:nvSpPr>
        <p:spPr>
          <a:xfrm>
            <a:off x="4646995" y="2776665"/>
            <a:ext cx="3886200" cy="3082041"/>
          </a:xfrm>
        </p:spPr>
        <p:txBody>
          <a:bodyPr>
            <a:normAutofit/>
          </a:bodyPr>
          <a:lstStyle>
            <a:lvl1pPr marL="0" indent="0">
              <a:buNone/>
              <a:defRPr sz="2000">
                <a:latin typeface="PT Sans" charset="-52"/>
                <a:ea typeface="PT Sans" charset="-52"/>
                <a:cs typeface="PT Sans" charset="-52"/>
              </a:defRPr>
            </a:lvl1pPr>
            <a:lvl2pPr>
              <a:defRPr sz="1800">
                <a:latin typeface="PT Sans" charset="-52"/>
                <a:ea typeface="PT Sans" charset="-52"/>
                <a:cs typeface="PT Sans" charset="-52"/>
              </a:defRPr>
            </a:lvl2pPr>
            <a:lvl3pPr>
              <a:defRPr sz="1600">
                <a:latin typeface="PT Sans" charset="-52"/>
                <a:ea typeface="PT Sans" charset="-52"/>
                <a:cs typeface="PT Sans" charset="-52"/>
              </a:defRPr>
            </a:lvl3pPr>
            <a:lvl4pPr>
              <a:defRPr sz="1400">
                <a:latin typeface="PT Sans" charset="-52"/>
                <a:ea typeface="PT Sans" charset="-52"/>
                <a:cs typeface="PT Sans" charset="-52"/>
              </a:defRPr>
            </a:lvl4pPr>
            <a:lvl5pPr>
              <a:defRPr sz="1400">
                <a:latin typeface="PT Sans" charset="-52"/>
                <a:ea typeface="PT Sans" charset="-52"/>
                <a:cs typeface="PT Sans" charset="-52"/>
              </a:defRPr>
            </a:lvl5pPr>
          </a:lstStyle>
          <a:p>
            <a:pPr lvl="0"/>
            <a:r>
              <a:rPr lang="ru-RU"/>
              <a:t>Образец текста</a:t>
            </a:r>
          </a:p>
        </p:txBody>
      </p:sp>
      <p:sp>
        <p:nvSpPr>
          <p:cNvPr id="7" name="Title 1"/>
          <p:cNvSpPr>
            <a:spLocks noGrp="1"/>
          </p:cNvSpPr>
          <p:nvPr>
            <p:ph type="title"/>
          </p:nvPr>
        </p:nvSpPr>
        <p:spPr>
          <a:xfrm>
            <a:off x="628650" y="1883158"/>
            <a:ext cx="7886700" cy="905377"/>
          </a:xfrm>
        </p:spPr>
        <p:txBody>
          <a:bodyPr>
            <a:normAutofit/>
          </a:bodyPr>
          <a:lstStyle>
            <a:lvl1pPr>
              <a:defRPr sz="3000" b="1">
                <a:latin typeface="PT Sans" charset="-52"/>
                <a:ea typeface="PT Sans" charset="-52"/>
                <a:cs typeface="PT Sans" charset="-52"/>
              </a:defRPr>
            </a:lvl1pPr>
          </a:lstStyle>
          <a:p>
            <a:r>
              <a:rPr lang="ru-RU"/>
              <a:t>Образец заголовка</a:t>
            </a:r>
            <a:endParaRPr lang="en-US" dirty="0"/>
          </a:p>
        </p:txBody>
      </p:sp>
      <p:sp>
        <p:nvSpPr>
          <p:cNvPr id="2" name="Date Placeholder 4">
            <a:extLst>
              <a:ext uri="{FF2B5EF4-FFF2-40B4-BE49-F238E27FC236}">
                <a16:creationId xmlns:a16="http://schemas.microsoft.com/office/drawing/2014/main" id="{9F3CC224-759C-678B-E5AD-6265E2C673E9}"/>
              </a:ext>
            </a:extLst>
          </p:cNvPr>
          <p:cNvSpPr>
            <a:spLocks noGrp="1"/>
          </p:cNvSpPr>
          <p:nvPr>
            <p:ph type="dt" sz="half" idx="15"/>
          </p:nvPr>
        </p:nvSpPr>
        <p:spPr/>
        <p:txBody>
          <a:bodyPr/>
          <a:lstStyle>
            <a:lvl1pPr>
              <a:defRPr smtClean="0">
                <a:latin typeface="PT Sans" charset="-52"/>
                <a:ea typeface="PT Sans" charset="-52"/>
                <a:cs typeface="PT Sans" charset="-52"/>
              </a:defRPr>
            </a:lvl1pPr>
          </a:lstStyle>
          <a:p>
            <a:pPr>
              <a:defRPr/>
            </a:pPr>
            <a:fld id="{19CDB844-DE73-479D-845E-B656C8222235}" type="datetime1">
              <a:rPr lang="ro-MD" smtClean="0"/>
              <a:t>20.11.2025</a:t>
            </a:fld>
            <a:endParaRPr lang="en-US" dirty="0"/>
          </a:p>
        </p:txBody>
      </p:sp>
      <p:sp>
        <p:nvSpPr>
          <p:cNvPr id="3" name="Slide Number Placeholder 6">
            <a:extLst>
              <a:ext uri="{FF2B5EF4-FFF2-40B4-BE49-F238E27FC236}">
                <a16:creationId xmlns:a16="http://schemas.microsoft.com/office/drawing/2014/main" id="{681EC5CD-ACCA-B887-7664-D06C58AE9409}"/>
              </a:ext>
            </a:extLst>
          </p:cNvPr>
          <p:cNvSpPr>
            <a:spLocks noGrp="1"/>
          </p:cNvSpPr>
          <p:nvPr>
            <p:ph type="sldNum" sz="quarter" idx="16"/>
          </p:nvPr>
        </p:nvSpPr>
        <p:spPr/>
        <p:txBody>
          <a:bodyPr/>
          <a:lstStyle>
            <a:lvl1pPr>
              <a:defRPr>
                <a:latin typeface="PT Sans" panose="020B0604020202020204" pitchFamily="34" charset="-52"/>
                <a:ea typeface="PT Sans" panose="020B0604020202020204" pitchFamily="34" charset="-52"/>
                <a:cs typeface="PT Sans" panose="020B0604020202020204" pitchFamily="34" charset="-52"/>
              </a:defRPr>
            </a:lvl1pPr>
          </a:lstStyle>
          <a:p>
            <a:fld id="{D1C125F4-45F7-4874-B215-AFDD18192DA7}" type="slidenum">
              <a:rPr lang="en-US" altLang="en-US"/>
              <a:pPr/>
              <a:t>‹#›</a:t>
            </a:fld>
            <a:endParaRPr lang="en-US" altLang="en-US"/>
          </a:p>
        </p:txBody>
      </p:sp>
    </p:spTree>
    <p:extLst>
      <p:ext uri="{BB962C8B-B14F-4D97-AF65-F5344CB8AC3E}">
        <p14:creationId xmlns:p14="http://schemas.microsoft.com/office/powerpoint/2010/main" val="2288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9E2C387C-5F3A-B679-65D0-948ADF9215A7}"/>
              </a:ext>
            </a:extLst>
          </p:cNvPr>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0D0308D0-234D-FA87-93D6-639B463CCA22}"/>
              </a:ext>
            </a:extLst>
          </p:cNvPr>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A522199-4D1F-67AF-B111-D70E978EFCA4}"/>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452E80A5-EDB2-41B0-9060-F1664429A04F}" type="datetime1">
              <a:rPr lang="ro-MD" smtClean="0"/>
              <a:t>20.11.2025</a:t>
            </a:fld>
            <a:endParaRPr lang="en-US"/>
          </a:p>
        </p:txBody>
      </p:sp>
      <p:sp>
        <p:nvSpPr>
          <p:cNvPr id="5" name="Footer Placeholder 4">
            <a:extLst>
              <a:ext uri="{FF2B5EF4-FFF2-40B4-BE49-F238E27FC236}">
                <a16:creationId xmlns:a16="http://schemas.microsoft.com/office/drawing/2014/main" id="{ADFF2943-30F7-34EB-5B78-00A6822F4F96}"/>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9F99A9E0-CB9C-5B8D-DB20-6916958AD067}"/>
              </a:ext>
            </a:extLst>
          </p:cNvPr>
          <p:cNvSpPr>
            <a:spLocks noGrp="1"/>
          </p:cNvSpPr>
          <p:nvPr>
            <p:ph type="sldNum" sz="quarter" idx="4"/>
          </p:nvPr>
        </p:nvSpPr>
        <p:spPr>
          <a:xfrm>
            <a:off x="6457950" y="6356350"/>
            <a:ext cx="20574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C2ACBF71-FDB8-4A51-BFA8-515A06E7168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Lst>
  <p:hf hdr="0" ftr="0"/>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C25870A1-11F2-C516-2A89-747E897B9FE2}"/>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0FA22F59-02FB-E146-D610-7AC9A980C011}"/>
              </a:ext>
            </a:extLst>
          </p:cNvPr>
          <p:cNvSpPr>
            <a:spLocks noGrp="1"/>
          </p:cNvSpPr>
          <p:nvPr>
            <p:ph type="sldNum" sz="quarter" idx="11"/>
          </p:nvPr>
        </p:nvSpPr>
        <p:spPr/>
        <p:txBody>
          <a:bodyPr/>
          <a:lstStyle/>
          <a:p>
            <a:fld id="{63BE44DE-0227-423F-B618-756E9A0E92CA}" type="slidenum">
              <a:rPr lang="en-US" altLang="en-US" smtClean="0"/>
              <a:pPr/>
              <a:t>1</a:t>
            </a:fld>
            <a:endParaRPr lang="en-US" altLang="en-US"/>
          </a:p>
        </p:txBody>
      </p:sp>
      <p:sp>
        <p:nvSpPr>
          <p:cNvPr id="4" name="Title 3">
            <a:extLst>
              <a:ext uri="{FF2B5EF4-FFF2-40B4-BE49-F238E27FC236}">
                <a16:creationId xmlns:a16="http://schemas.microsoft.com/office/drawing/2014/main" id="{22A20250-B3E4-2539-FE3C-A69930C4B61A}"/>
              </a:ext>
            </a:extLst>
          </p:cNvPr>
          <p:cNvSpPr>
            <a:spLocks noGrp="1"/>
          </p:cNvSpPr>
          <p:nvPr>
            <p:ph type="title"/>
          </p:nvPr>
        </p:nvSpPr>
        <p:spPr>
          <a:xfrm>
            <a:off x="628650" y="1541326"/>
            <a:ext cx="7886700" cy="905377"/>
          </a:xfrm>
        </p:spPr>
        <p:txBody>
          <a:bodyPr>
            <a:normAutofit/>
          </a:bodyPr>
          <a:lstStyle/>
          <a:p>
            <a:r>
              <a:rPr lang="ro-MD" dirty="0"/>
              <a:t>Obiectivele lecției</a:t>
            </a:r>
            <a:endParaRPr lang="en-US" dirty="0"/>
          </a:p>
        </p:txBody>
      </p:sp>
      <p:sp>
        <p:nvSpPr>
          <p:cNvPr id="5" name="Title 3">
            <a:extLst>
              <a:ext uri="{FF2B5EF4-FFF2-40B4-BE49-F238E27FC236}">
                <a16:creationId xmlns:a16="http://schemas.microsoft.com/office/drawing/2014/main" id="{04529474-5DE9-5982-DABE-153E767D00D4}"/>
              </a:ext>
            </a:extLst>
          </p:cNvPr>
          <p:cNvSpPr txBox="1">
            <a:spLocks/>
          </p:cNvSpPr>
          <p:nvPr/>
        </p:nvSpPr>
        <p:spPr bwMode="auto">
          <a:xfrm>
            <a:off x="985421" y="2159390"/>
            <a:ext cx="7661429" cy="3896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marL="177800" indent="-177800">
              <a:lnSpc>
                <a:spcPct val="150000"/>
              </a:lnSpc>
              <a:buFont typeface="Arial" panose="020B0604020202020204" pitchFamily="34" charset="0"/>
              <a:buChar char="•"/>
            </a:pPr>
            <a:r>
              <a:rPr lang="ro-MD" sz="1800" dirty="0"/>
              <a:t>înțelegerea rolului bibliotecii </a:t>
            </a:r>
            <a:r>
              <a:rPr lang="ro-MD" sz="1800" dirty="0" err="1"/>
              <a:t>matplotlib</a:t>
            </a:r>
            <a:r>
              <a:rPr lang="ro-MD" sz="1800" dirty="0"/>
              <a:t> în vizualizarea datelor;</a:t>
            </a:r>
          </a:p>
          <a:p>
            <a:pPr marL="177800" indent="-177800">
              <a:lnSpc>
                <a:spcPct val="150000"/>
              </a:lnSpc>
              <a:buFont typeface="Arial" panose="020B0604020202020204" pitchFamily="34" charset="0"/>
              <a:buChar char="•"/>
            </a:pPr>
            <a:r>
              <a:rPr lang="ro-MD" sz="1800" dirty="0"/>
              <a:t>crea grafice simple: linii, bare, </a:t>
            </a:r>
            <a:r>
              <a:rPr lang="ro-MD" sz="1800" dirty="0" err="1"/>
              <a:t>scatter</a:t>
            </a:r>
            <a:r>
              <a:rPr lang="ro-MD" sz="1800" dirty="0"/>
              <a:t>, histogramă;</a:t>
            </a:r>
          </a:p>
          <a:p>
            <a:pPr marL="177800" indent="-177800">
              <a:lnSpc>
                <a:spcPct val="150000"/>
              </a:lnSpc>
              <a:buFont typeface="Arial" panose="020B0604020202020204" pitchFamily="34" charset="0"/>
              <a:buChar char="•"/>
            </a:pPr>
            <a:r>
              <a:rPr lang="ro-MD" sz="1800" dirty="0"/>
              <a:t>personalizarea graficelor: titluri, axe, legende, culori;</a:t>
            </a:r>
          </a:p>
          <a:p>
            <a:pPr marL="177800" indent="-177800">
              <a:lnSpc>
                <a:spcPct val="150000"/>
              </a:lnSpc>
              <a:buFont typeface="Arial" panose="020B0604020202020204" pitchFamily="34" charset="0"/>
              <a:buChar char="•"/>
            </a:pPr>
            <a:r>
              <a:rPr lang="ro-MD" sz="1800" dirty="0"/>
              <a:t>lucru cu multiple figuri și </a:t>
            </a:r>
            <a:r>
              <a:rPr lang="ro-MD" sz="1800" dirty="0" err="1"/>
              <a:t>subploturi</a:t>
            </a:r>
            <a:r>
              <a:rPr lang="ro-MD" sz="1800" dirty="0"/>
              <a:t>;</a:t>
            </a:r>
          </a:p>
          <a:p>
            <a:pPr marL="177800" indent="-177800">
              <a:lnSpc>
                <a:spcPct val="150000"/>
              </a:lnSpc>
              <a:buFont typeface="Arial" panose="020B0604020202020204" pitchFamily="34" charset="0"/>
              <a:buChar char="•"/>
            </a:pPr>
            <a:r>
              <a:rPr lang="ro-MD" sz="1800" dirty="0"/>
              <a:t>încărca date din fișiere CSV și reprezentarea grafic;</a:t>
            </a:r>
          </a:p>
          <a:p>
            <a:pPr marL="177800" indent="-177800">
              <a:lnSpc>
                <a:spcPct val="150000"/>
              </a:lnSpc>
              <a:buFont typeface="Arial" panose="020B0604020202020204" pitchFamily="34" charset="0"/>
              <a:buChar char="•"/>
            </a:pPr>
            <a:r>
              <a:rPr lang="ro-MD" sz="1800" dirty="0"/>
              <a:t>exporta graficele în fișiere imagine (</a:t>
            </a:r>
            <a:r>
              <a:rPr lang="ro-MD" sz="1800" dirty="0" err="1"/>
              <a:t>png</a:t>
            </a:r>
            <a:r>
              <a:rPr lang="ro-MD" sz="1800" dirty="0"/>
              <a:t>, </a:t>
            </a:r>
            <a:r>
              <a:rPr lang="ro-MD" sz="1800" dirty="0" err="1"/>
              <a:t>jpg</a:t>
            </a:r>
            <a:r>
              <a:rPr lang="ro-MD" sz="1800" dirty="0"/>
              <a:t>, </a:t>
            </a:r>
            <a:r>
              <a:rPr lang="ro-MD" sz="1800" dirty="0" err="1"/>
              <a:t>svg</a:t>
            </a:r>
            <a:r>
              <a:rPr lang="ro-MD" sz="1800" dirty="0"/>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1D5CEBC2-CF55-53A3-E9FE-BAFBA9EFA16F}"/>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BD1E8CEC-D089-754E-6335-EFDFD10EECC4}"/>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9F10D0C0-9420-237C-3DBE-7BA6FB9001FA}"/>
              </a:ext>
            </a:extLst>
          </p:cNvPr>
          <p:cNvSpPr>
            <a:spLocks noGrp="1"/>
          </p:cNvSpPr>
          <p:nvPr>
            <p:ph type="sldNum" sz="quarter" idx="11"/>
          </p:nvPr>
        </p:nvSpPr>
        <p:spPr/>
        <p:txBody>
          <a:bodyPr/>
          <a:lstStyle/>
          <a:p>
            <a:fld id="{63BE44DE-0227-423F-B618-756E9A0E92CA}" type="slidenum">
              <a:rPr lang="en-US" altLang="en-US" smtClean="0"/>
              <a:pPr/>
              <a:t>10</a:t>
            </a:fld>
            <a:endParaRPr lang="en-US" altLang="en-US"/>
          </a:p>
        </p:txBody>
      </p:sp>
      <p:sp>
        <p:nvSpPr>
          <p:cNvPr id="4" name="Title 3">
            <a:extLst>
              <a:ext uri="{FF2B5EF4-FFF2-40B4-BE49-F238E27FC236}">
                <a16:creationId xmlns:a16="http://schemas.microsoft.com/office/drawing/2014/main" id="{DD362BE9-A4B5-7E81-04A8-0EECE01BAD03}"/>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Grafic de bare</a:t>
            </a:r>
          </a:p>
        </p:txBody>
      </p:sp>
      <p:sp>
        <p:nvSpPr>
          <p:cNvPr id="5" name="Title 3">
            <a:extLst>
              <a:ext uri="{FF2B5EF4-FFF2-40B4-BE49-F238E27FC236}">
                <a16:creationId xmlns:a16="http://schemas.microsoft.com/office/drawing/2014/main" id="{76F19CA3-F960-C166-5D74-E6D6F2E33400}"/>
              </a:ext>
            </a:extLst>
          </p:cNvPr>
          <p:cNvSpPr txBox="1">
            <a:spLocks/>
          </p:cNvSpPr>
          <p:nvPr/>
        </p:nvSpPr>
        <p:spPr bwMode="auto">
          <a:xfrm>
            <a:off x="974856" y="2131072"/>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Graficul de bare reprezintă categorii discrete și valorile lor:</a:t>
            </a:r>
            <a:endParaRPr lang="ro-MD" sz="1800" b="0" dirty="0"/>
          </a:p>
        </p:txBody>
      </p:sp>
      <p:pic>
        <p:nvPicPr>
          <p:cNvPr id="3" name="Picture 2">
            <a:extLst>
              <a:ext uri="{FF2B5EF4-FFF2-40B4-BE49-F238E27FC236}">
                <a16:creationId xmlns:a16="http://schemas.microsoft.com/office/drawing/2014/main" id="{B8DF358D-276A-339F-C306-B6645C6FB0EE}"/>
              </a:ext>
            </a:extLst>
          </p:cNvPr>
          <p:cNvPicPr>
            <a:picLocks noChangeAspect="1"/>
          </p:cNvPicPr>
          <p:nvPr/>
        </p:nvPicPr>
        <p:blipFill>
          <a:blip r:embed="rId3"/>
          <a:stretch>
            <a:fillRect/>
          </a:stretch>
        </p:blipFill>
        <p:spPr>
          <a:xfrm>
            <a:off x="2924569" y="3202645"/>
            <a:ext cx="3647047" cy="1615121"/>
          </a:xfrm>
          <a:prstGeom prst="rect">
            <a:avLst/>
          </a:prstGeom>
        </p:spPr>
      </p:pic>
    </p:spTree>
    <p:extLst>
      <p:ext uri="{BB962C8B-B14F-4D97-AF65-F5344CB8AC3E}">
        <p14:creationId xmlns:p14="http://schemas.microsoft.com/office/powerpoint/2010/main" val="696007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23237AF3-8C56-82D2-B991-8D6B5EE4F5FB}"/>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3DE6FE7-7FCF-9EB9-82AC-10C78B0D2C61}"/>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25752CDB-AC75-A667-DE44-AFF2624CD7AD}"/>
              </a:ext>
            </a:extLst>
          </p:cNvPr>
          <p:cNvSpPr>
            <a:spLocks noGrp="1"/>
          </p:cNvSpPr>
          <p:nvPr>
            <p:ph type="sldNum" sz="quarter" idx="11"/>
          </p:nvPr>
        </p:nvSpPr>
        <p:spPr/>
        <p:txBody>
          <a:bodyPr/>
          <a:lstStyle/>
          <a:p>
            <a:fld id="{63BE44DE-0227-423F-B618-756E9A0E92CA}" type="slidenum">
              <a:rPr lang="en-US" altLang="en-US" smtClean="0"/>
              <a:pPr/>
              <a:t>11</a:t>
            </a:fld>
            <a:endParaRPr lang="en-US" altLang="en-US"/>
          </a:p>
        </p:txBody>
      </p:sp>
      <p:sp>
        <p:nvSpPr>
          <p:cNvPr id="4" name="Title 3">
            <a:extLst>
              <a:ext uri="{FF2B5EF4-FFF2-40B4-BE49-F238E27FC236}">
                <a16:creationId xmlns:a16="http://schemas.microsoft.com/office/drawing/2014/main" id="{E7D686A2-AF1A-6242-75DE-5C39BF0A951A}"/>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err="1"/>
              <a:t>Scatter</a:t>
            </a:r>
            <a:r>
              <a:rPr lang="ro-MD" sz="2400" dirty="0"/>
              <a:t> plot</a:t>
            </a:r>
          </a:p>
        </p:txBody>
      </p:sp>
      <p:sp>
        <p:nvSpPr>
          <p:cNvPr id="5" name="Title 3">
            <a:extLst>
              <a:ext uri="{FF2B5EF4-FFF2-40B4-BE49-F238E27FC236}">
                <a16:creationId xmlns:a16="http://schemas.microsoft.com/office/drawing/2014/main" id="{2EE4AD92-5A8A-C6FB-3EBE-41C118BFFEBD}"/>
              </a:ext>
            </a:extLst>
          </p:cNvPr>
          <p:cNvSpPr txBox="1">
            <a:spLocks/>
          </p:cNvSpPr>
          <p:nvPr/>
        </p:nvSpPr>
        <p:spPr bwMode="auto">
          <a:xfrm>
            <a:off x="974856" y="1921464"/>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Scatter plot-ul este folosit pentru a vizualiza relația dintre două variabile:</a:t>
            </a:r>
            <a:endParaRPr lang="ro-MD" sz="1800" b="0" dirty="0"/>
          </a:p>
        </p:txBody>
      </p:sp>
      <p:pic>
        <p:nvPicPr>
          <p:cNvPr id="6" name="Picture 5">
            <a:extLst>
              <a:ext uri="{FF2B5EF4-FFF2-40B4-BE49-F238E27FC236}">
                <a16:creationId xmlns:a16="http://schemas.microsoft.com/office/drawing/2014/main" id="{43C0BEBD-EFF1-BBB0-B890-51101501593C}"/>
              </a:ext>
            </a:extLst>
          </p:cNvPr>
          <p:cNvPicPr>
            <a:picLocks noChangeAspect="1"/>
          </p:cNvPicPr>
          <p:nvPr/>
        </p:nvPicPr>
        <p:blipFill>
          <a:blip r:embed="rId3"/>
          <a:stretch>
            <a:fillRect/>
          </a:stretch>
        </p:blipFill>
        <p:spPr>
          <a:xfrm>
            <a:off x="3214642" y="2798525"/>
            <a:ext cx="2714715" cy="2152305"/>
          </a:xfrm>
          <a:prstGeom prst="rect">
            <a:avLst/>
          </a:prstGeom>
        </p:spPr>
      </p:pic>
      <p:sp>
        <p:nvSpPr>
          <p:cNvPr id="12" name="Title 3">
            <a:extLst>
              <a:ext uri="{FF2B5EF4-FFF2-40B4-BE49-F238E27FC236}">
                <a16:creationId xmlns:a16="http://schemas.microsoft.com/office/drawing/2014/main" id="{CB131D89-7211-FB00-39B2-B4773C6664E7}"/>
              </a:ext>
            </a:extLst>
          </p:cNvPr>
          <p:cNvSpPr txBox="1">
            <a:spLocks/>
          </p:cNvSpPr>
          <p:nvPr/>
        </p:nvSpPr>
        <p:spPr bwMode="auto">
          <a:xfrm>
            <a:off x="974855" y="5025868"/>
            <a:ext cx="7746221" cy="1175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Fiecare punct reprezintă o observație.</a:t>
            </a:r>
            <a:endParaRPr lang="ro-MD" sz="1800" b="0" dirty="0"/>
          </a:p>
          <a:p>
            <a:pPr algn="just">
              <a:lnSpc>
                <a:spcPct val="150000"/>
              </a:lnSpc>
            </a:pPr>
            <a:r>
              <a:rPr lang="ro-MD" sz="1800" b="0" dirty="0"/>
              <a:t>Se f</a:t>
            </a:r>
            <a:r>
              <a:rPr lang="it-IT" sz="1800" b="0" dirty="0"/>
              <a:t>olos</a:t>
            </a:r>
            <a:r>
              <a:rPr lang="ro-MD" sz="1800" b="0" dirty="0" err="1"/>
              <a:t>ește</a:t>
            </a:r>
            <a:r>
              <a:rPr lang="it-IT" sz="1800" b="0" dirty="0"/>
              <a:t> </a:t>
            </a:r>
            <a:r>
              <a:rPr lang="it-IT" sz="1800" dirty="0"/>
              <a:t>numpy.random.rand </a:t>
            </a:r>
            <a:r>
              <a:rPr lang="it-IT" sz="1800" b="0" dirty="0"/>
              <a:t>pentru a genera valori între 0 și 1.</a:t>
            </a:r>
            <a:endParaRPr lang="ro-MD" sz="1800" b="0" dirty="0"/>
          </a:p>
        </p:txBody>
      </p:sp>
    </p:spTree>
    <p:extLst>
      <p:ext uri="{BB962C8B-B14F-4D97-AF65-F5344CB8AC3E}">
        <p14:creationId xmlns:p14="http://schemas.microsoft.com/office/powerpoint/2010/main" val="3019775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3F54A60-0669-2695-B7E5-12B60EC3E664}"/>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13DBCCF7-C8A8-8F16-1628-21D6855E9B63}"/>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4055AEC3-FAFC-55AE-D2FA-DB91AD6AAF18}"/>
              </a:ext>
            </a:extLst>
          </p:cNvPr>
          <p:cNvSpPr>
            <a:spLocks noGrp="1"/>
          </p:cNvSpPr>
          <p:nvPr>
            <p:ph type="sldNum" sz="quarter" idx="11"/>
          </p:nvPr>
        </p:nvSpPr>
        <p:spPr/>
        <p:txBody>
          <a:bodyPr/>
          <a:lstStyle/>
          <a:p>
            <a:fld id="{63BE44DE-0227-423F-B618-756E9A0E92CA}" type="slidenum">
              <a:rPr lang="en-US" altLang="en-US" smtClean="0"/>
              <a:pPr/>
              <a:t>12</a:t>
            </a:fld>
            <a:endParaRPr lang="en-US" altLang="en-US"/>
          </a:p>
        </p:txBody>
      </p:sp>
      <p:sp>
        <p:nvSpPr>
          <p:cNvPr id="4" name="Title 3">
            <a:extLst>
              <a:ext uri="{FF2B5EF4-FFF2-40B4-BE49-F238E27FC236}">
                <a16:creationId xmlns:a16="http://schemas.microsoft.com/office/drawing/2014/main" id="{6B19561C-0E16-55E7-57A9-D3952E8A496B}"/>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86BD7225-B09B-FCE6-FAF9-1AE84B457F4A}"/>
              </a:ext>
            </a:extLst>
          </p:cNvPr>
          <p:cNvSpPr txBox="1">
            <a:spLocks/>
          </p:cNvSpPr>
          <p:nvPr/>
        </p:nvSpPr>
        <p:spPr bwMode="auto">
          <a:xfrm>
            <a:off x="698889" y="1825023"/>
            <a:ext cx="7746221" cy="4152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dirty="0"/>
              <a:t>NumPy</a:t>
            </a:r>
            <a:r>
              <a:rPr lang="it-IT" sz="1800" b="0" dirty="0"/>
              <a:t> (Numerical Python) este o bibliotecă Python proiectată pentru lucru eficient cu:</a:t>
            </a:r>
            <a:endParaRPr lang="ro-MD" sz="1800" b="0" dirty="0"/>
          </a:p>
          <a:p>
            <a:pPr marL="627063" indent="-285750" algn="just">
              <a:lnSpc>
                <a:spcPct val="150000"/>
              </a:lnSpc>
              <a:buFont typeface="Arial" panose="020B0604020202020204" pitchFamily="34" charset="0"/>
              <a:buChar char="•"/>
            </a:pPr>
            <a:r>
              <a:rPr lang="it-IT" sz="1800" b="0" dirty="0"/>
              <a:t>tablouri multidimensionale (arrays)</a:t>
            </a:r>
            <a:endParaRPr lang="ro-MD" sz="1800" b="0" dirty="0"/>
          </a:p>
          <a:p>
            <a:pPr marL="627063" indent="-285750" algn="just">
              <a:lnSpc>
                <a:spcPct val="150000"/>
              </a:lnSpc>
              <a:buFont typeface="Arial" panose="020B0604020202020204" pitchFamily="34" charset="0"/>
              <a:buChar char="•"/>
            </a:pPr>
            <a:r>
              <a:rPr lang="it-IT" sz="1800" b="0" dirty="0"/>
              <a:t>operații matematice rapide asupra acestor tablouri</a:t>
            </a:r>
            <a:endParaRPr lang="ro-MD" sz="1800" b="0" dirty="0"/>
          </a:p>
          <a:p>
            <a:pPr marL="627063" indent="-285750" algn="just">
              <a:lnSpc>
                <a:spcPct val="150000"/>
              </a:lnSpc>
              <a:buFont typeface="Arial" panose="020B0604020202020204" pitchFamily="34" charset="0"/>
              <a:buChar char="•"/>
            </a:pPr>
            <a:r>
              <a:rPr lang="it-IT" sz="1800" b="0" dirty="0"/>
              <a:t>funcții statistice, matriciale și numerice optimizate</a:t>
            </a:r>
            <a:endParaRPr lang="ro-MD" sz="1800" b="0" dirty="0"/>
          </a:p>
        </p:txBody>
      </p:sp>
    </p:spTree>
    <p:extLst>
      <p:ext uri="{BB962C8B-B14F-4D97-AF65-F5344CB8AC3E}">
        <p14:creationId xmlns:p14="http://schemas.microsoft.com/office/powerpoint/2010/main" val="740221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A4C9954-4443-BA0A-2A5F-77E64E913CE1}"/>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74B15F2-B365-5283-5048-259765B3EBAC}"/>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297AD288-214C-406D-9987-3BB08FF18F4E}"/>
              </a:ext>
            </a:extLst>
          </p:cNvPr>
          <p:cNvSpPr>
            <a:spLocks noGrp="1"/>
          </p:cNvSpPr>
          <p:nvPr>
            <p:ph type="sldNum" sz="quarter" idx="11"/>
          </p:nvPr>
        </p:nvSpPr>
        <p:spPr/>
        <p:txBody>
          <a:bodyPr/>
          <a:lstStyle/>
          <a:p>
            <a:fld id="{63BE44DE-0227-423F-B618-756E9A0E92CA}" type="slidenum">
              <a:rPr lang="en-US" altLang="en-US" smtClean="0"/>
              <a:pPr/>
              <a:t>13</a:t>
            </a:fld>
            <a:endParaRPr lang="en-US" altLang="en-US"/>
          </a:p>
        </p:txBody>
      </p:sp>
      <p:sp>
        <p:nvSpPr>
          <p:cNvPr id="4" name="Title 3">
            <a:extLst>
              <a:ext uri="{FF2B5EF4-FFF2-40B4-BE49-F238E27FC236}">
                <a16:creationId xmlns:a16="http://schemas.microsoft.com/office/drawing/2014/main" id="{94A9E0B7-8778-2B0D-150A-960A5DFF67CD}"/>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9DDE67A2-5827-129F-07D9-2FFCBE60FD77}"/>
              </a:ext>
            </a:extLst>
          </p:cNvPr>
          <p:cNvSpPr txBox="1">
            <a:spLocks/>
          </p:cNvSpPr>
          <p:nvPr/>
        </p:nvSpPr>
        <p:spPr bwMode="auto">
          <a:xfrm>
            <a:off x="628650" y="1789125"/>
            <a:ext cx="7746221" cy="25486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b="0" dirty="0"/>
              <a:t>Lucrează cu </a:t>
            </a:r>
            <a:r>
              <a:rPr lang="ro-MD" sz="1800" b="0" dirty="0" err="1"/>
              <a:t>arrays</a:t>
            </a:r>
            <a:r>
              <a:rPr lang="ro-MD" sz="1800" b="0" dirty="0"/>
              <a:t> și </a:t>
            </a:r>
            <a:r>
              <a:rPr lang="ro-MD" sz="1800" b="0" dirty="0" err="1"/>
              <a:t>matrici</a:t>
            </a:r>
            <a:r>
              <a:rPr lang="ro-MD" sz="1800" b="0" dirty="0"/>
              <a:t>, nu cu liste.</a:t>
            </a:r>
          </a:p>
          <a:p>
            <a:pPr algn="just">
              <a:lnSpc>
                <a:spcPct val="150000"/>
              </a:lnSpc>
            </a:pPr>
            <a:r>
              <a:rPr lang="ro-MD" sz="1800" b="0" dirty="0"/>
              <a:t>Un </a:t>
            </a:r>
            <a:r>
              <a:rPr lang="ro-MD" sz="1800" b="0" dirty="0" err="1"/>
              <a:t>array</a:t>
            </a:r>
            <a:r>
              <a:rPr lang="ro-MD" sz="1800" b="0" dirty="0"/>
              <a:t> </a:t>
            </a:r>
            <a:r>
              <a:rPr lang="ro-MD" sz="1800" dirty="0" err="1"/>
              <a:t>NumPy</a:t>
            </a:r>
            <a:r>
              <a:rPr lang="ro-MD" sz="1800" b="0" dirty="0"/>
              <a:t> este:</a:t>
            </a:r>
          </a:p>
          <a:p>
            <a:pPr marL="446088" indent="-285750" algn="just">
              <a:lnSpc>
                <a:spcPct val="150000"/>
              </a:lnSpc>
              <a:buFont typeface="Arial" panose="020B0604020202020204" pitchFamily="34" charset="0"/>
              <a:buChar char="•"/>
            </a:pPr>
            <a:r>
              <a:rPr lang="ro-MD" sz="1800" b="0" dirty="0"/>
              <a:t>compact în memorie</a:t>
            </a:r>
          </a:p>
          <a:p>
            <a:pPr marL="446088" indent="-285750" algn="just">
              <a:lnSpc>
                <a:spcPct val="150000"/>
              </a:lnSpc>
              <a:buFont typeface="Arial" panose="020B0604020202020204" pitchFamily="34" charset="0"/>
              <a:buChar char="•"/>
            </a:pPr>
            <a:r>
              <a:rPr lang="ro-MD" sz="1800" b="0" dirty="0"/>
              <a:t>format din elemente de același tip</a:t>
            </a:r>
          </a:p>
          <a:p>
            <a:pPr marL="446088" indent="-285750" algn="just">
              <a:lnSpc>
                <a:spcPct val="150000"/>
              </a:lnSpc>
              <a:buFont typeface="Arial" panose="020B0604020202020204" pitchFamily="34" charset="0"/>
              <a:buChar char="•"/>
            </a:pPr>
            <a:r>
              <a:rPr lang="ro-MD" sz="1800" b="0" dirty="0"/>
              <a:t>foarte rapid în procesare</a:t>
            </a:r>
          </a:p>
        </p:txBody>
      </p:sp>
      <p:pic>
        <p:nvPicPr>
          <p:cNvPr id="3" name="Picture 2">
            <a:extLst>
              <a:ext uri="{FF2B5EF4-FFF2-40B4-BE49-F238E27FC236}">
                <a16:creationId xmlns:a16="http://schemas.microsoft.com/office/drawing/2014/main" id="{00AA0AAD-0AF7-0381-6235-B759801417FB}"/>
              </a:ext>
            </a:extLst>
          </p:cNvPr>
          <p:cNvPicPr>
            <a:picLocks noChangeAspect="1"/>
          </p:cNvPicPr>
          <p:nvPr/>
        </p:nvPicPr>
        <p:blipFill>
          <a:blip r:embed="rId3"/>
          <a:stretch>
            <a:fillRect/>
          </a:stretch>
        </p:blipFill>
        <p:spPr>
          <a:xfrm>
            <a:off x="3109651" y="4598258"/>
            <a:ext cx="2924698" cy="1258436"/>
          </a:xfrm>
          <a:prstGeom prst="rect">
            <a:avLst/>
          </a:prstGeom>
        </p:spPr>
      </p:pic>
    </p:spTree>
    <p:extLst>
      <p:ext uri="{BB962C8B-B14F-4D97-AF65-F5344CB8AC3E}">
        <p14:creationId xmlns:p14="http://schemas.microsoft.com/office/powerpoint/2010/main" val="17183212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3C1CED1-2CA9-C6F8-FC68-F66FEB3CC3E5}"/>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21CF00D1-9BBD-8F61-5A87-EE34EA83D13B}"/>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9F66E11E-710E-0CA1-DE2D-266CB3D8E364}"/>
              </a:ext>
            </a:extLst>
          </p:cNvPr>
          <p:cNvSpPr>
            <a:spLocks noGrp="1"/>
          </p:cNvSpPr>
          <p:nvPr>
            <p:ph type="sldNum" sz="quarter" idx="11"/>
          </p:nvPr>
        </p:nvSpPr>
        <p:spPr/>
        <p:txBody>
          <a:bodyPr/>
          <a:lstStyle/>
          <a:p>
            <a:fld id="{63BE44DE-0227-423F-B618-756E9A0E92CA}" type="slidenum">
              <a:rPr lang="en-US" altLang="en-US" smtClean="0"/>
              <a:pPr/>
              <a:t>14</a:t>
            </a:fld>
            <a:endParaRPr lang="en-US" altLang="en-US"/>
          </a:p>
        </p:txBody>
      </p:sp>
      <p:sp>
        <p:nvSpPr>
          <p:cNvPr id="4" name="Title 3">
            <a:extLst>
              <a:ext uri="{FF2B5EF4-FFF2-40B4-BE49-F238E27FC236}">
                <a16:creationId xmlns:a16="http://schemas.microsoft.com/office/drawing/2014/main" id="{81235EDC-5664-A733-C5B8-92A6F7AEE055}"/>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4F625EA7-5FE0-C4B8-2336-756A13B88E1B}"/>
              </a:ext>
            </a:extLst>
          </p:cNvPr>
          <p:cNvSpPr txBox="1">
            <a:spLocks/>
          </p:cNvSpPr>
          <p:nvPr/>
        </p:nvSpPr>
        <p:spPr bwMode="auto">
          <a:xfrm>
            <a:off x="628650" y="1789125"/>
            <a:ext cx="7746221" cy="10901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b="0" dirty="0"/>
              <a:t>Permite operații vectoriale.</a:t>
            </a:r>
          </a:p>
          <a:p>
            <a:pPr algn="just">
              <a:lnSpc>
                <a:spcPct val="150000"/>
              </a:lnSpc>
            </a:pPr>
            <a:r>
              <a:rPr lang="ro-MD" sz="1800" b="0" dirty="0"/>
              <a:t>Adică se poate aplica operații pe întregul </a:t>
            </a:r>
            <a:r>
              <a:rPr lang="ro-MD" sz="1800" dirty="0" err="1"/>
              <a:t>array</a:t>
            </a:r>
            <a:r>
              <a:rPr lang="ro-MD" sz="1800" b="0" dirty="0"/>
              <a:t> fără bucle.</a:t>
            </a:r>
          </a:p>
        </p:txBody>
      </p:sp>
      <p:pic>
        <p:nvPicPr>
          <p:cNvPr id="5" name="Picture 4">
            <a:extLst>
              <a:ext uri="{FF2B5EF4-FFF2-40B4-BE49-F238E27FC236}">
                <a16:creationId xmlns:a16="http://schemas.microsoft.com/office/drawing/2014/main" id="{BA5B5BF3-2DE5-E026-94AA-35863789A659}"/>
              </a:ext>
            </a:extLst>
          </p:cNvPr>
          <p:cNvPicPr>
            <a:picLocks noChangeAspect="1"/>
          </p:cNvPicPr>
          <p:nvPr/>
        </p:nvPicPr>
        <p:blipFill>
          <a:blip r:embed="rId3"/>
          <a:stretch>
            <a:fillRect/>
          </a:stretch>
        </p:blipFill>
        <p:spPr>
          <a:xfrm>
            <a:off x="2949432" y="3185639"/>
            <a:ext cx="3245135" cy="1180049"/>
          </a:xfrm>
          <a:prstGeom prst="rect">
            <a:avLst/>
          </a:prstGeom>
        </p:spPr>
      </p:pic>
      <p:sp>
        <p:nvSpPr>
          <p:cNvPr id="6" name="Title 3">
            <a:extLst>
              <a:ext uri="{FF2B5EF4-FFF2-40B4-BE49-F238E27FC236}">
                <a16:creationId xmlns:a16="http://schemas.microsoft.com/office/drawing/2014/main" id="{E655416F-63CD-82A6-6D5D-C251F3C3B40E}"/>
              </a:ext>
            </a:extLst>
          </p:cNvPr>
          <p:cNvSpPr txBox="1">
            <a:spLocks/>
          </p:cNvSpPr>
          <p:nvPr/>
        </p:nvSpPr>
        <p:spPr bwMode="auto">
          <a:xfrm>
            <a:off x="698889" y="4786431"/>
            <a:ext cx="7746221" cy="477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fr-FR" sz="1800" b="0" dirty="0"/>
              <a:t>Cu </a:t>
            </a:r>
            <a:r>
              <a:rPr lang="fr-FR" sz="1800" dirty="0"/>
              <a:t>liste</a:t>
            </a:r>
            <a:r>
              <a:rPr lang="fr-FR" sz="1800" b="0" dirty="0"/>
              <a:t> Python </a:t>
            </a:r>
            <a:r>
              <a:rPr lang="fr-FR" sz="1800" b="0" dirty="0" err="1"/>
              <a:t>ar</a:t>
            </a:r>
            <a:r>
              <a:rPr lang="fr-FR" sz="1800" b="0" dirty="0"/>
              <a:t> fi </a:t>
            </a:r>
            <a:r>
              <a:rPr lang="fr-FR" sz="1800" b="0" dirty="0" err="1"/>
              <a:t>nevoie</a:t>
            </a:r>
            <a:r>
              <a:rPr lang="fr-FR" sz="1800" b="0" dirty="0"/>
              <a:t> de </a:t>
            </a:r>
            <a:r>
              <a:rPr lang="fr-FR" sz="1800" dirty="0"/>
              <a:t>for</a:t>
            </a:r>
            <a:r>
              <a:rPr lang="fr-FR" sz="1800" b="0" dirty="0"/>
              <a:t>.</a:t>
            </a:r>
            <a:endParaRPr lang="ro-MD" sz="1800" b="0" dirty="0"/>
          </a:p>
        </p:txBody>
      </p:sp>
    </p:spTree>
    <p:extLst>
      <p:ext uri="{BB962C8B-B14F-4D97-AF65-F5344CB8AC3E}">
        <p14:creationId xmlns:p14="http://schemas.microsoft.com/office/powerpoint/2010/main" val="19657912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697CD4F9-683E-211E-DBF2-E1037B5BDC8D}"/>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B0253B58-0AEC-1A4A-AC1C-BF0F9923DD93}"/>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80E2FC07-3F37-E95B-210A-309597E75624}"/>
              </a:ext>
            </a:extLst>
          </p:cNvPr>
          <p:cNvSpPr>
            <a:spLocks noGrp="1"/>
          </p:cNvSpPr>
          <p:nvPr>
            <p:ph type="sldNum" sz="quarter" idx="11"/>
          </p:nvPr>
        </p:nvSpPr>
        <p:spPr/>
        <p:txBody>
          <a:bodyPr/>
          <a:lstStyle/>
          <a:p>
            <a:fld id="{63BE44DE-0227-423F-B618-756E9A0E92CA}" type="slidenum">
              <a:rPr lang="en-US" altLang="en-US" smtClean="0"/>
              <a:pPr/>
              <a:t>15</a:t>
            </a:fld>
            <a:endParaRPr lang="en-US" altLang="en-US"/>
          </a:p>
        </p:txBody>
      </p:sp>
      <p:sp>
        <p:nvSpPr>
          <p:cNvPr id="4" name="Title 3">
            <a:extLst>
              <a:ext uri="{FF2B5EF4-FFF2-40B4-BE49-F238E27FC236}">
                <a16:creationId xmlns:a16="http://schemas.microsoft.com/office/drawing/2014/main" id="{8C5ED81F-97CD-DD7D-1D11-0E7DE10E42AC}"/>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0FCCF2AD-C550-08E7-F141-11B724B67EEC}"/>
              </a:ext>
            </a:extLst>
          </p:cNvPr>
          <p:cNvSpPr txBox="1">
            <a:spLocks/>
          </p:cNvSpPr>
          <p:nvPr/>
        </p:nvSpPr>
        <p:spPr bwMode="auto">
          <a:xfrm>
            <a:off x="628650" y="1350818"/>
            <a:ext cx="7746221" cy="2601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00000"/>
              </a:lnSpc>
            </a:pPr>
            <a:r>
              <a:rPr lang="ro-MD" sz="1800" b="0" dirty="0"/>
              <a:t>Include funcții matematice avansate:</a:t>
            </a:r>
          </a:p>
          <a:p>
            <a:pPr marL="536575" indent="-285750" algn="just">
              <a:lnSpc>
                <a:spcPct val="100000"/>
              </a:lnSpc>
              <a:buFont typeface="Arial" panose="020B0604020202020204" pitchFamily="34" charset="0"/>
              <a:buChar char="•"/>
            </a:pPr>
            <a:r>
              <a:rPr lang="ro-MD" sz="1800" b="0" dirty="0"/>
              <a:t>sin, cos, </a:t>
            </a:r>
            <a:r>
              <a:rPr lang="ro-MD" sz="1800" b="0" dirty="0" err="1"/>
              <a:t>sqrt</a:t>
            </a:r>
            <a:r>
              <a:rPr lang="ro-MD" sz="1800" b="0" dirty="0"/>
              <a:t>, log</a:t>
            </a:r>
          </a:p>
          <a:p>
            <a:pPr marL="536575" indent="-285750" algn="just">
              <a:lnSpc>
                <a:spcPct val="100000"/>
              </a:lnSpc>
              <a:buFont typeface="Arial" panose="020B0604020202020204" pitchFamily="34" charset="0"/>
              <a:buChar char="•"/>
            </a:pPr>
            <a:r>
              <a:rPr lang="ro-MD" sz="1800" b="0" dirty="0"/>
              <a:t>operații matriciale</a:t>
            </a:r>
          </a:p>
          <a:p>
            <a:pPr marL="536575" indent="-285750" algn="just">
              <a:lnSpc>
                <a:spcPct val="100000"/>
              </a:lnSpc>
              <a:buFont typeface="Arial" panose="020B0604020202020204" pitchFamily="34" charset="0"/>
              <a:buChar char="•"/>
            </a:pPr>
            <a:r>
              <a:rPr lang="ro-MD" sz="1800" b="0" dirty="0"/>
              <a:t>generare de numere </a:t>
            </a:r>
            <a:r>
              <a:rPr lang="ro-MD" sz="1800" b="0" dirty="0" err="1"/>
              <a:t>random</a:t>
            </a:r>
            <a:endParaRPr lang="ro-MD" sz="1800" b="0" dirty="0"/>
          </a:p>
          <a:p>
            <a:pPr marL="536575" indent="-285750" algn="just">
              <a:lnSpc>
                <a:spcPct val="100000"/>
              </a:lnSpc>
              <a:buFont typeface="Arial" panose="020B0604020202020204" pitchFamily="34" charset="0"/>
              <a:buChar char="•"/>
            </a:pPr>
            <a:r>
              <a:rPr lang="ro-MD" sz="1800" b="0" dirty="0"/>
              <a:t>funcții statistice</a:t>
            </a:r>
          </a:p>
          <a:p>
            <a:pPr marL="536575" indent="-285750" algn="just">
              <a:lnSpc>
                <a:spcPct val="100000"/>
              </a:lnSpc>
              <a:buFont typeface="Arial" panose="020B0604020202020204" pitchFamily="34" charset="0"/>
              <a:buChar char="•"/>
            </a:pPr>
            <a:r>
              <a:rPr lang="ro-MD" sz="1800" b="0" dirty="0"/>
              <a:t>manipulare de imagini (ca matrice de pixeli)</a:t>
            </a:r>
          </a:p>
        </p:txBody>
      </p:sp>
      <p:sp>
        <p:nvSpPr>
          <p:cNvPr id="6" name="Title 3">
            <a:extLst>
              <a:ext uri="{FF2B5EF4-FFF2-40B4-BE49-F238E27FC236}">
                <a16:creationId xmlns:a16="http://schemas.microsoft.com/office/drawing/2014/main" id="{D81D3777-CE7E-B371-B720-8966B60C1BCA}"/>
              </a:ext>
            </a:extLst>
          </p:cNvPr>
          <p:cNvSpPr txBox="1">
            <a:spLocks/>
          </p:cNvSpPr>
          <p:nvPr/>
        </p:nvSpPr>
        <p:spPr bwMode="auto">
          <a:xfrm>
            <a:off x="769129" y="5195455"/>
            <a:ext cx="7746221" cy="477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fr-FR" sz="1800" b="0" dirty="0"/>
              <a:t>Cu </a:t>
            </a:r>
            <a:r>
              <a:rPr lang="fr-FR" sz="1800" dirty="0"/>
              <a:t>liste</a:t>
            </a:r>
            <a:r>
              <a:rPr lang="fr-FR" sz="1800" b="0" dirty="0"/>
              <a:t> Python </a:t>
            </a:r>
            <a:r>
              <a:rPr lang="fr-FR" sz="1800" b="0" dirty="0" err="1"/>
              <a:t>ar</a:t>
            </a:r>
            <a:r>
              <a:rPr lang="fr-FR" sz="1800" b="0" dirty="0"/>
              <a:t> fi </a:t>
            </a:r>
            <a:r>
              <a:rPr lang="fr-FR" sz="1800" b="0" dirty="0" err="1"/>
              <a:t>nevoie</a:t>
            </a:r>
            <a:r>
              <a:rPr lang="fr-FR" sz="1800" b="0" dirty="0"/>
              <a:t> de </a:t>
            </a:r>
            <a:r>
              <a:rPr lang="fr-FR" sz="1800" dirty="0"/>
              <a:t>for</a:t>
            </a:r>
            <a:r>
              <a:rPr lang="fr-FR" sz="1800" b="0" dirty="0"/>
              <a:t>.</a:t>
            </a:r>
            <a:endParaRPr lang="ro-MD" sz="1800" b="0" dirty="0"/>
          </a:p>
        </p:txBody>
      </p:sp>
      <p:pic>
        <p:nvPicPr>
          <p:cNvPr id="3" name="Picture 2">
            <a:extLst>
              <a:ext uri="{FF2B5EF4-FFF2-40B4-BE49-F238E27FC236}">
                <a16:creationId xmlns:a16="http://schemas.microsoft.com/office/drawing/2014/main" id="{61012CCD-C7B5-4551-952F-288ECE8241FF}"/>
              </a:ext>
            </a:extLst>
          </p:cNvPr>
          <p:cNvPicPr>
            <a:picLocks noChangeAspect="1"/>
          </p:cNvPicPr>
          <p:nvPr/>
        </p:nvPicPr>
        <p:blipFill>
          <a:blip r:embed="rId3"/>
          <a:stretch>
            <a:fillRect/>
          </a:stretch>
        </p:blipFill>
        <p:spPr>
          <a:xfrm>
            <a:off x="2927139" y="3952324"/>
            <a:ext cx="3149241" cy="804351"/>
          </a:xfrm>
          <a:prstGeom prst="rect">
            <a:avLst/>
          </a:prstGeom>
        </p:spPr>
      </p:pic>
    </p:spTree>
    <p:extLst>
      <p:ext uri="{BB962C8B-B14F-4D97-AF65-F5344CB8AC3E}">
        <p14:creationId xmlns:p14="http://schemas.microsoft.com/office/powerpoint/2010/main" val="21376555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8977BF2F-CADB-1F21-441A-7EA46ACCFFF3}"/>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B08FA397-EA05-E554-A8F4-D38BA1893F28}"/>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33CDFE7D-A882-962A-6FD7-AEB2983263BF}"/>
              </a:ext>
            </a:extLst>
          </p:cNvPr>
          <p:cNvSpPr>
            <a:spLocks noGrp="1"/>
          </p:cNvSpPr>
          <p:nvPr>
            <p:ph type="sldNum" sz="quarter" idx="11"/>
          </p:nvPr>
        </p:nvSpPr>
        <p:spPr/>
        <p:txBody>
          <a:bodyPr/>
          <a:lstStyle/>
          <a:p>
            <a:fld id="{63BE44DE-0227-423F-B618-756E9A0E92CA}" type="slidenum">
              <a:rPr lang="en-US" altLang="en-US" smtClean="0"/>
              <a:pPr/>
              <a:t>16</a:t>
            </a:fld>
            <a:endParaRPr lang="en-US" altLang="en-US"/>
          </a:p>
        </p:txBody>
      </p:sp>
      <p:sp>
        <p:nvSpPr>
          <p:cNvPr id="4" name="Title 3">
            <a:extLst>
              <a:ext uri="{FF2B5EF4-FFF2-40B4-BE49-F238E27FC236}">
                <a16:creationId xmlns:a16="http://schemas.microsoft.com/office/drawing/2014/main" id="{7B99BAC8-6AE6-E0D4-BC19-338B7210E1A0}"/>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495A078A-EC26-9E95-68ED-26B6D5FF4298}"/>
              </a:ext>
            </a:extLst>
          </p:cNvPr>
          <p:cNvSpPr txBox="1">
            <a:spLocks/>
          </p:cNvSpPr>
          <p:nvPr/>
        </p:nvSpPr>
        <p:spPr bwMode="auto">
          <a:xfrm>
            <a:off x="628650" y="1690385"/>
            <a:ext cx="7746221" cy="30100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b="0" dirty="0"/>
              <a:t>Multe biblioteci se bazează direct pe </a:t>
            </a:r>
            <a:r>
              <a:rPr lang="ro-MD" sz="1800" dirty="0" err="1"/>
              <a:t>NumPy</a:t>
            </a:r>
            <a:r>
              <a:rPr lang="ro-MD" sz="1800" b="0" dirty="0"/>
              <a:t>:</a:t>
            </a:r>
          </a:p>
          <a:p>
            <a:pPr marL="898525" indent="-285750" algn="just">
              <a:lnSpc>
                <a:spcPct val="100000"/>
              </a:lnSpc>
              <a:buFont typeface="Arial" panose="020B0604020202020204" pitchFamily="34" charset="0"/>
              <a:buChar char="•"/>
            </a:pPr>
            <a:r>
              <a:rPr lang="ro-MD" sz="1800" b="0" dirty="0" err="1"/>
              <a:t>matplotlib</a:t>
            </a:r>
            <a:endParaRPr lang="ro-MD" sz="1800" b="0" dirty="0"/>
          </a:p>
          <a:p>
            <a:pPr marL="898525" indent="-285750" algn="just">
              <a:lnSpc>
                <a:spcPct val="100000"/>
              </a:lnSpc>
              <a:buFont typeface="Arial" panose="020B0604020202020204" pitchFamily="34" charset="0"/>
              <a:buChar char="•"/>
            </a:pPr>
            <a:r>
              <a:rPr lang="ro-MD" sz="1800" b="0" dirty="0" err="1"/>
              <a:t>pandas</a:t>
            </a:r>
            <a:endParaRPr lang="ro-MD" sz="1800" b="0" dirty="0"/>
          </a:p>
          <a:p>
            <a:pPr marL="898525" indent="-285750" algn="just">
              <a:lnSpc>
                <a:spcPct val="100000"/>
              </a:lnSpc>
              <a:buFont typeface="Arial" panose="020B0604020202020204" pitchFamily="34" charset="0"/>
              <a:buChar char="•"/>
            </a:pPr>
            <a:r>
              <a:rPr lang="ro-MD" sz="1800" b="0" dirty="0" err="1"/>
              <a:t>scikit-learn</a:t>
            </a:r>
            <a:endParaRPr lang="ro-MD" sz="1800" b="0" dirty="0"/>
          </a:p>
          <a:p>
            <a:pPr marL="898525" indent="-285750" algn="just">
              <a:lnSpc>
                <a:spcPct val="100000"/>
              </a:lnSpc>
              <a:buFont typeface="Arial" panose="020B0604020202020204" pitchFamily="34" charset="0"/>
              <a:buChar char="•"/>
            </a:pPr>
            <a:r>
              <a:rPr lang="ro-MD" sz="1800" b="0" dirty="0" err="1"/>
              <a:t>tensorflow</a:t>
            </a:r>
            <a:r>
              <a:rPr lang="ro-MD" sz="1800" b="0" dirty="0"/>
              <a:t> / </a:t>
            </a:r>
            <a:r>
              <a:rPr lang="ro-MD" sz="1800" b="0" dirty="0" err="1"/>
              <a:t>pytorch</a:t>
            </a:r>
            <a:endParaRPr lang="ro-MD" sz="1800" b="0" dirty="0"/>
          </a:p>
          <a:p>
            <a:pPr marL="898525" indent="-285750" algn="just">
              <a:lnSpc>
                <a:spcPct val="100000"/>
              </a:lnSpc>
              <a:buFont typeface="Arial" panose="020B0604020202020204" pitchFamily="34" charset="0"/>
              <a:buChar char="•"/>
            </a:pPr>
            <a:r>
              <a:rPr lang="ro-MD" sz="1800" b="0" dirty="0" err="1"/>
              <a:t>opencv</a:t>
            </a:r>
            <a:endParaRPr lang="ro-MD" sz="1800" b="0" dirty="0"/>
          </a:p>
        </p:txBody>
      </p:sp>
      <p:sp>
        <p:nvSpPr>
          <p:cNvPr id="6" name="Title 3">
            <a:extLst>
              <a:ext uri="{FF2B5EF4-FFF2-40B4-BE49-F238E27FC236}">
                <a16:creationId xmlns:a16="http://schemas.microsoft.com/office/drawing/2014/main" id="{440DF1DF-EBC1-BCC8-BA19-AB213E8BEC5A}"/>
              </a:ext>
            </a:extLst>
          </p:cNvPr>
          <p:cNvSpPr txBox="1">
            <a:spLocks/>
          </p:cNvSpPr>
          <p:nvPr/>
        </p:nvSpPr>
        <p:spPr bwMode="auto">
          <a:xfrm>
            <a:off x="698889" y="4081736"/>
            <a:ext cx="7746221" cy="1237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50000"/>
              </a:lnSpc>
            </a:pPr>
            <a:r>
              <a:rPr lang="fr-FR" sz="1800" b="0" dirty="0" err="1"/>
              <a:t>Fără</a:t>
            </a:r>
            <a:r>
              <a:rPr lang="fr-FR" sz="1800" b="0" dirty="0"/>
              <a:t> </a:t>
            </a:r>
            <a:r>
              <a:rPr lang="fr-FR" sz="1800" dirty="0" err="1"/>
              <a:t>NumPy</a:t>
            </a:r>
            <a:r>
              <a:rPr lang="fr-FR" sz="1800" b="0" dirty="0"/>
              <a:t>, </a:t>
            </a:r>
            <a:r>
              <a:rPr lang="fr-FR" sz="1800" b="0" dirty="0" err="1"/>
              <a:t>majoritatea</a:t>
            </a:r>
            <a:r>
              <a:rPr lang="fr-FR" sz="1800" b="0" dirty="0"/>
              <a:t> </a:t>
            </a:r>
            <a:r>
              <a:rPr lang="fr-FR" sz="1800" b="0" dirty="0" err="1"/>
              <a:t>instrumentelor</a:t>
            </a:r>
            <a:r>
              <a:rPr lang="fr-FR" sz="1800" b="0" dirty="0"/>
              <a:t> moderne </a:t>
            </a:r>
            <a:r>
              <a:rPr lang="fr-FR" sz="1800" b="0" dirty="0" err="1"/>
              <a:t>în</a:t>
            </a:r>
            <a:r>
              <a:rPr lang="fr-FR" sz="1800" b="0" dirty="0"/>
              <a:t> AI, Data Science </a:t>
            </a:r>
            <a:r>
              <a:rPr lang="fr-FR" sz="1800" b="0" dirty="0" err="1"/>
              <a:t>sau</a:t>
            </a:r>
            <a:r>
              <a:rPr lang="fr-FR" sz="1800" b="0" dirty="0"/>
              <a:t> </a:t>
            </a:r>
            <a:r>
              <a:rPr lang="fr-FR" sz="1800" b="0" dirty="0" err="1"/>
              <a:t>grafică</a:t>
            </a:r>
            <a:r>
              <a:rPr lang="fr-FR" sz="1800" b="0" dirty="0"/>
              <a:t> nu </a:t>
            </a:r>
            <a:r>
              <a:rPr lang="fr-FR" sz="1800" b="0" dirty="0" err="1"/>
              <a:t>ar</a:t>
            </a:r>
            <a:r>
              <a:rPr lang="fr-FR" sz="1800" b="0" dirty="0"/>
              <a:t> exista</a:t>
            </a:r>
            <a:r>
              <a:rPr lang="ro-MD" sz="1800" b="0" dirty="0"/>
              <a:t> în </a:t>
            </a:r>
            <a:r>
              <a:rPr lang="ro-MD" sz="1800" b="0" dirty="0" err="1"/>
              <a:t>Python</a:t>
            </a:r>
            <a:r>
              <a:rPr lang="fr-FR" sz="1800" b="0" dirty="0"/>
              <a:t>.</a:t>
            </a:r>
            <a:endParaRPr lang="ro-MD" sz="1800" b="0" dirty="0"/>
          </a:p>
        </p:txBody>
      </p:sp>
    </p:spTree>
    <p:extLst>
      <p:ext uri="{BB962C8B-B14F-4D97-AF65-F5344CB8AC3E}">
        <p14:creationId xmlns:p14="http://schemas.microsoft.com/office/powerpoint/2010/main" val="11973773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739A398C-C534-DB5D-04B5-1CFB856B465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30670079-48E3-C2D8-92E2-5A3A9A01FE06}"/>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AD3241F4-6884-1B6B-03BA-0D30C7D1476B}"/>
              </a:ext>
            </a:extLst>
          </p:cNvPr>
          <p:cNvSpPr>
            <a:spLocks noGrp="1"/>
          </p:cNvSpPr>
          <p:nvPr>
            <p:ph type="sldNum" sz="quarter" idx="11"/>
          </p:nvPr>
        </p:nvSpPr>
        <p:spPr/>
        <p:txBody>
          <a:bodyPr/>
          <a:lstStyle/>
          <a:p>
            <a:fld id="{63BE44DE-0227-423F-B618-756E9A0E92CA}" type="slidenum">
              <a:rPr lang="en-US" altLang="en-US" smtClean="0"/>
              <a:pPr/>
              <a:t>17</a:t>
            </a:fld>
            <a:endParaRPr lang="en-US" altLang="en-US"/>
          </a:p>
        </p:txBody>
      </p:sp>
      <p:sp>
        <p:nvSpPr>
          <p:cNvPr id="4" name="Title 3">
            <a:extLst>
              <a:ext uri="{FF2B5EF4-FFF2-40B4-BE49-F238E27FC236}">
                <a16:creationId xmlns:a16="http://schemas.microsoft.com/office/drawing/2014/main" id="{D7BE81FC-80BB-2D28-5ED7-9FC6D4B70992}"/>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2B619F35-2F4D-7DEA-3207-B6A3B5723881}"/>
              </a:ext>
            </a:extLst>
          </p:cNvPr>
          <p:cNvSpPr txBox="1">
            <a:spLocks/>
          </p:cNvSpPr>
          <p:nvPr/>
        </p:nvSpPr>
        <p:spPr bwMode="auto">
          <a:xfrm>
            <a:off x="628650" y="1690385"/>
            <a:ext cx="7746221" cy="115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b="0" dirty="0"/>
              <a:t>Exemplu de matrice 2x3:</a:t>
            </a:r>
          </a:p>
        </p:txBody>
      </p:sp>
      <p:pic>
        <p:nvPicPr>
          <p:cNvPr id="3" name="Picture 2">
            <a:extLst>
              <a:ext uri="{FF2B5EF4-FFF2-40B4-BE49-F238E27FC236}">
                <a16:creationId xmlns:a16="http://schemas.microsoft.com/office/drawing/2014/main" id="{75B0FB73-F52E-180A-D78F-60EA082732C4}"/>
              </a:ext>
            </a:extLst>
          </p:cNvPr>
          <p:cNvPicPr>
            <a:picLocks noChangeAspect="1"/>
          </p:cNvPicPr>
          <p:nvPr/>
        </p:nvPicPr>
        <p:blipFill>
          <a:blip r:embed="rId3"/>
          <a:stretch>
            <a:fillRect/>
          </a:stretch>
        </p:blipFill>
        <p:spPr>
          <a:xfrm>
            <a:off x="2874730" y="2687074"/>
            <a:ext cx="3254060" cy="741926"/>
          </a:xfrm>
          <a:prstGeom prst="rect">
            <a:avLst/>
          </a:prstGeom>
        </p:spPr>
      </p:pic>
      <p:sp>
        <p:nvSpPr>
          <p:cNvPr id="5" name="Title 3">
            <a:extLst>
              <a:ext uri="{FF2B5EF4-FFF2-40B4-BE49-F238E27FC236}">
                <a16:creationId xmlns:a16="http://schemas.microsoft.com/office/drawing/2014/main" id="{39CDAB4C-490C-6A11-AF5A-56B5D1197522}"/>
              </a:ext>
            </a:extLst>
          </p:cNvPr>
          <p:cNvSpPr txBox="1">
            <a:spLocks/>
          </p:cNvSpPr>
          <p:nvPr/>
        </p:nvSpPr>
        <p:spPr bwMode="auto">
          <a:xfrm>
            <a:off x="628649" y="3617427"/>
            <a:ext cx="7746221" cy="115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b="0" dirty="0"/>
              <a:t>Se pot</a:t>
            </a:r>
            <a:r>
              <a:rPr lang="it-IT" sz="1800" b="0" dirty="0"/>
              <a:t> accesa elemente ca în liste:</a:t>
            </a:r>
            <a:endParaRPr lang="ro-MD" sz="1800" b="0" dirty="0"/>
          </a:p>
        </p:txBody>
      </p:sp>
      <p:pic>
        <p:nvPicPr>
          <p:cNvPr id="10" name="Picture 9">
            <a:extLst>
              <a:ext uri="{FF2B5EF4-FFF2-40B4-BE49-F238E27FC236}">
                <a16:creationId xmlns:a16="http://schemas.microsoft.com/office/drawing/2014/main" id="{7C6A81A3-5C5C-5E3E-215E-A49FD20D714B}"/>
              </a:ext>
            </a:extLst>
          </p:cNvPr>
          <p:cNvPicPr>
            <a:picLocks noChangeAspect="1"/>
          </p:cNvPicPr>
          <p:nvPr/>
        </p:nvPicPr>
        <p:blipFill>
          <a:blip r:embed="rId4"/>
          <a:stretch>
            <a:fillRect/>
          </a:stretch>
        </p:blipFill>
        <p:spPr>
          <a:xfrm>
            <a:off x="2961611" y="4573887"/>
            <a:ext cx="3055524" cy="593728"/>
          </a:xfrm>
          <a:prstGeom prst="rect">
            <a:avLst/>
          </a:prstGeom>
        </p:spPr>
      </p:pic>
    </p:spTree>
    <p:extLst>
      <p:ext uri="{BB962C8B-B14F-4D97-AF65-F5344CB8AC3E}">
        <p14:creationId xmlns:p14="http://schemas.microsoft.com/office/powerpoint/2010/main" val="3496976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C1190ED-EE4F-7FD2-E2F0-708B987FCBE9}"/>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DE835AB-363F-EF8B-6CE8-658EF199F130}"/>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8CF28785-CF24-5287-84AF-15F3FF6ECA6A}"/>
              </a:ext>
            </a:extLst>
          </p:cNvPr>
          <p:cNvSpPr>
            <a:spLocks noGrp="1"/>
          </p:cNvSpPr>
          <p:nvPr>
            <p:ph type="sldNum" sz="quarter" idx="11"/>
          </p:nvPr>
        </p:nvSpPr>
        <p:spPr/>
        <p:txBody>
          <a:bodyPr/>
          <a:lstStyle/>
          <a:p>
            <a:fld id="{63BE44DE-0227-423F-B618-756E9A0E92CA}" type="slidenum">
              <a:rPr lang="en-US" altLang="en-US" smtClean="0"/>
              <a:pPr/>
              <a:t>18</a:t>
            </a:fld>
            <a:endParaRPr lang="en-US" altLang="en-US"/>
          </a:p>
        </p:txBody>
      </p:sp>
      <p:sp>
        <p:nvSpPr>
          <p:cNvPr id="4" name="Title 3">
            <a:extLst>
              <a:ext uri="{FF2B5EF4-FFF2-40B4-BE49-F238E27FC236}">
                <a16:creationId xmlns:a16="http://schemas.microsoft.com/office/drawing/2014/main" id="{40566A0F-B49E-0DB7-3E3A-3B8E254DA463}"/>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a:t>
            </a:r>
            <a:r>
              <a:rPr lang="it-IT" sz="2400" dirty="0"/>
              <a:t>NumPy</a:t>
            </a:r>
            <a:r>
              <a:rPr lang="ro-MD" sz="2400" dirty="0"/>
              <a:t>)</a:t>
            </a:r>
          </a:p>
        </p:txBody>
      </p:sp>
      <p:sp>
        <p:nvSpPr>
          <p:cNvPr id="11" name="Title 3">
            <a:extLst>
              <a:ext uri="{FF2B5EF4-FFF2-40B4-BE49-F238E27FC236}">
                <a16:creationId xmlns:a16="http://schemas.microsoft.com/office/drawing/2014/main" id="{6D70828E-6FF0-9425-5A42-FA726378D1CE}"/>
              </a:ext>
            </a:extLst>
          </p:cNvPr>
          <p:cNvSpPr txBox="1">
            <a:spLocks/>
          </p:cNvSpPr>
          <p:nvPr/>
        </p:nvSpPr>
        <p:spPr bwMode="auto">
          <a:xfrm>
            <a:off x="628650" y="2128693"/>
            <a:ext cx="7746221" cy="115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it-IT" sz="1800" dirty="0"/>
              <a:t>NumPy</a:t>
            </a:r>
            <a:r>
              <a:rPr lang="it-IT" sz="1800" b="0" dirty="0"/>
              <a:t> include un modul special pentru numere random:</a:t>
            </a:r>
            <a:endParaRPr lang="ro-MD" sz="1800" b="0" dirty="0"/>
          </a:p>
        </p:txBody>
      </p:sp>
      <p:pic>
        <p:nvPicPr>
          <p:cNvPr id="6" name="Picture 5">
            <a:extLst>
              <a:ext uri="{FF2B5EF4-FFF2-40B4-BE49-F238E27FC236}">
                <a16:creationId xmlns:a16="http://schemas.microsoft.com/office/drawing/2014/main" id="{B4EC9984-043A-8D72-4D6B-26F3C658252D}"/>
              </a:ext>
            </a:extLst>
          </p:cNvPr>
          <p:cNvPicPr>
            <a:picLocks noChangeAspect="1"/>
          </p:cNvPicPr>
          <p:nvPr/>
        </p:nvPicPr>
        <p:blipFill>
          <a:blip r:embed="rId3"/>
          <a:stretch>
            <a:fillRect/>
          </a:stretch>
        </p:blipFill>
        <p:spPr>
          <a:xfrm>
            <a:off x="1467888" y="3343838"/>
            <a:ext cx="6208223" cy="1953636"/>
          </a:xfrm>
          <a:prstGeom prst="rect">
            <a:avLst/>
          </a:prstGeom>
        </p:spPr>
      </p:pic>
    </p:spTree>
    <p:extLst>
      <p:ext uri="{BB962C8B-B14F-4D97-AF65-F5344CB8AC3E}">
        <p14:creationId xmlns:p14="http://schemas.microsoft.com/office/powerpoint/2010/main" val="214796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A035F0D6-AA43-253C-004A-7EB4CD04A2C8}"/>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9E38570-4082-5803-5FD7-64AD26D72713}"/>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E8869B8E-E0F3-6FFB-5AE0-CF4F942CD1C2}"/>
              </a:ext>
            </a:extLst>
          </p:cNvPr>
          <p:cNvSpPr>
            <a:spLocks noGrp="1"/>
          </p:cNvSpPr>
          <p:nvPr>
            <p:ph type="sldNum" sz="quarter" idx="11"/>
          </p:nvPr>
        </p:nvSpPr>
        <p:spPr/>
        <p:txBody>
          <a:bodyPr/>
          <a:lstStyle/>
          <a:p>
            <a:fld id="{63BE44DE-0227-423F-B618-756E9A0E92CA}" type="slidenum">
              <a:rPr lang="en-US" altLang="en-US" smtClean="0"/>
              <a:pPr/>
              <a:t>19</a:t>
            </a:fld>
            <a:endParaRPr lang="en-US" altLang="en-US"/>
          </a:p>
        </p:txBody>
      </p:sp>
      <p:sp>
        <p:nvSpPr>
          <p:cNvPr id="4" name="Title 3">
            <a:extLst>
              <a:ext uri="{FF2B5EF4-FFF2-40B4-BE49-F238E27FC236}">
                <a16:creationId xmlns:a16="http://schemas.microsoft.com/office/drawing/2014/main" id="{A0683258-E33E-3A60-CD18-6B89AEFD8D97}"/>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Histogramă</a:t>
            </a:r>
          </a:p>
        </p:txBody>
      </p:sp>
      <p:sp>
        <p:nvSpPr>
          <p:cNvPr id="11" name="Title 3">
            <a:extLst>
              <a:ext uri="{FF2B5EF4-FFF2-40B4-BE49-F238E27FC236}">
                <a16:creationId xmlns:a16="http://schemas.microsoft.com/office/drawing/2014/main" id="{F47959F3-4792-FEE6-C932-EB5D80AC4CF0}"/>
              </a:ext>
            </a:extLst>
          </p:cNvPr>
          <p:cNvSpPr txBox="1">
            <a:spLocks/>
          </p:cNvSpPr>
          <p:nvPr/>
        </p:nvSpPr>
        <p:spPr bwMode="auto">
          <a:xfrm>
            <a:off x="628650" y="1757206"/>
            <a:ext cx="7746221" cy="4159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b="0" dirty="0"/>
              <a:t>O histogramă este o reprezentare grafică a distribuției de date numerice, arătând frecvența cu care apar diferite valori într-un set de date, prin intermediul unor coloane. Este diferită de un grafic cu bare, deoarece prezintă o distribuție a frecvenței pentru variabile numerice continue.</a:t>
            </a:r>
          </a:p>
        </p:txBody>
      </p:sp>
    </p:spTree>
    <p:extLst>
      <p:ext uri="{BB962C8B-B14F-4D97-AF65-F5344CB8AC3E}">
        <p14:creationId xmlns:p14="http://schemas.microsoft.com/office/powerpoint/2010/main" val="4174576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B68C699D-A754-37E7-DCC4-D8A1CFFF8E5A}"/>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59B27970-0D5B-C507-72E5-8DC91ABAA6C9}"/>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1BF4C542-F7D4-FFBE-B8A0-6D0491C4BFD7}"/>
              </a:ext>
            </a:extLst>
          </p:cNvPr>
          <p:cNvSpPr>
            <a:spLocks noGrp="1"/>
          </p:cNvSpPr>
          <p:nvPr>
            <p:ph type="sldNum" sz="quarter" idx="11"/>
          </p:nvPr>
        </p:nvSpPr>
        <p:spPr/>
        <p:txBody>
          <a:bodyPr/>
          <a:lstStyle/>
          <a:p>
            <a:fld id="{63BE44DE-0227-423F-B618-756E9A0E92CA}" type="slidenum">
              <a:rPr lang="en-US" altLang="en-US" smtClean="0"/>
              <a:pPr/>
              <a:t>2</a:t>
            </a:fld>
            <a:endParaRPr lang="en-US" altLang="en-US"/>
          </a:p>
        </p:txBody>
      </p:sp>
      <p:sp>
        <p:nvSpPr>
          <p:cNvPr id="4" name="Title 3">
            <a:extLst>
              <a:ext uri="{FF2B5EF4-FFF2-40B4-BE49-F238E27FC236}">
                <a16:creationId xmlns:a16="http://schemas.microsoft.com/office/drawing/2014/main" id="{70A105BF-8241-6748-54A9-A104E641BE91}"/>
              </a:ext>
            </a:extLst>
          </p:cNvPr>
          <p:cNvSpPr>
            <a:spLocks noGrp="1"/>
          </p:cNvSpPr>
          <p:nvPr>
            <p:ph type="title"/>
          </p:nvPr>
        </p:nvSpPr>
        <p:spPr>
          <a:xfrm>
            <a:off x="4646227" y="546088"/>
            <a:ext cx="3061939" cy="539113"/>
          </a:xfrm>
        </p:spPr>
        <p:txBody>
          <a:bodyPr>
            <a:noAutofit/>
          </a:bodyPr>
          <a:lstStyle/>
          <a:p>
            <a:pPr>
              <a:lnSpc>
                <a:spcPct val="150000"/>
              </a:lnSpc>
            </a:pPr>
            <a:r>
              <a:rPr lang="ro-MD" sz="2400" dirty="0"/>
              <a:t>Noțiuni introductive</a:t>
            </a:r>
          </a:p>
        </p:txBody>
      </p:sp>
      <p:sp>
        <p:nvSpPr>
          <p:cNvPr id="5" name="Title 3">
            <a:extLst>
              <a:ext uri="{FF2B5EF4-FFF2-40B4-BE49-F238E27FC236}">
                <a16:creationId xmlns:a16="http://schemas.microsoft.com/office/drawing/2014/main" id="{5BECAA38-AA0A-DAC0-7098-CE72F4C7273A}"/>
              </a:ext>
            </a:extLst>
          </p:cNvPr>
          <p:cNvSpPr txBox="1">
            <a:spLocks/>
          </p:cNvSpPr>
          <p:nvPr/>
        </p:nvSpPr>
        <p:spPr bwMode="auto">
          <a:xfrm>
            <a:off x="916065" y="2471147"/>
            <a:ext cx="7661429" cy="26179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50000"/>
              </a:lnSpc>
            </a:pPr>
            <a:r>
              <a:rPr lang="ro-RO" sz="1800" dirty="0" err="1"/>
              <a:t>Matplotlib</a:t>
            </a:r>
            <a:r>
              <a:rPr lang="ro-RO" sz="1800" b="0" dirty="0"/>
              <a:t> este folosită în aproape orice domeniu în care apare necesitatea reprezentării grafice: știință, inginerie, analiză de date, inteligență artificială, economie, medicină, cercetare etc. De la simple grafice de linii până la ploturi complexe, </a:t>
            </a:r>
            <a:r>
              <a:rPr lang="ro-RO" sz="1800" dirty="0" err="1"/>
              <a:t>matplotlib</a:t>
            </a:r>
            <a:r>
              <a:rPr lang="ro-RO" sz="1800" b="0" dirty="0"/>
              <a:t> oferă instrumentele necesare pentru a vizualiza datele într-un mod clar și profesionist.</a:t>
            </a:r>
          </a:p>
        </p:txBody>
      </p:sp>
    </p:spTree>
    <p:extLst>
      <p:ext uri="{BB962C8B-B14F-4D97-AF65-F5344CB8AC3E}">
        <p14:creationId xmlns:p14="http://schemas.microsoft.com/office/powerpoint/2010/main" val="35656188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14F81988-04F9-EE18-2BE2-99279CBBDF02}"/>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A18D0E5D-652D-9607-497B-7C4781339044}"/>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C3A34163-A85A-2408-CC89-CE517A66AA60}"/>
              </a:ext>
            </a:extLst>
          </p:cNvPr>
          <p:cNvSpPr>
            <a:spLocks noGrp="1"/>
          </p:cNvSpPr>
          <p:nvPr>
            <p:ph type="sldNum" sz="quarter" idx="11"/>
          </p:nvPr>
        </p:nvSpPr>
        <p:spPr/>
        <p:txBody>
          <a:bodyPr/>
          <a:lstStyle/>
          <a:p>
            <a:fld id="{63BE44DE-0227-423F-B618-756E9A0E92CA}" type="slidenum">
              <a:rPr lang="en-US" altLang="en-US" smtClean="0"/>
              <a:pPr/>
              <a:t>20</a:t>
            </a:fld>
            <a:endParaRPr lang="en-US" altLang="en-US"/>
          </a:p>
        </p:txBody>
      </p:sp>
      <p:sp>
        <p:nvSpPr>
          <p:cNvPr id="4" name="Title 3">
            <a:extLst>
              <a:ext uri="{FF2B5EF4-FFF2-40B4-BE49-F238E27FC236}">
                <a16:creationId xmlns:a16="http://schemas.microsoft.com/office/drawing/2014/main" id="{6AF8BED2-EEAF-7823-10A1-7C2498033EF0}"/>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Histogramă</a:t>
            </a:r>
          </a:p>
        </p:txBody>
      </p:sp>
      <p:sp>
        <p:nvSpPr>
          <p:cNvPr id="11" name="Title 3">
            <a:extLst>
              <a:ext uri="{FF2B5EF4-FFF2-40B4-BE49-F238E27FC236}">
                <a16:creationId xmlns:a16="http://schemas.microsoft.com/office/drawing/2014/main" id="{08EC4C85-7EC2-640D-D138-4E2924F2CD57}"/>
              </a:ext>
            </a:extLst>
          </p:cNvPr>
          <p:cNvSpPr txBox="1">
            <a:spLocks/>
          </p:cNvSpPr>
          <p:nvPr/>
        </p:nvSpPr>
        <p:spPr bwMode="auto">
          <a:xfrm>
            <a:off x="628650" y="1757206"/>
            <a:ext cx="7746221" cy="41599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b="0" dirty="0"/>
              <a:t>Exemple de utilizare</a:t>
            </a:r>
          </a:p>
          <a:p>
            <a:pPr indent="355600" algn="just">
              <a:lnSpc>
                <a:spcPct val="100000"/>
              </a:lnSpc>
            </a:pPr>
            <a:r>
              <a:rPr lang="ro-MD" sz="1800" b="0" dirty="0"/>
              <a:t>Fotografie: O histogramă a imaginii arată distribuția pixelilor, de la umbre (în stânga) la zone luminoase (în dreapta). Înălțimea fiecărui punct indică numărul de pixeli pe acel ton de culoare. Aceasta ajută la evaluarea expunerii (subexpusă, supraexpusă).</a:t>
            </a:r>
          </a:p>
          <a:p>
            <a:pPr indent="355600" algn="just">
              <a:lnSpc>
                <a:spcPct val="100000"/>
              </a:lnSpc>
            </a:pPr>
            <a:r>
              <a:rPr lang="ro-MD" sz="1800" b="0" dirty="0"/>
              <a:t>Afaceri/Finanțe: Poate fi folosită pentru a reprezenta grafic profiturile unei companii, valorile mobiliare sau alte date financiare pentru a oferi o perspectivă vizuală investitorilor.</a:t>
            </a:r>
          </a:p>
          <a:p>
            <a:pPr indent="355600" algn="just">
              <a:lnSpc>
                <a:spcPct val="100000"/>
              </a:lnSpc>
            </a:pPr>
            <a:r>
              <a:rPr lang="ro-MD" sz="1800" b="0" dirty="0"/>
              <a:t>Statistici: Se folosește pentru a analiza și evalua distribuția probabilă a unei variabile, cum ar fi frecvența comenzilor livrate într-o lună. </a:t>
            </a:r>
          </a:p>
        </p:txBody>
      </p:sp>
    </p:spTree>
    <p:extLst>
      <p:ext uri="{BB962C8B-B14F-4D97-AF65-F5344CB8AC3E}">
        <p14:creationId xmlns:p14="http://schemas.microsoft.com/office/powerpoint/2010/main" val="31022367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D7EB8806-8F3D-B6DF-0DAC-5A6302A4B7DE}"/>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FA059BEF-C239-735F-AD62-E6E2A2C6FF7D}"/>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BAAF5CA1-7C5D-6BCA-5DDE-1D53D796A1AD}"/>
              </a:ext>
            </a:extLst>
          </p:cNvPr>
          <p:cNvSpPr>
            <a:spLocks noGrp="1"/>
          </p:cNvSpPr>
          <p:nvPr>
            <p:ph type="sldNum" sz="quarter" idx="11"/>
          </p:nvPr>
        </p:nvSpPr>
        <p:spPr/>
        <p:txBody>
          <a:bodyPr/>
          <a:lstStyle/>
          <a:p>
            <a:fld id="{63BE44DE-0227-423F-B618-756E9A0E92CA}" type="slidenum">
              <a:rPr lang="en-US" altLang="en-US" smtClean="0"/>
              <a:pPr/>
              <a:t>21</a:t>
            </a:fld>
            <a:endParaRPr lang="en-US" altLang="en-US"/>
          </a:p>
        </p:txBody>
      </p:sp>
      <p:sp>
        <p:nvSpPr>
          <p:cNvPr id="4" name="Title 3">
            <a:extLst>
              <a:ext uri="{FF2B5EF4-FFF2-40B4-BE49-F238E27FC236}">
                <a16:creationId xmlns:a16="http://schemas.microsoft.com/office/drawing/2014/main" id="{6F12D45A-8CB5-E3DB-4FC8-B8BE6F433991}"/>
              </a:ext>
            </a:extLst>
          </p:cNvPr>
          <p:cNvSpPr>
            <a:spLocks noGrp="1"/>
          </p:cNvSpPr>
          <p:nvPr>
            <p:ph type="title"/>
          </p:nvPr>
        </p:nvSpPr>
        <p:spPr>
          <a:xfrm>
            <a:off x="4964965" y="656432"/>
            <a:ext cx="2104341" cy="539113"/>
          </a:xfrm>
        </p:spPr>
        <p:txBody>
          <a:bodyPr>
            <a:noAutofit/>
          </a:bodyPr>
          <a:lstStyle/>
          <a:p>
            <a:pPr>
              <a:lnSpc>
                <a:spcPct val="150000"/>
              </a:lnSpc>
            </a:pPr>
            <a:r>
              <a:rPr lang="ro-MD" sz="2400" dirty="0"/>
              <a:t>Histogramă</a:t>
            </a:r>
          </a:p>
        </p:txBody>
      </p:sp>
      <p:sp>
        <p:nvSpPr>
          <p:cNvPr id="11" name="Title 3">
            <a:extLst>
              <a:ext uri="{FF2B5EF4-FFF2-40B4-BE49-F238E27FC236}">
                <a16:creationId xmlns:a16="http://schemas.microsoft.com/office/drawing/2014/main" id="{245FA962-70D3-42E8-CC33-CFFAE2843AC8}"/>
              </a:ext>
            </a:extLst>
          </p:cNvPr>
          <p:cNvSpPr txBox="1">
            <a:spLocks/>
          </p:cNvSpPr>
          <p:nvPr/>
        </p:nvSpPr>
        <p:spPr bwMode="auto">
          <a:xfrm>
            <a:off x="628650" y="1757206"/>
            <a:ext cx="7746221" cy="74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it-IT" sz="1800" dirty="0"/>
              <a:t>Histogramă</a:t>
            </a:r>
            <a:r>
              <a:rPr lang="it-IT" sz="1800" b="0" dirty="0"/>
              <a:t> = distribuția valorilor dintr-un set:</a:t>
            </a:r>
            <a:endParaRPr lang="ro-MD" sz="1800" b="0" dirty="0"/>
          </a:p>
        </p:txBody>
      </p:sp>
      <p:pic>
        <p:nvPicPr>
          <p:cNvPr id="3" name="Picture 2">
            <a:extLst>
              <a:ext uri="{FF2B5EF4-FFF2-40B4-BE49-F238E27FC236}">
                <a16:creationId xmlns:a16="http://schemas.microsoft.com/office/drawing/2014/main" id="{5A498C2E-FD36-DCA4-93BF-92BC20FAFE49}"/>
              </a:ext>
            </a:extLst>
          </p:cNvPr>
          <p:cNvPicPr>
            <a:picLocks noChangeAspect="1"/>
          </p:cNvPicPr>
          <p:nvPr/>
        </p:nvPicPr>
        <p:blipFill>
          <a:blip r:embed="rId3"/>
          <a:stretch>
            <a:fillRect/>
          </a:stretch>
        </p:blipFill>
        <p:spPr>
          <a:xfrm>
            <a:off x="2458845" y="2500182"/>
            <a:ext cx="4226309" cy="1714076"/>
          </a:xfrm>
          <a:prstGeom prst="rect">
            <a:avLst/>
          </a:prstGeom>
        </p:spPr>
      </p:pic>
      <p:sp>
        <p:nvSpPr>
          <p:cNvPr id="5" name="Title 3">
            <a:extLst>
              <a:ext uri="{FF2B5EF4-FFF2-40B4-BE49-F238E27FC236}">
                <a16:creationId xmlns:a16="http://schemas.microsoft.com/office/drawing/2014/main" id="{C5231F20-FC34-C86E-8538-37076CDEF31F}"/>
              </a:ext>
            </a:extLst>
          </p:cNvPr>
          <p:cNvSpPr txBox="1">
            <a:spLocks/>
          </p:cNvSpPr>
          <p:nvPr/>
        </p:nvSpPr>
        <p:spPr bwMode="auto">
          <a:xfrm>
            <a:off x="698888" y="4364183"/>
            <a:ext cx="7746221" cy="117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dirty="0" err="1"/>
              <a:t>np.random.randn</a:t>
            </a:r>
            <a:r>
              <a:rPr lang="ro-MD" sz="1800" dirty="0"/>
              <a:t>(500) </a:t>
            </a:r>
            <a:r>
              <a:rPr lang="ro-MD" sz="1800" b="0" dirty="0"/>
              <a:t>— generează 500 de valori care urmează o distribuție normală.</a:t>
            </a:r>
          </a:p>
          <a:p>
            <a:pPr indent="355600" algn="just">
              <a:lnSpc>
                <a:spcPct val="100000"/>
              </a:lnSpc>
            </a:pPr>
            <a:r>
              <a:rPr lang="ro-MD" sz="1800" dirty="0" err="1"/>
              <a:t>bins</a:t>
            </a:r>
            <a:r>
              <a:rPr lang="ro-MD" sz="1800" dirty="0"/>
              <a:t>=30 </a:t>
            </a:r>
            <a:r>
              <a:rPr lang="ro-MD" sz="1800" b="0" dirty="0"/>
              <a:t>— numărul de intervale.</a:t>
            </a:r>
          </a:p>
        </p:txBody>
      </p:sp>
    </p:spTree>
    <p:extLst>
      <p:ext uri="{BB962C8B-B14F-4D97-AF65-F5344CB8AC3E}">
        <p14:creationId xmlns:p14="http://schemas.microsoft.com/office/powerpoint/2010/main" val="206281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45A68B0C-8D5B-1A78-89F7-21A3291A8B6B}"/>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EF23F0FD-38B2-9924-61E9-D63B92F9CCF9}"/>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246773BD-1475-1DB0-C06D-A5C328CD9406}"/>
              </a:ext>
            </a:extLst>
          </p:cNvPr>
          <p:cNvSpPr>
            <a:spLocks noGrp="1"/>
          </p:cNvSpPr>
          <p:nvPr>
            <p:ph type="sldNum" sz="quarter" idx="11"/>
          </p:nvPr>
        </p:nvSpPr>
        <p:spPr/>
        <p:txBody>
          <a:bodyPr/>
          <a:lstStyle/>
          <a:p>
            <a:fld id="{63BE44DE-0227-423F-B618-756E9A0E92CA}" type="slidenum">
              <a:rPr lang="en-US" altLang="en-US" smtClean="0"/>
              <a:pPr/>
              <a:t>22</a:t>
            </a:fld>
            <a:endParaRPr lang="en-US" altLang="en-US"/>
          </a:p>
        </p:txBody>
      </p:sp>
      <p:sp>
        <p:nvSpPr>
          <p:cNvPr id="4" name="Title 3">
            <a:extLst>
              <a:ext uri="{FF2B5EF4-FFF2-40B4-BE49-F238E27FC236}">
                <a16:creationId xmlns:a16="http://schemas.microsoft.com/office/drawing/2014/main" id="{48D067A4-36C1-28D0-75DB-4B7CA672B2D0}"/>
              </a:ext>
            </a:extLst>
          </p:cNvPr>
          <p:cNvSpPr>
            <a:spLocks noGrp="1"/>
          </p:cNvSpPr>
          <p:nvPr>
            <p:ph type="title"/>
          </p:nvPr>
        </p:nvSpPr>
        <p:spPr>
          <a:xfrm>
            <a:off x="4118579" y="656432"/>
            <a:ext cx="2950727" cy="539113"/>
          </a:xfrm>
        </p:spPr>
        <p:txBody>
          <a:bodyPr>
            <a:noAutofit/>
          </a:bodyPr>
          <a:lstStyle/>
          <a:p>
            <a:pPr>
              <a:lnSpc>
                <a:spcPct val="150000"/>
              </a:lnSpc>
            </a:pPr>
            <a:r>
              <a:rPr lang="ro-MD" sz="2400" dirty="0" err="1"/>
              <a:t>Figur</a:t>
            </a:r>
            <a:r>
              <a:rPr lang="en-US" sz="2400" dirty="0" err="1"/>
              <a:t>i</a:t>
            </a:r>
            <a:r>
              <a:rPr lang="ro-MD" sz="2400" dirty="0"/>
              <a:t> și </a:t>
            </a:r>
            <a:r>
              <a:rPr lang="ro-MD" sz="2400" dirty="0" err="1"/>
              <a:t>Subploturi</a:t>
            </a:r>
            <a:endParaRPr lang="ro-MD" sz="2400" dirty="0"/>
          </a:p>
        </p:txBody>
      </p:sp>
      <p:sp>
        <p:nvSpPr>
          <p:cNvPr id="11" name="Title 3">
            <a:extLst>
              <a:ext uri="{FF2B5EF4-FFF2-40B4-BE49-F238E27FC236}">
                <a16:creationId xmlns:a16="http://schemas.microsoft.com/office/drawing/2014/main" id="{AF01A96B-6981-804C-4E23-3FCE86A7CCB9}"/>
              </a:ext>
            </a:extLst>
          </p:cNvPr>
          <p:cNvSpPr txBox="1">
            <a:spLocks/>
          </p:cNvSpPr>
          <p:nvPr/>
        </p:nvSpPr>
        <p:spPr bwMode="auto">
          <a:xfrm>
            <a:off x="628650" y="1500267"/>
            <a:ext cx="7746221" cy="7429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it-IT" sz="1800" b="0" dirty="0"/>
              <a:t>Mai multe grafice într-o singură fereastră</a:t>
            </a:r>
            <a:endParaRPr lang="ro-MD" sz="1800" b="0" dirty="0"/>
          </a:p>
        </p:txBody>
      </p:sp>
      <p:sp>
        <p:nvSpPr>
          <p:cNvPr id="5" name="Title 3">
            <a:extLst>
              <a:ext uri="{FF2B5EF4-FFF2-40B4-BE49-F238E27FC236}">
                <a16:creationId xmlns:a16="http://schemas.microsoft.com/office/drawing/2014/main" id="{8448F2A7-414B-13D0-6F15-57CBAEF58BC2}"/>
              </a:ext>
            </a:extLst>
          </p:cNvPr>
          <p:cNvSpPr txBox="1">
            <a:spLocks/>
          </p:cNvSpPr>
          <p:nvPr/>
        </p:nvSpPr>
        <p:spPr bwMode="auto">
          <a:xfrm>
            <a:off x="698888" y="5100794"/>
            <a:ext cx="7746221" cy="117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00000"/>
              </a:lnSpc>
            </a:pPr>
            <a:r>
              <a:rPr lang="ro-MD" sz="1800" dirty="0" err="1"/>
              <a:t>plt.subplots</a:t>
            </a:r>
            <a:r>
              <a:rPr lang="ro-MD" sz="1800" dirty="0"/>
              <a:t>(2, 2) </a:t>
            </a:r>
            <a:r>
              <a:rPr lang="ro-MD" sz="1800" b="0" dirty="0"/>
              <a:t>creează o figură împărțită în 4 zone.</a:t>
            </a:r>
            <a:endParaRPr lang="en-US" sz="1800" b="0" dirty="0"/>
          </a:p>
          <a:p>
            <a:pPr indent="355600" algn="just">
              <a:lnSpc>
                <a:spcPct val="100000"/>
              </a:lnSpc>
            </a:pPr>
            <a:r>
              <a:rPr lang="ro-MD" sz="1800" dirty="0" err="1"/>
              <a:t>axs</a:t>
            </a:r>
            <a:r>
              <a:rPr lang="ro-MD" sz="1800" dirty="0"/>
              <a:t>[</a:t>
            </a:r>
            <a:r>
              <a:rPr lang="ro-MD" sz="1800" dirty="0" err="1"/>
              <a:t>row</a:t>
            </a:r>
            <a:r>
              <a:rPr lang="ro-MD" sz="1800" dirty="0"/>
              <a:t>, col] </a:t>
            </a:r>
            <a:r>
              <a:rPr lang="ro-MD" sz="1800" b="0" dirty="0"/>
              <a:t>selectează fiecare </a:t>
            </a:r>
            <a:r>
              <a:rPr lang="ro-MD" sz="1800" b="0" dirty="0" err="1"/>
              <a:t>subplot</a:t>
            </a:r>
            <a:r>
              <a:rPr lang="ro-MD" sz="1800" b="0" dirty="0"/>
              <a:t>.</a:t>
            </a:r>
            <a:endParaRPr lang="en-US" sz="1800" b="0" dirty="0"/>
          </a:p>
          <a:p>
            <a:pPr indent="355600" algn="just">
              <a:lnSpc>
                <a:spcPct val="100000"/>
              </a:lnSpc>
            </a:pPr>
            <a:r>
              <a:rPr lang="ro-MD" sz="1800" dirty="0" err="1"/>
              <a:t>tight_layout</a:t>
            </a:r>
            <a:r>
              <a:rPr lang="ro-MD" sz="1800" dirty="0"/>
              <a:t>() </a:t>
            </a:r>
            <a:r>
              <a:rPr lang="ro-MD" sz="1800" b="0" dirty="0"/>
              <a:t>ajustează automat spațiile dintre grafice.</a:t>
            </a:r>
          </a:p>
        </p:txBody>
      </p:sp>
      <p:pic>
        <p:nvPicPr>
          <p:cNvPr id="6" name="Picture 5">
            <a:extLst>
              <a:ext uri="{FF2B5EF4-FFF2-40B4-BE49-F238E27FC236}">
                <a16:creationId xmlns:a16="http://schemas.microsoft.com/office/drawing/2014/main" id="{CB906673-FE9D-823A-BA0E-26DA10DF45CB}"/>
              </a:ext>
            </a:extLst>
          </p:cNvPr>
          <p:cNvPicPr>
            <a:picLocks noChangeAspect="1"/>
          </p:cNvPicPr>
          <p:nvPr/>
        </p:nvPicPr>
        <p:blipFill>
          <a:blip r:embed="rId3"/>
          <a:stretch>
            <a:fillRect/>
          </a:stretch>
        </p:blipFill>
        <p:spPr>
          <a:xfrm>
            <a:off x="2319021" y="2209630"/>
            <a:ext cx="4505954" cy="2438740"/>
          </a:xfrm>
          <a:prstGeom prst="rect">
            <a:avLst/>
          </a:prstGeom>
        </p:spPr>
      </p:pic>
    </p:spTree>
    <p:extLst>
      <p:ext uri="{BB962C8B-B14F-4D97-AF65-F5344CB8AC3E}">
        <p14:creationId xmlns:p14="http://schemas.microsoft.com/office/powerpoint/2010/main" val="3545237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1FB04899-0C59-D695-3C00-C50C4DEB73E7}"/>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7EF5B459-E049-D114-7F63-B95DE0EB1169}"/>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5B697C48-18BE-2435-D2BA-7A012CA0D752}"/>
              </a:ext>
            </a:extLst>
          </p:cNvPr>
          <p:cNvSpPr>
            <a:spLocks noGrp="1"/>
          </p:cNvSpPr>
          <p:nvPr>
            <p:ph type="sldNum" sz="quarter" idx="11"/>
          </p:nvPr>
        </p:nvSpPr>
        <p:spPr/>
        <p:txBody>
          <a:bodyPr/>
          <a:lstStyle/>
          <a:p>
            <a:fld id="{63BE44DE-0227-423F-B618-756E9A0E92CA}" type="slidenum">
              <a:rPr lang="en-US" altLang="en-US" smtClean="0"/>
              <a:pPr/>
              <a:t>23</a:t>
            </a:fld>
            <a:endParaRPr lang="en-US" altLang="en-US"/>
          </a:p>
        </p:txBody>
      </p:sp>
      <p:sp>
        <p:nvSpPr>
          <p:cNvPr id="4" name="Title 3">
            <a:extLst>
              <a:ext uri="{FF2B5EF4-FFF2-40B4-BE49-F238E27FC236}">
                <a16:creationId xmlns:a16="http://schemas.microsoft.com/office/drawing/2014/main" id="{10BEC9FC-F7D6-C02B-5D2E-502CC2CF4007}"/>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Reprezentarea datelor din fișiere CSV</a:t>
            </a:r>
          </a:p>
        </p:txBody>
      </p:sp>
      <p:sp>
        <p:nvSpPr>
          <p:cNvPr id="5" name="Title 3">
            <a:extLst>
              <a:ext uri="{FF2B5EF4-FFF2-40B4-BE49-F238E27FC236}">
                <a16:creationId xmlns:a16="http://schemas.microsoft.com/office/drawing/2014/main" id="{35A35F53-6896-14D7-B439-2710282D2E5C}"/>
              </a:ext>
            </a:extLst>
          </p:cNvPr>
          <p:cNvSpPr txBox="1">
            <a:spLocks/>
          </p:cNvSpPr>
          <p:nvPr/>
        </p:nvSpPr>
        <p:spPr bwMode="auto">
          <a:xfrm>
            <a:off x="730257" y="4735669"/>
            <a:ext cx="7746221" cy="1175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marL="285750" indent="-285750" algn="just">
              <a:lnSpc>
                <a:spcPct val="150000"/>
              </a:lnSpc>
              <a:buFont typeface="Arial" panose="020B0604020202020204" pitchFamily="34" charset="0"/>
              <a:buChar char="•"/>
            </a:pPr>
            <a:r>
              <a:rPr lang="ro-MD" sz="1800" b="0" dirty="0"/>
              <a:t>Un fișier CSV poate conține coloane precum an, temperatura.</a:t>
            </a:r>
            <a:endParaRPr lang="en-US" sz="1800" b="0" dirty="0"/>
          </a:p>
          <a:p>
            <a:pPr marL="285750" indent="-285750" algn="just">
              <a:lnSpc>
                <a:spcPct val="150000"/>
              </a:lnSpc>
              <a:buFont typeface="Arial" panose="020B0604020202020204" pitchFamily="34" charset="0"/>
              <a:buChar char="•"/>
            </a:pPr>
            <a:r>
              <a:rPr lang="ro-MD" sz="1800" b="0" dirty="0" err="1"/>
              <a:t>Pandas</a:t>
            </a:r>
            <a:r>
              <a:rPr lang="ro-MD" sz="1800" b="0" dirty="0"/>
              <a:t> face accesul la date foarte simplu (data["an"]).</a:t>
            </a:r>
          </a:p>
        </p:txBody>
      </p:sp>
      <p:pic>
        <p:nvPicPr>
          <p:cNvPr id="3" name="Picture 2">
            <a:extLst>
              <a:ext uri="{FF2B5EF4-FFF2-40B4-BE49-F238E27FC236}">
                <a16:creationId xmlns:a16="http://schemas.microsoft.com/office/drawing/2014/main" id="{3AD38001-6877-14E1-414B-62BE9FB4C871}"/>
              </a:ext>
            </a:extLst>
          </p:cNvPr>
          <p:cNvPicPr>
            <a:picLocks noChangeAspect="1"/>
          </p:cNvPicPr>
          <p:nvPr/>
        </p:nvPicPr>
        <p:blipFill>
          <a:blip r:embed="rId3"/>
          <a:stretch>
            <a:fillRect/>
          </a:stretch>
        </p:blipFill>
        <p:spPr>
          <a:xfrm>
            <a:off x="2535496" y="1907801"/>
            <a:ext cx="3841741" cy="2605086"/>
          </a:xfrm>
          <a:prstGeom prst="rect">
            <a:avLst/>
          </a:prstGeom>
        </p:spPr>
      </p:pic>
    </p:spTree>
    <p:extLst>
      <p:ext uri="{BB962C8B-B14F-4D97-AF65-F5344CB8AC3E}">
        <p14:creationId xmlns:p14="http://schemas.microsoft.com/office/powerpoint/2010/main" val="34988885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9F866D3F-FD74-FCDA-D2B6-96017D201867}"/>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D8A28AF5-525B-BAA2-6FC2-15E62C510620}"/>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7F0561B0-04CF-CDBC-25AE-7BC8C425C004}"/>
              </a:ext>
            </a:extLst>
          </p:cNvPr>
          <p:cNvSpPr>
            <a:spLocks noGrp="1"/>
          </p:cNvSpPr>
          <p:nvPr>
            <p:ph type="sldNum" sz="quarter" idx="11"/>
          </p:nvPr>
        </p:nvSpPr>
        <p:spPr/>
        <p:txBody>
          <a:bodyPr/>
          <a:lstStyle/>
          <a:p>
            <a:fld id="{63BE44DE-0227-423F-B618-756E9A0E92CA}" type="slidenum">
              <a:rPr lang="en-US" altLang="en-US" smtClean="0"/>
              <a:pPr/>
              <a:t>24</a:t>
            </a:fld>
            <a:endParaRPr lang="en-US" altLang="en-US"/>
          </a:p>
        </p:txBody>
      </p:sp>
      <p:sp>
        <p:nvSpPr>
          <p:cNvPr id="4" name="Title 3">
            <a:extLst>
              <a:ext uri="{FF2B5EF4-FFF2-40B4-BE49-F238E27FC236}">
                <a16:creationId xmlns:a16="http://schemas.microsoft.com/office/drawing/2014/main" id="{C7121657-6950-B952-140D-BBE247B9ACA2}"/>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Reprezentarea datelor din fișiere CSV</a:t>
            </a:r>
          </a:p>
        </p:txBody>
      </p:sp>
      <p:sp>
        <p:nvSpPr>
          <p:cNvPr id="5" name="Title 3">
            <a:extLst>
              <a:ext uri="{FF2B5EF4-FFF2-40B4-BE49-F238E27FC236}">
                <a16:creationId xmlns:a16="http://schemas.microsoft.com/office/drawing/2014/main" id="{5124C68E-826F-9D85-956B-84F8E26E179A}"/>
              </a:ext>
            </a:extLst>
          </p:cNvPr>
          <p:cNvSpPr txBox="1">
            <a:spLocks/>
          </p:cNvSpPr>
          <p:nvPr/>
        </p:nvSpPr>
        <p:spPr bwMode="auto">
          <a:xfrm>
            <a:off x="628650" y="1904370"/>
            <a:ext cx="7746221" cy="69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marL="285750" indent="-285750" algn="just">
              <a:lnSpc>
                <a:spcPct val="150000"/>
              </a:lnSpc>
              <a:buFont typeface="Arial" panose="020B0604020202020204" pitchFamily="34" charset="0"/>
              <a:buChar char="•"/>
            </a:pPr>
            <a:r>
              <a:rPr lang="ro-MD" sz="1800" b="0" dirty="0"/>
              <a:t>Varianta fără </a:t>
            </a:r>
            <a:r>
              <a:rPr lang="ro-MD" sz="1800" b="0" dirty="0" err="1"/>
              <a:t>pandas</a:t>
            </a:r>
            <a:r>
              <a:rPr lang="ro-MD" sz="1800" b="0" dirty="0"/>
              <a:t> (folosind </a:t>
            </a:r>
            <a:r>
              <a:rPr lang="ro-MD" sz="1800" b="0" dirty="0" err="1"/>
              <a:t>csv</a:t>
            </a:r>
            <a:r>
              <a:rPr lang="ro-MD" sz="1800" b="0" dirty="0"/>
              <a:t>)</a:t>
            </a:r>
          </a:p>
        </p:txBody>
      </p:sp>
      <p:pic>
        <p:nvPicPr>
          <p:cNvPr id="6" name="Picture 5">
            <a:extLst>
              <a:ext uri="{FF2B5EF4-FFF2-40B4-BE49-F238E27FC236}">
                <a16:creationId xmlns:a16="http://schemas.microsoft.com/office/drawing/2014/main" id="{57C98AFE-B020-F562-12D9-943A4F9B3CD8}"/>
              </a:ext>
            </a:extLst>
          </p:cNvPr>
          <p:cNvPicPr>
            <a:picLocks noChangeAspect="1"/>
          </p:cNvPicPr>
          <p:nvPr/>
        </p:nvPicPr>
        <p:blipFill>
          <a:blip r:embed="rId3"/>
          <a:stretch>
            <a:fillRect/>
          </a:stretch>
        </p:blipFill>
        <p:spPr>
          <a:xfrm>
            <a:off x="3152577" y="2806708"/>
            <a:ext cx="2838846" cy="3343742"/>
          </a:xfrm>
          <a:prstGeom prst="rect">
            <a:avLst/>
          </a:prstGeom>
        </p:spPr>
      </p:pic>
    </p:spTree>
    <p:extLst>
      <p:ext uri="{BB962C8B-B14F-4D97-AF65-F5344CB8AC3E}">
        <p14:creationId xmlns:p14="http://schemas.microsoft.com/office/powerpoint/2010/main" val="11292402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888A1256-46A1-CEAC-15E2-A0A7AAA7847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6DC51CE7-1912-8489-A53F-E6230A7E6948}"/>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71DFB767-3462-3AE4-5EFD-E2730F4231F4}"/>
              </a:ext>
            </a:extLst>
          </p:cNvPr>
          <p:cNvSpPr>
            <a:spLocks noGrp="1"/>
          </p:cNvSpPr>
          <p:nvPr>
            <p:ph type="sldNum" sz="quarter" idx="11"/>
          </p:nvPr>
        </p:nvSpPr>
        <p:spPr/>
        <p:txBody>
          <a:bodyPr/>
          <a:lstStyle/>
          <a:p>
            <a:fld id="{63BE44DE-0227-423F-B618-756E9A0E92CA}" type="slidenum">
              <a:rPr lang="en-US" altLang="en-US" smtClean="0"/>
              <a:pPr/>
              <a:t>25</a:t>
            </a:fld>
            <a:endParaRPr lang="en-US" altLang="en-US"/>
          </a:p>
        </p:txBody>
      </p:sp>
      <p:sp>
        <p:nvSpPr>
          <p:cNvPr id="4" name="Title 3">
            <a:extLst>
              <a:ext uri="{FF2B5EF4-FFF2-40B4-BE49-F238E27FC236}">
                <a16:creationId xmlns:a16="http://schemas.microsoft.com/office/drawing/2014/main" id="{68088654-AB4D-0849-A36C-070228BF0E65}"/>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Salvarea graficelor în fișiere</a:t>
            </a:r>
          </a:p>
        </p:txBody>
      </p:sp>
      <p:sp>
        <p:nvSpPr>
          <p:cNvPr id="5" name="Title 3">
            <a:extLst>
              <a:ext uri="{FF2B5EF4-FFF2-40B4-BE49-F238E27FC236}">
                <a16:creationId xmlns:a16="http://schemas.microsoft.com/office/drawing/2014/main" id="{1ADCF2E2-DE51-07EB-8551-6AE904AC2C5D}"/>
              </a:ext>
            </a:extLst>
          </p:cNvPr>
          <p:cNvSpPr txBox="1">
            <a:spLocks/>
          </p:cNvSpPr>
          <p:nvPr/>
        </p:nvSpPr>
        <p:spPr bwMode="auto">
          <a:xfrm>
            <a:off x="628650" y="2183979"/>
            <a:ext cx="7746221" cy="32041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b="0" dirty="0"/>
              <a:t>Pentru a exporta graficul într-un fișier imagine:</a:t>
            </a:r>
            <a:endParaRPr lang="en-US" sz="1800" b="0" dirty="0"/>
          </a:p>
          <a:p>
            <a:pPr algn="just">
              <a:lnSpc>
                <a:spcPct val="150000"/>
              </a:lnSpc>
            </a:pPr>
            <a:endParaRPr lang="en-US" sz="1800" b="0" dirty="0"/>
          </a:p>
          <a:p>
            <a:pPr algn="just">
              <a:lnSpc>
                <a:spcPct val="150000"/>
              </a:lnSpc>
            </a:pPr>
            <a:r>
              <a:rPr lang="ro-MD" sz="1800" dirty="0" err="1"/>
              <a:t>plt.savefig</a:t>
            </a:r>
            <a:r>
              <a:rPr lang="ro-MD" sz="1800" dirty="0"/>
              <a:t>("graficul_meu.png", dpi=300)</a:t>
            </a:r>
            <a:endParaRPr lang="en-US" sz="1800" dirty="0"/>
          </a:p>
          <a:p>
            <a:pPr algn="just">
              <a:lnSpc>
                <a:spcPct val="150000"/>
              </a:lnSpc>
            </a:pPr>
            <a:endParaRPr lang="en-US" sz="1800" dirty="0"/>
          </a:p>
          <a:p>
            <a:pPr marL="285750" indent="-285750" algn="just">
              <a:lnSpc>
                <a:spcPct val="150000"/>
              </a:lnSpc>
              <a:buFont typeface="Arial" panose="020B0604020202020204" pitchFamily="34" charset="0"/>
              <a:buChar char="•"/>
            </a:pPr>
            <a:r>
              <a:rPr lang="ro-MD" sz="1800" b="0" dirty="0"/>
              <a:t>dpi=300 este calitatea grafică recomandată pentru print.</a:t>
            </a:r>
            <a:endParaRPr lang="en-US" sz="1800" b="0" dirty="0"/>
          </a:p>
          <a:p>
            <a:pPr marL="285750" indent="-285750" algn="just">
              <a:lnSpc>
                <a:spcPct val="150000"/>
              </a:lnSpc>
              <a:buFont typeface="Arial" panose="020B0604020202020204" pitchFamily="34" charset="0"/>
              <a:buChar char="•"/>
            </a:pPr>
            <a:r>
              <a:rPr lang="ro-MD" sz="1800" b="0" dirty="0"/>
              <a:t>Formatul poate fi PNG, JPG, SVG, PDF etc.</a:t>
            </a:r>
          </a:p>
        </p:txBody>
      </p:sp>
    </p:spTree>
    <p:extLst>
      <p:ext uri="{BB962C8B-B14F-4D97-AF65-F5344CB8AC3E}">
        <p14:creationId xmlns:p14="http://schemas.microsoft.com/office/powerpoint/2010/main" val="38256409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CC6E0679-99AC-336C-9A3B-7310952F6812}"/>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4B168AC7-FA6F-7284-D890-E1B8174DB017}"/>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23A5312C-1A00-AE61-D358-5BD99DC8EF00}"/>
              </a:ext>
            </a:extLst>
          </p:cNvPr>
          <p:cNvSpPr>
            <a:spLocks noGrp="1"/>
          </p:cNvSpPr>
          <p:nvPr>
            <p:ph type="sldNum" sz="quarter" idx="11"/>
          </p:nvPr>
        </p:nvSpPr>
        <p:spPr/>
        <p:txBody>
          <a:bodyPr/>
          <a:lstStyle/>
          <a:p>
            <a:fld id="{63BE44DE-0227-423F-B618-756E9A0E92CA}" type="slidenum">
              <a:rPr lang="en-US" altLang="en-US" smtClean="0"/>
              <a:pPr/>
              <a:t>26</a:t>
            </a:fld>
            <a:endParaRPr lang="en-US" altLang="en-US"/>
          </a:p>
        </p:txBody>
      </p:sp>
      <p:sp>
        <p:nvSpPr>
          <p:cNvPr id="4" name="Title 3">
            <a:extLst>
              <a:ext uri="{FF2B5EF4-FFF2-40B4-BE49-F238E27FC236}">
                <a16:creationId xmlns:a16="http://schemas.microsoft.com/office/drawing/2014/main" id="{C6439CF1-1744-61D9-DD09-3D15B8731A58}"/>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Grafice în timp real</a:t>
            </a:r>
          </a:p>
        </p:txBody>
      </p:sp>
      <p:sp>
        <p:nvSpPr>
          <p:cNvPr id="5" name="Title 3">
            <a:extLst>
              <a:ext uri="{FF2B5EF4-FFF2-40B4-BE49-F238E27FC236}">
                <a16:creationId xmlns:a16="http://schemas.microsoft.com/office/drawing/2014/main" id="{F1D44B86-7E23-6EF6-737C-F9E1FA7E0485}"/>
              </a:ext>
            </a:extLst>
          </p:cNvPr>
          <p:cNvSpPr txBox="1">
            <a:spLocks/>
          </p:cNvSpPr>
          <p:nvPr/>
        </p:nvSpPr>
        <p:spPr bwMode="auto">
          <a:xfrm>
            <a:off x="628651" y="1633490"/>
            <a:ext cx="3259768" cy="466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Simulăm un senzor care generează date noi la fiecare 100ms.</a:t>
            </a:r>
          </a:p>
          <a:p>
            <a:pPr algn="just">
              <a:lnSpc>
                <a:spcPct val="150000"/>
              </a:lnSpc>
            </a:pPr>
            <a:endParaRPr lang="it-IT" sz="1800" b="0" dirty="0"/>
          </a:p>
          <a:p>
            <a:pPr algn="just">
              <a:lnSpc>
                <a:spcPct val="150000"/>
              </a:lnSpc>
            </a:pPr>
            <a:r>
              <a:rPr lang="en-US" sz="1800" dirty="0" err="1"/>
              <a:t>plt.ion</a:t>
            </a:r>
            <a:r>
              <a:rPr lang="en-US" sz="1800" dirty="0"/>
              <a:t>() </a:t>
            </a:r>
            <a:r>
              <a:rPr lang="en-US" sz="1800" b="0" dirty="0" err="1"/>
              <a:t>activează</a:t>
            </a:r>
            <a:r>
              <a:rPr lang="en-US" sz="1800" b="0" dirty="0"/>
              <a:t> </a:t>
            </a:r>
            <a:r>
              <a:rPr lang="en-US" sz="1800" b="0" dirty="0" err="1"/>
              <a:t>modul</a:t>
            </a:r>
            <a:r>
              <a:rPr lang="en-US" sz="1800" b="0" dirty="0"/>
              <a:t> </a:t>
            </a:r>
            <a:r>
              <a:rPr lang="en-US" sz="1800" b="0" dirty="0" err="1"/>
              <a:t>interactivax</a:t>
            </a:r>
            <a:r>
              <a:rPr lang="en-US" sz="1800" b="0" dirty="0"/>
              <a:t>.</a:t>
            </a:r>
          </a:p>
          <a:p>
            <a:pPr algn="just">
              <a:lnSpc>
                <a:spcPct val="150000"/>
              </a:lnSpc>
            </a:pPr>
            <a:r>
              <a:rPr lang="en-US" sz="1800" dirty="0"/>
              <a:t>clear() </a:t>
            </a:r>
            <a:r>
              <a:rPr lang="en-US" sz="1800" b="0" dirty="0" err="1"/>
              <a:t>șterge</a:t>
            </a:r>
            <a:r>
              <a:rPr lang="en-US" sz="1800" b="0" dirty="0"/>
              <a:t> </a:t>
            </a:r>
            <a:r>
              <a:rPr lang="en-US" sz="1800" b="0" dirty="0" err="1"/>
              <a:t>graficul</a:t>
            </a:r>
            <a:r>
              <a:rPr lang="en-US" sz="1800" b="0" dirty="0"/>
              <a:t> </a:t>
            </a:r>
            <a:r>
              <a:rPr lang="en-US" sz="1800" b="0" dirty="0" err="1"/>
              <a:t>pentru</a:t>
            </a:r>
            <a:r>
              <a:rPr lang="en-US" sz="1800" b="0" dirty="0"/>
              <a:t> </a:t>
            </a:r>
            <a:r>
              <a:rPr lang="en-US" sz="1800" b="0" dirty="0" err="1"/>
              <a:t>redesenare</a:t>
            </a:r>
            <a:r>
              <a:rPr lang="en-US" sz="1800" b="0" dirty="0"/>
              <a:t>.</a:t>
            </a:r>
          </a:p>
          <a:p>
            <a:pPr algn="just">
              <a:lnSpc>
                <a:spcPct val="150000"/>
              </a:lnSpc>
            </a:pPr>
            <a:r>
              <a:rPr lang="en-US" sz="1800" dirty="0" err="1"/>
              <a:t>plt.pause</a:t>
            </a:r>
            <a:r>
              <a:rPr lang="en-US" sz="1800" dirty="0"/>
              <a:t>() </a:t>
            </a:r>
            <a:r>
              <a:rPr lang="en-US" sz="1800" b="0" dirty="0" err="1"/>
              <a:t>lasă</a:t>
            </a:r>
            <a:r>
              <a:rPr lang="en-US" sz="1800" b="0" dirty="0"/>
              <a:t> </a:t>
            </a:r>
            <a:r>
              <a:rPr lang="en-US" sz="1800" b="0" dirty="0" err="1"/>
              <a:t>timp</a:t>
            </a:r>
            <a:r>
              <a:rPr lang="en-US" sz="1800" b="0" dirty="0"/>
              <a:t> UI-</a:t>
            </a:r>
            <a:r>
              <a:rPr lang="en-US" sz="1800" b="0" dirty="0" err="1"/>
              <a:t>ului</a:t>
            </a:r>
            <a:r>
              <a:rPr lang="en-US" sz="1800" b="0" dirty="0"/>
              <a:t> </a:t>
            </a:r>
            <a:r>
              <a:rPr lang="en-US" sz="1800" b="0" dirty="0" err="1"/>
              <a:t>să</a:t>
            </a:r>
            <a:r>
              <a:rPr lang="en-US" sz="1800" b="0" dirty="0"/>
              <a:t> </a:t>
            </a:r>
            <a:r>
              <a:rPr lang="en-US" sz="1800" b="0" dirty="0" err="1"/>
              <a:t>actualizeze</a:t>
            </a:r>
            <a:r>
              <a:rPr lang="en-US" sz="1800" b="0" dirty="0"/>
              <a:t> </a:t>
            </a:r>
            <a:r>
              <a:rPr lang="en-US" sz="1800" b="0" dirty="0" err="1"/>
              <a:t>figura</a:t>
            </a:r>
            <a:endParaRPr lang="en-US" sz="1800" b="0" dirty="0"/>
          </a:p>
        </p:txBody>
      </p:sp>
      <p:pic>
        <p:nvPicPr>
          <p:cNvPr id="3" name="Picture 2">
            <a:extLst>
              <a:ext uri="{FF2B5EF4-FFF2-40B4-BE49-F238E27FC236}">
                <a16:creationId xmlns:a16="http://schemas.microsoft.com/office/drawing/2014/main" id="{36DFB396-2DC5-8A70-85BA-0A86B271704D}"/>
              </a:ext>
            </a:extLst>
          </p:cNvPr>
          <p:cNvPicPr>
            <a:picLocks noChangeAspect="1"/>
          </p:cNvPicPr>
          <p:nvPr/>
        </p:nvPicPr>
        <p:blipFill>
          <a:blip r:embed="rId3"/>
          <a:stretch>
            <a:fillRect/>
          </a:stretch>
        </p:blipFill>
        <p:spPr>
          <a:xfrm>
            <a:off x="4285442" y="1633491"/>
            <a:ext cx="3726084" cy="4816644"/>
          </a:xfrm>
          <a:prstGeom prst="rect">
            <a:avLst/>
          </a:prstGeom>
        </p:spPr>
      </p:pic>
    </p:spTree>
    <p:extLst>
      <p:ext uri="{BB962C8B-B14F-4D97-AF65-F5344CB8AC3E}">
        <p14:creationId xmlns:p14="http://schemas.microsoft.com/office/powerpoint/2010/main" val="6625679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4702F7EA-CCB7-4649-2289-9F110BF17BB2}"/>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049BF246-6F82-A5A5-2E3F-B27C81C7BB22}"/>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C569728A-8FFD-61FA-9C14-38F51EE1D45B}"/>
              </a:ext>
            </a:extLst>
          </p:cNvPr>
          <p:cNvSpPr>
            <a:spLocks noGrp="1"/>
          </p:cNvSpPr>
          <p:nvPr>
            <p:ph type="sldNum" sz="quarter" idx="11"/>
          </p:nvPr>
        </p:nvSpPr>
        <p:spPr/>
        <p:txBody>
          <a:bodyPr/>
          <a:lstStyle/>
          <a:p>
            <a:fld id="{63BE44DE-0227-423F-B618-756E9A0E92CA}" type="slidenum">
              <a:rPr lang="en-US" altLang="en-US" smtClean="0"/>
              <a:pPr/>
              <a:t>27</a:t>
            </a:fld>
            <a:endParaRPr lang="en-US" altLang="en-US"/>
          </a:p>
        </p:txBody>
      </p:sp>
      <p:sp>
        <p:nvSpPr>
          <p:cNvPr id="4" name="Title 3">
            <a:extLst>
              <a:ext uri="{FF2B5EF4-FFF2-40B4-BE49-F238E27FC236}">
                <a16:creationId xmlns:a16="http://schemas.microsoft.com/office/drawing/2014/main" id="{FC233127-9FA8-90C3-A36F-1765AB1DE7EA}"/>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Grafice în timp real</a:t>
            </a:r>
          </a:p>
        </p:txBody>
      </p:sp>
      <p:sp>
        <p:nvSpPr>
          <p:cNvPr id="5" name="Title 3">
            <a:extLst>
              <a:ext uri="{FF2B5EF4-FFF2-40B4-BE49-F238E27FC236}">
                <a16:creationId xmlns:a16="http://schemas.microsoft.com/office/drawing/2014/main" id="{1EF208BF-4DDC-B971-74B1-BD3BC84D2938}"/>
              </a:ext>
            </a:extLst>
          </p:cNvPr>
          <p:cNvSpPr txBox="1">
            <a:spLocks/>
          </p:cNvSpPr>
          <p:nvPr/>
        </p:nvSpPr>
        <p:spPr bwMode="auto">
          <a:xfrm>
            <a:off x="429063" y="1633490"/>
            <a:ext cx="3796708" cy="466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Aceasta permite exportarea animațiilor în GIF/MP4.</a:t>
            </a:r>
          </a:p>
          <a:p>
            <a:pPr algn="just">
              <a:lnSpc>
                <a:spcPct val="150000"/>
              </a:lnSpc>
            </a:pPr>
            <a:endParaRPr lang="it-IT" sz="1800" b="0" dirty="0"/>
          </a:p>
          <a:p>
            <a:pPr algn="just">
              <a:lnSpc>
                <a:spcPct val="150000"/>
              </a:lnSpc>
            </a:pPr>
            <a:r>
              <a:rPr lang="it-IT" sz="1800" dirty="0"/>
              <a:t>update(frame) </a:t>
            </a:r>
            <a:r>
              <a:rPr lang="it-IT" sz="1800" b="0" dirty="0"/>
              <a:t>primește indexul frame-ului</a:t>
            </a:r>
          </a:p>
          <a:p>
            <a:pPr algn="just">
              <a:lnSpc>
                <a:spcPct val="150000"/>
              </a:lnSpc>
            </a:pPr>
            <a:r>
              <a:rPr lang="it-IT" sz="1800" b="0" dirty="0"/>
              <a:t>modificăm valorile și le redesenăm</a:t>
            </a:r>
          </a:p>
          <a:p>
            <a:pPr algn="just">
              <a:lnSpc>
                <a:spcPct val="150000"/>
              </a:lnSpc>
            </a:pPr>
            <a:r>
              <a:rPr lang="it-IT" sz="1800" dirty="0"/>
              <a:t>interval=50 </a:t>
            </a:r>
            <a:r>
              <a:rPr lang="it-IT" sz="1800" b="0" dirty="0"/>
              <a:t>înseamnă 50 ms între frame-uri</a:t>
            </a:r>
          </a:p>
          <a:p>
            <a:pPr algn="just">
              <a:lnSpc>
                <a:spcPct val="150000"/>
              </a:lnSpc>
            </a:pPr>
            <a:endParaRPr lang="en-US" sz="1800" b="0" dirty="0"/>
          </a:p>
        </p:txBody>
      </p:sp>
      <p:pic>
        <p:nvPicPr>
          <p:cNvPr id="10" name="Picture 9">
            <a:extLst>
              <a:ext uri="{FF2B5EF4-FFF2-40B4-BE49-F238E27FC236}">
                <a16:creationId xmlns:a16="http://schemas.microsoft.com/office/drawing/2014/main" id="{A73943C7-451A-CF89-C329-4508F04011D4}"/>
              </a:ext>
            </a:extLst>
          </p:cNvPr>
          <p:cNvPicPr>
            <a:picLocks noChangeAspect="1"/>
          </p:cNvPicPr>
          <p:nvPr/>
        </p:nvPicPr>
        <p:blipFill>
          <a:blip r:embed="rId3"/>
          <a:stretch>
            <a:fillRect/>
          </a:stretch>
        </p:blipFill>
        <p:spPr>
          <a:xfrm>
            <a:off x="4370931" y="2207660"/>
            <a:ext cx="4344006" cy="3515216"/>
          </a:xfrm>
          <a:prstGeom prst="rect">
            <a:avLst/>
          </a:prstGeom>
        </p:spPr>
      </p:pic>
    </p:spTree>
    <p:extLst>
      <p:ext uri="{BB962C8B-B14F-4D97-AF65-F5344CB8AC3E}">
        <p14:creationId xmlns:p14="http://schemas.microsoft.com/office/powerpoint/2010/main" val="35783536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2D75DFF0-0C91-AC3C-62B7-0C1C82B5CDBC}"/>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D6821DDD-163F-3133-1561-D49AA67B7E3F}"/>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E42C0D0F-A537-53B7-8CE9-F28137C0C832}"/>
              </a:ext>
            </a:extLst>
          </p:cNvPr>
          <p:cNvSpPr>
            <a:spLocks noGrp="1"/>
          </p:cNvSpPr>
          <p:nvPr>
            <p:ph type="sldNum" sz="quarter" idx="11"/>
          </p:nvPr>
        </p:nvSpPr>
        <p:spPr/>
        <p:txBody>
          <a:bodyPr/>
          <a:lstStyle/>
          <a:p>
            <a:fld id="{63BE44DE-0227-423F-B618-756E9A0E92CA}" type="slidenum">
              <a:rPr lang="en-US" altLang="en-US" smtClean="0"/>
              <a:pPr/>
              <a:t>28</a:t>
            </a:fld>
            <a:endParaRPr lang="en-US" altLang="en-US"/>
          </a:p>
        </p:txBody>
      </p:sp>
      <p:sp>
        <p:nvSpPr>
          <p:cNvPr id="4" name="Title 3">
            <a:extLst>
              <a:ext uri="{FF2B5EF4-FFF2-40B4-BE49-F238E27FC236}">
                <a16:creationId xmlns:a16="http://schemas.microsoft.com/office/drawing/2014/main" id="{A9AAF039-F8AF-DE4A-C8C5-E990DAADD1DA}"/>
              </a:ext>
            </a:extLst>
          </p:cNvPr>
          <p:cNvSpPr>
            <a:spLocks noGrp="1"/>
          </p:cNvSpPr>
          <p:nvPr>
            <p:ph type="title"/>
          </p:nvPr>
        </p:nvSpPr>
        <p:spPr>
          <a:xfrm>
            <a:off x="3582031" y="560954"/>
            <a:ext cx="5132906" cy="539113"/>
          </a:xfrm>
        </p:spPr>
        <p:txBody>
          <a:bodyPr>
            <a:noAutofit/>
          </a:bodyPr>
          <a:lstStyle/>
          <a:p>
            <a:pPr>
              <a:lnSpc>
                <a:spcPct val="150000"/>
              </a:lnSpc>
            </a:pPr>
            <a:r>
              <a:rPr lang="ro-MD" sz="2400" dirty="0"/>
              <a:t>Grafice 3D în </a:t>
            </a:r>
            <a:r>
              <a:rPr lang="ro-MD" sz="2400" dirty="0" err="1"/>
              <a:t>Matplotlib</a:t>
            </a:r>
            <a:endParaRPr lang="ro-MD" sz="2400" dirty="0"/>
          </a:p>
        </p:txBody>
      </p:sp>
      <p:sp>
        <p:nvSpPr>
          <p:cNvPr id="5" name="Title 3">
            <a:extLst>
              <a:ext uri="{FF2B5EF4-FFF2-40B4-BE49-F238E27FC236}">
                <a16:creationId xmlns:a16="http://schemas.microsoft.com/office/drawing/2014/main" id="{1F181C01-DD1B-3542-F2E3-60B4BD745075}"/>
              </a:ext>
            </a:extLst>
          </p:cNvPr>
          <p:cNvSpPr txBox="1">
            <a:spLocks/>
          </p:cNvSpPr>
          <p:nvPr/>
        </p:nvSpPr>
        <p:spPr bwMode="auto">
          <a:xfrm>
            <a:off x="429063" y="1633490"/>
            <a:ext cx="3423846" cy="46635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Pentru grafice 3D trebuie de adăugat:</a:t>
            </a:r>
          </a:p>
          <a:p>
            <a:pPr algn="just">
              <a:lnSpc>
                <a:spcPct val="150000"/>
              </a:lnSpc>
            </a:pPr>
            <a:endParaRPr lang="it-IT" sz="1800" b="0" dirty="0"/>
          </a:p>
          <a:p>
            <a:pPr algn="just">
              <a:lnSpc>
                <a:spcPct val="150000"/>
              </a:lnSpc>
            </a:pPr>
            <a:r>
              <a:rPr lang="en-US" sz="1800" dirty="0"/>
              <a:t>from mpl_toolkits.mplot3d import Axes3D</a:t>
            </a:r>
          </a:p>
        </p:txBody>
      </p:sp>
      <p:pic>
        <p:nvPicPr>
          <p:cNvPr id="9" name="Picture 8">
            <a:extLst>
              <a:ext uri="{FF2B5EF4-FFF2-40B4-BE49-F238E27FC236}">
                <a16:creationId xmlns:a16="http://schemas.microsoft.com/office/drawing/2014/main" id="{39B9EBF4-6408-5060-766B-0C53C3A46492}"/>
              </a:ext>
            </a:extLst>
          </p:cNvPr>
          <p:cNvPicPr>
            <a:picLocks noChangeAspect="1"/>
          </p:cNvPicPr>
          <p:nvPr/>
        </p:nvPicPr>
        <p:blipFill>
          <a:blip r:embed="rId3"/>
          <a:stretch>
            <a:fillRect/>
          </a:stretch>
        </p:blipFill>
        <p:spPr>
          <a:xfrm>
            <a:off x="4199512" y="1868647"/>
            <a:ext cx="3888045" cy="4138888"/>
          </a:xfrm>
          <a:prstGeom prst="rect">
            <a:avLst/>
          </a:prstGeom>
        </p:spPr>
      </p:pic>
    </p:spTree>
    <p:extLst>
      <p:ext uri="{BB962C8B-B14F-4D97-AF65-F5344CB8AC3E}">
        <p14:creationId xmlns:p14="http://schemas.microsoft.com/office/powerpoint/2010/main" val="4292078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49DC62F-0FB8-35E7-202F-9DFCE2B15FB2}"/>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D3B439AB-8F11-C5DB-4894-226E7BBEB952}"/>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F26B3A84-B61B-4DBD-25E2-FBA650D006D1}"/>
              </a:ext>
            </a:extLst>
          </p:cNvPr>
          <p:cNvSpPr>
            <a:spLocks noGrp="1"/>
          </p:cNvSpPr>
          <p:nvPr>
            <p:ph type="sldNum" sz="quarter" idx="11"/>
          </p:nvPr>
        </p:nvSpPr>
        <p:spPr/>
        <p:txBody>
          <a:bodyPr/>
          <a:lstStyle/>
          <a:p>
            <a:fld id="{63BE44DE-0227-423F-B618-756E9A0E92CA}" type="slidenum">
              <a:rPr lang="en-US" altLang="en-US" smtClean="0"/>
              <a:pPr/>
              <a:t>3</a:t>
            </a:fld>
            <a:endParaRPr lang="en-US" altLang="en-US"/>
          </a:p>
        </p:txBody>
      </p:sp>
      <p:sp>
        <p:nvSpPr>
          <p:cNvPr id="4" name="Title 3">
            <a:extLst>
              <a:ext uri="{FF2B5EF4-FFF2-40B4-BE49-F238E27FC236}">
                <a16:creationId xmlns:a16="http://schemas.microsoft.com/office/drawing/2014/main" id="{6D7534D3-0CB5-9E8D-B6B4-2DFDF25052D1}"/>
              </a:ext>
            </a:extLst>
          </p:cNvPr>
          <p:cNvSpPr>
            <a:spLocks noGrp="1"/>
          </p:cNvSpPr>
          <p:nvPr>
            <p:ph type="title"/>
          </p:nvPr>
        </p:nvSpPr>
        <p:spPr>
          <a:xfrm>
            <a:off x="4572000" y="561202"/>
            <a:ext cx="3107281" cy="539113"/>
          </a:xfrm>
        </p:spPr>
        <p:txBody>
          <a:bodyPr>
            <a:noAutofit/>
          </a:bodyPr>
          <a:lstStyle/>
          <a:p>
            <a:pPr>
              <a:lnSpc>
                <a:spcPct val="150000"/>
              </a:lnSpc>
            </a:pPr>
            <a:r>
              <a:rPr lang="ro-MD" sz="2400" dirty="0"/>
              <a:t>Biblioteca </a:t>
            </a:r>
            <a:r>
              <a:rPr lang="ro-MD" sz="2400" dirty="0" err="1"/>
              <a:t>matplotlib</a:t>
            </a:r>
            <a:endParaRPr lang="ro-MD" sz="2400" dirty="0"/>
          </a:p>
        </p:txBody>
      </p:sp>
      <p:sp>
        <p:nvSpPr>
          <p:cNvPr id="5" name="Title 3">
            <a:extLst>
              <a:ext uri="{FF2B5EF4-FFF2-40B4-BE49-F238E27FC236}">
                <a16:creationId xmlns:a16="http://schemas.microsoft.com/office/drawing/2014/main" id="{C7C5DAD6-CF26-DC7A-5109-EFDDB2A49E0E}"/>
              </a:ext>
            </a:extLst>
          </p:cNvPr>
          <p:cNvSpPr txBox="1">
            <a:spLocks/>
          </p:cNvSpPr>
          <p:nvPr/>
        </p:nvSpPr>
        <p:spPr bwMode="auto">
          <a:xfrm>
            <a:off x="916065" y="2471147"/>
            <a:ext cx="7661429" cy="103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50000"/>
              </a:lnSpc>
            </a:pPr>
            <a:r>
              <a:rPr lang="pt-BR" sz="1800" b="0" dirty="0"/>
              <a:t>Matplotlib este o bibliotecă Python creată pentru generarea de grafice 2D și 3D.</a:t>
            </a:r>
            <a:r>
              <a:rPr lang="ro-MD" sz="1800" b="0" dirty="0"/>
              <a:t> </a:t>
            </a:r>
            <a:r>
              <a:rPr lang="pt-BR" sz="1800" b="0" dirty="0"/>
              <a:t>Cel mai des </a:t>
            </a:r>
            <a:r>
              <a:rPr lang="ro-MD" sz="1800" b="0" dirty="0"/>
              <a:t>se </a:t>
            </a:r>
            <a:r>
              <a:rPr lang="pt-BR" sz="1800" b="0" dirty="0"/>
              <a:t>lucr</a:t>
            </a:r>
            <a:r>
              <a:rPr lang="ro-MD" sz="1800" b="0" dirty="0" err="1"/>
              <a:t>ează</a:t>
            </a:r>
            <a:r>
              <a:rPr lang="pt-BR" sz="1800" b="0" dirty="0"/>
              <a:t> cu sub-biblioteca</a:t>
            </a:r>
            <a:r>
              <a:rPr lang="ro-MD" sz="1800" b="0" dirty="0"/>
              <a:t> </a:t>
            </a:r>
            <a:r>
              <a:rPr lang="ro-MD" sz="1800" dirty="0" err="1"/>
              <a:t>pyplot</a:t>
            </a:r>
            <a:r>
              <a:rPr lang="pt-BR" sz="1800" b="0" dirty="0"/>
              <a:t>:</a:t>
            </a:r>
            <a:endParaRPr lang="ro-RO" sz="1800" b="0" dirty="0"/>
          </a:p>
        </p:txBody>
      </p:sp>
      <p:pic>
        <p:nvPicPr>
          <p:cNvPr id="3" name="Picture 2">
            <a:extLst>
              <a:ext uri="{FF2B5EF4-FFF2-40B4-BE49-F238E27FC236}">
                <a16:creationId xmlns:a16="http://schemas.microsoft.com/office/drawing/2014/main" id="{A16E671B-9F93-847E-891A-29410981CF74}"/>
              </a:ext>
            </a:extLst>
          </p:cNvPr>
          <p:cNvPicPr>
            <a:picLocks noChangeAspect="1"/>
          </p:cNvPicPr>
          <p:nvPr/>
        </p:nvPicPr>
        <p:blipFill>
          <a:blip r:embed="rId3"/>
          <a:stretch>
            <a:fillRect/>
          </a:stretch>
        </p:blipFill>
        <p:spPr>
          <a:xfrm>
            <a:off x="3059011" y="3662931"/>
            <a:ext cx="3524742" cy="409632"/>
          </a:xfrm>
          <a:prstGeom prst="rect">
            <a:avLst/>
          </a:prstGeom>
        </p:spPr>
      </p:pic>
      <p:sp>
        <p:nvSpPr>
          <p:cNvPr id="6" name="Title 3">
            <a:extLst>
              <a:ext uri="{FF2B5EF4-FFF2-40B4-BE49-F238E27FC236}">
                <a16:creationId xmlns:a16="http://schemas.microsoft.com/office/drawing/2014/main" id="{6BB025A3-3B02-F66F-A3C0-007550225701}"/>
              </a:ext>
            </a:extLst>
          </p:cNvPr>
          <p:cNvSpPr txBox="1">
            <a:spLocks/>
          </p:cNvSpPr>
          <p:nvPr/>
        </p:nvSpPr>
        <p:spPr bwMode="auto">
          <a:xfrm>
            <a:off x="990667" y="4236592"/>
            <a:ext cx="7661429" cy="103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pt-BR" sz="1800" dirty="0"/>
              <a:t>pyplot</a:t>
            </a:r>
            <a:r>
              <a:rPr lang="pt-BR" sz="1800" b="0" dirty="0"/>
              <a:t> reprezintă o colecție de funcții care permit crearea rapidă de grafice, similar cu modul de lucru din MATLAB.</a:t>
            </a:r>
            <a:endParaRPr lang="ro-RO" sz="1800" b="0" dirty="0"/>
          </a:p>
        </p:txBody>
      </p:sp>
    </p:spTree>
    <p:extLst>
      <p:ext uri="{BB962C8B-B14F-4D97-AF65-F5344CB8AC3E}">
        <p14:creationId xmlns:p14="http://schemas.microsoft.com/office/powerpoint/2010/main" val="4816566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4D54E317-6151-DF2F-4961-A22E7808B2B0}"/>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CE75C758-7B91-3CBB-38AB-BDFBC43C853B}"/>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4050861B-4D1B-B75C-4D7E-F2DB6638BE0C}"/>
              </a:ext>
            </a:extLst>
          </p:cNvPr>
          <p:cNvSpPr>
            <a:spLocks noGrp="1"/>
          </p:cNvSpPr>
          <p:nvPr>
            <p:ph type="sldNum" sz="quarter" idx="11"/>
          </p:nvPr>
        </p:nvSpPr>
        <p:spPr/>
        <p:txBody>
          <a:bodyPr/>
          <a:lstStyle/>
          <a:p>
            <a:fld id="{63BE44DE-0227-423F-B618-756E9A0E92CA}" type="slidenum">
              <a:rPr lang="en-US" altLang="en-US" smtClean="0"/>
              <a:pPr/>
              <a:t>4</a:t>
            </a:fld>
            <a:endParaRPr lang="en-US" altLang="en-US"/>
          </a:p>
        </p:txBody>
      </p:sp>
      <p:sp>
        <p:nvSpPr>
          <p:cNvPr id="4" name="Title 3">
            <a:extLst>
              <a:ext uri="{FF2B5EF4-FFF2-40B4-BE49-F238E27FC236}">
                <a16:creationId xmlns:a16="http://schemas.microsoft.com/office/drawing/2014/main" id="{39A7CCEC-B494-0EDC-19AD-20B6E0B50880}"/>
              </a:ext>
            </a:extLst>
          </p:cNvPr>
          <p:cNvSpPr>
            <a:spLocks noGrp="1"/>
          </p:cNvSpPr>
          <p:nvPr>
            <p:ph type="title"/>
          </p:nvPr>
        </p:nvSpPr>
        <p:spPr>
          <a:xfrm>
            <a:off x="4572000" y="561202"/>
            <a:ext cx="3107281" cy="539113"/>
          </a:xfrm>
        </p:spPr>
        <p:txBody>
          <a:bodyPr>
            <a:noAutofit/>
          </a:bodyPr>
          <a:lstStyle/>
          <a:p>
            <a:pPr>
              <a:lnSpc>
                <a:spcPct val="150000"/>
              </a:lnSpc>
            </a:pPr>
            <a:r>
              <a:rPr lang="ro-MD" sz="2400" dirty="0"/>
              <a:t>Biblioteca </a:t>
            </a:r>
            <a:r>
              <a:rPr lang="ro-MD" sz="2400" dirty="0" err="1"/>
              <a:t>matplotlib</a:t>
            </a:r>
            <a:endParaRPr lang="ro-MD" sz="2400" dirty="0"/>
          </a:p>
        </p:txBody>
      </p:sp>
      <p:sp>
        <p:nvSpPr>
          <p:cNvPr id="5" name="Title 3">
            <a:extLst>
              <a:ext uri="{FF2B5EF4-FFF2-40B4-BE49-F238E27FC236}">
                <a16:creationId xmlns:a16="http://schemas.microsoft.com/office/drawing/2014/main" id="{C42ACAD7-E059-9546-06F6-0F258DDCBC35}"/>
              </a:ext>
            </a:extLst>
          </p:cNvPr>
          <p:cNvSpPr txBox="1">
            <a:spLocks/>
          </p:cNvSpPr>
          <p:nvPr/>
        </p:nvSpPr>
        <p:spPr bwMode="auto">
          <a:xfrm>
            <a:off x="916065" y="1836357"/>
            <a:ext cx="7661429" cy="4005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50000"/>
              </a:lnSpc>
            </a:pPr>
            <a:r>
              <a:rPr lang="pt-BR" sz="1800" b="0" dirty="0"/>
              <a:t>Această bibliotecă permite </a:t>
            </a:r>
            <a:r>
              <a:rPr lang="ro-MD" sz="1800" b="0" dirty="0"/>
              <a:t>de a</a:t>
            </a:r>
            <a:r>
              <a:rPr lang="pt-BR" sz="1800" b="0" dirty="0"/>
              <a:t> desen</a:t>
            </a:r>
            <a:r>
              <a:rPr lang="ro-MD" sz="1800" b="0" dirty="0"/>
              <a:t>a</a:t>
            </a:r>
            <a:r>
              <a:rPr lang="pt-BR" sz="1800" b="0" dirty="0"/>
              <a:t>:</a:t>
            </a:r>
            <a:endParaRPr lang="ro-MD" sz="1800" b="0" dirty="0"/>
          </a:p>
          <a:p>
            <a:pPr marL="808038" indent="-285750" algn="just">
              <a:lnSpc>
                <a:spcPct val="150000"/>
              </a:lnSpc>
              <a:buFont typeface="Arial" panose="020B0604020202020204" pitchFamily="34" charset="0"/>
              <a:buChar char="•"/>
            </a:pPr>
            <a:r>
              <a:rPr lang="pt-BR" sz="1800" b="0" dirty="0"/>
              <a:t>grafice de linie</a:t>
            </a:r>
            <a:endParaRPr lang="ro-MD" sz="1800" b="0" dirty="0"/>
          </a:p>
          <a:p>
            <a:pPr marL="808038" indent="-285750" algn="just">
              <a:lnSpc>
                <a:spcPct val="150000"/>
              </a:lnSpc>
              <a:buFont typeface="Arial" panose="020B0604020202020204" pitchFamily="34" charset="0"/>
              <a:buChar char="•"/>
            </a:pPr>
            <a:r>
              <a:rPr lang="pt-BR" sz="1800" b="0" dirty="0"/>
              <a:t>grafice de bare</a:t>
            </a:r>
            <a:endParaRPr lang="ro-MD" sz="1800" b="0" dirty="0"/>
          </a:p>
          <a:p>
            <a:pPr marL="808038" indent="-285750" algn="just">
              <a:lnSpc>
                <a:spcPct val="150000"/>
              </a:lnSpc>
              <a:buFont typeface="Arial" panose="020B0604020202020204" pitchFamily="34" charset="0"/>
              <a:buChar char="•"/>
            </a:pPr>
            <a:r>
              <a:rPr lang="pt-BR" sz="1800" b="0" dirty="0"/>
              <a:t>scatter plot-uri</a:t>
            </a:r>
            <a:endParaRPr lang="ro-MD" sz="1800" b="0" dirty="0"/>
          </a:p>
          <a:p>
            <a:pPr marL="808038" indent="-285750" algn="just">
              <a:lnSpc>
                <a:spcPct val="150000"/>
              </a:lnSpc>
              <a:buFont typeface="Arial" panose="020B0604020202020204" pitchFamily="34" charset="0"/>
              <a:buChar char="•"/>
            </a:pPr>
            <a:r>
              <a:rPr lang="pt-BR" sz="1800" b="0" dirty="0"/>
              <a:t>Histograme</a:t>
            </a:r>
            <a:endParaRPr lang="ro-MD" sz="1800" b="0" dirty="0"/>
          </a:p>
          <a:p>
            <a:pPr marL="808038" indent="-285750" algn="just">
              <a:lnSpc>
                <a:spcPct val="150000"/>
              </a:lnSpc>
              <a:buFont typeface="Arial" panose="020B0604020202020204" pitchFamily="34" charset="0"/>
              <a:buChar char="•"/>
            </a:pPr>
            <a:r>
              <a:rPr lang="pt-BR" sz="1800" b="0" dirty="0"/>
              <a:t>grafice multiple într-o singură figură</a:t>
            </a:r>
            <a:endParaRPr lang="ro-MD" sz="1800" b="0" dirty="0"/>
          </a:p>
          <a:p>
            <a:pPr marL="808038" indent="-285750" algn="just">
              <a:lnSpc>
                <a:spcPct val="150000"/>
              </a:lnSpc>
              <a:buFont typeface="Arial" panose="020B0604020202020204" pitchFamily="34" charset="0"/>
              <a:buChar char="•"/>
            </a:pPr>
            <a:r>
              <a:rPr lang="pt-BR" sz="1800" b="0" dirty="0"/>
              <a:t>grafice stilizate, cu culori, marcatori, legende</a:t>
            </a:r>
            <a:endParaRPr lang="ro-RO" sz="1800" b="0" dirty="0"/>
          </a:p>
        </p:txBody>
      </p:sp>
    </p:spTree>
    <p:extLst>
      <p:ext uri="{BB962C8B-B14F-4D97-AF65-F5344CB8AC3E}">
        <p14:creationId xmlns:p14="http://schemas.microsoft.com/office/powerpoint/2010/main" val="1912098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B257EB6-59FC-AD76-FDF7-84837A60C135}"/>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9D133C89-A7CB-78B0-B086-4209FC073672}"/>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9E42A70F-3444-BABC-3595-09D58742BED9}"/>
              </a:ext>
            </a:extLst>
          </p:cNvPr>
          <p:cNvSpPr>
            <a:spLocks noGrp="1"/>
          </p:cNvSpPr>
          <p:nvPr>
            <p:ph type="sldNum" sz="quarter" idx="11"/>
          </p:nvPr>
        </p:nvSpPr>
        <p:spPr/>
        <p:txBody>
          <a:bodyPr/>
          <a:lstStyle/>
          <a:p>
            <a:fld id="{63BE44DE-0227-423F-B618-756E9A0E92CA}" type="slidenum">
              <a:rPr lang="en-US" altLang="en-US" smtClean="0"/>
              <a:pPr/>
              <a:t>5</a:t>
            </a:fld>
            <a:endParaRPr lang="en-US" altLang="en-US"/>
          </a:p>
        </p:txBody>
      </p:sp>
      <p:sp>
        <p:nvSpPr>
          <p:cNvPr id="4" name="Title 3">
            <a:extLst>
              <a:ext uri="{FF2B5EF4-FFF2-40B4-BE49-F238E27FC236}">
                <a16:creationId xmlns:a16="http://schemas.microsoft.com/office/drawing/2014/main" id="{45CBA833-6894-2134-7139-B439DE37A15C}"/>
              </a:ext>
            </a:extLst>
          </p:cNvPr>
          <p:cNvSpPr>
            <a:spLocks noGrp="1"/>
          </p:cNvSpPr>
          <p:nvPr>
            <p:ph type="title"/>
          </p:nvPr>
        </p:nvSpPr>
        <p:spPr>
          <a:xfrm>
            <a:off x="4572000" y="561202"/>
            <a:ext cx="3107281" cy="539113"/>
          </a:xfrm>
        </p:spPr>
        <p:txBody>
          <a:bodyPr>
            <a:noAutofit/>
          </a:bodyPr>
          <a:lstStyle/>
          <a:p>
            <a:pPr>
              <a:lnSpc>
                <a:spcPct val="150000"/>
              </a:lnSpc>
            </a:pPr>
            <a:r>
              <a:rPr lang="ro-MD" sz="2400" dirty="0"/>
              <a:t>Avantajele </a:t>
            </a:r>
            <a:r>
              <a:rPr lang="ro-MD" sz="2400" dirty="0" err="1"/>
              <a:t>matplotlib</a:t>
            </a:r>
            <a:endParaRPr lang="ro-MD" sz="2400" dirty="0"/>
          </a:p>
        </p:txBody>
      </p:sp>
      <p:sp>
        <p:nvSpPr>
          <p:cNvPr id="5" name="Title 3">
            <a:extLst>
              <a:ext uri="{FF2B5EF4-FFF2-40B4-BE49-F238E27FC236}">
                <a16:creationId xmlns:a16="http://schemas.microsoft.com/office/drawing/2014/main" id="{745C3631-F7E1-4E4F-FB22-FCBFE10E38F7}"/>
              </a:ext>
            </a:extLst>
          </p:cNvPr>
          <p:cNvSpPr txBox="1">
            <a:spLocks/>
          </p:cNvSpPr>
          <p:nvPr/>
        </p:nvSpPr>
        <p:spPr bwMode="auto">
          <a:xfrm>
            <a:off x="831273" y="1836357"/>
            <a:ext cx="7746221" cy="4005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indent="355600" algn="just">
              <a:lnSpc>
                <a:spcPct val="150000"/>
              </a:lnSpc>
              <a:buFont typeface="+mj-lt"/>
              <a:buAutoNum type="arabicPeriod"/>
            </a:pPr>
            <a:r>
              <a:rPr lang="pt-BR" sz="1800" b="0" dirty="0"/>
              <a:t>Foarte flexibilă — </a:t>
            </a:r>
            <a:r>
              <a:rPr lang="ro-MD" sz="1800" b="0" dirty="0"/>
              <a:t>se </a:t>
            </a:r>
            <a:r>
              <a:rPr lang="pt-BR" sz="1800" b="0" dirty="0"/>
              <a:t>p</a:t>
            </a:r>
            <a:r>
              <a:rPr lang="ro-MD" sz="1800" b="0" dirty="0" err="1"/>
              <a:t>oate</a:t>
            </a:r>
            <a:r>
              <a:rPr lang="pt-BR" sz="1800" b="0" dirty="0"/>
              <a:t> controla orice element al graficului.</a:t>
            </a:r>
            <a:endParaRPr lang="ro-MD" sz="1800" b="0" dirty="0"/>
          </a:p>
          <a:p>
            <a:pPr indent="355600" algn="just">
              <a:lnSpc>
                <a:spcPct val="150000"/>
              </a:lnSpc>
              <a:buFont typeface="+mj-lt"/>
              <a:buAutoNum type="arabicPeriod"/>
            </a:pPr>
            <a:r>
              <a:rPr lang="pt-BR" sz="1800" b="0" dirty="0"/>
              <a:t>Compatibilă cu alte biblioteci — pandas, numpy, scipy.</a:t>
            </a:r>
            <a:endParaRPr lang="ro-MD" sz="1800" b="0" dirty="0"/>
          </a:p>
          <a:p>
            <a:pPr indent="355600" algn="just">
              <a:lnSpc>
                <a:spcPct val="150000"/>
              </a:lnSpc>
              <a:buFont typeface="+mj-lt"/>
              <a:buAutoNum type="arabicPeriod"/>
            </a:pPr>
            <a:r>
              <a:rPr lang="pt-BR" sz="1800" b="0" dirty="0"/>
              <a:t>Standard în domeniul vizualizării — majoritatea proiectelor științifice folosesc matplotlib.</a:t>
            </a:r>
            <a:endParaRPr lang="ro-MD" sz="1800" b="0" dirty="0"/>
          </a:p>
          <a:p>
            <a:pPr indent="355600" algn="just">
              <a:lnSpc>
                <a:spcPct val="150000"/>
              </a:lnSpc>
              <a:buFont typeface="+mj-lt"/>
              <a:buAutoNum type="arabicPeriod"/>
            </a:pPr>
            <a:r>
              <a:rPr lang="pt-BR" sz="1800" b="0" dirty="0"/>
              <a:t>Utilă pentru învățare — îi ajută pe studenți să înțeleagă vizual datele.</a:t>
            </a:r>
            <a:endParaRPr lang="ro-MD" sz="1800" b="0" dirty="0"/>
          </a:p>
          <a:p>
            <a:pPr indent="355600" algn="just">
              <a:lnSpc>
                <a:spcPct val="150000"/>
              </a:lnSpc>
              <a:buFont typeface="+mj-lt"/>
              <a:buAutoNum type="arabicPeriod"/>
            </a:pPr>
            <a:r>
              <a:rPr lang="pt-BR" sz="1800" b="0" dirty="0"/>
              <a:t>Ușor de integrat în aplicații (de exemplu, în interfețe grafice create cu Tkinter).</a:t>
            </a:r>
            <a:endParaRPr lang="ro-RO" sz="1800" b="0" dirty="0"/>
          </a:p>
        </p:txBody>
      </p:sp>
    </p:spTree>
    <p:extLst>
      <p:ext uri="{BB962C8B-B14F-4D97-AF65-F5344CB8AC3E}">
        <p14:creationId xmlns:p14="http://schemas.microsoft.com/office/powerpoint/2010/main" val="22640564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5E1D1F77-9FF7-D509-F782-AEBB07449BB4}"/>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5DA0329-8573-B12E-6847-F8D51BB8F19C}"/>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33B0A3F3-F361-C1B1-F00F-F74383679327}"/>
              </a:ext>
            </a:extLst>
          </p:cNvPr>
          <p:cNvSpPr>
            <a:spLocks noGrp="1"/>
          </p:cNvSpPr>
          <p:nvPr>
            <p:ph type="sldNum" sz="quarter" idx="11"/>
          </p:nvPr>
        </p:nvSpPr>
        <p:spPr/>
        <p:txBody>
          <a:bodyPr/>
          <a:lstStyle/>
          <a:p>
            <a:fld id="{63BE44DE-0227-423F-B618-756E9A0E92CA}" type="slidenum">
              <a:rPr lang="en-US" altLang="en-US" smtClean="0"/>
              <a:pPr/>
              <a:t>6</a:t>
            </a:fld>
            <a:endParaRPr lang="en-US" altLang="en-US"/>
          </a:p>
        </p:txBody>
      </p:sp>
      <p:sp>
        <p:nvSpPr>
          <p:cNvPr id="4" name="Title 3">
            <a:extLst>
              <a:ext uri="{FF2B5EF4-FFF2-40B4-BE49-F238E27FC236}">
                <a16:creationId xmlns:a16="http://schemas.microsoft.com/office/drawing/2014/main" id="{5D252B45-B670-EB8E-63E1-AC8DC54909F1}"/>
              </a:ext>
            </a:extLst>
          </p:cNvPr>
          <p:cNvSpPr>
            <a:spLocks noGrp="1"/>
          </p:cNvSpPr>
          <p:nvPr>
            <p:ph type="title"/>
          </p:nvPr>
        </p:nvSpPr>
        <p:spPr>
          <a:xfrm>
            <a:off x="3710499" y="667000"/>
            <a:ext cx="4730698" cy="539113"/>
          </a:xfrm>
        </p:spPr>
        <p:txBody>
          <a:bodyPr>
            <a:noAutofit/>
          </a:bodyPr>
          <a:lstStyle/>
          <a:p>
            <a:pPr>
              <a:lnSpc>
                <a:spcPct val="150000"/>
              </a:lnSpc>
            </a:pPr>
            <a:r>
              <a:rPr lang="ro-MD" sz="2400" dirty="0"/>
              <a:t>Primii pași: instalarea și importul</a:t>
            </a:r>
          </a:p>
        </p:txBody>
      </p:sp>
      <p:sp>
        <p:nvSpPr>
          <p:cNvPr id="5" name="Title 3">
            <a:extLst>
              <a:ext uri="{FF2B5EF4-FFF2-40B4-BE49-F238E27FC236}">
                <a16:creationId xmlns:a16="http://schemas.microsoft.com/office/drawing/2014/main" id="{84B20397-F981-F60C-AE04-59BAF3C15708}"/>
              </a:ext>
            </a:extLst>
          </p:cNvPr>
          <p:cNvSpPr txBox="1">
            <a:spLocks/>
          </p:cNvSpPr>
          <p:nvPr/>
        </p:nvSpPr>
        <p:spPr bwMode="auto">
          <a:xfrm>
            <a:off x="974856" y="1896814"/>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sv-SE" sz="1800" b="0" dirty="0"/>
              <a:t>Dacă matplotlib nu este instalat:</a:t>
            </a:r>
            <a:endParaRPr lang="ro-MD" sz="1800" b="0" dirty="0"/>
          </a:p>
        </p:txBody>
      </p:sp>
      <p:pic>
        <p:nvPicPr>
          <p:cNvPr id="3" name="Picture 2">
            <a:extLst>
              <a:ext uri="{FF2B5EF4-FFF2-40B4-BE49-F238E27FC236}">
                <a16:creationId xmlns:a16="http://schemas.microsoft.com/office/drawing/2014/main" id="{500A5C39-2AB3-C54E-1A92-BB20DBC025AA}"/>
              </a:ext>
            </a:extLst>
          </p:cNvPr>
          <p:cNvPicPr>
            <a:picLocks noChangeAspect="1"/>
          </p:cNvPicPr>
          <p:nvPr/>
        </p:nvPicPr>
        <p:blipFill>
          <a:blip r:embed="rId3"/>
          <a:stretch>
            <a:fillRect/>
          </a:stretch>
        </p:blipFill>
        <p:spPr>
          <a:xfrm>
            <a:off x="1399115" y="2501376"/>
            <a:ext cx="2219635" cy="419158"/>
          </a:xfrm>
          <a:prstGeom prst="rect">
            <a:avLst/>
          </a:prstGeom>
        </p:spPr>
      </p:pic>
      <p:sp>
        <p:nvSpPr>
          <p:cNvPr id="6" name="Title 3">
            <a:extLst>
              <a:ext uri="{FF2B5EF4-FFF2-40B4-BE49-F238E27FC236}">
                <a16:creationId xmlns:a16="http://schemas.microsoft.com/office/drawing/2014/main" id="{28C2499D-4CE1-7D04-F875-5CDAC2AE460E}"/>
              </a:ext>
            </a:extLst>
          </p:cNvPr>
          <p:cNvSpPr txBox="1">
            <a:spLocks/>
          </p:cNvSpPr>
          <p:nvPr/>
        </p:nvSpPr>
        <p:spPr bwMode="auto">
          <a:xfrm>
            <a:off x="974856" y="3348020"/>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sv-SE" sz="1800" b="0" dirty="0"/>
              <a:t>Importul standard:</a:t>
            </a:r>
            <a:endParaRPr lang="ro-MD" sz="1800" b="0" dirty="0"/>
          </a:p>
        </p:txBody>
      </p:sp>
      <p:pic>
        <p:nvPicPr>
          <p:cNvPr id="10" name="Picture 9">
            <a:extLst>
              <a:ext uri="{FF2B5EF4-FFF2-40B4-BE49-F238E27FC236}">
                <a16:creationId xmlns:a16="http://schemas.microsoft.com/office/drawing/2014/main" id="{D76D49BC-9F33-003E-1474-0630525266EE}"/>
              </a:ext>
            </a:extLst>
          </p:cNvPr>
          <p:cNvPicPr>
            <a:picLocks noChangeAspect="1"/>
          </p:cNvPicPr>
          <p:nvPr/>
        </p:nvPicPr>
        <p:blipFill>
          <a:blip r:embed="rId4"/>
          <a:stretch>
            <a:fillRect/>
          </a:stretch>
        </p:blipFill>
        <p:spPr>
          <a:xfrm>
            <a:off x="1399115" y="4114494"/>
            <a:ext cx="2629267" cy="314369"/>
          </a:xfrm>
          <a:prstGeom prst="rect">
            <a:avLst/>
          </a:prstGeom>
        </p:spPr>
      </p:pic>
      <p:sp>
        <p:nvSpPr>
          <p:cNvPr id="11" name="Title 3">
            <a:extLst>
              <a:ext uri="{FF2B5EF4-FFF2-40B4-BE49-F238E27FC236}">
                <a16:creationId xmlns:a16="http://schemas.microsoft.com/office/drawing/2014/main" id="{1BABF869-718A-F713-5FCF-528797C9B65D}"/>
              </a:ext>
            </a:extLst>
          </p:cNvPr>
          <p:cNvSpPr txBox="1">
            <a:spLocks/>
          </p:cNvSpPr>
          <p:nvPr/>
        </p:nvSpPr>
        <p:spPr bwMode="auto">
          <a:xfrm>
            <a:off x="974855" y="5022021"/>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Mai departe</a:t>
            </a:r>
            <a:r>
              <a:rPr lang="ro-MD" sz="1800" b="0" dirty="0"/>
              <a:t> se</a:t>
            </a:r>
            <a:r>
              <a:rPr lang="it-IT" sz="1800" b="0" dirty="0"/>
              <a:t> v</a:t>
            </a:r>
            <a:r>
              <a:rPr lang="ro-MD" sz="1800" b="0" dirty="0"/>
              <a:t>a</a:t>
            </a:r>
            <a:r>
              <a:rPr lang="it-IT" sz="1800" b="0" dirty="0"/>
              <a:t> folosi prefixul </a:t>
            </a:r>
            <a:r>
              <a:rPr lang="it-IT" sz="1800" dirty="0"/>
              <a:t>plt.</a:t>
            </a:r>
            <a:r>
              <a:rPr lang="it-IT" sz="1800" b="0" dirty="0"/>
              <a:t> pentru a genera grafice.</a:t>
            </a:r>
            <a:endParaRPr lang="ro-MD" sz="1800" b="0" dirty="0"/>
          </a:p>
        </p:txBody>
      </p:sp>
    </p:spTree>
    <p:extLst>
      <p:ext uri="{BB962C8B-B14F-4D97-AF65-F5344CB8AC3E}">
        <p14:creationId xmlns:p14="http://schemas.microsoft.com/office/powerpoint/2010/main" val="1857361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CB7FE6D6-5D76-0E21-C81B-E9DBFC4AC3C6}"/>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99B43BCD-AC8E-2117-309E-5069468323CD}"/>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DF69E566-DAED-EA55-7088-425747C7FEAC}"/>
              </a:ext>
            </a:extLst>
          </p:cNvPr>
          <p:cNvSpPr>
            <a:spLocks noGrp="1"/>
          </p:cNvSpPr>
          <p:nvPr>
            <p:ph type="sldNum" sz="quarter" idx="11"/>
          </p:nvPr>
        </p:nvSpPr>
        <p:spPr/>
        <p:txBody>
          <a:bodyPr/>
          <a:lstStyle/>
          <a:p>
            <a:fld id="{63BE44DE-0227-423F-B618-756E9A0E92CA}" type="slidenum">
              <a:rPr lang="en-US" altLang="en-US" smtClean="0"/>
              <a:pPr/>
              <a:t>7</a:t>
            </a:fld>
            <a:endParaRPr lang="en-US" altLang="en-US"/>
          </a:p>
        </p:txBody>
      </p:sp>
      <p:sp>
        <p:nvSpPr>
          <p:cNvPr id="4" name="Title 3">
            <a:extLst>
              <a:ext uri="{FF2B5EF4-FFF2-40B4-BE49-F238E27FC236}">
                <a16:creationId xmlns:a16="http://schemas.microsoft.com/office/drawing/2014/main" id="{D7A14925-F56F-D4CB-5F74-AF3D5AE004CC}"/>
              </a:ext>
            </a:extLst>
          </p:cNvPr>
          <p:cNvSpPr>
            <a:spLocks noGrp="1"/>
          </p:cNvSpPr>
          <p:nvPr>
            <p:ph type="title"/>
          </p:nvPr>
        </p:nvSpPr>
        <p:spPr>
          <a:xfrm>
            <a:off x="4783597" y="656432"/>
            <a:ext cx="2074113" cy="539113"/>
          </a:xfrm>
        </p:spPr>
        <p:txBody>
          <a:bodyPr>
            <a:noAutofit/>
          </a:bodyPr>
          <a:lstStyle/>
          <a:p>
            <a:pPr>
              <a:lnSpc>
                <a:spcPct val="150000"/>
              </a:lnSpc>
            </a:pPr>
            <a:r>
              <a:rPr lang="ro-MD" sz="2400" dirty="0"/>
              <a:t>Grafic de linie</a:t>
            </a:r>
          </a:p>
        </p:txBody>
      </p:sp>
      <p:sp>
        <p:nvSpPr>
          <p:cNvPr id="5" name="Title 3">
            <a:extLst>
              <a:ext uri="{FF2B5EF4-FFF2-40B4-BE49-F238E27FC236}">
                <a16:creationId xmlns:a16="http://schemas.microsoft.com/office/drawing/2014/main" id="{CA8B6096-1A04-5501-1FC0-99C1F45643D6}"/>
              </a:ext>
            </a:extLst>
          </p:cNvPr>
          <p:cNvSpPr txBox="1">
            <a:spLocks/>
          </p:cNvSpPr>
          <p:nvPr/>
        </p:nvSpPr>
        <p:spPr bwMode="auto">
          <a:xfrm>
            <a:off x="974856" y="1896814"/>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ro-MD" sz="1800" b="0" dirty="0"/>
              <a:t>G</a:t>
            </a:r>
            <a:r>
              <a:rPr lang="sv-SE" sz="1800" b="0" dirty="0"/>
              <a:t>rafic de linie</a:t>
            </a:r>
            <a:r>
              <a:rPr lang="ro-MD" sz="1800" b="0" dirty="0"/>
              <a:t>, este cel mai simplu și cel mai frecvent tip de grafic. </a:t>
            </a:r>
          </a:p>
        </p:txBody>
      </p:sp>
      <p:sp>
        <p:nvSpPr>
          <p:cNvPr id="11" name="Title 3">
            <a:extLst>
              <a:ext uri="{FF2B5EF4-FFF2-40B4-BE49-F238E27FC236}">
                <a16:creationId xmlns:a16="http://schemas.microsoft.com/office/drawing/2014/main" id="{45005ED9-A6B8-FD54-7CA8-457857B4CBB5}"/>
              </a:ext>
            </a:extLst>
          </p:cNvPr>
          <p:cNvSpPr txBox="1">
            <a:spLocks/>
          </p:cNvSpPr>
          <p:nvPr/>
        </p:nvSpPr>
        <p:spPr bwMode="auto">
          <a:xfrm>
            <a:off x="974855" y="5022020"/>
            <a:ext cx="7746221" cy="11689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dirty="0"/>
              <a:t>plt.plot() </a:t>
            </a:r>
            <a:r>
              <a:rPr lang="it-IT" sz="1800" b="0" dirty="0"/>
              <a:t>desenează o linie între punctele (x, y).</a:t>
            </a:r>
            <a:endParaRPr lang="ro-MD" sz="1800" b="0" dirty="0"/>
          </a:p>
          <a:p>
            <a:pPr algn="just">
              <a:lnSpc>
                <a:spcPct val="150000"/>
              </a:lnSpc>
            </a:pPr>
            <a:r>
              <a:rPr lang="it-IT" sz="1800" dirty="0"/>
              <a:t>plt.show() </a:t>
            </a:r>
            <a:r>
              <a:rPr lang="it-IT" sz="1800" b="0" dirty="0"/>
              <a:t>afișează graficul în fereastră.</a:t>
            </a:r>
            <a:endParaRPr lang="ro-MD" sz="1800" b="0" dirty="0"/>
          </a:p>
        </p:txBody>
      </p:sp>
      <p:pic>
        <p:nvPicPr>
          <p:cNvPr id="9" name="Picture 8">
            <a:extLst>
              <a:ext uri="{FF2B5EF4-FFF2-40B4-BE49-F238E27FC236}">
                <a16:creationId xmlns:a16="http://schemas.microsoft.com/office/drawing/2014/main" id="{5DFB0259-D947-6008-79D4-0BBB2EAC1F87}"/>
              </a:ext>
            </a:extLst>
          </p:cNvPr>
          <p:cNvPicPr>
            <a:picLocks noChangeAspect="1"/>
          </p:cNvPicPr>
          <p:nvPr/>
        </p:nvPicPr>
        <p:blipFill>
          <a:blip r:embed="rId3"/>
          <a:stretch>
            <a:fillRect/>
          </a:stretch>
        </p:blipFill>
        <p:spPr>
          <a:xfrm>
            <a:off x="2939971" y="2614867"/>
            <a:ext cx="3264057" cy="2293662"/>
          </a:xfrm>
          <a:prstGeom prst="rect">
            <a:avLst/>
          </a:prstGeom>
        </p:spPr>
      </p:pic>
    </p:spTree>
    <p:extLst>
      <p:ext uri="{BB962C8B-B14F-4D97-AF65-F5344CB8AC3E}">
        <p14:creationId xmlns:p14="http://schemas.microsoft.com/office/powerpoint/2010/main" val="202006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30E2DFD0-669B-A8C3-578A-DDECEB5B4FE8}"/>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1FE0E3CD-DCBD-5A38-73F9-8A5F3DD75C67}"/>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0FC6E776-CB03-7E11-C6F2-5074864BB2C5}"/>
              </a:ext>
            </a:extLst>
          </p:cNvPr>
          <p:cNvSpPr>
            <a:spLocks noGrp="1"/>
          </p:cNvSpPr>
          <p:nvPr>
            <p:ph type="sldNum" sz="quarter" idx="11"/>
          </p:nvPr>
        </p:nvSpPr>
        <p:spPr/>
        <p:txBody>
          <a:bodyPr/>
          <a:lstStyle/>
          <a:p>
            <a:fld id="{63BE44DE-0227-423F-B618-756E9A0E92CA}" type="slidenum">
              <a:rPr lang="en-US" altLang="en-US" smtClean="0"/>
              <a:pPr/>
              <a:t>8</a:t>
            </a:fld>
            <a:endParaRPr lang="en-US" altLang="en-US"/>
          </a:p>
        </p:txBody>
      </p:sp>
      <p:sp>
        <p:nvSpPr>
          <p:cNvPr id="4" name="Title 3">
            <a:extLst>
              <a:ext uri="{FF2B5EF4-FFF2-40B4-BE49-F238E27FC236}">
                <a16:creationId xmlns:a16="http://schemas.microsoft.com/office/drawing/2014/main" id="{C61605E2-F063-4029-557A-BCE76442B5A0}"/>
              </a:ext>
            </a:extLst>
          </p:cNvPr>
          <p:cNvSpPr>
            <a:spLocks noGrp="1"/>
          </p:cNvSpPr>
          <p:nvPr>
            <p:ph type="title"/>
          </p:nvPr>
        </p:nvSpPr>
        <p:spPr>
          <a:xfrm>
            <a:off x="5111819" y="641066"/>
            <a:ext cx="2286290" cy="539113"/>
          </a:xfrm>
        </p:spPr>
        <p:txBody>
          <a:bodyPr>
            <a:noAutofit/>
          </a:bodyPr>
          <a:lstStyle/>
          <a:p>
            <a:pPr>
              <a:lnSpc>
                <a:spcPct val="150000"/>
              </a:lnSpc>
            </a:pPr>
            <a:r>
              <a:rPr lang="ro-MD" sz="2400" dirty="0"/>
              <a:t>Grafic de linie </a:t>
            </a:r>
          </a:p>
        </p:txBody>
      </p:sp>
      <p:sp>
        <p:nvSpPr>
          <p:cNvPr id="5" name="Title 3">
            <a:extLst>
              <a:ext uri="{FF2B5EF4-FFF2-40B4-BE49-F238E27FC236}">
                <a16:creationId xmlns:a16="http://schemas.microsoft.com/office/drawing/2014/main" id="{9245F48E-040C-8B2B-C2B8-BA4538F2428C}"/>
              </a:ext>
            </a:extLst>
          </p:cNvPr>
          <p:cNvSpPr txBox="1">
            <a:spLocks/>
          </p:cNvSpPr>
          <p:nvPr/>
        </p:nvSpPr>
        <p:spPr bwMode="auto">
          <a:xfrm>
            <a:off x="974856" y="1896814"/>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sv-SE" sz="1800" b="0" dirty="0"/>
              <a:t>Pentru a face graficul ușor de înțeles, </a:t>
            </a:r>
            <a:r>
              <a:rPr lang="ro-MD" sz="1800" b="0" dirty="0"/>
              <a:t>se </a:t>
            </a:r>
            <a:r>
              <a:rPr lang="sv-SE" sz="1800" b="0" dirty="0"/>
              <a:t>adăugă:</a:t>
            </a:r>
            <a:endParaRPr lang="ro-MD" sz="1800" b="0" dirty="0"/>
          </a:p>
        </p:txBody>
      </p:sp>
      <p:sp>
        <p:nvSpPr>
          <p:cNvPr id="11" name="Title 3">
            <a:extLst>
              <a:ext uri="{FF2B5EF4-FFF2-40B4-BE49-F238E27FC236}">
                <a16:creationId xmlns:a16="http://schemas.microsoft.com/office/drawing/2014/main" id="{70146264-5A84-FC79-5292-1480F519B70C}"/>
              </a:ext>
            </a:extLst>
          </p:cNvPr>
          <p:cNvSpPr txBox="1">
            <a:spLocks/>
          </p:cNvSpPr>
          <p:nvPr/>
        </p:nvSpPr>
        <p:spPr bwMode="auto">
          <a:xfrm>
            <a:off x="974855" y="4473760"/>
            <a:ext cx="7746221" cy="1717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dirty="0"/>
              <a:t>title() </a:t>
            </a:r>
            <a:r>
              <a:rPr lang="it-IT" sz="1800" b="0" dirty="0"/>
              <a:t>— adaugă titlul graficului.</a:t>
            </a:r>
            <a:endParaRPr lang="ro-MD" sz="1800" b="0" dirty="0"/>
          </a:p>
          <a:p>
            <a:pPr algn="just">
              <a:lnSpc>
                <a:spcPct val="150000"/>
              </a:lnSpc>
            </a:pPr>
            <a:r>
              <a:rPr lang="it-IT" sz="1800" dirty="0"/>
              <a:t>xlabel() </a:t>
            </a:r>
            <a:r>
              <a:rPr lang="it-IT" sz="1800" b="0" dirty="0"/>
              <a:t>și </a:t>
            </a:r>
            <a:r>
              <a:rPr lang="it-IT" sz="1800" dirty="0"/>
              <a:t>ylabel() </a:t>
            </a:r>
            <a:r>
              <a:rPr lang="it-IT" sz="1800" b="0" dirty="0"/>
              <a:t>— descriu axele.</a:t>
            </a:r>
            <a:endParaRPr lang="ro-MD" sz="1800" b="0" dirty="0"/>
          </a:p>
          <a:p>
            <a:pPr algn="just">
              <a:lnSpc>
                <a:spcPct val="150000"/>
              </a:lnSpc>
            </a:pPr>
            <a:r>
              <a:rPr lang="it-IT" sz="1800" dirty="0"/>
              <a:t>grid(True) </a:t>
            </a:r>
            <a:r>
              <a:rPr lang="it-IT" sz="1800" b="0" dirty="0"/>
              <a:t>— activează liniile de grilă, utile pentru citirea valorilor.</a:t>
            </a:r>
            <a:endParaRPr lang="ro-MD" sz="1800" b="0" dirty="0"/>
          </a:p>
        </p:txBody>
      </p:sp>
      <p:pic>
        <p:nvPicPr>
          <p:cNvPr id="3" name="Picture 2">
            <a:extLst>
              <a:ext uri="{FF2B5EF4-FFF2-40B4-BE49-F238E27FC236}">
                <a16:creationId xmlns:a16="http://schemas.microsoft.com/office/drawing/2014/main" id="{DCD66352-4FA3-30E1-ADF9-9FEF62CE3DE3}"/>
              </a:ext>
            </a:extLst>
          </p:cNvPr>
          <p:cNvPicPr>
            <a:picLocks noChangeAspect="1"/>
          </p:cNvPicPr>
          <p:nvPr/>
        </p:nvPicPr>
        <p:blipFill>
          <a:blip r:embed="rId3"/>
          <a:stretch>
            <a:fillRect/>
          </a:stretch>
        </p:blipFill>
        <p:spPr>
          <a:xfrm>
            <a:off x="2889035" y="2776071"/>
            <a:ext cx="3365929" cy="1422994"/>
          </a:xfrm>
          <a:prstGeom prst="rect">
            <a:avLst/>
          </a:prstGeom>
        </p:spPr>
      </p:pic>
    </p:spTree>
    <p:extLst>
      <p:ext uri="{BB962C8B-B14F-4D97-AF65-F5344CB8AC3E}">
        <p14:creationId xmlns:p14="http://schemas.microsoft.com/office/powerpoint/2010/main" val="2688475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a:extLst>
            <a:ext uri="{FF2B5EF4-FFF2-40B4-BE49-F238E27FC236}">
              <a16:creationId xmlns:a16="http://schemas.microsoft.com/office/drawing/2014/main" id="{EC9482F7-437A-2946-9D3C-B09E1D6EE8D1}"/>
            </a:ext>
          </a:extLst>
        </p:cNvPr>
        <p:cNvGrpSpPr/>
        <p:nvPr/>
      </p:nvGrpSpPr>
      <p:grpSpPr>
        <a:xfrm>
          <a:off x="0" y="0"/>
          <a:ext cx="0" cy="0"/>
          <a:chOff x="0" y="0"/>
          <a:chExt cx="0" cy="0"/>
        </a:xfrm>
      </p:grpSpPr>
      <p:sp>
        <p:nvSpPr>
          <p:cNvPr id="7" name="Date Placeholder 6">
            <a:extLst>
              <a:ext uri="{FF2B5EF4-FFF2-40B4-BE49-F238E27FC236}">
                <a16:creationId xmlns:a16="http://schemas.microsoft.com/office/drawing/2014/main" id="{88C56664-C023-32D0-F3B1-D09AE57D9844}"/>
              </a:ext>
            </a:extLst>
          </p:cNvPr>
          <p:cNvSpPr>
            <a:spLocks noGrp="1"/>
          </p:cNvSpPr>
          <p:nvPr>
            <p:ph type="dt" sz="half" idx="10"/>
          </p:nvPr>
        </p:nvSpPr>
        <p:spPr/>
        <p:txBody>
          <a:bodyPr/>
          <a:lstStyle/>
          <a:p>
            <a:pPr>
              <a:defRPr/>
            </a:pPr>
            <a:fld id="{60258E8E-0F7A-453C-996B-5B7E82C5B6E4}" type="datetime1">
              <a:rPr lang="ro-MD" smtClean="0"/>
              <a:t>20.11.2025</a:t>
            </a:fld>
            <a:endParaRPr lang="en-US" dirty="0"/>
          </a:p>
        </p:txBody>
      </p:sp>
      <p:sp>
        <p:nvSpPr>
          <p:cNvPr id="8" name="Slide Number Placeholder 7">
            <a:extLst>
              <a:ext uri="{FF2B5EF4-FFF2-40B4-BE49-F238E27FC236}">
                <a16:creationId xmlns:a16="http://schemas.microsoft.com/office/drawing/2014/main" id="{4CF586F2-6843-C2D8-A010-304A0F098C7F}"/>
              </a:ext>
            </a:extLst>
          </p:cNvPr>
          <p:cNvSpPr>
            <a:spLocks noGrp="1"/>
          </p:cNvSpPr>
          <p:nvPr>
            <p:ph type="sldNum" sz="quarter" idx="11"/>
          </p:nvPr>
        </p:nvSpPr>
        <p:spPr/>
        <p:txBody>
          <a:bodyPr/>
          <a:lstStyle/>
          <a:p>
            <a:fld id="{63BE44DE-0227-423F-B618-756E9A0E92CA}" type="slidenum">
              <a:rPr lang="en-US" altLang="en-US" smtClean="0"/>
              <a:pPr/>
              <a:t>9</a:t>
            </a:fld>
            <a:endParaRPr lang="en-US" altLang="en-US"/>
          </a:p>
        </p:txBody>
      </p:sp>
      <p:sp>
        <p:nvSpPr>
          <p:cNvPr id="4" name="Title 3">
            <a:extLst>
              <a:ext uri="{FF2B5EF4-FFF2-40B4-BE49-F238E27FC236}">
                <a16:creationId xmlns:a16="http://schemas.microsoft.com/office/drawing/2014/main" id="{5451AD68-541C-8A80-6C67-9785DAF53790}"/>
              </a:ext>
            </a:extLst>
          </p:cNvPr>
          <p:cNvSpPr>
            <a:spLocks noGrp="1"/>
          </p:cNvSpPr>
          <p:nvPr>
            <p:ph type="title"/>
          </p:nvPr>
        </p:nvSpPr>
        <p:spPr>
          <a:xfrm>
            <a:off x="4964965" y="656432"/>
            <a:ext cx="2157242" cy="539113"/>
          </a:xfrm>
        </p:spPr>
        <p:txBody>
          <a:bodyPr>
            <a:noAutofit/>
          </a:bodyPr>
          <a:lstStyle/>
          <a:p>
            <a:pPr>
              <a:lnSpc>
                <a:spcPct val="150000"/>
              </a:lnSpc>
            </a:pPr>
            <a:r>
              <a:rPr lang="ro-MD" sz="2400" dirty="0"/>
              <a:t>Grafic de linie</a:t>
            </a:r>
          </a:p>
        </p:txBody>
      </p:sp>
      <p:sp>
        <p:nvSpPr>
          <p:cNvPr id="5" name="Title 3">
            <a:extLst>
              <a:ext uri="{FF2B5EF4-FFF2-40B4-BE49-F238E27FC236}">
                <a16:creationId xmlns:a16="http://schemas.microsoft.com/office/drawing/2014/main" id="{2B39F635-73B0-6795-B14C-D94A484E9AF4}"/>
              </a:ext>
            </a:extLst>
          </p:cNvPr>
          <p:cNvSpPr txBox="1">
            <a:spLocks/>
          </p:cNvSpPr>
          <p:nvPr/>
        </p:nvSpPr>
        <p:spPr bwMode="auto">
          <a:xfrm>
            <a:off x="974856" y="1896814"/>
            <a:ext cx="7746221" cy="60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sv-SE" sz="1800" b="0" dirty="0"/>
              <a:t>Matplotlib permite personalizarea completă:</a:t>
            </a:r>
            <a:endParaRPr lang="ro-MD" sz="1800" b="0" dirty="0"/>
          </a:p>
        </p:txBody>
      </p:sp>
      <p:sp>
        <p:nvSpPr>
          <p:cNvPr id="11" name="Title 3">
            <a:extLst>
              <a:ext uri="{FF2B5EF4-FFF2-40B4-BE49-F238E27FC236}">
                <a16:creationId xmlns:a16="http://schemas.microsoft.com/office/drawing/2014/main" id="{6D9EC4E5-91DB-2D09-0BDD-1B5FAC3E2EF0}"/>
              </a:ext>
            </a:extLst>
          </p:cNvPr>
          <p:cNvSpPr txBox="1">
            <a:spLocks/>
          </p:cNvSpPr>
          <p:nvPr/>
        </p:nvSpPr>
        <p:spPr bwMode="auto">
          <a:xfrm>
            <a:off x="974855" y="4214814"/>
            <a:ext cx="7746221" cy="1876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Autofit/>
          </a:bodyPr>
          <a:lstStyle>
            <a:lvl1pPr algn="l" rtl="0" fontAlgn="base">
              <a:lnSpc>
                <a:spcPct val="90000"/>
              </a:lnSpc>
              <a:spcBef>
                <a:spcPct val="0"/>
              </a:spcBef>
              <a:spcAft>
                <a:spcPct val="0"/>
              </a:spcAft>
              <a:defRPr sz="3000" b="1" kern="1200">
                <a:solidFill>
                  <a:schemeClr val="tx1"/>
                </a:solidFill>
                <a:latin typeface="PT Sans" charset="-52"/>
                <a:ea typeface="PT Sans" charset="-52"/>
                <a:cs typeface="PT Sans" charset="-52"/>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just">
              <a:lnSpc>
                <a:spcPct val="150000"/>
              </a:lnSpc>
            </a:pPr>
            <a:r>
              <a:rPr lang="it-IT" sz="1800" b="0" dirty="0"/>
              <a:t>color='green' — linia va fi verde.</a:t>
            </a:r>
            <a:endParaRPr lang="ro-MD" sz="1800" b="0" dirty="0"/>
          </a:p>
          <a:p>
            <a:pPr algn="just">
              <a:lnSpc>
                <a:spcPct val="150000"/>
              </a:lnSpc>
            </a:pPr>
            <a:r>
              <a:rPr lang="it-IT" sz="1800" b="0" dirty="0"/>
              <a:t>linestyle='--' — linie întreruptă.</a:t>
            </a:r>
            <a:endParaRPr lang="ro-MD" sz="1800" b="0" dirty="0"/>
          </a:p>
          <a:p>
            <a:pPr algn="just">
              <a:lnSpc>
                <a:spcPct val="150000"/>
              </a:lnSpc>
            </a:pPr>
            <a:r>
              <a:rPr lang="it-IT" sz="1800" b="0" dirty="0"/>
              <a:t>marker='o' — fiecare punct va fi marcat cu un cerc</a:t>
            </a:r>
            <a:endParaRPr lang="ro-MD" sz="1800" b="0" dirty="0"/>
          </a:p>
          <a:p>
            <a:pPr algn="just">
              <a:lnSpc>
                <a:spcPct val="150000"/>
              </a:lnSpc>
            </a:pPr>
            <a:r>
              <a:rPr lang="en-US" sz="1800" dirty="0" err="1"/>
              <a:t>documentația</a:t>
            </a:r>
            <a:r>
              <a:rPr lang="en-US" sz="1800" dirty="0"/>
              <a:t> matplotlib </a:t>
            </a:r>
            <a:r>
              <a:rPr lang="en-US" sz="1800" dirty="0" err="1"/>
              <a:t>conține</a:t>
            </a:r>
            <a:r>
              <a:rPr lang="en-US" sz="1800" dirty="0"/>
              <a:t> </a:t>
            </a:r>
            <a:r>
              <a:rPr lang="en-US" sz="1800" dirty="0" err="1"/>
              <a:t>zeci</a:t>
            </a:r>
            <a:r>
              <a:rPr lang="en-US" sz="1800" dirty="0"/>
              <a:t> de </a:t>
            </a:r>
            <a:r>
              <a:rPr lang="en-US" sz="1800" dirty="0" err="1"/>
              <a:t>opțiuni</a:t>
            </a:r>
            <a:r>
              <a:rPr lang="en-US" sz="1800" dirty="0"/>
              <a:t> de </a:t>
            </a:r>
            <a:r>
              <a:rPr lang="en-US" sz="1800" dirty="0" err="1"/>
              <a:t>culoare</a:t>
            </a:r>
            <a:r>
              <a:rPr lang="en-US" sz="1800" dirty="0"/>
              <a:t> </a:t>
            </a:r>
            <a:r>
              <a:rPr lang="en-US" sz="1800" dirty="0" err="1"/>
              <a:t>și</a:t>
            </a:r>
            <a:r>
              <a:rPr lang="en-US" sz="1800" dirty="0"/>
              <a:t> </a:t>
            </a:r>
            <a:r>
              <a:rPr lang="en-US" sz="1800" dirty="0" err="1"/>
              <a:t>stil</a:t>
            </a:r>
            <a:r>
              <a:rPr lang="en-US" sz="1800" dirty="0"/>
              <a:t>.</a:t>
            </a:r>
            <a:endParaRPr lang="ro-MD" sz="1800" b="0" dirty="0"/>
          </a:p>
        </p:txBody>
      </p:sp>
      <p:pic>
        <p:nvPicPr>
          <p:cNvPr id="6" name="Picture 5">
            <a:extLst>
              <a:ext uri="{FF2B5EF4-FFF2-40B4-BE49-F238E27FC236}">
                <a16:creationId xmlns:a16="http://schemas.microsoft.com/office/drawing/2014/main" id="{84D5C102-E6EC-D482-3ABF-0F5FC8B3C5D8}"/>
              </a:ext>
            </a:extLst>
          </p:cNvPr>
          <p:cNvPicPr>
            <a:picLocks noChangeAspect="1"/>
          </p:cNvPicPr>
          <p:nvPr/>
        </p:nvPicPr>
        <p:blipFill>
          <a:blip r:embed="rId3"/>
          <a:stretch>
            <a:fillRect/>
          </a:stretch>
        </p:blipFill>
        <p:spPr>
          <a:xfrm>
            <a:off x="3246009" y="2659497"/>
            <a:ext cx="2651981" cy="1295154"/>
          </a:xfrm>
          <a:prstGeom prst="rect">
            <a:avLst/>
          </a:prstGeom>
        </p:spPr>
      </p:pic>
    </p:spTree>
    <p:extLst>
      <p:ext uri="{BB962C8B-B14F-4D97-AF65-F5344CB8AC3E}">
        <p14:creationId xmlns:p14="http://schemas.microsoft.com/office/powerpoint/2010/main" val="20509618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2926</TotalTime>
  <Words>1151</Words>
  <Application>Microsoft Office PowerPoint</Application>
  <PresentationFormat>On-screen Show (4:3)</PresentationFormat>
  <Paragraphs>187</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Calibri</vt:lpstr>
      <vt:lpstr>Calibri Light</vt:lpstr>
      <vt:lpstr>PT Sans</vt:lpstr>
      <vt:lpstr>Office Theme</vt:lpstr>
      <vt:lpstr>Obiectivele lecției</vt:lpstr>
      <vt:lpstr>Noțiuni introductive</vt:lpstr>
      <vt:lpstr>Biblioteca matplotlib</vt:lpstr>
      <vt:lpstr>Biblioteca matplotlib</vt:lpstr>
      <vt:lpstr>Avantajele matplotlib</vt:lpstr>
      <vt:lpstr>Primii pași: instalarea și importul</vt:lpstr>
      <vt:lpstr>Grafic de linie</vt:lpstr>
      <vt:lpstr>Grafic de linie </vt:lpstr>
      <vt:lpstr>Grafic de linie</vt:lpstr>
      <vt:lpstr>Grafic de bare</vt:lpstr>
      <vt:lpstr>Scatter plot</vt:lpstr>
      <vt:lpstr>(NumPy)</vt:lpstr>
      <vt:lpstr>(NumPy)</vt:lpstr>
      <vt:lpstr>(NumPy)</vt:lpstr>
      <vt:lpstr>(NumPy)</vt:lpstr>
      <vt:lpstr>(NumPy)</vt:lpstr>
      <vt:lpstr>(NumPy)</vt:lpstr>
      <vt:lpstr>(NumPy)</vt:lpstr>
      <vt:lpstr>Histogramă</vt:lpstr>
      <vt:lpstr>Histogramă</vt:lpstr>
      <vt:lpstr>Histogramă</vt:lpstr>
      <vt:lpstr>Figuri și Subploturi</vt:lpstr>
      <vt:lpstr>Reprezentarea datelor din fișiere CSV</vt:lpstr>
      <vt:lpstr>Reprezentarea datelor din fișiere CSV</vt:lpstr>
      <vt:lpstr>Salvarea graficelor în fișiere</vt:lpstr>
      <vt:lpstr>Grafice în timp real</vt:lpstr>
      <vt:lpstr>Grafice în timp real</vt:lpstr>
      <vt:lpstr>Grafice 3D în Matplotlib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serghei.aladin@gmail.com</dc:creator>
  <cp:lastModifiedBy>Moraru Dumitru</cp:lastModifiedBy>
  <cp:revision>99</cp:revision>
  <dcterms:created xsi:type="dcterms:W3CDTF">2016-11-09T12:50:21Z</dcterms:created>
  <dcterms:modified xsi:type="dcterms:W3CDTF">2025-11-20T14:37:50Z</dcterms:modified>
</cp:coreProperties>
</file>