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88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B6F2C-B9F2-402A-8688-14F5531FC8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2D151-C640-4615-B4EA-FB9F2C0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3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2D151-C640-4615-B4EA-FB9F2C03BA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6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9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9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9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7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8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4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2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4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B42FD-6366-4779-9FE3-3E8955923E9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49529-30DE-4910-9B6E-9EAF452A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9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2095" y="300186"/>
            <a:ext cx="10127810" cy="1610094"/>
          </a:xfrm>
        </p:spPr>
        <p:txBody>
          <a:bodyPr>
            <a:noAutofit/>
          </a:bodyPr>
          <a:lstStyle/>
          <a:p>
            <a:r>
              <a:rPr lang="x-non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Proiectarea Asistată în Electronică</a:t>
            </a:r>
            <a:br>
              <a:rPr lang="x-non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 – </a:t>
            </a:r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Tehnologiile de fabricare a cablajului imprimat.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019800"/>
            <a:ext cx="9144000" cy="635000"/>
          </a:xfrm>
        </p:spPr>
        <p:txBody>
          <a:bodyPr/>
          <a:lstStyle/>
          <a:p>
            <a:r>
              <a:rPr lang="en-US" dirty="0" smtClean="0"/>
              <a:t>Conf. Univ. Dr. </a:t>
            </a:r>
            <a:r>
              <a:rPr lang="en-US" dirty="0" err="1" smtClean="0"/>
              <a:t>Crețu</a:t>
            </a:r>
            <a:r>
              <a:rPr lang="en-US" dirty="0" smtClean="0"/>
              <a:t> </a:t>
            </a:r>
            <a:r>
              <a:rPr lang="en-US" dirty="0" err="1" smtClean="0"/>
              <a:t>Vasilii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026216"/>
            <a:ext cx="8359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 smtClean="0"/>
              <a:t>Scopul Lecției: metodele</a:t>
            </a:r>
            <a:r>
              <a:rPr lang="en-GB" dirty="0" smtClean="0"/>
              <a:t> </a:t>
            </a:r>
            <a:r>
              <a:rPr lang="x-none" dirty="0" smtClean="0"/>
              <a:t>tehnologice specifice pentru fabricarea cablajelor imprimate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81" y="90535"/>
            <a:ext cx="11272319" cy="6086428"/>
          </a:xfrm>
        </p:spPr>
        <p:txBody>
          <a:bodyPr/>
          <a:lstStyle/>
          <a:p>
            <a:pPr marL="0" indent="0">
              <a:buNone/>
            </a:pPr>
            <a:r>
              <a:rPr lang="ru-MO" dirty="0"/>
              <a:t>Другие </a:t>
            </a:r>
            <a:r>
              <a:rPr lang="ru-MO" dirty="0" smtClean="0"/>
              <a:t>методы</a:t>
            </a:r>
            <a:endParaRPr lang="ru-RU" dirty="0" smtClean="0"/>
          </a:p>
        </p:txBody>
      </p:sp>
      <p:pic>
        <p:nvPicPr>
          <p:cNvPr id="2050" name="Picture 2" descr="Технологическая схема изготовления слоев методом 'Тентинг' с использованием сухого пленочного фоторезис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521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Технологическая схема изготовления слоев субтрактивным методом с использованием металлорезиста (олово-свинец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481" y="929521"/>
            <a:ext cx="5894769" cy="442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6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Технологическая схема изготовления слоев методом 'Пафос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07" y="241457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Формирование переходов в двуслойном пакете, изготовленном методом Пафо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536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5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mtservice.ru/platyi/images/ris8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89" y="187137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972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283" y="63374"/>
            <a:ext cx="11832879" cy="61135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3D MID (Molded Interconnection Device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ru-MO" dirty="0"/>
              <a:t>Соединение выполняется путем наложения проводки на поверхность пластикового устройства. </a:t>
            </a:r>
            <a:r>
              <a:rPr lang="ru-MO" b="1" dirty="0"/>
              <a:t>Пластиковая металлизация</a:t>
            </a:r>
            <a:r>
              <a:rPr lang="ru-MO" dirty="0"/>
              <a:t>: с химическим осаждением. </a:t>
            </a:r>
            <a:r>
              <a:rPr lang="ru-MO" b="1" dirty="0"/>
              <a:t>Воздействие</a:t>
            </a:r>
            <a:r>
              <a:rPr lang="ru-MO" dirty="0"/>
              <a:t>: прямая лазерная гравировка; применение 3D-фото маски. Применение </a:t>
            </a:r>
            <a:r>
              <a:rPr lang="ru-MO" dirty="0" err="1"/>
              <a:t>фоторезиста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06" y="2473433"/>
            <a:ext cx="3884880" cy="39452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391" y="2174669"/>
            <a:ext cx="6622847" cy="402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78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352" y="0"/>
            <a:ext cx="6889687" cy="68381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197" y="4334097"/>
            <a:ext cx="3525004" cy="25239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1011" y="-124258"/>
            <a:ext cx="3072063" cy="25146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4527" y="2180726"/>
            <a:ext cx="3257093" cy="215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8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Occam </a:t>
            </a:r>
          </a:p>
          <a:p>
            <a:pPr marL="514350" indent="-514350">
              <a:buAutoNum type="arabicPeriod"/>
            </a:pPr>
            <a:r>
              <a:rPr lang="ru-MO" sz="2000" b="1" dirty="0" smtClean="0"/>
              <a:t>Размещение </a:t>
            </a:r>
            <a:r>
              <a:rPr lang="ru-MO" sz="2000" b="1" dirty="0"/>
              <a:t>и фиксация (склейка) различных компонентов на временной или постоянной несущей подложке</a:t>
            </a:r>
            <a:r>
              <a:rPr lang="ru-MO" sz="20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ru-MO" sz="2000" b="1" dirty="0" smtClean="0"/>
              <a:t>Инкапсуляция </a:t>
            </a:r>
            <a:r>
              <a:rPr lang="ru-MO" sz="2000" b="1" dirty="0"/>
              <a:t>компонентов вместо размещения. </a:t>
            </a:r>
            <a:endParaRPr lang="ru-MO" sz="2000" b="1" dirty="0" smtClean="0"/>
          </a:p>
          <a:p>
            <a:pPr marL="514350" indent="-514350">
              <a:buAutoNum type="arabicPeriod"/>
            </a:pPr>
            <a:r>
              <a:rPr lang="ru-MO" sz="2000" b="1" dirty="0" smtClean="0"/>
              <a:t>Удаление </a:t>
            </a:r>
            <a:r>
              <a:rPr lang="ru-MO" sz="2000" b="1" dirty="0"/>
              <a:t>подложки, обнажение клемм. </a:t>
            </a:r>
            <a:endParaRPr lang="ru-MO" sz="2000" b="1" dirty="0" smtClean="0"/>
          </a:p>
          <a:p>
            <a:pPr marL="514350" indent="-514350">
              <a:buAutoNum type="arabicPeriod"/>
            </a:pPr>
            <a:r>
              <a:rPr lang="ru-MO" sz="2000" b="1" dirty="0" smtClean="0"/>
              <a:t>Соединение </a:t>
            </a:r>
            <a:r>
              <a:rPr lang="ru-MO" sz="2000" b="1" dirty="0"/>
              <a:t>клемм с помощью аддитивных или </a:t>
            </a:r>
            <a:r>
              <a:rPr lang="ru-MO" sz="2000" b="1" dirty="0" err="1"/>
              <a:t>полуаддитивных</a:t>
            </a:r>
            <a:r>
              <a:rPr lang="ru-MO" sz="2000" b="1" dirty="0"/>
              <a:t> процессов, характерных для производства печатных плат, или других методов прямого соединения.</a:t>
            </a:r>
            <a:r>
              <a:rPr lang="en-US" sz="2000" dirty="0" smtClean="0"/>
              <a:t>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78" y="3167910"/>
            <a:ext cx="3114439" cy="34553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8399" y="3167910"/>
            <a:ext cx="2129193" cy="23195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2982" y="3167910"/>
            <a:ext cx="2989767" cy="15602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5052" y="2947186"/>
            <a:ext cx="2793683" cy="23216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73385" y="4744016"/>
            <a:ext cx="3009364" cy="2027975"/>
          </a:xfrm>
          <a:prstGeom prst="rect">
            <a:avLst/>
          </a:prstGeom>
        </p:spPr>
      </p:pic>
      <p:sp>
        <p:nvSpPr>
          <p:cNvPr id="2" name="Стрелка вниз 1"/>
          <p:cNvSpPr/>
          <p:nvPr/>
        </p:nvSpPr>
        <p:spPr>
          <a:xfrm>
            <a:off x="9671221" y="37656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428" y="0"/>
            <a:ext cx="12119571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MO" b="1" dirty="0" smtClean="0"/>
              <a:t>Общие </a:t>
            </a:r>
            <a:r>
              <a:rPr lang="ru-MO" b="1" dirty="0"/>
              <a:t>сведения. Общие технологические </a:t>
            </a:r>
            <a:r>
              <a:rPr lang="ru-MO" b="1" dirty="0" smtClean="0"/>
              <a:t>этапы</a:t>
            </a:r>
            <a:endParaRPr lang="ro-RO" dirty="0" smtClean="0"/>
          </a:p>
          <a:p>
            <a:r>
              <a:rPr lang="ru-MO" b="1" dirty="0"/>
              <a:t>Механическая обработка, </a:t>
            </a:r>
            <a:r>
              <a:rPr lang="ru-MO" dirty="0"/>
              <a:t>раскрой пластин, нарезка необходимых форм и размеров. В некоторых технологиях все же проводится сверление с последующей очисткой отверстий</a:t>
            </a:r>
            <a:r>
              <a:rPr lang="ru-MO" dirty="0" smtClean="0"/>
              <a:t>.</a:t>
            </a:r>
            <a:endParaRPr lang="ro-RO" dirty="0" smtClean="0"/>
          </a:p>
          <a:p>
            <a:r>
              <a:rPr lang="ru-MO" b="1" dirty="0"/>
              <a:t>Очистка подложки</a:t>
            </a:r>
            <a:r>
              <a:rPr lang="ro-RO" dirty="0" smtClean="0"/>
              <a:t>. </a:t>
            </a:r>
            <a:r>
              <a:rPr lang="ru-MO" dirty="0" smtClean="0"/>
              <a:t>Удаляются </a:t>
            </a:r>
            <a:r>
              <a:rPr lang="ru-MO" dirty="0"/>
              <a:t>любые загрязнения, которые ухудшают адгезию основы покрытия и, следовательно, качество печатной проводки, очистка выполняется в зависимости от основы и степени ее загрязнения механической очисткой абразивами, химическим воздействием, промывкой органическими растворителями и, наконец, промывкой много воды. Последние промывки выполняются </a:t>
            </a:r>
            <a:r>
              <a:rPr lang="ru-MO" dirty="0" err="1" smtClean="0"/>
              <a:t>деионизированной</a:t>
            </a:r>
            <a:r>
              <a:rPr lang="ru-MO" dirty="0" smtClean="0"/>
              <a:t> </a:t>
            </a:r>
            <a:r>
              <a:rPr lang="ru-MO" dirty="0"/>
              <a:t>водой или, по крайней мере, очищенной </a:t>
            </a:r>
            <a:r>
              <a:rPr lang="ru-MO" dirty="0" smtClean="0"/>
              <a:t>водой</a:t>
            </a:r>
            <a:r>
              <a:rPr lang="ro-RO" dirty="0" smtClean="0"/>
              <a:t>.</a:t>
            </a:r>
            <a:endParaRPr lang="ro-RO" dirty="0" smtClean="0"/>
          </a:p>
          <a:p>
            <a:r>
              <a:rPr lang="ru-MO" b="1" dirty="0" smtClean="0"/>
              <a:t>Распечатка рисунка </a:t>
            </a:r>
            <a:r>
              <a:rPr lang="ru-MO" dirty="0"/>
              <a:t>проводка на поверхности носителя (перенос изображения проводки напечатанным 1х1 на подготовленную поверхность). Транспонирующие чернила должны быть кислотостойкими. Изображение может быть выполнено в</a:t>
            </a:r>
            <a:r>
              <a:rPr lang="ro-RO" dirty="0" smtClean="0"/>
              <a:t>:</a:t>
            </a:r>
            <a:endParaRPr lang="en-US" dirty="0"/>
          </a:p>
          <a:p>
            <a:pPr lvl="1"/>
            <a:r>
              <a:rPr lang="ru-MO" u="sng" dirty="0"/>
              <a:t>позитивное изображение - когда покрыты поверхности, которые все еще будут представлять печатную проводку</a:t>
            </a:r>
            <a:r>
              <a:rPr lang="ro-RO" u="sng" dirty="0" smtClean="0"/>
              <a:t>. </a:t>
            </a:r>
            <a:endParaRPr lang="en-US" u="sng" dirty="0"/>
          </a:p>
          <a:p>
            <a:pPr lvl="1"/>
            <a:r>
              <a:rPr lang="ru-MO" u="sng" dirty="0"/>
              <a:t>негативное изображение - когда покрываются поверхности, которые по-прежнему будут представлять отдельные изображения.</a:t>
            </a:r>
            <a:r>
              <a:rPr lang="ro-RO" u="sng" dirty="0" smtClean="0"/>
              <a:t>.</a:t>
            </a:r>
            <a:endParaRPr lang="en-US" u="sng" dirty="0"/>
          </a:p>
          <a:p>
            <a:r>
              <a:rPr lang="ru-MO" b="1" dirty="0"/>
              <a:t>серия механической или химической обработки </a:t>
            </a:r>
            <a:r>
              <a:rPr lang="ru-MO" dirty="0" smtClean="0"/>
              <a:t>представляет </a:t>
            </a:r>
            <a:r>
              <a:rPr lang="ru-MO" dirty="0"/>
              <a:t>собой выполнение печатной разводки по выбранной технологии</a:t>
            </a:r>
            <a:r>
              <a:rPr lang="ro-RO" dirty="0" smtClean="0"/>
              <a:t>.</a:t>
            </a:r>
            <a:endParaRPr lang="en-US" dirty="0"/>
          </a:p>
          <a:p>
            <a:r>
              <a:rPr lang="ru-MO" dirty="0"/>
              <a:t>В технологиях, использующих химическую обработку, после проведения последней химической обработки</a:t>
            </a:r>
            <a:r>
              <a:rPr lang="ro-RO" dirty="0" smtClean="0"/>
              <a:t> </a:t>
            </a:r>
            <a:r>
              <a:rPr lang="ru-MO" b="1" dirty="0"/>
              <a:t>дезактивация</a:t>
            </a:r>
            <a:r>
              <a:rPr lang="ro-RO" dirty="0" smtClean="0"/>
              <a:t> </a:t>
            </a:r>
            <a:r>
              <a:rPr lang="ru-MO" dirty="0" smtClean="0"/>
              <a:t>обработанных плат. </a:t>
            </a:r>
            <a:r>
              <a:rPr lang="ru-MO" dirty="0"/>
              <a:t>Обеззараживание заключается в последовательной промывке большим количеством воды и растворителей</a:t>
            </a:r>
            <a:r>
              <a:rPr lang="ru-MO" dirty="0" smtClean="0"/>
              <a:t>.</a:t>
            </a:r>
          </a:p>
          <a:p>
            <a:r>
              <a:rPr lang="ru-MO" dirty="0"/>
              <a:t>при нанесении </a:t>
            </a:r>
            <a:r>
              <a:rPr lang="ru-MO" b="1" dirty="0"/>
              <a:t>маски селективной пайки </a:t>
            </a:r>
            <a:r>
              <a:rPr lang="ru-MO" dirty="0"/>
              <a:t>эта маска изготавливается путем покрытия всех поверхностей разводки по всей поверхности пластины, за исключением поверхностей </a:t>
            </a:r>
            <a:r>
              <a:rPr lang="ru-MO" dirty="0" smtClean="0"/>
              <a:t>пайки, </a:t>
            </a:r>
            <a:r>
              <a:rPr lang="ru-MO" dirty="0"/>
              <a:t>лаком (теплоизоляция резистивной</a:t>
            </a:r>
            <a:r>
              <a:rPr lang="ru-MO" dirty="0" smtClean="0"/>
              <a:t>).</a:t>
            </a:r>
          </a:p>
          <a:p>
            <a:r>
              <a:rPr lang="ru-MO" b="1" dirty="0"/>
              <a:t>надписи разводки </a:t>
            </a:r>
            <a:r>
              <a:rPr lang="ru-MO" dirty="0"/>
              <a:t>для крепления элементов на ее </a:t>
            </a:r>
            <a:r>
              <a:rPr lang="ru-MO" dirty="0" smtClean="0"/>
              <a:t>поверхности</a:t>
            </a:r>
          </a:p>
          <a:p>
            <a:r>
              <a:rPr lang="ru-MO" dirty="0"/>
              <a:t>Последним этапом является </a:t>
            </a:r>
            <a:r>
              <a:rPr lang="ru-MO" b="1" dirty="0"/>
              <a:t>окончательный контроль качества</a:t>
            </a:r>
            <a:r>
              <a:rPr lang="ru-MO" dirty="0"/>
              <a:t>, который обычно проводится реже визуально или с использованием специального оборудования для контроля короткого замыкания.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7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428" y="0"/>
            <a:ext cx="12050162" cy="6771992"/>
          </a:xfrm>
        </p:spPr>
        <p:txBody>
          <a:bodyPr/>
          <a:lstStyle/>
          <a:p>
            <a:r>
              <a:rPr lang="ru-MO" sz="1800" b="1" dirty="0"/>
              <a:t>Субтрактивные («коррозионные») технологии - </a:t>
            </a:r>
            <a:r>
              <a:rPr lang="ru-MO" sz="1800" dirty="0"/>
              <a:t>включают обработку покрытого медью полуфабриката и получение путей печатной схемы путем удаления частей электропроводящей фольги, приставшей к опоре электрической изоляции. Удаление этих областей может быть выполнено либо химическим способом (путем коррозии) - в настоящее время составляющим наибольшую долю всей печатной проводки, - либо механическим путем, фрезерованием на станках с компьютерным управлением, на которых проделываются отверстия.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11330" y="1836428"/>
            <a:ext cx="59112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MO" dirty="0"/>
              <a:t>механическая обработка без сверления </a:t>
            </a:r>
            <a:r>
              <a:rPr lang="ru-MO" dirty="0" smtClean="0"/>
              <a:t>отверстий</a:t>
            </a:r>
          </a:p>
          <a:p>
            <a:pPr marL="342900" indent="-342900">
              <a:buAutoNum type="arabicPeriod"/>
            </a:pPr>
            <a:r>
              <a:rPr lang="ru-MO" dirty="0"/>
              <a:t>чистка </a:t>
            </a:r>
            <a:r>
              <a:rPr lang="ru-MO" dirty="0" smtClean="0"/>
              <a:t>платы</a:t>
            </a:r>
          </a:p>
          <a:p>
            <a:pPr marL="342900" indent="-342900">
              <a:buAutoNum type="arabicPeriod"/>
            </a:pPr>
            <a:r>
              <a:rPr lang="ru-MO" dirty="0"/>
              <a:t>печать изображения проводки в позитивное </a:t>
            </a:r>
            <a:r>
              <a:rPr lang="ru-MO" dirty="0" smtClean="0"/>
              <a:t>изображение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химическая коррозия - удаление меди из изолированных </a:t>
            </a:r>
            <a:r>
              <a:rPr lang="ru-MO" dirty="0" smtClean="0"/>
              <a:t>участков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 smtClean="0"/>
              <a:t>Дезактивация </a:t>
            </a:r>
            <a:r>
              <a:rPr lang="ro-RO" dirty="0" smtClean="0"/>
              <a:t>(</a:t>
            </a:r>
            <a:r>
              <a:rPr lang="ru-MO" dirty="0" smtClean="0"/>
              <a:t>очистка</a:t>
            </a:r>
            <a:r>
              <a:rPr lang="ro-RO" dirty="0" smtClean="0"/>
              <a:t>) 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удаляет защитные чернила с помощью органических </a:t>
            </a:r>
            <a:r>
              <a:rPr lang="ru-MO" dirty="0" smtClean="0"/>
              <a:t>растворителей</a:t>
            </a:r>
          </a:p>
          <a:p>
            <a:pPr marL="342900" indent="-342900">
              <a:buAutoNum type="arabicPeriod"/>
            </a:pPr>
            <a:r>
              <a:rPr lang="ru-MO" dirty="0"/>
              <a:t>сверление </a:t>
            </a:r>
            <a:r>
              <a:rPr lang="ru-MO" dirty="0" smtClean="0"/>
              <a:t>отверстий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визуальный </a:t>
            </a:r>
            <a:r>
              <a:rPr lang="ru-MO" dirty="0" smtClean="0"/>
              <a:t>контроль</a:t>
            </a:r>
            <a:endParaRPr lang="ro-RO" dirty="0" smtClean="0"/>
          </a:p>
          <a:p>
            <a:pPr lvl="1"/>
            <a:r>
              <a:rPr lang="ru-MO" b="1" dirty="0"/>
              <a:t>Заключительные </a:t>
            </a:r>
            <a:r>
              <a:rPr lang="ru-MO" b="1" dirty="0" smtClean="0"/>
              <a:t>этапы</a:t>
            </a:r>
            <a:endParaRPr lang="ro-RO" b="1" dirty="0" smtClean="0"/>
          </a:p>
          <a:p>
            <a:pPr marL="342900" indent="-342900">
              <a:buAutoNum type="arabicPeriod"/>
            </a:pPr>
            <a:r>
              <a:rPr lang="ru-MO" dirty="0"/>
              <a:t>нанесение селективной паяльной </a:t>
            </a:r>
            <a:r>
              <a:rPr lang="ru-MO" dirty="0" smtClean="0"/>
              <a:t>маски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выполнение </a:t>
            </a:r>
            <a:r>
              <a:rPr lang="ru-MO" dirty="0" smtClean="0"/>
              <a:t>надписей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окончательный контроль </a:t>
            </a:r>
            <a:r>
              <a:rPr lang="ru-MO" dirty="0" smtClean="0"/>
              <a:t>качества</a:t>
            </a:r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2" y="1641155"/>
            <a:ext cx="5454650" cy="436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333" y="6002018"/>
            <a:ext cx="11165941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MO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Отверстия проделываются после коррозии, чтобы избежать коррозии меди внутри и особенно блокировки отверстий защитными чернилами, которые очень трудно удалить.</a:t>
            </a:r>
            <a:endParaRPr lang="en-US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044" y="1190097"/>
            <a:ext cx="12162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 dirty="0"/>
              <a:t>Изготовление электропроводки с неметаллическими отверстиями, с неметаллическими проводниками, по субтрактивной технологии.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0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4838"/>
            <a:ext cx="121920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M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Производство электропроводки с </a:t>
            </a:r>
            <a:r>
              <a:rPr lang="ru-MO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неметаллизированными</a:t>
            </a:r>
            <a:r>
              <a:rPr lang="ru-MO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M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отверстиями и </a:t>
            </a:r>
            <a:r>
              <a:rPr lang="ru-MO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металлизированными </a:t>
            </a:r>
            <a:r>
              <a:rPr lang="ru-M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проводниками по субтрактивной технологии.</a:t>
            </a:r>
            <a:endParaRPr lang="en-US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66" y="663547"/>
            <a:ext cx="5017086" cy="312985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5081798" y="368850"/>
            <a:ext cx="70407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M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Покрывая медь твердыми окисляемыми металлами, которые облегчают пайку, повышенную механическую стойкость, невосприимчивость к воздействию окружающей среды, получаются припои лучшего качества. Используются: олово, серебро, реже золото или другие металлы, устойчивые к действию применяемого коррозионного агента.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597655"/>
            <a:ext cx="121920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</a:t>
            </a:r>
            <a:r>
              <a:rPr lang="ru-MO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лужения (припой</a:t>
            </a: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заключается в нанесении на проводку, напечатанную припоем </a:t>
            </a:r>
            <a:r>
              <a:rPr lang="ru-MO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SnPb</a:t>
            </a: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ваннах или волновых установках, после завершения обработки перед нанесением маски для селективной пайки.</a:t>
            </a:r>
            <a:r>
              <a:rPr lang="ro-RO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Этот процесс называется </a:t>
            </a:r>
            <a:r>
              <a:rPr lang="ru-MO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лужением </a:t>
            </a: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применим, если проводники достаточно широкие, а расстояния между проводниками достаточно большие (более ≈0,5 мм), в противном случае возникают короткие замыкания. Чаще </a:t>
            </a:r>
            <a:r>
              <a:rPr lang="ru-MO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лужения выполняется </a:t>
            </a:r>
            <a:r>
              <a:rPr lang="ru-MO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нанесения маски селективной пайки, покрывая сплавом только точки пайки.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06032" y="2214939"/>
            <a:ext cx="64165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MO" dirty="0"/>
              <a:t>В случае электрохимической металлизации сверление выполняется в начале, во время механической обработки</a:t>
            </a:r>
            <a:r>
              <a:rPr lang="ru-MO" dirty="0" smtClean="0"/>
              <a:t>.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После </a:t>
            </a:r>
            <a:r>
              <a:rPr lang="ru-MO" dirty="0" smtClean="0"/>
              <a:t>очистки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печать изображения на </a:t>
            </a:r>
            <a:r>
              <a:rPr lang="ru-MO" dirty="0" smtClean="0"/>
              <a:t>негативе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металлизация проводников </a:t>
            </a:r>
            <a:r>
              <a:rPr lang="ru-MO" dirty="0" smtClean="0"/>
              <a:t>гальванизацией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После удаления защитных </a:t>
            </a:r>
            <a:r>
              <a:rPr lang="ru-MO" dirty="0" smtClean="0"/>
              <a:t>чернил</a:t>
            </a:r>
          </a:p>
          <a:p>
            <a:pPr marL="342900" indent="-342900">
              <a:buAutoNum type="arabicPeriod"/>
            </a:pPr>
            <a:r>
              <a:rPr lang="ru-MO" dirty="0"/>
              <a:t>коррозия со средством, не повреждающим защитный </a:t>
            </a:r>
            <a:r>
              <a:rPr lang="ru-MO" dirty="0" smtClean="0"/>
              <a:t>металл</a:t>
            </a:r>
            <a:endParaRPr lang="ro-RO" dirty="0" smtClean="0"/>
          </a:p>
          <a:p>
            <a:r>
              <a:rPr lang="en-GB" dirty="0" smtClean="0"/>
              <a:t>	</a:t>
            </a:r>
            <a:r>
              <a:rPr lang="ru-MO" dirty="0"/>
              <a:t>Заключительные </a:t>
            </a:r>
            <a:r>
              <a:rPr lang="ru-MO" dirty="0" smtClean="0"/>
              <a:t>этапы</a:t>
            </a:r>
            <a:r>
              <a:rPr lang="en-GB" dirty="0" smtClean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ru-MO" dirty="0"/>
              <a:t>После </a:t>
            </a:r>
            <a:r>
              <a:rPr lang="ru-MO" dirty="0" smtClean="0"/>
              <a:t>очистки </a:t>
            </a:r>
            <a:r>
              <a:rPr lang="ru-MO" dirty="0"/>
              <a:t>(обеззараживания</a:t>
            </a:r>
            <a:r>
              <a:rPr lang="ru-MO" dirty="0" smtClean="0"/>
              <a:t>)</a:t>
            </a:r>
            <a:endParaRPr lang="ro-RO" dirty="0" smtClean="0"/>
          </a:p>
          <a:p>
            <a:pPr marL="342900" indent="-342900">
              <a:buAutoNum type="arabicPeriod" startAt="7"/>
            </a:pPr>
            <a:r>
              <a:rPr lang="ru-MO" dirty="0"/>
              <a:t>визуальный </a:t>
            </a:r>
            <a:r>
              <a:rPr lang="ru-MO" dirty="0" smtClean="0"/>
              <a:t>контроль</a:t>
            </a:r>
          </a:p>
          <a:p>
            <a:pPr marL="342900" indent="-342900">
              <a:buAutoNum type="arabicPeriod" startAt="7"/>
            </a:pPr>
            <a:r>
              <a:rPr lang="ru-MO" dirty="0"/>
              <a:t>покрытие селективной паяльной </a:t>
            </a:r>
            <a:r>
              <a:rPr lang="ru-MO" dirty="0" smtClean="0"/>
              <a:t>маской</a:t>
            </a:r>
            <a:endParaRPr lang="en-US" dirty="0"/>
          </a:p>
        </p:txBody>
      </p:sp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5760"/>
            <a:ext cx="2082800" cy="161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1919335" y="3810684"/>
            <a:ext cx="3616631" cy="1810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MO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 недостатком электропроводки с неметаллическими отверстиями является сложность установления контактов между проводниками на противоположных сторонах, т. Е. Переходов с одной стороны на другую с помощью специальных штырей (проводов).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4707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o-RO" b="1" dirty="0"/>
              <a:t>Fabricarea cablajelor imprimate cu găuri metalizate prin tehnologie substractivă</a:t>
            </a: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8" y="398352"/>
            <a:ext cx="5788529" cy="59481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423026" y="660903"/>
            <a:ext cx="67689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MO" dirty="0"/>
              <a:t>Самая важная операция - это первичная механическая обработка. при первичной обработке пластина просверливается с помощью специальных сверл со скоростью вращения до 20000 об / мин, выполняющих сверление резанием. Отверстия хорошо очищаются сжатым воздухом даже во время бурения</a:t>
            </a:r>
            <a:r>
              <a:rPr lang="ru-MO" dirty="0" smtClean="0"/>
              <a:t>.</a:t>
            </a:r>
          </a:p>
          <a:p>
            <a:pPr marL="342900" indent="-342900">
              <a:buAutoNum type="arabicPeriod"/>
            </a:pPr>
            <a:r>
              <a:rPr lang="ru-MO" dirty="0"/>
              <a:t>химическая медь, через которую осаждается очень тонкий слой меди (1 - 5 мкм), чтобы обеспечить проводимость всей поверхности</a:t>
            </a:r>
            <a:r>
              <a:rPr lang="ru-MO" dirty="0" smtClean="0"/>
              <a:t>.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печать рисунка на </a:t>
            </a:r>
            <a:r>
              <a:rPr lang="ru-MO" dirty="0" smtClean="0"/>
              <a:t>негативе</a:t>
            </a:r>
            <a:endParaRPr lang="ro-RO" dirty="0" smtClean="0"/>
          </a:p>
          <a:p>
            <a:pPr marL="342900" indent="-342900">
              <a:buFontTx/>
              <a:buAutoNum type="arabicPeriod"/>
            </a:pPr>
            <a:r>
              <a:rPr lang="ru-MO" dirty="0"/>
              <a:t>гальваническая медь (быстрая и дешевая операция), которая увеличивает слой меди до 10 - 100 мкм, если необходимо</a:t>
            </a:r>
            <a:r>
              <a:rPr lang="ro-RO" dirty="0" smtClean="0"/>
              <a:t>.</a:t>
            </a:r>
            <a:endParaRPr lang="en-US" dirty="0"/>
          </a:p>
          <a:p>
            <a:pPr marL="342900" indent="-342900">
              <a:buAutoNum type="arabicPeriod"/>
            </a:pPr>
            <a:r>
              <a:rPr lang="ru-MO" dirty="0"/>
              <a:t>металлизация, через которую разрушается гальванический слой металла, недоступный для коррозионных агентов (обычно олово, реже серебро, золото, </a:t>
            </a:r>
            <a:r>
              <a:rPr lang="ru-MO" dirty="0" smtClean="0"/>
              <a:t>...)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удаление защитных </a:t>
            </a:r>
            <a:r>
              <a:rPr lang="ru-MO" dirty="0" smtClean="0"/>
              <a:t>чернил</a:t>
            </a:r>
          </a:p>
          <a:p>
            <a:pPr marL="342900" indent="-342900">
              <a:buAutoNum type="arabicPeriod"/>
            </a:pPr>
            <a:r>
              <a:rPr lang="ru-MO" dirty="0"/>
              <a:t>коррозия медной </a:t>
            </a:r>
            <a:r>
              <a:rPr lang="ru-MO" dirty="0" smtClean="0"/>
              <a:t>фольги</a:t>
            </a:r>
          </a:p>
          <a:p>
            <a:pPr marL="342900" indent="-342900">
              <a:buAutoNum type="arabicPeriod"/>
            </a:pPr>
            <a:r>
              <a:rPr lang="ru-MO" dirty="0"/>
              <a:t>мойка (обеззараживание</a:t>
            </a:r>
            <a:r>
              <a:rPr lang="ro-RO" dirty="0" smtClean="0"/>
              <a:t>)</a:t>
            </a:r>
            <a:r>
              <a:rPr lang="en-GB" dirty="0" smtClean="0"/>
              <a:t>                      9</a:t>
            </a:r>
            <a:r>
              <a:rPr lang="en-GB" dirty="0" smtClean="0"/>
              <a:t>. </a:t>
            </a:r>
            <a:r>
              <a:rPr lang="ru-MO" dirty="0"/>
              <a:t>Заключительные этапы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3026" y="5657993"/>
            <a:ext cx="676897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MO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Электропроводка с металлизированными отверстиями явно превосходит по качеству проводку с </a:t>
            </a:r>
            <a:r>
              <a:rPr lang="ru-MO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неметаллизированными</a:t>
            </a:r>
            <a:r>
              <a:rPr lang="ru-MO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отверстиями, но и намного дороже (примерно в 2 раза) - требует специального оборудования для сверления, процесс занимает длительное время и технологические требования (температуры, продолжительность, состав ванных комнат химическая обработка, ...) необходимо строго соблюдать.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8807513" y="5436270"/>
            <a:ext cx="583042" cy="22172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5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90535"/>
            <a:ext cx="12077323" cy="44361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o-RO" b="1" dirty="0"/>
              <a:t>Fabricarea cablajelor multistrat prin tehnologia substractivă</a:t>
            </a: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3" y="534154"/>
            <a:ext cx="6063246" cy="48966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038660" y="534154"/>
            <a:ext cx="6077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MO" dirty="0"/>
              <a:t>Процесс разработки многослойной разводки с помощью субтрактивной технологии начинается с разработки неметаллической печатной разводки без сверления отверстий на 2 или более полуфабрикатах</a:t>
            </a:r>
            <a:r>
              <a:rPr lang="ru-MO" dirty="0" smtClean="0"/>
              <a:t>.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перекрытие пластин с добавлением промежуточного изолятора и </a:t>
            </a:r>
            <a:r>
              <a:rPr lang="ru-MO" dirty="0" err="1"/>
              <a:t>опрессовка</a:t>
            </a:r>
            <a:r>
              <a:rPr lang="ru-MO" dirty="0"/>
              <a:t> при </a:t>
            </a:r>
            <a:r>
              <a:rPr lang="ru-MO" dirty="0" smtClean="0"/>
              <a:t>нагреве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коррозия изоляции в отверстиях для выделения рельефа </a:t>
            </a:r>
            <a:r>
              <a:rPr lang="ru-MO" dirty="0" err="1"/>
              <a:t>Cu</a:t>
            </a:r>
            <a:r>
              <a:rPr lang="ru-MO" dirty="0"/>
              <a:t>, обеспечивающего лучшее качество сцепления проводов с медью с металлизацией отверстия</a:t>
            </a:r>
            <a:r>
              <a:rPr lang="ro-RO" dirty="0" smtClean="0"/>
              <a:t>.</a:t>
            </a:r>
            <a:endParaRPr lang="ro-RO" dirty="0" smtClean="0"/>
          </a:p>
          <a:p>
            <a:pPr marL="342900" indent="-342900">
              <a:buAutoNum type="arabicPeriod"/>
            </a:pPr>
            <a:r>
              <a:rPr lang="ru-MO" dirty="0"/>
              <a:t>металлизация отверстий (и внешних проводников) и внешняя печатная </a:t>
            </a:r>
            <a:r>
              <a:rPr lang="ru-MO" dirty="0" smtClean="0"/>
              <a:t>проводка</a:t>
            </a:r>
            <a:endParaRPr lang="ro-RO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038660" y="4247249"/>
            <a:ext cx="5855009" cy="2301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M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Точное позиционирование перекрывающих пластин осуществляется с помощью направляющих отверстий в пластинах и направляющих штифтов. Точное выполнение отверстий (положение, диаметр ...) достигается механической обработкой на специальных станках, управляемых компьютерами, в память которых вставлен план сверления.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1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855" y="90535"/>
            <a:ext cx="11950575" cy="130865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MO" sz="2000" b="1" dirty="0"/>
              <a:t>Аддитивные технологии </a:t>
            </a:r>
            <a:r>
              <a:rPr lang="ru-MO" sz="2000" dirty="0"/>
              <a:t>Они похожи на субтрактивные технологии и используют практически то же оборудование, те же элементы, что и проводка с металлическими отверстиями. Попытки выполнить в одной цепочке технологических операций как печатные проводники, так и металлизацию отверстий, привели к развитию аддитивных технологий изготовления печатных проводов, в которых материалом, с которого начинаются операции, является изолирующая опора.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353" y="1399186"/>
            <a:ext cx="4535019" cy="53637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638" y="1431129"/>
            <a:ext cx="72622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MO" dirty="0"/>
              <a:t>изолирующая опора, механически обработанная и </a:t>
            </a:r>
            <a:r>
              <a:rPr lang="ru-MO" dirty="0" smtClean="0"/>
              <a:t>просверленная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 smtClean="0"/>
              <a:t>самоочищается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вся поверхность </a:t>
            </a:r>
            <a:r>
              <a:rPr lang="ru-MO" dirty="0" smtClean="0"/>
              <a:t>катализируется</a:t>
            </a:r>
            <a:r>
              <a:rPr lang="ro-RO" dirty="0" smtClean="0"/>
              <a:t> 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химическая медь сделана тонким слоем (1-5 мкм), чтобы сделать всю поверхность </a:t>
            </a:r>
            <a:r>
              <a:rPr lang="ru-MO" dirty="0" smtClean="0"/>
              <a:t>проводящей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печать рисунка на </a:t>
            </a:r>
            <a:r>
              <a:rPr lang="ru-MO" dirty="0" smtClean="0"/>
              <a:t>негативе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гальваническая медь, при необходимости увеличивая толстый слой </a:t>
            </a:r>
            <a:r>
              <a:rPr lang="ru-MO" dirty="0" smtClean="0"/>
              <a:t>меди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металлизация </a:t>
            </a:r>
            <a:r>
              <a:rPr lang="ru-MO" dirty="0" smtClean="0"/>
              <a:t>проводников</a:t>
            </a:r>
            <a:r>
              <a:rPr lang="ro-RO" dirty="0" smtClean="0"/>
              <a:t> 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удаление защитных </a:t>
            </a:r>
            <a:r>
              <a:rPr lang="ru-MO" dirty="0" smtClean="0"/>
              <a:t>чернил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кратковременная коррозия для удаления химически осажденного слоя </a:t>
            </a:r>
            <a:r>
              <a:rPr lang="ru-MO" dirty="0" smtClean="0"/>
              <a:t>меди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дезактивация </a:t>
            </a:r>
            <a:r>
              <a:rPr lang="ru-MO" dirty="0" smtClean="0"/>
              <a:t>(очистка)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визуальный </a:t>
            </a:r>
            <a:r>
              <a:rPr lang="ru-MO" dirty="0" smtClean="0"/>
              <a:t>контроль</a:t>
            </a:r>
            <a:r>
              <a:rPr lang="ro-RO" dirty="0" smtClean="0"/>
              <a:t> 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ru-MO" dirty="0"/>
              <a:t>селективная паяльная </a:t>
            </a:r>
            <a:r>
              <a:rPr lang="ru-MO" dirty="0" smtClean="0"/>
              <a:t>маска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856" y="5957181"/>
            <a:ext cx="7195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MO" sz="1200" dirty="0"/>
              <a:t>Преимущества аддитивной технологии заключаются в меньшем расходе меди и более низкой стоимости полуфабриката (он не </a:t>
            </a:r>
            <a:r>
              <a:rPr lang="ru-MO" sz="1200" dirty="0" err="1"/>
              <a:t>гальванируется</a:t>
            </a:r>
            <a:r>
              <a:rPr lang="ru-MO" sz="1200" dirty="0" smtClean="0"/>
              <a:t>).</a:t>
            </a:r>
          </a:p>
          <a:p>
            <a:r>
              <a:rPr lang="ru-MO" sz="1200" dirty="0" smtClean="0"/>
              <a:t>Основным </a:t>
            </a:r>
            <a:r>
              <a:rPr lang="ru-MO" sz="1200" dirty="0"/>
              <a:t>недостатком этой технологии является низкая адгезия проводов к опоре, проблема до сих пор не решена.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684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81" y="0"/>
            <a:ext cx="12032056" cy="6858000"/>
          </a:xfrm>
        </p:spPr>
        <p:txBody>
          <a:bodyPr/>
          <a:lstStyle/>
          <a:p>
            <a:pPr marL="0" indent="0">
              <a:buNone/>
            </a:pPr>
            <a:r>
              <a:rPr lang="ru-MO" sz="2000" b="1" dirty="0"/>
              <a:t>Технологии синтеза </a:t>
            </a:r>
            <a:r>
              <a:rPr lang="ru-MO" sz="2000" dirty="0"/>
              <a:t>В технологии синтеза проводники и изолятор между ними изготавливаются путем последовательного нанесения материала, обычно на керамические опоры</a:t>
            </a:r>
            <a:r>
              <a:rPr lang="ru-MO" sz="2000" dirty="0" smtClean="0"/>
              <a:t>.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ru-MO" sz="2000" b="1" dirty="0"/>
              <a:t>По технологии толстых слоев </a:t>
            </a:r>
            <a:r>
              <a:rPr lang="ru-MO" sz="2000" dirty="0" smtClean="0"/>
              <a:t>проводники </a:t>
            </a:r>
            <a:r>
              <a:rPr lang="ru-MO" sz="2000" dirty="0"/>
              <a:t>в слое получают окраской пастой из солей металлов с использованием маски для трафаретной печати или шаблона с зазорами, соответствующими токопроводящим дорожкам. После восстановления путем сжигания остаются следы металла. Изоляция наносится в виде керамической пасты (оксиды алюминия), заполняя промежутки между проводниками путем покраски и протирания ракелем. После обжига для затвердевания керамики формируется следующий слой.</a:t>
            </a:r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40" y="2720089"/>
            <a:ext cx="4553885" cy="2211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279" y="2720089"/>
            <a:ext cx="3438258" cy="34382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447" y="4996361"/>
            <a:ext cx="3224309" cy="182710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7933" y="2888301"/>
            <a:ext cx="3356635" cy="264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ru-MO" sz="2000" b="1" dirty="0"/>
              <a:t>Тонкопленочная технология, </a:t>
            </a:r>
            <a:r>
              <a:rPr lang="ru-MO" sz="2000" dirty="0"/>
              <a:t>металл для проводов и керамическая изоляция осаждают путем вакуумного испарения вещества, нагретого при плавлении. В высоком вакууме (ниже 10–6 </a:t>
            </a:r>
            <a:r>
              <a:rPr lang="ru-MO" sz="2000" dirty="0" err="1"/>
              <a:t>Торр</a:t>
            </a:r>
            <a:r>
              <a:rPr lang="ru-MO" sz="2000" dirty="0"/>
              <a:t>) молекулы движутся прямолинейно, в молекулярных или ионных связках. Для формирования проводников на пути молекулярного пучка расположены вкрапленные узоры с зазорами, соответствующими проводящим дорожкам, а для увеличения изоляции используются шаблоны, дополняющие проводники, но толщина слоев невелика - 0,1 - 1 мкм.</a:t>
            </a:r>
            <a:endParaRPr lang="en-US" dirty="0"/>
          </a:p>
        </p:txBody>
      </p:sp>
      <p:pic>
        <p:nvPicPr>
          <p:cNvPr id="1026" name="Picture 2" descr="https://konspekta.net/studopediaru/baza19/4138638564234.files/image03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18" y="1770298"/>
            <a:ext cx="2506144" cy="32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Технология напыления тонких плено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266" y="1689226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7578" y="1571891"/>
            <a:ext cx="4491424" cy="37428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1644" y="3880457"/>
            <a:ext cx="3435314" cy="286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5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</TotalTime>
  <Words>1326</Words>
  <Application>Microsoft Office PowerPoint</Application>
  <PresentationFormat>Произвольный</PresentationFormat>
  <Paragraphs>87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Proiectarea Asistată în Electronică T.3 – Tehnologiile de fabricare a cablajului imprimat.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Proiectarea Asistată în Electronică L.1 – Introducere Noțiuni de bază</dc:title>
  <dc:creator>Пользователь Windows</dc:creator>
  <cp:lastModifiedBy>Asus</cp:lastModifiedBy>
  <cp:revision>72</cp:revision>
  <dcterms:created xsi:type="dcterms:W3CDTF">2020-08-30T16:25:08Z</dcterms:created>
  <dcterms:modified xsi:type="dcterms:W3CDTF">2021-09-26T22:10:16Z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519970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