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2" r:id="rId4"/>
    <p:sldId id="295" r:id="rId5"/>
    <p:sldId id="296" r:id="rId6"/>
    <p:sldId id="303" r:id="rId7"/>
    <p:sldId id="297" r:id="rId8"/>
    <p:sldId id="304" r:id="rId9"/>
    <p:sldId id="298" r:id="rId10"/>
    <p:sldId id="305" r:id="rId11"/>
    <p:sldId id="299" r:id="rId12"/>
    <p:sldId id="306" r:id="rId13"/>
    <p:sldId id="300" r:id="rId14"/>
    <p:sldId id="301" r:id="rId15"/>
    <p:sldId id="288" r:id="rId16"/>
    <p:sldId id="289" r:id="rId17"/>
    <p:sldId id="290" r:id="rId18"/>
    <p:sldId id="291" r:id="rId19"/>
    <p:sldId id="292" r:id="rId20"/>
    <p:sldId id="293" r:id="rId21"/>
    <p:sldId id="287" r:id="rId22"/>
    <p:sldId id="278" r:id="rId23"/>
    <p:sldId id="313" r:id="rId24"/>
    <p:sldId id="279" r:id="rId25"/>
    <p:sldId id="280" r:id="rId26"/>
    <p:sldId id="281" r:id="rId27"/>
    <p:sldId id="282" r:id="rId28"/>
    <p:sldId id="283" r:id="rId29"/>
    <p:sldId id="314" r:id="rId30"/>
    <p:sldId id="284" r:id="rId31"/>
    <p:sldId id="285" r:id="rId32"/>
    <p:sldId id="286" r:id="rId33"/>
    <p:sldId id="315" r:id="rId34"/>
    <p:sldId id="307" r:id="rId35"/>
    <p:sldId id="316" r:id="rId36"/>
    <p:sldId id="308" r:id="rId37"/>
    <p:sldId id="309" r:id="rId38"/>
    <p:sldId id="310" r:id="rId39"/>
    <p:sldId id="311" r:id="rId40"/>
    <p:sldId id="317" r:id="rId41"/>
    <p:sldId id="312" r:id="rId42"/>
    <p:sldId id="318" r:id="rId43"/>
    <p:sldId id="320" r:id="rId44"/>
    <p:sldId id="31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71" d="100"/>
          <a:sy n="71" d="100"/>
        </p:scale>
        <p:origin x="7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trac.com/products/particle-size-shape-analysis/dynamic-light-scattering-zeta-potential/?gad_source=1&amp;gclid=CjwKCAjwreW2BhBhEiwAavLwfHq9oMszehvj_wagbFfWlQWlTDB_656kBTENAvlVInzMWrmZe06VrRoC_7EQAvD_Bw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608604"/>
            <a:ext cx="8839200" cy="1016000"/>
          </a:xfrm>
        </p:spPr>
        <p:txBody>
          <a:bodyPr/>
          <a:lstStyle/>
          <a:p>
            <a:r>
              <a:rPr lang="ro-RO" altLang="en-US" b="1"/>
              <a:t>Tema Sumar </a:t>
            </a:r>
            <a:r>
              <a:rPr lang="ro-RO" altLang="en-US" b="1" dirty="0"/>
              <a:t>al tehnicilor de caracterizare a </a:t>
            </a:r>
            <a:r>
              <a:rPr lang="ro-RO" altLang="en-US" b="1" dirty="0" err="1"/>
              <a:t>nanoparticulelor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74576" y="55626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367854"/>
              </p:ext>
            </p:extLst>
          </p:nvPr>
        </p:nvGraphicFramePr>
        <p:xfrm>
          <a:off x="457200" y="1951038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o-RO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o-RO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ryo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-electron microscopy (cryo-TEM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ecanisme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complexe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creștere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căile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agregare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bune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pentru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biologia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moleculară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și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chimia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coloidă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pentru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evita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prezența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artefactelor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sau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probelor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distruse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diffraction (ED), also known as selected area electron diffraction (SAED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Structura cristalină, parametrii rețelei, transformarea ordin-dezordine de studiu, parametrii de ordine pe termen lung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S</a:t>
                      </a:r>
                      <a:r>
                        <a:rPr lang="en-US" dirty="0"/>
                        <a:t>canning transmission electron microscopy (STEM)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C</a:t>
                      </a:r>
                      <a:r>
                        <a:rPr lang="en-US" dirty="0" err="1"/>
                        <a:t>ombinat</a:t>
                      </a:r>
                      <a:r>
                        <a:rPr lang="en-US" dirty="0"/>
                        <a:t> cu HAADF, EDX </a:t>
                      </a:r>
                      <a:r>
                        <a:rPr lang="en-US" dirty="0" err="1"/>
                        <a:t>pentru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studiul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morfologiei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structura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cristalină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compoziția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elementară</a:t>
                      </a:r>
                      <a:r>
                        <a:rPr lang="en-US" dirty="0"/>
                        <a:t>. </a:t>
                      </a:r>
                      <a:r>
                        <a:rPr lang="en-US" dirty="0" err="1"/>
                        <a:t>Studi</a:t>
                      </a:r>
                      <a:r>
                        <a:rPr lang="ro-RO" dirty="0" err="1"/>
                        <a:t>erea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structur</a:t>
                      </a:r>
                      <a:r>
                        <a:rPr lang="ro-RO" dirty="0"/>
                        <a:t>ii</a:t>
                      </a:r>
                      <a:r>
                        <a:rPr lang="en-US" dirty="0"/>
                        <a:t> atomic</a:t>
                      </a:r>
                      <a:r>
                        <a:rPr lang="ro-RO" dirty="0"/>
                        <a:t>e</a:t>
                      </a:r>
                      <a:r>
                        <a:rPr lang="en-US" dirty="0"/>
                        <a:t> a hetero-</a:t>
                      </a:r>
                      <a:r>
                        <a:rPr lang="en-US" dirty="0" err="1"/>
                        <a:t>interfețelor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0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AE4446-A7E5-2DD3-A651-5B951DD2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36EEFB78-C6F3-9343-CE91-5DED58C98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43640"/>
              </p:ext>
            </p:extLst>
          </p:nvPr>
        </p:nvGraphicFramePr>
        <p:xfrm>
          <a:off x="-8965" y="2438400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198853266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1770460686"/>
                    </a:ext>
                  </a:extLst>
                </a:gridCol>
              </a:tblGrid>
              <a:tr h="188278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Abera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ții corectate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(STEM, 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Structura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atomică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clusterelor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special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bimetalice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funcție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omogenitatea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aliajului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segregarea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fazelor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24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EELS (EELS-STEM)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Electron energy loss spectroscopy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Tipul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cantitatea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atomi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prezenți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chimică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atomilor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interacțiunile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colective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ale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atomilor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cu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vecinii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rezonanța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plasmonică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vrac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65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Tomografie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electronica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F5F5F5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Vizualizare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realistă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3D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particulelor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instantanee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video,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informații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cantitative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până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la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scara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atomică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026380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SEM-HRSEM,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T-SEM-EDX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Scanning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Electron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Microscopy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Morfologie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dispersia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celule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alte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matrici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/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suporturi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precizie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laterale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ale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examinare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rapidă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–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elementară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344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8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217"/>
              </p:ext>
            </p:extLst>
          </p:nvPr>
        </p:nvGraphicFramePr>
        <p:xfrm>
          <a:off x="438726" y="1574800"/>
          <a:ext cx="840047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EBSD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E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lectron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Backscatter Diffraction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Structura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orientarea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cristalului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faza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materialelor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SEM.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Examinați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microstructurile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dezvăluie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textura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defectele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morfologia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granulelor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deformarea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dirty="0"/>
                    </a:p>
                    <a:p>
                      <a:endParaRPr lang="ro-RO" dirty="0"/>
                    </a:p>
                    <a:p>
                      <a:endParaRPr lang="ro-RO" dirty="0"/>
                    </a:p>
                    <a:p>
                      <a:r>
                        <a:rPr lang="ro-RO" dirty="0"/>
                        <a:t>AFM Atomic Force </a:t>
                      </a:r>
                      <a:r>
                        <a:rPr lang="ro-RO" dirty="0" err="1"/>
                        <a:t>Microscope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Mărimea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forma AFM NP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mod 3D,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evaluarea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gradului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acoperire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unei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suprafețe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cu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morfologie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dispersia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celule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alte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matrici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/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suporturi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precizie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laterale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ale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examinare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rapidă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–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elementară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o-RO" dirty="0"/>
                    </a:p>
                    <a:p>
                      <a:endParaRPr lang="ro-RO" dirty="0"/>
                    </a:p>
                    <a:p>
                      <a:r>
                        <a:rPr lang="ro-RO" dirty="0"/>
                        <a:t>MFM Magnetic Force </a:t>
                      </a:r>
                      <a:r>
                        <a:rPr lang="ro-RO" dirty="0" err="1"/>
                        <a:t>Microscope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Imagini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AFM standard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împreună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cu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informațiile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momentelor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magnetice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ale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individuale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.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Studiați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NP-urile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magnetice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interiorul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celulelor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.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Discriminarea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de NP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nemagnetice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83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BC260B-3B27-430B-91B2-48FDE10D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2200" b="1" dirty="0"/>
              <a:t>Paramet</a:t>
            </a:r>
            <a:r>
              <a:rPr lang="ro-RO" sz="2200" b="1" dirty="0" err="1"/>
              <a:t>rii</a:t>
            </a:r>
            <a:r>
              <a:rPr lang="ro-RO" sz="2200" b="1" dirty="0"/>
              <a:t> necesar de determinat </a:t>
            </a:r>
            <a:r>
              <a:rPr lang="ro-RO" sz="2200" b="1" dirty="0" err="1"/>
              <a:t>vs</a:t>
            </a:r>
            <a:r>
              <a:rPr lang="ro-RO" sz="2200" b="1" dirty="0"/>
              <a:t> metodele corespunzătoare</a:t>
            </a:r>
            <a:endParaRPr lang="en-US" sz="2200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4021768-83C7-8F78-9604-BD8C91F4F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585255"/>
          </a:xfrm>
        </p:spPr>
      </p:pic>
    </p:spTree>
    <p:extLst>
      <p:ext uri="{BB962C8B-B14F-4D97-AF65-F5344CB8AC3E}">
        <p14:creationId xmlns:p14="http://schemas.microsoft.com/office/powerpoint/2010/main" val="31778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3588DB-DF76-6476-438D-F1A96FC2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5725"/>
            <a:ext cx="8686800" cy="1143000"/>
          </a:xfrm>
        </p:spPr>
        <p:txBody>
          <a:bodyPr/>
          <a:lstStyle/>
          <a:p>
            <a:r>
              <a:rPr lang="en-US" sz="2200" b="1" dirty="0"/>
              <a:t>Paramet</a:t>
            </a:r>
            <a:r>
              <a:rPr lang="ro-RO" sz="2200" b="1" dirty="0" err="1"/>
              <a:t>rii</a:t>
            </a:r>
            <a:r>
              <a:rPr lang="ro-RO" sz="2200" b="1" dirty="0"/>
              <a:t> necesar de determinat </a:t>
            </a:r>
            <a:r>
              <a:rPr lang="ro-RO" sz="2200" b="1" dirty="0" err="1"/>
              <a:t>vs</a:t>
            </a:r>
            <a:r>
              <a:rPr lang="ro-RO" sz="2200" b="1" dirty="0"/>
              <a:t> metodele corespunzătoare</a:t>
            </a:r>
            <a:endParaRPr lang="en-US" sz="2200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8E56C4F-E7A6-AFB3-7F12-59062A79F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06" y="1600200"/>
            <a:ext cx="8606125" cy="436728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32C3F069-59B3-70E5-1260-ACA5FF5F3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3480"/>
            <a:ext cx="9144000" cy="41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6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0703D9C-48C3-AF2E-7FD5-EFEEF13D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Instrumentații spectroscopice în nanotehnologii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8F9FABB-DBA9-C7B8-4EF1-A6665C927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/>
              <a:t>M</a:t>
            </a:r>
            <a:r>
              <a:rPr lang="en-US" sz="2200" dirty="0" err="1"/>
              <a:t>etodele</a:t>
            </a:r>
            <a:r>
              <a:rPr lang="en-US" sz="2200" dirty="0"/>
              <a:t> </a:t>
            </a:r>
            <a:r>
              <a:rPr lang="en-US" sz="2200" dirty="0" err="1"/>
              <a:t>microscopi</a:t>
            </a:r>
            <a:r>
              <a:rPr lang="ro-RO" sz="2200" dirty="0"/>
              <a:t>ei </a:t>
            </a:r>
            <a:r>
              <a:rPr lang="en-US" sz="2200" dirty="0"/>
              <a:t>precum </a:t>
            </a:r>
            <a:r>
              <a:rPr lang="ro-RO" sz="2200" i="1" dirty="0"/>
              <a:t>microscoapele cu scanare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i="1" dirty="0" err="1"/>
              <a:t>microscoapele</a:t>
            </a:r>
            <a:r>
              <a:rPr lang="en-US" sz="2200" i="1" dirty="0"/>
              <a:t> </a:t>
            </a:r>
            <a:r>
              <a:rPr lang="en-US" sz="2200" i="1" dirty="0" err="1"/>
              <a:t>electronice</a:t>
            </a:r>
            <a:r>
              <a:rPr lang="en-US" sz="2200" i="1" dirty="0"/>
              <a:t> </a:t>
            </a:r>
            <a:r>
              <a:rPr lang="en-US" sz="2200" dirty="0"/>
              <a:t>au </a:t>
            </a:r>
            <a:r>
              <a:rPr lang="en-US" sz="2200" dirty="0" err="1"/>
              <a:t>deschis</a:t>
            </a:r>
            <a:r>
              <a:rPr lang="en-US" sz="2200" dirty="0"/>
              <a:t> </a:t>
            </a:r>
            <a:r>
              <a:rPr lang="en-US" sz="2200" dirty="0" err="1"/>
              <a:t>calea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observarea</a:t>
            </a:r>
            <a:r>
              <a:rPr lang="en-US" sz="2200" dirty="0"/>
              <a:t> </a:t>
            </a:r>
            <a:r>
              <a:rPr lang="en-US" sz="2200" dirty="0" err="1"/>
              <a:t>nanomaterialelor</a:t>
            </a:r>
            <a:r>
              <a:rPr lang="en-US" sz="2200" dirty="0"/>
              <a:t> la </a:t>
            </a:r>
            <a:r>
              <a:rPr lang="en-US" sz="2200" dirty="0" err="1"/>
              <a:t>scară</a:t>
            </a:r>
            <a:r>
              <a:rPr lang="en-US" sz="2200" dirty="0"/>
              <a:t> </a:t>
            </a:r>
            <a:r>
              <a:rPr lang="en-US" sz="2200" dirty="0" err="1"/>
              <a:t>nanometrică</a:t>
            </a:r>
            <a:r>
              <a:rPr lang="en-US" sz="2200" dirty="0"/>
              <a:t>, </a:t>
            </a:r>
            <a:r>
              <a:rPr lang="ro-RO" sz="2200" dirty="0"/>
              <a:t>dar </a:t>
            </a:r>
            <a:r>
              <a:rPr lang="en-US" sz="2200" dirty="0" err="1"/>
              <a:t>majoritatea</a:t>
            </a:r>
            <a:r>
              <a:rPr lang="en-US" sz="2200" dirty="0"/>
              <a:t> </a:t>
            </a:r>
            <a:r>
              <a:rPr lang="en-US" sz="2200" dirty="0" err="1"/>
              <a:t>proprietăților</a:t>
            </a:r>
            <a:r>
              <a:rPr lang="en-US" sz="2200" dirty="0"/>
              <a:t> </a:t>
            </a:r>
            <a:r>
              <a:rPr lang="en-US" sz="2200" dirty="0" err="1"/>
              <a:t>chimice</a:t>
            </a:r>
            <a:r>
              <a:rPr lang="en-US" sz="2200" dirty="0"/>
              <a:t>, </a:t>
            </a:r>
            <a:r>
              <a:rPr lang="en-US" sz="2200" dirty="0" err="1"/>
              <a:t>structurale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optice</a:t>
            </a:r>
            <a:r>
              <a:rPr lang="en-US" sz="2200" dirty="0"/>
              <a:t> nu pot fi </a:t>
            </a:r>
            <a:r>
              <a:rPr lang="en-US" sz="2200" dirty="0" err="1"/>
              <a:t>caracterizate</a:t>
            </a:r>
            <a:r>
              <a:rPr lang="en-US" sz="2200" dirty="0"/>
              <a:t> de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instrumente</a:t>
            </a:r>
            <a:r>
              <a:rPr lang="en-US" sz="2200" dirty="0"/>
              <a:t>.</a:t>
            </a:r>
            <a:endParaRPr lang="ro-RO" sz="2200" dirty="0"/>
          </a:p>
          <a:p>
            <a:r>
              <a:rPr lang="ro-RO" sz="2200" i="1" dirty="0"/>
              <a:t>T</a:t>
            </a:r>
            <a:r>
              <a:rPr lang="en-US" sz="2200" i="1" dirty="0" err="1"/>
              <a:t>ehnicile</a:t>
            </a:r>
            <a:r>
              <a:rPr lang="en-US" sz="2200" i="1" dirty="0"/>
              <a:t> de </a:t>
            </a:r>
            <a:r>
              <a:rPr lang="en-US" sz="2200" i="1" dirty="0" err="1"/>
              <a:t>caracterizare</a:t>
            </a:r>
            <a:r>
              <a:rPr lang="en-US" sz="2200" i="1" dirty="0"/>
              <a:t> </a:t>
            </a:r>
            <a:r>
              <a:rPr lang="en-US" sz="2200" i="1" dirty="0" err="1"/>
              <a:t>spectroscopică</a:t>
            </a:r>
            <a:r>
              <a:rPr lang="en-US" sz="2200" i="1" dirty="0"/>
              <a:t> </a:t>
            </a:r>
            <a:r>
              <a:rPr lang="en-US" sz="2200" dirty="0"/>
              <a:t>pot fi </a:t>
            </a:r>
            <a:r>
              <a:rPr lang="en-US" sz="2200" dirty="0" err="1"/>
              <a:t>folosite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a </a:t>
            </a:r>
            <a:r>
              <a:rPr lang="en-US" sz="2200" dirty="0" err="1"/>
              <a:t>investiga</a:t>
            </a:r>
            <a:r>
              <a:rPr lang="en-US" sz="2200" dirty="0"/>
              <a:t>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proprietăți</a:t>
            </a:r>
            <a:r>
              <a:rPr lang="en-US" sz="2200" dirty="0"/>
              <a:t> ale </a:t>
            </a:r>
            <a:r>
              <a:rPr lang="en-US" sz="2200" dirty="0" err="1"/>
              <a:t>nanomaterialelor</a:t>
            </a:r>
            <a:r>
              <a:rPr lang="en-US" sz="2200" dirty="0"/>
              <a:t>.</a:t>
            </a:r>
            <a:endParaRPr lang="ro-RO" sz="2200" dirty="0"/>
          </a:p>
          <a:p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definiție</a:t>
            </a:r>
            <a:r>
              <a:rPr lang="en-US" sz="2200" dirty="0"/>
              <a:t>, </a:t>
            </a:r>
            <a:r>
              <a:rPr lang="en-US" sz="2200" dirty="0" err="1"/>
              <a:t>spectroscopia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studiul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interacțiunii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dintre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radiația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electromagnetică</a:t>
            </a:r>
            <a:r>
              <a:rPr lang="en-US" sz="2200" dirty="0">
                <a:solidFill>
                  <a:srgbClr val="FF0000"/>
                </a:solidFill>
              </a:rPr>
              <a:t> cu </a:t>
            </a:r>
            <a:r>
              <a:rPr lang="en-US" sz="2200" dirty="0" err="1">
                <a:solidFill>
                  <a:srgbClr val="FF0000"/>
                </a:solidFill>
              </a:rPr>
              <a:t>materia</a:t>
            </a:r>
            <a:r>
              <a:rPr lang="en-US" sz="22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0738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A2AEAE0-19A6-0EAC-F21C-D52E9AB2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Instrumentații spectroscopice în nanotehnologii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0DD3BF0-29BE-2955-13EE-1AF48D94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Radiația </a:t>
            </a:r>
            <a:r>
              <a:rPr lang="en-US" sz="2200" dirty="0" err="1"/>
              <a:t>electromagnatică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fi </a:t>
            </a:r>
            <a:r>
              <a:rPr lang="en-US" sz="2200" dirty="0" err="1"/>
              <a:t>clasificată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opt </a:t>
            </a:r>
            <a:r>
              <a:rPr lang="en-US" sz="2200" dirty="0" err="1"/>
              <a:t>categorii</a:t>
            </a:r>
            <a:r>
              <a:rPr lang="en-US" sz="2200" dirty="0"/>
              <a:t> </a:t>
            </a:r>
            <a:r>
              <a:rPr lang="en-US" sz="2200" dirty="0" err="1"/>
              <a:t>largi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funcție</a:t>
            </a:r>
            <a:r>
              <a:rPr lang="en-US" sz="2200" dirty="0"/>
              <a:t> de </a:t>
            </a:r>
            <a:r>
              <a:rPr lang="en-US" sz="2200" dirty="0" err="1"/>
              <a:t>frecvență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 err="1"/>
              <a:t>Categoriile</a:t>
            </a:r>
            <a:r>
              <a:rPr lang="en-US" sz="2200" dirty="0"/>
              <a:t> sunt </a:t>
            </a:r>
            <a:r>
              <a:rPr lang="en-US" sz="2200" dirty="0" err="1"/>
              <a:t>gama</a:t>
            </a:r>
            <a:r>
              <a:rPr lang="en-US" sz="2200" dirty="0"/>
              <a:t>, raze X, </a:t>
            </a:r>
            <a:r>
              <a:rPr lang="ro-RO" sz="2200" dirty="0"/>
              <a:t>UV, </a:t>
            </a:r>
            <a:r>
              <a:rPr lang="en-US" sz="2200" dirty="0" err="1"/>
              <a:t>vizibile</a:t>
            </a:r>
            <a:r>
              <a:rPr lang="en-US" sz="2200" dirty="0"/>
              <a:t>, </a:t>
            </a:r>
            <a:r>
              <a:rPr lang="ro-RO" sz="2200" dirty="0"/>
              <a:t>IR</a:t>
            </a:r>
            <a:r>
              <a:rPr lang="en-US" sz="2200" dirty="0"/>
              <a:t>, </a:t>
            </a:r>
            <a:r>
              <a:rPr lang="ro-RO" sz="2200" dirty="0" err="1"/>
              <a:t>THz</a:t>
            </a:r>
            <a:r>
              <a:rPr lang="en-US" sz="2200" dirty="0"/>
              <a:t>, </a:t>
            </a:r>
            <a:r>
              <a:rPr lang="en-US" sz="2200" dirty="0" err="1"/>
              <a:t>radiații</a:t>
            </a:r>
            <a:r>
              <a:rPr lang="en-US" sz="2200" dirty="0"/>
              <a:t> cu </a:t>
            </a:r>
            <a:r>
              <a:rPr lang="en-US" sz="2200" dirty="0" err="1"/>
              <a:t>microunde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unde</a:t>
            </a:r>
            <a:r>
              <a:rPr lang="en-US" sz="2200" dirty="0"/>
              <a:t> radio. </a:t>
            </a:r>
            <a:endParaRPr lang="ro-RO" sz="2200" dirty="0"/>
          </a:p>
          <a:p>
            <a:r>
              <a:rPr lang="en-US" sz="2200" dirty="0" err="1"/>
              <a:t>Fiecare</a:t>
            </a:r>
            <a:r>
              <a:rPr lang="en-US" sz="2200" dirty="0"/>
              <a:t> </a:t>
            </a:r>
            <a:r>
              <a:rPr lang="en-US" sz="2200" dirty="0" err="1"/>
              <a:t>dintre</a:t>
            </a:r>
            <a:r>
              <a:rPr lang="en-US" sz="2200" dirty="0"/>
              <a:t> </a:t>
            </a:r>
            <a:r>
              <a:rPr lang="en-US" sz="2200" dirty="0" err="1"/>
              <a:t>aceste</a:t>
            </a:r>
            <a:r>
              <a:rPr lang="en-US" sz="2200" dirty="0"/>
              <a:t> </a:t>
            </a:r>
            <a:r>
              <a:rPr lang="en-US" sz="2200" dirty="0" err="1"/>
              <a:t>tipuri</a:t>
            </a:r>
            <a:r>
              <a:rPr lang="en-US" sz="2200" dirty="0"/>
              <a:t> de </a:t>
            </a:r>
            <a:r>
              <a:rPr lang="en-US" sz="2200" dirty="0" err="1"/>
              <a:t>radiații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</a:t>
            </a:r>
            <a:r>
              <a:rPr lang="en-US" sz="2200" dirty="0" err="1"/>
              <a:t>interacționa</a:t>
            </a:r>
            <a:r>
              <a:rPr lang="en-US" sz="2200" dirty="0"/>
              <a:t> cu </a:t>
            </a:r>
            <a:r>
              <a:rPr lang="en-US" sz="2200" dirty="0" err="1"/>
              <a:t>materia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multe</a:t>
            </a:r>
            <a:r>
              <a:rPr lang="en-US" sz="2200" dirty="0"/>
              <a:t> </a:t>
            </a:r>
            <a:r>
              <a:rPr lang="en-US" sz="2200" dirty="0" err="1"/>
              <a:t>moduri</a:t>
            </a:r>
            <a:r>
              <a:rPr lang="en-US" sz="2200" dirty="0"/>
              <a:t> </a:t>
            </a:r>
            <a:r>
              <a:rPr lang="en-US" sz="2200" dirty="0" err="1"/>
              <a:t>diferite</a:t>
            </a:r>
            <a:r>
              <a:rPr lang="en-US" sz="2200" dirty="0"/>
              <a:t>. </a:t>
            </a:r>
            <a:endParaRPr lang="ro-RO" sz="2200" dirty="0"/>
          </a:p>
          <a:p>
            <a:r>
              <a:rPr lang="en-US" sz="2200" dirty="0"/>
              <a:t>Aceste </a:t>
            </a:r>
            <a:r>
              <a:rPr lang="en-US" sz="2200" dirty="0" err="1"/>
              <a:t>interacțiuni</a:t>
            </a:r>
            <a:r>
              <a:rPr lang="en-US" sz="2200" dirty="0"/>
              <a:t> pot fi convertite la </a:t>
            </a:r>
            <a:r>
              <a:rPr lang="en-US" sz="2200" dirty="0" err="1"/>
              <a:t>tehnica</a:t>
            </a:r>
            <a:r>
              <a:rPr lang="en-US" sz="2200" dirty="0"/>
              <a:t> </a:t>
            </a:r>
            <a:r>
              <a:rPr lang="en-US" sz="2200" dirty="0" err="1"/>
              <a:t>spectroscopică</a:t>
            </a:r>
            <a:r>
              <a:rPr lang="en-US" sz="2200" dirty="0"/>
              <a:t> </a:t>
            </a:r>
            <a:r>
              <a:rPr lang="en-US" sz="2200" dirty="0" err="1"/>
              <a:t>numai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dacă </a:t>
            </a:r>
            <a:r>
              <a:rPr lang="en-US" sz="2200" dirty="0" err="1">
                <a:solidFill>
                  <a:srgbClr val="FF0000"/>
                </a:solidFill>
              </a:rPr>
              <a:t>una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dintre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proprietățile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cheie</a:t>
            </a:r>
            <a:r>
              <a:rPr lang="en-US" sz="2200" dirty="0">
                <a:solidFill>
                  <a:srgbClr val="FF0000"/>
                </a:solidFill>
              </a:rPr>
              <a:t> ale </a:t>
            </a:r>
            <a:r>
              <a:rPr lang="en-US" sz="2200" dirty="0" err="1">
                <a:solidFill>
                  <a:srgbClr val="FF0000"/>
                </a:solidFill>
              </a:rPr>
              <a:t>undei</a:t>
            </a:r>
            <a:r>
              <a:rPr lang="en-US" sz="2200" dirty="0">
                <a:solidFill>
                  <a:srgbClr val="FF0000"/>
                </a:solidFill>
              </a:rPr>
              <a:t>, cum </a:t>
            </a:r>
            <a:r>
              <a:rPr lang="en-US" sz="2200" dirty="0" err="1">
                <a:solidFill>
                  <a:srgbClr val="FF0000"/>
                </a:solidFill>
              </a:rPr>
              <a:t>ar</a:t>
            </a:r>
            <a:r>
              <a:rPr lang="en-US" sz="2200" dirty="0">
                <a:solidFill>
                  <a:srgbClr val="FF0000"/>
                </a:solidFill>
              </a:rPr>
              <a:t> fi </a:t>
            </a:r>
            <a:r>
              <a:rPr lang="en-US" sz="2200" dirty="0" err="1">
                <a:solidFill>
                  <a:srgbClr val="FF0000"/>
                </a:solidFill>
              </a:rPr>
              <a:t>energia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viteza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amplitudinea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frecvența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unghiul</a:t>
            </a:r>
            <a:r>
              <a:rPr lang="en-US" sz="2200" dirty="0">
                <a:solidFill>
                  <a:srgbClr val="FF0000"/>
                </a:solidFill>
              </a:rPr>
              <a:t> de </a:t>
            </a:r>
            <a:r>
              <a:rPr lang="en-US" sz="2200" dirty="0" err="1">
                <a:solidFill>
                  <a:srgbClr val="FF0000"/>
                </a:solidFill>
              </a:rPr>
              <a:t>fază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polarizarea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și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direcția</a:t>
            </a:r>
            <a:r>
              <a:rPr lang="en-US" sz="2200" dirty="0">
                <a:solidFill>
                  <a:srgbClr val="FF0000"/>
                </a:solidFill>
              </a:rPr>
              <a:t> de </a:t>
            </a:r>
            <a:r>
              <a:rPr lang="en-US" sz="2200" dirty="0" err="1">
                <a:solidFill>
                  <a:srgbClr val="FF0000"/>
                </a:solidFill>
              </a:rPr>
              <a:t>propagare</a:t>
            </a:r>
            <a:r>
              <a:rPr lang="en-US" sz="2200" dirty="0">
                <a:solidFill>
                  <a:srgbClr val="FF0000"/>
                </a:solidFill>
              </a:rPr>
              <a:t> sunt </a:t>
            </a:r>
            <a:r>
              <a:rPr lang="en-US" sz="2200" dirty="0" err="1">
                <a:solidFill>
                  <a:srgbClr val="FF0000"/>
                </a:solidFill>
              </a:rPr>
              <a:t>modificate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în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timpul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interacțiunii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endParaRPr lang="ro-RO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9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9753E4B-95E1-F252-A54A-66D3A555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3334"/>
          </a:xfrm>
        </p:spPr>
        <p:txBody>
          <a:bodyPr/>
          <a:lstStyle/>
          <a:p>
            <a:r>
              <a:rPr lang="ro-RO" sz="2200" b="1" dirty="0" err="1"/>
              <a:t>Rrelațiile</a:t>
            </a:r>
            <a:r>
              <a:rPr lang="ro-RO" sz="2200" b="1" dirty="0"/>
              <a:t> dintre spectrul EM și tranziția la nivel atomic sau molecular funcție de categoria de radiații EM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FF9B62A3-24BF-8CAA-B4CF-921D0AA5A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116790"/>
            <a:ext cx="4876800" cy="2203455"/>
          </a:xfrm>
        </p:spPr>
      </p:pic>
      <p:sp>
        <p:nvSpPr>
          <p:cNvPr id="8" name="Substituent conținut 2">
            <a:extLst>
              <a:ext uri="{FF2B5EF4-FFF2-40B4-BE49-F238E27FC236}">
                <a16:creationId xmlns:a16="http://schemas.microsoft.com/office/drawing/2014/main" id="{295F57E8-B444-732A-2FD6-03A2C2C054CF}"/>
              </a:ext>
            </a:extLst>
          </p:cNvPr>
          <p:cNvSpPr txBox="1">
            <a:spLocks/>
          </p:cNvSpPr>
          <p:nvPr/>
        </p:nvSpPr>
        <p:spPr bwMode="auto">
          <a:xfrm>
            <a:off x="381000" y="3505200"/>
            <a:ext cx="8382000" cy="51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 err="1"/>
              <a:t>Tipurile</a:t>
            </a:r>
            <a:r>
              <a:rPr lang="en-US" sz="2200" b="1" dirty="0"/>
              <a:t> </a:t>
            </a:r>
            <a:r>
              <a:rPr lang="en-US" sz="2200" b="1" dirty="0" err="1"/>
              <a:t>tranzitiilor</a:t>
            </a:r>
            <a:r>
              <a:rPr lang="en-US" sz="2200" b="1" dirty="0"/>
              <a:t> </a:t>
            </a:r>
            <a:r>
              <a:rPr lang="en-US" sz="2200" b="1" dirty="0" err="1"/>
              <a:t>atomice</a:t>
            </a:r>
            <a:r>
              <a:rPr lang="en-US" sz="2200" b="1" dirty="0"/>
              <a:t> </a:t>
            </a:r>
            <a:r>
              <a:rPr lang="en-US" sz="2200" b="1" dirty="0" err="1"/>
              <a:t>si</a:t>
            </a:r>
            <a:r>
              <a:rPr lang="en-US" sz="2200" b="1" dirty="0"/>
              <a:t> </a:t>
            </a:r>
            <a:r>
              <a:rPr lang="en-US" sz="2200" b="1" dirty="0" err="1"/>
              <a:t>moleculare</a:t>
            </a:r>
            <a:r>
              <a:rPr lang="en-US" sz="2200" b="1" dirty="0"/>
              <a:t> </a:t>
            </a:r>
            <a:r>
              <a:rPr lang="en-US" sz="2200" b="1" dirty="0" err="1"/>
              <a:t>detectate</a:t>
            </a:r>
            <a:r>
              <a:rPr lang="en-US" sz="2200" b="1" dirty="0"/>
              <a:t> de </a:t>
            </a:r>
            <a:r>
              <a:rPr lang="ro-RO" sz="2200" b="1" dirty="0"/>
              <a:t>: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016C6B6-2E59-675E-2A0A-7E0D303D6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798923"/>
              </p:ext>
            </p:extLst>
          </p:nvPr>
        </p:nvGraphicFramePr>
        <p:xfrm>
          <a:off x="1905000" y="3886200"/>
          <a:ext cx="6096000" cy="288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64178597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850442215"/>
                    </a:ext>
                  </a:extLst>
                </a:gridCol>
              </a:tblGrid>
              <a:tr h="392091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Raze 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Nuclear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3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Raze 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Electronii din nivele de bază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6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UV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Electroni de valență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1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VIS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Electroni de valență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5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IR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Vibrația moleculară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6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Microunde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Rotația </a:t>
                      </a:r>
                      <a:r>
                        <a:rPr lang="ro-RO" dirty="0" err="1"/>
                        <a:t>molecualră</a:t>
                      </a:r>
                      <a:r>
                        <a:rPr lang="ro-RO" dirty="0"/>
                        <a:t>, spinul electronilor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chemeClr val="tx1"/>
                          </a:solidFill>
                        </a:rPr>
                        <a:t>Unde radio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Spinul nuclear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52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52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26C6E73-14ED-9B62-C985-EA96ABB1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Clasificarea spectroscopiei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6FABDF5-7079-BE32-71F8-E5985F820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200" dirty="0"/>
              <a:t>P</a:t>
            </a:r>
            <a:r>
              <a:rPr lang="en-US" sz="2200" dirty="0"/>
              <a:t>e </a:t>
            </a:r>
            <a:r>
              <a:rPr lang="en-US" sz="2200" dirty="0" err="1"/>
              <a:t>baza</a:t>
            </a:r>
            <a:r>
              <a:rPr lang="en-US" sz="2200" dirty="0"/>
              <a:t> </a:t>
            </a:r>
            <a:r>
              <a:rPr lang="en-US" sz="2200" dirty="0" err="1"/>
              <a:t>condițiilor</a:t>
            </a:r>
            <a:r>
              <a:rPr lang="en-US" sz="2200" dirty="0"/>
              <a:t> de transfer de </a:t>
            </a:r>
            <a:r>
              <a:rPr lang="en-US" sz="2200" dirty="0" err="1"/>
              <a:t>energie</a:t>
            </a:r>
            <a:r>
              <a:rPr lang="en-US" sz="2200" dirty="0"/>
              <a:t> </a:t>
            </a:r>
            <a:r>
              <a:rPr lang="en-US" sz="2200" dirty="0" err="1"/>
              <a:t>Spectroscopia</a:t>
            </a:r>
            <a:r>
              <a:rPr lang="en-US" sz="2200" dirty="0"/>
              <a:t> </a:t>
            </a:r>
            <a:r>
              <a:rPr lang="en-US" sz="2200" dirty="0" err="1"/>
              <a:t>poate</a:t>
            </a:r>
            <a:r>
              <a:rPr lang="en-US" sz="2200" dirty="0"/>
              <a:t> fi </a:t>
            </a:r>
            <a:r>
              <a:rPr lang="en-US" sz="2200" dirty="0" err="1"/>
              <a:t>clasificată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două</a:t>
            </a:r>
            <a:r>
              <a:rPr lang="en-US" sz="2200" dirty="0"/>
              <a:t> </a:t>
            </a:r>
            <a:r>
              <a:rPr lang="en-US" sz="2200" dirty="0" err="1"/>
              <a:t>clase</a:t>
            </a:r>
            <a:r>
              <a:rPr lang="en-US" sz="2200" dirty="0"/>
              <a:t> </a:t>
            </a:r>
            <a:r>
              <a:rPr lang="en-US" sz="2200" dirty="0" err="1"/>
              <a:t>mari</a:t>
            </a:r>
            <a:r>
              <a:rPr lang="ro-RO" sz="2200" dirty="0"/>
              <a:t>:</a:t>
            </a:r>
            <a:r>
              <a:rPr lang="en-US" sz="2200" dirty="0"/>
              <a:t> </a:t>
            </a:r>
            <a:endParaRPr lang="ro-RO" sz="2200" dirty="0"/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ro-RO" sz="2200" dirty="0">
                <a:solidFill>
                  <a:srgbClr val="FF0000"/>
                </a:solidFill>
              </a:rPr>
              <a:t>I)</a:t>
            </a:r>
            <a:r>
              <a:rPr lang="ro-RO" sz="2200" dirty="0"/>
              <a:t> </a:t>
            </a:r>
            <a:r>
              <a:rPr lang="en-US" sz="2200" dirty="0"/>
              <a:t>a</a:t>
            </a:r>
            <a:r>
              <a:rPr lang="ro-RO" sz="2200" dirty="0"/>
              <a:t>re</a:t>
            </a:r>
            <a:r>
              <a:rPr lang="en-US" sz="2200" dirty="0"/>
              <a:t> loc un transfer </a:t>
            </a:r>
            <a:r>
              <a:rPr lang="en-US" sz="2200" dirty="0" err="1"/>
              <a:t>eficient</a:t>
            </a:r>
            <a:r>
              <a:rPr lang="en-US" sz="2200" dirty="0"/>
              <a:t> de </a:t>
            </a:r>
            <a:r>
              <a:rPr lang="en-US" sz="2200" dirty="0" err="1"/>
              <a:t>energie</a:t>
            </a:r>
            <a:r>
              <a:rPr lang="en-US" sz="2200" dirty="0"/>
              <a:t> </a:t>
            </a:r>
            <a:r>
              <a:rPr lang="en-US" sz="2200" dirty="0" err="1"/>
              <a:t>între</a:t>
            </a:r>
            <a:r>
              <a:rPr lang="en-US" sz="2200" dirty="0"/>
              <a:t> </a:t>
            </a:r>
            <a:r>
              <a:rPr lang="en-US" sz="2200" dirty="0" err="1"/>
              <a:t>foton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material. </a:t>
            </a:r>
            <a:endParaRPr lang="ro-RO" sz="2200" dirty="0"/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ro-RO" sz="2200" dirty="0">
                <a:solidFill>
                  <a:srgbClr val="FF0000"/>
                </a:solidFill>
              </a:rPr>
              <a:t>II) </a:t>
            </a:r>
            <a:r>
              <a:rPr lang="en-US" sz="2200" dirty="0"/>
              <a:t>nu </a:t>
            </a:r>
            <a:r>
              <a:rPr lang="en-US" sz="2200" dirty="0" err="1"/>
              <a:t>există</a:t>
            </a:r>
            <a:r>
              <a:rPr lang="en-US" sz="2200" dirty="0"/>
              <a:t> un transfer </a:t>
            </a:r>
            <a:r>
              <a:rPr lang="en-US" sz="2200" dirty="0" err="1"/>
              <a:t>efectiv</a:t>
            </a:r>
            <a:r>
              <a:rPr lang="en-US" sz="2200" dirty="0"/>
              <a:t> de </a:t>
            </a:r>
            <a:r>
              <a:rPr lang="en-US" sz="2200" dirty="0" err="1"/>
              <a:t>energie</a:t>
            </a:r>
            <a:r>
              <a:rPr lang="en-US" sz="2200" dirty="0"/>
              <a:t> </a:t>
            </a:r>
            <a:r>
              <a:rPr lang="en-US" sz="2200" dirty="0" err="1"/>
              <a:t>între</a:t>
            </a:r>
            <a:r>
              <a:rPr lang="en-US" sz="2200" dirty="0"/>
              <a:t> </a:t>
            </a:r>
            <a:r>
              <a:rPr lang="en-US" sz="2200" dirty="0" err="1"/>
              <a:t>foton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material, </a:t>
            </a:r>
            <a:r>
              <a:rPr lang="en-US" sz="2200" dirty="0" err="1"/>
              <a:t>dar</a:t>
            </a:r>
            <a:r>
              <a:rPr lang="en-US" sz="2200" dirty="0"/>
              <a:t> </a:t>
            </a:r>
            <a:r>
              <a:rPr lang="en-US" sz="2200" dirty="0" err="1"/>
              <a:t>va</a:t>
            </a:r>
            <a:r>
              <a:rPr lang="en-US" sz="2200" dirty="0"/>
              <a:t> </a:t>
            </a:r>
            <a:r>
              <a:rPr lang="en-US" sz="2200" dirty="0" err="1"/>
              <a:t>avea</a:t>
            </a:r>
            <a:r>
              <a:rPr lang="en-US" sz="2200" dirty="0"/>
              <a:t> loc o </a:t>
            </a:r>
            <a:r>
              <a:rPr lang="en-US" sz="2200" i="1" dirty="0" err="1"/>
              <a:t>schimbare</a:t>
            </a:r>
            <a:r>
              <a:rPr lang="en-US" sz="2200" i="1" dirty="0"/>
              <a:t> de </a:t>
            </a:r>
            <a:r>
              <a:rPr lang="en-US" sz="2200" i="1" dirty="0" err="1"/>
              <a:t>amplitudine</a:t>
            </a:r>
            <a:r>
              <a:rPr lang="en-US" sz="2200" i="1" dirty="0"/>
              <a:t>, </a:t>
            </a:r>
            <a:r>
              <a:rPr lang="en-US" sz="2200" i="1" dirty="0" err="1"/>
              <a:t>unghi</a:t>
            </a:r>
            <a:r>
              <a:rPr lang="en-US" sz="2200" i="1" dirty="0"/>
              <a:t> de </a:t>
            </a:r>
            <a:r>
              <a:rPr lang="en-US" sz="2200" i="1" dirty="0" err="1"/>
              <a:t>fază</a:t>
            </a:r>
            <a:r>
              <a:rPr lang="en-US" sz="2200" i="1" dirty="0"/>
              <a:t>, </a:t>
            </a:r>
            <a:r>
              <a:rPr lang="en-US" sz="2200" i="1" dirty="0" err="1"/>
              <a:t>polarizare</a:t>
            </a:r>
            <a:r>
              <a:rPr lang="en-US" sz="2200" i="1" dirty="0"/>
              <a:t> </a:t>
            </a:r>
            <a:r>
              <a:rPr lang="en-US" sz="2200" i="1" dirty="0" err="1"/>
              <a:t>sau</a:t>
            </a:r>
            <a:r>
              <a:rPr lang="en-US" sz="2200" i="1" dirty="0"/>
              <a:t> </a:t>
            </a:r>
            <a:r>
              <a:rPr lang="en-US" sz="2200" i="1" dirty="0" err="1"/>
              <a:t>direcție</a:t>
            </a:r>
            <a:r>
              <a:rPr lang="en-US" sz="2200" i="1" dirty="0"/>
              <a:t> de </a:t>
            </a:r>
            <a:r>
              <a:rPr lang="en-US" sz="2200" i="1" dirty="0" err="1"/>
              <a:t>propagare</a:t>
            </a:r>
            <a:r>
              <a:rPr lang="en-US" sz="2200" i="1" dirty="0"/>
              <a:t> a </a:t>
            </a:r>
            <a:r>
              <a:rPr lang="en-US" sz="2200" i="1" dirty="0" err="1"/>
              <a:t>undei</a:t>
            </a:r>
            <a:r>
              <a:rPr lang="en-US" sz="2200" dirty="0"/>
              <a:t>. </a:t>
            </a:r>
            <a:endParaRPr lang="ro-RO" sz="2200" dirty="0"/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en-US" sz="2200" dirty="0"/>
              <a:t>Aceste </a:t>
            </a:r>
            <a:r>
              <a:rPr lang="en-US" sz="2200" dirty="0" err="1"/>
              <a:t>modificări</a:t>
            </a:r>
            <a:r>
              <a:rPr lang="en-US" sz="2200" dirty="0"/>
              <a:t> sunt de </a:t>
            </a:r>
            <a:r>
              <a:rPr lang="en-US" sz="2200" dirty="0" err="1"/>
              <a:t>obicei</a:t>
            </a:r>
            <a:r>
              <a:rPr lang="en-US" sz="2200" dirty="0"/>
              <a:t> </a:t>
            </a:r>
            <a:r>
              <a:rPr lang="en-US" sz="2200" i="1" dirty="0" err="1"/>
              <a:t>cauzate</a:t>
            </a:r>
            <a:r>
              <a:rPr lang="en-US" sz="2200" i="1" dirty="0"/>
              <a:t> de </a:t>
            </a:r>
            <a:r>
              <a:rPr lang="en-US" sz="2200" i="1" dirty="0" err="1"/>
              <a:t>reflexie</a:t>
            </a:r>
            <a:r>
              <a:rPr lang="en-US" sz="2200" i="1" dirty="0"/>
              <a:t>, </a:t>
            </a:r>
            <a:r>
              <a:rPr lang="en-US" sz="2200" i="1" dirty="0" err="1"/>
              <a:t>împrăștiere</a:t>
            </a:r>
            <a:r>
              <a:rPr lang="en-US" sz="2200" i="1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i="1" dirty="0" err="1"/>
              <a:t>difracție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12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083B92-FCAC-0592-57B5-331DB9FE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200" b="1" dirty="0"/>
              <a:t>Tehnici spectroscopice din </a:t>
            </a:r>
            <a:r>
              <a:rPr lang="ro-RO" sz="2200" b="1" dirty="0">
                <a:solidFill>
                  <a:srgbClr val="FF0000"/>
                </a:solidFill>
              </a:rPr>
              <a:t>clasa I) </a:t>
            </a:r>
            <a:r>
              <a:rPr lang="ro-RO" sz="2200" b="1" dirty="0"/>
              <a:t>- INCLUD transfer de energie între fotoni și material</a:t>
            </a:r>
            <a:endParaRPr lang="en-US" sz="2200" b="1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213595E-1E69-7243-D5B7-3D4DD6F6F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23819"/>
              </p:ext>
            </p:extLst>
          </p:nvPr>
        </p:nvGraphicFramePr>
        <p:xfrm>
          <a:off x="590964" y="1615440"/>
          <a:ext cx="822960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6">
                  <a:extLst>
                    <a:ext uri="{9D8B030D-6E8A-4147-A177-3AD203B41FA5}">
                      <a16:colId xmlns:a16="http://schemas.microsoft.com/office/drawing/2014/main" val="3918048911"/>
                    </a:ext>
                  </a:extLst>
                </a:gridCol>
                <a:gridCol w="2395773">
                  <a:extLst>
                    <a:ext uri="{9D8B030D-6E8A-4147-A177-3AD203B41FA5}">
                      <a16:colId xmlns:a16="http://schemas.microsoft.com/office/drawing/2014/main" val="2479336666"/>
                    </a:ext>
                  </a:extLst>
                </a:gridCol>
                <a:gridCol w="3376791">
                  <a:extLst>
                    <a:ext uri="{9D8B030D-6E8A-4147-A177-3AD203B41FA5}">
                      <a16:colId xmlns:a16="http://schemas.microsoft.com/office/drawing/2014/main" val="3233177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400" b="0" i="0" dirty="0">
                          <a:solidFill>
                            <a:schemeClr val="tx1"/>
                          </a:solidFill>
                        </a:rPr>
                        <a:t>Tipul transferului de energie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b="0" i="0" dirty="0">
                          <a:solidFill>
                            <a:schemeClr val="tx1"/>
                          </a:solidFill>
                        </a:rPr>
                        <a:t>Domeniul spectrului EM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b="0" i="0" dirty="0">
                          <a:solidFill>
                            <a:schemeClr val="tx1"/>
                          </a:solidFill>
                        </a:rPr>
                        <a:t>Tehnica spectrometrică</a:t>
                      </a:r>
                      <a:endParaRPr lang="en-US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02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400" b="1" dirty="0"/>
                        <a:t>               Absorbția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Raze gamma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</a:t>
                      </a:r>
                      <a:r>
                        <a:rPr lang="ro-RO" sz="1400" dirty="0" err="1"/>
                        <a:t>Mossbauer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34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Absorbția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Raze 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de absorbție cu raze X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86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Absorbția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UV-VIS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UV-VIS</a:t>
                      </a:r>
                    </a:p>
                    <a:p>
                      <a:r>
                        <a:rPr lang="ro-RO" sz="1400" dirty="0"/>
                        <a:t>Spectroscopia absorbției atomice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78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Absorbția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IR</a:t>
                      </a:r>
                    </a:p>
                    <a:p>
                      <a:r>
                        <a:rPr lang="ro-RO" sz="1400" dirty="0"/>
                        <a:t>Spectroscopia </a:t>
                      </a:r>
                      <a:r>
                        <a:rPr lang="ro-RO" sz="1400" dirty="0" err="1"/>
                        <a:t>Raman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67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Absorbția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Microunde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cu microunde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00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Absorbția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Unde radio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EPR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68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Emisia (excitare termică)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UV/VIS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emisiei atomice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89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/>
                        <a:t>Fotoluminiscența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Raze 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 err="1"/>
                        <a:t>Fluoriscența</a:t>
                      </a:r>
                      <a:r>
                        <a:rPr lang="ro-RO" sz="1400" dirty="0"/>
                        <a:t> X-</a:t>
                      </a:r>
                      <a:r>
                        <a:rPr lang="ro-RO" sz="1400" dirty="0" err="1"/>
                        <a:t>ray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92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/>
                        <a:t>Fotoluminiscența</a:t>
                      </a:r>
                      <a:endParaRPr lang="en-US" sz="1400" b="1" dirty="0"/>
                    </a:p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UV/VIS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</a:t>
                      </a:r>
                      <a:r>
                        <a:rPr lang="en-US" sz="1400" dirty="0" err="1"/>
                        <a:t>pectroscopia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fluoriscentă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Spectroscopia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fosforiscentă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Spectroscopia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fluoriscentă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atomică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18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400" b="1" dirty="0" err="1"/>
                        <a:t>Chemiluminiscența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/>
                        <a:t>UV/VIS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Spectroscopia </a:t>
                      </a:r>
                      <a:r>
                        <a:rPr lang="ro-RO" sz="1400" dirty="0" err="1"/>
                        <a:t>chemiluminiscență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13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41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E987EB-1E47-C085-C182-FCB3B914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EA665BB8-DECB-5BCC-7CB6-C0BD704F3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619147"/>
              </p:ext>
            </p:extLst>
          </p:nvPr>
        </p:nvGraphicFramePr>
        <p:xfrm>
          <a:off x="76200" y="1905000"/>
          <a:ext cx="90297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2790336616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16340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Tehnici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Informații obținute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2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XRD (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tehnici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bazate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pe raze 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Structură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cristalină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granulelor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cristaline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99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Extended X-ray absorption fine structure (EXAFS), along with X-ray absorption near edge structure (XANES) /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Structura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fină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cu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absorbție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extinsă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de raze X (EXAFS),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împreună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cu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absorbția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de raze X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lângă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lângă muchia de absorbție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Coeficient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absorbție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raze X (specific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elementului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 –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chimică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speciilor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distanțe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interatomice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factori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Debye–Waller,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asemenea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pentru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uri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necristaline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251279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SAXS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Small-angle X-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ray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scattering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/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(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Difuzarea razelor X cu unghi mic)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Dimensiunea particulelor, distribuția mărimii, </a:t>
                      </a:r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diferențele de densitate la scară nanometrică dintr-o probă pot fi cuantificate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pt-BR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cinetica de creșter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47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9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AD6AECB-59A7-BC49-8506-FAB4CAC6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200" b="1" dirty="0"/>
              <a:t>Tehnici spectroscopice din </a:t>
            </a:r>
            <a:r>
              <a:rPr lang="ro-RO" sz="2200" b="1" dirty="0">
                <a:solidFill>
                  <a:srgbClr val="FF0000"/>
                </a:solidFill>
              </a:rPr>
              <a:t>clasa II </a:t>
            </a:r>
            <a:r>
              <a:rPr lang="ro-RO" sz="2200" b="1" dirty="0"/>
              <a:t>- NU INCLUD transfer de energie între fotoni și material</a:t>
            </a:r>
            <a:endParaRPr lang="en-US" sz="22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8B63170-1691-A344-78D3-40BB546A0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18732"/>
              </p:ext>
            </p:extLst>
          </p:nvPr>
        </p:nvGraphicFramePr>
        <p:xfrm>
          <a:off x="762000" y="1681480"/>
          <a:ext cx="7620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3070095233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705953547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067195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Domeniul spectral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Tipul </a:t>
                      </a:r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interacției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>
                          <a:solidFill>
                            <a:schemeClr val="tx1"/>
                          </a:solidFill>
                        </a:rPr>
                        <a:t>Technica</a:t>
                      </a:r>
                      <a:r>
                        <a:rPr lang="ro-RO" dirty="0">
                          <a:solidFill>
                            <a:schemeClr val="tx1"/>
                          </a:solidFill>
                        </a:rPr>
                        <a:t> spectroscopică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33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Raze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Difracția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Difracția razelor 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84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UV/VIS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Refracția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Refractometria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64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Difuzarea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Nefelometria*</a:t>
                      </a:r>
                    </a:p>
                    <a:p>
                      <a:r>
                        <a:rPr lang="ro-RO" dirty="0"/>
                        <a:t>Turbidimetria*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399980"/>
                  </a:ext>
                </a:extLst>
              </a:tr>
            </a:tbl>
          </a:graphicData>
        </a:graphic>
      </p:graphicFrame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7918ACD-AA55-D147-B5F7-70AB41DB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4" y="3738880"/>
            <a:ext cx="4343400" cy="2509520"/>
          </a:xfrm>
        </p:spPr>
        <p:txBody>
          <a:bodyPr/>
          <a:lstStyle/>
          <a:p>
            <a:pPr marL="0" indent="0" algn="l">
              <a:buNone/>
            </a:pPr>
            <a:r>
              <a:rPr lang="ro-RO" sz="2000" b="1" dirty="0">
                <a:solidFill>
                  <a:srgbClr val="000000"/>
                </a:solidFill>
                <a:latin typeface="ff7"/>
              </a:rPr>
              <a:t>*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ff7"/>
              </a:rPr>
              <a:t>Turbidimetria</a:t>
            </a:r>
            <a:r>
              <a:rPr lang="ro-RO" sz="2000" b="1" i="0" dirty="0">
                <a:solidFill>
                  <a:srgbClr val="000000"/>
                </a:solidFill>
                <a:effectLst/>
                <a:latin typeface="ff7"/>
              </a:rPr>
              <a:t> (</a:t>
            </a:r>
            <a:r>
              <a:rPr lang="ro-RO" sz="2000" b="1" i="1" dirty="0">
                <a:solidFill>
                  <a:srgbClr val="000000"/>
                </a:solidFill>
                <a:effectLst/>
                <a:latin typeface="ff7"/>
              </a:rPr>
              <a:t>soluții dense, lumini puternic difuzate</a:t>
            </a:r>
            <a:r>
              <a:rPr lang="ro-RO" sz="2000" b="1" i="0" dirty="0">
                <a:solidFill>
                  <a:srgbClr val="000000"/>
                </a:solidFill>
                <a:effectLst/>
                <a:latin typeface="ff7"/>
              </a:rPr>
              <a:t>) &amp;</a:t>
            </a:r>
          </a:p>
          <a:p>
            <a:pPr marL="0" indent="0" algn="l">
              <a:buNone/>
            </a:pPr>
            <a:r>
              <a:rPr lang="ro-RO" sz="2000" b="1" dirty="0">
                <a:solidFill>
                  <a:srgbClr val="000000"/>
                </a:solidFill>
                <a:latin typeface="ff7"/>
              </a:rPr>
              <a:t>*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ff7"/>
              </a:rPr>
              <a:t>Nefelometria</a:t>
            </a:r>
            <a:r>
              <a:rPr lang="ro-RO" sz="2000" b="1" i="0" dirty="0">
                <a:solidFill>
                  <a:srgbClr val="000000"/>
                </a:solidFill>
                <a:effectLst/>
                <a:latin typeface="ff7"/>
              </a:rPr>
              <a:t> (</a:t>
            </a:r>
            <a:r>
              <a:rPr lang="ro-RO" sz="2000" b="1" i="1" dirty="0">
                <a:solidFill>
                  <a:srgbClr val="000000"/>
                </a:solidFill>
                <a:effectLst/>
                <a:latin typeface="ff7"/>
              </a:rPr>
              <a:t>lumini slab difuzate</a:t>
            </a:r>
            <a:r>
              <a:rPr lang="ro-RO" sz="2000" b="1" i="0" dirty="0">
                <a:solidFill>
                  <a:srgbClr val="000000"/>
                </a:solidFill>
                <a:effectLst/>
                <a:latin typeface="ff7"/>
              </a:rPr>
              <a:t>) – </a:t>
            </a:r>
          </a:p>
          <a:p>
            <a:pPr marL="0" indent="0" algn="l">
              <a:buNone/>
            </a:pPr>
            <a:r>
              <a:rPr lang="ro-RO" sz="2000" b="1" dirty="0">
                <a:solidFill>
                  <a:srgbClr val="000000"/>
                </a:solidFill>
                <a:latin typeface="ff7"/>
              </a:rPr>
              <a:t>-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 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metode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optice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de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analiz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ă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ce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se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bazeaz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ă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pe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fenomenele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de absorb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ț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ie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care au loc la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trecerea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luminii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printr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-o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solu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ț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ie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apalascent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ă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tulbure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)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 și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permit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determinarea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concentra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ț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iilor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solu</a:t>
            </a:r>
            <a:r>
              <a:rPr lang="ro-RO" sz="2000" b="0" i="0" dirty="0">
                <a:solidFill>
                  <a:srgbClr val="000000"/>
                </a:solidFill>
                <a:effectLst/>
                <a:latin typeface="ff4"/>
              </a:rPr>
              <a:t>ț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ff4"/>
              </a:rPr>
              <a:t>iilor</a:t>
            </a:r>
            <a:endParaRPr lang="en-US" dirty="0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6D0A33A9-07FE-F276-C80D-5FB19A04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3570664"/>
            <a:ext cx="3973378" cy="1747521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11628430-F488-133F-DE02-1E2EB5DAEBBA}"/>
              </a:ext>
            </a:extLst>
          </p:cNvPr>
          <p:cNvSpPr txBox="1"/>
          <p:nvPr/>
        </p:nvSpPr>
        <p:spPr>
          <a:xfrm>
            <a:off x="4648202" y="5459849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A=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luminia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absorbita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de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suspensi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respective</a:t>
            </a:r>
            <a:endParaRPr lang="ro-RO" sz="1400" b="1" i="0" dirty="0">
              <a:solidFill>
                <a:srgbClr val="000000"/>
              </a:solidFill>
              <a:effectLst/>
              <a:latin typeface="ff4"/>
            </a:endParaRPr>
          </a:p>
          <a:p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F=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fascicol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de lumina</a:t>
            </a:r>
            <a:endParaRPr lang="ro-RO" sz="1400" b="1" i="0" dirty="0">
              <a:solidFill>
                <a:srgbClr val="000000"/>
              </a:solidFill>
              <a:effectLst/>
              <a:latin typeface="ff4"/>
            </a:endParaRPr>
          </a:p>
          <a:p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N=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fascicolul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de lumina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difuzat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, se 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masoara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nefelometric</a:t>
            </a:r>
            <a:endParaRPr lang="ro-RO" sz="1400" b="1" i="0" dirty="0">
              <a:solidFill>
                <a:srgbClr val="000000"/>
              </a:solidFill>
              <a:effectLst/>
              <a:latin typeface="ff4"/>
            </a:endParaRPr>
          </a:p>
          <a:p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T=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fascicolul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care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strabate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suspensia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, se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masoara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ff4"/>
              </a:rPr>
              <a:t>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ff4"/>
              </a:rPr>
              <a:t>tubidimetric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8800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F7EC22C-7F0A-BCFE-482F-EFA4463E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1038"/>
            <a:ext cx="8839200" cy="4525962"/>
          </a:xfrm>
        </p:spPr>
        <p:txBody>
          <a:bodyPr/>
          <a:lstStyle/>
          <a:p>
            <a:r>
              <a:rPr lang="ro-RO" sz="2200" dirty="0"/>
              <a:t>P</a:t>
            </a:r>
            <a:r>
              <a:rPr lang="en-US" sz="2200" dirty="0"/>
              <a:t>rez</a:t>
            </a:r>
            <a:r>
              <a:rPr lang="ro-RO" sz="2200" dirty="0" err="1"/>
              <a:t>entăm</a:t>
            </a:r>
            <a:r>
              <a:rPr lang="ro-RO" sz="2200" dirty="0"/>
              <a:t> succint</a:t>
            </a:r>
            <a:r>
              <a:rPr lang="en-US" sz="2200" dirty="0"/>
              <a:t> </a:t>
            </a:r>
            <a:r>
              <a:rPr lang="ro-RO" sz="2200" dirty="0"/>
              <a:t>unele</a:t>
            </a:r>
            <a:r>
              <a:rPr lang="en-US" sz="2200" dirty="0"/>
              <a:t> </a:t>
            </a:r>
            <a:r>
              <a:rPr lang="en-US" sz="2200" dirty="0" err="1"/>
              <a:t>tehnici</a:t>
            </a:r>
            <a:r>
              <a:rPr lang="en-US" sz="2200" dirty="0"/>
              <a:t> de </a:t>
            </a:r>
            <a:r>
              <a:rPr lang="en-US" sz="2200" dirty="0" err="1"/>
              <a:t>caracterizare</a:t>
            </a:r>
            <a:r>
              <a:rPr lang="en-US" sz="2200" dirty="0"/>
              <a:t> </a:t>
            </a:r>
            <a:r>
              <a:rPr lang="en-US" sz="2200" dirty="0" err="1"/>
              <a:t>nanometrologică</a:t>
            </a:r>
            <a:r>
              <a:rPr lang="en-US" sz="2200" dirty="0"/>
              <a:t> </a:t>
            </a:r>
            <a:r>
              <a:rPr lang="en-US" sz="2200" dirty="0" err="1"/>
              <a:t>împreună</a:t>
            </a:r>
            <a:r>
              <a:rPr lang="en-US" sz="2200" dirty="0"/>
              <a:t> cu </a:t>
            </a:r>
            <a:r>
              <a:rPr lang="en-US" sz="2200" dirty="0" err="1"/>
              <a:t>utilizările</a:t>
            </a:r>
            <a:r>
              <a:rPr lang="en-US" sz="2200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err="1"/>
              <a:t>limitările</a:t>
            </a:r>
            <a:r>
              <a:rPr lang="en-US" sz="2200" dirty="0"/>
              <a:t> lor </a:t>
            </a:r>
            <a:r>
              <a:rPr lang="en-US" sz="2200" dirty="0" err="1"/>
              <a:t>potențiale</a:t>
            </a:r>
            <a:r>
              <a:rPr lang="en-US" sz="2200" dirty="0"/>
              <a:t>. </a:t>
            </a:r>
            <a:endParaRPr lang="ro-RO" sz="2200" dirty="0"/>
          </a:p>
          <a:p>
            <a:pPr marL="0" indent="0">
              <a:buNone/>
            </a:pPr>
            <a:endParaRPr lang="ro-RO" sz="2200" dirty="0"/>
          </a:p>
          <a:p>
            <a:pPr marL="0" indent="0">
              <a:buNone/>
            </a:pPr>
            <a:r>
              <a:rPr lang="en-US" sz="2200" dirty="0" err="1"/>
              <a:t>Tehnicile</a:t>
            </a:r>
            <a:r>
              <a:rPr lang="en-US" sz="2200" dirty="0"/>
              <a:t> </a:t>
            </a:r>
            <a:r>
              <a:rPr lang="en-US" sz="2200" dirty="0" err="1"/>
              <a:t>disponibile</a:t>
            </a:r>
            <a:r>
              <a:rPr lang="en-US" sz="2200" dirty="0"/>
              <a:t> </a:t>
            </a:r>
            <a:r>
              <a:rPr lang="ro-RO" sz="2200" dirty="0"/>
              <a:t>sunt</a:t>
            </a:r>
            <a:r>
              <a:rPr lang="en-US" sz="2200" dirty="0"/>
              <a:t> </a:t>
            </a:r>
            <a:r>
              <a:rPr lang="en-US" sz="2200" dirty="0" err="1"/>
              <a:t>clasificate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ro-RO" sz="2200" dirty="0"/>
              <a:t> </a:t>
            </a:r>
            <a:r>
              <a:rPr lang="ro-RO" sz="2200" b="1" dirty="0"/>
              <a:t>3</a:t>
            </a:r>
            <a:r>
              <a:rPr lang="en-US" sz="2200" b="1" dirty="0"/>
              <a:t> </a:t>
            </a:r>
            <a:r>
              <a:rPr lang="en-US" sz="2200" b="1" dirty="0" err="1"/>
              <a:t>grupuri</a:t>
            </a:r>
            <a:r>
              <a:rPr lang="en-US" sz="2200" dirty="0"/>
              <a:t>, </a:t>
            </a:r>
            <a:r>
              <a:rPr lang="en-US" sz="2200" dirty="0" err="1"/>
              <a:t>în</a:t>
            </a:r>
            <a:r>
              <a:rPr lang="en-US" sz="2200" dirty="0"/>
              <a:t> </a:t>
            </a:r>
            <a:r>
              <a:rPr lang="en-US" sz="2200" dirty="0" err="1"/>
              <a:t>funcție</a:t>
            </a:r>
            <a:r>
              <a:rPr lang="en-US" sz="2200" dirty="0"/>
              <a:t> de </a:t>
            </a:r>
            <a:r>
              <a:rPr lang="en-US" sz="2200" dirty="0" err="1"/>
              <a:t>faptul</a:t>
            </a:r>
            <a:r>
              <a:rPr lang="en-US" sz="2200" dirty="0"/>
              <a:t> </a:t>
            </a:r>
            <a:r>
              <a:rPr lang="en-US" sz="2200" dirty="0" err="1"/>
              <a:t>că</a:t>
            </a:r>
            <a:r>
              <a:rPr lang="en-US" sz="2200" dirty="0"/>
              <a:t> </a:t>
            </a:r>
            <a:r>
              <a:rPr lang="en-US" sz="2200" dirty="0" err="1"/>
              <a:t>oferă</a:t>
            </a:r>
            <a:r>
              <a:rPr lang="en-US" sz="2200" dirty="0"/>
              <a:t> </a:t>
            </a:r>
            <a:r>
              <a:rPr lang="en-US" sz="2200" dirty="0" err="1"/>
              <a:t>informații</a:t>
            </a:r>
            <a:r>
              <a:rPr lang="en-US" sz="2200" dirty="0"/>
              <a:t> </a:t>
            </a:r>
            <a:r>
              <a:rPr lang="en-US" sz="2200" dirty="0" err="1"/>
              <a:t>despre</a:t>
            </a:r>
            <a:r>
              <a:rPr lang="en-US" sz="2200" dirty="0"/>
              <a:t> </a:t>
            </a:r>
            <a:r>
              <a:rPr lang="ro-RO" sz="2200" dirty="0"/>
              <a:t>:</a:t>
            </a:r>
          </a:p>
          <a:p>
            <a:pPr marL="0" indent="0">
              <a:buNone/>
            </a:pPr>
            <a:endParaRPr lang="ro-RO" sz="2200" dirty="0"/>
          </a:p>
          <a:p>
            <a:r>
              <a:rPr lang="en-US" sz="2200" i="1" dirty="0" err="1"/>
              <a:t>structura</a:t>
            </a:r>
            <a:r>
              <a:rPr lang="en-US" sz="2200" i="1" dirty="0"/>
              <a:t> </a:t>
            </a:r>
            <a:r>
              <a:rPr lang="en-US" sz="2200" i="1" dirty="0" err="1"/>
              <a:t>atomică</a:t>
            </a:r>
            <a:r>
              <a:rPr lang="en-US" sz="2200" i="1" dirty="0"/>
              <a:t>, </a:t>
            </a:r>
            <a:endParaRPr lang="ro-RO" sz="2200" i="1" dirty="0"/>
          </a:p>
          <a:p>
            <a:r>
              <a:rPr lang="en-US" sz="2200" i="1" dirty="0" err="1"/>
              <a:t>morfologia</a:t>
            </a:r>
            <a:r>
              <a:rPr lang="en-US" sz="2200" i="1" dirty="0"/>
              <a:t> </a:t>
            </a:r>
            <a:r>
              <a:rPr lang="en-US" sz="2200" i="1" dirty="0" err="1"/>
              <a:t>obiectului</a:t>
            </a:r>
            <a:r>
              <a:rPr lang="en-US" sz="2200" i="1" dirty="0"/>
              <a:t> </a:t>
            </a:r>
            <a:endParaRPr lang="ro-RO" sz="2200" i="1" dirty="0"/>
          </a:p>
          <a:p>
            <a:r>
              <a:rPr lang="en-US" sz="2200" i="1" dirty="0" err="1"/>
              <a:t>proprietățile</a:t>
            </a:r>
            <a:r>
              <a:rPr lang="en-US" sz="2200" i="1" dirty="0"/>
              <a:t> electro-</a:t>
            </a:r>
            <a:r>
              <a:rPr lang="en-US" sz="2200" i="1" dirty="0" err="1"/>
              <a:t>optice</a:t>
            </a:r>
            <a:r>
              <a:rPr lang="en-US" sz="2200" i="1" dirty="0"/>
              <a:t> ale </a:t>
            </a:r>
            <a:r>
              <a:rPr lang="en-US" sz="2200" i="1" dirty="0" err="1"/>
              <a:t>nanomaterialelor</a:t>
            </a:r>
            <a:r>
              <a:rPr lang="en-US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9352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0BC0139-384C-D65F-1725-B5CA8EAA5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79929"/>
          </a:xfrm>
        </p:spPr>
        <p:txBody>
          <a:bodyPr/>
          <a:lstStyle/>
          <a:p>
            <a:r>
              <a:rPr lang="ro-RO" sz="2200" b="1" dirty="0"/>
              <a:t>Tehnici n</a:t>
            </a:r>
            <a:r>
              <a:rPr lang="en-US" sz="2200" b="1" dirty="0" err="1"/>
              <a:t>anometrologic</a:t>
            </a:r>
            <a:r>
              <a:rPr lang="ro-RO" sz="2200" b="1" dirty="0"/>
              <a:t>e ce livrează </a:t>
            </a:r>
            <a:r>
              <a:rPr lang="en-US" sz="2200" b="1" dirty="0" err="1"/>
              <a:t>informa</a:t>
            </a:r>
            <a:r>
              <a:rPr lang="ro-RO" sz="2200" b="1" dirty="0"/>
              <a:t>ții despre</a:t>
            </a:r>
            <a:r>
              <a:rPr lang="en-US" sz="2200" b="1" dirty="0"/>
              <a:t> </a:t>
            </a:r>
            <a:r>
              <a:rPr lang="ro-RO" sz="2200" b="1" i="1" dirty="0">
                <a:solidFill>
                  <a:srgbClr val="FF0000"/>
                </a:solidFill>
              </a:rPr>
              <a:t>structura atomică</a:t>
            </a:r>
            <a:br>
              <a:rPr lang="ro-RO" sz="2200" b="1" i="1" dirty="0">
                <a:solidFill>
                  <a:srgbClr val="FF0000"/>
                </a:solidFill>
              </a:rPr>
            </a:br>
            <a:r>
              <a:rPr lang="ro-RO" sz="2200" b="1" dirty="0">
                <a:solidFill>
                  <a:schemeClr val="tx1"/>
                </a:solidFill>
              </a:rPr>
              <a:t>Limitele lor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0D629356-CB5E-453E-7B70-BA7F1828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9" y="2590800"/>
            <a:ext cx="8430802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6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86D6C4-0ACD-28E1-6E26-86E40870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b="1" dirty="0"/>
              <a:t>Tehnici n</a:t>
            </a:r>
            <a:r>
              <a:rPr lang="en-US" sz="2400" b="1" dirty="0" err="1"/>
              <a:t>anometrologic</a:t>
            </a:r>
            <a:r>
              <a:rPr lang="ro-RO" sz="2400" b="1" dirty="0"/>
              <a:t>e ce livrează </a:t>
            </a:r>
            <a:r>
              <a:rPr lang="en-US" sz="2400" b="1" dirty="0" err="1"/>
              <a:t>informa</a:t>
            </a:r>
            <a:r>
              <a:rPr lang="ro-RO" sz="2400" b="1" dirty="0"/>
              <a:t>ții despre</a:t>
            </a:r>
            <a:r>
              <a:rPr lang="en-US" sz="2400" b="1" dirty="0"/>
              <a:t> </a:t>
            </a:r>
            <a:r>
              <a:rPr lang="ro-RO" sz="2400" b="1" i="1" dirty="0">
                <a:solidFill>
                  <a:srgbClr val="FF0000"/>
                </a:solidFill>
              </a:rPr>
              <a:t>structura atomică</a:t>
            </a:r>
            <a:br>
              <a:rPr lang="ro-RO" sz="2400" b="1" i="1" dirty="0">
                <a:solidFill>
                  <a:srgbClr val="FF0000"/>
                </a:solidFill>
              </a:rPr>
            </a:br>
            <a:r>
              <a:rPr lang="ro-RO" sz="2400" b="1" dirty="0">
                <a:solidFill>
                  <a:schemeClr val="tx1"/>
                </a:solidFill>
              </a:rPr>
              <a:t>Limitele lor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0F1E0E8-5345-FC45-82D6-39ADC356E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438400"/>
            <a:ext cx="8229600" cy="3126691"/>
          </a:xfrm>
        </p:spPr>
      </p:pic>
    </p:spTree>
    <p:extLst>
      <p:ext uri="{BB962C8B-B14F-4D97-AF65-F5344CB8AC3E}">
        <p14:creationId xmlns:p14="http://schemas.microsoft.com/office/powerpoint/2010/main" val="276997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5628524-4E30-5CCD-322A-D8C7709F7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051"/>
            <a:ext cx="5943600" cy="3301999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B17CE940-A3DA-1688-0B5F-7A6B43513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02000"/>
            <a:ext cx="5943600" cy="3544059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DB825E1A-2F6C-4637-C304-37C86260E0F1}"/>
              </a:ext>
            </a:extLst>
          </p:cNvPr>
          <p:cNvSpPr txBox="1"/>
          <p:nvPr/>
        </p:nvSpPr>
        <p:spPr>
          <a:xfrm>
            <a:off x="76200" y="2967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/>
              <a:t>Tehnici n</a:t>
            </a:r>
            <a:r>
              <a:rPr lang="en-US" sz="1800" b="1" dirty="0" err="1"/>
              <a:t>anometrologic</a:t>
            </a:r>
            <a:r>
              <a:rPr lang="ro-RO" sz="1800" b="1" dirty="0"/>
              <a:t>e ce livrează </a:t>
            </a:r>
            <a:r>
              <a:rPr lang="en-US" sz="1800" b="1" dirty="0" err="1"/>
              <a:t>informa</a:t>
            </a:r>
            <a:r>
              <a:rPr lang="ro-RO" sz="1800" b="1" dirty="0"/>
              <a:t>ții despre</a:t>
            </a:r>
            <a:r>
              <a:rPr lang="en-US" sz="1800" b="1" dirty="0"/>
              <a:t> </a:t>
            </a:r>
            <a:r>
              <a:rPr lang="ro-RO" sz="1800" b="1" i="1" dirty="0">
                <a:solidFill>
                  <a:srgbClr val="FF0000"/>
                </a:solidFill>
              </a:rPr>
              <a:t>structura atomică</a:t>
            </a:r>
            <a:br>
              <a:rPr lang="ro-RO" sz="1800" b="1" i="1" dirty="0">
                <a:solidFill>
                  <a:srgbClr val="FF0000"/>
                </a:solidFill>
              </a:rPr>
            </a:br>
            <a:r>
              <a:rPr lang="ro-RO" sz="1800" b="1" dirty="0">
                <a:solidFill>
                  <a:schemeClr val="tx1"/>
                </a:solidFill>
              </a:rPr>
              <a:t>Limitele 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2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54F82A2-7211-932C-E989-0737DB72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ro-RO" sz="2200" b="1" dirty="0"/>
              <a:t>Tehnici n</a:t>
            </a:r>
            <a:r>
              <a:rPr lang="en-US" sz="2200" b="1" dirty="0" err="1"/>
              <a:t>anometrologic</a:t>
            </a:r>
            <a:r>
              <a:rPr lang="ro-RO" sz="2200" b="1" dirty="0"/>
              <a:t>e ce livrează informații despre </a:t>
            </a:r>
            <a:r>
              <a:rPr lang="ro-RO" sz="2200" b="1" dirty="0">
                <a:solidFill>
                  <a:srgbClr val="FF0000"/>
                </a:solidFill>
              </a:rPr>
              <a:t>morfologia </a:t>
            </a:r>
            <a:r>
              <a:rPr lang="en-US" sz="2200" b="1" dirty="0"/>
              <a:t>nano-</a:t>
            </a:r>
            <a:r>
              <a:rPr lang="en-US" sz="2200" b="1" dirty="0" err="1"/>
              <a:t>ob</a:t>
            </a:r>
            <a:r>
              <a:rPr lang="ro-RO" sz="2200" b="1" dirty="0" err="1"/>
              <a:t>iectelor</a:t>
            </a:r>
            <a:endParaRPr lang="en-US" sz="2200" b="1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5817FB4-3366-BCF1-A069-89603FF75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7924800" cy="5822732"/>
          </a:xfrm>
        </p:spPr>
      </p:pic>
    </p:spTree>
    <p:extLst>
      <p:ext uri="{BB962C8B-B14F-4D97-AF65-F5344CB8AC3E}">
        <p14:creationId xmlns:p14="http://schemas.microsoft.com/office/powerpoint/2010/main" val="164278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273A0E2-E3C6-F6BC-053C-DE419CBE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/>
              <a:t>Tehnici n</a:t>
            </a:r>
            <a:r>
              <a:rPr lang="en-US" sz="2800" b="1" dirty="0" err="1"/>
              <a:t>anometrologic</a:t>
            </a:r>
            <a:r>
              <a:rPr lang="ro-RO" sz="2800" b="1" dirty="0"/>
              <a:t>e ce livrează informații despre </a:t>
            </a:r>
            <a:r>
              <a:rPr lang="ro-RO" sz="2800" b="1" dirty="0">
                <a:solidFill>
                  <a:srgbClr val="FF0000"/>
                </a:solidFill>
              </a:rPr>
              <a:t>morfologia </a:t>
            </a:r>
            <a:r>
              <a:rPr lang="en-US" sz="2800" b="1" dirty="0"/>
              <a:t>nano-</a:t>
            </a:r>
            <a:r>
              <a:rPr lang="en-US" sz="2800" b="1" dirty="0" err="1"/>
              <a:t>ob</a:t>
            </a:r>
            <a:r>
              <a:rPr lang="ro-RO" sz="2800" b="1" dirty="0" err="1"/>
              <a:t>iectelor</a:t>
            </a:r>
            <a:endParaRPr lang="en-US" sz="2800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8EF60E6E-8354-D7E0-D113-4993FF0E3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133600"/>
            <a:ext cx="8669815" cy="3733800"/>
          </a:xfrm>
        </p:spPr>
      </p:pic>
    </p:spTree>
    <p:extLst>
      <p:ext uri="{BB962C8B-B14F-4D97-AF65-F5344CB8AC3E}">
        <p14:creationId xmlns:p14="http://schemas.microsoft.com/office/powerpoint/2010/main" val="114133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2E6E58-6F79-D398-B481-3DA5874C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/>
              <a:t>Tehnici n</a:t>
            </a:r>
            <a:r>
              <a:rPr lang="en-US" sz="2800" b="1" dirty="0" err="1"/>
              <a:t>anometrologic</a:t>
            </a:r>
            <a:r>
              <a:rPr lang="ro-RO" sz="2800" b="1" dirty="0"/>
              <a:t>e ce livrează informații despre </a:t>
            </a:r>
            <a:r>
              <a:rPr lang="ro-RO" sz="2800" b="1" dirty="0">
                <a:solidFill>
                  <a:srgbClr val="FF0000"/>
                </a:solidFill>
              </a:rPr>
              <a:t>morfologia </a:t>
            </a:r>
            <a:r>
              <a:rPr lang="en-US" sz="2800" b="1" dirty="0"/>
              <a:t>nano-</a:t>
            </a:r>
            <a:r>
              <a:rPr lang="en-US" sz="2800" b="1" dirty="0" err="1"/>
              <a:t>ob</a:t>
            </a:r>
            <a:r>
              <a:rPr lang="ro-RO" sz="2800" b="1" dirty="0" err="1"/>
              <a:t>iectelor</a:t>
            </a:r>
            <a:endParaRPr lang="en-US" sz="2800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FC00F70-60CC-10D6-10D4-D9A68FA8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98" y="1905000"/>
            <a:ext cx="8658004" cy="4553213"/>
          </a:xfrm>
        </p:spPr>
      </p:pic>
    </p:spTree>
    <p:extLst>
      <p:ext uri="{BB962C8B-B14F-4D97-AF65-F5344CB8AC3E}">
        <p14:creationId xmlns:p14="http://schemas.microsoft.com/office/powerpoint/2010/main" val="329714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A88AF75D-1D63-0878-C636-4814FCCAF58A}"/>
              </a:ext>
            </a:extLst>
          </p:cNvPr>
          <p:cNvSpPr txBox="1"/>
          <p:nvPr/>
        </p:nvSpPr>
        <p:spPr>
          <a:xfrm>
            <a:off x="939613" y="307199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b="1" dirty="0"/>
              <a:t>Tehnici n</a:t>
            </a:r>
            <a:r>
              <a:rPr lang="en-US" sz="2400" b="1" dirty="0" err="1"/>
              <a:t>anometrologic</a:t>
            </a:r>
            <a:r>
              <a:rPr lang="ro-RO" sz="2400" b="1" dirty="0"/>
              <a:t>e ce livrează informații despre </a:t>
            </a:r>
            <a:r>
              <a:rPr lang="ro-RO" sz="2400" b="1" dirty="0">
                <a:solidFill>
                  <a:srgbClr val="FF0000"/>
                </a:solidFill>
              </a:rPr>
              <a:t>morfologia </a:t>
            </a:r>
            <a:r>
              <a:rPr lang="en-US" sz="2400" b="1" dirty="0"/>
              <a:t>nano-</a:t>
            </a:r>
            <a:r>
              <a:rPr lang="en-US" sz="2400" b="1" dirty="0" err="1"/>
              <a:t>ob</a:t>
            </a:r>
            <a:r>
              <a:rPr lang="ro-RO" sz="2400" b="1" dirty="0" err="1"/>
              <a:t>iectelor</a:t>
            </a:r>
            <a:endParaRPr lang="en-US" sz="2400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0C892CBD-FBF9-9A84-43F6-AB1AAF88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8002117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97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5700DBC-FD07-CC12-C230-0FD18383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o-RO" sz="2800" b="1" dirty="0"/>
              <a:t>Tehnici n</a:t>
            </a:r>
            <a:r>
              <a:rPr lang="en-US" sz="2800" b="1" dirty="0" err="1"/>
              <a:t>anometrologic</a:t>
            </a:r>
            <a:r>
              <a:rPr lang="ro-RO" sz="2800" b="1" dirty="0"/>
              <a:t>e ce livrează informații despre </a:t>
            </a:r>
            <a:r>
              <a:rPr lang="ro-RO" sz="2800" b="1" dirty="0">
                <a:solidFill>
                  <a:srgbClr val="FF0000"/>
                </a:solidFill>
              </a:rPr>
              <a:t>morfologia </a:t>
            </a:r>
            <a:r>
              <a:rPr lang="en-US" sz="2800" b="1" dirty="0"/>
              <a:t>nano-</a:t>
            </a:r>
            <a:r>
              <a:rPr lang="en-US" sz="2800" b="1" dirty="0" err="1"/>
              <a:t>ob</a:t>
            </a:r>
            <a:r>
              <a:rPr lang="ro-RO" sz="2800" b="1" dirty="0" err="1"/>
              <a:t>iectelor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2523E14-8905-6F93-421B-D938374DC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2438400"/>
            <a:ext cx="8078327" cy="2457793"/>
          </a:xfrm>
        </p:spPr>
      </p:pic>
    </p:spTree>
    <p:extLst>
      <p:ext uri="{BB962C8B-B14F-4D97-AF65-F5344CB8AC3E}">
        <p14:creationId xmlns:p14="http://schemas.microsoft.com/office/powerpoint/2010/main" val="140499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302445"/>
              </p:ext>
            </p:extLst>
          </p:nvPr>
        </p:nvGraphicFramePr>
        <p:xfrm>
          <a:off x="457200" y="3048000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XPS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-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X-ray photoelectron spectroscopy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Structura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electronică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compoziția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elementară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stările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oxidare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legarea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ligandului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sensibil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la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suprafață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FTIR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-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Fourier-transform infrared spectroscopy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grup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: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tehnici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suplimentare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pentru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structură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/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compoziție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/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proprietăți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principale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)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suprafeței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legarea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ligandului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7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D55A2EB-AA88-3DED-8DD4-8BA7B465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72339"/>
            <a:ext cx="8686800" cy="6385661"/>
          </a:xfr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EDAD2C36-1842-FC7C-7ED9-E160336438E1}"/>
              </a:ext>
            </a:extLst>
          </p:cNvPr>
          <p:cNvSpPr txBox="1"/>
          <p:nvPr/>
        </p:nvSpPr>
        <p:spPr>
          <a:xfrm>
            <a:off x="266700" y="3429000"/>
            <a:ext cx="5295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/>
              <a:t>Tehnici n</a:t>
            </a:r>
            <a:r>
              <a:rPr lang="en-US" sz="1800" b="1" dirty="0" err="1"/>
              <a:t>anometrologic</a:t>
            </a:r>
            <a:r>
              <a:rPr lang="ro-RO" sz="1800" b="1" dirty="0"/>
              <a:t>e ce livrează informații despre </a:t>
            </a:r>
            <a:r>
              <a:rPr lang="ro-RO" sz="1800" b="1" dirty="0">
                <a:solidFill>
                  <a:srgbClr val="FF0000"/>
                </a:solidFill>
              </a:rPr>
              <a:t>morfologia </a:t>
            </a:r>
            <a:r>
              <a:rPr lang="en-US" sz="1800" b="1" dirty="0"/>
              <a:t>nano-</a:t>
            </a:r>
            <a:r>
              <a:rPr lang="en-US" sz="1800" b="1" dirty="0" err="1"/>
              <a:t>ob</a:t>
            </a:r>
            <a:r>
              <a:rPr lang="ro-RO" sz="1800" b="1" dirty="0" err="1"/>
              <a:t>iectelor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06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F27C5C-0201-3279-67DD-BE265F89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/>
              <a:t>Tehnici n</a:t>
            </a:r>
            <a:r>
              <a:rPr lang="en-US" sz="2800" b="1" dirty="0" err="1"/>
              <a:t>anometrologic</a:t>
            </a:r>
            <a:r>
              <a:rPr lang="ro-RO" sz="2800" b="1" dirty="0"/>
              <a:t>e ce livrează informații despre </a:t>
            </a:r>
            <a:r>
              <a:rPr lang="ro-RO" sz="2800" b="1" dirty="0">
                <a:solidFill>
                  <a:srgbClr val="FF0000"/>
                </a:solidFill>
              </a:rPr>
              <a:t>morfologia </a:t>
            </a:r>
            <a:r>
              <a:rPr lang="en-US" sz="2800" b="1" dirty="0"/>
              <a:t>nano-</a:t>
            </a:r>
            <a:r>
              <a:rPr lang="en-US" sz="2800" b="1" dirty="0" err="1"/>
              <a:t>ob</a:t>
            </a:r>
            <a:r>
              <a:rPr lang="ro-RO" sz="2800" b="1" dirty="0" err="1"/>
              <a:t>iectelor</a:t>
            </a:r>
            <a:endParaRPr lang="en-US" sz="2800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52EE6B5B-C704-6579-F11B-5B34A279B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99" y="2514600"/>
            <a:ext cx="8875402" cy="1518161"/>
          </a:xfrm>
        </p:spPr>
      </p:pic>
    </p:spTree>
    <p:extLst>
      <p:ext uri="{BB962C8B-B14F-4D97-AF65-F5344CB8AC3E}">
        <p14:creationId xmlns:p14="http://schemas.microsoft.com/office/powerpoint/2010/main" val="3931662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3FC996-F0E7-282C-CBE9-ED6BE54EF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200" b="1" dirty="0"/>
              <a:t>Tehnici </a:t>
            </a:r>
            <a:r>
              <a:rPr lang="en-US" sz="2200" b="1" dirty="0" err="1"/>
              <a:t>Nanometrologic</a:t>
            </a:r>
            <a:r>
              <a:rPr lang="ro-RO" sz="2200" b="1" dirty="0"/>
              <a:t>e ce livrează </a:t>
            </a:r>
            <a:r>
              <a:rPr lang="en-US" sz="2200" b="1" dirty="0" err="1"/>
              <a:t>informa</a:t>
            </a:r>
            <a:r>
              <a:rPr lang="ro-RO" sz="2200" b="1" dirty="0"/>
              <a:t>ții despre </a:t>
            </a:r>
            <a:r>
              <a:rPr lang="en-US" sz="2200" b="1" dirty="0"/>
              <a:t> </a:t>
            </a:r>
            <a:r>
              <a:rPr lang="ro-RO" sz="2200" b="1" i="1" dirty="0" err="1">
                <a:solidFill>
                  <a:srgbClr val="FF0000"/>
                </a:solidFill>
              </a:rPr>
              <a:t>propietățile</a:t>
            </a:r>
            <a:r>
              <a:rPr lang="ro-RO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electro-optic</a:t>
            </a:r>
            <a:r>
              <a:rPr lang="ro-RO" sz="2200" b="1" i="1" dirty="0">
                <a:solidFill>
                  <a:srgbClr val="FF0000"/>
                </a:solidFill>
              </a:rPr>
              <a:t>e </a:t>
            </a:r>
            <a:r>
              <a:rPr lang="ro-RO" sz="2200" b="1" i="1" dirty="0"/>
              <a:t>ale</a:t>
            </a:r>
            <a:r>
              <a:rPr lang="en-US" sz="2200" b="1" dirty="0"/>
              <a:t> nano-</a:t>
            </a:r>
            <a:r>
              <a:rPr lang="en-US" sz="2200" b="1" dirty="0" err="1"/>
              <a:t>ob</a:t>
            </a:r>
            <a:r>
              <a:rPr lang="ro-RO" sz="2200" b="1" dirty="0" err="1"/>
              <a:t>iectelor</a:t>
            </a:r>
            <a:endParaRPr lang="en-US" sz="2200" b="1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441FE05-D714-BFB7-D18A-D8296102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" y="2362200"/>
            <a:ext cx="8802328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31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86BD5A-68F7-C143-ABEC-41CB510E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b="1" dirty="0"/>
              <a:t>Tehnici </a:t>
            </a:r>
            <a:r>
              <a:rPr lang="en-US" sz="2400" b="1" dirty="0" err="1"/>
              <a:t>Nanometrologic</a:t>
            </a:r>
            <a:r>
              <a:rPr lang="ro-RO" sz="2400" b="1" dirty="0"/>
              <a:t>e ce livrează </a:t>
            </a:r>
            <a:r>
              <a:rPr lang="en-US" sz="2400" b="1" dirty="0" err="1"/>
              <a:t>informa</a:t>
            </a:r>
            <a:r>
              <a:rPr lang="ro-RO" sz="2400" b="1" dirty="0"/>
              <a:t>ții despre </a:t>
            </a:r>
            <a:r>
              <a:rPr lang="en-US" sz="2400" b="1" dirty="0"/>
              <a:t> </a:t>
            </a:r>
            <a:r>
              <a:rPr lang="ro-RO" sz="2400" b="1" i="1" dirty="0" err="1">
                <a:solidFill>
                  <a:srgbClr val="FF0000"/>
                </a:solidFill>
              </a:rPr>
              <a:t>propietățile</a:t>
            </a:r>
            <a:r>
              <a:rPr lang="ro-RO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electro-optic</a:t>
            </a:r>
            <a:r>
              <a:rPr lang="ro-RO" sz="2400" b="1" i="1" dirty="0">
                <a:solidFill>
                  <a:srgbClr val="FF0000"/>
                </a:solidFill>
              </a:rPr>
              <a:t>e </a:t>
            </a:r>
            <a:r>
              <a:rPr lang="ro-RO" sz="2400" b="1" i="1" dirty="0"/>
              <a:t>ale</a:t>
            </a:r>
            <a:r>
              <a:rPr lang="en-US" sz="2400" b="1" dirty="0"/>
              <a:t> nano-</a:t>
            </a:r>
            <a:r>
              <a:rPr lang="en-US" sz="2400" b="1" dirty="0" err="1"/>
              <a:t>ob</a:t>
            </a:r>
            <a:r>
              <a:rPr lang="ro-RO" sz="2400" b="1" dirty="0" err="1"/>
              <a:t>iectelor</a:t>
            </a:r>
            <a:endParaRPr lang="en-US" sz="2400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7EF56AB7-D1A6-0F6D-75E1-017820C07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514600"/>
            <a:ext cx="8229600" cy="2630262"/>
          </a:xfrm>
        </p:spPr>
      </p:pic>
    </p:spTree>
    <p:extLst>
      <p:ext uri="{BB962C8B-B14F-4D97-AF65-F5344CB8AC3E}">
        <p14:creationId xmlns:p14="http://schemas.microsoft.com/office/powerpoint/2010/main" val="4248139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/>
              <a:t>Tehnica DLS pentru caracterizarea </a:t>
            </a:r>
            <a:r>
              <a:rPr lang="ro-RO" sz="2800" b="1" dirty="0">
                <a:solidFill>
                  <a:srgbClr val="FF0000"/>
                </a:solidFill>
              </a:rPr>
              <a:t>dimensiunilor</a:t>
            </a:r>
            <a:r>
              <a:rPr lang="ro-RO" sz="2800" b="1" dirty="0"/>
              <a:t> particulelor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2590800"/>
            <a:ext cx="89154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Difuzarea</a:t>
            </a:r>
            <a:r>
              <a:rPr lang="en-US" sz="2000" b="1" dirty="0"/>
              <a:t> </a:t>
            </a:r>
            <a:r>
              <a:rPr lang="en-US" sz="2000" b="1" dirty="0" err="1"/>
              <a:t>dinamică</a:t>
            </a:r>
            <a:r>
              <a:rPr lang="en-US" sz="2000" b="1" dirty="0"/>
              <a:t> a </a:t>
            </a:r>
            <a:r>
              <a:rPr lang="en-US" sz="2000" b="1" dirty="0" err="1"/>
              <a:t>luminii</a:t>
            </a:r>
            <a:r>
              <a:rPr lang="en-US" sz="2000" b="1" dirty="0"/>
              <a:t> (DLS) </a:t>
            </a:r>
            <a:r>
              <a:rPr lang="ro-RO" sz="2000" b="1" dirty="0"/>
              <a:t>-</a:t>
            </a:r>
            <a:r>
              <a:rPr lang="en-US" sz="2000" dirty="0"/>
              <a:t> </a:t>
            </a:r>
            <a:r>
              <a:rPr lang="en-US" sz="2000" dirty="0" err="1"/>
              <a:t>tehnică</a:t>
            </a:r>
            <a:r>
              <a:rPr lang="en-US" sz="2000" dirty="0"/>
              <a:t> de </a:t>
            </a:r>
            <a:r>
              <a:rPr lang="en-US" sz="2000" dirty="0" err="1"/>
              <a:t>măsurare</a:t>
            </a:r>
            <a:r>
              <a:rPr lang="en-US" sz="2000" dirty="0"/>
              <a:t> </a:t>
            </a:r>
            <a:r>
              <a:rPr lang="en-US" sz="2000" dirty="0" err="1"/>
              <a:t>precisă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dimensiunilor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i="1" dirty="0" err="1"/>
              <a:t>în</a:t>
            </a:r>
            <a:r>
              <a:rPr lang="en-US" sz="2000" i="1" dirty="0"/>
              <a:t> </a:t>
            </a:r>
            <a:r>
              <a:rPr lang="en-US" sz="2000" i="1" dirty="0" err="1"/>
              <a:t>suspensii</a:t>
            </a:r>
            <a:r>
              <a:rPr lang="en-US" sz="2000" i="1" dirty="0"/>
              <a:t> </a:t>
            </a:r>
            <a:r>
              <a:rPr lang="en-US" sz="2000" i="1" dirty="0" err="1"/>
              <a:t>și</a:t>
            </a:r>
            <a:r>
              <a:rPr lang="en-US" sz="2000" i="1" dirty="0"/>
              <a:t> </a:t>
            </a:r>
            <a:r>
              <a:rPr lang="en-US" sz="2000" i="1" dirty="0" err="1"/>
              <a:t>emulsii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/>
              <a:t>Este o </a:t>
            </a:r>
            <a:r>
              <a:rPr lang="en-US" sz="2000" dirty="0" err="1"/>
              <a:t>tehnică</a:t>
            </a:r>
            <a:r>
              <a:rPr lang="en-US" sz="2000" dirty="0"/>
              <a:t> </a:t>
            </a:r>
            <a:r>
              <a:rPr lang="en-US" sz="2000" dirty="0" err="1"/>
              <a:t>potrivită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caracterizarea</a:t>
            </a:r>
            <a:r>
              <a:rPr lang="en-US" sz="2000" dirty="0"/>
              <a:t> </a:t>
            </a:r>
            <a:r>
              <a:rPr lang="en-US" sz="2000" dirty="0" err="1"/>
              <a:t>nanoparticulelor</a:t>
            </a:r>
            <a:r>
              <a:rPr lang="en-US" sz="2000" dirty="0"/>
              <a:t>.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avantaje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a </a:t>
            </a:r>
            <a:r>
              <a:rPr lang="en-US" sz="2000" dirty="0" err="1"/>
              <a:t>probelor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concentrate,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celor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diluate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capacitatea</a:t>
            </a:r>
            <a:r>
              <a:rPr lang="en-US" sz="2000" dirty="0"/>
              <a:t> de a </a:t>
            </a:r>
            <a:r>
              <a:rPr lang="en-US" sz="2000" dirty="0" err="1"/>
              <a:t>determina</a:t>
            </a:r>
            <a:r>
              <a:rPr lang="en-US" sz="2000" dirty="0"/>
              <a:t> </a:t>
            </a:r>
            <a:r>
              <a:rPr lang="en-US" sz="2000" dirty="0" err="1"/>
              <a:t>potențialul</a:t>
            </a:r>
            <a:r>
              <a:rPr lang="en-US" sz="2000" dirty="0"/>
              <a:t> Zeta, </a:t>
            </a:r>
            <a:r>
              <a:rPr lang="en-US" sz="2000" dirty="0" err="1"/>
              <a:t>greutatea</a:t>
            </a:r>
            <a:r>
              <a:rPr lang="en-US" sz="2000" dirty="0"/>
              <a:t> </a:t>
            </a:r>
            <a:r>
              <a:rPr lang="en-US" sz="2000" dirty="0" err="1"/>
              <a:t>moleculară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concentrația</a:t>
            </a:r>
            <a:r>
              <a:rPr lang="en-US" sz="2000" dirty="0"/>
              <a:t>, care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integrată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analizoare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4473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331943-70B3-5E75-8DEA-7C61385B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/>
              <a:t>Tehnica DLS pentru caracterizarea </a:t>
            </a:r>
            <a:r>
              <a:rPr lang="ro-RO" sz="2800" b="1" dirty="0">
                <a:solidFill>
                  <a:srgbClr val="FF0000"/>
                </a:solidFill>
              </a:rPr>
              <a:t>dimensiunilor</a:t>
            </a:r>
            <a:r>
              <a:rPr lang="ro-RO" sz="2800" b="1" dirty="0"/>
              <a:t> particulelor</a:t>
            </a:r>
            <a:endParaRPr lang="en-US" sz="28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DCD2A88-3B8F-7655-6A7D-86FEA9CF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 </a:t>
            </a:r>
            <a:r>
              <a:rPr lang="en-US" sz="2400" dirty="0" err="1"/>
              <a:t>bazează</a:t>
            </a:r>
            <a:r>
              <a:rPr lang="en-US" sz="2400" dirty="0"/>
              <a:t> pe </a:t>
            </a:r>
            <a:r>
              <a:rPr lang="en-US" sz="2400" dirty="0" err="1"/>
              <a:t>mișcarea</a:t>
            </a:r>
            <a:r>
              <a:rPr lang="en-US" sz="2400" dirty="0"/>
              <a:t> </a:t>
            </a:r>
            <a:r>
              <a:rPr lang="en-US" sz="2400" dirty="0" err="1"/>
              <a:t>browniană</a:t>
            </a:r>
            <a:r>
              <a:rPr lang="en-US" sz="2400" dirty="0"/>
              <a:t> a </a:t>
            </a:r>
            <a:r>
              <a:rPr lang="en-US" sz="2400" dirty="0" err="1"/>
              <a:t>particulelor</a:t>
            </a:r>
            <a:r>
              <a:rPr lang="en-US" sz="2400" dirty="0"/>
              <a:t> - </a:t>
            </a:r>
            <a:r>
              <a:rPr lang="en-US" sz="2400" dirty="0" err="1"/>
              <a:t>aceasta</a:t>
            </a:r>
            <a:r>
              <a:rPr lang="en-US" sz="2400" dirty="0"/>
              <a:t> </a:t>
            </a:r>
            <a:r>
              <a:rPr lang="en-US" sz="2400" dirty="0" err="1"/>
              <a:t>afirmă</a:t>
            </a:r>
            <a:r>
              <a:rPr lang="en-US" sz="2400" dirty="0"/>
              <a:t> </a:t>
            </a:r>
            <a:r>
              <a:rPr lang="en-US" sz="2400" dirty="0" err="1"/>
              <a:t>că</a:t>
            </a:r>
            <a:r>
              <a:rPr lang="en-US" sz="2400" dirty="0"/>
              <a:t> </a:t>
            </a:r>
            <a:r>
              <a:rPr lang="en-US" sz="2400" dirty="0" err="1"/>
              <a:t>particulele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 se </a:t>
            </a:r>
            <a:r>
              <a:rPr lang="en-US" sz="2400" dirty="0" err="1"/>
              <a:t>mișcă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repede</a:t>
            </a:r>
            <a:r>
              <a:rPr lang="en-US" sz="2400" dirty="0"/>
              <a:t>, ca </a:t>
            </a:r>
            <a:r>
              <a:rPr lang="en-US" sz="2400" dirty="0" err="1"/>
              <a:t>cele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mari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se </a:t>
            </a:r>
            <a:r>
              <a:rPr lang="en-US" sz="2400" dirty="0" err="1"/>
              <a:t>mișcă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lent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lichid</a:t>
            </a:r>
            <a:r>
              <a:rPr lang="en-US" sz="2400" dirty="0"/>
              <a:t>. Lumina </a:t>
            </a:r>
            <a:r>
              <a:rPr lang="en-US" sz="2400" dirty="0" err="1"/>
              <a:t>împrăștiată</a:t>
            </a:r>
            <a:r>
              <a:rPr lang="en-US" sz="2400" dirty="0"/>
              <a:t> de </a:t>
            </a:r>
            <a:r>
              <a:rPr lang="en-US" sz="2400" dirty="0" err="1"/>
              <a:t>particule</a:t>
            </a:r>
            <a:r>
              <a:rPr lang="en-US" sz="2400" dirty="0"/>
              <a:t> </a:t>
            </a:r>
            <a:r>
              <a:rPr lang="en-US" sz="2400" dirty="0" err="1"/>
              <a:t>conține</a:t>
            </a:r>
            <a:r>
              <a:rPr lang="en-US" sz="2400" dirty="0"/>
              <a:t> </a:t>
            </a:r>
            <a:r>
              <a:rPr lang="en-US" sz="2400" i="1" dirty="0" err="1"/>
              <a:t>informații</a:t>
            </a:r>
            <a:r>
              <a:rPr lang="en-US" sz="2400" i="1" dirty="0"/>
              <a:t> </a:t>
            </a:r>
            <a:r>
              <a:rPr lang="en-US" sz="2400" i="1" dirty="0" err="1"/>
              <a:t>despre</a:t>
            </a:r>
            <a:r>
              <a:rPr lang="en-US" sz="2400" i="1" dirty="0"/>
              <a:t> </a:t>
            </a:r>
            <a:r>
              <a:rPr lang="en-US" sz="2400" i="1" dirty="0" err="1"/>
              <a:t>viteza</a:t>
            </a:r>
            <a:r>
              <a:rPr lang="en-US" sz="2400" i="1" dirty="0"/>
              <a:t> de </a:t>
            </a:r>
            <a:r>
              <a:rPr lang="en-US" sz="2400" i="1" dirty="0" err="1"/>
              <a:t>difuzie</a:t>
            </a:r>
            <a:r>
              <a:rPr lang="en-US" sz="2400" i="1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, </a:t>
            </a:r>
            <a:r>
              <a:rPr lang="en-US" sz="2400" dirty="0" err="1"/>
              <a:t>prin</a:t>
            </a:r>
            <a:r>
              <a:rPr lang="en-US" sz="2400" dirty="0"/>
              <a:t> </a:t>
            </a:r>
            <a:r>
              <a:rPr lang="en-US" sz="2400" dirty="0" err="1"/>
              <a:t>urmare</a:t>
            </a:r>
            <a:r>
              <a:rPr lang="en-US" sz="2400" dirty="0"/>
              <a:t>, </a:t>
            </a:r>
            <a:r>
              <a:rPr lang="en-US" sz="2400" dirty="0" err="1"/>
              <a:t>despre</a:t>
            </a:r>
            <a:r>
              <a:rPr lang="en-US" sz="2400" dirty="0"/>
              <a:t> </a:t>
            </a:r>
            <a:r>
              <a:rPr lang="en-US" sz="2400" i="1" dirty="0" err="1"/>
              <a:t>distribuția</a:t>
            </a:r>
            <a:r>
              <a:rPr lang="en-US" sz="2400" i="1" dirty="0"/>
              <a:t> </a:t>
            </a:r>
            <a:r>
              <a:rPr lang="en-US" sz="2400" i="1" dirty="0" err="1"/>
              <a:t>mărimii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ro-RO" sz="2400" dirty="0"/>
              <a:t>LS -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analiza</a:t>
            </a:r>
            <a:r>
              <a:rPr lang="en-US" sz="2400" dirty="0"/>
              <a:t> </a:t>
            </a:r>
            <a:r>
              <a:rPr lang="en-US" sz="2400" dirty="0" err="1"/>
              <a:t>particulelor</a:t>
            </a:r>
            <a:r>
              <a:rPr lang="en-US" sz="2400" dirty="0"/>
              <a:t> </a:t>
            </a:r>
            <a:r>
              <a:rPr lang="ro-RO" sz="2400" dirty="0"/>
              <a:t>(</a:t>
            </a:r>
            <a:r>
              <a:rPr lang="en-US" sz="2400" dirty="0"/>
              <a:t>0,3 nm la 10000 nm</a:t>
            </a:r>
            <a:r>
              <a:rPr lang="ro-RO" sz="2400" dirty="0"/>
              <a:t>)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r>
              <a:rPr lang="ro-RO" sz="2400" dirty="0"/>
              <a:t>Comparați cu di</a:t>
            </a:r>
            <a:r>
              <a:rPr lang="en-US" sz="2400" dirty="0" err="1"/>
              <a:t>fracția</a:t>
            </a:r>
            <a:r>
              <a:rPr lang="en-US" sz="2400" dirty="0"/>
              <a:t> cu laser (LD) </a:t>
            </a:r>
            <a:r>
              <a:rPr lang="ro-RO" sz="2400" dirty="0"/>
              <a:t>cu </a:t>
            </a:r>
            <a:r>
              <a:rPr lang="en-US" sz="2400" dirty="0" err="1"/>
              <a:t>limitele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particulele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mici</a:t>
            </a:r>
            <a:r>
              <a:rPr lang="en-US" sz="2400" dirty="0"/>
              <a:t> de 100 nm din </a:t>
            </a:r>
            <a:r>
              <a:rPr lang="en-US" sz="2400" dirty="0" err="1"/>
              <a:t>cauza</a:t>
            </a:r>
            <a:r>
              <a:rPr lang="en-US" sz="2400" dirty="0"/>
              <a:t> </a:t>
            </a:r>
            <a:r>
              <a:rPr lang="en-US" sz="2400" dirty="0" err="1"/>
              <a:t>semnalului</a:t>
            </a:r>
            <a:r>
              <a:rPr lang="en-US" sz="2400" dirty="0"/>
              <a:t> slab </a:t>
            </a:r>
            <a:r>
              <a:rPr lang="en-US" sz="2400" dirty="0" err="1"/>
              <a:t>și</a:t>
            </a:r>
            <a:r>
              <a:rPr lang="en-US" sz="2400" dirty="0"/>
              <a:t> a </a:t>
            </a:r>
            <a:r>
              <a:rPr lang="en-US" sz="2400" dirty="0" err="1"/>
              <a:t>variației</a:t>
            </a:r>
            <a:r>
              <a:rPr lang="en-US" sz="2400" dirty="0"/>
              <a:t> </a:t>
            </a:r>
            <a:r>
              <a:rPr lang="en-US" sz="2400" dirty="0" err="1"/>
              <a:t>unghiulare</a:t>
            </a:r>
            <a:r>
              <a:rPr lang="en-US" sz="2400" dirty="0"/>
              <a:t> </a:t>
            </a:r>
            <a:r>
              <a:rPr lang="en-US" sz="2400" dirty="0" err="1"/>
              <a:t>scăzute</a:t>
            </a:r>
            <a:r>
              <a:rPr lang="en-US" sz="2400" dirty="0"/>
              <a:t> a </a:t>
            </a:r>
            <a:r>
              <a:rPr lang="en-US" sz="2400" dirty="0" err="1"/>
              <a:t>semnalului</a:t>
            </a:r>
            <a:r>
              <a:rPr lang="en-US" sz="2400" dirty="0"/>
              <a:t> de </a:t>
            </a:r>
            <a:r>
              <a:rPr lang="en-US" sz="2400" dirty="0" err="1"/>
              <a:t>împrăștiere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07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063"/>
            <a:ext cx="8382000" cy="1143000"/>
          </a:xfrm>
        </p:spPr>
        <p:txBody>
          <a:bodyPr/>
          <a:lstStyle/>
          <a:p>
            <a:r>
              <a:rPr lang="ro-RO" sz="4000" dirty="0"/>
              <a:t>Calculul mărimii particulelor cu </a:t>
            </a:r>
            <a:r>
              <a:rPr lang="en-US" sz="4000" dirty="0"/>
              <a:t>DLS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1501956"/>
            <a:ext cx="2095682" cy="1204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70602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Tehnica</a:t>
            </a:r>
            <a:r>
              <a:rPr lang="en-US" dirty="0"/>
              <a:t> Dynamic Light Scattering (DLS)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optic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înregistrarea</a:t>
            </a:r>
            <a:r>
              <a:rPr lang="en-US" dirty="0"/>
              <a:t>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luminos</a:t>
            </a:r>
            <a:r>
              <a:rPr lang="en-US" dirty="0"/>
              <a:t> </a:t>
            </a:r>
            <a:r>
              <a:rPr lang="en-US" dirty="0" err="1"/>
              <a:t>împrăștiat</a:t>
            </a:r>
            <a:r>
              <a:rPr lang="en-US" dirty="0"/>
              <a:t> la un </a:t>
            </a:r>
            <a:r>
              <a:rPr lang="en-US" dirty="0" err="1"/>
              <a:t>unghi</a:t>
            </a:r>
            <a:r>
              <a:rPr lang="en-US" dirty="0"/>
              <a:t> fix. </a:t>
            </a:r>
            <a:endParaRPr lang="ro-RO" dirty="0"/>
          </a:p>
          <a:p>
            <a:r>
              <a:rPr lang="en-US" dirty="0" err="1"/>
              <a:t>Particulele</a:t>
            </a:r>
            <a:r>
              <a:rPr lang="en-US" dirty="0"/>
              <a:t> sunt </a:t>
            </a:r>
            <a:r>
              <a:rPr lang="en-US" dirty="0" err="1"/>
              <a:t>iluminate</a:t>
            </a:r>
            <a:r>
              <a:rPr lang="en-US" dirty="0"/>
              <a:t> cu o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monocromatică</a:t>
            </a:r>
            <a:r>
              <a:rPr lang="en-US" dirty="0"/>
              <a:t>, </a:t>
            </a:r>
            <a:r>
              <a:rPr lang="en-US" dirty="0" err="1"/>
              <a:t>coerentă</a:t>
            </a:r>
            <a:r>
              <a:rPr lang="en-US" dirty="0"/>
              <a:t> (laser)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înregistrează</a:t>
            </a:r>
            <a:r>
              <a:rPr lang="en-US" dirty="0"/>
              <a:t> lumina </a:t>
            </a:r>
            <a:r>
              <a:rPr lang="en-US" dirty="0" err="1"/>
              <a:t>împrăștiată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Fluctuația</a:t>
            </a:r>
            <a:r>
              <a:rPr lang="en-US" dirty="0"/>
              <a:t> </a:t>
            </a:r>
            <a:r>
              <a:rPr lang="en-US" dirty="0" err="1"/>
              <a:t>temporală</a:t>
            </a:r>
            <a:r>
              <a:rPr lang="en-US" dirty="0"/>
              <a:t> a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luminos</a:t>
            </a:r>
            <a:r>
              <a:rPr lang="en-US" dirty="0"/>
              <a:t> </a:t>
            </a:r>
            <a:r>
              <a:rPr lang="en-US" dirty="0" err="1"/>
              <a:t>împrăștiat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importantă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particulelor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Fluctuațiile</a:t>
            </a:r>
            <a:r>
              <a:rPr lang="en-US" dirty="0"/>
              <a:t> sunt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particulele</a:t>
            </a:r>
            <a:r>
              <a:rPr lang="en-US" dirty="0"/>
              <a:t> care </a:t>
            </a:r>
            <a:r>
              <a:rPr lang="en-US" dirty="0" err="1"/>
              <a:t>împrăștie</a:t>
            </a:r>
            <a:r>
              <a:rPr lang="en-US" dirty="0"/>
              <a:t> lumina se </a:t>
            </a:r>
            <a:r>
              <a:rPr lang="en-US" dirty="0" err="1"/>
              <a:t>mișcă</a:t>
            </a:r>
            <a:r>
              <a:rPr lang="en-US" dirty="0"/>
              <a:t>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față</a:t>
            </a:r>
            <a:r>
              <a:rPr lang="en-US" dirty="0"/>
              <a:t> de </a:t>
            </a:r>
            <a:r>
              <a:rPr lang="en-US" dirty="0" err="1"/>
              <a:t>altele</a:t>
            </a:r>
            <a:r>
              <a:rPr lang="en-US" dirty="0"/>
              <a:t>, </a:t>
            </a:r>
            <a:r>
              <a:rPr lang="en-US" dirty="0" err="1"/>
              <a:t>rezultând</a:t>
            </a:r>
            <a:r>
              <a:rPr lang="en-US" dirty="0"/>
              <a:t> </a:t>
            </a:r>
            <a:r>
              <a:rPr lang="en-US" dirty="0" err="1"/>
              <a:t>interferențe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schimbare</a:t>
            </a:r>
            <a:r>
              <a:rPr lang="en-US" dirty="0"/>
              <a:t> </a:t>
            </a:r>
            <a:r>
              <a:rPr lang="en-US" dirty="0" err="1"/>
              <a:t>constantă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lumina </a:t>
            </a:r>
            <a:r>
              <a:rPr lang="en-US" dirty="0" err="1"/>
              <a:t>totală</a:t>
            </a:r>
            <a:r>
              <a:rPr lang="en-US" dirty="0"/>
              <a:t> </a:t>
            </a:r>
            <a:r>
              <a:rPr lang="en-US" dirty="0" err="1"/>
              <a:t>împrăștiată</a:t>
            </a:r>
            <a:r>
              <a:rPr lang="en-US" dirty="0"/>
              <a:t>. </a:t>
            </a:r>
            <a:endParaRPr lang="ro-RO" dirty="0"/>
          </a:p>
          <a:p>
            <a:endParaRPr lang="ro-RO" dirty="0"/>
          </a:p>
          <a:p>
            <a:r>
              <a:rPr lang="en-US" dirty="0"/>
              <a:t>Lumina </a:t>
            </a:r>
            <a:r>
              <a:rPr lang="en-US" dirty="0" err="1"/>
              <a:t>împrăștiată</a:t>
            </a:r>
            <a:r>
              <a:rPr lang="en-US" dirty="0"/>
              <a:t> de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ușoare</a:t>
            </a:r>
            <a:r>
              <a:rPr lang="en-US" dirty="0"/>
              <a:t> </a:t>
            </a:r>
            <a:r>
              <a:rPr lang="en-US" dirty="0" err="1"/>
              <a:t>schimbări</a:t>
            </a:r>
            <a:r>
              <a:rPr lang="en-US" dirty="0"/>
              <a:t> de </a:t>
            </a:r>
            <a:r>
              <a:rPr lang="en-US" dirty="0" err="1"/>
              <a:t>frecvență</a:t>
            </a:r>
            <a:r>
              <a:rPr lang="en-US" dirty="0"/>
              <a:t>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poziția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viteza</a:t>
            </a:r>
            <a:r>
              <a:rPr lang="en-US" dirty="0"/>
              <a:t> </a:t>
            </a:r>
            <a:r>
              <a:rPr lang="en-US" dirty="0" err="1"/>
              <a:t>dependentă</a:t>
            </a:r>
            <a:r>
              <a:rPr lang="en-US" dirty="0"/>
              <a:t> de </a:t>
            </a:r>
            <a:r>
              <a:rPr lang="en-US" dirty="0" err="1"/>
              <a:t>timp</a:t>
            </a:r>
            <a:r>
              <a:rPr lang="en-US" dirty="0"/>
              <a:t> a </a:t>
            </a:r>
            <a:r>
              <a:rPr lang="en-US" dirty="0" err="1"/>
              <a:t>particulelor</a:t>
            </a:r>
            <a:r>
              <a:rPr lang="en-US" dirty="0"/>
              <a:t>. </a:t>
            </a:r>
            <a:endParaRPr lang="ro-RO" dirty="0"/>
          </a:p>
          <a:p>
            <a:endParaRPr lang="ro-RO" dirty="0"/>
          </a:p>
          <a:p>
            <a:r>
              <a:rPr lang="en-US" i="1" dirty="0" err="1"/>
              <a:t>Măsurată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timp</a:t>
            </a:r>
            <a:r>
              <a:rPr lang="en-US" i="1" dirty="0"/>
              <a:t>, </a:t>
            </a:r>
            <a:r>
              <a:rPr lang="en-US" i="1" dirty="0" err="1"/>
              <a:t>mișcarea</a:t>
            </a:r>
            <a:r>
              <a:rPr lang="en-US" i="1" dirty="0"/>
              <a:t> </a:t>
            </a:r>
            <a:r>
              <a:rPr lang="en-US" i="1" dirty="0" err="1"/>
              <a:t>determină</a:t>
            </a:r>
            <a:r>
              <a:rPr lang="en-US" i="1" dirty="0"/>
              <a:t> o </a:t>
            </a:r>
            <a:r>
              <a:rPr lang="en-US" i="1" dirty="0" err="1"/>
              <a:t>distribuție</a:t>
            </a:r>
            <a:r>
              <a:rPr lang="en-US" i="1" dirty="0"/>
              <a:t> a </a:t>
            </a:r>
            <a:r>
              <a:rPr lang="en-US" i="1" dirty="0" err="1"/>
              <a:t>schimbărilor</a:t>
            </a:r>
            <a:r>
              <a:rPr lang="en-US" i="1" dirty="0"/>
              <a:t> de </a:t>
            </a:r>
            <a:r>
              <a:rPr lang="en-US" i="1" dirty="0" err="1"/>
              <a:t>frecvență</a:t>
            </a:r>
            <a:r>
              <a:rPr lang="en-US" i="1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1770545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>
                <a:solidFill>
                  <a:srgbClr val="FF0000"/>
                </a:solidFill>
              </a:rPr>
              <a:t>Relația Stokes-Einstein </a:t>
            </a:r>
            <a:r>
              <a:rPr lang="ro-RO" dirty="0"/>
              <a:t>- t</a:t>
            </a:r>
            <a:r>
              <a:rPr lang="en-US" dirty="0"/>
              <a:t>he diffusion coefficients (D) of the particles are inversely proportional to the size (</a:t>
            </a:r>
            <a:r>
              <a:rPr lang="en-US" b="1" i="1" dirty="0" err="1"/>
              <a:t>d</a:t>
            </a:r>
            <a:r>
              <a:rPr lang="en-US" sz="1400" b="1" i="1" dirty="0" err="1"/>
              <a:t>p</a:t>
            </a:r>
            <a:r>
              <a:rPr lang="ro-RO" sz="1400" b="1" i="1" dirty="0"/>
              <a:t> - </a:t>
            </a:r>
            <a:r>
              <a:rPr lang="en-US" dirty="0"/>
              <a:t> hydrodynamic diameter) of the particles</a:t>
            </a:r>
          </a:p>
        </p:txBody>
      </p:sp>
    </p:spTree>
    <p:extLst>
      <p:ext uri="{BB962C8B-B14F-4D97-AF65-F5344CB8AC3E}">
        <p14:creationId xmlns:p14="http://schemas.microsoft.com/office/powerpoint/2010/main" val="1867292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Calculul</a:t>
            </a:r>
            <a:r>
              <a:rPr lang="en-US" sz="4000" dirty="0"/>
              <a:t> </a:t>
            </a:r>
            <a:r>
              <a:rPr lang="en-US" sz="4000" dirty="0" err="1"/>
              <a:t>mărimii</a:t>
            </a:r>
            <a:r>
              <a:rPr lang="en-US" sz="4000" dirty="0"/>
              <a:t> </a:t>
            </a:r>
            <a:r>
              <a:rPr lang="en-US" sz="4000" dirty="0" err="1"/>
              <a:t>particulelor</a:t>
            </a:r>
            <a:r>
              <a:rPr lang="en-US" sz="4000" dirty="0"/>
              <a:t> cu DLS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Aceste </a:t>
            </a:r>
            <a:r>
              <a:rPr lang="ro-RO" sz="2000" dirty="0"/>
              <a:t>deplasare a </a:t>
            </a:r>
            <a:r>
              <a:rPr lang="en-US" sz="2000" dirty="0" err="1"/>
              <a:t>frecvențe</a:t>
            </a:r>
            <a:r>
              <a:rPr lang="ro-RO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ro-RO" sz="2000" dirty="0"/>
              <a:t>ate</a:t>
            </a:r>
            <a:r>
              <a:rPr lang="en-US" sz="2000" dirty="0"/>
              <a:t> fi </a:t>
            </a:r>
            <a:r>
              <a:rPr lang="en-US" sz="2000" dirty="0" err="1"/>
              <a:t>determinat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comparație</a:t>
            </a:r>
            <a:r>
              <a:rPr lang="en-US" sz="2000" dirty="0"/>
              <a:t> cu o </a:t>
            </a:r>
            <a:r>
              <a:rPr lang="en-US" sz="2000" dirty="0" err="1"/>
              <a:t>referință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</a:t>
            </a:r>
            <a:r>
              <a:rPr lang="en-US" sz="2000" dirty="0" err="1"/>
              <a:t>coerentă</a:t>
            </a:r>
            <a:r>
              <a:rPr lang="en-US" sz="2000" dirty="0"/>
              <a:t>. </a:t>
            </a:r>
            <a:r>
              <a:rPr lang="en-US" sz="2000" dirty="0" err="1"/>
              <a:t>În</a:t>
            </a:r>
            <a:r>
              <a:rPr lang="en-US" sz="2000" dirty="0"/>
              <a:t> Dynamic Light Scattering, </a:t>
            </a:r>
            <a:r>
              <a:rPr lang="ro-RO" sz="2000" dirty="0"/>
              <a:t>deplasarea </a:t>
            </a:r>
            <a:r>
              <a:rPr lang="en-US" sz="2000" dirty="0" err="1"/>
              <a:t>frecvențe</a:t>
            </a:r>
            <a:r>
              <a:rPr lang="ro-RO" sz="2000" dirty="0"/>
              <a:t>i este </a:t>
            </a:r>
            <a:r>
              <a:rPr lang="en-US" sz="2000" dirty="0"/>
              <a:t>pe </a:t>
            </a:r>
            <a:r>
              <a:rPr lang="en-US" sz="2000" dirty="0" err="1"/>
              <a:t>scara</a:t>
            </a:r>
            <a:r>
              <a:rPr lang="en-US" sz="2000" dirty="0"/>
              <a:t> de la 1 Hz la 100 KHz, care pot fi </a:t>
            </a:r>
            <a:r>
              <a:rPr lang="en-US" sz="2000" dirty="0" err="1"/>
              <a:t>măsurat</a:t>
            </a:r>
            <a:r>
              <a:rPr lang="ro-RO" sz="2000" dirty="0"/>
              <a:t>ă prin 2 metode: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25" y="3200400"/>
            <a:ext cx="5432149" cy="3163023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90E151AC-ECC0-09E7-47EF-4E4B103FFD88}"/>
              </a:ext>
            </a:extLst>
          </p:cNvPr>
          <p:cNvSpPr txBox="1"/>
          <p:nvPr/>
        </p:nvSpPr>
        <p:spPr>
          <a:xfrm>
            <a:off x="1219200" y="6391998"/>
            <a:ext cx="746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rgbClr val="FF0000"/>
                </a:solidFill>
              </a:rPr>
              <a:t>I</a:t>
            </a:r>
            <a:r>
              <a:rPr lang="ro-RO" sz="1200" b="1" dirty="0">
                <a:solidFill>
                  <a:srgbClr val="FF0000"/>
                </a:solidFill>
              </a:rPr>
              <a:t>S</a:t>
            </a:r>
            <a:r>
              <a:rPr lang="ro-RO" sz="1800" b="1" dirty="0">
                <a:solidFill>
                  <a:srgbClr val="FF0000"/>
                </a:solidFill>
              </a:rPr>
              <a:t> – lumina împrăștiată                Io – lumina incidentă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83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Diferența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homodină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heterodină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" y="1600200"/>
            <a:ext cx="8991600" cy="4525962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/>
              <a:t>Există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abordări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referința</a:t>
            </a:r>
            <a:r>
              <a:rPr lang="en-US" sz="1800" dirty="0"/>
              <a:t> </a:t>
            </a:r>
            <a:r>
              <a:rPr lang="en-US" sz="1800" dirty="0" err="1"/>
              <a:t>optică</a:t>
            </a:r>
            <a:r>
              <a:rPr lang="en-US" sz="1800" dirty="0"/>
              <a:t>: </a:t>
            </a:r>
            <a:r>
              <a:rPr lang="en-US" sz="1800" dirty="0" err="1"/>
              <a:t>detecția</a:t>
            </a:r>
            <a:r>
              <a:rPr lang="en-US" sz="1800" dirty="0"/>
              <a:t> </a:t>
            </a:r>
            <a:r>
              <a:rPr lang="en-US" sz="1800" dirty="0" err="1"/>
              <a:t>homodină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heterodină</a:t>
            </a:r>
            <a:r>
              <a:rPr lang="en-US" sz="1800" dirty="0"/>
              <a:t>.</a:t>
            </a:r>
            <a:r>
              <a:rPr lang="ro-RO" sz="1800" dirty="0"/>
              <a:t> </a:t>
            </a:r>
          </a:p>
          <a:p>
            <a:pPr marL="0" indent="0" algn="just">
              <a:buNone/>
            </a:pPr>
            <a:r>
              <a:rPr lang="en-US" sz="1800" dirty="0" err="1"/>
              <a:t>În</a:t>
            </a:r>
            <a:r>
              <a:rPr lang="ro-RO" sz="1800" dirty="0"/>
              <a:t> detecția h</a:t>
            </a:r>
            <a:r>
              <a:rPr lang="en-US" sz="1800" dirty="0" err="1"/>
              <a:t>omodină</a:t>
            </a:r>
            <a:r>
              <a:rPr lang="en-US" sz="1800" dirty="0"/>
              <a:t> </a:t>
            </a:r>
            <a:r>
              <a:rPr lang="ro-RO" sz="1800" dirty="0"/>
              <a:t>- </a:t>
            </a:r>
            <a:r>
              <a:rPr lang="en-US" sz="1800" dirty="0"/>
              <a:t>lumina </a:t>
            </a:r>
            <a:r>
              <a:rPr lang="en-US" sz="1800" dirty="0" err="1"/>
              <a:t>împrăștiată</a:t>
            </a:r>
            <a:r>
              <a:rPr lang="en-US" sz="1800" dirty="0"/>
              <a:t> </a:t>
            </a:r>
            <a:r>
              <a:rPr lang="en-US" sz="1800" dirty="0" err="1"/>
              <a:t>oferă</a:t>
            </a:r>
            <a:r>
              <a:rPr lang="en-US" sz="1800" dirty="0"/>
              <a:t> </a:t>
            </a:r>
            <a:r>
              <a:rPr lang="en-US" sz="1800" dirty="0" err="1"/>
              <a:t>referință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determinarea</a:t>
            </a:r>
            <a:r>
              <a:rPr lang="en-US" sz="1800" dirty="0"/>
              <a:t> </a:t>
            </a:r>
            <a:r>
              <a:rPr lang="en-US" sz="1800" dirty="0" err="1"/>
              <a:t>deplasării</a:t>
            </a:r>
            <a:r>
              <a:rPr lang="en-US" sz="1800" dirty="0"/>
              <a:t> de </a:t>
            </a:r>
            <a:r>
              <a:rPr lang="en-US" sz="1800" dirty="0" err="1"/>
              <a:t>frecvență</a:t>
            </a:r>
            <a:r>
              <a:rPr lang="en-US" sz="1800" dirty="0"/>
              <a:t>. </a:t>
            </a:r>
            <a:endParaRPr lang="ro-RO" sz="1800" dirty="0"/>
          </a:p>
          <a:p>
            <a:pPr marL="0" indent="0" algn="just">
              <a:buNone/>
            </a:pPr>
            <a:r>
              <a:rPr lang="ro-RO" sz="1800" dirty="0"/>
              <a:t>În </a:t>
            </a:r>
            <a:r>
              <a:rPr lang="en-US" sz="1800" dirty="0" err="1"/>
              <a:t>detecția</a:t>
            </a:r>
            <a:r>
              <a:rPr lang="en-US" sz="1800" dirty="0"/>
              <a:t> </a:t>
            </a:r>
            <a:r>
              <a:rPr lang="en-US" sz="1800" dirty="0" err="1"/>
              <a:t>heterodină</a:t>
            </a:r>
            <a:r>
              <a:rPr lang="ro-RO" sz="1800" dirty="0"/>
              <a:t> (controlată)</a:t>
            </a:r>
            <a:r>
              <a:rPr lang="en-US" sz="1800" dirty="0"/>
              <a:t> </a:t>
            </a:r>
            <a:r>
              <a:rPr lang="ro-RO" sz="1800" dirty="0"/>
              <a:t>se </a:t>
            </a:r>
            <a:r>
              <a:rPr lang="en-US" sz="1800" dirty="0" err="1"/>
              <a:t>suprapune</a:t>
            </a:r>
            <a:r>
              <a:rPr lang="en-US" sz="1800" dirty="0"/>
              <a:t> lumina </a:t>
            </a:r>
            <a:r>
              <a:rPr lang="en-US" sz="1800" dirty="0" err="1"/>
              <a:t>împrăștiată</a:t>
            </a:r>
            <a:r>
              <a:rPr lang="en-US" sz="1800" dirty="0"/>
              <a:t> pe o </a:t>
            </a:r>
            <a:r>
              <a:rPr lang="en-US" sz="1800" dirty="0" err="1"/>
              <a:t>porțiune</a:t>
            </a:r>
            <a:r>
              <a:rPr lang="en-US" sz="1800" dirty="0"/>
              <a:t> a </a:t>
            </a:r>
            <a:r>
              <a:rPr lang="en-US" sz="1800" dirty="0" err="1"/>
              <a:t>luminii</a:t>
            </a:r>
            <a:r>
              <a:rPr lang="en-US" sz="1800" dirty="0"/>
              <a:t> </a:t>
            </a:r>
            <a:r>
              <a:rPr lang="en-US" sz="1800" dirty="0" err="1"/>
              <a:t>incidente</a:t>
            </a:r>
            <a:r>
              <a:rPr lang="en-US" sz="1800" dirty="0"/>
              <a:t>, care </a:t>
            </a:r>
            <a:r>
              <a:rPr lang="en-US" sz="1800" dirty="0" err="1"/>
              <a:t>furnizează</a:t>
            </a:r>
            <a:r>
              <a:rPr lang="en-US" sz="1800" dirty="0"/>
              <a:t> </a:t>
            </a:r>
            <a:r>
              <a:rPr lang="en-US" sz="1800" dirty="0" err="1"/>
              <a:t>referința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determinarea</a:t>
            </a:r>
            <a:r>
              <a:rPr lang="en-US" sz="1800" dirty="0"/>
              <a:t> </a:t>
            </a:r>
            <a:r>
              <a:rPr lang="en-US" sz="1800" dirty="0" err="1"/>
              <a:t>deplasărilor</a:t>
            </a:r>
            <a:r>
              <a:rPr lang="en-US" sz="1800" dirty="0"/>
              <a:t> de </a:t>
            </a:r>
            <a:r>
              <a:rPr lang="en-US" sz="1800" dirty="0" err="1"/>
              <a:t>frecvență</a:t>
            </a:r>
            <a:r>
              <a:rPr lang="en-US" sz="1800" dirty="0"/>
              <a:t>. </a:t>
            </a:r>
            <a:endParaRPr lang="ro-RO" sz="1800" dirty="0"/>
          </a:p>
          <a:p>
            <a:pPr marL="0" indent="0" algn="just">
              <a:buNone/>
            </a:pPr>
            <a:r>
              <a:rPr lang="ro-RO" sz="1800" dirty="0"/>
              <a:t>În</a:t>
            </a:r>
            <a:r>
              <a:rPr lang="en-US" sz="1800" dirty="0"/>
              <a:t> </a:t>
            </a:r>
            <a:r>
              <a:rPr lang="en-US" sz="1800" dirty="0" err="1"/>
              <a:t>ambele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</a:t>
            </a:r>
            <a:r>
              <a:rPr lang="ro-RO" sz="1800" i="1" dirty="0"/>
              <a:t>s</a:t>
            </a:r>
            <a:r>
              <a:rPr lang="en-US" sz="1800" i="1" dirty="0" err="1"/>
              <a:t>emnalul</a:t>
            </a:r>
            <a:r>
              <a:rPr lang="en-US" sz="1800" i="1" dirty="0"/>
              <a:t> </a:t>
            </a:r>
            <a:r>
              <a:rPr lang="en-US" sz="1800" i="1" dirty="0" err="1"/>
              <a:t>detectorului</a:t>
            </a:r>
            <a:r>
              <a:rPr lang="en-US" sz="1800" i="1" dirty="0"/>
              <a:t> </a:t>
            </a:r>
            <a:r>
              <a:rPr lang="en-US" sz="1800" i="1" dirty="0" err="1"/>
              <a:t>conține</a:t>
            </a:r>
            <a:r>
              <a:rPr lang="en-US" sz="1800" i="1" dirty="0"/>
              <a:t> o </a:t>
            </a:r>
            <a:r>
              <a:rPr lang="en-US" sz="1800" i="1" dirty="0" err="1"/>
              <a:t>distribuție</a:t>
            </a:r>
            <a:r>
              <a:rPr lang="en-US" sz="1800" i="1" dirty="0"/>
              <a:t> de </a:t>
            </a:r>
            <a:r>
              <a:rPr lang="en-US" sz="1800" i="1" dirty="0" err="1"/>
              <a:t>frecvențe</a:t>
            </a:r>
            <a:r>
              <a:rPr lang="en-US" sz="1800" i="1" dirty="0"/>
              <a:t> care </a:t>
            </a:r>
            <a:r>
              <a:rPr lang="en-US" sz="1800" i="1" dirty="0" err="1"/>
              <a:t>este</a:t>
            </a:r>
            <a:r>
              <a:rPr lang="en-US" sz="1800" i="1" dirty="0"/>
              <a:t> </a:t>
            </a:r>
            <a:r>
              <a:rPr lang="en-US" sz="1800" i="1" dirty="0" err="1"/>
              <a:t>reprezentativă</a:t>
            </a:r>
            <a:r>
              <a:rPr lang="en-US" sz="1800" i="1" dirty="0"/>
              <a:t> </a:t>
            </a:r>
            <a:r>
              <a:rPr lang="en-US" sz="1800" i="1" dirty="0" err="1"/>
              <a:t>pentru</a:t>
            </a:r>
            <a:r>
              <a:rPr lang="en-US" sz="1800" i="1" dirty="0"/>
              <a:t> </a:t>
            </a:r>
            <a:r>
              <a:rPr lang="en-US" sz="1800" i="1" dirty="0" err="1"/>
              <a:t>dimensiunea</a:t>
            </a:r>
            <a:r>
              <a:rPr lang="en-US" sz="1800" i="1" dirty="0"/>
              <a:t> </a:t>
            </a:r>
            <a:r>
              <a:rPr lang="en-US" sz="1800" i="1" dirty="0" err="1"/>
              <a:t>particulelor</a:t>
            </a:r>
            <a:r>
              <a:rPr lang="en-US" sz="1800" i="1" dirty="0"/>
              <a:t> </a:t>
            </a:r>
            <a:r>
              <a:rPr lang="en-US" sz="1800" i="1" dirty="0" err="1"/>
              <a:t>în</a:t>
            </a:r>
            <a:r>
              <a:rPr lang="en-US" sz="1800" i="1" dirty="0"/>
              <a:t> </a:t>
            </a:r>
            <a:r>
              <a:rPr lang="en-US" sz="1800" i="1" dirty="0" err="1"/>
              <a:t>suspensie</a:t>
            </a:r>
            <a:r>
              <a:rPr lang="en-US" sz="1800" dirty="0"/>
              <a:t>.</a:t>
            </a:r>
            <a:endParaRPr lang="ro-RO" sz="1800" dirty="0"/>
          </a:p>
          <a:p>
            <a:pPr marL="0" indent="0" algn="just">
              <a:buNone/>
            </a:pPr>
            <a:r>
              <a:rPr lang="en-US" sz="1800" dirty="0" err="1"/>
              <a:t>Dintre</a:t>
            </a:r>
            <a:r>
              <a:rPr lang="en-US" sz="1800" dirty="0"/>
              <a:t> </a:t>
            </a:r>
            <a:r>
              <a:rPr lang="en-US" sz="1800" dirty="0" err="1"/>
              <a:t>cele</a:t>
            </a:r>
            <a:r>
              <a:rPr lang="en-US" sz="1800" dirty="0"/>
              <a:t>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abordări</a:t>
            </a:r>
            <a:r>
              <a:rPr lang="en-US" sz="1800" dirty="0"/>
              <a:t>, </a:t>
            </a:r>
            <a:r>
              <a:rPr lang="en-US" sz="1800" dirty="0" err="1"/>
              <a:t>modul</a:t>
            </a:r>
            <a:r>
              <a:rPr lang="en-US" sz="1800" dirty="0"/>
              <a:t> </a:t>
            </a:r>
            <a:r>
              <a:rPr lang="en-US" sz="1800" dirty="0" err="1"/>
              <a:t>heterodin</a:t>
            </a:r>
            <a:r>
              <a:rPr lang="en-US" sz="1800" dirty="0"/>
              <a:t> cu „</a:t>
            </a:r>
            <a:r>
              <a:rPr lang="en-US" sz="1800" dirty="0" err="1"/>
              <a:t>referință</a:t>
            </a:r>
            <a:r>
              <a:rPr lang="en-US" sz="1800" dirty="0"/>
              <a:t> </a:t>
            </a:r>
            <a:r>
              <a:rPr lang="en-US" sz="1800" dirty="0" err="1"/>
              <a:t>controlată</a:t>
            </a:r>
            <a:r>
              <a:rPr lang="en-US" sz="1800" dirty="0"/>
              <a:t>” </a:t>
            </a:r>
            <a:r>
              <a:rPr lang="en-US" sz="1800" dirty="0" err="1"/>
              <a:t>oferă</a:t>
            </a:r>
            <a:r>
              <a:rPr lang="en-US" sz="1800" dirty="0"/>
              <a:t> </a:t>
            </a:r>
            <a:r>
              <a:rPr lang="en-US" sz="1800" dirty="0" err="1"/>
              <a:t>multe</a:t>
            </a:r>
            <a:r>
              <a:rPr lang="en-US" sz="1800" dirty="0"/>
              <a:t> </a:t>
            </a:r>
            <a:r>
              <a:rPr lang="en-US" sz="1800" dirty="0" err="1"/>
              <a:t>avantaje</a:t>
            </a:r>
            <a:r>
              <a:rPr lang="en-US" sz="1800" dirty="0"/>
              <a:t> </a:t>
            </a:r>
            <a:r>
              <a:rPr lang="en-US" sz="1800" dirty="0" err="1"/>
              <a:t>într</a:t>
            </a:r>
            <a:r>
              <a:rPr lang="en-US" sz="1800" dirty="0"/>
              <a:t>-un </a:t>
            </a:r>
            <a:r>
              <a:rPr lang="en-US" sz="1800" dirty="0" err="1"/>
              <a:t>analizor</a:t>
            </a:r>
            <a:r>
              <a:rPr lang="en-US" sz="1800" dirty="0"/>
              <a:t> </a:t>
            </a:r>
            <a:r>
              <a:rPr lang="en-US" sz="1800" dirty="0" err="1"/>
              <a:t>dinamic</a:t>
            </a:r>
            <a:r>
              <a:rPr lang="en-US" sz="1800" dirty="0"/>
              <a:t> de </a:t>
            </a:r>
            <a:r>
              <a:rPr lang="en-US" sz="1800" dirty="0" err="1"/>
              <a:t>împrăștiere</a:t>
            </a:r>
            <a:r>
              <a:rPr lang="en-US" sz="1800" dirty="0"/>
              <a:t> a </a:t>
            </a:r>
            <a:r>
              <a:rPr lang="en-US" sz="1800" dirty="0" err="1"/>
              <a:t>luminii</a:t>
            </a:r>
            <a:r>
              <a:rPr lang="en-US" sz="1800" dirty="0"/>
              <a:t>. </a:t>
            </a:r>
            <a:endParaRPr lang="ro-RO" sz="1800" dirty="0"/>
          </a:p>
          <a:p>
            <a:pPr marL="0" indent="0" algn="just">
              <a:buNone/>
            </a:pPr>
            <a:r>
              <a:rPr lang="en-US" sz="1800" dirty="0"/>
              <a:t>Cel </a:t>
            </a:r>
            <a:r>
              <a:rPr lang="en-US" sz="1800" dirty="0" err="1"/>
              <a:t>mai</a:t>
            </a:r>
            <a:r>
              <a:rPr lang="en-US" sz="1800" dirty="0"/>
              <a:t> important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intensitatea</a:t>
            </a:r>
            <a:r>
              <a:rPr lang="en-US" sz="1800" dirty="0"/>
              <a:t> </a:t>
            </a:r>
            <a:r>
              <a:rPr lang="en-US" sz="1800" dirty="0" err="1"/>
              <a:t>semnalului</a:t>
            </a:r>
            <a:r>
              <a:rPr lang="en-US" sz="1800" dirty="0"/>
              <a:t>. </a:t>
            </a:r>
            <a:r>
              <a:rPr lang="en-US" sz="1800" dirty="0" err="1"/>
              <a:t>Aceasta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proporțională</a:t>
            </a:r>
            <a:r>
              <a:rPr lang="en-US" sz="1800" dirty="0"/>
              <a:t> cu </a:t>
            </a:r>
            <a:r>
              <a:rPr lang="en-US" sz="1800" b="1" dirty="0"/>
              <a:t>i</a:t>
            </a:r>
            <a:r>
              <a:rPr lang="en-US" sz="1800" b="1" baseline="-25000" dirty="0"/>
              <a:t>s</a:t>
            </a:r>
            <a:r>
              <a:rPr lang="en-US" sz="1800" b="1" baseline="30000" dirty="0"/>
              <a:t>2</a:t>
            </a:r>
            <a:r>
              <a:rPr lang="en-US" sz="1800" dirty="0"/>
              <a:t>, </a:t>
            </a:r>
            <a:r>
              <a:rPr lang="en-US" sz="1800" dirty="0" err="1"/>
              <a:t>intensitatea</a:t>
            </a:r>
            <a:r>
              <a:rPr lang="en-US" sz="1800" dirty="0"/>
              <a:t> </a:t>
            </a:r>
            <a:r>
              <a:rPr lang="en-US" sz="1800" dirty="0" err="1"/>
              <a:t>medie</a:t>
            </a:r>
            <a:r>
              <a:rPr lang="en-US" sz="1800" dirty="0"/>
              <a:t> a </a:t>
            </a:r>
            <a:r>
              <a:rPr lang="en-US" sz="1800" dirty="0" err="1"/>
              <a:t>luminii</a:t>
            </a:r>
            <a:r>
              <a:rPr lang="en-US" sz="1800" dirty="0"/>
              <a:t> </a:t>
            </a:r>
            <a:r>
              <a:rPr lang="en-US" sz="1800" dirty="0" err="1"/>
              <a:t>dispersate</a:t>
            </a:r>
            <a:r>
              <a:rPr lang="en-US" sz="1800" dirty="0"/>
              <a:t> la </a:t>
            </a:r>
            <a:r>
              <a:rPr lang="en-US" sz="1800" dirty="0" err="1"/>
              <a:t>pătrat</a:t>
            </a:r>
            <a:r>
              <a:rPr lang="en-US" sz="1800" dirty="0"/>
              <a:t>,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măsurarea</a:t>
            </a:r>
            <a:r>
              <a:rPr lang="en-US" sz="1800" dirty="0"/>
              <a:t> </a:t>
            </a:r>
            <a:r>
              <a:rPr lang="en-US" sz="1800" dirty="0" err="1"/>
              <a:t>homodină</a:t>
            </a:r>
            <a:r>
              <a:rPr lang="ro-RO" sz="1800" dirty="0"/>
              <a:t> comparativ cu </a:t>
            </a:r>
            <a:r>
              <a:rPr lang="en-US" sz="1800" dirty="0" err="1"/>
              <a:t>intensitatea</a:t>
            </a:r>
            <a:r>
              <a:rPr lang="en-US" sz="1800" dirty="0"/>
              <a:t> </a:t>
            </a:r>
            <a:r>
              <a:rPr lang="en-US" sz="1800" dirty="0" err="1"/>
              <a:t>semnalului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măsurarea</a:t>
            </a:r>
            <a:r>
              <a:rPr lang="en-US" sz="1800" dirty="0"/>
              <a:t> </a:t>
            </a:r>
            <a:r>
              <a:rPr lang="en-US" sz="1800" dirty="0" err="1"/>
              <a:t>heterodină</a:t>
            </a:r>
            <a:r>
              <a:rPr lang="en-US" sz="1800" dirty="0"/>
              <a:t> </a:t>
            </a:r>
            <a:r>
              <a:rPr lang="en-US" sz="1800" dirty="0" err="1"/>
              <a:t>proporțională</a:t>
            </a:r>
            <a:r>
              <a:rPr lang="en-US" sz="1800" dirty="0"/>
              <a:t> cu </a:t>
            </a:r>
            <a:r>
              <a:rPr lang="ro-RO" sz="1800" b="1" dirty="0"/>
              <a:t>I</a:t>
            </a:r>
            <a:r>
              <a:rPr lang="ro-RO" sz="1800" b="1" baseline="-25000" dirty="0"/>
              <a:t>s</a:t>
            </a:r>
            <a:r>
              <a:rPr lang="ro-RO" sz="1800" b="1" dirty="0"/>
              <a:t> </a:t>
            </a:r>
            <a:r>
              <a:rPr lang="en-US" sz="1800" b="1" dirty="0"/>
              <a:t>x</a:t>
            </a:r>
            <a:r>
              <a:rPr lang="en-US" sz="1800" dirty="0"/>
              <a:t>.</a:t>
            </a:r>
            <a:r>
              <a:rPr lang="ro-RO" sz="1800" dirty="0"/>
              <a:t> </a:t>
            </a:r>
            <a:r>
              <a:rPr lang="en-US" sz="1800" dirty="0" err="1"/>
              <a:t>Acest</a:t>
            </a:r>
            <a:r>
              <a:rPr lang="en-US" sz="1800" dirty="0"/>
              <a:t> </a:t>
            </a:r>
            <a:r>
              <a:rPr lang="en-US" sz="1800" dirty="0" err="1"/>
              <a:t>lucru</a:t>
            </a:r>
            <a:r>
              <a:rPr lang="en-US" sz="1800" dirty="0"/>
              <a:t> are ca </a:t>
            </a:r>
            <a:r>
              <a:rPr lang="en-US" sz="1800" dirty="0" err="1"/>
              <a:t>rezultat</a:t>
            </a:r>
            <a:r>
              <a:rPr lang="en-US" sz="1800" dirty="0"/>
              <a:t> un </a:t>
            </a:r>
            <a:r>
              <a:rPr lang="en-US" sz="1800" dirty="0" err="1"/>
              <a:t>semnal</a:t>
            </a:r>
            <a:r>
              <a:rPr lang="en-US" sz="1800" dirty="0"/>
              <a:t> de </a:t>
            </a:r>
            <a:r>
              <a:rPr lang="en-US" sz="1800" dirty="0" err="1"/>
              <a:t>măsurare</a:t>
            </a:r>
            <a:r>
              <a:rPr lang="en-US" sz="1800" dirty="0"/>
              <a:t> </a:t>
            </a:r>
            <a:r>
              <a:rPr lang="en-US" sz="1800" dirty="0" err="1"/>
              <a:t>mult</a:t>
            </a:r>
            <a:r>
              <a:rPr lang="en-US" sz="1800" dirty="0"/>
              <a:t>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puternic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permite</a:t>
            </a:r>
            <a:r>
              <a:rPr lang="en-US" sz="1800" dirty="0"/>
              <a:t> </a:t>
            </a:r>
            <a:r>
              <a:rPr lang="en-US" sz="1800" dirty="0" err="1"/>
              <a:t>utilizarea</a:t>
            </a:r>
            <a:r>
              <a:rPr lang="en-US" sz="1800" dirty="0"/>
              <a:t> </a:t>
            </a:r>
            <a:r>
              <a:rPr lang="en-US" sz="1800" dirty="0" err="1"/>
              <a:t>diodelor</a:t>
            </a:r>
            <a:r>
              <a:rPr lang="en-US" sz="1800" dirty="0"/>
              <a:t> laser ca </a:t>
            </a:r>
            <a:r>
              <a:rPr lang="en-US" sz="1800" dirty="0" err="1"/>
              <a:t>sursă</a:t>
            </a:r>
            <a:r>
              <a:rPr lang="en-US" sz="1800" dirty="0"/>
              <a:t> de </a:t>
            </a:r>
            <a:r>
              <a:rPr lang="en-US" sz="1800" dirty="0" err="1"/>
              <a:t>lumină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a </a:t>
            </a:r>
            <a:r>
              <a:rPr lang="en-US" sz="1800" dirty="0" err="1"/>
              <a:t>fotodiodelor</a:t>
            </a:r>
            <a:r>
              <a:rPr lang="en-US" sz="1800" dirty="0"/>
              <a:t> de </a:t>
            </a:r>
            <a:r>
              <a:rPr lang="ro-RO" sz="1800" dirty="0"/>
              <a:t>Si</a:t>
            </a:r>
            <a:r>
              <a:rPr lang="en-US" sz="1800" dirty="0"/>
              <a:t> ca detector. </a:t>
            </a:r>
            <a:endParaRPr lang="ro-RO" sz="1800" dirty="0"/>
          </a:p>
          <a:p>
            <a:pPr marL="0" indent="0" algn="just">
              <a:buNone/>
            </a:pPr>
            <a:r>
              <a:rPr lang="en-US" sz="1800" dirty="0" err="1"/>
              <a:t>Puterea</a:t>
            </a:r>
            <a:r>
              <a:rPr lang="en-US" sz="1800" dirty="0"/>
              <a:t> </a:t>
            </a:r>
            <a:r>
              <a:rPr lang="en-US" sz="1800" dirty="0" err="1"/>
              <a:t>îmbunătățită</a:t>
            </a:r>
            <a:r>
              <a:rPr lang="en-US" sz="1800" dirty="0"/>
              <a:t> a </a:t>
            </a:r>
            <a:r>
              <a:rPr lang="en-US" sz="1800" dirty="0" err="1"/>
              <a:t>semnalului</a:t>
            </a:r>
            <a:r>
              <a:rPr lang="en-US" sz="1800" dirty="0"/>
              <a:t> </a:t>
            </a:r>
            <a:r>
              <a:rPr lang="en-US" sz="1800" dirty="0" err="1"/>
              <a:t>facilitează</a:t>
            </a:r>
            <a:r>
              <a:rPr lang="en-US" sz="1800" dirty="0"/>
              <a:t>, de </a:t>
            </a:r>
            <a:r>
              <a:rPr lang="en-US" sz="1800" dirty="0" err="1"/>
              <a:t>asemenea</a:t>
            </a:r>
            <a:r>
              <a:rPr lang="en-US" sz="1800" dirty="0"/>
              <a:t>, </a:t>
            </a:r>
            <a:r>
              <a:rPr lang="en-US" sz="1800" dirty="0" err="1"/>
              <a:t>măsurarea</a:t>
            </a:r>
            <a:r>
              <a:rPr lang="en-US" sz="1800" dirty="0"/>
              <a:t> </a:t>
            </a:r>
            <a:r>
              <a:rPr lang="en-US" sz="1800" dirty="0" err="1"/>
              <a:t>particulelor</a:t>
            </a:r>
            <a:r>
              <a:rPr lang="en-US" sz="1800" dirty="0"/>
              <a:t> </a:t>
            </a:r>
            <a:r>
              <a:rPr lang="en-US" sz="1800" dirty="0" err="1"/>
              <a:t>foarte</a:t>
            </a:r>
            <a:r>
              <a:rPr lang="en-US" sz="1800" dirty="0"/>
              <a:t> </a:t>
            </a:r>
            <a:r>
              <a:rPr lang="en-US" sz="1800" dirty="0" err="1"/>
              <a:t>mici</a:t>
            </a:r>
            <a:r>
              <a:rPr lang="en-US" sz="1800" dirty="0"/>
              <a:t>, cu </a:t>
            </a:r>
            <a:r>
              <a:rPr lang="en-US" sz="1800" dirty="0" err="1"/>
              <a:t>difuzie</a:t>
            </a:r>
            <a:r>
              <a:rPr lang="en-US" sz="1800" dirty="0"/>
              <a:t> </a:t>
            </a:r>
            <a:r>
              <a:rPr lang="en-US" sz="1800" dirty="0" err="1"/>
              <a:t>redusă</a:t>
            </a:r>
            <a:r>
              <a:rPr lang="en-US" sz="1800" dirty="0"/>
              <a:t>, </a:t>
            </a:r>
            <a:r>
              <a:rPr lang="en-US" sz="1800" dirty="0" err="1"/>
              <a:t>până</a:t>
            </a:r>
            <a:r>
              <a:rPr lang="en-US" sz="1800" dirty="0"/>
              <a:t> la </a:t>
            </a:r>
            <a:r>
              <a:rPr lang="en-US" sz="1800" dirty="0" err="1"/>
              <a:t>intervalul</a:t>
            </a:r>
            <a:r>
              <a:rPr lang="en-US" sz="1800" dirty="0"/>
              <a:t> inferior de </a:t>
            </a:r>
            <a:r>
              <a:rPr lang="en-US" sz="1800" dirty="0" err="1"/>
              <a:t>nanometri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715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sz="2800" b="1" dirty="0"/>
              <a:t>Diferența </a:t>
            </a:r>
            <a:r>
              <a:rPr lang="en-US" sz="2800" b="1" dirty="0" err="1"/>
              <a:t>dintre</a:t>
            </a:r>
            <a:r>
              <a:rPr lang="en-US" sz="2800" b="1" dirty="0"/>
              <a:t> </a:t>
            </a:r>
            <a:r>
              <a:rPr lang="en-US" sz="2800" b="1" dirty="0" err="1"/>
              <a:t>detectarea</a:t>
            </a:r>
            <a:r>
              <a:rPr lang="en-US" sz="2800" b="1" dirty="0"/>
              <a:t> </a:t>
            </a:r>
            <a:r>
              <a:rPr lang="en-US" sz="2800" b="1" dirty="0" err="1"/>
              <a:t>homodină</a:t>
            </a:r>
            <a:r>
              <a:rPr lang="en-US" sz="2800" b="1" dirty="0"/>
              <a:t> </a:t>
            </a:r>
            <a:r>
              <a:rPr lang="en-US" sz="2800" b="1" dirty="0" err="1"/>
              <a:t>și</a:t>
            </a:r>
            <a:r>
              <a:rPr lang="en-US" sz="2800" b="1" dirty="0"/>
              <a:t> </a:t>
            </a:r>
            <a:r>
              <a:rPr lang="en-US" sz="2800" b="1" dirty="0" err="1"/>
              <a:t>heterodină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5075360" cy="5121084"/>
          </a:xfrm>
          <a:prstGeom prst="rect">
            <a:avLst/>
          </a:prstGeom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E2540C89-2FD7-FC05-3D1D-F826125C91DF}"/>
              </a:ext>
            </a:extLst>
          </p:cNvPr>
          <p:cNvSpPr txBox="1"/>
          <p:nvPr/>
        </p:nvSpPr>
        <p:spPr>
          <a:xfrm>
            <a:off x="5408735" y="1752600"/>
            <a:ext cx="2971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dirty="0" err="1"/>
              <a:t>Autointerferență</a:t>
            </a:r>
            <a:r>
              <a:rPr lang="ro-RO" sz="1800" dirty="0"/>
              <a:t> a ambelor semnale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Interferență cu semnal de referință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7C6DDB3-D0A6-F053-6C54-DAF24D7E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867DE5D1-4E56-68A0-9FF7-8F11630D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47013"/>
              </p:ext>
            </p:extLst>
          </p:nvPr>
        </p:nvGraphicFramePr>
        <p:xfrm>
          <a:off x="0" y="1353073"/>
          <a:ext cx="8991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173188392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648778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369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RMN (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toate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tipurile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Densitatea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aranjamentul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ligandului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structura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miezului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electronic,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atomică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influența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liganzilor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asupra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formei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5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BET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-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acronym BET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de la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1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Brunauer</a:t>
                      </a:r>
                      <a:r>
                        <a:rPr lang="en-US" b="0" i="1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, Emmett, and Teller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care au dezvoltat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teor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ia înaintea metodei î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n 1938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M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ăsurarea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suprafeței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distribuția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dimensiunii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porilor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materialelor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poroase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prin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adsorbția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unui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gaz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,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obicei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azot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, pe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suprafața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materialului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la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temperatură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scăzută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0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TGA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Thermogravimetric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Masa probei este monitorizată la încălzire cu o viteză controlată în atmosferă controlată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.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Ș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stabilizatorilor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41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LEIS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Low-energy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ion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scattering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Grosimea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chimică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monostraturilor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autoasamblate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NP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92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UV-Vis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Proprietăți optice, dimensiune, concentrație, stare de aglomerare, indicii despre forma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37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39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00DA53E-58B0-8C7C-0B63-83C8FF050E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8" y="1219200"/>
            <a:ext cx="5967503" cy="47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987FC06A-BCC5-7E42-4A13-C0F91A5889B5}"/>
              </a:ext>
            </a:extLst>
          </p:cNvPr>
          <p:cNvSpPr txBox="1"/>
          <p:nvPr/>
        </p:nvSpPr>
        <p:spPr>
          <a:xfrm>
            <a:off x="685800" y="5898811"/>
            <a:ext cx="754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Difuzarea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 </a:t>
            </a:r>
            <a:r>
              <a:rPr lang="en-US" dirty="0" err="1"/>
              <a:t>ipotetică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a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mostre</a:t>
            </a:r>
            <a:r>
              <a:rPr lang="en-US" dirty="0"/>
              <a:t>: </a:t>
            </a:r>
            <a:endParaRPr lang="ro-RO" dirty="0"/>
          </a:p>
          <a:p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de sus </a:t>
            </a:r>
            <a:endParaRPr lang="ro-RO" dirty="0"/>
          </a:p>
          <a:p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de </a:t>
            </a:r>
            <a:r>
              <a:rPr lang="en-US" dirty="0" err="1"/>
              <a:t>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80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Functional Principle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755783"/>
            <a:ext cx="5715000" cy="3273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1889879"/>
            <a:ext cx="259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Detector  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Reflected laser beam &amp; scattered light  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Sapphire window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Y-beam splitter 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GRIN lens 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Sample 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Laser beam in optical fiber </a:t>
            </a:r>
            <a:endParaRPr lang="ro-RO" dirty="0"/>
          </a:p>
          <a:p>
            <a:pPr marL="342900" indent="-342900">
              <a:buAutoNum type="arabicPeriod"/>
            </a:pPr>
            <a:r>
              <a:rPr lang="en-US" dirty="0"/>
              <a:t>Laser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211" y="5675531"/>
            <a:ext cx="8985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https://www.microtrac.com/products/particle-size-shape-analysis/dynamic-light-scattering-zeta-potential/?gad_source=1&amp;gclid=CjwKCAjwreW2BhBhEiwAavLwfHq9oMszehvj_wagbFfWlQWlTDB_656kBTENAvlVInzMWrmZe06VrRoC_7EQAvD_BwE</a:t>
            </a:r>
            <a:endParaRPr lang="ro-R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1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0D187A-0AA0-B05B-3B9A-0FF6A03B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1D9A38D-E74A-148D-98A2-3468D4B9C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DLS, </a:t>
            </a:r>
            <a:r>
              <a:rPr lang="en-US" sz="2000" dirty="0" err="1"/>
              <a:t>fluctuațiile</a:t>
            </a:r>
            <a:r>
              <a:rPr lang="en-US" sz="2000" dirty="0"/>
              <a:t> </a:t>
            </a:r>
            <a:r>
              <a:rPr lang="en-US" sz="2000" dirty="0" err="1"/>
              <a:t>temporale</a:t>
            </a:r>
            <a:r>
              <a:rPr lang="en-US" sz="2000" dirty="0"/>
              <a:t> sunt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analizate</a:t>
            </a:r>
            <a:r>
              <a:rPr lang="en-US" sz="2000" dirty="0"/>
              <a:t> </a:t>
            </a:r>
            <a:r>
              <a:rPr lang="en-US" sz="2000" dirty="0" err="1"/>
              <a:t>utilizând</a:t>
            </a:r>
            <a:r>
              <a:rPr lang="en-US" sz="2000" dirty="0"/>
              <a:t> </a:t>
            </a:r>
            <a:r>
              <a:rPr lang="en-US" sz="2000" dirty="0" err="1"/>
              <a:t>funcția</a:t>
            </a:r>
            <a:r>
              <a:rPr lang="en-US" sz="2000" dirty="0"/>
              <a:t> de </a:t>
            </a:r>
            <a:r>
              <a:rPr lang="en-US" sz="2000" dirty="0" err="1"/>
              <a:t>autocorelare</a:t>
            </a:r>
            <a:r>
              <a:rPr lang="en-US" sz="2000" dirty="0"/>
              <a:t> a </a:t>
            </a:r>
            <a:r>
              <a:rPr lang="en-US" sz="2000" dirty="0" err="1"/>
              <a:t>intensității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fotonului</a:t>
            </a:r>
            <a:r>
              <a:rPr lang="en-US" sz="2000" dirty="0"/>
              <a:t> (</a:t>
            </a:r>
            <a:r>
              <a:rPr lang="en-US" sz="2000" dirty="0" err="1"/>
              <a:t>cunoscută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sub </a:t>
            </a:r>
            <a:r>
              <a:rPr lang="en-US" sz="2000" dirty="0" err="1"/>
              <a:t>denumirea</a:t>
            </a:r>
            <a:r>
              <a:rPr lang="en-US" sz="2000" dirty="0"/>
              <a:t> de </a:t>
            </a:r>
            <a:r>
              <a:rPr lang="en-US" sz="2000" i="1" dirty="0" err="1"/>
              <a:t>spectroscopie</a:t>
            </a:r>
            <a:r>
              <a:rPr lang="en-US" sz="2000" i="1" dirty="0"/>
              <a:t> de </a:t>
            </a:r>
            <a:r>
              <a:rPr lang="en-US" sz="2000" i="1" dirty="0" err="1"/>
              <a:t>corelație</a:t>
            </a:r>
            <a:r>
              <a:rPr lang="en-US" sz="2000" i="1" dirty="0"/>
              <a:t> </a:t>
            </a:r>
            <a:r>
              <a:rPr lang="en-US" sz="2000" i="1" dirty="0" err="1"/>
              <a:t>fotonică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en-US" sz="2000" b="1" dirty="0">
                <a:solidFill>
                  <a:srgbClr val="FF0000"/>
                </a:solidFill>
              </a:rPr>
              <a:t>PCS</a:t>
            </a:r>
            <a:r>
              <a:rPr lang="en-US" sz="2000" dirty="0"/>
              <a:t>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i="1" dirty="0" err="1"/>
              <a:t>împrăștiere</a:t>
            </a:r>
            <a:r>
              <a:rPr lang="en-US" sz="2000" i="1" dirty="0"/>
              <a:t> </a:t>
            </a:r>
            <a:r>
              <a:rPr lang="en-US" sz="2000" i="1" dirty="0" err="1"/>
              <a:t>cvasi-elastică</a:t>
            </a:r>
            <a:r>
              <a:rPr lang="en-US" sz="2000" i="1" dirty="0"/>
              <a:t> a </a:t>
            </a:r>
            <a:r>
              <a:rPr lang="en-US" sz="2000" i="1" dirty="0" err="1"/>
              <a:t>luminii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en-US" sz="2000" b="1" dirty="0">
                <a:solidFill>
                  <a:srgbClr val="FF0000"/>
                </a:solidFill>
              </a:rPr>
              <a:t>QELS</a:t>
            </a:r>
            <a:r>
              <a:rPr lang="en-US" sz="2000" dirty="0"/>
              <a:t>).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domeniului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funcția</a:t>
            </a:r>
            <a:r>
              <a:rPr lang="en-US" sz="2000" i="1" dirty="0">
                <a:solidFill>
                  <a:srgbClr val="FF0000"/>
                </a:solidFill>
              </a:rPr>
              <a:t> de </a:t>
            </a:r>
            <a:r>
              <a:rPr lang="en-US" sz="2000" i="1" dirty="0" err="1">
                <a:solidFill>
                  <a:srgbClr val="FF0000"/>
                </a:solidFill>
              </a:rPr>
              <a:t>autocorelație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ACF</a:t>
            </a:r>
            <a:r>
              <a:rPr lang="en-US" sz="2000" dirty="0"/>
              <a:t>) decade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pornind</a:t>
            </a:r>
            <a:r>
              <a:rPr lang="en-US" sz="2000" dirty="0"/>
              <a:t> de la </a:t>
            </a:r>
            <a:r>
              <a:rPr lang="en-US" sz="2000" dirty="0" err="1"/>
              <a:t>timpul</a:t>
            </a:r>
            <a:r>
              <a:rPr lang="en-US" sz="2000" dirty="0"/>
              <a:t> de </a:t>
            </a:r>
            <a:r>
              <a:rPr lang="en-US" sz="2000" dirty="0" err="1"/>
              <a:t>întârziere</a:t>
            </a:r>
            <a:r>
              <a:rPr lang="en-US" sz="2000" dirty="0"/>
              <a:t> zero, </a:t>
            </a:r>
            <a:r>
              <a:rPr lang="en-US" sz="2000" dirty="0" err="1"/>
              <a:t>iar</a:t>
            </a:r>
            <a:r>
              <a:rPr lang="en-US" sz="2000" dirty="0"/>
              <a:t> </a:t>
            </a:r>
            <a:r>
              <a:rPr lang="en-US" sz="2000" dirty="0" err="1"/>
              <a:t>dinamica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</a:t>
            </a:r>
            <a:r>
              <a:rPr lang="en-US" sz="2000" dirty="0" err="1"/>
              <a:t>datorită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mici</a:t>
            </a:r>
            <a:r>
              <a:rPr lang="en-US" sz="2000" dirty="0"/>
              <a:t> duce la o </a:t>
            </a:r>
            <a:r>
              <a:rPr lang="en-US" sz="2000" dirty="0" err="1"/>
              <a:t>decorelare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rapidă</a:t>
            </a:r>
            <a:r>
              <a:rPr lang="en-US" sz="2000" dirty="0"/>
              <a:t> a </a:t>
            </a:r>
            <a:r>
              <a:rPr lang="en-US" sz="2000" dirty="0" err="1"/>
              <a:t>urmei</a:t>
            </a:r>
            <a:r>
              <a:rPr lang="en-US" sz="2000" dirty="0"/>
              <a:t> de </a:t>
            </a:r>
            <a:r>
              <a:rPr lang="en-US" sz="2000" dirty="0" err="1"/>
              <a:t>intensitate</a:t>
            </a:r>
            <a:r>
              <a:rPr lang="en-US" sz="2000" dirty="0"/>
              <a:t> </a:t>
            </a:r>
            <a:r>
              <a:rPr lang="en-US" sz="2000" dirty="0" err="1"/>
              <a:t>împrăștiată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Sa </a:t>
            </a:r>
            <a:r>
              <a:rPr lang="en-US" sz="2000" dirty="0" err="1"/>
              <a:t>demonstrat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intensitatea</a:t>
            </a:r>
            <a:r>
              <a:rPr lang="en-US" sz="2000" dirty="0"/>
              <a:t> ACF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transformata</a:t>
            </a:r>
            <a:r>
              <a:rPr lang="en-US" sz="2000" dirty="0"/>
              <a:t> Fourier a </a:t>
            </a:r>
            <a:r>
              <a:rPr lang="en-US" sz="2000" dirty="0" err="1"/>
              <a:t>spectrului</a:t>
            </a:r>
            <a:r>
              <a:rPr lang="en-US" sz="2000" dirty="0"/>
              <a:t> de </a:t>
            </a:r>
            <a:r>
              <a:rPr lang="en-US" sz="2000" dirty="0" err="1"/>
              <a:t>putere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măsurătorile</a:t>
            </a:r>
            <a:r>
              <a:rPr lang="en-US" sz="2000" dirty="0"/>
              <a:t> DLS pot fi la </a:t>
            </a:r>
            <a:r>
              <a:rPr lang="en-US" sz="2000" dirty="0" err="1"/>
              <a:t>fel</a:t>
            </a:r>
            <a:r>
              <a:rPr lang="en-US" sz="2000" dirty="0"/>
              <a:t> de bine </a:t>
            </a:r>
            <a:r>
              <a:rPr lang="en-US" sz="2000" dirty="0" err="1"/>
              <a:t>efectuate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spectral.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DLS </a:t>
            </a:r>
            <a:r>
              <a:rPr lang="en-US" sz="2000" dirty="0" err="1"/>
              <a:t>poate</a:t>
            </a:r>
            <a:r>
              <a:rPr lang="en-US" sz="2000" dirty="0"/>
              <a:t> fi, de </a:t>
            </a:r>
            <a:r>
              <a:rPr lang="en-US" sz="2000" dirty="0" err="1"/>
              <a:t>asemenea</a:t>
            </a:r>
            <a:r>
              <a:rPr lang="en-US" sz="2000" dirty="0"/>
              <a:t>,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sonda</a:t>
            </a:r>
            <a:r>
              <a:rPr lang="en-US" sz="2000" dirty="0"/>
              <a:t> </a:t>
            </a:r>
            <a:r>
              <a:rPr lang="en-US" sz="2000" dirty="0" err="1"/>
              <a:t>comportamentul</a:t>
            </a:r>
            <a:r>
              <a:rPr lang="en-US" sz="2000" dirty="0"/>
              <a:t> </a:t>
            </a:r>
            <a:r>
              <a:rPr lang="en-US" sz="2000" dirty="0" err="1"/>
              <a:t>fluidelor</a:t>
            </a:r>
            <a:r>
              <a:rPr lang="en-US" sz="2000" dirty="0"/>
              <a:t> </a:t>
            </a:r>
            <a:r>
              <a:rPr lang="en-US" sz="2000" dirty="0" err="1"/>
              <a:t>complexe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soluțiile</a:t>
            </a:r>
            <a:r>
              <a:rPr lang="en-US" sz="2000" dirty="0"/>
              <a:t> de </a:t>
            </a:r>
            <a:r>
              <a:rPr lang="en-US" sz="2000" dirty="0" err="1"/>
              <a:t>polimeri</a:t>
            </a:r>
            <a:r>
              <a:rPr lang="en-US" sz="2000" dirty="0"/>
              <a:t> concentrate.</a:t>
            </a:r>
          </a:p>
        </p:txBody>
      </p:sp>
    </p:spTree>
    <p:extLst>
      <p:ext uri="{BB962C8B-B14F-4D97-AF65-F5344CB8AC3E}">
        <p14:creationId xmlns:p14="http://schemas.microsoft.com/office/powerpoint/2010/main" val="1962760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D5C26B-DDAA-011C-B6DC-37D33575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DLS </a:t>
            </a:r>
            <a:r>
              <a:rPr lang="ro-RO" dirty="0" err="1"/>
              <a:t>biosensing</a:t>
            </a:r>
            <a:r>
              <a:rPr lang="ro-RO" dirty="0"/>
              <a:t> of NP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197262-9864-4FB6-2AA2-6DD225590F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2008981"/>
            <a:ext cx="652462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634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67FD008-6220-8B9A-65EA-E27D4EF6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Utilitatea DLS</a:t>
            </a:r>
            <a:endParaRPr lang="en-US" dirty="0"/>
          </a:p>
        </p:txBody>
      </p:sp>
      <p:pic>
        <p:nvPicPr>
          <p:cNvPr id="2050" name="Picture 2" descr="Light Scattering for Size &amp; Size Distributions | Dynamic ...">
            <a:extLst>
              <a:ext uri="{FF2B5EF4-FFF2-40B4-BE49-F238E27FC236}">
                <a16:creationId xmlns:a16="http://schemas.microsoft.com/office/drawing/2014/main" id="{E1805055-BA87-2386-3D54-1FF532248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44448"/>
            <a:ext cx="6934200" cy="54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B962AB-2840-EE85-B125-B275B311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F77F5BE1-6380-3F2C-BD50-1783F6730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447424"/>
              </p:ext>
            </p:extLst>
          </p:nvPr>
        </p:nvGraphicFramePr>
        <p:xfrm>
          <a:off x="0" y="1676400"/>
          <a:ext cx="9144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33721393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43911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Spectroscopie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P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Proprietăți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optice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–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relație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cu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caracteristicile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structurii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cum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fi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defecte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65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DLS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- </a:t>
                      </a:r>
                      <a:r>
                        <a:rPr lang="ro-RO" b="0" i="1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Dynamic</a:t>
                      </a:r>
                      <a:r>
                        <a:rPr lang="ro-RO" b="0" i="1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1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Light</a:t>
                      </a:r>
                      <a:r>
                        <a:rPr lang="ro-RO" b="0" i="1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1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Scattering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.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By analyzing the modulation of the scattered light intensity as a function of time, information can be obtained on the size of the particle in solution.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hidrodinamică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detectarea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aglomeratelor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4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/>
                        <a:t>NTA – </a:t>
                      </a:r>
                      <a:r>
                        <a:rPr lang="ro-RO" i="1" dirty="0" err="1"/>
                        <a:t>Nanoparticle</a:t>
                      </a:r>
                      <a:r>
                        <a:rPr lang="ro-RO" i="1" dirty="0"/>
                        <a:t> </a:t>
                      </a:r>
                      <a:r>
                        <a:rPr lang="ro-RO" i="1" dirty="0" err="1"/>
                        <a:t>Tracking</a:t>
                      </a:r>
                      <a:r>
                        <a:rPr lang="ro-RO" i="1" dirty="0"/>
                        <a:t> </a:t>
                      </a:r>
                      <a:r>
                        <a:rPr lang="ro-RO" i="1" dirty="0" err="1"/>
                        <a:t>Analysis</a:t>
                      </a:r>
                      <a:r>
                        <a:rPr lang="ro-RO" i="1" dirty="0"/>
                        <a:t>. </a:t>
                      </a:r>
                      <a:r>
                        <a:rPr lang="en-US" dirty="0"/>
                        <a:t>Particles are visualized by the illumination with a laser beam. </a:t>
                      </a:r>
                      <a:endParaRPr lang="ro-RO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</a:t>
                      </a:r>
                      <a:r>
                        <a:rPr lang="en-US" dirty="0"/>
                        <a:t>he scattered light of the particles is recorded with a light sensitive CCD</a:t>
                      </a:r>
                      <a:r>
                        <a:rPr lang="ro-RO" dirty="0"/>
                        <a:t>/</a:t>
                      </a:r>
                      <a:r>
                        <a:rPr lang="en-US" dirty="0"/>
                        <a:t>CMOS camera, which is arranged at a 90° angle to the irradiation plane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Vizualizarea, măsurarea, numărarea și caracterizarea NP de 10-2000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8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3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373842"/>
              </p:ext>
            </p:extLst>
          </p:nvPr>
        </p:nvGraphicFramePr>
        <p:xfrm>
          <a:off x="443345" y="20574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DCS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Differential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 centrifugal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sedimentation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Mărimea NP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distribuția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mărimii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/>
                        <a:t>ICP-MS -</a:t>
                      </a:r>
                      <a:r>
                        <a:rPr lang="en-US" dirty="0"/>
                        <a:t> inductively coupled plasma mass spectroscopy</a:t>
                      </a:r>
                      <a:r>
                        <a:rPr lang="ro-RO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elementară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dimensiunea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distribuția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mărimii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concentrația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NP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00548"/>
              </p:ext>
            </p:extLst>
          </p:nvPr>
        </p:nvGraphicFramePr>
        <p:xfrm>
          <a:off x="457200" y="3581401"/>
          <a:ext cx="8229600" cy="2895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599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SIMS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Secondary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Ion Mass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Spectrometry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ToF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-SIMS,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MALD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 (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Matrix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Assisted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Laser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Desorption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Ionisation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</a:p>
                    <a:p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ToF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– 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Informații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chimice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sensibile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la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suprafață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)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privind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grupul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funcțional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orientarea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conformația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moleculară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topografia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suprafeței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MALDI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pentru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dimensiunea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NP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43F010-8B32-C764-B962-EFBC6C98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AFCBDC69-1443-4F48-8CFE-A5ED66C05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856343"/>
              </p:ext>
            </p:extLst>
          </p:nvPr>
        </p:nvGraphicFramePr>
        <p:xfrm>
          <a:off x="152400" y="2542988"/>
          <a:ext cx="8991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196654237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40779459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RMM-MEMS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Resonant mass measurement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microelectro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-mechanical system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l-GR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ζ-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potențial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pH,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EPM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electrophoretic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mobility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endParaRPr lang="ro-RO" b="0" i="0" dirty="0">
                        <a:solidFill>
                          <a:srgbClr val="3C4043"/>
                        </a:solidFill>
                        <a:effectLst/>
                        <a:highlight>
                          <a:srgbClr val="D2E3FC"/>
                        </a:highlight>
                        <a:latin typeface="Roboto" panose="02000000000000000000" pitchFamily="2" charset="0"/>
                      </a:endParaRPr>
                    </a:p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GPC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Gel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permeation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chromatography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DSC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(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Differential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scanning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calorimetry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),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Detectarea și numărarea particulelor </a:t>
                      </a:r>
                      <a:r>
                        <a:rPr lang="ro-RO" b="0" dirty="0" err="1">
                          <a:solidFill>
                            <a:schemeClr val="tx1"/>
                          </a:solidFill>
                        </a:rPr>
                        <a:t>submicronice</a:t>
                      </a:r>
                      <a:r>
                        <a:rPr lang="ro-RO" b="0" dirty="0">
                          <a:solidFill>
                            <a:schemeClr val="tx1"/>
                          </a:solidFill>
                        </a:rPr>
                        <a:t>, determinarea mărimii, masei și distribuției, rolul NP în medii biologice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77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SQUID-nanoSQUID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Superconducting quantum interference device magnetometry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(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grup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: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nanomateriale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magnetice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)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pt-BR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Saturație de magnetizare, remanență de magnetizare, temperatură de blocare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25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VSM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-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Vibrating sample magnetometry 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Similar cu SQUID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prin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diagramele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M–H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curbele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ZFC-FC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12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903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755525"/>
              </p:ext>
            </p:extLst>
          </p:nvPr>
        </p:nvGraphicFramePr>
        <p:xfrm>
          <a:off x="475673" y="2336800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Mössbauer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spectroscopy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oxidare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simetrie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rotații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suprafață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ordonarea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magnetică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atomilor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Fe,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energia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anizotropie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magnetică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deblocare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termică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distinge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între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oxizi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fier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FMR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–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ferromagnetic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resonance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distribuția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mărimii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forma,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imperfecțiunea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cristalografică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compoziția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suprafeței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valorile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M,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constanta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magnetică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anizotropă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câmpul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demagnetizare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XMCD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- 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X-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ray</a:t>
                      </a:r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 magnetic circular </a:t>
                      </a:r>
                      <a:r>
                        <a:rPr lang="ro-RO" b="0" i="0" dirty="0" err="1">
                          <a:solidFill>
                            <a:srgbClr val="3C4043"/>
                          </a:solidFill>
                          <a:effectLst/>
                          <a:latin typeface="Roboto" panose="02000000000000000000" pitchFamily="2" charset="0"/>
                        </a:rPr>
                        <a:t>dichroism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Simetria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locului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momentele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magnetice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ale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ionilor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de metal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tranziție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din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materiale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fero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-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feromagnetice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, specific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elementului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30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8F8334-821E-9879-9537-67F30590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Tehnici de caracterizare a NP</a:t>
            </a:r>
            <a:endParaRPr lang="en-US" dirty="0"/>
          </a:p>
        </p:txBody>
      </p:sp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8A941C51-C422-7799-2E68-EB3CD3F6AB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571515"/>
              </p:ext>
            </p:extLst>
          </p:nvPr>
        </p:nvGraphicFramePr>
        <p:xfrm>
          <a:off x="0" y="1676400"/>
          <a:ext cx="9144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487188269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178186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TEM (grup: tehnici de microscopie)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Mărimea NP,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dimensiunea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monodispersității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forma,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agregare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detectarea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localizarea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/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cuantificarea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NP-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urilor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matrice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studiul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cineticii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creștere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48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HRTEM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T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oate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informațiile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prin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TEM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convenționale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dar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despre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structura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cristalină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a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particulelor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individuale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.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Distingeți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NP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monocristaline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policristaline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și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amorfe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.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Studiați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defectele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3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TEM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D2E3FC"/>
                          </a:highlight>
                          <a:latin typeface="Roboto" panose="02000000000000000000" pitchFamily="2" charset="0"/>
                        </a:rPr>
                        <a:t>lichid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Înfățișează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creșterea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NP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în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timp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real,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studiază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mecanismul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de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creștere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mișcarea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unei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singure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particule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,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formarea</a:t>
                      </a:r>
                      <a:r>
                        <a:rPr lang="en-US" b="0" i="0" dirty="0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 </a:t>
                      </a:r>
                      <a:r>
                        <a:rPr lang="en-US" b="0" i="0" dirty="0" err="1">
                          <a:solidFill>
                            <a:srgbClr val="3C4043"/>
                          </a:solidFill>
                          <a:effectLst/>
                          <a:highlight>
                            <a:srgbClr val="F5F5F5"/>
                          </a:highlight>
                          <a:latin typeface="Roboto" panose="02000000000000000000" pitchFamily="2" charset="0"/>
                        </a:rPr>
                        <a:t>superlaticei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94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831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470</TotalTime>
  <Words>2650</Words>
  <Application>Microsoft Office PowerPoint</Application>
  <PresentationFormat>Expunere pe ecran (4:3)</PresentationFormat>
  <Paragraphs>278</Paragraphs>
  <Slides>44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44</vt:i4>
      </vt:variant>
    </vt:vector>
  </HeadingPairs>
  <TitlesOfParts>
    <vt:vector size="49" baseType="lpstr">
      <vt:lpstr>Arial</vt:lpstr>
      <vt:lpstr>ff4</vt:lpstr>
      <vt:lpstr>ff7</vt:lpstr>
      <vt:lpstr>Roboto</vt:lpstr>
      <vt:lpstr>Default Design</vt:lpstr>
      <vt:lpstr>Tema Sumar al tehnicilor de caracterizare a nanoparticulelor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Tehnici de caracterizare a NP</vt:lpstr>
      <vt:lpstr>Parametrii necesar de determinat vs metodele corespunzătoare</vt:lpstr>
      <vt:lpstr>Parametrii necesar de determinat vs metodele corespunzătoare</vt:lpstr>
      <vt:lpstr>Instrumentații spectroscopice în nanotehnologii</vt:lpstr>
      <vt:lpstr>Instrumentații spectroscopice în nanotehnologii</vt:lpstr>
      <vt:lpstr>Rrelațiile dintre spectrul EM și tranziția la nivel atomic sau molecular funcție de categoria de radiații EM</vt:lpstr>
      <vt:lpstr>Clasificarea spectroscopiei</vt:lpstr>
      <vt:lpstr>Tehnici spectroscopice din clasa I) - INCLUD transfer de energie între fotoni și material</vt:lpstr>
      <vt:lpstr>Tehnici spectroscopice din clasa II - NU INCLUD transfer de energie între fotoni și material</vt:lpstr>
      <vt:lpstr>Prezentare PowerPoint</vt:lpstr>
      <vt:lpstr>Tehnici nanometrologice ce livrează informații despre structura atomică Limitele lor</vt:lpstr>
      <vt:lpstr>Tehnici nanometrologice ce livrează informații despre structura atomică Limitele lor</vt:lpstr>
      <vt:lpstr>Prezentare PowerPoint</vt:lpstr>
      <vt:lpstr>Tehnici nanometrologice ce livrează informații despre morfologia nano-obiectelor</vt:lpstr>
      <vt:lpstr>Tehnici nanometrologice ce livrează informații despre morfologia nano-obiectelor</vt:lpstr>
      <vt:lpstr>Tehnici nanometrologice ce livrează informații despre morfologia nano-obiectelor</vt:lpstr>
      <vt:lpstr>Prezentare PowerPoint</vt:lpstr>
      <vt:lpstr>Tehnici nanometrologice ce livrează informații despre morfologia nano-obiectelor</vt:lpstr>
      <vt:lpstr>Prezentare PowerPoint</vt:lpstr>
      <vt:lpstr>Tehnici nanometrologice ce livrează informații despre morfologia nano-obiectelor</vt:lpstr>
      <vt:lpstr>Tehnici Nanometrologice ce livrează informații despre  propietățile electro-optice ale nano-obiectelor</vt:lpstr>
      <vt:lpstr>Tehnici Nanometrologice ce livrează informații despre  propietățile electro-optice ale nano-obiectelor</vt:lpstr>
      <vt:lpstr>Tehnica DLS pentru caracterizarea dimensiunilor particulelor</vt:lpstr>
      <vt:lpstr>Tehnica DLS pentru caracterizarea dimensiunilor particulelor</vt:lpstr>
      <vt:lpstr>Calculul mărimii particulelor cu DLS</vt:lpstr>
      <vt:lpstr>Calculul mărimii particulelor cu DLS</vt:lpstr>
      <vt:lpstr>Diferența dintre detectarea homodină și heterodină</vt:lpstr>
      <vt:lpstr>Diferența dintre detectarea homodină și heterodină</vt:lpstr>
      <vt:lpstr>Prezentare PowerPoint</vt:lpstr>
      <vt:lpstr>Functional Principle</vt:lpstr>
      <vt:lpstr>Prezentare PowerPoint</vt:lpstr>
      <vt:lpstr>DLS biosensing of NP</vt:lpstr>
      <vt:lpstr>Utilitatea DLS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 Sumar al tehnicilor de caracterizare a nanoparticulelor</dc:title>
  <dc:subject>DigitalOfficePro Free Templates</dc:subject>
  <dc:creator>buzdugan artur</dc:creator>
  <cp:keywords>Templates; PowerPoint; DigitalOfficePro; Free</cp:keywords>
  <cp:lastModifiedBy>buzdugan artur</cp:lastModifiedBy>
  <cp:revision>17</cp:revision>
  <dcterms:created xsi:type="dcterms:W3CDTF">2024-06-17T15:33:16Z</dcterms:created>
  <dcterms:modified xsi:type="dcterms:W3CDTF">2024-10-15T11:37:04Z</dcterms:modified>
  <cp:category>Templates;PowerPoint</cp:category>
</cp:coreProperties>
</file>