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5253" autoAdjust="0"/>
  </p:normalViewPr>
  <p:slideViewPr>
    <p:cSldViewPr snapToGrid="0">
      <p:cViewPr>
        <p:scale>
          <a:sx n="118" d="100"/>
          <a:sy n="118" d="100"/>
        </p:scale>
        <p:origin x="-61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" smtClean="0"/>
              <a:t>Образец текста</a:t>
            </a:r>
          </a:p>
          <a:p>
            <a:pPr lvl="1"/>
            <a:r>
              <a:rPr lang="ru" smtClean="0"/>
              <a:t>Второй уровень</a:t>
            </a:r>
          </a:p>
          <a:p>
            <a:pPr lvl="2"/>
            <a:r>
              <a:rPr lang="ru" smtClean="0"/>
              <a:t>Третий уровень</a:t>
            </a:r>
          </a:p>
          <a:p>
            <a:pPr lvl="3"/>
            <a:r>
              <a:rPr lang="ru" smtClean="0"/>
              <a:t>Четвертый уровень</a:t>
            </a:r>
          </a:p>
          <a:p>
            <a:pPr lvl="4"/>
            <a:r>
              <a:rPr lang="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 smtClean="0"/>
              <a:t>Образец текста</a:t>
            </a:r>
          </a:p>
          <a:p>
            <a:pPr lvl="1"/>
            <a:r>
              <a:rPr lang="ru" smtClean="0"/>
              <a:t>Второй уровень</a:t>
            </a:r>
          </a:p>
          <a:p>
            <a:pPr lvl="2"/>
            <a:r>
              <a:rPr lang="ru" smtClean="0"/>
              <a:t>Третий уровень</a:t>
            </a:r>
          </a:p>
          <a:p>
            <a:pPr lvl="3"/>
            <a:r>
              <a:rPr lang="ru" smtClean="0"/>
              <a:t>Четвертый уровень</a:t>
            </a:r>
          </a:p>
          <a:p>
            <a:pPr lvl="4"/>
            <a:r>
              <a:rPr lang="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4" y="422567"/>
            <a:ext cx="11633703" cy="1426913"/>
          </a:xfrm>
        </p:spPr>
        <p:txBody>
          <a:bodyPr anchor="t">
            <a:normAutofit fontScale="90000"/>
          </a:bodyPr>
          <a:lstStyle/>
          <a:p>
            <a:r>
              <a:rPr lang="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 компьютера </a:t>
            </a:r>
            <a: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Т.4 - </a:t>
            </a:r>
            <a:r>
              <a:rPr lang="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особенности </a:t>
            </a:r>
            <a:r>
              <a:rPr lang="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</a:t>
            </a:r>
            <a:r>
              <a:rPr lang="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ru" dirty="0" smtClean="0"/>
              <a:t>доц. Доктор Крету Василий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6497" y="3023857"/>
            <a:ext cx="1042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b="1" dirty="0" err="1"/>
              <a:t>Цель </a:t>
            </a:r>
            <a:r>
              <a:rPr lang="ru" b="1" dirty="0" smtClean="0"/>
              <a:t>урока </a:t>
            </a:r>
            <a:r>
              <a:rPr lang="ru" b="1" dirty="0"/>
              <a:t>: Познакомиться с </a:t>
            </a:r>
            <a:r>
              <a:rPr lang="ru" b="1" dirty="0" err="1"/>
              <a:t>понятием Единство</a:t>
            </a:r>
            <a:r>
              <a:rPr lang="ru" b="1" dirty="0"/>
              <a:t> </a:t>
            </a:r>
            <a:r>
              <a:rPr lang="ru" b="1" dirty="0" err="1"/>
              <a:t>растение</a:t>
            </a:r>
            <a:r>
              <a:rPr lang="ru" b="1" dirty="0"/>
              <a:t> </a:t>
            </a:r>
            <a:r>
              <a:rPr lang="ru" b="1" dirty="0" err="1" smtClean="0"/>
              <a:t>структура</a:t>
            </a:r>
            <a:r>
              <a:rPr lang="ru" b="1" dirty="0" smtClean="0"/>
              <a:t> </a:t>
            </a:r>
            <a:r>
              <a:rPr lang="ru" b="1" dirty="0" err="1" smtClean="0"/>
              <a:t>их </a:t>
            </a:r>
            <a:r>
              <a:rPr lang="ru" b="1" dirty="0" smtClean="0"/>
              <a:t>и особенности . </a:t>
            </a:r>
            <a:r>
              <a:rPr lang="ru" b="1" dirty="0" err="1"/>
              <a:t>функция </a:t>
            </a:r>
            <a:r>
              <a:rPr lang="ru" b="1" dirty="0"/>
              <a:t>UAL , </a:t>
            </a:r>
            <a:r>
              <a:rPr lang="ru" b="1" dirty="0" err="1"/>
              <a:t>UCd</a:t>
            </a:r>
            <a:r>
              <a:rPr lang="ru" b="1" dirty="0"/>
              <a:t> </a:t>
            </a:r>
            <a:r>
              <a:rPr lang="ru" b="1" dirty="0" err="1"/>
              <a:t>и </a:t>
            </a:r>
            <a:r>
              <a:rPr lang="ru" b="1" dirty="0"/>
              <a:t>РГ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2140" y="1802771"/>
            <a:ext cx="11588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b="1" dirty="0"/>
              <a:t>Структура центрального блока. Арифметико-логическое устройство (UAL), Командное устройство (UCd), Общие регистры (RG </a:t>
            </a:r>
            <a:r>
              <a:rPr lang="ru" b="1" dirty="0" smtClean="0"/>
              <a:t>). </a:t>
            </a:r>
            <a:r>
              <a:rPr lang="ru" b="1" dirty="0"/>
              <a:t>Характеристики центрального блока. Длина слова, тактовая частота, количество инструкций, выполняемых на единицу, степень параллелизма, параллелизм на уровне процесса</a:t>
            </a:r>
            <a:endParaRPr lang="en-US" strike="sngStrik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6496" y="3925545"/>
            <a:ext cx="102349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b="1" dirty="0"/>
              <a:t>Студент должен </a:t>
            </a:r>
            <a:r>
              <a:rPr lang="ru" b="1" i="1" dirty="0"/>
              <a:t>знать:</a:t>
            </a:r>
            <a:endParaRPr lang="ro-RO" b="1" dirty="0"/>
          </a:p>
          <a:p>
            <a:r>
              <a:rPr lang="ru" b="1" i="1" dirty="0"/>
              <a:t>§ Концептуальная схема УНЦ</a:t>
            </a:r>
            <a:endParaRPr lang="ro-RO" b="1" dirty="0"/>
          </a:p>
          <a:p>
            <a:r>
              <a:rPr lang="ru" b="1" i="1" dirty="0"/>
              <a:t>§ Функции компонентов UC</a:t>
            </a:r>
            <a:endParaRPr lang="ro-RO" b="1" dirty="0"/>
          </a:p>
          <a:p>
            <a:r>
              <a:rPr lang="ru" b="1" i="1" dirty="0"/>
              <a:t>§ Структура компонентов </a:t>
            </a:r>
            <a:r>
              <a:rPr lang="ru" b="1" i="1" dirty="0" smtClean="0"/>
              <a:t>UC</a:t>
            </a:r>
          </a:p>
          <a:p>
            <a:r>
              <a:rPr lang="ru" b="1" i="1" dirty="0"/>
              <a:t>§ Понятие длины слова</a:t>
            </a:r>
            <a:endParaRPr lang="ro-RO" b="1" dirty="0"/>
          </a:p>
          <a:p>
            <a:r>
              <a:rPr lang="ru" b="1" i="1" dirty="0"/>
              <a:t>§ Влияние тактовой частоты на производительность</a:t>
            </a:r>
            <a:endParaRPr lang="ro-RO" b="1" dirty="0"/>
          </a:p>
          <a:p>
            <a:r>
              <a:rPr lang="ru" b="1" i="1" dirty="0"/>
              <a:t>§ Параллелизм на уровне обучения (конвейер)</a:t>
            </a:r>
            <a:endParaRPr lang="ro-RO" b="1" dirty="0"/>
          </a:p>
          <a:p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269995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какой-то момент каждый сегмент выполняет один из 5 различных сегментов инструкций. Если время выполнения сегмента равно 1 секунде, (t </a:t>
            </a:r>
            <a:r>
              <a:rPr lang="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t </a:t>
            </a:r>
            <a:r>
              <a:rPr lang="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……. = T </a:t>
            </a:r>
            <a:r>
              <a:rPr lang="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t </a:t>
            </a:r>
            <a:r>
              <a:rPr lang="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 с), то время выполнения 7 инструкций составляет, как показано на рисунке, 11 секунд. На обычной машине без конвейера время выполнения 7 инструкций, каждая из которых требует 5 секунд, составит 35 секунд. Эффект виден в увеличении потока при выполнении инструкций.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769166" y="1200328"/>
            <a:ext cx="5952698" cy="1388963"/>
            <a:chOff x="3141" y="10804"/>
            <a:chExt cx="5400" cy="1260"/>
          </a:xfrm>
        </p:grpSpPr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3141" y="10804"/>
              <a:ext cx="72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S1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4581" y="1080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5661" y="1080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S3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6741" y="1080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S4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7821" y="1080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4581" y="1170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5661" y="1170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S3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6741" y="1170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S4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7821" y="1170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Line 24"/>
            <p:cNvCxnSpPr>
              <a:cxnSpLocks noChangeShapeType="1"/>
            </p:cNvCxnSpPr>
            <p:nvPr/>
          </p:nvCxnSpPr>
          <p:spPr bwMode="auto">
            <a:xfrm>
              <a:off x="3861" y="1098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" name="Line 25"/>
            <p:cNvCxnSpPr>
              <a:cxnSpLocks noChangeShapeType="1"/>
            </p:cNvCxnSpPr>
            <p:nvPr/>
          </p:nvCxnSpPr>
          <p:spPr bwMode="auto">
            <a:xfrm>
              <a:off x="5301" y="10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" name="Line 26"/>
            <p:cNvCxnSpPr>
              <a:cxnSpLocks noChangeShapeType="1"/>
            </p:cNvCxnSpPr>
            <p:nvPr/>
          </p:nvCxnSpPr>
          <p:spPr bwMode="auto">
            <a:xfrm>
              <a:off x="6381" y="10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" name="Line 27"/>
            <p:cNvCxnSpPr>
              <a:cxnSpLocks noChangeShapeType="1"/>
            </p:cNvCxnSpPr>
            <p:nvPr/>
          </p:nvCxnSpPr>
          <p:spPr bwMode="auto">
            <a:xfrm>
              <a:off x="7461" y="10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" name="Line 28"/>
            <p:cNvCxnSpPr>
              <a:cxnSpLocks noChangeShapeType="1"/>
            </p:cNvCxnSpPr>
            <p:nvPr/>
          </p:nvCxnSpPr>
          <p:spPr bwMode="auto">
            <a:xfrm>
              <a:off x="3861" y="1188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" name="Line 29"/>
            <p:cNvCxnSpPr>
              <a:cxnSpLocks noChangeShapeType="1"/>
            </p:cNvCxnSpPr>
            <p:nvPr/>
          </p:nvCxnSpPr>
          <p:spPr bwMode="auto">
            <a:xfrm>
              <a:off x="5301" y="11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1" name="Line 30"/>
            <p:cNvCxnSpPr>
              <a:cxnSpLocks noChangeShapeType="1"/>
            </p:cNvCxnSpPr>
            <p:nvPr/>
          </p:nvCxnSpPr>
          <p:spPr bwMode="auto">
            <a:xfrm>
              <a:off x="6381" y="11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Line 31"/>
            <p:cNvCxnSpPr>
              <a:cxnSpLocks noChangeShapeType="1"/>
            </p:cNvCxnSpPr>
            <p:nvPr/>
          </p:nvCxnSpPr>
          <p:spPr bwMode="auto">
            <a:xfrm>
              <a:off x="7461" y="11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3" name="Прямоугольник 22"/>
          <p:cNvSpPr/>
          <p:nvPr/>
        </p:nvSpPr>
        <p:spPr>
          <a:xfrm>
            <a:off x="1437407" y="2716017"/>
            <a:ext cx="3822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Трубопровод с двумя монтажными полосами.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4499" y="3382984"/>
            <a:ext cx="1202300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Такая система имеет один блок извлечения инструкций (S1), который извлекает пары инструкций и размещает их на двух диапазонах.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Условием параллельной работы является то, что две инструкции не оспаривают один и тот же ресурс и не зависят от результатов друг друга. Это условие гарантируется либо компилятором, либо дополнительным жестким диском, оснащенным системой предсказания.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Компьютеры Pentium I были оснащены двумя сборочными линиями: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-U-конвейер, главный пояс, по которому можно было выполнить любую команду;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-V сборочная линия (V конвейер), которая могла выполнять только простые инструкции с целыми числами и одну простую инструкцию с плавающей запятой.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Были довольно сложные правила для инструкций по сопряжению. Были извлечены две инструкции, и если они были совместимы, они выполнялись, если нет, то только первая выполнялась в U-диапазоне, а вторая сохранялась и соединялась со следующей. Таким образом, Pentium I оказался в два раза быстрее, чем 586 на той же частоте.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1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Суперскалярные архитектуры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Исходя из идеи сборочных линий, был сделан вывод, что выгоднее иметь одну сборочную линию, но с несколькими функциональными узлами. Такая архитектура называется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суперскалярной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термин, введенный Агервалсом и Коуком в 1987 году. На рис. 2.4. дана такая архитектура.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1887269" y="1281631"/>
            <a:ext cx="6496239" cy="3931934"/>
            <a:chOff x="2601" y="8621"/>
            <a:chExt cx="6840" cy="4140"/>
          </a:xfrm>
        </p:grpSpPr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2601" y="10421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S1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3681" y="10421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4761" y="10421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S3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8721" y="10421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6381" y="10421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л </a:t>
              </a: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НАГРУЗКА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>
              <a:off x="6381" y="11321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слепой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6381" y="12221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ЗАПЯТАЯ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поплавок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>
              <a:off x="6381" y="9521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УАЛ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6381" y="8621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УАЛ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Line 42"/>
            <p:cNvCxnSpPr>
              <a:cxnSpLocks noChangeShapeType="1"/>
            </p:cNvCxnSpPr>
            <p:nvPr/>
          </p:nvCxnSpPr>
          <p:spPr bwMode="auto">
            <a:xfrm>
              <a:off x="3321" y="1060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" name="Line 43"/>
            <p:cNvCxnSpPr>
              <a:cxnSpLocks noChangeShapeType="1"/>
            </p:cNvCxnSpPr>
            <p:nvPr/>
          </p:nvCxnSpPr>
          <p:spPr bwMode="auto">
            <a:xfrm>
              <a:off x="4401" y="1060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" name="Line 44"/>
            <p:cNvCxnSpPr>
              <a:cxnSpLocks noChangeShapeType="1"/>
            </p:cNvCxnSpPr>
            <p:nvPr/>
          </p:nvCxnSpPr>
          <p:spPr bwMode="auto">
            <a:xfrm flipV="1">
              <a:off x="5481" y="8801"/>
              <a:ext cx="90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" name="Line 45"/>
            <p:cNvCxnSpPr>
              <a:cxnSpLocks noChangeShapeType="1"/>
            </p:cNvCxnSpPr>
            <p:nvPr/>
          </p:nvCxnSpPr>
          <p:spPr bwMode="auto">
            <a:xfrm>
              <a:off x="5481" y="10601"/>
              <a:ext cx="90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" name="Line 46"/>
            <p:cNvCxnSpPr>
              <a:cxnSpLocks noChangeShapeType="1"/>
            </p:cNvCxnSpPr>
            <p:nvPr/>
          </p:nvCxnSpPr>
          <p:spPr bwMode="auto">
            <a:xfrm>
              <a:off x="5481" y="10601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" name="Line 47"/>
            <p:cNvCxnSpPr>
              <a:cxnSpLocks noChangeShapeType="1"/>
            </p:cNvCxnSpPr>
            <p:nvPr/>
          </p:nvCxnSpPr>
          <p:spPr bwMode="auto">
            <a:xfrm flipV="1">
              <a:off x="5481" y="9701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1" name="Line 48"/>
            <p:cNvCxnSpPr>
              <a:cxnSpLocks noChangeShapeType="1"/>
            </p:cNvCxnSpPr>
            <p:nvPr/>
          </p:nvCxnSpPr>
          <p:spPr bwMode="auto">
            <a:xfrm>
              <a:off x="5481" y="10601"/>
              <a:ext cx="90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Line 49"/>
            <p:cNvCxnSpPr>
              <a:cxnSpLocks noChangeShapeType="1"/>
            </p:cNvCxnSpPr>
            <p:nvPr/>
          </p:nvCxnSpPr>
          <p:spPr bwMode="auto">
            <a:xfrm>
              <a:off x="7641" y="10601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3" name="Line 50"/>
            <p:cNvCxnSpPr>
              <a:cxnSpLocks noChangeShapeType="1"/>
            </p:cNvCxnSpPr>
            <p:nvPr/>
          </p:nvCxnSpPr>
          <p:spPr bwMode="auto">
            <a:xfrm>
              <a:off x="7641" y="8801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" name="Line 51"/>
            <p:cNvCxnSpPr>
              <a:cxnSpLocks noChangeShapeType="1"/>
            </p:cNvCxnSpPr>
            <p:nvPr/>
          </p:nvCxnSpPr>
          <p:spPr bwMode="auto">
            <a:xfrm>
              <a:off x="9261" y="8801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" name="Line 52"/>
            <p:cNvCxnSpPr>
              <a:cxnSpLocks noChangeShapeType="1"/>
            </p:cNvCxnSpPr>
            <p:nvPr/>
          </p:nvCxnSpPr>
          <p:spPr bwMode="auto">
            <a:xfrm>
              <a:off x="7641" y="9701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" name="Line 53"/>
            <p:cNvCxnSpPr>
              <a:cxnSpLocks noChangeShapeType="1"/>
            </p:cNvCxnSpPr>
            <p:nvPr/>
          </p:nvCxnSpPr>
          <p:spPr bwMode="auto">
            <a:xfrm>
              <a:off x="8901" y="970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" name="Line 54"/>
            <p:cNvCxnSpPr>
              <a:cxnSpLocks noChangeShapeType="1"/>
            </p:cNvCxnSpPr>
            <p:nvPr/>
          </p:nvCxnSpPr>
          <p:spPr bwMode="auto">
            <a:xfrm>
              <a:off x="7641" y="12401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8" name="Line 55"/>
            <p:cNvCxnSpPr>
              <a:cxnSpLocks noChangeShapeType="1"/>
            </p:cNvCxnSpPr>
            <p:nvPr/>
          </p:nvCxnSpPr>
          <p:spPr bwMode="auto">
            <a:xfrm flipV="1">
              <a:off x="9261" y="10961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9" name="Line 56"/>
            <p:cNvCxnSpPr>
              <a:cxnSpLocks noChangeShapeType="1"/>
            </p:cNvCxnSpPr>
            <p:nvPr/>
          </p:nvCxnSpPr>
          <p:spPr bwMode="auto">
            <a:xfrm>
              <a:off x="7641" y="11681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0" name="Line 57"/>
            <p:cNvCxnSpPr>
              <a:cxnSpLocks noChangeShapeType="1"/>
            </p:cNvCxnSpPr>
            <p:nvPr/>
          </p:nvCxnSpPr>
          <p:spPr bwMode="auto">
            <a:xfrm flipV="1">
              <a:off x="8901" y="1096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31" name="Прямоугольник 30"/>
          <p:cNvSpPr/>
          <p:nvPr/>
        </p:nvSpPr>
        <p:spPr>
          <a:xfrm>
            <a:off x="0" y="5213565"/>
            <a:ext cx="121014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Супермасштабируемый процессор с 5 функциональными блоками.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Идея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суперскалярной архитектуры заключается в том, что сегмент S3 может запускать инструкции намного быстрее, чем их может выполнять S4, поэтому на одном диапазоне между S3 и S4 есть временной лаг. В суперскалярной архитектуре исполнительный блок S4 разделен на функциональные блоки по типам инструкций (загрузка, ЗАГРУЗКА, память, СОХРАНЕНИЕ, с плавающей запятой).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50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</a:pP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Параллелизм на уровне процессора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Конвейерная сборка или суперскалярная архитектура существенно не увеличивают производительность. Гораздо эффективнее увеличение количества процессоров. Это происходит в: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SIMD-машины, векторные компьютеры;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-MIMD-машины, мультипроцессоры;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-MIMD-машины, мультикомпьютеры.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61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АДРЕСА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4790" algn="ctr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только операнды могут быть найдены, есть несколько способов их адресации: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-немедленная адресация;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-прямая адресация;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-косвенная адресация;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-индексированная адресация.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  <a:tabLst>
                <a:tab pos="678180" algn="l"/>
              </a:tabLst>
            </a:pP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Непосредственный адрес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Операнд находится прямо в поле инструкции.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711" y="3200876"/>
            <a:ext cx="4639322" cy="12574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2929" y="4593300"/>
            <a:ext cx="4544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 20000 переносится в регистр R.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8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1" y="0"/>
            <a:ext cx="7452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78180" algn="l"/>
              </a:tabLst>
            </a:pPr>
            <a:r>
              <a:rPr lang="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Прямая </a:t>
            </a:r>
            <a:endParaRPr lang="en-US" sz="16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678180" algn="l"/>
              </a:tabLst>
            </a:pP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Операнд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находится по адресу, который существует в инструкции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71" y="646331"/>
            <a:ext cx="7335274" cy="962159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28370" y="1997839"/>
            <a:ext cx="1168310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 Р 100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100 20000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адресном поле инструкции находится адрес (100), по которому </a:t>
            </a: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операнд.</a:t>
            </a:r>
            <a:endParaRPr lang="en-US" sz="16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600" b="1" i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Косвенная адресация</a:t>
            </a:r>
            <a:endParaRPr lang="en-US" sz="16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адресной строке выписки есть адрес. По этому адресу находится операнд. Количество редиректов зависит от каждого компьютера.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87" y="3998387"/>
            <a:ext cx="7468642" cy="100979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61687" y="5260271"/>
            <a:ext cx="115393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 Р 100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100 200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200 2000</a:t>
            </a:r>
          </a:p>
          <a:p>
            <a:pPr marL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адресу 100 в поле инструкции находится другой адрес, 200, и по этому адресу находится операнд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45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1069" y="150177"/>
            <a:ext cx="119053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78180" algn="l"/>
              </a:tabLst>
            </a:pPr>
            <a:r>
              <a:rPr lang="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Индексированный </a:t>
            </a: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Индекс, называемый регистром INDEX, участвует в индексированной адресации. Адрес операнда: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Адресный операнд = значение </a:t>
            </a:r>
            <a:r>
              <a:rPr lang="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АДРЕСНОГО ПОЛЯ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 ИНДЕКСНОГО </a:t>
            </a:r>
            <a:r>
              <a:rPr lang="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РЕГИСТРА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 Р 100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РИНДЕКС </a:t>
            </a: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endParaRPr lang="en-US" sz="16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100 700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Расчетный адрес: 600 + 700 = D00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Д00 20000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7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199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ЦП (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центральный модуль ЦП)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часть компьютера, которая выполняет интерпретацию и выполнение инструкций программы, чтение или сохранение результатов в памяти и связь с заменяющими модулями. Все эти действия отсчитываются часами с постоянной частотой, которые делят время на доли одинаковой продолжительности, называемые циклами.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Центральный блок состоит из: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-Арифметико-логическое устройство (УАЛ);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-Блок управления (UCd);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-Общие регистры (РГ).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080" y="1023043"/>
            <a:ext cx="3512231" cy="286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1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Арифметико-логическое устройство (УАЛ)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УАЛ</a:t>
            </a:r>
            <a:r>
              <a:rPr lang="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выполняет арифметические операции (сложение, вычитание, умножение, деление на 1, дополнение на 2 и т. д.), логические операции (отрицание и, или, суммирование по модулю 2), сдвиги и повороты. Он имеет два n-битных входа данных, один выход, соответствующий выполняемой операции, один n-бит, возможно, один выход, соответствующий флагам, установленным операцией, и вход команды, который выбирает операцию, которая должна быть выполнена.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Весь арифметико-логический блок сгруппирован вокруг параллельного сумматора, который может собирать содержимое двух мультиплексированных регистров на двух входах сумматора. Операции умножения и деления выполняются с помощью различных алгоритмов путем последовательного сложения влево/вправо и смещений. Вычитание выполняется как дополнение к вычитающему дополнению.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7237326" y="2531009"/>
            <a:ext cx="4457110" cy="3417118"/>
            <a:chOff x="3321" y="3424"/>
            <a:chExt cx="5400" cy="414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7821" y="3424"/>
              <a:ext cx="90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Набор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Регистрация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6021" y="468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Зарегистрировать буфер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221" y="468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Регистр батареи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4221" y="5944"/>
              <a:ext cx="3240" cy="9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ru" sz="14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Σ </a:t>
              </a:r>
              <a:r>
                <a:rPr lang="ru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Сумматор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 flipH="1">
              <a:off x="5121" y="3964"/>
              <a:ext cx="360" cy="72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1" name="Line 8"/>
            <p:cNvCxnSpPr>
              <a:cxnSpLocks noChangeShapeType="1"/>
            </p:cNvCxnSpPr>
            <p:nvPr/>
          </p:nvCxnSpPr>
          <p:spPr bwMode="auto">
            <a:xfrm>
              <a:off x="5121" y="3784"/>
              <a:ext cx="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" name="Line 9"/>
            <p:cNvCxnSpPr>
              <a:cxnSpLocks noChangeShapeType="1"/>
            </p:cNvCxnSpPr>
            <p:nvPr/>
          </p:nvCxnSpPr>
          <p:spPr bwMode="auto">
            <a:xfrm>
              <a:off x="5121" y="3964"/>
              <a:ext cx="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6921" y="3964"/>
              <a:ext cx="360" cy="72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4941" y="5224"/>
              <a:ext cx="360" cy="72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6921" y="5224"/>
              <a:ext cx="360" cy="72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6" name="Line 13"/>
            <p:cNvCxnSpPr>
              <a:cxnSpLocks noChangeShapeType="1"/>
            </p:cNvCxnSpPr>
            <p:nvPr/>
          </p:nvCxnSpPr>
          <p:spPr bwMode="auto">
            <a:xfrm>
              <a:off x="5661" y="684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" name="Line 14"/>
            <p:cNvCxnSpPr>
              <a:cxnSpLocks noChangeShapeType="1"/>
            </p:cNvCxnSpPr>
            <p:nvPr/>
          </p:nvCxnSpPr>
          <p:spPr bwMode="auto">
            <a:xfrm>
              <a:off x="5841" y="684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" name="Line 15"/>
            <p:cNvCxnSpPr>
              <a:cxnSpLocks noChangeShapeType="1"/>
            </p:cNvCxnSpPr>
            <p:nvPr/>
          </p:nvCxnSpPr>
          <p:spPr bwMode="auto">
            <a:xfrm flipH="1">
              <a:off x="3321" y="7564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" name="Line 16"/>
            <p:cNvCxnSpPr>
              <a:cxnSpLocks noChangeShapeType="1"/>
            </p:cNvCxnSpPr>
            <p:nvPr/>
          </p:nvCxnSpPr>
          <p:spPr bwMode="auto">
            <a:xfrm flipH="1">
              <a:off x="3501" y="7384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" name="Line 17"/>
            <p:cNvCxnSpPr>
              <a:cxnSpLocks noChangeShapeType="1"/>
            </p:cNvCxnSpPr>
            <p:nvPr/>
          </p:nvCxnSpPr>
          <p:spPr bwMode="auto">
            <a:xfrm flipV="1">
              <a:off x="3501" y="3964"/>
              <a:ext cx="0" cy="3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1" name="Line 18"/>
            <p:cNvCxnSpPr>
              <a:cxnSpLocks noChangeShapeType="1"/>
            </p:cNvCxnSpPr>
            <p:nvPr/>
          </p:nvCxnSpPr>
          <p:spPr bwMode="auto">
            <a:xfrm>
              <a:off x="3501" y="396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Line 19"/>
            <p:cNvCxnSpPr>
              <a:cxnSpLocks noChangeShapeType="1"/>
            </p:cNvCxnSpPr>
            <p:nvPr/>
          </p:nvCxnSpPr>
          <p:spPr bwMode="auto">
            <a:xfrm>
              <a:off x="4401" y="396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3" name="Line 20"/>
            <p:cNvCxnSpPr>
              <a:cxnSpLocks noChangeShapeType="1"/>
            </p:cNvCxnSpPr>
            <p:nvPr/>
          </p:nvCxnSpPr>
          <p:spPr bwMode="auto">
            <a:xfrm flipV="1">
              <a:off x="3321" y="3784"/>
              <a:ext cx="0" cy="3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" name="Line 21"/>
            <p:cNvCxnSpPr>
              <a:cxnSpLocks noChangeShapeType="1"/>
            </p:cNvCxnSpPr>
            <p:nvPr/>
          </p:nvCxnSpPr>
          <p:spPr bwMode="auto">
            <a:xfrm flipV="1">
              <a:off x="3321" y="378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5" name="AutoShape 22"/>
            <p:cNvSpPr>
              <a:spLocks noChangeArrowheads="1"/>
            </p:cNvSpPr>
            <p:nvPr/>
          </p:nvSpPr>
          <p:spPr bwMode="auto">
            <a:xfrm>
              <a:off x="4221" y="3964"/>
              <a:ext cx="360" cy="72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6" name="Line 23"/>
            <p:cNvCxnSpPr>
              <a:cxnSpLocks noChangeShapeType="1"/>
            </p:cNvCxnSpPr>
            <p:nvPr/>
          </p:nvCxnSpPr>
          <p:spPr bwMode="auto">
            <a:xfrm>
              <a:off x="5121" y="378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" name="Line 24"/>
            <p:cNvCxnSpPr>
              <a:cxnSpLocks noChangeShapeType="1"/>
            </p:cNvCxnSpPr>
            <p:nvPr/>
          </p:nvCxnSpPr>
          <p:spPr bwMode="auto">
            <a:xfrm flipV="1">
              <a:off x="4581" y="378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15" y="2531009"/>
            <a:ext cx="3063356" cy="432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6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Командный блок (UCd)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управления состоит из: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-Фазовый генератор (ГФ);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-тактовый генератор (ГТ);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-Блок управления (BCC).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схемы управления (BCC) управляет всеми операциями, выполняемыми в рамках инструкции. Существуют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микрооперации,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 являются основными операциями, выполняемыми в инструкции, и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микрокоманды,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 представляют собой сигналы, генерируемые BCC для выполнения микроопераций. Микрокоманды направляются исполнительным элементам структуры компьютера: регистрам, УАЛ, памяти, портам и т.д. Инструкция — это, по сути, последовательность микроопераций.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микрооперации, выполняемые одновременно, определяют состояние выполнения инструкции, состояние, называемое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фазой.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Генератор фаз (ГФ) строит последовательность фаз, необходимую для выполнения инструкции.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Тактовый генератор (GT) выдает частоту изменения состояния для всех последовательных цепей.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40" y="4225802"/>
            <a:ext cx="121105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регистры (RG)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регистры (RG) считаются очень быстрой памятью с очень малой емкостью. Структурно они являются частью унифицированных коммуникаций, и в подавляющем большинстве архитектур к ним можно обратиться на магистральном пути.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два способа подключения общих реестров: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-RG напрямую связаны друг с другом: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-РГ подключен к автобусам.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0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73627"/>
            <a:ext cx="12192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170" algn="ctr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Характеристики центрального блока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 центрального блока определяется следующими характеристиками: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-Длина слова;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-тактовая частота;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-Количество инструкций, выполняемых в единицу времени;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-Степень параллелизма.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924657"/>
            <a:ext cx="1219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Длина </a:t>
            </a: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Компьютеры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работают с кодовыми словами, объем информации которых измеряется в битах. Количество битов равно длине слова и кратно двум. Одно слово может означать: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-инструкция;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-сегмент данных.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компьютере длина слова определяется количеством битов в выражении. Новые компьютеры имеют 64-битные инструкции. Это ключевая особенность UC.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Длина слова не обязательно должна совпадать с размером шины памяти, по которой инструкции передаются от UM к UC. Компьютер может иметь, например, 64-битную длину инструкции и 32-битную ширину шины; В этом случае для извлечения инструкции из памяти требуется два вызова памяти.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&quot;lungimea cuvantului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57" y="4817757"/>
            <a:ext cx="62865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72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Тактовая частота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каждом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компьютере есть генератор импульсов, называемый центральным блоком часов, он сделан из кварца, испускающего импульсы с фиксированной частотой. Исходные часы подвергаются двум типам операций: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операция деления часов, означающая, что исходные часы с кварцем претерпевают изменение своей частоты;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операция усиления тактового сигнала.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этих часах, которые являются сердцем компьютера, происходят все тяжелые события в UC.</a:t>
            </a: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2105561"/>
            <a:ext cx="12192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инструкций, выполняемых </a:t>
            </a:r>
            <a:r>
              <a:rPr lang="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единицу времени</a:t>
            </a:r>
            <a:r>
              <a:rPr lang="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сделаем следующие обозначения: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тактовая частота, в Гц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среднее количество часов, в течение которых выполняется инструкция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количество инструкций, выполняемых за одну </a:t>
            </a: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секунду </a:t>
            </a:r>
          </a:p>
          <a:p>
            <a:pPr indent="450215" algn="just">
              <a:spcAft>
                <a:spcPts val="0"/>
              </a:spcAft>
            </a:pP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тогда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728951"/>
              </p:ext>
            </p:extLst>
          </p:nvPr>
        </p:nvGraphicFramePr>
        <p:xfrm>
          <a:off x="633743" y="3890665"/>
          <a:ext cx="688063" cy="6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Уравнение" r:id="rId3" imgW="444307" imgH="393529" progId="Equation.3">
                  <p:embed/>
                </p:oleObj>
              </mc:Choice>
              <mc:Fallback>
                <p:oleObj name="Уравнение" r:id="rId3" imgW="444307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43" y="3890665"/>
                        <a:ext cx="688063" cy="60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59943" y="4624119"/>
            <a:ext cx="11881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для компьютера с тактовой частотой 2 ГГц, который выполняет две инструкции за такт, количество инструкций, выполняемых в единицу времени, равно: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28681"/>
              </p:ext>
            </p:extLst>
          </p:nvPr>
        </p:nvGraphicFramePr>
        <p:xfrm>
          <a:off x="159943" y="5270450"/>
          <a:ext cx="2799074" cy="913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Уравнение" r:id="rId5" imgW="1777229" imgH="583947" progId="Equation.3">
                  <p:embed/>
                </p:oleObj>
              </mc:Choice>
              <mc:Fallback>
                <p:oleObj name="Уравнение" r:id="rId5" imgW="1777229" imgH="58394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43" y="5270450"/>
                        <a:ext cx="2799074" cy="913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2959017" y="5403679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миллиарды инструкций в секунду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1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048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современных компьютеров принята единица измерения под названием MIPS (миллионы инструкций, выполняемых за одну секунду). В предыдущем примере параметр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 равен 4000 MIPS.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этот параметр (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n)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ближе к истине, чем тактовая частота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(f)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Есть компьютеры с более низкой частотой, но они меньше, чем компьютеры с более высокой тактовой частотой, именно из-за размера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Intel 586 с частотой 100 МГц и Pentium I с частотой 66 МГц. Было бы лучше отображать параметр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вместо параметра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f,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трудность заключается в практическом вычислении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сложно, потому что в наборе инструкций у каждой разный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даже у одной и той же инструкции разный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текущего контекста.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7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параллелизма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Различают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вида параллелизма: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-параллелизм инструкций (конвейер)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-Параллелизм на уровне процессора.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</a:pP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Параллелизм инструкций (конвейер)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Принцип работы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конвейера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такой же, как и у сборочной линии: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-разделение задачи на несколько подзадач одинаковой продолжительности, называемых этажами;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Одновременное выполнение разных подзадач из нескольких задач.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увеличивает пропускную способность системы. Система будет характеризоваться двумя параметрами: индивидуальной продолжительностью этажа (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количеством этажей (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в трубопроводе. Задержка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общее время выполнения задачи: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= lT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Скорость потока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трубопровода зависит от числа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задач, которые необходимо выполнить. Время, необходимое для выполнения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загрузок в конвейере, равно времени выполнения первой загрузки,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=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плюс время, необходимое для выполнения следующих </a:t>
            </a: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- </a:t>
            </a: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1s: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792050"/>
              </p:ext>
            </p:extLst>
          </p:nvPr>
        </p:nvGraphicFramePr>
        <p:xfrm>
          <a:off x="438812" y="4224212"/>
          <a:ext cx="1463545" cy="590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Уравнение" r:id="rId3" imgW="1040948" imgH="418918" progId="Equation.3">
                  <p:embed/>
                </p:oleObj>
              </mc:Choice>
              <mc:Fallback>
                <p:oleObj name="Уравнение" r:id="rId3" imgW="1040948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812" y="4224212"/>
                        <a:ext cx="1463545" cy="590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4887829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Появляется существенный результат: для большого количества задач скорость потока зависит не от задержки, а от индивидуальной длительности каждого этажа. Таким образом, оптимальная скорость потока будет достигнута за счет как можно более точного разделения загрузки на подзагрузки. Очевидно, что разделение имеет технические ограничения.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6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Классический конвейер выполнения инструкций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компьютерах конвейер состоит из разделения выполнения инструкции на несколько модулей, каждый из которых жестко выполняет часть инструкции. Концепция конвейера на самом деле означает сборочную линию с сегментами, каждый из которых выполняет часть инструкции.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5-сегментная сборочная линия. Эти 5 сегментов: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S1 - блок извлечения инструкций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S2 - блок декодирования инструкций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S3 — блок вычисления и извлечения операндов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S4 - единица фактического выполнения операции инструкции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S5 - блок записи результатов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1327087" y="2862322"/>
            <a:ext cx="4000500" cy="228600"/>
            <a:chOff x="2961" y="3424"/>
            <a:chExt cx="6300" cy="360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961" y="3424"/>
              <a:ext cx="5040" cy="360"/>
              <a:chOff x="2961" y="3424"/>
              <a:chExt cx="5040" cy="360"/>
            </a:xfrm>
          </p:grpSpPr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2961" y="3424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" sz="110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S1</a:t>
                </a:r>
                <a:endPara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4041" y="3424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" sz="110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S2</a:t>
                </a:r>
                <a:endPara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5121" y="3424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" sz="110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S3</a:t>
                </a:r>
                <a:endPara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6201" y="3424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" sz="110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S4</a:t>
                </a:r>
                <a:endPara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7281" y="3424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" sz="110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S5</a:t>
                </a:r>
                <a:endParaRPr lang="en-US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Line 9"/>
              <p:cNvCxnSpPr>
                <a:cxnSpLocks noChangeShapeType="1"/>
              </p:cNvCxnSpPr>
              <p:nvPr/>
            </p:nvCxnSpPr>
            <p:spPr bwMode="auto">
              <a:xfrm>
                <a:off x="3681" y="360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Line 10"/>
              <p:cNvCxnSpPr>
                <a:cxnSpLocks noChangeShapeType="1"/>
              </p:cNvCxnSpPr>
              <p:nvPr/>
            </p:nvCxnSpPr>
            <p:spPr bwMode="auto">
              <a:xfrm>
                <a:off x="4761" y="360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Line 11"/>
              <p:cNvCxnSpPr>
                <a:cxnSpLocks noChangeShapeType="1"/>
              </p:cNvCxnSpPr>
              <p:nvPr/>
            </p:nvCxnSpPr>
            <p:spPr bwMode="auto">
              <a:xfrm>
                <a:off x="5841" y="360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Line 12"/>
              <p:cNvCxnSpPr>
                <a:cxnSpLocks noChangeShapeType="1"/>
              </p:cNvCxnSpPr>
              <p:nvPr/>
            </p:nvCxnSpPr>
            <p:spPr bwMode="auto">
              <a:xfrm>
                <a:off x="6921" y="360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7" name="Line 13"/>
            <p:cNvCxnSpPr>
              <a:cxnSpLocks noChangeShapeType="1"/>
            </p:cNvCxnSpPr>
            <p:nvPr/>
          </p:nvCxnSpPr>
          <p:spPr bwMode="auto">
            <a:xfrm>
              <a:off x="8001" y="360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1475"/>
              </p:ext>
            </p:extLst>
          </p:nvPr>
        </p:nvGraphicFramePr>
        <p:xfrm>
          <a:off x="498431" y="3205222"/>
          <a:ext cx="7821709" cy="213591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20839">
                  <a:extLst>
                    <a:ext uri="{9D8B030D-6E8A-4147-A177-3AD203B41FA5}">
                      <a16:colId xmlns:a16="http://schemas.microsoft.com/office/drawing/2014/main" xmlns="" val="3821384409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4220388168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3465792747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1561686120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425709077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1200153251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1671337277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1195089694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932519425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3395312886"/>
                    </a:ext>
                  </a:extLst>
                </a:gridCol>
                <a:gridCol w="636537">
                  <a:extLst>
                    <a:ext uri="{9D8B030D-6E8A-4147-A177-3AD203B41FA5}">
                      <a16:colId xmlns:a16="http://schemas.microsoft.com/office/drawing/2014/main" xmlns="" val="3141713659"/>
                    </a:ext>
                  </a:extLst>
                </a:gridCol>
                <a:gridCol w="735500">
                  <a:extLst>
                    <a:ext uri="{9D8B030D-6E8A-4147-A177-3AD203B41FA5}">
                      <a16:colId xmlns:a16="http://schemas.microsoft.com/office/drawing/2014/main" xmlns="" val="4293023203"/>
                    </a:ext>
                  </a:extLst>
                </a:gridCol>
              </a:tblGrid>
              <a:tr h="195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S1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extLst>
                  <a:ext uri="{0D108BD9-81ED-4DB2-BD59-A6C34878D82A}">
                    <a16:rowId xmlns:a16="http://schemas.microsoft.com/office/drawing/2014/main" xmlns="" val="3000760568"/>
                  </a:ext>
                </a:extLst>
              </a:tr>
              <a:tr h="195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S2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extLst>
                  <a:ext uri="{0D108BD9-81ED-4DB2-BD59-A6C34878D82A}">
                    <a16:rowId xmlns:a16="http://schemas.microsoft.com/office/drawing/2014/main" xmlns="" val="666245082"/>
                  </a:ext>
                </a:extLst>
              </a:tr>
              <a:tr h="195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S3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extLst>
                  <a:ext uri="{0D108BD9-81ED-4DB2-BD59-A6C34878D82A}">
                    <a16:rowId xmlns:a16="http://schemas.microsoft.com/office/drawing/2014/main" xmlns="" val="1329216912"/>
                  </a:ext>
                </a:extLst>
              </a:tr>
              <a:tr h="195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S4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extLst>
                  <a:ext uri="{0D108BD9-81ED-4DB2-BD59-A6C34878D82A}">
                    <a16:rowId xmlns:a16="http://schemas.microsoft.com/office/drawing/2014/main" xmlns="" val="1587741260"/>
                  </a:ext>
                </a:extLst>
              </a:tr>
              <a:tr h="195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S5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extLst>
                  <a:ext uri="{0D108BD9-81ED-4DB2-BD59-A6C34878D82A}">
                    <a16:rowId xmlns:a16="http://schemas.microsoft.com/office/drawing/2014/main" xmlns="" val="3648735516"/>
                  </a:ext>
                </a:extLst>
              </a:tr>
              <a:tr h="912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000" dirty="0">
                          <a:effectLst/>
                        </a:rPr>
                        <a:t>Время выполнения сегмента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>
                          <a:effectLst/>
                        </a:rPr>
                        <a:t>т </a:t>
                      </a:r>
                      <a:r>
                        <a:rPr lang="ru" sz="1400" baseline="-250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>
                          <a:effectLst/>
                        </a:rPr>
                        <a:t>т </a:t>
                      </a:r>
                      <a:r>
                        <a:rPr lang="ru" sz="1400" baseline="-250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 baseline="-25000" dirty="0">
                          <a:effectLst/>
                        </a:rPr>
                        <a:t>  </a:t>
                      </a:r>
                      <a:r>
                        <a:rPr lang="ru" sz="1400" dirty="0">
                          <a:effectLst/>
                        </a:rPr>
                        <a:t>т </a:t>
                      </a:r>
                      <a:r>
                        <a:rPr lang="ru" sz="1400" baseline="-250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 baseline="-25000">
                          <a:effectLst/>
                        </a:rPr>
                        <a:t>  </a:t>
                      </a:r>
                      <a:r>
                        <a:rPr lang="ru" sz="1400">
                          <a:effectLst/>
                        </a:rPr>
                        <a:t>т </a:t>
                      </a:r>
                      <a:r>
                        <a:rPr lang="ru" sz="1400" baseline="-250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>
                          <a:effectLst/>
                        </a:rPr>
                        <a:t>т </a:t>
                      </a:r>
                      <a:r>
                        <a:rPr lang="ru" sz="1400" baseline="-250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>
                          <a:effectLst/>
                        </a:rPr>
                        <a:t>т </a:t>
                      </a:r>
                      <a:r>
                        <a:rPr lang="ru" sz="1400" baseline="-250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>
                          <a:effectLst/>
                        </a:rPr>
                        <a:t>т </a:t>
                      </a:r>
                      <a:r>
                        <a:rPr lang="ru" sz="1400" baseline="-250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 baseline="-25000">
                          <a:effectLst/>
                        </a:rPr>
                        <a:t>  </a:t>
                      </a:r>
                      <a:r>
                        <a:rPr lang="ru" sz="1400">
                          <a:effectLst/>
                        </a:rPr>
                        <a:t>т </a:t>
                      </a:r>
                      <a:r>
                        <a:rPr lang="ru" sz="1400" baseline="-250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 baseline="-25000">
                          <a:effectLst/>
                        </a:rPr>
                        <a:t>  </a:t>
                      </a:r>
                      <a:r>
                        <a:rPr lang="ru" sz="1400">
                          <a:effectLst/>
                        </a:rPr>
                        <a:t>т </a:t>
                      </a:r>
                      <a:r>
                        <a:rPr lang="ru" sz="1400" baseline="-250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400" baseline="-25000">
                          <a:effectLst/>
                        </a:rPr>
                        <a:t>  </a:t>
                      </a:r>
                      <a:r>
                        <a:rPr lang="ru" sz="1400">
                          <a:effectLst/>
                        </a:rPr>
                        <a:t>т </a:t>
                      </a:r>
                      <a:r>
                        <a:rPr lang="ru" sz="1400" baseline="-25000">
                          <a:effectLst/>
                        </a:rPr>
                        <a:t>10</a:t>
                      </a:r>
                      <a:r>
                        <a:rPr lang="ru" sz="1400">
                          <a:effectLst/>
                        </a:rPr>
                        <a:t>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" sz="1500" dirty="0">
                          <a:effectLst/>
                        </a:rPr>
                        <a:t>т </a:t>
                      </a:r>
                      <a:r>
                        <a:rPr lang="ru" sz="1500" baseline="-25000" dirty="0">
                          <a:effectLst/>
                        </a:rPr>
                        <a:t>11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284" marR="86284" marT="0" marB="0"/>
                </a:tc>
                <a:extLst>
                  <a:ext uri="{0D108BD9-81ED-4DB2-BD59-A6C34878D82A}">
                    <a16:rowId xmlns:a16="http://schemas.microsoft.com/office/drawing/2014/main" xmlns="" val="565050300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98431" y="5393840"/>
            <a:ext cx="78217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Схема 5-сегментной сборочной линии; (а) схема работы; б) временная диаграмма выполнения сегментов.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8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9870</TotalTime>
  <Words>1087</Words>
  <Application>Microsoft Office PowerPoint</Application>
  <PresentationFormat>Произвольный</PresentationFormat>
  <Paragraphs>239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Office Theme</vt:lpstr>
      <vt:lpstr>Уравнение</vt:lpstr>
      <vt:lpstr>Архитектура компьютера  Т.4 - Структура и особенности единство центр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 </dc:title>
  <dc:creator>Пользователь Windows</dc:creator>
  <cp:lastModifiedBy>Asus</cp:lastModifiedBy>
  <cp:revision>423</cp:revision>
  <dcterms:created xsi:type="dcterms:W3CDTF">2020-08-28T11:28:42Z</dcterms:created>
  <dcterms:modified xsi:type="dcterms:W3CDTF">2022-02-06T20:31:08Z</dcterms:modified>
</cp:coreProperties>
</file>