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78" r:id="rId4"/>
    <p:sldId id="325" r:id="rId5"/>
    <p:sldId id="326" r:id="rId6"/>
    <p:sldId id="339" r:id="rId7"/>
    <p:sldId id="327" r:id="rId8"/>
    <p:sldId id="340" r:id="rId9"/>
    <p:sldId id="341" r:id="rId10"/>
    <p:sldId id="328" r:id="rId11"/>
    <p:sldId id="329" r:id="rId12"/>
    <p:sldId id="262" r:id="rId13"/>
    <p:sldId id="342" r:id="rId14"/>
    <p:sldId id="343" r:id="rId15"/>
    <p:sldId id="330" r:id="rId16"/>
    <p:sldId id="268" r:id="rId17"/>
    <p:sldId id="269" r:id="rId18"/>
    <p:sldId id="277" r:id="rId19"/>
    <p:sldId id="273" r:id="rId20"/>
    <p:sldId id="263" r:id="rId21"/>
    <p:sldId id="257" r:id="rId22"/>
    <p:sldId id="258" r:id="rId23"/>
    <p:sldId id="259" r:id="rId24"/>
    <p:sldId id="347" r:id="rId25"/>
    <p:sldId id="261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20" r:id="rId36"/>
    <p:sldId id="321" r:id="rId37"/>
    <p:sldId id="322" r:id="rId38"/>
    <p:sldId id="323" r:id="rId39"/>
    <p:sldId id="324" r:id="rId40"/>
    <p:sldId id="265" r:id="rId41"/>
    <p:sldId id="266" r:id="rId42"/>
    <p:sldId id="264" r:id="rId43"/>
    <p:sldId id="331" r:id="rId44"/>
    <p:sldId id="267" r:id="rId45"/>
    <p:sldId id="332" r:id="rId46"/>
    <p:sldId id="279" r:id="rId47"/>
    <p:sldId id="274" r:id="rId48"/>
    <p:sldId id="288" r:id="rId49"/>
    <p:sldId id="345" r:id="rId50"/>
    <p:sldId id="346" r:id="rId51"/>
    <p:sldId id="275" r:id="rId52"/>
    <p:sldId id="344" r:id="rId53"/>
    <p:sldId id="333" r:id="rId54"/>
    <p:sldId id="276" r:id="rId55"/>
    <p:sldId id="280" r:id="rId56"/>
    <p:sldId id="334" r:id="rId57"/>
    <p:sldId id="293" r:id="rId58"/>
    <p:sldId id="294" r:id="rId59"/>
    <p:sldId id="295" r:id="rId60"/>
    <p:sldId id="296" r:id="rId61"/>
    <p:sldId id="281" r:id="rId62"/>
    <p:sldId id="302" r:id="rId63"/>
    <p:sldId id="298" r:id="rId64"/>
    <p:sldId id="299" r:id="rId65"/>
    <p:sldId id="300" r:id="rId66"/>
    <p:sldId id="301" r:id="rId67"/>
    <p:sldId id="303" r:id="rId68"/>
    <p:sldId id="304" r:id="rId69"/>
    <p:sldId id="305" r:id="rId70"/>
    <p:sldId id="307" r:id="rId71"/>
    <p:sldId id="306" r:id="rId72"/>
    <p:sldId id="283" r:id="rId73"/>
    <p:sldId id="284" r:id="rId74"/>
    <p:sldId id="290" r:id="rId75"/>
    <p:sldId id="291" r:id="rId76"/>
    <p:sldId id="292" r:id="rId77"/>
    <p:sldId id="285" r:id="rId78"/>
    <p:sldId id="308" r:id="rId79"/>
    <p:sldId id="286" r:id="rId80"/>
    <p:sldId id="337" r:id="rId81"/>
    <p:sldId id="336" r:id="rId82"/>
    <p:sldId id="33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2AC879F4-7E71-4D5D-A7DB-1B94D139B712}"/>
    <pc:docChg chg="undo custSel addSld delSld modSld sldOrd">
      <pc:chgData name="buzdugan artur" userId="1770a38c255ab84c" providerId="LiveId" clId="{2AC879F4-7E71-4D5D-A7DB-1B94D139B712}" dt="2025-08-24T15:10:52.676" v="2089" actId="113"/>
      <pc:docMkLst>
        <pc:docMk/>
      </pc:docMkLst>
      <pc:sldChg chg="addSp modSp mod">
        <pc:chgData name="buzdugan artur" userId="1770a38c255ab84c" providerId="LiveId" clId="{2AC879F4-7E71-4D5D-A7DB-1B94D139B712}" dt="2025-08-24T13:12:32.787" v="540" actId="6549"/>
        <pc:sldMkLst>
          <pc:docMk/>
          <pc:sldMk cId="3686446820" sldId="261"/>
        </pc:sldMkLst>
        <pc:spChg chg="mod">
          <ac:chgData name="buzdugan artur" userId="1770a38c255ab84c" providerId="LiveId" clId="{2AC879F4-7E71-4D5D-A7DB-1B94D139B712}" dt="2025-08-24T13:11:37.632" v="489" actId="14100"/>
          <ac:spMkLst>
            <pc:docMk/>
            <pc:sldMk cId="3686446820" sldId="261"/>
            <ac:spMk id="3" creationId="{3CC8B115-3B9D-1D44-5DCA-EA9952683E36}"/>
          </ac:spMkLst>
        </pc:spChg>
        <pc:spChg chg="add mod">
          <ac:chgData name="buzdugan artur" userId="1770a38c255ab84c" providerId="LiveId" clId="{2AC879F4-7E71-4D5D-A7DB-1B94D139B712}" dt="2025-08-24T13:12:32.787" v="540" actId="6549"/>
          <ac:spMkLst>
            <pc:docMk/>
            <pc:sldMk cId="3686446820" sldId="261"/>
            <ac:spMk id="5" creationId="{4D56C7D9-FC50-FC30-F581-DC239E115DE1}"/>
          </ac:spMkLst>
        </pc:spChg>
      </pc:sldChg>
      <pc:sldChg chg="addSp delSp modSp mod">
        <pc:chgData name="buzdugan artur" userId="1770a38c255ab84c" providerId="LiveId" clId="{2AC879F4-7E71-4D5D-A7DB-1B94D139B712}" dt="2025-08-24T12:57:31.608" v="361" actId="1076"/>
        <pc:sldMkLst>
          <pc:docMk/>
          <pc:sldMk cId="3327307364" sldId="262"/>
        </pc:sldMkLst>
        <pc:picChg chg="add mod">
          <ac:chgData name="buzdugan artur" userId="1770a38c255ab84c" providerId="LiveId" clId="{2AC879F4-7E71-4D5D-A7DB-1B94D139B712}" dt="2025-08-24T12:57:31.608" v="361" actId="1076"/>
          <ac:picMkLst>
            <pc:docMk/>
            <pc:sldMk cId="3327307364" sldId="262"/>
            <ac:picMk id="17" creationId="{EF05C497-A64C-3166-C75A-E3E912EC091B}"/>
          </ac:picMkLst>
        </pc:picChg>
      </pc:sldChg>
      <pc:sldChg chg="modSp mod">
        <pc:chgData name="buzdugan artur" userId="1770a38c255ab84c" providerId="LiveId" clId="{2AC879F4-7E71-4D5D-A7DB-1B94D139B712}" dt="2025-08-24T13:35:27.871" v="848" actId="6549"/>
        <pc:sldMkLst>
          <pc:docMk/>
          <pc:sldMk cId="1941072288" sldId="264"/>
        </pc:sldMkLst>
        <pc:spChg chg="mod">
          <ac:chgData name="buzdugan artur" userId="1770a38c255ab84c" providerId="LiveId" clId="{2AC879F4-7E71-4D5D-A7DB-1B94D139B712}" dt="2025-08-24T13:35:27.871" v="848" actId="6549"/>
          <ac:spMkLst>
            <pc:docMk/>
            <pc:sldMk cId="1941072288" sldId="264"/>
            <ac:spMk id="2" creationId="{4F859E4F-F383-316B-7679-E0E491A46CC5}"/>
          </ac:spMkLst>
        </pc:spChg>
      </pc:sldChg>
      <pc:sldChg chg="modSp mod">
        <pc:chgData name="buzdugan artur" userId="1770a38c255ab84c" providerId="LiveId" clId="{2AC879F4-7E71-4D5D-A7DB-1B94D139B712}" dt="2025-08-24T13:06:47.133" v="451" actId="20577"/>
        <pc:sldMkLst>
          <pc:docMk/>
          <pc:sldMk cId="244166606" sldId="266"/>
        </pc:sldMkLst>
        <pc:spChg chg="mod">
          <ac:chgData name="buzdugan artur" userId="1770a38c255ab84c" providerId="LiveId" clId="{2AC879F4-7E71-4D5D-A7DB-1B94D139B712}" dt="2025-08-24T13:06:47.133" v="451" actId="20577"/>
          <ac:spMkLst>
            <pc:docMk/>
            <pc:sldMk cId="244166606" sldId="266"/>
            <ac:spMk id="3" creationId="{785E00A7-32A4-31F2-C0ED-92700D464505}"/>
          </ac:spMkLst>
        </pc:spChg>
      </pc:sldChg>
      <pc:sldChg chg="ord">
        <pc:chgData name="buzdugan artur" userId="1770a38c255ab84c" providerId="LiveId" clId="{2AC879F4-7E71-4D5D-A7DB-1B94D139B712}" dt="2025-08-24T13:24:58.858" v="694"/>
        <pc:sldMkLst>
          <pc:docMk/>
          <pc:sldMk cId="957606904" sldId="270"/>
        </pc:sldMkLst>
      </pc:sldChg>
      <pc:sldChg chg="ord">
        <pc:chgData name="buzdugan artur" userId="1770a38c255ab84c" providerId="LiveId" clId="{2AC879F4-7E71-4D5D-A7DB-1B94D139B712}" dt="2025-08-24T13:24:58.858" v="694"/>
        <pc:sldMkLst>
          <pc:docMk/>
          <pc:sldMk cId="3751014627" sldId="271"/>
        </pc:sldMkLst>
      </pc:sldChg>
      <pc:sldChg chg="addSp delSp modSp new mod">
        <pc:chgData name="buzdugan artur" userId="1770a38c255ab84c" providerId="LiveId" clId="{2AC879F4-7E71-4D5D-A7DB-1B94D139B712}" dt="2025-08-24T12:44:10.965" v="289" actId="5793"/>
        <pc:sldMkLst>
          <pc:docMk/>
          <pc:sldMk cId="2009061874" sldId="274"/>
        </pc:sldMkLst>
        <pc:spChg chg="mod">
          <ac:chgData name="buzdugan artur" userId="1770a38c255ab84c" providerId="LiveId" clId="{2AC879F4-7E71-4D5D-A7DB-1B94D139B712}" dt="2025-08-24T12:37:09.578" v="7" actId="6549"/>
          <ac:spMkLst>
            <pc:docMk/>
            <pc:sldMk cId="2009061874" sldId="274"/>
            <ac:spMk id="2" creationId="{1CF2EC52-8755-E47B-20DE-17F81DD0E9DE}"/>
          </ac:spMkLst>
        </pc:spChg>
        <pc:spChg chg="mod">
          <ac:chgData name="buzdugan artur" userId="1770a38c255ab84c" providerId="LiveId" clId="{2AC879F4-7E71-4D5D-A7DB-1B94D139B712}" dt="2025-08-24T12:44:10.965" v="289" actId="5793"/>
          <ac:spMkLst>
            <pc:docMk/>
            <pc:sldMk cId="2009061874" sldId="274"/>
            <ac:spMk id="3" creationId="{12D1DCB5-3A1C-DEE2-191D-0071A850D17B}"/>
          </ac:spMkLst>
        </pc:spChg>
      </pc:sldChg>
      <pc:sldChg chg="modSp new mod">
        <pc:chgData name="buzdugan artur" userId="1770a38c255ab84c" providerId="LiveId" clId="{2AC879F4-7E71-4D5D-A7DB-1B94D139B712}" dt="2025-08-24T13:10:51.506" v="488" actId="113"/>
        <pc:sldMkLst>
          <pc:docMk/>
          <pc:sldMk cId="962920063" sldId="275"/>
        </pc:sldMkLst>
        <pc:spChg chg="mod">
          <ac:chgData name="buzdugan artur" userId="1770a38c255ab84c" providerId="LiveId" clId="{2AC879F4-7E71-4D5D-A7DB-1B94D139B712}" dt="2025-08-24T13:09:24.010" v="482" actId="20577"/>
          <ac:spMkLst>
            <pc:docMk/>
            <pc:sldMk cId="962920063" sldId="275"/>
            <ac:spMk id="2" creationId="{F7B18BA6-95A6-AEE8-6C27-847D4AF8C86E}"/>
          </ac:spMkLst>
        </pc:spChg>
        <pc:spChg chg="mod">
          <ac:chgData name="buzdugan artur" userId="1770a38c255ab84c" providerId="LiveId" clId="{2AC879F4-7E71-4D5D-A7DB-1B94D139B712}" dt="2025-08-24T13:10:51.506" v="488" actId="113"/>
          <ac:spMkLst>
            <pc:docMk/>
            <pc:sldMk cId="962920063" sldId="275"/>
            <ac:spMk id="3" creationId="{76D994A0-F58B-A2E0-5C32-00221766ED90}"/>
          </ac:spMkLst>
        </pc:spChg>
      </pc:sldChg>
      <pc:sldChg chg="addSp modSp new mod">
        <pc:chgData name="buzdugan artur" userId="1770a38c255ab84c" providerId="LiveId" clId="{2AC879F4-7E71-4D5D-A7DB-1B94D139B712}" dt="2025-08-24T12:51:06.897" v="342" actId="14100"/>
        <pc:sldMkLst>
          <pc:docMk/>
          <pc:sldMk cId="2154694343" sldId="276"/>
        </pc:sldMkLst>
        <pc:spChg chg="mod">
          <ac:chgData name="buzdugan artur" userId="1770a38c255ab84c" providerId="LiveId" clId="{2AC879F4-7E71-4D5D-A7DB-1B94D139B712}" dt="2025-08-24T12:51:06.897" v="342" actId="14100"/>
          <ac:spMkLst>
            <pc:docMk/>
            <pc:sldMk cId="2154694343" sldId="276"/>
            <ac:spMk id="2" creationId="{C572BD2B-F7AF-4EC9-CB74-DAB2BF69C36B}"/>
          </ac:spMkLst>
        </pc:spChg>
        <pc:picChg chg="add mod">
          <ac:chgData name="buzdugan artur" userId="1770a38c255ab84c" providerId="LiveId" clId="{2AC879F4-7E71-4D5D-A7DB-1B94D139B712}" dt="2025-08-24T12:50:40.337" v="293" actId="1076"/>
          <ac:picMkLst>
            <pc:docMk/>
            <pc:sldMk cId="2154694343" sldId="276"/>
            <ac:picMk id="5" creationId="{6F6C9771-0E76-9698-BB63-D6B6ADF53CE6}"/>
          </ac:picMkLst>
        </pc:picChg>
      </pc:sldChg>
      <pc:sldChg chg="modSp new mod">
        <pc:chgData name="buzdugan artur" userId="1770a38c255ab84c" providerId="LiveId" clId="{2AC879F4-7E71-4D5D-A7DB-1B94D139B712}" dt="2025-08-24T13:00:12.435" v="384" actId="20577"/>
        <pc:sldMkLst>
          <pc:docMk/>
          <pc:sldMk cId="1522927576" sldId="277"/>
        </pc:sldMkLst>
        <pc:spChg chg="mod">
          <ac:chgData name="buzdugan artur" userId="1770a38c255ab84c" providerId="LiveId" clId="{2AC879F4-7E71-4D5D-A7DB-1B94D139B712}" dt="2025-08-24T13:00:12.435" v="384" actId="20577"/>
          <ac:spMkLst>
            <pc:docMk/>
            <pc:sldMk cId="1522927576" sldId="277"/>
            <ac:spMk id="2" creationId="{0097BB97-1D4E-19DB-06F0-7B02AAA2F3FB}"/>
          </ac:spMkLst>
        </pc:spChg>
        <pc:spChg chg="mod">
          <ac:chgData name="buzdugan artur" userId="1770a38c255ab84c" providerId="LiveId" clId="{2AC879F4-7E71-4D5D-A7DB-1B94D139B712}" dt="2025-08-24T13:00:03.188" v="368" actId="20577"/>
          <ac:spMkLst>
            <pc:docMk/>
            <pc:sldMk cId="1522927576" sldId="277"/>
            <ac:spMk id="3" creationId="{254F4D8A-9821-1F21-032A-7EE426D35A67}"/>
          </ac:spMkLst>
        </pc:spChg>
      </pc:sldChg>
      <pc:sldChg chg="modSp new mod">
        <pc:chgData name="buzdugan artur" userId="1770a38c255ab84c" providerId="LiveId" clId="{2AC879F4-7E71-4D5D-A7DB-1B94D139B712}" dt="2025-08-24T13:03:11.892" v="402" actId="113"/>
        <pc:sldMkLst>
          <pc:docMk/>
          <pc:sldMk cId="4141792667" sldId="278"/>
        </pc:sldMkLst>
        <pc:spChg chg="mod">
          <ac:chgData name="buzdugan artur" userId="1770a38c255ab84c" providerId="LiveId" clId="{2AC879F4-7E71-4D5D-A7DB-1B94D139B712}" dt="2025-08-24T13:02:32.738" v="399" actId="20577"/>
          <ac:spMkLst>
            <pc:docMk/>
            <pc:sldMk cId="4141792667" sldId="278"/>
            <ac:spMk id="2" creationId="{4847DE52-ADF9-9FC5-E67D-80FF137D164C}"/>
          </ac:spMkLst>
        </pc:spChg>
        <pc:spChg chg="mod">
          <ac:chgData name="buzdugan artur" userId="1770a38c255ab84c" providerId="LiveId" clId="{2AC879F4-7E71-4D5D-A7DB-1B94D139B712}" dt="2025-08-24T13:03:11.892" v="402" actId="113"/>
          <ac:spMkLst>
            <pc:docMk/>
            <pc:sldMk cId="4141792667" sldId="278"/>
            <ac:spMk id="3" creationId="{29A2807F-090C-5266-4A0D-AFACF9231285}"/>
          </ac:spMkLst>
        </pc:spChg>
      </pc:sldChg>
      <pc:sldChg chg="modSp new mod">
        <pc:chgData name="buzdugan artur" userId="1770a38c255ab84c" providerId="LiveId" clId="{2AC879F4-7E71-4D5D-A7DB-1B94D139B712}" dt="2025-08-24T13:13:49.507" v="573" actId="20577"/>
        <pc:sldMkLst>
          <pc:docMk/>
          <pc:sldMk cId="1565664205" sldId="279"/>
        </pc:sldMkLst>
        <pc:spChg chg="mod">
          <ac:chgData name="buzdugan artur" userId="1770a38c255ab84c" providerId="LiveId" clId="{2AC879F4-7E71-4D5D-A7DB-1B94D139B712}" dt="2025-08-24T13:13:49.507" v="573" actId="20577"/>
          <ac:spMkLst>
            <pc:docMk/>
            <pc:sldMk cId="1565664205" sldId="279"/>
            <ac:spMk id="3" creationId="{B44AA975-CF2D-2718-3809-2CFEFBF8E69C}"/>
          </ac:spMkLst>
        </pc:spChg>
      </pc:sldChg>
      <pc:sldChg chg="modSp new mod">
        <pc:chgData name="buzdugan artur" userId="1770a38c255ab84c" providerId="LiveId" clId="{2AC879F4-7E71-4D5D-A7DB-1B94D139B712}" dt="2025-08-24T13:17:24.024" v="620" actId="113"/>
        <pc:sldMkLst>
          <pc:docMk/>
          <pc:sldMk cId="4240436659" sldId="280"/>
        </pc:sldMkLst>
        <pc:spChg chg="mod">
          <ac:chgData name="buzdugan artur" userId="1770a38c255ab84c" providerId="LiveId" clId="{2AC879F4-7E71-4D5D-A7DB-1B94D139B712}" dt="2025-08-24T13:17:24.024" v="620" actId="113"/>
          <ac:spMkLst>
            <pc:docMk/>
            <pc:sldMk cId="4240436659" sldId="280"/>
            <ac:spMk id="2" creationId="{59114EAB-2738-645E-DD44-5B62B922CACC}"/>
          </ac:spMkLst>
        </pc:spChg>
        <pc:spChg chg="mod">
          <ac:chgData name="buzdugan artur" userId="1770a38c255ab84c" providerId="LiveId" clId="{2AC879F4-7E71-4D5D-A7DB-1B94D139B712}" dt="2025-08-24T13:16:13.579" v="610" actId="20577"/>
          <ac:spMkLst>
            <pc:docMk/>
            <pc:sldMk cId="4240436659" sldId="280"/>
            <ac:spMk id="3" creationId="{E97C0C30-527F-50A2-3AAB-79847D0FE4A4}"/>
          </ac:spMkLst>
        </pc:spChg>
      </pc:sldChg>
      <pc:sldChg chg="modSp new mod">
        <pc:chgData name="buzdugan artur" userId="1770a38c255ab84c" providerId="LiveId" clId="{2AC879F4-7E71-4D5D-A7DB-1B94D139B712}" dt="2025-08-24T13:16:26.933" v="613" actId="27636"/>
        <pc:sldMkLst>
          <pc:docMk/>
          <pc:sldMk cId="3558464376" sldId="281"/>
        </pc:sldMkLst>
        <pc:spChg chg="mod">
          <ac:chgData name="buzdugan artur" userId="1770a38c255ab84c" providerId="LiveId" clId="{2AC879F4-7E71-4D5D-A7DB-1B94D139B712}" dt="2025-08-24T13:16:26.933" v="613" actId="27636"/>
          <ac:spMkLst>
            <pc:docMk/>
            <pc:sldMk cId="3558464376" sldId="281"/>
            <ac:spMk id="3" creationId="{37520A03-7955-CCB1-27AB-8EF76D272AE6}"/>
          </ac:spMkLst>
        </pc:spChg>
      </pc:sldChg>
      <pc:sldChg chg="modSp new del">
        <pc:chgData name="buzdugan artur" userId="1770a38c255ab84c" providerId="LiveId" clId="{2AC879F4-7E71-4D5D-A7DB-1B94D139B712}" dt="2025-08-24T14:34:11.693" v="1612" actId="47"/>
        <pc:sldMkLst>
          <pc:docMk/>
          <pc:sldMk cId="3013920049" sldId="282"/>
        </pc:sldMkLst>
      </pc:sldChg>
      <pc:sldChg chg="modSp new mod">
        <pc:chgData name="buzdugan artur" userId="1770a38c255ab84c" providerId="LiveId" clId="{2AC879F4-7E71-4D5D-A7DB-1B94D139B712}" dt="2025-08-24T14:55:26.091" v="1832" actId="5793"/>
        <pc:sldMkLst>
          <pc:docMk/>
          <pc:sldMk cId="3519832285" sldId="283"/>
        </pc:sldMkLst>
        <pc:spChg chg="mod">
          <ac:chgData name="buzdugan artur" userId="1770a38c255ab84c" providerId="LiveId" clId="{2AC879F4-7E71-4D5D-A7DB-1B94D139B712}" dt="2025-08-24T14:51:08.400" v="1815" actId="20577"/>
          <ac:spMkLst>
            <pc:docMk/>
            <pc:sldMk cId="3519832285" sldId="283"/>
            <ac:spMk id="2" creationId="{F6ECDC7F-1386-D76D-A658-FCCFF1D086A2}"/>
          </ac:spMkLst>
        </pc:spChg>
        <pc:spChg chg="mod">
          <ac:chgData name="buzdugan artur" userId="1770a38c255ab84c" providerId="LiveId" clId="{2AC879F4-7E71-4D5D-A7DB-1B94D139B712}" dt="2025-08-24T14:55:26.091" v="1832" actId="5793"/>
          <ac:spMkLst>
            <pc:docMk/>
            <pc:sldMk cId="3519832285" sldId="283"/>
            <ac:spMk id="3" creationId="{5B7A930D-13BD-13B5-09F2-687518B9CC57}"/>
          </ac:spMkLst>
        </pc:spChg>
      </pc:sldChg>
      <pc:sldChg chg="addSp modSp new mod">
        <pc:chgData name="buzdugan artur" userId="1770a38c255ab84c" providerId="LiveId" clId="{2AC879F4-7E71-4D5D-A7DB-1B94D139B712}" dt="2025-08-24T13:22:07.050" v="682" actId="14100"/>
        <pc:sldMkLst>
          <pc:docMk/>
          <pc:sldMk cId="3532005917" sldId="284"/>
        </pc:sldMkLst>
        <pc:spChg chg="mod">
          <ac:chgData name="buzdugan artur" userId="1770a38c255ab84c" providerId="LiveId" clId="{2AC879F4-7E71-4D5D-A7DB-1B94D139B712}" dt="2025-08-24T13:21:55.770" v="679" actId="14100"/>
          <ac:spMkLst>
            <pc:docMk/>
            <pc:sldMk cId="3532005917" sldId="284"/>
            <ac:spMk id="2" creationId="{C1D0F521-23D7-40DD-550F-D68C11AB527B}"/>
          </ac:spMkLst>
        </pc:spChg>
        <pc:spChg chg="mod">
          <ac:chgData name="buzdugan artur" userId="1770a38c255ab84c" providerId="LiveId" clId="{2AC879F4-7E71-4D5D-A7DB-1B94D139B712}" dt="2025-08-24T13:21:58.343" v="680" actId="1076"/>
          <ac:spMkLst>
            <pc:docMk/>
            <pc:sldMk cId="3532005917" sldId="284"/>
            <ac:spMk id="3" creationId="{1075ACC4-B81B-2209-F9C2-AAD90F327B7B}"/>
          </ac:spMkLst>
        </pc:spChg>
      </pc:sldChg>
      <pc:sldChg chg="addSp modSp new mod">
        <pc:chgData name="buzdugan artur" userId="1770a38c255ab84c" providerId="LiveId" clId="{2AC879F4-7E71-4D5D-A7DB-1B94D139B712}" dt="2025-08-24T15:10:52.676" v="2089" actId="113"/>
        <pc:sldMkLst>
          <pc:docMk/>
          <pc:sldMk cId="238035982" sldId="285"/>
        </pc:sldMkLst>
        <pc:spChg chg="mod">
          <ac:chgData name="buzdugan artur" userId="1770a38c255ab84c" providerId="LiveId" clId="{2AC879F4-7E71-4D5D-A7DB-1B94D139B712}" dt="2025-08-24T15:03:09.045" v="1911" actId="14100"/>
          <ac:spMkLst>
            <pc:docMk/>
            <pc:sldMk cId="238035982" sldId="285"/>
            <ac:spMk id="2" creationId="{9A70F032-27B3-3691-8855-FB92F5360E64}"/>
          </ac:spMkLst>
        </pc:spChg>
        <pc:spChg chg="mod">
          <ac:chgData name="buzdugan artur" userId="1770a38c255ab84c" providerId="LiveId" clId="{2AC879F4-7E71-4D5D-A7DB-1B94D139B712}" dt="2025-08-24T15:10:52.676" v="2089" actId="113"/>
          <ac:spMkLst>
            <pc:docMk/>
            <pc:sldMk cId="238035982" sldId="285"/>
            <ac:spMk id="3" creationId="{C2CF1CA3-345C-A583-B5CD-E86D4368219D}"/>
          </ac:spMkLst>
        </pc:spChg>
        <pc:picChg chg="add mod">
          <ac:chgData name="buzdugan artur" userId="1770a38c255ab84c" providerId="LiveId" clId="{2AC879F4-7E71-4D5D-A7DB-1B94D139B712}" dt="2025-08-24T15:10:11.647" v="2088" actId="1076"/>
          <ac:picMkLst>
            <pc:docMk/>
            <pc:sldMk cId="238035982" sldId="285"/>
            <ac:picMk id="5" creationId="{46FCAFC5-43BA-9E3E-D45E-4F3A2004AA96}"/>
          </ac:picMkLst>
        </pc:picChg>
      </pc:sldChg>
      <pc:sldChg chg="modSp new">
        <pc:chgData name="buzdugan artur" userId="1770a38c255ab84c" providerId="LiveId" clId="{2AC879F4-7E71-4D5D-A7DB-1B94D139B712}" dt="2025-08-24T13:20:13.567" v="673"/>
        <pc:sldMkLst>
          <pc:docMk/>
          <pc:sldMk cId="2438777340" sldId="286"/>
        </pc:sldMkLst>
        <pc:spChg chg="mod">
          <ac:chgData name="buzdugan artur" userId="1770a38c255ab84c" providerId="LiveId" clId="{2AC879F4-7E71-4D5D-A7DB-1B94D139B712}" dt="2025-08-24T13:20:13.567" v="673"/>
          <ac:spMkLst>
            <pc:docMk/>
            <pc:sldMk cId="2438777340" sldId="286"/>
            <ac:spMk id="3" creationId="{1F2697BF-361E-6033-2EDA-ED59655BC256}"/>
          </ac:spMkLst>
        </pc:spChg>
      </pc:sldChg>
      <pc:sldChg chg="new del">
        <pc:chgData name="buzdugan artur" userId="1770a38c255ab84c" providerId="LiveId" clId="{2AC879F4-7E71-4D5D-A7DB-1B94D139B712}" dt="2025-08-24T13:23:07.740" v="684" actId="47"/>
        <pc:sldMkLst>
          <pc:docMk/>
          <pc:sldMk cId="2953778167" sldId="287"/>
        </pc:sldMkLst>
      </pc:sldChg>
      <pc:sldChg chg="addSp delSp modSp new mod ord">
        <pc:chgData name="buzdugan artur" userId="1770a38c255ab84c" providerId="LiveId" clId="{2AC879F4-7E71-4D5D-A7DB-1B94D139B712}" dt="2025-08-24T13:24:27.926" v="692"/>
        <pc:sldMkLst>
          <pc:docMk/>
          <pc:sldMk cId="4242931484" sldId="287"/>
        </pc:sldMkLst>
      </pc:sldChg>
      <pc:sldChg chg="addSp delSp modSp new mod">
        <pc:chgData name="buzdugan artur" userId="1770a38c255ab84c" providerId="LiveId" clId="{2AC879F4-7E71-4D5D-A7DB-1B94D139B712}" dt="2025-08-24T13:26:51.634" v="747" actId="14100"/>
        <pc:sldMkLst>
          <pc:docMk/>
          <pc:sldMk cId="1674558770" sldId="288"/>
        </pc:sldMkLst>
        <pc:spChg chg="mod">
          <ac:chgData name="buzdugan artur" userId="1770a38c255ab84c" providerId="LiveId" clId="{2AC879F4-7E71-4D5D-A7DB-1B94D139B712}" dt="2025-08-24T13:26:48.174" v="745" actId="14100"/>
          <ac:spMkLst>
            <pc:docMk/>
            <pc:sldMk cId="1674558770" sldId="288"/>
            <ac:spMk id="2" creationId="{319F4A5A-BF08-E37D-40C0-D60AB3B579EA}"/>
          </ac:spMkLst>
        </pc:spChg>
      </pc:sldChg>
      <pc:sldChg chg="addSp delSp modSp new mod ord">
        <pc:chgData name="buzdugan artur" userId="1770a38c255ab84c" providerId="LiveId" clId="{2AC879F4-7E71-4D5D-A7DB-1B94D139B712}" dt="2025-08-24T13:28:52.340" v="790"/>
        <pc:sldMkLst>
          <pc:docMk/>
          <pc:sldMk cId="3295422805" sldId="289"/>
        </pc:sldMkLst>
      </pc:sldChg>
      <pc:sldChg chg="addSp delSp modSp new mod">
        <pc:chgData name="buzdugan artur" userId="1770a38c255ab84c" providerId="LiveId" clId="{2AC879F4-7E71-4D5D-A7DB-1B94D139B712}" dt="2025-08-24T15:01:56.127" v="1904"/>
        <pc:sldMkLst>
          <pc:docMk/>
          <pc:sldMk cId="4051755761" sldId="290"/>
        </pc:sldMkLst>
        <pc:spChg chg="mod">
          <ac:chgData name="buzdugan artur" userId="1770a38c255ab84c" providerId="LiveId" clId="{2AC879F4-7E71-4D5D-A7DB-1B94D139B712}" dt="2025-08-24T15:01:56.127" v="1904"/>
          <ac:spMkLst>
            <pc:docMk/>
            <pc:sldMk cId="4051755761" sldId="290"/>
            <ac:spMk id="2" creationId="{6F7B95F6-7633-EBA6-36F3-CCE99B6D88FD}"/>
          </ac:spMkLst>
        </pc:spChg>
        <pc:picChg chg="add mod ord">
          <ac:chgData name="buzdugan artur" userId="1770a38c255ab84c" providerId="LiveId" clId="{2AC879F4-7E71-4D5D-A7DB-1B94D139B712}" dt="2025-08-24T13:30:10.526" v="796" actId="1076"/>
          <ac:picMkLst>
            <pc:docMk/>
            <pc:sldMk cId="4051755761" sldId="290"/>
            <ac:picMk id="5" creationId="{5B4C8B10-4D8A-8D29-15CC-A50E375D610D}"/>
          </ac:picMkLst>
        </pc:picChg>
      </pc:sldChg>
      <pc:sldChg chg="addSp delSp modSp new mod">
        <pc:chgData name="buzdugan artur" userId="1770a38c255ab84c" providerId="LiveId" clId="{2AC879F4-7E71-4D5D-A7DB-1B94D139B712}" dt="2025-08-24T15:02:00.250" v="1905"/>
        <pc:sldMkLst>
          <pc:docMk/>
          <pc:sldMk cId="359239398" sldId="291"/>
        </pc:sldMkLst>
        <pc:spChg chg="mod">
          <ac:chgData name="buzdugan artur" userId="1770a38c255ab84c" providerId="LiveId" clId="{2AC879F4-7E71-4D5D-A7DB-1B94D139B712}" dt="2025-08-24T15:02:00.250" v="1905"/>
          <ac:spMkLst>
            <pc:docMk/>
            <pc:sldMk cId="359239398" sldId="291"/>
            <ac:spMk id="2" creationId="{8111AA57-A085-D224-6381-6BB805208583}"/>
          </ac:spMkLst>
        </pc:spChg>
        <pc:picChg chg="add mod ord">
          <ac:chgData name="buzdugan artur" userId="1770a38c255ab84c" providerId="LiveId" clId="{2AC879F4-7E71-4D5D-A7DB-1B94D139B712}" dt="2025-08-24T13:30:57.850" v="801" actId="14100"/>
          <ac:picMkLst>
            <pc:docMk/>
            <pc:sldMk cId="359239398" sldId="291"/>
            <ac:picMk id="5" creationId="{B7126ACC-A0FD-1BD6-1D21-5C578C46A80A}"/>
          </ac:picMkLst>
        </pc:picChg>
      </pc:sldChg>
      <pc:sldChg chg="addSp delSp modSp new mod">
        <pc:chgData name="buzdugan artur" userId="1770a38c255ab84c" providerId="LiveId" clId="{2AC879F4-7E71-4D5D-A7DB-1B94D139B712}" dt="2025-08-24T15:02:04.178" v="1906"/>
        <pc:sldMkLst>
          <pc:docMk/>
          <pc:sldMk cId="1793399587" sldId="292"/>
        </pc:sldMkLst>
        <pc:spChg chg="mod">
          <ac:chgData name="buzdugan artur" userId="1770a38c255ab84c" providerId="LiveId" clId="{2AC879F4-7E71-4D5D-A7DB-1B94D139B712}" dt="2025-08-24T15:02:04.178" v="1906"/>
          <ac:spMkLst>
            <pc:docMk/>
            <pc:sldMk cId="1793399587" sldId="292"/>
            <ac:spMk id="2" creationId="{5F09DCCD-4D44-F08A-773D-045DB758DEA8}"/>
          </ac:spMkLst>
        </pc:spChg>
        <pc:picChg chg="add mod ord">
          <ac:chgData name="buzdugan artur" userId="1770a38c255ab84c" providerId="LiveId" clId="{2AC879F4-7E71-4D5D-A7DB-1B94D139B712}" dt="2025-08-24T13:31:34.348" v="808" actId="1076"/>
          <ac:picMkLst>
            <pc:docMk/>
            <pc:sldMk cId="1793399587" sldId="292"/>
            <ac:picMk id="5" creationId="{2E2FE36C-8D5F-C9C0-2B09-D42CB6B78D57}"/>
          </ac:picMkLst>
        </pc:picChg>
      </pc:sldChg>
      <pc:sldChg chg="addSp delSp modSp new mod">
        <pc:chgData name="buzdugan artur" userId="1770a38c255ab84c" providerId="LiveId" clId="{2AC879F4-7E71-4D5D-A7DB-1B94D139B712}" dt="2025-08-24T13:34:28.788" v="813" actId="1076"/>
        <pc:sldMkLst>
          <pc:docMk/>
          <pc:sldMk cId="3532559680" sldId="293"/>
        </pc:sldMkLst>
        <pc:picChg chg="add mod">
          <ac:chgData name="buzdugan artur" userId="1770a38c255ab84c" providerId="LiveId" clId="{2AC879F4-7E71-4D5D-A7DB-1B94D139B712}" dt="2025-08-24T13:34:28.788" v="813" actId="1076"/>
          <ac:picMkLst>
            <pc:docMk/>
            <pc:sldMk cId="3532559680" sldId="293"/>
            <ac:picMk id="2050" creationId="{8FE68BDF-B98F-1097-6998-801960EEE375}"/>
          </ac:picMkLst>
        </pc:picChg>
      </pc:sldChg>
      <pc:sldChg chg="addSp delSp modSp new mod">
        <pc:chgData name="buzdugan artur" userId="1770a38c255ab84c" providerId="LiveId" clId="{2AC879F4-7E71-4D5D-A7DB-1B94D139B712}" dt="2025-08-24T13:36:58.605" v="854" actId="14100"/>
        <pc:sldMkLst>
          <pc:docMk/>
          <pc:sldMk cId="605399006" sldId="294"/>
        </pc:sldMkLst>
        <pc:picChg chg="add mod">
          <ac:chgData name="buzdugan artur" userId="1770a38c255ab84c" providerId="LiveId" clId="{2AC879F4-7E71-4D5D-A7DB-1B94D139B712}" dt="2025-08-24T13:36:58.605" v="854" actId="14100"/>
          <ac:picMkLst>
            <pc:docMk/>
            <pc:sldMk cId="605399006" sldId="294"/>
            <ac:picMk id="3074" creationId="{F7F7D3CC-32B1-A00F-65F3-8D9B820FB3E2}"/>
          </ac:picMkLst>
        </pc:picChg>
      </pc:sldChg>
      <pc:sldChg chg="addSp delSp modSp new mod">
        <pc:chgData name="buzdugan artur" userId="1770a38c255ab84c" providerId="LiveId" clId="{2AC879F4-7E71-4D5D-A7DB-1B94D139B712}" dt="2025-08-24T14:02:46.854" v="1281" actId="1076"/>
        <pc:sldMkLst>
          <pc:docMk/>
          <pc:sldMk cId="466937202" sldId="295"/>
        </pc:sldMkLst>
        <pc:spChg chg="add mod">
          <ac:chgData name="buzdugan artur" userId="1770a38c255ab84c" providerId="LiveId" clId="{2AC879F4-7E71-4D5D-A7DB-1B94D139B712}" dt="2025-08-24T14:02:41.466" v="1280" actId="20577"/>
          <ac:spMkLst>
            <pc:docMk/>
            <pc:sldMk cId="466937202" sldId="295"/>
            <ac:spMk id="4" creationId="{A3F69AED-601F-28DF-940A-CB05D4B90B8C}"/>
          </ac:spMkLst>
        </pc:spChg>
        <pc:picChg chg="add mod">
          <ac:chgData name="buzdugan artur" userId="1770a38c255ab84c" providerId="LiveId" clId="{2AC879F4-7E71-4D5D-A7DB-1B94D139B712}" dt="2025-08-24T14:02:46.854" v="1281" actId="1076"/>
          <ac:picMkLst>
            <pc:docMk/>
            <pc:sldMk cId="466937202" sldId="295"/>
            <ac:picMk id="8" creationId="{1DC29B6E-6E30-6B7E-ED83-06E6688AA95D}"/>
          </ac:picMkLst>
        </pc:picChg>
        <pc:picChg chg="add mod">
          <ac:chgData name="buzdugan artur" userId="1770a38c255ab84c" providerId="LiveId" clId="{2AC879F4-7E71-4D5D-A7DB-1B94D139B712}" dt="2025-08-24T13:44:00.042" v="1222" actId="1076"/>
          <ac:picMkLst>
            <pc:docMk/>
            <pc:sldMk cId="466937202" sldId="295"/>
            <ac:picMk id="4102" creationId="{15BF39D5-BFFD-3801-A3AE-43D190C7B1B5}"/>
          </ac:picMkLst>
        </pc:picChg>
      </pc:sldChg>
      <pc:sldChg chg="addSp delSp modSp new mod">
        <pc:chgData name="buzdugan artur" userId="1770a38c255ab84c" providerId="LiveId" clId="{2AC879F4-7E71-4D5D-A7DB-1B94D139B712}" dt="2025-08-24T13:46:51.312" v="1232" actId="14100"/>
        <pc:sldMkLst>
          <pc:docMk/>
          <pc:sldMk cId="3956800634" sldId="296"/>
        </pc:sldMkLst>
        <pc:picChg chg="add mod ord">
          <ac:chgData name="buzdugan artur" userId="1770a38c255ab84c" providerId="LiveId" clId="{2AC879F4-7E71-4D5D-A7DB-1B94D139B712}" dt="2025-08-24T13:46:51.312" v="1232" actId="14100"/>
          <ac:picMkLst>
            <pc:docMk/>
            <pc:sldMk cId="3956800634" sldId="296"/>
            <ac:picMk id="5" creationId="{DD61F5A0-3E2A-A96E-7DA6-98DE5FFAEAC4}"/>
          </ac:picMkLst>
        </pc:picChg>
      </pc:sldChg>
      <pc:sldChg chg="addSp delSp modSp new mod">
        <pc:chgData name="buzdugan artur" userId="1770a38c255ab84c" providerId="LiveId" clId="{2AC879F4-7E71-4D5D-A7DB-1B94D139B712}" dt="2025-08-24T14:25:30.041" v="1580" actId="20577"/>
        <pc:sldMkLst>
          <pc:docMk/>
          <pc:sldMk cId="2020255824" sldId="297"/>
        </pc:sldMkLst>
      </pc:sldChg>
      <pc:sldChg chg="delSp modSp new mod">
        <pc:chgData name="buzdugan artur" userId="1770a38c255ab84c" providerId="LiveId" clId="{2AC879F4-7E71-4D5D-A7DB-1B94D139B712}" dt="2025-08-24T14:12:54.797" v="1413" actId="27636"/>
        <pc:sldMkLst>
          <pc:docMk/>
          <pc:sldMk cId="2335070235" sldId="298"/>
        </pc:sldMkLst>
        <pc:spChg chg="mod">
          <ac:chgData name="buzdugan artur" userId="1770a38c255ab84c" providerId="LiveId" clId="{2AC879F4-7E71-4D5D-A7DB-1B94D139B712}" dt="2025-08-24T14:12:54.797" v="1413" actId="27636"/>
          <ac:spMkLst>
            <pc:docMk/>
            <pc:sldMk cId="2335070235" sldId="298"/>
            <ac:spMk id="3" creationId="{A470D502-2C8F-ACFE-4BD6-6B72173ECB81}"/>
          </ac:spMkLst>
        </pc:spChg>
      </pc:sldChg>
      <pc:sldChg chg="addSp delSp modSp new mod">
        <pc:chgData name="buzdugan artur" userId="1770a38c255ab84c" providerId="LiveId" clId="{2AC879F4-7E71-4D5D-A7DB-1B94D139B712}" dt="2025-08-24T14:27:01.400" v="1583" actId="478"/>
        <pc:sldMkLst>
          <pc:docMk/>
          <pc:sldMk cId="185156632" sldId="299"/>
        </pc:sldMkLst>
        <pc:spChg chg="mod">
          <ac:chgData name="buzdugan artur" userId="1770a38c255ab84c" providerId="LiveId" clId="{2AC879F4-7E71-4D5D-A7DB-1B94D139B712}" dt="2025-08-24T14:13:09.873" v="1433" actId="122"/>
          <ac:spMkLst>
            <pc:docMk/>
            <pc:sldMk cId="185156632" sldId="299"/>
            <ac:spMk id="2" creationId="{CF86B0E1-5CFA-3E7D-0B24-A4F21E52FCFC}"/>
          </ac:spMkLst>
        </pc:spChg>
        <pc:spChg chg="mod">
          <ac:chgData name="buzdugan artur" userId="1770a38c255ab84c" providerId="LiveId" clId="{2AC879F4-7E71-4D5D-A7DB-1B94D139B712}" dt="2025-08-24T14:14:31.122" v="1441" actId="6549"/>
          <ac:spMkLst>
            <pc:docMk/>
            <pc:sldMk cId="185156632" sldId="299"/>
            <ac:spMk id="3" creationId="{4EBD3E1D-735A-A15E-8E91-25C59417511E}"/>
          </ac:spMkLst>
        </pc:spChg>
      </pc:sldChg>
      <pc:sldChg chg="delSp modSp new mod">
        <pc:chgData name="buzdugan artur" userId="1770a38c255ab84c" providerId="LiveId" clId="{2AC879F4-7E71-4D5D-A7DB-1B94D139B712}" dt="2025-08-24T14:17:36.978" v="1531" actId="27636"/>
        <pc:sldMkLst>
          <pc:docMk/>
          <pc:sldMk cId="4111716648" sldId="300"/>
        </pc:sldMkLst>
        <pc:spChg chg="mod">
          <ac:chgData name="buzdugan artur" userId="1770a38c255ab84c" providerId="LiveId" clId="{2AC879F4-7E71-4D5D-A7DB-1B94D139B712}" dt="2025-08-24T14:17:36.978" v="1531" actId="27636"/>
          <ac:spMkLst>
            <pc:docMk/>
            <pc:sldMk cId="4111716648" sldId="300"/>
            <ac:spMk id="3" creationId="{FA254E18-BACF-1931-7A91-B042E4D78220}"/>
          </ac:spMkLst>
        </pc:spChg>
      </pc:sldChg>
      <pc:sldChg chg="addSp delSp modSp new mod">
        <pc:chgData name="buzdugan artur" userId="1770a38c255ab84c" providerId="LiveId" clId="{2AC879F4-7E71-4D5D-A7DB-1B94D139B712}" dt="2025-08-24T14:24:30.573" v="1537" actId="14100"/>
        <pc:sldMkLst>
          <pc:docMk/>
          <pc:sldMk cId="1844530613" sldId="301"/>
        </pc:sldMkLst>
        <pc:picChg chg="add mod">
          <ac:chgData name="buzdugan artur" userId="1770a38c255ab84c" providerId="LiveId" clId="{2AC879F4-7E71-4D5D-A7DB-1B94D139B712}" dt="2025-08-24T14:24:30.573" v="1537" actId="14100"/>
          <ac:picMkLst>
            <pc:docMk/>
            <pc:sldMk cId="1844530613" sldId="301"/>
            <ac:picMk id="5122" creationId="{04BAB41C-A9EF-9518-B3B6-D4E7CB679DEF}"/>
          </ac:picMkLst>
        </pc:picChg>
      </pc:sldChg>
      <pc:sldChg chg="addSp delSp modSp new mod">
        <pc:chgData name="buzdugan artur" userId="1770a38c255ab84c" providerId="LiveId" clId="{2AC879F4-7E71-4D5D-A7DB-1B94D139B712}" dt="2025-08-24T14:27:33.741" v="1590" actId="1076"/>
        <pc:sldMkLst>
          <pc:docMk/>
          <pc:sldMk cId="2493682308" sldId="302"/>
        </pc:sldMkLst>
        <pc:picChg chg="add mod ord">
          <ac:chgData name="buzdugan artur" userId="1770a38c255ab84c" providerId="LiveId" clId="{2AC879F4-7E71-4D5D-A7DB-1B94D139B712}" dt="2025-08-24T14:27:33.741" v="1590" actId="1076"/>
          <ac:picMkLst>
            <pc:docMk/>
            <pc:sldMk cId="2493682308" sldId="302"/>
            <ac:picMk id="5" creationId="{083A2E77-3047-A544-1B74-F525407062C5}"/>
          </ac:picMkLst>
        </pc:picChg>
      </pc:sldChg>
      <pc:sldChg chg="addSp delSp modSp new mod">
        <pc:chgData name="buzdugan artur" userId="1770a38c255ab84c" providerId="LiveId" clId="{2AC879F4-7E71-4D5D-A7DB-1B94D139B712}" dt="2025-08-24T14:29:17.584" v="1595" actId="1076"/>
        <pc:sldMkLst>
          <pc:docMk/>
          <pc:sldMk cId="898304675" sldId="303"/>
        </pc:sldMkLst>
        <pc:picChg chg="add mod">
          <ac:chgData name="buzdugan artur" userId="1770a38c255ab84c" providerId="LiveId" clId="{2AC879F4-7E71-4D5D-A7DB-1B94D139B712}" dt="2025-08-24T14:29:17.584" v="1595" actId="1076"/>
          <ac:picMkLst>
            <pc:docMk/>
            <pc:sldMk cId="898304675" sldId="303"/>
            <ac:picMk id="6146" creationId="{0A2243B8-8AED-2D06-FB03-4884860B881B}"/>
          </ac:picMkLst>
        </pc:picChg>
      </pc:sldChg>
      <pc:sldChg chg="delSp modSp new mod">
        <pc:chgData name="buzdugan artur" userId="1770a38c255ab84c" providerId="LiveId" clId="{2AC879F4-7E71-4D5D-A7DB-1B94D139B712}" dt="2025-08-24T14:55:53.559" v="1833" actId="113"/>
        <pc:sldMkLst>
          <pc:docMk/>
          <pc:sldMk cId="1452186286" sldId="304"/>
        </pc:sldMkLst>
        <pc:spChg chg="mod">
          <ac:chgData name="buzdugan artur" userId="1770a38c255ab84c" providerId="LiveId" clId="{2AC879F4-7E71-4D5D-A7DB-1B94D139B712}" dt="2025-08-24T14:55:53.559" v="1833" actId="113"/>
          <ac:spMkLst>
            <pc:docMk/>
            <pc:sldMk cId="1452186286" sldId="304"/>
            <ac:spMk id="3" creationId="{02482608-A0C9-13A4-D0D8-8BA8F7C9F2BD}"/>
          </ac:spMkLst>
        </pc:spChg>
      </pc:sldChg>
      <pc:sldChg chg="delSp modSp new mod">
        <pc:chgData name="buzdugan artur" userId="1770a38c255ab84c" providerId="LiveId" clId="{2AC879F4-7E71-4D5D-A7DB-1B94D139B712}" dt="2025-08-24T14:44:03.570" v="1768" actId="27636"/>
        <pc:sldMkLst>
          <pc:docMk/>
          <pc:sldMk cId="2724285571" sldId="305"/>
        </pc:sldMkLst>
        <pc:spChg chg="mod">
          <ac:chgData name="buzdugan artur" userId="1770a38c255ab84c" providerId="LiveId" clId="{2AC879F4-7E71-4D5D-A7DB-1B94D139B712}" dt="2025-08-24T14:44:03.570" v="1768" actId="27636"/>
          <ac:spMkLst>
            <pc:docMk/>
            <pc:sldMk cId="2724285571" sldId="305"/>
            <ac:spMk id="3" creationId="{B08367AB-388B-4CF4-F1FF-319D498E17D5}"/>
          </ac:spMkLst>
        </pc:spChg>
      </pc:sldChg>
      <pc:sldChg chg="addSp delSp modSp new mod">
        <pc:chgData name="buzdugan artur" userId="1770a38c255ab84c" providerId="LiveId" clId="{2AC879F4-7E71-4D5D-A7DB-1B94D139B712}" dt="2025-08-24T14:48:01.777" v="1782" actId="1076"/>
        <pc:sldMkLst>
          <pc:docMk/>
          <pc:sldMk cId="260000823" sldId="306"/>
        </pc:sldMkLst>
        <pc:spChg chg="add">
          <ac:chgData name="buzdugan artur" userId="1770a38c255ab84c" providerId="LiveId" clId="{2AC879F4-7E71-4D5D-A7DB-1B94D139B712}" dt="2025-08-24T14:47:18.341" v="1773"/>
          <ac:spMkLst>
            <pc:docMk/>
            <pc:sldMk cId="260000823" sldId="306"/>
            <ac:spMk id="7" creationId="{D2FC80FC-21D1-4E2C-2E45-8E6D713AA956}"/>
          </ac:spMkLst>
        </pc:spChg>
        <pc:picChg chg="add mod">
          <ac:chgData name="buzdugan artur" userId="1770a38c255ab84c" providerId="LiveId" clId="{2AC879F4-7E71-4D5D-A7DB-1B94D139B712}" dt="2025-08-24T14:48:01.777" v="1782" actId="1076"/>
          <ac:picMkLst>
            <pc:docMk/>
            <pc:sldMk cId="260000823" sldId="306"/>
            <ac:picMk id="6" creationId="{3545F4A7-B450-0CC6-DC59-87A6E6FBB7C3}"/>
          </ac:picMkLst>
        </pc:picChg>
      </pc:sldChg>
      <pc:sldChg chg="modSp new mod">
        <pc:chgData name="buzdugan artur" userId="1770a38c255ab84c" providerId="LiveId" clId="{2AC879F4-7E71-4D5D-A7DB-1B94D139B712}" dt="2025-08-24T14:59:20.601" v="1903" actId="27636"/>
        <pc:sldMkLst>
          <pc:docMk/>
          <pc:sldMk cId="2895648231" sldId="307"/>
        </pc:sldMkLst>
        <pc:spChg chg="mod">
          <ac:chgData name="buzdugan artur" userId="1770a38c255ab84c" providerId="LiveId" clId="{2AC879F4-7E71-4D5D-A7DB-1B94D139B712}" dt="2025-08-24T14:58:36.285" v="1881" actId="14100"/>
          <ac:spMkLst>
            <pc:docMk/>
            <pc:sldMk cId="2895648231" sldId="307"/>
            <ac:spMk id="2" creationId="{54269BEA-BFAC-75CE-63F0-DD8271601168}"/>
          </ac:spMkLst>
        </pc:spChg>
        <pc:spChg chg="mod">
          <ac:chgData name="buzdugan artur" userId="1770a38c255ab84c" providerId="LiveId" clId="{2AC879F4-7E71-4D5D-A7DB-1B94D139B712}" dt="2025-08-24T14:59:20.601" v="1903" actId="27636"/>
          <ac:spMkLst>
            <pc:docMk/>
            <pc:sldMk cId="2895648231" sldId="307"/>
            <ac:spMk id="3" creationId="{CE858CCB-884F-14CE-7B78-BCAA5CCC1B5B}"/>
          </ac:spMkLst>
        </pc:spChg>
      </pc:sldChg>
      <pc:sldChg chg="addSp delSp modSp new mod">
        <pc:chgData name="buzdugan artur" userId="1770a38c255ab84c" providerId="LiveId" clId="{2AC879F4-7E71-4D5D-A7DB-1B94D139B712}" dt="2025-08-24T15:05:21.741" v="1931" actId="1076"/>
        <pc:sldMkLst>
          <pc:docMk/>
          <pc:sldMk cId="3088506351" sldId="308"/>
        </pc:sldMkLst>
        <pc:picChg chg="add mod">
          <ac:chgData name="buzdugan artur" userId="1770a38c255ab84c" providerId="LiveId" clId="{2AC879F4-7E71-4D5D-A7DB-1B94D139B712}" dt="2025-08-24T15:05:21.741" v="1931" actId="1076"/>
          <ac:picMkLst>
            <pc:docMk/>
            <pc:sldMk cId="3088506351" sldId="308"/>
            <ac:picMk id="4" creationId="{2EDC093F-4589-016F-6D6A-D5076AC686A2}"/>
          </ac:picMkLst>
        </pc:picChg>
      </pc:sldChg>
    </pc:docChg>
  </pc:docChgLst>
  <pc:docChgLst>
    <pc:chgData name="buzdugan artur" userId="1770a38c255ab84c" providerId="LiveId" clId="{16A4E4E3-8213-4AFF-9A21-3F99CB9D024A}"/>
    <pc:docChg chg="undo custSel addSld delSld modSld sldOrd">
      <pc:chgData name="buzdugan artur" userId="1770a38c255ab84c" providerId="LiveId" clId="{16A4E4E3-8213-4AFF-9A21-3F99CB9D024A}" dt="2025-09-14T14:25:34.390" v="970"/>
      <pc:docMkLst>
        <pc:docMk/>
      </pc:docMkLst>
      <pc:sldChg chg="modSp mod">
        <pc:chgData name="buzdugan artur" userId="1770a38c255ab84c" providerId="LiveId" clId="{16A4E4E3-8213-4AFF-9A21-3F99CB9D024A}" dt="2025-09-14T13:20:54.621" v="278" actId="113"/>
        <pc:sldMkLst>
          <pc:docMk/>
          <pc:sldMk cId="892559498" sldId="258"/>
        </pc:sldMkLst>
        <pc:spChg chg="mod">
          <ac:chgData name="buzdugan artur" userId="1770a38c255ab84c" providerId="LiveId" clId="{16A4E4E3-8213-4AFF-9A21-3F99CB9D024A}" dt="2025-09-14T13:20:37.509" v="275" actId="122"/>
          <ac:spMkLst>
            <pc:docMk/>
            <pc:sldMk cId="892559498" sldId="258"/>
            <ac:spMk id="2" creationId="{199F03CE-90FF-60A1-3778-5B432BCA899B}"/>
          </ac:spMkLst>
        </pc:spChg>
        <pc:spChg chg="mod">
          <ac:chgData name="buzdugan artur" userId="1770a38c255ab84c" providerId="LiveId" clId="{16A4E4E3-8213-4AFF-9A21-3F99CB9D024A}" dt="2025-09-14T13:20:54.621" v="278" actId="113"/>
          <ac:spMkLst>
            <pc:docMk/>
            <pc:sldMk cId="892559498" sldId="258"/>
            <ac:spMk id="3" creationId="{BD65AB23-B02D-F069-BC4A-EA3CEA6AAE32}"/>
          </ac:spMkLst>
        </pc:spChg>
      </pc:sldChg>
      <pc:sldChg chg="modSp mod ord">
        <pc:chgData name="buzdugan artur" userId="1770a38c255ab84c" providerId="LiveId" clId="{16A4E4E3-8213-4AFF-9A21-3F99CB9D024A}" dt="2025-09-14T13:16:42.024" v="185" actId="1076"/>
        <pc:sldMkLst>
          <pc:docMk/>
          <pc:sldMk cId="3327307364" sldId="262"/>
        </pc:sldMkLst>
        <pc:spChg chg="mod">
          <ac:chgData name="buzdugan artur" userId="1770a38c255ab84c" providerId="LiveId" clId="{16A4E4E3-8213-4AFF-9A21-3F99CB9D024A}" dt="2025-09-14T13:16:29.465" v="183" actId="27636"/>
          <ac:spMkLst>
            <pc:docMk/>
            <pc:sldMk cId="3327307364" sldId="262"/>
            <ac:spMk id="2" creationId="{F4018CE7-9F27-3778-B083-D0C0106A739A}"/>
          </ac:spMkLst>
        </pc:spChg>
        <pc:picChg chg="mod">
          <ac:chgData name="buzdugan artur" userId="1770a38c255ab84c" providerId="LiveId" clId="{16A4E4E3-8213-4AFF-9A21-3F99CB9D024A}" dt="2025-09-14T13:16:42.024" v="185" actId="1076"/>
          <ac:picMkLst>
            <pc:docMk/>
            <pc:sldMk cId="3327307364" sldId="262"/>
            <ac:picMk id="4" creationId="{78B63898-7CEB-2CB9-93F0-3385F0C470CD}"/>
          </ac:picMkLst>
        </pc:picChg>
      </pc:sldChg>
      <pc:sldChg chg="modSp mod">
        <pc:chgData name="buzdugan artur" userId="1770a38c255ab84c" providerId="LiveId" clId="{16A4E4E3-8213-4AFF-9A21-3F99CB9D024A}" dt="2025-09-14T13:46:35.392" v="339" actId="20577"/>
        <pc:sldMkLst>
          <pc:docMk/>
          <pc:sldMk cId="607251053" sldId="267"/>
        </pc:sldMkLst>
        <pc:spChg chg="mod">
          <ac:chgData name="buzdugan artur" userId="1770a38c255ab84c" providerId="LiveId" clId="{16A4E4E3-8213-4AFF-9A21-3F99CB9D024A}" dt="2025-09-14T13:46:35.392" v="339" actId="20577"/>
          <ac:spMkLst>
            <pc:docMk/>
            <pc:sldMk cId="607251053" sldId="267"/>
            <ac:spMk id="3" creationId="{0600DECC-E264-E2FA-35B3-77FB9AD99FEA}"/>
          </ac:spMkLst>
        </pc:spChg>
      </pc:sldChg>
      <pc:sldChg chg="del">
        <pc:chgData name="buzdugan artur" userId="1770a38c255ab84c" providerId="LiveId" clId="{16A4E4E3-8213-4AFF-9A21-3F99CB9D024A}" dt="2025-09-14T13:53:59.080" v="453" actId="47"/>
        <pc:sldMkLst>
          <pc:docMk/>
          <pc:sldMk cId="957606904" sldId="270"/>
        </pc:sldMkLst>
      </pc:sldChg>
      <pc:sldChg chg="del">
        <pc:chgData name="buzdugan artur" userId="1770a38c255ab84c" providerId="LiveId" clId="{16A4E4E3-8213-4AFF-9A21-3F99CB9D024A}" dt="2025-09-14T13:54:02.408" v="454" actId="47"/>
        <pc:sldMkLst>
          <pc:docMk/>
          <pc:sldMk cId="3751014627" sldId="271"/>
        </pc:sldMkLst>
      </pc:sldChg>
      <pc:sldChg chg="modSp mod">
        <pc:chgData name="buzdugan artur" userId="1770a38c255ab84c" providerId="LiveId" clId="{16A4E4E3-8213-4AFF-9A21-3F99CB9D024A}" dt="2025-09-14T13:19:56.369" v="271" actId="20577"/>
        <pc:sldMkLst>
          <pc:docMk/>
          <pc:sldMk cId="1255600335" sldId="272"/>
        </pc:sldMkLst>
        <pc:spChg chg="mod">
          <ac:chgData name="buzdugan artur" userId="1770a38c255ab84c" providerId="LiveId" clId="{16A4E4E3-8213-4AFF-9A21-3F99CB9D024A}" dt="2025-09-14T13:19:56.369" v="271" actId="20577"/>
          <ac:spMkLst>
            <pc:docMk/>
            <pc:sldMk cId="1255600335" sldId="272"/>
            <ac:spMk id="3" creationId="{CE7B0A08-2707-6E03-C913-A13F127EDD2E}"/>
          </ac:spMkLst>
        </pc:spChg>
      </pc:sldChg>
      <pc:sldChg chg="modSp mod">
        <pc:chgData name="buzdugan artur" userId="1770a38c255ab84c" providerId="LiveId" clId="{16A4E4E3-8213-4AFF-9A21-3F99CB9D024A}" dt="2025-09-14T14:03:41.572" v="541" actId="113"/>
        <pc:sldMkLst>
          <pc:docMk/>
          <pc:sldMk cId="962920063" sldId="275"/>
        </pc:sldMkLst>
        <pc:spChg chg="mod">
          <ac:chgData name="buzdugan artur" userId="1770a38c255ab84c" providerId="LiveId" clId="{16A4E4E3-8213-4AFF-9A21-3F99CB9D024A}" dt="2025-09-14T14:03:02.804" v="539" actId="113"/>
          <ac:spMkLst>
            <pc:docMk/>
            <pc:sldMk cId="962920063" sldId="275"/>
            <ac:spMk id="2" creationId="{F7B18BA6-95A6-AEE8-6C27-847D4AF8C86E}"/>
          </ac:spMkLst>
        </pc:spChg>
        <pc:spChg chg="mod">
          <ac:chgData name="buzdugan artur" userId="1770a38c255ab84c" providerId="LiveId" clId="{16A4E4E3-8213-4AFF-9A21-3F99CB9D024A}" dt="2025-09-14T14:03:41.572" v="541" actId="113"/>
          <ac:spMkLst>
            <pc:docMk/>
            <pc:sldMk cId="962920063" sldId="275"/>
            <ac:spMk id="3" creationId="{76D994A0-F58B-A2E0-5C32-00221766ED90}"/>
          </ac:spMkLst>
        </pc:spChg>
      </pc:sldChg>
      <pc:sldChg chg="delSp modSp mod">
        <pc:chgData name="buzdugan artur" userId="1770a38c255ab84c" providerId="LiveId" clId="{16A4E4E3-8213-4AFF-9A21-3F99CB9D024A}" dt="2025-09-14T14:04:19.361" v="546" actId="1076"/>
        <pc:sldMkLst>
          <pc:docMk/>
          <pc:sldMk cId="2154694343" sldId="276"/>
        </pc:sldMkLst>
        <pc:spChg chg="mod">
          <ac:chgData name="buzdugan artur" userId="1770a38c255ab84c" providerId="LiveId" clId="{16A4E4E3-8213-4AFF-9A21-3F99CB9D024A}" dt="2025-09-14T14:04:17.111" v="545" actId="1076"/>
          <ac:spMkLst>
            <pc:docMk/>
            <pc:sldMk cId="2154694343" sldId="276"/>
            <ac:spMk id="2" creationId="{C572BD2B-F7AF-4EC9-CB74-DAB2BF69C36B}"/>
          </ac:spMkLst>
        </pc:spChg>
        <pc:spChg chg="del">
          <ac:chgData name="buzdugan artur" userId="1770a38c255ab84c" providerId="LiveId" clId="{16A4E4E3-8213-4AFF-9A21-3F99CB9D024A}" dt="2025-09-14T14:03:55.473" v="542" actId="478"/>
          <ac:spMkLst>
            <pc:docMk/>
            <pc:sldMk cId="2154694343" sldId="276"/>
            <ac:spMk id="3" creationId="{CC5BC68E-47AA-0617-C116-0F7D65387DF7}"/>
          </ac:spMkLst>
        </pc:spChg>
        <pc:picChg chg="mod">
          <ac:chgData name="buzdugan artur" userId="1770a38c255ab84c" providerId="LiveId" clId="{16A4E4E3-8213-4AFF-9A21-3F99CB9D024A}" dt="2025-09-14T14:04:19.361" v="546" actId="1076"/>
          <ac:picMkLst>
            <pc:docMk/>
            <pc:sldMk cId="2154694343" sldId="276"/>
            <ac:picMk id="5" creationId="{6F6C9771-0E76-9698-BB63-D6B6ADF53CE6}"/>
          </ac:picMkLst>
        </pc:picChg>
      </pc:sldChg>
      <pc:sldChg chg="modSp mod">
        <pc:chgData name="buzdugan artur" userId="1770a38c255ab84c" providerId="LiveId" clId="{16A4E4E3-8213-4AFF-9A21-3F99CB9D024A}" dt="2025-09-14T12:59:44.631" v="3" actId="113"/>
        <pc:sldMkLst>
          <pc:docMk/>
          <pc:sldMk cId="4141792667" sldId="278"/>
        </pc:sldMkLst>
        <pc:spChg chg="mod">
          <ac:chgData name="buzdugan artur" userId="1770a38c255ab84c" providerId="LiveId" clId="{16A4E4E3-8213-4AFF-9A21-3F99CB9D024A}" dt="2025-09-14T12:59:44.631" v="3" actId="113"/>
          <ac:spMkLst>
            <pc:docMk/>
            <pc:sldMk cId="4141792667" sldId="278"/>
            <ac:spMk id="3" creationId="{29A2807F-090C-5266-4A0D-AFACF9231285}"/>
          </ac:spMkLst>
        </pc:spChg>
      </pc:sldChg>
      <pc:sldChg chg="delSp modSp mod">
        <pc:chgData name="buzdugan artur" userId="1770a38c255ab84c" providerId="LiveId" clId="{16A4E4E3-8213-4AFF-9A21-3F99CB9D024A}" dt="2025-09-14T14:13:53.260" v="770" actId="6549"/>
        <pc:sldMkLst>
          <pc:docMk/>
          <pc:sldMk cId="3532005917" sldId="284"/>
        </pc:sldMkLst>
        <pc:spChg chg="mod">
          <ac:chgData name="buzdugan artur" userId="1770a38c255ab84c" providerId="LiveId" clId="{16A4E4E3-8213-4AFF-9A21-3F99CB9D024A}" dt="2025-09-14T14:13:53.260" v="770" actId="6549"/>
          <ac:spMkLst>
            <pc:docMk/>
            <pc:sldMk cId="3532005917" sldId="284"/>
            <ac:spMk id="3" creationId="{1075ACC4-B81B-2209-F9C2-AAD90F327B7B}"/>
          </ac:spMkLst>
        </pc:spChg>
        <pc:picChg chg="del mod">
          <ac:chgData name="buzdugan artur" userId="1770a38c255ab84c" providerId="LiveId" clId="{16A4E4E3-8213-4AFF-9A21-3F99CB9D024A}" dt="2025-09-14T14:13:07.848" v="765" actId="478"/>
          <ac:picMkLst>
            <pc:docMk/>
            <pc:sldMk cId="3532005917" sldId="284"/>
            <ac:picMk id="5" creationId="{2486D95E-6243-8786-3FAE-F6EE755AA337}"/>
          </ac:picMkLst>
        </pc:picChg>
      </pc:sldChg>
      <pc:sldChg chg="del">
        <pc:chgData name="buzdugan artur" userId="1770a38c255ab84c" providerId="LiveId" clId="{16A4E4E3-8213-4AFF-9A21-3F99CB9D024A}" dt="2025-09-14T13:54:56.759" v="455" actId="47"/>
        <pc:sldMkLst>
          <pc:docMk/>
          <pc:sldMk cId="4242931484" sldId="287"/>
        </pc:sldMkLst>
      </pc:sldChg>
      <pc:sldChg chg="addSp delSp modSp mod">
        <pc:chgData name="buzdugan artur" userId="1770a38c255ab84c" providerId="LiveId" clId="{16A4E4E3-8213-4AFF-9A21-3F99CB9D024A}" dt="2025-09-14T14:02:25.661" v="537" actId="1076"/>
        <pc:sldMkLst>
          <pc:docMk/>
          <pc:sldMk cId="1674558770" sldId="288"/>
        </pc:sldMkLst>
        <pc:spChg chg="add del mod">
          <ac:chgData name="buzdugan artur" userId="1770a38c255ab84c" providerId="LiveId" clId="{16A4E4E3-8213-4AFF-9A21-3F99CB9D024A}" dt="2025-09-14T13:58:22.299" v="464" actId="478"/>
          <ac:spMkLst>
            <pc:docMk/>
            <pc:sldMk cId="1674558770" sldId="288"/>
            <ac:spMk id="4" creationId="{FB77D1AD-BA18-48DF-0736-24D14D77D2DE}"/>
          </ac:spMkLst>
        </pc:spChg>
        <pc:spChg chg="add mod">
          <ac:chgData name="buzdugan artur" userId="1770a38c255ab84c" providerId="LiveId" clId="{16A4E4E3-8213-4AFF-9A21-3F99CB9D024A}" dt="2025-09-14T14:02:09.179" v="534" actId="14100"/>
          <ac:spMkLst>
            <pc:docMk/>
            <pc:sldMk cId="1674558770" sldId="288"/>
            <ac:spMk id="7" creationId="{33C133D4-CCB0-6AD6-FDA6-61DE1DEB53BD}"/>
          </ac:spMkLst>
        </pc:spChg>
        <pc:spChg chg="add mod">
          <ac:chgData name="buzdugan artur" userId="1770a38c255ab84c" providerId="LiveId" clId="{16A4E4E3-8213-4AFF-9A21-3F99CB9D024A}" dt="2025-09-14T14:02:25.661" v="537" actId="1076"/>
          <ac:spMkLst>
            <pc:docMk/>
            <pc:sldMk cId="1674558770" sldId="288"/>
            <ac:spMk id="9" creationId="{3F94F0E6-429D-BEA7-7270-DC0B346DB407}"/>
          </ac:spMkLst>
        </pc:spChg>
        <pc:picChg chg="del mod">
          <ac:chgData name="buzdugan artur" userId="1770a38c255ab84c" providerId="LiveId" clId="{16A4E4E3-8213-4AFF-9A21-3F99CB9D024A}" dt="2025-09-14T13:58:19.342" v="463" actId="478"/>
          <ac:picMkLst>
            <pc:docMk/>
            <pc:sldMk cId="1674558770" sldId="288"/>
            <ac:picMk id="5" creationId="{4E084568-6AD6-C7FC-FB27-0C14BF1BE654}"/>
          </ac:picMkLst>
        </pc:picChg>
        <pc:picChg chg="add mod">
          <ac:chgData name="buzdugan artur" userId="1770a38c255ab84c" providerId="LiveId" clId="{16A4E4E3-8213-4AFF-9A21-3F99CB9D024A}" dt="2025-09-14T13:59:47.928" v="471" actId="1076"/>
          <ac:picMkLst>
            <pc:docMk/>
            <pc:sldMk cId="1674558770" sldId="288"/>
            <ac:picMk id="2050" creationId="{EBBC9D62-026F-17B9-61F3-BDB30B7DAFC7}"/>
          </ac:picMkLst>
        </pc:picChg>
      </pc:sldChg>
      <pc:sldChg chg="del">
        <pc:chgData name="buzdugan artur" userId="1770a38c255ab84c" providerId="LiveId" clId="{16A4E4E3-8213-4AFF-9A21-3F99CB9D024A}" dt="2025-09-14T14:02:55.956" v="538" actId="47"/>
        <pc:sldMkLst>
          <pc:docMk/>
          <pc:sldMk cId="3295422805" sldId="289"/>
        </pc:sldMkLst>
      </pc:sldChg>
      <pc:sldChg chg="modSp mod">
        <pc:chgData name="buzdugan artur" userId="1770a38c255ab84c" providerId="LiveId" clId="{16A4E4E3-8213-4AFF-9A21-3F99CB9D024A}" dt="2025-09-14T14:14:20.497" v="772" actId="1076"/>
        <pc:sldMkLst>
          <pc:docMk/>
          <pc:sldMk cId="3088506351" sldId="308"/>
        </pc:sldMkLst>
        <pc:picChg chg="mod">
          <ac:chgData name="buzdugan artur" userId="1770a38c255ab84c" providerId="LiveId" clId="{16A4E4E3-8213-4AFF-9A21-3F99CB9D024A}" dt="2025-09-14T14:14:20.497" v="772" actId="1076"/>
          <ac:picMkLst>
            <pc:docMk/>
            <pc:sldMk cId="3088506351" sldId="308"/>
            <ac:picMk id="4" creationId="{2EDC093F-4589-016F-6D6A-D5076AC686A2}"/>
          </ac:picMkLst>
        </pc:picChg>
      </pc:sldChg>
      <pc:sldChg chg="modSp new mod">
        <pc:chgData name="buzdugan artur" userId="1770a38c255ab84c" providerId="LiveId" clId="{16A4E4E3-8213-4AFF-9A21-3F99CB9D024A}" dt="2025-09-14T13:02:27.590" v="42" actId="5793"/>
        <pc:sldMkLst>
          <pc:docMk/>
          <pc:sldMk cId="2215069517" sldId="325"/>
        </pc:sldMkLst>
        <pc:spChg chg="mod">
          <ac:chgData name="buzdugan artur" userId="1770a38c255ab84c" providerId="LiveId" clId="{16A4E4E3-8213-4AFF-9A21-3F99CB9D024A}" dt="2025-09-14T13:01:05.016" v="10" actId="1076"/>
          <ac:spMkLst>
            <pc:docMk/>
            <pc:sldMk cId="2215069517" sldId="325"/>
            <ac:spMk id="2" creationId="{37D5E3B6-9C33-4922-6312-68C5C8D1614F}"/>
          </ac:spMkLst>
        </pc:spChg>
        <pc:spChg chg="mod">
          <ac:chgData name="buzdugan artur" userId="1770a38c255ab84c" providerId="LiveId" clId="{16A4E4E3-8213-4AFF-9A21-3F99CB9D024A}" dt="2025-09-14T13:02:27.590" v="42" actId="5793"/>
          <ac:spMkLst>
            <pc:docMk/>
            <pc:sldMk cId="2215069517" sldId="325"/>
            <ac:spMk id="3" creationId="{F4666BF2-5F63-EF83-F54A-E0175D4A242A}"/>
          </ac:spMkLst>
        </pc:spChg>
      </pc:sldChg>
      <pc:sldChg chg="delSp modSp new mod">
        <pc:chgData name="buzdugan artur" userId="1770a38c255ab84c" providerId="LiveId" clId="{16A4E4E3-8213-4AFF-9A21-3F99CB9D024A}" dt="2025-09-14T13:03:34.621" v="55" actId="20577"/>
        <pc:sldMkLst>
          <pc:docMk/>
          <pc:sldMk cId="2199440347" sldId="326"/>
        </pc:sldMkLst>
        <pc:spChg chg="del">
          <ac:chgData name="buzdugan artur" userId="1770a38c255ab84c" providerId="LiveId" clId="{16A4E4E3-8213-4AFF-9A21-3F99CB9D024A}" dt="2025-09-14T13:03:16.016" v="50" actId="478"/>
          <ac:spMkLst>
            <pc:docMk/>
            <pc:sldMk cId="2199440347" sldId="326"/>
            <ac:spMk id="2" creationId="{9C7D2E9F-AFDF-C5F1-3E32-EB0447AAC8EA}"/>
          </ac:spMkLst>
        </pc:spChg>
        <pc:spChg chg="mod">
          <ac:chgData name="buzdugan artur" userId="1770a38c255ab84c" providerId="LiveId" clId="{16A4E4E3-8213-4AFF-9A21-3F99CB9D024A}" dt="2025-09-14T13:03:34.621" v="55" actId="20577"/>
          <ac:spMkLst>
            <pc:docMk/>
            <pc:sldMk cId="2199440347" sldId="326"/>
            <ac:spMk id="3" creationId="{93DFFDDD-1B75-D91E-12DB-3F0ECDA0F7EF}"/>
          </ac:spMkLst>
        </pc:spChg>
      </pc:sldChg>
      <pc:sldChg chg="delSp modSp new mod">
        <pc:chgData name="buzdugan artur" userId="1770a38c255ab84c" providerId="LiveId" clId="{16A4E4E3-8213-4AFF-9A21-3F99CB9D024A}" dt="2025-09-14T13:07:13.134" v="101" actId="27636"/>
        <pc:sldMkLst>
          <pc:docMk/>
          <pc:sldMk cId="291727538" sldId="327"/>
        </pc:sldMkLst>
        <pc:spChg chg="del">
          <ac:chgData name="buzdugan artur" userId="1770a38c255ab84c" providerId="LiveId" clId="{16A4E4E3-8213-4AFF-9A21-3F99CB9D024A}" dt="2025-09-14T13:04:50.429" v="63" actId="478"/>
          <ac:spMkLst>
            <pc:docMk/>
            <pc:sldMk cId="291727538" sldId="327"/>
            <ac:spMk id="2" creationId="{654D46B3-A8C2-2BA0-A6DE-D391E476D42A}"/>
          </ac:spMkLst>
        </pc:spChg>
        <pc:spChg chg="mod">
          <ac:chgData name="buzdugan artur" userId="1770a38c255ab84c" providerId="LiveId" clId="{16A4E4E3-8213-4AFF-9A21-3F99CB9D024A}" dt="2025-09-14T13:07:13.134" v="101" actId="27636"/>
          <ac:spMkLst>
            <pc:docMk/>
            <pc:sldMk cId="291727538" sldId="327"/>
            <ac:spMk id="3" creationId="{43E0486A-58AC-6D63-D9B5-D397B2D7F414}"/>
          </ac:spMkLst>
        </pc:spChg>
      </pc:sldChg>
      <pc:sldChg chg="modSp new mod">
        <pc:chgData name="buzdugan artur" userId="1770a38c255ab84c" providerId="LiveId" clId="{16A4E4E3-8213-4AFF-9A21-3F99CB9D024A}" dt="2025-09-14T13:08:50.287" v="121" actId="14100"/>
        <pc:sldMkLst>
          <pc:docMk/>
          <pc:sldMk cId="4002671124" sldId="328"/>
        </pc:sldMkLst>
        <pc:spChg chg="mod">
          <ac:chgData name="buzdugan artur" userId="1770a38c255ab84c" providerId="LiveId" clId="{16A4E4E3-8213-4AFF-9A21-3F99CB9D024A}" dt="2025-09-14T13:08:50.287" v="121" actId="14100"/>
          <ac:spMkLst>
            <pc:docMk/>
            <pc:sldMk cId="4002671124" sldId="328"/>
            <ac:spMk id="2" creationId="{F95E8AE7-D18A-3250-2335-F81A85C3EFA2}"/>
          </ac:spMkLst>
        </pc:spChg>
        <pc:spChg chg="mod">
          <ac:chgData name="buzdugan artur" userId="1770a38c255ab84c" providerId="LiveId" clId="{16A4E4E3-8213-4AFF-9A21-3F99CB9D024A}" dt="2025-09-14T13:08:38.506" v="119" actId="5793"/>
          <ac:spMkLst>
            <pc:docMk/>
            <pc:sldMk cId="4002671124" sldId="328"/>
            <ac:spMk id="3" creationId="{E699BC5B-7502-F171-FDFF-653A189503A8}"/>
          </ac:spMkLst>
        </pc:spChg>
      </pc:sldChg>
      <pc:sldChg chg="delSp modSp new mod">
        <pc:chgData name="buzdugan artur" userId="1770a38c255ab84c" providerId="LiveId" clId="{16A4E4E3-8213-4AFF-9A21-3F99CB9D024A}" dt="2025-09-14T13:16:57.521" v="186" actId="6549"/>
        <pc:sldMkLst>
          <pc:docMk/>
          <pc:sldMk cId="3849131271" sldId="329"/>
        </pc:sldMkLst>
        <pc:spChg chg="del">
          <ac:chgData name="buzdugan artur" userId="1770a38c255ab84c" providerId="LiveId" clId="{16A4E4E3-8213-4AFF-9A21-3F99CB9D024A}" dt="2025-09-14T13:09:05.515" v="125" actId="478"/>
          <ac:spMkLst>
            <pc:docMk/>
            <pc:sldMk cId="3849131271" sldId="329"/>
            <ac:spMk id="2" creationId="{A200A97D-688D-FEF8-80B9-1E555029E5A9}"/>
          </ac:spMkLst>
        </pc:spChg>
        <pc:spChg chg="mod">
          <ac:chgData name="buzdugan artur" userId="1770a38c255ab84c" providerId="LiveId" clId="{16A4E4E3-8213-4AFF-9A21-3F99CB9D024A}" dt="2025-09-14T13:16:57.521" v="186" actId="6549"/>
          <ac:spMkLst>
            <pc:docMk/>
            <pc:sldMk cId="3849131271" sldId="329"/>
            <ac:spMk id="3" creationId="{CF29E1E1-7B39-CAD3-4CB7-FC72B7F232C0}"/>
          </ac:spMkLst>
        </pc:spChg>
      </pc:sldChg>
      <pc:sldChg chg="modSp new mod">
        <pc:chgData name="buzdugan artur" userId="1770a38c255ab84c" providerId="LiveId" clId="{16A4E4E3-8213-4AFF-9A21-3F99CB9D024A}" dt="2025-09-14T13:13:00.641" v="174" actId="122"/>
        <pc:sldMkLst>
          <pc:docMk/>
          <pc:sldMk cId="2109484311" sldId="330"/>
        </pc:sldMkLst>
        <pc:spChg chg="mod">
          <ac:chgData name="buzdugan artur" userId="1770a38c255ab84c" providerId="LiveId" clId="{16A4E4E3-8213-4AFF-9A21-3F99CB9D024A}" dt="2025-09-14T13:13:00.641" v="174" actId="122"/>
          <ac:spMkLst>
            <pc:docMk/>
            <pc:sldMk cId="2109484311" sldId="330"/>
            <ac:spMk id="2" creationId="{5A76B7C2-CD45-F1C3-214B-D629BAAE1BAC}"/>
          </ac:spMkLst>
        </pc:spChg>
        <pc:spChg chg="mod">
          <ac:chgData name="buzdugan artur" userId="1770a38c255ab84c" providerId="LiveId" clId="{16A4E4E3-8213-4AFF-9A21-3F99CB9D024A}" dt="2025-09-14T13:12:30.179" v="173" actId="14100"/>
          <ac:spMkLst>
            <pc:docMk/>
            <pc:sldMk cId="2109484311" sldId="330"/>
            <ac:spMk id="3" creationId="{2C2FE7CF-5A70-78B9-656F-5FC8163586CB}"/>
          </ac:spMkLst>
        </pc:spChg>
      </pc:sldChg>
      <pc:sldChg chg="new del">
        <pc:chgData name="buzdugan artur" userId="1770a38c255ab84c" providerId="LiveId" clId="{16A4E4E3-8213-4AFF-9A21-3F99CB9D024A}" dt="2025-09-14T13:17:28.352" v="187" actId="47"/>
        <pc:sldMkLst>
          <pc:docMk/>
          <pc:sldMk cId="3174882025" sldId="331"/>
        </pc:sldMkLst>
      </pc:sldChg>
      <pc:sldChg chg="delSp modSp new mod">
        <pc:chgData name="buzdugan artur" userId="1770a38c255ab84c" providerId="LiveId" clId="{16A4E4E3-8213-4AFF-9A21-3F99CB9D024A}" dt="2025-09-14T13:40:40.723" v="335" actId="27636"/>
        <pc:sldMkLst>
          <pc:docMk/>
          <pc:sldMk cId="3975251621" sldId="331"/>
        </pc:sldMkLst>
        <pc:spChg chg="del">
          <ac:chgData name="buzdugan artur" userId="1770a38c255ab84c" providerId="LiveId" clId="{16A4E4E3-8213-4AFF-9A21-3F99CB9D024A}" dt="2025-09-14T13:26:20.271" v="282" actId="478"/>
          <ac:spMkLst>
            <pc:docMk/>
            <pc:sldMk cId="3975251621" sldId="331"/>
            <ac:spMk id="2" creationId="{B3DB10EB-DF04-C5DB-7D1C-B5B62EA2D8FE}"/>
          </ac:spMkLst>
        </pc:spChg>
        <pc:spChg chg="mod">
          <ac:chgData name="buzdugan artur" userId="1770a38c255ab84c" providerId="LiveId" clId="{16A4E4E3-8213-4AFF-9A21-3F99CB9D024A}" dt="2025-09-14T13:40:40.723" v="335" actId="27636"/>
          <ac:spMkLst>
            <pc:docMk/>
            <pc:sldMk cId="3975251621" sldId="331"/>
            <ac:spMk id="3" creationId="{6B0E24F9-F8E1-FD2E-9801-11AAD222708E}"/>
          </ac:spMkLst>
        </pc:spChg>
      </pc:sldChg>
      <pc:sldChg chg="delSp modSp new mod">
        <pc:chgData name="buzdugan artur" userId="1770a38c255ab84c" providerId="LiveId" clId="{16A4E4E3-8213-4AFF-9A21-3F99CB9D024A}" dt="2025-09-14T13:53:13.942" v="452" actId="6549"/>
        <pc:sldMkLst>
          <pc:docMk/>
          <pc:sldMk cId="2292915672" sldId="332"/>
        </pc:sldMkLst>
        <pc:spChg chg="del">
          <ac:chgData name="buzdugan artur" userId="1770a38c255ab84c" providerId="LiveId" clId="{16A4E4E3-8213-4AFF-9A21-3F99CB9D024A}" dt="2025-09-14T13:48:18.945" v="343" actId="478"/>
          <ac:spMkLst>
            <pc:docMk/>
            <pc:sldMk cId="2292915672" sldId="332"/>
            <ac:spMk id="2" creationId="{F7A8F89E-CA58-E649-2F18-9FF49D4600E7}"/>
          </ac:spMkLst>
        </pc:spChg>
        <pc:spChg chg="mod">
          <ac:chgData name="buzdugan artur" userId="1770a38c255ab84c" providerId="LiveId" clId="{16A4E4E3-8213-4AFF-9A21-3F99CB9D024A}" dt="2025-09-14T13:53:13.942" v="452" actId="6549"/>
          <ac:spMkLst>
            <pc:docMk/>
            <pc:sldMk cId="2292915672" sldId="332"/>
            <ac:spMk id="3" creationId="{16084B3A-D509-627A-2717-09811C02D682}"/>
          </ac:spMkLst>
        </pc:spChg>
      </pc:sldChg>
      <pc:sldChg chg="addSp delSp modSp new del mod">
        <pc:chgData name="buzdugan artur" userId="1770a38c255ab84c" providerId="LiveId" clId="{16A4E4E3-8213-4AFF-9A21-3F99CB9D024A}" dt="2025-09-14T13:39:44.459" v="332" actId="47"/>
        <pc:sldMkLst>
          <pc:docMk/>
          <pc:sldMk cId="4010104295" sldId="332"/>
        </pc:sldMkLst>
        <pc:spChg chg="del">
          <ac:chgData name="buzdugan artur" userId="1770a38c255ab84c" providerId="LiveId" clId="{16A4E4E3-8213-4AFF-9A21-3F99CB9D024A}" dt="2025-09-14T13:30:00.811" v="327"/>
          <ac:spMkLst>
            <pc:docMk/>
            <pc:sldMk cId="4010104295" sldId="332"/>
            <ac:spMk id="3" creationId="{5C471F2A-6AF5-50AA-548F-475742B58F5B}"/>
          </ac:spMkLst>
        </pc:spChg>
        <pc:spChg chg="add del">
          <ac:chgData name="buzdugan artur" userId="1770a38c255ab84c" providerId="LiveId" clId="{16A4E4E3-8213-4AFF-9A21-3F99CB9D024A}" dt="2025-09-14T13:31:08.816" v="330" actId="22"/>
          <ac:spMkLst>
            <pc:docMk/>
            <pc:sldMk cId="4010104295" sldId="332"/>
            <ac:spMk id="5" creationId="{FDD87CFA-1217-5953-9DA5-FC42997299CE}"/>
          </ac:spMkLst>
        </pc:spChg>
        <pc:picChg chg="add mod">
          <ac:chgData name="buzdugan artur" userId="1770a38c255ab84c" providerId="LiveId" clId="{16A4E4E3-8213-4AFF-9A21-3F99CB9D024A}" dt="2025-09-14T13:30:04.578" v="328" actId="1076"/>
          <ac:picMkLst>
            <pc:docMk/>
            <pc:sldMk cId="4010104295" sldId="332"/>
            <ac:picMk id="1026" creationId="{D13799BD-2D37-4C7A-3AA3-F822628FB5D8}"/>
          </ac:picMkLst>
        </pc:picChg>
      </pc:sldChg>
      <pc:sldChg chg="modSp new mod">
        <pc:chgData name="buzdugan artur" userId="1770a38c255ab84c" providerId="LiveId" clId="{16A4E4E3-8213-4AFF-9A21-3F99CB9D024A}" dt="2025-09-14T14:06:52.196" v="570" actId="27636"/>
        <pc:sldMkLst>
          <pc:docMk/>
          <pc:sldMk cId="1016194600" sldId="333"/>
        </pc:sldMkLst>
        <pc:spChg chg="mod">
          <ac:chgData name="buzdugan artur" userId="1770a38c255ab84c" providerId="LiveId" clId="{16A4E4E3-8213-4AFF-9A21-3F99CB9D024A}" dt="2025-09-14T14:06:22.841" v="566" actId="122"/>
          <ac:spMkLst>
            <pc:docMk/>
            <pc:sldMk cId="1016194600" sldId="333"/>
            <ac:spMk id="2" creationId="{BC2DD7EF-98AF-576D-920D-C04FF9EE726D}"/>
          </ac:spMkLst>
        </pc:spChg>
        <pc:spChg chg="mod">
          <ac:chgData name="buzdugan artur" userId="1770a38c255ab84c" providerId="LiveId" clId="{16A4E4E3-8213-4AFF-9A21-3F99CB9D024A}" dt="2025-09-14T14:06:52.196" v="570" actId="27636"/>
          <ac:spMkLst>
            <pc:docMk/>
            <pc:sldMk cId="1016194600" sldId="333"/>
            <ac:spMk id="3" creationId="{0AFB2A75-198C-6990-7449-5B9EEA8FCE28}"/>
          </ac:spMkLst>
        </pc:spChg>
      </pc:sldChg>
      <pc:sldChg chg="modSp new mod">
        <pc:chgData name="buzdugan artur" userId="1770a38c255ab84c" providerId="LiveId" clId="{16A4E4E3-8213-4AFF-9A21-3F99CB9D024A}" dt="2025-09-14T14:07:56.687" v="578" actId="20577"/>
        <pc:sldMkLst>
          <pc:docMk/>
          <pc:sldMk cId="3962173989" sldId="334"/>
        </pc:sldMkLst>
        <pc:spChg chg="mod">
          <ac:chgData name="buzdugan artur" userId="1770a38c255ab84c" providerId="LiveId" clId="{16A4E4E3-8213-4AFF-9A21-3F99CB9D024A}" dt="2025-09-14T14:07:34.876" v="573" actId="6549"/>
          <ac:spMkLst>
            <pc:docMk/>
            <pc:sldMk cId="3962173989" sldId="334"/>
            <ac:spMk id="2" creationId="{2B2C033E-6019-24F9-FCA3-723B70ACBCC8}"/>
          </ac:spMkLst>
        </pc:spChg>
        <pc:spChg chg="mod">
          <ac:chgData name="buzdugan artur" userId="1770a38c255ab84c" providerId="LiveId" clId="{16A4E4E3-8213-4AFF-9A21-3F99CB9D024A}" dt="2025-09-14T14:07:56.687" v="578" actId="20577"/>
          <ac:spMkLst>
            <pc:docMk/>
            <pc:sldMk cId="3962173989" sldId="334"/>
            <ac:spMk id="3" creationId="{C1A2F86E-923D-106F-C0D4-292988849680}"/>
          </ac:spMkLst>
        </pc:spChg>
      </pc:sldChg>
      <pc:sldChg chg="addSp delSp modSp new del mod">
        <pc:chgData name="buzdugan artur" userId="1770a38c255ab84c" providerId="LiveId" clId="{16A4E4E3-8213-4AFF-9A21-3F99CB9D024A}" dt="2025-09-14T14:20:43.483" v="914" actId="47"/>
        <pc:sldMkLst>
          <pc:docMk/>
          <pc:sldMk cId="2851712811" sldId="335"/>
        </pc:sldMkLst>
        <pc:spChg chg="mod">
          <ac:chgData name="buzdugan artur" userId="1770a38c255ab84c" providerId="LiveId" clId="{16A4E4E3-8213-4AFF-9A21-3F99CB9D024A}" dt="2025-09-14T14:14:49.381" v="793" actId="122"/>
          <ac:spMkLst>
            <pc:docMk/>
            <pc:sldMk cId="2851712811" sldId="335"/>
            <ac:spMk id="2" creationId="{EB1B6AC5-1F9D-4453-D042-9E0D85C9ECFE}"/>
          </ac:spMkLst>
        </pc:spChg>
        <pc:spChg chg="del mod">
          <ac:chgData name="buzdugan artur" userId="1770a38c255ab84c" providerId="LiveId" clId="{16A4E4E3-8213-4AFF-9A21-3F99CB9D024A}" dt="2025-09-14T14:20:38.621" v="913" actId="478"/>
          <ac:spMkLst>
            <pc:docMk/>
            <pc:sldMk cId="2851712811" sldId="335"/>
            <ac:spMk id="3" creationId="{E1CFF9C8-E829-3D55-0758-BE44E6DB8264}"/>
          </ac:spMkLst>
        </pc:spChg>
        <pc:spChg chg="add mod">
          <ac:chgData name="buzdugan artur" userId="1770a38c255ab84c" providerId="LiveId" clId="{16A4E4E3-8213-4AFF-9A21-3F99CB9D024A}" dt="2025-09-14T14:20:38.621" v="913" actId="478"/>
          <ac:spMkLst>
            <pc:docMk/>
            <pc:sldMk cId="2851712811" sldId="335"/>
            <ac:spMk id="5" creationId="{E9F9F636-5B7A-A67F-922E-BD3DA5A28E1D}"/>
          </ac:spMkLst>
        </pc:spChg>
      </pc:sldChg>
      <pc:sldChg chg="addSp delSp modSp new mod">
        <pc:chgData name="buzdugan artur" userId="1770a38c255ab84c" providerId="LiveId" clId="{16A4E4E3-8213-4AFF-9A21-3F99CB9D024A}" dt="2025-09-14T14:17:29.277" v="863" actId="20577"/>
        <pc:sldMkLst>
          <pc:docMk/>
          <pc:sldMk cId="3408990439" sldId="336"/>
        </pc:sldMkLst>
        <pc:spChg chg="mod">
          <ac:chgData name="buzdugan artur" userId="1770a38c255ab84c" providerId="LiveId" clId="{16A4E4E3-8213-4AFF-9A21-3F99CB9D024A}" dt="2025-09-14T14:15:08.980" v="798" actId="27636"/>
          <ac:spMkLst>
            <pc:docMk/>
            <pc:sldMk cId="3408990439" sldId="336"/>
            <ac:spMk id="2" creationId="{016527AF-BBB4-FA74-32E1-C69755026103}"/>
          </ac:spMkLst>
        </pc:spChg>
        <pc:spChg chg="del">
          <ac:chgData name="buzdugan artur" userId="1770a38c255ab84c" providerId="LiveId" clId="{16A4E4E3-8213-4AFF-9A21-3F99CB9D024A}" dt="2025-09-14T14:15:22.426" v="799"/>
          <ac:spMkLst>
            <pc:docMk/>
            <pc:sldMk cId="3408990439" sldId="336"/>
            <ac:spMk id="3" creationId="{85F829E6-ABB4-4713-2206-D0D960F18E84}"/>
          </ac:spMkLst>
        </pc:spChg>
        <pc:graphicFrameChg chg="add mod modGraphic">
          <ac:chgData name="buzdugan artur" userId="1770a38c255ab84c" providerId="LiveId" clId="{16A4E4E3-8213-4AFF-9A21-3F99CB9D024A}" dt="2025-09-14T14:17:29.277" v="863" actId="20577"/>
          <ac:graphicFrameMkLst>
            <pc:docMk/>
            <pc:sldMk cId="3408990439" sldId="336"/>
            <ac:graphicFrameMk id="4" creationId="{5A043E90-C26C-65A0-3C44-6FCE60029E72}"/>
          </ac:graphicFrameMkLst>
        </pc:graphicFrameChg>
      </pc:sldChg>
      <pc:sldChg chg="modSp new mod">
        <pc:chgData name="buzdugan artur" userId="1770a38c255ab84c" providerId="LiveId" clId="{16A4E4E3-8213-4AFF-9A21-3F99CB9D024A}" dt="2025-09-14T14:22:15.413" v="963" actId="113"/>
        <pc:sldMkLst>
          <pc:docMk/>
          <pc:sldMk cId="2393813504" sldId="337"/>
        </pc:sldMkLst>
        <pc:spChg chg="mod">
          <ac:chgData name="buzdugan artur" userId="1770a38c255ab84c" providerId="LiveId" clId="{16A4E4E3-8213-4AFF-9A21-3F99CB9D024A}" dt="2025-09-14T14:20:48.700" v="915" actId="20577"/>
          <ac:spMkLst>
            <pc:docMk/>
            <pc:sldMk cId="2393813504" sldId="337"/>
            <ac:spMk id="2" creationId="{3DEA1F08-03D1-464A-657C-C4BE7593544E}"/>
          </ac:spMkLst>
        </pc:spChg>
        <pc:spChg chg="mod">
          <ac:chgData name="buzdugan artur" userId="1770a38c255ab84c" providerId="LiveId" clId="{16A4E4E3-8213-4AFF-9A21-3F99CB9D024A}" dt="2025-09-14T14:22:15.413" v="963" actId="113"/>
          <ac:spMkLst>
            <pc:docMk/>
            <pc:sldMk cId="2393813504" sldId="337"/>
            <ac:spMk id="3" creationId="{0B3093D4-CD63-9270-7854-7D0AEB5F4DC5}"/>
          </ac:spMkLst>
        </pc:spChg>
      </pc:sldChg>
      <pc:sldChg chg="modSp new mod ord">
        <pc:chgData name="buzdugan artur" userId="1770a38c255ab84c" providerId="LiveId" clId="{16A4E4E3-8213-4AFF-9A21-3F99CB9D024A}" dt="2025-09-14T14:25:34.390" v="970"/>
        <pc:sldMkLst>
          <pc:docMk/>
          <pc:sldMk cId="4050631536" sldId="338"/>
        </pc:sldMkLst>
        <pc:spChg chg="mod">
          <ac:chgData name="buzdugan artur" userId="1770a38c255ab84c" providerId="LiveId" clId="{16A4E4E3-8213-4AFF-9A21-3F99CB9D024A}" dt="2025-09-14T14:22:59.591" v="967" actId="113"/>
          <ac:spMkLst>
            <pc:docMk/>
            <pc:sldMk cId="4050631536" sldId="338"/>
            <ac:spMk id="2" creationId="{D844CD2D-715D-9E6D-6041-73AF896D8B23}"/>
          </ac:spMkLst>
        </pc:spChg>
        <pc:spChg chg="mod">
          <ac:chgData name="buzdugan artur" userId="1770a38c255ab84c" providerId="LiveId" clId="{16A4E4E3-8213-4AFF-9A21-3F99CB9D024A}" dt="2025-09-14T14:23:18.435" v="968" actId="20577"/>
          <ac:spMkLst>
            <pc:docMk/>
            <pc:sldMk cId="4050631536" sldId="338"/>
            <ac:spMk id="3" creationId="{DAE91CC3-CE22-2EEC-EA94-C219026CF9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31F24A-0281-F47F-14FF-FF62D8FCA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6866AD2-3AC8-C3E3-C289-B9B29B416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30294C1-497C-6248-7D36-B2F43927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53A7DC4-9C83-184B-1122-C1F04B6A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559713A-64A6-33F1-05EB-A7158DFA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D5674C-CE28-2A18-9F9D-C8C069DF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F851D3F-65F6-5D8C-CF6B-DAE7F0EB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E365CE1-158C-AE84-7E3D-34EF81D8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CD281A8-7DE1-07B8-7BAF-DE3358B9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94C67C6-5EFD-8CEE-A7CB-A1FFE834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EA777A5-A4D0-2248-11E9-093D32E8A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95BD6C7-A475-8DBC-7883-863C6493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06CA68E-BE9E-83C1-F887-6785A26D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3A1698D-4C91-CF14-91F0-BBAE8398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CBBEC3-5653-C25B-E954-445824C8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53BD7C-3CCB-49DD-215E-EAB3E9D5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02EAB1-4719-977F-31C8-AFA28FCC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0BCA80B-9B8B-95AF-5385-41BDF26F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D055D34-D8A4-25BF-6ED8-A69B82EA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90A365F-9ADC-0FC7-004D-0DE4EB36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9F215B5-8864-FA3D-D781-FAC24F8C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6EB2047-FF64-5D84-0D43-D8EFD181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A0643A2-8566-8C7E-7F47-AE422B4E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2D2003D-264F-FF55-48B7-DE6AC080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5D39214-DF44-A450-5BCD-8679D4F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84CFFA6-6459-F0F6-1AB4-62E14BF2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2BD58A1-3F85-2C24-250E-9998EB0DC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FCB65EF-D7E9-F9EE-D9FF-40244EC5B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56E74EC-1BE5-EF35-6C06-464E878A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E9BA3BE-E189-FDC8-3FD6-7D6EA18E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2CE91D5-AE78-9DC8-555B-687FFB3A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B9A1B7-2EF6-AD01-8F48-9C0D4B04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46224C2-69E4-F5A9-6ED0-21846569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2CE66C1-2B60-CED0-8A3F-8A197856C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4F278BA-BE6B-24F2-0D0D-0D3AA9B8F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F5E634FE-8FED-631A-6A27-1867802D8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1BE84B6-3E9B-18DB-C289-47BBA065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F7A7C1B1-6E88-6018-387F-8B6B0C60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0694EC41-DA26-633E-BCD5-4BC9DD05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2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FECF9E-2E94-D8F8-3070-C6423AA6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071B009-F125-2385-750F-1F8776EF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27C532DA-968F-BBCA-D4F2-69591A27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D1ADEE7-0F3A-7CF2-FBF3-440A5489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59E7086C-9036-ACFF-3904-00EC5551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BFF4D77-90D7-DEE9-2B50-C4003F7E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3C0925C-2DC2-33E5-AAF5-FB6E2EE6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73E4A9-1026-6E01-9CDC-7521014B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8EB0E0A-42DF-1F27-E0D6-74DFE370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FC9B4C8-80AF-68FA-BB2C-2C62369AD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8B3BA0F-9981-5919-FD20-F0C63899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935C16D-0DD8-4A9B-36B8-193ADD32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9889D1F-CEAB-91CE-151D-1154EF2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694542-FE57-F7DB-9384-B4196AFB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2FE6C783-FE3E-3DD7-4BF9-D1275F46F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FFFFBA8-EA20-10E3-884F-30888A4D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E211ABA-FF5F-C0D9-E044-0A1FBE66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921AE51-8B2A-26DE-6498-9E8C642A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FE449C4-4966-940A-D4AF-83C1DB6A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1522417-DF18-61DC-AC65-6C667F81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48CC107-C0C6-43C7-A9D7-B72FD39F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827C83E-36CD-4328-7926-F0697C0E1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F75E-15B0-4250-98B7-61013DA04EE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D5138B4-A549-411E-16DE-F7BB025FC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6ABB282-0356-2CE9-7079-741E13020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file.net/preview/666278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rlz=1C1GCEA_enMD1058MD1058&amp;cs=0&amp;sca_esv=6efac4f7193162b0&amp;sxsrf=AE3TifNxEtHkN8cc9usFMNjUOUKtK7eEDg%3A1756034748915&amp;q=Principiul+%C3%AEnt%C3%A2i+al+termodinamicii&amp;sa=X&amp;ved=2ahUKEwiAn5Sbq6OPAxUg8QIHHUasB9YQxccNegQIAhAB&amp;mstk=AUtExfA8S8zoIL8PYD_yjZP3ii0R_GKTWglpZwe_5IA5pdEAgCjeZypbXXdJQ7UAhuQ0uRFf7cvZ-VIW3n54QHWckwK8UiKpjnFOu8DE-1Wl4yIYfbSW5SISDFgyzR1zaiOh3d0A47my0jjohQXHn2Fv-KDiKI3x7ewWJNndCiYD7hXMvig&amp;csui=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_____ru&amp;cs=0&amp;sca_esv=3a6ec10a24ff1f4b&amp;sxsrf=AE3TifMm1IfHgd1qsmOpPzJRAcziF4T9bA%3A1757857657116&amp;q=constanta+de+echilibru&amp;sa=X&amp;ved=2ahUKEwiLu6GJstiPAxXX0gIHHe9CALkQxccNegQIRxAB&amp;mstk=AUtExfA0WCAcWJEvKnzR0_8eTBPbO-s1ZFwwY6U0HgXhjCF0qV0Ucz7iJaW115My3DgXk0hkt3oULOLueAx68jXMwPcyFEswHU5VpmE_L3l_yYDaHvZhbg73y_dnycnM_4SppXtpmEIIP6cF9skhiIpJ7Mp8bZmb4GBKfG09o12Ez0lwjyM&amp;csui=3" TargetMode="External"/><Relationship Id="rId2" Type="http://schemas.openxmlformats.org/officeDocument/2006/relationships/hyperlink" Target="https://www.google.com/search?rlz=1C1_____ru&amp;cs=0&amp;sca_esv=3a6ec10a24ff1f4b&amp;sxsrf=AE3TifMm1IfHgd1qsmOpPzJRAcziF4T9bA%3A1757857657116&amp;q=%CE%94G%C2%B0+%3D+%CE%94H%C2%B0+-+T%CE%94S%C2%B0&amp;sa=X&amp;ved=2ahUKEwiLu6GJstiPAxXX0gIHHe9CALkQxccNegQIDRAB&amp;mstk=AUtExfA0WCAcWJEvKnzR0_8eTBPbO-s1ZFwwY6U0HgXhjCF0qV0Ucz7iJaW115My3DgXk0hkt3oULOLueAx68jXMwPcyFEswHU5VpmE_L3l_yYDaHvZhbg73y_dnycnM_4SppXtpmEIIP6cF9skhiIpJ7Mp8bZmb4GBKfG09o12Ez0lwjyM&amp;csui=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2bdaff5eaf256dbe&amp;cs=0&amp;q=stare+nativ%C4%83&amp;sa=X&amp;ved=2ahUKEwiuk7Wc--GPAxXdgf0HHY2uOA8QxccNegQIAhAC&amp;mstk=AUtExfDUl7JPnIEVF64JWdHgLIQ8Zx5VTbSfQu-6ttzvydENC8N4SG_17Icpkg6vRpWLTGDSsrjUdhzLoYbSXhEQ-wq568F2joGc24Z2I082ceYvjJe-iRTSnBWMmZjNTzrxyXA&amp;csui=3" TargetMode="External"/><Relationship Id="rId2" Type="http://schemas.openxmlformats.org/officeDocument/2006/relationships/hyperlink" Target="https://www.google.com/search?sca_esv=2bdaff5eaf256dbe&amp;cs=0&amp;q=polipeptid%C4%83&amp;sa=X&amp;ved=2ahUKEwiuk7Wc--GPAxXdgf0HHY2uOA8QxccNegQIAhAB&amp;mstk=AUtExfDUl7JPnIEVF64JWdHgLIQ8Zx5VTbSfQu-6ttzvydENC8N4SG_17Icpkg6vRpWLTGDSsrjUdhzLoYbSXhEQ-wq568F2joGc24Z2I082ceYvjJe-iRTSnBWMmZjNTzrxyXA&amp;csui=3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_____ru&amp;cs=0&amp;sca_esv=3a6ec10a24ff1f4b&amp;sxsrf=AE3TifOKs5b_y0JRFvDbAFeVFK2HhRnxNw%3A1757859476915&amp;q=termodinamicii+ireversibile&amp;sa=X&amp;ved=2ahUKEwjx8JrtuNiPAxVf87sIHVslCycQxccNegQIOBAB&amp;mstk=AUtExfD5fesHLQIDY_CTH3RRbkWKnXYEEdCpHY8pqyQmjxxQxtgm6LtaB2g_OebM-iA9uyEpCNOws3tF4-bCJUtYKSygp5ldBhszHQxBXWgLwXDMWzJHAlEOhSQ5GE4WuaTLQIgNpw-HxPro7hU45eH7rMesCoy_TKlerlDEu1uAujsDrA3w_C5UCM9yxagHR3UUWKRETwqSOHlQpkXanSjTEzy5R-fk3kWJ_AN4W2Pp4pk185J9lKtz9JgEkpoPHhqnmrfaQLf53oC3uJ199ZtTO8NZ&amp;csui=3" TargetMode="External"/><Relationship Id="rId2" Type="http://schemas.openxmlformats.org/officeDocument/2006/relationships/hyperlink" Target="https://www.google.com/search?rlz=1C1_____ru&amp;cs=0&amp;sca_esv=3a6ec10a24ff1f4b&amp;sxsrf=AE3TifOKs5b_y0JRFvDbAFeVFK2HhRnxNw%3A1757859476915&amp;q=Ohm&amp;sa=X&amp;ved=2ahUKEwjx8JrtuNiPAxVf87sIHVslCycQxccNegQIMxAB&amp;mstk=AUtExfD5fesHLQIDY_CTH3RRbkWKnXYEEdCpHY8pqyQmjxxQxtgm6LtaB2g_OebM-iA9uyEpCNOws3tF4-bCJUtYKSygp5ldBhszHQxBXWgLwXDMWzJHAlEOhSQ5GE4WuaTLQIgNpw-HxPro7hU45eH7rMesCoy_TKlerlDEu1uAujsDrA3w_C5UCM9yxagHR3UUWKRETwqSOHlQpkXanSjTEzy5R-fk3kWJ_AN4W2Pp4pk185J9lKtz9JgEkpoPHhqnmrfaQLf53oC3uJ199ZtTO8NZ&amp;csui=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E68E8C-5436-C17F-D3C3-EDC9CB9BE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b="1" dirty="0"/>
              <a:t>Bazele termodinamicii </a:t>
            </a:r>
            <a:r>
              <a:rPr lang="ro-RO" b="1" dirty="0" err="1"/>
              <a:t>organizmelor</a:t>
            </a:r>
            <a:r>
              <a:rPr lang="ro-RO" b="1" dirty="0"/>
              <a:t> vii</a:t>
            </a:r>
            <a:endParaRPr lang="en-US" b="1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3CD7DD5-9A2C-B726-52A7-46AA3C3FE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8AE7-D18A-3250-2335-F81A85C3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Procese</a:t>
            </a:r>
            <a:r>
              <a:rPr lang="ro-RO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termodinamice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BC5B-7502-F171-FDFF-653A1895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429250"/>
          </a:xfrm>
        </p:spPr>
        <p:txBody>
          <a:bodyPr>
            <a:normAutofit/>
          </a:bodyPr>
          <a:lstStyle/>
          <a:p>
            <a:pPr marL="342900" marR="204470" lvl="0" indent="-342900" algn="just">
              <a:spcBef>
                <a:spcPts val="580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50240" algn="l"/>
              </a:tabLst>
            </a:pP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 de echilibru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Starea unui sistem în care parametrii de stare rămân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constanţi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în timp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prin sistem nu circulă fluxuri se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numeşte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stare de echilibru.</a:t>
            </a:r>
            <a:endParaRPr lang="en-US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51510" algn="l"/>
              </a:tabLst>
            </a:pP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r>
              <a:rPr lang="ro-RO" b="1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staţionară</a:t>
            </a:r>
            <a:r>
              <a:rPr lang="ro-RO" b="1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o-RO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ro-RO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starea</a:t>
            </a:r>
            <a:r>
              <a:rPr lang="ro-RO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ro-RO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ro-RO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care</a:t>
            </a:r>
            <a:r>
              <a:rPr lang="ro-RO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ro-RO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parametrii</a:t>
            </a:r>
            <a:r>
              <a:rPr lang="ro-RO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r>
              <a:rPr lang="ro-RO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constanţi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ro-RO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timp,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sistemul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traversat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fluxuri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constante.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50875" algn="l"/>
              </a:tabLst>
            </a:pP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Trecerea</a:t>
            </a:r>
            <a:r>
              <a:rPr lang="ro-RO" b="1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ro-RO" b="1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ro-RO" b="1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dintr-o</a:t>
            </a:r>
            <a:r>
              <a:rPr lang="ro-RO" b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r>
              <a:rPr lang="ro-RO" b="1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ro-RO" b="1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altă</a:t>
            </a:r>
            <a:r>
              <a:rPr lang="ro-RO" b="1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r>
              <a:rPr lang="ro-RO" b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o-RO" b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numeşte</a:t>
            </a:r>
            <a:r>
              <a:rPr lang="ro-RO" b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transformare</a:t>
            </a:r>
            <a:r>
              <a:rPr lang="ro-RO" b="1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termodinamic.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590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51510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ro-RO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</a:t>
            </a:r>
            <a:r>
              <a:rPr lang="ro-RO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ro-RO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caracterizat</a:t>
            </a:r>
            <a:r>
              <a:rPr lang="ro-RO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</a:t>
            </a:r>
            <a:r>
              <a:rPr lang="ro-RO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mărimi</a:t>
            </a:r>
            <a:r>
              <a:rPr lang="ro-RO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proces,</a:t>
            </a:r>
            <a:r>
              <a:rPr lang="ro-RO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numite</a:t>
            </a:r>
            <a:r>
              <a:rPr lang="ro-RO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variaţii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RO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Dacă</a:t>
            </a:r>
            <a:r>
              <a:rPr lang="ro-RO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r>
              <a:rPr lang="ro-RO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 sunt două stări distincte ale sistemului în două momente, t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atunci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variaţia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unui parametru de stare X va fi ΔX = X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X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care pentru intervale scurte de timp devine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dX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just">
              <a:spcBef>
                <a:spcPts val="590"/>
              </a:spcBef>
              <a:buSzPts val="1000"/>
              <a:buNone/>
              <a:tabLst>
                <a:tab pos="651510" algn="l"/>
              </a:tabLst>
            </a:pP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Variaţiile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pot fi definite atât pentru parametrii intensivi cât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pentru cei</a:t>
            </a:r>
            <a:r>
              <a:rPr lang="ro-RO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extensivi.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7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E1E1-7B39-CAD3-4CB7-FC72B7F2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"/>
            <a:ext cx="10763250" cy="6286500"/>
          </a:xfrm>
        </p:spPr>
        <p:txBody>
          <a:bodyPr>
            <a:normAutofit/>
          </a:bodyPr>
          <a:lstStyle/>
          <a:p>
            <a:pPr marL="0" marR="0" lvl="0" indent="0">
              <a:lnSpc>
                <a:spcPts val="1145"/>
              </a:lnSpc>
              <a:spcBef>
                <a:spcPts val="540"/>
              </a:spcBef>
              <a:buSzPts val="1000"/>
              <a:buNone/>
              <a:tabLst>
                <a:tab pos="652145" algn="l"/>
              </a:tabLst>
            </a:pPr>
            <a:endParaRPr lang="ro-RO" b="1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ts val="1145"/>
              </a:lnSpc>
              <a:spcBef>
                <a:spcPts val="540"/>
              </a:spcBef>
              <a:buSzPts val="1000"/>
              <a:buNone/>
              <a:tabLst>
                <a:tab pos="652145" algn="l"/>
              </a:tabLst>
            </a:pP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Procese</a:t>
            </a:r>
            <a:r>
              <a:rPr lang="ro-RO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reversibile</a:t>
            </a:r>
            <a:r>
              <a:rPr lang="ro-RO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ireversibile</a:t>
            </a:r>
            <a:endParaRPr lang="en-US" b="1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945" marR="204470" indent="226695" algn="just">
              <a:buNone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proces termodinamic între două stări 1şi 2 se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numeşte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reversibil dacă sistemul poate reveni din starea 2 în starea 1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 </a:t>
            </a:r>
            <a:r>
              <a:rPr lang="ro-RO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aceleaşi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stări intermediare. </a:t>
            </a:r>
          </a:p>
          <a:p>
            <a:pPr marL="194945" marR="204470" indent="226695" algn="just">
              <a:buNone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 caz contrar este proces ireversibil. Procesele reversibile sunt ideale, procesele reale sunt ireversibile, dar putem avea procese care se apropie destul de mult de procesele reversibile.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3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4018CE7-9F27-3778-B083-D0C0106A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E) </a:t>
            </a:r>
            <a:r>
              <a:rPr lang="en-US" sz="3200" dirty="0" err="1"/>
              <a:t>Există</a:t>
            </a:r>
            <a:r>
              <a:rPr lang="en-US" sz="3200" dirty="0"/>
              <a:t> </a:t>
            </a:r>
            <a:r>
              <a:rPr lang="en-US" sz="3200" dirty="0" err="1"/>
              <a:t>procese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care </a:t>
            </a:r>
            <a:r>
              <a:rPr lang="en-US" sz="3200" dirty="0" err="1"/>
              <a:t>unii</a:t>
            </a:r>
            <a:r>
              <a:rPr lang="en-US" sz="3200" dirty="0"/>
              <a:t> </a:t>
            </a:r>
            <a:r>
              <a:rPr lang="en-US" sz="3200" dirty="0" err="1"/>
              <a:t>parametri</a:t>
            </a:r>
            <a:r>
              <a:rPr lang="en-US" sz="3200" dirty="0"/>
              <a:t> </a:t>
            </a:r>
            <a:r>
              <a:rPr lang="en-US" sz="3200" dirty="0" err="1"/>
              <a:t>rămân</a:t>
            </a:r>
            <a:r>
              <a:rPr lang="en-US" sz="3200" dirty="0"/>
              <a:t> </a:t>
            </a:r>
            <a:r>
              <a:rPr lang="en-US" sz="3200" dirty="0" err="1"/>
              <a:t>constanţi</a:t>
            </a:r>
            <a:r>
              <a:rPr lang="en-US" sz="3200" dirty="0"/>
              <a:t>; </a:t>
            </a:r>
            <a:r>
              <a:rPr lang="en-US" sz="3200" dirty="0" err="1"/>
              <a:t>iată</a:t>
            </a:r>
            <a:r>
              <a:rPr lang="en-US" sz="3200" dirty="0"/>
              <a:t> </a:t>
            </a:r>
            <a:r>
              <a:rPr lang="en-US" sz="3200" dirty="0" err="1"/>
              <a:t>denumirile</a:t>
            </a:r>
            <a:r>
              <a:rPr lang="en-US" sz="3200" dirty="0"/>
              <a:t> </a:t>
            </a:r>
            <a:r>
              <a:rPr lang="en-US" sz="3200" dirty="0" err="1"/>
              <a:t>câtorva</a:t>
            </a:r>
            <a:r>
              <a:rPr lang="en-US" sz="3200" dirty="0"/>
              <a:t> </a:t>
            </a:r>
            <a:r>
              <a:rPr lang="en-US" sz="3200" dirty="0" err="1"/>
              <a:t>procese</a:t>
            </a:r>
            <a:r>
              <a:rPr lang="en-US" sz="3200" dirty="0"/>
              <a:t> </a:t>
            </a:r>
            <a:r>
              <a:rPr lang="en-US" sz="3200" dirty="0" err="1"/>
              <a:t>particulare</a:t>
            </a:r>
            <a:r>
              <a:rPr lang="en-US" sz="3200" dirty="0"/>
              <a:t>: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BD7A4BC-FEAA-F3EF-C945-D2363116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1182350" cy="4351338"/>
          </a:xfrm>
        </p:spPr>
        <p:txBody>
          <a:bodyPr/>
          <a:lstStyle/>
          <a:p>
            <a:r>
              <a:rPr lang="en-US" altLang="en-US" dirty="0"/>
              <a:t>Adiabatic – no heat transferred</a:t>
            </a:r>
            <a:r>
              <a:rPr lang="ro-RO" altLang="en-US" dirty="0"/>
              <a:t> (Q=0)</a:t>
            </a:r>
            <a:endParaRPr lang="en-US" altLang="en-US" dirty="0"/>
          </a:p>
          <a:p>
            <a:r>
              <a:rPr lang="en-US" altLang="en-US" dirty="0"/>
              <a:t>Isothermal – constant temperature</a:t>
            </a:r>
            <a:r>
              <a:rPr lang="ro-RO" altLang="en-US" dirty="0"/>
              <a:t> (T=</a:t>
            </a:r>
            <a:r>
              <a:rPr lang="ro-RO" altLang="en-US" dirty="0" err="1"/>
              <a:t>const</a:t>
            </a:r>
            <a:r>
              <a:rPr lang="ro-RO" altLang="en-US" dirty="0"/>
              <a:t>_</a:t>
            </a:r>
            <a:endParaRPr lang="en-US" altLang="en-US" dirty="0"/>
          </a:p>
          <a:p>
            <a:r>
              <a:rPr lang="en-US" altLang="en-US" dirty="0"/>
              <a:t>Isobaric – constant pressure</a:t>
            </a:r>
            <a:r>
              <a:rPr lang="ro-RO" altLang="en-US" dirty="0"/>
              <a:t> (P=</a:t>
            </a:r>
            <a:r>
              <a:rPr lang="ro-RO" altLang="en-US" dirty="0" err="1"/>
              <a:t>const</a:t>
            </a:r>
            <a:r>
              <a:rPr lang="ro-RO" altLang="en-US" dirty="0"/>
              <a:t>)</a:t>
            </a:r>
            <a:endParaRPr lang="en-US" altLang="en-US" dirty="0"/>
          </a:p>
          <a:p>
            <a:r>
              <a:rPr lang="en-US" altLang="en-US" dirty="0"/>
              <a:t>Isochoric – constant volume</a:t>
            </a:r>
            <a:r>
              <a:rPr lang="ro-RO" altLang="en-US" dirty="0"/>
              <a:t> (V=</a:t>
            </a:r>
            <a:r>
              <a:rPr lang="ro-RO" altLang="en-US" dirty="0" err="1"/>
              <a:t>const</a:t>
            </a:r>
            <a:r>
              <a:rPr lang="ro-RO" altLang="en-US" dirty="0"/>
              <a:t>)</a:t>
            </a:r>
          </a:p>
          <a:p>
            <a:r>
              <a:rPr lang="ro-RO" altLang="en-US" dirty="0" err="1"/>
              <a:t>Isobar-isotermic</a:t>
            </a:r>
            <a:r>
              <a:rPr lang="ro-RO" altLang="en-US" dirty="0"/>
              <a:t> (P,T = </a:t>
            </a:r>
            <a:r>
              <a:rPr lang="ro-RO" altLang="en-US" dirty="0" err="1"/>
              <a:t>const</a:t>
            </a:r>
            <a:r>
              <a:rPr lang="ro-RO" altLang="en-US" dirty="0"/>
              <a:t>)</a:t>
            </a:r>
          </a:p>
          <a:p>
            <a:r>
              <a:rPr lang="ro-RO" altLang="en-US" dirty="0" err="1"/>
              <a:t>Isohor-isotermic</a:t>
            </a:r>
            <a:r>
              <a:rPr lang="ro-RO" altLang="en-US" dirty="0"/>
              <a:t> (V,T = </a:t>
            </a:r>
            <a:r>
              <a:rPr lang="ro-RO" altLang="en-US" dirty="0" err="1"/>
              <a:t>const</a:t>
            </a:r>
            <a:r>
              <a:rPr lang="ro-RO" altLang="en-US" dirty="0"/>
              <a:t>)</a:t>
            </a:r>
          </a:p>
          <a:p>
            <a:r>
              <a:rPr lang="ro-RO" altLang="en-US" dirty="0" err="1"/>
              <a:t>Isobar</a:t>
            </a:r>
            <a:r>
              <a:rPr lang="ro-RO" altLang="en-US" dirty="0"/>
              <a:t>- </a:t>
            </a:r>
            <a:r>
              <a:rPr lang="ro-RO" altLang="en-US" dirty="0" err="1"/>
              <a:t>isientropic</a:t>
            </a:r>
            <a:r>
              <a:rPr lang="ro-RO" altLang="en-US" dirty="0"/>
              <a:t> (P,S = </a:t>
            </a:r>
            <a:r>
              <a:rPr lang="ro-RO" altLang="en-US" dirty="0" err="1"/>
              <a:t>const</a:t>
            </a:r>
            <a:r>
              <a:rPr lang="ro-RO" altLang="en-US" dirty="0"/>
              <a:t>)</a:t>
            </a:r>
          </a:p>
          <a:p>
            <a:r>
              <a:rPr lang="ro-RO" altLang="en-US" dirty="0" err="1"/>
              <a:t>Isohor-isoentropic</a:t>
            </a:r>
            <a:r>
              <a:rPr lang="ro-RO" altLang="en-US" dirty="0"/>
              <a:t> (V,S = </a:t>
            </a:r>
            <a:r>
              <a:rPr lang="ro-RO" altLang="en-US" dirty="0" err="1"/>
              <a:t>const</a:t>
            </a:r>
            <a:r>
              <a:rPr lang="ro-RO" altLang="en-US" dirty="0"/>
              <a:t>)</a:t>
            </a:r>
            <a:endParaRPr lang="en-US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B63898-7CEB-2CB9-93F0-3385F0C4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9827" y="1281904"/>
            <a:ext cx="243363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30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88E9-F162-633D-FF55-04C87916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261652"/>
          </a:xfrm>
        </p:spPr>
        <p:txBody>
          <a:bodyPr/>
          <a:lstStyle/>
          <a:p>
            <a:r>
              <a:rPr lang="en-US" b="1" dirty="0"/>
              <a:t>Un </a:t>
            </a:r>
            <a:r>
              <a:rPr lang="en-US" b="1" dirty="0" err="1"/>
              <a:t>proces</a:t>
            </a:r>
            <a:r>
              <a:rPr lang="en-US" b="1" dirty="0"/>
              <a:t> (</a:t>
            </a:r>
            <a:r>
              <a:rPr lang="en-US" b="1" dirty="0" err="1"/>
              <a:t>ciclu</a:t>
            </a:r>
            <a:r>
              <a:rPr lang="en-US" b="1" dirty="0"/>
              <a:t>) circular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termodinamic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 </a:t>
            </a:r>
            <a:r>
              <a:rPr lang="en-US" dirty="0" err="1"/>
              <a:t>părăsit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stare </a:t>
            </a:r>
            <a:r>
              <a:rPr lang="en-US" dirty="0" err="1"/>
              <a:t>inițială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suferit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modificări</a:t>
            </a:r>
            <a:r>
              <a:rPr lang="en-US" dirty="0"/>
              <a:t>, </a:t>
            </a:r>
            <a:r>
              <a:rPr lang="en-US" dirty="0" err="1"/>
              <a:t>revine</a:t>
            </a:r>
            <a:r>
              <a:rPr lang="en-US" dirty="0"/>
              <a:t> la </a:t>
            </a:r>
            <a:r>
              <a:rPr lang="en-US" dirty="0" err="1"/>
              <a:t>aceeași</a:t>
            </a:r>
            <a:r>
              <a:rPr lang="en-US" dirty="0"/>
              <a:t> stare.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modificarea</a:t>
            </a:r>
            <a:r>
              <a:rPr lang="ro-RO" dirty="0"/>
              <a:t> la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parametru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zero.</a:t>
            </a:r>
            <a:endParaRPr lang="ro-RO" dirty="0"/>
          </a:p>
          <a:p>
            <a:r>
              <a:rPr lang="en-US" dirty="0" err="1"/>
              <a:t>Funcțiile</a:t>
            </a:r>
            <a:r>
              <a:rPr lang="en-US" dirty="0"/>
              <a:t> </a:t>
            </a:r>
            <a:r>
              <a:rPr lang="en-US" dirty="0" err="1"/>
              <a:t>termodinamice</a:t>
            </a:r>
            <a:r>
              <a:rPr lang="en-US" dirty="0"/>
              <a:t> sunt </a:t>
            </a:r>
            <a:r>
              <a:rPr lang="en-US" dirty="0" err="1"/>
              <a:t>împărțite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:</a:t>
            </a:r>
            <a:endParaRPr lang="ro-RO" dirty="0"/>
          </a:p>
          <a:p>
            <a:r>
              <a:rPr lang="en-US" dirty="0"/>
              <a:t>1) </a:t>
            </a:r>
            <a:r>
              <a:rPr lang="en-US" b="1" dirty="0" err="1"/>
              <a:t>funcții</a:t>
            </a:r>
            <a:r>
              <a:rPr lang="en-US" b="1" dirty="0"/>
              <a:t> de stare </a:t>
            </a:r>
            <a:r>
              <a:rPr lang="en-US" dirty="0"/>
              <a:t>- </a:t>
            </a:r>
            <a:r>
              <a:rPr lang="en-US" dirty="0" err="1"/>
              <a:t>funcții</a:t>
            </a:r>
            <a:r>
              <a:rPr lang="en-US" dirty="0"/>
              <a:t> a </a:t>
            </a:r>
            <a:r>
              <a:rPr lang="en-US" dirty="0" err="1"/>
              <a:t>căror</a:t>
            </a:r>
            <a:r>
              <a:rPr lang="en-US" dirty="0"/>
              <a:t>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stările</a:t>
            </a:r>
            <a:r>
              <a:rPr lang="en-US" dirty="0"/>
              <a:t> </a:t>
            </a:r>
            <a:r>
              <a:rPr lang="en-US" dirty="0" err="1"/>
              <a:t>inițiale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finale ale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independentă</a:t>
            </a:r>
            <a:r>
              <a:rPr lang="en-US" dirty="0"/>
              <a:t> de </a:t>
            </a:r>
            <a:r>
              <a:rPr lang="en-US" dirty="0" err="1"/>
              <a:t>calea</a:t>
            </a:r>
            <a:r>
              <a:rPr lang="en-US" dirty="0"/>
              <a:t> de </a:t>
            </a:r>
            <a:r>
              <a:rPr lang="en-US" dirty="0" err="1"/>
              <a:t>tranziție</a:t>
            </a:r>
            <a:r>
              <a:rPr lang="en-US" dirty="0"/>
              <a:t> de la</a:t>
            </a:r>
            <a:r>
              <a:rPr lang="ro-RO" dirty="0"/>
              <a:t> </a:t>
            </a:r>
            <a:r>
              <a:rPr lang="en-US" dirty="0"/>
              <a:t>o stare la </a:t>
            </a:r>
            <a:r>
              <a:rPr lang="en-US" dirty="0" err="1"/>
              <a:t>alta</a:t>
            </a:r>
            <a:r>
              <a:rPr lang="en-US" dirty="0"/>
              <a:t> (</a:t>
            </a:r>
            <a:r>
              <a:rPr lang="en-US" i="1" dirty="0" err="1"/>
              <a:t>energie</a:t>
            </a:r>
            <a:r>
              <a:rPr lang="en-US" i="1" dirty="0"/>
              <a:t> </a:t>
            </a:r>
            <a:r>
              <a:rPr lang="en-US" i="1" dirty="0" err="1"/>
              <a:t>internă</a:t>
            </a:r>
            <a:r>
              <a:rPr lang="en-US" i="1" dirty="0"/>
              <a:t>, </a:t>
            </a:r>
            <a:r>
              <a:rPr lang="en-US" i="1" dirty="0" err="1"/>
              <a:t>entalpie</a:t>
            </a:r>
            <a:r>
              <a:rPr lang="en-US" i="1" dirty="0"/>
              <a:t>, </a:t>
            </a:r>
            <a:r>
              <a:rPr lang="en-US" i="1" dirty="0" err="1"/>
              <a:t>entropie</a:t>
            </a:r>
            <a:r>
              <a:rPr lang="en-US" i="1" dirty="0"/>
              <a:t>,</a:t>
            </a:r>
            <a:r>
              <a:rPr lang="ro-RO" i="1" dirty="0"/>
              <a:t> </a:t>
            </a:r>
            <a:r>
              <a:rPr lang="en-US" i="1" dirty="0" err="1"/>
              <a:t>energia</a:t>
            </a:r>
            <a:r>
              <a:rPr lang="en-US" i="1" dirty="0"/>
              <a:t> </a:t>
            </a:r>
            <a:r>
              <a:rPr lang="en-US" i="1" dirty="0" err="1"/>
              <a:t>liberă</a:t>
            </a:r>
            <a:r>
              <a:rPr lang="en-US" i="1" dirty="0"/>
              <a:t> Gibbs, </a:t>
            </a:r>
            <a:r>
              <a:rPr lang="en-US" i="1" dirty="0" err="1"/>
              <a:t>energia</a:t>
            </a:r>
            <a:r>
              <a:rPr lang="en-US" i="1" dirty="0"/>
              <a:t> </a:t>
            </a:r>
            <a:r>
              <a:rPr lang="en-US" i="1" dirty="0" err="1"/>
              <a:t>liberă</a:t>
            </a:r>
            <a:r>
              <a:rPr lang="en-US" i="1" dirty="0"/>
              <a:t> Helmholtz</a:t>
            </a:r>
            <a:r>
              <a:rPr lang="en-US" dirty="0"/>
              <a:t>);</a:t>
            </a:r>
            <a:endParaRPr lang="ro-RO" dirty="0"/>
          </a:p>
          <a:p>
            <a:r>
              <a:rPr lang="en-US" dirty="0"/>
              <a:t>2) </a:t>
            </a:r>
            <a:r>
              <a:rPr lang="en-US" b="1" dirty="0" err="1"/>
              <a:t>funcții</a:t>
            </a:r>
            <a:r>
              <a:rPr lang="en-US" b="1" dirty="0"/>
              <a:t> de </a:t>
            </a:r>
            <a:r>
              <a:rPr lang="en-US" b="1" dirty="0" err="1"/>
              <a:t>tranziție</a:t>
            </a:r>
            <a:r>
              <a:rPr lang="en-US" b="1" dirty="0"/>
              <a:t>,</a:t>
            </a:r>
            <a:r>
              <a:rPr lang="en-US" dirty="0"/>
              <a:t> a </a:t>
            </a:r>
            <a:r>
              <a:rPr lang="en-US" dirty="0" err="1"/>
              <a:t>căror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calea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ro-RO" dirty="0"/>
              <a:t> </a:t>
            </a:r>
            <a:r>
              <a:rPr lang="en-US" dirty="0" err="1"/>
              <a:t>căreia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se </a:t>
            </a:r>
            <a:r>
              <a:rPr lang="en-US" dirty="0" err="1"/>
              <a:t>modifică</a:t>
            </a:r>
            <a:r>
              <a:rPr lang="en-US" dirty="0"/>
              <a:t> (</a:t>
            </a:r>
            <a:r>
              <a:rPr lang="en-US" i="1" dirty="0" err="1"/>
              <a:t>căldură</a:t>
            </a:r>
            <a:r>
              <a:rPr lang="en-US" i="1" dirty="0"/>
              <a:t>, </a:t>
            </a:r>
            <a:r>
              <a:rPr lang="en-US" i="1" dirty="0" err="1"/>
              <a:t>lucru</a:t>
            </a:r>
            <a:r>
              <a:rPr lang="en-US" i="1" dirty="0"/>
              <a:t> </a:t>
            </a:r>
            <a:r>
              <a:rPr lang="en-US" i="1" dirty="0" err="1"/>
              <a:t>mecanic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6508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6071-F1DA-3E8E-10C2-E06D6A72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ro-RO" dirty="0"/>
              <a:t>Unele definiții 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31254-F719-9EC9-A800-526C9759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3426"/>
            <a:ext cx="10691191" cy="541944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Energia </a:t>
            </a:r>
            <a:r>
              <a:rPr lang="en-US" b="1" dirty="0" err="1"/>
              <a:t>internă</a:t>
            </a:r>
            <a:r>
              <a:rPr lang="en-US" b="1" dirty="0"/>
              <a:t> U </a:t>
            </a:r>
            <a:r>
              <a:rPr lang="en-US" dirty="0" err="1"/>
              <a:t>caracterizează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constând</a:t>
            </a:r>
            <a:r>
              <a:rPr lang="en-US" dirty="0"/>
              <a:t> din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cinetică</a:t>
            </a:r>
            <a:r>
              <a:rPr lang="en-US" dirty="0"/>
              <a:t> de </a:t>
            </a:r>
            <a:r>
              <a:rPr lang="en-US" dirty="0" err="1"/>
              <a:t>mișcare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potențială</a:t>
            </a:r>
            <a:r>
              <a:rPr lang="ro-RO" dirty="0"/>
              <a:t> </a:t>
            </a:r>
            <a:r>
              <a:rPr lang="en-US" dirty="0"/>
              <a:t>de </a:t>
            </a:r>
            <a:r>
              <a:rPr lang="en-US" dirty="0" err="1"/>
              <a:t>interacțiune</a:t>
            </a:r>
            <a:r>
              <a:rPr lang="en-US" dirty="0"/>
              <a:t> a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(molecule, </a:t>
            </a:r>
            <a:r>
              <a:rPr lang="en-US" dirty="0" err="1"/>
              <a:t>atomi</a:t>
            </a:r>
            <a:r>
              <a:rPr lang="en-US" dirty="0"/>
              <a:t>, </a:t>
            </a:r>
            <a:r>
              <a:rPr lang="en-US" dirty="0" err="1"/>
              <a:t>electroni</a:t>
            </a:r>
            <a:r>
              <a:rPr lang="en-US" dirty="0"/>
              <a:t>, </a:t>
            </a:r>
            <a:r>
              <a:rPr lang="en-US" dirty="0" err="1"/>
              <a:t>nuclee</a:t>
            </a:r>
            <a:r>
              <a:rPr lang="en-US" dirty="0"/>
              <a:t> etc.), </a:t>
            </a:r>
            <a:r>
              <a:rPr lang="en-US" dirty="0" err="1"/>
              <a:t>dar</a:t>
            </a:r>
            <a:r>
              <a:rPr lang="ro-RO" dirty="0"/>
              <a:t> </a:t>
            </a:r>
            <a:r>
              <a:rPr lang="en-US" b="1" dirty="0"/>
              <a:t>nu include </a:t>
            </a:r>
            <a:r>
              <a:rPr lang="en-US" b="1" dirty="0" err="1"/>
              <a:t>energia</a:t>
            </a:r>
            <a:r>
              <a:rPr lang="en-US" b="1" dirty="0"/>
              <a:t> </a:t>
            </a:r>
            <a:r>
              <a:rPr lang="en-US" b="1" dirty="0" err="1"/>
              <a:t>cinetică</a:t>
            </a:r>
            <a:r>
              <a:rPr lang="en-US" b="1" dirty="0"/>
              <a:t> a </a:t>
            </a:r>
            <a:r>
              <a:rPr lang="en-US" b="1" dirty="0" err="1"/>
              <a:t>sistemului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ansamblu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energia</a:t>
            </a:r>
            <a:r>
              <a:rPr lang="en-US" b="1" dirty="0"/>
              <a:t> </a:t>
            </a:r>
            <a:r>
              <a:rPr lang="en-US" b="1" dirty="0" err="1"/>
              <a:t>potențială</a:t>
            </a:r>
            <a:r>
              <a:rPr lang="ro-RO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câmpul</a:t>
            </a:r>
            <a:r>
              <a:rPr lang="en-US" b="1" dirty="0"/>
              <a:t> </a:t>
            </a:r>
            <a:r>
              <a:rPr lang="en-US" b="1" dirty="0" err="1"/>
              <a:t>forțelor</a:t>
            </a:r>
            <a:r>
              <a:rPr lang="en-US" b="1" dirty="0"/>
              <a:t> externe</a:t>
            </a:r>
            <a:r>
              <a:rPr lang="en-US" dirty="0"/>
              <a:t>.</a:t>
            </a:r>
            <a:endParaRPr lang="ro-RO" dirty="0"/>
          </a:p>
          <a:p>
            <a:r>
              <a:rPr lang="ro-RO" b="1" dirty="0"/>
              <a:t>Energia legată </a:t>
            </a:r>
            <a:r>
              <a:rPr lang="ro-RO" dirty="0"/>
              <a:t>este partea din energia internă a unui sistem care </a:t>
            </a:r>
            <a:r>
              <a:rPr lang="ro-RO" b="1" dirty="0"/>
              <a:t>nu poate fi convertită în lucru mecanic util, </a:t>
            </a:r>
            <a:r>
              <a:rPr lang="ro-RO" dirty="0"/>
              <a:t>fiind egală cu produsul dintre temperatura (T) și entropie (S), adică TS. </a:t>
            </a:r>
          </a:p>
          <a:p>
            <a:r>
              <a:rPr lang="ro-RO" b="1" dirty="0"/>
              <a:t>Energia liberă</a:t>
            </a:r>
            <a:r>
              <a:rPr lang="ro-RO" dirty="0"/>
              <a:t>, în schimb, reprezintă partea din energia internă a sistemului care </a:t>
            </a:r>
            <a:r>
              <a:rPr lang="ro-RO" b="1" dirty="0"/>
              <a:t>poate fi transformată în lucru mecanic util</a:t>
            </a:r>
            <a:r>
              <a:rPr lang="ro-RO" dirty="0"/>
              <a:t>. </a:t>
            </a:r>
          </a:p>
          <a:p>
            <a:r>
              <a:rPr lang="en-US" b="1" dirty="0" err="1"/>
              <a:t>Lucrul</a:t>
            </a:r>
            <a:r>
              <a:rPr lang="en-US" b="1" dirty="0"/>
              <a:t> </a:t>
            </a:r>
            <a:r>
              <a:rPr lang="en-US" b="1" dirty="0" err="1"/>
              <a:t>mecanic</a:t>
            </a:r>
            <a:r>
              <a:rPr lang="en-US" b="1" dirty="0"/>
              <a:t> A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formă</a:t>
            </a:r>
            <a:r>
              <a:rPr lang="en-US" dirty="0"/>
              <a:t> de transfer de </a:t>
            </a:r>
            <a:r>
              <a:rPr lang="en-US" dirty="0" err="1"/>
              <a:t>energie</a:t>
            </a:r>
            <a:r>
              <a:rPr lang="en-US" dirty="0"/>
              <a:t> de la un </a:t>
            </a:r>
            <a:r>
              <a:rPr lang="en-US" dirty="0" err="1"/>
              <a:t>corp</a:t>
            </a:r>
            <a:r>
              <a:rPr lang="en-US" dirty="0"/>
              <a:t> la </a:t>
            </a:r>
            <a:r>
              <a:rPr lang="en-US" dirty="0" err="1"/>
              <a:t>altul</a:t>
            </a:r>
            <a:r>
              <a:rPr lang="en-US" dirty="0"/>
              <a:t>, </a:t>
            </a:r>
            <a:r>
              <a:rPr lang="en-US" dirty="0" err="1"/>
              <a:t>neasociată</a:t>
            </a:r>
            <a:r>
              <a:rPr lang="ro-RO" dirty="0"/>
              <a:t> </a:t>
            </a:r>
            <a:r>
              <a:rPr lang="en-US" dirty="0"/>
              <a:t>cu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.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ro-RO" dirty="0"/>
              <a:t> </a:t>
            </a:r>
            <a:r>
              <a:rPr lang="en-US" dirty="0"/>
              <a:t>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: </a:t>
            </a:r>
            <a:r>
              <a:rPr lang="en-US" dirty="0" err="1"/>
              <a:t>mecanic</a:t>
            </a:r>
            <a:r>
              <a:rPr lang="en-US" dirty="0"/>
              <a:t>, electric etc.</a:t>
            </a:r>
            <a:endParaRPr lang="ro-RO" dirty="0"/>
          </a:p>
          <a:p>
            <a:r>
              <a:rPr lang="en-US" b="1" dirty="0" err="1"/>
              <a:t>Căldura</a:t>
            </a:r>
            <a:r>
              <a:rPr lang="en-US" b="1" dirty="0"/>
              <a:t> Q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formă</a:t>
            </a:r>
            <a:r>
              <a:rPr lang="en-US" dirty="0"/>
              <a:t> de transfer de </a:t>
            </a:r>
            <a:r>
              <a:rPr lang="en-US" dirty="0" err="1"/>
              <a:t>energie</a:t>
            </a:r>
            <a:r>
              <a:rPr lang="en-US" dirty="0"/>
              <a:t> de la un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cald</a:t>
            </a:r>
            <a:r>
              <a:rPr lang="en-US" dirty="0"/>
              <a:t> la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rece</a:t>
            </a:r>
            <a:r>
              <a:rPr lang="en-US" dirty="0"/>
              <a:t>, </a:t>
            </a:r>
            <a:r>
              <a:rPr lang="en-US" dirty="0" err="1"/>
              <a:t>neasociată</a:t>
            </a:r>
            <a:r>
              <a:rPr lang="en-US" dirty="0"/>
              <a:t> cu </a:t>
            </a:r>
            <a:r>
              <a:rPr lang="en-US" dirty="0" err="1"/>
              <a:t>transferul</a:t>
            </a:r>
            <a:r>
              <a:rPr lang="ro-RO" dirty="0"/>
              <a:t> de masă și lucrul efectuat</a:t>
            </a:r>
          </a:p>
          <a:p>
            <a:r>
              <a:rPr lang="ro-RO" b="1" dirty="0"/>
              <a:t>Entalpia</a:t>
            </a:r>
            <a:r>
              <a:rPr lang="ro-RO" dirty="0"/>
              <a:t> </a:t>
            </a:r>
            <a:r>
              <a:rPr lang="ro-RO" b="1" dirty="0"/>
              <a:t>H</a:t>
            </a:r>
            <a:r>
              <a:rPr lang="ro-RO" dirty="0"/>
              <a:t> - </a:t>
            </a:r>
            <a:r>
              <a:rPr lang="ro-RO" b="1" dirty="0"/>
              <a:t>suma energiei interne a unui sistem termodinamic și produsul dintre presiunea și volumul său </a:t>
            </a:r>
            <a:r>
              <a:rPr lang="ro-RO" b="1" dirty="0">
                <a:solidFill>
                  <a:srgbClr val="FF0000"/>
                </a:solidFill>
              </a:rPr>
              <a:t>H = U + </a:t>
            </a:r>
            <a:r>
              <a:rPr lang="ro-RO" b="1" dirty="0" err="1">
                <a:solidFill>
                  <a:srgbClr val="FF0000"/>
                </a:solidFill>
              </a:rPr>
              <a:t>pV</a:t>
            </a:r>
            <a:endParaRPr lang="ro-RO" b="1" dirty="0">
              <a:solidFill>
                <a:srgbClr val="FF0000"/>
              </a:solidFill>
            </a:endParaRPr>
          </a:p>
          <a:p>
            <a:r>
              <a:rPr lang="en-US" b="1" dirty="0"/>
              <a:t> </a:t>
            </a:r>
            <a:r>
              <a:rPr lang="en-US" b="1" dirty="0" err="1"/>
              <a:t>Entropia</a:t>
            </a:r>
            <a:r>
              <a:rPr lang="en-US" b="1" dirty="0"/>
              <a:t> </a:t>
            </a:r>
            <a:r>
              <a:rPr lang="ro-RO" b="1" dirty="0"/>
              <a:t>S -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măsură</a:t>
            </a:r>
            <a:r>
              <a:rPr lang="en-US" dirty="0"/>
              <a:t> a </a:t>
            </a:r>
            <a:r>
              <a:rPr lang="en-US" dirty="0" err="1"/>
              <a:t>probabilității</a:t>
            </a:r>
            <a:r>
              <a:rPr lang="en-US" dirty="0"/>
              <a:t> ca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configurație</a:t>
            </a:r>
            <a:r>
              <a:rPr lang="en-US" dirty="0"/>
              <a:t>.</a:t>
            </a:r>
            <a:r>
              <a:rPr lang="ro-RO" dirty="0"/>
              <a:t> Entropia măsoară dezordinea sau caracterul aleatoriu al unui sistem. Ea explică de ce au loc reacții chimice și cum se mișcă energia...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5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B7C2-CD45-F1C3-214B-D629BAAE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pPr algn="ctr"/>
            <a:r>
              <a:rPr lang="ro-RO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Funcţii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ro-RO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E7CF-5A70-78B9-656F-5FC81635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422275" marR="0">
              <a:spcBef>
                <a:spcPts val="585"/>
              </a:spcBef>
              <a:buNone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Procesele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termodinamice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sunt</a:t>
            </a:r>
            <a:r>
              <a:rPr lang="ro-RO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uşor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descrise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ajutorul unor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anumite </a:t>
            </a:r>
            <a:r>
              <a:rPr lang="ro-RO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funcţii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care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enumerăm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fără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analiza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proprietăţile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2305" marR="2178050" indent="-457200">
              <a:lnSpc>
                <a:spcPct val="105000"/>
              </a:lnSpc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entropia</a:t>
            </a:r>
            <a:r>
              <a:rPr lang="ro-RO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termodinamică</a:t>
            </a:r>
            <a:r>
              <a:rPr lang="ro-RO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   </a:t>
            </a:r>
            <a:r>
              <a:rPr lang="ro-RO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(exprimată</a:t>
            </a:r>
            <a:r>
              <a:rPr lang="ro-RO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ro-RO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J/K) </a:t>
            </a:r>
          </a:p>
          <a:p>
            <a:pPr marL="662305" marR="2178050" indent="-457200">
              <a:lnSpc>
                <a:spcPct val="105000"/>
              </a:lnSpc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energia internă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                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(exprimată în J)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2305" marR="2603500" indent="-457200">
              <a:lnSpc>
                <a:spcPct val="105000"/>
              </a:lnSpc>
              <a:spcBef>
                <a:spcPts val="10"/>
              </a:spcBef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energia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liberă (Gibbs)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TS     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(J) </a:t>
            </a:r>
          </a:p>
          <a:p>
            <a:pPr marL="662305" marR="2603500" indent="-457200">
              <a:lnSpc>
                <a:spcPct val="105000"/>
              </a:lnSpc>
              <a:spcBef>
                <a:spcPts val="10"/>
              </a:spcBef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entalpia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U +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(J)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2305" indent="-457200">
              <a:spcBef>
                <a:spcPts val="10"/>
              </a:spcBef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entalpia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liberă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(Helmholtz)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(T, p) 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 – TS =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T.S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(J).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8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46676BC-71E0-794D-5BD9-4A1AF7C4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rganismele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termodinamice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CB19FF7-FBE3-F879-6BD0-3AD25B25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Bioenergetica</a:t>
            </a:r>
            <a:r>
              <a:rPr lang="en-US" dirty="0"/>
              <a:t> - </a:t>
            </a:r>
            <a:r>
              <a:rPr lang="en-US" dirty="0" err="1"/>
              <a:t>stiinta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studiaza</a:t>
            </a:r>
            <a:r>
              <a:rPr lang="en-US" dirty="0"/>
              <a:t> </a:t>
            </a:r>
            <a:r>
              <a:rPr lang="en-US" dirty="0" err="1"/>
              <a:t>transformarile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. Baza </a:t>
            </a:r>
            <a:r>
              <a:rPr lang="en-US" dirty="0" err="1"/>
              <a:t>teoretica</a:t>
            </a:r>
            <a:r>
              <a:rPr lang="en-US" dirty="0"/>
              <a:t> a </a:t>
            </a:r>
            <a:r>
              <a:rPr lang="en-US" dirty="0" err="1"/>
              <a:t>bioenergeticii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termodinamica</a:t>
            </a:r>
            <a:r>
              <a:rPr lang="en-US" dirty="0"/>
              <a:t> </a:t>
            </a:r>
            <a:r>
              <a:rPr lang="en-US" dirty="0" err="1"/>
              <a:t>chimica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lumea</a:t>
            </a:r>
            <a:r>
              <a:rPr lang="en-US" dirty="0"/>
              <a:t> vie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termodinamic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reprezentat</a:t>
            </a:r>
            <a:r>
              <a:rPr lang="en-US" dirty="0"/>
              <a:t> de un organism </a:t>
            </a:r>
            <a:r>
              <a:rPr lang="en-US" dirty="0" err="1"/>
              <a:t>intreg</a:t>
            </a:r>
            <a:r>
              <a:rPr lang="en-US" dirty="0"/>
              <a:t>, de un organ, o </a:t>
            </a:r>
            <a:r>
              <a:rPr lang="en-US" dirty="0" err="1"/>
              <a:t>celula</a:t>
            </a:r>
            <a:r>
              <a:rPr lang="en-US" dirty="0"/>
              <a:t>, o reactive </a:t>
            </a:r>
            <a:r>
              <a:rPr lang="en-US" dirty="0" err="1"/>
              <a:t>chimica</a:t>
            </a:r>
            <a:endParaRPr lang="en-US" dirty="0"/>
          </a:p>
          <a:p>
            <a:r>
              <a:rPr lang="en-US" dirty="0" err="1"/>
              <a:t>Astfel</a:t>
            </a:r>
            <a:r>
              <a:rPr lang="en-US" dirty="0"/>
              <a:t>, organismele vii pot fi considerate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termodinamica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care sunt </a:t>
            </a:r>
            <a:r>
              <a:rPr lang="en-US" dirty="0" err="1"/>
              <a:t>valabile</a:t>
            </a:r>
            <a:r>
              <a:rPr lang="en-US" dirty="0"/>
              <a:t>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termodinamicii</a:t>
            </a:r>
            <a:r>
              <a:rPr lang="en-US" dirty="0"/>
              <a:t>&gt;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Principiul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conservarii</a:t>
            </a:r>
            <a:r>
              <a:rPr lang="en-US" dirty="0"/>
              <a:t> –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reactiilor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nu </a:t>
            </a:r>
            <a:r>
              <a:rPr lang="en-US" dirty="0" err="1"/>
              <a:t>dispare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nu </a:t>
            </a:r>
            <a:r>
              <a:rPr lang="en-US" dirty="0" err="1"/>
              <a:t>aparte</a:t>
            </a:r>
            <a:r>
              <a:rPr lang="en-US" dirty="0"/>
              <a:t> din </a:t>
            </a:r>
            <a:r>
              <a:rPr lang="en-US" dirty="0" err="1"/>
              <a:t>nimic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se </a:t>
            </a:r>
            <a:r>
              <a:rPr lang="en-US" dirty="0" err="1"/>
              <a:t>transfrma</a:t>
            </a:r>
            <a:r>
              <a:rPr lang="en-US" dirty="0"/>
              <a:t> </a:t>
            </a:r>
            <a:r>
              <a:rPr lang="en-US" dirty="0" err="1"/>
              <a:t>dintro</a:t>
            </a:r>
            <a:r>
              <a:rPr lang="en-US" dirty="0"/>
              <a:t> forma in </a:t>
            </a:r>
            <a:r>
              <a:rPr lang="en-US" dirty="0" err="1"/>
              <a:t>alta</a:t>
            </a:r>
            <a:r>
              <a:rPr lang="en-US" dirty="0"/>
              <a:t> (e.g.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chimica</a:t>
            </a:r>
            <a:r>
              <a:rPr lang="en-US" dirty="0"/>
              <a:t> – in </a:t>
            </a:r>
            <a:r>
              <a:rPr lang="en-US" dirty="0" err="1"/>
              <a:t>ermica</a:t>
            </a:r>
            <a:r>
              <a:rPr lang="en-US" dirty="0"/>
              <a:t>, </a:t>
            </a:r>
            <a:r>
              <a:rPr lang="en-US" dirty="0" err="1"/>
              <a:t>electrica</a:t>
            </a:r>
            <a:r>
              <a:rPr lang="en-US" dirty="0"/>
              <a:t>, </a:t>
            </a:r>
            <a:r>
              <a:rPr lang="en-US" dirty="0" err="1"/>
              <a:t>mecanica</a:t>
            </a:r>
            <a:r>
              <a:rPr lang="en-US" dirty="0"/>
              <a:t>…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Principiul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evolutiei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- 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procesele</a:t>
            </a:r>
            <a:r>
              <a:rPr lang="en-US" dirty="0"/>
              <a:t> associate cu transfer de </a:t>
            </a:r>
            <a:r>
              <a:rPr lang="en-US" dirty="0" err="1"/>
              <a:t>energie</a:t>
            </a:r>
            <a:r>
              <a:rPr lang="en-US" dirty="0"/>
              <a:t> se </a:t>
            </a:r>
            <a:r>
              <a:rPr lang="en-US" dirty="0" err="1"/>
              <a:t>desfasoara</a:t>
            </a:r>
            <a:r>
              <a:rPr lang="en-US" dirty="0"/>
              <a:t> de la sine </a:t>
            </a:r>
            <a:r>
              <a:rPr lang="en-US" dirty="0" err="1"/>
              <a:t>numai</a:t>
            </a:r>
            <a:r>
              <a:rPr lang="en-US" dirty="0"/>
              <a:t> intro directive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numai</a:t>
            </a:r>
            <a:r>
              <a:rPr lang="en-US" dirty="0"/>
              <a:t> pina la o </a:t>
            </a:r>
            <a:r>
              <a:rPr lang="en-US" dirty="0" err="1"/>
              <a:t>anumita</a:t>
            </a:r>
            <a:r>
              <a:rPr lang="en-US" dirty="0"/>
              <a:t> </a:t>
            </a:r>
            <a:r>
              <a:rPr lang="en-US" dirty="0" err="1"/>
              <a:t>limita</a:t>
            </a:r>
            <a:r>
              <a:rPr lang="en-US" dirty="0"/>
              <a:t> –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corespunde</a:t>
            </a:r>
            <a:r>
              <a:rPr lang="en-US" dirty="0"/>
              <a:t> </a:t>
            </a:r>
            <a:r>
              <a:rPr lang="en-US" dirty="0" err="1"/>
              <a:t>entropiei</a:t>
            </a:r>
            <a:r>
              <a:rPr lang="en-US" dirty="0"/>
              <a:t> </a:t>
            </a:r>
            <a:r>
              <a:rPr lang="en-US" dirty="0" err="1"/>
              <a:t>maximale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6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8033D4C-3E01-FDEF-FA0B-500BB134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>
            <a:normAutofit/>
          </a:bodyPr>
          <a:lstStyle/>
          <a:p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- 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deschise</a:t>
            </a:r>
            <a:r>
              <a:rPr lang="en-US" dirty="0"/>
              <a:t> (</a:t>
            </a:r>
            <a:r>
              <a:rPr lang="en-US" dirty="0" err="1"/>
              <a:t>schimb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 </a:t>
            </a:r>
            <a:r>
              <a:rPr lang="en-US" dirty="0" err="1"/>
              <a:t>cumediul</a:t>
            </a:r>
            <a:r>
              <a:rPr lang="en-US" dirty="0"/>
              <a:t>)</a:t>
            </a:r>
          </a:p>
          <a:p>
            <a:r>
              <a:rPr lang="en-US" dirty="0" err="1"/>
              <a:t>Fiecare</a:t>
            </a:r>
            <a:r>
              <a:rPr lang="en-US" dirty="0"/>
              <a:t> system are o </a:t>
            </a:r>
            <a:r>
              <a:rPr lang="en-US" dirty="0" err="1"/>
              <a:t>energie</a:t>
            </a:r>
            <a:r>
              <a:rPr lang="en-US" dirty="0"/>
              <a:t> interna </a:t>
            </a:r>
            <a:r>
              <a:rPr lang="ro-RO" dirty="0"/>
              <a:t>U (sau E)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constituita</a:t>
            </a:r>
            <a:r>
              <a:rPr lang="en-US" dirty="0"/>
              <a:t> din </a:t>
            </a:r>
            <a:r>
              <a:rPr lang="en-US" dirty="0" err="1"/>
              <a:t>energie</a:t>
            </a:r>
            <a:r>
              <a:rPr lang="en-US" dirty="0"/>
              <a:t> libera (G)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dependenta</a:t>
            </a:r>
            <a:r>
              <a:rPr lang="en-US" dirty="0"/>
              <a:t> de </a:t>
            </a:r>
            <a:r>
              <a:rPr lang="en-US" dirty="0" err="1"/>
              <a:t>variatiile</a:t>
            </a:r>
            <a:r>
              <a:rPr lang="en-US" dirty="0"/>
              <a:t> TΔS (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legata</a:t>
            </a:r>
            <a:r>
              <a:rPr lang="en-US" dirty="0"/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ΔE =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 G +T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S 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Forta mortice a </a:t>
            </a:r>
            <a:r>
              <a:rPr lang="en-US" b="1" dirty="0" err="1">
                <a:solidFill>
                  <a:srgbClr val="FF0000"/>
                </a:solidFill>
              </a:rPr>
              <a:t>reactiilor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tendinta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sistemului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atit</a:t>
            </a:r>
            <a:r>
              <a:rPr lang="en-US" b="1" dirty="0">
                <a:solidFill>
                  <a:srgbClr val="FF0000"/>
                </a:solidFill>
              </a:rPr>
              <a:t> de a-</a:t>
            </a:r>
            <a:r>
              <a:rPr lang="en-US" b="1" dirty="0" err="1">
                <a:solidFill>
                  <a:srgbClr val="FF0000"/>
                </a:solidFill>
              </a:rPr>
              <a:t>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spori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gradul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dezordine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</a:t>
            </a:r>
            <a:r>
              <a:rPr lang="en-US" b="1" dirty="0">
                <a:solidFill>
                  <a:srgbClr val="FF0000"/>
                </a:solidFill>
              </a:rPr>
              <a:t> de a-</a:t>
            </a:r>
            <a:r>
              <a:rPr lang="en-US" b="1" dirty="0" err="1">
                <a:solidFill>
                  <a:srgbClr val="FF0000"/>
                </a:solidFill>
              </a:rPr>
              <a:t>si</a:t>
            </a:r>
            <a:r>
              <a:rPr lang="en-US" b="1" dirty="0">
                <a:solidFill>
                  <a:srgbClr val="FF0000"/>
                </a:solidFill>
              </a:rPr>
              <a:t> reduce </a:t>
            </a:r>
            <a:r>
              <a:rPr lang="en-US" b="1" dirty="0" err="1">
                <a:solidFill>
                  <a:srgbClr val="FF0000"/>
                </a:solidFill>
              </a:rPr>
              <a:t>continutul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energie</a:t>
            </a:r>
            <a:r>
              <a:rPr lang="en-US" b="1" dirty="0">
                <a:solidFill>
                  <a:srgbClr val="FF0000"/>
                </a:solidFill>
              </a:rPr>
              <a:t> libera </a:t>
            </a:r>
            <a:r>
              <a:rPr lang="en-US" b="1" dirty="0" err="1">
                <a:solidFill>
                  <a:srgbClr val="FF0000"/>
                </a:solidFill>
              </a:rPr>
              <a:t>ordonata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69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97BB97-1D4E-19DB-06F0-7B02AAA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Tineti</a:t>
            </a:r>
            <a:r>
              <a:rPr lang="en-US" dirty="0"/>
              <a:t> </a:t>
            </a:r>
            <a:r>
              <a:rPr lang="en-US" dirty="0" err="1"/>
              <a:t>minte</a:t>
            </a:r>
            <a:r>
              <a:rPr lang="en-US" dirty="0"/>
              <a:t>, ca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54F4D8A-9821-1F21-032A-7EE426D3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Celulele</a:t>
            </a:r>
            <a:r>
              <a:rPr lang="en-US" dirty="0"/>
              <a:t> vii sunt „</a:t>
            </a:r>
            <a:r>
              <a:rPr lang="en-US" dirty="0" err="1"/>
              <a:t>motoare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” care </a:t>
            </a:r>
            <a:r>
              <a:rPr lang="en-US" dirty="0" err="1"/>
              <a:t>funcționează</a:t>
            </a:r>
            <a:r>
              <a:rPr lang="en-US" dirty="0"/>
              <a:t> la </a:t>
            </a:r>
            <a:r>
              <a:rPr lang="en-US" dirty="0" err="1"/>
              <a:t>temperaturi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.</a:t>
            </a:r>
          </a:p>
          <a:p>
            <a:r>
              <a:rPr lang="en-US" dirty="0" err="1"/>
              <a:t>Celulele</a:t>
            </a:r>
            <a:r>
              <a:rPr lang="en-US" dirty="0"/>
              <a:t> vii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moment </a:t>
            </a:r>
            <a:r>
              <a:rPr lang="en-US" dirty="0" err="1"/>
              <a:t>într</a:t>
            </a:r>
            <a:r>
              <a:rPr lang="en-US" dirty="0"/>
              <a:t>-o stare </a:t>
            </a:r>
            <a:r>
              <a:rPr lang="en-US" dirty="0" err="1"/>
              <a:t>constantă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rata de </a:t>
            </a:r>
            <a:r>
              <a:rPr lang="en-US" dirty="0" err="1"/>
              <a:t>intrare</a:t>
            </a:r>
            <a:r>
              <a:rPr lang="en-US" dirty="0"/>
              <a:t> a </a:t>
            </a:r>
            <a:r>
              <a:rPr lang="en-US" dirty="0" err="1"/>
              <a:t>materiei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rata de </a:t>
            </a:r>
            <a:r>
              <a:rPr lang="en-US" dirty="0" err="1"/>
              <a:t>ieșire</a:t>
            </a:r>
            <a:r>
              <a:rPr lang="en-US" dirty="0"/>
              <a:t> a </a:t>
            </a:r>
            <a:r>
              <a:rPr lang="en-US" dirty="0" err="1"/>
              <a:t>materiei</a:t>
            </a:r>
            <a:r>
              <a:rPr lang="en-US" dirty="0"/>
              <a:t>.</a:t>
            </a:r>
          </a:p>
          <a:p>
            <a:r>
              <a:rPr lang="en-US" dirty="0"/>
              <a:t>Organismele </a:t>
            </a:r>
            <a:r>
              <a:rPr lang="en-US" dirty="0" err="1"/>
              <a:t>transferă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 din </a:t>
            </a:r>
            <a:r>
              <a:rPr lang="en-US" dirty="0" err="1"/>
              <a:t>mediul</a:t>
            </a:r>
            <a:r>
              <a:rPr lang="en-US" dirty="0"/>
              <a:t> lor.</a:t>
            </a:r>
          </a:p>
          <a:p>
            <a:r>
              <a:rPr lang="en-US" dirty="0"/>
              <a:t>Organismele nu sunt </a:t>
            </a:r>
            <a:r>
              <a:rPr lang="en-US" dirty="0" err="1"/>
              <a:t>niciodată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echilibru</a:t>
            </a:r>
            <a:r>
              <a:rPr lang="en-US" dirty="0"/>
              <a:t> cu </a:t>
            </a:r>
            <a:r>
              <a:rPr lang="en-US" dirty="0" err="1"/>
              <a:t>mediul</a:t>
            </a:r>
            <a:r>
              <a:rPr lang="en-US" dirty="0"/>
              <a:t> lor.</a:t>
            </a:r>
          </a:p>
          <a:p>
            <a:endParaRPr lang="en-US" dirty="0"/>
          </a:p>
          <a:p>
            <a:r>
              <a:rPr lang="en-US" dirty="0"/>
              <a:t>Organismele sunt </a:t>
            </a:r>
            <a:r>
              <a:rPr lang="en-US" dirty="0" err="1"/>
              <a:t>insule</a:t>
            </a:r>
            <a:r>
              <a:rPr lang="en-US" dirty="0"/>
              <a:t> cu </a:t>
            </a:r>
            <a:r>
              <a:rPr lang="en-US" dirty="0" err="1"/>
              <a:t>entropie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univers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aleatoriu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92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6C36200-254F-574F-3C88-B996CE7E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325"/>
            <a:ext cx="10515600" cy="622935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Într</a:t>
            </a:r>
            <a:r>
              <a:rPr lang="en-US" dirty="0"/>
              <a:t>-un organism </a:t>
            </a:r>
            <a:r>
              <a:rPr lang="en-US" dirty="0" err="1"/>
              <a:t>viu</a:t>
            </a:r>
            <a:r>
              <a:rPr lang="en-US" dirty="0"/>
              <a:t>, </a:t>
            </a:r>
            <a:r>
              <a:rPr lang="en-US" b="1" dirty="0" err="1"/>
              <a:t>energia</a:t>
            </a:r>
            <a:r>
              <a:rPr lang="en-US" b="1" dirty="0"/>
              <a:t> </a:t>
            </a:r>
            <a:r>
              <a:rPr lang="en-US" b="1" dirty="0" err="1"/>
              <a:t>potențială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dirty="0" err="1"/>
              <a:t>reprezentată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sub forma </a:t>
            </a:r>
            <a:r>
              <a:rPr lang="en-US" b="1" dirty="0" err="1"/>
              <a:t>energiei</a:t>
            </a:r>
            <a:r>
              <a:rPr lang="en-US" b="1" dirty="0"/>
              <a:t> </a:t>
            </a:r>
            <a:r>
              <a:rPr lang="en-US" b="1" dirty="0" err="1"/>
              <a:t>chimice</a:t>
            </a:r>
            <a:r>
              <a:rPr lang="en-US" b="1" dirty="0"/>
              <a:t> a </a:t>
            </a:r>
            <a:r>
              <a:rPr lang="en-US" b="1" dirty="0" err="1"/>
              <a:t>legăturilor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en-US" b="1" dirty="0" err="1"/>
              <a:t>atomii</a:t>
            </a:r>
            <a:r>
              <a:rPr lang="en-US" b="1" dirty="0"/>
              <a:t> din </a:t>
            </a:r>
            <a:r>
              <a:rPr lang="en-US" b="1" dirty="0" err="1"/>
              <a:t>moleculele</a:t>
            </a:r>
            <a:r>
              <a:rPr lang="en-US" b="1" dirty="0"/>
              <a:t> </a:t>
            </a:r>
            <a:r>
              <a:rPr lang="en-US" b="1" dirty="0" err="1"/>
              <a:t>compușilor</a:t>
            </a:r>
            <a:r>
              <a:rPr lang="en-US" b="1" dirty="0"/>
              <a:t> </a:t>
            </a:r>
            <a:r>
              <a:rPr lang="en-US" b="1" dirty="0" err="1"/>
              <a:t>bioorganici</a:t>
            </a:r>
            <a:r>
              <a:rPr lang="en-US" dirty="0"/>
              <a:t>. </a:t>
            </a:r>
          </a:p>
          <a:p>
            <a:r>
              <a:rPr lang="en-US" dirty="0"/>
              <a:t>E.g.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potențială</a:t>
            </a:r>
            <a:r>
              <a:rPr lang="en-US" dirty="0"/>
              <a:t> </a:t>
            </a:r>
            <a:r>
              <a:rPr lang="en-US" dirty="0" err="1"/>
              <a:t>conținută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legăturile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atomii</a:t>
            </a:r>
            <a:r>
              <a:rPr lang="en-US" dirty="0"/>
              <a:t> C, H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moleculă</a:t>
            </a:r>
            <a:r>
              <a:rPr lang="en-US" dirty="0"/>
              <a:t> de </a:t>
            </a:r>
            <a:r>
              <a:rPr lang="en-US" dirty="0" err="1"/>
              <a:t>glucoză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285 mii J per 1 mol de </a:t>
            </a:r>
            <a:r>
              <a:rPr lang="en-US" dirty="0" err="1"/>
              <a:t>substanță</a:t>
            </a:r>
            <a:r>
              <a:rPr lang="en-US" dirty="0"/>
              <a:t>. </a:t>
            </a:r>
          </a:p>
          <a:p>
            <a:r>
              <a:rPr lang="en-US" dirty="0"/>
              <a:t>Energia </a:t>
            </a:r>
            <a:r>
              <a:rPr lang="en-US" dirty="0" err="1"/>
              <a:t>potențială</a:t>
            </a:r>
            <a:r>
              <a:rPr lang="en-US" dirty="0"/>
              <a:t> a </a:t>
            </a:r>
            <a:r>
              <a:rPr lang="en-US" dirty="0" err="1"/>
              <a:t>legăturilor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determinată</a:t>
            </a:r>
            <a:r>
              <a:rPr lang="en-US" dirty="0"/>
              <a:t> de </a:t>
            </a:r>
            <a:r>
              <a:rPr lang="en-US" dirty="0" err="1"/>
              <a:t>aranjamentul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 de </a:t>
            </a:r>
            <a:r>
              <a:rPr lang="en-US" dirty="0" err="1"/>
              <a:t>valență</a:t>
            </a:r>
            <a:r>
              <a:rPr lang="en-US" dirty="0"/>
              <a:t> pe </a:t>
            </a:r>
            <a:r>
              <a:rPr lang="en-US" dirty="0" err="1"/>
              <a:t>orbite</a:t>
            </a:r>
            <a:r>
              <a:rPr lang="en-US" dirty="0"/>
              <a:t> cu un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ridicat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cad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formează</a:t>
            </a:r>
            <a:r>
              <a:rPr lang="en-US" dirty="0"/>
              <a:t> molecule de </a:t>
            </a:r>
            <a:r>
              <a:rPr lang="en-US" dirty="0" err="1"/>
              <a:t>compuși</a:t>
            </a:r>
            <a:r>
              <a:rPr lang="en-US" dirty="0"/>
              <a:t> </a:t>
            </a:r>
            <a:r>
              <a:rPr lang="en-US" dirty="0" err="1"/>
              <a:t>bioorganici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reacțiilor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transformărilor</a:t>
            </a:r>
            <a:r>
              <a:rPr lang="en-US" dirty="0"/>
              <a:t> </a:t>
            </a:r>
            <a:r>
              <a:rPr lang="en-US" dirty="0" err="1"/>
              <a:t>metabolice</a:t>
            </a:r>
            <a:r>
              <a:rPr lang="en-US" dirty="0"/>
              <a:t> care au loc </a:t>
            </a:r>
            <a:r>
              <a:rPr lang="en-US" dirty="0" err="1"/>
              <a:t>într</a:t>
            </a:r>
            <a:r>
              <a:rPr lang="en-US" dirty="0"/>
              <a:t>-un organism </a:t>
            </a:r>
            <a:r>
              <a:rPr lang="en-US" dirty="0" err="1"/>
              <a:t>viu</a:t>
            </a:r>
            <a:r>
              <a:rPr lang="en-US" dirty="0"/>
              <a:t>, </a:t>
            </a:r>
            <a:r>
              <a:rPr lang="en-US" dirty="0" err="1"/>
              <a:t>electronii</a:t>
            </a:r>
            <a:r>
              <a:rPr lang="en-US" dirty="0"/>
              <a:t> care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legături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moleculele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primare</a:t>
            </a:r>
            <a:r>
              <a:rPr lang="en-US" dirty="0"/>
              <a:t> se </a:t>
            </a:r>
            <a:r>
              <a:rPr lang="en-US" dirty="0" err="1"/>
              <a:t>deplasează</a:t>
            </a:r>
            <a:r>
              <a:rPr lang="en-US" dirty="0"/>
              <a:t> de la un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superior la </a:t>
            </a:r>
            <a:r>
              <a:rPr lang="en-US" dirty="0" err="1"/>
              <a:t>unul</a:t>
            </a:r>
            <a:r>
              <a:rPr lang="en-US" dirty="0"/>
              <a:t> inferior. </a:t>
            </a:r>
          </a:p>
          <a:p>
            <a:r>
              <a:rPr lang="en-US" dirty="0"/>
              <a:t>Energia </a:t>
            </a:r>
            <a:r>
              <a:rPr lang="en-US" dirty="0" err="1"/>
              <a:t>cinetică</a:t>
            </a:r>
            <a:r>
              <a:rPr lang="en-US" dirty="0"/>
              <a:t> a </a:t>
            </a:r>
            <a:r>
              <a:rPr lang="en-US" dirty="0" err="1"/>
              <a:t>fluxului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care se </a:t>
            </a:r>
            <a:r>
              <a:rPr lang="en-US" dirty="0" err="1"/>
              <a:t>deplasează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nivelurile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ulterior </a:t>
            </a:r>
            <a:r>
              <a:rPr lang="en-US" dirty="0" err="1"/>
              <a:t>pentru</a:t>
            </a:r>
            <a:r>
              <a:rPr lang="en-US" dirty="0"/>
              <a:t> a forma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legături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convertoare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,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convertită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cinetică</a:t>
            </a:r>
            <a:r>
              <a:rPr lang="en-US" dirty="0"/>
              <a:t>: </a:t>
            </a:r>
            <a:r>
              <a:rPr lang="en-US" dirty="0" err="1"/>
              <a:t>termică</a:t>
            </a:r>
            <a:r>
              <a:rPr lang="en-US" dirty="0"/>
              <a:t>, </a:t>
            </a:r>
            <a:r>
              <a:rPr lang="en-US" dirty="0" err="1"/>
              <a:t>mecanică</a:t>
            </a:r>
            <a:r>
              <a:rPr lang="en-US" dirty="0"/>
              <a:t>, </a:t>
            </a:r>
            <a:r>
              <a:rPr lang="en-US" dirty="0" err="1"/>
              <a:t>electrică</a:t>
            </a:r>
            <a:r>
              <a:rPr lang="en-US" dirty="0"/>
              <a:t>, </a:t>
            </a:r>
            <a:r>
              <a:rPr lang="en-US" dirty="0" err="1"/>
              <a:t>electromagnetică</a:t>
            </a:r>
            <a:r>
              <a:rPr lang="en-US" dirty="0"/>
              <a:t> etc.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a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de a </a:t>
            </a:r>
            <a:r>
              <a:rPr lang="en-US" dirty="0" err="1"/>
              <a:t>menține</a:t>
            </a:r>
            <a:r>
              <a:rPr lang="en-US" dirty="0"/>
              <a:t> o </a:t>
            </a:r>
            <a:r>
              <a:rPr lang="en-US" dirty="0" err="1"/>
              <a:t>varietate</a:t>
            </a:r>
            <a:r>
              <a:rPr lang="en-US" dirty="0"/>
              <a:t> de </a:t>
            </a:r>
            <a:r>
              <a:rPr lang="en-US" dirty="0" err="1"/>
              <a:t>funcții</a:t>
            </a:r>
            <a:r>
              <a:rPr lang="en-US" dirty="0"/>
              <a:t> </a:t>
            </a:r>
            <a:r>
              <a:rPr lang="en-US" dirty="0" err="1"/>
              <a:t>vitale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37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F8FB-205B-FA2D-E185-8111DF47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1882-A844-416D-CBDE-80076D18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https://studfile.net/preview/6662787/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8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7ED2CF3-7832-04DA-978C-9EF7460F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34" y="2103437"/>
            <a:ext cx="4293119" cy="1325563"/>
          </a:xfrm>
        </p:spPr>
        <p:txBody>
          <a:bodyPr/>
          <a:lstStyle/>
          <a:p>
            <a:r>
              <a:rPr lang="en-US" b="1" dirty="0" err="1"/>
              <a:t>Caldura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Lucrul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6CC68D8-9FC9-59EF-ADF2-18CB206E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205" y="3429000"/>
            <a:ext cx="4895850" cy="1979612"/>
          </a:xfrm>
        </p:spPr>
        <p:txBody>
          <a:bodyPr/>
          <a:lstStyle/>
          <a:p>
            <a:r>
              <a:rPr lang="en-US" dirty="0"/>
              <a:t>Sunt 2 </a:t>
            </a:r>
            <a:r>
              <a:rPr lang="en-US" dirty="0" err="1"/>
              <a:t>cai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transferata</a:t>
            </a:r>
            <a:r>
              <a:rPr lang="en-US" dirty="0"/>
              <a:t> in </a:t>
            </a:r>
            <a:r>
              <a:rPr lang="en-US" dirty="0" err="1"/>
              <a:t>sau</a:t>
            </a:r>
            <a:r>
              <a:rPr lang="en-US" dirty="0"/>
              <a:t> din un system – </a:t>
            </a:r>
          </a:p>
          <a:p>
            <a:pPr marL="0" indent="0">
              <a:buNone/>
            </a:pP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caldura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lucru</a:t>
            </a:r>
            <a:r>
              <a:rPr lang="en-US" b="1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19C7C-602E-30F2-38E4-DCE609BF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462" y="2439194"/>
            <a:ext cx="4155282" cy="296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ubstituent conținut 2">
            <a:extLst>
              <a:ext uri="{FF2B5EF4-FFF2-40B4-BE49-F238E27FC236}">
                <a16:creationId xmlns:a16="http://schemas.microsoft.com/office/drawing/2014/main" id="{53436D6C-7613-C953-F400-76A19365433E}"/>
              </a:ext>
            </a:extLst>
          </p:cNvPr>
          <p:cNvSpPr txBox="1">
            <a:spLocks/>
          </p:cNvSpPr>
          <p:nvPr/>
        </p:nvSpPr>
        <p:spPr>
          <a:xfrm>
            <a:off x="829468" y="513903"/>
            <a:ext cx="10925175" cy="125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/>
              <a:t>Procesele</a:t>
            </a:r>
            <a:r>
              <a:rPr lang="en-US" dirty="0"/>
              <a:t> de </a:t>
            </a:r>
            <a:r>
              <a:rPr lang="en-US" dirty="0" err="1"/>
              <a:t>conversie</a:t>
            </a:r>
            <a:r>
              <a:rPr lang="en-US" dirty="0"/>
              <a:t> a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sistem</a:t>
            </a:r>
            <a:r>
              <a:rPr lang="en-US" dirty="0"/>
              <a:t> sunt </a:t>
            </a:r>
            <a:r>
              <a:rPr lang="en-US" dirty="0" err="1"/>
              <a:t>supuse</a:t>
            </a:r>
            <a:r>
              <a:rPr lang="en-US" dirty="0"/>
              <a:t> </a:t>
            </a:r>
            <a:r>
              <a:rPr lang="en-US" dirty="0" err="1"/>
              <a:t>legilor</a:t>
            </a:r>
            <a:r>
              <a:rPr lang="en-US" dirty="0"/>
              <a:t> </a:t>
            </a:r>
            <a:r>
              <a:rPr lang="en-US" dirty="0" err="1"/>
              <a:t>termodinamicii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713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E057672-4583-37E6-0DCB-385F24DF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5" y="346076"/>
            <a:ext cx="6877050" cy="654050"/>
          </a:xfrm>
        </p:spPr>
        <p:txBody>
          <a:bodyPr>
            <a:normAutofit fontScale="90000"/>
          </a:bodyPr>
          <a:lstStyle/>
          <a:p>
            <a:r>
              <a:rPr lang="en-US" dirty="0"/>
              <a:t>Legea I-</a:t>
            </a:r>
            <a:r>
              <a:rPr lang="en-US" dirty="0" err="1"/>
              <a:t>ia</a:t>
            </a:r>
            <a:r>
              <a:rPr lang="en-US" dirty="0"/>
              <a:t> a </a:t>
            </a:r>
            <a:r>
              <a:rPr lang="en-US" dirty="0" err="1"/>
              <a:t>termodinamicii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9BEDE51-D432-D65B-D3EA-8B05A052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925"/>
            <a:ext cx="10515600" cy="5857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are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cantitate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. </a:t>
            </a:r>
          </a:p>
          <a:p>
            <a:r>
              <a:rPr lang="en-US" b="1" dirty="0"/>
              <a:t>Energia </a:t>
            </a:r>
            <a:r>
              <a:rPr lang="en-US" b="1" dirty="0" err="1"/>
              <a:t>internă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ro-RO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energiilor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tipurilor</a:t>
            </a:r>
            <a:r>
              <a:rPr lang="en-US" dirty="0"/>
              <a:t> de </a:t>
            </a:r>
            <a:r>
              <a:rPr lang="en-US" dirty="0" err="1"/>
              <a:t>mișcare</a:t>
            </a:r>
            <a:r>
              <a:rPr lang="en-US" dirty="0"/>
              <a:t> (</a:t>
            </a:r>
            <a:r>
              <a:rPr lang="en-US" dirty="0" err="1"/>
              <a:t>translațională</a:t>
            </a:r>
            <a:r>
              <a:rPr lang="en-US" dirty="0"/>
              <a:t>, </a:t>
            </a:r>
            <a:r>
              <a:rPr lang="en-US" dirty="0" err="1"/>
              <a:t>rotațională</a:t>
            </a:r>
            <a:r>
              <a:rPr lang="en-US" dirty="0"/>
              <a:t>, </a:t>
            </a:r>
            <a:r>
              <a:rPr lang="en-US" dirty="0" err="1"/>
              <a:t>vibrațională</a:t>
            </a:r>
            <a:r>
              <a:rPr lang="en-US" dirty="0"/>
              <a:t>) a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(</a:t>
            </a:r>
            <a:r>
              <a:rPr lang="en-US" dirty="0" err="1"/>
              <a:t>molecule,ioni</a:t>
            </a:r>
            <a:r>
              <a:rPr lang="en-US" dirty="0"/>
              <a:t>, </a:t>
            </a:r>
            <a:r>
              <a:rPr lang="en-US" dirty="0" err="1"/>
              <a:t>nuclee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Energia </a:t>
            </a:r>
            <a:r>
              <a:rPr lang="en-US" b="1" dirty="0" err="1"/>
              <a:t>internă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minus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potențială</a:t>
            </a:r>
            <a:r>
              <a:rPr lang="en-US" dirty="0"/>
              <a:t> </a:t>
            </a:r>
            <a:r>
              <a:rPr lang="en-US" dirty="0" err="1"/>
              <a:t>cauzată</a:t>
            </a:r>
            <a:r>
              <a:rPr lang="en-US" dirty="0"/>
              <a:t> de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câmpurilor</a:t>
            </a:r>
            <a:r>
              <a:rPr lang="en-US" dirty="0"/>
              <a:t> de </a:t>
            </a:r>
            <a:r>
              <a:rPr lang="en-US" dirty="0" err="1"/>
              <a:t>forță</a:t>
            </a:r>
            <a:r>
              <a:rPr lang="en-US" dirty="0"/>
              <a:t> externe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</a:t>
            </a:r>
            <a:r>
              <a:rPr lang="en-US" dirty="0" err="1"/>
              <a:t>gravitațional</a:t>
            </a:r>
            <a:r>
              <a:rPr lang="en-US" dirty="0"/>
              <a:t>)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cinetică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.</a:t>
            </a:r>
          </a:p>
          <a:p>
            <a:r>
              <a:rPr lang="en-US" b="1" dirty="0" err="1"/>
              <a:t>Rezerva</a:t>
            </a:r>
            <a:r>
              <a:rPr lang="en-US" b="1" dirty="0"/>
              <a:t> de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internă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determinată</a:t>
            </a:r>
            <a:r>
              <a:rPr lang="en-US" dirty="0"/>
              <a:t> de natura </a:t>
            </a:r>
            <a:r>
              <a:rPr lang="en-US" dirty="0" err="1"/>
              <a:t>substanței</a:t>
            </a:r>
            <a:r>
              <a:rPr lang="en-US" dirty="0"/>
              <a:t>, masa </a:t>
            </a:r>
            <a:r>
              <a:rPr lang="en-US" dirty="0" err="1"/>
              <a:t>acesteia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. </a:t>
            </a:r>
          </a:p>
          <a:p>
            <a:r>
              <a:rPr lang="en-US" b="1" dirty="0"/>
              <a:t>Energia </a:t>
            </a:r>
            <a:r>
              <a:rPr lang="en-US" b="1" dirty="0" err="1"/>
              <a:t>internă</a:t>
            </a:r>
            <a:r>
              <a:rPr lang="en-US" b="1" dirty="0"/>
              <a:t> </a:t>
            </a:r>
            <a:r>
              <a:rPr lang="en-US" b="1" dirty="0" err="1"/>
              <a:t>totală</a:t>
            </a:r>
            <a:r>
              <a:rPr lang="en-US" b="1" dirty="0"/>
              <a:t> (</a:t>
            </a:r>
            <a:r>
              <a:rPr lang="en-US" b="1" dirty="0" err="1"/>
              <a:t>valoarea</a:t>
            </a:r>
            <a:r>
              <a:rPr lang="en-US" b="1" dirty="0"/>
              <a:t> </a:t>
            </a:r>
            <a:r>
              <a:rPr lang="en-US" b="1" dirty="0" err="1"/>
              <a:t>absolută</a:t>
            </a:r>
            <a:r>
              <a:rPr lang="en-US" b="1" dirty="0"/>
              <a:t> a </a:t>
            </a:r>
            <a:r>
              <a:rPr lang="en-US" b="1" dirty="0" err="1"/>
              <a:t>energiei</a:t>
            </a:r>
            <a:r>
              <a:rPr lang="en-US" b="1" dirty="0"/>
              <a:t> interne) nu </a:t>
            </a:r>
            <a:r>
              <a:rPr lang="en-US" b="1" dirty="0" err="1"/>
              <a:t>poate</a:t>
            </a:r>
            <a:r>
              <a:rPr lang="en-US" b="1" dirty="0"/>
              <a:t> fi </a:t>
            </a:r>
            <a:r>
              <a:rPr lang="en-US" b="1" dirty="0" err="1"/>
              <a:t>determinată</a:t>
            </a:r>
            <a:r>
              <a:rPr lang="en-US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84B4C-F5EF-101F-F686-CF0EFAAC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4" y="2171783"/>
            <a:ext cx="5407025" cy="151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86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9F03CE-90FF-60A1-3778-5B432BCA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Legea </a:t>
            </a:r>
            <a:r>
              <a:rPr lang="en-US" b="1" dirty="0" err="1"/>
              <a:t>conservarii</a:t>
            </a:r>
            <a:r>
              <a:rPr lang="en-US" b="1" dirty="0"/>
              <a:t> </a:t>
            </a:r>
            <a:r>
              <a:rPr lang="en-US" b="1" dirty="0" err="1"/>
              <a:t>energiei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D65AB23-B02D-F069-BC4A-EA3CEA6A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Experimental,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determine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interne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tranziției</a:t>
            </a:r>
            <a:r>
              <a:rPr lang="en-US" dirty="0"/>
              <a:t> sale de la o stare la </a:t>
            </a:r>
            <a:r>
              <a:rPr lang="en-US" dirty="0" err="1"/>
              <a:t>alta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b="1" dirty="0"/>
              <a:t>∆U = U2– U1, </a:t>
            </a: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∆U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incrementul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interne; U1 </a:t>
            </a:r>
            <a:r>
              <a:rPr lang="en-US" dirty="0" err="1"/>
              <a:t>și</a:t>
            </a:r>
            <a:r>
              <a:rPr lang="en-US" dirty="0"/>
              <a:t> U2 sunt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a </a:t>
            </a:r>
            <a:r>
              <a:rPr lang="en-US" dirty="0" err="1"/>
              <a:t>stărilor</a:t>
            </a:r>
            <a:r>
              <a:rPr lang="en-US" dirty="0"/>
              <a:t> </a:t>
            </a:r>
            <a:r>
              <a:rPr lang="en-US" dirty="0" err="1"/>
              <a:t>inițială</a:t>
            </a:r>
            <a:r>
              <a:rPr lang="en-US" dirty="0"/>
              <a:t> (</a:t>
            </a:r>
            <a:r>
              <a:rPr lang="en-US" dirty="0" err="1"/>
              <a:t>originală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FF0000"/>
                </a:solidFill>
              </a:rPr>
              <a:t>Căldura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furnizată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unui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sistem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închis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este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consumată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pentru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modificarea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energiei</a:t>
            </a:r>
            <a:r>
              <a:rPr lang="en-US" i="1" dirty="0">
                <a:solidFill>
                  <a:srgbClr val="FF0000"/>
                </a:solidFill>
              </a:rPr>
              <a:t> interne a </a:t>
            </a:r>
            <a:r>
              <a:rPr lang="en-US" i="1" dirty="0" err="1">
                <a:solidFill>
                  <a:srgbClr val="FF0000"/>
                </a:solidFill>
              </a:rPr>
              <a:t>sistemului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efectuarea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lucru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mecanic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formularea</a:t>
            </a:r>
            <a:r>
              <a:rPr lang="en-US" dirty="0"/>
              <a:t> </a:t>
            </a:r>
            <a:r>
              <a:rPr lang="en-US" b="1" dirty="0" err="1"/>
              <a:t>primei</a:t>
            </a:r>
            <a:r>
              <a:rPr lang="en-US" b="1" dirty="0"/>
              <a:t> </a:t>
            </a:r>
            <a:r>
              <a:rPr lang="en-US" b="1" dirty="0" err="1"/>
              <a:t>legi</a:t>
            </a:r>
            <a:r>
              <a:rPr lang="en-US" b="1" dirty="0"/>
              <a:t> a </a:t>
            </a:r>
            <a:r>
              <a:rPr lang="en-US" b="1" dirty="0" err="1"/>
              <a:t>termodinamicii</a:t>
            </a:r>
            <a:r>
              <a:rPr lang="en-US" b="1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care are loc la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care </a:t>
            </a:r>
            <a:r>
              <a:rPr lang="en-US" b="1" dirty="0" err="1">
                <a:solidFill>
                  <a:srgbClr val="FF0000"/>
                </a:solidFill>
              </a:rPr>
              <a:t>este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legea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conservării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energiei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descrisă</a:t>
            </a:r>
            <a:r>
              <a:rPr lang="en-US" dirty="0"/>
              <a:t> de </a:t>
            </a:r>
            <a:r>
              <a:rPr lang="en-US" dirty="0" err="1"/>
              <a:t>ecuația</a:t>
            </a:r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Qp</a:t>
            </a:r>
            <a:r>
              <a:rPr lang="en-US" b="1" dirty="0"/>
              <a:t>= </a:t>
            </a:r>
            <a:r>
              <a:rPr lang="el-GR" b="1" dirty="0"/>
              <a:t>Δ</a:t>
            </a:r>
            <a:r>
              <a:rPr lang="en-US" b="1" dirty="0"/>
              <a:t>U + A, </a:t>
            </a:r>
            <a:r>
              <a:rPr lang="ru-RU" b="1" dirty="0"/>
              <a:t>(</a:t>
            </a:r>
            <a:r>
              <a:rPr lang="ro-RO" dirty="0"/>
              <a:t>pr. I al termodinamicii</a:t>
            </a:r>
            <a:r>
              <a:rPr lang="ru-RU" b="1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dirty="0" err="1"/>
              <a:t>Qp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căldura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izobar</a:t>
            </a:r>
            <a:r>
              <a:rPr lang="en-US" b="1" dirty="0"/>
              <a:t>; </a:t>
            </a:r>
            <a:endParaRPr lang="ru-RU" b="1" dirty="0"/>
          </a:p>
          <a:p>
            <a:pPr marL="0" indent="0">
              <a:buNone/>
            </a:pPr>
            <a:r>
              <a:rPr lang="el-GR" b="1" dirty="0"/>
              <a:t>Δ</a:t>
            </a:r>
            <a:r>
              <a:rPr lang="en-US" b="1" dirty="0"/>
              <a:t>U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incrementul</a:t>
            </a:r>
            <a:r>
              <a:rPr lang="en-US" b="1" dirty="0"/>
              <a:t> </a:t>
            </a:r>
            <a:r>
              <a:rPr lang="en-US" b="1" dirty="0" err="1"/>
              <a:t>energiei</a:t>
            </a:r>
            <a:r>
              <a:rPr lang="en-US" b="1" dirty="0"/>
              <a:t> interne; </a:t>
            </a:r>
            <a:endParaRPr lang="ru-RU" b="1" dirty="0"/>
          </a:p>
          <a:p>
            <a:pPr marL="0" indent="0">
              <a:buNone/>
            </a:pPr>
            <a:r>
              <a:rPr lang="en-US" b="1" dirty="0"/>
              <a:t>A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lucrul</a:t>
            </a:r>
            <a:r>
              <a:rPr lang="en-US" b="1" dirty="0"/>
              <a:t> </a:t>
            </a:r>
            <a:r>
              <a:rPr lang="en-US" b="1" dirty="0" err="1"/>
              <a:t>mecanic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55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E74B05-6417-DA1F-F3FF-F30226D8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6172200"/>
          </a:xfrm>
        </p:spPr>
        <p:txBody>
          <a:bodyPr>
            <a:normAutofit/>
          </a:bodyPr>
          <a:lstStyle/>
          <a:p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termodinamică</a:t>
            </a:r>
            <a:r>
              <a:rPr lang="en-US" i="1" dirty="0"/>
              <a:t>, se </a:t>
            </a:r>
            <a:r>
              <a:rPr lang="en-US" i="1" dirty="0" err="1"/>
              <a:t>presupune</a:t>
            </a:r>
            <a:r>
              <a:rPr lang="en-US" i="1" dirty="0"/>
              <a:t> de </a:t>
            </a:r>
            <a:r>
              <a:rPr lang="en-US" i="1" dirty="0" err="1"/>
              <a:t>obicei</a:t>
            </a:r>
            <a:r>
              <a:rPr lang="en-US" i="1" dirty="0"/>
              <a:t> </a:t>
            </a:r>
            <a:r>
              <a:rPr lang="en-US" i="1" dirty="0" err="1"/>
              <a:t>căldura</a:t>
            </a:r>
            <a:r>
              <a:rPr lang="en-US" i="1" dirty="0"/>
              <a:t> </a:t>
            </a:r>
            <a:r>
              <a:rPr lang="en-US" i="1" dirty="0" err="1"/>
              <a:t>cedată</a:t>
            </a:r>
            <a:r>
              <a:rPr lang="en-US" i="1" dirty="0"/>
              <a:t> de </a:t>
            </a:r>
            <a:r>
              <a:rPr lang="en-US" i="1" dirty="0" err="1"/>
              <a:t>sistem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mediu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negativă</a:t>
            </a:r>
            <a:r>
              <a:rPr lang="en-US" i="1" dirty="0"/>
              <a:t>, </a:t>
            </a:r>
            <a:r>
              <a:rPr lang="en-US" i="1" dirty="0" err="1"/>
              <a:t>iar</a:t>
            </a:r>
            <a:r>
              <a:rPr lang="en-US" i="1" dirty="0"/>
              <a:t> </a:t>
            </a:r>
            <a:r>
              <a:rPr lang="en-US" i="1" dirty="0" err="1"/>
              <a:t>cea</a:t>
            </a:r>
            <a:r>
              <a:rPr lang="en-US" i="1" dirty="0"/>
              <a:t> </a:t>
            </a:r>
            <a:r>
              <a:rPr lang="en-US" i="1" dirty="0" err="1"/>
              <a:t>primită</a:t>
            </a:r>
            <a:r>
              <a:rPr lang="en-US" i="1" dirty="0"/>
              <a:t> de </a:t>
            </a:r>
            <a:r>
              <a:rPr lang="en-US" i="1" dirty="0" err="1"/>
              <a:t>sistem</a:t>
            </a:r>
            <a:r>
              <a:rPr lang="en-US" i="1" dirty="0"/>
              <a:t> din </a:t>
            </a:r>
            <a:r>
              <a:rPr lang="en-US" i="1" dirty="0" err="1"/>
              <a:t>mediu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pozitivă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se </a:t>
            </a:r>
            <a:r>
              <a:rPr lang="en-US" dirty="0" err="1"/>
              <a:t>adoptă</a:t>
            </a:r>
            <a:r>
              <a:rPr lang="en-US" dirty="0"/>
              <a:t> </a:t>
            </a:r>
            <a:r>
              <a:rPr lang="en-US" dirty="0" err="1"/>
              <a:t>semne</a:t>
            </a:r>
            <a:r>
              <a:rPr lang="en-US" dirty="0"/>
              <a:t> </a:t>
            </a:r>
            <a:r>
              <a:rPr lang="en-US" dirty="0" err="1"/>
              <a:t>opuse</a:t>
            </a:r>
            <a:r>
              <a:rPr lang="en-US" dirty="0"/>
              <a:t>. </a:t>
            </a:r>
            <a:r>
              <a:rPr lang="en-US" dirty="0" err="1"/>
              <a:t>Lucrul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</a:t>
            </a:r>
            <a:r>
              <a:rPr lang="en-US" dirty="0" err="1"/>
              <a:t>efectuat</a:t>
            </a:r>
            <a:r>
              <a:rPr lang="en-US" dirty="0"/>
              <a:t> de system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lucrul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</a:t>
            </a:r>
            <a:r>
              <a:rPr lang="en-US" dirty="0" err="1"/>
              <a:t>efectuat</a:t>
            </a:r>
            <a:r>
              <a:rPr lang="en-US" dirty="0"/>
              <a:t> de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. </a:t>
            </a:r>
          </a:p>
          <a:p>
            <a:r>
              <a:rPr lang="en-US" dirty="0"/>
              <a:t>La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, </a:t>
            </a:r>
            <a:r>
              <a:rPr lang="en-US" dirty="0" err="1"/>
              <a:t>volumul</a:t>
            </a:r>
            <a:r>
              <a:rPr lang="en-US" dirty="0"/>
              <a:t> se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lucrul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de </a:t>
            </a:r>
            <a:r>
              <a:rPr lang="en-US" dirty="0" err="1"/>
              <a:t>expansiune</a:t>
            </a:r>
            <a:r>
              <a:rPr lang="en-US" dirty="0"/>
              <a:t> (</a:t>
            </a:r>
            <a:r>
              <a:rPr lang="en-US" dirty="0" err="1"/>
              <a:t>compresie</a:t>
            </a:r>
            <a:r>
              <a:rPr lang="en-US" dirty="0"/>
              <a:t>)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inevitabil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 = p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V </a:t>
            </a:r>
          </a:p>
          <a:p>
            <a:r>
              <a:rPr lang="en-US" dirty="0" err="1"/>
              <a:t>unde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V = V2– V1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volumului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, </a:t>
            </a:r>
            <a:r>
              <a:rPr lang="en-US" dirty="0" err="1"/>
              <a:t>egală</a:t>
            </a:r>
            <a:r>
              <a:rPr lang="en-US" dirty="0"/>
              <a:t> cu </a:t>
            </a:r>
            <a:r>
              <a:rPr lang="en-US" dirty="0" err="1"/>
              <a:t>diferența</a:t>
            </a:r>
            <a:r>
              <a:rPr lang="en-US" dirty="0"/>
              <a:t> de volume din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r>
              <a:rPr lang="en-US" dirty="0" err="1"/>
              <a:t>Înlocuind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lucrului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de </a:t>
            </a:r>
            <a:r>
              <a:rPr lang="en-US" dirty="0" err="1"/>
              <a:t>expansiune</a:t>
            </a:r>
            <a:r>
              <a:rPr lang="en-US" dirty="0"/>
              <a:t> (</a:t>
            </a:r>
            <a:r>
              <a:rPr lang="en-US" dirty="0" err="1"/>
              <a:t>compresie</a:t>
            </a:r>
            <a:r>
              <a:rPr lang="en-US" dirty="0"/>
              <a:t>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ecuația</a:t>
            </a:r>
            <a:r>
              <a:rPr lang="en-US" dirty="0"/>
              <a:t> </a:t>
            </a:r>
            <a:r>
              <a:rPr lang="en-US" dirty="0" err="1"/>
              <a:t>primei</a:t>
            </a:r>
            <a:r>
              <a:rPr lang="en-US" dirty="0"/>
              <a:t> </a:t>
            </a:r>
            <a:r>
              <a:rPr lang="en-US" dirty="0" err="1"/>
              <a:t>legi</a:t>
            </a:r>
            <a:r>
              <a:rPr lang="en-US" dirty="0"/>
              <a:t> a </a:t>
            </a:r>
            <a:r>
              <a:rPr lang="en-US" dirty="0" err="1"/>
              <a:t>termodinamicii</a:t>
            </a:r>
            <a:r>
              <a:rPr lang="en-US" dirty="0"/>
              <a:t>, </a:t>
            </a:r>
            <a:r>
              <a:rPr lang="en-US" dirty="0" err="1"/>
              <a:t>obținem</a:t>
            </a:r>
            <a:r>
              <a:rPr lang="en-US" dirty="0"/>
              <a:t>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ecuație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Qp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U + p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3631686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1EF5-603C-ACAF-53E9-3C103DCF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39887" cy="66854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ENTALPIA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DE64-19EB-125D-312B-27EFB519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033670"/>
            <a:ext cx="11549270" cy="5459205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Marea  majoritate a  proceselor  biologice se </a:t>
            </a:r>
            <a:r>
              <a:rPr lang="ro-RO" dirty="0" err="1"/>
              <a:t>desfăşoară</a:t>
            </a:r>
            <a:r>
              <a:rPr lang="ro-RO" dirty="0"/>
              <a:t> la presiune constantă (p = 1 </a:t>
            </a:r>
            <a:r>
              <a:rPr lang="ro-RO" dirty="0" err="1"/>
              <a:t>atm</a:t>
            </a:r>
            <a:r>
              <a:rPr lang="ro-RO" dirty="0"/>
              <a:t>), din acest motiv se introduce o noua </a:t>
            </a:r>
            <a:r>
              <a:rPr lang="ro-RO" dirty="0" err="1"/>
              <a:t>funcţie</a:t>
            </a:r>
            <a:r>
              <a:rPr lang="ro-RO" dirty="0"/>
              <a:t> de stare, numită </a:t>
            </a:r>
            <a:r>
              <a:rPr lang="ro-RO" b="1" dirty="0"/>
              <a:t>entalpie H</a:t>
            </a:r>
            <a:r>
              <a:rPr lang="ro-RO" dirty="0"/>
              <a:t>, care prin </a:t>
            </a:r>
            <a:r>
              <a:rPr lang="ro-RO" dirty="0" err="1"/>
              <a:t>definiţie</a:t>
            </a:r>
            <a:r>
              <a:rPr lang="ro-RO" dirty="0"/>
              <a:t> este:</a:t>
            </a:r>
          </a:p>
          <a:p>
            <a:pPr marL="0" indent="0" algn="ctr">
              <a:buNone/>
            </a:pPr>
            <a:r>
              <a:rPr lang="ro-RO" dirty="0"/>
              <a:t>H = U + p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ro-RO" dirty="0"/>
              <a:t>V                                                      	</a:t>
            </a:r>
            <a:endParaRPr lang="en-US" dirty="0"/>
          </a:p>
          <a:p>
            <a:r>
              <a:rPr lang="ro-RO" dirty="0"/>
              <a:t> </a:t>
            </a:r>
            <a:r>
              <a:rPr lang="ro-RO" dirty="0" err="1"/>
              <a:t>Intr</a:t>
            </a:r>
            <a:r>
              <a:rPr lang="ro-RO" dirty="0"/>
              <a:t>-un proces izobar (p = </a:t>
            </a:r>
            <a:r>
              <a:rPr lang="ro-RO" dirty="0" err="1"/>
              <a:t>const.</a:t>
            </a:r>
            <a:r>
              <a:rPr lang="ro-RO" dirty="0"/>
              <a:t>) </a:t>
            </a:r>
            <a:r>
              <a:rPr lang="ro-RO" dirty="0" err="1"/>
              <a:t>variaţia</a:t>
            </a:r>
            <a:r>
              <a:rPr lang="ro-RO" dirty="0"/>
              <a:t> entalpiei este:</a:t>
            </a:r>
            <a:endParaRPr lang="en-US" dirty="0"/>
          </a:p>
          <a:p>
            <a:pPr marL="0" indent="0" algn="ctr">
              <a:buNone/>
            </a:pPr>
            <a:r>
              <a:rPr lang="ro-RO" dirty="0"/>
              <a:t>		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ro-RO" dirty="0"/>
              <a:t>H =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ro-RO" dirty="0"/>
              <a:t>U + p</a:t>
            </a:r>
            <a:r>
              <a:rPr lang="en-US" dirty="0">
                <a:sym typeface="Symbol" panose="05050102010706020507" pitchFamily="18" charset="2"/>
              </a:rPr>
              <a:t></a:t>
            </a:r>
            <a:r>
              <a:rPr lang="ro-RO" dirty="0"/>
              <a:t>V                                              		         </a:t>
            </a:r>
            <a:endParaRPr lang="en-US" dirty="0"/>
          </a:p>
          <a:p>
            <a:r>
              <a:rPr lang="ro-RO" dirty="0"/>
              <a:t> sau pentru </a:t>
            </a:r>
            <a:r>
              <a:rPr lang="ro-RO" dirty="0" err="1"/>
              <a:t>variaţii</a:t>
            </a:r>
            <a:r>
              <a:rPr lang="ro-RO" dirty="0"/>
              <a:t> infinitezimale:</a:t>
            </a:r>
            <a:endParaRPr lang="en-US" dirty="0"/>
          </a:p>
          <a:p>
            <a:pPr marL="0" indent="0" algn="ctr">
              <a:buNone/>
            </a:pPr>
            <a:r>
              <a:rPr lang="ro-RO" dirty="0"/>
              <a:t>		</a:t>
            </a:r>
            <a:r>
              <a:rPr lang="ro-RO" dirty="0" err="1"/>
              <a:t>dH</a:t>
            </a:r>
            <a:r>
              <a:rPr lang="ro-RO" dirty="0"/>
              <a:t> = </a:t>
            </a:r>
            <a:r>
              <a:rPr lang="ro-RO" dirty="0" err="1"/>
              <a:t>dU</a:t>
            </a:r>
            <a:r>
              <a:rPr lang="ro-RO" dirty="0"/>
              <a:t> + p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ro-RO" dirty="0" err="1"/>
              <a:t>dV</a:t>
            </a:r>
            <a:r>
              <a:rPr lang="ro-RO" dirty="0"/>
              <a:t>                                              			         </a:t>
            </a:r>
            <a:endParaRPr lang="en-US" dirty="0"/>
          </a:p>
          <a:p>
            <a:r>
              <a:rPr lang="ro-RO" dirty="0" err="1"/>
              <a:t>Ţinând</a:t>
            </a:r>
            <a:r>
              <a:rPr lang="ro-RO" dirty="0"/>
              <a:t> cont că într-un proces izobar lucrul mecanic este   </a:t>
            </a:r>
            <a:r>
              <a:rPr lang="ro-RO" b="1" dirty="0" err="1"/>
              <a:t>L</a:t>
            </a:r>
            <a:r>
              <a:rPr lang="ro-RO" b="1" baseline="-25000" dirty="0" err="1"/>
              <a:t>p</a:t>
            </a:r>
            <a:r>
              <a:rPr lang="ro-RO" b="1" dirty="0"/>
              <a:t> = p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ro-RO" b="1" dirty="0"/>
              <a:t>V  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ro-RO" dirty="0"/>
              <a:t>   că   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ro-RO" b="1" dirty="0"/>
              <a:t>H = 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ro-RO" b="1" dirty="0"/>
              <a:t>U + </a:t>
            </a:r>
            <a:r>
              <a:rPr lang="ro-RO" b="1" dirty="0" err="1"/>
              <a:t>L</a:t>
            </a:r>
            <a:r>
              <a:rPr lang="ro-RO" b="1" baseline="-25000" dirty="0" err="1"/>
              <a:t>p</a:t>
            </a:r>
            <a:r>
              <a:rPr lang="ro-RO" b="1" dirty="0"/>
              <a:t> = 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ro-RO" b="1" dirty="0" err="1"/>
              <a:t>Q</a:t>
            </a:r>
            <a:r>
              <a:rPr lang="ro-RO" b="1" baseline="-25000" dirty="0" err="1"/>
              <a:t>p</a:t>
            </a:r>
            <a:r>
              <a:rPr lang="ro-RO" dirty="0"/>
              <a:t>,                                                                        deci: 		                        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ro-RO" b="1" dirty="0"/>
              <a:t>H = </a:t>
            </a:r>
            <a:r>
              <a:rPr lang="en-US" b="1" dirty="0">
                <a:sym typeface="Symbol" panose="05050102010706020507" pitchFamily="18" charset="2"/>
              </a:rPr>
              <a:t></a:t>
            </a:r>
            <a:r>
              <a:rPr lang="ro-RO" b="1" dirty="0" err="1"/>
              <a:t>Q</a:t>
            </a:r>
            <a:r>
              <a:rPr lang="ro-RO" b="1" baseline="-25000" dirty="0" err="1"/>
              <a:t>p</a:t>
            </a:r>
            <a:r>
              <a:rPr lang="ro-RO" b="1" dirty="0"/>
              <a:t>     </a:t>
            </a:r>
            <a:r>
              <a:rPr lang="ro-RO" dirty="0"/>
              <a:t>sau     </a:t>
            </a:r>
            <a:r>
              <a:rPr lang="ro-RO" b="1" dirty="0" err="1"/>
              <a:t>dH</a:t>
            </a:r>
            <a:r>
              <a:rPr lang="ro-RO" b="1" dirty="0"/>
              <a:t> = dQ</a:t>
            </a:r>
            <a:r>
              <a:rPr lang="ro-RO" b="1" baseline="-25000" dirty="0"/>
              <a:t>p</a:t>
            </a:r>
            <a:r>
              <a:rPr lang="ro-RO" b="1" dirty="0"/>
              <a:t>   </a:t>
            </a:r>
            <a:r>
              <a:rPr lang="ro-RO" dirty="0"/>
              <a:t>     </a:t>
            </a:r>
          </a:p>
          <a:p>
            <a:r>
              <a:rPr lang="ro-RO" dirty="0" err="1"/>
              <a:t>Relatia</a:t>
            </a:r>
            <a:r>
              <a:rPr lang="ro-RO" dirty="0"/>
              <a:t> exprimă </a:t>
            </a:r>
            <a:r>
              <a:rPr lang="ro-RO" dirty="0" err="1"/>
              <a:t>semnificaţia</a:t>
            </a:r>
            <a:r>
              <a:rPr lang="ro-RO" dirty="0"/>
              <a:t> fizică a entalpiei – este o funcție a sistemului, și reprezintă:</a:t>
            </a:r>
          </a:p>
          <a:p>
            <a:pPr marL="0" indent="0">
              <a:buNone/>
            </a:pPr>
            <a:r>
              <a:rPr lang="ro-RO" b="1" dirty="0"/>
              <a:t>      </a:t>
            </a:r>
            <a:r>
              <a:rPr lang="ro-RO" b="1" dirty="0" err="1"/>
              <a:t>variaţia</a:t>
            </a:r>
            <a:r>
              <a:rPr lang="ro-RO" b="1" dirty="0"/>
              <a:t> entalpiei între două  stări reprezintă căldura schimbată de sistem </a:t>
            </a:r>
            <a:r>
              <a:rPr lang="ro-RO" b="1" dirty="0" err="1"/>
              <a:t>intr</a:t>
            </a:r>
            <a:r>
              <a:rPr lang="ro-RO" b="1" dirty="0"/>
              <a:t>-un proces izobar.</a:t>
            </a:r>
            <a:endParaRPr lang="en-US" b="1" dirty="0"/>
          </a:p>
          <a:p>
            <a:r>
              <a:rPr lang="ro-RO" dirty="0"/>
              <a:t>Entalpia unui  sistem </a:t>
            </a:r>
            <a:r>
              <a:rPr lang="ro-RO" dirty="0" err="1"/>
              <a:t>creşte</a:t>
            </a:r>
            <a:r>
              <a:rPr lang="ro-RO" dirty="0"/>
              <a:t> (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ro-RO" dirty="0"/>
              <a:t>H </a:t>
            </a:r>
            <a:r>
              <a:rPr lang="en-US" dirty="0">
                <a:sym typeface="Symbol" panose="05050102010706020507" pitchFamily="18" charset="2"/>
              </a:rPr>
              <a:t></a:t>
            </a:r>
            <a:r>
              <a:rPr lang="ro-RO" dirty="0"/>
              <a:t>0) atunci  când </a:t>
            </a:r>
            <a:r>
              <a:rPr lang="ro-RO" dirty="0" err="1"/>
              <a:t>primeşte</a:t>
            </a:r>
            <a:r>
              <a:rPr lang="ro-RO" dirty="0"/>
              <a:t> căldură </a:t>
            </a:r>
            <a:r>
              <a:rPr lang="ro-RO" dirty="0" err="1"/>
              <a:t>şi</a:t>
            </a:r>
            <a:r>
              <a:rPr lang="ro-RO" dirty="0"/>
              <a:t> scade (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ro-RO" dirty="0"/>
              <a:t>H </a:t>
            </a:r>
            <a:r>
              <a:rPr lang="en-US" dirty="0">
                <a:sym typeface="Symbol" panose="05050102010706020507" pitchFamily="18" charset="2"/>
              </a:rPr>
              <a:t></a:t>
            </a:r>
            <a:r>
              <a:rPr lang="ro-RO" dirty="0"/>
              <a:t> 0) când cedează căldură mediului exterior.</a:t>
            </a:r>
            <a:endParaRPr lang="en-US" dirty="0"/>
          </a:p>
          <a:p>
            <a:r>
              <a:rPr lang="ro-RO" dirty="0" err="1"/>
              <a:t>Reacţiile</a:t>
            </a:r>
            <a:r>
              <a:rPr lang="ro-RO" dirty="0"/>
              <a:t> chimice, respectiv biochimice se numesc </a:t>
            </a:r>
            <a:r>
              <a:rPr lang="ro-RO" b="1" dirty="0"/>
              <a:t>exotermice</a:t>
            </a:r>
            <a:r>
              <a:rPr lang="ro-RO" dirty="0"/>
              <a:t> dacă degajă căldura (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ro-RO" dirty="0"/>
              <a:t>H </a:t>
            </a:r>
            <a:r>
              <a:rPr lang="en-US" dirty="0">
                <a:sym typeface="Symbol" panose="05050102010706020507" pitchFamily="18" charset="2"/>
              </a:rPr>
              <a:t></a:t>
            </a:r>
            <a:r>
              <a:rPr lang="ro-RO" dirty="0"/>
              <a:t>0)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b="1" dirty="0"/>
              <a:t>endotermice </a:t>
            </a:r>
            <a:r>
              <a:rPr lang="ro-RO" dirty="0"/>
              <a:t>dacă absorb căldura (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ro-RO" dirty="0"/>
              <a:t>H </a:t>
            </a:r>
            <a:r>
              <a:rPr lang="en-US" dirty="0">
                <a:sym typeface="Symbol" panose="05050102010706020507" pitchFamily="18" charset="2"/>
              </a:rPr>
              <a:t></a:t>
            </a:r>
            <a:r>
              <a:rPr lang="ro-RO" dirty="0"/>
              <a:t>0).                  			     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9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1C3D3D4-6BDE-54A4-DE81-8BD2B59D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Consolidare</a:t>
            </a:r>
            <a:r>
              <a:rPr lang="en-US" dirty="0"/>
              <a:t>&gt;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CC8B115-3B9D-1D44-5DCA-EA9952683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1675"/>
          </a:xfrm>
        </p:spPr>
        <p:txBody>
          <a:bodyPr/>
          <a:lstStyle/>
          <a:p>
            <a:r>
              <a:rPr lang="en-US" dirty="0"/>
              <a:t>Legea I-a a </a:t>
            </a:r>
            <a:r>
              <a:rPr lang="en-US" dirty="0" err="1"/>
              <a:t>termodinamicii</a:t>
            </a:r>
            <a:r>
              <a:rPr lang="en-US" dirty="0"/>
              <a:t>, </a:t>
            </a:r>
            <a:r>
              <a:rPr lang="en-US" dirty="0" err="1"/>
              <a:t>cunoscută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 </a:t>
            </a:r>
            <a:r>
              <a:rPr lang="en-US" dirty="0" err="1">
                <a:hlinkClick r:id="rId2"/>
              </a:rPr>
              <a:t>Principiul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întâi</a:t>
            </a:r>
            <a:r>
              <a:rPr lang="en-US" dirty="0">
                <a:hlinkClick r:id="rId2"/>
              </a:rPr>
              <a:t> al </a:t>
            </a:r>
            <a:r>
              <a:rPr lang="en-US" dirty="0" err="1">
                <a:hlinkClick r:id="rId2"/>
              </a:rPr>
              <a:t>termodinamicii</a:t>
            </a:r>
            <a:r>
              <a:rPr lang="en-US" dirty="0"/>
              <a:t>, </a:t>
            </a:r>
            <a:r>
              <a:rPr lang="en-US" dirty="0" err="1"/>
              <a:t>afirmă</a:t>
            </a:r>
            <a:r>
              <a:rPr lang="en-US" dirty="0"/>
              <a:t> </a:t>
            </a:r>
            <a:r>
              <a:rPr lang="en-US" dirty="0" err="1"/>
              <a:t>conservarea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b="1" dirty="0" err="1"/>
              <a:t>într</a:t>
            </a:r>
            <a:r>
              <a:rPr lang="en-US" b="1" dirty="0"/>
              <a:t>-un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izolat</a:t>
            </a:r>
            <a:r>
              <a:rPr lang="en-US" b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echivalența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. </a:t>
            </a:r>
          </a:p>
          <a:p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modifica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schimburi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(Q)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(AL) cu </a:t>
            </a:r>
            <a:r>
              <a:rPr lang="en-US" dirty="0" err="1"/>
              <a:t>mediul</a:t>
            </a:r>
            <a:r>
              <a:rPr lang="en-US" dirty="0"/>
              <a:t> exterior, conform </a:t>
            </a:r>
            <a:r>
              <a:rPr lang="en-US" dirty="0" err="1"/>
              <a:t>ecuației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Q = A +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U. 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4D56C7D9-FC50-FC30-F581-DC239E115DE1}"/>
              </a:ext>
            </a:extLst>
          </p:cNvPr>
          <p:cNvSpPr txBox="1"/>
          <p:nvPr/>
        </p:nvSpPr>
        <p:spPr>
          <a:xfrm>
            <a:off x="495300" y="5067300"/>
            <a:ext cx="10858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Exemplu</a:t>
            </a:r>
            <a:r>
              <a:rPr lang="en-US" dirty="0"/>
              <a:t> din </a:t>
            </a:r>
            <a:r>
              <a:rPr lang="en-US" dirty="0" err="1"/>
              <a:t>stiiintele</a:t>
            </a:r>
            <a:r>
              <a:rPr lang="en-US" dirty="0"/>
              <a:t> </a:t>
            </a:r>
            <a:r>
              <a:rPr lang="en-US" dirty="0" err="1"/>
              <a:t>vietii</a:t>
            </a:r>
            <a:r>
              <a:rPr lang="en-US" dirty="0"/>
              <a:t> &gt;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respirației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,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stocată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glucoză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ATP (</a:t>
            </a:r>
            <a:r>
              <a:rPr lang="en-US" dirty="0" err="1"/>
              <a:t>adenozin</a:t>
            </a:r>
            <a:r>
              <a:rPr lang="en-US" dirty="0"/>
              <a:t> </a:t>
            </a:r>
            <a:r>
              <a:rPr lang="en-US" dirty="0" err="1"/>
              <a:t>trifosfat</a:t>
            </a:r>
            <a:r>
              <a:rPr lang="en-US" dirty="0"/>
              <a:t>),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alimenta</a:t>
            </a:r>
            <a:r>
              <a:rPr lang="en-US" dirty="0"/>
              <a:t> diverse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. Energia </a:t>
            </a:r>
            <a:r>
              <a:rPr lang="en-US" dirty="0" err="1"/>
              <a:t>totală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transformată</a:t>
            </a:r>
            <a:r>
              <a:rPr lang="en-US" dirty="0"/>
              <a:t> din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mecanică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contracția</a:t>
            </a:r>
            <a:r>
              <a:rPr lang="en-US" dirty="0"/>
              <a:t> </a:t>
            </a:r>
            <a:r>
              <a:rPr lang="en-US" dirty="0" err="1"/>
              <a:t>musculară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6446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DFE4-1A81-FEDF-961E-3D6BDAA5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/>
          <a:lstStyle/>
          <a:p>
            <a:pPr algn="ctr"/>
            <a:r>
              <a:rPr lang="ro-RO" b="1" dirty="0"/>
              <a:t>Legea I aplicată științelor vieții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7C45-4142-8EC1-9E2B-3D76AAC0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434353"/>
            <a:ext cx="11295530" cy="505852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Validitatea</a:t>
            </a:r>
            <a:r>
              <a:rPr lang="en-US" dirty="0"/>
              <a:t> </a:t>
            </a:r>
            <a:r>
              <a:rPr lang="en-US" dirty="0" err="1"/>
              <a:t>primei</a:t>
            </a:r>
            <a:r>
              <a:rPr lang="en-US" dirty="0"/>
              <a:t> </a:t>
            </a:r>
            <a:r>
              <a:rPr lang="en-US" dirty="0" err="1"/>
              <a:t>legi</a:t>
            </a:r>
            <a:r>
              <a:rPr lang="en-US" dirty="0"/>
              <a:t> </a:t>
            </a:r>
            <a:r>
              <a:rPr lang="ro-RO" dirty="0"/>
              <a:t>a termodinamicii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organismele</a:t>
            </a:r>
            <a:r>
              <a:rPr lang="en-US" dirty="0"/>
              <a:t> vii nu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niciodată</a:t>
            </a:r>
            <a:r>
              <a:rPr lang="en-US" dirty="0"/>
              <a:t> </a:t>
            </a:r>
            <a:r>
              <a:rPr lang="en-US" dirty="0" err="1"/>
              <a:t>pusă</a:t>
            </a:r>
            <a:r>
              <a:rPr lang="en-US" dirty="0"/>
              <a:t> la </a:t>
            </a:r>
            <a:r>
              <a:rPr lang="en-US" dirty="0" err="1"/>
              <a:t>îndoială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termodinamica</a:t>
            </a:r>
            <a:r>
              <a:rPr lang="en-US" dirty="0"/>
              <a:t> </a:t>
            </a:r>
            <a:r>
              <a:rPr lang="en-US" dirty="0" err="1"/>
              <a:t>biologică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convenabil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o </a:t>
            </a:r>
            <a:r>
              <a:rPr lang="en-US" dirty="0" err="1"/>
              <a:t>scriem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diferită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animale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,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alimentare</a:t>
            </a:r>
            <a:r>
              <a:rPr lang="en-US" dirty="0"/>
              <a:t> sunt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singura</a:t>
            </a:r>
            <a:r>
              <a:rPr lang="en-US" dirty="0"/>
              <a:t>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 </a:t>
            </a:r>
            <a:r>
              <a:rPr lang="en-US" dirty="0" err="1"/>
              <a:t>obținută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asimilării</a:t>
            </a:r>
            <a:r>
              <a:rPr lang="en-US" dirty="0"/>
              <a:t> lor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desemnată</a:t>
            </a:r>
            <a:r>
              <a:rPr lang="en-US" dirty="0"/>
              <a:t> ca </a:t>
            </a:r>
            <a:r>
              <a:rPr lang="ro-RO" b="1" dirty="0"/>
              <a:t>G alim </a:t>
            </a:r>
            <a:r>
              <a:rPr lang="en-US" dirty="0" err="1"/>
              <a:t>atunci</a:t>
            </a:r>
            <a:r>
              <a:rPr lang="en-US" dirty="0"/>
              <a:t> prima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scrisă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urmează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                                                                     </a:t>
            </a:r>
            <a:r>
              <a:rPr lang="ro-RO" b="1" dirty="0"/>
              <a:t>G alim </a:t>
            </a:r>
            <a:r>
              <a:rPr lang="ro-RO" dirty="0"/>
              <a:t>= </a:t>
            </a:r>
            <a:r>
              <a:rPr lang="ru-RU" dirty="0"/>
              <a:t> </a:t>
            </a:r>
            <a:r>
              <a:rPr lang="el-GR" b="1" i="1" dirty="0">
                <a:solidFill>
                  <a:srgbClr val="000000"/>
                </a:solidFill>
                <a:effectLst/>
              </a:rPr>
              <a:t>Δ</a:t>
            </a:r>
            <a:r>
              <a:rPr lang="en-US" b="1" i="1" dirty="0">
                <a:solidFill>
                  <a:srgbClr val="000000"/>
                </a:solidFill>
                <a:effectLst/>
              </a:rPr>
              <a:t>U + A + Q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alimentelor</a:t>
            </a:r>
            <a:r>
              <a:rPr lang="en-US" dirty="0"/>
              <a:t> merge:</a:t>
            </a:r>
            <a:endParaRPr lang="ro-RO" dirty="0"/>
          </a:p>
          <a:p>
            <a:pPr marL="514350" indent="-514350">
              <a:buAutoNum type="alphaLcParenR"/>
            </a:pPr>
            <a:r>
              <a:rPr lang="en-US" dirty="0"/>
              <a:t>la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interne a </a:t>
            </a:r>
            <a:r>
              <a:rPr lang="en-US" dirty="0" err="1"/>
              <a:t>organismului</a:t>
            </a:r>
            <a:r>
              <a:rPr lang="en-US" dirty="0"/>
              <a:t>;</a:t>
            </a:r>
            <a:endParaRPr lang="ro-RO" dirty="0"/>
          </a:p>
          <a:p>
            <a:pPr marL="514350" indent="-514350">
              <a:buAutoNum type="alphaLcParenR"/>
            </a:pPr>
            <a:r>
              <a:rPr lang="en-US" dirty="0"/>
              <a:t>la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endParaRPr lang="ro-RO" dirty="0"/>
          </a:p>
          <a:p>
            <a:pPr marL="514350" indent="-514350">
              <a:buAutoNum type="alphaLcParenR"/>
            </a:pPr>
            <a:r>
              <a:rPr lang="en-US" dirty="0"/>
              <a:t>la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ro-RO" dirty="0"/>
              <a:t> - </a:t>
            </a:r>
            <a:r>
              <a:rPr lang="en-US" dirty="0" err="1"/>
              <a:t>organismul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cedeze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ro-RO" dirty="0"/>
              <a:t>prevenind </a:t>
            </a:r>
            <a:r>
              <a:rPr lang="en-US" dirty="0" err="1"/>
              <a:t>supraîncălzi</a:t>
            </a:r>
            <a:r>
              <a:rPr lang="ro-RO" dirty="0"/>
              <a:t>rea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luăm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organism </a:t>
            </a:r>
            <a:r>
              <a:rPr lang="en-US" dirty="0" err="1"/>
              <a:t>sănătos</a:t>
            </a:r>
            <a:r>
              <a:rPr lang="en-US" dirty="0"/>
              <a:t> pe o </a:t>
            </a:r>
            <a:r>
              <a:rPr lang="en-US" dirty="0" err="1"/>
              <a:t>perioadă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lungă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observat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a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cazurilor</a:t>
            </a:r>
            <a:r>
              <a:rPr lang="en-US" dirty="0"/>
              <a:t> </a:t>
            </a:r>
            <a:r>
              <a:rPr lang="en-US" dirty="0" err="1"/>
              <a:t>fluctuează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limite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(</a:t>
            </a:r>
            <a:r>
              <a:rPr lang="el-GR" b="1" dirty="0"/>
              <a:t>Δ</a:t>
            </a:r>
            <a:r>
              <a:rPr lang="en-US" b="1" dirty="0"/>
              <a:t>U = 0</a:t>
            </a:r>
            <a:r>
              <a:rPr lang="en-US" dirty="0"/>
              <a:t>). </a:t>
            </a:r>
            <a:r>
              <a:rPr lang="en-US" dirty="0" err="1"/>
              <a:t>Atunci</a:t>
            </a:r>
            <a:endParaRPr lang="ro-RO" dirty="0"/>
          </a:p>
          <a:p>
            <a:pPr marL="0" indent="0" algn="ctr">
              <a:buNone/>
            </a:pPr>
            <a:r>
              <a:rPr lang="en-US" b="1" dirty="0"/>
              <a:t>G</a:t>
            </a:r>
            <a:r>
              <a:rPr lang="ro-RO" b="1" dirty="0"/>
              <a:t>alim </a:t>
            </a:r>
            <a:r>
              <a:rPr lang="ru-RU" b="1" dirty="0"/>
              <a:t>= </a:t>
            </a:r>
            <a:r>
              <a:rPr lang="en-US" b="1" dirty="0"/>
              <a:t>A + Q </a:t>
            </a:r>
            <a:endParaRPr lang="ro-RO" b="1" dirty="0"/>
          </a:p>
          <a:p>
            <a:pPr marL="0" indent="0">
              <a:buNone/>
            </a:pP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formulă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 err="1"/>
              <a:t>ecuația</a:t>
            </a:r>
            <a:r>
              <a:rPr lang="en-US" b="1" dirty="0"/>
              <a:t> </a:t>
            </a:r>
            <a:r>
              <a:rPr lang="en-US" b="1" dirty="0" err="1"/>
              <a:t>bilanțului</a:t>
            </a:r>
            <a:r>
              <a:rPr lang="en-US" b="1" dirty="0"/>
              <a:t> energetic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5785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8BE0-F87B-8363-8449-D29A3517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ro-RO" sz="4000" b="1" dirty="0"/>
              <a:t>C</a:t>
            </a:r>
            <a:r>
              <a:rPr lang="en-US" sz="4000" b="1" dirty="0" err="1"/>
              <a:t>onversia</a:t>
            </a:r>
            <a:r>
              <a:rPr lang="en-US" sz="4000" b="1" dirty="0"/>
              <a:t> </a:t>
            </a:r>
            <a:r>
              <a:rPr lang="en-US" sz="4000" b="1" dirty="0" err="1"/>
              <a:t>energiei</a:t>
            </a:r>
            <a:r>
              <a:rPr lang="en-US" sz="4000" b="1" dirty="0"/>
              <a:t> </a:t>
            </a:r>
            <a:r>
              <a:rPr lang="en-US" sz="4000" b="1" dirty="0" err="1"/>
              <a:t>în</a:t>
            </a:r>
            <a:r>
              <a:rPr lang="en-US" sz="4000" b="1" dirty="0"/>
              <a:t> </a:t>
            </a:r>
            <a:r>
              <a:rPr lang="en-US" sz="4000" b="1" dirty="0" err="1"/>
              <a:t>tehnologie</a:t>
            </a:r>
            <a:r>
              <a:rPr lang="en-US" sz="4000" b="1" dirty="0"/>
              <a:t> </a:t>
            </a:r>
            <a:r>
              <a:rPr lang="ro-RO" sz="4000" b="1" dirty="0" err="1"/>
              <a:t>vs</a:t>
            </a:r>
            <a:r>
              <a:rPr lang="ro-RO" sz="4000" b="1" dirty="0"/>
              <a:t> </a:t>
            </a:r>
            <a:r>
              <a:rPr lang="en-US" sz="4000" b="1" dirty="0"/>
              <a:t> </a:t>
            </a:r>
            <a:r>
              <a:rPr lang="en-US" sz="4000" b="1" dirty="0" err="1"/>
              <a:t>organisme</a:t>
            </a:r>
            <a:r>
              <a:rPr lang="en-US" sz="4000" b="1" dirty="0"/>
              <a:t>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D3DF-69AB-1794-A362-467DDF53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853057" cy="50128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, </a:t>
            </a:r>
            <a:r>
              <a:rPr lang="en-US" dirty="0" err="1"/>
              <a:t>principala</a:t>
            </a:r>
            <a:r>
              <a:rPr lang="en-US" dirty="0"/>
              <a:t>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arderea</a:t>
            </a:r>
            <a:r>
              <a:rPr lang="en-US" dirty="0"/>
              <a:t> </a:t>
            </a:r>
            <a:r>
              <a:rPr lang="en-US" dirty="0" err="1"/>
              <a:t>combustibilului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conversia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nucleare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O </a:t>
            </a:r>
            <a:r>
              <a:rPr lang="en-US" dirty="0" err="1"/>
              <a:t>parte</a:t>
            </a:r>
            <a:r>
              <a:rPr lang="en-US" dirty="0"/>
              <a:t> din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obținută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motoare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produce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cealaltă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organismele</a:t>
            </a:r>
            <a:r>
              <a:rPr lang="en-US" dirty="0"/>
              <a:t> vii,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 </a:t>
            </a:r>
            <a:r>
              <a:rPr lang="en-US" dirty="0" err="1"/>
              <a:t>obținută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digestiei</a:t>
            </a:r>
            <a:r>
              <a:rPr lang="en-US" dirty="0"/>
              <a:t> </a:t>
            </a:r>
            <a:r>
              <a:rPr lang="en-US" dirty="0" err="1"/>
              <a:t>alimentelor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întregime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oxidării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, care are loc pe </a:t>
            </a:r>
            <a:r>
              <a:rPr lang="en-US" dirty="0" err="1"/>
              <a:t>membranele</a:t>
            </a:r>
            <a:r>
              <a:rPr lang="en-US" dirty="0"/>
              <a:t> interne ale </a:t>
            </a:r>
            <a:r>
              <a:rPr lang="en-US" dirty="0" err="1"/>
              <a:t>mitocondriilor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Aproximativ</a:t>
            </a:r>
            <a:r>
              <a:rPr lang="en-US" dirty="0"/>
              <a:t> 50% din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disipată</a:t>
            </a:r>
            <a:r>
              <a:rPr lang="en-US" dirty="0"/>
              <a:t> (</a:t>
            </a:r>
            <a:r>
              <a:rPr lang="en-US" dirty="0" err="1"/>
              <a:t>eliberată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).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Alte</a:t>
            </a:r>
            <a:r>
              <a:rPr lang="en-US" dirty="0"/>
              <a:t> 50%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cheltuit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așa-numiților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ro-RO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macroergi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o-RO" b="1" dirty="0">
                <a:solidFill>
                  <a:srgbClr val="FF0000"/>
                </a:solidFill>
              </a:rPr>
              <a:t>(</a:t>
            </a:r>
            <a:r>
              <a:rPr lang="ro-RO" b="1" dirty="0" err="1">
                <a:solidFill>
                  <a:srgbClr val="FF0000"/>
                </a:solidFill>
              </a:rPr>
              <a:t>high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ro-RO" b="1" dirty="0" err="1">
                <a:solidFill>
                  <a:srgbClr val="FF0000"/>
                </a:solidFill>
              </a:rPr>
              <a:t>energy</a:t>
            </a:r>
            <a:r>
              <a:rPr lang="ro-RO" b="1" dirty="0">
                <a:solidFill>
                  <a:srgbClr val="FF0000"/>
                </a:solidFill>
              </a:rPr>
              <a:t>) </a:t>
            </a:r>
            <a:r>
              <a:rPr lang="en-US" dirty="0"/>
              <a:t>- care </a:t>
            </a:r>
            <a:r>
              <a:rPr lang="en-US" dirty="0" err="1"/>
              <a:t>furnizează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Cea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acidul</a:t>
            </a:r>
            <a:r>
              <a:rPr lang="en-US" dirty="0"/>
              <a:t> </a:t>
            </a:r>
            <a:r>
              <a:rPr lang="en-US" dirty="0" err="1"/>
              <a:t>adenozin</a:t>
            </a:r>
            <a:r>
              <a:rPr lang="en-US" dirty="0"/>
              <a:t> </a:t>
            </a:r>
            <a:r>
              <a:rPr lang="en-US" dirty="0" err="1"/>
              <a:t>trifosforic</a:t>
            </a:r>
            <a:r>
              <a:rPr lang="en-US" dirty="0"/>
              <a:t> (ATP).</a:t>
            </a:r>
          </a:p>
        </p:txBody>
      </p:sp>
    </p:spTree>
    <p:extLst>
      <p:ext uri="{BB962C8B-B14F-4D97-AF65-F5344CB8AC3E}">
        <p14:creationId xmlns:p14="http://schemas.microsoft.com/office/powerpoint/2010/main" val="3996994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C326-1BFD-0162-FD19-35A3882D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Conversia</a:t>
            </a:r>
            <a:r>
              <a:rPr lang="en-US" sz="4000" b="1" dirty="0"/>
              <a:t> </a:t>
            </a:r>
            <a:r>
              <a:rPr lang="en-US" sz="4000" b="1" dirty="0" err="1"/>
              <a:t>energiei</a:t>
            </a:r>
            <a:r>
              <a:rPr lang="en-US" sz="4000" b="1" dirty="0"/>
              <a:t> </a:t>
            </a:r>
            <a:r>
              <a:rPr lang="en-US" sz="4000" b="1" dirty="0" err="1"/>
              <a:t>în</a:t>
            </a:r>
            <a:r>
              <a:rPr lang="en-US" sz="4000" b="1" dirty="0"/>
              <a:t> </a:t>
            </a:r>
            <a:r>
              <a:rPr lang="en-US" sz="4000" b="1" dirty="0" err="1"/>
              <a:t>tehnologie</a:t>
            </a:r>
            <a:r>
              <a:rPr lang="en-US" sz="4000" b="1" dirty="0"/>
              <a:t> vs  </a:t>
            </a:r>
            <a:r>
              <a:rPr lang="en-US" sz="4000" b="1" dirty="0" err="1"/>
              <a:t>organisme</a:t>
            </a:r>
            <a:r>
              <a:rPr lang="en-US" sz="4000" b="1" dirty="0"/>
              <a:t>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9B91-EDB0-1576-F80F-F19BF143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40347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Lucrul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organism </a:t>
            </a:r>
            <a:r>
              <a:rPr lang="en-US" dirty="0" err="1"/>
              <a:t>viu</a:t>
            </a:r>
            <a:r>
              <a:rPr lang="en-US" dirty="0"/>
              <a:t> se </a:t>
            </a:r>
            <a:r>
              <a:rPr lang="en-US" dirty="0" err="1"/>
              <a:t>efectuează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eliberate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descompunerii</a:t>
            </a:r>
            <a:r>
              <a:rPr lang="en-US" dirty="0"/>
              <a:t> </a:t>
            </a:r>
            <a:r>
              <a:rPr lang="en-US" dirty="0" err="1"/>
              <a:t>grupării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HPO3 (de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notată</a:t>
            </a:r>
            <a:r>
              <a:rPr lang="en-US" dirty="0"/>
              <a:t> cu </a:t>
            </a:r>
            <a:r>
              <a:rPr lang="en-US" dirty="0" err="1"/>
              <a:t>litera</a:t>
            </a:r>
            <a:r>
              <a:rPr lang="en-US" dirty="0"/>
              <a:t> F) din ATP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transferului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grupări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o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substanță</a:t>
            </a:r>
            <a:r>
              <a:rPr lang="en-US" dirty="0"/>
              <a:t>, cel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apă</a:t>
            </a:r>
            <a:r>
              <a:rPr lang="en-US" dirty="0"/>
              <a:t>:</a:t>
            </a:r>
            <a:endParaRPr lang="ro-RO" dirty="0"/>
          </a:p>
          <a:p>
            <a:pPr marL="0" indent="0" algn="ctr">
              <a:buNone/>
            </a:pPr>
            <a:r>
              <a:rPr lang="en-US" b="1" dirty="0"/>
              <a:t>ATP</a:t>
            </a:r>
            <a:endParaRPr lang="ro-RO" b="1" dirty="0"/>
          </a:p>
          <a:p>
            <a:pPr marL="0" indent="0" algn="ctr">
              <a:buNone/>
            </a:pPr>
            <a:r>
              <a:rPr lang="en-US" b="1" dirty="0"/>
              <a:t>↓</a:t>
            </a:r>
            <a:endParaRPr lang="ro-RO" b="1" dirty="0"/>
          </a:p>
          <a:p>
            <a:pPr marL="0" indent="0" algn="ctr">
              <a:buNone/>
            </a:pPr>
            <a:r>
              <a:rPr lang="en-US" b="1" dirty="0"/>
              <a:t>A-F-F~F + H2O → A-F-F + H3 PO4 +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aproximativ</a:t>
            </a:r>
            <a:r>
              <a:rPr lang="en-US" dirty="0"/>
              <a:t> 30 kJ/mol)</a:t>
            </a:r>
            <a:endParaRPr lang="ro-RO" dirty="0"/>
          </a:p>
          <a:p>
            <a:pPr marL="0" indent="0">
              <a:buNone/>
            </a:pPr>
            <a:r>
              <a:rPr lang="en-US" b="1" dirty="0"/>
              <a:t>(ATP) (ADP)</a:t>
            </a:r>
            <a:endParaRPr lang="ro-RO" b="1" dirty="0"/>
          </a:p>
          <a:p>
            <a:r>
              <a:rPr lang="en-US" dirty="0" err="1"/>
              <a:t>Reacția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catalizată</a:t>
            </a:r>
            <a:r>
              <a:rPr lang="en-US" dirty="0"/>
              <a:t> de </a:t>
            </a:r>
            <a:r>
              <a:rPr lang="en-US" dirty="0" err="1"/>
              <a:t>enzima</a:t>
            </a:r>
            <a:r>
              <a:rPr lang="en-US" dirty="0"/>
              <a:t> ATP.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transferului</a:t>
            </a:r>
            <a:r>
              <a:rPr lang="en-US" dirty="0"/>
              <a:t> </a:t>
            </a:r>
            <a:r>
              <a:rPr lang="en-US" dirty="0" err="1"/>
              <a:t>grupării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varia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condițiile</a:t>
            </a:r>
            <a:r>
              <a:rPr lang="en-US" dirty="0"/>
              <a:t> de </a:t>
            </a:r>
            <a:r>
              <a:rPr lang="en-US" dirty="0" err="1"/>
              <a:t>reacție</a:t>
            </a:r>
            <a:r>
              <a:rPr lang="en-US" dirty="0"/>
              <a:t>) de la 26 la 38 kilojoule pe mol; de </a:t>
            </a:r>
            <a:r>
              <a:rPr lang="en-US" dirty="0" err="1"/>
              <a:t>obicei</a:t>
            </a:r>
            <a:r>
              <a:rPr lang="en-US" dirty="0"/>
              <a:t> se </a:t>
            </a:r>
            <a:r>
              <a:rPr lang="en-US" dirty="0" err="1"/>
              <a:t>ia</a:t>
            </a:r>
            <a:r>
              <a:rPr lang="en-US" dirty="0"/>
              <a:t> o </a:t>
            </a:r>
            <a:r>
              <a:rPr lang="en-US" dirty="0" err="1"/>
              <a:t>cifră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de 30 kJ pe mol. </a:t>
            </a:r>
            <a:endParaRPr lang="ro-RO" dirty="0"/>
          </a:p>
          <a:p>
            <a:r>
              <a:rPr lang="en-US" dirty="0"/>
              <a:t>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cuvinte</a:t>
            </a:r>
            <a:r>
              <a:rPr lang="en-US" dirty="0"/>
              <a:t>,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descompunerii</a:t>
            </a:r>
            <a:r>
              <a:rPr lang="en-US" dirty="0"/>
              <a:t> </a:t>
            </a:r>
            <a:r>
              <a:rPr lang="en-US" dirty="0" err="1"/>
              <a:t>grupării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30 kJ/mol.</a:t>
            </a:r>
            <a:r>
              <a:rPr lang="ro-RO" dirty="0"/>
              <a:t> </a:t>
            </a:r>
          </a:p>
          <a:p>
            <a:r>
              <a:rPr lang="en-US" dirty="0" err="1"/>
              <a:t>Aprox</a:t>
            </a:r>
            <a:r>
              <a:rPr lang="ro-RO" dirty="0"/>
              <a:t>.</a:t>
            </a:r>
            <a:r>
              <a:rPr lang="en-US" dirty="0"/>
              <a:t> 40% din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20% din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inițială</a:t>
            </a:r>
            <a:r>
              <a:rPr lang="en-US" dirty="0"/>
              <a:t> a </a:t>
            </a:r>
            <a:r>
              <a:rPr lang="en-US" dirty="0" err="1"/>
              <a:t>alimentelor</a:t>
            </a:r>
            <a:r>
              <a:rPr lang="ro-RO" dirty="0"/>
              <a:t>)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Energia </a:t>
            </a:r>
            <a:r>
              <a:rPr lang="en-US" dirty="0" err="1"/>
              <a:t>rămasă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din nou </a:t>
            </a:r>
            <a:r>
              <a:rPr lang="en-US" dirty="0" err="1"/>
              <a:t>transformată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disipată din </a:t>
            </a:r>
            <a:r>
              <a:rPr lang="en-US" dirty="0"/>
              <a:t>corp. </a:t>
            </a:r>
            <a:endParaRPr lang="ro-RO" dirty="0"/>
          </a:p>
          <a:p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eficiența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20%. </a:t>
            </a:r>
            <a:endParaRPr lang="ro-RO" dirty="0"/>
          </a:p>
          <a:p>
            <a:r>
              <a:rPr lang="en-US" dirty="0"/>
              <a:t>Pe </a:t>
            </a:r>
            <a:r>
              <a:rPr lang="en-US" dirty="0" err="1"/>
              <a:t>scurt</a:t>
            </a:r>
            <a:r>
              <a:rPr lang="en-US" dirty="0"/>
              <a:t>, </a:t>
            </a:r>
            <a:r>
              <a:rPr lang="en-US" dirty="0" err="1"/>
              <a:t>organismele</a:t>
            </a:r>
            <a:r>
              <a:rPr lang="en-US" dirty="0"/>
              <a:t> vii </a:t>
            </a:r>
            <a:r>
              <a:rPr lang="en-US" dirty="0" err="1"/>
              <a:t>diferă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rolul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legătură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intermediară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între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sursa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energie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liberă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și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lucrul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mecanic</a:t>
            </a:r>
            <a:r>
              <a:rPr lang="en-US" b="1" dirty="0">
                <a:solidFill>
                  <a:srgbClr val="FF0000"/>
                </a:solidFill>
              </a:rPr>
              <a:t> din </a:t>
            </a:r>
            <a:r>
              <a:rPr lang="en-US" b="1" dirty="0" err="1">
                <a:solidFill>
                  <a:srgbClr val="FF0000"/>
                </a:solidFill>
              </a:rPr>
              <a:t>ele</a:t>
            </a:r>
            <a:r>
              <a:rPr lang="en-US" b="1" dirty="0">
                <a:solidFill>
                  <a:srgbClr val="FF0000"/>
                </a:solidFill>
              </a:rPr>
              <a:t> nu </a:t>
            </a:r>
            <a:r>
              <a:rPr lang="en-US" b="1" dirty="0" err="1">
                <a:solidFill>
                  <a:srgbClr val="FF0000"/>
                </a:solidFill>
              </a:rPr>
              <a:t>este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îndeplinit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energia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termică</a:t>
            </a:r>
            <a:r>
              <a:rPr lang="en-US" b="1" dirty="0">
                <a:solidFill>
                  <a:srgbClr val="FF0000"/>
                </a:solidFill>
              </a:rPr>
              <a:t>, ci de </a:t>
            </a:r>
            <a:r>
              <a:rPr lang="en-US" b="1" dirty="0" err="1">
                <a:solidFill>
                  <a:srgbClr val="FF0000"/>
                </a:solidFill>
              </a:rPr>
              <a:t>energia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chimică</a:t>
            </a:r>
            <a:r>
              <a:rPr lang="en-US" dirty="0"/>
              <a:t> (</a:t>
            </a:r>
            <a:r>
              <a:rPr lang="en-US" dirty="0" err="1"/>
              <a:t>energia</a:t>
            </a:r>
            <a:r>
              <a:rPr lang="en-US" dirty="0"/>
              <a:t> ATP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macroergi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192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FEB0-4CBB-A0CB-8850-A7541070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Principalele</a:t>
            </a:r>
            <a:r>
              <a:rPr lang="en-US" sz="3200" b="1" dirty="0"/>
              <a:t> </a:t>
            </a:r>
            <a:r>
              <a:rPr lang="en-US" sz="3200" b="1" dirty="0" err="1"/>
              <a:t>modalități</a:t>
            </a:r>
            <a:r>
              <a:rPr lang="en-US" sz="3200" b="1" dirty="0"/>
              <a:t> de </a:t>
            </a:r>
            <a:r>
              <a:rPr lang="en-US" sz="3200" b="1" dirty="0" err="1"/>
              <a:t>utilizare</a:t>
            </a:r>
            <a:r>
              <a:rPr lang="en-US" sz="3200" b="1" dirty="0"/>
              <a:t> a </a:t>
            </a:r>
            <a:r>
              <a:rPr lang="en-US" sz="3200" b="1" dirty="0" err="1"/>
              <a:t>energiei</a:t>
            </a:r>
            <a:r>
              <a:rPr lang="en-US" sz="3200" b="1" dirty="0"/>
              <a:t> </a:t>
            </a:r>
            <a:r>
              <a:rPr lang="en-US" sz="3200" b="1" dirty="0" err="1"/>
              <a:t>libere</a:t>
            </a:r>
            <a:r>
              <a:rPr lang="en-US" sz="3200" b="1" dirty="0"/>
              <a:t> </a:t>
            </a:r>
            <a:r>
              <a:rPr lang="en-US" sz="3200" b="1" dirty="0" err="1"/>
              <a:t>în</a:t>
            </a:r>
            <a:r>
              <a:rPr lang="en-US" sz="3200" b="1" dirty="0"/>
              <a:t>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C3CA-751B-D70D-C451-412227CA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3" y="2465614"/>
            <a:ext cx="10515600" cy="311875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de </a:t>
            </a:r>
            <a:r>
              <a:rPr lang="en-US" dirty="0" err="1"/>
              <a:t>consum</a:t>
            </a:r>
            <a:r>
              <a:rPr lang="en-US" dirty="0"/>
              <a:t> energetic sunt: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Munca</a:t>
            </a:r>
            <a:r>
              <a:rPr lang="en-US" dirty="0"/>
              <a:t> </a:t>
            </a:r>
            <a:r>
              <a:rPr lang="en-US" dirty="0" err="1"/>
              <a:t>musculară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ro-RO" dirty="0"/>
              <a:t>a </a:t>
            </a:r>
            <a:r>
              <a:rPr lang="en-US" dirty="0" err="1"/>
              <a:t>proteinelor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diferenței</a:t>
            </a:r>
            <a:r>
              <a:rPr lang="en-US" dirty="0"/>
              <a:t> de </a:t>
            </a:r>
            <a:r>
              <a:rPr lang="en-US" dirty="0" err="1"/>
              <a:t>concentrații</a:t>
            </a:r>
            <a:r>
              <a:rPr lang="en-US" dirty="0"/>
              <a:t> a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ioni</a:t>
            </a:r>
            <a:r>
              <a:rPr lang="en-US" dirty="0"/>
              <a:t>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citoplasmă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intercelular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diferenței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pe </a:t>
            </a:r>
            <a:r>
              <a:rPr lang="en-US" dirty="0" err="1"/>
              <a:t>membranele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63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47DE52-ADF9-9FC5-E67D-80FF137D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Termodinamica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9A2807F-090C-5266-4A0D-AFACF923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/>
          <a:lstStyle/>
          <a:p>
            <a:r>
              <a:rPr lang="en-US" dirty="0"/>
              <a:t>Termodinamica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ramură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a </a:t>
            </a:r>
            <a:r>
              <a:rPr lang="en-US" dirty="0" err="1"/>
              <a:t>fizicii</a:t>
            </a:r>
            <a:r>
              <a:rPr lang="en-US" dirty="0"/>
              <a:t> care se </a:t>
            </a:r>
            <a:r>
              <a:rPr lang="en-US" dirty="0" err="1"/>
              <a:t>ocupă</a:t>
            </a:r>
            <a:r>
              <a:rPr lang="en-US" dirty="0"/>
              <a:t> de </a:t>
            </a:r>
            <a:r>
              <a:rPr lang="en-US" dirty="0" err="1"/>
              <a:t>principiile</a:t>
            </a:r>
            <a:r>
              <a:rPr lang="en-US" dirty="0"/>
              <a:t> care </a:t>
            </a:r>
            <a:r>
              <a:rPr lang="en-US" b="1" dirty="0" err="1"/>
              <a:t>guvernează</a:t>
            </a:r>
            <a:r>
              <a:rPr lang="en-US" b="1" dirty="0"/>
              <a:t> </a:t>
            </a:r>
            <a:r>
              <a:rPr lang="en-US" b="1" dirty="0" err="1"/>
              <a:t>energia</a:t>
            </a:r>
            <a:r>
              <a:rPr lang="en-US" b="1" dirty="0"/>
              <a:t>, </a:t>
            </a:r>
            <a:r>
              <a:rPr lang="en-US" b="1" dirty="0" err="1"/>
              <a:t>căldura</a:t>
            </a:r>
            <a:r>
              <a:rPr lang="en-US" b="1" dirty="0"/>
              <a:t>, </a:t>
            </a:r>
            <a:r>
              <a:rPr lang="en-US" b="1" dirty="0" err="1"/>
              <a:t>lucrul</a:t>
            </a:r>
            <a:r>
              <a:rPr lang="en-US" b="1" dirty="0"/>
              <a:t> </a:t>
            </a:r>
            <a:r>
              <a:rPr lang="en-US" b="1" dirty="0" err="1"/>
              <a:t>mecanic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transformările</a:t>
            </a:r>
            <a:r>
              <a:rPr lang="en-US" b="1" dirty="0"/>
              <a:t> </a:t>
            </a:r>
            <a:r>
              <a:rPr lang="en-US" b="1" dirty="0" err="1"/>
              <a:t>acestora</a:t>
            </a:r>
            <a:r>
              <a:rPr lang="en-US" b="1" dirty="0"/>
              <a:t>. </a:t>
            </a:r>
            <a:endParaRPr lang="ro-RO" b="1" dirty="0"/>
          </a:p>
          <a:p>
            <a:r>
              <a:rPr lang="it-IT" dirty="0"/>
              <a:t>Unul dintre capitolele importante din </a:t>
            </a:r>
            <a:r>
              <a:rPr lang="it-IT" b="1" dirty="0"/>
              <a:t>biofizica celulară </a:t>
            </a:r>
            <a:r>
              <a:rPr lang="it-IT" dirty="0"/>
              <a:t>este cel referitor la termodinamica biologică</a:t>
            </a:r>
            <a:endParaRPr lang="en-US" dirty="0"/>
          </a:p>
          <a:p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asociată</a:t>
            </a:r>
            <a:r>
              <a:rPr lang="en-US" dirty="0"/>
              <a:t> cu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științele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, </a:t>
            </a:r>
            <a:r>
              <a:rPr lang="en-US" dirty="0" err="1"/>
              <a:t>termodinamica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crucial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științele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. </a:t>
            </a:r>
          </a:p>
          <a:p>
            <a:r>
              <a:rPr lang="en-US" dirty="0"/>
              <a:t>De la </a:t>
            </a:r>
            <a:r>
              <a:rPr lang="en-US" dirty="0" err="1"/>
              <a:t>procesele</a:t>
            </a:r>
            <a:r>
              <a:rPr lang="en-US" dirty="0"/>
              <a:t> </a:t>
            </a:r>
            <a:r>
              <a:rPr lang="en-US" dirty="0" err="1"/>
              <a:t>metabolice</a:t>
            </a:r>
            <a:r>
              <a:rPr lang="en-US" dirty="0"/>
              <a:t> din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din </a:t>
            </a:r>
            <a:r>
              <a:rPr lang="en-US" dirty="0" err="1"/>
              <a:t>ecosisteme</a:t>
            </a:r>
            <a:r>
              <a:rPr lang="en-US" dirty="0"/>
              <a:t>, </a:t>
            </a:r>
            <a:r>
              <a:rPr lang="en-US" dirty="0" err="1"/>
              <a:t>termodinamica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transferată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792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154E-F983-E895-E33E-2A7C723B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Analiza acestor activități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767F8-6CEF-70D8-7DC1-4CDF21D7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690687"/>
            <a:ext cx="11299370" cy="480218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err="1"/>
              <a:t>Munca</a:t>
            </a:r>
            <a:r>
              <a:rPr lang="en-US" b="1" dirty="0"/>
              <a:t> </a:t>
            </a:r>
            <a:r>
              <a:rPr lang="en-US" b="1" dirty="0" err="1"/>
              <a:t>musculară</a:t>
            </a:r>
            <a:r>
              <a:rPr lang="en-US" b="1" dirty="0"/>
              <a:t> </a:t>
            </a:r>
            <a:r>
              <a:rPr lang="en-US" dirty="0"/>
              <a:t>nu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explicații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,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avut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conceptele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fizică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fiziologie</a:t>
            </a:r>
            <a:r>
              <a:rPr lang="en-US" dirty="0"/>
              <a:t> </a:t>
            </a:r>
            <a:r>
              <a:rPr lang="en-US" dirty="0" err="1"/>
              <a:t>diferă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. Cel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exemplu</a:t>
            </a:r>
            <a:r>
              <a:rPr lang="en-US" dirty="0"/>
              <a:t>: din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/>
              <a:t>fizicii</a:t>
            </a:r>
            <a:r>
              <a:rPr lang="en-US" dirty="0"/>
              <a:t>, o </a:t>
            </a:r>
            <a:r>
              <a:rPr lang="en-US" dirty="0" err="1"/>
              <a:t>persoană</a:t>
            </a:r>
            <a:r>
              <a:rPr lang="en-US" dirty="0"/>
              <a:t> care </a:t>
            </a:r>
            <a:r>
              <a:rPr lang="en-US" dirty="0" err="1"/>
              <a:t>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poziție</a:t>
            </a:r>
            <a:r>
              <a:rPr lang="en-US" dirty="0"/>
              <a:t> de </a:t>
            </a:r>
            <a:r>
              <a:rPr lang="en-US" dirty="0" err="1"/>
              <a:t>drepți</a:t>
            </a:r>
            <a:r>
              <a:rPr lang="en-US" dirty="0"/>
              <a:t> nu </a:t>
            </a:r>
            <a:r>
              <a:rPr lang="en-US" dirty="0" err="1"/>
              <a:t>efectuează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muncă</a:t>
            </a:r>
            <a:r>
              <a:rPr lang="en-US" dirty="0"/>
              <a:t> (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zero).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oricine</a:t>
            </a:r>
            <a:r>
              <a:rPr lang="en-US" dirty="0"/>
              <a:t> a </a:t>
            </a:r>
            <a:r>
              <a:rPr lang="en-US" dirty="0" err="1"/>
              <a:t>trebuit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stea</a:t>
            </a:r>
            <a:r>
              <a:rPr lang="en-US" dirty="0"/>
              <a:t> </a:t>
            </a:r>
            <a:r>
              <a:rPr lang="en-US" dirty="0" err="1"/>
              <a:t>așa</a:t>
            </a:r>
            <a:r>
              <a:rPr lang="en-US" dirty="0"/>
              <a:t> </a:t>
            </a:r>
            <a:r>
              <a:rPr lang="en-US" dirty="0" err="1"/>
              <a:t>știe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resimte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multă</a:t>
            </a:r>
            <a:r>
              <a:rPr lang="en-US" dirty="0"/>
              <a:t> </a:t>
            </a:r>
            <a:r>
              <a:rPr lang="en-US" dirty="0" err="1"/>
              <a:t>oboseală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munca</a:t>
            </a:r>
            <a:r>
              <a:rPr lang="en-US" dirty="0"/>
              <a:t> </a:t>
            </a:r>
            <a:r>
              <a:rPr lang="en-US" dirty="0" err="1"/>
              <a:t>fiziologică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zero. O </a:t>
            </a:r>
            <a:r>
              <a:rPr lang="en-US" dirty="0" err="1"/>
              <a:t>încercare</a:t>
            </a:r>
            <a:r>
              <a:rPr lang="en-US" dirty="0"/>
              <a:t> de a </a:t>
            </a:r>
            <a:r>
              <a:rPr lang="en-US" dirty="0" err="1"/>
              <a:t>calcula</a:t>
            </a:r>
            <a:r>
              <a:rPr lang="en-US" dirty="0"/>
              <a:t> </a:t>
            </a:r>
            <a:r>
              <a:rPr lang="en-US" dirty="0" err="1"/>
              <a:t>lucrul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al </a:t>
            </a:r>
            <a:r>
              <a:rPr lang="en-US" dirty="0" err="1"/>
              <a:t>mersului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 </a:t>
            </a:r>
            <a:r>
              <a:rPr lang="en-US" b="1" dirty="0"/>
              <a:t>A = F</a:t>
            </a:r>
            <a:r>
              <a:rPr lang="ro-RO" b="1" dirty="0"/>
              <a:t> </a:t>
            </a:r>
            <a:r>
              <a:rPr lang="en-US" b="1" dirty="0"/>
              <a:t>S</a:t>
            </a:r>
            <a:r>
              <a:rPr lang="en-US" dirty="0"/>
              <a:t>. </a:t>
            </a:r>
            <a:r>
              <a:rPr lang="en-US" dirty="0" err="1"/>
              <a:t>va</a:t>
            </a:r>
            <a:r>
              <a:rPr lang="en-US" dirty="0"/>
              <a:t> duce, de </a:t>
            </a:r>
            <a:r>
              <a:rPr lang="en-US" dirty="0" err="1"/>
              <a:t>asemenea</a:t>
            </a:r>
            <a:r>
              <a:rPr lang="en-US" dirty="0"/>
              <a:t>, la un </a:t>
            </a:r>
            <a:r>
              <a:rPr lang="en-US" dirty="0" err="1"/>
              <a:t>rezultat</a:t>
            </a:r>
            <a:r>
              <a:rPr lang="en-US" dirty="0"/>
              <a:t> absurd.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b="1" dirty="0" err="1"/>
              <a:t>Sinteza</a:t>
            </a:r>
            <a:r>
              <a:rPr lang="en-US" b="1" dirty="0"/>
              <a:t> </a:t>
            </a:r>
            <a:r>
              <a:rPr lang="en-US" b="1" dirty="0" err="1"/>
              <a:t>macromoleculelor</a:t>
            </a:r>
            <a:r>
              <a:rPr lang="en-US" dirty="0"/>
              <a:t>. </a:t>
            </a:r>
            <a:r>
              <a:rPr lang="en-US" dirty="0" err="1"/>
              <a:t>Aproximativ</a:t>
            </a:r>
            <a:r>
              <a:rPr lang="en-US" dirty="0"/>
              <a:t> 100</a:t>
            </a:r>
            <a:r>
              <a:rPr lang="ro-RO" dirty="0"/>
              <a:t>g/oră</a:t>
            </a:r>
            <a:r>
              <a:rPr lang="en-US" dirty="0"/>
              <a:t> de </a:t>
            </a:r>
            <a:r>
              <a:rPr lang="en-US" dirty="0" err="1"/>
              <a:t>proteine</a:t>
            </a:r>
            <a:r>
              <a:rPr lang="en-US" dirty="0"/>
              <a:t> ​​sunt </a:t>
            </a:r>
            <a:r>
              <a:rPr lang="en-US" dirty="0" err="1"/>
              <a:t>descompuse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sintetizate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proteică</a:t>
            </a:r>
            <a:r>
              <a:rPr lang="en-US" dirty="0"/>
              <a:t> a </a:t>
            </a:r>
            <a:r>
              <a:rPr lang="en-US" dirty="0" err="1"/>
              <a:t>organismului</a:t>
            </a:r>
            <a:r>
              <a:rPr lang="en-US" dirty="0"/>
              <a:t> se </a:t>
            </a:r>
            <a:r>
              <a:rPr lang="en-US" dirty="0" err="1"/>
              <a:t>reînnoiește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3 </a:t>
            </a:r>
            <a:r>
              <a:rPr lang="en-US" dirty="0" err="1"/>
              <a:t>zile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o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semnificativă</a:t>
            </a:r>
            <a:r>
              <a:rPr lang="en-US" dirty="0"/>
              <a:t> (de la 25.000 kJ/mol la 200.000 kJ/mol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).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formula: </a:t>
            </a:r>
            <a:endParaRPr lang="ro-RO" dirty="0"/>
          </a:p>
          <a:p>
            <a:pPr marL="0" indent="0" algn="ctr">
              <a:buNone/>
            </a:pPr>
            <a:r>
              <a:rPr lang="en-US" b="1" dirty="0" err="1"/>
              <a:t>G</a:t>
            </a:r>
            <a:r>
              <a:rPr lang="en-US" sz="1900" b="1" dirty="0" err="1"/>
              <a:t>synth</a:t>
            </a:r>
            <a:r>
              <a:rPr lang="en-US" b="1" dirty="0"/>
              <a:t> = </a:t>
            </a:r>
            <a:r>
              <a:rPr lang="el-GR" b="1" dirty="0"/>
              <a:t>ν Δμ </a:t>
            </a:r>
            <a:endParaRPr lang="ro-RO" b="1" dirty="0"/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l-GR" b="1" dirty="0"/>
              <a:t>ν </a:t>
            </a:r>
            <a:r>
              <a:rPr lang="ro-RO" b="1" dirty="0"/>
              <a:t>-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moli</a:t>
            </a:r>
            <a:r>
              <a:rPr lang="en-US" dirty="0"/>
              <a:t> </a:t>
            </a:r>
            <a:r>
              <a:rPr lang="en-US" dirty="0" err="1"/>
              <a:t>sintetizați</a:t>
            </a:r>
            <a:r>
              <a:rPr lang="en-US" dirty="0"/>
              <a:t>, </a:t>
            </a:r>
            <a:endParaRPr lang="ro-RO" dirty="0"/>
          </a:p>
          <a:p>
            <a:pPr marL="0" indent="0">
              <a:buNone/>
            </a:pPr>
            <a:r>
              <a:rPr lang="el-GR" b="1" dirty="0"/>
              <a:t>Δμ</a:t>
            </a:r>
            <a:r>
              <a:rPr lang="el-GR" dirty="0"/>
              <a:t> </a:t>
            </a:r>
            <a:r>
              <a:rPr lang="ro-RO" dirty="0"/>
              <a:t>-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sintezei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 ​​date.</a:t>
            </a:r>
          </a:p>
        </p:txBody>
      </p:sp>
    </p:spTree>
    <p:extLst>
      <p:ext uri="{BB962C8B-B14F-4D97-AF65-F5344CB8AC3E}">
        <p14:creationId xmlns:p14="http://schemas.microsoft.com/office/powerpoint/2010/main" val="3025857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F572-41F2-3CCB-B09C-3E379253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ro-RO" b="1" dirty="0"/>
              <a:t>Analiza acestor activități. Cont.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4EC5-F135-A714-7C70-D7FBFE9EF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1175657"/>
            <a:ext cx="11284964" cy="55209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3. </a:t>
            </a:r>
            <a:r>
              <a:rPr lang="en-US" b="1" dirty="0" err="1"/>
              <a:t>Menținerea</a:t>
            </a:r>
            <a:r>
              <a:rPr lang="en-US" b="1" dirty="0"/>
              <a:t> </a:t>
            </a:r>
            <a:r>
              <a:rPr lang="en-US" b="1" dirty="0" err="1"/>
              <a:t>diferenței</a:t>
            </a:r>
            <a:r>
              <a:rPr lang="en-US" b="1" dirty="0"/>
              <a:t> de </a:t>
            </a:r>
            <a:r>
              <a:rPr lang="en-US" b="1" dirty="0" err="1"/>
              <a:t>concentrații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,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majorității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diferă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 (</a:t>
            </a:r>
            <a:r>
              <a:rPr lang="en-US" dirty="0" err="1"/>
              <a:t>adesea</a:t>
            </a:r>
            <a:r>
              <a:rPr lang="en-US" dirty="0"/>
              <a:t> de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) de </a:t>
            </a:r>
            <a:r>
              <a:rPr lang="en-US" dirty="0" err="1"/>
              <a:t>concentrația</a:t>
            </a:r>
            <a:r>
              <a:rPr lang="en-US" dirty="0"/>
              <a:t> din exterior. </a:t>
            </a:r>
            <a:r>
              <a:rPr lang="ro-RO" dirty="0"/>
              <a:t>E.g.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citoplasmă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​​</a:t>
            </a:r>
            <a:r>
              <a:rPr lang="en-US" dirty="0" err="1"/>
              <a:t>fluidul</a:t>
            </a:r>
            <a:r>
              <a:rPr lang="en-US" dirty="0"/>
              <a:t> </a:t>
            </a:r>
            <a:r>
              <a:rPr lang="en-US" dirty="0" err="1"/>
              <a:t>intercelular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, </a:t>
            </a:r>
            <a:r>
              <a:rPr lang="en-US" dirty="0" err="1"/>
              <a:t>dimpotrivă</a:t>
            </a:r>
            <a:r>
              <a:rPr lang="en-US" dirty="0"/>
              <a:t>,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exterior. </a:t>
            </a:r>
            <a:endParaRPr lang="ro-RO" dirty="0"/>
          </a:p>
          <a:p>
            <a:pPr algn="just"/>
            <a:r>
              <a:rPr lang="en-US" dirty="0"/>
              <a:t>O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diferență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vitală</a:t>
            </a:r>
            <a:r>
              <a:rPr lang="en-US" dirty="0"/>
              <a:t> a </a:t>
            </a:r>
            <a:r>
              <a:rPr lang="en-US" dirty="0" err="1"/>
              <a:t>celulelor</a:t>
            </a:r>
            <a:r>
              <a:rPr lang="en-US" dirty="0"/>
              <a:t>. </a:t>
            </a:r>
            <a:r>
              <a:rPr lang="en-US" dirty="0" err="1"/>
              <a:t>Ionii</a:t>
            </a:r>
            <a:r>
              <a:rPr lang="en-US" dirty="0"/>
              <a:t> (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) </a:t>
            </a:r>
            <a:r>
              <a:rPr lang="en-US" dirty="0" err="1"/>
              <a:t>pătrund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repede</a:t>
            </a:r>
            <a:r>
              <a:rPr lang="en-US" dirty="0"/>
              <a:t> sub </a:t>
            </a:r>
            <a:r>
              <a:rPr lang="en-US" dirty="0" err="1"/>
              <a:t>influența</a:t>
            </a:r>
            <a:r>
              <a:rPr lang="en-US" dirty="0"/>
              <a:t> </a:t>
            </a:r>
            <a:r>
              <a:rPr lang="en-US" dirty="0" err="1"/>
              <a:t>diferenței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 (</a:t>
            </a:r>
            <a:r>
              <a:rPr lang="ro-RO" dirty="0"/>
              <a:t>numit </a:t>
            </a:r>
            <a:r>
              <a:rPr lang="en-US" dirty="0"/>
              <a:t>„transport </a:t>
            </a:r>
            <a:r>
              <a:rPr lang="en-US" dirty="0" err="1"/>
              <a:t>pasiv</a:t>
            </a:r>
            <a:r>
              <a:rPr lang="en-US" dirty="0"/>
              <a:t>”).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preveni</a:t>
            </a:r>
            <a:r>
              <a:rPr lang="en-US" dirty="0"/>
              <a:t> </a:t>
            </a:r>
            <a:r>
              <a:rPr lang="en-US" dirty="0" err="1"/>
              <a:t>egalizarea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din interior </a:t>
            </a:r>
            <a:r>
              <a:rPr lang="en-US" dirty="0" err="1"/>
              <a:t>și</a:t>
            </a:r>
            <a:r>
              <a:rPr lang="en-US" dirty="0"/>
              <a:t> din exterior (</a:t>
            </a:r>
            <a:r>
              <a:rPr lang="en-US" dirty="0" err="1"/>
              <a:t>incompatibil</a:t>
            </a:r>
            <a:r>
              <a:rPr lang="en-US" dirty="0"/>
              <a:t> cu </a:t>
            </a:r>
            <a:r>
              <a:rPr lang="en-US" dirty="0" err="1"/>
              <a:t>viața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),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mecanisme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membranele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 (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) care </a:t>
            </a:r>
            <a:r>
              <a:rPr lang="en-US" dirty="0" err="1"/>
              <a:t>transferă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diferenței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. </a:t>
            </a:r>
            <a:r>
              <a:rPr lang="ro-RO" dirty="0"/>
              <a:t>                 </a:t>
            </a:r>
            <a:r>
              <a:rPr lang="en-US" dirty="0"/>
              <a:t>O </a:t>
            </a:r>
            <a:r>
              <a:rPr lang="en-US" dirty="0" err="1"/>
              <a:t>cantitate</a:t>
            </a:r>
            <a:r>
              <a:rPr lang="en-US" dirty="0"/>
              <a:t> </a:t>
            </a:r>
            <a:r>
              <a:rPr lang="en-US" dirty="0" err="1"/>
              <a:t>semnificativă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cheltuită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pompe</a:t>
            </a:r>
            <a:r>
              <a:rPr lang="en-US" dirty="0"/>
              <a:t>,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</a:t>
            </a:r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l-GR" b="1" dirty="0"/>
              <a:t>ν</a:t>
            </a:r>
            <a:r>
              <a:rPr lang="el-GR" dirty="0"/>
              <a:t> </a:t>
            </a:r>
            <a:r>
              <a:rPr lang="ro-RO" dirty="0"/>
              <a:t>-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moli</a:t>
            </a:r>
            <a:r>
              <a:rPr lang="en-US" dirty="0"/>
              <a:t> ai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transferate</a:t>
            </a:r>
            <a:r>
              <a:rPr lang="en-US" dirty="0"/>
              <a:t>;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C1</a:t>
            </a:r>
            <a:r>
              <a:rPr lang="ro-RO" dirty="0"/>
              <a:t>, </a:t>
            </a:r>
            <a:r>
              <a:rPr lang="en-US" dirty="0"/>
              <a:t>C2 </a:t>
            </a:r>
            <a:r>
              <a:rPr lang="ro-RO" dirty="0"/>
              <a:t>- </a:t>
            </a:r>
            <a:r>
              <a:rPr lang="en-US" dirty="0" err="1"/>
              <a:t>concentrațiile</a:t>
            </a:r>
            <a:r>
              <a:rPr lang="en-US" dirty="0"/>
              <a:t> de pe o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cealaltă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D81A3-A2EA-7CB7-DCFD-93809C7F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650" y="4969839"/>
            <a:ext cx="1992103" cy="7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A02-94BA-86B2-E1E2-B1379250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546"/>
          </a:xfrm>
        </p:spPr>
        <p:txBody>
          <a:bodyPr/>
          <a:lstStyle/>
          <a:p>
            <a:r>
              <a:rPr lang="en-US" dirty="0"/>
              <a:t>Analiza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activități</a:t>
            </a:r>
            <a:r>
              <a:rPr lang="en-US" dirty="0"/>
              <a:t>.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3705-0383-1CCE-AE5A-BEB3F7BF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1126672"/>
            <a:ext cx="11185071" cy="5584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4. </a:t>
            </a:r>
            <a:r>
              <a:rPr lang="en-US" b="1" dirty="0" err="1"/>
              <a:t>Crearea</a:t>
            </a:r>
            <a:r>
              <a:rPr lang="en-US" b="1" dirty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diferențe</a:t>
            </a:r>
            <a:r>
              <a:rPr lang="en-US" b="1" dirty="0"/>
              <a:t> de </a:t>
            </a:r>
            <a:r>
              <a:rPr lang="en-US" b="1" dirty="0" err="1"/>
              <a:t>potențial</a:t>
            </a:r>
            <a:r>
              <a:rPr lang="en-US" b="1" dirty="0"/>
              <a:t> pe membrane</a:t>
            </a:r>
            <a:r>
              <a:rPr lang="en-US" dirty="0"/>
              <a:t>. </a:t>
            </a:r>
            <a:r>
              <a:rPr lang="en-US" dirty="0" err="1"/>
              <a:t>Citoplasma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încărcată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fluidul</a:t>
            </a:r>
            <a:r>
              <a:rPr lang="en-US" dirty="0"/>
              <a:t> </a:t>
            </a:r>
            <a:r>
              <a:rPr lang="en-US" dirty="0" err="1"/>
              <a:t>intercelular</a:t>
            </a:r>
            <a:r>
              <a:rPr lang="en-US" dirty="0"/>
              <a:t>.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cuvinte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diferență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pe </a:t>
            </a:r>
            <a:r>
              <a:rPr lang="en-US" dirty="0" err="1"/>
              <a:t>membranele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,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b="1" dirty="0" err="1"/>
              <a:t>potențial</a:t>
            </a:r>
            <a:r>
              <a:rPr lang="en-US" b="1" dirty="0"/>
              <a:t> de </a:t>
            </a:r>
            <a:r>
              <a:rPr lang="en-US" b="1" dirty="0" err="1"/>
              <a:t>repa</a:t>
            </a:r>
            <a:r>
              <a:rPr lang="ro-RO" b="1" dirty="0"/>
              <a:t>o</a:t>
            </a:r>
            <a:r>
              <a:rPr lang="en-US" b="1" dirty="0"/>
              <a:t>s </a:t>
            </a:r>
            <a:r>
              <a:rPr lang="en-US" dirty="0"/>
              <a:t>(P</a:t>
            </a:r>
            <a:r>
              <a:rPr lang="en-US" sz="1900" dirty="0"/>
              <a:t>R</a:t>
            </a:r>
            <a:r>
              <a:rPr lang="en-US" dirty="0"/>
              <a:t>).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, </a:t>
            </a:r>
            <a:r>
              <a:rPr lang="en-US" dirty="0" err="1"/>
              <a:t>apare</a:t>
            </a:r>
            <a:r>
              <a:rPr lang="en-US" dirty="0"/>
              <a:t> o </a:t>
            </a:r>
            <a:r>
              <a:rPr lang="en-US" dirty="0" err="1"/>
              <a:t>diferență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pe termen </a:t>
            </a:r>
            <a:r>
              <a:rPr lang="en-US" dirty="0" err="1"/>
              <a:t>scurt</a:t>
            </a:r>
            <a:r>
              <a:rPr lang="en-US" dirty="0"/>
              <a:t> (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, P</a:t>
            </a:r>
            <a:r>
              <a:rPr lang="en-US" sz="1900" dirty="0"/>
              <a:t>A</a:t>
            </a:r>
            <a:r>
              <a:rPr lang="en-US" dirty="0"/>
              <a:t>) ca </a:t>
            </a:r>
            <a:r>
              <a:rPr lang="en-US" dirty="0" err="1"/>
              <a:t>răspuns</a:t>
            </a:r>
            <a:r>
              <a:rPr lang="en-US" dirty="0"/>
              <a:t> la </a:t>
            </a:r>
            <a:r>
              <a:rPr lang="en-US" dirty="0" err="1"/>
              <a:t>stimulare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Energia </a:t>
            </a:r>
            <a:r>
              <a:rPr lang="en-US" dirty="0" err="1"/>
              <a:t>liberă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PP </a:t>
            </a:r>
            <a:r>
              <a:rPr lang="en-US" dirty="0" err="1"/>
              <a:t>și</a:t>
            </a:r>
            <a:r>
              <a:rPr lang="en-US" dirty="0"/>
              <a:t> AP, care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cheltuită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diferenței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U. 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se </a:t>
            </a:r>
            <a:r>
              <a:rPr lang="en-US" dirty="0" err="1"/>
              <a:t>calculează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 </a:t>
            </a:r>
            <a:r>
              <a:rPr lang="en-US" dirty="0" err="1"/>
              <a:t>binecunoscută</a:t>
            </a:r>
            <a:r>
              <a:rPr lang="en-US" dirty="0"/>
              <a:t> </a:t>
            </a:r>
            <a:r>
              <a:rPr lang="ro-RO" dirty="0"/>
              <a:t>     </a:t>
            </a:r>
            <a:r>
              <a:rPr lang="en-US" b="1" dirty="0" err="1">
                <a:solidFill>
                  <a:srgbClr val="FF0000"/>
                </a:solidFill>
              </a:rPr>
              <a:t>Gpot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q.U</a:t>
            </a:r>
            <a:endParaRPr lang="ro-R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dirty="0"/>
              <a:t>q </a:t>
            </a:r>
            <a:r>
              <a:rPr lang="ro-RO" b="1" dirty="0"/>
              <a:t>-</a:t>
            </a:r>
            <a:r>
              <a:rPr lang="en-US" dirty="0"/>
              <a:t> sarcina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transferați</a:t>
            </a:r>
            <a:r>
              <a:rPr lang="en-US" dirty="0"/>
              <a:t>, </a:t>
            </a:r>
            <a:r>
              <a:rPr lang="en-US" dirty="0" err="1"/>
              <a:t>egală</a:t>
            </a:r>
            <a:r>
              <a:rPr lang="en-US" dirty="0"/>
              <a:t> cu:</a:t>
            </a:r>
            <a:r>
              <a:rPr lang="ro-RO" dirty="0"/>
              <a:t>     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q = </a:t>
            </a:r>
            <a:r>
              <a:rPr lang="el-GR" b="1" dirty="0">
                <a:solidFill>
                  <a:srgbClr val="FF0000"/>
                </a:solidFill>
              </a:rPr>
              <a:t>ν.</a:t>
            </a:r>
            <a:r>
              <a:rPr lang="en-US" b="1" dirty="0" err="1">
                <a:solidFill>
                  <a:srgbClr val="FF0000"/>
                </a:solidFill>
              </a:rPr>
              <a:t>z.U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ro-R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l-GR" b="1" dirty="0"/>
              <a:t>ν</a:t>
            </a:r>
            <a:r>
              <a:rPr lang="el-GR" dirty="0"/>
              <a:t> </a:t>
            </a:r>
            <a:r>
              <a:rPr lang="ro-RO" dirty="0"/>
              <a:t>-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moli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transferați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, </a:t>
            </a:r>
            <a:r>
              <a:rPr lang="en-US" b="1" dirty="0"/>
              <a:t>z</a:t>
            </a:r>
            <a:r>
              <a:rPr lang="en-US" dirty="0"/>
              <a:t> </a:t>
            </a:r>
            <a:r>
              <a:rPr lang="ro-RO" dirty="0"/>
              <a:t>- </a:t>
            </a:r>
            <a:r>
              <a:rPr lang="en-US" dirty="0" err="1"/>
              <a:t>valența</a:t>
            </a:r>
            <a:r>
              <a:rPr lang="en-US" dirty="0"/>
              <a:t> </a:t>
            </a:r>
            <a:r>
              <a:rPr lang="en-US" dirty="0" err="1"/>
              <a:t>ionului</a:t>
            </a:r>
            <a:r>
              <a:rPr lang="en-US" dirty="0"/>
              <a:t>, </a:t>
            </a:r>
            <a:r>
              <a:rPr lang="en-US" b="1" dirty="0"/>
              <a:t>F</a:t>
            </a:r>
            <a:r>
              <a:rPr lang="ro-RO" b="1" dirty="0"/>
              <a:t> - </a:t>
            </a:r>
            <a:r>
              <a:rPr lang="en-US" dirty="0" err="1"/>
              <a:t>numărul</a:t>
            </a:r>
            <a:r>
              <a:rPr lang="en-US" dirty="0"/>
              <a:t> Faraday, </a:t>
            </a:r>
            <a:r>
              <a:rPr lang="en-US" dirty="0" err="1"/>
              <a:t>adică</a:t>
            </a:r>
            <a:r>
              <a:rPr lang="en-US" dirty="0"/>
              <a:t> sarcina </a:t>
            </a:r>
            <a:r>
              <a:rPr lang="en-US" dirty="0" err="1"/>
              <a:t>unui</a:t>
            </a:r>
            <a:r>
              <a:rPr lang="en-US" dirty="0"/>
              <a:t> mol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monovalenți</a:t>
            </a:r>
            <a:r>
              <a:rPr lang="en-US" dirty="0"/>
              <a:t> (F = 96.500 C/mol).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obținem</a:t>
            </a:r>
            <a:r>
              <a:rPr lang="en-US" dirty="0"/>
              <a:t>:</a:t>
            </a:r>
            <a:endParaRPr lang="ro-RO" dirty="0"/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Gpot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</a:rPr>
              <a:t>ν.</a:t>
            </a:r>
            <a:r>
              <a:rPr lang="en-US" b="1" dirty="0" err="1">
                <a:solidFill>
                  <a:srgbClr val="FF0000"/>
                </a:solidFill>
              </a:rPr>
              <a:t>z.F.U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ro-R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70B0-C751-D059-3D2A-37CECF89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pPr algn="ctr"/>
            <a:r>
              <a:rPr lang="ro-RO" b="1" dirty="0"/>
              <a:t>Potențialul electrochimic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47AB1-8CC1-CB14-831A-1500C11F5DAD}"/>
              </a:ext>
            </a:extLst>
          </p:cNvPr>
          <p:cNvSpPr txBox="1"/>
          <p:nvPr/>
        </p:nvSpPr>
        <p:spPr>
          <a:xfrm>
            <a:off x="519793" y="1143001"/>
            <a:ext cx="111524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Luând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</a:t>
            </a:r>
            <a:r>
              <a:rPr lang="en-US" sz="2400" dirty="0" err="1"/>
              <a:t>contribuția</a:t>
            </a:r>
            <a:r>
              <a:rPr lang="en-US" sz="2400" dirty="0"/>
              <a:t> </a:t>
            </a:r>
            <a:r>
              <a:rPr lang="en-US" sz="2400" dirty="0" err="1"/>
              <a:t>tuturor</a:t>
            </a:r>
            <a:r>
              <a:rPr lang="en-US" sz="2400" dirty="0"/>
              <a:t> </a:t>
            </a:r>
            <a:r>
              <a:rPr lang="en-US" sz="2400" dirty="0" err="1"/>
              <a:t>celor</a:t>
            </a:r>
            <a:r>
              <a:rPr lang="en-US" sz="2400" dirty="0"/>
              <a:t> </a:t>
            </a:r>
            <a:r>
              <a:rPr lang="en-US" sz="2400" dirty="0" err="1"/>
              <a:t>trei</a:t>
            </a:r>
            <a:r>
              <a:rPr lang="en-US" sz="2400" dirty="0"/>
              <a:t> </a:t>
            </a:r>
            <a:r>
              <a:rPr lang="en-US" sz="2400" dirty="0" err="1"/>
              <a:t>tipuri</a:t>
            </a:r>
            <a:r>
              <a:rPr lang="en-US" sz="2400" dirty="0"/>
              <a:t> de </a:t>
            </a:r>
            <a:r>
              <a:rPr lang="en-US" sz="2400" dirty="0" err="1"/>
              <a:t>procese</a:t>
            </a:r>
            <a:r>
              <a:rPr lang="en-US" sz="2400" dirty="0"/>
              <a:t> (cu </a:t>
            </a:r>
            <a:r>
              <a:rPr lang="en-US" sz="2400" dirty="0" err="1"/>
              <a:t>excepția</a:t>
            </a:r>
            <a:r>
              <a:rPr lang="en-US" sz="2400" dirty="0"/>
              <a:t> </a:t>
            </a:r>
            <a:r>
              <a:rPr lang="en-US" sz="2400" dirty="0" err="1"/>
              <a:t>muncii</a:t>
            </a:r>
            <a:r>
              <a:rPr lang="en-US" sz="2400" dirty="0"/>
              <a:t> </a:t>
            </a:r>
            <a:r>
              <a:rPr lang="en-US" sz="2400" dirty="0" err="1"/>
              <a:t>musculare</a:t>
            </a:r>
            <a:r>
              <a:rPr lang="en-US" sz="2400" dirty="0"/>
              <a:t>), </a:t>
            </a:r>
            <a:r>
              <a:rPr lang="en-US" sz="2400" dirty="0" err="1"/>
              <a:t>obținem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b="1" dirty="0" err="1"/>
              <a:t>consumul</a:t>
            </a:r>
            <a:r>
              <a:rPr lang="en-US" sz="2400" b="1" dirty="0"/>
              <a:t> total de </a:t>
            </a:r>
            <a:r>
              <a:rPr lang="en-US" sz="2400" b="1" dirty="0" err="1"/>
              <a:t>energie</a:t>
            </a:r>
            <a:r>
              <a:rPr lang="en-US" sz="2400" b="1" dirty="0"/>
              <a:t> </a:t>
            </a:r>
            <a:r>
              <a:rPr lang="en-US" sz="2400" b="1" dirty="0" err="1"/>
              <a:t>liberă</a:t>
            </a:r>
            <a:r>
              <a:rPr lang="en-US" sz="2400" dirty="0"/>
              <a:t>:</a:t>
            </a:r>
            <a:endParaRPr lang="ro-RO" sz="2400" dirty="0"/>
          </a:p>
          <a:p>
            <a:endParaRPr lang="en-US" sz="2400" dirty="0"/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r>
              <a:rPr lang="en-US" sz="2400" dirty="0" err="1"/>
              <a:t>Valoarea</a:t>
            </a:r>
            <a:r>
              <a:rPr lang="en-US" sz="2400" dirty="0"/>
              <a:t> </a:t>
            </a:r>
            <a:endParaRPr lang="ro-RO" sz="2400" dirty="0"/>
          </a:p>
          <a:p>
            <a:endParaRPr lang="ro-RO" sz="2400" dirty="0"/>
          </a:p>
          <a:p>
            <a:r>
              <a:rPr lang="en-US" sz="2400" dirty="0"/>
              <a:t>se </a:t>
            </a:r>
            <a:r>
              <a:rPr lang="en-US" sz="2400" dirty="0" err="1"/>
              <a:t>numește</a:t>
            </a:r>
            <a:r>
              <a:rPr lang="en-US" sz="2400" dirty="0"/>
              <a:t> </a:t>
            </a:r>
            <a:r>
              <a:rPr lang="en-US" sz="2400" b="1" dirty="0" err="1"/>
              <a:t>modificarea</a:t>
            </a:r>
            <a:r>
              <a:rPr lang="en-US" sz="2400" b="1" dirty="0"/>
              <a:t> </a:t>
            </a:r>
            <a:r>
              <a:rPr lang="en-US" sz="2400" b="1" dirty="0" err="1"/>
              <a:t>potențialului</a:t>
            </a:r>
            <a:r>
              <a:rPr lang="en-US" sz="2400" b="1" dirty="0"/>
              <a:t> </a:t>
            </a:r>
            <a:r>
              <a:rPr lang="en-US" sz="2400" b="1" dirty="0" err="1"/>
              <a:t>electrochimic</a:t>
            </a:r>
            <a:r>
              <a:rPr lang="en-US" sz="2400" dirty="0"/>
              <a:t>.</a:t>
            </a:r>
          </a:p>
          <a:p>
            <a:endParaRPr lang="ro-RO" sz="2400" dirty="0"/>
          </a:p>
          <a:p>
            <a:r>
              <a:rPr lang="en-US" sz="2400" dirty="0" err="1"/>
              <a:t>Modificarea</a:t>
            </a:r>
            <a:r>
              <a:rPr lang="en-US" sz="2400" dirty="0"/>
              <a:t> </a:t>
            </a:r>
            <a:r>
              <a:rPr lang="en-US" sz="2400" dirty="0" err="1"/>
              <a:t>potențialului</a:t>
            </a:r>
            <a:r>
              <a:rPr lang="en-US" sz="2400" dirty="0"/>
              <a:t> </a:t>
            </a:r>
            <a:r>
              <a:rPr lang="en-US" sz="2400" dirty="0" err="1"/>
              <a:t>electrochimic</a:t>
            </a:r>
            <a:r>
              <a:rPr lang="en-US" sz="2400" dirty="0"/>
              <a:t> </a:t>
            </a:r>
            <a:r>
              <a:rPr lang="en-US" sz="2400" dirty="0" err="1"/>
              <a:t>determină</a:t>
            </a:r>
            <a:r>
              <a:rPr lang="en-US" sz="2400" dirty="0"/>
              <a:t> natura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direcția</a:t>
            </a:r>
            <a:r>
              <a:rPr lang="en-US" sz="2400" dirty="0"/>
              <a:t> </a:t>
            </a:r>
            <a:r>
              <a:rPr lang="en-US" sz="2400" dirty="0" err="1"/>
              <a:t>multor</a:t>
            </a:r>
            <a:r>
              <a:rPr lang="en-US" sz="2400" dirty="0"/>
              <a:t> </a:t>
            </a:r>
            <a:r>
              <a:rPr lang="en-US" sz="2400" dirty="0" err="1"/>
              <a:t>procese</a:t>
            </a:r>
            <a:r>
              <a:rPr lang="en-US" sz="2400" dirty="0"/>
              <a:t> </a:t>
            </a:r>
            <a:r>
              <a:rPr lang="en-US" sz="2400" dirty="0" err="1"/>
              <a:t>fizico-chimice</a:t>
            </a:r>
            <a:r>
              <a:rPr lang="en-US" sz="2400" dirty="0"/>
              <a:t> care au loc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. </a:t>
            </a:r>
          </a:p>
          <a:p>
            <a:endParaRPr lang="ro-RO" sz="2400" dirty="0"/>
          </a:p>
          <a:p>
            <a:r>
              <a:rPr lang="en-US" sz="2400" dirty="0"/>
              <a:t>Este evident </a:t>
            </a:r>
            <a:r>
              <a:rPr lang="en-US" sz="2400" dirty="0" err="1"/>
              <a:t>că</a:t>
            </a:r>
            <a:r>
              <a:rPr lang="ro-RO" sz="2400" dirty="0"/>
              <a:t>                             </a:t>
            </a:r>
            <a:r>
              <a:rPr lang="el-GR" sz="2400" b="1" dirty="0"/>
              <a:t>Δ</a:t>
            </a:r>
            <a:r>
              <a:rPr lang="en-US" sz="2400" b="1" dirty="0"/>
              <a:t>G = </a:t>
            </a:r>
            <a:r>
              <a:rPr lang="el-GR" sz="2400" b="1" dirty="0"/>
              <a:t>ν ·Δμ</a:t>
            </a:r>
            <a:r>
              <a:rPr lang="ru-RU" sz="2400" b="1" dirty="0"/>
              <a:t>ЭХ </a:t>
            </a:r>
            <a:endParaRPr lang="ro-RO" sz="2400" b="1" dirty="0"/>
          </a:p>
          <a:p>
            <a:r>
              <a:rPr lang="el-GR" sz="2400" dirty="0"/>
              <a:t>ν -</a:t>
            </a:r>
            <a:r>
              <a:rPr lang="en-US" sz="2400" dirty="0" err="1"/>
              <a:t>numărul</a:t>
            </a:r>
            <a:r>
              <a:rPr lang="en-US" sz="2400" dirty="0"/>
              <a:t> de </a:t>
            </a:r>
            <a:r>
              <a:rPr lang="en-US" sz="2400" dirty="0" err="1"/>
              <a:t>moli</a:t>
            </a:r>
            <a:r>
              <a:rPr lang="en-US" sz="2400" dirty="0"/>
              <a:t> de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en-US" sz="2400" dirty="0" err="1"/>
              <a:t>transferați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membrană</a:t>
            </a:r>
            <a:r>
              <a:rPr lang="en-US" sz="2400" dirty="0"/>
              <a:t>,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77EAD4-CE2C-225C-2EEB-D3D23DD9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81" y="1879757"/>
            <a:ext cx="3580990" cy="1053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819EAD-9BEE-11FC-E743-56323CB79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434" y="3011013"/>
            <a:ext cx="4118684" cy="10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36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E0E1-68C2-18FC-EDD8-53B15C01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ro-RO" b="1" dirty="0"/>
              <a:t>Potențialul electrochimic în organisme vii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D194-1E2D-0DE1-5908-BF43F7F7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1" y="1257300"/>
            <a:ext cx="11304495" cy="5430371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organismele</a:t>
            </a:r>
            <a:r>
              <a:rPr lang="en-US" dirty="0"/>
              <a:t> vii, </a:t>
            </a:r>
            <a:r>
              <a:rPr lang="en-US" b="1" dirty="0" err="1"/>
              <a:t>potențialul</a:t>
            </a:r>
            <a:r>
              <a:rPr lang="en-US" b="1" dirty="0"/>
              <a:t> </a:t>
            </a:r>
            <a:r>
              <a:rPr lang="en-US" b="1" dirty="0" err="1"/>
              <a:t>electrochimic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o </a:t>
            </a:r>
            <a:r>
              <a:rPr lang="en-US" b="1" dirty="0" err="1"/>
              <a:t>forță</a:t>
            </a:r>
            <a:r>
              <a:rPr lang="en-US" b="1" dirty="0"/>
              <a:t> </a:t>
            </a:r>
            <a:r>
              <a:rPr lang="en-US" b="1" dirty="0" err="1"/>
              <a:t>fundamentală</a:t>
            </a:r>
            <a:r>
              <a:rPr lang="en-US" dirty="0"/>
              <a:t>, </a:t>
            </a:r>
            <a:r>
              <a:rPr lang="en-US" b="1" dirty="0" err="1"/>
              <a:t>combinând</a:t>
            </a:r>
            <a:r>
              <a:rPr lang="en-US" b="1" dirty="0"/>
              <a:t> </a:t>
            </a:r>
            <a:r>
              <a:rPr lang="en-US" b="1" dirty="0" err="1"/>
              <a:t>atât</a:t>
            </a:r>
            <a:r>
              <a:rPr lang="en-US" b="1" dirty="0"/>
              <a:t> </a:t>
            </a:r>
            <a:r>
              <a:rPr lang="en-US" b="1" dirty="0" err="1"/>
              <a:t>diferențe</a:t>
            </a:r>
            <a:r>
              <a:rPr lang="en-US" b="1" dirty="0"/>
              <a:t> </a:t>
            </a:r>
            <a:r>
              <a:rPr lang="en-US" b="1" dirty="0" err="1"/>
              <a:t>bazate</a:t>
            </a:r>
            <a:r>
              <a:rPr lang="en-US" b="1" dirty="0"/>
              <a:t> pe </a:t>
            </a:r>
            <a:r>
              <a:rPr lang="en-US" b="1" dirty="0" err="1"/>
              <a:t>concentrație</a:t>
            </a:r>
            <a:r>
              <a:rPr lang="en-US" b="1" dirty="0"/>
              <a:t> (</a:t>
            </a:r>
            <a:r>
              <a:rPr lang="en-US" b="1" dirty="0" err="1"/>
              <a:t>chimică</a:t>
            </a:r>
            <a:r>
              <a:rPr lang="en-US" b="1" dirty="0"/>
              <a:t>), </a:t>
            </a:r>
            <a:r>
              <a:rPr lang="en-US" b="1" dirty="0" err="1"/>
              <a:t>cât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pe </a:t>
            </a:r>
            <a:r>
              <a:rPr lang="en-US" b="1" dirty="0" err="1"/>
              <a:t>sarcină</a:t>
            </a:r>
            <a:r>
              <a:rPr lang="en-US" b="1" dirty="0"/>
              <a:t> (</a:t>
            </a:r>
            <a:r>
              <a:rPr lang="en-US" b="1" dirty="0" err="1"/>
              <a:t>electrică</a:t>
            </a:r>
            <a:r>
              <a:rPr lang="en-US" b="1" dirty="0"/>
              <a:t>) </a:t>
            </a:r>
            <a:r>
              <a:rPr lang="en-US" b="1" dirty="0" err="1"/>
              <a:t>pentru</a:t>
            </a:r>
            <a:r>
              <a:rPr lang="en-US" b="1" dirty="0"/>
              <a:t> a conduce </a:t>
            </a:r>
            <a:r>
              <a:rPr lang="en-US" b="1" dirty="0" err="1"/>
              <a:t>procese</a:t>
            </a:r>
            <a:r>
              <a:rPr lang="en-US" b="1" dirty="0"/>
              <a:t> </a:t>
            </a:r>
            <a:r>
              <a:rPr lang="en-US" b="1" dirty="0" err="1"/>
              <a:t>biologice</a:t>
            </a:r>
            <a:r>
              <a:rPr lang="en-US" b="1" dirty="0"/>
              <a:t> </a:t>
            </a:r>
            <a:r>
              <a:rPr lang="en-US" b="1" dirty="0" err="1"/>
              <a:t>esențiale</a:t>
            </a:r>
            <a:r>
              <a:rPr lang="en-US" b="1" dirty="0"/>
              <a:t>, cum </a:t>
            </a:r>
            <a:r>
              <a:rPr lang="en-US" b="1" dirty="0" err="1"/>
              <a:t>ar</a:t>
            </a:r>
            <a:r>
              <a:rPr lang="en-US" b="1" dirty="0"/>
              <a:t> fi </a:t>
            </a:r>
            <a:r>
              <a:rPr lang="en-US" b="1" dirty="0" err="1"/>
              <a:t>sinteza</a:t>
            </a:r>
            <a:r>
              <a:rPr lang="en-US" b="1" dirty="0"/>
              <a:t> ATP-</a:t>
            </a:r>
            <a:r>
              <a:rPr lang="en-US" b="1" dirty="0" err="1"/>
              <a:t>ului</a:t>
            </a:r>
            <a:r>
              <a:rPr lang="en-US" b="1" dirty="0"/>
              <a:t>, </a:t>
            </a:r>
            <a:r>
              <a:rPr lang="en-US" b="1" dirty="0" err="1"/>
              <a:t>transportul</a:t>
            </a:r>
            <a:r>
              <a:rPr lang="en-US" b="1" dirty="0"/>
              <a:t> </a:t>
            </a:r>
            <a:r>
              <a:rPr lang="en-US" b="1" dirty="0" err="1"/>
              <a:t>ionilor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membranele</a:t>
            </a:r>
            <a:r>
              <a:rPr lang="en-US" b="1" dirty="0"/>
              <a:t> </a:t>
            </a:r>
            <a:r>
              <a:rPr lang="en-US" b="1" dirty="0" err="1"/>
              <a:t>celulare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semnalizarea</a:t>
            </a:r>
            <a:r>
              <a:rPr lang="en-US" b="1" dirty="0"/>
              <a:t> </a:t>
            </a:r>
            <a:r>
              <a:rPr lang="en-US" b="1" dirty="0" err="1"/>
              <a:t>celulară</a:t>
            </a:r>
            <a:r>
              <a:rPr lang="en-US" b="1" dirty="0"/>
              <a:t>. </a:t>
            </a:r>
            <a:endParaRPr lang="ro-RO" b="1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diferență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membrane, la </a:t>
            </a:r>
            <a:r>
              <a:rPr lang="en-US" dirty="0" err="1"/>
              <a:t>fel</a:t>
            </a:r>
            <a:r>
              <a:rPr lang="en-US" dirty="0"/>
              <a:t> ca membrana </a:t>
            </a:r>
            <a:r>
              <a:rPr lang="en-US" dirty="0" err="1"/>
              <a:t>mitocondrială</a:t>
            </a:r>
            <a:r>
              <a:rPr lang="en-US" dirty="0"/>
              <a:t>, </a:t>
            </a:r>
            <a:r>
              <a:rPr lang="en-US" b="1" dirty="0" err="1"/>
              <a:t>generează</a:t>
            </a:r>
            <a:r>
              <a:rPr lang="en-US" b="1" dirty="0"/>
              <a:t>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funcțiile</a:t>
            </a:r>
            <a:r>
              <a:rPr lang="en-US" b="1" dirty="0"/>
              <a:t> </a:t>
            </a:r>
            <a:r>
              <a:rPr lang="en-US" b="1" dirty="0" err="1"/>
              <a:t>celulare</a:t>
            </a:r>
            <a:r>
              <a:rPr lang="en-US" b="1" dirty="0"/>
              <a:t>, similar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baterii</a:t>
            </a:r>
            <a:r>
              <a:rPr lang="en-US" b="1" dirty="0"/>
              <a:t>.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furnizează</a:t>
            </a:r>
            <a:r>
              <a:rPr lang="en-US" dirty="0"/>
              <a:t> „</a:t>
            </a:r>
            <a:r>
              <a:rPr lang="en-US" dirty="0" err="1"/>
              <a:t>forța</a:t>
            </a:r>
            <a:r>
              <a:rPr lang="en-US" dirty="0"/>
              <a:t> </a:t>
            </a:r>
            <a:r>
              <a:rPr lang="en-US" dirty="0" err="1"/>
              <a:t>motrice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”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particulele</a:t>
            </a:r>
            <a:r>
              <a:rPr lang="en-US" dirty="0"/>
              <a:t> </a:t>
            </a:r>
            <a:r>
              <a:rPr lang="en-US" dirty="0" err="1"/>
              <a:t>încărcate</a:t>
            </a:r>
            <a:r>
              <a:rPr lang="en-US" dirty="0"/>
              <a:t>, </a:t>
            </a:r>
            <a:r>
              <a:rPr lang="en-US" dirty="0" err="1"/>
              <a:t>influențând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are loc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direcție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face crucial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.</a:t>
            </a:r>
            <a:endParaRPr lang="ro-RO" dirty="0"/>
          </a:p>
          <a:p>
            <a:pPr marL="0" indent="0" algn="ctr">
              <a:buNone/>
            </a:pPr>
            <a:endParaRPr lang="ro-RO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Aspecte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cheie</a:t>
            </a:r>
            <a:r>
              <a:rPr lang="en-US" b="1" dirty="0">
                <a:solidFill>
                  <a:srgbClr val="FF0000"/>
                </a:solidFill>
              </a:rPr>
              <a:t> ale </a:t>
            </a:r>
            <a:r>
              <a:rPr lang="en-US" b="1" dirty="0" err="1">
                <a:solidFill>
                  <a:srgbClr val="FF0000"/>
                </a:solidFill>
              </a:rPr>
              <a:t>potențialului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electrochimic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în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sistemele</a:t>
            </a:r>
            <a:r>
              <a:rPr lang="en-US" b="1" dirty="0">
                <a:solidFill>
                  <a:srgbClr val="FF0000"/>
                </a:solidFill>
              </a:rPr>
              <a:t> vii</a:t>
            </a:r>
            <a:endParaRPr lang="ro-RO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o-RO" b="1" dirty="0">
              <a:solidFill>
                <a:srgbClr val="FF0000"/>
              </a:solidFill>
            </a:endParaRPr>
          </a:p>
          <a:p>
            <a:r>
              <a:rPr lang="en-US" b="1" dirty="0"/>
              <a:t>Natura </a:t>
            </a:r>
            <a:r>
              <a:rPr lang="en-US" b="1" dirty="0" err="1"/>
              <a:t>duală</a:t>
            </a:r>
            <a:r>
              <a:rPr lang="en-US" b="1" dirty="0"/>
              <a:t>:</a:t>
            </a:r>
            <a:r>
              <a:rPr lang="ro-RO" b="1" dirty="0"/>
              <a:t> </a:t>
            </a:r>
            <a:r>
              <a:rPr lang="en-US" dirty="0"/>
              <a:t>Este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 (</a:t>
            </a:r>
            <a:r>
              <a:rPr lang="en-US" dirty="0" err="1"/>
              <a:t>legat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electric (</a:t>
            </a:r>
            <a:r>
              <a:rPr lang="en-US" dirty="0" err="1"/>
              <a:t>legat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câmpuri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).</a:t>
            </a:r>
            <a:endParaRPr lang="ro-RO" dirty="0"/>
          </a:p>
          <a:p>
            <a:r>
              <a:rPr lang="en-US" b="1" dirty="0" err="1"/>
              <a:t>Conversia</a:t>
            </a:r>
            <a:r>
              <a:rPr lang="en-US" b="1" dirty="0"/>
              <a:t> </a:t>
            </a:r>
            <a:r>
              <a:rPr lang="en-US" b="1" dirty="0" err="1"/>
              <a:t>energiei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Organismele</a:t>
            </a:r>
            <a:r>
              <a:rPr lang="en-US" dirty="0"/>
              <a:t> vii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gradientul</a:t>
            </a:r>
            <a:r>
              <a:rPr lang="en-US" dirty="0"/>
              <a:t> de </a:t>
            </a:r>
            <a:r>
              <a:rPr lang="en-US" dirty="0" err="1"/>
              <a:t>protoni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membrane,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alimenta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precum </a:t>
            </a:r>
            <a:r>
              <a:rPr lang="en-US" dirty="0" err="1"/>
              <a:t>producerea</a:t>
            </a:r>
            <a:r>
              <a:rPr lang="en-US" dirty="0"/>
              <a:t> de ATP, </a:t>
            </a:r>
            <a:r>
              <a:rPr lang="en-US" dirty="0" err="1"/>
              <a:t>moneda</a:t>
            </a:r>
            <a:r>
              <a:rPr lang="en-US" dirty="0"/>
              <a:t> </a:t>
            </a:r>
            <a:r>
              <a:rPr lang="en-US" dirty="0" err="1"/>
              <a:t>energetică</a:t>
            </a:r>
            <a:r>
              <a:rPr lang="en-US" dirty="0"/>
              <a:t> a </a:t>
            </a:r>
            <a:r>
              <a:rPr lang="en-US" dirty="0" err="1"/>
              <a:t>celulei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/>
              <a:t>Transport </a:t>
            </a:r>
            <a:r>
              <a:rPr lang="en-US" b="1" dirty="0" err="1"/>
              <a:t>celular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 conduce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membranele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gradienților</a:t>
            </a:r>
            <a:r>
              <a:rPr lang="en-US" dirty="0"/>
              <a:t> lor de </a:t>
            </a:r>
            <a:r>
              <a:rPr lang="en-US" dirty="0" err="1"/>
              <a:t>concentrație</a:t>
            </a:r>
            <a:r>
              <a:rPr lang="en-US" dirty="0"/>
              <a:t>, 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sub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b="1" i="1" dirty="0"/>
              <a:t>transport </a:t>
            </a:r>
            <a:r>
              <a:rPr lang="en-US" b="1" i="1" dirty="0" err="1"/>
              <a:t>activ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Funcția</a:t>
            </a:r>
            <a:r>
              <a:rPr lang="en-US" b="1" dirty="0"/>
              <a:t> </a:t>
            </a:r>
            <a:r>
              <a:rPr lang="en-US" b="1" dirty="0" err="1"/>
              <a:t>celulară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implicat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funcții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absorbția</a:t>
            </a:r>
            <a:r>
              <a:rPr lang="en-US" dirty="0"/>
              <a:t> </a:t>
            </a:r>
            <a:r>
              <a:rPr lang="en-US" dirty="0" err="1"/>
              <a:t>nutrienților</a:t>
            </a:r>
            <a:r>
              <a:rPr lang="en-US" dirty="0"/>
              <a:t>, </a:t>
            </a:r>
            <a:r>
              <a:rPr lang="en-US" dirty="0" err="1"/>
              <a:t>diviziunea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, </a:t>
            </a:r>
            <a:r>
              <a:rPr lang="en-US" dirty="0" err="1"/>
              <a:t>transducția</a:t>
            </a:r>
            <a:r>
              <a:rPr lang="en-US" dirty="0"/>
              <a:t>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b="1" dirty="0" err="1"/>
              <a:t>Potențiale</a:t>
            </a:r>
            <a:r>
              <a:rPr lang="en-US" b="1" dirty="0"/>
              <a:t> de </a:t>
            </a:r>
            <a:r>
              <a:rPr lang="en-US" b="1" dirty="0" err="1"/>
              <a:t>acțiune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excitabile</a:t>
            </a:r>
            <a:r>
              <a:rPr lang="en-US" dirty="0"/>
              <a:t>, </a:t>
            </a:r>
            <a:r>
              <a:rPr lang="en-US" dirty="0" err="1"/>
              <a:t>modificările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</a:t>
            </a:r>
            <a:r>
              <a:rPr lang="en-US" dirty="0" err="1"/>
              <a:t>transmembranar</a:t>
            </a:r>
            <a:r>
              <a:rPr lang="en-US" dirty="0"/>
              <a:t> </a:t>
            </a:r>
            <a:r>
              <a:rPr lang="en-US" dirty="0" err="1"/>
              <a:t>creează</a:t>
            </a:r>
            <a:r>
              <a:rPr lang="en-US" dirty="0"/>
              <a:t> </a:t>
            </a:r>
            <a:r>
              <a:rPr lang="en-US" dirty="0" err="1"/>
              <a:t>impulsuri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care se </a:t>
            </a:r>
            <a:r>
              <a:rPr lang="en-US" dirty="0" err="1"/>
              <a:t>propagă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b="1" i="1" dirty="0" err="1"/>
              <a:t>potențiale</a:t>
            </a:r>
            <a:r>
              <a:rPr lang="en-US" b="1" i="1" dirty="0"/>
              <a:t> de </a:t>
            </a:r>
            <a:r>
              <a:rPr lang="en-US" b="1" i="1" dirty="0" err="1"/>
              <a:t>acțiune</a:t>
            </a:r>
            <a:r>
              <a:rPr lang="en-US" dirty="0"/>
              <a:t>, </a:t>
            </a:r>
            <a:r>
              <a:rPr lang="en-US" dirty="0" err="1"/>
              <a:t>esențiale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Sursă</a:t>
            </a:r>
            <a:r>
              <a:rPr lang="en-US" b="1" dirty="0"/>
              <a:t> de </a:t>
            </a:r>
            <a:r>
              <a:rPr lang="en-US" b="1" dirty="0" err="1"/>
              <a:t>energie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/>
              <a:t>Energia </a:t>
            </a:r>
            <a:r>
              <a:rPr lang="en-US" dirty="0" err="1"/>
              <a:t>stocată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fundamentale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 a </a:t>
            </a:r>
            <a:r>
              <a:rPr lang="en-US" dirty="0" err="1"/>
              <a:t>mecanismului</a:t>
            </a:r>
            <a:r>
              <a:rPr lang="en-US" dirty="0"/>
              <a:t> de </a:t>
            </a:r>
            <a:r>
              <a:rPr lang="en-US" dirty="0" err="1"/>
              <a:t>transformare</a:t>
            </a:r>
            <a:r>
              <a:rPr lang="en-US" dirty="0"/>
              <a:t> a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vii.</a:t>
            </a:r>
          </a:p>
        </p:txBody>
      </p:sp>
    </p:spTree>
    <p:extLst>
      <p:ext uri="{BB962C8B-B14F-4D97-AF65-F5344CB8AC3E}">
        <p14:creationId xmlns:p14="http://schemas.microsoft.com/office/powerpoint/2010/main" val="2767934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1F3D-A276-49FE-02E5-81357D5E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365126"/>
            <a:ext cx="10749643" cy="875846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/>
              <a:t>M</a:t>
            </a:r>
            <a:r>
              <a:rPr lang="en-US" sz="4000" b="1" dirty="0" err="1"/>
              <a:t>etode</a:t>
            </a:r>
            <a:r>
              <a:rPr lang="en-US" sz="4000" b="1" dirty="0"/>
              <a:t> </a:t>
            </a:r>
            <a:r>
              <a:rPr lang="ro-RO" sz="4000" b="1" dirty="0"/>
              <a:t>principale </a:t>
            </a:r>
            <a:r>
              <a:rPr lang="en-US" sz="4000" b="1" dirty="0"/>
              <a:t>de </a:t>
            </a:r>
            <a:r>
              <a:rPr lang="en-US" sz="4000" b="1" dirty="0" err="1"/>
              <a:t>schimb</a:t>
            </a:r>
            <a:r>
              <a:rPr lang="en-US" sz="4000" b="1" dirty="0"/>
              <a:t> de </a:t>
            </a:r>
            <a:r>
              <a:rPr lang="en-US" sz="4000" b="1" dirty="0" err="1"/>
              <a:t>căldură</a:t>
            </a:r>
            <a:r>
              <a:rPr lang="en-US" sz="4000" b="1" dirty="0"/>
              <a:t> </a:t>
            </a:r>
            <a:r>
              <a:rPr lang="en-US" sz="4000" b="1" dirty="0" err="1"/>
              <a:t>în</a:t>
            </a:r>
            <a:r>
              <a:rPr lang="en-US" sz="4000" b="1" dirty="0"/>
              <a:t>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C3525-F502-1E01-4D7F-D19EF475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240972"/>
            <a:ext cx="11304494" cy="52519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Corpul</a:t>
            </a:r>
            <a:r>
              <a:rPr lang="en-US" b="1" dirty="0"/>
              <a:t> </a:t>
            </a:r>
            <a:r>
              <a:rPr lang="en-US" b="1" dirty="0" err="1"/>
              <a:t>oricărei</a:t>
            </a:r>
            <a:r>
              <a:rPr lang="en-US" b="1" dirty="0"/>
              <a:t> </a:t>
            </a:r>
            <a:r>
              <a:rPr lang="en-US" b="1" dirty="0" err="1"/>
              <a:t>ființe</a:t>
            </a:r>
            <a:r>
              <a:rPr lang="en-US" b="1" dirty="0"/>
              <a:t> vii produce </a:t>
            </a:r>
            <a:r>
              <a:rPr lang="en-US" b="1" dirty="0" err="1"/>
              <a:t>continuu</a:t>
            </a:r>
            <a:r>
              <a:rPr lang="en-US" b="1" dirty="0"/>
              <a:t> </a:t>
            </a:r>
            <a:r>
              <a:rPr lang="en-US" b="1" dirty="0" err="1"/>
              <a:t>căldură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, </a:t>
            </a:r>
            <a:r>
              <a:rPr lang="en-US" dirty="0" err="1"/>
              <a:t>altfel</a:t>
            </a:r>
            <a:r>
              <a:rPr lang="en-US" dirty="0"/>
              <a:t> </a:t>
            </a:r>
            <a:r>
              <a:rPr lang="en-US" dirty="0" err="1"/>
              <a:t>corpul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supraîncălzi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muri. </a:t>
            </a:r>
            <a:r>
              <a:rPr lang="ro-RO" dirty="0"/>
              <a:t>E</a:t>
            </a:r>
            <a:r>
              <a:rPr lang="en-US" dirty="0" err="1"/>
              <a:t>liberarea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a </a:t>
            </a:r>
            <a:r>
              <a:rPr lang="en-US" dirty="0" err="1"/>
              <a:t>căldurii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periculoasă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organism - duce la </a:t>
            </a:r>
            <a:r>
              <a:rPr lang="en-US" dirty="0" err="1"/>
              <a:t>hipotermie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E</a:t>
            </a:r>
            <a:r>
              <a:rPr lang="en-US" dirty="0" err="1"/>
              <a:t>ste</a:t>
            </a:r>
            <a:r>
              <a:rPr lang="en-US" dirty="0"/>
              <a:t> important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asigure</a:t>
            </a:r>
            <a:r>
              <a:rPr lang="en-US" dirty="0"/>
              <a:t> </a:t>
            </a:r>
            <a:r>
              <a:rPr lang="ro-RO" dirty="0"/>
              <a:t>un mecanism </a:t>
            </a:r>
            <a:r>
              <a:rPr lang="en-US" dirty="0" err="1"/>
              <a:t>favorabil</a:t>
            </a:r>
            <a:r>
              <a:rPr lang="en-US" dirty="0"/>
              <a:t> rat</a:t>
            </a:r>
            <a:r>
              <a:rPr lang="ro-RO" dirty="0"/>
              <a:t>ei</a:t>
            </a:r>
            <a:r>
              <a:rPr lang="en-US" dirty="0"/>
              <a:t> de </a:t>
            </a:r>
            <a:r>
              <a:rPr lang="en-US" dirty="0" err="1"/>
              <a:t>eliberare</a:t>
            </a:r>
            <a:r>
              <a:rPr lang="en-US" dirty="0"/>
              <a:t> a </a:t>
            </a:r>
            <a:r>
              <a:rPr lang="en-US" dirty="0" err="1"/>
              <a:t>căldurii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 a </a:t>
            </a:r>
            <a:r>
              <a:rPr lang="en-US" dirty="0" err="1"/>
              <a:t>căldurii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mușchi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organele</a:t>
            </a:r>
            <a:r>
              <a:rPr lang="en-US" dirty="0"/>
              <a:t> interne,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de la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(de la </a:t>
            </a:r>
            <a:r>
              <a:rPr lang="en-US" dirty="0" err="1"/>
              <a:t>piele</a:t>
            </a:r>
            <a:r>
              <a:rPr lang="en-US" dirty="0"/>
              <a:t>).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Țesuturile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nu </a:t>
            </a:r>
            <a:r>
              <a:rPr lang="en-US" dirty="0" err="1"/>
              <a:t>conduc</a:t>
            </a:r>
            <a:r>
              <a:rPr lang="en-US" dirty="0"/>
              <a:t> bine </a:t>
            </a:r>
            <a:r>
              <a:rPr lang="en-US" dirty="0" err="1"/>
              <a:t>căldura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transferată</a:t>
            </a:r>
            <a:r>
              <a:rPr lang="en-US" dirty="0"/>
              <a:t> din interior la </a:t>
            </a:r>
            <a:r>
              <a:rPr lang="en-US" dirty="0" err="1"/>
              <a:t>suprafață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sanguin</a:t>
            </a:r>
            <a:r>
              <a:rPr lang="ro-RO" dirty="0"/>
              <a:t> prin vase sanguine, care </a:t>
            </a:r>
            <a:r>
              <a:rPr lang="en-US" dirty="0" err="1"/>
              <a:t>cedează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exterior.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transferată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țesutul</a:t>
            </a:r>
            <a:r>
              <a:rPr lang="en-US" dirty="0"/>
              <a:t> </a:t>
            </a:r>
            <a:r>
              <a:rPr lang="en-US" dirty="0" err="1"/>
              <a:t>subcutanat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conductivității</a:t>
            </a:r>
            <a:r>
              <a:rPr lang="en-US" dirty="0"/>
              <a:t> </a:t>
            </a:r>
            <a:r>
              <a:rPr lang="en-US" dirty="0" err="1"/>
              <a:t>termice</a:t>
            </a:r>
            <a:r>
              <a:rPr lang="en-US" dirty="0"/>
              <a:t>. </a:t>
            </a:r>
            <a:r>
              <a:rPr lang="ro-RO" dirty="0"/>
              <a:t>C</a:t>
            </a:r>
            <a:r>
              <a:rPr lang="en-US" dirty="0" err="1"/>
              <a:t>antitatea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transferată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conductivitate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ro-RO" dirty="0"/>
              <a:t>: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unde x – grosimea stratului, S – suprafața lui, K – coeficientul de conductibilitate termică. T1 – T2 </a:t>
            </a:r>
            <a:r>
              <a:rPr lang="ro-RO" dirty="0" err="1"/>
              <a:t>diferenta</a:t>
            </a:r>
            <a:r>
              <a:rPr lang="ro-RO" dirty="0"/>
              <a:t> de temperaturi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52306-977E-486E-4959-B9A16CAD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251" y="4901263"/>
            <a:ext cx="2326239" cy="7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54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CCEE-E5EB-8415-EFA6-3F39C638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538B-84EC-DB77-8318-F48DA9F5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De la suprafața corpului căldura este eliberată prin 2 metode: prin </a:t>
            </a:r>
            <a:r>
              <a:rPr lang="ro-RO" b="1" dirty="0"/>
              <a:t>convecție</a:t>
            </a:r>
            <a:r>
              <a:rPr lang="ro-RO" dirty="0"/>
              <a:t> (grație mișcării aerului, lichidului...) și </a:t>
            </a:r>
            <a:r>
              <a:rPr lang="ro-RO" b="1" dirty="0"/>
              <a:t>radiație / emisie</a:t>
            </a:r>
          </a:p>
          <a:p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pierdută</a:t>
            </a:r>
            <a:r>
              <a:rPr lang="en-US" dirty="0"/>
              <a:t> de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convecție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 </a:t>
            </a:r>
            <a:r>
              <a:rPr lang="ro-RO" dirty="0"/>
              <a:t>precedentă</a:t>
            </a:r>
            <a:r>
              <a:rPr lang="en-US" dirty="0"/>
              <a:t>, </a:t>
            </a:r>
            <a:r>
              <a:rPr lang="ro-RO" dirty="0"/>
              <a:t>în care </a:t>
            </a:r>
            <a:r>
              <a:rPr lang="en-US" dirty="0" err="1"/>
              <a:t>coeficientul</a:t>
            </a:r>
            <a:r>
              <a:rPr lang="en-US" dirty="0"/>
              <a:t> K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 de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mișcare</a:t>
            </a:r>
            <a:r>
              <a:rPr lang="en-US" dirty="0"/>
              <a:t> a </a:t>
            </a:r>
            <a:r>
              <a:rPr lang="en-US" dirty="0" err="1"/>
              <a:t>aerului</a:t>
            </a:r>
            <a:r>
              <a:rPr lang="ro-RO" dirty="0"/>
              <a:t>/</a:t>
            </a:r>
            <a:r>
              <a:rPr lang="ro-RO" dirty="0" err="1"/>
              <a:t>lichidulu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183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C256-5F68-2182-6D57-B12CD629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669470"/>
            <a:ext cx="11087100" cy="618853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Radiațiile</a:t>
            </a:r>
            <a:r>
              <a:rPr lang="ro-RO" dirty="0"/>
              <a:t>/emisiile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ro-RO" dirty="0"/>
              <a:t> </a:t>
            </a:r>
            <a:r>
              <a:rPr lang="en-US" dirty="0"/>
              <a:t>un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 de </a:t>
            </a:r>
            <a:r>
              <a:rPr lang="en-US" dirty="0" err="1"/>
              <a:t>încăpere</a:t>
            </a:r>
            <a:r>
              <a:rPr lang="en-US" dirty="0"/>
              <a:t> </a:t>
            </a:r>
            <a:r>
              <a:rPr lang="en-US" dirty="0" err="1"/>
              <a:t>oamenii</a:t>
            </a:r>
            <a:r>
              <a:rPr lang="en-US" dirty="0"/>
              <a:t> </a:t>
            </a:r>
            <a:r>
              <a:rPr lang="en-US" dirty="0" err="1"/>
              <a:t>pierd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60% din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radiații</a:t>
            </a:r>
            <a:r>
              <a:rPr lang="en-US" dirty="0"/>
              <a:t>. </a:t>
            </a:r>
            <a:r>
              <a:rPr lang="en-US" dirty="0" err="1"/>
              <a:t>Radiația</a:t>
            </a:r>
            <a:r>
              <a:rPr lang="en-US" dirty="0"/>
              <a:t> </a:t>
            </a:r>
            <a:r>
              <a:rPr lang="en-US" dirty="0" err="1"/>
              <a:t>umană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RO" dirty="0"/>
              <a:t> IR </a:t>
            </a:r>
            <a:r>
              <a:rPr lang="en-US" dirty="0"/>
              <a:t>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pierdută</a:t>
            </a:r>
            <a:r>
              <a:rPr lang="en-US" dirty="0"/>
              <a:t> de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radiații</a:t>
            </a:r>
            <a:r>
              <a:rPr lang="en-US" dirty="0"/>
              <a:t> se </a:t>
            </a:r>
            <a:r>
              <a:rPr lang="en-US" dirty="0" err="1"/>
              <a:t>calculează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formula: </a:t>
            </a:r>
            <a:endParaRPr lang="ro-RO" dirty="0"/>
          </a:p>
          <a:p>
            <a:pPr marL="0" indent="0" algn="ctr">
              <a:buNone/>
            </a:pP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ro-RO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rad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l-GR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σ·( 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b="1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– T</a:t>
            </a:r>
            <a:r>
              <a:rPr lang="en-US" b="1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).S.t</a:t>
            </a:r>
            <a:endParaRPr lang="ro-RO" dirty="0"/>
          </a:p>
          <a:p>
            <a:r>
              <a:rPr lang="ro-RO" dirty="0"/>
              <a:t>unde</a:t>
            </a:r>
            <a:r>
              <a:rPr lang="en-US" dirty="0"/>
              <a:t> </a:t>
            </a:r>
            <a:r>
              <a:rPr lang="el-GR" dirty="0"/>
              <a:t>σ = 5,6</a:t>
            </a:r>
            <a:r>
              <a:rPr lang="ro-RO" dirty="0"/>
              <a:t>7 x </a:t>
            </a:r>
            <a:r>
              <a:rPr lang="el-GR" dirty="0"/>
              <a:t>10</a:t>
            </a:r>
            <a:r>
              <a:rPr lang="ro-RO" dirty="0"/>
              <a:t>*-</a:t>
            </a:r>
            <a:r>
              <a:rPr lang="el-GR" dirty="0"/>
              <a:t>8 (</a:t>
            </a:r>
            <a:r>
              <a:rPr lang="en-US" dirty="0" err="1"/>
              <a:t>în</a:t>
            </a:r>
            <a:r>
              <a:rPr lang="en-US" dirty="0"/>
              <a:t> SI</a:t>
            </a:r>
            <a:r>
              <a:rPr lang="ro-RO" dirty="0"/>
              <a:t>, </a:t>
            </a:r>
            <a:r>
              <a:rPr lang="en-US" dirty="0" err="1"/>
              <a:t>constanta</a:t>
            </a:r>
            <a:r>
              <a:rPr lang="en-US" dirty="0"/>
              <a:t> Stefan-Boltzmann</a:t>
            </a:r>
            <a:r>
              <a:rPr lang="ro-RO" dirty="0"/>
              <a:t>)</a:t>
            </a:r>
            <a:r>
              <a:rPr lang="en-US" dirty="0"/>
              <a:t>, T1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, T2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corpurilor</a:t>
            </a:r>
            <a:r>
              <a:rPr lang="en-US" dirty="0"/>
              <a:t> </a:t>
            </a:r>
            <a:r>
              <a:rPr lang="en-US" dirty="0" err="1"/>
              <a:t>înconjurătoare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R</a:t>
            </a:r>
            <a:r>
              <a:rPr lang="en-US" dirty="0" err="1"/>
              <a:t>emarc</a:t>
            </a:r>
            <a:r>
              <a:rPr lang="ro-RO" dirty="0"/>
              <a:t>ă:</a:t>
            </a:r>
            <a:r>
              <a:rPr lang="en-US" dirty="0"/>
              <a:t> </a:t>
            </a:r>
            <a:r>
              <a:rPr lang="en-US" dirty="0" err="1"/>
              <a:t>Aerul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transparent la </a:t>
            </a:r>
            <a:r>
              <a:rPr lang="ro-RO" dirty="0"/>
              <a:t>IR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T2 nu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considerat</a:t>
            </a:r>
            <a:r>
              <a:rPr lang="en-US" dirty="0"/>
              <a:t> ca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aerului</a:t>
            </a:r>
            <a:r>
              <a:rPr lang="en-US" dirty="0"/>
              <a:t> din </a:t>
            </a:r>
            <a:r>
              <a:rPr lang="en-US" dirty="0" err="1"/>
              <a:t>cameră</a:t>
            </a:r>
            <a:r>
              <a:rPr lang="en-US" dirty="0"/>
              <a:t>, ci ca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peretelui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semnificativ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aerului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exterioară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,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datorat</a:t>
            </a:r>
            <a:r>
              <a:rPr lang="en-US" dirty="0"/>
              <a:t> </a:t>
            </a:r>
            <a:r>
              <a:rPr lang="en-US" dirty="0" err="1"/>
              <a:t>evaporării</a:t>
            </a:r>
            <a:r>
              <a:rPr lang="en-US" dirty="0"/>
              <a:t> </a:t>
            </a:r>
            <a:r>
              <a:rPr lang="en-US" dirty="0" err="1"/>
              <a:t>iese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evidență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exterioară</a:t>
            </a:r>
            <a:r>
              <a:rPr lang="en-US" dirty="0"/>
              <a:t> se </a:t>
            </a:r>
            <a:r>
              <a:rPr lang="en-US" dirty="0" err="1"/>
              <a:t>apropie</a:t>
            </a:r>
            <a:r>
              <a:rPr lang="en-US" dirty="0"/>
              <a:t> de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,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metodele</a:t>
            </a:r>
            <a:r>
              <a:rPr lang="en-US" dirty="0"/>
              <a:t> de transfer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discutate</a:t>
            </a:r>
            <a:r>
              <a:rPr lang="en-US" dirty="0"/>
              <a:t> anterior nu </a:t>
            </a:r>
            <a:r>
              <a:rPr lang="en-US" dirty="0" err="1"/>
              <a:t>funcționează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diferența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de care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deveni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eliminată</a:t>
            </a:r>
            <a:r>
              <a:rPr lang="en-US" dirty="0"/>
              <a:t> din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evaporării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formula: </a:t>
            </a:r>
            <a:endParaRPr lang="ro-RO" dirty="0"/>
          </a:p>
          <a:p>
            <a:pPr marL="0" indent="0" algn="ctr">
              <a:buNone/>
            </a:pP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ro-RO" b="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evap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L· m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</a:t>
            </a:r>
            <a:endParaRPr lang="ro-RO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dirty="0"/>
              <a:t>m</a:t>
            </a:r>
            <a:r>
              <a:rPr lang="en-US" dirty="0"/>
              <a:t> </a:t>
            </a:r>
            <a:r>
              <a:rPr lang="ro-RO" dirty="0"/>
              <a:t>- </a:t>
            </a:r>
            <a:r>
              <a:rPr lang="en-US" dirty="0"/>
              <a:t>masa </a:t>
            </a:r>
            <a:r>
              <a:rPr lang="en-US" dirty="0" err="1"/>
              <a:t>apei</a:t>
            </a:r>
            <a:r>
              <a:rPr lang="en-US" dirty="0"/>
              <a:t> evaporate, </a:t>
            </a:r>
            <a:r>
              <a:rPr lang="en-US" b="1" dirty="0"/>
              <a:t>L </a:t>
            </a:r>
            <a:r>
              <a:rPr lang="ro-RO" b="1" dirty="0"/>
              <a:t>-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de </a:t>
            </a:r>
            <a:r>
              <a:rPr lang="en-US" dirty="0" err="1"/>
              <a:t>evaporare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 (2.25</a:t>
            </a:r>
            <a:r>
              <a:rPr lang="ro-RO" dirty="0"/>
              <a:t> x</a:t>
            </a:r>
            <a:r>
              <a:rPr lang="en-US" dirty="0"/>
              <a:t>10</a:t>
            </a:r>
            <a:r>
              <a:rPr lang="ro-RO" dirty="0"/>
              <a:t>*</a:t>
            </a:r>
            <a:r>
              <a:rPr lang="en-US" dirty="0"/>
              <a:t>6 J.kg</a:t>
            </a:r>
            <a:r>
              <a:rPr lang="ro-RO" dirty="0"/>
              <a:t>*</a:t>
            </a:r>
            <a:r>
              <a:rPr lang="en-US" dirty="0"/>
              <a:t> –1;   </a:t>
            </a:r>
          </a:p>
        </p:txBody>
      </p:sp>
    </p:spTree>
    <p:extLst>
      <p:ext uri="{BB962C8B-B14F-4D97-AF65-F5344CB8AC3E}">
        <p14:creationId xmlns:p14="http://schemas.microsoft.com/office/powerpoint/2010/main" val="194961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474B-4C68-2116-6077-23C3D0D4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Homeostazia</a:t>
            </a:r>
            <a:r>
              <a:rPr lang="en-US" sz="3600" b="1" dirty="0"/>
              <a:t> </a:t>
            </a:r>
            <a:r>
              <a:rPr lang="en-US" sz="3600" b="1" dirty="0" err="1"/>
              <a:t>temperaturii</a:t>
            </a:r>
            <a:r>
              <a:rPr lang="en-US" sz="3600" b="1" dirty="0"/>
              <a:t>. Metode de </a:t>
            </a:r>
            <a:r>
              <a:rPr lang="en-US" sz="3600" b="1" dirty="0" err="1"/>
              <a:t>termoreglare</a:t>
            </a:r>
            <a:r>
              <a:rPr lang="en-US" sz="3600" b="1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66DB-D994-F011-C031-F31A81EB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061356"/>
            <a:ext cx="11040035" cy="56532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oamenilor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animale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menținută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cu un grad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ridicat</a:t>
            </a:r>
            <a:r>
              <a:rPr lang="en-US" dirty="0"/>
              <a:t> de </a:t>
            </a:r>
            <a:r>
              <a:rPr lang="en-US" dirty="0" err="1"/>
              <a:t>precizie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proprietate</a:t>
            </a:r>
            <a:r>
              <a:rPr lang="en-US" dirty="0"/>
              <a:t> a </a:t>
            </a:r>
            <a:r>
              <a:rPr lang="en-US" dirty="0" err="1"/>
              <a:t>corpului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 err="1"/>
              <a:t>homeostazie</a:t>
            </a:r>
            <a:r>
              <a:rPr lang="en-US" b="1" dirty="0"/>
              <a:t> a </a:t>
            </a:r>
            <a:r>
              <a:rPr lang="en-US" b="1" dirty="0" err="1"/>
              <a:t>temperaturii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Constanța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asigurată</a:t>
            </a:r>
            <a:r>
              <a:rPr lang="en-US" dirty="0"/>
              <a:t> de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termoreglare</a:t>
            </a:r>
            <a:r>
              <a:rPr lang="en-US" dirty="0"/>
              <a:t> </a:t>
            </a:r>
            <a:r>
              <a:rPr lang="en-US" dirty="0" err="1"/>
              <a:t>dezvoltat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evoluției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b="1" dirty="0" err="1"/>
              <a:t>Termoreglarea</a:t>
            </a:r>
            <a:r>
              <a:rPr lang="en-US" b="1" dirty="0"/>
              <a:t> </a:t>
            </a:r>
            <a:r>
              <a:rPr lang="en-US" b="1" dirty="0" err="1"/>
              <a:t>chimică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pe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ratei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naturii</a:t>
            </a:r>
            <a:r>
              <a:rPr lang="en-US" dirty="0"/>
              <a:t> </a:t>
            </a:r>
            <a:r>
              <a:rPr lang="en-US" dirty="0" err="1"/>
              <a:t>oxidării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. </a:t>
            </a:r>
            <a:r>
              <a:rPr lang="ro-RO" dirty="0"/>
              <a:t>E.g.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suprarăcit</a:t>
            </a:r>
            <a:r>
              <a:rPr lang="en-US" dirty="0"/>
              <a:t>, se </a:t>
            </a:r>
            <a:r>
              <a:rPr lang="en-US" dirty="0" err="1"/>
              <a:t>eliberează</a:t>
            </a:r>
            <a:r>
              <a:rPr lang="en-US" dirty="0"/>
              <a:t> </a:t>
            </a:r>
            <a:r>
              <a:rPr lang="en-US" dirty="0" err="1"/>
              <a:t>hormoni</a:t>
            </a:r>
            <a:r>
              <a:rPr lang="en-US" dirty="0"/>
              <a:t> care </a:t>
            </a:r>
            <a:r>
              <a:rPr lang="en-US" dirty="0" err="1"/>
              <a:t>accelerează</a:t>
            </a:r>
            <a:r>
              <a:rPr lang="en-US" dirty="0"/>
              <a:t> </a:t>
            </a:r>
            <a:r>
              <a:rPr lang="en-US" dirty="0" err="1"/>
              <a:t>oxidarea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oxidarea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sinteza</a:t>
            </a:r>
            <a:r>
              <a:rPr lang="en-US" dirty="0"/>
              <a:t> ATP sunt </a:t>
            </a:r>
            <a:r>
              <a:rPr lang="en-US" dirty="0" err="1"/>
              <a:t>decuplate</a:t>
            </a:r>
            <a:r>
              <a:rPr lang="en-US" dirty="0"/>
              <a:t>: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de 50% din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oxidării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cheltuită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sinteza</a:t>
            </a:r>
            <a:r>
              <a:rPr lang="en-US" dirty="0"/>
              <a:t> ATP.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consecință</a:t>
            </a:r>
            <a:r>
              <a:rPr lang="en-US" dirty="0"/>
              <a:t>, un </a:t>
            </a:r>
            <a:r>
              <a:rPr lang="en-US" dirty="0" err="1"/>
              <a:t>procent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; </a:t>
            </a:r>
            <a:r>
              <a:rPr lang="en-US" dirty="0" err="1"/>
              <a:t>corpul</a:t>
            </a:r>
            <a:r>
              <a:rPr lang="en-US" dirty="0"/>
              <a:t> se </a:t>
            </a:r>
            <a:r>
              <a:rPr lang="en-US" dirty="0" err="1"/>
              <a:t>încălzește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modificările</a:t>
            </a:r>
            <a:r>
              <a:rPr lang="en-US" dirty="0"/>
              <a:t> </a:t>
            </a:r>
            <a:r>
              <a:rPr lang="en-US" dirty="0" err="1"/>
              <a:t>naturii</a:t>
            </a:r>
            <a:r>
              <a:rPr lang="en-US" dirty="0"/>
              <a:t> </a:t>
            </a:r>
            <a:r>
              <a:rPr lang="en-US" dirty="0" err="1"/>
              <a:t>oxidării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au un </a:t>
            </a:r>
            <a:r>
              <a:rPr lang="en-US" dirty="0" err="1"/>
              <a:t>efect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stării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de </a:t>
            </a:r>
            <a:r>
              <a:rPr lang="en-US" dirty="0" err="1"/>
              <a:t>regulă</a:t>
            </a:r>
            <a:r>
              <a:rPr lang="en-US" dirty="0"/>
              <a:t>, </a:t>
            </a:r>
            <a:r>
              <a:rPr lang="en-US" dirty="0" err="1"/>
              <a:t>termoreglarea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activată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situații</a:t>
            </a:r>
            <a:r>
              <a:rPr lang="en-US" dirty="0"/>
              <a:t> extreme.</a:t>
            </a:r>
            <a:r>
              <a:rPr lang="ro-RO" dirty="0"/>
              <a:t> </a:t>
            </a:r>
          </a:p>
          <a:p>
            <a:pPr marL="0" indent="0">
              <a:buNone/>
            </a:pPr>
            <a:r>
              <a:rPr lang="en-US" b="1" dirty="0" err="1"/>
              <a:t>Termoreglarea</a:t>
            </a:r>
            <a:r>
              <a:rPr lang="en-US" b="1" dirty="0"/>
              <a:t> </a:t>
            </a:r>
            <a:r>
              <a:rPr lang="en-US" b="1" dirty="0" err="1"/>
              <a:t>fizică</a:t>
            </a:r>
            <a:r>
              <a:rPr lang="en-US" dirty="0"/>
              <a:t> (</a:t>
            </a:r>
            <a:r>
              <a:rPr lang="en-US" dirty="0" err="1"/>
              <a:t>rol</a:t>
            </a:r>
            <a:r>
              <a:rPr lang="ro-RO" dirty="0"/>
              <a:t> </a:t>
            </a:r>
            <a:r>
              <a:rPr lang="en-US" dirty="0"/>
              <a:t>principal) se </a:t>
            </a:r>
            <a:r>
              <a:rPr lang="en-US" dirty="0" err="1"/>
              <a:t>realizează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naturii</a:t>
            </a:r>
            <a:r>
              <a:rPr lang="en-US" dirty="0"/>
              <a:t> </a:t>
            </a:r>
            <a:r>
              <a:rPr lang="en-US" dirty="0" err="1"/>
              <a:t>circulației</a:t>
            </a:r>
            <a:r>
              <a:rPr lang="en-US" dirty="0"/>
              <a:t> </a:t>
            </a:r>
            <a:r>
              <a:rPr lang="en-US" dirty="0" err="1"/>
              <a:t>sângelui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, </a:t>
            </a:r>
            <a:r>
              <a:rPr lang="en-US" dirty="0" err="1"/>
              <a:t>arteriolele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arterele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din </a:t>
            </a:r>
            <a:r>
              <a:rPr lang="en-US" dirty="0" err="1"/>
              <a:t>piele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țesutul</a:t>
            </a:r>
            <a:r>
              <a:rPr lang="en-US" dirty="0"/>
              <a:t> </a:t>
            </a:r>
            <a:r>
              <a:rPr lang="en-US" dirty="0" err="1"/>
              <a:t>subcutanat</a:t>
            </a:r>
            <a:r>
              <a:rPr lang="en-US" dirty="0"/>
              <a:t> se </a:t>
            </a:r>
            <a:r>
              <a:rPr lang="en-US" dirty="0" err="1"/>
              <a:t>îngustează</a:t>
            </a:r>
            <a:r>
              <a:rPr lang="en-US" dirty="0"/>
              <a:t>.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sanguin</a:t>
            </a:r>
            <a:r>
              <a:rPr lang="en-US" dirty="0"/>
              <a:t> la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(se </a:t>
            </a:r>
            <a:r>
              <a:rPr lang="en-US" dirty="0" err="1"/>
              <a:t>manifestă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albirea</a:t>
            </a:r>
            <a:r>
              <a:rPr lang="en-US" dirty="0"/>
              <a:t> </a:t>
            </a:r>
            <a:r>
              <a:rPr lang="en-US" dirty="0" err="1"/>
              <a:t>pielii</a:t>
            </a:r>
            <a:r>
              <a:rPr lang="en-US" dirty="0"/>
              <a:t>). Drept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de la </a:t>
            </a:r>
            <a:r>
              <a:rPr lang="en-US" dirty="0" err="1"/>
              <a:t>organele</a:t>
            </a:r>
            <a:r>
              <a:rPr lang="en-US" dirty="0"/>
              <a:t> interne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mușchi</a:t>
            </a:r>
            <a:r>
              <a:rPr lang="en-US" dirty="0"/>
              <a:t> la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înconjurător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, </a:t>
            </a:r>
            <a:r>
              <a:rPr lang="en-US" dirty="0" err="1"/>
              <a:t>vasele</a:t>
            </a:r>
            <a:r>
              <a:rPr lang="en-US" dirty="0"/>
              <a:t> se </a:t>
            </a:r>
            <a:r>
              <a:rPr lang="en-US" dirty="0" err="1"/>
              <a:t>dilată</a:t>
            </a:r>
            <a:r>
              <a:rPr lang="en-US" dirty="0"/>
              <a:t> (</a:t>
            </a:r>
            <a:r>
              <a:rPr lang="en-US" dirty="0" err="1"/>
              <a:t>pielea</a:t>
            </a:r>
            <a:r>
              <a:rPr lang="en-US" dirty="0"/>
              <a:t> se </a:t>
            </a:r>
            <a:r>
              <a:rPr lang="en-US" dirty="0" err="1"/>
              <a:t>înroșește</a:t>
            </a:r>
            <a:r>
              <a:rPr lang="en-US" dirty="0"/>
              <a:t>),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</a:t>
            </a:r>
            <a:r>
              <a:rPr lang="en-US" dirty="0" err="1"/>
              <a:t>sanguin</a:t>
            </a:r>
            <a:r>
              <a:rPr lang="en-US" dirty="0"/>
              <a:t>,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. </a:t>
            </a:r>
            <a:r>
              <a:rPr lang="ro-RO" dirty="0"/>
              <a:t>E.g. </a:t>
            </a:r>
            <a:r>
              <a:rPr lang="en-US" dirty="0"/>
              <a:t>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degetelor</a:t>
            </a:r>
            <a:r>
              <a:rPr lang="en-US" dirty="0"/>
              <a:t>,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care </a:t>
            </a:r>
            <a:r>
              <a:rPr lang="en-US" dirty="0" err="1"/>
              <a:t>curge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schimba</a:t>
            </a:r>
            <a:r>
              <a:rPr lang="en-US" dirty="0"/>
              <a:t> de </a:t>
            </a:r>
            <a:r>
              <a:rPr lang="en-US" dirty="0" err="1"/>
              <a:t>sute</a:t>
            </a:r>
            <a:r>
              <a:rPr lang="en-US" dirty="0"/>
              <a:t> de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! </a:t>
            </a:r>
            <a:endParaRPr lang="ro-RO" dirty="0"/>
          </a:p>
          <a:p>
            <a:pPr marL="0" indent="0">
              <a:buNone/>
            </a:pPr>
            <a:r>
              <a:rPr lang="en-US" b="1" dirty="0" err="1"/>
              <a:t>Transpirația</a:t>
            </a:r>
            <a:r>
              <a:rPr lang="en-US" b="1" dirty="0"/>
              <a:t> </a:t>
            </a:r>
            <a:r>
              <a:rPr lang="en-US" b="1" dirty="0" err="1"/>
              <a:t>crescută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de mare </a:t>
            </a:r>
            <a:r>
              <a:rPr lang="en-US" dirty="0" err="1"/>
              <a:t>importanță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00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35EF-8E41-7248-68D5-695FF220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Conceptul metodelor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măsurare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generării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căldur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corp</a:t>
            </a:r>
            <a:r>
              <a:rPr kumimoji="0" lang="ro-RO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ul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12EF-6781-7D5F-B6BA-83DFC92D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0972"/>
            <a:ext cx="10726271" cy="54198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a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măsurată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direct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calorimetrie</a:t>
            </a:r>
            <a:r>
              <a:rPr lang="en-US" dirty="0"/>
              <a:t>,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indirect,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indicatorilor</a:t>
            </a:r>
            <a:r>
              <a:rPr lang="en-US" dirty="0"/>
              <a:t> </a:t>
            </a:r>
            <a:r>
              <a:rPr lang="en-US" dirty="0" err="1"/>
              <a:t>respiratorii</a:t>
            </a:r>
            <a:r>
              <a:rPr lang="en-US" dirty="0"/>
              <a:t> (</a:t>
            </a:r>
            <a:r>
              <a:rPr lang="en-US" dirty="0" err="1"/>
              <a:t>consum</a:t>
            </a:r>
            <a:r>
              <a:rPr lang="en-US" dirty="0"/>
              <a:t> de </a:t>
            </a:r>
            <a:r>
              <a:rPr lang="en-US" dirty="0" err="1"/>
              <a:t>oxigen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dioxid</a:t>
            </a:r>
            <a:r>
              <a:rPr lang="en-US" dirty="0"/>
              <a:t> de carbon)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spirometrie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Alte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, </a:t>
            </a:r>
            <a:r>
              <a:rPr lang="en-US" dirty="0" err="1"/>
              <a:t>deși</a:t>
            </a:r>
            <a:r>
              <a:rPr lang="en-US" dirty="0"/>
              <a:t> nu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, ci </a:t>
            </a:r>
            <a:r>
              <a:rPr lang="en-US" dirty="0" err="1"/>
              <a:t>reflectă</a:t>
            </a:r>
            <a:r>
              <a:rPr lang="en-US" dirty="0"/>
              <a:t> </a:t>
            </a:r>
            <a:r>
              <a:rPr lang="en-US" dirty="0" err="1"/>
              <a:t>echilibrul</a:t>
            </a:r>
            <a:r>
              <a:rPr lang="en-US" dirty="0"/>
              <a:t> </a:t>
            </a:r>
            <a:r>
              <a:rPr lang="en-US" dirty="0" err="1"/>
              <a:t>termic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metodele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a </a:t>
            </a:r>
            <a:r>
              <a:rPr lang="en-US" dirty="0" err="1"/>
              <a:t>rezistenței</a:t>
            </a:r>
            <a:r>
              <a:rPr lang="en-US" dirty="0"/>
              <a:t> </a:t>
            </a:r>
            <a:r>
              <a:rPr lang="en-US" dirty="0" err="1"/>
              <a:t>termice</a:t>
            </a:r>
            <a:r>
              <a:rPr lang="en-US" dirty="0"/>
              <a:t> a </a:t>
            </a:r>
            <a:r>
              <a:rPr lang="en-US" dirty="0" err="1"/>
              <a:t>corpului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Metode </a:t>
            </a:r>
            <a:r>
              <a:rPr lang="en-US" b="1" dirty="0" err="1"/>
              <a:t>directe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 err="1"/>
              <a:t>Calorimetrie</a:t>
            </a:r>
            <a:r>
              <a:rPr lang="en-US" b="1" dirty="0"/>
              <a:t>: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de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 err="1"/>
              <a:t>Calorimetrie</a:t>
            </a:r>
            <a:r>
              <a:rPr lang="en-US" b="1" dirty="0"/>
              <a:t> </a:t>
            </a:r>
            <a:r>
              <a:rPr lang="en-US" b="1" dirty="0" err="1"/>
              <a:t>indirectă</a:t>
            </a:r>
            <a:r>
              <a:rPr lang="en-US" dirty="0"/>
              <a:t>: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analizând</a:t>
            </a:r>
            <a:r>
              <a:rPr lang="en-US" dirty="0"/>
              <a:t> </a:t>
            </a:r>
            <a:r>
              <a:rPr lang="en-US" dirty="0" err="1"/>
              <a:t>consumul</a:t>
            </a:r>
            <a:r>
              <a:rPr lang="en-US" dirty="0"/>
              <a:t> de </a:t>
            </a:r>
            <a:r>
              <a:rPr lang="en-US" dirty="0" err="1"/>
              <a:t>oxigen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dioxid</a:t>
            </a:r>
            <a:r>
              <a:rPr lang="en-US" dirty="0"/>
              <a:t> de carbon.</a:t>
            </a:r>
          </a:p>
          <a:p>
            <a:pPr marL="0" indent="0">
              <a:buNone/>
            </a:pPr>
            <a:r>
              <a:rPr lang="en-US" b="1" dirty="0" err="1"/>
              <a:t>Calorimetrie</a:t>
            </a:r>
            <a:r>
              <a:rPr lang="en-US" b="1" dirty="0"/>
              <a:t> </a:t>
            </a:r>
            <a:r>
              <a:rPr lang="en-US" b="1" dirty="0" err="1"/>
              <a:t>directă</a:t>
            </a:r>
            <a:r>
              <a:rPr lang="en-US" dirty="0"/>
              <a:t>: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a </a:t>
            </a:r>
            <a:r>
              <a:rPr lang="en-US" dirty="0" err="1"/>
              <a:t>căldurii</a:t>
            </a:r>
            <a:r>
              <a:rPr lang="en-US" dirty="0"/>
              <a:t> </a:t>
            </a:r>
            <a:r>
              <a:rPr lang="en-US" dirty="0" err="1"/>
              <a:t>eliberate</a:t>
            </a:r>
            <a:r>
              <a:rPr lang="en-US" dirty="0"/>
              <a:t> de </a:t>
            </a:r>
            <a:r>
              <a:rPr lang="en-US" dirty="0" err="1"/>
              <a:t>corp</a:t>
            </a:r>
            <a:r>
              <a:rPr lang="en-US" dirty="0"/>
              <a:t>,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situații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biomedicală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Metode </a:t>
            </a:r>
            <a:r>
              <a:rPr lang="en-US" b="1" dirty="0" err="1"/>
              <a:t>indirecte</a:t>
            </a:r>
            <a:r>
              <a:rPr lang="en-US" b="1" dirty="0"/>
              <a:t> (</a:t>
            </a:r>
            <a:r>
              <a:rPr lang="en-US" b="1" dirty="0" err="1"/>
              <a:t>bazate</a:t>
            </a:r>
            <a:r>
              <a:rPr lang="en-US" b="1" dirty="0"/>
              <a:t> pe </a:t>
            </a:r>
            <a:r>
              <a:rPr lang="en-US" b="1" dirty="0" err="1"/>
              <a:t>indicatori</a:t>
            </a:r>
            <a:r>
              <a:rPr lang="en-US" b="1" dirty="0"/>
              <a:t> </a:t>
            </a:r>
            <a:r>
              <a:rPr lang="en-US" b="1" dirty="0" err="1"/>
              <a:t>corporeali</a:t>
            </a:r>
            <a:r>
              <a:rPr lang="en-US" b="1" dirty="0"/>
              <a:t>): </a:t>
            </a:r>
          </a:p>
          <a:p>
            <a:pPr marL="0" indent="0">
              <a:buNone/>
            </a:pPr>
            <a:r>
              <a:rPr lang="en-US" b="1" dirty="0" err="1"/>
              <a:t>Determinarea</a:t>
            </a:r>
            <a:r>
              <a:rPr lang="en-US" b="1" dirty="0"/>
              <a:t> </a:t>
            </a:r>
            <a:r>
              <a:rPr lang="en-US" b="1" dirty="0" err="1"/>
              <a:t>temperaturii</a:t>
            </a:r>
            <a:r>
              <a:rPr lang="en-US" b="1" dirty="0"/>
              <a:t> </a:t>
            </a:r>
            <a:r>
              <a:rPr lang="en-US" b="1" dirty="0" err="1"/>
              <a:t>corpului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 err="1"/>
              <a:t>Deși</a:t>
            </a:r>
            <a:r>
              <a:rPr lang="en-US" dirty="0"/>
              <a:t> nu </a:t>
            </a:r>
            <a:r>
              <a:rPr lang="en-US" dirty="0" err="1"/>
              <a:t>măsoară</a:t>
            </a:r>
            <a:r>
              <a:rPr lang="en-US" dirty="0"/>
              <a:t> direct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indicator important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al </a:t>
            </a:r>
            <a:r>
              <a:rPr lang="en-US" dirty="0" err="1"/>
              <a:t>echilibrului</a:t>
            </a:r>
            <a:r>
              <a:rPr lang="en-US" dirty="0"/>
              <a:t> </a:t>
            </a:r>
            <a:r>
              <a:rPr lang="en-US" dirty="0" err="1"/>
              <a:t>termic</a:t>
            </a:r>
            <a:r>
              <a:rPr lang="en-US" dirty="0"/>
              <a:t>, o </a:t>
            </a:r>
            <a:r>
              <a:rPr lang="en-US" dirty="0" err="1"/>
              <a:t>modificare</a:t>
            </a:r>
            <a:r>
              <a:rPr lang="en-US" dirty="0"/>
              <a:t> a </a:t>
            </a:r>
            <a:r>
              <a:rPr lang="en-US" dirty="0" err="1"/>
              <a:t>acesteia</a:t>
            </a:r>
            <a:r>
              <a:rPr lang="en-US" dirty="0"/>
              <a:t> </a:t>
            </a:r>
            <a:r>
              <a:rPr lang="en-US" dirty="0" err="1"/>
              <a:t>putând</a:t>
            </a:r>
            <a:r>
              <a:rPr lang="en-US" dirty="0"/>
              <a:t> indica o </a:t>
            </a:r>
            <a:r>
              <a:rPr lang="en-US" dirty="0" err="1"/>
              <a:t>supraproducție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pierdere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Măsurarea</a:t>
            </a:r>
            <a:r>
              <a:rPr lang="en-US" b="1" dirty="0"/>
              <a:t> </a:t>
            </a:r>
            <a:r>
              <a:rPr lang="en-US" b="1" dirty="0" err="1"/>
              <a:t>rezistenței</a:t>
            </a:r>
            <a:r>
              <a:rPr lang="en-US" b="1" dirty="0"/>
              <a:t> </a:t>
            </a:r>
            <a:r>
              <a:rPr lang="en-US" b="1" dirty="0" err="1"/>
              <a:t>termice</a:t>
            </a:r>
            <a:r>
              <a:rPr lang="en-US" b="1" dirty="0"/>
              <a:t> a </a:t>
            </a:r>
            <a:r>
              <a:rPr lang="en-US" b="1" dirty="0" err="1"/>
              <a:t>corpului</a:t>
            </a:r>
            <a:r>
              <a:rPr lang="en-US" b="1" dirty="0"/>
              <a:t>:</a:t>
            </a:r>
            <a:r>
              <a:rPr lang="ro-RO" b="1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capacității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de a se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/>
              <a:t>transferului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ales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contextul</a:t>
            </a:r>
            <a:r>
              <a:rPr lang="en-US" dirty="0"/>
              <a:t> </a:t>
            </a:r>
            <a:r>
              <a:rPr lang="en-US" dirty="0" err="1"/>
              <a:t>adaptării</a:t>
            </a:r>
            <a:r>
              <a:rPr lang="en-US" dirty="0"/>
              <a:t> </a:t>
            </a:r>
            <a:r>
              <a:rPr lang="en-US" dirty="0" err="1"/>
              <a:t>termice</a:t>
            </a:r>
            <a:r>
              <a:rPr lang="en-US" dirty="0"/>
              <a:t> la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înconjurător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Aplicații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considerente</a:t>
            </a:r>
            <a:r>
              <a:rPr lang="en-US" b="1" dirty="0"/>
              <a:t>: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sportivă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metabolică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evalua</a:t>
            </a:r>
            <a:r>
              <a:rPr lang="en-US" dirty="0"/>
              <a:t> </a:t>
            </a:r>
            <a:r>
              <a:rPr lang="en-US" dirty="0" err="1"/>
              <a:t>metabolismul</a:t>
            </a:r>
            <a:r>
              <a:rPr lang="en-US" dirty="0"/>
              <a:t> </a:t>
            </a:r>
            <a:r>
              <a:rPr lang="en-US" dirty="0" err="1"/>
              <a:t>bazal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efortul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, </a:t>
            </a:r>
            <a:r>
              <a:rPr lang="en-US" dirty="0" err="1"/>
              <a:t>ajutând</a:t>
            </a:r>
            <a:r>
              <a:rPr lang="en-US" dirty="0"/>
              <a:t> la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proceselor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ale </a:t>
            </a:r>
            <a:r>
              <a:rPr lang="en-US" dirty="0" err="1"/>
              <a:t>corpului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Considerente</a:t>
            </a:r>
            <a:r>
              <a:rPr lang="en-US" b="1" dirty="0"/>
              <a:t> </a:t>
            </a:r>
            <a:r>
              <a:rPr lang="en-US" b="1" dirty="0" err="1"/>
              <a:t>tehnice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un </a:t>
            </a:r>
            <a:r>
              <a:rPr lang="en-US" dirty="0" err="1"/>
              <a:t>echipament</a:t>
            </a:r>
            <a:r>
              <a:rPr lang="en-US" dirty="0"/>
              <a:t> </a:t>
            </a:r>
            <a:r>
              <a:rPr lang="en-US" dirty="0" err="1"/>
              <a:t>specializat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proceduri</a:t>
            </a:r>
            <a:r>
              <a:rPr lang="en-US" dirty="0"/>
              <a:t> </a:t>
            </a:r>
            <a:r>
              <a:rPr lang="en-US" dirty="0" err="1"/>
              <a:t>riguroase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02D14-9A37-7201-B523-A779BB39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304" y="3318090"/>
            <a:ext cx="3273225" cy="16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5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3B6-9C33-4922-6312-68C5C8D1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27025"/>
            <a:ext cx="11353800" cy="1325563"/>
          </a:xfrm>
        </p:spPr>
        <p:txBody>
          <a:bodyPr>
            <a:normAutofit/>
          </a:bodyPr>
          <a:lstStyle/>
          <a:p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Parametrii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termodinamic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6BF2-5F63-EF83-F54A-E0175D4A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193675" lvl="0" indent="-342900" algn="just">
              <a:spcBef>
                <a:spcPts val="58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1670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Obiectul de studiu în termodinamică se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numeşte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 termodinamic. </a:t>
            </a:r>
          </a:p>
          <a:p>
            <a:pPr marL="342900" marR="193675" lvl="0" indent="-342900" algn="just">
              <a:spcBef>
                <a:spcPts val="58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1670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Sistemul termodinamic este definit ca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o-RO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porţiune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finită din univers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delimitată fizic sau imaginar de restul universului, numit mediu exterior.</a:t>
            </a:r>
            <a:endParaRPr lang="en-US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92405" lvl="0" indent="0" algn="just">
              <a:spcBef>
                <a:spcPts val="605"/>
              </a:spcBef>
              <a:buSzPts val="1000"/>
              <a:buNone/>
              <a:tabLst>
                <a:tab pos="66230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sistem termodinamic este caracterizat la un moment dat printr-un set de parametri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numiţi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parametri de stare. </a:t>
            </a:r>
          </a:p>
          <a:p>
            <a:pPr marL="0" marR="192405" lvl="0" indent="0" algn="just">
              <a:spcBef>
                <a:spcPts val="605"/>
              </a:spcBef>
              <a:buSzPts val="1000"/>
              <a:buNone/>
              <a:tabLst>
                <a:tab pos="66230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ex.: un gaz într-un cilindru cu piston este un sistem termodinamic, caracterizat prin parametrii de stare presiune p, temperatură T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volum V.</a:t>
            </a:r>
            <a:endParaRPr lang="en-US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69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5B66B70-43D6-5F8E-EBD7-13D25FD2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199697"/>
            <a:ext cx="11424556" cy="56583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Dar, </a:t>
            </a:r>
            <a:r>
              <a:rPr lang="en-US" dirty="0" err="1"/>
              <a:t>Funcțiile</a:t>
            </a:r>
            <a:r>
              <a:rPr lang="en-US" dirty="0"/>
              <a:t> „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” </a:t>
            </a:r>
            <a:r>
              <a:rPr lang="en-US" dirty="0" err="1"/>
              <a:t>și</a:t>
            </a:r>
            <a:r>
              <a:rPr lang="en-US" dirty="0"/>
              <a:t> „</a:t>
            </a:r>
            <a:r>
              <a:rPr lang="en-US" dirty="0" err="1"/>
              <a:t>entalpie</a:t>
            </a:r>
            <a:r>
              <a:rPr lang="en-US" dirty="0"/>
              <a:t>” nu </a:t>
            </a:r>
            <a:r>
              <a:rPr lang="en-US" dirty="0" err="1"/>
              <a:t>oferă</a:t>
            </a:r>
            <a:r>
              <a:rPr lang="en-US" dirty="0"/>
              <a:t> un </a:t>
            </a:r>
            <a:r>
              <a:rPr lang="en-US" dirty="0" err="1"/>
              <a:t>răspuns</a:t>
            </a:r>
            <a:r>
              <a:rPr lang="en-US" dirty="0"/>
              <a:t> </a:t>
            </a:r>
            <a:r>
              <a:rPr lang="en-US" dirty="0" err="1"/>
              <a:t>lipsit</a:t>
            </a:r>
            <a:r>
              <a:rPr lang="en-US" dirty="0"/>
              <a:t> de </a:t>
            </a:r>
            <a:r>
              <a:rPr lang="en-US" dirty="0" err="1"/>
              <a:t>ambiguitate</a:t>
            </a:r>
            <a:r>
              <a:rPr lang="en-US" dirty="0"/>
              <a:t> la </a:t>
            </a:r>
            <a:r>
              <a:rPr lang="en-US" dirty="0" err="1"/>
              <a:t>întrebarea</a:t>
            </a:r>
            <a:r>
              <a:rPr lang="en-US" dirty="0"/>
              <a:t> </a:t>
            </a:r>
            <a:r>
              <a:rPr lang="en-US" dirty="0" err="1"/>
              <a:t>posibilității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ro-RO" dirty="0"/>
              <a:t> precum și despre direcția proceselor</a:t>
            </a:r>
            <a:r>
              <a:rPr lang="en-US" dirty="0"/>
              <a:t>. </a:t>
            </a:r>
            <a:r>
              <a:rPr lang="ro-RO" dirty="0"/>
              <a:t>Despre acestea ne va concretiza </a:t>
            </a:r>
            <a:r>
              <a:rPr lang="ro-RO" b="1" dirty="0"/>
              <a:t>a II lege a termodinamicii</a:t>
            </a:r>
            <a:endParaRPr lang="en-US" b="1" dirty="0"/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se </a:t>
            </a:r>
            <a:r>
              <a:rPr lang="en-US" dirty="0" err="1"/>
              <a:t>modifică</a:t>
            </a:r>
            <a:r>
              <a:rPr lang="en-US" dirty="0"/>
              <a:t>,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a </a:t>
            </a:r>
            <a:r>
              <a:rPr lang="en-US" dirty="0" err="1"/>
              <a:t>lucrului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corespunde</a:t>
            </a:r>
            <a:r>
              <a:rPr lang="en-US" dirty="0"/>
              <a:t> </a:t>
            </a:r>
            <a:r>
              <a:rPr lang="en-US" dirty="0" err="1"/>
              <a:t>valorii</a:t>
            </a:r>
            <a:r>
              <a:rPr lang="en-US" dirty="0"/>
              <a:t> </a:t>
            </a:r>
            <a:r>
              <a:rPr lang="en-US" dirty="0" err="1"/>
              <a:t>minime</a:t>
            </a:r>
            <a:r>
              <a:rPr lang="en-US" dirty="0"/>
              <a:t> a </a:t>
            </a:r>
            <a:r>
              <a:rPr lang="en-US" dirty="0" err="1"/>
              <a:t>căldurii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absolută</a:t>
            </a:r>
            <a:r>
              <a:rPr lang="en-US" dirty="0"/>
              <a:t>). </a:t>
            </a:r>
            <a:r>
              <a:rPr lang="en-US" dirty="0" err="1"/>
              <a:t>Raportul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minimă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la care se </a:t>
            </a:r>
            <a:r>
              <a:rPr lang="en-US" dirty="0" err="1"/>
              <a:t>desfășoară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izoterm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 err="1"/>
              <a:t>căldură</a:t>
            </a:r>
            <a:r>
              <a:rPr lang="en-US" b="1" dirty="0"/>
              <a:t> </a:t>
            </a:r>
            <a:r>
              <a:rPr lang="en-US" b="1" dirty="0" err="1"/>
              <a:t>redusă</a:t>
            </a:r>
            <a:r>
              <a:rPr lang="en-US" dirty="0"/>
              <a:t>. </a:t>
            </a:r>
          </a:p>
          <a:p>
            <a:r>
              <a:rPr lang="en-US" b="1" dirty="0" err="1"/>
              <a:t>Entropia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funcție</a:t>
            </a:r>
            <a:r>
              <a:rPr lang="en-US" dirty="0"/>
              <a:t> a </a:t>
            </a:r>
            <a:r>
              <a:rPr lang="en-US" dirty="0" err="1"/>
              <a:t>stării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, al </a:t>
            </a:r>
            <a:r>
              <a:rPr lang="en-US" dirty="0" err="1"/>
              <a:t>cărei</a:t>
            </a:r>
            <a:r>
              <a:rPr lang="en-US" dirty="0"/>
              <a:t> increment (</a:t>
            </a:r>
            <a:r>
              <a:rPr lang="el-GR" dirty="0"/>
              <a:t>Δ</a:t>
            </a:r>
            <a:r>
              <a:rPr lang="en-US" dirty="0"/>
              <a:t>S) </a:t>
            </a:r>
            <a:r>
              <a:rPr lang="en-US" dirty="0" err="1"/>
              <a:t>este</a:t>
            </a:r>
            <a:r>
              <a:rPr lang="en-US" dirty="0"/>
              <a:t> egal cu </a:t>
            </a:r>
            <a:r>
              <a:rPr lang="en-US" dirty="0" err="1"/>
              <a:t>căldura</a:t>
            </a:r>
            <a:r>
              <a:rPr lang="en-US" dirty="0"/>
              <a:t> (</a:t>
            </a:r>
            <a:r>
              <a:rPr lang="en-US" dirty="0" err="1"/>
              <a:t>Qmin</a:t>
            </a:r>
            <a:r>
              <a:rPr lang="en-US" dirty="0"/>
              <a:t>) </a:t>
            </a:r>
            <a:r>
              <a:rPr lang="en-US" dirty="0" err="1"/>
              <a:t>furnizată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izoterm</a:t>
            </a:r>
            <a:r>
              <a:rPr lang="en-US" dirty="0"/>
              <a:t>, </a:t>
            </a:r>
            <a:r>
              <a:rPr lang="en-US" dirty="0" err="1"/>
              <a:t>împărțită</a:t>
            </a:r>
            <a:r>
              <a:rPr lang="en-US" dirty="0"/>
              <a:t> la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absolută</a:t>
            </a:r>
            <a:r>
              <a:rPr lang="en-US" dirty="0"/>
              <a:t> (T) la care se </a:t>
            </a:r>
            <a:r>
              <a:rPr lang="en-US" dirty="0" err="1"/>
              <a:t>desfășoară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S ≥ </a:t>
            </a:r>
            <a:r>
              <a:rPr lang="en-US" b="1" dirty="0" err="1">
                <a:solidFill>
                  <a:srgbClr val="FF0000"/>
                </a:solidFill>
              </a:rPr>
              <a:t>Qmin</a:t>
            </a:r>
            <a:r>
              <a:rPr lang="en-US" b="1" dirty="0">
                <a:solidFill>
                  <a:srgbClr val="FF0000"/>
                </a:solidFill>
              </a:rPr>
              <a:t>/T, </a:t>
            </a:r>
          </a:p>
          <a:p>
            <a:pPr marL="0" indent="0" algn="just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dirty="0" err="1"/>
              <a:t>Qmin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incrementul</a:t>
            </a:r>
            <a:r>
              <a:rPr lang="en-US" dirty="0"/>
              <a:t> minim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furnizat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 err="1"/>
              <a:t>Ecuația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expresie</a:t>
            </a:r>
            <a:r>
              <a:rPr lang="en-US" dirty="0"/>
              <a:t> </a:t>
            </a:r>
            <a:r>
              <a:rPr lang="en-US" dirty="0" err="1"/>
              <a:t>matematică</a:t>
            </a:r>
            <a:r>
              <a:rPr lang="en-US" dirty="0"/>
              <a:t> a </a:t>
            </a:r>
            <a:r>
              <a:rPr lang="en-US" dirty="0" err="1"/>
              <a:t>celei</a:t>
            </a:r>
            <a:r>
              <a:rPr lang="en-US" dirty="0"/>
              <a:t> de-</a:t>
            </a:r>
            <a:r>
              <a:rPr lang="en-US" b="1" dirty="0"/>
              <a:t>a </a:t>
            </a:r>
            <a:r>
              <a:rPr lang="en-US" b="1" dirty="0" err="1"/>
              <a:t>doua</a:t>
            </a:r>
            <a:r>
              <a:rPr lang="en-US" b="1" dirty="0"/>
              <a:t> </a:t>
            </a:r>
            <a:r>
              <a:rPr lang="en-US" b="1" dirty="0" err="1"/>
              <a:t>legi</a:t>
            </a:r>
            <a:r>
              <a:rPr lang="en-US" b="1" dirty="0"/>
              <a:t> a </a:t>
            </a:r>
            <a:r>
              <a:rPr lang="en-US" b="1" dirty="0" err="1"/>
              <a:t>termodinamicii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 err="1"/>
              <a:t>Semnul</a:t>
            </a:r>
            <a:r>
              <a:rPr lang="en-US" dirty="0"/>
              <a:t> „&gt;” </a:t>
            </a:r>
            <a:r>
              <a:rPr lang="en-US" dirty="0" err="1"/>
              <a:t>corespunde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ireversibil</a:t>
            </a:r>
            <a:r>
              <a:rPr lang="en-US" dirty="0"/>
              <a:t> (real),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semnul</a:t>
            </a:r>
            <a:r>
              <a:rPr lang="en-US" dirty="0"/>
              <a:t> „=" </a:t>
            </a:r>
            <a:r>
              <a:rPr lang="en-US" dirty="0" err="1"/>
              <a:t>corespunde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reversibil</a:t>
            </a:r>
            <a:r>
              <a:rPr lang="en-US" dirty="0"/>
              <a:t> (ideal).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59192-87C8-79A5-FA27-4AC5A78B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671" y="323851"/>
            <a:ext cx="1681843" cy="721178"/>
          </a:xfrm>
        </p:spPr>
        <p:txBody>
          <a:bodyPr>
            <a:normAutofit/>
          </a:bodyPr>
          <a:lstStyle/>
          <a:p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Entropia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3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85E00A7-32A4-31F2-C0ED-92700D46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894614"/>
          </a:xfrm>
        </p:spPr>
        <p:txBody>
          <a:bodyPr>
            <a:normAutofit/>
          </a:bodyPr>
          <a:lstStyle/>
          <a:p>
            <a:r>
              <a:rPr lang="en-US" dirty="0" err="1"/>
              <a:t>Ideea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 a </a:t>
            </a:r>
            <a:r>
              <a:rPr lang="en-US" dirty="0" err="1"/>
              <a:t>celei</a:t>
            </a:r>
            <a:r>
              <a:rPr lang="en-US" dirty="0"/>
              <a:t> de-a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legi</a:t>
            </a:r>
            <a:r>
              <a:rPr lang="en-US" dirty="0"/>
              <a:t> a </a:t>
            </a:r>
            <a:r>
              <a:rPr lang="en-US" dirty="0" err="1"/>
              <a:t>termodinamicii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inevitabilitatea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disipării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energiei</a:t>
            </a:r>
            <a:r>
              <a:rPr lang="en-US" b="1" dirty="0">
                <a:solidFill>
                  <a:srgbClr val="FF0000"/>
                </a:solidFill>
              </a:rPr>
              <a:t> sub </a:t>
            </a:r>
            <a:r>
              <a:rPr lang="en-US" b="1" dirty="0" err="1">
                <a:solidFill>
                  <a:srgbClr val="FF0000"/>
                </a:solidFill>
              </a:rPr>
              <a:t>formă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căldură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datorită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asimetriei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tranzițiilor</a:t>
            </a:r>
            <a:r>
              <a:rPr lang="en-US" b="1" dirty="0">
                <a:solidFill>
                  <a:srgbClr val="FF0000"/>
                </a:solidFill>
              </a:rPr>
              <a:t> „</a:t>
            </a:r>
            <a:r>
              <a:rPr lang="en-US" b="1" dirty="0" err="1">
                <a:solidFill>
                  <a:srgbClr val="FF0000"/>
                </a:solidFill>
              </a:rPr>
              <a:t>căldură</a:t>
            </a:r>
            <a:r>
              <a:rPr lang="en-US" b="1" dirty="0">
                <a:solidFill>
                  <a:srgbClr val="FF0000"/>
                </a:solidFill>
              </a:rPr>
              <a:t> ↔ </a:t>
            </a:r>
            <a:r>
              <a:rPr lang="en-US" b="1" dirty="0" err="1">
                <a:solidFill>
                  <a:srgbClr val="FF0000"/>
                </a:solidFill>
              </a:rPr>
              <a:t>lucru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mecanic</a:t>
            </a:r>
            <a:r>
              <a:rPr lang="en-US" b="1" dirty="0">
                <a:solidFill>
                  <a:srgbClr val="FF0000"/>
                </a:solidFill>
              </a:rPr>
              <a:t>” </a:t>
            </a:r>
            <a:r>
              <a:rPr lang="en-US" b="1" dirty="0" err="1">
                <a:solidFill>
                  <a:srgbClr val="FF0000"/>
                </a:solidFill>
              </a:rPr>
              <a:t>și</a:t>
            </a:r>
            <a:r>
              <a:rPr lang="en-US" b="1" dirty="0">
                <a:solidFill>
                  <a:srgbClr val="FF0000"/>
                </a:solidFill>
              </a:rPr>
              <a:t> „</a:t>
            </a:r>
            <a:r>
              <a:rPr lang="en-US" b="1" dirty="0" err="1">
                <a:solidFill>
                  <a:srgbClr val="FF0000"/>
                </a:solidFill>
              </a:rPr>
              <a:t>lucru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mecanic</a:t>
            </a:r>
            <a:r>
              <a:rPr lang="en-US" b="1" dirty="0">
                <a:solidFill>
                  <a:srgbClr val="FF0000"/>
                </a:solidFill>
              </a:rPr>
              <a:t> ↔ </a:t>
            </a:r>
            <a:r>
              <a:rPr lang="en-US" b="1" dirty="0" err="1">
                <a:solidFill>
                  <a:srgbClr val="FF0000"/>
                </a:solidFill>
              </a:rPr>
              <a:t>căldură</a:t>
            </a:r>
            <a:r>
              <a:rPr lang="en-US" b="1" dirty="0">
                <a:solidFill>
                  <a:srgbClr val="FF0000"/>
                </a:solidFill>
              </a:rPr>
              <a:t>” la </a:t>
            </a:r>
            <a:r>
              <a:rPr lang="en-US" b="1" dirty="0" err="1">
                <a:solidFill>
                  <a:srgbClr val="FF0000"/>
                </a:solidFill>
              </a:rPr>
              <a:t>nivel</a:t>
            </a:r>
            <a:r>
              <a:rPr lang="en-US" b="1" dirty="0">
                <a:solidFill>
                  <a:srgbClr val="FF0000"/>
                </a:solidFill>
              </a:rPr>
              <a:t> molecular-</a:t>
            </a:r>
            <a:r>
              <a:rPr lang="en-US" b="1" dirty="0" err="1">
                <a:solidFill>
                  <a:srgbClr val="FF0000"/>
                </a:solidFill>
              </a:rPr>
              <a:t>cinetic</a:t>
            </a:r>
            <a:r>
              <a:rPr lang="en-US" dirty="0"/>
              <a:t>. </a:t>
            </a:r>
          </a:p>
          <a:p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tind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transforme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disipeze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b="1" dirty="0" err="1"/>
              <a:t>căldura</a:t>
            </a:r>
            <a:r>
              <a:rPr lang="en-US" b="1" dirty="0"/>
              <a:t> nu </a:t>
            </a:r>
            <a:r>
              <a:rPr lang="en-US" b="1" dirty="0" err="1"/>
              <a:t>poate</a:t>
            </a:r>
            <a:r>
              <a:rPr lang="en-US" b="1" dirty="0"/>
              <a:t> fi </a:t>
            </a:r>
            <a:r>
              <a:rPr lang="en-US" b="1" dirty="0" err="1"/>
              <a:t>complet</a:t>
            </a:r>
            <a:r>
              <a:rPr lang="en-US" b="1" dirty="0"/>
              <a:t> </a:t>
            </a:r>
            <a:r>
              <a:rPr lang="en-US" b="1" dirty="0" err="1"/>
              <a:t>convertită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lucru</a:t>
            </a:r>
            <a:r>
              <a:rPr lang="en-US" b="1" dirty="0"/>
              <a:t> </a:t>
            </a:r>
            <a:r>
              <a:rPr lang="en-US" b="1" dirty="0" err="1"/>
              <a:t>mecanic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formularea</a:t>
            </a:r>
            <a:r>
              <a:rPr lang="en-US" dirty="0"/>
              <a:t> </a:t>
            </a:r>
            <a:r>
              <a:rPr lang="en-US" dirty="0" err="1"/>
              <a:t>celei</a:t>
            </a:r>
            <a:r>
              <a:rPr lang="en-US" dirty="0"/>
              <a:t> de-a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legi</a:t>
            </a:r>
            <a:r>
              <a:rPr lang="en-US" dirty="0"/>
              <a:t> a </a:t>
            </a:r>
            <a:r>
              <a:rPr lang="en-US" dirty="0" err="1"/>
              <a:t>termodinamicii</a:t>
            </a:r>
            <a:r>
              <a:rPr lang="en-US" dirty="0"/>
              <a:t>.</a:t>
            </a:r>
          </a:p>
          <a:p>
            <a:r>
              <a:rPr lang="en-US" dirty="0"/>
              <a:t>SAU,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transfer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transformare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entropia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(</a:t>
            </a:r>
            <a:r>
              <a:rPr lang="en-US" dirty="0" err="1"/>
              <a:t>dezordinea</a:t>
            </a:r>
            <a:r>
              <a:rPr lang="en-US" dirty="0"/>
              <a:t>)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izolat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timp.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sunt </a:t>
            </a:r>
            <a:r>
              <a:rPr lang="en-US" dirty="0" err="1"/>
              <a:t>ireversibile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conversiile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nu sunt </a:t>
            </a:r>
            <a:r>
              <a:rPr lang="en-US" dirty="0" err="1"/>
              <a:t>niciodată</a:t>
            </a:r>
            <a:r>
              <a:rPr lang="en-US" dirty="0"/>
              <a:t> 100% </a:t>
            </a:r>
            <a:r>
              <a:rPr lang="en-US" dirty="0" err="1"/>
              <a:t>eficiente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6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859E4F-F383-316B-7679-E0E491A4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2-nd Law of Thermodynamic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B05C8EB-4933-C726-EB17-0E61BC0F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96300" cy="4351338"/>
          </a:xfrm>
        </p:spPr>
        <p:txBody>
          <a:bodyPr/>
          <a:lstStyle/>
          <a:p>
            <a:r>
              <a:rPr lang="en-US" dirty="0"/>
              <a:t>(Kelvin): „Nu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</a:t>
            </a:r>
            <a:r>
              <a:rPr lang="en-US" dirty="0" err="1"/>
              <a:t>niciun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ciclic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preluată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fierbinte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transformată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.” (de </a:t>
            </a:r>
            <a:r>
              <a:rPr lang="en-US" dirty="0" err="1"/>
              <a:t>exemplu</a:t>
            </a:r>
            <a:r>
              <a:rPr lang="en-US" dirty="0"/>
              <a:t>, motor)</a:t>
            </a:r>
          </a:p>
          <a:p>
            <a:r>
              <a:rPr lang="en-US" dirty="0"/>
              <a:t>(Clausius): „</a:t>
            </a:r>
            <a:r>
              <a:rPr lang="en-US" dirty="0" err="1"/>
              <a:t>Căldura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de la un </a:t>
            </a:r>
            <a:r>
              <a:rPr lang="en-US" dirty="0" err="1"/>
              <a:t>corp</a:t>
            </a:r>
            <a:r>
              <a:rPr lang="en-US" dirty="0"/>
              <a:t> cu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la </a:t>
            </a:r>
            <a:r>
              <a:rPr lang="en-US" dirty="0" err="1"/>
              <a:t>unul</a:t>
            </a:r>
            <a:r>
              <a:rPr lang="en-US" dirty="0"/>
              <a:t> cu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a se </a:t>
            </a:r>
            <a:r>
              <a:rPr lang="en-US" dirty="0" err="1"/>
              <a:t>efectua</a:t>
            </a:r>
            <a:r>
              <a:rPr lang="en-US" dirty="0"/>
              <a:t> un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.”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frigider</a:t>
            </a:r>
            <a:r>
              <a:rPr lang="en-US" dirty="0"/>
              <a:t>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8C5BAA-B87A-873A-527D-542DE8DC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4945" y="2073275"/>
            <a:ext cx="231320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72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E24F9-F8E1-FD2E-9801-11AAD222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5750"/>
            <a:ext cx="11029335" cy="6305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Cel mai controversat aspect al termodinamicii biologice este legat de al doilea principiu al termodinamicii.</a:t>
            </a:r>
          </a:p>
          <a:p>
            <a:pPr marL="0" indent="0">
              <a:buNone/>
            </a:pPr>
            <a:r>
              <a:rPr lang="ro-RO" dirty="0"/>
              <a:t>Câteva scurte comentarii legate de acest principiu.</a:t>
            </a:r>
            <a:endParaRPr lang="en-US" dirty="0"/>
          </a:p>
          <a:p>
            <a:pPr lvl="0"/>
            <a:r>
              <a:rPr lang="ro-RO" dirty="0" err="1"/>
              <a:t>Enunţul</a:t>
            </a:r>
            <a:r>
              <a:rPr lang="ro-RO" dirty="0"/>
              <a:t> său din fizica clasică are mai multe formulări echivalente.</a:t>
            </a:r>
            <a:endParaRPr lang="en-US" dirty="0"/>
          </a:p>
          <a:p>
            <a:pPr lvl="1"/>
            <a:r>
              <a:rPr lang="ro-RO" sz="2800" dirty="0"/>
              <a:t>Căldura nu poate trece de la sine de la un corp cu temperatură mai scăzută la unul cu temperatură mai ridicată</a:t>
            </a:r>
          </a:p>
          <a:p>
            <a:pPr lvl="1"/>
            <a:r>
              <a:rPr lang="ro-RO" sz="2800" dirty="0"/>
              <a:t>În procesele termodinamice entropia nu poate scădea; </a:t>
            </a:r>
            <a:r>
              <a:rPr lang="ro-RO" sz="2800" dirty="0" err="1"/>
              <a:t>variaţia</a:t>
            </a:r>
            <a:r>
              <a:rPr lang="ro-RO" sz="2800" dirty="0"/>
              <a:t> entropiei este zero în procese reversibile </a:t>
            </a:r>
            <a:r>
              <a:rPr lang="ro-RO" sz="2800" dirty="0" err="1"/>
              <a:t>şi</a:t>
            </a:r>
            <a:r>
              <a:rPr lang="ro-RO" sz="2800" dirty="0"/>
              <a:t> pozitivă în procesele ireversibile.</a:t>
            </a:r>
            <a:endParaRPr lang="en-US" sz="2800" dirty="0"/>
          </a:p>
          <a:p>
            <a:pPr lvl="0"/>
            <a:r>
              <a:rPr lang="ro-RO" dirty="0"/>
              <a:t>Entropia termodinamică poate fi corelată intuitiv (demonul lui Maxwell) cu gradul de ordine la scară moleculară. În procesele ireversibile </a:t>
            </a:r>
            <a:r>
              <a:rPr lang="ro-RO" dirty="0" err="1"/>
              <a:t>creşte</a:t>
            </a:r>
            <a:r>
              <a:rPr lang="ro-RO" dirty="0"/>
              <a:t> dezordinea moleculară (numărul de stări în care putem aranja moleculele componente) asociată cu </a:t>
            </a:r>
            <a:r>
              <a:rPr lang="ro-RO" dirty="0" err="1"/>
              <a:t>creşterea</a:t>
            </a:r>
            <a:r>
              <a:rPr lang="ro-RO" dirty="0"/>
              <a:t> entropiei. </a:t>
            </a:r>
            <a:r>
              <a:rPr lang="ro-RO" b="1" dirty="0"/>
              <a:t>Acest lucru este valabil pentru sisteme nevii.</a:t>
            </a:r>
            <a:endParaRPr lang="en-US" b="1" dirty="0"/>
          </a:p>
          <a:p>
            <a:pPr lvl="0"/>
            <a:r>
              <a:rPr lang="ro-RO" dirty="0"/>
              <a:t>Însă procesele din materia vie sfidează (aparent) al doilea principiu al termodinamicii: </a:t>
            </a:r>
            <a:r>
              <a:rPr lang="ro-RO" b="1" dirty="0"/>
              <a:t>structurile evoluează către stări tot mai ordonate</a:t>
            </a:r>
            <a:r>
              <a:rPr lang="ro-RO" dirty="0"/>
              <a:t>!</a:t>
            </a:r>
            <a:endParaRPr lang="en-US" dirty="0"/>
          </a:p>
          <a:p>
            <a:r>
              <a:rPr lang="ro-RO" dirty="0" err="1"/>
              <a:t>Explicaţia</a:t>
            </a:r>
            <a:r>
              <a:rPr lang="ro-RO" dirty="0"/>
              <a:t> poate fi dată prin legătura care se face între entropia termodinamică </a:t>
            </a:r>
            <a:r>
              <a:rPr lang="ro-RO" dirty="0" err="1"/>
              <a:t>şi</a:t>
            </a:r>
            <a:r>
              <a:rPr lang="ro-RO" dirty="0"/>
              <a:t> cea </a:t>
            </a:r>
            <a:r>
              <a:rPr lang="ro-RO" dirty="0" err="1"/>
              <a:t>informaţională</a:t>
            </a:r>
            <a:r>
              <a:rPr lang="ro-RO" dirty="0"/>
              <a:t>. Un proces termodinamic </a:t>
            </a:r>
            <a:r>
              <a:rPr lang="ro-RO" dirty="0" err="1"/>
              <a:t>însoţit</a:t>
            </a:r>
            <a:r>
              <a:rPr lang="ro-RO" dirty="0"/>
              <a:t> de scăderea entropiei termodinamice ar fi posibil dacă sistemul </a:t>
            </a:r>
            <a:r>
              <a:rPr lang="ro-RO" dirty="0" err="1"/>
              <a:t>îşi</a:t>
            </a:r>
            <a:r>
              <a:rPr lang="ro-RO" dirty="0"/>
              <a:t> </a:t>
            </a:r>
            <a:r>
              <a:rPr lang="ro-RO" dirty="0" err="1"/>
              <a:t>creşte</a:t>
            </a:r>
            <a:r>
              <a:rPr lang="ro-RO" dirty="0"/>
              <a:t> entropia </a:t>
            </a:r>
            <a:r>
              <a:rPr lang="ro-RO" dirty="0" err="1"/>
              <a:t>informaţională</a:t>
            </a:r>
            <a:r>
              <a:rPr lang="ro-RO" dirty="0"/>
              <a:t>.</a:t>
            </a:r>
            <a:endParaRPr lang="en-US" dirty="0"/>
          </a:p>
          <a:p>
            <a:r>
              <a:rPr lang="ro-RO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51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600DECC-E264-E2FA-35B3-77FB9AD9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66700"/>
            <a:ext cx="10896600" cy="6324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relevat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sistemul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treacă</a:t>
            </a:r>
            <a:r>
              <a:rPr lang="en-US" b="1" dirty="0">
                <a:solidFill>
                  <a:srgbClr val="FF0000"/>
                </a:solidFill>
              </a:rPr>
              <a:t> de la o stare </a:t>
            </a:r>
            <a:r>
              <a:rPr lang="en-US" b="1" dirty="0" err="1">
                <a:solidFill>
                  <a:srgbClr val="FF0000"/>
                </a:solidFill>
              </a:rPr>
              <a:t>mai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ordonată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mai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puțin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probabilă</a:t>
            </a:r>
            <a:r>
              <a:rPr lang="en-US" b="1" dirty="0">
                <a:solidFill>
                  <a:srgbClr val="FF0000"/>
                </a:solidFill>
              </a:rPr>
              <a:t>) la </a:t>
            </a:r>
            <a:r>
              <a:rPr lang="en-US" b="1" dirty="0" err="1">
                <a:solidFill>
                  <a:srgbClr val="FF0000"/>
                </a:solidFill>
              </a:rPr>
              <a:t>una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puțin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ordonată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mai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probabilă</a:t>
            </a:r>
            <a:r>
              <a:rPr lang="en-US" b="1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Entropia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dirty="0" err="1"/>
              <a:t>reprezentată</a:t>
            </a:r>
            <a:r>
              <a:rPr lang="en-US" dirty="0"/>
              <a:t> ca </a:t>
            </a:r>
            <a:r>
              <a:rPr lang="en-US" b="1" dirty="0"/>
              <a:t>o </a:t>
            </a:r>
            <a:r>
              <a:rPr lang="en-US" b="1" dirty="0" err="1"/>
              <a:t>măsură</a:t>
            </a:r>
            <a:r>
              <a:rPr lang="en-US" b="1" dirty="0"/>
              <a:t> a </a:t>
            </a:r>
            <a:r>
              <a:rPr lang="en-US" b="1" dirty="0" err="1"/>
              <a:t>dezordinii</a:t>
            </a:r>
            <a:r>
              <a:rPr lang="en-US" b="1" dirty="0"/>
              <a:t> </a:t>
            </a:r>
            <a:r>
              <a:rPr lang="en-US" b="1" dirty="0" err="1"/>
              <a:t>sistemului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transferată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estimată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produsul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/>
              <a:t>factor de </a:t>
            </a:r>
            <a:r>
              <a:rPr lang="en-US" b="1" dirty="0" err="1"/>
              <a:t>entropie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Q =T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S.</a:t>
            </a:r>
          </a:p>
          <a:p>
            <a:pPr marL="0" indent="0">
              <a:buNone/>
            </a:pP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caracterizat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produsul</a:t>
            </a:r>
            <a:r>
              <a:rPr lang="en-US" dirty="0"/>
              <a:t> a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factori</a:t>
            </a:r>
            <a:r>
              <a:rPr lang="en-US" dirty="0"/>
              <a:t>: </a:t>
            </a:r>
            <a:r>
              <a:rPr lang="en-US" b="1" dirty="0" err="1"/>
              <a:t>intensiv</a:t>
            </a:r>
            <a:r>
              <a:rPr lang="en-US" dirty="0"/>
              <a:t> - </a:t>
            </a:r>
            <a:r>
              <a:rPr lang="en-US" b="1" dirty="0"/>
              <a:t>T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factorului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sine)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/>
              <a:t>extensiv</a:t>
            </a:r>
            <a:r>
              <a:rPr lang="en-US" dirty="0"/>
              <a:t> </a:t>
            </a:r>
            <a:r>
              <a:rPr lang="el-GR" b="1" dirty="0"/>
              <a:t>Δ</a:t>
            </a:r>
            <a:r>
              <a:rPr lang="en-US" b="1" dirty="0"/>
              <a:t>S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 err="1"/>
              <a:t>Entropia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starea</a:t>
            </a:r>
            <a:r>
              <a:rPr lang="en-US" dirty="0"/>
              <a:t> de </a:t>
            </a:r>
            <a:r>
              <a:rPr lang="en-US" dirty="0" err="1"/>
              <a:t>agregare</a:t>
            </a:r>
            <a:r>
              <a:rPr lang="en-US" dirty="0"/>
              <a:t> a </a:t>
            </a:r>
            <a:r>
              <a:rPr lang="en-US" dirty="0" err="1"/>
              <a:t>substanței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substanțele</a:t>
            </a:r>
            <a:r>
              <a:rPr lang="en-US" dirty="0"/>
              <a:t> </a:t>
            </a:r>
            <a:r>
              <a:rPr lang="en-US" dirty="0" err="1"/>
              <a:t>trec</a:t>
            </a:r>
            <a:r>
              <a:rPr lang="en-US" dirty="0"/>
              <a:t> de la stare </a:t>
            </a:r>
            <a:r>
              <a:rPr lang="en-US" dirty="0" err="1"/>
              <a:t>gazoasă</a:t>
            </a:r>
            <a:r>
              <a:rPr lang="en-US" dirty="0"/>
              <a:t> la </a:t>
            </a:r>
            <a:r>
              <a:rPr lang="en-US" dirty="0" err="1"/>
              <a:t>solidă</a:t>
            </a:r>
            <a:r>
              <a:rPr lang="en-US" dirty="0"/>
              <a:t>, </a:t>
            </a:r>
            <a:r>
              <a:rPr lang="en-US" dirty="0" err="1"/>
              <a:t>entropia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evaporării</a:t>
            </a:r>
            <a:r>
              <a:rPr lang="en-US" dirty="0"/>
              <a:t>, </a:t>
            </a:r>
            <a:r>
              <a:rPr lang="en-US" dirty="0" err="1"/>
              <a:t>difuziei</a:t>
            </a:r>
            <a:r>
              <a:rPr lang="en-US" dirty="0"/>
              <a:t>, </a:t>
            </a:r>
            <a:r>
              <a:rPr lang="en-US" dirty="0" err="1"/>
              <a:t>dizolvării</a:t>
            </a:r>
            <a:r>
              <a:rPr lang="en-US" dirty="0"/>
              <a:t> </a:t>
            </a:r>
            <a:r>
              <a:rPr lang="en-US" dirty="0" err="1"/>
              <a:t>cristalelor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interacțiunilor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care </a:t>
            </a:r>
            <a:r>
              <a:rPr lang="en-US" dirty="0" err="1"/>
              <a:t>duc</a:t>
            </a:r>
            <a:r>
              <a:rPr lang="en-US" dirty="0"/>
              <a:t> la o </a:t>
            </a:r>
            <a:r>
              <a:rPr lang="en-US" dirty="0" err="1"/>
              <a:t>creștere</a:t>
            </a:r>
            <a:r>
              <a:rPr lang="en-US" dirty="0"/>
              <a:t> a </a:t>
            </a:r>
            <a:r>
              <a:rPr lang="en-US" dirty="0" err="1"/>
              <a:t>numărului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din </a:t>
            </a:r>
            <a:r>
              <a:rPr lang="en-US" dirty="0" err="1"/>
              <a:t>volum</a:t>
            </a:r>
            <a:r>
              <a:rPr lang="en-US" dirty="0"/>
              <a:t>, </a:t>
            </a:r>
            <a:r>
              <a:rPr lang="en-US" dirty="0" err="1"/>
              <a:t>entropia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Trecerea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stare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ordonată</a:t>
            </a:r>
            <a:r>
              <a:rPr lang="en-US" dirty="0"/>
              <a:t> </a:t>
            </a:r>
            <a:r>
              <a:rPr lang="en-US" dirty="0" err="1"/>
              <a:t>într-una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ordonată</a:t>
            </a:r>
            <a:r>
              <a:rPr lang="en-US" dirty="0"/>
              <a:t> (</a:t>
            </a:r>
            <a:r>
              <a:rPr lang="en-US" dirty="0" err="1"/>
              <a:t>condensare</a:t>
            </a:r>
            <a:r>
              <a:rPr lang="en-US" dirty="0"/>
              <a:t>, </a:t>
            </a:r>
            <a:r>
              <a:rPr lang="en-US" dirty="0" err="1"/>
              <a:t>compresie</a:t>
            </a:r>
            <a:r>
              <a:rPr lang="en-US" dirty="0"/>
              <a:t>, </a:t>
            </a:r>
            <a:r>
              <a:rPr lang="en-US" dirty="0" err="1"/>
              <a:t>polimerizare</a:t>
            </a:r>
            <a:r>
              <a:rPr lang="en-US" dirty="0"/>
              <a:t>) duce la o </a:t>
            </a:r>
            <a:r>
              <a:rPr lang="en-US" dirty="0" err="1"/>
              <a:t>scădere</a:t>
            </a:r>
            <a:r>
              <a:rPr lang="en-US" dirty="0"/>
              <a:t> a </a:t>
            </a:r>
            <a:r>
              <a:rPr lang="en-US" dirty="0" err="1"/>
              <a:t>entropiei</a:t>
            </a:r>
            <a:r>
              <a:rPr lang="en-US" dirty="0"/>
              <a:t> (</a:t>
            </a:r>
            <a:r>
              <a:rPr lang="el-GR" dirty="0"/>
              <a:t>Δ</a:t>
            </a:r>
            <a:r>
              <a:rPr lang="en-US" dirty="0"/>
              <a:t>S &lt; 0)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contracarează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al </a:t>
            </a:r>
            <a:r>
              <a:rPr lang="en-US" dirty="0" err="1"/>
              <a:t>procesului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o stare cu </a:t>
            </a:r>
            <a:r>
              <a:rPr lang="en-US" dirty="0" err="1"/>
              <a:t>energie</a:t>
            </a:r>
            <a:r>
              <a:rPr lang="en-US" dirty="0"/>
              <a:t> minima (</a:t>
            </a:r>
            <a:r>
              <a:rPr lang="el-GR" dirty="0"/>
              <a:t>Δ</a:t>
            </a:r>
            <a:r>
              <a:rPr lang="en-US" dirty="0"/>
              <a:t>H</a:t>
            </a:r>
            <a:r>
              <a:rPr lang="el-GR" dirty="0"/>
              <a:t> &lt; 0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u-RU" dirty="0"/>
              <a:t>Е &lt; 0)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dezordine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(</a:t>
            </a:r>
            <a:r>
              <a:rPr lang="el-GR" dirty="0"/>
              <a:t>Δ</a:t>
            </a:r>
            <a:r>
              <a:rPr lang="en-US" dirty="0"/>
              <a:t>S &gt; 0). </a:t>
            </a:r>
          </a:p>
          <a:p>
            <a:pPr marL="0" indent="0">
              <a:buNone/>
            </a:pPr>
            <a:r>
              <a:rPr lang="en-US" dirty="0"/>
              <a:t>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combinații</a:t>
            </a:r>
            <a:r>
              <a:rPr lang="en-US" dirty="0"/>
              <a:t> ale </a:t>
            </a:r>
            <a:r>
              <a:rPr lang="en-US" dirty="0" err="1"/>
              <a:t>naturii</a:t>
            </a:r>
            <a:r>
              <a:rPr lang="en-US" dirty="0"/>
              <a:t> </a:t>
            </a:r>
            <a:r>
              <a:rPr lang="en-US" dirty="0" err="1"/>
              <a:t>modificărilor</a:t>
            </a:r>
            <a:r>
              <a:rPr lang="en-US" dirty="0"/>
              <a:t> </a:t>
            </a:r>
            <a:r>
              <a:rPr lang="en-US" dirty="0" err="1"/>
              <a:t>funcțiilor</a:t>
            </a:r>
            <a:r>
              <a:rPr lang="en-US" dirty="0"/>
              <a:t> de stare a </a:t>
            </a:r>
            <a:r>
              <a:rPr lang="en-US" dirty="0" err="1"/>
              <a:t>sistemului</a:t>
            </a:r>
            <a:r>
              <a:rPr lang="en-US" dirty="0"/>
              <a:t>, </a:t>
            </a:r>
            <a:r>
              <a:rPr lang="en-US" b="1" dirty="0" err="1"/>
              <a:t>posibilitatea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spontan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determinată</a:t>
            </a:r>
            <a:r>
              <a:rPr lang="en-US" b="1" dirty="0"/>
              <a:t> fie de </a:t>
            </a:r>
            <a:r>
              <a:rPr lang="en-US" b="1" dirty="0" err="1"/>
              <a:t>factorul</a:t>
            </a:r>
            <a:r>
              <a:rPr lang="en-US" b="1" dirty="0"/>
              <a:t> de </a:t>
            </a:r>
            <a:r>
              <a:rPr lang="en-US" b="1" dirty="0" err="1"/>
              <a:t>entalpie</a:t>
            </a:r>
            <a:r>
              <a:rPr lang="en-US" b="1" dirty="0"/>
              <a:t>, fie de </a:t>
            </a:r>
            <a:r>
              <a:rPr lang="en-US" b="1" dirty="0" err="1"/>
              <a:t>factorul</a:t>
            </a:r>
            <a:r>
              <a:rPr lang="en-US" b="1" dirty="0"/>
              <a:t> de </a:t>
            </a:r>
            <a:r>
              <a:rPr lang="en-US" b="1" dirty="0" err="1"/>
              <a:t>entropie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O </a:t>
            </a:r>
            <a:r>
              <a:rPr lang="en-US" dirty="0" err="1"/>
              <a:t>nouă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energia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liberă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introdusă</a:t>
            </a:r>
            <a:r>
              <a:rPr lang="en-US" dirty="0"/>
              <a:t> ca </a:t>
            </a:r>
            <a:r>
              <a:rPr lang="en-US" dirty="0" err="1"/>
              <a:t>criteriu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spontaneitatea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51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4B3A-D509-627A-2717-09811C02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9" y="266700"/>
            <a:ext cx="11366090" cy="64579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Energia </a:t>
            </a:r>
            <a:r>
              <a:rPr lang="en-US" b="1" dirty="0" err="1"/>
              <a:t>liberă</a:t>
            </a:r>
            <a:r>
              <a:rPr lang="en-US" b="1" dirty="0"/>
              <a:t> standard 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 a </a:t>
            </a:r>
            <a:r>
              <a:rPr lang="en-US" dirty="0" err="1"/>
              <a:t>lui</a:t>
            </a:r>
            <a:r>
              <a:rPr lang="en-US" dirty="0"/>
              <a:t> Gibbs (</a:t>
            </a:r>
            <a:r>
              <a:rPr lang="el-GR" dirty="0"/>
              <a:t>Δ</a:t>
            </a:r>
            <a:r>
              <a:rPr lang="en-US" dirty="0"/>
              <a:t>G°)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o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transformare</a:t>
            </a:r>
            <a:r>
              <a:rPr lang="en-US" dirty="0"/>
              <a:t> </a:t>
            </a:r>
            <a:r>
              <a:rPr lang="en-US" dirty="0" err="1"/>
              <a:t>fizică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reagenții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produșii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lor standard, la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. 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esențială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prezice</a:t>
            </a:r>
            <a:r>
              <a:rPr lang="en-US" dirty="0"/>
              <a:t> </a:t>
            </a:r>
            <a:r>
              <a:rPr lang="en-US" dirty="0" err="1"/>
              <a:t>spontaneitatea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reacții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o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a </a:t>
            </a:r>
            <a:r>
              <a:rPr lang="el-GR" dirty="0"/>
              <a:t>Δ</a:t>
            </a:r>
            <a:r>
              <a:rPr lang="en-US" dirty="0"/>
              <a:t>G° </a:t>
            </a:r>
            <a:r>
              <a:rPr lang="en-US" dirty="0" err="1"/>
              <a:t>indică</a:t>
            </a:r>
            <a:r>
              <a:rPr lang="en-US" dirty="0"/>
              <a:t> o </a:t>
            </a:r>
            <a:r>
              <a:rPr lang="en-US" dirty="0" err="1"/>
              <a:t>transformare</a:t>
            </a:r>
            <a:r>
              <a:rPr lang="en-US" dirty="0"/>
              <a:t> </a:t>
            </a:r>
            <a:r>
              <a:rPr lang="en-US" dirty="0" err="1"/>
              <a:t>favorabilă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termodinamic</a:t>
            </a:r>
            <a:r>
              <a:rPr lang="en-US" dirty="0"/>
              <a:t>. </a:t>
            </a:r>
          </a:p>
          <a:p>
            <a:r>
              <a:rPr lang="en-US" b="1" dirty="0"/>
              <a:t>Formula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semnificația</a:t>
            </a:r>
            <a:r>
              <a:rPr lang="ro-RO" dirty="0"/>
              <a:t>: </a:t>
            </a:r>
            <a:r>
              <a:rPr lang="en-US" dirty="0"/>
              <a:t>Energia </a:t>
            </a:r>
            <a:r>
              <a:rPr lang="en-US" dirty="0" err="1"/>
              <a:t>liberă</a:t>
            </a:r>
            <a:r>
              <a:rPr lang="en-US" dirty="0"/>
              <a:t> standard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definită</a:t>
            </a:r>
            <a:r>
              <a:rPr lang="en-US" dirty="0"/>
              <a:t> de </a:t>
            </a:r>
            <a:r>
              <a:rPr lang="en-US" dirty="0" err="1"/>
              <a:t>ecuația</a:t>
            </a:r>
            <a:r>
              <a:rPr lang="en-US" dirty="0"/>
              <a:t>: </a:t>
            </a:r>
            <a:r>
              <a:rPr lang="el-GR" dirty="0">
                <a:hlinkClick r:id="rId2"/>
              </a:rPr>
              <a:t>Δ</a:t>
            </a:r>
            <a:r>
              <a:rPr lang="en-US" dirty="0">
                <a:hlinkClick r:id="rId2"/>
              </a:rPr>
              <a:t>G° = </a:t>
            </a:r>
            <a:r>
              <a:rPr lang="el-GR" dirty="0">
                <a:hlinkClick r:id="rId2"/>
              </a:rPr>
              <a:t>Δ</a:t>
            </a:r>
            <a:r>
              <a:rPr lang="en-US" dirty="0">
                <a:hlinkClick r:id="rId2"/>
              </a:rPr>
              <a:t>H° - T</a:t>
            </a:r>
            <a:r>
              <a:rPr lang="el-GR" dirty="0">
                <a:hlinkClick r:id="rId2"/>
              </a:rPr>
              <a:t>Δ</a:t>
            </a:r>
            <a:r>
              <a:rPr lang="en-US" dirty="0">
                <a:hlinkClick r:id="rId2"/>
              </a:rPr>
              <a:t>S°</a:t>
            </a:r>
            <a:r>
              <a:rPr lang="en-US" dirty="0"/>
              <a:t> </a:t>
            </a:r>
            <a:r>
              <a:rPr lang="en-US" dirty="0" err="1"/>
              <a:t>Unde</a:t>
            </a:r>
            <a:r>
              <a:rPr lang="en-US" dirty="0"/>
              <a:t>: </a:t>
            </a:r>
            <a:r>
              <a:rPr lang="el-GR" b="1" dirty="0"/>
              <a:t>Δ</a:t>
            </a:r>
            <a:r>
              <a:rPr lang="en-US" b="1" dirty="0"/>
              <a:t>G°</a:t>
            </a:r>
            <a:r>
              <a:rPr lang="ro-RO" b="1" dirty="0"/>
              <a:t>-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libere</a:t>
            </a:r>
            <a:r>
              <a:rPr lang="en-US" dirty="0"/>
              <a:t> standard. </a:t>
            </a:r>
            <a:r>
              <a:rPr lang="el-GR" b="1" dirty="0"/>
              <a:t>Δ</a:t>
            </a:r>
            <a:r>
              <a:rPr lang="en-US" b="1" dirty="0"/>
              <a:t>H°</a:t>
            </a:r>
            <a:r>
              <a:rPr lang="ro-RO" b="1" dirty="0"/>
              <a:t>-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entalpiei</a:t>
            </a:r>
            <a:r>
              <a:rPr lang="en-US" dirty="0"/>
              <a:t> standard, care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căldura</a:t>
            </a:r>
            <a:r>
              <a:rPr lang="en-US" dirty="0"/>
              <a:t> </a:t>
            </a:r>
            <a:r>
              <a:rPr lang="en-US" dirty="0" err="1"/>
              <a:t>schimbată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reacție</a:t>
            </a:r>
            <a:r>
              <a:rPr lang="en-US" dirty="0"/>
              <a:t> la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. </a:t>
            </a:r>
            <a:r>
              <a:rPr lang="en-US" b="1" dirty="0"/>
              <a:t>T</a:t>
            </a:r>
            <a:r>
              <a:rPr lang="ro-RO" b="1" dirty="0"/>
              <a:t>-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absolută</a:t>
            </a:r>
            <a:r>
              <a:rPr lang="en-US" dirty="0"/>
              <a:t> (K). </a:t>
            </a:r>
            <a:r>
              <a:rPr lang="el-GR" b="1" dirty="0"/>
              <a:t>Δ</a:t>
            </a:r>
            <a:r>
              <a:rPr lang="en-US" b="1" dirty="0"/>
              <a:t>S°</a:t>
            </a:r>
            <a:r>
              <a:rPr lang="ro-RO" b="1" dirty="0"/>
              <a:t>-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entropiei</a:t>
            </a:r>
            <a:r>
              <a:rPr lang="en-US" dirty="0"/>
              <a:t> standard, o </a:t>
            </a:r>
            <a:r>
              <a:rPr lang="en-US" dirty="0" err="1"/>
              <a:t>măsură</a:t>
            </a:r>
            <a:r>
              <a:rPr lang="en-US" dirty="0"/>
              <a:t> a </a:t>
            </a:r>
            <a:r>
              <a:rPr lang="en-US" dirty="0" err="1"/>
              <a:t>dezordinii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b="1" dirty="0" err="1"/>
              <a:t>Starea</a:t>
            </a:r>
            <a:r>
              <a:rPr lang="en-US" b="1" dirty="0"/>
              <a:t> standard</a:t>
            </a:r>
            <a:r>
              <a:rPr lang="ro-RO" b="1" dirty="0"/>
              <a:t>: </a:t>
            </a:r>
            <a:r>
              <a:rPr lang="en-US" dirty="0"/>
              <a:t>se </a:t>
            </a:r>
            <a:r>
              <a:rPr lang="en-US" dirty="0" err="1"/>
              <a:t>înțelege</a:t>
            </a:r>
            <a:r>
              <a:rPr lang="en-US" dirty="0"/>
              <a:t> o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definită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termodinamic</a:t>
            </a:r>
            <a:r>
              <a:rPr lang="en-US" dirty="0"/>
              <a:t>: </a:t>
            </a:r>
          </a:p>
          <a:p>
            <a:r>
              <a:rPr lang="en-US" b="1" dirty="0" err="1"/>
              <a:t>Pentru</a:t>
            </a:r>
            <a:r>
              <a:rPr lang="en-US" b="1" dirty="0"/>
              <a:t> gaze:</a:t>
            </a:r>
            <a:r>
              <a:rPr lang="en-US" dirty="0"/>
              <a:t> </a:t>
            </a:r>
            <a:r>
              <a:rPr lang="en-US" dirty="0" err="1"/>
              <a:t>comportament</a:t>
            </a:r>
            <a:r>
              <a:rPr lang="en-US" dirty="0"/>
              <a:t> ideal la </a:t>
            </a:r>
            <a:r>
              <a:rPr lang="en-US" dirty="0" err="1"/>
              <a:t>presiunea</a:t>
            </a:r>
            <a:r>
              <a:rPr lang="en-US" dirty="0"/>
              <a:t> standard (1 bar).</a:t>
            </a:r>
          </a:p>
          <a:p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lichide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solide</a:t>
            </a:r>
            <a:r>
              <a:rPr lang="en-US" b="1" dirty="0"/>
              <a:t> pure:</a:t>
            </a:r>
            <a:r>
              <a:rPr lang="en-US" dirty="0"/>
              <a:t> forma </a:t>
            </a:r>
            <a:r>
              <a:rPr lang="en-US" dirty="0" err="1"/>
              <a:t>allotropică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stabilă</a:t>
            </a:r>
            <a:r>
              <a:rPr lang="en-US" dirty="0"/>
              <a:t> la </a:t>
            </a:r>
            <a:r>
              <a:rPr lang="en-US" dirty="0" err="1"/>
              <a:t>presiunea</a:t>
            </a:r>
            <a:r>
              <a:rPr lang="en-US" dirty="0"/>
              <a:t> standard.</a:t>
            </a:r>
          </a:p>
          <a:p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specii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soluție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concentrația</a:t>
            </a:r>
            <a:r>
              <a:rPr lang="en-US" dirty="0"/>
              <a:t> standard (de </a:t>
            </a:r>
            <a:r>
              <a:rPr lang="en-US" dirty="0" err="1"/>
              <a:t>exemplu</a:t>
            </a:r>
            <a:r>
              <a:rPr lang="en-US" dirty="0"/>
              <a:t>, 1 mol/L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molalitate</a:t>
            </a:r>
            <a:r>
              <a:rPr lang="en-US" dirty="0"/>
              <a:t> standard).</a:t>
            </a:r>
          </a:p>
          <a:p>
            <a:pPr marL="0" indent="0">
              <a:buNone/>
            </a:pPr>
            <a:r>
              <a:rPr lang="en-US" b="1" dirty="0" err="1"/>
              <a:t>Relevanța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chimia</a:t>
            </a:r>
            <a:r>
              <a:rPr lang="ro-RO" b="1" dirty="0"/>
              <a:t>: </a:t>
            </a:r>
            <a:r>
              <a:rPr lang="en-US" b="1" dirty="0" err="1"/>
              <a:t>Prezicerea</a:t>
            </a:r>
            <a:r>
              <a:rPr lang="en-US" b="1" dirty="0"/>
              <a:t> </a:t>
            </a:r>
            <a:r>
              <a:rPr lang="en-US" b="1" dirty="0" err="1"/>
              <a:t>spontaneității</a:t>
            </a:r>
            <a:r>
              <a:rPr lang="en-US" b="1" dirty="0"/>
              <a:t>:</a:t>
            </a:r>
            <a:r>
              <a:rPr lang="ro-RO" b="1" dirty="0"/>
              <a:t> </a:t>
            </a:r>
            <a:r>
              <a:rPr lang="el-GR" dirty="0"/>
              <a:t>Δ</a:t>
            </a:r>
            <a:r>
              <a:rPr lang="en-US" dirty="0"/>
              <a:t>G° ne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o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decurge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considerată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avea</a:t>
            </a:r>
            <a:r>
              <a:rPr lang="en-US" dirty="0"/>
              <a:t> loc. </a:t>
            </a:r>
          </a:p>
          <a:p>
            <a:r>
              <a:rPr lang="en-US" b="1" dirty="0" err="1"/>
              <a:t>Calculul</a:t>
            </a:r>
            <a:r>
              <a:rPr lang="en-US" b="1" dirty="0"/>
              <a:t> </a:t>
            </a:r>
            <a:r>
              <a:rPr lang="en-US" b="1" dirty="0" err="1"/>
              <a:t>constantei</a:t>
            </a:r>
            <a:r>
              <a:rPr lang="en-US" b="1" dirty="0"/>
              <a:t> de </a:t>
            </a:r>
            <a:r>
              <a:rPr lang="en-US" b="1" dirty="0" err="1"/>
              <a:t>echilibru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Energia </a:t>
            </a:r>
            <a:r>
              <a:rPr lang="en-US" dirty="0" err="1"/>
              <a:t>liberă</a:t>
            </a:r>
            <a:r>
              <a:rPr lang="en-US" dirty="0"/>
              <a:t> standard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direct de </a:t>
            </a:r>
            <a:r>
              <a:rPr lang="en-US" dirty="0" err="1">
                <a:hlinkClick r:id="rId3"/>
              </a:rPr>
              <a:t>constanta</a:t>
            </a:r>
            <a:r>
              <a:rPr lang="en-US" dirty="0">
                <a:hlinkClick r:id="rId3"/>
              </a:rPr>
              <a:t> de </a:t>
            </a:r>
            <a:r>
              <a:rPr lang="en-US" dirty="0" err="1">
                <a:hlinkClick r:id="rId3"/>
              </a:rPr>
              <a:t>echilibru</a:t>
            </a:r>
            <a:r>
              <a:rPr lang="en-US" dirty="0"/>
              <a:t> (K)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ecuația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G° = -</a:t>
            </a:r>
            <a:r>
              <a:rPr lang="en-US" dirty="0" err="1"/>
              <a:t>RTlnK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292915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35EA0E-3E2F-559E-7542-68C5F694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44AA975-CF2D-2718-3809-2CFEFBF8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Exemplu</a:t>
            </a:r>
            <a:r>
              <a:rPr lang="en-US" dirty="0"/>
              <a:t> din </a:t>
            </a:r>
            <a:r>
              <a:rPr lang="en-US" dirty="0" err="1"/>
              <a:t>stiintele</a:t>
            </a:r>
            <a:r>
              <a:rPr lang="en-US" dirty="0"/>
              <a:t> </a:t>
            </a:r>
            <a:r>
              <a:rPr lang="en-US" dirty="0" err="1"/>
              <a:t>vietii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 err="1"/>
              <a:t>Odată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potențială</a:t>
            </a:r>
            <a:r>
              <a:rPr lang="en-US" dirty="0"/>
              <a:t> </a:t>
            </a:r>
            <a:r>
              <a:rPr lang="en-US" dirty="0" err="1"/>
              <a:t>blocată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carbohidrați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cinetică</a:t>
            </a:r>
            <a:r>
              <a:rPr lang="en-US" dirty="0"/>
              <a:t> (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utilizare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), </a:t>
            </a:r>
            <a:r>
              <a:rPr lang="en-US" dirty="0" err="1"/>
              <a:t>organismul</a:t>
            </a:r>
            <a:r>
              <a:rPr lang="en-US" dirty="0"/>
              <a:t> nu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nu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introdusă</a:t>
            </a:r>
            <a:r>
              <a:rPr lang="en-US" dirty="0"/>
              <a:t> din nou </a:t>
            </a:r>
            <a:r>
              <a:rPr lang="en-US" dirty="0" err="1"/>
              <a:t>energie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transfer de </a:t>
            </a:r>
            <a:r>
              <a:rPr lang="en-US" dirty="0" err="1"/>
              <a:t>energie</a:t>
            </a:r>
            <a:r>
              <a:rPr lang="en-US" dirty="0"/>
              <a:t>, o </a:t>
            </a:r>
            <a:r>
              <a:rPr lang="en-US" dirty="0" err="1"/>
              <a:t>parte</a:t>
            </a:r>
            <a:r>
              <a:rPr lang="en-US" dirty="0"/>
              <a:t> din </a:t>
            </a:r>
            <a:r>
              <a:rPr lang="en-US" dirty="0" err="1"/>
              <a:t>energie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disipa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664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F2EC52-8755-E47B-20DE-17F81DD0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Energia Gibbs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D1DCB5-3A1C-DEE2-191D-0071A850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271"/>
            <a:ext cx="10515600" cy="48216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Energia Gibbs (</a:t>
            </a:r>
            <a:r>
              <a:rPr lang="en-US" b="1" dirty="0" err="1"/>
              <a:t>energia</a:t>
            </a:r>
            <a:r>
              <a:rPr lang="en-US" b="1" dirty="0"/>
              <a:t> libera)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masura</a:t>
            </a:r>
            <a:r>
              <a:rPr lang="en-US" b="1" dirty="0"/>
              <a:t> </a:t>
            </a:r>
            <a:r>
              <a:rPr lang="en-US" b="1" dirty="0" err="1"/>
              <a:t>energiei</a:t>
            </a:r>
            <a:r>
              <a:rPr lang="en-US" b="1" dirty="0"/>
              <a:t> </a:t>
            </a:r>
            <a:r>
              <a:rPr lang="en-US" b="1" dirty="0" err="1"/>
              <a:t>chimice</a:t>
            </a:r>
            <a:r>
              <a:rPr lang="en-US" dirty="0"/>
              <a:t>, </a:t>
            </a:r>
            <a:endParaRPr lang="ro-RO" dirty="0"/>
          </a:p>
          <a:p>
            <a:r>
              <a:rPr lang="en-US" dirty="0"/>
              <a:t>Energia </a:t>
            </a:r>
            <a:r>
              <a:rPr lang="en-US" dirty="0" err="1"/>
              <a:t>liberă</a:t>
            </a:r>
            <a:r>
              <a:rPr lang="en-US" dirty="0"/>
              <a:t> Gibbs 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măsură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reversibil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maxim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realizat</a:t>
            </a:r>
            <a:r>
              <a:rPr lang="en-US" dirty="0"/>
              <a:t> de un </a:t>
            </a:r>
            <a:r>
              <a:rPr lang="en-US" dirty="0" err="1"/>
              <a:t>sistem</a:t>
            </a:r>
            <a:r>
              <a:rPr lang="en-US" dirty="0"/>
              <a:t> la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Este o </a:t>
            </a:r>
            <a:r>
              <a:rPr lang="en-US" dirty="0" err="1"/>
              <a:t>proprietate</a:t>
            </a:r>
            <a:r>
              <a:rPr lang="en-US" dirty="0"/>
              <a:t> </a:t>
            </a:r>
            <a:r>
              <a:rPr lang="en-US" dirty="0" err="1"/>
              <a:t>termodinamică</a:t>
            </a:r>
            <a:r>
              <a:rPr lang="en-US" dirty="0"/>
              <a:t>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definită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1876 de Josiah Willard Gibbs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prezice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loc </a:t>
            </a:r>
            <a:r>
              <a:rPr lang="en-US" dirty="0" err="1"/>
              <a:t>spontan</a:t>
            </a:r>
            <a:r>
              <a:rPr lang="en-US" dirty="0"/>
              <a:t> la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Toate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tind</a:t>
            </a:r>
            <a:r>
              <a:rPr lang="en-US" dirty="0"/>
              <a:t> natural  la o s</a:t>
            </a:r>
            <a:r>
              <a:rPr lang="ro-RO" dirty="0"/>
              <a:t>t</a:t>
            </a:r>
            <a:r>
              <a:rPr lang="en-US" dirty="0"/>
              <a:t>are cu </a:t>
            </a:r>
            <a:r>
              <a:rPr lang="en-US" dirty="0" err="1"/>
              <a:t>energia</a:t>
            </a:r>
            <a:r>
              <a:rPr lang="en-US" dirty="0"/>
              <a:t> Gibbs </a:t>
            </a:r>
            <a:r>
              <a:rPr lang="en-US" dirty="0" err="1"/>
              <a:t>minimala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G = H – TS</a:t>
            </a: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G – </a:t>
            </a:r>
            <a:r>
              <a:rPr lang="en-US" dirty="0" err="1"/>
              <a:t>energia</a:t>
            </a:r>
            <a:r>
              <a:rPr lang="en-US" dirty="0"/>
              <a:t> Gibbs libera</a:t>
            </a:r>
          </a:p>
          <a:p>
            <a:pPr marL="0" indent="0">
              <a:buNone/>
            </a:pPr>
            <a:r>
              <a:rPr lang="en-US" dirty="0"/>
              <a:t>H – </a:t>
            </a:r>
            <a:r>
              <a:rPr lang="en-US" dirty="0" err="1"/>
              <a:t>entalpia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 – temperature (in Kelvin)</a:t>
            </a:r>
          </a:p>
          <a:p>
            <a:pPr marL="0" indent="0">
              <a:buNone/>
            </a:pPr>
            <a:r>
              <a:rPr lang="en-US" dirty="0"/>
              <a:t>S – </a:t>
            </a:r>
            <a:r>
              <a:rPr lang="en-US" dirty="0" err="1"/>
              <a:t>entropia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061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9F4A5A-BF08-E37D-40C0-D60AB3B5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2350" cy="1325563"/>
          </a:xfrm>
        </p:spPr>
        <p:txBody>
          <a:bodyPr/>
          <a:lstStyle/>
          <a:p>
            <a:r>
              <a:rPr lang="en-US" dirty="0" err="1"/>
              <a:t>Compararea</a:t>
            </a:r>
            <a:r>
              <a:rPr lang="en-US" dirty="0"/>
              <a:t> reactiiei </a:t>
            </a:r>
            <a:r>
              <a:rPr lang="en-US" dirty="0" err="1"/>
              <a:t>endergonice</a:t>
            </a:r>
            <a:r>
              <a:rPr lang="en-US" dirty="0"/>
              <a:t> cu </a:t>
            </a:r>
            <a:r>
              <a:rPr lang="en-US" dirty="0" err="1"/>
              <a:t>exergonice</a:t>
            </a:r>
            <a:endParaRPr lang="en-US" dirty="0"/>
          </a:p>
        </p:txBody>
      </p:sp>
      <p:pic>
        <p:nvPicPr>
          <p:cNvPr id="2050" name="Picture 2" descr="Energie liberă (articol) | Energie și enzime | Khan Academy">
            <a:extLst>
              <a:ext uri="{FF2B5EF4-FFF2-40B4-BE49-F238E27FC236}">
                <a16:creationId xmlns:a16="http://schemas.microsoft.com/office/drawing/2014/main" id="{EBBC9D62-026F-17B9-61F3-BDB30B7D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19" y="1629236"/>
            <a:ext cx="8144490" cy="29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133D4-CCB0-6AD6-FDA6-61DE1DEB53BD}"/>
              </a:ext>
            </a:extLst>
          </p:cNvPr>
          <p:cNvSpPr txBox="1"/>
          <p:nvPr/>
        </p:nvSpPr>
        <p:spPr>
          <a:xfrm>
            <a:off x="171450" y="4764499"/>
            <a:ext cx="5531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Definiție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care </a:t>
            </a:r>
            <a:r>
              <a:rPr lang="en-US" dirty="0" err="1"/>
              <a:t>eliberează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 din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r>
              <a:rPr lang="en-US" b="1" dirty="0" err="1"/>
              <a:t>Semnul</a:t>
            </a:r>
            <a:r>
              <a:rPr lang="en-US" b="1" dirty="0"/>
              <a:t> </a:t>
            </a:r>
            <a:r>
              <a:rPr lang="en-US" b="1" dirty="0" err="1"/>
              <a:t>energiei</a:t>
            </a:r>
            <a:r>
              <a:rPr lang="en-US" b="1" dirty="0"/>
              <a:t> </a:t>
            </a:r>
            <a:r>
              <a:rPr lang="en-US" b="1" dirty="0" err="1"/>
              <a:t>libere</a:t>
            </a:r>
            <a:r>
              <a:rPr lang="en-US" b="1" dirty="0"/>
              <a:t>: </a:t>
            </a:r>
            <a:r>
              <a:rPr lang="el-GR" dirty="0"/>
              <a:t>Δ</a:t>
            </a:r>
            <a:r>
              <a:rPr lang="en-US" dirty="0"/>
              <a:t>G (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libere</a:t>
            </a:r>
            <a:r>
              <a:rPr lang="en-US" dirty="0"/>
              <a:t>) &lt;</a:t>
            </a:r>
            <a:r>
              <a:rPr lang="ro-RO" dirty="0"/>
              <a:t> 0 </a:t>
            </a:r>
            <a:r>
              <a:rPr lang="en-US" dirty="0"/>
              <a:t>.</a:t>
            </a:r>
          </a:p>
          <a:p>
            <a:r>
              <a:rPr lang="en-US" b="1" dirty="0" err="1"/>
              <a:t>Spontaneitate</a:t>
            </a:r>
            <a:r>
              <a:rPr lang="en-US" b="1" dirty="0"/>
              <a:t>:</a:t>
            </a:r>
            <a:r>
              <a:rPr lang="en-US" dirty="0"/>
              <a:t> Au loc </a:t>
            </a:r>
            <a:r>
              <a:rPr lang="en-US" dirty="0" err="1"/>
              <a:t>spontan</a:t>
            </a:r>
            <a:r>
              <a:rPr lang="en-US" dirty="0"/>
              <a:t>, nu </a:t>
            </a:r>
            <a:r>
              <a:rPr lang="en-US" dirty="0" err="1"/>
              <a:t>necesită</a:t>
            </a:r>
            <a:r>
              <a:rPr lang="en-US" dirty="0"/>
              <a:t> o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externă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.</a:t>
            </a:r>
          </a:p>
          <a:p>
            <a:r>
              <a:rPr lang="en-US" b="1" dirty="0" err="1"/>
              <a:t>Exemple</a:t>
            </a:r>
            <a:r>
              <a:rPr lang="en-US" b="1" dirty="0"/>
              <a:t>: </a:t>
            </a:r>
            <a:r>
              <a:rPr lang="en-US" dirty="0" err="1"/>
              <a:t>Arderea</a:t>
            </a:r>
            <a:r>
              <a:rPr lang="en-US" dirty="0"/>
              <a:t> </a:t>
            </a:r>
            <a:r>
              <a:rPr lang="en-US" dirty="0" err="1"/>
              <a:t>combustibililor</a:t>
            </a:r>
            <a:r>
              <a:rPr lang="en-US" dirty="0"/>
              <a:t>,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4F0E6-429D-BEA7-7270-DC0B346DB407}"/>
              </a:ext>
            </a:extLst>
          </p:cNvPr>
          <p:cNvSpPr txBox="1"/>
          <p:nvPr/>
        </p:nvSpPr>
        <p:spPr>
          <a:xfrm>
            <a:off x="5806563" y="4764499"/>
            <a:ext cx="5195734" cy="194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Definiție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: 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Reacții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chimice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care absorb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energie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liberă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din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mediul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înconjurător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Semnul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energiei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libere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: </a:t>
            </a:r>
            <a:r>
              <a:rPr lang="el-GR" b="0" i="0" dirty="0">
                <a:solidFill>
                  <a:srgbClr val="001D35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G &gt;</a:t>
            </a:r>
            <a:r>
              <a:rPr lang="ro-RO" b="0" i="0" dirty="0">
                <a:solidFill>
                  <a:srgbClr val="001D35"/>
                </a:solidFill>
                <a:effectLst/>
                <a:latin typeface="Google Sans"/>
              </a:rPr>
              <a:t> 0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Spontaneitate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: Nu au loc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spontan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necesită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un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aport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extern de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energie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Exemple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: 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Crearea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moleculelor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complexe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fotosinteza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558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11F0-4864-D98F-6999-E3475FBC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/>
          <a:lstStyle/>
          <a:p>
            <a:pPr algn="ctr"/>
            <a:r>
              <a:rPr lang="ro-RO" b="1" dirty="0"/>
              <a:t>Ecuația fundamentală a termodinamicii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FB1B-ED80-EB51-7C4D-0C96CABE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5665303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Aparatul matematic al termodinamicii este bazat pe ecuația comună a Principiului I și II ale termodinamicii pentru procese reversibile</a:t>
            </a:r>
          </a:p>
          <a:p>
            <a:r>
              <a:rPr lang="ro-RO" b="1" dirty="0"/>
              <a:t>   </a:t>
            </a:r>
            <a:r>
              <a:rPr lang="en-US" b="1" dirty="0"/>
              <a:t>                                            </a:t>
            </a:r>
            <a:r>
              <a:rPr lang="ro-RO" b="1" dirty="0"/>
              <a:t>     </a:t>
            </a:r>
            <a:r>
              <a:rPr lang="ru-RU" b="1" dirty="0"/>
              <a:t>Т</a:t>
            </a:r>
            <a:r>
              <a:rPr lang="en-US" b="1" dirty="0" err="1"/>
              <a:t>dS</a:t>
            </a:r>
            <a:r>
              <a:rPr lang="en-US" b="1" dirty="0"/>
              <a:t> ≥ </a:t>
            </a:r>
            <a:r>
              <a:rPr lang="en-US" b="1" dirty="0" err="1"/>
              <a:t>dU</a:t>
            </a:r>
            <a:r>
              <a:rPr lang="en-US" b="1" dirty="0"/>
              <a:t> +</a:t>
            </a:r>
            <a:r>
              <a:rPr lang="el-GR" b="1" dirty="0"/>
              <a:t>δ</a:t>
            </a:r>
            <a:r>
              <a:rPr lang="ru-RU" b="1" dirty="0"/>
              <a:t>А,</a:t>
            </a:r>
            <a:endParaRPr lang="ro-RO" b="1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ro-RO" dirty="0"/>
              <a:t>au</a:t>
            </a:r>
            <a:r>
              <a:rPr lang="ro-RO" b="1" dirty="0"/>
              <a:t>  </a:t>
            </a:r>
            <a:r>
              <a:rPr lang="en-US" b="1" dirty="0"/>
              <a:t>                                               </a:t>
            </a:r>
            <a:r>
              <a:rPr lang="ru-RU" b="1" dirty="0"/>
              <a:t>Т</a:t>
            </a:r>
            <a:r>
              <a:rPr lang="ro-RO" b="1" dirty="0" err="1"/>
              <a:t>dS</a:t>
            </a:r>
            <a:r>
              <a:rPr lang="ro-RO" b="1" dirty="0"/>
              <a:t> ≥ </a:t>
            </a:r>
            <a:r>
              <a:rPr lang="ro-RO" b="1" dirty="0" err="1"/>
              <a:t>dU</a:t>
            </a:r>
            <a:r>
              <a:rPr lang="ro-RO" b="1" dirty="0"/>
              <a:t> + </a:t>
            </a:r>
            <a:r>
              <a:rPr lang="ro-RO" b="1" dirty="0" err="1"/>
              <a:t>PdV</a:t>
            </a:r>
            <a:r>
              <a:rPr lang="ro-RO" b="1" dirty="0"/>
              <a:t>.</a:t>
            </a:r>
          </a:p>
          <a:p>
            <a:r>
              <a:rPr lang="ro-RO" b="1" dirty="0"/>
              <a:t>Care este ecuația GIBBS – ecuația fundamentală a termodinamicii</a:t>
            </a:r>
            <a:endParaRPr lang="en-US" b="1" dirty="0"/>
          </a:p>
          <a:p>
            <a:r>
              <a:rPr lang="en-US" dirty="0" err="1"/>
              <a:t>Dependența</a:t>
            </a:r>
            <a:r>
              <a:rPr lang="en-US" dirty="0"/>
              <a:t> </a:t>
            </a:r>
            <a:r>
              <a:rPr lang="en-US" dirty="0" err="1"/>
              <a:t>potențialelor</a:t>
            </a:r>
            <a:r>
              <a:rPr lang="en-US" dirty="0"/>
              <a:t> </a:t>
            </a:r>
            <a:r>
              <a:rPr lang="en-US" dirty="0" err="1"/>
              <a:t>termodinamice</a:t>
            </a:r>
            <a:r>
              <a:rPr lang="en-US" dirty="0"/>
              <a:t> de </a:t>
            </a:r>
            <a:r>
              <a:rPr lang="en-US" dirty="0" err="1"/>
              <a:t>variabilele</a:t>
            </a:r>
            <a:r>
              <a:rPr lang="en-US" dirty="0"/>
              <a:t> lor </a:t>
            </a:r>
            <a:r>
              <a:rPr lang="en-US" dirty="0" err="1"/>
              <a:t>naturale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descrisă</a:t>
            </a:r>
            <a:r>
              <a:rPr lang="en-US" dirty="0"/>
              <a:t> de </a:t>
            </a:r>
            <a:r>
              <a:rPr lang="en-US" dirty="0" err="1"/>
              <a:t>ecuația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a </a:t>
            </a:r>
            <a:r>
              <a:rPr lang="en-US" dirty="0" err="1"/>
              <a:t>termodinamicii</a:t>
            </a:r>
            <a:r>
              <a:rPr lang="en-US" dirty="0"/>
              <a:t>, care </a:t>
            </a:r>
            <a:r>
              <a:rPr lang="en-US" dirty="0" err="1"/>
              <a:t>combină</a:t>
            </a:r>
            <a:r>
              <a:rPr lang="en-US" dirty="0"/>
              <a:t> prima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ecuație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scrisă</a:t>
            </a:r>
            <a:r>
              <a:rPr lang="en-US" dirty="0"/>
              <a:t>(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]</a:t>
            </a:r>
            <a:r>
              <a:rPr lang="en-US" dirty="0" err="1"/>
              <a:t>nchise</a:t>
            </a:r>
            <a:r>
              <a:rPr lang="en-US" dirty="0"/>
              <a:t>, ]n care se </a:t>
            </a:r>
            <a:r>
              <a:rPr lang="en-US" dirty="0" err="1"/>
              <a:t>efectueaz</a:t>
            </a:r>
            <a:r>
              <a:rPr lang="en-US" dirty="0"/>
              <a:t>]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mecanic</a:t>
            </a:r>
            <a:r>
              <a:rPr lang="en-US" dirty="0"/>
              <a:t>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echivalente</a:t>
            </a:r>
            <a:r>
              <a:rPr lang="en-US" b="1" dirty="0"/>
              <a:t>:</a:t>
            </a:r>
          </a:p>
          <a:p>
            <a:pPr algn="ctr"/>
            <a:r>
              <a:rPr lang="en-US" b="1" i="1" dirty="0" err="1"/>
              <a:t>dU</a:t>
            </a:r>
            <a:r>
              <a:rPr lang="en-US" b="1" i="1" dirty="0"/>
              <a:t> =  </a:t>
            </a:r>
            <a:r>
              <a:rPr lang="en-US" b="1" i="1" dirty="0" err="1"/>
              <a:t>TdS</a:t>
            </a:r>
            <a:r>
              <a:rPr lang="en-US" b="1" i="1" dirty="0"/>
              <a:t> </a:t>
            </a:r>
            <a:r>
              <a:rPr lang="en-US" b="1" dirty="0"/>
              <a:t>- </a:t>
            </a:r>
            <a:r>
              <a:rPr lang="en-US" b="1" i="1" dirty="0" err="1"/>
              <a:t>PdV</a:t>
            </a:r>
            <a:r>
              <a:rPr lang="en-US" b="1" i="1" dirty="0"/>
              <a:t>, </a:t>
            </a:r>
          </a:p>
          <a:p>
            <a:pPr algn="ctr"/>
            <a:r>
              <a:rPr lang="en-US" b="1" i="1" dirty="0" err="1"/>
              <a:t>dH</a:t>
            </a:r>
            <a:r>
              <a:rPr lang="en-US" b="1" i="1" dirty="0"/>
              <a:t> =  </a:t>
            </a:r>
            <a:r>
              <a:rPr lang="en-US" b="1" i="1" dirty="0" err="1"/>
              <a:t>TdS</a:t>
            </a:r>
            <a:r>
              <a:rPr lang="en-US" b="1" i="1" dirty="0"/>
              <a:t> + </a:t>
            </a:r>
            <a:r>
              <a:rPr lang="en-US" b="1" i="1" dirty="0" err="1"/>
              <a:t>VdP</a:t>
            </a:r>
            <a:r>
              <a:rPr lang="en-US" b="1" i="1" dirty="0"/>
              <a:t>, </a:t>
            </a:r>
          </a:p>
          <a:p>
            <a:pPr algn="ctr"/>
            <a:r>
              <a:rPr lang="en-US" b="1" i="1" dirty="0" err="1"/>
              <a:t>dF</a:t>
            </a:r>
            <a:r>
              <a:rPr lang="en-US" b="1" i="1" dirty="0"/>
              <a:t> = </a:t>
            </a:r>
            <a:r>
              <a:rPr lang="en-US" b="1" dirty="0"/>
              <a:t>- </a:t>
            </a:r>
            <a:r>
              <a:rPr lang="en-US" b="1" i="1" dirty="0" err="1"/>
              <a:t>PdV</a:t>
            </a:r>
            <a:r>
              <a:rPr lang="en-US" b="1" i="1" dirty="0"/>
              <a:t> </a:t>
            </a:r>
            <a:r>
              <a:rPr lang="en-US" b="1" dirty="0"/>
              <a:t>- </a:t>
            </a:r>
            <a:r>
              <a:rPr lang="en-US" b="1" i="1" dirty="0" err="1"/>
              <a:t>SdT</a:t>
            </a:r>
            <a:r>
              <a:rPr lang="en-US" b="1" i="1" dirty="0"/>
              <a:t>, </a:t>
            </a:r>
          </a:p>
          <a:p>
            <a:pPr algn="ctr"/>
            <a:r>
              <a:rPr lang="en-US" b="1" i="1" dirty="0" err="1"/>
              <a:t>dG</a:t>
            </a:r>
            <a:r>
              <a:rPr lang="en-US" b="1" i="1" dirty="0"/>
              <a:t> </a:t>
            </a:r>
            <a:r>
              <a:rPr lang="en-US" b="1" dirty="0"/>
              <a:t>=  </a:t>
            </a:r>
            <a:r>
              <a:rPr lang="en-US" b="1" i="1" dirty="0" err="1"/>
              <a:t>VdP</a:t>
            </a:r>
            <a:r>
              <a:rPr lang="en-US" b="1" i="1" dirty="0"/>
              <a:t> </a:t>
            </a:r>
            <a:r>
              <a:rPr lang="en-US" b="1" dirty="0"/>
              <a:t>- </a:t>
            </a:r>
            <a:r>
              <a:rPr lang="en-US" b="1" i="1" dirty="0" err="1"/>
              <a:t>SdT</a:t>
            </a:r>
            <a:r>
              <a:rPr lang="en-US" b="1" i="1" dirty="0"/>
              <a:t>,</a:t>
            </a:r>
            <a:r>
              <a:rPr lang="en-US" b="1" dirty="0"/>
              <a:t> 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716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FFDDD-1B75-D91E-12DB-3F0ECDA0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/>
          <a:lstStyle/>
          <a:p>
            <a:pPr marL="0" marR="0" lvl="0" indent="0">
              <a:spcBef>
                <a:spcPts val="600"/>
              </a:spcBef>
              <a:buSzPts val="1000"/>
              <a:buNone/>
              <a:tabLst>
                <a:tab pos="66230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Parametrii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stare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fi:</a:t>
            </a:r>
            <a:endParaRPr lang="en-US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3705" marR="0">
              <a:spcBef>
                <a:spcPts val="70"/>
              </a:spcBef>
              <a:buNone/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extensivi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o-RO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care</a:t>
            </a:r>
            <a:r>
              <a:rPr lang="ro-RO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depind</a:t>
            </a:r>
            <a:r>
              <a:rPr lang="ro-RO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dimensiunea</a:t>
            </a:r>
            <a:r>
              <a:rPr lang="ro-RO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sistemului,</a:t>
            </a:r>
            <a:r>
              <a:rPr lang="ro-RO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ex.:</a:t>
            </a:r>
            <a:r>
              <a:rPr lang="ro-RO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volumul,</a:t>
            </a:r>
            <a:r>
              <a:rPr lang="ro-RO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masa,</a:t>
            </a:r>
            <a:r>
              <a:rPr lang="ro-RO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numărul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moli,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energia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internă,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etc.,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1640" marR="0">
              <a:buNone/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intensivi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care nu depind de dimensiunea</a:t>
            </a:r>
            <a:r>
              <a:rPr lang="ro-RO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(masa) sistemului de ex.: temperatura,</a:t>
            </a:r>
            <a:r>
              <a:rPr lang="ro-RO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presiunea, densitatea, etc.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" marR="203200" indent="226695" algn="just">
              <a:spcBef>
                <a:spcPts val="605"/>
              </a:spcBef>
              <a:buNone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Parametrii extensivi au proprietatea de aditivitate, cei intensivi nu. </a:t>
            </a:r>
          </a:p>
          <a:p>
            <a:pPr marL="194310" marR="203200" indent="226695" algn="just">
              <a:spcBef>
                <a:spcPts val="605"/>
              </a:spcBef>
              <a:buNone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" marR="203200" indent="226695" algn="just">
              <a:spcBef>
                <a:spcPts val="605"/>
              </a:spcBef>
              <a:buNone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Dacă asociem două sisteme 1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pentru a crea un nou sistem, 3, vom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avea masa finală m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m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o-RO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m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energia internă U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U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U</a:t>
            </a:r>
            <a:r>
              <a:rPr lang="ro-RO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ş.a.m.d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40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9ED5C-B80B-D746-C319-2F3188AC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252"/>
            <a:ext cx="10515600" cy="5401711"/>
          </a:xfrm>
        </p:spPr>
        <p:txBody>
          <a:bodyPr>
            <a:normAutofit/>
          </a:bodyPr>
          <a:lstStyle/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presupunem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au loc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deschis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schimbă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cu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înconjurător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b="1" dirty="0" err="1"/>
              <a:t>trebuie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luăm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considerare</a:t>
            </a:r>
            <a:r>
              <a:rPr lang="en-US" b="1" dirty="0"/>
              <a:t> </a:t>
            </a:r>
            <a:r>
              <a:rPr lang="en-US" b="1" dirty="0" err="1"/>
              <a:t>dependența</a:t>
            </a:r>
            <a:r>
              <a:rPr lang="en-US" b="1" dirty="0"/>
              <a:t> </a:t>
            </a:r>
            <a:r>
              <a:rPr lang="en-US" b="1" dirty="0" err="1"/>
              <a:t>potențialelor</a:t>
            </a:r>
            <a:r>
              <a:rPr lang="en-US" b="1" dirty="0"/>
              <a:t> </a:t>
            </a:r>
            <a:r>
              <a:rPr lang="en-US" b="1" dirty="0" err="1"/>
              <a:t>termodinamice</a:t>
            </a:r>
            <a:r>
              <a:rPr lang="en-US" b="1" dirty="0"/>
              <a:t> de </a:t>
            </a:r>
            <a:r>
              <a:rPr lang="en-US" b="1" dirty="0" err="1"/>
              <a:t>cantitatea</a:t>
            </a:r>
            <a:r>
              <a:rPr lang="en-US" b="1" dirty="0"/>
              <a:t> de </a:t>
            </a:r>
            <a:r>
              <a:rPr lang="en-US" b="1" dirty="0" err="1"/>
              <a:t>substanțe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 err="1"/>
              <a:t>Astfel</a:t>
            </a:r>
            <a:r>
              <a:rPr lang="en-US" b="1" dirty="0"/>
              <a:t>, </a:t>
            </a:r>
            <a:r>
              <a:rPr lang="en-US" b="1" dirty="0" err="1"/>
              <a:t>cunoscând</a:t>
            </a:r>
            <a:r>
              <a:rPr lang="en-US" b="1" dirty="0"/>
              <a:t> </a:t>
            </a:r>
            <a:r>
              <a:rPr lang="en-US" b="1" dirty="0" err="1"/>
              <a:t>oricare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/>
              <a:t>patru</a:t>
            </a:r>
            <a:r>
              <a:rPr lang="en-US" b="1" dirty="0"/>
              <a:t> </a:t>
            </a:r>
            <a:r>
              <a:rPr lang="en-US" b="1" dirty="0" err="1"/>
              <a:t>potențiale</a:t>
            </a:r>
            <a:r>
              <a:rPr lang="en-US" b="1" dirty="0"/>
              <a:t> (</a:t>
            </a:r>
            <a:r>
              <a:rPr lang="en-US" b="1" dirty="0" err="1"/>
              <a:t>energia</a:t>
            </a:r>
            <a:r>
              <a:rPr lang="en-US" b="1" dirty="0"/>
              <a:t> intern</a:t>
            </a:r>
            <a:r>
              <a:rPr lang="ro-RO" b="1" dirty="0"/>
              <a:t>ă</a:t>
            </a:r>
            <a:r>
              <a:rPr lang="en-US" b="1" dirty="0"/>
              <a:t>, </a:t>
            </a:r>
            <a:r>
              <a:rPr lang="en-US" b="1" dirty="0" err="1"/>
              <a:t>entalpia</a:t>
            </a:r>
            <a:r>
              <a:rPr lang="en-US" b="1" dirty="0"/>
              <a:t>, </a:t>
            </a:r>
            <a:r>
              <a:rPr lang="en-US" b="1" dirty="0" err="1"/>
              <a:t>energia</a:t>
            </a:r>
            <a:r>
              <a:rPr lang="en-US" b="1" dirty="0"/>
              <a:t> </a:t>
            </a:r>
            <a:r>
              <a:rPr lang="ro-RO" b="1" dirty="0"/>
              <a:t>liberă - Gibbs, energia legată </a:t>
            </a:r>
            <a:r>
              <a:rPr lang="ro-RO" b="1" dirty="0" err="1"/>
              <a:t>Helmholts</a:t>
            </a:r>
            <a:r>
              <a:rPr lang="en-US" b="1" dirty="0"/>
              <a:t>, se pot </a:t>
            </a:r>
            <a:r>
              <a:rPr lang="en-US" b="1" dirty="0" err="1"/>
              <a:t>găsi</a:t>
            </a:r>
            <a:r>
              <a:rPr lang="en-US" b="1" dirty="0"/>
              <a:t> </a:t>
            </a:r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celelalte</a:t>
            </a:r>
            <a:r>
              <a:rPr lang="ro-RO" b="1" dirty="0"/>
              <a:t> </a:t>
            </a:r>
            <a:r>
              <a:rPr lang="en-US" b="1" dirty="0" err="1"/>
              <a:t>funcții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parametri</a:t>
            </a:r>
            <a:r>
              <a:rPr lang="en-US" b="1" dirty="0"/>
              <a:t> </a:t>
            </a:r>
            <a:r>
              <a:rPr lang="en-US" b="1" dirty="0" err="1"/>
              <a:t>termodinamici</a:t>
            </a:r>
            <a:r>
              <a:rPr lang="en-US" b="1" dirty="0"/>
              <a:t> ai </a:t>
            </a:r>
            <a:r>
              <a:rPr lang="en-US" b="1" dirty="0" err="1"/>
              <a:t>sistemului</a:t>
            </a:r>
            <a:r>
              <a:rPr lang="en-US" b="1" dirty="0"/>
              <a:t> </a:t>
            </a:r>
            <a:r>
              <a:rPr lang="en-US" b="1" dirty="0" err="1"/>
              <a:t>folosind</a:t>
            </a:r>
            <a:r>
              <a:rPr lang="en-US" b="1" dirty="0"/>
              <a:t> </a:t>
            </a:r>
            <a:r>
              <a:rPr lang="en-US" b="1" dirty="0" err="1"/>
              <a:t>ecuația</a:t>
            </a:r>
            <a:r>
              <a:rPr lang="en-US" b="1" dirty="0"/>
              <a:t> </a:t>
            </a:r>
            <a:r>
              <a:rPr lang="en-US" b="1" dirty="0" err="1"/>
              <a:t>fundamentală</a:t>
            </a:r>
            <a:r>
              <a:rPr lang="ro-RO" b="1" dirty="0"/>
              <a:t> </a:t>
            </a:r>
            <a:r>
              <a:rPr lang="en-US" b="1" dirty="0" err="1"/>
              <a:t>termodinamică</a:t>
            </a:r>
            <a:r>
              <a:rPr lang="en-US" b="1" dirty="0"/>
              <a:t>, </a:t>
            </a:r>
            <a:r>
              <a:rPr lang="en-US" b="1" dirty="0" err="1"/>
              <a:t>iar</a:t>
            </a:r>
            <a:r>
              <a:rPr lang="en-US" b="1" dirty="0"/>
              <a:t> </a:t>
            </a:r>
            <a:r>
              <a:rPr lang="en-US" b="1" dirty="0" err="1"/>
              <a:t>potențialele</a:t>
            </a:r>
            <a:r>
              <a:rPr lang="en-US" b="1" dirty="0"/>
              <a:t> </a:t>
            </a:r>
            <a:r>
              <a:rPr lang="en-US" b="1" dirty="0" err="1"/>
              <a:t>termodinamice</a:t>
            </a:r>
            <a:r>
              <a:rPr lang="ro-RO" b="1" dirty="0"/>
              <a:t> </a:t>
            </a:r>
            <a:r>
              <a:rPr lang="en-US" b="1" dirty="0"/>
              <a:t>permit </a:t>
            </a:r>
            <a:r>
              <a:rPr lang="en-US" b="1" dirty="0" err="1"/>
              <a:t>prezicerea</a:t>
            </a:r>
            <a:r>
              <a:rPr lang="en-US" b="1" dirty="0"/>
              <a:t> </a:t>
            </a:r>
            <a:r>
              <a:rPr lang="en-US" b="1" dirty="0" err="1"/>
              <a:t>direcției</a:t>
            </a:r>
            <a:r>
              <a:rPr lang="en-US" b="1" dirty="0"/>
              <a:t> </a:t>
            </a:r>
            <a:r>
              <a:rPr lang="en-US" b="1" dirty="0" err="1"/>
              <a:t>proceselor</a:t>
            </a:r>
            <a:r>
              <a:rPr lang="en-US" b="1" dirty="0"/>
              <a:t> </a:t>
            </a:r>
            <a:r>
              <a:rPr lang="en-US" b="1" dirty="0" err="1"/>
              <a:t>termodinamice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966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B18BA6-95A6-AEE8-6C27-847D4AF8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Legea a III-</a:t>
            </a:r>
            <a:r>
              <a:rPr lang="en-US" b="1" dirty="0" err="1"/>
              <a:t>ia</a:t>
            </a:r>
            <a:r>
              <a:rPr lang="en-US" b="1" dirty="0"/>
              <a:t> a </a:t>
            </a:r>
            <a:r>
              <a:rPr lang="en-US" b="1" dirty="0" err="1"/>
              <a:t>termodinamicii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D994A0-F58B-A2E0-5C32-00221766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treia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a </a:t>
            </a:r>
            <a:r>
              <a:rPr lang="en-US" dirty="0" err="1"/>
              <a:t>termodinamicii</a:t>
            </a:r>
            <a:r>
              <a:rPr lang="en-US" dirty="0"/>
              <a:t> </a:t>
            </a:r>
            <a:r>
              <a:rPr lang="en-US" dirty="0" err="1"/>
              <a:t>afirmă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b="1" dirty="0"/>
              <a:t>pe </a:t>
            </a:r>
            <a:r>
              <a:rPr lang="en-US" b="1" dirty="0" err="1"/>
              <a:t>măsură</a:t>
            </a:r>
            <a:r>
              <a:rPr lang="en-US" b="1" dirty="0"/>
              <a:t> </a:t>
            </a:r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temperatura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se </a:t>
            </a:r>
            <a:r>
              <a:rPr lang="en-US" b="1" dirty="0" err="1"/>
              <a:t>apropie</a:t>
            </a:r>
            <a:r>
              <a:rPr lang="en-US" b="1" dirty="0"/>
              <a:t> de zero </a:t>
            </a:r>
            <a:r>
              <a:rPr lang="en-US" b="1" dirty="0" err="1"/>
              <a:t>absolut</a:t>
            </a:r>
            <a:r>
              <a:rPr lang="en-US" b="1" dirty="0"/>
              <a:t> (0 Kelvin), </a:t>
            </a:r>
            <a:r>
              <a:rPr lang="en-US" b="1" dirty="0" err="1"/>
              <a:t>entropia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cristal</a:t>
            </a:r>
            <a:r>
              <a:rPr lang="en-US" b="1" dirty="0"/>
              <a:t> perfect se </a:t>
            </a:r>
            <a:r>
              <a:rPr lang="en-US" b="1" dirty="0" err="1"/>
              <a:t>apropie</a:t>
            </a:r>
            <a:r>
              <a:rPr lang="en-US" b="1" dirty="0"/>
              <a:t> de o </a:t>
            </a:r>
            <a:r>
              <a:rPr lang="en-US" b="1" dirty="0" err="1"/>
              <a:t>valoare</a:t>
            </a:r>
            <a:r>
              <a:rPr lang="en-US" b="1" dirty="0"/>
              <a:t> </a:t>
            </a:r>
            <a:r>
              <a:rPr lang="en-US" b="1" dirty="0" err="1"/>
              <a:t>minimă</a:t>
            </a:r>
            <a:r>
              <a:rPr lang="en-US" b="1" dirty="0"/>
              <a:t>, de </a:t>
            </a:r>
            <a:r>
              <a:rPr lang="en-US" b="1" dirty="0" err="1"/>
              <a:t>obicei</a:t>
            </a:r>
            <a:r>
              <a:rPr lang="en-US" b="1" dirty="0"/>
              <a:t> zero. </a:t>
            </a:r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imposibil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atingă</a:t>
            </a:r>
            <a:r>
              <a:rPr lang="en-US" dirty="0"/>
              <a:t> zero </a:t>
            </a:r>
            <a:r>
              <a:rPr lang="en-US" dirty="0" err="1"/>
              <a:t>absolut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număr</a:t>
            </a:r>
            <a:r>
              <a:rPr lang="en-US" dirty="0"/>
              <a:t> </a:t>
            </a:r>
            <a:r>
              <a:rPr lang="en-US" dirty="0" err="1"/>
              <a:t>finit</a:t>
            </a:r>
            <a:r>
              <a:rPr lang="en-US" dirty="0"/>
              <a:t> de </a:t>
            </a:r>
            <a:r>
              <a:rPr lang="en-US" dirty="0" err="1"/>
              <a:t>pași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/>
              <a:t>Exemplu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științele</a:t>
            </a:r>
            <a:r>
              <a:rPr lang="en-US" b="1" dirty="0"/>
              <a:t> </a:t>
            </a:r>
            <a:r>
              <a:rPr lang="en-US" b="1" dirty="0" err="1"/>
              <a:t>vieții</a:t>
            </a:r>
            <a:r>
              <a:rPr lang="en-US" b="1" dirty="0"/>
              <a:t>: </a:t>
            </a:r>
            <a:r>
              <a:rPr lang="en-US" dirty="0" err="1"/>
              <a:t>Deși</a:t>
            </a:r>
            <a:r>
              <a:rPr lang="en-US" dirty="0"/>
              <a:t> zero </a:t>
            </a:r>
            <a:r>
              <a:rPr lang="en-US" dirty="0" err="1"/>
              <a:t>absolut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direct relevant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, </a:t>
            </a:r>
            <a:r>
              <a:rPr lang="en-US" b="1" dirty="0" err="1"/>
              <a:t>conceptul</a:t>
            </a:r>
            <a:r>
              <a:rPr lang="en-US" b="1" dirty="0"/>
              <a:t> de </a:t>
            </a:r>
            <a:r>
              <a:rPr lang="en-US" b="1" dirty="0" err="1"/>
              <a:t>minimizare</a:t>
            </a:r>
            <a:r>
              <a:rPr lang="en-US" b="1" dirty="0"/>
              <a:t> a </a:t>
            </a:r>
            <a:r>
              <a:rPr lang="en-US" b="1" dirty="0" err="1"/>
              <a:t>entropiei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crucial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înțelegerea</a:t>
            </a:r>
            <a:r>
              <a:rPr lang="en-US" b="1" dirty="0"/>
              <a:t> </a:t>
            </a:r>
            <a:r>
              <a:rPr lang="en-US" b="1" dirty="0" err="1"/>
              <a:t>stabilității</a:t>
            </a:r>
            <a:r>
              <a:rPr lang="en-US" b="1" dirty="0"/>
              <a:t> </a:t>
            </a:r>
            <a:r>
              <a:rPr lang="en-US" b="1" dirty="0" err="1"/>
              <a:t>biomoleculelor</a:t>
            </a:r>
            <a:r>
              <a:rPr lang="en-US" b="1" dirty="0"/>
              <a:t> precum ADN-ul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proteinele</a:t>
            </a:r>
            <a:r>
              <a:rPr lang="en-US" b="1" dirty="0"/>
              <a:t> la </a:t>
            </a:r>
            <a:r>
              <a:rPr lang="en-US" b="1" dirty="0" err="1"/>
              <a:t>temperaturi</a:t>
            </a:r>
            <a:r>
              <a:rPr lang="en-US" b="1" dirty="0"/>
              <a:t> </a:t>
            </a:r>
            <a:r>
              <a:rPr lang="en-US" b="1" dirty="0" err="1"/>
              <a:t>scăzute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920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F993-8752-1CCB-3B92-C1C323EB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Entropia absolută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CB3E-BCDF-F544-5048-CC986763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087"/>
            <a:ext cx="10515600" cy="52007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deosebire</a:t>
            </a:r>
            <a:r>
              <a:rPr lang="en-US" dirty="0"/>
              <a:t> de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funcții</a:t>
            </a:r>
            <a:r>
              <a:rPr lang="en-US" dirty="0"/>
              <a:t> </a:t>
            </a:r>
            <a:r>
              <a:rPr lang="en-US" dirty="0" err="1"/>
              <a:t>termodinamice</a:t>
            </a:r>
            <a:r>
              <a:rPr lang="en-US" dirty="0"/>
              <a:t>, </a:t>
            </a:r>
            <a:r>
              <a:rPr lang="en-US" b="1" dirty="0" err="1"/>
              <a:t>entropia</a:t>
            </a:r>
            <a:r>
              <a:rPr lang="ro-RO" dirty="0"/>
              <a:t> </a:t>
            </a:r>
            <a:r>
              <a:rPr lang="en-US" dirty="0"/>
              <a:t>are un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definit</a:t>
            </a:r>
            <a:r>
              <a:rPr lang="en-US" b="1" dirty="0"/>
              <a:t> de </a:t>
            </a:r>
            <a:r>
              <a:rPr lang="en-US" b="1" dirty="0" err="1"/>
              <a:t>postulatul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Planck </a:t>
            </a:r>
            <a:r>
              <a:rPr lang="en-US" dirty="0"/>
              <a:t>(a </a:t>
            </a:r>
            <a:r>
              <a:rPr lang="en-US" dirty="0" err="1"/>
              <a:t>treia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ro-RO" dirty="0"/>
              <a:t> </a:t>
            </a:r>
            <a:r>
              <a:rPr lang="en-US" dirty="0"/>
              <a:t>a </a:t>
            </a:r>
            <a:r>
              <a:rPr lang="en-US" dirty="0" err="1"/>
              <a:t>termodinamicii</a:t>
            </a:r>
            <a:r>
              <a:rPr lang="en-US" dirty="0"/>
              <a:t>):</a:t>
            </a:r>
            <a:r>
              <a:rPr lang="ro-RO" dirty="0"/>
              <a:t> </a:t>
            </a:r>
          </a:p>
          <a:p>
            <a:r>
              <a:rPr lang="en-US" dirty="0"/>
              <a:t>La zero </a:t>
            </a:r>
            <a:r>
              <a:rPr lang="en-US" dirty="0" err="1"/>
              <a:t>absolut</a:t>
            </a:r>
            <a:r>
              <a:rPr lang="en-US" dirty="0"/>
              <a:t> (T → 0),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cristalele</a:t>
            </a:r>
            <a:r>
              <a:rPr lang="en-US" dirty="0"/>
              <a:t> </a:t>
            </a:r>
            <a:r>
              <a:rPr lang="en-US" dirty="0" err="1"/>
              <a:t>ideale</a:t>
            </a:r>
            <a:r>
              <a:rPr lang="en-US" dirty="0"/>
              <a:t> </a:t>
            </a:r>
            <a:r>
              <a:rPr lang="en-US" dirty="0" err="1"/>
              <a:t>auaceeași</a:t>
            </a:r>
            <a:r>
              <a:rPr lang="en-US" dirty="0"/>
              <a:t> </a:t>
            </a:r>
            <a:r>
              <a:rPr lang="en-US" dirty="0" err="1"/>
              <a:t>entropie</a:t>
            </a:r>
            <a:r>
              <a:rPr lang="en-US" dirty="0"/>
              <a:t>, </a:t>
            </a:r>
            <a:r>
              <a:rPr lang="en-US" dirty="0" err="1"/>
              <a:t>egală</a:t>
            </a:r>
            <a:r>
              <a:rPr lang="en-US" dirty="0"/>
              <a:t> cu zero.</a:t>
            </a:r>
            <a:endParaRPr lang="ro-RO" dirty="0"/>
          </a:p>
          <a:p>
            <a:r>
              <a:rPr lang="en-US" dirty="0"/>
              <a:t>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se </a:t>
            </a:r>
            <a:r>
              <a:rPr lang="en-US" dirty="0" err="1"/>
              <a:t>apropie</a:t>
            </a:r>
            <a:r>
              <a:rPr lang="en-US" dirty="0"/>
              <a:t> de zero </a:t>
            </a:r>
            <a:r>
              <a:rPr lang="en-US" dirty="0" err="1"/>
              <a:t>absolut</a:t>
            </a:r>
            <a:r>
              <a:rPr lang="en-US" dirty="0"/>
              <a:t>, 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entropia</a:t>
            </a:r>
            <a:r>
              <a:rPr lang="ro-RO" dirty="0"/>
              <a:t>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zero,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derivatele</a:t>
            </a:r>
            <a:r>
              <a:rPr lang="en-US" dirty="0"/>
              <a:t> sale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cu </a:t>
            </a:r>
            <a:r>
              <a:rPr lang="en-US" dirty="0" err="1"/>
              <a:t>toți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ro-RO" dirty="0"/>
              <a:t> </a:t>
            </a:r>
            <a:r>
              <a:rPr lang="en-US" dirty="0" err="1"/>
              <a:t>termodinamici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unde</a:t>
            </a:r>
            <a:r>
              <a:rPr lang="ru-RU" dirty="0"/>
              <a:t> </a:t>
            </a:r>
            <a:r>
              <a:rPr lang="ru-RU" b="1" dirty="0"/>
              <a:t>х = Р, </a:t>
            </a:r>
            <a:r>
              <a:rPr lang="en-US" b="1" dirty="0"/>
              <a:t>V.</a:t>
            </a:r>
            <a:endParaRPr lang="ro-RO" b="1" dirty="0"/>
          </a:p>
          <a:p>
            <a:r>
              <a:rPr lang="en-US" b="1" dirty="0" err="1"/>
              <a:t>Aceasta</a:t>
            </a:r>
            <a:r>
              <a:rPr lang="en-US" b="1" dirty="0"/>
              <a:t> </a:t>
            </a:r>
            <a:r>
              <a:rPr lang="en-US" b="1" dirty="0" err="1"/>
              <a:t>înseamnă</a:t>
            </a:r>
            <a:r>
              <a:rPr lang="en-US" b="1" dirty="0"/>
              <a:t> </a:t>
            </a:r>
            <a:r>
              <a:rPr lang="en-US" b="1" dirty="0" err="1"/>
              <a:t>că</a:t>
            </a:r>
            <a:r>
              <a:rPr lang="en-US" b="1" dirty="0"/>
              <a:t>,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apropierea</a:t>
            </a:r>
            <a:r>
              <a:rPr lang="en-US" b="1" dirty="0"/>
              <a:t> </a:t>
            </a:r>
            <a:r>
              <a:rPr lang="en-US" b="1" dirty="0" err="1"/>
              <a:t>valorii</a:t>
            </a:r>
            <a:r>
              <a:rPr lang="en-US" b="1" dirty="0"/>
              <a:t> zero absolute, </a:t>
            </a:r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procesele</a:t>
            </a:r>
            <a:r>
              <a:rPr lang="en-US" b="1" dirty="0"/>
              <a:t> </a:t>
            </a:r>
            <a:r>
              <a:rPr lang="en-US" b="1" dirty="0" err="1"/>
              <a:t>termodinamice</a:t>
            </a:r>
            <a:r>
              <a:rPr lang="en-US" b="1" dirty="0"/>
              <a:t> au loc </a:t>
            </a:r>
            <a:r>
              <a:rPr lang="en-US" b="1" dirty="0" err="1">
                <a:solidFill>
                  <a:srgbClr val="FF0000"/>
                </a:solidFill>
              </a:rPr>
              <a:t>fără</a:t>
            </a:r>
            <a:r>
              <a:rPr lang="en-US" b="1" dirty="0">
                <a:solidFill>
                  <a:srgbClr val="FF0000"/>
                </a:solidFill>
              </a:rPr>
              <a:t> o </a:t>
            </a:r>
            <a:r>
              <a:rPr lang="en-US" b="1" dirty="0" err="1">
                <a:solidFill>
                  <a:srgbClr val="FF0000"/>
                </a:solidFill>
              </a:rPr>
              <a:t>modificare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entropiei</a:t>
            </a:r>
            <a:r>
              <a:rPr lang="en-US" b="1" dirty="0"/>
              <a:t>. </a:t>
            </a:r>
            <a:r>
              <a:rPr lang="en-US" b="1" dirty="0" err="1"/>
              <a:t>Această</a:t>
            </a:r>
            <a:r>
              <a:rPr lang="en-US" b="1" dirty="0"/>
              <a:t> </a:t>
            </a:r>
            <a:r>
              <a:rPr lang="en-US" b="1" dirty="0" err="1"/>
              <a:t>afirmație</a:t>
            </a:r>
            <a:r>
              <a:rPr lang="en-US" b="1" dirty="0"/>
              <a:t> se </a:t>
            </a:r>
            <a:r>
              <a:rPr lang="en-US" b="1" dirty="0" err="1"/>
              <a:t>numește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teorema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căldurii</a:t>
            </a:r>
            <a:r>
              <a:rPr lang="en-US" b="1" dirty="0">
                <a:solidFill>
                  <a:srgbClr val="FF0000"/>
                </a:solidFill>
              </a:rPr>
              <a:t> Nernst</a:t>
            </a:r>
            <a:r>
              <a:rPr lang="en-US" b="1" dirty="0"/>
              <a:t>.</a:t>
            </a:r>
            <a:endParaRPr lang="ro-RO" b="1" dirty="0"/>
          </a:p>
          <a:p>
            <a:r>
              <a:rPr lang="ro-RO" b="1" dirty="0"/>
              <a:t>Postulatul Planck permite definirea entropiei absolute (la T=0)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48D96-989D-5415-AB38-9394A516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36" y="3892481"/>
            <a:ext cx="1666811" cy="8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1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D7EF-98AF-576D-920D-C04FF9EE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pPr algn="ctr"/>
            <a:r>
              <a:rPr lang="ro-RO" b="1" dirty="0"/>
              <a:t>Procese cuplate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2A75-198C-6990-7449-5B9EEA8FC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spcBef>
                <a:spcPts val="1190"/>
              </a:spcBef>
              <a:buSzPts val="1200"/>
              <a:buFont typeface="Times New Roman" panose="02020603050405020304" pitchFamily="18" charset="0"/>
              <a:buAutoNum type="arabicPeriod"/>
              <a:tabLst>
                <a:tab pos="1120775" algn="l"/>
              </a:tabLst>
            </a:pPr>
            <a:r>
              <a:rPr lang="ro-RO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Natura</a:t>
            </a:r>
            <a:r>
              <a:rPr lang="ro-RO" sz="2800" b="1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proceselor</a:t>
            </a:r>
            <a:r>
              <a:rPr lang="ro-RO" sz="2800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8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cuplate</a:t>
            </a:r>
            <a:endParaRPr 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2405" lvl="0" indent="-342900" algn="just">
              <a:spcBef>
                <a:spcPts val="58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1670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Procesele din materia vie nu sunt procese izolate ci procese cuplate. </a:t>
            </a:r>
          </a:p>
          <a:p>
            <a:pPr marL="342900" marR="192405" lvl="0" indent="-342900" algn="just">
              <a:spcBef>
                <a:spcPts val="58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1670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 deci posibil a avea cuplate două procese – unul în care entropia scade (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reacţii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sinteză) cuplat cu unul în care entropia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(un proces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catabolic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spontan), respectând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principiul al II – lea prin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creşterea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globală a entropiei în ansamblul proceselor cuplate.</a:t>
            </a:r>
            <a:endParaRPr lang="en-US" sz="3600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4310" lvl="0" indent="-342900" algn="just">
              <a:spcBef>
                <a:spcPts val="59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2305" algn="l"/>
              </a:tabLst>
            </a:pPr>
            <a:endParaRPr lang="ro-RO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4310" lvl="0" indent="-342900" algn="just">
              <a:spcBef>
                <a:spcPts val="59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230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Din punct de vedere energetic un proces care necesită energie (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endoenergetic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trebuie cuplat cu un proces ce eliberează energie (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exoenergetic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600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70"/>
              </a:spcBef>
              <a:buNone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94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72BD2B-F7AF-4EC9-CB74-DAB2BF69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3" y="1122209"/>
            <a:ext cx="467769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Moduri </a:t>
            </a:r>
            <a:r>
              <a:rPr lang="en-US" dirty="0" err="1"/>
              <a:t>transformare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in </a:t>
            </a:r>
            <a:r>
              <a:rPr lang="en-US" dirty="0" err="1"/>
              <a:t>obiecte</a:t>
            </a:r>
            <a:r>
              <a:rPr lang="en-US" dirty="0"/>
              <a:t> </a:t>
            </a:r>
            <a:r>
              <a:rPr lang="en-US" dirty="0" err="1"/>
              <a:t>biologice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F6C9771-0E76-9698-BB63-D6B6ADF53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731" y="620011"/>
            <a:ext cx="3372321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4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114EAB-2738-645E-DD44-5B62B922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307975"/>
            <a:ext cx="9353550" cy="1325563"/>
          </a:xfrm>
        </p:spPr>
        <p:txBody>
          <a:bodyPr/>
          <a:lstStyle/>
          <a:p>
            <a:r>
              <a:rPr lang="ro-RO" b="1" dirty="0"/>
              <a:t>Sinteza: </a:t>
            </a:r>
            <a:r>
              <a:rPr lang="en-US" b="1" dirty="0" err="1"/>
              <a:t>Termodinamica</a:t>
            </a:r>
            <a:r>
              <a:rPr lang="en-US" b="1" dirty="0"/>
              <a:t> in </a:t>
            </a:r>
            <a:r>
              <a:rPr lang="en-US" b="1" dirty="0" err="1"/>
              <a:t>stiintele</a:t>
            </a:r>
            <a:r>
              <a:rPr lang="en-US" b="1" dirty="0"/>
              <a:t> </a:t>
            </a:r>
            <a:r>
              <a:rPr lang="en-US" b="1" dirty="0" err="1"/>
              <a:t>vietii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7C0C30-527F-50A2-3AAB-79847D0FE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7357" cy="4351338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ro-RO" b="1" dirty="0"/>
              <a:t>Fluxul de energie în sisteme biologice</a:t>
            </a:r>
            <a:endParaRPr lang="en-US" b="1" dirty="0"/>
          </a:p>
          <a:p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guvernat</a:t>
            </a:r>
            <a:r>
              <a:rPr lang="en-US" dirty="0"/>
              <a:t> de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termodinamicii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ecosisteme</a:t>
            </a:r>
            <a:r>
              <a:rPr lang="en-US" dirty="0"/>
              <a:t>,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intră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solară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organismele</a:t>
            </a:r>
            <a:r>
              <a:rPr lang="en-US" dirty="0"/>
              <a:t> </a:t>
            </a:r>
            <a:r>
              <a:rPr lang="en-US" dirty="0" err="1"/>
              <a:t>fotosintetice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transferată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lanțul</a:t>
            </a:r>
            <a:r>
              <a:rPr lang="en-US" dirty="0"/>
              <a:t> </a:t>
            </a:r>
            <a:r>
              <a:rPr lang="en-US" dirty="0" err="1"/>
              <a:t>trofic</a:t>
            </a:r>
            <a:r>
              <a:rPr lang="en-US" dirty="0"/>
              <a:t>,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trofic</a:t>
            </a:r>
            <a:r>
              <a:rPr lang="en-US" dirty="0"/>
              <a:t> </a:t>
            </a:r>
            <a:r>
              <a:rPr lang="en-US" dirty="0" err="1"/>
              <a:t>pierzând</a:t>
            </a:r>
            <a:r>
              <a:rPr lang="en-US" dirty="0"/>
              <a:t> o </a:t>
            </a:r>
            <a:r>
              <a:rPr lang="en-US" dirty="0" err="1"/>
              <a:t>parte</a:t>
            </a:r>
            <a:r>
              <a:rPr lang="en-US" dirty="0"/>
              <a:t> din </a:t>
            </a:r>
            <a:r>
              <a:rPr lang="en-US" dirty="0" err="1"/>
              <a:t>energie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a </a:t>
            </a:r>
            <a:r>
              <a:rPr lang="en-US" dirty="0" err="1"/>
              <a:t>termodinamicii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436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033E-6019-24F9-FCA3-723B70AC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Laturile</a:t>
            </a:r>
            <a:r>
              <a:rPr lang="ro-RO" b="1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metabolismului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F86E-923D-106F-C0D4-292988849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4882" cy="4351338"/>
          </a:xfrm>
        </p:spPr>
        <p:txBody>
          <a:bodyPr/>
          <a:lstStyle/>
          <a:p>
            <a:pPr marL="433070" marR="0">
              <a:spcBef>
                <a:spcPts val="590"/>
              </a:spcBef>
              <a:buNone/>
            </a:pP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Procesele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cuplate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ro-RO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întâlnim</a:t>
            </a:r>
            <a:r>
              <a:rPr lang="ro-RO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laturi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principale</a:t>
            </a:r>
            <a:r>
              <a:rPr lang="ro-RO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ale</a:t>
            </a:r>
            <a:r>
              <a:rPr lang="ro-RO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metabolismului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590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1670" algn="l"/>
              </a:tabLst>
            </a:pPr>
            <a:r>
              <a:rPr lang="ro-RO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Catabolismul</a:t>
            </a:r>
            <a:r>
              <a:rPr lang="ro-RO" i="1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o-RO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cuprinde</a:t>
            </a:r>
            <a:r>
              <a:rPr lang="ro-RO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procese</a:t>
            </a:r>
            <a:r>
              <a:rPr lang="ro-RO" b="1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exoenergetice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o-RO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eliberează energie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degradare</a:t>
            </a:r>
            <a:r>
              <a:rPr lang="ro-RO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moleculară,</a:t>
            </a:r>
            <a:r>
              <a:rPr lang="ro-RO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care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entropia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sunt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procese</a:t>
            </a:r>
            <a:r>
              <a:rPr lang="ro-RO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spontane.</a:t>
            </a:r>
          </a:p>
          <a:p>
            <a:pPr marL="342900" marR="0" lvl="0" indent="-342900">
              <a:spcBef>
                <a:spcPts val="590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1670" algn="l"/>
              </a:tabLst>
            </a:pPr>
            <a:endParaRPr lang="ro-RO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590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167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3040" lvl="0" indent="-342900" algn="just">
              <a:spcBef>
                <a:spcPts val="605"/>
              </a:spcBef>
              <a:buSzPts val="1000"/>
              <a:buFont typeface="Times New Roman" panose="02020603050405020304" pitchFamily="18" charset="0"/>
              <a:buAutoNum type="alphaUcPeriod"/>
              <a:tabLst>
                <a:tab pos="662305" algn="l"/>
              </a:tabLst>
            </a:pPr>
            <a:r>
              <a:rPr lang="ro-RO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Anabolismul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cuprinde latura specifică a materiei vii, procese </a:t>
            </a:r>
            <a:r>
              <a:rPr lang="ro-RO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endoenergetice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o-RO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necesită energie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î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care se produc structuri mai ordonate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bogate în energie în aceste procese entropia scade (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reacţii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sinteză,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endoenergetice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739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ow and fast dietary proteins | Nature">
            <a:extLst>
              <a:ext uri="{FF2B5EF4-FFF2-40B4-BE49-F238E27FC236}">
                <a16:creationId xmlns:a16="http://schemas.microsoft.com/office/drawing/2014/main" id="{8FE68BDF-B98F-1097-6998-801960EEE3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28" y="171450"/>
            <a:ext cx="7634216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59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ological Production and Ecosystem Energy Flow - ppt download">
            <a:extLst>
              <a:ext uri="{FF2B5EF4-FFF2-40B4-BE49-F238E27FC236}">
                <a16:creationId xmlns:a16="http://schemas.microsoft.com/office/drawing/2014/main" id="{F7F7D3CC-32B1-A00F-65F3-8D9B820FB3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22" y="511174"/>
            <a:ext cx="8986128" cy="59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99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3F69AED-601F-28DF-940A-CB05D4B90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962"/>
            <a:ext cx="10515600" cy="4351338"/>
          </a:xfrm>
        </p:spPr>
        <p:txBody>
          <a:bodyPr/>
          <a:lstStyle/>
          <a:p>
            <a:r>
              <a:rPr lang="en-US" dirty="0"/>
              <a:t>ATP – </a:t>
            </a:r>
            <a:r>
              <a:rPr lang="en-US" dirty="0" err="1"/>
              <a:t>Adenozin</a:t>
            </a:r>
            <a:r>
              <a:rPr lang="en-US" dirty="0"/>
              <a:t> </a:t>
            </a:r>
            <a:r>
              <a:rPr lang="en-US" dirty="0" err="1"/>
              <a:t>Trifosfat</a:t>
            </a:r>
            <a:r>
              <a:rPr lang="en-US" dirty="0"/>
              <a:t> = 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pe care o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celula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funcționeze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mușchii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contracte</a:t>
            </a:r>
            <a:endParaRPr lang="ro-RO" dirty="0"/>
          </a:p>
          <a:p>
            <a:r>
              <a:rPr lang="en-US" dirty="0"/>
              <a:t>Este </a:t>
            </a:r>
            <a:r>
              <a:rPr lang="en-US" i="1" dirty="0" err="1"/>
              <a:t>moneda</a:t>
            </a:r>
            <a:r>
              <a:rPr lang="en-US" i="1" dirty="0"/>
              <a:t> </a:t>
            </a:r>
            <a:r>
              <a:rPr lang="en-US" i="1" dirty="0" err="1"/>
              <a:t>energetică</a:t>
            </a:r>
            <a:r>
              <a:rPr lang="en-US" i="1" dirty="0"/>
              <a:t> </a:t>
            </a:r>
            <a:r>
              <a:rPr lang="en-US" dirty="0"/>
              <a:t>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biologică</a:t>
            </a:r>
            <a:endParaRPr lang="ro-RO" dirty="0"/>
          </a:p>
          <a:p>
            <a:r>
              <a:rPr lang="en-US" dirty="0"/>
              <a:t>Este </a:t>
            </a:r>
            <a:r>
              <a:rPr lang="en-US" dirty="0" err="1"/>
              <a:t>alcătuit</a:t>
            </a:r>
            <a:r>
              <a:rPr lang="en-US" dirty="0"/>
              <a:t> din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&gt; un </a:t>
            </a:r>
            <a:r>
              <a:rPr lang="en-US" dirty="0" err="1"/>
              <a:t>zahăr</a:t>
            </a:r>
            <a:r>
              <a:rPr lang="en-US" dirty="0"/>
              <a:t>, o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amină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grupare</a:t>
            </a:r>
            <a:r>
              <a:rPr lang="en-US" dirty="0"/>
              <a:t> </a:t>
            </a:r>
            <a:r>
              <a:rPr lang="en-US" dirty="0" err="1"/>
              <a:t>fosfat</a:t>
            </a:r>
            <a:endParaRPr lang="ro-RO" dirty="0"/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descompus</a:t>
            </a:r>
            <a:r>
              <a:rPr lang="en-US" dirty="0"/>
              <a:t>,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ADP (</a:t>
            </a:r>
            <a:r>
              <a:rPr lang="en-US" dirty="0" err="1"/>
              <a:t>Adenozină</a:t>
            </a:r>
            <a:r>
              <a:rPr lang="en-US" dirty="0"/>
              <a:t> </a:t>
            </a:r>
            <a:r>
              <a:rPr lang="en-US" dirty="0" err="1"/>
              <a:t>Difosfat</a:t>
            </a:r>
            <a:r>
              <a:rPr lang="en-US" dirty="0"/>
              <a:t>)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1DC29B6E-6E30-6B7E-ED83-06E6688A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95" y="4103979"/>
            <a:ext cx="6054010" cy="24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42DF-884A-B2C6-5174-C7935E57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5"/>
            <a:ext cx="10995991" cy="1325563"/>
          </a:xfrm>
        </p:spPr>
        <p:txBody>
          <a:bodyPr/>
          <a:lstStyle/>
          <a:p>
            <a:r>
              <a:rPr lang="ro-RO" dirty="0"/>
              <a:t>Clasificarea sistemelor termodinamice conform: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0256-8E03-1C2A-E1B3-D3F2F02D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1. Prezența sau absența în sistem a fazelor separate printr-o interfață internă</a:t>
            </a:r>
          </a:p>
          <a:p>
            <a:pPr marL="0" indent="0">
              <a:buNone/>
            </a:pPr>
            <a:r>
              <a:rPr lang="en-US" b="1" dirty="0"/>
              <a:t>O </a:t>
            </a:r>
            <a:r>
              <a:rPr lang="en-US" b="1" dirty="0" err="1"/>
              <a:t>fază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colecție</a:t>
            </a:r>
            <a:r>
              <a:rPr lang="en-US" dirty="0"/>
              <a:t> de </a:t>
            </a:r>
            <a:r>
              <a:rPr lang="en-US" dirty="0" err="1"/>
              <a:t>părți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omogene</a:t>
            </a:r>
            <a:r>
              <a:rPr lang="en-US" dirty="0"/>
              <a:t> ale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separate de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interfețe</a:t>
            </a:r>
            <a:endParaRPr lang="ro-RO" dirty="0"/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intensivi</a:t>
            </a:r>
            <a:r>
              <a:rPr lang="en-US" dirty="0"/>
              <a:t> au </a:t>
            </a:r>
            <a:r>
              <a:rPr lang="en-US" dirty="0" err="1"/>
              <a:t>aceeaşi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punct</a:t>
            </a:r>
            <a:r>
              <a:rPr lang="en-US" dirty="0"/>
              <a:t> din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spunem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b="1" dirty="0" err="1"/>
              <a:t>sistemul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omogen</a:t>
            </a:r>
            <a:r>
              <a:rPr lang="en-US" dirty="0"/>
              <a:t>. </a:t>
            </a:r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omogen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en-US" dirty="0"/>
              <a:t> </a:t>
            </a:r>
            <a:r>
              <a:rPr lang="en-US" dirty="0" err="1"/>
              <a:t>variaţia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parametru</a:t>
            </a:r>
            <a:r>
              <a:rPr lang="en-US" dirty="0"/>
              <a:t> </a:t>
            </a:r>
            <a:r>
              <a:rPr lang="en-US" dirty="0" err="1"/>
              <a:t>intensiv</a:t>
            </a:r>
            <a:r>
              <a:rPr lang="en-US" dirty="0"/>
              <a:t> Y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axe x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gradientul</a:t>
            </a:r>
            <a:r>
              <a:rPr lang="en-US" dirty="0"/>
              <a:t> </a:t>
            </a:r>
            <a:r>
              <a:rPr lang="en-US" dirty="0" err="1"/>
              <a:t>parametrului</a:t>
            </a:r>
            <a:r>
              <a:rPr lang="en-US" dirty="0"/>
              <a:t> </a:t>
            </a:r>
            <a:r>
              <a:rPr lang="en-US" dirty="0" err="1"/>
              <a:t>respectiv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/dx – </a:t>
            </a:r>
            <a:r>
              <a:rPr lang="en-US" b="1" dirty="0" err="1"/>
              <a:t>sistem</a:t>
            </a:r>
            <a:r>
              <a:rPr lang="en-US" b="1" dirty="0"/>
              <a:t> gradient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77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5C79A9-3630-6A2D-3CC6-BA919E79B9DC}"/>
              </a:ext>
            </a:extLst>
          </p:cNvPr>
          <p:cNvSpPr txBox="1"/>
          <p:nvPr/>
        </p:nvSpPr>
        <p:spPr>
          <a:xfrm>
            <a:off x="3155577" y="411486"/>
            <a:ext cx="3415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 err="1"/>
              <a:t>How</a:t>
            </a:r>
            <a:r>
              <a:rPr lang="ro-RO" b="1" dirty="0"/>
              <a:t> </a:t>
            </a:r>
            <a:r>
              <a:rPr lang="ro-RO" b="1" dirty="0" err="1"/>
              <a:t>does</a:t>
            </a:r>
            <a:r>
              <a:rPr lang="ro-RO" b="1" dirty="0"/>
              <a:t> ATP </a:t>
            </a:r>
            <a:r>
              <a:rPr lang="ro-RO" b="1" dirty="0" err="1"/>
              <a:t>store</a:t>
            </a:r>
            <a:r>
              <a:rPr lang="ro-RO" b="1" dirty="0"/>
              <a:t> </a:t>
            </a:r>
            <a:r>
              <a:rPr lang="ro-RO" b="1" dirty="0" err="1"/>
              <a:t>energy</a:t>
            </a:r>
            <a:r>
              <a:rPr lang="ro-RO" b="1" dirty="0"/>
              <a:t>?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FD336-AEB6-DA58-B08D-8C02BE2E18D1}"/>
              </a:ext>
            </a:extLst>
          </p:cNvPr>
          <p:cNvSpPr txBox="1"/>
          <p:nvPr/>
        </p:nvSpPr>
        <p:spPr>
          <a:xfrm>
            <a:off x="941294" y="844513"/>
            <a:ext cx="10443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ATP (</a:t>
            </a:r>
            <a:r>
              <a:rPr lang="en-US" dirty="0" err="1"/>
              <a:t>adenozin</a:t>
            </a:r>
            <a:r>
              <a:rPr lang="en-US" dirty="0"/>
              <a:t> </a:t>
            </a:r>
            <a:r>
              <a:rPr lang="en-US" dirty="0" err="1"/>
              <a:t>trifosfat</a:t>
            </a:r>
            <a:r>
              <a:rPr lang="en-US" dirty="0"/>
              <a:t>) </a:t>
            </a:r>
            <a:r>
              <a:rPr lang="en-US" dirty="0" err="1"/>
              <a:t>stochează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legăturile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grupări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ale sale,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legătura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treilea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legături</a:t>
            </a:r>
            <a:r>
              <a:rPr lang="en-US" dirty="0"/>
              <a:t> sunt „de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”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grupările</a:t>
            </a:r>
            <a:r>
              <a:rPr lang="en-US" dirty="0"/>
              <a:t> </a:t>
            </a:r>
            <a:r>
              <a:rPr lang="en-US" dirty="0" err="1"/>
              <a:t>fosfat</a:t>
            </a:r>
            <a:r>
              <a:rPr lang="en-US" dirty="0"/>
              <a:t> </a:t>
            </a:r>
            <a:r>
              <a:rPr lang="en-US" dirty="0" err="1"/>
              <a:t>încărcate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se </a:t>
            </a:r>
            <a:r>
              <a:rPr lang="en-US" dirty="0" err="1"/>
              <a:t>resping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reciproc</a:t>
            </a:r>
            <a:r>
              <a:rPr lang="en-US" dirty="0"/>
              <a:t>, </a:t>
            </a:r>
            <a:r>
              <a:rPr lang="en-US" dirty="0" err="1"/>
              <a:t>creând</a:t>
            </a:r>
            <a:r>
              <a:rPr lang="en-US" dirty="0"/>
              <a:t> </a:t>
            </a:r>
            <a:r>
              <a:rPr lang="en-US" dirty="0" err="1"/>
              <a:t>instabilitate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cantitate</a:t>
            </a:r>
            <a:r>
              <a:rPr lang="en-US" dirty="0"/>
              <a:t> mare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potențială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eliberată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legătura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ruptă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hidroliză</a:t>
            </a:r>
            <a:r>
              <a:rPr lang="en-US" dirty="0"/>
              <a:t>.</a:t>
            </a:r>
          </a:p>
        </p:txBody>
      </p:sp>
      <p:pic>
        <p:nvPicPr>
          <p:cNvPr id="1026" name="Picture 2" descr="Chapter 7: Concept 7.3">
            <a:extLst>
              <a:ext uri="{FF2B5EF4-FFF2-40B4-BE49-F238E27FC236}">
                <a16:creationId xmlns:a16="http://schemas.microsoft.com/office/drawing/2014/main" id="{5FDADC91-B6AD-C8D5-F971-DC919B80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46" y="2044842"/>
            <a:ext cx="6868489" cy="198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oes ATP store energy? - Quora">
            <a:extLst>
              <a:ext uri="{FF2B5EF4-FFF2-40B4-BE49-F238E27FC236}">
                <a16:creationId xmlns:a16="http://schemas.microsoft.com/office/drawing/2014/main" id="{A142DF70-096A-72D7-9455-62E5D87C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51" y="3898962"/>
            <a:ext cx="3797379" cy="28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00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94FE36-E3BB-74F8-EAD6-473CDA81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Metabolism and Thermodynamics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7520A03-7955-CCB1-27AB-8EF76D272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Metabolismul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reacțiilor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care au loc </a:t>
            </a:r>
            <a:r>
              <a:rPr lang="en-US" dirty="0" err="1"/>
              <a:t>într</a:t>
            </a:r>
            <a:r>
              <a:rPr lang="en-US" dirty="0"/>
              <a:t>-un organism </a:t>
            </a:r>
            <a:r>
              <a:rPr lang="en-US" dirty="0" err="1"/>
              <a:t>viu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reacții</a:t>
            </a:r>
            <a:r>
              <a:rPr lang="en-US" dirty="0"/>
              <a:t> sunt </a:t>
            </a:r>
            <a:r>
              <a:rPr lang="en-US" dirty="0" err="1"/>
              <a:t>clasificate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:</a:t>
            </a:r>
            <a:endParaRPr lang="ro-RO" dirty="0"/>
          </a:p>
          <a:p>
            <a:r>
              <a:rPr lang="en-US" b="1" dirty="0"/>
              <a:t>Catabolism: </a:t>
            </a:r>
            <a:r>
              <a:rPr lang="en-US" dirty="0" err="1"/>
              <a:t>Descompunerea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simple, </a:t>
            </a:r>
            <a:r>
              <a:rPr lang="en-US" dirty="0" err="1"/>
              <a:t>eliberând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(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exergonice</a:t>
            </a:r>
            <a:r>
              <a:rPr lang="en-US" dirty="0"/>
              <a:t>).</a:t>
            </a:r>
            <a:endParaRPr lang="ro-RO" dirty="0"/>
          </a:p>
          <a:p>
            <a:r>
              <a:rPr lang="en-US" b="1" dirty="0"/>
              <a:t>Anabolism: </a:t>
            </a: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din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simple, care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(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endergonice</a:t>
            </a:r>
            <a:r>
              <a:rPr lang="en-US" dirty="0"/>
              <a:t>).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catabolism </a:t>
            </a:r>
            <a:r>
              <a:rPr lang="en-US" dirty="0" err="1"/>
              <a:t>și</a:t>
            </a:r>
            <a:r>
              <a:rPr lang="en-US" dirty="0"/>
              <a:t> anabolism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guvernată</a:t>
            </a:r>
            <a:r>
              <a:rPr lang="en-US" dirty="0"/>
              <a:t> de </a:t>
            </a: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termodinamicii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de </a:t>
            </a:r>
            <a:r>
              <a:rPr lang="en-US" dirty="0" err="1"/>
              <a:t>conservarea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(Prima Lege)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entropiei</a:t>
            </a:r>
            <a:r>
              <a:rPr lang="en-US" dirty="0"/>
              <a:t> (A Doua Lege</a:t>
            </a:r>
            <a:r>
              <a:rPr lang="ro-RO" dirty="0"/>
              <a:t> a termodinamicii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8464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83A2E77-3047-A544-1B74-F52540706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" y="704850"/>
            <a:ext cx="1139951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82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470D502-2C8F-ACFE-4BD6-6B72173E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511174"/>
            <a:ext cx="10515600" cy="604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Metabolismul nu se </a:t>
            </a:r>
            <a:r>
              <a:rPr lang="en-US" dirty="0" err="1"/>
              <a:t>opreşte</a:t>
            </a:r>
            <a:r>
              <a:rPr lang="en-US" dirty="0"/>
              <a:t> </a:t>
            </a:r>
            <a:r>
              <a:rPr lang="en-US" dirty="0" err="1"/>
              <a:t>niciodată</a:t>
            </a:r>
            <a:r>
              <a:rPr lang="en-US" dirty="0"/>
              <a:t>, </a:t>
            </a:r>
            <a:r>
              <a:rPr lang="en-US" dirty="0" err="1"/>
              <a:t>indiferent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ne </a:t>
            </a:r>
            <a:r>
              <a:rPr lang="en-US" dirty="0" err="1"/>
              <a:t>odihnim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activi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Acesta</a:t>
            </a:r>
            <a:r>
              <a:rPr lang="en-US" dirty="0"/>
              <a:t> produce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susţine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funcţiile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fi:</a:t>
            </a:r>
          </a:p>
          <a:p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respiraţie</a:t>
            </a:r>
            <a:r>
              <a:rPr lang="en-US" dirty="0"/>
              <a:t>;</a:t>
            </a:r>
          </a:p>
          <a:p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circulaţie</a:t>
            </a:r>
            <a:r>
              <a:rPr lang="en-US" dirty="0"/>
              <a:t> a </a:t>
            </a:r>
            <a:r>
              <a:rPr lang="en-US" dirty="0" err="1"/>
              <a:t>sângelui</a:t>
            </a:r>
            <a:r>
              <a:rPr lang="en-US" dirty="0"/>
              <a:t>;</a:t>
            </a:r>
          </a:p>
          <a:p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digestie</a:t>
            </a:r>
            <a:r>
              <a:rPr lang="en-US" dirty="0"/>
              <a:t>;</a:t>
            </a:r>
          </a:p>
          <a:p>
            <a:r>
              <a:rPr lang="en-US" dirty="0" err="1"/>
              <a:t>repararea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menţinerea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;</a:t>
            </a:r>
          </a:p>
          <a:p>
            <a:r>
              <a:rPr lang="en-US" dirty="0" err="1"/>
              <a:t>menţinerea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de </a:t>
            </a:r>
            <a:r>
              <a:rPr lang="en-US" dirty="0" err="1"/>
              <a:t>hormoni</a:t>
            </a:r>
            <a:r>
              <a:rPr lang="en-US" dirty="0"/>
              <a:t>;</a:t>
            </a:r>
          </a:p>
          <a:p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corporale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070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86B0E1-5CFA-3E7D-0B24-A4F21E52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Tipuri</a:t>
            </a:r>
            <a:r>
              <a:rPr lang="en-US" dirty="0"/>
              <a:t> metabolism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BD3E1D-735A-A15E-8E91-25C59417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0014" cy="4351338"/>
          </a:xfrm>
        </p:spPr>
        <p:txBody>
          <a:bodyPr/>
          <a:lstStyle/>
          <a:p>
            <a:r>
              <a:rPr lang="en-US" b="1" dirty="0"/>
              <a:t>Metabolismul </a:t>
            </a:r>
            <a:r>
              <a:rPr lang="en-US" b="1" dirty="0" err="1"/>
              <a:t>bazal</a:t>
            </a:r>
            <a:r>
              <a:rPr lang="en-US" b="1" dirty="0"/>
              <a:t> </a:t>
            </a:r>
            <a:r>
              <a:rPr lang="en-US" dirty="0" err="1"/>
              <a:t>reprezintă</a:t>
            </a:r>
            <a:r>
              <a:rPr lang="en-US" dirty="0"/>
              <a:t> „</a:t>
            </a:r>
            <a:r>
              <a:rPr lang="en-US" dirty="0" err="1"/>
              <a:t>cheltuiala</a:t>
            </a:r>
            <a:r>
              <a:rPr lang="en-US" dirty="0"/>
              <a:t>” </a:t>
            </a:r>
            <a:r>
              <a:rPr lang="en-US" dirty="0" err="1"/>
              <a:t>energetică</a:t>
            </a:r>
            <a:r>
              <a:rPr lang="en-US" dirty="0"/>
              <a:t> a </a:t>
            </a:r>
            <a:r>
              <a:rPr lang="en-US" dirty="0" err="1"/>
              <a:t>organismului</a:t>
            </a:r>
            <a:r>
              <a:rPr lang="en-US" dirty="0"/>
              <a:t>,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asigurarea</a:t>
            </a:r>
            <a:r>
              <a:rPr lang="en-US" dirty="0"/>
              <a:t> </a:t>
            </a:r>
            <a:r>
              <a:rPr lang="en-US" dirty="0" err="1"/>
              <a:t>funcţiilor</a:t>
            </a:r>
            <a:r>
              <a:rPr lang="en-US" dirty="0"/>
              <a:t> </a:t>
            </a:r>
            <a:r>
              <a:rPr lang="en-US" dirty="0" err="1"/>
              <a:t>vitale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Metabolismul energetic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totalitatea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consumate</a:t>
            </a:r>
            <a:r>
              <a:rPr lang="en-US" dirty="0"/>
              <a:t> de organism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alcătuit</a:t>
            </a:r>
            <a:r>
              <a:rPr lang="en-US" dirty="0"/>
              <a:t> din </a:t>
            </a:r>
            <a:r>
              <a:rPr lang="en-US" b="1" dirty="0" err="1"/>
              <a:t>metabolismul</a:t>
            </a:r>
            <a:r>
              <a:rPr lang="en-US" b="1" dirty="0"/>
              <a:t> </a:t>
            </a:r>
            <a:r>
              <a:rPr lang="en-US" b="1" dirty="0" err="1"/>
              <a:t>bazal</a:t>
            </a:r>
            <a:r>
              <a:rPr lang="en-US" b="1" dirty="0"/>
              <a:t> </a:t>
            </a:r>
            <a:r>
              <a:rPr lang="ro-RO" b="1" dirty="0"/>
              <a:t>+</a:t>
            </a:r>
            <a:r>
              <a:rPr lang="en-US" b="1" dirty="0"/>
              <a:t> </a:t>
            </a:r>
            <a:r>
              <a:rPr lang="en-US" b="1" dirty="0" err="1"/>
              <a:t>energia</a:t>
            </a:r>
            <a:r>
              <a:rPr lang="en-US" b="1" dirty="0"/>
              <a:t> </a:t>
            </a:r>
            <a:r>
              <a:rPr lang="en-US" b="1" dirty="0" err="1"/>
              <a:t>necesară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activităţi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6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254E18-BACF-1931-7A91-B042E4D7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62293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Metabolismul </a:t>
            </a:r>
            <a:r>
              <a:rPr lang="en-US" b="1" dirty="0" err="1"/>
              <a:t>intermediar</a:t>
            </a:r>
            <a:r>
              <a:rPr lang="en-US" dirty="0"/>
              <a:t> 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totalitatea</a:t>
            </a:r>
            <a:r>
              <a:rPr lang="en-US" dirty="0"/>
              <a:t> </a:t>
            </a:r>
            <a:r>
              <a:rPr lang="en-US" dirty="0" err="1"/>
              <a:t>transformărilor</a:t>
            </a:r>
            <a:r>
              <a:rPr lang="en-US" dirty="0"/>
              <a:t> </a:t>
            </a:r>
            <a:r>
              <a:rPr lang="en-US" dirty="0" err="1"/>
              <a:t>făcute</a:t>
            </a:r>
            <a:r>
              <a:rPr lang="en-US" dirty="0"/>
              <a:t> de </a:t>
            </a:r>
            <a:r>
              <a:rPr lang="en-US" dirty="0" err="1"/>
              <a:t>substanţele</a:t>
            </a:r>
            <a:r>
              <a:rPr lang="en-US" dirty="0"/>
              <a:t> din organism,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reacţii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categorie</a:t>
            </a:r>
            <a:r>
              <a:rPr lang="en-US" dirty="0"/>
              <a:t>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metabolism:</a:t>
            </a:r>
          </a:p>
          <a:p>
            <a:r>
              <a:rPr lang="en-US" b="1" dirty="0" err="1"/>
              <a:t>metabolismul</a:t>
            </a:r>
            <a:r>
              <a:rPr lang="en-US" b="1" dirty="0"/>
              <a:t> </a:t>
            </a:r>
            <a:r>
              <a:rPr lang="en-US" b="1" dirty="0" err="1"/>
              <a:t>glucidic</a:t>
            </a:r>
            <a:r>
              <a:rPr lang="en-US" b="1" dirty="0"/>
              <a:t> </a:t>
            </a:r>
            <a:r>
              <a:rPr lang="en-US" dirty="0"/>
              <a:t>- primordial </a:t>
            </a:r>
            <a:r>
              <a:rPr lang="en-US" dirty="0" err="1"/>
              <a:t>în</a:t>
            </a:r>
            <a:r>
              <a:rPr lang="en-US" dirty="0"/>
              <a:t> organism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glucidele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principala</a:t>
            </a:r>
            <a:r>
              <a:rPr lang="en-US" dirty="0"/>
              <a:t>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. </a:t>
            </a:r>
            <a:r>
              <a:rPr lang="en-US" dirty="0" err="1"/>
              <a:t>Cuprinde</a:t>
            </a:r>
            <a:r>
              <a:rPr lang="en-US" dirty="0"/>
              <a:t> </a:t>
            </a:r>
            <a:r>
              <a:rPr lang="en-US" dirty="0" err="1"/>
              <a:t>digestia</a:t>
            </a:r>
            <a:r>
              <a:rPr lang="en-US" dirty="0"/>
              <a:t>, </a:t>
            </a:r>
            <a:r>
              <a:rPr lang="en-US" dirty="0" err="1"/>
              <a:t>absorbţia</a:t>
            </a:r>
            <a:r>
              <a:rPr lang="en-US" dirty="0"/>
              <a:t>, </a:t>
            </a:r>
            <a:r>
              <a:rPr lang="en-US" dirty="0" err="1"/>
              <a:t>transportul</a:t>
            </a:r>
            <a:r>
              <a:rPr lang="en-US" dirty="0"/>
              <a:t>, </a:t>
            </a:r>
            <a:r>
              <a:rPr lang="en-US" dirty="0" err="1"/>
              <a:t>depozitarea</a:t>
            </a:r>
            <a:r>
              <a:rPr lang="en-US" dirty="0"/>
              <a:t>, </a:t>
            </a:r>
            <a:r>
              <a:rPr lang="en-US" dirty="0" err="1"/>
              <a:t>metabolizarea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excreţia</a:t>
            </a:r>
            <a:r>
              <a:rPr lang="en-US" dirty="0"/>
              <a:t> </a:t>
            </a:r>
            <a:r>
              <a:rPr lang="en-US" dirty="0" err="1"/>
              <a:t>glucidelor</a:t>
            </a:r>
            <a:r>
              <a:rPr lang="en-US" dirty="0"/>
              <a:t>. Din glucide fac </a:t>
            </a:r>
            <a:r>
              <a:rPr lang="en-US" dirty="0" err="1"/>
              <a:t>parte</a:t>
            </a:r>
            <a:r>
              <a:rPr lang="en-US" dirty="0"/>
              <a:t>: </a:t>
            </a:r>
            <a:r>
              <a:rPr lang="en-US" dirty="0" err="1"/>
              <a:t>glucoza</a:t>
            </a:r>
            <a:r>
              <a:rPr lang="en-US" dirty="0"/>
              <a:t>, </a:t>
            </a:r>
            <a:r>
              <a:rPr lang="en-US" dirty="0" err="1"/>
              <a:t>fructoza</a:t>
            </a:r>
            <a:r>
              <a:rPr lang="en-US" dirty="0"/>
              <a:t>, </a:t>
            </a:r>
            <a:r>
              <a:rPr lang="en-US" dirty="0" err="1"/>
              <a:t>galactoza</a:t>
            </a:r>
            <a:r>
              <a:rPr lang="en-US" dirty="0"/>
              <a:t>, </a:t>
            </a:r>
            <a:r>
              <a:rPr lang="en-US" dirty="0" err="1"/>
              <a:t>zaharoză</a:t>
            </a:r>
            <a:r>
              <a:rPr lang="en-US" dirty="0"/>
              <a:t>, </a:t>
            </a:r>
            <a:r>
              <a:rPr lang="en-US" dirty="0" err="1"/>
              <a:t>maltoza</a:t>
            </a:r>
            <a:r>
              <a:rPr lang="en-US" dirty="0"/>
              <a:t>, </a:t>
            </a:r>
            <a:r>
              <a:rPr lang="en-US" dirty="0" err="1"/>
              <a:t>lactoza</a:t>
            </a:r>
            <a:r>
              <a:rPr lang="en-US" dirty="0"/>
              <a:t>, </a:t>
            </a:r>
            <a:r>
              <a:rPr lang="en-US" dirty="0" err="1"/>
              <a:t>celuloza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amidonul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metabolismul</a:t>
            </a:r>
            <a:r>
              <a:rPr lang="en-US" dirty="0"/>
              <a:t> </a:t>
            </a:r>
            <a:r>
              <a:rPr lang="en-US" dirty="0" err="1"/>
              <a:t>glucidic</a:t>
            </a:r>
            <a:r>
              <a:rPr lang="en-US" dirty="0"/>
              <a:t> </a:t>
            </a:r>
            <a:r>
              <a:rPr lang="en-US" dirty="0" err="1"/>
              <a:t>cuprinde</a:t>
            </a:r>
            <a:r>
              <a:rPr lang="en-US" dirty="0"/>
              <a:t>:; </a:t>
            </a:r>
            <a:r>
              <a:rPr lang="en-US" dirty="0" err="1"/>
              <a:t>alimentele</a:t>
            </a:r>
            <a:r>
              <a:rPr lang="en-US" dirty="0"/>
              <a:t> precum </a:t>
            </a:r>
            <a:r>
              <a:rPr lang="en-US" dirty="0" err="1"/>
              <a:t>legumele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fructele</a:t>
            </a:r>
            <a:r>
              <a:rPr lang="en-US" dirty="0"/>
              <a:t>;</a:t>
            </a:r>
          </a:p>
          <a:p>
            <a:r>
              <a:rPr lang="en-US" b="1" dirty="0" err="1"/>
              <a:t>metabolismul</a:t>
            </a:r>
            <a:r>
              <a:rPr lang="en-US" b="1" dirty="0"/>
              <a:t> </a:t>
            </a:r>
            <a:r>
              <a:rPr lang="en-US" b="1" dirty="0" err="1"/>
              <a:t>proteic</a:t>
            </a:r>
            <a:r>
              <a:rPr lang="en-US" dirty="0"/>
              <a:t> - </a:t>
            </a:r>
            <a:r>
              <a:rPr lang="en-US" dirty="0" err="1"/>
              <a:t>proteinele</a:t>
            </a:r>
            <a:r>
              <a:rPr lang="en-US" dirty="0"/>
              <a:t> sunt </a:t>
            </a:r>
            <a:r>
              <a:rPr lang="en-US" dirty="0" err="1"/>
              <a:t>alcătuite</a:t>
            </a:r>
            <a:r>
              <a:rPr lang="en-US" dirty="0"/>
              <a:t> din </a:t>
            </a:r>
            <a:r>
              <a:rPr lang="en-US" dirty="0" err="1"/>
              <a:t>aminoacizi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;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participă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masei</a:t>
            </a:r>
            <a:r>
              <a:rPr lang="en-US" dirty="0"/>
              <a:t> </a:t>
            </a:r>
            <a:r>
              <a:rPr lang="en-US" dirty="0" err="1"/>
              <a:t>musculare</a:t>
            </a:r>
            <a:r>
              <a:rPr lang="en-US" dirty="0"/>
              <a:t>, </a:t>
            </a:r>
            <a:r>
              <a:rPr lang="en-US" dirty="0" err="1"/>
              <a:t>susţin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imunitar</a:t>
            </a:r>
            <a:r>
              <a:rPr lang="en-US" dirty="0"/>
              <a:t>, se absorb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digeră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tractului</a:t>
            </a:r>
            <a:r>
              <a:rPr lang="en-US" dirty="0"/>
              <a:t> gastrointestinal sub </a:t>
            </a:r>
            <a:r>
              <a:rPr lang="en-US" dirty="0" err="1"/>
              <a:t>acţiunea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substanţe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; </a:t>
            </a:r>
          </a:p>
          <a:p>
            <a:r>
              <a:rPr lang="en-US" b="1" dirty="0" err="1"/>
              <a:t>metabolismul</a:t>
            </a:r>
            <a:r>
              <a:rPr lang="en-US" b="1" dirty="0"/>
              <a:t> lipidic (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metabolismul</a:t>
            </a:r>
            <a:r>
              <a:rPr lang="en-US" b="1" dirty="0"/>
              <a:t> </a:t>
            </a:r>
            <a:r>
              <a:rPr lang="en-US" b="1" dirty="0" err="1"/>
              <a:t>fierului</a:t>
            </a:r>
            <a:r>
              <a:rPr lang="en-US" b="1" dirty="0"/>
              <a:t>) </a:t>
            </a:r>
            <a:r>
              <a:rPr lang="en-US" dirty="0"/>
              <a:t>-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reacţii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care </a:t>
            </a:r>
            <a:r>
              <a:rPr lang="en-US" dirty="0" err="1"/>
              <a:t>menţin</a:t>
            </a:r>
            <a:r>
              <a:rPr lang="en-US" dirty="0"/>
              <a:t> </a:t>
            </a:r>
            <a:r>
              <a:rPr lang="en-US" dirty="0" err="1"/>
              <a:t>echilibrul</a:t>
            </a:r>
            <a:r>
              <a:rPr lang="en-US" dirty="0"/>
              <a:t> </a:t>
            </a:r>
            <a:r>
              <a:rPr lang="en-US" dirty="0" err="1"/>
              <a:t>fierului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organism; </a:t>
            </a:r>
            <a:r>
              <a:rPr lang="en-US" dirty="0" err="1"/>
              <a:t>fierul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componentă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a </a:t>
            </a:r>
            <a:r>
              <a:rPr lang="en-US" dirty="0" err="1"/>
              <a:t>sănătăţii</a:t>
            </a:r>
            <a:r>
              <a:rPr lang="en-US" dirty="0"/>
              <a:t>, de care </a:t>
            </a:r>
            <a:r>
              <a:rPr lang="en-US" dirty="0" err="1"/>
              <a:t>avem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funcţionare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supravieţuire</a:t>
            </a:r>
            <a:r>
              <a:rPr lang="en-US" dirty="0"/>
              <a:t> a </a:t>
            </a:r>
            <a:r>
              <a:rPr lang="en-US" dirty="0" err="1"/>
              <a:t>celulelor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metabolismul</a:t>
            </a:r>
            <a:r>
              <a:rPr lang="en-US" dirty="0"/>
              <a:t> </a:t>
            </a:r>
            <a:r>
              <a:rPr lang="en-US" dirty="0" err="1"/>
              <a:t>fierului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strânsă</a:t>
            </a:r>
            <a:r>
              <a:rPr lang="en-US" dirty="0"/>
              <a:t> </a:t>
            </a:r>
            <a:r>
              <a:rPr lang="en-US" dirty="0" err="1"/>
              <a:t>legătură</a:t>
            </a:r>
            <a:r>
              <a:rPr lang="en-US" dirty="0"/>
              <a:t> cu </a:t>
            </a:r>
            <a:r>
              <a:rPr lang="en-US" dirty="0" err="1"/>
              <a:t>metabolismul</a:t>
            </a:r>
            <a:r>
              <a:rPr lang="en-US" dirty="0"/>
              <a:t> </a:t>
            </a:r>
            <a:r>
              <a:rPr lang="en-US" dirty="0" err="1"/>
              <a:t>hemoglobinei</a:t>
            </a:r>
            <a:r>
              <a:rPr lang="en-US" dirty="0"/>
              <a:t>; </a:t>
            </a:r>
            <a:r>
              <a:rPr lang="en-US" dirty="0" err="1"/>
              <a:t>aceasta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proteină</a:t>
            </a:r>
            <a:r>
              <a:rPr lang="en-US" dirty="0"/>
              <a:t> care </a:t>
            </a:r>
            <a:r>
              <a:rPr lang="en-US" dirty="0" err="1"/>
              <a:t>transportă</a:t>
            </a:r>
            <a:r>
              <a:rPr lang="en-US" dirty="0"/>
              <a:t> </a:t>
            </a:r>
            <a:r>
              <a:rPr lang="en-US" dirty="0" err="1"/>
              <a:t>oxigenul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tot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care </a:t>
            </a:r>
            <a:r>
              <a:rPr lang="en-US" dirty="0" err="1"/>
              <a:t>conţine</a:t>
            </a:r>
            <a:r>
              <a:rPr lang="en-US" dirty="0"/>
              <a:t>,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fier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166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tabolism Biology">
            <a:extLst>
              <a:ext uri="{FF2B5EF4-FFF2-40B4-BE49-F238E27FC236}">
                <a16:creationId xmlns:a16="http://schemas.microsoft.com/office/drawing/2014/main" id="{04BAB41C-A9EF-9518-B3B6-D4E7CB679D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7" y="571500"/>
            <a:ext cx="1034142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557FD-E0C0-1F88-8E50-426D5A0803E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acizi</a:t>
            </a:r>
            <a:r>
              <a:rPr lang="en-US" dirty="0"/>
              <a:t> </a:t>
            </a:r>
            <a:r>
              <a:rPr lang="en-US" dirty="0" err="1"/>
              <a:t>grași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00551-FF9A-D6E8-B5A3-1C9DBDB9E872}"/>
              </a:ext>
            </a:extLst>
          </p:cNvPr>
          <p:cNvSpPr txBox="1"/>
          <p:nvPr/>
        </p:nvSpPr>
        <p:spPr>
          <a:xfrm>
            <a:off x="4114800" y="1935487"/>
            <a:ext cx="1165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acizi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grași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306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ell Metabolism Animation">
            <a:extLst>
              <a:ext uri="{FF2B5EF4-FFF2-40B4-BE49-F238E27FC236}">
                <a16:creationId xmlns:a16="http://schemas.microsoft.com/office/drawing/2014/main" id="{0A2243B8-8AED-2D06-FB03-4884860B88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4" y="531018"/>
            <a:ext cx="10303934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046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2482608-A0C9-13A4-D0D8-8BA8F7C9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50"/>
            <a:ext cx="10515600" cy="596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Photosynthesis and Cellular Respiration</a:t>
            </a:r>
          </a:p>
          <a:p>
            <a:pPr marL="0" indent="0">
              <a:buNone/>
            </a:pPr>
            <a:r>
              <a:rPr lang="en-US" dirty="0"/>
              <a:t>Legătura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fotosinteză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relație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,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opuse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celeilalte</a:t>
            </a:r>
            <a:r>
              <a:rPr lang="en-US" dirty="0"/>
              <a:t>. </a:t>
            </a:r>
          </a:p>
          <a:p>
            <a:r>
              <a:rPr lang="en-US" b="1" dirty="0" err="1"/>
              <a:t>Fotosinteza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dioxidul</a:t>
            </a:r>
            <a:r>
              <a:rPr lang="en-US" dirty="0"/>
              <a:t> de carbon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compuși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din lumina </a:t>
            </a:r>
            <a:r>
              <a:rPr lang="en-US" dirty="0" err="1"/>
              <a:t>soarelui</a:t>
            </a:r>
            <a:r>
              <a:rPr lang="en-US" dirty="0"/>
              <a:t>. Cel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frecvent</a:t>
            </a:r>
            <a:r>
              <a:rPr lang="en-US" dirty="0"/>
              <a:t> </a:t>
            </a:r>
            <a:r>
              <a:rPr lang="en-US" dirty="0" err="1"/>
              <a:t>compus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zahărul</a:t>
            </a:r>
            <a:r>
              <a:rPr lang="en-US" dirty="0"/>
              <a:t>. </a:t>
            </a:r>
            <a:r>
              <a:rPr lang="en-US" dirty="0" err="1"/>
              <a:t>Fotosinteza</a:t>
            </a:r>
            <a:r>
              <a:rPr lang="en-US" dirty="0"/>
              <a:t> are loc la </a:t>
            </a:r>
            <a:r>
              <a:rPr lang="en-US" dirty="0" err="1"/>
              <a:t>plante</a:t>
            </a:r>
            <a:r>
              <a:rPr lang="en-US" dirty="0"/>
              <a:t>, </a:t>
            </a:r>
            <a:r>
              <a:rPr lang="en-US" dirty="0" err="1"/>
              <a:t>alge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bacterii</a:t>
            </a:r>
            <a:r>
              <a:rPr lang="en-US" dirty="0"/>
              <a:t>. </a:t>
            </a:r>
          </a:p>
          <a:p>
            <a:r>
              <a:rPr lang="en-US" b="1" dirty="0" err="1"/>
              <a:t>Respirația</a:t>
            </a:r>
            <a:r>
              <a:rPr lang="en-US" b="1" dirty="0"/>
              <a:t> </a:t>
            </a:r>
            <a:r>
              <a:rPr lang="en-US" b="1" dirty="0" err="1"/>
              <a:t>celulară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preia</a:t>
            </a:r>
            <a:r>
              <a:rPr lang="en-US" dirty="0"/>
              <a:t> </a:t>
            </a:r>
            <a:r>
              <a:rPr lang="en-US" dirty="0" err="1"/>
              <a:t>glucoză</a:t>
            </a:r>
            <a:r>
              <a:rPr lang="en-US" dirty="0"/>
              <a:t> (</a:t>
            </a:r>
            <a:r>
              <a:rPr lang="en-US" dirty="0" err="1"/>
              <a:t>zahăr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alți</a:t>
            </a:r>
            <a:r>
              <a:rPr lang="en-US" dirty="0"/>
              <a:t> </a:t>
            </a:r>
            <a:r>
              <a:rPr lang="en-US" dirty="0" err="1"/>
              <a:t>compuși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, </a:t>
            </a:r>
            <a:r>
              <a:rPr lang="en-US" dirty="0" err="1"/>
              <a:t>oxidându-i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dioxid</a:t>
            </a:r>
            <a:r>
              <a:rPr lang="en-US" dirty="0"/>
              <a:t> de carbon. </a:t>
            </a:r>
          </a:p>
          <a:p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ciclu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de </a:t>
            </a:r>
            <a:r>
              <a:rPr lang="en-US" dirty="0" err="1"/>
              <a:t>celălalt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„</a:t>
            </a:r>
            <a:r>
              <a:rPr lang="en-US" dirty="0" err="1"/>
              <a:t>întregul</a:t>
            </a:r>
            <a:r>
              <a:rPr lang="en-US" dirty="0"/>
              <a:t> </a:t>
            </a:r>
            <a:r>
              <a:rPr lang="en-US" dirty="0" err="1"/>
              <a:t>ciclu</a:t>
            </a:r>
            <a:r>
              <a:rPr lang="en-US" dirty="0"/>
              <a:t>”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loc. </a:t>
            </a:r>
            <a:r>
              <a:rPr lang="en-US" dirty="0" err="1"/>
              <a:t>Ciclul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continuarea</a:t>
            </a:r>
            <a:r>
              <a:rPr lang="en-US" dirty="0"/>
              <a:t> </a:t>
            </a:r>
            <a:r>
              <a:rPr lang="en-US" dirty="0" err="1"/>
              <a:t>existenței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 pe </a:t>
            </a:r>
            <a:r>
              <a:rPr lang="en-US" dirty="0" err="1"/>
              <a:t>planetă</a:t>
            </a:r>
            <a:r>
              <a:rPr lang="en-US" dirty="0"/>
              <a:t>. </a:t>
            </a:r>
            <a:r>
              <a:rPr lang="en-US" dirty="0" err="1"/>
              <a:t>Ambele</a:t>
            </a:r>
            <a:r>
              <a:rPr lang="en-US" dirty="0"/>
              <a:t> sunt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organismele vii.</a:t>
            </a:r>
          </a:p>
        </p:txBody>
      </p:sp>
    </p:spTree>
    <p:extLst>
      <p:ext uri="{BB962C8B-B14F-4D97-AF65-F5344CB8AC3E}">
        <p14:creationId xmlns:p14="http://schemas.microsoft.com/office/powerpoint/2010/main" val="14521862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08367AB-388B-4CF4-F1FF-319D498E1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Fotosinteza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natural care </a:t>
            </a:r>
            <a:r>
              <a:rPr lang="en-US" dirty="0" err="1"/>
              <a:t>furnizează</a:t>
            </a:r>
            <a:r>
              <a:rPr lang="en-US" dirty="0"/>
              <a:t> </a:t>
            </a:r>
            <a:r>
              <a:rPr lang="en-US" dirty="0" err="1"/>
              <a:t>oxigen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creaturilor</a:t>
            </a:r>
            <a:r>
              <a:rPr lang="en-US" dirty="0"/>
              <a:t> aerobe de pe </a:t>
            </a:r>
            <a:r>
              <a:rPr lang="en-US" dirty="0" err="1"/>
              <a:t>Pământ</a:t>
            </a:r>
            <a:r>
              <a:rPr lang="en-US" dirty="0"/>
              <a:t>.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fotosinteză</a:t>
            </a:r>
            <a:r>
              <a:rPr lang="en-US" dirty="0"/>
              <a:t>, </a:t>
            </a:r>
            <a:r>
              <a:rPr lang="en-US" dirty="0" err="1"/>
              <a:t>oamenii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înceta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Fotosinteza</a:t>
            </a:r>
            <a:r>
              <a:rPr lang="en-US" dirty="0"/>
              <a:t>&gt;</a:t>
            </a:r>
          </a:p>
          <a:p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 la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cantități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de </a:t>
            </a:r>
            <a:r>
              <a:rPr lang="en-US" dirty="0" err="1"/>
              <a:t>oxigen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atmosferă</a:t>
            </a:r>
            <a:r>
              <a:rPr lang="en-US" dirty="0"/>
              <a:t>. </a:t>
            </a:r>
          </a:p>
          <a:p>
            <a:r>
              <a:rPr lang="en-US" dirty="0" err="1"/>
              <a:t>wste</a:t>
            </a:r>
            <a:r>
              <a:rPr lang="en-US" dirty="0"/>
              <a:t> </a:t>
            </a:r>
            <a:r>
              <a:rPr lang="en-US" dirty="0" err="1"/>
              <a:t>sursa</a:t>
            </a:r>
            <a:r>
              <a:rPr lang="en-US" dirty="0"/>
              <a:t> de carbon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compușii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din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din cel al </a:t>
            </a:r>
            <a:r>
              <a:rPr lang="en-US" dirty="0" err="1"/>
              <a:t>animalelor</a:t>
            </a:r>
            <a:r>
              <a:rPr lang="en-US" dirty="0"/>
              <a:t>. </a:t>
            </a:r>
          </a:p>
          <a:p>
            <a:r>
              <a:rPr lang="en-US" dirty="0" err="1"/>
              <a:t>furnizează</a:t>
            </a:r>
            <a:r>
              <a:rPr lang="en-US" dirty="0"/>
              <a:t> </a:t>
            </a:r>
            <a:r>
              <a:rPr lang="en-US" dirty="0" err="1"/>
              <a:t>oxigenul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viață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respirație</a:t>
            </a:r>
            <a:r>
              <a:rPr lang="en-US" dirty="0"/>
              <a:t> </a:t>
            </a:r>
            <a:r>
              <a:rPr lang="en-US" dirty="0" err="1"/>
              <a:t>celulară</a:t>
            </a:r>
            <a:endParaRPr lang="en-US" dirty="0"/>
          </a:p>
          <a:p>
            <a:r>
              <a:rPr lang="en-US" b="1" dirty="0" err="1"/>
              <a:t>Respirația</a:t>
            </a:r>
            <a:r>
              <a:rPr lang="en-US" b="1" dirty="0"/>
              <a:t> </a:t>
            </a:r>
            <a:r>
              <a:rPr lang="en-US" b="1" dirty="0" err="1"/>
              <a:t>celulară</a:t>
            </a:r>
            <a:r>
              <a:rPr lang="en-US" b="1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definită</a:t>
            </a:r>
            <a:r>
              <a:rPr lang="en-US" dirty="0"/>
              <a:t> ca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metabolice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organice</a:t>
            </a:r>
            <a:r>
              <a:rPr lang="en-US" dirty="0"/>
              <a:t> care </a:t>
            </a:r>
            <a:r>
              <a:rPr lang="en-US" dirty="0" err="1"/>
              <a:t>transformă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biochimică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adenozin</a:t>
            </a:r>
            <a:r>
              <a:rPr lang="en-US" dirty="0"/>
              <a:t> </a:t>
            </a:r>
            <a:r>
              <a:rPr lang="en-US" dirty="0" err="1"/>
              <a:t>trifosfat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sub </a:t>
            </a:r>
            <a:r>
              <a:rPr lang="en-US" dirty="0" err="1"/>
              <a:t>numele</a:t>
            </a:r>
            <a:r>
              <a:rPr lang="en-US" dirty="0"/>
              <a:t> de ATP.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</a:t>
            </a:r>
            <a:r>
              <a:rPr lang="en-US" dirty="0" err="1"/>
              <a:t>eliberează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dioxid</a:t>
            </a:r>
            <a:r>
              <a:rPr lang="en-US" dirty="0"/>
              <a:t> de carbon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atmosferă</a:t>
            </a:r>
            <a:r>
              <a:rPr lang="en-US" dirty="0"/>
              <a:t>, </a:t>
            </a:r>
            <a:r>
              <a:rPr lang="en-US" dirty="0" err="1"/>
              <a:t>permițând</a:t>
            </a:r>
            <a:r>
              <a:rPr lang="en-US" dirty="0"/>
              <a:t> </a:t>
            </a:r>
            <a:r>
              <a:rPr lang="en-US" dirty="0" err="1"/>
              <a:t>plantelor</a:t>
            </a:r>
            <a:r>
              <a:rPr lang="en-US" dirty="0"/>
              <a:t>, </a:t>
            </a:r>
            <a:r>
              <a:rPr lang="en-US" dirty="0" err="1"/>
              <a:t>algelor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bacteriilor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proceseze</a:t>
            </a:r>
            <a:r>
              <a:rPr lang="en-US" dirty="0"/>
              <a:t> </a:t>
            </a:r>
            <a:r>
              <a:rPr lang="en-US" dirty="0" err="1"/>
              <a:t>dioxidul</a:t>
            </a:r>
            <a:r>
              <a:rPr lang="en-US" dirty="0"/>
              <a:t> de carbon </a:t>
            </a:r>
            <a:r>
              <a:rPr lang="en-US" dirty="0" err="1"/>
              <a:t>înapoi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oxigen</a:t>
            </a:r>
            <a:r>
              <a:rPr lang="en-US" dirty="0"/>
              <a:t>. </a:t>
            </a:r>
          </a:p>
          <a:p>
            <a:r>
              <a:rPr lang="en-US" dirty="0" err="1"/>
              <a:t>Fotosinteza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un </a:t>
            </a:r>
            <a:r>
              <a:rPr lang="en-US" dirty="0" err="1"/>
              <a:t>ciclu</a:t>
            </a:r>
            <a:r>
              <a:rPr lang="en-US" dirty="0"/>
              <a:t> de </a:t>
            </a:r>
            <a:r>
              <a:rPr lang="en-US" dirty="0" err="1"/>
              <a:t>viață</a:t>
            </a:r>
            <a:r>
              <a:rPr lang="en-US" dirty="0"/>
              <a:t> care </a:t>
            </a:r>
            <a:r>
              <a:rPr lang="en-US" dirty="0" err="1"/>
              <a:t>menține</a:t>
            </a:r>
            <a:r>
              <a:rPr lang="en-US" dirty="0"/>
              <a:t> </a:t>
            </a:r>
            <a:r>
              <a:rPr lang="en-US" dirty="0" err="1"/>
              <a:t>echilibrul</a:t>
            </a:r>
            <a:r>
              <a:rPr lang="en-US" dirty="0"/>
              <a:t> ecologic natural al </a:t>
            </a:r>
            <a:r>
              <a:rPr lang="en-US" dirty="0" err="1"/>
              <a:t>Pământului</a:t>
            </a:r>
            <a:r>
              <a:rPr lang="en-US" dirty="0"/>
              <a:t>.</a:t>
            </a:r>
          </a:p>
          <a:p>
            <a:r>
              <a:rPr lang="en-US" dirty="0" err="1"/>
              <a:t>Ciclul</a:t>
            </a:r>
            <a:r>
              <a:rPr lang="en-US" dirty="0"/>
              <a:t> </a:t>
            </a:r>
            <a:r>
              <a:rPr lang="en-US" dirty="0" err="1"/>
              <a:t>fotosintezei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respirației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 </a:t>
            </a:r>
            <a:r>
              <a:rPr lang="en-US" dirty="0" err="1"/>
              <a:t>formează</a:t>
            </a:r>
            <a:r>
              <a:rPr lang="en-US" dirty="0"/>
              <a:t> un </a:t>
            </a:r>
            <a:r>
              <a:rPr lang="en-US" dirty="0" err="1"/>
              <a:t>ciclu</a:t>
            </a:r>
            <a:r>
              <a:rPr lang="en-US" dirty="0"/>
              <a:t> </a:t>
            </a:r>
            <a:r>
              <a:rPr lang="en-US" dirty="0" err="1"/>
              <a:t>amplu</a:t>
            </a:r>
            <a:r>
              <a:rPr lang="en-US" dirty="0"/>
              <a:t> care </a:t>
            </a:r>
            <a:r>
              <a:rPr lang="en-US" dirty="0" err="1"/>
              <a:t>susține</a:t>
            </a:r>
            <a:r>
              <a:rPr lang="en-US" dirty="0"/>
              <a:t> </a:t>
            </a:r>
            <a:r>
              <a:rPr lang="en-US" dirty="0" err="1"/>
              <a:t>viața</a:t>
            </a:r>
            <a:r>
              <a:rPr lang="en-US" dirty="0"/>
              <a:t> pe </a:t>
            </a:r>
            <a:r>
              <a:rPr lang="en-US" dirty="0" err="1"/>
              <a:t>planetă</a:t>
            </a:r>
            <a:r>
              <a:rPr lang="en-US" dirty="0"/>
              <a:t>.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fotosinteza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sunt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simbioză</a:t>
            </a:r>
            <a:r>
              <a:rPr lang="en-US" dirty="0"/>
              <a:t>.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fotosinteză</a:t>
            </a:r>
            <a:r>
              <a:rPr lang="en-US" dirty="0"/>
              <a:t>,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loc,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, </a:t>
            </a:r>
            <a:r>
              <a:rPr lang="en-US" dirty="0" err="1"/>
              <a:t>fotosinteza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loc. Natura a </a:t>
            </a:r>
            <a:r>
              <a:rPr lang="en-US" dirty="0" err="1"/>
              <a:t>creat</a:t>
            </a:r>
            <a:r>
              <a:rPr lang="en-US" dirty="0"/>
              <a:t> un </a:t>
            </a:r>
            <a:r>
              <a:rPr lang="en-US" dirty="0" err="1"/>
              <a:t>echilibru</a:t>
            </a:r>
            <a:r>
              <a:rPr lang="en-US" dirty="0"/>
              <a:t> </a:t>
            </a:r>
            <a:r>
              <a:rPr lang="en-US" dirty="0" err="1"/>
              <a:t>delicat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cicluri</a:t>
            </a:r>
            <a:r>
              <a:rPr lang="en-US" dirty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8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486A-58AC-6D63-D9B5-D397B2D7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323850"/>
            <a:ext cx="11489634" cy="6267450"/>
          </a:xfrm>
        </p:spPr>
        <p:txBody>
          <a:bodyPr>
            <a:normAutofit/>
          </a:bodyPr>
          <a:lstStyle/>
          <a:p>
            <a:pPr marL="0" marR="210185" lvl="0" indent="0" algn="just">
              <a:spcBef>
                <a:spcPts val="610"/>
              </a:spcBef>
              <a:buSzPts val="1000"/>
              <a:buNone/>
              <a:tabLst>
                <a:tab pos="650875" algn="l"/>
              </a:tabLst>
            </a:pPr>
            <a:r>
              <a:rPr lang="ro-RO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Caracterul </a:t>
            </a:r>
            <a:r>
              <a:rPr lang="ro-RO" b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interacției</a:t>
            </a:r>
            <a:r>
              <a:rPr lang="ro-RO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(schimbului de energie) sistemului cu mediul</a:t>
            </a:r>
          </a:p>
          <a:p>
            <a:pPr marL="0" marR="210185" lvl="0" indent="0" algn="just">
              <a:spcBef>
                <a:spcPts val="610"/>
              </a:spcBef>
              <a:buSzPts val="1000"/>
              <a:buNone/>
              <a:tabLst>
                <a:tab pos="650875" algn="l"/>
              </a:tabLst>
            </a:pPr>
            <a:endParaRPr lang="ro-RO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0185" lvl="0" indent="0" algn="just">
              <a:spcBef>
                <a:spcPts val="610"/>
              </a:spcBef>
              <a:buSzPts val="1000"/>
              <a:buNone/>
              <a:tabLst>
                <a:tab pos="65087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sistem termodinamic care nu poate schimba cu exteriorul nici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substanţă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nici energie se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numeşte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 izolat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210185" lvl="0" indent="0" algn="just">
              <a:spcBef>
                <a:spcPts val="610"/>
              </a:spcBef>
              <a:buSzPts val="1000"/>
              <a:buNone/>
              <a:tabLst>
                <a:tab pos="65087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 cazul în care sistemul nu schimbă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substanţă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o-RO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 poate schimba energie sub formă de lucru mecanic sau căldură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sistemul se </a:t>
            </a:r>
            <a:r>
              <a:rPr lang="ro-RO" b="1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numeşte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închis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210185" lvl="0" indent="0" algn="just">
              <a:spcBef>
                <a:spcPts val="610"/>
              </a:spcBef>
              <a:buSzPts val="1000"/>
              <a:buNone/>
              <a:tabLst>
                <a:tab pos="65087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 contrast cu sistemul închis este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sistemul deschis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care permite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schimb de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substanţă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210185" lvl="0" indent="0" algn="just">
              <a:spcBef>
                <a:spcPts val="610"/>
              </a:spcBef>
              <a:buSzPts val="1000"/>
              <a:buNone/>
              <a:tabLst>
                <a:tab pos="650875" algn="l"/>
              </a:tabLst>
            </a:pP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caz aparte de sistem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închis este </a:t>
            </a:r>
            <a:r>
              <a:rPr lang="ro-RO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sistemul izolat adiabatic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care nu schimbă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substanţă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nu poate schimba energie sub forma de căldură. În acest caz energia poate fi schimbată numai sub formă de lucru mecanic - nu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sub formă de căldură.</a:t>
            </a:r>
            <a:endParaRPr lang="en-US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Imagine 16">
            <a:extLst>
              <a:ext uri="{FF2B5EF4-FFF2-40B4-BE49-F238E27FC236}">
                <a16:creationId xmlns:a16="http://schemas.microsoft.com/office/drawing/2014/main" id="{6734D28C-D536-6CC0-1C84-59F5A6D8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53" y="5070475"/>
            <a:ext cx="7281293" cy="17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5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269BEA-BFAC-75CE-63F0-DD827160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601450" cy="1325563"/>
          </a:xfrm>
        </p:spPr>
        <p:txBody>
          <a:bodyPr/>
          <a:lstStyle/>
          <a:p>
            <a:r>
              <a:rPr lang="ro-RO" dirty="0"/>
              <a:t>3. </a:t>
            </a:r>
            <a:r>
              <a:rPr lang="en-US" b="1" dirty="0" err="1"/>
              <a:t>Termodinamica</a:t>
            </a:r>
            <a:r>
              <a:rPr lang="ro-RO" b="1" dirty="0"/>
              <a:t>-</a:t>
            </a:r>
            <a:r>
              <a:rPr lang="en-US" b="1" dirty="0" err="1"/>
              <a:t>fotosinteza</a:t>
            </a:r>
            <a:r>
              <a:rPr lang="ro-RO" b="1" dirty="0"/>
              <a:t>-</a:t>
            </a:r>
            <a:r>
              <a:rPr lang="en-US" b="1" dirty="0" err="1"/>
              <a:t>respiratie</a:t>
            </a:r>
            <a:r>
              <a:rPr lang="en-US" b="1" dirty="0"/>
              <a:t> </a:t>
            </a:r>
            <a:r>
              <a:rPr lang="en-US" b="1" dirty="0" err="1"/>
              <a:t>celulara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858CCB-884F-14CE-7B78-BCAA5CCC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94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Relația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termodinamică</a:t>
            </a:r>
            <a:r>
              <a:rPr lang="en-US" dirty="0"/>
              <a:t>,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fotosinteză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crucială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înțelegerea</a:t>
            </a:r>
            <a:r>
              <a:rPr lang="en-US" b="1" dirty="0"/>
              <a:t> </a:t>
            </a:r>
            <a:r>
              <a:rPr lang="en-US" b="1" dirty="0" err="1"/>
              <a:t>fluxului</a:t>
            </a:r>
            <a:r>
              <a:rPr lang="en-US" b="1" dirty="0"/>
              <a:t> de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sistemele</a:t>
            </a:r>
            <a:r>
              <a:rPr lang="en-US" b="1" dirty="0"/>
              <a:t> </a:t>
            </a:r>
            <a:r>
              <a:rPr lang="en-US" b="1" dirty="0" err="1"/>
              <a:t>biologice</a:t>
            </a:r>
            <a:r>
              <a:rPr lang="en-US" dirty="0"/>
              <a:t>. </a:t>
            </a:r>
          </a:p>
          <a:p>
            <a:r>
              <a:rPr lang="en-US" dirty="0" err="1"/>
              <a:t>Cunoastem,ca</a:t>
            </a:r>
            <a:r>
              <a:rPr lang="en-US" dirty="0"/>
              <a:t> </a:t>
            </a:r>
            <a:r>
              <a:rPr lang="en-US" dirty="0" err="1"/>
              <a:t>fotosinteza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luminoasă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convertită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stocată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glucoză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produce ATP. </a:t>
            </a:r>
            <a:r>
              <a:rPr lang="en-US" dirty="0" err="1"/>
              <a:t>Acest</a:t>
            </a:r>
            <a:r>
              <a:rPr lang="en-US" dirty="0"/>
              <a:t> transfer de </a:t>
            </a:r>
            <a:r>
              <a:rPr lang="en-US" dirty="0" err="1"/>
              <a:t>energie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100% </a:t>
            </a:r>
            <a:r>
              <a:rPr lang="en-US" dirty="0" err="1"/>
              <a:t>eficient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b="1" dirty="0" err="1"/>
              <a:t>eea</a:t>
            </a:r>
            <a:r>
              <a:rPr lang="en-US" b="1" dirty="0"/>
              <a:t> </a:t>
            </a:r>
            <a:r>
              <a:rPr lang="en-US" b="1" dirty="0" err="1"/>
              <a:t>ce</a:t>
            </a:r>
            <a:r>
              <a:rPr lang="en-US" b="1" dirty="0"/>
              <a:t> duce la o </a:t>
            </a:r>
            <a:r>
              <a:rPr lang="en-US" b="1" dirty="0" err="1"/>
              <a:t>creștere</a:t>
            </a:r>
            <a:r>
              <a:rPr lang="en-US" b="1" dirty="0"/>
              <a:t> a </a:t>
            </a:r>
            <a:r>
              <a:rPr lang="en-US" b="1" dirty="0" err="1"/>
              <a:t>dezordinii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a </a:t>
            </a:r>
            <a:r>
              <a:rPr lang="en-US" b="1" dirty="0" err="1"/>
              <a:t>entropiei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r>
              <a:rPr lang="en-US" dirty="0" err="1"/>
              <a:t>Respirația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oxigen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produce ATP,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fotosinteza</a:t>
            </a:r>
            <a:r>
              <a:rPr lang="en-US" dirty="0"/>
              <a:t> </a:t>
            </a:r>
            <a:r>
              <a:rPr lang="en-US" dirty="0" err="1"/>
              <a:t>eliberează</a:t>
            </a:r>
            <a:r>
              <a:rPr lang="en-US" dirty="0"/>
              <a:t> </a:t>
            </a:r>
            <a:r>
              <a:rPr lang="en-US" dirty="0" err="1"/>
              <a:t>oxigen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atmosferă</a:t>
            </a:r>
            <a:r>
              <a:rPr lang="en-US" dirty="0"/>
              <a:t>.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esențială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 pe </a:t>
            </a:r>
            <a:r>
              <a:rPr lang="en-US" dirty="0" err="1"/>
              <a:t>Pământ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ciclului</a:t>
            </a:r>
            <a:r>
              <a:rPr lang="en-US" dirty="0"/>
              <a:t> </a:t>
            </a:r>
            <a:r>
              <a:rPr lang="en-US" dirty="0" err="1"/>
              <a:t>carbonului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56482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3545F4A7-B450-0CC6-DC59-87A6E6FBB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913" y="284082"/>
            <a:ext cx="6916973" cy="6289835"/>
          </a:xfrm>
          <a:prstGeom prst="rect">
            <a:avLst/>
          </a:prstGeom>
        </p:spPr>
      </p:pic>
      <p:sp>
        <p:nvSpPr>
          <p:cNvPr id="7" name="AutoShape 6" descr="Cellular respiration photosynthesis diagram">
            <a:extLst>
              <a:ext uri="{FF2B5EF4-FFF2-40B4-BE49-F238E27FC236}">
                <a16:creationId xmlns:a16="http://schemas.microsoft.com/office/drawing/2014/main" id="{D2FC80FC-21D1-4E2C-2E45-8E6D713AA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ECDC7F-1386-D76D-A658-FCCFF1D0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Termodinamica </a:t>
            </a:r>
            <a:r>
              <a:rPr lang="en-US" dirty="0" err="1"/>
              <a:t>plierii</a:t>
            </a:r>
            <a:r>
              <a:rPr lang="en-US" dirty="0"/>
              <a:t> </a:t>
            </a:r>
            <a:r>
              <a:rPr lang="en-US" dirty="0" err="1"/>
              <a:t>proteinelor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B7A930D-13BD-13B5-09F2-687518B9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53244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4. Thermodynamics of Protein Folding</a:t>
            </a:r>
          </a:p>
          <a:p>
            <a:r>
              <a:rPr lang="en-US" dirty="0" err="1"/>
              <a:t>Plierea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critic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biologie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 ​​</a:t>
            </a:r>
            <a:r>
              <a:rPr lang="en-US" b="1" dirty="0" err="1">
                <a:solidFill>
                  <a:srgbClr val="FF0000"/>
                </a:solidFill>
              </a:rPr>
              <a:t>este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determinată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structura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tridimensională</a:t>
            </a:r>
            <a:r>
              <a:rPr lang="en-US" dirty="0"/>
              <a:t>.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pliere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determinat</a:t>
            </a:r>
            <a:r>
              <a:rPr lang="en-US" dirty="0"/>
              <a:t> de </a:t>
            </a:r>
            <a:r>
              <a:rPr lang="en-US" dirty="0" err="1"/>
              <a:t>minimizarea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libere</a:t>
            </a:r>
            <a:r>
              <a:rPr lang="en-US" dirty="0"/>
              <a:t> (</a:t>
            </a:r>
            <a:r>
              <a:rPr lang="el-GR" dirty="0"/>
              <a:t>Δ</a:t>
            </a:r>
            <a:r>
              <a:rPr lang="en-US" dirty="0"/>
              <a:t>G &lt; 0), cu </a:t>
            </a:r>
            <a:r>
              <a:rPr lang="en-US" dirty="0" err="1"/>
              <a:t>interacțiuni</a:t>
            </a:r>
            <a:r>
              <a:rPr lang="en-US" dirty="0"/>
              <a:t> </a:t>
            </a:r>
            <a:r>
              <a:rPr lang="en-US" dirty="0" err="1"/>
              <a:t>hidrofobe</a:t>
            </a:r>
            <a:r>
              <a:rPr lang="en-US" dirty="0"/>
              <a:t>, </a:t>
            </a:r>
            <a:r>
              <a:rPr lang="en-US" dirty="0" err="1"/>
              <a:t>legături</a:t>
            </a:r>
            <a:r>
              <a:rPr lang="en-US" dirty="0"/>
              <a:t> de </a:t>
            </a:r>
            <a:r>
              <a:rPr lang="en-US" dirty="0" err="1"/>
              <a:t>hidrogen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forțe</a:t>
            </a:r>
            <a:r>
              <a:rPr lang="en-US" dirty="0"/>
              <a:t> van der Waals care </a:t>
            </a:r>
            <a:r>
              <a:rPr lang="en-US" dirty="0" err="1"/>
              <a:t>stabilizează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pliată</a:t>
            </a:r>
            <a:r>
              <a:rPr lang="en-US" dirty="0"/>
              <a:t>.</a:t>
            </a:r>
          </a:p>
          <a:p>
            <a:r>
              <a:rPr lang="en-US" dirty="0" err="1"/>
              <a:t>Proteinele</a:t>
            </a:r>
            <a:r>
              <a:rPr lang="en-US" dirty="0"/>
              <a:t> </a:t>
            </a:r>
            <a:r>
              <a:rPr lang="en-US" dirty="0" err="1"/>
              <a:t>pliate</a:t>
            </a:r>
            <a:r>
              <a:rPr lang="en-US" dirty="0"/>
              <a:t> </a:t>
            </a:r>
            <a:r>
              <a:rPr lang="en-US" dirty="0" err="1"/>
              <a:t>greșit</a:t>
            </a:r>
            <a:r>
              <a:rPr lang="en-US" dirty="0"/>
              <a:t> pot duce la </a:t>
            </a:r>
            <a:r>
              <a:rPr lang="en-US" dirty="0" err="1"/>
              <a:t>boli</a:t>
            </a:r>
            <a:r>
              <a:rPr lang="en-US" dirty="0"/>
              <a:t> precum Alzheimer </a:t>
            </a:r>
            <a:r>
              <a:rPr lang="en-US" dirty="0" err="1"/>
              <a:t>și</a:t>
            </a:r>
            <a:r>
              <a:rPr lang="en-US" dirty="0"/>
              <a:t> Parkinson. </a:t>
            </a:r>
          </a:p>
          <a:p>
            <a:pPr marL="0" indent="0">
              <a:buNone/>
            </a:pPr>
            <a:r>
              <a:rPr lang="en-US" dirty="0"/>
              <a:t>Înțelegerea </a:t>
            </a:r>
            <a:r>
              <a:rPr lang="en-US" dirty="0" err="1"/>
              <a:t>termodinamicii</a:t>
            </a:r>
            <a:r>
              <a:rPr lang="en-US" dirty="0"/>
              <a:t> </a:t>
            </a:r>
            <a:r>
              <a:rPr lang="en-US" dirty="0" err="1"/>
              <a:t>plierii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crucială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diverse </a:t>
            </a:r>
            <a:r>
              <a:rPr lang="en-US" dirty="0" err="1"/>
              <a:t>aplicații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:</a:t>
            </a:r>
          </a:p>
          <a:p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: </a:t>
            </a:r>
            <a:r>
              <a:rPr lang="en-US" dirty="0" err="1"/>
              <a:t>Informațiile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stabilitatea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mecanismele</a:t>
            </a:r>
            <a:r>
              <a:rPr lang="en-US" dirty="0"/>
              <a:t> de </a:t>
            </a:r>
            <a:r>
              <a:rPr lang="en-US" dirty="0" err="1"/>
              <a:t>pliere</a:t>
            </a:r>
            <a:r>
              <a:rPr lang="en-US" dirty="0"/>
              <a:t> pot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de </a:t>
            </a:r>
            <a:r>
              <a:rPr lang="en-US" dirty="0" err="1"/>
              <a:t>medicamente</a:t>
            </a:r>
            <a:r>
              <a:rPr lang="en-US" dirty="0"/>
              <a:t> care </a:t>
            </a:r>
            <a:r>
              <a:rPr lang="en-US" dirty="0" err="1"/>
              <a:t>vizează</a:t>
            </a:r>
            <a:r>
              <a:rPr lang="en-US" dirty="0"/>
              <a:t> </a:t>
            </a:r>
            <a:r>
              <a:rPr lang="en-US" dirty="0" err="1"/>
              <a:t>conformații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ale </a:t>
            </a:r>
            <a:r>
              <a:rPr lang="en-US" dirty="0" err="1"/>
              <a:t>proteinelor</a:t>
            </a:r>
            <a:r>
              <a:rPr lang="en-US" dirty="0"/>
              <a:t>.</a:t>
            </a:r>
          </a:p>
          <a:p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: </a:t>
            </a:r>
            <a:r>
              <a:rPr lang="en-US" dirty="0" err="1"/>
              <a:t>Cunoașterea</a:t>
            </a:r>
            <a:r>
              <a:rPr lang="en-US" dirty="0"/>
              <a:t> </a:t>
            </a:r>
            <a:r>
              <a:rPr lang="en-US" dirty="0" err="1"/>
              <a:t>termodinamicii</a:t>
            </a:r>
            <a:r>
              <a:rPr lang="en-US" dirty="0"/>
              <a:t> </a:t>
            </a:r>
            <a:r>
              <a:rPr lang="en-US" dirty="0" err="1"/>
              <a:t>plierii</a:t>
            </a:r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 la </a:t>
            </a:r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 cu </a:t>
            </a:r>
            <a:r>
              <a:rPr lang="en-US" dirty="0" err="1"/>
              <a:t>funcțiile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stabilitatea</a:t>
            </a:r>
            <a:r>
              <a:rPr lang="en-US" dirty="0"/>
              <a:t> </a:t>
            </a:r>
            <a:r>
              <a:rPr lang="en-US" dirty="0" err="1"/>
              <a:t>dorite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concluzie</a:t>
            </a:r>
            <a:r>
              <a:rPr lang="en-US" dirty="0"/>
              <a:t>, </a:t>
            </a:r>
            <a:r>
              <a:rPr lang="en-US" dirty="0" err="1"/>
              <a:t>termodinamica</a:t>
            </a:r>
            <a:r>
              <a:rPr lang="en-US" dirty="0"/>
              <a:t> </a:t>
            </a:r>
            <a:r>
              <a:rPr lang="en-US" dirty="0" err="1"/>
              <a:t>plierii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interacțiune</a:t>
            </a:r>
            <a:r>
              <a:rPr lang="en-US" dirty="0"/>
              <a:t> </a:t>
            </a:r>
            <a:r>
              <a:rPr lang="en-US" dirty="0" err="1"/>
              <a:t>complexă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, </a:t>
            </a:r>
            <a:r>
              <a:rPr lang="en-US" dirty="0" err="1"/>
              <a:t>entropia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entalpia</a:t>
            </a:r>
            <a:r>
              <a:rPr lang="en-US" dirty="0"/>
              <a:t>, </a:t>
            </a:r>
            <a:r>
              <a:rPr lang="en-US" dirty="0" err="1"/>
              <a:t>ghidând</a:t>
            </a:r>
            <a:r>
              <a:rPr lang="en-US" dirty="0"/>
              <a:t> </a:t>
            </a:r>
            <a:r>
              <a:rPr lang="en-US" dirty="0" err="1"/>
              <a:t>proteinele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formele</a:t>
            </a:r>
            <a:r>
              <a:rPr lang="en-US" dirty="0"/>
              <a:t> lor </a:t>
            </a:r>
            <a:r>
              <a:rPr lang="en-US" dirty="0" err="1"/>
              <a:t>funcționale</a:t>
            </a:r>
            <a:r>
              <a:rPr lang="en-US" dirty="0"/>
              <a:t>, </a:t>
            </a:r>
            <a:r>
              <a:rPr lang="en-US" dirty="0" err="1"/>
              <a:t>menținând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flexibilitatea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biologică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înțelegere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esențială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avansarea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precum </a:t>
            </a:r>
            <a:r>
              <a:rPr lang="en-US" dirty="0" err="1"/>
              <a:t>biochimia</a:t>
            </a:r>
            <a:r>
              <a:rPr lang="en-US" dirty="0"/>
              <a:t>, </a:t>
            </a:r>
            <a:r>
              <a:rPr lang="en-US" dirty="0" err="1"/>
              <a:t>biologia</a:t>
            </a:r>
            <a:r>
              <a:rPr lang="en-US" dirty="0"/>
              <a:t> </a:t>
            </a:r>
            <a:r>
              <a:rPr lang="en-US" dirty="0" err="1"/>
              <a:t>moleculară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biotehnologia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FB6FD-9D55-BC33-23BB-088D19501FBA}"/>
              </a:ext>
            </a:extLst>
          </p:cNvPr>
          <p:cNvSpPr txBox="1"/>
          <p:nvPr/>
        </p:nvSpPr>
        <p:spPr>
          <a:xfrm>
            <a:off x="5602941" y="1045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Plierea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ru-RU" sz="1200" b="0" i="0" dirty="0">
                <a:solidFill>
                  <a:srgbClr val="FF0000"/>
                </a:solidFill>
                <a:effectLst/>
                <a:latin typeface="Google Sans"/>
              </a:rPr>
              <a:t>(</a:t>
            </a:r>
            <a:r>
              <a:rPr lang="ru-RU" sz="1200" b="1" i="0" dirty="0">
                <a:effectLst/>
                <a:latin typeface="Google Sans"/>
              </a:rPr>
              <a:t>сворачивание белка</a:t>
            </a:r>
            <a:r>
              <a:rPr lang="ru-RU" sz="1200" b="0" i="0" dirty="0">
                <a:solidFill>
                  <a:srgbClr val="FF0000"/>
                </a:solidFill>
                <a:effectLst/>
                <a:latin typeface="Google Sans"/>
              </a:rPr>
              <a:t>)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proteinelor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este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procesul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prin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care o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catenă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liniară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de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aminoacizi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 (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polipeptidă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) se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pliază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într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-o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structură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tridimensională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funcțională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,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</a:rPr>
              <a:t>numită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 </a:t>
            </a:r>
            <a:r>
              <a:rPr lang="en-US" sz="1200" b="0" i="0" dirty="0">
                <a:solidFill>
                  <a:srgbClr val="0563C1"/>
                </a:solidFill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nativă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Google Sans"/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322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1D0F521-23D7-40DD-550F-D68C11AB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dirty="0"/>
              <a:t>Termodinamica in </a:t>
            </a:r>
            <a:r>
              <a:rPr lang="en-US" dirty="0" err="1"/>
              <a:t>Biotehnologii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Medicina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75ACC4-B81B-2209-F9C2-AAD90F32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439" y="18438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Proiectarea</a:t>
            </a:r>
            <a:r>
              <a:rPr lang="en-US" b="1" dirty="0"/>
              <a:t> </a:t>
            </a:r>
            <a:r>
              <a:rPr lang="en-US" b="1" dirty="0" err="1"/>
              <a:t>medicamentelor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termodinamica</a:t>
            </a:r>
            <a:r>
              <a:rPr lang="en-US" b="1" dirty="0"/>
              <a:t>: </a:t>
            </a:r>
            <a:r>
              <a:rPr lang="en-US" dirty="0" err="1"/>
              <a:t>Termodinamica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vital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ro-RO" dirty="0"/>
              <a:t>:</a:t>
            </a:r>
          </a:p>
          <a:p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interacțiunilor</a:t>
            </a:r>
            <a:r>
              <a:rPr lang="en-US" dirty="0"/>
              <a:t> de </a:t>
            </a:r>
            <a:r>
              <a:rPr lang="en-US" dirty="0" err="1"/>
              <a:t>legare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moleculele</a:t>
            </a:r>
            <a:r>
              <a:rPr lang="en-US" dirty="0"/>
              <a:t> lor </a:t>
            </a:r>
            <a:r>
              <a:rPr lang="en-US" dirty="0" err="1"/>
              <a:t>țintă</a:t>
            </a:r>
            <a:r>
              <a:rPr lang="en-US" dirty="0"/>
              <a:t> (</a:t>
            </a:r>
            <a:r>
              <a:rPr lang="ro-RO" dirty="0"/>
              <a:t>e.g.</a:t>
            </a:r>
            <a:r>
              <a:rPr lang="en-US" dirty="0"/>
              <a:t> </a:t>
            </a:r>
            <a:r>
              <a:rPr lang="en-US" dirty="0" err="1"/>
              <a:t>enzime</a:t>
            </a:r>
            <a:r>
              <a:rPr lang="en-US" dirty="0"/>
              <a:t>, </a:t>
            </a:r>
            <a:r>
              <a:rPr lang="en-US" dirty="0" err="1"/>
              <a:t>receptori</a:t>
            </a:r>
            <a:r>
              <a:rPr lang="en-US" dirty="0"/>
              <a:t>). </a:t>
            </a:r>
            <a:r>
              <a:rPr lang="en-US" dirty="0" err="1"/>
              <a:t>Afinitatea</a:t>
            </a:r>
            <a:r>
              <a:rPr lang="en-US" dirty="0"/>
              <a:t> de </a:t>
            </a:r>
            <a:r>
              <a:rPr lang="en-US" dirty="0" err="1"/>
              <a:t>legare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influențată</a:t>
            </a:r>
            <a:r>
              <a:rPr lang="en-US" dirty="0"/>
              <a:t> de </a:t>
            </a:r>
            <a:r>
              <a:rPr lang="en-US" dirty="0" err="1"/>
              <a:t>modificările</a:t>
            </a:r>
            <a:r>
              <a:rPr lang="en-US" dirty="0"/>
              <a:t> </a:t>
            </a:r>
            <a:r>
              <a:rPr lang="en-US" dirty="0" err="1"/>
              <a:t>entalpiei</a:t>
            </a:r>
            <a:r>
              <a:rPr lang="en-US" dirty="0"/>
              <a:t> (</a:t>
            </a:r>
            <a:r>
              <a:rPr lang="el-GR" dirty="0"/>
              <a:t>Δ</a:t>
            </a:r>
            <a:r>
              <a:rPr lang="en-US" dirty="0"/>
              <a:t>H)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entropiei</a:t>
            </a:r>
            <a:r>
              <a:rPr lang="en-US" dirty="0"/>
              <a:t> (</a:t>
            </a:r>
            <a:r>
              <a:rPr lang="el-GR" dirty="0"/>
              <a:t>Δ</a:t>
            </a:r>
            <a:r>
              <a:rPr lang="en-US" dirty="0"/>
              <a:t>S), o </a:t>
            </a:r>
            <a:r>
              <a:rPr lang="en-US" dirty="0" err="1"/>
              <a:t>interacțiune</a:t>
            </a:r>
            <a:r>
              <a:rPr lang="en-US" dirty="0"/>
              <a:t> de </a:t>
            </a:r>
            <a:r>
              <a:rPr lang="en-US" dirty="0" err="1"/>
              <a:t>legare</a:t>
            </a:r>
            <a:r>
              <a:rPr lang="en-US" dirty="0"/>
              <a:t> </a:t>
            </a:r>
            <a:r>
              <a:rPr lang="en-US" dirty="0" err="1"/>
              <a:t>favorabilă</a:t>
            </a:r>
            <a:r>
              <a:rPr lang="en-US" dirty="0"/>
              <a:t> </a:t>
            </a:r>
            <a:r>
              <a:rPr lang="en-US" dirty="0" err="1"/>
              <a:t>având</a:t>
            </a:r>
            <a:r>
              <a:rPr lang="en-US" dirty="0"/>
              <a:t> de </a:t>
            </a:r>
            <a:r>
              <a:rPr lang="en-US" dirty="0" err="1"/>
              <a:t>obicei</a:t>
            </a:r>
            <a:r>
              <a:rPr lang="en-US" dirty="0"/>
              <a:t> un </a:t>
            </a:r>
            <a:r>
              <a:rPr lang="el-GR" dirty="0"/>
              <a:t>Δ</a:t>
            </a:r>
            <a:r>
              <a:rPr lang="en-US" dirty="0"/>
              <a:t>G </a:t>
            </a:r>
            <a:r>
              <a:rPr lang="en-US" dirty="0" err="1"/>
              <a:t>negativ</a:t>
            </a:r>
            <a:r>
              <a:rPr lang="en-US" dirty="0"/>
              <a:t>.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059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7B95F6-7633-EBA6-36F3-CCE99B6D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Termodinamica in Biotehnologii si Medicina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B4C8B10-4D8A-8D29-15CC-A50E375D6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792" y="2296786"/>
            <a:ext cx="10959008" cy="34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57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111AA57-A085-D224-6381-6BB80520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Termodinamica in Biotehnologii si Medicina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7126ACC-A0FD-1BD6-1D21-5C578C46A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188"/>
            <a:ext cx="10330107" cy="41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09DCCD-4D44-F08A-773D-045DB758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Termodinamica in Biotehnologii si Medicina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E2FE36C-8D5F-C9C0-2B09-D42CB6B78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2214144"/>
            <a:ext cx="11029949" cy="30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95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70F032-27B3-3691-8855-FB92F536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b="1" dirty="0"/>
              <a:t>Thermodynamics in Enzyme Kinetics: 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2CF1CA3-345C-A583-B5CD-E86D4368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066800"/>
            <a:ext cx="11182350" cy="542607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Enzimele</a:t>
            </a:r>
            <a:r>
              <a:rPr lang="en-US" dirty="0"/>
              <a:t> sunt </a:t>
            </a:r>
            <a:r>
              <a:rPr lang="en-US" dirty="0" err="1"/>
              <a:t>catalizatori</a:t>
            </a:r>
            <a:r>
              <a:rPr lang="en-US" dirty="0"/>
              <a:t> </a:t>
            </a:r>
            <a:r>
              <a:rPr lang="en-US" dirty="0" err="1"/>
              <a:t>biologici</a:t>
            </a:r>
            <a:r>
              <a:rPr lang="en-US" dirty="0"/>
              <a:t> care </a:t>
            </a:r>
            <a:r>
              <a:rPr lang="en-US" dirty="0" err="1"/>
              <a:t>accelerează</a:t>
            </a:r>
            <a:r>
              <a:rPr lang="en-US" dirty="0"/>
              <a:t> </a:t>
            </a:r>
            <a:r>
              <a:rPr lang="en-US" dirty="0" err="1"/>
              <a:t>reacțiile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de </a:t>
            </a:r>
            <a:r>
              <a:rPr lang="en-US" dirty="0" err="1"/>
              <a:t>activare</a:t>
            </a:r>
            <a:r>
              <a:rPr lang="en-US" dirty="0"/>
              <a:t>. Termodinamica </a:t>
            </a:r>
            <a:r>
              <a:rPr lang="en-US" dirty="0" err="1"/>
              <a:t>ajută</a:t>
            </a:r>
            <a:r>
              <a:rPr lang="en-US" dirty="0"/>
              <a:t> la </a:t>
            </a:r>
            <a:r>
              <a:rPr lang="en-US" dirty="0" err="1"/>
              <a:t>explicarea</a:t>
            </a:r>
            <a:r>
              <a:rPr lang="en-US" dirty="0"/>
              <a:t> </a:t>
            </a:r>
            <a:r>
              <a:rPr lang="en-US" dirty="0" err="1"/>
              <a:t>modului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enzimele</a:t>
            </a:r>
            <a:r>
              <a:rPr lang="en-US" dirty="0"/>
              <a:t> </a:t>
            </a:r>
            <a:r>
              <a:rPr lang="en-US" dirty="0" err="1"/>
              <a:t>stabilizează</a:t>
            </a:r>
            <a:r>
              <a:rPr lang="en-US" dirty="0"/>
              <a:t> </a:t>
            </a:r>
            <a:r>
              <a:rPr lang="en-US" dirty="0" err="1"/>
              <a:t>stările</a:t>
            </a:r>
            <a:r>
              <a:rPr lang="en-US" dirty="0"/>
              <a:t> de </a:t>
            </a:r>
            <a:r>
              <a:rPr lang="en-US" dirty="0" err="1"/>
              <a:t>tranziție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cum </a:t>
            </a:r>
            <a:r>
              <a:rPr lang="en-US" dirty="0" err="1"/>
              <a:t>vitezele</a:t>
            </a:r>
            <a:r>
              <a:rPr lang="en-US" dirty="0"/>
              <a:t> de </a:t>
            </a:r>
            <a:r>
              <a:rPr lang="en-US" dirty="0" err="1"/>
              <a:t>reacție</a:t>
            </a:r>
            <a:r>
              <a:rPr lang="en-US" dirty="0"/>
              <a:t> sunt </a:t>
            </a:r>
            <a:r>
              <a:rPr lang="en-US" dirty="0" err="1"/>
              <a:t>influențate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presiune</a:t>
            </a:r>
            <a:r>
              <a:rPr lang="en-US" dirty="0"/>
              <a:t>.</a:t>
            </a:r>
          </a:p>
          <a:p>
            <a:r>
              <a:rPr lang="en-US" b="1" dirty="0" err="1"/>
              <a:t>Variația</a:t>
            </a:r>
            <a:r>
              <a:rPr lang="en-US" b="1" dirty="0"/>
              <a:t> </a:t>
            </a:r>
            <a:r>
              <a:rPr lang="en-US" b="1" dirty="0" err="1"/>
              <a:t>energiei</a:t>
            </a:r>
            <a:r>
              <a:rPr lang="en-US" b="1" dirty="0"/>
              <a:t> </a:t>
            </a:r>
            <a:r>
              <a:rPr lang="en-US" b="1" dirty="0" err="1"/>
              <a:t>libere</a:t>
            </a:r>
            <a:r>
              <a:rPr lang="en-US" b="1" dirty="0"/>
              <a:t> Gibbs </a:t>
            </a:r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G)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parametru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cineticii</a:t>
            </a:r>
            <a:r>
              <a:rPr lang="en-US" dirty="0"/>
              <a:t> </a:t>
            </a:r>
            <a:r>
              <a:rPr lang="en-US" dirty="0" err="1"/>
              <a:t>enzimelor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bariera</a:t>
            </a:r>
            <a:r>
              <a:rPr lang="en-US" dirty="0"/>
              <a:t> </a:t>
            </a:r>
            <a:r>
              <a:rPr lang="en-US" dirty="0" err="1"/>
              <a:t>energetică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depășită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o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loc. </a:t>
            </a:r>
            <a:r>
              <a:rPr lang="en-US" dirty="0" err="1"/>
              <a:t>Enzimele</a:t>
            </a:r>
            <a:r>
              <a:rPr lang="en-US" dirty="0"/>
              <a:t> </a:t>
            </a:r>
            <a:r>
              <a:rPr lang="en-US" dirty="0" err="1"/>
              <a:t>reduc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de </a:t>
            </a:r>
            <a:r>
              <a:rPr lang="en-US" dirty="0" err="1"/>
              <a:t>activare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reacție</a:t>
            </a:r>
            <a:r>
              <a:rPr lang="en-US" dirty="0"/>
              <a:t>, </a:t>
            </a:r>
            <a:r>
              <a:rPr lang="en-US" dirty="0" err="1"/>
              <a:t>făcând</a:t>
            </a:r>
            <a:r>
              <a:rPr lang="en-US" dirty="0"/>
              <a:t>-o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favorabilă</a:t>
            </a:r>
            <a:r>
              <a:rPr lang="en-US" dirty="0"/>
              <a:t>.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catalizate</a:t>
            </a:r>
            <a:r>
              <a:rPr lang="en-US" dirty="0"/>
              <a:t> de </a:t>
            </a:r>
            <a:r>
              <a:rPr lang="en-US" dirty="0" err="1"/>
              <a:t>enzime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influențată</a:t>
            </a:r>
            <a:r>
              <a:rPr lang="en-US" dirty="0"/>
              <a:t> de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termodinamice</a:t>
            </a:r>
            <a:r>
              <a:rPr lang="en-US" dirty="0"/>
              <a:t> ale </a:t>
            </a:r>
            <a:r>
              <a:rPr lang="en-US" dirty="0" err="1"/>
              <a:t>reacției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libere</a:t>
            </a:r>
            <a:r>
              <a:rPr lang="en-US" dirty="0"/>
              <a:t> Gibbs. </a:t>
            </a:r>
          </a:p>
          <a:p>
            <a:r>
              <a:rPr lang="en-US" dirty="0"/>
              <a:t>Relația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libere</a:t>
            </a:r>
            <a:r>
              <a:rPr lang="en-US" dirty="0"/>
              <a:t> Gibbs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descrisă</a:t>
            </a:r>
            <a:r>
              <a:rPr lang="en-US" dirty="0"/>
              <a:t> de </a:t>
            </a:r>
            <a:r>
              <a:rPr lang="en-US" dirty="0" err="1"/>
              <a:t>modelul</a:t>
            </a:r>
            <a:r>
              <a:rPr lang="en-US" dirty="0"/>
              <a:t> Michaelis-</a:t>
            </a:r>
            <a:r>
              <a:rPr lang="en-US" dirty="0" err="1"/>
              <a:t>Mentenwhere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v is the rate of reaction, Vmax is the maximum velocity, [S] is the substrate concentration, and Km is the Michaelis constant.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6FCAFC5-43BA-9E3E-D45E-4F3A2004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352" y="4895850"/>
            <a:ext cx="1452648" cy="7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59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2EDC093F-4589-016F-6D6A-D5076AC68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62054"/>
            <a:ext cx="3682818" cy="61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63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53821B-90EB-0679-C266-AFE5279A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2697BF-361E-6033-2EDA-ED59655B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Thermodynamics and Bioenergetics</a:t>
            </a:r>
            <a:r>
              <a:rPr lang="en-US" dirty="0"/>
              <a:t>: 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Bioenergetica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studiul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vii.</a:t>
            </a:r>
            <a:endParaRPr lang="ro-RO" dirty="0"/>
          </a:p>
          <a:p>
            <a:r>
              <a:rPr lang="en-US" dirty="0"/>
              <a:t> </a:t>
            </a:r>
            <a:r>
              <a:rPr lang="en-US" dirty="0" err="1"/>
              <a:t>Termodinamica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modului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precum </a:t>
            </a:r>
            <a:r>
              <a:rPr lang="en-US" dirty="0" err="1"/>
              <a:t>fosforilarea</a:t>
            </a:r>
            <a:r>
              <a:rPr lang="en-US" dirty="0"/>
              <a:t> </a:t>
            </a:r>
            <a:r>
              <a:rPr lang="en-US" dirty="0" err="1"/>
              <a:t>oxidativă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fosforilarea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substrat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77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0461C-6E12-4363-0848-6466DABB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48" y="911225"/>
            <a:ext cx="10515600" cy="5251036"/>
          </a:xfrm>
        </p:spPr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3. Numărul de componente</a:t>
            </a:r>
          </a:p>
          <a:p>
            <a:endParaRPr lang="ro-R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sistem</a:t>
            </a:r>
            <a:r>
              <a:rPr lang="en-US" dirty="0"/>
              <a:t> cu </a:t>
            </a:r>
            <a:r>
              <a:rPr lang="en-US" b="1" dirty="0"/>
              <a:t>o </a:t>
            </a:r>
            <a:r>
              <a:rPr lang="en-US" b="1" dirty="0" err="1"/>
              <a:t>componentă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format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componentă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apa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sistem</a:t>
            </a:r>
            <a:r>
              <a:rPr lang="en-US" dirty="0"/>
              <a:t> cu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componente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format din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alcoolul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sistem</a:t>
            </a:r>
            <a:r>
              <a:rPr lang="en-US" dirty="0"/>
              <a:t> cu </a:t>
            </a:r>
            <a:r>
              <a:rPr lang="en-US" b="1" dirty="0" err="1"/>
              <a:t>trei</a:t>
            </a:r>
            <a:r>
              <a:rPr lang="en-US" b="1" dirty="0"/>
              <a:t> </a:t>
            </a:r>
            <a:r>
              <a:rPr lang="en-US" b="1" dirty="0" err="1"/>
              <a:t>componente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format din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en-US" dirty="0" err="1"/>
              <a:t>alcoolul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zahărul</a:t>
            </a:r>
            <a:r>
              <a:rPr lang="en-US" dirty="0"/>
              <a:t> etc.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80138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1F08-03D1-464A-657C-C4BE7593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/>
              <a:t> Fortele termodinamice &amp; fluxuri conjugate</a:t>
            </a:r>
            <a:br>
              <a:rPr lang="ru-RU" b="1" dirty="0"/>
            </a:br>
            <a:r>
              <a:rPr lang="ru-RU" sz="3600" b="1" dirty="0"/>
              <a:t>Термодинамические силы и сопряженные потоки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093D4-CD63-9270-7854-7D0AEB5F4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b="1" dirty="0"/>
              <a:t>Forțele termodinamice (generalizate( - s</a:t>
            </a:r>
            <a:r>
              <a:rPr lang="it-IT" b="1" dirty="0"/>
              <a:t>unt mărimi intensive care pun în mișcare un sistem spre o stare de echilibru:</a:t>
            </a:r>
            <a:endParaRPr lang="ro-RO" b="1" dirty="0"/>
          </a:p>
          <a:p>
            <a:r>
              <a:rPr lang="en-US" b="1" dirty="0" err="1"/>
              <a:t>Forțele</a:t>
            </a:r>
            <a:r>
              <a:rPr lang="en-US" b="1" dirty="0"/>
              <a:t> </a:t>
            </a:r>
            <a:r>
              <a:rPr lang="en-US" b="1" dirty="0" err="1"/>
              <a:t>termodinamice</a:t>
            </a:r>
            <a:r>
              <a:rPr lang="en-US" b="1" dirty="0"/>
              <a:t> </a:t>
            </a:r>
            <a:r>
              <a:rPr lang="en-US" dirty="0"/>
              <a:t>sunt </a:t>
            </a:r>
            <a:r>
              <a:rPr lang="en-US" dirty="0" err="1"/>
              <a:t>mărimile</a:t>
            </a:r>
            <a:r>
              <a:rPr lang="en-US" dirty="0"/>
              <a:t> </a:t>
            </a:r>
            <a:r>
              <a:rPr lang="en-US" dirty="0" err="1"/>
              <a:t>independente</a:t>
            </a:r>
            <a:r>
              <a:rPr lang="en-US" dirty="0"/>
              <a:t> care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endParaRPr lang="ro-RO" dirty="0"/>
          </a:p>
          <a:p>
            <a:r>
              <a:rPr lang="en-US" b="1" dirty="0" err="1"/>
              <a:t>fluxurile</a:t>
            </a:r>
            <a:r>
              <a:rPr lang="en-US" b="1" dirty="0"/>
              <a:t> conjugate </a:t>
            </a:r>
            <a:r>
              <a:rPr lang="en-US" dirty="0"/>
              <a:t>sunt </a:t>
            </a:r>
            <a:r>
              <a:rPr lang="en-US" dirty="0" err="1"/>
              <a:t>procesele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mișcările</a:t>
            </a:r>
            <a:r>
              <a:rPr lang="en-US" dirty="0"/>
              <a:t> care </a:t>
            </a:r>
            <a:r>
              <a:rPr lang="en-US" dirty="0" err="1"/>
              <a:t>rezultă</a:t>
            </a:r>
            <a:r>
              <a:rPr lang="en-US" dirty="0"/>
              <a:t> din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forțe</a:t>
            </a:r>
            <a:r>
              <a:rPr lang="en-US" dirty="0"/>
              <a:t>, </a:t>
            </a:r>
            <a:r>
              <a:rPr lang="en-US" dirty="0" err="1"/>
              <a:t>transportând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masă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subsisteme</a:t>
            </a:r>
            <a:r>
              <a:rPr lang="en-US" dirty="0"/>
              <a:t>. </a:t>
            </a:r>
            <a:endParaRPr lang="ro-RO" dirty="0"/>
          </a:p>
          <a:p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 </a:t>
            </a:r>
            <a:r>
              <a:rPr lang="en-US" dirty="0" err="1"/>
              <a:t>diferența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(</a:t>
            </a:r>
            <a:r>
              <a:rPr lang="en-US" dirty="0" err="1"/>
              <a:t>forță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(flux </a:t>
            </a:r>
            <a:r>
              <a:rPr lang="en-US" dirty="0" err="1"/>
              <a:t>conjugat</a:t>
            </a:r>
            <a:r>
              <a:rPr lang="en-US" dirty="0"/>
              <a:t>), </a:t>
            </a:r>
            <a:r>
              <a:rPr lang="en-US" dirty="0" err="1"/>
              <a:t>diferența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 (</a:t>
            </a:r>
            <a:r>
              <a:rPr lang="en-US" dirty="0" err="1"/>
              <a:t>forță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(flux </a:t>
            </a:r>
            <a:r>
              <a:rPr lang="en-US" dirty="0" err="1"/>
              <a:t>conjugat</a:t>
            </a:r>
            <a:r>
              <a:rPr lang="en-US" dirty="0"/>
              <a:t>),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gradientul</a:t>
            </a:r>
            <a:r>
              <a:rPr lang="en-US" dirty="0"/>
              <a:t> de </a:t>
            </a:r>
            <a:r>
              <a:rPr lang="en-US" dirty="0" err="1"/>
              <a:t>presiune</a:t>
            </a:r>
            <a:r>
              <a:rPr lang="en-US" dirty="0"/>
              <a:t> (</a:t>
            </a:r>
            <a:r>
              <a:rPr lang="en-US" dirty="0" err="1"/>
              <a:t>forță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fluid (flux </a:t>
            </a:r>
            <a:r>
              <a:rPr lang="en-US" dirty="0" err="1"/>
              <a:t>conjugat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938135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27AF-BBB4-FA74-32E1-C6975502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Lista</a:t>
            </a:r>
            <a:r>
              <a:rPr lang="ro-RO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forţelor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termodinamice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fluxurile</a:t>
            </a:r>
            <a:r>
              <a:rPr lang="ro-RO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lor</a:t>
            </a:r>
            <a:r>
              <a:rPr lang="ro-RO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conjugate</a:t>
            </a:r>
            <a:b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043E90-C26C-65A0-3C44-6FCE60029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678262"/>
              </p:ext>
            </p:extLst>
          </p:nvPr>
        </p:nvGraphicFramePr>
        <p:xfrm>
          <a:off x="990600" y="1690688"/>
          <a:ext cx="9505950" cy="46529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1141">
                  <a:extLst>
                    <a:ext uri="{9D8B030D-6E8A-4147-A177-3AD203B41FA5}">
                      <a16:colId xmlns:a16="http://schemas.microsoft.com/office/drawing/2014/main" val="3623092670"/>
                    </a:ext>
                  </a:extLst>
                </a:gridCol>
                <a:gridCol w="4831465">
                  <a:extLst>
                    <a:ext uri="{9D8B030D-6E8A-4147-A177-3AD203B41FA5}">
                      <a16:colId xmlns:a16="http://schemas.microsoft.com/office/drawing/2014/main" val="977842480"/>
                    </a:ext>
                  </a:extLst>
                </a:gridCol>
                <a:gridCol w="2899415">
                  <a:extLst>
                    <a:ext uri="{9D8B030D-6E8A-4147-A177-3AD203B41FA5}">
                      <a16:colId xmlns:a16="http://schemas.microsoft.com/office/drawing/2014/main" val="4170993143"/>
                    </a:ext>
                  </a:extLst>
                </a:gridCol>
                <a:gridCol w="843929">
                  <a:extLst>
                    <a:ext uri="{9D8B030D-6E8A-4147-A177-3AD203B41FA5}">
                      <a16:colId xmlns:a16="http://schemas.microsoft.com/office/drawing/2014/main" val="60388595"/>
                    </a:ext>
                  </a:extLst>
                </a:gridCol>
              </a:tblGrid>
              <a:tr h="668844">
                <a:tc>
                  <a:txBody>
                    <a:bodyPr/>
                    <a:lstStyle/>
                    <a:p>
                      <a:pPr marL="83185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endParaRPr lang="ro-RO" sz="2000" spc="-10" dirty="0">
                        <a:effectLst/>
                      </a:endParaRPr>
                    </a:p>
                    <a:p>
                      <a:pPr marL="83185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ro-RO" sz="2000" spc="-10" dirty="0" err="1">
                          <a:effectLst/>
                        </a:rPr>
                        <a:t>Forţa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8825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758825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758825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ro-RO" sz="2000" dirty="0">
                          <a:effectLst/>
                        </a:rPr>
                        <a:t>Param.</a:t>
                      </a:r>
                      <a:r>
                        <a:rPr lang="ro-RO" sz="2000" spc="-30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intensiv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6710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346710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ro-RO" sz="2000" dirty="0">
                          <a:effectLst/>
                        </a:rPr>
                        <a:t>Flux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conjugat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endParaRPr lang="ro-RO" sz="2000" spc="-20" dirty="0">
                        <a:effectLst/>
                      </a:endParaRPr>
                    </a:p>
                    <a:p>
                      <a:pPr marL="87630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endParaRPr lang="ro-RO" sz="2000" spc="-20" dirty="0">
                        <a:effectLst/>
                      </a:endParaRPr>
                    </a:p>
                    <a:p>
                      <a:pPr marL="87630" marR="0">
                        <a:lnSpc>
                          <a:spcPts val="93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ro-RO" sz="2000" spc="-20" dirty="0">
                          <a:effectLst/>
                        </a:rPr>
                        <a:t>Flux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7998941"/>
                  </a:ext>
                </a:extLst>
              </a:tr>
              <a:tr h="659196"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25" dirty="0" err="1">
                          <a:effectLst/>
                        </a:rPr>
                        <a:t>Δp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gradient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de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presiune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flux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de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volum</a:t>
                      </a:r>
                      <a:r>
                        <a:rPr lang="ro-RO" sz="2000" spc="-15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(curgere)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25" dirty="0">
                          <a:effectLst/>
                        </a:rPr>
                        <a:t>J</a:t>
                      </a:r>
                      <a:r>
                        <a:rPr lang="ro-RO" sz="2000" spc="-25" baseline="-25000" dirty="0">
                          <a:effectLst/>
                        </a:rPr>
                        <a:t>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9521253"/>
                  </a:ext>
                </a:extLst>
              </a:tr>
              <a:tr h="668844">
                <a:tc>
                  <a:txBody>
                    <a:bodyPr/>
                    <a:lstStyle/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r>
                        <a:rPr lang="ro-RO" sz="2000" spc="-25" dirty="0">
                          <a:effectLst/>
                        </a:rPr>
                        <a:t>ΔT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gradient de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temperatură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flux</a:t>
                      </a:r>
                      <a:r>
                        <a:rPr lang="ro-RO" sz="2000" spc="-20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de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căldură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310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310" marR="0">
                        <a:lnSpc>
                          <a:spcPts val="940"/>
                        </a:lnSpc>
                        <a:buNone/>
                      </a:pPr>
                      <a:r>
                        <a:rPr lang="ro-RO" sz="2000" spc="-25" dirty="0">
                          <a:effectLst/>
                        </a:rPr>
                        <a:t>J</a:t>
                      </a:r>
                      <a:r>
                        <a:rPr lang="ro-RO" sz="2000" spc="-25" baseline="-25000" dirty="0">
                          <a:effectLst/>
                        </a:rPr>
                        <a:t>Q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948886"/>
                  </a:ext>
                </a:extLst>
              </a:tr>
              <a:tr h="662412"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25" dirty="0">
                          <a:effectLst/>
                        </a:rPr>
                        <a:t>ΔE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gradient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de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dirty="0" err="1">
                          <a:effectLst/>
                        </a:rPr>
                        <a:t>potenţial</a:t>
                      </a:r>
                      <a:r>
                        <a:rPr lang="ro-RO" sz="2000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electric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curent</a:t>
                      </a:r>
                      <a:r>
                        <a:rPr lang="ro-RO" sz="2000" spc="-10" dirty="0">
                          <a:effectLst/>
                        </a:rPr>
                        <a:t> electric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endParaRPr lang="ro-RO" sz="2000" spc="-50" dirty="0">
                        <a:effectLst/>
                      </a:endParaRPr>
                    </a:p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endParaRPr lang="ro-RO" sz="2000" spc="-50" dirty="0">
                        <a:effectLst/>
                      </a:endParaRPr>
                    </a:p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50" dirty="0">
                          <a:effectLst/>
                        </a:rPr>
                        <a:t>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5560154"/>
                  </a:ext>
                </a:extLst>
              </a:tr>
              <a:tr h="662412"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25" dirty="0">
                          <a:effectLst/>
                        </a:rPr>
                        <a:t>ΔC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gradient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de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dirty="0" err="1">
                          <a:effectLst/>
                        </a:rPr>
                        <a:t>concentraţie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(fiecare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subst.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spc="-25" dirty="0">
                          <a:effectLst/>
                        </a:rPr>
                        <a:t>i)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1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1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10" dirty="0">
                          <a:effectLst/>
                        </a:rPr>
                        <a:t>Difuziune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25" dirty="0" err="1">
                          <a:effectLst/>
                        </a:rPr>
                        <a:t>J</a:t>
                      </a:r>
                      <a:r>
                        <a:rPr lang="ro-RO" sz="2000" spc="-25" baseline="-25000" dirty="0" err="1">
                          <a:effectLst/>
                        </a:rPr>
                        <a:t>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3046658"/>
                  </a:ext>
                </a:extLst>
              </a:tr>
              <a:tr h="668844">
                <a:tc>
                  <a:txBody>
                    <a:bodyPr/>
                    <a:lstStyle/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r>
                        <a:rPr lang="ro-RO" sz="2000" spc="-25" dirty="0">
                          <a:effectLst/>
                        </a:rPr>
                        <a:t>Δπ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gradient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de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presiune</a:t>
                      </a:r>
                      <a:r>
                        <a:rPr lang="ro-RO" sz="2000" spc="-15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osmotică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spc="-1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endParaRPr lang="ro-RO" sz="2000" spc="-10" dirty="0">
                        <a:effectLst/>
                      </a:endParaRPr>
                    </a:p>
                    <a:p>
                      <a:pPr marL="67945" marR="0">
                        <a:lnSpc>
                          <a:spcPts val="940"/>
                        </a:lnSpc>
                        <a:buNone/>
                      </a:pPr>
                      <a:r>
                        <a:rPr lang="ro-RO" sz="2000" spc="-10" dirty="0">
                          <a:effectLst/>
                        </a:rPr>
                        <a:t>Osmoză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310" marR="0">
                        <a:lnSpc>
                          <a:spcPts val="94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310" marR="0">
                        <a:lnSpc>
                          <a:spcPts val="940"/>
                        </a:lnSpc>
                        <a:buNone/>
                      </a:pPr>
                      <a:r>
                        <a:rPr lang="ro-RO" sz="2000" spc="-25" dirty="0" err="1">
                          <a:effectLst/>
                        </a:rPr>
                        <a:t>J</a:t>
                      </a:r>
                      <a:r>
                        <a:rPr lang="ro-RO" sz="2000" spc="-25" baseline="-25000" dirty="0" err="1">
                          <a:effectLst/>
                        </a:rPr>
                        <a:t>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0430707"/>
                  </a:ext>
                </a:extLst>
              </a:tr>
              <a:tr h="662412"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spc="-25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25" dirty="0" err="1">
                          <a:effectLst/>
                        </a:rPr>
                        <a:t>Δμ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gradient</a:t>
                      </a:r>
                      <a:r>
                        <a:rPr lang="ro-RO" sz="2000" spc="-5" dirty="0">
                          <a:effectLst/>
                        </a:rPr>
                        <a:t> </a:t>
                      </a:r>
                      <a:r>
                        <a:rPr lang="ro-RO" sz="2000" dirty="0">
                          <a:effectLst/>
                        </a:rPr>
                        <a:t>de</a:t>
                      </a:r>
                      <a:r>
                        <a:rPr lang="ro-RO" sz="2000" spc="-10" dirty="0">
                          <a:effectLst/>
                        </a:rPr>
                        <a:t> </a:t>
                      </a:r>
                      <a:r>
                        <a:rPr lang="ro-RO" sz="2000" dirty="0" err="1">
                          <a:effectLst/>
                        </a:rPr>
                        <a:t>potenţial</a:t>
                      </a:r>
                      <a:r>
                        <a:rPr lang="ro-RO" sz="2000" dirty="0">
                          <a:effectLst/>
                        </a:rPr>
                        <a:t> </a:t>
                      </a:r>
                      <a:r>
                        <a:rPr lang="ro-RO" sz="2000" spc="-10" dirty="0">
                          <a:effectLst/>
                        </a:rPr>
                        <a:t>chimic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endParaRPr lang="ro-RO" sz="2000" dirty="0">
                        <a:effectLst/>
                      </a:endParaRPr>
                    </a:p>
                    <a:p>
                      <a:pPr marL="67945" marR="0">
                        <a:lnSpc>
                          <a:spcPts val="930"/>
                        </a:lnSpc>
                        <a:buNone/>
                      </a:pPr>
                      <a:r>
                        <a:rPr lang="ro-RO" sz="2000" dirty="0">
                          <a:effectLst/>
                        </a:rPr>
                        <a:t>rata</a:t>
                      </a:r>
                      <a:r>
                        <a:rPr lang="ro-RO" sz="2000" spc="-15" dirty="0">
                          <a:effectLst/>
                        </a:rPr>
                        <a:t> </a:t>
                      </a:r>
                      <a:r>
                        <a:rPr lang="ro-RO" sz="2000" dirty="0" err="1">
                          <a:effectLst/>
                        </a:rPr>
                        <a:t>reacţiei</a:t>
                      </a:r>
                      <a:r>
                        <a:rPr lang="ro-RO" sz="2000" spc="-10" dirty="0">
                          <a:effectLst/>
                        </a:rPr>
                        <a:t> chimice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endParaRPr lang="ro-RO" sz="2000" spc="-50" dirty="0">
                        <a:effectLst/>
                      </a:endParaRPr>
                    </a:p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endParaRPr lang="ro-RO" sz="2000" spc="-50" dirty="0">
                        <a:effectLst/>
                      </a:endParaRPr>
                    </a:p>
                    <a:p>
                      <a:pPr marL="67310" marR="0">
                        <a:lnSpc>
                          <a:spcPts val="930"/>
                        </a:lnSpc>
                        <a:buNone/>
                      </a:pPr>
                      <a:r>
                        <a:rPr lang="ro-RO" sz="2000" spc="-50" dirty="0">
                          <a:effectLst/>
                        </a:rPr>
                        <a:t>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57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904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CD2D-715D-9E6D-6041-73AF896D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Relația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en-US" b="1" dirty="0" err="1"/>
              <a:t>ele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1CC3-CE22-2EEC-EA94-C219026CF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forțele</a:t>
            </a:r>
            <a:r>
              <a:rPr lang="en-US" dirty="0"/>
              <a:t> </a:t>
            </a:r>
            <a:r>
              <a:rPr lang="en-US" dirty="0" err="1"/>
              <a:t>termodinamice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fluxurile</a:t>
            </a:r>
            <a:r>
              <a:rPr lang="en-US" dirty="0"/>
              <a:t> lor conjugate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relație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, </a:t>
            </a:r>
            <a:r>
              <a:rPr lang="en-US" dirty="0" err="1"/>
              <a:t>descrisă</a:t>
            </a:r>
            <a:r>
              <a:rPr lang="en-US" dirty="0"/>
              <a:t> de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Ohm</a:t>
            </a:r>
            <a:r>
              <a:rPr lang="en-US" dirty="0"/>
              <a:t>, 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Fourier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conducția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Fick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difuzie</a:t>
            </a:r>
            <a:r>
              <a:rPr lang="en-US" dirty="0"/>
              <a:t>, care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forța</a:t>
            </a:r>
            <a:r>
              <a:rPr lang="en-US" dirty="0"/>
              <a:t>:</a:t>
            </a:r>
            <a:endParaRPr lang="ro-RO" dirty="0"/>
          </a:p>
          <a:p>
            <a:r>
              <a:rPr lang="en-US" dirty="0"/>
              <a:t> Flux = Constanta de </a:t>
            </a:r>
            <a:r>
              <a:rPr lang="en-US" dirty="0" err="1"/>
              <a:t>proporționalitate</a:t>
            </a:r>
            <a:r>
              <a:rPr lang="en-US" dirty="0"/>
              <a:t> x </a:t>
            </a:r>
            <a:r>
              <a:rPr lang="en-US" dirty="0" err="1"/>
              <a:t>Forță</a:t>
            </a:r>
            <a:r>
              <a:rPr lang="en-US" dirty="0"/>
              <a:t>.</a:t>
            </a:r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concepte</a:t>
            </a:r>
            <a:r>
              <a:rPr lang="en-US" dirty="0"/>
              <a:t> sunt </a:t>
            </a:r>
            <a:r>
              <a:rPr lang="en-US" dirty="0" err="1"/>
              <a:t>fundamentale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studiul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termodinamicii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ireversibile</a:t>
            </a:r>
            <a:r>
              <a:rPr lang="en-US" dirty="0"/>
              <a:t> 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proceselor</a:t>
            </a:r>
            <a:r>
              <a:rPr lang="en-US" dirty="0"/>
              <a:t> de transport din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termice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3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ECDA-AD33-6BC4-EA7B-43C88192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Starea sistemului – parametrii de stare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A917-D5BA-BCE2-A444-37FAF2594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setul</a:t>
            </a:r>
            <a:r>
              <a:rPr lang="en-US" dirty="0"/>
              <a:t> de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care </a:t>
            </a:r>
            <a:r>
              <a:rPr lang="en-US" dirty="0" err="1"/>
              <a:t>caracterizează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termodinamic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caracterizat</a:t>
            </a:r>
            <a:r>
              <a:rPr lang="en-US" dirty="0"/>
              <a:t> de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termodinamice</a:t>
            </a:r>
            <a:r>
              <a:rPr lang="en-US" dirty="0"/>
              <a:t> </a:t>
            </a:r>
            <a:r>
              <a:rPr lang="en-US" dirty="0" err="1"/>
              <a:t>inerente</a:t>
            </a:r>
            <a:r>
              <a:rPr lang="en-US" dirty="0"/>
              <a:t> (</a:t>
            </a:r>
            <a:r>
              <a:rPr lang="en-US" dirty="0" err="1"/>
              <a:t>parametri</a:t>
            </a:r>
            <a:r>
              <a:rPr lang="en-US" dirty="0"/>
              <a:t> de stare)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b="1" i="1" dirty="0" err="1"/>
              <a:t>Parametrii</a:t>
            </a:r>
            <a:r>
              <a:rPr lang="en-US" b="1" i="1" dirty="0"/>
              <a:t> </a:t>
            </a:r>
            <a:r>
              <a:rPr lang="en-US" b="1" i="1" dirty="0" err="1"/>
              <a:t>extensivi</a:t>
            </a:r>
            <a:r>
              <a:rPr lang="en-US" b="1" i="1" dirty="0"/>
              <a:t> </a:t>
            </a:r>
            <a:r>
              <a:rPr lang="en-US" dirty="0"/>
              <a:t>sunt </a:t>
            </a:r>
            <a:r>
              <a:rPr lang="en-US" dirty="0" err="1"/>
              <a:t>proporționali</a:t>
            </a:r>
            <a:r>
              <a:rPr lang="en-US" dirty="0"/>
              <a:t> cu masa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însumați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compune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complex (de </a:t>
            </a:r>
            <a:r>
              <a:rPr lang="en-US" dirty="0" err="1"/>
              <a:t>exemplu</a:t>
            </a:r>
            <a:r>
              <a:rPr lang="en-US" dirty="0"/>
              <a:t>, masa, </a:t>
            </a:r>
            <a:r>
              <a:rPr lang="en-US" dirty="0" err="1"/>
              <a:t>volumul</a:t>
            </a:r>
            <a:r>
              <a:rPr lang="en-US" dirty="0"/>
              <a:t>,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entropia</a:t>
            </a:r>
            <a:r>
              <a:rPr lang="en-US" dirty="0"/>
              <a:t>,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en-US" dirty="0"/>
              <a:t> etc.).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b="1" dirty="0" err="1"/>
              <a:t>Parametrii</a:t>
            </a:r>
            <a:r>
              <a:rPr lang="en-US" b="1" dirty="0"/>
              <a:t> </a:t>
            </a:r>
            <a:r>
              <a:rPr lang="en-US" b="1" dirty="0" err="1"/>
              <a:t>intensivi</a:t>
            </a:r>
            <a:r>
              <a:rPr lang="en-US" b="1" dirty="0"/>
              <a:t> </a:t>
            </a:r>
            <a:r>
              <a:rPr lang="en-US" dirty="0"/>
              <a:t>sunt </a:t>
            </a:r>
            <a:r>
              <a:rPr lang="en-US" dirty="0" err="1"/>
              <a:t>independenți</a:t>
            </a:r>
            <a:r>
              <a:rPr lang="en-US" dirty="0"/>
              <a:t> de masa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egalizați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compune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complex (</a:t>
            </a:r>
            <a:r>
              <a:rPr lang="en-US" dirty="0" err="1"/>
              <a:t>presiune</a:t>
            </a:r>
            <a:r>
              <a:rPr lang="en-US" dirty="0"/>
              <a:t>, </a:t>
            </a:r>
            <a:r>
              <a:rPr lang="en-US" dirty="0" err="1"/>
              <a:t>temperatură</a:t>
            </a:r>
            <a:r>
              <a:rPr lang="en-US" dirty="0"/>
              <a:t>, </a:t>
            </a:r>
            <a:r>
              <a:rPr lang="en-US" dirty="0" err="1"/>
              <a:t>densitate</a:t>
            </a:r>
            <a:r>
              <a:rPr lang="en-US" dirty="0"/>
              <a:t>, </a:t>
            </a:r>
            <a:r>
              <a:rPr lang="en-US" dirty="0" err="1"/>
              <a:t>concentrație</a:t>
            </a:r>
            <a:r>
              <a:rPr lang="en-US" dirty="0"/>
              <a:t>). </a:t>
            </a:r>
            <a:endParaRPr lang="ro-RO" dirty="0"/>
          </a:p>
          <a:p>
            <a:pPr marL="0" indent="0">
              <a:buNone/>
            </a:pPr>
            <a:r>
              <a:rPr lang="en-US" b="1" dirty="0" err="1"/>
              <a:t>Atribuirea</a:t>
            </a:r>
            <a:r>
              <a:rPr lang="en-US" b="1" dirty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proprietăți</a:t>
            </a:r>
            <a:r>
              <a:rPr lang="en-US" b="1" dirty="0"/>
              <a:t> extensive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unități</a:t>
            </a:r>
            <a:r>
              <a:rPr lang="en-US" b="1" dirty="0"/>
              <a:t> de </a:t>
            </a:r>
            <a:r>
              <a:rPr lang="en-US" b="1" dirty="0" err="1"/>
              <a:t>volum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masă</a:t>
            </a:r>
            <a:r>
              <a:rPr lang="en-US" b="1" dirty="0"/>
              <a:t> </a:t>
            </a:r>
            <a:r>
              <a:rPr lang="en-US" b="1" dirty="0" err="1"/>
              <a:t>transformă</a:t>
            </a:r>
            <a:r>
              <a:rPr lang="en-US" b="1" dirty="0"/>
              <a:t> </a:t>
            </a:r>
            <a:r>
              <a:rPr lang="en-US" b="1" dirty="0" err="1"/>
              <a:t>această</a:t>
            </a:r>
            <a:r>
              <a:rPr lang="en-US" b="1" dirty="0"/>
              <a:t> </a:t>
            </a:r>
            <a:r>
              <a:rPr lang="en-US" b="1" dirty="0" err="1"/>
              <a:t>proprietate</a:t>
            </a:r>
            <a:r>
              <a:rPr lang="en-US" b="1" dirty="0"/>
              <a:t> </a:t>
            </a:r>
            <a:r>
              <a:rPr lang="en-US" b="1" dirty="0" err="1"/>
              <a:t>într-una</a:t>
            </a:r>
            <a:r>
              <a:rPr lang="en-US" b="1" dirty="0"/>
              <a:t> </a:t>
            </a:r>
            <a:r>
              <a:rPr lang="en-US" b="1" dirty="0" err="1"/>
              <a:t>intensivă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volum</a:t>
            </a:r>
            <a:r>
              <a:rPr lang="en-US" dirty="0"/>
              <a:t> molar, </a:t>
            </a:r>
            <a:r>
              <a:rPr lang="en-US" dirty="0" err="1"/>
              <a:t>densitate</a:t>
            </a:r>
            <a:r>
              <a:rPr lang="en-US" dirty="0"/>
              <a:t>,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). </a:t>
            </a:r>
            <a:endParaRPr lang="ro-RO" dirty="0"/>
          </a:p>
          <a:p>
            <a:pPr marL="0" indent="0">
              <a:buNone/>
            </a:pPr>
            <a:r>
              <a:rPr lang="en-US" b="1" dirty="0" err="1"/>
              <a:t>Ecuațiile</a:t>
            </a:r>
            <a:r>
              <a:rPr lang="en-US" b="1" dirty="0"/>
              <a:t> care </a:t>
            </a:r>
            <a:r>
              <a:rPr lang="en-US" b="1" dirty="0" err="1"/>
              <a:t>leagă</a:t>
            </a:r>
            <a:r>
              <a:rPr lang="en-US" b="1" dirty="0"/>
              <a:t> </a:t>
            </a:r>
            <a:r>
              <a:rPr lang="en-US" b="1" dirty="0" err="1"/>
              <a:t>parametrii</a:t>
            </a:r>
            <a:r>
              <a:rPr lang="en-US" b="1" dirty="0"/>
              <a:t> </a:t>
            </a:r>
            <a:r>
              <a:rPr lang="en-US" b="1" dirty="0" err="1"/>
              <a:t>independenți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b="1" dirty="0" err="1"/>
              <a:t>ecuații</a:t>
            </a:r>
            <a:r>
              <a:rPr lang="en-US" b="1" dirty="0"/>
              <a:t> de stare </a:t>
            </a:r>
            <a:r>
              <a:rPr lang="en-US" dirty="0"/>
              <a:t>(</a:t>
            </a:r>
            <a:r>
              <a:rPr lang="en-US" dirty="0" err="1"/>
              <a:t>ecuația</a:t>
            </a:r>
            <a:r>
              <a:rPr lang="en-US" dirty="0"/>
              <a:t> Clapeyron-Mendeleev)</a:t>
            </a:r>
          </a:p>
        </p:txBody>
      </p:sp>
    </p:spTree>
    <p:extLst>
      <p:ext uri="{BB962C8B-B14F-4D97-AF65-F5344CB8AC3E}">
        <p14:creationId xmlns:p14="http://schemas.microsoft.com/office/powerpoint/2010/main" val="2800508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8989</Words>
  <Application>Microsoft Office PowerPoint</Application>
  <PresentationFormat>Widescreen</PresentationFormat>
  <Paragraphs>554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Google Sans</vt:lpstr>
      <vt:lpstr>Symbol</vt:lpstr>
      <vt:lpstr>Times New Roman</vt:lpstr>
      <vt:lpstr>Temă Office</vt:lpstr>
      <vt:lpstr>Bazele termodinamicii organizmelor vii</vt:lpstr>
      <vt:lpstr>PowerPoint Presentation</vt:lpstr>
      <vt:lpstr>Termodinamica</vt:lpstr>
      <vt:lpstr>Parametrii de stare ai unui sistem termodinamic</vt:lpstr>
      <vt:lpstr>PowerPoint Presentation</vt:lpstr>
      <vt:lpstr>Clasificarea sistemelor termodinamice conform:</vt:lpstr>
      <vt:lpstr>PowerPoint Presentation</vt:lpstr>
      <vt:lpstr>PowerPoint Presentation</vt:lpstr>
      <vt:lpstr>Starea sistemului – parametrii de stare</vt:lpstr>
      <vt:lpstr>Procese termodinamice</vt:lpstr>
      <vt:lpstr>PowerPoint Presentation</vt:lpstr>
      <vt:lpstr>E) Există procese în care unii parametri rămân constanţi; iată denumirile câtorva procese particulare:</vt:lpstr>
      <vt:lpstr>PowerPoint Presentation</vt:lpstr>
      <vt:lpstr>Unele definiții ale</vt:lpstr>
      <vt:lpstr>Funcţii de stare</vt:lpstr>
      <vt:lpstr>Organismele - sisteme termodinamice</vt:lpstr>
      <vt:lpstr>PowerPoint Presentation</vt:lpstr>
      <vt:lpstr>Tineti minte, ca</vt:lpstr>
      <vt:lpstr>PowerPoint Presentation</vt:lpstr>
      <vt:lpstr>Caldura si Lucrul</vt:lpstr>
      <vt:lpstr>Legea I-ia a termodinamicii</vt:lpstr>
      <vt:lpstr>Legea conservarii energiei</vt:lpstr>
      <vt:lpstr>PowerPoint Presentation</vt:lpstr>
      <vt:lpstr>ENTALPIA</vt:lpstr>
      <vt:lpstr>Consolidare&gt;</vt:lpstr>
      <vt:lpstr>Legea I aplicată științelor vieții</vt:lpstr>
      <vt:lpstr>Conversia energiei în tehnologie vs  organisme vii</vt:lpstr>
      <vt:lpstr>Conversia energiei în tehnologie vs  organisme vii</vt:lpstr>
      <vt:lpstr>Principalele modalități de utilizare a energiei libere în organism</vt:lpstr>
      <vt:lpstr>Analiza acestor activități</vt:lpstr>
      <vt:lpstr>Analiza acestor activități. Cont.</vt:lpstr>
      <vt:lpstr>Analiza acestor activități. Cont.</vt:lpstr>
      <vt:lpstr>Potențialul electrochimic</vt:lpstr>
      <vt:lpstr>Potențialul electrochimic în organisme vii</vt:lpstr>
      <vt:lpstr>Metode principale de schimb de căldură în organism</vt:lpstr>
      <vt:lpstr>PowerPoint Presentation</vt:lpstr>
      <vt:lpstr>PowerPoint Presentation</vt:lpstr>
      <vt:lpstr>Homeostazia temperaturii. Metode de termoreglare. </vt:lpstr>
      <vt:lpstr>Conceptul metodelor de măsurare a generării călduri de corpul uman</vt:lpstr>
      <vt:lpstr>Entropia </vt:lpstr>
      <vt:lpstr>PowerPoint Presentation</vt:lpstr>
      <vt:lpstr>2-nd Law of Thermodynamic</vt:lpstr>
      <vt:lpstr>PowerPoint Presentation</vt:lpstr>
      <vt:lpstr>PowerPoint Presentation</vt:lpstr>
      <vt:lpstr>PowerPoint Presentation</vt:lpstr>
      <vt:lpstr>PowerPoint Presentation</vt:lpstr>
      <vt:lpstr>Energia Gibbs</vt:lpstr>
      <vt:lpstr>Compararea reactiiei endergonice cu exergonice</vt:lpstr>
      <vt:lpstr>Ecuația fundamentală a termodinamicii</vt:lpstr>
      <vt:lpstr>PowerPoint Presentation</vt:lpstr>
      <vt:lpstr>Legea a III-ia a termodinamicii</vt:lpstr>
      <vt:lpstr>Entropia absolută</vt:lpstr>
      <vt:lpstr>Procese cuplate</vt:lpstr>
      <vt:lpstr>Moduri transformare energie in obiecte biologice</vt:lpstr>
      <vt:lpstr>Sinteza: Termodinamica in stiintele vietii</vt:lpstr>
      <vt:lpstr>Laturile metabolismului</vt:lpstr>
      <vt:lpstr>PowerPoint Presentation</vt:lpstr>
      <vt:lpstr>PowerPoint Presentation</vt:lpstr>
      <vt:lpstr>PowerPoint Presentation</vt:lpstr>
      <vt:lpstr>PowerPoint Presentation</vt:lpstr>
      <vt:lpstr>2. Metabolism and Thermodynamics </vt:lpstr>
      <vt:lpstr>PowerPoint Presentation</vt:lpstr>
      <vt:lpstr>PowerPoint Presentation</vt:lpstr>
      <vt:lpstr>Tipuri metabolism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Termodinamica-fotosinteza-respiratie celulara</vt:lpstr>
      <vt:lpstr>PowerPoint Presentation</vt:lpstr>
      <vt:lpstr>Termodinamica plierii proteinelor</vt:lpstr>
      <vt:lpstr>Termodinamica in Biotehnologii si Medicina</vt:lpstr>
      <vt:lpstr>Termodinamica in Biotehnologii si Medicina</vt:lpstr>
      <vt:lpstr>Termodinamica in Biotehnologii si Medicina</vt:lpstr>
      <vt:lpstr>Termodinamica in Biotehnologii si Medicina</vt:lpstr>
      <vt:lpstr>Thermodynamics in Enzyme Kinetics: </vt:lpstr>
      <vt:lpstr>PowerPoint Presentation</vt:lpstr>
      <vt:lpstr>PowerPoint Presentation</vt:lpstr>
      <vt:lpstr> Fortele termodinamice &amp; fluxuri conjugate Термодинамические силы и сопряженные потоки</vt:lpstr>
      <vt:lpstr>Lista forţelor termodinamice şi fluxurile lor conjugate </vt:lpstr>
      <vt:lpstr>Relația dintre ele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buzdugan artur</dc:creator>
  <cp:lastModifiedBy>Artur Buzdugan</cp:lastModifiedBy>
  <cp:revision>8</cp:revision>
  <dcterms:created xsi:type="dcterms:W3CDTF">2025-08-24T11:26:39Z</dcterms:created>
  <dcterms:modified xsi:type="dcterms:W3CDTF">2025-09-18T09:27:22Z</dcterms:modified>
</cp:coreProperties>
</file>