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73"/>
  </p:notesMasterIdLst>
  <p:sldIdLst>
    <p:sldId id="256" r:id="rId2"/>
    <p:sldId id="257" r:id="rId3"/>
    <p:sldId id="259" r:id="rId4"/>
    <p:sldId id="260" r:id="rId5"/>
    <p:sldId id="262" r:id="rId6"/>
    <p:sldId id="327" r:id="rId7"/>
    <p:sldId id="328" r:id="rId8"/>
    <p:sldId id="329" r:id="rId9"/>
    <p:sldId id="330" r:id="rId10"/>
    <p:sldId id="261" r:id="rId11"/>
    <p:sldId id="333" r:id="rId12"/>
    <p:sldId id="334" r:id="rId13"/>
    <p:sldId id="264" r:id="rId14"/>
    <p:sldId id="265" r:id="rId15"/>
    <p:sldId id="268" r:id="rId16"/>
    <p:sldId id="339" r:id="rId17"/>
    <p:sldId id="336" r:id="rId18"/>
    <p:sldId id="337" r:id="rId19"/>
    <p:sldId id="338" r:id="rId20"/>
    <p:sldId id="341" r:id="rId21"/>
    <p:sldId id="340" r:id="rId22"/>
    <p:sldId id="342" r:id="rId23"/>
    <p:sldId id="276" r:id="rId24"/>
    <p:sldId id="343" r:id="rId25"/>
    <p:sldId id="344" r:id="rId26"/>
    <p:sldId id="345" r:id="rId27"/>
    <p:sldId id="282" r:id="rId28"/>
    <p:sldId id="285" r:id="rId29"/>
    <p:sldId id="283" r:id="rId30"/>
    <p:sldId id="287" r:id="rId31"/>
    <p:sldId id="303" r:id="rId32"/>
    <p:sldId id="324" r:id="rId33"/>
    <p:sldId id="290" r:id="rId34"/>
    <p:sldId id="348" r:id="rId35"/>
    <p:sldId id="349" r:id="rId36"/>
    <p:sldId id="291" r:id="rId37"/>
    <p:sldId id="352" r:id="rId38"/>
    <p:sldId id="353" r:id="rId39"/>
    <p:sldId id="355" r:id="rId40"/>
    <p:sldId id="293" r:id="rId41"/>
    <p:sldId id="295" r:id="rId42"/>
    <p:sldId id="298" r:id="rId43"/>
    <p:sldId id="297" r:id="rId44"/>
    <p:sldId id="299" r:id="rId45"/>
    <p:sldId id="306" r:id="rId46"/>
    <p:sldId id="366" r:id="rId47"/>
    <p:sldId id="367" r:id="rId48"/>
    <p:sldId id="368" r:id="rId49"/>
    <p:sldId id="369" r:id="rId50"/>
    <p:sldId id="370" r:id="rId51"/>
    <p:sldId id="371" r:id="rId52"/>
    <p:sldId id="372" r:id="rId53"/>
    <p:sldId id="305" r:id="rId54"/>
    <p:sldId id="374" r:id="rId55"/>
    <p:sldId id="376" r:id="rId56"/>
    <p:sldId id="377" r:id="rId57"/>
    <p:sldId id="317" r:id="rId58"/>
    <p:sldId id="379" r:id="rId59"/>
    <p:sldId id="382" r:id="rId60"/>
    <p:sldId id="383" r:id="rId61"/>
    <p:sldId id="384" r:id="rId62"/>
    <p:sldId id="385" r:id="rId63"/>
    <p:sldId id="386" r:id="rId64"/>
    <p:sldId id="387" r:id="rId65"/>
    <p:sldId id="301" r:id="rId66"/>
    <p:sldId id="300" r:id="rId67"/>
    <p:sldId id="302" r:id="rId68"/>
    <p:sldId id="322" r:id="rId69"/>
    <p:sldId id="321" r:id="rId70"/>
    <p:sldId id="323" r:id="rId71"/>
    <p:sldId id="31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p:restoredTop sz="95822"/>
  </p:normalViewPr>
  <p:slideViewPr>
    <p:cSldViewPr snapToGrid="0">
      <p:cViewPr varScale="1">
        <p:scale>
          <a:sx n="122" d="100"/>
          <a:sy n="122"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18141-89B8-C040-BD76-FC92DDC39921}" type="datetimeFigureOut">
              <a:rPr lang="en-US" smtClean="0"/>
              <a:t>4/27/26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F6A36-24B5-0743-9F3F-927763EEB80D}" type="slidenum">
              <a:rPr lang="en-US" smtClean="0"/>
              <a:t>‹#›</a:t>
            </a:fld>
            <a:endParaRPr lang="en-US"/>
          </a:p>
        </p:txBody>
      </p:sp>
    </p:spTree>
    <p:extLst>
      <p:ext uri="{BB962C8B-B14F-4D97-AF65-F5344CB8AC3E}">
        <p14:creationId xmlns:p14="http://schemas.microsoft.com/office/powerpoint/2010/main" val="94595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”So welcome to our first lecture in this series on Large Language Models. Now before we can appreciate the architecture and capabilities of transformers, we need to understand the historical structure they’re built on.</a:t>
            </a: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I n this lecture we’ll walk through the intellectual and technical evolution of NLP: </a:t>
            </a:r>
          </a:p>
          <a:p>
            <a:pPr algn="l">
              <a:buNone/>
            </a:pPr>
            <a:r>
              <a:rPr lang="en-US" b="0" i="0" u="none" strike="noStrike" dirty="0">
                <a:solidFill>
                  <a:srgbClr val="000000"/>
                </a:solidFill>
                <a:effectLst/>
              </a:rPr>
              <a:t>Starting with </a:t>
            </a:r>
            <a:r>
              <a:rPr lang="en-US" b="1" i="0" u="none" strike="noStrike" dirty="0">
                <a:solidFill>
                  <a:srgbClr val="000000"/>
                </a:solidFill>
                <a:effectLst/>
              </a:rPr>
              <a:t>rule-based systems</a:t>
            </a:r>
            <a:r>
              <a:rPr lang="en-US" b="0" i="0" u="none" strike="noStrike" dirty="0">
                <a:solidFill>
                  <a:srgbClr val="000000"/>
                </a:solidFill>
                <a:effectLst/>
              </a:rPr>
              <a:t> that were hand-written by linguists, then go on to </a:t>
            </a:r>
            <a:r>
              <a:rPr lang="en-US" b="1" i="0" u="none" strike="noStrike" dirty="0">
                <a:solidFill>
                  <a:srgbClr val="000000"/>
                </a:solidFill>
                <a:effectLst/>
              </a:rPr>
              <a:t>statistical methods</a:t>
            </a:r>
            <a:r>
              <a:rPr lang="en-US" b="0" i="0" u="none" strike="noStrike" dirty="0">
                <a:solidFill>
                  <a:srgbClr val="000000"/>
                </a:solidFill>
                <a:effectLst/>
              </a:rPr>
              <a:t> that captured very surface-level regularities in text, to </a:t>
            </a:r>
            <a:r>
              <a:rPr lang="en-US" b="1" i="0" u="none" strike="noStrike" dirty="0">
                <a:solidFill>
                  <a:srgbClr val="000000"/>
                </a:solidFill>
                <a:effectLst/>
              </a:rPr>
              <a:t>vector embeddings</a:t>
            </a:r>
            <a:r>
              <a:rPr lang="en-US" b="0" i="0" u="none" strike="noStrike" dirty="0">
                <a:solidFill>
                  <a:srgbClr val="000000"/>
                </a:solidFill>
                <a:effectLst/>
              </a:rPr>
              <a:t> that brought math into semantics with their vector representations, and finally to the </a:t>
            </a:r>
            <a:r>
              <a:rPr lang="en-US" b="1" i="0" u="none" strike="noStrike" dirty="0">
                <a:solidFill>
                  <a:srgbClr val="000000"/>
                </a:solidFill>
                <a:effectLst/>
              </a:rPr>
              <a:t>machine learning paradigm</a:t>
            </a:r>
            <a:r>
              <a:rPr lang="en-US" b="0" i="0" u="none" strike="noStrike" dirty="0">
                <a:solidFill>
                  <a:srgbClr val="000000"/>
                </a:solidFill>
                <a:effectLst/>
              </a:rPr>
              <a:t> which basically set the stage for modern deep learning.</a:t>
            </a:r>
          </a:p>
          <a:p>
            <a:pPr algn="l">
              <a:buNone/>
            </a:pPr>
            <a:endParaRPr lang="en-US" b="0" i="0" u="none" strike="noStrike" dirty="0">
              <a:solidFill>
                <a:srgbClr val="000000"/>
              </a:solidFill>
              <a:effectLst/>
            </a:endParaRPr>
          </a:p>
          <a:p>
            <a:pPr algn="l"/>
            <a:r>
              <a:rPr lang="en-US" b="0" i="0" u="none" strike="noStrike" dirty="0">
                <a:solidFill>
                  <a:srgbClr val="000000"/>
                </a:solidFill>
                <a:effectLst/>
              </a:rPr>
              <a:t>You can think of today as the intellectual archaeology of NLP and we’re going to dig down into each layer and understand not just what worked, but what didn’t — and why that failure pushed the field forward.</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1</a:t>
            </a:fld>
            <a:endParaRPr lang="en-US"/>
          </a:p>
        </p:txBody>
      </p:sp>
    </p:spTree>
    <p:extLst>
      <p:ext uri="{BB962C8B-B14F-4D97-AF65-F5344CB8AC3E}">
        <p14:creationId xmlns:p14="http://schemas.microsoft.com/office/powerpoint/2010/main" val="4659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440C-04FA-A269-233D-6362D40BA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2A101-1D57-98DE-D7C1-9AC4DD02E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1867F-A27C-A9DE-79A6-F35349C94FFA}"/>
              </a:ext>
            </a:extLst>
          </p:cNvPr>
          <p:cNvSpPr>
            <a:spLocks noGrp="1"/>
          </p:cNvSpPr>
          <p:nvPr>
            <p:ph type="body" idx="1"/>
          </p:nvPr>
        </p:nvSpPr>
        <p:spPr/>
        <p:txBody>
          <a:bodyPr/>
          <a:lstStyle/>
          <a:p>
            <a:pPr algn="l">
              <a:buNone/>
            </a:pPr>
            <a:r>
              <a:rPr lang="en-US" b="0" i="0" u="none" strike="noStrike" dirty="0">
                <a:solidFill>
                  <a:srgbClr val="000000"/>
                </a:solidFill>
                <a:effectLst/>
              </a:rPr>
              <a:t>“So the second big issue with rule-based systems was that they just </a:t>
            </a:r>
            <a:r>
              <a:rPr lang="en-US" b="1" i="0" u="none" strike="noStrike" dirty="0">
                <a:solidFill>
                  <a:srgbClr val="000000"/>
                </a:solidFill>
                <a:effectLst/>
              </a:rPr>
              <a:t>lacked adaptability</a:t>
            </a:r>
            <a:r>
              <a:rPr lang="en-US" b="0" i="0" u="none" strike="noStrike" dirty="0">
                <a:solidFill>
                  <a:srgbClr val="000000"/>
                </a:solidFill>
                <a:effectLst/>
              </a:rPr>
              <a:t>.</a:t>
            </a:r>
          </a:p>
          <a:p>
            <a:pPr algn="l">
              <a:buNone/>
            </a:pPr>
            <a:r>
              <a:rPr lang="en-US" b="0" i="0" u="none" strike="noStrike" dirty="0">
                <a:solidFill>
                  <a:srgbClr val="000000"/>
                </a:solidFill>
                <a:effectLst/>
              </a:rPr>
              <a:t>Like, the rules were static. Once they were written, that was it.</a:t>
            </a:r>
            <a:br>
              <a:rPr lang="en-US" b="0" i="0" u="none" strike="noStrike" dirty="0">
                <a:solidFill>
                  <a:srgbClr val="000000"/>
                </a:solidFill>
                <a:effectLst/>
              </a:rPr>
            </a:br>
            <a:r>
              <a:rPr lang="en-US" b="0" i="0" u="none" strike="noStrike" dirty="0">
                <a:solidFill>
                  <a:srgbClr val="000000"/>
                </a:solidFill>
                <a:effectLst/>
              </a:rPr>
              <a:t>And if someone came along and invented a new word — something like </a:t>
            </a:r>
            <a:r>
              <a:rPr lang="en-US" b="0" i="1" u="none" strike="noStrike" dirty="0">
                <a:solidFill>
                  <a:srgbClr val="000000"/>
                </a:solidFill>
                <a:effectLst/>
              </a:rPr>
              <a:t>‘selfie’</a:t>
            </a:r>
            <a:r>
              <a:rPr lang="en-US" b="0" i="0" u="none" strike="noStrike" dirty="0">
                <a:solidFill>
                  <a:srgbClr val="000000"/>
                </a:solidFill>
                <a:effectLst/>
              </a:rPr>
              <a:t>, or </a:t>
            </a:r>
            <a:r>
              <a:rPr lang="en-US" b="0" i="1" u="none" strike="noStrike" dirty="0">
                <a:solidFill>
                  <a:srgbClr val="000000"/>
                </a:solidFill>
                <a:effectLst/>
              </a:rPr>
              <a:t>‘ghosting’</a:t>
            </a:r>
            <a:r>
              <a:rPr lang="en-US" b="0" i="0" u="none" strike="noStrike" dirty="0">
                <a:solidFill>
                  <a:srgbClr val="000000"/>
                </a:solidFill>
                <a:effectLst/>
              </a:rPr>
              <a:t>, or </a:t>
            </a:r>
            <a:r>
              <a:rPr lang="en-US" b="0" i="1" u="none" strike="noStrike" dirty="0">
                <a:solidFill>
                  <a:srgbClr val="000000"/>
                </a:solidFill>
                <a:effectLst/>
              </a:rPr>
              <a:t>‘finfluencer’</a:t>
            </a:r>
            <a:r>
              <a:rPr lang="en-US" b="0" i="0" u="none" strike="noStrike" dirty="0">
                <a:solidFill>
                  <a:srgbClr val="000000"/>
                </a:solidFill>
                <a:effectLst/>
              </a:rPr>
              <a:t> — the system wouldn’t have a clue.</a:t>
            </a:r>
            <a:br>
              <a:rPr lang="en-US" b="0" i="0" u="none" strike="noStrike" dirty="0">
                <a:solidFill>
                  <a:srgbClr val="000000"/>
                </a:solidFill>
                <a:effectLst/>
              </a:rPr>
            </a:br>
            <a:r>
              <a:rPr lang="en-US" b="0" i="0" u="none" strike="noStrike" dirty="0">
                <a:solidFill>
                  <a:srgbClr val="000000"/>
                </a:solidFill>
                <a:effectLst/>
              </a:rPr>
              <a:t>It just wouldn't recognize it, because, well… that word wasn’t part of the rules.</a:t>
            </a:r>
          </a:p>
          <a:p>
            <a:pPr algn="l">
              <a:buNone/>
            </a:pPr>
            <a:r>
              <a:rPr lang="en-US" b="0" i="0" u="none" strike="noStrike" dirty="0">
                <a:solidFill>
                  <a:srgbClr val="000000"/>
                </a:solidFill>
                <a:effectLst/>
              </a:rPr>
              <a:t>And yeah, you could try to add a new rule every time something new popped up — but honestly, language just changes way too fast for that to work.</a:t>
            </a:r>
            <a:br>
              <a:rPr lang="en-US" b="0" i="0" u="none" strike="noStrike" dirty="0">
                <a:solidFill>
                  <a:srgbClr val="000000"/>
                </a:solidFill>
                <a:effectLst/>
              </a:rPr>
            </a:br>
            <a:r>
              <a:rPr lang="en-US" b="0" i="0" u="none" strike="noStrike" dirty="0">
                <a:solidFill>
                  <a:srgbClr val="000000"/>
                </a:solidFill>
                <a:effectLst/>
              </a:rPr>
              <a:t>New slang, new tech terms, cultural stuff — it’s constantly evolving.</a:t>
            </a:r>
          </a:p>
          <a:p>
            <a:pPr algn="l">
              <a:buNone/>
            </a:pPr>
            <a:r>
              <a:rPr lang="en-US" b="0" i="0" u="none" strike="noStrike" dirty="0">
                <a:solidFill>
                  <a:srgbClr val="000000"/>
                </a:solidFill>
                <a:effectLst/>
              </a:rPr>
              <a:t>So what happened was, these systems were always </a:t>
            </a:r>
            <a:r>
              <a:rPr lang="en-US" b="1" i="0" u="none" strike="noStrike" dirty="0">
                <a:solidFill>
                  <a:srgbClr val="000000"/>
                </a:solidFill>
                <a:effectLst/>
              </a:rPr>
              <a:t>behind</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They were playing catch-up with the way people actually speak and write.</a:t>
            </a:r>
            <a:br>
              <a:rPr lang="en-US" b="0" i="0" u="none" strike="noStrike" dirty="0">
                <a:solidFill>
                  <a:srgbClr val="000000"/>
                </a:solidFill>
                <a:effectLst/>
              </a:rPr>
            </a:br>
            <a:r>
              <a:rPr lang="en-US" b="0" i="0" u="none" strike="noStrike" dirty="0">
                <a:solidFill>
                  <a:srgbClr val="000000"/>
                </a:solidFill>
                <a:effectLst/>
              </a:rPr>
              <a:t>And anything that was </a:t>
            </a:r>
            <a:r>
              <a:rPr lang="en-US" b="1" i="0" u="none" strike="noStrike" dirty="0">
                <a:solidFill>
                  <a:srgbClr val="000000"/>
                </a:solidFill>
                <a:effectLst/>
              </a:rPr>
              <a:t>too new</a:t>
            </a:r>
            <a:r>
              <a:rPr lang="en-US" b="0" i="0" u="none" strike="noStrike" dirty="0">
                <a:solidFill>
                  <a:srgbClr val="000000"/>
                </a:solidFill>
                <a:effectLst/>
              </a:rPr>
              <a:t>, or </a:t>
            </a:r>
            <a:r>
              <a:rPr lang="en-US" b="1" i="0" u="none" strike="noStrike" dirty="0">
                <a:solidFill>
                  <a:srgbClr val="000000"/>
                </a:solidFill>
                <a:effectLst/>
              </a:rPr>
              <a:t>too informal</a:t>
            </a:r>
            <a:r>
              <a:rPr lang="en-US" b="0" i="0" u="none" strike="noStrike" dirty="0">
                <a:solidFill>
                  <a:srgbClr val="000000"/>
                </a:solidFill>
                <a:effectLst/>
              </a:rPr>
              <a:t>, or </a:t>
            </a:r>
            <a:r>
              <a:rPr lang="en-US" b="1" i="0" u="none" strike="noStrike" dirty="0">
                <a:solidFill>
                  <a:srgbClr val="000000"/>
                </a:solidFill>
                <a:effectLst/>
              </a:rPr>
              <a:t>too domain-specific</a:t>
            </a:r>
            <a:r>
              <a:rPr lang="en-US" b="0" i="0" u="none" strike="noStrike" dirty="0">
                <a:solidFill>
                  <a:srgbClr val="000000"/>
                </a:solidFill>
                <a:effectLst/>
              </a:rPr>
              <a:t> — like medical jargon, or gamer slang — yeah, the system just couldn’t handle it without someone going in and tweaking things by hand again.</a:t>
            </a:r>
          </a:p>
          <a:p>
            <a:pPr algn="l"/>
            <a:r>
              <a:rPr lang="en-US" b="0" i="0" u="none" strike="noStrike" dirty="0">
                <a:solidFill>
                  <a:srgbClr val="000000"/>
                </a:solidFill>
                <a:effectLst/>
              </a:rPr>
              <a:t>So they were kind of locked into a fixed view of the language — and that made them fragile in a world where language doesn’t really stay still.”</a:t>
            </a:r>
          </a:p>
          <a:p>
            <a:endParaRPr lang="en-US" dirty="0"/>
          </a:p>
        </p:txBody>
      </p:sp>
      <p:sp>
        <p:nvSpPr>
          <p:cNvPr id="4" name="Slide Number Placeholder 3">
            <a:extLst>
              <a:ext uri="{FF2B5EF4-FFF2-40B4-BE49-F238E27FC236}">
                <a16:creationId xmlns:a16="http://schemas.microsoft.com/office/drawing/2014/main" id="{8D299581-2DBE-30AD-C741-CBE13E4801CB}"/>
              </a:ext>
            </a:extLst>
          </p:cNvPr>
          <p:cNvSpPr>
            <a:spLocks noGrp="1"/>
          </p:cNvSpPr>
          <p:nvPr>
            <p:ph type="sldNum" sz="quarter" idx="5"/>
          </p:nvPr>
        </p:nvSpPr>
        <p:spPr/>
        <p:txBody>
          <a:bodyPr/>
          <a:lstStyle/>
          <a:p>
            <a:fld id="{9C5F6A36-24B5-0743-9F3F-927763EEB80D}" type="slidenum">
              <a:rPr lang="en-US" smtClean="0"/>
              <a:t>11</a:t>
            </a:fld>
            <a:endParaRPr lang="en-US"/>
          </a:p>
        </p:txBody>
      </p:sp>
    </p:spTree>
    <p:extLst>
      <p:ext uri="{BB962C8B-B14F-4D97-AF65-F5344CB8AC3E}">
        <p14:creationId xmlns:p14="http://schemas.microsoft.com/office/powerpoint/2010/main" val="143801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4384-9738-C31E-1DCD-87A67594A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077E1-6338-1450-E573-A5F1299CF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2B00F-1A74-7426-B0F2-7BF43293F209}"/>
              </a:ext>
            </a:extLst>
          </p:cNvPr>
          <p:cNvSpPr>
            <a:spLocks noGrp="1"/>
          </p:cNvSpPr>
          <p:nvPr>
            <p:ph type="body" idx="1"/>
          </p:nvPr>
        </p:nvSpPr>
        <p:spPr/>
        <p:txBody>
          <a:bodyPr/>
          <a:lstStyle/>
          <a:p>
            <a:pPr algn="l">
              <a:buNone/>
            </a:pPr>
            <a:r>
              <a:rPr lang="en-US" b="0" i="0" u="none" strike="noStrike" dirty="0">
                <a:solidFill>
                  <a:srgbClr val="000000"/>
                </a:solidFill>
                <a:effectLst/>
              </a:rPr>
              <a:t>“And honestly, maybe the most fundamental problem here — like the one you really can’t avoid — is that </a:t>
            </a:r>
            <a:r>
              <a:rPr lang="en-US" b="1" i="0" u="none" strike="noStrike" dirty="0">
                <a:solidFill>
                  <a:srgbClr val="000000"/>
                </a:solidFill>
                <a:effectLst/>
              </a:rPr>
              <a:t>language just isn’t uniform</a:t>
            </a:r>
            <a:r>
              <a:rPr lang="en-US" b="0" i="0" u="none" strike="noStrike" dirty="0">
                <a:solidFill>
                  <a:srgbClr val="000000"/>
                </a:solidFill>
                <a:effectLst/>
              </a:rPr>
              <a:t>.</a:t>
            </a:r>
          </a:p>
          <a:p>
            <a:pPr algn="l">
              <a:buNone/>
            </a:pPr>
            <a:r>
              <a:rPr lang="en-US" b="0" i="0" u="none" strike="noStrike" dirty="0">
                <a:solidFill>
                  <a:srgbClr val="000000"/>
                </a:solidFill>
                <a:effectLst/>
              </a:rPr>
              <a:t>It changes all the time.</a:t>
            </a:r>
            <a:br>
              <a:rPr lang="en-US" b="0" i="0" u="none" strike="noStrike" dirty="0">
                <a:solidFill>
                  <a:srgbClr val="000000"/>
                </a:solidFill>
                <a:effectLst/>
              </a:rPr>
            </a:br>
            <a:r>
              <a:rPr lang="en-US" b="0" i="0" u="none" strike="noStrike" dirty="0">
                <a:solidFill>
                  <a:srgbClr val="000000"/>
                </a:solidFill>
                <a:effectLst/>
              </a:rPr>
              <a:t>It shifts depending on where you are, who you're talking to, how old they are, what the context is, all of that.</a:t>
            </a:r>
          </a:p>
          <a:p>
            <a:pPr algn="l">
              <a:buNone/>
            </a:pPr>
            <a:r>
              <a:rPr lang="en-US" b="0" i="0" u="none" strike="noStrike" dirty="0">
                <a:solidFill>
                  <a:srgbClr val="000000"/>
                </a:solidFill>
                <a:effectLst/>
              </a:rPr>
              <a:t>Like, take a sentence as simple as </a:t>
            </a:r>
            <a:r>
              <a:rPr lang="en-US" b="0" i="1" u="none" strike="noStrike" dirty="0">
                <a:solidFill>
                  <a:srgbClr val="000000"/>
                </a:solidFill>
                <a:effectLst/>
              </a:rPr>
              <a:t>‘I’m mad about you.’</a:t>
            </a:r>
            <a:br>
              <a:rPr lang="en-US" b="0" i="0" u="none" strike="noStrike" dirty="0">
                <a:solidFill>
                  <a:srgbClr val="000000"/>
                </a:solidFill>
                <a:effectLst/>
              </a:rPr>
            </a:br>
            <a:r>
              <a:rPr lang="en-US" b="0" i="0" u="none" strike="noStrike" dirty="0">
                <a:solidFill>
                  <a:srgbClr val="000000"/>
                </a:solidFill>
                <a:effectLst/>
              </a:rPr>
              <a:t>If someone in the U.S. says that, it probably means they’re angry.</a:t>
            </a:r>
            <a:br>
              <a:rPr lang="en-US" b="0" i="0" u="none" strike="noStrike" dirty="0">
                <a:solidFill>
                  <a:srgbClr val="000000"/>
                </a:solidFill>
                <a:effectLst/>
              </a:rPr>
            </a:br>
            <a:r>
              <a:rPr lang="en-US" b="0" i="0" u="none" strike="noStrike" dirty="0">
                <a:solidFill>
                  <a:srgbClr val="000000"/>
                </a:solidFill>
                <a:effectLst/>
              </a:rPr>
              <a:t>But in the U.K.? That means they’re in love with you.</a:t>
            </a:r>
            <a:br>
              <a:rPr lang="en-US" b="0" i="0" u="none" strike="noStrike" dirty="0">
                <a:solidFill>
                  <a:srgbClr val="000000"/>
                </a:solidFill>
                <a:effectLst/>
              </a:rPr>
            </a:br>
            <a:r>
              <a:rPr lang="en-US" b="0" i="0" u="none" strike="noStrike" dirty="0">
                <a:solidFill>
                  <a:srgbClr val="000000"/>
                </a:solidFill>
                <a:effectLst/>
              </a:rPr>
              <a:t>Totally different emotional tone — same exact sentence.</a:t>
            </a:r>
          </a:p>
          <a:p>
            <a:pPr algn="l">
              <a:buNone/>
            </a:pPr>
            <a:r>
              <a:rPr lang="en-US" b="0" i="0" u="none" strike="noStrike" dirty="0">
                <a:solidFill>
                  <a:srgbClr val="000000"/>
                </a:solidFill>
                <a:effectLst/>
              </a:rPr>
              <a:t>And this kind of stuff — </a:t>
            </a:r>
            <a:r>
              <a:rPr lang="en-US" b="1" i="0" u="none" strike="noStrike" dirty="0">
                <a:solidFill>
                  <a:srgbClr val="000000"/>
                </a:solidFill>
                <a:effectLst/>
              </a:rPr>
              <a:t>contextual shifts</a:t>
            </a:r>
            <a:r>
              <a:rPr lang="en-US" b="0" i="0" u="none" strike="noStrike" dirty="0">
                <a:solidFill>
                  <a:srgbClr val="000000"/>
                </a:solidFill>
                <a:effectLst/>
              </a:rPr>
              <a:t>, </a:t>
            </a:r>
            <a:r>
              <a:rPr lang="en-US" b="1" i="0" u="none" strike="noStrike" dirty="0">
                <a:solidFill>
                  <a:srgbClr val="000000"/>
                </a:solidFill>
                <a:effectLst/>
              </a:rPr>
              <a:t>idioms</a:t>
            </a:r>
            <a:r>
              <a:rPr lang="en-US" b="0" i="0" u="none" strike="noStrike" dirty="0">
                <a:solidFill>
                  <a:srgbClr val="000000"/>
                </a:solidFill>
                <a:effectLst/>
              </a:rPr>
              <a:t>, </a:t>
            </a:r>
            <a:r>
              <a:rPr lang="en-US" b="1" i="0" u="none" strike="noStrike" dirty="0">
                <a:solidFill>
                  <a:srgbClr val="000000"/>
                </a:solidFill>
                <a:effectLst/>
              </a:rPr>
              <a:t>sarcasm</a:t>
            </a:r>
            <a:r>
              <a:rPr lang="en-US" b="0" i="0" u="none" strike="noStrike" dirty="0">
                <a:solidFill>
                  <a:srgbClr val="000000"/>
                </a:solidFill>
                <a:effectLst/>
              </a:rPr>
              <a:t>, </a:t>
            </a:r>
            <a:r>
              <a:rPr lang="en-US" b="1" i="0" u="none" strike="noStrike" dirty="0">
                <a:solidFill>
                  <a:srgbClr val="000000"/>
                </a:solidFill>
                <a:effectLst/>
              </a:rPr>
              <a:t>cultural nuance</a:t>
            </a:r>
            <a:r>
              <a:rPr lang="en-US" b="0" i="0" u="none" strike="noStrike" dirty="0">
                <a:solidFill>
                  <a:srgbClr val="000000"/>
                </a:solidFill>
                <a:effectLst/>
              </a:rPr>
              <a:t> — you just can’t capture all of that with hard-coded rules.</a:t>
            </a:r>
            <a:br>
              <a:rPr lang="en-US" b="0" i="0" u="none" strike="noStrike" dirty="0">
                <a:solidFill>
                  <a:srgbClr val="000000"/>
                </a:solidFill>
                <a:effectLst/>
              </a:rPr>
            </a:br>
            <a:r>
              <a:rPr lang="en-US" b="0" i="0" u="none" strike="noStrike" dirty="0">
                <a:solidFill>
                  <a:srgbClr val="000000"/>
                </a:solidFill>
                <a:effectLst/>
              </a:rPr>
              <a:t>You know, It’s like trying to write a script for every possible exception in a language that doesn’t sit still.</a:t>
            </a:r>
          </a:p>
          <a:p>
            <a:pPr algn="l"/>
            <a:r>
              <a:rPr lang="en-US" b="0" i="0" u="none" strike="noStrike" dirty="0">
                <a:solidFill>
                  <a:srgbClr val="000000"/>
                </a:solidFill>
                <a:effectLst/>
              </a:rPr>
              <a:t>So yeah, this was kind of a bummer, actually the breaking point.</a:t>
            </a:r>
            <a:br>
              <a:rPr lang="en-US" b="0" i="0" u="none" strike="noStrike" dirty="0">
                <a:solidFill>
                  <a:srgbClr val="000000"/>
                </a:solidFill>
                <a:effectLst/>
              </a:rPr>
            </a:br>
            <a:r>
              <a:rPr lang="en-US" b="0" i="0" u="none" strike="noStrike" dirty="0">
                <a:solidFill>
                  <a:srgbClr val="000000"/>
                </a:solidFill>
                <a:effectLst/>
              </a:rPr>
              <a:t>So At some point, the field had to evolve — because rules just weren’t enough anymore.”</a:t>
            </a:r>
          </a:p>
          <a:p>
            <a:endParaRPr lang="en-US" dirty="0"/>
          </a:p>
        </p:txBody>
      </p:sp>
      <p:sp>
        <p:nvSpPr>
          <p:cNvPr id="4" name="Slide Number Placeholder 3">
            <a:extLst>
              <a:ext uri="{FF2B5EF4-FFF2-40B4-BE49-F238E27FC236}">
                <a16:creationId xmlns:a16="http://schemas.microsoft.com/office/drawing/2014/main" id="{BC3ABEC2-784A-FF25-6DE6-0BAD366376D2}"/>
              </a:ext>
            </a:extLst>
          </p:cNvPr>
          <p:cNvSpPr>
            <a:spLocks noGrp="1"/>
          </p:cNvSpPr>
          <p:nvPr>
            <p:ph type="sldNum" sz="quarter" idx="5"/>
          </p:nvPr>
        </p:nvSpPr>
        <p:spPr/>
        <p:txBody>
          <a:bodyPr/>
          <a:lstStyle/>
          <a:p>
            <a:fld id="{9C5F6A36-24B5-0743-9F3F-927763EEB80D}" type="slidenum">
              <a:rPr lang="en-US" smtClean="0"/>
              <a:t>12</a:t>
            </a:fld>
            <a:endParaRPr lang="en-US"/>
          </a:p>
        </p:txBody>
      </p:sp>
    </p:spTree>
    <p:extLst>
      <p:ext uri="{BB962C8B-B14F-4D97-AF65-F5344CB8AC3E}">
        <p14:creationId xmlns:p14="http://schemas.microsoft.com/office/powerpoint/2010/main" val="104282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“So after everything we’ve talked about — the complexity, the fragility, the lack of flexibility in rule-based systems — researchers kind of hit this moment where they were like… okay, we need a new approach.</a:t>
            </a:r>
          </a:p>
          <a:p>
            <a:pPr algn="l">
              <a:buNone/>
            </a:pPr>
            <a:r>
              <a:rPr lang="en-US" b="0" i="0" u="none" strike="noStrike" dirty="0">
                <a:solidFill>
                  <a:srgbClr val="000000"/>
                </a:solidFill>
                <a:effectLst/>
              </a:rPr>
              <a:t>They were on a mission, right?</a:t>
            </a:r>
            <a:br>
              <a:rPr lang="en-US" b="0" i="0" u="none" strike="noStrike" dirty="0">
                <a:solidFill>
                  <a:srgbClr val="000000"/>
                </a:solidFill>
                <a:effectLst/>
              </a:rPr>
            </a:br>
            <a:r>
              <a:rPr lang="en-US" b="0" i="0" u="none" strike="noStrike" dirty="0">
                <a:solidFill>
                  <a:srgbClr val="000000"/>
                </a:solidFill>
                <a:effectLst/>
              </a:rPr>
              <a:t>Trying to overcome all those limitations — the stuff that was holding rule-based NLP back.</a:t>
            </a:r>
          </a:p>
          <a:p>
            <a:pPr algn="l">
              <a:buNone/>
            </a:pPr>
            <a:r>
              <a:rPr lang="en-US" b="0" i="0" u="none" strike="noStrike" dirty="0">
                <a:solidFill>
                  <a:srgbClr val="000000"/>
                </a:solidFill>
                <a:effectLst/>
              </a:rPr>
              <a:t>And that’s when people started looking into statistical methods.</a:t>
            </a:r>
          </a:p>
          <a:p>
            <a:pPr algn="l">
              <a:buNone/>
            </a:pPr>
            <a:r>
              <a:rPr lang="en-US" b="0" i="0" u="none" strike="noStrike" dirty="0">
                <a:solidFill>
                  <a:srgbClr val="000000"/>
                </a:solidFill>
                <a:effectLst/>
              </a:rPr>
              <a:t>Instead of handcrafting rules for every little case, the idea was:</a:t>
            </a:r>
            <a:br>
              <a:rPr lang="en-US" b="0" i="0" u="none" strike="noStrike" dirty="0">
                <a:solidFill>
                  <a:srgbClr val="000000"/>
                </a:solidFill>
                <a:effectLst/>
              </a:rPr>
            </a:br>
            <a:r>
              <a:rPr lang="en-US" b="0" i="0" u="none" strike="noStrike" dirty="0">
                <a:solidFill>
                  <a:srgbClr val="000000"/>
                </a:solidFill>
                <a:effectLst/>
              </a:rPr>
              <a:t>‘What if we could use data — real language data — to find the patterns?’</a:t>
            </a:r>
          </a:p>
          <a:p>
            <a:pPr algn="l">
              <a:buNone/>
            </a:pPr>
            <a:r>
              <a:rPr lang="en-US" b="0" i="0" u="none" strike="noStrike" dirty="0">
                <a:solidFill>
                  <a:srgbClr val="000000"/>
                </a:solidFill>
                <a:effectLst/>
              </a:rPr>
              <a:t>It was a pretty big shift.</a:t>
            </a:r>
            <a:br>
              <a:rPr lang="en-US" b="0" i="0" u="none" strike="noStrike" dirty="0">
                <a:solidFill>
                  <a:srgbClr val="000000"/>
                </a:solidFill>
                <a:effectLst/>
              </a:rPr>
            </a:br>
            <a:r>
              <a:rPr lang="en-US" b="0" i="0" u="none" strike="noStrike" dirty="0">
                <a:solidFill>
                  <a:srgbClr val="000000"/>
                </a:solidFill>
                <a:effectLst/>
              </a:rPr>
              <a:t>Because now, instead of trying to program the system with everything it needs to know, you’re teaching it to </a:t>
            </a:r>
            <a:r>
              <a:rPr lang="en-US" b="0" i="1" u="none" strike="noStrike" dirty="0">
                <a:solidFill>
                  <a:srgbClr val="000000"/>
                </a:solidFill>
                <a:effectLst/>
              </a:rPr>
              <a:t>learn</a:t>
            </a:r>
            <a:r>
              <a:rPr lang="en-US" b="0" i="0" u="none" strike="noStrike" dirty="0">
                <a:solidFill>
                  <a:srgbClr val="000000"/>
                </a:solidFill>
                <a:effectLst/>
              </a:rPr>
              <a:t> from examples.</a:t>
            </a:r>
          </a:p>
          <a:p>
            <a:pPr algn="l"/>
            <a:r>
              <a:rPr lang="en-US" b="0" i="0" u="none" strike="noStrike" dirty="0">
                <a:solidFill>
                  <a:srgbClr val="000000"/>
                </a:solidFill>
                <a:effectLst/>
              </a:rPr>
              <a:t>And that changed the game — it opened the door to all sorts of new possibilities for how we process language.”</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13</a:t>
            </a:fld>
            <a:endParaRPr lang="en-US"/>
          </a:p>
        </p:txBody>
      </p:sp>
    </p:spTree>
    <p:extLst>
      <p:ext uri="{BB962C8B-B14F-4D97-AF65-F5344CB8AC3E}">
        <p14:creationId xmlns:p14="http://schemas.microsoft.com/office/powerpoint/2010/main" val="159368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“So, this is where things really start to shift — and it brings us into the next big phase: statistical NLP.</a:t>
            </a:r>
          </a:p>
          <a:p>
            <a:pPr algn="l">
              <a:buNone/>
            </a:pPr>
            <a:r>
              <a:rPr lang="en-US" b="0" i="0" u="none" strike="noStrike" dirty="0">
                <a:solidFill>
                  <a:srgbClr val="000000"/>
                </a:solidFill>
                <a:effectLst/>
              </a:rPr>
              <a:t>And the main idea here?</a:t>
            </a:r>
            <a:br>
              <a:rPr lang="en-US" b="0" i="0" u="none" strike="noStrike" dirty="0">
                <a:solidFill>
                  <a:srgbClr val="000000"/>
                </a:solidFill>
                <a:effectLst/>
              </a:rPr>
            </a:br>
            <a:r>
              <a:rPr lang="en-US" b="0" i="0" u="none" strike="noStrike" dirty="0">
                <a:solidFill>
                  <a:srgbClr val="000000"/>
                </a:solidFill>
                <a:effectLst/>
              </a:rPr>
              <a:t>It’s actually kind of a game-changer.</a:t>
            </a:r>
          </a:p>
          <a:p>
            <a:pPr algn="l">
              <a:buNone/>
            </a:pPr>
            <a:r>
              <a:rPr lang="en-US" b="0" i="0" u="none" strike="noStrike" dirty="0">
                <a:solidFill>
                  <a:srgbClr val="000000"/>
                </a:solidFill>
                <a:effectLst/>
              </a:rPr>
              <a:t>Instead of sitting down and, like, writing out every rule by hand — what if we just, you know, </a:t>
            </a:r>
            <a:r>
              <a:rPr lang="en-US" b="0" i="1" u="none" strike="noStrike" dirty="0">
                <a:solidFill>
                  <a:srgbClr val="000000"/>
                </a:solidFill>
                <a:effectLst/>
              </a:rPr>
              <a:t>let the data do the talking</a:t>
            </a:r>
            <a:r>
              <a:rPr lang="en-US" b="0" i="0" u="none" strike="noStrike" dirty="0">
                <a:solidFill>
                  <a:srgbClr val="000000"/>
                </a:solidFill>
                <a:effectLst/>
              </a:rPr>
              <a:t>?</a:t>
            </a:r>
          </a:p>
          <a:p>
            <a:pPr algn="l">
              <a:buNone/>
            </a:pPr>
            <a:r>
              <a:rPr lang="en-US" b="0" i="0" u="none" strike="noStrike" dirty="0">
                <a:solidFill>
                  <a:srgbClr val="000000"/>
                </a:solidFill>
                <a:effectLst/>
              </a:rPr>
              <a:t>Like, seriously — what if we could learn the rules </a:t>
            </a:r>
            <a:r>
              <a:rPr lang="en-US" b="0" i="1" u="none" strike="noStrike" dirty="0">
                <a:solidFill>
                  <a:srgbClr val="000000"/>
                </a:solidFill>
                <a:effectLst/>
              </a:rPr>
              <a:t>from</a:t>
            </a:r>
            <a:r>
              <a:rPr lang="en-US" b="0" i="0" u="none" strike="noStrike" dirty="0">
                <a:solidFill>
                  <a:srgbClr val="000000"/>
                </a:solidFill>
                <a:effectLst/>
              </a:rPr>
              <a:t> the data, instead of trying to make them up ourselves?</a:t>
            </a:r>
          </a:p>
          <a:p>
            <a:pPr algn="l">
              <a:buNone/>
            </a:pPr>
            <a:r>
              <a:rPr lang="en-US" b="0" i="0" u="none" strike="noStrike" dirty="0">
                <a:solidFill>
                  <a:srgbClr val="000000"/>
                </a:solidFill>
                <a:effectLst/>
              </a:rPr>
              <a:t>That’s the move — right there.</a:t>
            </a:r>
          </a:p>
          <a:p>
            <a:pPr algn="l">
              <a:buNone/>
            </a:pPr>
            <a:r>
              <a:rPr lang="en-US" b="0" i="0" u="none" strike="noStrike" dirty="0">
                <a:solidFill>
                  <a:srgbClr val="000000"/>
                </a:solidFill>
                <a:effectLst/>
              </a:rPr>
              <a:t>We go from rule-based systems to something more empirical, more data-driven.</a:t>
            </a:r>
          </a:p>
          <a:p>
            <a:pPr algn="l">
              <a:buNone/>
            </a:pPr>
            <a:r>
              <a:rPr lang="en-US" b="0" i="0" u="none" strike="noStrike" dirty="0">
                <a:solidFill>
                  <a:srgbClr val="000000"/>
                </a:solidFill>
                <a:effectLst/>
              </a:rPr>
              <a:t>From ‘here’s how language </a:t>
            </a:r>
            <a:r>
              <a:rPr lang="en-US" b="0" i="1" u="none" strike="noStrike" dirty="0">
                <a:solidFill>
                  <a:srgbClr val="000000"/>
                </a:solidFill>
                <a:effectLst/>
              </a:rPr>
              <a:t>should</a:t>
            </a:r>
            <a:r>
              <a:rPr lang="en-US" b="0" i="0" u="none" strike="noStrike" dirty="0">
                <a:solidFill>
                  <a:srgbClr val="000000"/>
                </a:solidFill>
                <a:effectLst/>
              </a:rPr>
              <a:t> behave’... to ‘okay, but how does it </a:t>
            </a:r>
            <a:r>
              <a:rPr lang="en-US" b="0" i="1" u="none" strike="noStrike" dirty="0">
                <a:solidFill>
                  <a:srgbClr val="000000"/>
                </a:solidFill>
                <a:effectLst/>
              </a:rPr>
              <a:t>actually</a:t>
            </a:r>
            <a:r>
              <a:rPr lang="en-US" b="0" i="0" u="none" strike="noStrike" dirty="0">
                <a:solidFill>
                  <a:srgbClr val="000000"/>
                </a:solidFill>
                <a:effectLst/>
              </a:rPr>
              <a:t> behave, in real life?’</a:t>
            </a:r>
          </a:p>
          <a:p>
            <a:pPr algn="l">
              <a:buNone/>
            </a:pPr>
            <a:r>
              <a:rPr lang="en-US" b="0" i="0" u="none" strike="noStrike" dirty="0">
                <a:solidFill>
                  <a:srgbClr val="000000"/>
                </a:solidFill>
                <a:effectLst/>
              </a:rPr>
              <a:t>And that change — honestly — it was huge.</a:t>
            </a:r>
            <a:br>
              <a:rPr lang="en-US" b="0" i="0" u="none" strike="noStrike" dirty="0">
                <a:solidFill>
                  <a:srgbClr val="000000"/>
                </a:solidFill>
                <a:effectLst/>
              </a:rPr>
            </a:br>
            <a:r>
              <a:rPr lang="en-US" b="0" i="0" u="none" strike="noStrike" dirty="0">
                <a:solidFill>
                  <a:srgbClr val="000000"/>
                </a:solidFill>
                <a:effectLst/>
              </a:rPr>
              <a:t>Because now, we’re not relying on what we think the structure of language ought to be… we’re learning directly from what people actually say and write.</a:t>
            </a:r>
          </a:p>
          <a:p>
            <a:pPr algn="l">
              <a:buNone/>
            </a:pPr>
            <a:r>
              <a:rPr lang="en-US" b="0" i="0" u="none" strike="noStrike" dirty="0">
                <a:solidFill>
                  <a:srgbClr val="000000"/>
                </a:solidFill>
                <a:effectLst/>
              </a:rPr>
              <a:t>So yeah, this was the moment where NLP kind of started growing up.</a:t>
            </a:r>
          </a:p>
          <a:p>
            <a:pPr algn="l"/>
            <a:r>
              <a:rPr lang="en-US" b="0" i="0" u="none" strike="noStrike" dirty="0">
                <a:solidFill>
                  <a:srgbClr val="000000"/>
                </a:solidFill>
                <a:effectLst/>
              </a:rPr>
              <a:t>And it laid the foundation for, like, everything that came after — probabilistic models, machine learning, deep learning — all of it.”</a:t>
            </a:r>
          </a:p>
          <a:p>
            <a:endParaRPr lang="en-US" b="1" dirty="0"/>
          </a:p>
        </p:txBody>
      </p:sp>
      <p:sp>
        <p:nvSpPr>
          <p:cNvPr id="4" name="Slide Number Placeholder 3"/>
          <p:cNvSpPr>
            <a:spLocks noGrp="1"/>
          </p:cNvSpPr>
          <p:nvPr>
            <p:ph type="sldNum" sz="quarter" idx="5"/>
          </p:nvPr>
        </p:nvSpPr>
        <p:spPr/>
        <p:txBody>
          <a:bodyPr/>
          <a:lstStyle/>
          <a:p>
            <a:fld id="{9C5F6A36-24B5-0743-9F3F-927763EEB80D}" type="slidenum">
              <a:rPr lang="en-US" smtClean="0"/>
              <a:t>14</a:t>
            </a:fld>
            <a:endParaRPr lang="en-US"/>
          </a:p>
        </p:txBody>
      </p:sp>
    </p:spTree>
    <p:extLst>
      <p:ext uri="{BB962C8B-B14F-4D97-AF65-F5344CB8AC3E}">
        <p14:creationId xmlns:p14="http://schemas.microsoft.com/office/powerpoint/2010/main" val="268687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AAB9-F8ED-E685-7891-751795BAB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A3F64-9AD1-0323-52F6-C1A8F5085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E61E7-7FB6-BF89-AB78-4B3D95744CA2}"/>
              </a:ext>
            </a:extLst>
          </p:cNvPr>
          <p:cNvSpPr>
            <a:spLocks noGrp="1"/>
          </p:cNvSpPr>
          <p:nvPr>
            <p:ph type="body" idx="1"/>
          </p:nvPr>
        </p:nvSpPr>
        <p:spPr/>
        <p:txBody>
          <a:bodyPr/>
          <a:lstStyle/>
          <a:p>
            <a:pPr algn="l">
              <a:buNone/>
            </a:pPr>
            <a:r>
              <a:rPr lang="en-US" b="0" i="0" u="none" strike="noStrike" dirty="0">
                <a:solidFill>
                  <a:srgbClr val="000000"/>
                </a:solidFill>
                <a:effectLst/>
              </a:rPr>
              <a:t>“So here’s where things get really interesting.</a:t>
            </a:r>
          </a:p>
          <a:p>
            <a:pPr algn="l">
              <a:buNone/>
            </a:pPr>
            <a:r>
              <a:rPr lang="en-US" b="0" i="0" u="none" strike="noStrike" dirty="0">
                <a:solidFill>
                  <a:srgbClr val="000000"/>
                </a:solidFill>
                <a:effectLst/>
              </a:rPr>
              <a:t>Statistical NLP — it basically treats language as a </a:t>
            </a:r>
            <a:r>
              <a:rPr lang="en-US" b="0" i="1" u="none" strike="noStrike" dirty="0">
                <a:solidFill>
                  <a:srgbClr val="000000"/>
                </a:solidFill>
                <a:effectLst/>
              </a:rPr>
              <a:t>stochastic process</a:t>
            </a:r>
            <a:r>
              <a:rPr lang="en-US" b="0" i="0" u="none" strike="noStrike" dirty="0">
                <a:solidFill>
                  <a:srgbClr val="000000"/>
                </a:solidFill>
                <a:effectLst/>
              </a:rPr>
              <a:t>.</a:t>
            </a:r>
          </a:p>
          <a:p>
            <a:pPr algn="l">
              <a:buNone/>
            </a:pPr>
            <a:r>
              <a:rPr lang="en-US" b="0" i="0" u="none" strike="noStrike" dirty="0">
                <a:solidFill>
                  <a:srgbClr val="000000"/>
                </a:solidFill>
                <a:effectLst/>
              </a:rPr>
              <a:t>And what that means is, like, instead of thinking of language as something with fixed rules, we look at it as something that follows patterns… but with some randomness baked in.</a:t>
            </a:r>
          </a:p>
          <a:p>
            <a:pPr algn="l">
              <a:buNone/>
            </a:pPr>
            <a:r>
              <a:rPr lang="en-US" b="0" i="0" u="none" strike="noStrike" dirty="0">
                <a:solidFill>
                  <a:srgbClr val="000000"/>
                </a:solidFill>
                <a:effectLst/>
              </a:rPr>
              <a:t>So yeah — we study these huge collections of text, right?</a:t>
            </a:r>
            <a:br>
              <a:rPr lang="en-US" b="0" i="0" u="none" strike="noStrike" dirty="0">
                <a:solidFill>
                  <a:srgbClr val="000000"/>
                </a:solidFill>
                <a:effectLst/>
              </a:rPr>
            </a:br>
            <a:r>
              <a:rPr lang="en-US" b="0" i="0" u="none" strike="noStrike" dirty="0">
                <a:solidFill>
                  <a:srgbClr val="000000"/>
                </a:solidFill>
                <a:effectLst/>
              </a:rPr>
              <a:t>Corpora — just, like, tons and tons of real-world language data.</a:t>
            </a:r>
          </a:p>
          <a:p>
            <a:pPr algn="l">
              <a:buNone/>
            </a:pPr>
            <a:r>
              <a:rPr lang="en-US" b="0" i="0" u="none" strike="noStrike" dirty="0">
                <a:solidFill>
                  <a:srgbClr val="000000"/>
                </a:solidFill>
                <a:effectLst/>
              </a:rPr>
              <a:t>And then we ask: what patterns tend to show up?</a:t>
            </a:r>
            <a:br>
              <a:rPr lang="en-US" b="0" i="0" u="none" strike="noStrike" dirty="0">
                <a:solidFill>
                  <a:srgbClr val="000000"/>
                </a:solidFill>
                <a:effectLst/>
              </a:rPr>
            </a:br>
            <a:r>
              <a:rPr lang="en-US" b="0" i="0" u="none" strike="noStrike" dirty="0">
                <a:solidFill>
                  <a:srgbClr val="000000"/>
                </a:solidFill>
                <a:effectLst/>
              </a:rPr>
              <a:t>And how </a:t>
            </a:r>
            <a:r>
              <a:rPr lang="en-US" b="0" i="1" u="none" strike="noStrike" dirty="0">
                <a:solidFill>
                  <a:srgbClr val="000000"/>
                </a:solidFill>
                <a:effectLst/>
              </a:rPr>
              <a:t>likely</a:t>
            </a:r>
            <a:r>
              <a:rPr lang="en-US" b="0" i="0" u="none" strike="noStrike" dirty="0">
                <a:solidFill>
                  <a:srgbClr val="000000"/>
                </a:solidFill>
                <a:effectLst/>
              </a:rPr>
              <a:t> are they to show up?</a:t>
            </a:r>
          </a:p>
          <a:p>
            <a:pPr algn="l">
              <a:buNone/>
            </a:pPr>
            <a:r>
              <a:rPr lang="en-US" b="0" i="0" u="none" strike="noStrike" dirty="0">
                <a:solidFill>
                  <a:srgbClr val="000000"/>
                </a:solidFill>
                <a:effectLst/>
              </a:rPr>
              <a:t>And that shift — honestly — it was a big deal.</a:t>
            </a:r>
            <a:br>
              <a:rPr lang="en-US" b="0" i="0" u="none" strike="noStrike" dirty="0">
                <a:solidFill>
                  <a:srgbClr val="000000"/>
                </a:solidFill>
                <a:effectLst/>
              </a:rPr>
            </a:br>
            <a:r>
              <a:rPr lang="en-US" b="0" i="0" u="none" strike="noStrike" dirty="0">
                <a:solidFill>
                  <a:srgbClr val="000000"/>
                </a:solidFill>
                <a:effectLst/>
              </a:rPr>
              <a:t>Because now, we don’t have to say, like, ‘this word </a:t>
            </a:r>
            <a:r>
              <a:rPr lang="en-US" b="0" i="1" u="none" strike="noStrike" dirty="0">
                <a:solidFill>
                  <a:srgbClr val="000000"/>
                </a:solidFill>
                <a:effectLst/>
              </a:rPr>
              <a:t>definitely</a:t>
            </a:r>
            <a:r>
              <a:rPr lang="en-US" b="0" i="0" u="none" strike="noStrike" dirty="0">
                <a:solidFill>
                  <a:srgbClr val="000000"/>
                </a:solidFill>
                <a:effectLst/>
              </a:rPr>
              <a:t> means this,’ or ‘this phrase </a:t>
            </a:r>
            <a:r>
              <a:rPr lang="en-US" b="0" i="1" u="none" strike="noStrike" dirty="0">
                <a:solidFill>
                  <a:srgbClr val="000000"/>
                </a:solidFill>
                <a:effectLst/>
              </a:rPr>
              <a:t>always</a:t>
            </a:r>
            <a:r>
              <a:rPr lang="en-US" b="0" i="0" u="none" strike="noStrike" dirty="0">
                <a:solidFill>
                  <a:srgbClr val="000000"/>
                </a:solidFill>
                <a:effectLst/>
              </a:rPr>
              <a:t> plays this role.’</a:t>
            </a:r>
          </a:p>
          <a:p>
            <a:pPr algn="l">
              <a:buNone/>
            </a:pPr>
            <a:r>
              <a:rPr lang="en-US" b="0" i="0" u="none" strike="noStrike" dirty="0">
                <a:solidFill>
                  <a:srgbClr val="000000"/>
                </a:solidFill>
                <a:effectLst/>
              </a:rPr>
              <a:t>Instead, we can say, ‘well… based on the data, </a:t>
            </a:r>
            <a:r>
              <a:rPr lang="en-US" b="0" i="1" u="none" strike="noStrike" dirty="0">
                <a:solidFill>
                  <a:srgbClr val="000000"/>
                </a:solidFill>
                <a:effectLst/>
              </a:rPr>
              <a:t>there’s an 80% chance</a:t>
            </a:r>
            <a:r>
              <a:rPr lang="en-US" b="0" i="0" u="none" strike="noStrike" dirty="0">
                <a:solidFill>
                  <a:srgbClr val="000000"/>
                </a:solidFill>
                <a:effectLst/>
              </a:rPr>
              <a:t> this is what’s going on.’</a:t>
            </a:r>
          </a:p>
          <a:p>
            <a:pPr algn="l">
              <a:buNone/>
            </a:pPr>
            <a:r>
              <a:rPr lang="en-US" b="0" i="0" u="none" strike="noStrike" dirty="0">
                <a:solidFill>
                  <a:srgbClr val="000000"/>
                </a:solidFill>
                <a:effectLst/>
              </a:rPr>
              <a:t>So it gave us a way to deal with ambiguity — </a:t>
            </a:r>
            <a:r>
              <a:rPr lang="en-US" b="0" i="1" u="none" strike="noStrike" dirty="0">
                <a:solidFill>
                  <a:srgbClr val="000000"/>
                </a:solidFill>
                <a:effectLst/>
              </a:rPr>
              <a:t>probabilistically</a:t>
            </a:r>
            <a:r>
              <a:rPr lang="en-US" b="0" i="0" u="none" strike="noStrike" dirty="0">
                <a:solidFill>
                  <a:srgbClr val="000000"/>
                </a:solidFill>
                <a:effectLst/>
              </a:rPr>
              <a:t>.</a:t>
            </a:r>
          </a:p>
          <a:p>
            <a:pPr algn="l"/>
            <a:r>
              <a:rPr lang="en-US" b="0" i="0" u="none" strike="noStrike" dirty="0">
                <a:solidFill>
                  <a:srgbClr val="000000"/>
                </a:solidFill>
                <a:effectLst/>
              </a:rPr>
              <a:t>And that’s huge in language, right? Because meaning isn’t always black and white.</a:t>
            </a:r>
            <a:br>
              <a:rPr lang="en-US" b="0" i="0" u="none" strike="noStrike" dirty="0">
                <a:solidFill>
                  <a:srgbClr val="000000"/>
                </a:solidFill>
                <a:effectLst/>
              </a:rPr>
            </a:br>
            <a:r>
              <a:rPr lang="en-US" b="0" i="0" u="none" strike="noStrike" dirty="0">
                <a:solidFill>
                  <a:srgbClr val="000000"/>
                </a:solidFill>
                <a:effectLst/>
              </a:rPr>
              <a:t>Sometimes you need to just hedge your bets — and that’s exactly what statistical NLP lets us do.”</a:t>
            </a:r>
          </a:p>
          <a:p>
            <a:endParaRPr lang="en-US" dirty="0"/>
          </a:p>
        </p:txBody>
      </p:sp>
      <p:sp>
        <p:nvSpPr>
          <p:cNvPr id="4" name="Slide Number Placeholder 3">
            <a:extLst>
              <a:ext uri="{FF2B5EF4-FFF2-40B4-BE49-F238E27FC236}">
                <a16:creationId xmlns:a16="http://schemas.microsoft.com/office/drawing/2014/main" id="{49C24FD5-8322-DDBE-2AE1-E11C5C90E21D}"/>
              </a:ext>
            </a:extLst>
          </p:cNvPr>
          <p:cNvSpPr>
            <a:spLocks noGrp="1"/>
          </p:cNvSpPr>
          <p:nvPr>
            <p:ph type="sldNum" sz="quarter" idx="5"/>
          </p:nvPr>
        </p:nvSpPr>
        <p:spPr/>
        <p:txBody>
          <a:bodyPr/>
          <a:lstStyle/>
          <a:p>
            <a:fld id="{9C5F6A36-24B5-0743-9F3F-927763EEB80D}" type="slidenum">
              <a:rPr lang="en-US" smtClean="0"/>
              <a:t>15</a:t>
            </a:fld>
            <a:endParaRPr lang="en-US"/>
          </a:p>
        </p:txBody>
      </p:sp>
    </p:spTree>
    <p:extLst>
      <p:ext uri="{BB962C8B-B14F-4D97-AF65-F5344CB8AC3E}">
        <p14:creationId xmlns:p14="http://schemas.microsoft.com/office/powerpoint/2010/main" val="201443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584C-986D-EC79-F4DF-3CF06A400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A25B8-6034-71CC-45E6-FCA713C30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1982D-9441-B0E5-A406-C0E14F76FB61}"/>
              </a:ext>
            </a:extLst>
          </p:cNvPr>
          <p:cNvSpPr>
            <a:spLocks noGrp="1"/>
          </p:cNvSpPr>
          <p:nvPr>
            <p:ph type="body" idx="1"/>
          </p:nvPr>
        </p:nvSpPr>
        <p:spPr/>
        <p:txBody>
          <a:bodyPr/>
          <a:lstStyle/>
          <a:p>
            <a:pPr algn="l">
              <a:buNone/>
            </a:pPr>
            <a:r>
              <a:rPr lang="en-US" b="0" i="0" u="none" strike="noStrike" dirty="0">
                <a:solidFill>
                  <a:srgbClr val="000000"/>
                </a:solidFill>
                <a:effectLst/>
              </a:rPr>
              <a:t>“So, let’s take a super practical example — spam detection.</a:t>
            </a:r>
          </a:p>
          <a:p>
            <a:pPr algn="l">
              <a:buNone/>
            </a:pPr>
            <a:r>
              <a:rPr lang="en-US" b="0" i="0" u="none" strike="noStrike" dirty="0">
                <a:solidFill>
                  <a:srgbClr val="000000"/>
                </a:solidFill>
                <a:effectLst/>
              </a:rPr>
              <a:t>Basically, the idea is that instead of writing a bunch of hand-coded rules, we just give the system a whole bunch of emails — and we tell it, ‘Hey, these ones are spam, and these ones aren’t.’</a:t>
            </a:r>
          </a:p>
          <a:p>
            <a:pPr algn="l">
              <a:buNone/>
            </a:pPr>
            <a:r>
              <a:rPr lang="en-US" b="0" i="0" u="none" strike="noStrike" dirty="0">
                <a:solidFill>
                  <a:srgbClr val="000000"/>
                </a:solidFill>
                <a:effectLst/>
              </a:rPr>
              <a:t>And that’s it — the system learns from the data.</a:t>
            </a:r>
          </a:p>
          <a:p>
            <a:pPr algn="l">
              <a:buNone/>
            </a:pPr>
            <a:r>
              <a:rPr lang="en-US" b="0" i="0" u="none" strike="noStrike" dirty="0">
                <a:solidFill>
                  <a:srgbClr val="000000"/>
                </a:solidFill>
                <a:effectLst/>
              </a:rPr>
              <a:t>So now, when a new email shows up, it’s not trying to apply some rigid checklist like ‘does it contain the word free?’ or ‘does it have five exclamation points?’</a:t>
            </a:r>
          </a:p>
          <a:p>
            <a:pPr algn="l">
              <a:buNone/>
            </a:pPr>
            <a:r>
              <a:rPr lang="en-US" b="0" i="0" u="none" strike="noStrike" dirty="0">
                <a:solidFill>
                  <a:srgbClr val="000000"/>
                </a:solidFill>
                <a:effectLst/>
              </a:rPr>
              <a:t>Instead, it’s like — ‘hmm, based on what I’ve seen before, there’s, say, a 90% chance this one’s spam.’</a:t>
            </a:r>
          </a:p>
          <a:p>
            <a:pPr algn="l">
              <a:buNone/>
            </a:pPr>
            <a:r>
              <a:rPr lang="en-US" b="0" i="0" u="none" strike="noStrike" dirty="0">
                <a:solidFill>
                  <a:srgbClr val="000000"/>
                </a:solidFill>
                <a:effectLst/>
              </a:rPr>
              <a:t>It’s all about probability — not certainty.</a:t>
            </a:r>
          </a:p>
          <a:p>
            <a:pPr algn="l">
              <a:buNone/>
            </a:pPr>
            <a:r>
              <a:rPr lang="en-US" b="0" i="0" u="none" strike="noStrike" dirty="0">
                <a:solidFill>
                  <a:srgbClr val="000000"/>
                </a:solidFill>
                <a:effectLst/>
              </a:rPr>
              <a:t>And the cool thing is, this works without needing someone to sit there and write all the rules manually.</a:t>
            </a:r>
          </a:p>
          <a:p>
            <a:pPr algn="l">
              <a:buNone/>
            </a:pPr>
            <a:r>
              <a:rPr lang="en-US" b="0" i="0" u="none" strike="noStrike" dirty="0">
                <a:solidFill>
                  <a:srgbClr val="000000"/>
                </a:solidFill>
                <a:effectLst/>
              </a:rPr>
              <a:t>It learns patterns — from real-world examples — and that’s what lets it handle stuff that’s messy or unexpected.</a:t>
            </a:r>
          </a:p>
          <a:p>
            <a:pPr algn="l"/>
            <a:r>
              <a:rPr lang="en-US" b="0" i="0" u="none" strike="noStrike" dirty="0">
                <a:solidFill>
                  <a:srgbClr val="000000"/>
                </a:solidFill>
                <a:effectLst/>
              </a:rPr>
              <a:t>So yeah, this is a perfect case of statistical NLP doing its thing — learning from data, making predictions, and staying flexible.”</a:t>
            </a:r>
          </a:p>
          <a:p>
            <a:endParaRPr lang="en-US" dirty="0"/>
          </a:p>
        </p:txBody>
      </p:sp>
      <p:sp>
        <p:nvSpPr>
          <p:cNvPr id="4" name="Slide Number Placeholder 3">
            <a:extLst>
              <a:ext uri="{FF2B5EF4-FFF2-40B4-BE49-F238E27FC236}">
                <a16:creationId xmlns:a16="http://schemas.microsoft.com/office/drawing/2014/main" id="{F2557E0F-E4A1-D502-8777-7965148D71BB}"/>
              </a:ext>
            </a:extLst>
          </p:cNvPr>
          <p:cNvSpPr>
            <a:spLocks noGrp="1"/>
          </p:cNvSpPr>
          <p:nvPr>
            <p:ph type="sldNum" sz="quarter" idx="5"/>
          </p:nvPr>
        </p:nvSpPr>
        <p:spPr/>
        <p:txBody>
          <a:bodyPr/>
          <a:lstStyle/>
          <a:p>
            <a:fld id="{9C5F6A36-24B5-0743-9F3F-927763EEB80D}" type="slidenum">
              <a:rPr lang="en-US" smtClean="0"/>
              <a:t>16</a:t>
            </a:fld>
            <a:endParaRPr lang="en-US"/>
          </a:p>
        </p:txBody>
      </p:sp>
    </p:spTree>
    <p:extLst>
      <p:ext uri="{BB962C8B-B14F-4D97-AF65-F5344CB8AC3E}">
        <p14:creationId xmlns:p14="http://schemas.microsoft.com/office/powerpoint/2010/main" val="159937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267B-FB1C-710F-C8C7-26D23A528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2294D-3B1C-A5B2-E57A-10D964808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2DFEF-FA8E-CB16-6402-BBFC42FF2045}"/>
              </a:ext>
            </a:extLst>
          </p:cNvPr>
          <p:cNvSpPr>
            <a:spLocks noGrp="1"/>
          </p:cNvSpPr>
          <p:nvPr>
            <p:ph type="body" idx="1"/>
          </p:nvPr>
        </p:nvSpPr>
        <p:spPr/>
        <p:txBody>
          <a:bodyPr/>
          <a:lstStyle/>
          <a:p>
            <a:pPr algn="l">
              <a:buNone/>
            </a:pPr>
            <a:r>
              <a:rPr lang="en-US" b="0" i="0" u="none" strike="noStrike" dirty="0">
                <a:solidFill>
                  <a:srgbClr val="000000"/>
                </a:solidFill>
                <a:effectLst/>
              </a:rPr>
              <a:t>“Alright, so let’s kick things off with the basics — Statistical NLP.</a:t>
            </a:r>
          </a:p>
          <a:p>
            <a:pPr algn="l">
              <a:buNone/>
            </a:pPr>
            <a:r>
              <a:rPr lang="en-US" b="0" i="0" u="none" strike="noStrike" dirty="0">
                <a:solidFill>
                  <a:srgbClr val="000000"/>
                </a:solidFill>
                <a:effectLst/>
              </a:rPr>
              <a:t>And yeah, right at the heart of it is this idea of </a:t>
            </a:r>
            <a:r>
              <a:rPr lang="en-US" b="0" i="1" u="none" strike="noStrike" dirty="0">
                <a:solidFill>
                  <a:srgbClr val="000000"/>
                </a:solidFill>
                <a:effectLst/>
              </a:rPr>
              <a:t>probability</a:t>
            </a:r>
            <a:r>
              <a:rPr lang="en-US" b="0" i="0" u="none" strike="noStrike" dirty="0">
                <a:solidFill>
                  <a:srgbClr val="000000"/>
                </a:solidFill>
                <a:effectLst/>
              </a:rPr>
              <a:t> and </a:t>
            </a:r>
            <a:r>
              <a:rPr lang="en-US" b="0" i="1" u="none" strike="noStrike" dirty="0">
                <a:solidFill>
                  <a:srgbClr val="000000"/>
                </a:solidFill>
                <a:effectLst/>
              </a:rPr>
              <a:t>statistics</a:t>
            </a:r>
            <a:r>
              <a:rPr lang="en-US" b="0" i="0" u="none" strike="noStrike" dirty="0">
                <a:solidFill>
                  <a:srgbClr val="000000"/>
                </a:solidFill>
                <a:effectLst/>
              </a:rPr>
              <a:t>.</a:t>
            </a:r>
          </a:p>
          <a:p>
            <a:pPr algn="l">
              <a:buNone/>
            </a:pPr>
            <a:r>
              <a:rPr lang="en-US" b="0" i="0" u="none" strike="noStrike" dirty="0">
                <a:solidFill>
                  <a:srgbClr val="000000"/>
                </a:solidFill>
                <a:effectLst/>
              </a:rPr>
              <a:t>Basically, instead of treating language as this fixed set of rules, we start thinking about it in terms of likelihoods — like, how often does this word show up after that word? What’s the chance this sentence structure makes sense?</a:t>
            </a:r>
          </a:p>
          <a:p>
            <a:pPr algn="l">
              <a:buNone/>
            </a:pPr>
            <a:r>
              <a:rPr lang="en-US" b="0" i="0" u="none" strike="noStrike" dirty="0">
                <a:solidFill>
                  <a:srgbClr val="000000"/>
                </a:solidFill>
                <a:effectLst/>
              </a:rPr>
              <a:t>So now, it’s not about being 100% sure — it’s more like playing the odds.</a:t>
            </a:r>
          </a:p>
          <a:p>
            <a:pPr algn="l">
              <a:buNone/>
            </a:pPr>
            <a:r>
              <a:rPr lang="en-US" b="0" i="0" u="none" strike="noStrike" dirty="0">
                <a:solidFill>
                  <a:srgbClr val="000000"/>
                </a:solidFill>
                <a:effectLst/>
              </a:rPr>
              <a:t>We use real data, we look at patterns, and we try to figure out, you know, what’s </a:t>
            </a:r>
            <a:r>
              <a:rPr lang="en-US" b="0" i="1" u="none" strike="noStrike" dirty="0">
                <a:solidFill>
                  <a:srgbClr val="000000"/>
                </a:solidFill>
                <a:effectLst/>
              </a:rPr>
              <a:t>probably</a:t>
            </a:r>
            <a:r>
              <a:rPr lang="en-US" b="0" i="0" u="none" strike="noStrike" dirty="0">
                <a:solidFill>
                  <a:srgbClr val="000000"/>
                </a:solidFill>
                <a:effectLst/>
              </a:rPr>
              <a:t> going on.</a:t>
            </a:r>
          </a:p>
          <a:p>
            <a:pPr algn="l">
              <a:buNone/>
            </a:pPr>
            <a:r>
              <a:rPr lang="en-US" b="0" i="0" u="none" strike="noStrike" dirty="0">
                <a:solidFill>
                  <a:srgbClr val="000000"/>
                </a:solidFill>
                <a:effectLst/>
              </a:rPr>
              <a:t>And that’s what lets us analyze language in a way that’s way more flexible — and even generate new text, based on what we’ve learned from the data.</a:t>
            </a:r>
          </a:p>
          <a:p>
            <a:endParaRPr lang="en-US" dirty="0"/>
          </a:p>
        </p:txBody>
      </p:sp>
      <p:sp>
        <p:nvSpPr>
          <p:cNvPr id="4" name="Slide Number Placeholder 3">
            <a:extLst>
              <a:ext uri="{FF2B5EF4-FFF2-40B4-BE49-F238E27FC236}">
                <a16:creationId xmlns:a16="http://schemas.microsoft.com/office/drawing/2014/main" id="{4956C737-9DCA-DA0C-3ECE-BE3D2CF1A779}"/>
              </a:ext>
            </a:extLst>
          </p:cNvPr>
          <p:cNvSpPr>
            <a:spLocks noGrp="1"/>
          </p:cNvSpPr>
          <p:nvPr>
            <p:ph type="sldNum" sz="quarter" idx="5"/>
          </p:nvPr>
        </p:nvSpPr>
        <p:spPr/>
        <p:txBody>
          <a:bodyPr/>
          <a:lstStyle/>
          <a:p>
            <a:fld id="{9C5F6A36-24B5-0743-9F3F-927763EEB80D}" type="slidenum">
              <a:rPr lang="en-US" smtClean="0"/>
              <a:t>17</a:t>
            </a:fld>
            <a:endParaRPr lang="en-US"/>
          </a:p>
        </p:txBody>
      </p:sp>
    </p:spTree>
    <p:extLst>
      <p:ext uri="{BB962C8B-B14F-4D97-AF65-F5344CB8AC3E}">
        <p14:creationId xmlns:p14="http://schemas.microsoft.com/office/powerpoint/2010/main" val="388312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1F741-C506-A886-052A-50001E1E7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E4EA8-BF0F-8B73-7A64-E1F5D8CD9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664C1-0226-647C-184A-74B9DA3D98F8}"/>
              </a:ext>
            </a:extLst>
          </p:cNvPr>
          <p:cNvSpPr>
            <a:spLocks noGrp="1"/>
          </p:cNvSpPr>
          <p:nvPr>
            <p:ph type="body" idx="1"/>
          </p:nvPr>
        </p:nvSpPr>
        <p:spPr/>
        <p:txBody>
          <a:bodyPr/>
          <a:lstStyle/>
          <a:p>
            <a:pPr algn="l">
              <a:buNone/>
            </a:pPr>
            <a:r>
              <a:rPr lang="en-US" b="0" i="0" u="none" strike="noStrike" dirty="0">
                <a:solidFill>
                  <a:srgbClr val="000000"/>
                </a:solidFill>
                <a:effectLst/>
              </a:rPr>
              <a:t>Alright, so now that we’ve made that shift — from hand-written rules to learning from data — this is where probability and statistics really step in.</a:t>
            </a:r>
          </a:p>
          <a:p>
            <a:pPr algn="l">
              <a:buNone/>
            </a:pPr>
            <a:r>
              <a:rPr lang="en-US" b="0" i="0" u="none" strike="noStrike" dirty="0">
                <a:solidFill>
                  <a:srgbClr val="000000"/>
                </a:solidFill>
                <a:effectLst/>
              </a:rPr>
              <a:t>Basically, we start using math to figure out which language patterns are likely, and how often they actually show up.</a:t>
            </a:r>
          </a:p>
          <a:p>
            <a:pPr algn="l">
              <a:buNone/>
            </a:pPr>
            <a:r>
              <a:rPr lang="en-US" b="0" i="0" u="none" strike="noStrike" dirty="0">
                <a:solidFill>
                  <a:srgbClr val="000000"/>
                </a:solidFill>
                <a:effectLst/>
              </a:rPr>
              <a:t>And the result?</a:t>
            </a:r>
            <a:br>
              <a:rPr lang="en-US" b="0" i="0" u="none" strike="noStrike" dirty="0">
                <a:solidFill>
                  <a:srgbClr val="000000"/>
                </a:solidFill>
                <a:effectLst/>
              </a:rPr>
            </a:br>
            <a:r>
              <a:rPr lang="en-US" b="0" i="0" u="none" strike="noStrike" dirty="0">
                <a:solidFill>
                  <a:srgbClr val="000000"/>
                </a:solidFill>
                <a:effectLst/>
              </a:rPr>
              <a:t>Well, now the system isn’t guessing blindly — it’s making informed predictions.</a:t>
            </a:r>
          </a:p>
          <a:p>
            <a:pPr algn="l">
              <a:buNone/>
            </a:pPr>
            <a:r>
              <a:rPr lang="en-US" b="0" i="0" u="none" strike="noStrike" dirty="0">
                <a:solidFill>
                  <a:srgbClr val="000000"/>
                </a:solidFill>
                <a:effectLst/>
              </a:rPr>
              <a:t>It can deal with uncertainty — not by forcing a right answer, but by weighing different possibilities.</a:t>
            </a:r>
          </a:p>
          <a:p>
            <a:pPr algn="l">
              <a:buNone/>
            </a:pPr>
            <a:r>
              <a:rPr lang="en-US" b="0" i="0" u="none" strike="noStrike" dirty="0">
                <a:solidFill>
                  <a:srgbClr val="000000"/>
                </a:solidFill>
                <a:effectLst/>
              </a:rPr>
              <a:t>And that’s what makes it flexible.</a:t>
            </a:r>
          </a:p>
          <a:p>
            <a:pPr algn="l">
              <a:buNone/>
            </a:pPr>
            <a:r>
              <a:rPr lang="en-US" b="0" i="0" u="none" strike="noStrike" dirty="0">
                <a:solidFill>
                  <a:srgbClr val="000000"/>
                </a:solidFill>
                <a:effectLst/>
              </a:rPr>
              <a:t>Because when language changes — and it </a:t>
            </a:r>
            <a:r>
              <a:rPr lang="en-US" b="0" i="1" u="none" strike="noStrike" dirty="0">
                <a:solidFill>
                  <a:srgbClr val="000000"/>
                </a:solidFill>
                <a:effectLst/>
              </a:rPr>
              <a:t>always</a:t>
            </a:r>
            <a:r>
              <a:rPr lang="en-US" b="0" i="0" u="none" strike="noStrike" dirty="0">
                <a:solidFill>
                  <a:srgbClr val="000000"/>
                </a:solidFill>
                <a:effectLst/>
              </a:rPr>
              <a:t> does — a statistical system doesn’t need to be reprogrammed from scratch.</a:t>
            </a:r>
            <a:br>
              <a:rPr lang="en-US" b="0" i="0" u="none" strike="noStrike" dirty="0">
                <a:solidFill>
                  <a:srgbClr val="000000"/>
                </a:solidFill>
                <a:effectLst/>
              </a:rPr>
            </a:br>
            <a:r>
              <a:rPr lang="en-US" b="0" i="0" u="none" strike="noStrike" dirty="0">
                <a:solidFill>
                  <a:srgbClr val="000000"/>
                </a:solidFill>
                <a:effectLst/>
              </a:rPr>
              <a:t>It just learns from the new data.</a:t>
            </a:r>
          </a:p>
          <a:p>
            <a:pPr algn="l"/>
            <a:r>
              <a:rPr lang="en-US" b="0" i="0" u="none" strike="noStrike" dirty="0">
                <a:solidFill>
                  <a:srgbClr val="000000"/>
                </a:solidFill>
                <a:effectLst/>
              </a:rPr>
              <a:t>So this approach didn’t just improve accuracy — it made NLP more adaptive, more scalable, and way more in tune with how language behaves in the real world.”</a:t>
            </a:r>
          </a:p>
          <a:p>
            <a:endParaRPr lang="en-US" dirty="0"/>
          </a:p>
        </p:txBody>
      </p:sp>
      <p:sp>
        <p:nvSpPr>
          <p:cNvPr id="4" name="Slide Number Placeholder 3">
            <a:extLst>
              <a:ext uri="{FF2B5EF4-FFF2-40B4-BE49-F238E27FC236}">
                <a16:creationId xmlns:a16="http://schemas.microsoft.com/office/drawing/2014/main" id="{D566EA3D-A333-FA40-A7B4-6F7FD4252FAA}"/>
              </a:ext>
            </a:extLst>
          </p:cNvPr>
          <p:cNvSpPr>
            <a:spLocks noGrp="1"/>
          </p:cNvSpPr>
          <p:nvPr>
            <p:ph type="sldNum" sz="quarter" idx="5"/>
          </p:nvPr>
        </p:nvSpPr>
        <p:spPr/>
        <p:txBody>
          <a:bodyPr/>
          <a:lstStyle/>
          <a:p>
            <a:fld id="{9C5F6A36-24B5-0743-9F3F-927763EEB80D}" type="slidenum">
              <a:rPr lang="en-US" smtClean="0"/>
              <a:t>18</a:t>
            </a:fld>
            <a:endParaRPr lang="en-US"/>
          </a:p>
        </p:txBody>
      </p:sp>
    </p:spTree>
    <p:extLst>
      <p:ext uri="{BB962C8B-B14F-4D97-AF65-F5344CB8AC3E}">
        <p14:creationId xmlns:p14="http://schemas.microsoft.com/office/powerpoint/2010/main" val="26036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0987-1F27-6C58-4E0A-16835C30E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605B4-ED26-A58F-C436-500101F8E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9D729-764A-1539-8C62-E452B868438F}"/>
              </a:ext>
            </a:extLst>
          </p:cNvPr>
          <p:cNvSpPr>
            <a:spLocks noGrp="1"/>
          </p:cNvSpPr>
          <p:nvPr>
            <p:ph type="body" idx="1"/>
          </p:nvPr>
        </p:nvSpPr>
        <p:spPr/>
        <p:txBody>
          <a:bodyPr/>
          <a:lstStyle/>
          <a:p>
            <a:pPr algn="l"/>
            <a:r>
              <a:rPr lang="en-US" b="0" i="0" u="none" strike="noStrike" dirty="0">
                <a:solidFill>
                  <a:srgbClr val="000000"/>
                </a:solidFill>
                <a:effectLst/>
              </a:rPr>
              <a:t>.</a:t>
            </a:r>
          </a:p>
          <a:p>
            <a:pPr algn="l">
              <a:buNone/>
            </a:pPr>
            <a:r>
              <a:rPr lang="en-US" b="0" i="0" u="none" strike="noStrike" dirty="0">
                <a:solidFill>
                  <a:srgbClr val="000000"/>
                </a:solidFill>
                <a:effectLst/>
              </a:rPr>
              <a:t>“So, just to make this a little more concrete — let’s talk about how this actually plays out in something like predictive text.</a:t>
            </a:r>
          </a:p>
          <a:p>
            <a:pPr algn="l">
              <a:buNone/>
            </a:pPr>
            <a:r>
              <a:rPr lang="en-US" b="0" i="0" u="none" strike="noStrike" dirty="0">
                <a:solidFill>
                  <a:srgbClr val="000000"/>
                </a:solidFill>
                <a:effectLst/>
              </a:rPr>
              <a:t>A common approach here is using what’s called an </a:t>
            </a:r>
            <a:r>
              <a:rPr lang="en-US" b="0" i="1" u="none" strike="noStrike" dirty="0">
                <a:solidFill>
                  <a:srgbClr val="000000"/>
                </a:solidFill>
                <a:effectLst/>
              </a:rPr>
              <a:t>n-gram model</a:t>
            </a:r>
            <a:r>
              <a:rPr lang="en-US" b="0" i="0" u="none" strike="noStrike" dirty="0">
                <a:solidFill>
                  <a:srgbClr val="000000"/>
                </a:solidFill>
                <a:effectLst/>
              </a:rPr>
              <a:t>. You must know about from our RNDL class</a:t>
            </a:r>
          </a:p>
          <a:p>
            <a:pPr algn="l">
              <a:buNone/>
            </a:pPr>
            <a:r>
              <a:rPr lang="en-US" b="0" i="0" u="none" strike="noStrike" dirty="0">
                <a:solidFill>
                  <a:srgbClr val="000000"/>
                </a:solidFill>
                <a:effectLst/>
              </a:rPr>
              <a:t>And the idea’s pretty simple — the system looks at the last few words you typed and tries to figure out what’s </a:t>
            </a:r>
            <a:r>
              <a:rPr lang="en-US" b="0" i="1" u="none" strike="noStrike" dirty="0">
                <a:solidFill>
                  <a:srgbClr val="000000"/>
                </a:solidFill>
                <a:effectLst/>
              </a:rPr>
              <a:t>most likely </a:t>
            </a:r>
            <a:r>
              <a:rPr lang="en-US" b="0" i="0" u="none" strike="noStrike" dirty="0">
                <a:solidFill>
                  <a:srgbClr val="000000"/>
                </a:solidFill>
                <a:effectLst/>
              </a:rPr>
              <a:t>to come next.</a:t>
            </a:r>
          </a:p>
          <a:p>
            <a:pPr algn="l">
              <a:buNone/>
            </a:pPr>
            <a:r>
              <a:rPr lang="en-US" b="0" i="0" u="none" strike="noStrike" dirty="0">
                <a:solidFill>
                  <a:srgbClr val="000000"/>
                </a:solidFill>
                <a:effectLst/>
              </a:rPr>
              <a:t>So if you type, ‘I am going to the…’</a:t>
            </a:r>
            <a:br>
              <a:rPr lang="en-US" b="0" i="0" u="none" strike="noStrike" dirty="0">
                <a:solidFill>
                  <a:srgbClr val="000000"/>
                </a:solidFill>
                <a:effectLst/>
              </a:rPr>
            </a:br>
            <a:r>
              <a:rPr lang="en-US" b="0" i="0" u="none" strike="noStrike" dirty="0">
                <a:solidFill>
                  <a:srgbClr val="000000"/>
                </a:solidFill>
                <a:effectLst/>
              </a:rPr>
              <a:t>It might predict ‘store’ or ‘park’ — because those words tend to follow that phrase in real language.</a:t>
            </a:r>
          </a:p>
          <a:p>
            <a:pPr algn="l">
              <a:buNone/>
            </a:pPr>
            <a:r>
              <a:rPr lang="en-US" b="0" i="0" u="none" strike="noStrike" dirty="0">
                <a:solidFill>
                  <a:srgbClr val="000000"/>
                </a:solidFill>
                <a:effectLst/>
              </a:rPr>
              <a:t>It’s not that it </a:t>
            </a:r>
            <a:r>
              <a:rPr lang="en-US" b="0" i="1" u="none" strike="noStrike" dirty="0">
                <a:solidFill>
                  <a:srgbClr val="000000"/>
                </a:solidFill>
                <a:effectLst/>
              </a:rPr>
              <a:t>can’t</a:t>
            </a:r>
            <a:r>
              <a:rPr lang="en-US" b="0" i="0" u="none" strike="noStrike" dirty="0">
                <a:solidFill>
                  <a:srgbClr val="000000"/>
                </a:solidFill>
                <a:effectLst/>
              </a:rPr>
              <a:t> suggest something like ‘table’ or ‘flower’ — it’s just that, based on what it’s seen in training, and those aren’t as common in that specific spot.</a:t>
            </a:r>
          </a:p>
          <a:p>
            <a:pPr algn="l">
              <a:buNone/>
            </a:pPr>
            <a:r>
              <a:rPr lang="en-US" b="0" i="0" u="none" strike="noStrike" dirty="0">
                <a:solidFill>
                  <a:srgbClr val="000000"/>
                </a:solidFill>
                <a:effectLst/>
              </a:rPr>
              <a:t>So yeah — the system’s not trying to understand meaning in a deep way.</a:t>
            </a:r>
            <a:br>
              <a:rPr lang="en-US" b="0" i="0" u="none" strike="noStrike" dirty="0">
                <a:solidFill>
                  <a:srgbClr val="000000"/>
                </a:solidFill>
                <a:effectLst/>
              </a:rPr>
            </a:br>
            <a:r>
              <a:rPr lang="en-US" b="0" i="0" u="none" strike="noStrike" dirty="0">
                <a:solidFill>
                  <a:srgbClr val="000000"/>
                </a:solidFill>
                <a:effectLst/>
              </a:rPr>
              <a:t>It’s just playing the odds — based on patterns it’s learned from huge amounts of text.</a:t>
            </a:r>
          </a:p>
          <a:p>
            <a:pPr algn="l"/>
            <a:r>
              <a:rPr lang="en-US" b="0" i="0" u="none" strike="noStrike" dirty="0">
                <a:solidFill>
                  <a:srgbClr val="000000"/>
                </a:solidFill>
                <a:effectLst/>
              </a:rPr>
              <a:t>And honestly? That alone gets you surprisingly far.”</a:t>
            </a:r>
          </a:p>
          <a:p>
            <a:endParaRPr lang="en-US" dirty="0"/>
          </a:p>
        </p:txBody>
      </p:sp>
      <p:sp>
        <p:nvSpPr>
          <p:cNvPr id="4" name="Slide Number Placeholder 3">
            <a:extLst>
              <a:ext uri="{FF2B5EF4-FFF2-40B4-BE49-F238E27FC236}">
                <a16:creationId xmlns:a16="http://schemas.microsoft.com/office/drawing/2014/main" id="{1FBB515A-EBA2-B22D-57DD-3C18FBFB8D7D}"/>
              </a:ext>
            </a:extLst>
          </p:cNvPr>
          <p:cNvSpPr>
            <a:spLocks noGrp="1"/>
          </p:cNvSpPr>
          <p:nvPr>
            <p:ph type="sldNum" sz="quarter" idx="5"/>
          </p:nvPr>
        </p:nvSpPr>
        <p:spPr/>
        <p:txBody>
          <a:bodyPr/>
          <a:lstStyle/>
          <a:p>
            <a:fld id="{9C5F6A36-24B5-0743-9F3F-927763EEB80D}" type="slidenum">
              <a:rPr lang="en-US" smtClean="0"/>
              <a:t>19</a:t>
            </a:fld>
            <a:endParaRPr lang="en-US"/>
          </a:p>
        </p:txBody>
      </p:sp>
    </p:spTree>
    <p:extLst>
      <p:ext uri="{BB962C8B-B14F-4D97-AF65-F5344CB8AC3E}">
        <p14:creationId xmlns:p14="http://schemas.microsoft.com/office/powerpoint/2010/main" val="52679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C6E07-31A8-7AF8-52C2-1D8347172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19634-B438-1315-D95D-39600F457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CD4C-2DDD-17E0-A848-68C53162CCFA}"/>
              </a:ext>
            </a:extLst>
          </p:cNvPr>
          <p:cNvSpPr>
            <a:spLocks noGrp="1"/>
          </p:cNvSpPr>
          <p:nvPr>
            <p:ph type="body" idx="1"/>
          </p:nvPr>
        </p:nvSpPr>
        <p:spPr/>
        <p:txBody>
          <a:bodyPr/>
          <a:lstStyle/>
          <a:p>
            <a:pPr algn="l">
              <a:buNone/>
            </a:pPr>
            <a:r>
              <a:rPr lang="en-US" b="0" i="0" u="none" strike="noStrike" dirty="0">
                <a:solidFill>
                  <a:srgbClr val="000000"/>
                </a:solidFill>
                <a:effectLst/>
              </a:rPr>
              <a:t>“So now let’s talk about one of the big challenges in NLP — </a:t>
            </a:r>
            <a:r>
              <a:rPr lang="en-US" b="0" i="1" u="none" strike="noStrike" dirty="0">
                <a:solidFill>
                  <a:srgbClr val="000000"/>
                </a:solidFill>
                <a:effectLst/>
              </a:rPr>
              <a:t>language ambiguity</a:t>
            </a:r>
            <a:r>
              <a:rPr lang="en-US" b="0" i="0" u="none" strike="noStrike" dirty="0">
                <a:solidFill>
                  <a:srgbClr val="000000"/>
                </a:solidFill>
                <a:effectLst/>
              </a:rPr>
              <a:t>.</a:t>
            </a:r>
          </a:p>
          <a:p>
            <a:pPr algn="l">
              <a:buNone/>
            </a:pPr>
            <a:r>
              <a:rPr lang="en-US" b="0" i="0" u="none" strike="noStrike" dirty="0">
                <a:solidFill>
                  <a:srgbClr val="000000"/>
                </a:solidFill>
                <a:effectLst/>
              </a:rPr>
              <a:t>Basically, words don’t always mean the same thing every time we use them.</a:t>
            </a:r>
            <a:br>
              <a:rPr lang="en-US" b="0" i="0" u="none" strike="noStrike" dirty="0">
                <a:solidFill>
                  <a:srgbClr val="000000"/>
                </a:solidFill>
                <a:effectLst/>
              </a:rPr>
            </a:br>
            <a:r>
              <a:rPr lang="en-US" b="0" i="0" u="none" strike="noStrike" dirty="0">
                <a:solidFill>
                  <a:srgbClr val="000000"/>
                </a:solidFill>
                <a:effectLst/>
              </a:rPr>
              <a:t>Like, take the word </a:t>
            </a:r>
            <a:r>
              <a:rPr lang="en-US" b="0" i="1" u="none" strike="noStrike" dirty="0">
                <a:solidFill>
                  <a:srgbClr val="000000"/>
                </a:solidFill>
                <a:effectLst/>
              </a:rPr>
              <a:t>bank</a:t>
            </a:r>
            <a:r>
              <a:rPr lang="en-US" b="0" i="0" u="none" strike="noStrike" dirty="0">
                <a:solidFill>
                  <a:srgbClr val="000000"/>
                </a:solidFill>
                <a:effectLst/>
              </a:rPr>
              <a:t> — are we talking about money, or the side of a river?</a:t>
            </a:r>
          </a:p>
          <a:p>
            <a:pPr algn="l">
              <a:buNone/>
            </a:pPr>
            <a:r>
              <a:rPr lang="en-US" b="0" i="0" u="none" strike="noStrike" dirty="0">
                <a:solidFill>
                  <a:srgbClr val="000000"/>
                </a:solidFill>
                <a:effectLst/>
              </a:rPr>
              <a:t>Or think about a sentence like </a:t>
            </a:r>
            <a:r>
              <a:rPr lang="en-US" b="0" i="1" u="none" strike="noStrike" dirty="0">
                <a:solidFill>
                  <a:srgbClr val="000000"/>
                </a:solidFill>
                <a:effectLst/>
              </a:rPr>
              <a:t>‘I saw her duck.’</a:t>
            </a:r>
            <a:br>
              <a:rPr lang="en-US" b="0" i="0" u="none" strike="noStrike" dirty="0">
                <a:solidFill>
                  <a:srgbClr val="000000"/>
                </a:solidFill>
                <a:effectLst/>
              </a:rPr>
            </a:br>
            <a:r>
              <a:rPr lang="en-US" b="0" i="0" u="none" strike="noStrike" dirty="0">
                <a:solidFill>
                  <a:srgbClr val="000000"/>
                </a:solidFill>
                <a:effectLst/>
              </a:rPr>
              <a:t>Are we talking about someone lowering their head… or spotting a small bird?</a:t>
            </a:r>
          </a:p>
          <a:p>
            <a:pPr algn="l">
              <a:buNone/>
            </a:pPr>
            <a:r>
              <a:rPr lang="en-US" b="0" i="0" u="none" strike="noStrike" dirty="0">
                <a:solidFill>
                  <a:srgbClr val="000000"/>
                </a:solidFill>
                <a:effectLst/>
              </a:rPr>
              <a:t>And humans — we kind of fill in the gaps automatically, based on context.</a:t>
            </a:r>
            <a:br>
              <a:rPr lang="en-US" b="0" i="0" u="none" strike="noStrike" dirty="0">
                <a:solidFill>
                  <a:srgbClr val="000000"/>
                </a:solidFill>
                <a:effectLst/>
              </a:rPr>
            </a:br>
            <a:r>
              <a:rPr lang="en-US" b="0" i="0" u="none" strike="noStrike" dirty="0">
                <a:solidFill>
                  <a:srgbClr val="000000"/>
                </a:solidFill>
                <a:effectLst/>
              </a:rPr>
              <a:t>But for a machine? That’s tricky.</a:t>
            </a:r>
          </a:p>
          <a:p>
            <a:pPr algn="l">
              <a:buNone/>
            </a:pPr>
            <a:r>
              <a:rPr lang="en-US" b="0" i="0" u="none" strike="noStrike" dirty="0">
                <a:solidFill>
                  <a:srgbClr val="000000"/>
                </a:solidFill>
                <a:effectLst/>
              </a:rPr>
              <a:t>And This is where statistical methods really shine — because they don’t try to pick one meaning with absolute certainty.</a:t>
            </a:r>
          </a:p>
          <a:p>
            <a:pPr algn="l">
              <a:buNone/>
            </a:pPr>
            <a:r>
              <a:rPr lang="en-US" b="0" i="0" u="none" strike="noStrike" dirty="0">
                <a:solidFill>
                  <a:srgbClr val="000000"/>
                </a:solidFill>
                <a:effectLst/>
              </a:rPr>
              <a:t>Instead, they look at the context and say, </a:t>
            </a:r>
            <a:r>
              <a:rPr lang="en-US" b="0" i="1" u="none" strike="noStrike" dirty="0">
                <a:solidFill>
                  <a:srgbClr val="000000"/>
                </a:solidFill>
                <a:effectLst/>
              </a:rPr>
              <a:t>‘Okay, given what I’ve seen before, this meaning is probably the right one.’</a:t>
            </a:r>
            <a:endParaRPr lang="en-US" b="0" i="0" u="none" strike="noStrike" dirty="0">
              <a:solidFill>
                <a:srgbClr val="000000"/>
              </a:solidFill>
              <a:effectLst/>
            </a:endParaRPr>
          </a:p>
          <a:p>
            <a:pPr algn="l">
              <a:buNone/>
            </a:pPr>
            <a:r>
              <a:rPr lang="en-US" b="0" i="0" u="none" strike="noStrike" dirty="0">
                <a:solidFill>
                  <a:srgbClr val="000000"/>
                </a:solidFill>
                <a:effectLst/>
              </a:rPr>
              <a:t>And that probabilistic thinking — it’s what lets systems stay flexible, especially when language gets fuzzy or informal or just weird.</a:t>
            </a:r>
          </a:p>
          <a:p>
            <a:pPr algn="l"/>
            <a:r>
              <a:rPr lang="en-US" b="0" i="0" u="none" strike="noStrike" dirty="0">
                <a:solidFill>
                  <a:srgbClr val="000000"/>
                </a:solidFill>
                <a:effectLst/>
              </a:rPr>
              <a:t>So yeah, handling ambiguity?</a:t>
            </a:r>
            <a:br>
              <a:rPr lang="en-US" b="0" i="0" u="none" strike="noStrike" dirty="0">
                <a:solidFill>
                  <a:srgbClr val="000000"/>
                </a:solidFill>
                <a:effectLst/>
              </a:rPr>
            </a:br>
            <a:r>
              <a:rPr lang="en-US" b="0" i="0" u="none" strike="noStrike" dirty="0">
                <a:solidFill>
                  <a:srgbClr val="000000"/>
                </a:solidFill>
                <a:effectLst/>
              </a:rPr>
              <a:t>That’s one of the biggest reasons we needed to move past rule-based approaches in the first place.”</a:t>
            </a:r>
          </a:p>
          <a:p>
            <a:endParaRPr lang="en-US" dirty="0"/>
          </a:p>
        </p:txBody>
      </p:sp>
      <p:sp>
        <p:nvSpPr>
          <p:cNvPr id="4" name="Slide Number Placeholder 3">
            <a:extLst>
              <a:ext uri="{FF2B5EF4-FFF2-40B4-BE49-F238E27FC236}">
                <a16:creationId xmlns:a16="http://schemas.microsoft.com/office/drawing/2014/main" id="{7122C2AE-7A89-265D-A7BA-3EAE48105AE8}"/>
              </a:ext>
            </a:extLst>
          </p:cNvPr>
          <p:cNvSpPr>
            <a:spLocks noGrp="1"/>
          </p:cNvSpPr>
          <p:nvPr>
            <p:ph type="sldNum" sz="quarter" idx="5"/>
          </p:nvPr>
        </p:nvSpPr>
        <p:spPr/>
        <p:txBody>
          <a:bodyPr/>
          <a:lstStyle/>
          <a:p>
            <a:fld id="{9C5F6A36-24B5-0743-9F3F-927763EEB80D}" type="slidenum">
              <a:rPr lang="en-US" smtClean="0"/>
              <a:t>20</a:t>
            </a:fld>
            <a:endParaRPr lang="en-US"/>
          </a:p>
        </p:txBody>
      </p:sp>
    </p:spTree>
    <p:extLst>
      <p:ext uri="{BB962C8B-B14F-4D97-AF65-F5344CB8AC3E}">
        <p14:creationId xmlns:p14="http://schemas.microsoft.com/office/powerpoint/2010/main" val="41711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”All right so here’s a quick roadmap for today. We’ll go through four paradigms:</a:t>
            </a:r>
          </a:p>
          <a:p>
            <a:pPr algn="l">
              <a:buNone/>
            </a:pP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Rule-Based NLP</a:t>
            </a:r>
            <a:r>
              <a:rPr lang="en-US" b="0" i="0" u="none" strike="noStrike" dirty="0">
                <a:solidFill>
                  <a:srgbClr val="000000"/>
                </a:solidFill>
                <a:effectLst/>
              </a:rPr>
              <a:t>, where early systems relied on expert-written grammatical rules.</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Statistical Techniques</a:t>
            </a:r>
            <a:r>
              <a:rPr lang="en-US" b="0" i="0" u="none" strike="noStrike" dirty="0">
                <a:solidFill>
                  <a:srgbClr val="000000"/>
                </a:solidFill>
                <a:effectLst/>
              </a:rPr>
              <a:t>, which basically shifted the field of NLP toward using frequency and co-occurrence patterns and probabilities.</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Embeddings</a:t>
            </a:r>
            <a:r>
              <a:rPr lang="en-US" b="0" i="0" u="none" strike="noStrike" dirty="0">
                <a:solidFill>
                  <a:srgbClr val="000000"/>
                </a:solidFill>
                <a:effectLst/>
              </a:rPr>
              <a:t>, which allowed us to map semantic meaning into geometric spaces.</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And </a:t>
            </a:r>
            <a:r>
              <a:rPr lang="en-US" b="1" i="0" u="none" strike="noStrike" dirty="0">
                <a:solidFill>
                  <a:srgbClr val="000000"/>
                </a:solidFill>
                <a:effectLst/>
              </a:rPr>
              <a:t>Machine Learning</a:t>
            </a:r>
            <a:r>
              <a:rPr lang="en-US" b="0" i="0" u="none" strike="noStrike" dirty="0">
                <a:solidFill>
                  <a:srgbClr val="000000"/>
                </a:solidFill>
                <a:effectLst/>
              </a:rPr>
              <a:t>, which automated feature and pattern extraction and made models adaptive.</a:t>
            </a:r>
          </a:p>
          <a:p>
            <a:pPr algn="l">
              <a:buFont typeface="Arial" panose="020B0604020202020204" pitchFamily="34" charset="0"/>
              <a:buChar char="•"/>
            </a:pPr>
            <a:endParaRPr lang="en-US" b="0" i="0" u="none" strike="noStrike" dirty="0">
              <a:solidFill>
                <a:srgbClr val="000000"/>
              </a:solidFill>
              <a:effectLst/>
            </a:endParaRPr>
          </a:p>
          <a:p>
            <a:pPr algn="l"/>
            <a:r>
              <a:rPr lang="en-US" b="0" i="0" u="none" strike="noStrike" dirty="0">
                <a:solidFill>
                  <a:srgbClr val="000000"/>
                </a:solidFill>
                <a:effectLst/>
              </a:rPr>
              <a:t>And each of these stages responded to the limitations of the previous one — and each had implications for how we think about language and computation."</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2</a:t>
            </a:fld>
            <a:endParaRPr lang="en-US"/>
          </a:p>
        </p:txBody>
      </p:sp>
    </p:spTree>
    <p:extLst>
      <p:ext uri="{BB962C8B-B14F-4D97-AF65-F5344CB8AC3E}">
        <p14:creationId xmlns:p14="http://schemas.microsoft.com/office/powerpoint/2010/main" val="21346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985A-1CD4-E114-2510-30BBB4FF8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2EC8E-E475-A57A-0863-E912E20BF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CE511-9B15-073E-E16E-E2873E292CDA}"/>
              </a:ext>
            </a:extLst>
          </p:cNvPr>
          <p:cNvSpPr>
            <a:spLocks noGrp="1"/>
          </p:cNvSpPr>
          <p:nvPr>
            <p:ph type="body" idx="1"/>
          </p:nvPr>
        </p:nvSpPr>
        <p:spPr/>
        <p:txBody>
          <a:bodyPr/>
          <a:lstStyle/>
          <a:p>
            <a:pPr algn="l"/>
            <a:endParaRPr lang="en-US" b="0" i="0" u="none" strike="noStrike" dirty="0">
              <a:solidFill>
                <a:srgbClr val="000000"/>
              </a:solidFill>
              <a:effectLst/>
            </a:endParaRPr>
          </a:p>
          <a:p>
            <a:pPr algn="l"/>
            <a:endParaRPr lang="en-US" b="0" i="0" u="none" strike="noStrike" dirty="0">
              <a:solidFill>
                <a:srgbClr val="000000"/>
              </a:solidFill>
              <a:effectLst/>
            </a:endParaRPr>
          </a:p>
          <a:p>
            <a:pPr algn="l">
              <a:buNone/>
            </a:pPr>
            <a:r>
              <a:rPr lang="en-US" b="0" i="0" u="none" strike="noStrike" dirty="0">
                <a:solidFill>
                  <a:srgbClr val="000000"/>
                </a:solidFill>
                <a:effectLst/>
              </a:rPr>
              <a:t>“So yeah, language is messy — and statistical NLP gave us a way to work with that mess.</a:t>
            </a:r>
          </a:p>
          <a:p>
            <a:pPr algn="l">
              <a:buNone/>
            </a:pPr>
            <a:r>
              <a:rPr lang="en-US" b="0" i="0" u="none" strike="noStrike" dirty="0">
                <a:solidFill>
                  <a:srgbClr val="000000"/>
                </a:solidFill>
                <a:effectLst/>
              </a:rPr>
              <a:t>It basically let systems </a:t>
            </a:r>
            <a:r>
              <a:rPr lang="en-US" b="0" i="1" u="none" strike="noStrike" dirty="0">
                <a:solidFill>
                  <a:srgbClr val="000000"/>
                </a:solidFill>
                <a:effectLst/>
              </a:rPr>
              <a:t>adapt</a:t>
            </a:r>
            <a:r>
              <a:rPr lang="en-US" b="0" i="0" u="none" strike="noStrike" dirty="0">
                <a:solidFill>
                  <a:srgbClr val="000000"/>
                </a:solidFill>
                <a:effectLst/>
              </a:rPr>
              <a:t> to shifts in how people actually use words — even when the meaning isn’t totally clear.</a:t>
            </a:r>
          </a:p>
          <a:p>
            <a:pPr algn="l">
              <a:buNone/>
            </a:pPr>
            <a:r>
              <a:rPr lang="en-US" b="0" i="0" u="none" strike="noStrike" dirty="0">
                <a:solidFill>
                  <a:srgbClr val="000000"/>
                </a:solidFill>
                <a:effectLst/>
              </a:rPr>
              <a:t>And that made a big difference in dealing with all the weirdness that comes with natural language — the nuance, the context, the exceptions.</a:t>
            </a:r>
          </a:p>
          <a:p>
            <a:pPr algn="l"/>
            <a:r>
              <a:rPr lang="en-US" b="0" i="0" u="none" strike="noStrike" dirty="0">
                <a:solidFill>
                  <a:srgbClr val="000000"/>
                </a:solidFill>
                <a:effectLst/>
              </a:rPr>
              <a:t>Basically, it made NLP smarter at handling real-life complexity.”</a:t>
            </a:r>
          </a:p>
          <a:p>
            <a:pPr algn="l"/>
            <a:endParaRPr lang="en-US" b="0" i="0" u="none" strike="noStrike" dirty="0">
              <a:solidFill>
                <a:srgbClr val="000000"/>
              </a:solidFill>
              <a:effectLst/>
            </a:endParaRPr>
          </a:p>
          <a:p>
            <a:pPr algn="l"/>
            <a:endParaRPr lang="en-US" b="1"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35FC82CA-1D11-42BE-015E-2797228ECDE0}"/>
              </a:ext>
            </a:extLst>
          </p:cNvPr>
          <p:cNvSpPr>
            <a:spLocks noGrp="1"/>
          </p:cNvSpPr>
          <p:nvPr>
            <p:ph type="sldNum" sz="quarter" idx="5"/>
          </p:nvPr>
        </p:nvSpPr>
        <p:spPr/>
        <p:txBody>
          <a:bodyPr/>
          <a:lstStyle/>
          <a:p>
            <a:fld id="{9C5F6A36-24B5-0743-9F3F-927763EEB80D}" type="slidenum">
              <a:rPr lang="en-US" smtClean="0"/>
              <a:t>21</a:t>
            </a:fld>
            <a:endParaRPr lang="en-US"/>
          </a:p>
        </p:txBody>
      </p:sp>
    </p:spTree>
    <p:extLst>
      <p:ext uri="{BB962C8B-B14F-4D97-AF65-F5344CB8AC3E}">
        <p14:creationId xmlns:p14="http://schemas.microsoft.com/office/powerpoint/2010/main" val="18919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6961-0B72-06C0-8D37-655F0AD90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CC247-E7C8-8515-9B5B-46DBC02CF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BC3B4-7B64-253F-256D-FC909D953E13}"/>
              </a:ext>
            </a:extLst>
          </p:cNvPr>
          <p:cNvSpPr>
            <a:spLocks noGrp="1"/>
          </p:cNvSpPr>
          <p:nvPr>
            <p:ph type="body" idx="1"/>
          </p:nvPr>
        </p:nvSpPr>
        <p:spPr/>
        <p:txBody>
          <a:bodyPr/>
          <a:lstStyle/>
          <a:p>
            <a:pPr algn="l">
              <a:buNone/>
            </a:pPr>
            <a:r>
              <a:rPr lang="en-US" b="0" i="0" u="none" strike="noStrike" dirty="0">
                <a:solidFill>
                  <a:srgbClr val="000000"/>
                </a:solidFill>
                <a:effectLst/>
              </a:rPr>
              <a:t>“So, let’s actually look at a classic example of ambiguity — because this really shows how tricky language can get.</a:t>
            </a:r>
          </a:p>
          <a:p>
            <a:pPr algn="l">
              <a:buNone/>
            </a:pPr>
            <a:r>
              <a:rPr lang="en-US" b="0" i="0" u="none" strike="noStrike" dirty="0">
                <a:solidFill>
                  <a:srgbClr val="000000"/>
                </a:solidFill>
                <a:effectLst/>
              </a:rPr>
              <a:t>Take the sentence: </a:t>
            </a:r>
            <a:r>
              <a:rPr lang="en-US" b="0" i="1" u="none" strike="noStrike" dirty="0">
                <a:solidFill>
                  <a:srgbClr val="000000"/>
                </a:solidFill>
                <a:effectLst/>
              </a:rPr>
              <a:t>‘He saw the man with a telescope.’</a:t>
            </a:r>
            <a:endParaRPr lang="en-US" b="0" i="0" u="none" strike="noStrike" dirty="0">
              <a:solidFill>
                <a:srgbClr val="000000"/>
              </a:solidFill>
              <a:effectLst/>
            </a:endParaRPr>
          </a:p>
          <a:p>
            <a:pPr algn="l">
              <a:buNone/>
            </a:pPr>
            <a:r>
              <a:rPr lang="en-US" b="0" i="0" u="none" strike="noStrike" dirty="0">
                <a:solidFill>
                  <a:srgbClr val="000000"/>
                </a:solidFill>
                <a:effectLst/>
              </a:rPr>
              <a:t>Now — does that mean he used a telescope to see the man?</a:t>
            </a:r>
            <a:br>
              <a:rPr lang="en-US" b="0" i="0" u="none" strike="noStrike" dirty="0">
                <a:solidFill>
                  <a:srgbClr val="000000"/>
                </a:solidFill>
                <a:effectLst/>
              </a:rPr>
            </a:br>
            <a:r>
              <a:rPr lang="en-US" b="0" i="0" u="none" strike="noStrike" dirty="0">
                <a:solidFill>
                  <a:srgbClr val="000000"/>
                </a:solidFill>
                <a:effectLst/>
              </a:rPr>
              <a:t>Or that the man he saw was holding a telescope?</a:t>
            </a:r>
          </a:p>
          <a:p>
            <a:pPr algn="l">
              <a:buNone/>
            </a:pPr>
            <a:r>
              <a:rPr lang="en-US" b="0" i="0" u="none" strike="noStrike" dirty="0">
                <a:solidFill>
                  <a:srgbClr val="000000"/>
                </a:solidFill>
                <a:effectLst/>
              </a:rPr>
              <a:t>Right? It’s totally unclear — unless you’ve got context.</a:t>
            </a:r>
          </a:p>
          <a:p>
            <a:pPr algn="l">
              <a:buNone/>
            </a:pPr>
            <a:r>
              <a:rPr lang="en-US" b="0" i="0" u="none" strike="noStrike" dirty="0">
                <a:solidFill>
                  <a:srgbClr val="000000"/>
                </a:solidFill>
                <a:effectLst/>
              </a:rPr>
              <a:t>And this is where statistical NLP steps in.</a:t>
            </a:r>
          </a:p>
          <a:p>
            <a:pPr algn="l">
              <a:buNone/>
            </a:pPr>
            <a:r>
              <a:rPr lang="en-US" b="0" i="0" u="none" strike="noStrike" dirty="0">
                <a:solidFill>
                  <a:srgbClr val="000000"/>
                </a:solidFill>
                <a:effectLst/>
              </a:rPr>
              <a:t>Instead of trying to hard-code a rule for that kind of sentence, the system looks at data — tons of examples — and asks,</a:t>
            </a:r>
            <a:br>
              <a:rPr lang="en-US" b="0" i="0" u="none" strike="noStrike" dirty="0">
                <a:solidFill>
                  <a:srgbClr val="000000"/>
                </a:solidFill>
                <a:effectLst/>
              </a:rPr>
            </a:br>
            <a:r>
              <a:rPr lang="en-US" b="0" i="0" u="none" strike="noStrike" dirty="0">
                <a:solidFill>
                  <a:srgbClr val="000000"/>
                </a:solidFill>
                <a:effectLst/>
              </a:rPr>
              <a:t>‘Okay, based on everything I’ve seen, what’s the </a:t>
            </a:r>
            <a:r>
              <a:rPr lang="en-US" b="0" i="1" u="none" strike="noStrike" dirty="0">
                <a:solidFill>
                  <a:srgbClr val="000000"/>
                </a:solidFill>
                <a:effectLst/>
              </a:rPr>
              <a:t>most likely</a:t>
            </a:r>
            <a:r>
              <a:rPr lang="en-US" b="0" i="0" u="none" strike="noStrike" dirty="0">
                <a:solidFill>
                  <a:srgbClr val="000000"/>
                </a:solidFill>
                <a:effectLst/>
              </a:rPr>
              <a:t> interpretation here?’</a:t>
            </a:r>
          </a:p>
          <a:p>
            <a:pPr algn="l">
              <a:buNone/>
            </a:pPr>
            <a:r>
              <a:rPr lang="en-US" b="0" i="0" u="none" strike="noStrike" dirty="0">
                <a:solidFill>
                  <a:srgbClr val="000000"/>
                </a:solidFill>
                <a:effectLst/>
              </a:rPr>
              <a:t>So if it’s seen a lot of similar sentences where </a:t>
            </a:r>
            <a:r>
              <a:rPr lang="en-US" b="0" i="1" u="none" strike="noStrike" dirty="0">
                <a:solidFill>
                  <a:srgbClr val="000000"/>
                </a:solidFill>
                <a:effectLst/>
              </a:rPr>
              <a:t>‘with a telescope’</a:t>
            </a:r>
            <a:r>
              <a:rPr lang="en-US" b="0" i="0" u="none" strike="noStrike" dirty="0">
                <a:solidFill>
                  <a:srgbClr val="000000"/>
                </a:solidFill>
                <a:effectLst/>
              </a:rPr>
              <a:t> usually means the person was using the tool, then yeah — that’s probably the meaning it’ll go with.</a:t>
            </a:r>
          </a:p>
          <a:p>
            <a:pPr algn="l">
              <a:buNone/>
            </a:pPr>
            <a:r>
              <a:rPr lang="en-US" b="0" i="0" u="none" strike="noStrike" dirty="0">
                <a:solidFill>
                  <a:srgbClr val="000000"/>
                </a:solidFill>
                <a:effectLst/>
              </a:rPr>
              <a:t>And the cool part is — this isn’t about getting it perfect every time.</a:t>
            </a:r>
          </a:p>
          <a:p>
            <a:pPr algn="l">
              <a:buNone/>
            </a:pPr>
            <a:r>
              <a:rPr lang="en-US" b="0" i="0" u="none" strike="noStrike" dirty="0">
                <a:solidFill>
                  <a:srgbClr val="000000"/>
                </a:solidFill>
                <a:effectLst/>
              </a:rPr>
              <a:t>It’s about making a smart, informed guess — one basically that improves with more data you feed it.</a:t>
            </a:r>
          </a:p>
          <a:p>
            <a:pPr algn="l">
              <a:buNone/>
            </a:pPr>
            <a:r>
              <a:rPr lang="en-US" b="0" i="0" u="none" strike="noStrike" dirty="0">
                <a:solidFill>
                  <a:srgbClr val="000000"/>
                </a:solidFill>
                <a:effectLst/>
              </a:rPr>
              <a:t>So yeah, ambiguity like this?</a:t>
            </a:r>
            <a:br>
              <a:rPr lang="en-US" b="0" i="0" u="none" strike="noStrike" dirty="0">
                <a:solidFill>
                  <a:srgbClr val="000000"/>
                </a:solidFill>
                <a:effectLst/>
              </a:rPr>
            </a:br>
            <a:r>
              <a:rPr lang="en-US" b="0" i="0" u="none" strike="noStrike" dirty="0">
                <a:solidFill>
                  <a:srgbClr val="000000"/>
                </a:solidFill>
                <a:effectLst/>
              </a:rPr>
              <a:t>It’s not a bug — it’s just a feature of how we talk.</a:t>
            </a:r>
          </a:p>
          <a:p>
            <a:pPr algn="l"/>
            <a:r>
              <a:rPr lang="en-US" b="0" i="0" u="none" strike="noStrike" dirty="0">
                <a:solidFill>
                  <a:srgbClr val="000000"/>
                </a:solidFill>
                <a:effectLst/>
              </a:rPr>
              <a:t>And statistical models finally gave us a way to deal with it — not by pretending it doesn’t exist, but by embracing it.”</a:t>
            </a:r>
          </a:p>
          <a:p>
            <a:endParaRPr lang="en-US" dirty="0"/>
          </a:p>
        </p:txBody>
      </p:sp>
      <p:sp>
        <p:nvSpPr>
          <p:cNvPr id="4" name="Slide Number Placeholder 3">
            <a:extLst>
              <a:ext uri="{FF2B5EF4-FFF2-40B4-BE49-F238E27FC236}">
                <a16:creationId xmlns:a16="http://schemas.microsoft.com/office/drawing/2014/main" id="{FA87AA8E-21C0-F593-4264-26D1DD1CB41A}"/>
              </a:ext>
            </a:extLst>
          </p:cNvPr>
          <p:cNvSpPr>
            <a:spLocks noGrp="1"/>
          </p:cNvSpPr>
          <p:nvPr>
            <p:ph type="sldNum" sz="quarter" idx="5"/>
          </p:nvPr>
        </p:nvSpPr>
        <p:spPr/>
        <p:txBody>
          <a:bodyPr/>
          <a:lstStyle/>
          <a:p>
            <a:fld id="{9C5F6A36-24B5-0743-9F3F-927763EEB80D}" type="slidenum">
              <a:rPr lang="en-US" smtClean="0"/>
              <a:t>22</a:t>
            </a:fld>
            <a:endParaRPr lang="en-US"/>
          </a:p>
        </p:txBody>
      </p:sp>
    </p:spTree>
    <p:extLst>
      <p:ext uri="{BB962C8B-B14F-4D97-AF65-F5344CB8AC3E}">
        <p14:creationId xmlns:p14="http://schemas.microsoft.com/office/powerpoint/2010/main" val="305781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1DD4-9EFD-9C5D-955E-8B3C914D0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D1AA3-02A6-A53E-063A-0F153C3E7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BDEEF-31BA-8DD7-C2E6-E5185D3C22BC}"/>
              </a:ext>
            </a:extLst>
          </p:cNvPr>
          <p:cNvSpPr>
            <a:spLocks noGrp="1"/>
          </p:cNvSpPr>
          <p:nvPr>
            <p:ph type="body" idx="1"/>
          </p:nvPr>
        </p:nvSpPr>
        <p:spPr/>
        <p:txBody>
          <a:bodyPr/>
          <a:lstStyle/>
          <a:p>
            <a:pPr algn="l">
              <a:buNone/>
            </a:pPr>
            <a:r>
              <a:rPr lang="en-US" b="0" i="0" u="none" strike="noStrike" dirty="0">
                <a:solidFill>
                  <a:srgbClr val="000000"/>
                </a:solidFill>
                <a:effectLst/>
              </a:rPr>
              <a:t>“So now let’s talk about one of the core tools in statistical NLP — the </a:t>
            </a:r>
            <a:r>
              <a:rPr lang="en-US" b="0" i="1" u="none" strike="noStrike" dirty="0">
                <a:solidFill>
                  <a:srgbClr val="000000"/>
                </a:solidFill>
                <a:effectLst/>
              </a:rPr>
              <a:t>n-gram model</a:t>
            </a:r>
            <a:r>
              <a:rPr lang="en-US" b="0" i="0" u="none" strike="noStrike" dirty="0">
                <a:solidFill>
                  <a:srgbClr val="000000"/>
                </a:solidFill>
                <a:effectLst/>
              </a:rPr>
              <a:t>. I already mentioned it and you already learned it. But lets see how it fits into Statistical NLP.</a:t>
            </a:r>
          </a:p>
          <a:p>
            <a:pPr algn="l">
              <a:buNone/>
            </a:pPr>
            <a:r>
              <a:rPr lang="en-US" b="0" i="0" u="none" strike="noStrike" dirty="0">
                <a:solidFill>
                  <a:srgbClr val="000000"/>
                </a:solidFill>
                <a:effectLst/>
              </a:rPr>
              <a:t>Basically, it’s a way of looking at sequences of words and figuring out what tends to come next.</a:t>
            </a:r>
          </a:p>
          <a:p>
            <a:pPr algn="l">
              <a:buNone/>
            </a:pPr>
            <a:r>
              <a:rPr lang="en-US" b="0" i="0" u="none" strike="noStrike" dirty="0">
                <a:solidFill>
                  <a:srgbClr val="000000"/>
                </a:solidFill>
                <a:effectLst/>
              </a:rPr>
              <a:t>And here We’ve got unigrams — that’s just single words.</a:t>
            </a:r>
            <a:br>
              <a:rPr lang="en-US" b="0" i="0" u="none" strike="noStrike" dirty="0">
                <a:solidFill>
                  <a:srgbClr val="000000"/>
                </a:solidFill>
                <a:effectLst/>
              </a:rPr>
            </a:br>
            <a:r>
              <a:rPr lang="en-US" b="0" i="0" u="none" strike="noStrike" dirty="0">
                <a:solidFill>
                  <a:srgbClr val="000000"/>
                </a:solidFill>
                <a:effectLst/>
              </a:rPr>
              <a:t>Then bigrams which are pairs of words.</a:t>
            </a:r>
            <a:br>
              <a:rPr lang="en-US" b="0" i="0" u="none" strike="noStrike" dirty="0">
                <a:solidFill>
                  <a:srgbClr val="000000"/>
                </a:solidFill>
                <a:effectLst/>
              </a:rPr>
            </a:br>
            <a:r>
              <a:rPr lang="en-US" b="0" i="0" u="none" strike="noStrike" dirty="0">
                <a:solidFill>
                  <a:srgbClr val="000000"/>
                </a:solidFill>
                <a:effectLst/>
              </a:rPr>
              <a:t>Trigrams which are three-word sequences. And it just keeps going from there on, right?</a:t>
            </a:r>
          </a:p>
          <a:p>
            <a:pPr algn="l">
              <a:buNone/>
            </a:pPr>
            <a:r>
              <a:rPr lang="en-US" b="0" i="0" u="none" strike="noStrike" dirty="0">
                <a:solidFill>
                  <a:srgbClr val="000000"/>
                </a:solidFill>
                <a:effectLst/>
              </a:rPr>
              <a:t>So if I say something like, </a:t>
            </a:r>
            <a:r>
              <a:rPr lang="en-US" b="0" i="1" u="none" strike="noStrike" dirty="0">
                <a:solidFill>
                  <a:srgbClr val="000000"/>
                </a:solidFill>
                <a:effectLst/>
              </a:rPr>
              <a:t>‘I’m going to the…’</a:t>
            </a:r>
            <a:br>
              <a:rPr lang="en-US" b="0" i="0" u="none" strike="noStrike" dirty="0">
                <a:solidFill>
                  <a:srgbClr val="000000"/>
                </a:solidFill>
                <a:effectLst/>
              </a:rPr>
            </a:br>
            <a:r>
              <a:rPr lang="en-US" b="0" i="0" u="none" strike="noStrike" dirty="0">
                <a:solidFill>
                  <a:srgbClr val="000000"/>
                </a:solidFill>
                <a:effectLst/>
              </a:rPr>
              <a:t>The model checks what words usually follow that phrase in the training data.</a:t>
            </a:r>
          </a:p>
          <a:p>
            <a:pPr algn="l">
              <a:buNone/>
            </a:pPr>
            <a:r>
              <a:rPr lang="en-US" b="0" i="0" u="none" strike="noStrike" dirty="0">
                <a:solidFill>
                  <a:srgbClr val="000000"/>
                </a:solidFill>
                <a:effectLst/>
              </a:rPr>
              <a:t>And yeah, based on what it’s seen, it’ll probably suggest stuff like </a:t>
            </a:r>
            <a:r>
              <a:rPr lang="en-US" b="0" i="1" u="none" strike="noStrike" dirty="0">
                <a:solidFill>
                  <a:srgbClr val="000000"/>
                </a:solidFill>
                <a:effectLst/>
              </a:rPr>
              <a:t>‘store’</a:t>
            </a:r>
            <a:r>
              <a:rPr lang="en-US" b="0" i="0" u="none" strike="noStrike" dirty="0">
                <a:solidFill>
                  <a:srgbClr val="000000"/>
                </a:solidFill>
                <a:effectLst/>
              </a:rPr>
              <a:t>, </a:t>
            </a:r>
            <a:r>
              <a:rPr lang="en-US" b="0" i="1" u="none" strike="noStrike" dirty="0">
                <a:solidFill>
                  <a:srgbClr val="000000"/>
                </a:solidFill>
                <a:effectLst/>
              </a:rPr>
              <a:t>‘park’</a:t>
            </a:r>
            <a:r>
              <a:rPr lang="en-US" b="0" i="0" u="none" strike="noStrike" dirty="0">
                <a:solidFill>
                  <a:srgbClr val="000000"/>
                </a:solidFill>
                <a:effectLst/>
              </a:rPr>
              <a:t>, or maybe </a:t>
            </a:r>
            <a:r>
              <a:rPr lang="en-US" b="0" i="1" u="none" strike="noStrike" dirty="0">
                <a:solidFill>
                  <a:srgbClr val="000000"/>
                </a:solidFill>
                <a:effectLst/>
              </a:rPr>
              <a:t>‘gym’</a:t>
            </a:r>
            <a:r>
              <a:rPr lang="en-US" b="0" i="0" u="none" strike="noStrike" dirty="0">
                <a:solidFill>
                  <a:srgbClr val="000000"/>
                </a:solidFill>
                <a:effectLst/>
              </a:rPr>
              <a:t> — because those are the most frequent next words in that context.</a:t>
            </a:r>
          </a:p>
          <a:p>
            <a:pPr algn="l">
              <a:buNone/>
            </a:pPr>
            <a:r>
              <a:rPr lang="en-US" b="0" i="0" u="none" strike="noStrike" dirty="0">
                <a:solidFill>
                  <a:srgbClr val="000000"/>
                </a:solidFill>
                <a:effectLst/>
              </a:rPr>
              <a:t>It’s not trying to understand the sentence — it’s just playing the odds.</a:t>
            </a:r>
          </a:p>
          <a:p>
            <a:pPr algn="l">
              <a:buNone/>
            </a:pPr>
            <a:r>
              <a:rPr lang="en-US" b="0" i="0" u="none" strike="noStrike" dirty="0">
                <a:solidFill>
                  <a:srgbClr val="000000"/>
                </a:solidFill>
                <a:effectLst/>
              </a:rPr>
              <a:t>And That simple idea became the backbone for things like </a:t>
            </a:r>
            <a:r>
              <a:rPr lang="en-US" b="0" i="1" u="none" strike="noStrike" dirty="0">
                <a:solidFill>
                  <a:srgbClr val="000000"/>
                </a:solidFill>
                <a:effectLst/>
              </a:rPr>
              <a:t>autocomplete</a:t>
            </a:r>
            <a:r>
              <a:rPr lang="en-US" b="0" i="0" u="none" strike="noStrike" dirty="0">
                <a:solidFill>
                  <a:srgbClr val="000000"/>
                </a:solidFill>
                <a:effectLst/>
              </a:rPr>
              <a:t>, </a:t>
            </a:r>
            <a:r>
              <a:rPr lang="en-US" b="0" i="1" u="none" strike="noStrike" dirty="0">
                <a:solidFill>
                  <a:srgbClr val="000000"/>
                </a:solidFill>
                <a:effectLst/>
              </a:rPr>
              <a:t>predictive text</a:t>
            </a:r>
            <a:r>
              <a:rPr lang="en-US" b="0" i="0" u="none" strike="noStrike" dirty="0">
                <a:solidFill>
                  <a:srgbClr val="000000"/>
                </a:solidFill>
                <a:effectLst/>
              </a:rPr>
              <a:t>, and even some of the earliest chatbots.</a:t>
            </a:r>
          </a:p>
          <a:p>
            <a:pPr algn="l"/>
            <a:r>
              <a:rPr lang="en-US" b="0" i="0" u="none" strike="noStrike" dirty="0">
                <a:solidFill>
                  <a:srgbClr val="000000"/>
                </a:solidFill>
                <a:effectLst/>
              </a:rPr>
              <a:t>It’s all about probability — and making the next best guess based on what came before.”</a:t>
            </a:r>
          </a:p>
          <a:p>
            <a:endParaRPr lang="en-US" dirty="0"/>
          </a:p>
        </p:txBody>
      </p:sp>
      <p:sp>
        <p:nvSpPr>
          <p:cNvPr id="4" name="Slide Number Placeholder 3">
            <a:extLst>
              <a:ext uri="{FF2B5EF4-FFF2-40B4-BE49-F238E27FC236}">
                <a16:creationId xmlns:a16="http://schemas.microsoft.com/office/drawing/2014/main" id="{9D762B0B-4658-FEFE-C255-2D8379AFF645}"/>
              </a:ext>
            </a:extLst>
          </p:cNvPr>
          <p:cNvSpPr>
            <a:spLocks noGrp="1"/>
          </p:cNvSpPr>
          <p:nvPr>
            <p:ph type="sldNum" sz="quarter" idx="5"/>
          </p:nvPr>
        </p:nvSpPr>
        <p:spPr/>
        <p:txBody>
          <a:bodyPr/>
          <a:lstStyle/>
          <a:p>
            <a:fld id="{9C5F6A36-24B5-0743-9F3F-927763EEB80D}" type="slidenum">
              <a:rPr lang="en-US" smtClean="0"/>
              <a:t>23</a:t>
            </a:fld>
            <a:endParaRPr lang="en-US"/>
          </a:p>
        </p:txBody>
      </p:sp>
    </p:spTree>
    <p:extLst>
      <p:ext uri="{BB962C8B-B14F-4D97-AF65-F5344CB8AC3E}">
        <p14:creationId xmlns:p14="http://schemas.microsoft.com/office/powerpoint/2010/main" val="90100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229E-A411-5151-6E9F-3A88AB03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7F900-3F79-508F-260B-AD02EBD10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8F962-39EB-E196-CB32-42B29CC97C99}"/>
              </a:ext>
            </a:extLst>
          </p:cNvPr>
          <p:cNvSpPr>
            <a:spLocks noGrp="1"/>
          </p:cNvSpPr>
          <p:nvPr>
            <p:ph type="body" idx="1"/>
          </p:nvPr>
        </p:nvSpPr>
        <p:spPr/>
        <p:txBody>
          <a:bodyPr/>
          <a:lstStyle/>
          <a:p>
            <a:pPr algn="l"/>
            <a:endParaRPr lang="en-US" b="1" i="0" u="none" strike="noStrike" dirty="0">
              <a:solidFill>
                <a:srgbClr val="000000"/>
              </a:solidFill>
              <a:effectLst/>
            </a:endParaRPr>
          </a:p>
          <a:p>
            <a:pPr algn="l">
              <a:buNone/>
            </a:pPr>
            <a:r>
              <a:rPr lang="en-US" b="0" i="0" u="none" strike="noStrike" dirty="0">
                <a:solidFill>
                  <a:srgbClr val="000000"/>
                </a:solidFill>
                <a:effectLst/>
              </a:rPr>
              <a:t>“So let’s actually walk through what this looks like with an example.</a:t>
            </a:r>
          </a:p>
          <a:p>
            <a:pPr algn="l">
              <a:buNone/>
            </a:pPr>
            <a:r>
              <a:rPr lang="en-US" b="0" i="0" u="none" strike="noStrike" dirty="0">
                <a:solidFill>
                  <a:srgbClr val="000000"/>
                </a:solidFill>
                <a:effectLst/>
              </a:rPr>
              <a:t>So let’s Take the sentence </a:t>
            </a:r>
            <a:r>
              <a:rPr lang="en-US" b="0" i="1" u="none" strike="noStrike" dirty="0">
                <a:solidFill>
                  <a:srgbClr val="000000"/>
                </a:solidFill>
                <a:effectLst/>
              </a:rPr>
              <a:t>‘The cat sat on the mat’</a:t>
            </a:r>
            <a:r>
              <a:rPr lang="en-US" b="0" i="0" u="none" strike="noStrike" dirty="0">
                <a:solidFill>
                  <a:srgbClr val="000000"/>
                </a:solidFill>
                <a:effectLst/>
              </a:rPr>
              <a:t> — simple enough right?.</a:t>
            </a:r>
          </a:p>
          <a:p>
            <a:pPr algn="l">
              <a:buNone/>
            </a:pPr>
            <a:r>
              <a:rPr lang="en-US" b="0" i="0" u="none" strike="noStrike" dirty="0">
                <a:solidFill>
                  <a:srgbClr val="000000"/>
                </a:solidFill>
                <a:effectLst/>
              </a:rPr>
              <a:t>Now, if we’re using a </a:t>
            </a:r>
            <a:r>
              <a:rPr lang="en-US" b="1" i="0" u="none" strike="noStrike" dirty="0">
                <a:solidFill>
                  <a:srgbClr val="000000"/>
                </a:solidFill>
                <a:effectLst/>
              </a:rPr>
              <a:t>bigram</a:t>
            </a:r>
            <a:r>
              <a:rPr lang="en-US" b="0" i="0" u="none" strike="noStrike" dirty="0">
                <a:solidFill>
                  <a:srgbClr val="000000"/>
                </a:solidFill>
                <a:effectLst/>
              </a:rPr>
              <a:t> model, we’re looking at word pairs, right</a:t>
            </a:r>
            <a:br>
              <a:rPr lang="en-US" b="0" i="0" u="none" strike="noStrike" dirty="0">
                <a:solidFill>
                  <a:srgbClr val="000000"/>
                </a:solidFill>
                <a:effectLst/>
              </a:rPr>
            </a:br>
            <a:r>
              <a:rPr lang="en-US" b="0" i="0" u="none" strike="noStrike" dirty="0">
                <a:solidFill>
                  <a:srgbClr val="000000"/>
                </a:solidFill>
                <a:effectLst/>
              </a:rPr>
              <a:t>So that gives us:</a:t>
            </a:r>
            <a:br>
              <a:rPr lang="en-US" b="0" i="0" u="none" strike="noStrike" dirty="0">
                <a:solidFill>
                  <a:srgbClr val="000000"/>
                </a:solidFill>
                <a:effectLst/>
              </a:rPr>
            </a:br>
            <a:r>
              <a:rPr lang="en-US" b="0" i="0" u="none" strike="noStrike" dirty="0">
                <a:solidFill>
                  <a:srgbClr val="000000"/>
                </a:solidFill>
                <a:effectLst/>
              </a:rPr>
              <a:t>‘The cat’</a:t>
            </a:r>
            <a:br>
              <a:rPr lang="en-US" b="0" i="0" u="none" strike="noStrike" dirty="0">
                <a:solidFill>
                  <a:srgbClr val="000000"/>
                </a:solidFill>
                <a:effectLst/>
              </a:rPr>
            </a:br>
            <a:r>
              <a:rPr lang="en-US" b="0" i="0" u="none" strike="noStrike" dirty="0">
                <a:solidFill>
                  <a:srgbClr val="000000"/>
                </a:solidFill>
                <a:effectLst/>
              </a:rPr>
              <a:t>‘cat sat’</a:t>
            </a:r>
            <a:br>
              <a:rPr lang="en-US" b="0" i="0" u="none" strike="noStrike" dirty="0">
                <a:solidFill>
                  <a:srgbClr val="000000"/>
                </a:solidFill>
                <a:effectLst/>
              </a:rPr>
            </a:br>
            <a:r>
              <a:rPr lang="en-US" b="0" i="0" u="none" strike="noStrike" dirty="0">
                <a:solidFill>
                  <a:srgbClr val="000000"/>
                </a:solidFill>
                <a:effectLst/>
              </a:rPr>
              <a:t>‘sat on’</a:t>
            </a:r>
            <a:br>
              <a:rPr lang="en-US" b="0" i="0" u="none" strike="noStrike" dirty="0">
                <a:solidFill>
                  <a:srgbClr val="000000"/>
                </a:solidFill>
                <a:effectLst/>
              </a:rPr>
            </a:br>
            <a:r>
              <a:rPr lang="en-US" b="0" i="0" u="none" strike="noStrike" dirty="0">
                <a:solidFill>
                  <a:srgbClr val="000000"/>
                </a:solidFill>
                <a:effectLst/>
              </a:rPr>
              <a:t>‘on the’</a:t>
            </a:r>
            <a:br>
              <a:rPr lang="en-US" b="0" i="0" u="none" strike="noStrike" dirty="0">
                <a:solidFill>
                  <a:srgbClr val="000000"/>
                </a:solidFill>
                <a:effectLst/>
              </a:rPr>
            </a:br>
            <a:r>
              <a:rPr lang="en-US" b="0" i="0" u="none" strike="noStrike" dirty="0">
                <a:solidFill>
                  <a:srgbClr val="000000"/>
                </a:solidFill>
                <a:effectLst/>
              </a:rPr>
              <a:t>‘the mat’</a:t>
            </a:r>
          </a:p>
          <a:p>
            <a:pPr algn="l">
              <a:buNone/>
            </a:pPr>
            <a:r>
              <a:rPr lang="en-US" b="0" i="0" u="none" strike="noStrike" dirty="0">
                <a:solidFill>
                  <a:srgbClr val="000000"/>
                </a:solidFill>
                <a:effectLst/>
              </a:rPr>
              <a:t>If we go one step up to </a:t>
            </a:r>
            <a:r>
              <a:rPr lang="en-US" b="1" i="0" u="none" strike="noStrike" dirty="0">
                <a:solidFill>
                  <a:srgbClr val="000000"/>
                </a:solidFill>
                <a:effectLst/>
              </a:rPr>
              <a:t>trigrams</a:t>
            </a:r>
            <a:r>
              <a:rPr lang="en-US" b="0" i="0" u="none" strike="noStrike" dirty="0">
                <a:solidFill>
                  <a:srgbClr val="000000"/>
                </a:solidFill>
                <a:effectLst/>
              </a:rPr>
              <a:t>, we’re looking at groups of three:</a:t>
            </a:r>
            <a:br>
              <a:rPr lang="en-US" b="0" i="0" u="none" strike="noStrike" dirty="0">
                <a:solidFill>
                  <a:srgbClr val="000000"/>
                </a:solidFill>
                <a:effectLst/>
              </a:rPr>
            </a:br>
            <a:r>
              <a:rPr lang="en-US" b="0" i="0" u="none" strike="noStrike" dirty="0">
                <a:solidFill>
                  <a:srgbClr val="000000"/>
                </a:solidFill>
                <a:effectLst/>
              </a:rPr>
              <a:t>‘The cat sat’</a:t>
            </a:r>
            <a:br>
              <a:rPr lang="en-US" b="0" i="0" u="none" strike="noStrike" dirty="0">
                <a:solidFill>
                  <a:srgbClr val="000000"/>
                </a:solidFill>
                <a:effectLst/>
              </a:rPr>
            </a:br>
            <a:r>
              <a:rPr lang="en-US" b="0" i="0" u="none" strike="noStrike" dirty="0">
                <a:solidFill>
                  <a:srgbClr val="000000"/>
                </a:solidFill>
                <a:effectLst/>
              </a:rPr>
              <a:t>‘cat sat on’</a:t>
            </a:r>
            <a:br>
              <a:rPr lang="en-US" b="0" i="0" u="none" strike="noStrike" dirty="0">
                <a:solidFill>
                  <a:srgbClr val="000000"/>
                </a:solidFill>
                <a:effectLst/>
              </a:rPr>
            </a:br>
            <a:r>
              <a:rPr lang="en-US" b="0" i="0" u="none" strike="noStrike" dirty="0">
                <a:solidFill>
                  <a:srgbClr val="000000"/>
                </a:solidFill>
                <a:effectLst/>
              </a:rPr>
              <a:t>‘sat on the’</a:t>
            </a:r>
            <a:br>
              <a:rPr lang="en-US" b="0" i="0" u="none" strike="noStrike" dirty="0">
                <a:solidFill>
                  <a:srgbClr val="000000"/>
                </a:solidFill>
                <a:effectLst/>
              </a:rPr>
            </a:br>
            <a:r>
              <a:rPr lang="en-US" b="0" i="0" u="none" strike="noStrike" dirty="0">
                <a:solidFill>
                  <a:srgbClr val="000000"/>
                </a:solidFill>
                <a:effectLst/>
              </a:rPr>
              <a:t>‘on the mat’</a:t>
            </a:r>
          </a:p>
          <a:p>
            <a:pPr algn="l">
              <a:buNone/>
            </a:pPr>
            <a:r>
              <a:rPr lang="en-US" b="0" i="0" u="none" strike="noStrike" dirty="0">
                <a:solidFill>
                  <a:srgbClr val="000000"/>
                </a:solidFill>
                <a:effectLst/>
              </a:rPr>
              <a:t>Now here’s the thing — these sequences don’t come from rules.</a:t>
            </a:r>
            <a:br>
              <a:rPr lang="en-US" b="0" i="0" u="none" strike="noStrike" dirty="0">
                <a:solidFill>
                  <a:srgbClr val="000000"/>
                </a:solidFill>
                <a:effectLst/>
              </a:rPr>
            </a:br>
            <a:r>
              <a:rPr lang="en-US" b="0" i="0" u="none" strike="noStrike" dirty="0">
                <a:solidFill>
                  <a:srgbClr val="000000"/>
                </a:solidFill>
                <a:effectLst/>
              </a:rPr>
              <a:t>They come from </a:t>
            </a:r>
            <a:r>
              <a:rPr lang="en-US" b="0" i="1" u="none" strike="noStrike" dirty="0">
                <a:solidFill>
                  <a:srgbClr val="000000"/>
                </a:solidFill>
                <a:effectLst/>
              </a:rPr>
              <a:t>data</a:t>
            </a:r>
            <a:r>
              <a:rPr lang="en-US" b="0" i="0" u="none" strike="noStrike" dirty="0">
                <a:solidFill>
                  <a:srgbClr val="000000"/>
                </a:solidFill>
                <a:effectLst/>
              </a:rPr>
              <a:t>.</a:t>
            </a:r>
          </a:p>
          <a:p>
            <a:pPr algn="l">
              <a:buNone/>
            </a:pPr>
            <a:r>
              <a:rPr lang="en-US" b="0" i="0" u="none" strike="noStrike" dirty="0">
                <a:solidFill>
                  <a:srgbClr val="000000"/>
                </a:solidFill>
                <a:effectLst/>
              </a:rPr>
              <a:t>So if a phrase shows up a lot in the training text, it gets a higher probability score.</a:t>
            </a:r>
            <a:br>
              <a:rPr lang="en-US" b="0" i="0" u="none" strike="noStrike" dirty="0">
                <a:solidFill>
                  <a:srgbClr val="000000"/>
                </a:solidFill>
                <a:effectLst/>
              </a:rPr>
            </a:br>
            <a:r>
              <a:rPr lang="en-US" b="0" i="0" u="none" strike="noStrike" dirty="0">
                <a:solidFill>
                  <a:srgbClr val="000000"/>
                </a:solidFill>
                <a:effectLst/>
              </a:rPr>
              <a:t>And that means the system’s more likely to suggest or generate it later on.</a:t>
            </a:r>
          </a:p>
          <a:p>
            <a:pPr algn="l">
              <a:buNone/>
            </a:pPr>
            <a:r>
              <a:rPr lang="en-US" b="0" i="0" u="none" strike="noStrike" dirty="0">
                <a:solidFill>
                  <a:srgbClr val="000000"/>
                </a:solidFill>
                <a:effectLst/>
              </a:rPr>
              <a:t>That’s actually how early text generation worked.</a:t>
            </a:r>
          </a:p>
          <a:p>
            <a:pPr algn="l">
              <a:buNone/>
            </a:pPr>
            <a:r>
              <a:rPr lang="en-US" b="0" i="0" u="none" strike="noStrike" dirty="0">
                <a:solidFill>
                  <a:srgbClr val="000000"/>
                </a:solidFill>
                <a:effectLst/>
              </a:rPr>
              <a:t>Like, in predictive text — you type </a:t>
            </a:r>
            <a:r>
              <a:rPr lang="en-US" b="0" i="1" u="none" strike="noStrike" dirty="0">
                <a:solidFill>
                  <a:srgbClr val="000000"/>
                </a:solidFill>
                <a:effectLst/>
              </a:rPr>
              <a:t>‘How are you…’</a:t>
            </a:r>
            <a:r>
              <a:rPr lang="en-US" b="0" i="0" u="none" strike="noStrike" dirty="0">
                <a:solidFill>
                  <a:srgbClr val="000000"/>
                </a:solidFill>
                <a:effectLst/>
              </a:rPr>
              <a:t> and a trigram model that’s seen a bunch of chat logs might suggest </a:t>
            </a:r>
            <a:r>
              <a:rPr lang="en-US" b="0" i="1" u="none" strike="noStrike" dirty="0">
                <a:solidFill>
                  <a:srgbClr val="000000"/>
                </a:solidFill>
                <a:effectLst/>
              </a:rPr>
              <a:t>‘doing’</a:t>
            </a:r>
            <a:r>
              <a:rPr lang="en-US" b="0" i="0" u="none" strike="noStrike" dirty="0">
                <a:solidFill>
                  <a:srgbClr val="000000"/>
                </a:solidFill>
                <a:effectLst/>
              </a:rPr>
              <a:t> — because </a:t>
            </a:r>
            <a:r>
              <a:rPr lang="en-US" b="0" i="1" u="none" strike="noStrike" dirty="0">
                <a:solidFill>
                  <a:srgbClr val="000000"/>
                </a:solidFill>
                <a:effectLst/>
              </a:rPr>
              <a:t>‘How are you doing’</a:t>
            </a:r>
            <a:r>
              <a:rPr lang="en-US" b="0" i="0" u="none" strike="noStrike" dirty="0">
                <a:solidFill>
                  <a:srgbClr val="000000"/>
                </a:solidFill>
                <a:effectLst/>
              </a:rPr>
              <a:t> shows up way more often than something like </a:t>
            </a:r>
            <a:r>
              <a:rPr lang="en-US" b="0" i="1" u="none" strike="noStrike" dirty="0">
                <a:solidFill>
                  <a:srgbClr val="000000"/>
                </a:solidFill>
                <a:effectLst/>
              </a:rPr>
              <a:t>‘How are you smelling.’</a:t>
            </a:r>
            <a:endParaRPr lang="en-US" b="0" i="0" u="none" strike="noStrike" dirty="0">
              <a:solidFill>
                <a:srgbClr val="000000"/>
              </a:solidFill>
              <a:effectLst/>
            </a:endParaRPr>
          </a:p>
          <a:p>
            <a:pPr algn="l"/>
            <a:r>
              <a:rPr lang="en-US" b="0" i="0" u="none" strike="noStrike" dirty="0">
                <a:solidFill>
                  <a:srgbClr val="000000"/>
                </a:solidFill>
                <a:effectLst/>
              </a:rPr>
              <a:t>It’s not about grammar — it’s about what people </a:t>
            </a:r>
            <a:r>
              <a:rPr lang="en-US" b="0" i="1" u="none" strike="noStrike" dirty="0">
                <a:solidFill>
                  <a:srgbClr val="000000"/>
                </a:solidFill>
                <a:effectLst/>
              </a:rPr>
              <a:t>actually say</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And yeah, it’s a little funny, but it’s also kind of amazing how far you can get just by counting patterns.”</a:t>
            </a:r>
          </a:p>
          <a:p>
            <a:endParaRPr lang="en-US" dirty="0"/>
          </a:p>
        </p:txBody>
      </p:sp>
      <p:sp>
        <p:nvSpPr>
          <p:cNvPr id="4" name="Slide Number Placeholder 3">
            <a:extLst>
              <a:ext uri="{FF2B5EF4-FFF2-40B4-BE49-F238E27FC236}">
                <a16:creationId xmlns:a16="http://schemas.microsoft.com/office/drawing/2014/main" id="{D5FB4911-DDF8-D337-55BA-C768F93661A5}"/>
              </a:ext>
            </a:extLst>
          </p:cNvPr>
          <p:cNvSpPr>
            <a:spLocks noGrp="1"/>
          </p:cNvSpPr>
          <p:nvPr>
            <p:ph type="sldNum" sz="quarter" idx="5"/>
          </p:nvPr>
        </p:nvSpPr>
        <p:spPr/>
        <p:txBody>
          <a:bodyPr/>
          <a:lstStyle/>
          <a:p>
            <a:fld id="{9C5F6A36-24B5-0743-9F3F-927763EEB80D}" type="slidenum">
              <a:rPr lang="en-US" smtClean="0"/>
              <a:t>24</a:t>
            </a:fld>
            <a:endParaRPr lang="en-US"/>
          </a:p>
        </p:txBody>
      </p:sp>
    </p:spTree>
    <p:extLst>
      <p:ext uri="{BB962C8B-B14F-4D97-AF65-F5344CB8AC3E}">
        <p14:creationId xmlns:p14="http://schemas.microsoft.com/office/powerpoint/2010/main" val="336401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60D8-96E1-1759-E435-F58B31E6B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2FE39-568D-5411-2930-165834612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EF872-CB85-E479-B743-A7EC48352452}"/>
              </a:ext>
            </a:extLst>
          </p:cNvPr>
          <p:cNvSpPr>
            <a:spLocks noGrp="1"/>
          </p:cNvSpPr>
          <p:nvPr>
            <p:ph type="body" idx="1"/>
          </p:nvPr>
        </p:nvSpPr>
        <p:spPr/>
        <p:txBody>
          <a:bodyPr/>
          <a:lstStyle/>
          <a:p>
            <a:pPr algn="l">
              <a:buNone/>
            </a:pPr>
            <a:r>
              <a:rPr lang="en-US" b="0" i="0" u="none" strike="noStrike" dirty="0">
                <a:solidFill>
                  <a:srgbClr val="000000"/>
                </a:solidFill>
                <a:effectLst/>
              </a:rPr>
              <a:t>“And here’s another really cool use case for n-gram models which is </a:t>
            </a:r>
            <a:r>
              <a:rPr lang="en-US" b="0" i="1" u="none" strike="noStrike" dirty="0">
                <a:solidFill>
                  <a:srgbClr val="000000"/>
                </a:solidFill>
                <a:effectLst/>
              </a:rPr>
              <a:t>speech recognition</a:t>
            </a:r>
            <a:r>
              <a:rPr lang="en-US" b="0" i="0" u="none" strike="noStrike" dirty="0">
                <a:solidFill>
                  <a:srgbClr val="000000"/>
                </a:solidFill>
                <a:effectLst/>
              </a:rPr>
              <a:t>.</a:t>
            </a:r>
          </a:p>
          <a:p>
            <a:pPr algn="l">
              <a:buNone/>
            </a:pPr>
            <a:r>
              <a:rPr lang="en-US" b="0" i="0" u="none" strike="noStrike" dirty="0">
                <a:solidFill>
                  <a:srgbClr val="000000"/>
                </a:solidFill>
                <a:effectLst/>
              </a:rPr>
              <a:t>So, like In systems like Siri or Google Voice, the goal isn’t just to hear the sounds correctly — it’s to figure out what the person </a:t>
            </a:r>
            <a:r>
              <a:rPr lang="en-US" b="0" i="1" u="none" strike="noStrike" dirty="0">
                <a:solidFill>
                  <a:srgbClr val="000000"/>
                </a:solidFill>
                <a:effectLst/>
              </a:rPr>
              <a:t>meant</a:t>
            </a:r>
            <a:r>
              <a:rPr lang="en-US" b="0" i="0" u="none" strike="noStrike" dirty="0">
                <a:solidFill>
                  <a:srgbClr val="000000"/>
                </a:solidFill>
                <a:effectLst/>
              </a:rPr>
              <a:t> to say.</a:t>
            </a:r>
          </a:p>
          <a:p>
            <a:pPr algn="l">
              <a:buNone/>
            </a:pPr>
            <a:r>
              <a:rPr lang="en-US" b="0" i="0" u="none" strike="noStrike" dirty="0">
                <a:solidFill>
                  <a:srgbClr val="000000"/>
                </a:solidFill>
                <a:effectLst/>
              </a:rPr>
              <a:t>And this is where probability helps out.</a:t>
            </a:r>
          </a:p>
          <a:p>
            <a:pPr algn="l">
              <a:buNone/>
            </a:pPr>
            <a:r>
              <a:rPr lang="en-US" b="0" i="0" u="none" strike="noStrike" dirty="0">
                <a:solidFill>
                  <a:srgbClr val="000000"/>
                </a:solidFill>
                <a:effectLst/>
              </a:rPr>
              <a:t>Let’s say a user says </a:t>
            </a:r>
            <a:r>
              <a:rPr lang="en-US" b="0" i="1" u="none" strike="noStrike" dirty="0">
                <a:solidFill>
                  <a:srgbClr val="000000"/>
                </a:solidFill>
                <a:effectLst/>
              </a:rPr>
              <a:t>‘How’s the…’</a:t>
            </a:r>
            <a:r>
              <a:rPr lang="en-US" b="0" i="0" u="none" strike="noStrike" dirty="0">
                <a:solidFill>
                  <a:srgbClr val="000000"/>
                </a:solidFill>
                <a:effectLst/>
              </a:rPr>
              <a:t> — now, a few different things </a:t>
            </a:r>
            <a:r>
              <a:rPr lang="en-US" b="0" i="1" u="none" strike="noStrike" dirty="0">
                <a:solidFill>
                  <a:srgbClr val="000000"/>
                </a:solidFill>
                <a:effectLst/>
              </a:rPr>
              <a:t>could</a:t>
            </a:r>
            <a:r>
              <a:rPr lang="en-US" b="0" i="0" u="none" strike="noStrike" dirty="0">
                <a:solidFill>
                  <a:srgbClr val="000000"/>
                </a:solidFill>
                <a:effectLst/>
              </a:rPr>
              <a:t> come next, right?</a:t>
            </a:r>
          </a:p>
          <a:p>
            <a:pPr algn="l">
              <a:buNone/>
            </a:pPr>
            <a:r>
              <a:rPr lang="en-US" b="0" i="0" u="none" strike="noStrike" dirty="0">
                <a:solidFill>
                  <a:srgbClr val="000000"/>
                </a:solidFill>
                <a:effectLst/>
              </a:rPr>
              <a:t>But based on what people usually say, the system’s probably going to predict something like </a:t>
            </a:r>
            <a:r>
              <a:rPr lang="en-US" b="0" i="1" u="none" strike="noStrike" dirty="0">
                <a:solidFill>
                  <a:srgbClr val="000000"/>
                </a:solidFill>
                <a:effectLst/>
              </a:rPr>
              <a:t>‘weather’</a:t>
            </a:r>
            <a:r>
              <a:rPr lang="en-US" b="0" i="0" u="none" strike="noStrike" dirty="0">
                <a:solidFill>
                  <a:srgbClr val="000000"/>
                </a:solidFill>
                <a:effectLst/>
              </a:rPr>
              <a:t> or maybe </a:t>
            </a:r>
            <a:r>
              <a:rPr lang="en-US" b="0" i="1" u="none" strike="noStrike" dirty="0">
                <a:solidFill>
                  <a:srgbClr val="000000"/>
                </a:solidFill>
                <a:effectLst/>
              </a:rPr>
              <a:t>‘traffic’</a:t>
            </a:r>
            <a:r>
              <a:rPr lang="en-US" b="0" i="0" u="none" strike="noStrike" dirty="0">
                <a:solidFill>
                  <a:srgbClr val="000000"/>
                </a:solidFill>
                <a:effectLst/>
              </a:rPr>
              <a:t>— because those are common follow-ups.</a:t>
            </a:r>
          </a:p>
          <a:p>
            <a:pPr algn="l">
              <a:buNone/>
            </a:pPr>
            <a:r>
              <a:rPr lang="en-US" b="0" i="0" u="none" strike="noStrike" dirty="0">
                <a:solidFill>
                  <a:srgbClr val="000000"/>
                </a:solidFill>
                <a:effectLst/>
              </a:rPr>
              <a:t>It’s </a:t>
            </a:r>
            <a:r>
              <a:rPr lang="en-US" b="0" i="1" u="none" strike="noStrike" dirty="0">
                <a:solidFill>
                  <a:srgbClr val="000000"/>
                </a:solidFill>
                <a:effectLst/>
              </a:rPr>
              <a:t>not</a:t>
            </a:r>
            <a:r>
              <a:rPr lang="en-US" b="0" i="0" u="none" strike="noStrike" dirty="0">
                <a:solidFill>
                  <a:srgbClr val="000000"/>
                </a:solidFill>
                <a:effectLst/>
              </a:rPr>
              <a:t> going to guess </a:t>
            </a:r>
            <a:r>
              <a:rPr lang="en-US" b="0" i="1" u="none" strike="noStrike" dirty="0">
                <a:solidFill>
                  <a:srgbClr val="000000"/>
                </a:solidFill>
                <a:effectLst/>
              </a:rPr>
              <a:t>‘wallet’</a:t>
            </a:r>
            <a:r>
              <a:rPr lang="en-US" b="0" i="0" u="none" strike="noStrike" dirty="0">
                <a:solidFill>
                  <a:srgbClr val="000000"/>
                </a:solidFill>
                <a:effectLst/>
              </a:rPr>
              <a:t>, even if that sounds kind of similar — just because it doesn’t show up often in that context.</a:t>
            </a:r>
          </a:p>
          <a:p>
            <a:pPr algn="l"/>
            <a:r>
              <a:rPr lang="en-US" b="0" i="0" u="none" strike="noStrike" dirty="0">
                <a:solidFill>
                  <a:srgbClr val="000000"/>
                </a:solidFill>
                <a:effectLst/>
              </a:rPr>
              <a:t>So yeah, even with messy or noisy input, n-gram models help make smart guesses — just by leaning on what’s statistically most likely to come next.”</a:t>
            </a:r>
          </a:p>
          <a:p>
            <a:endParaRPr lang="en-US" dirty="0"/>
          </a:p>
        </p:txBody>
      </p:sp>
      <p:sp>
        <p:nvSpPr>
          <p:cNvPr id="4" name="Slide Number Placeholder 3">
            <a:extLst>
              <a:ext uri="{FF2B5EF4-FFF2-40B4-BE49-F238E27FC236}">
                <a16:creationId xmlns:a16="http://schemas.microsoft.com/office/drawing/2014/main" id="{A563DAB9-85DD-3CC3-5BC4-EF29C6AB44B9}"/>
              </a:ext>
            </a:extLst>
          </p:cNvPr>
          <p:cNvSpPr>
            <a:spLocks noGrp="1"/>
          </p:cNvSpPr>
          <p:nvPr>
            <p:ph type="sldNum" sz="quarter" idx="5"/>
          </p:nvPr>
        </p:nvSpPr>
        <p:spPr/>
        <p:txBody>
          <a:bodyPr/>
          <a:lstStyle/>
          <a:p>
            <a:fld id="{9C5F6A36-24B5-0743-9F3F-927763EEB80D}" type="slidenum">
              <a:rPr lang="en-US" smtClean="0"/>
              <a:t>25</a:t>
            </a:fld>
            <a:endParaRPr lang="en-US"/>
          </a:p>
        </p:txBody>
      </p:sp>
    </p:spTree>
    <p:extLst>
      <p:ext uri="{BB962C8B-B14F-4D97-AF65-F5344CB8AC3E}">
        <p14:creationId xmlns:p14="http://schemas.microsoft.com/office/powerpoint/2010/main" val="211479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7BD9C-0A56-C901-FE20-3B1983245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555F0-7E66-D1FF-A7D2-0DD985291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F05A9-3C7F-2986-40A0-C4EF98CC417E}"/>
              </a:ext>
            </a:extLst>
          </p:cNvPr>
          <p:cNvSpPr>
            <a:spLocks noGrp="1"/>
          </p:cNvSpPr>
          <p:nvPr>
            <p:ph type="body" idx="1"/>
          </p:nvPr>
        </p:nvSpPr>
        <p:spPr/>
        <p:txBody>
          <a:bodyPr/>
          <a:lstStyle/>
          <a:p>
            <a:pPr algn="l">
              <a:buNone/>
            </a:pPr>
            <a:r>
              <a:rPr lang="en-US" b="0" i="0" u="none" strike="noStrike" dirty="0">
                <a:solidFill>
                  <a:srgbClr val="000000"/>
                </a:solidFill>
                <a:effectLst/>
              </a:rPr>
              <a:t>“So n-grams weren’t just for predictive text or speech — they actually played a big part in early </a:t>
            </a:r>
            <a:r>
              <a:rPr lang="en-US" b="0" i="1" u="none" strike="noStrike" dirty="0">
                <a:solidFill>
                  <a:srgbClr val="000000"/>
                </a:solidFill>
                <a:effectLst/>
              </a:rPr>
              <a:t>sentiment analysis</a:t>
            </a:r>
            <a:r>
              <a:rPr lang="en-US" b="0" i="0" u="none" strike="noStrike" dirty="0">
                <a:solidFill>
                  <a:srgbClr val="000000"/>
                </a:solidFill>
                <a:effectLst/>
              </a:rPr>
              <a:t> and </a:t>
            </a:r>
            <a:r>
              <a:rPr lang="en-US" b="0" i="1" u="none" strike="noStrike" dirty="0">
                <a:solidFill>
                  <a:srgbClr val="000000"/>
                </a:solidFill>
                <a:effectLst/>
              </a:rPr>
              <a:t>information retrieval</a:t>
            </a:r>
            <a:r>
              <a:rPr lang="en-US" b="0" i="0" u="none" strike="noStrike" dirty="0">
                <a:solidFill>
                  <a:srgbClr val="000000"/>
                </a:solidFill>
                <a:effectLst/>
              </a:rPr>
              <a:t> too.</a:t>
            </a:r>
          </a:p>
          <a:p>
            <a:pPr algn="l">
              <a:buNone/>
            </a:pPr>
            <a:r>
              <a:rPr lang="en-US" b="0" i="0" u="none" strike="noStrike" dirty="0">
                <a:solidFill>
                  <a:srgbClr val="000000"/>
                </a:solidFill>
                <a:effectLst/>
              </a:rPr>
              <a:t>Here’s how that worked:</a:t>
            </a:r>
          </a:p>
          <a:p>
            <a:pPr algn="l">
              <a:buNone/>
            </a:pPr>
            <a:r>
              <a:rPr lang="en-US" b="0" i="0" u="none" strike="noStrike" dirty="0">
                <a:solidFill>
                  <a:srgbClr val="000000"/>
                </a:solidFill>
                <a:effectLst/>
              </a:rPr>
              <a:t>Let’s say you’ve got a product review that says, </a:t>
            </a:r>
            <a:r>
              <a:rPr lang="en-US" b="0" i="1" u="none" strike="noStrike" dirty="0">
                <a:solidFill>
                  <a:srgbClr val="000000"/>
                </a:solidFill>
                <a:effectLst/>
              </a:rPr>
              <a:t>‘The product is absolutely amazing.’</a:t>
            </a:r>
            <a:endParaRPr lang="en-US" b="0" i="0" u="none" strike="noStrike" dirty="0">
              <a:solidFill>
                <a:srgbClr val="000000"/>
              </a:solidFill>
              <a:effectLst/>
            </a:endParaRPr>
          </a:p>
          <a:p>
            <a:pPr algn="l">
              <a:buNone/>
            </a:pPr>
            <a:r>
              <a:rPr lang="en-US" b="0" i="0" u="none" strike="noStrike" dirty="0">
                <a:solidFill>
                  <a:srgbClr val="000000"/>
                </a:solidFill>
                <a:effectLst/>
              </a:rPr>
              <a:t>Now, the model doesn’t need to know grammar or tone — it just looks at the words </a:t>
            </a:r>
            <a:r>
              <a:rPr lang="en-US" b="0" i="1" u="none" strike="noStrike" dirty="0">
                <a:solidFill>
                  <a:srgbClr val="000000"/>
                </a:solidFill>
                <a:effectLst/>
              </a:rPr>
              <a:t>‘absolutely amazing’</a:t>
            </a:r>
            <a:r>
              <a:rPr lang="en-US" b="0" i="0" u="none" strike="noStrike" dirty="0">
                <a:solidFill>
                  <a:srgbClr val="000000"/>
                </a:solidFill>
                <a:effectLst/>
              </a:rPr>
              <a:t> and checks how often that phrase shows up in positive reviews.</a:t>
            </a:r>
          </a:p>
          <a:p>
            <a:pPr algn="l">
              <a:buNone/>
            </a:pPr>
            <a:r>
              <a:rPr lang="en-US" b="0" i="0" u="none" strike="noStrike" dirty="0">
                <a:solidFill>
                  <a:srgbClr val="000000"/>
                </a:solidFill>
                <a:effectLst/>
              </a:rPr>
              <a:t>And if it sees it a lot?</a:t>
            </a:r>
            <a:br>
              <a:rPr lang="en-US" b="0" i="0" u="none" strike="noStrike" dirty="0">
                <a:solidFill>
                  <a:srgbClr val="000000"/>
                </a:solidFill>
                <a:effectLst/>
              </a:rPr>
            </a:br>
            <a:r>
              <a:rPr lang="en-US" b="0" i="0" u="none" strike="noStrike" dirty="0">
                <a:solidFill>
                  <a:srgbClr val="000000"/>
                </a:solidFill>
                <a:effectLst/>
              </a:rPr>
              <a:t>Boom — that becomes a strong positive signal.</a:t>
            </a:r>
          </a:p>
          <a:p>
            <a:pPr algn="l">
              <a:buNone/>
            </a:pPr>
            <a:r>
              <a:rPr lang="en-US" b="0" i="0" u="none" strike="noStrike" dirty="0">
                <a:solidFill>
                  <a:srgbClr val="000000"/>
                </a:solidFill>
                <a:effectLst/>
              </a:rPr>
              <a:t>It’s all learned from frequency — not from meaning in the deep, human sense, but from patterns in the data.</a:t>
            </a:r>
          </a:p>
          <a:p>
            <a:pPr algn="l"/>
            <a:r>
              <a:rPr lang="en-US" b="0" i="0" u="none" strike="noStrike" dirty="0">
                <a:solidFill>
                  <a:srgbClr val="000000"/>
                </a:solidFill>
                <a:effectLst/>
              </a:rPr>
              <a:t>So yeah, just counting phrases gave systems a decent sense of tone — which, at the time, was a pretty big deal.”</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endParaRPr lang="en-US" b="0" i="0" u="none" strike="noStrike"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3DF3B4E3-BDAA-C402-14DC-A8E10E4CCF17}"/>
              </a:ext>
            </a:extLst>
          </p:cNvPr>
          <p:cNvSpPr>
            <a:spLocks noGrp="1"/>
          </p:cNvSpPr>
          <p:nvPr>
            <p:ph type="sldNum" sz="quarter" idx="5"/>
          </p:nvPr>
        </p:nvSpPr>
        <p:spPr/>
        <p:txBody>
          <a:bodyPr/>
          <a:lstStyle/>
          <a:p>
            <a:fld id="{9C5F6A36-24B5-0743-9F3F-927763EEB80D}" type="slidenum">
              <a:rPr lang="en-US" smtClean="0"/>
              <a:t>26</a:t>
            </a:fld>
            <a:endParaRPr lang="en-US"/>
          </a:p>
        </p:txBody>
      </p:sp>
    </p:spTree>
    <p:extLst>
      <p:ext uri="{BB962C8B-B14F-4D97-AF65-F5344CB8AC3E}">
        <p14:creationId xmlns:p14="http://schemas.microsoft.com/office/powerpoint/2010/main" val="160467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8A83C-92FD-A5FF-D62D-8A2810181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8AB13-14A5-07C4-B674-7149C65C2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2A1F1-BC20-C77C-E152-8E56812A8FE5}"/>
              </a:ext>
            </a:extLst>
          </p:cNvPr>
          <p:cNvSpPr>
            <a:spLocks noGrp="1"/>
          </p:cNvSpPr>
          <p:nvPr>
            <p:ph type="body" idx="1"/>
          </p:nvPr>
        </p:nvSpPr>
        <p:spPr/>
        <p:txBody>
          <a:bodyPr/>
          <a:lstStyle/>
          <a:p>
            <a:pPr algn="l">
              <a:buNone/>
            </a:pPr>
            <a:r>
              <a:rPr lang="en-US" b="0" i="0" u="none" strike="noStrike" dirty="0">
                <a:solidFill>
                  <a:srgbClr val="000000"/>
                </a:solidFill>
                <a:effectLst/>
              </a:rPr>
              <a:t>““So now let’s introduce one of the most foundational tools from the early days of statistical NLP — the </a:t>
            </a:r>
            <a:r>
              <a:rPr lang="en-US" b="1" i="0" u="none" strike="noStrike" dirty="0">
                <a:solidFill>
                  <a:srgbClr val="000000"/>
                </a:solidFill>
                <a:effectLst/>
              </a:rPr>
              <a:t>Hidden Markov Model</a:t>
            </a:r>
            <a:r>
              <a:rPr lang="en-US" b="0" i="0" u="none" strike="noStrike" dirty="0">
                <a:solidFill>
                  <a:srgbClr val="000000"/>
                </a:solidFill>
                <a:effectLst/>
              </a:rPr>
              <a:t>, or just HMM for short.</a:t>
            </a:r>
          </a:p>
          <a:p>
            <a:pPr algn="l">
              <a:buNone/>
            </a:pPr>
            <a:r>
              <a:rPr lang="en-US" b="0" i="0" u="none" strike="noStrike" dirty="0">
                <a:solidFill>
                  <a:srgbClr val="000000"/>
                </a:solidFill>
                <a:effectLst/>
              </a:rPr>
              <a:t>Basically, HMMs are built to handle </a:t>
            </a:r>
            <a:r>
              <a:rPr lang="en-US" b="1" i="0" u="none" strike="noStrike" dirty="0">
                <a:solidFill>
                  <a:srgbClr val="000000"/>
                </a:solidFill>
                <a:effectLst/>
              </a:rPr>
              <a:t>sequences</a:t>
            </a:r>
            <a:r>
              <a:rPr lang="en-US" b="0" i="0" u="none" strike="noStrike" dirty="0">
                <a:solidFill>
                  <a:srgbClr val="000000"/>
                </a:solidFill>
                <a:effectLst/>
              </a:rPr>
              <a:t> — which is perfect, because language is a sequence, right?</a:t>
            </a:r>
          </a:p>
          <a:p>
            <a:pPr algn="l">
              <a:buNone/>
            </a:pPr>
            <a:r>
              <a:rPr lang="en-US" b="0" i="0" u="none" strike="noStrike" dirty="0">
                <a:solidFill>
                  <a:srgbClr val="000000"/>
                </a:solidFill>
                <a:effectLst/>
              </a:rPr>
              <a:t>Here’s the idea:</a:t>
            </a:r>
            <a:br>
              <a:rPr lang="en-US" b="0" i="0" u="none" strike="noStrike" dirty="0">
                <a:solidFill>
                  <a:srgbClr val="000000"/>
                </a:solidFill>
                <a:effectLst/>
              </a:rPr>
            </a:br>
            <a:r>
              <a:rPr lang="en-US" b="0" i="0" u="none" strike="noStrike" dirty="0">
                <a:solidFill>
                  <a:srgbClr val="000000"/>
                </a:solidFill>
                <a:effectLst/>
              </a:rPr>
              <a:t>At each point in a sentence, there’s a </a:t>
            </a:r>
            <a:r>
              <a:rPr lang="en-US" b="0" i="1" u="none" strike="noStrike" dirty="0">
                <a:solidFill>
                  <a:srgbClr val="000000"/>
                </a:solidFill>
                <a:effectLst/>
              </a:rPr>
              <a:t>hidden state</a:t>
            </a:r>
            <a:r>
              <a:rPr lang="en-US" b="0" i="0" u="none" strike="noStrike" dirty="0">
                <a:solidFill>
                  <a:srgbClr val="000000"/>
                </a:solidFill>
                <a:effectLst/>
              </a:rPr>
              <a:t> — like a part of speech.</a:t>
            </a:r>
            <a:br>
              <a:rPr lang="en-US" b="0" i="0" u="none" strike="noStrike" dirty="0">
                <a:solidFill>
                  <a:srgbClr val="000000"/>
                </a:solidFill>
                <a:effectLst/>
              </a:rPr>
            </a:br>
            <a:r>
              <a:rPr lang="en-US" b="0" i="0" u="none" strike="noStrike" dirty="0">
                <a:solidFill>
                  <a:srgbClr val="000000"/>
                </a:solidFill>
                <a:effectLst/>
              </a:rPr>
              <a:t>And that hidden state emits an </a:t>
            </a:r>
            <a:r>
              <a:rPr lang="en-US" b="0" i="1" u="none" strike="noStrike" dirty="0">
                <a:solidFill>
                  <a:srgbClr val="000000"/>
                </a:solidFill>
                <a:effectLst/>
              </a:rPr>
              <a:t>observed word</a:t>
            </a:r>
            <a:r>
              <a:rPr lang="en-US" b="0" i="0" u="none" strike="noStrike" dirty="0">
                <a:solidFill>
                  <a:srgbClr val="000000"/>
                </a:solidFill>
                <a:effectLst/>
              </a:rPr>
              <a:t> — like ‘walks’ or ‘store.’</a:t>
            </a:r>
          </a:p>
          <a:p>
            <a:pPr algn="l">
              <a:buNone/>
            </a:pPr>
            <a:r>
              <a:rPr lang="en-US" b="0" i="0" u="none" strike="noStrike" dirty="0">
                <a:solidFill>
                  <a:srgbClr val="000000"/>
                </a:solidFill>
                <a:effectLst/>
              </a:rPr>
              <a:t>Now here’s the twist — we don’t actually </a:t>
            </a:r>
            <a:r>
              <a:rPr lang="en-US" b="0" i="1" u="none" strike="noStrike" dirty="0">
                <a:solidFill>
                  <a:srgbClr val="000000"/>
                </a:solidFill>
                <a:effectLst/>
              </a:rPr>
              <a:t>see</a:t>
            </a:r>
            <a:r>
              <a:rPr lang="en-US" b="0" i="0" u="none" strike="noStrike" dirty="0">
                <a:solidFill>
                  <a:srgbClr val="000000"/>
                </a:solidFill>
                <a:effectLst/>
              </a:rPr>
              <a:t> the hidden states. We only see the words.</a:t>
            </a:r>
          </a:p>
          <a:p>
            <a:pPr algn="l">
              <a:buNone/>
            </a:pPr>
            <a:r>
              <a:rPr lang="en-US" b="0" i="0" u="none" strike="noStrike" dirty="0">
                <a:solidFill>
                  <a:srgbClr val="000000"/>
                </a:solidFill>
                <a:effectLst/>
              </a:rPr>
              <a:t>So what HMMs do is try to figure out what’s going on behind the scenes.</a:t>
            </a:r>
            <a:br>
              <a:rPr lang="en-US" b="0" i="0" u="none" strike="noStrike" dirty="0">
                <a:solidFill>
                  <a:srgbClr val="000000"/>
                </a:solidFill>
                <a:effectLst/>
              </a:rPr>
            </a:br>
            <a:r>
              <a:rPr lang="en-US" b="0" i="0" u="none" strike="noStrike" dirty="0">
                <a:solidFill>
                  <a:srgbClr val="000000"/>
                </a:solidFill>
                <a:effectLst/>
              </a:rPr>
              <a:t>They estimate three types of probabilities:</a:t>
            </a:r>
          </a:p>
          <a:p>
            <a:pPr algn="l">
              <a:buFont typeface="Arial" panose="020B0604020202020204" pitchFamily="34" charset="0"/>
              <a:buChar char="•"/>
            </a:pPr>
            <a:r>
              <a:rPr lang="en-US" b="1" i="0" u="none" strike="noStrike" dirty="0">
                <a:solidFill>
                  <a:srgbClr val="000000"/>
                </a:solidFill>
                <a:effectLst/>
              </a:rPr>
              <a:t>Transition probabilities</a:t>
            </a:r>
            <a:r>
              <a:rPr lang="en-US" b="0" i="0" u="none" strike="noStrike" dirty="0">
                <a:solidFill>
                  <a:srgbClr val="000000"/>
                </a:solidFill>
                <a:effectLst/>
              </a:rPr>
              <a:t> — so, how likely are we to go from one hidden state to another? Like, say, from a noun to a verb.</a:t>
            </a:r>
          </a:p>
          <a:p>
            <a:pPr algn="l">
              <a:buFont typeface="Arial" panose="020B0604020202020204" pitchFamily="34" charset="0"/>
              <a:buChar char="•"/>
            </a:pPr>
            <a:r>
              <a:rPr lang="en-US" b="1" i="0" u="none" strike="noStrike" dirty="0">
                <a:solidFill>
                  <a:srgbClr val="000000"/>
                </a:solidFill>
                <a:effectLst/>
              </a:rPr>
              <a:t>Emission probabilities</a:t>
            </a:r>
            <a:r>
              <a:rPr lang="en-US" b="0" i="0" u="none" strike="noStrike" dirty="0">
                <a:solidFill>
                  <a:srgbClr val="000000"/>
                </a:solidFill>
                <a:effectLst/>
              </a:rPr>
              <a:t> — how likely is it that a certain hidden state produces a certain word? For example, the verb state might emit ‘walks’ pretty often.</a:t>
            </a:r>
          </a:p>
          <a:p>
            <a:pPr algn="l">
              <a:buFont typeface="Arial" panose="020B0604020202020204" pitchFamily="34" charset="0"/>
              <a:buChar char="•"/>
            </a:pPr>
            <a:r>
              <a:rPr lang="en-US" b="0" i="0" u="none" strike="noStrike" dirty="0">
                <a:solidFill>
                  <a:srgbClr val="000000"/>
                </a:solidFill>
                <a:effectLst/>
              </a:rPr>
              <a:t>And </a:t>
            </a:r>
            <a:r>
              <a:rPr lang="en-US" b="1" i="0" u="none" strike="noStrike" dirty="0">
                <a:solidFill>
                  <a:srgbClr val="000000"/>
                </a:solidFill>
                <a:effectLst/>
              </a:rPr>
              <a:t>initial probabilities</a:t>
            </a:r>
            <a:r>
              <a:rPr lang="en-US" b="0" i="0" u="none" strike="noStrike" dirty="0">
                <a:solidFill>
                  <a:srgbClr val="000000"/>
                </a:solidFill>
                <a:effectLst/>
              </a:rPr>
              <a:t> — that’s just the likelihood of starting with a particular state. Like in English, we often kick off a sentence with a noun or a determiner.</a:t>
            </a:r>
          </a:p>
          <a:p>
            <a:pPr algn="l">
              <a:buNone/>
            </a:pPr>
            <a:r>
              <a:rPr lang="en-US" b="0" i="0" u="none" strike="noStrike" dirty="0">
                <a:solidFill>
                  <a:srgbClr val="000000"/>
                </a:solidFill>
                <a:effectLst/>
              </a:rPr>
              <a:t>So yeah, with all of that, an HMM can take a sentence and say,</a:t>
            </a:r>
            <a:br>
              <a:rPr lang="en-US" b="0" i="0" u="none" strike="noStrike" dirty="0">
                <a:solidFill>
                  <a:srgbClr val="000000"/>
                </a:solidFill>
                <a:effectLst/>
              </a:rPr>
            </a:br>
            <a:r>
              <a:rPr lang="en-US" b="0" i="0" u="none" strike="noStrike" dirty="0">
                <a:solidFill>
                  <a:srgbClr val="000000"/>
                </a:solidFill>
                <a:effectLst/>
              </a:rPr>
              <a:t>‘Okay, even though I don’t know the actual tags, here’s a pretty good guess for what the parts of speech probably are.’</a:t>
            </a:r>
          </a:p>
          <a:p>
            <a:pPr algn="l"/>
            <a:r>
              <a:rPr lang="en-US" b="0" i="0" u="none" strike="noStrike" dirty="0">
                <a:solidFill>
                  <a:srgbClr val="000000"/>
                </a:solidFill>
                <a:effectLst/>
              </a:rPr>
              <a:t>And that’s a big deal — because it means we can label sequences </a:t>
            </a:r>
            <a:r>
              <a:rPr lang="en-US" b="0" i="1" u="none" strike="noStrike" dirty="0">
                <a:solidFill>
                  <a:srgbClr val="000000"/>
                </a:solidFill>
                <a:effectLst/>
              </a:rPr>
              <a:t>probabilistically</a:t>
            </a:r>
            <a:r>
              <a:rPr lang="en-US" b="0" i="0" u="none" strike="noStrike" dirty="0">
                <a:solidFill>
                  <a:srgbClr val="000000"/>
                </a:solidFill>
                <a:effectLst/>
              </a:rPr>
              <a:t>, even when the true structure is hidden.”</a:t>
            </a:r>
          </a:p>
          <a:p>
            <a:pPr algn="l">
              <a:buNone/>
            </a:pPr>
            <a:endParaRPr lang="en-US" dirty="0"/>
          </a:p>
        </p:txBody>
      </p:sp>
      <p:sp>
        <p:nvSpPr>
          <p:cNvPr id="4" name="Slide Number Placeholder 3">
            <a:extLst>
              <a:ext uri="{FF2B5EF4-FFF2-40B4-BE49-F238E27FC236}">
                <a16:creationId xmlns:a16="http://schemas.microsoft.com/office/drawing/2014/main" id="{E197882C-4286-A339-A73A-0E0A8E9D7CE5}"/>
              </a:ext>
            </a:extLst>
          </p:cNvPr>
          <p:cNvSpPr>
            <a:spLocks noGrp="1"/>
          </p:cNvSpPr>
          <p:nvPr>
            <p:ph type="sldNum" sz="quarter" idx="5"/>
          </p:nvPr>
        </p:nvSpPr>
        <p:spPr/>
        <p:txBody>
          <a:bodyPr/>
          <a:lstStyle/>
          <a:p>
            <a:fld id="{9C5F6A36-24B5-0743-9F3F-927763EEB80D}" type="slidenum">
              <a:rPr lang="en-US" smtClean="0"/>
              <a:t>27</a:t>
            </a:fld>
            <a:endParaRPr lang="en-US"/>
          </a:p>
        </p:txBody>
      </p:sp>
    </p:spTree>
    <p:extLst>
      <p:ext uri="{BB962C8B-B14F-4D97-AF65-F5344CB8AC3E}">
        <p14:creationId xmlns:p14="http://schemas.microsoft.com/office/powerpoint/2010/main" val="2476657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AF72-F4F4-B7F1-EC5A-1420AA328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FA3F1-C862-DF17-38A7-A014071C3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949C3-D1D4-A8F2-2345-249C899F0573}"/>
              </a:ext>
            </a:extLst>
          </p:cNvPr>
          <p:cNvSpPr>
            <a:spLocks noGrp="1"/>
          </p:cNvSpPr>
          <p:nvPr>
            <p:ph type="body" idx="1"/>
          </p:nvPr>
        </p:nvSpPr>
        <p:spPr/>
        <p:txBody>
          <a:bodyPr/>
          <a:lstStyle/>
          <a:p>
            <a:pPr algn="l">
              <a:buNone/>
            </a:pPr>
            <a:r>
              <a:rPr lang="en-US" b="0" i="0" u="none" strike="noStrike" dirty="0">
                <a:solidFill>
                  <a:srgbClr val="000000"/>
                </a:solidFill>
                <a:effectLst/>
              </a:rPr>
              <a:t>“So here’s one of the most classic uses of HMMs , which is </a:t>
            </a:r>
            <a:r>
              <a:rPr lang="en-US" b="0" i="1" u="none" strike="noStrike" dirty="0">
                <a:solidFill>
                  <a:srgbClr val="000000"/>
                </a:solidFill>
                <a:effectLst/>
              </a:rPr>
              <a:t>part-of-speech tagging</a:t>
            </a:r>
            <a:r>
              <a:rPr lang="en-US" b="0" i="0" u="none" strike="noStrike" dirty="0">
                <a:solidFill>
                  <a:srgbClr val="000000"/>
                </a:solidFill>
                <a:effectLst/>
              </a:rPr>
              <a:t>.</a:t>
            </a:r>
          </a:p>
          <a:p>
            <a:pPr algn="l">
              <a:buNone/>
            </a:pPr>
            <a:r>
              <a:rPr lang="en-US" b="0" i="0" u="none" strike="noStrike" dirty="0">
                <a:solidFill>
                  <a:srgbClr val="000000"/>
                </a:solidFill>
                <a:effectLst/>
              </a:rPr>
              <a:t>Basically, the model takes a sentence and tries to figure out the most likely grammatical role for each word — using the probabilities we talked about earlier.</a:t>
            </a:r>
          </a:p>
          <a:p>
            <a:pPr algn="l">
              <a:buNone/>
            </a:pPr>
            <a:r>
              <a:rPr lang="en-US" b="0" i="0" u="none" strike="noStrike" dirty="0">
                <a:solidFill>
                  <a:srgbClr val="000000"/>
                </a:solidFill>
                <a:effectLst/>
              </a:rPr>
              <a:t>So instead of just seeing words, it’s looking underneath the surface, like:</a:t>
            </a:r>
            <a:br>
              <a:rPr lang="en-US" b="0" i="0" u="none" strike="noStrike" dirty="0">
                <a:solidFill>
                  <a:srgbClr val="000000"/>
                </a:solidFill>
                <a:effectLst/>
              </a:rPr>
            </a:br>
            <a:r>
              <a:rPr lang="en-US" b="0" i="0" u="none" strike="noStrike" dirty="0">
                <a:solidFill>
                  <a:srgbClr val="000000"/>
                </a:solidFill>
                <a:effectLst/>
              </a:rPr>
              <a:t>‘Hmm, what kind of </a:t>
            </a:r>
            <a:r>
              <a:rPr lang="en-US" b="0" i="1" u="none" strike="noStrike" dirty="0">
                <a:solidFill>
                  <a:srgbClr val="000000"/>
                </a:solidFill>
                <a:effectLst/>
              </a:rPr>
              <a:t>thing</a:t>
            </a:r>
            <a:r>
              <a:rPr lang="en-US" b="0" i="0" u="none" strike="noStrike" dirty="0">
                <a:solidFill>
                  <a:srgbClr val="000000"/>
                </a:solidFill>
                <a:effectLst/>
              </a:rPr>
              <a:t> is this word? A noun? A verb? Something else?’</a:t>
            </a:r>
          </a:p>
          <a:p>
            <a:pPr algn="l">
              <a:buNone/>
            </a:pPr>
            <a:r>
              <a:rPr lang="en-US" b="0" i="0" u="none" strike="noStrike" dirty="0">
                <a:solidFill>
                  <a:srgbClr val="000000"/>
                </a:solidFill>
                <a:effectLst/>
              </a:rPr>
              <a:t>Take this sentence, for example:</a:t>
            </a:r>
            <a:br>
              <a:rPr lang="en-US" b="0" i="0" u="none" strike="noStrike" dirty="0">
                <a:solidFill>
                  <a:srgbClr val="000000"/>
                </a:solidFill>
                <a:effectLst/>
              </a:rPr>
            </a:br>
            <a:r>
              <a:rPr lang="en-US" b="0" i="1" u="none" strike="noStrike" dirty="0">
                <a:solidFill>
                  <a:srgbClr val="000000"/>
                </a:solidFill>
                <a:effectLst/>
              </a:rPr>
              <a:t>Jane walks to the store.</a:t>
            </a:r>
            <a:endParaRPr lang="en-US" b="0" i="0" u="none" strike="noStrike" dirty="0">
              <a:solidFill>
                <a:srgbClr val="000000"/>
              </a:solidFill>
              <a:effectLst/>
            </a:endParaRPr>
          </a:p>
          <a:p>
            <a:pPr algn="l">
              <a:buNone/>
            </a:pPr>
            <a:r>
              <a:rPr lang="en-US" b="0" i="0" u="none" strike="noStrike" dirty="0">
                <a:solidFill>
                  <a:srgbClr val="000000"/>
                </a:solidFill>
                <a:effectLst/>
              </a:rPr>
              <a:t>The model tags:</a:t>
            </a:r>
            <a:br>
              <a:rPr lang="en-US" b="0" i="0" u="none" strike="noStrike" dirty="0">
                <a:solidFill>
                  <a:srgbClr val="000000"/>
                </a:solidFill>
                <a:effectLst/>
              </a:rPr>
            </a:br>
            <a:r>
              <a:rPr lang="en-US" b="0" i="0" u="none" strike="noStrike" dirty="0">
                <a:solidFill>
                  <a:srgbClr val="000000"/>
                </a:solidFill>
                <a:effectLst/>
              </a:rPr>
              <a:t>‘Jane’ as a </a:t>
            </a:r>
            <a:r>
              <a:rPr lang="en-US" b="1" i="0" u="none" strike="noStrike" dirty="0">
                <a:solidFill>
                  <a:srgbClr val="000000"/>
                </a:solidFill>
                <a:effectLst/>
              </a:rPr>
              <a:t>noun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‘walks’ as a </a:t>
            </a:r>
            <a:r>
              <a:rPr lang="en-US" b="1" i="0" u="none" strike="noStrike" dirty="0">
                <a:solidFill>
                  <a:srgbClr val="000000"/>
                </a:solidFill>
                <a:effectLst/>
              </a:rPr>
              <a:t>verb</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‘to’ as a </a:t>
            </a:r>
            <a:r>
              <a:rPr lang="en-US" b="1" i="0" u="none" strike="noStrike" dirty="0">
                <a:solidFill>
                  <a:srgbClr val="000000"/>
                </a:solidFill>
                <a:effectLst/>
              </a:rPr>
              <a:t>preposition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‘the’ as a </a:t>
            </a:r>
            <a:r>
              <a:rPr lang="en-US" b="1" i="0" u="none" strike="noStrike" dirty="0">
                <a:solidFill>
                  <a:srgbClr val="000000"/>
                </a:solidFill>
                <a:effectLst/>
              </a:rPr>
              <a:t>determiner</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and ‘store’ as another </a:t>
            </a:r>
            <a:r>
              <a:rPr lang="en-US" b="1" i="0" u="none" strike="noStrike" dirty="0">
                <a:solidFill>
                  <a:srgbClr val="000000"/>
                </a:solidFill>
                <a:effectLst/>
              </a:rPr>
              <a:t>noun</a:t>
            </a:r>
            <a:r>
              <a:rPr lang="en-US" b="0" i="0" u="none" strike="noStrike" dirty="0">
                <a:solidFill>
                  <a:srgbClr val="000000"/>
                </a:solidFill>
                <a:effectLst/>
              </a:rPr>
              <a:t>.</a:t>
            </a:r>
          </a:p>
          <a:p>
            <a:pPr algn="l">
              <a:buNone/>
            </a:pPr>
            <a:r>
              <a:rPr lang="en-US" b="0" i="0" u="none" strike="noStrike" dirty="0">
                <a:solidFill>
                  <a:srgbClr val="000000"/>
                </a:solidFill>
                <a:effectLst/>
              </a:rPr>
              <a:t>And it figures that out not just by looking at each word in isolation, but by estimating what kind of word is likely to come </a:t>
            </a:r>
            <a:r>
              <a:rPr lang="en-US" b="0" i="1" u="none" strike="noStrike" dirty="0">
                <a:solidFill>
                  <a:srgbClr val="000000"/>
                </a:solidFill>
                <a:effectLst/>
              </a:rPr>
              <a:t>before</a:t>
            </a:r>
            <a:r>
              <a:rPr lang="en-US" b="0" i="0" u="none" strike="noStrike" dirty="0">
                <a:solidFill>
                  <a:srgbClr val="000000"/>
                </a:solidFill>
                <a:effectLst/>
              </a:rPr>
              <a:t> and </a:t>
            </a:r>
            <a:r>
              <a:rPr lang="en-US" b="0" i="1" u="none" strike="noStrike" dirty="0">
                <a:solidFill>
                  <a:srgbClr val="000000"/>
                </a:solidFill>
                <a:effectLst/>
              </a:rPr>
              <a:t>after</a:t>
            </a:r>
            <a:r>
              <a:rPr lang="en-US" b="0" i="0" u="none" strike="noStrike" dirty="0">
                <a:solidFill>
                  <a:srgbClr val="000000"/>
                </a:solidFill>
                <a:effectLst/>
              </a:rPr>
              <a:t>.</a:t>
            </a:r>
          </a:p>
          <a:p>
            <a:pPr algn="l"/>
            <a:r>
              <a:rPr lang="en-US" b="0" i="0" u="none" strike="noStrike" dirty="0">
                <a:solidFill>
                  <a:srgbClr val="000000"/>
                </a:solidFill>
                <a:effectLst/>
              </a:rPr>
              <a:t>So yeah — HMMs make it possible to tag sentence structure automatically, which is super helpful when you're trying to analyze language at scale.”</a:t>
            </a:r>
          </a:p>
          <a:p>
            <a:endParaRPr lang="en-US" dirty="0"/>
          </a:p>
        </p:txBody>
      </p:sp>
      <p:sp>
        <p:nvSpPr>
          <p:cNvPr id="4" name="Slide Number Placeholder 3">
            <a:extLst>
              <a:ext uri="{FF2B5EF4-FFF2-40B4-BE49-F238E27FC236}">
                <a16:creationId xmlns:a16="http://schemas.microsoft.com/office/drawing/2014/main" id="{1C38AC96-C256-C824-8741-0B1585D3661B}"/>
              </a:ext>
            </a:extLst>
          </p:cNvPr>
          <p:cNvSpPr>
            <a:spLocks noGrp="1"/>
          </p:cNvSpPr>
          <p:nvPr>
            <p:ph type="sldNum" sz="quarter" idx="5"/>
          </p:nvPr>
        </p:nvSpPr>
        <p:spPr/>
        <p:txBody>
          <a:bodyPr/>
          <a:lstStyle/>
          <a:p>
            <a:fld id="{9C5F6A36-24B5-0743-9F3F-927763EEB80D}" type="slidenum">
              <a:rPr lang="en-US" smtClean="0"/>
              <a:t>28</a:t>
            </a:fld>
            <a:endParaRPr lang="en-US"/>
          </a:p>
        </p:txBody>
      </p:sp>
    </p:spTree>
    <p:extLst>
      <p:ext uri="{BB962C8B-B14F-4D97-AF65-F5344CB8AC3E}">
        <p14:creationId xmlns:p14="http://schemas.microsoft.com/office/powerpoint/2010/main" val="141421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D36C-5F8F-70F1-D783-9569EC9EB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0E371-DD1A-FF66-79BB-8183FAB34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4B252-184F-4C61-AD24-D86CD5498CBA}"/>
              </a:ext>
            </a:extLst>
          </p:cNvPr>
          <p:cNvSpPr>
            <a:spLocks noGrp="1"/>
          </p:cNvSpPr>
          <p:nvPr>
            <p:ph type="body" idx="1"/>
          </p:nvPr>
        </p:nvSpPr>
        <p:spPr/>
        <p:txBody>
          <a:bodyPr/>
          <a:lstStyle/>
          <a:p>
            <a:pPr algn="l">
              <a:buNone/>
            </a:pPr>
            <a:r>
              <a:rPr lang="en-US" b="0" i="0" u="none" strike="noStrike" dirty="0">
                <a:solidFill>
                  <a:srgbClr val="000000"/>
                </a:solidFill>
                <a:effectLst/>
              </a:rPr>
              <a:t>“So here’s another really important use case for HMMs — </a:t>
            </a:r>
            <a:r>
              <a:rPr lang="en-US" b="0" i="1" u="none" strike="noStrike" dirty="0">
                <a:solidFill>
                  <a:srgbClr val="000000"/>
                </a:solidFill>
                <a:effectLst/>
              </a:rPr>
              <a:t>Named Entity Recognition</a:t>
            </a:r>
            <a:r>
              <a:rPr lang="en-US" b="0" i="0" u="none" strike="noStrike" dirty="0">
                <a:solidFill>
                  <a:srgbClr val="000000"/>
                </a:solidFill>
                <a:effectLst/>
              </a:rPr>
              <a:t>, or just NER.</a:t>
            </a:r>
          </a:p>
          <a:p>
            <a:pPr algn="l">
              <a:buNone/>
            </a:pPr>
            <a:r>
              <a:rPr lang="en-US" b="0" i="0" u="none" strike="noStrike" dirty="0">
                <a:solidFill>
                  <a:srgbClr val="000000"/>
                </a:solidFill>
                <a:effectLst/>
              </a:rPr>
              <a:t>Basically, the goal here is to take a sentence and figure out which words refer to real-world entities — like names, places, dates, and so on.</a:t>
            </a:r>
          </a:p>
          <a:p>
            <a:pPr algn="l">
              <a:buNone/>
            </a:pPr>
            <a:r>
              <a:rPr lang="en-US" b="0" i="0" u="none" strike="noStrike" dirty="0">
                <a:solidFill>
                  <a:srgbClr val="000000"/>
                </a:solidFill>
                <a:effectLst/>
              </a:rPr>
              <a:t>Here’s a quick example:</a:t>
            </a:r>
            <a:br>
              <a:rPr lang="en-US" b="0" i="0" u="none" strike="noStrike" dirty="0">
                <a:solidFill>
                  <a:srgbClr val="000000"/>
                </a:solidFill>
                <a:effectLst/>
              </a:rPr>
            </a:br>
            <a:r>
              <a:rPr lang="en-US" b="0" i="0" u="none" strike="noStrike" dirty="0">
                <a:solidFill>
                  <a:srgbClr val="000000"/>
                </a:solidFill>
                <a:effectLst/>
              </a:rPr>
              <a:t>‘Alice visited Paris last weekend.’</a:t>
            </a:r>
          </a:p>
          <a:p>
            <a:pPr algn="l">
              <a:buNone/>
            </a:pPr>
            <a:r>
              <a:rPr lang="en-US" b="0" i="0" u="none" strike="noStrike" dirty="0">
                <a:solidFill>
                  <a:srgbClr val="000000"/>
                </a:solidFill>
                <a:effectLst/>
              </a:rPr>
              <a:t>The model might tag:</a:t>
            </a:r>
            <a:br>
              <a:rPr lang="en-US" b="0" i="0" u="none" strike="noStrike" dirty="0">
                <a:solidFill>
                  <a:srgbClr val="000000"/>
                </a:solidFill>
                <a:effectLst/>
              </a:rPr>
            </a:br>
            <a:r>
              <a:rPr lang="en-US" b="0" i="0" u="none" strike="noStrike" dirty="0">
                <a:solidFill>
                  <a:srgbClr val="000000"/>
                </a:solidFill>
                <a:effectLst/>
              </a:rPr>
              <a:t>‘Alice’ as a </a:t>
            </a:r>
            <a:r>
              <a:rPr lang="en-US" b="1" i="0" u="none" strike="noStrike" dirty="0">
                <a:solidFill>
                  <a:srgbClr val="000000"/>
                </a:solidFill>
                <a:effectLst/>
              </a:rPr>
              <a:t>name</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‘visited’ as an </a:t>
            </a:r>
            <a:r>
              <a:rPr lang="en-US" b="1" i="0" u="none" strike="noStrike" dirty="0">
                <a:solidFill>
                  <a:srgbClr val="000000"/>
                </a:solidFill>
                <a:effectLst/>
              </a:rPr>
              <a:t>action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‘Paris’ as a </a:t>
            </a:r>
            <a:r>
              <a:rPr lang="en-US" b="1" i="0" u="none" strike="noStrike" dirty="0">
                <a:solidFill>
                  <a:srgbClr val="000000"/>
                </a:solidFill>
                <a:effectLst/>
              </a:rPr>
              <a:t>location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and ‘last weekend’ as a </a:t>
            </a:r>
            <a:r>
              <a:rPr lang="en-US" b="1" i="0" u="none" strike="noStrike" dirty="0">
                <a:solidFill>
                  <a:srgbClr val="000000"/>
                </a:solidFill>
                <a:effectLst/>
              </a:rPr>
              <a:t>date</a:t>
            </a:r>
            <a:r>
              <a:rPr lang="en-US" b="0" i="0" u="none" strike="noStrike" dirty="0">
                <a:solidFill>
                  <a:srgbClr val="000000"/>
                </a:solidFill>
                <a:effectLst/>
              </a:rPr>
              <a:t>.</a:t>
            </a:r>
          </a:p>
          <a:p>
            <a:pPr algn="l">
              <a:buNone/>
            </a:pPr>
            <a:r>
              <a:rPr lang="en-US" b="0" i="0" u="none" strike="noStrike" dirty="0">
                <a:solidFill>
                  <a:srgbClr val="000000"/>
                </a:solidFill>
                <a:effectLst/>
              </a:rPr>
              <a:t>Now — just like with part-of-speech tagging, these labels are </a:t>
            </a:r>
            <a:r>
              <a:rPr lang="en-US" b="0" i="1" u="none" strike="noStrike" dirty="0">
                <a:solidFill>
                  <a:srgbClr val="000000"/>
                </a:solidFill>
                <a:effectLst/>
              </a:rPr>
              <a:t>hidden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We don’t see them directly.</a:t>
            </a:r>
            <a:br>
              <a:rPr lang="en-US" b="0" i="0" u="none" strike="noStrike" dirty="0">
                <a:solidFill>
                  <a:srgbClr val="000000"/>
                </a:solidFill>
                <a:effectLst/>
              </a:rPr>
            </a:br>
            <a:r>
              <a:rPr lang="en-US" b="0" i="0" u="none" strike="noStrike" dirty="0">
                <a:solidFill>
                  <a:srgbClr val="000000"/>
                </a:solidFill>
                <a:effectLst/>
              </a:rPr>
              <a:t>But HMMs can learn to infer them by training on labeled examples.</a:t>
            </a:r>
          </a:p>
          <a:p>
            <a:pPr algn="l">
              <a:buNone/>
            </a:pPr>
            <a:r>
              <a:rPr lang="en-US" b="0" i="0" u="none" strike="noStrike" dirty="0">
                <a:solidFill>
                  <a:srgbClr val="000000"/>
                </a:solidFill>
                <a:effectLst/>
              </a:rPr>
              <a:t>So over time, the model learns what kind of tokens usually map to each entity type — based on patterns it’s seen in the data.</a:t>
            </a:r>
          </a:p>
          <a:p>
            <a:pPr algn="l"/>
            <a:r>
              <a:rPr lang="en-US" b="0" i="0" u="none" strike="noStrike" dirty="0">
                <a:solidFill>
                  <a:srgbClr val="000000"/>
                </a:solidFill>
                <a:effectLst/>
              </a:rPr>
              <a:t>And honestly, this approach was the backbone of a ton of early NLP systems.</a:t>
            </a:r>
            <a:br>
              <a:rPr lang="en-US" b="0" i="0" u="none" strike="noStrike" dirty="0">
                <a:solidFill>
                  <a:srgbClr val="000000"/>
                </a:solidFill>
                <a:effectLst/>
              </a:rPr>
            </a:br>
            <a:r>
              <a:rPr lang="en-US" b="0" i="0" u="none" strike="noStrike" dirty="0">
                <a:solidFill>
                  <a:srgbClr val="000000"/>
                </a:solidFill>
                <a:effectLst/>
              </a:rPr>
              <a:t>It made tasks like information extraction and question answering actually workable — long before deep learning came on the scene.”</a:t>
            </a:r>
          </a:p>
          <a:p>
            <a:endParaRPr lang="en-US" dirty="0"/>
          </a:p>
        </p:txBody>
      </p:sp>
      <p:sp>
        <p:nvSpPr>
          <p:cNvPr id="4" name="Slide Number Placeholder 3">
            <a:extLst>
              <a:ext uri="{FF2B5EF4-FFF2-40B4-BE49-F238E27FC236}">
                <a16:creationId xmlns:a16="http://schemas.microsoft.com/office/drawing/2014/main" id="{018C8DF4-AC25-31A3-B602-39CD1D769AD1}"/>
              </a:ext>
            </a:extLst>
          </p:cNvPr>
          <p:cNvSpPr>
            <a:spLocks noGrp="1"/>
          </p:cNvSpPr>
          <p:nvPr>
            <p:ph type="sldNum" sz="quarter" idx="5"/>
          </p:nvPr>
        </p:nvSpPr>
        <p:spPr/>
        <p:txBody>
          <a:bodyPr/>
          <a:lstStyle/>
          <a:p>
            <a:fld id="{9C5F6A36-24B5-0743-9F3F-927763EEB80D}" type="slidenum">
              <a:rPr lang="en-US" smtClean="0"/>
              <a:t>29</a:t>
            </a:fld>
            <a:endParaRPr lang="en-US"/>
          </a:p>
        </p:txBody>
      </p:sp>
    </p:spTree>
    <p:extLst>
      <p:ext uri="{BB962C8B-B14F-4D97-AF65-F5344CB8AC3E}">
        <p14:creationId xmlns:p14="http://schemas.microsoft.com/office/powerpoint/2010/main" val="2570747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A7F2-3D8C-042C-F623-6C4202789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0E0C-0FB2-FF3D-CB69-AD9CDCAE7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DC676-54DD-2F1B-44EB-072380D838FD}"/>
              </a:ext>
            </a:extLst>
          </p:cNvPr>
          <p:cNvSpPr>
            <a:spLocks noGrp="1"/>
          </p:cNvSpPr>
          <p:nvPr>
            <p:ph type="body" idx="1"/>
          </p:nvPr>
        </p:nvSpPr>
        <p:spPr/>
        <p:txBody>
          <a:bodyPr/>
          <a:lstStyle/>
          <a:p>
            <a:pPr algn="l">
              <a:buNone/>
            </a:pPr>
            <a:r>
              <a:rPr lang="en-US" b="0" i="0" u="none" strike="noStrike" dirty="0">
                <a:solidFill>
                  <a:srgbClr val="000000"/>
                </a:solidFill>
                <a:effectLst/>
              </a:rPr>
              <a:t>“And yeah — of course, all of this wasn’t </a:t>
            </a:r>
            <a:r>
              <a:rPr lang="en-US" b="0" i="0" u="none" strike="noStrike">
                <a:solidFill>
                  <a:srgbClr val="000000"/>
                </a:solidFill>
                <a:effectLst/>
              </a:rPr>
              <a:t>perfect.</a:t>
            </a:r>
            <a:endParaRPr lang="en-US" b="0" i="0" u="none" strike="noStrike" dirty="0">
              <a:solidFill>
                <a:srgbClr val="000000"/>
              </a:solidFill>
              <a:effectLst/>
            </a:endParaRPr>
          </a:p>
          <a:p>
            <a:pPr algn="l">
              <a:buNone/>
            </a:pPr>
            <a:r>
              <a:rPr lang="en-US" b="0" i="0" u="none" strike="noStrike" dirty="0">
                <a:solidFill>
                  <a:srgbClr val="000000"/>
                </a:solidFill>
                <a:effectLst/>
              </a:rPr>
              <a:t>One of the big issues with these early statistical models was something called </a:t>
            </a:r>
            <a:r>
              <a:rPr lang="en-US" b="1" i="0" u="none" strike="noStrike" dirty="0">
                <a:solidFill>
                  <a:srgbClr val="000000"/>
                </a:solidFill>
                <a:effectLst/>
              </a:rPr>
              <a:t>data sparsity</a:t>
            </a:r>
            <a:r>
              <a:rPr lang="en-US" b="0" i="0" u="none" strike="noStrike" dirty="0">
                <a:solidFill>
                  <a:srgbClr val="000000"/>
                </a:solidFill>
                <a:effectLst/>
              </a:rPr>
              <a:t>.</a:t>
            </a:r>
          </a:p>
          <a:p>
            <a:pPr algn="l">
              <a:buNone/>
            </a:pPr>
            <a:r>
              <a:rPr lang="en-US" b="0" i="0" u="none" strike="noStrike" dirty="0">
                <a:solidFill>
                  <a:srgbClr val="000000"/>
                </a:solidFill>
                <a:effectLst/>
              </a:rPr>
              <a:t>Basically, if a phrase doesn’t show up often — or at all — in the training data, the model just can’t handle it very well.</a:t>
            </a:r>
          </a:p>
          <a:p>
            <a:pPr algn="l">
              <a:buNone/>
            </a:pPr>
            <a:r>
              <a:rPr lang="en-US" b="0" i="0" u="none" strike="noStrike" dirty="0">
                <a:solidFill>
                  <a:srgbClr val="000000"/>
                </a:solidFill>
                <a:effectLst/>
              </a:rPr>
              <a:t>So let’s say you’ve got a phrase like </a:t>
            </a:r>
            <a:r>
              <a:rPr lang="en-US" b="0" i="1" u="none" strike="noStrike" dirty="0">
                <a:solidFill>
                  <a:srgbClr val="000000"/>
                </a:solidFill>
                <a:effectLst/>
              </a:rPr>
              <a:t>‘philosophically vibrant’</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Totally fine grammatically, right?</a:t>
            </a:r>
          </a:p>
          <a:p>
            <a:pPr algn="l">
              <a:buNone/>
            </a:pPr>
            <a:r>
              <a:rPr lang="en-US" b="0" i="0" u="none" strike="noStrike" dirty="0">
                <a:solidFill>
                  <a:srgbClr val="000000"/>
                </a:solidFill>
                <a:effectLst/>
              </a:rPr>
              <a:t>But if it only shows up once — or not at all — the model has no real idea how likely it is.</a:t>
            </a:r>
            <a:br>
              <a:rPr lang="en-US" b="0" i="0" u="none" strike="noStrike" dirty="0">
                <a:solidFill>
                  <a:srgbClr val="000000"/>
                </a:solidFill>
                <a:effectLst/>
              </a:rPr>
            </a:br>
            <a:r>
              <a:rPr lang="en-US" b="0" i="0" u="none" strike="noStrike" dirty="0">
                <a:solidFill>
                  <a:srgbClr val="000000"/>
                </a:solidFill>
                <a:effectLst/>
              </a:rPr>
              <a:t>It just can’t assign a reliable probability to it.</a:t>
            </a:r>
          </a:p>
          <a:p>
            <a:pPr algn="l">
              <a:buNone/>
            </a:pPr>
            <a:r>
              <a:rPr lang="en-US" b="0" i="0" u="none" strike="noStrike" dirty="0">
                <a:solidFill>
                  <a:srgbClr val="000000"/>
                </a:solidFill>
                <a:effectLst/>
              </a:rPr>
              <a:t>And if you push it even further — like with something fun and weird, say </a:t>
            </a:r>
            <a:r>
              <a:rPr lang="en-US" b="0" i="1" u="none" strike="noStrike" dirty="0">
                <a:solidFill>
                  <a:srgbClr val="000000"/>
                </a:solidFill>
                <a:effectLst/>
              </a:rPr>
              <a:t>‘quantum kale salad’</a:t>
            </a:r>
            <a:r>
              <a:rPr lang="en-US" b="0" i="0" u="none" strike="noStrike" dirty="0">
                <a:solidFill>
                  <a:srgbClr val="000000"/>
                </a:solidFill>
                <a:effectLst/>
              </a:rPr>
              <a:t> — the model might literally assign it </a:t>
            </a:r>
            <a:r>
              <a:rPr lang="en-US" b="1" i="0" u="none" strike="noStrike" dirty="0">
                <a:solidFill>
                  <a:srgbClr val="000000"/>
                </a:solidFill>
                <a:effectLst/>
              </a:rPr>
              <a:t>zero probability</a:t>
            </a:r>
            <a:r>
              <a:rPr lang="en-US" b="0" i="0" u="none" strike="noStrike" dirty="0">
                <a:solidFill>
                  <a:srgbClr val="000000"/>
                </a:solidFill>
                <a:effectLst/>
              </a:rPr>
              <a:t>.</a:t>
            </a:r>
          </a:p>
          <a:p>
            <a:pPr algn="l">
              <a:buNone/>
            </a:pPr>
            <a:r>
              <a:rPr lang="en-US" b="0" i="0" u="none" strike="noStrike" dirty="0">
                <a:solidFill>
                  <a:srgbClr val="000000"/>
                </a:solidFill>
                <a:effectLst/>
              </a:rPr>
              <a:t>Which is wild, right?</a:t>
            </a:r>
            <a:br>
              <a:rPr lang="en-US" b="0" i="0" u="none" strike="noStrike" dirty="0">
                <a:solidFill>
                  <a:srgbClr val="000000"/>
                </a:solidFill>
                <a:effectLst/>
              </a:rPr>
            </a:br>
            <a:r>
              <a:rPr lang="en-US" b="0" i="0" u="none" strike="noStrike" dirty="0">
                <a:solidFill>
                  <a:srgbClr val="000000"/>
                </a:solidFill>
                <a:effectLst/>
              </a:rPr>
              <a:t>Because it’s a totally legit phrase — just… maybe not very common in training corpora.</a:t>
            </a:r>
          </a:p>
          <a:p>
            <a:pPr algn="l"/>
            <a:r>
              <a:rPr lang="en-US" b="0" i="0" u="none" strike="noStrike" dirty="0">
                <a:solidFill>
                  <a:srgbClr val="000000"/>
                </a:solidFill>
                <a:effectLst/>
              </a:rPr>
              <a:t>So yeah, this was a real limitation — the models were only as good as the data they saw.</a:t>
            </a:r>
            <a:br>
              <a:rPr lang="en-US" b="0" i="0" u="none" strike="noStrike" dirty="0">
                <a:solidFill>
                  <a:srgbClr val="000000"/>
                </a:solidFill>
                <a:effectLst/>
              </a:rPr>
            </a:br>
            <a:r>
              <a:rPr lang="en-US" b="0" i="0" u="none" strike="noStrike" dirty="0">
                <a:solidFill>
                  <a:srgbClr val="000000"/>
                </a:solidFill>
                <a:effectLst/>
              </a:rPr>
              <a:t>And if something rare or new came along? They </a:t>
            </a:r>
            <a:r>
              <a:rPr lang="en-US" b="0" i="0" u="none" strike="noStrike" dirty="0" err="1">
                <a:solidFill>
                  <a:srgbClr val="000000"/>
                </a:solidFill>
                <a:effectLst/>
              </a:rPr>
              <a:t>kinda</a:t>
            </a:r>
            <a:r>
              <a:rPr lang="en-US" b="0" i="0" u="none" strike="noStrike" dirty="0">
                <a:solidFill>
                  <a:srgbClr val="000000"/>
                </a:solidFill>
                <a:effectLst/>
              </a:rPr>
              <a:t> fell apart.”</a:t>
            </a:r>
          </a:p>
          <a:p>
            <a:endParaRPr lang="en-US" dirty="0"/>
          </a:p>
        </p:txBody>
      </p:sp>
      <p:sp>
        <p:nvSpPr>
          <p:cNvPr id="4" name="Slide Number Placeholder 3">
            <a:extLst>
              <a:ext uri="{FF2B5EF4-FFF2-40B4-BE49-F238E27FC236}">
                <a16:creationId xmlns:a16="http://schemas.microsoft.com/office/drawing/2014/main" id="{B14FDC9F-3830-72C1-DBD8-4D454F95E19C}"/>
              </a:ext>
            </a:extLst>
          </p:cNvPr>
          <p:cNvSpPr>
            <a:spLocks noGrp="1"/>
          </p:cNvSpPr>
          <p:nvPr>
            <p:ph type="sldNum" sz="quarter" idx="5"/>
          </p:nvPr>
        </p:nvSpPr>
        <p:spPr/>
        <p:txBody>
          <a:bodyPr/>
          <a:lstStyle/>
          <a:p>
            <a:fld id="{9C5F6A36-24B5-0743-9F3F-927763EEB80D}" type="slidenum">
              <a:rPr lang="en-US" smtClean="0"/>
              <a:t>30</a:t>
            </a:fld>
            <a:endParaRPr lang="en-US"/>
          </a:p>
        </p:txBody>
      </p:sp>
    </p:spTree>
    <p:extLst>
      <p:ext uri="{BB962C8B-B14F-4D97-AF65-F5344CB8AC3E}">
        <p14:creationId xmlns:p14="http://schemas.microsoft.com/office/powerpoint/2010/main" val="135912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Let’s start with rule-based NLP. </a:t>
            </a: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Now the rule based systems were the earliest serious attempts to mechanize language understanding.</a:t>
            </a: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These systems were built entirely around </a:t>
            </a:r>
            <a:r>
              <a:rPr lang="en-US" b="1" i="0" u="none" strike="noStrike" dirty="0">
                <a:solidFill>
                  <a:srgbClr val="000000"/>
                </a:solidFill>
                <a:effectLst/>
              </a:rPr>
              <a:t>manually designed, fine-tuned rules</a:t>
            </a:r>
            <a:r>
              <a:rPr lang="en-US" b="0" i="0" u="none" strike="noStrike" dirty="0">
                <a:solidFill>
                  <a:srgbClr val="000000"/>
                </a:solidFill>
                <a:effectLst/>
              </a:rPr>
              <a:t>. Linguists would literally encode things like: 'If a noun appears before a verb, it's likely the subject.' So in </a:t>
            </a:r>
            <a:r>
              <a:rPr lang="en-US" b="0" i="1" u="none" strike="noStrike" dirty="0">
                <a:solidFill>
                  <a:srgbClr val="000000"/>
                </a:solidFill>
                <a:effectLst/>
              </a:rPr>
              <a:t>'The dog runs'</a:t>
            </a:r>
            <a:r>
              <a:rPr lang="en-US" b="0" i="0" u="none" strike="noStrike" dirty="0">
                <a:solidFill>
                  <a:srgbClr val="000000"/>
                </a:solidFill>
                <a:effectLst/>
              </a:rPr>
              <a:t>, the system would match the structure defined in the rule created by the linguist and label 'The dog' as subject and 'runs' as verb.</a:t>
            </a:r>
          </a:p>
          <a:p>
            <a:pPr algn="l">
              <a:buNone/>
            </a:pPr>
            <a:endParaRPr lang="en-US" b="0" i="0" u="none" strike="noStrike" dirty="0">
              <a:solidFill>
                <a:srgbClr val="000000"/>
              </a:solidFill>
              <a:effectLst/>
            </a:endParaRPr>
          </a:p>
          <a:p>
            <a:pPr algn="l">
              <a:buNone/>
            </a:pPr>
            <a:r>
              <a:rPr lang="en-US" dirty="0">
                <a:solidFill>
                  <a:srgbClr val="000000"/>
                </a:solidFill>
              </a:rPr>
              <a:t>These rules also targeted specific language structures and identified parts of speech and relationships between words with syntax trees:</a:t>
            </a:r>
          </a:p>
          <a:p>
            <a:pPr marL="457200" lvl="1" indent="0">
              <a:lnSpc>
                <a:spcPct val="100000"/>
              </a:lnSpc>
              <a:spcBef>
                <a:spcPts val="1100"/>
              </a:spcBef>
              <a:buNone/>
            </a:pPr>
            <a:endParaRPr lang="en-US" sz="1200" i="1" dirty="0">
              <a:solidFill>
                <a:srgbClr val="000000"/>
              </a:solidFill>
            </a:endParaRPr>
          </a:p>
          <a:p>
            <a:pPr marL="457200" lvl="1" indent="0">
              <a:lnSpc>
                <a:spcPct val="100000"/>
              </a:lnSpc>
              <a:spcBef>
                <a:spcPts val="1100"/>
              </a:spcBef>
              <a:buNone/>
            </a:pPr>
            <a:r>
              <a:rPr lang="en-US" sz="1200" i="1" dirty="0">
                <a:solidFill>
                  <a:srgbClr val="000000"/>
                </a:solidFill>
              </a:rPr>
              <a:t>So for instance</a:t>
            </a:r>
            <a:r>
              <a:rPr lang="en-US" sz="1200" i="1" dirty="0"/>
              <a:t> a sentence like "The boy ate an apple" would be parsed to show relationships: "The boy" is linked as the subject to the verb "ate," which then connects to "an apple" as the object. </a:t>
            </a:r>
          </a:p>
          <a:p>
            <a:pPr marL="457200" lvl="1" indent="0">
              <a:lnSpc>
                <a:spcPct val="100000"/>
              </a:lnSpc>
              <a:spcBef>
                <a:spcPts val="1100"/>
              </a:spcBef>
              <a:buNone/>
            </a:pPr>
            <a:r>
              <a:rPr lang="en-US" sz="1200" i="1" dirty="0"/>
              <a:t>These relationships were useful mainly for translation or information retrieval tasks</a:t>
            </a:r>
            <a:r>
              <a:rPr lang="en-US" sz="1200" dirty="0"/>
              <a:t>.</a:t>
            </a:r>
          </a:p>
          <a:p>
            <a:pPr algn="l">
              <a:buNone/>
            </a:pPr>
            <a:endParaRPr lang="en-US" b="0" i="0" u="none" strike="noStrike" dirty="0">
              <a:solidFill>
                <a:srgbClr val="000000"/>
              </a:solidFill>
              <a:effectLst/>
            </a:endParaRP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In more structured text, this worked fairly well. But of course as soon as the language got messier , so like more idiomatic or more conversational — the fragility became obvious. For example, a rule designed to identify subject-verb-object structures in </a:t>
            </a:r>
            <a:r>
              <a:rPr lang="en-US" b="0" i="1" u="none" strike="noStrike" dirty="0">
                <a:solidFill>
                  <a:srgbClr val="000000"/>
                </a:solidFill>
                <a:effectLst/>
              </a:rPr>
              <a:t>'John writes a book'</a:t>
            </a:r>
            <a:r>
              <a:rPr lang="en-US" b="0" i="0" u="none" strike="noStrike" dirty="0">
                <a:solidFill>
                  <a:srgbClr val="000000"/>
                </a:solidFill>
                <a:effectLst/>
              </a:rPr>
              <a:t> might completely fail on </a:t>
            </a:r>
            <a:r>
              <a:rPr lang="en-US" b="0" i="1" u="none" strike="noStrike" dirty="0">
                <a:solidFill>
                  <a:srgbClr val="000000"/>
                </a:solidFill>
                <a:effectLst/>
              </a:rPr>
              <a:t>'Writing books is what John does'</a:t>
            </a:r>
            <a:r>
              <a:rPr lang="en-US" b="0" i="0" u="none" strike="noStrike" dirty="0">
                <a:solidFill>
                  <a:srgbClr val="000000"/>
                </a:solidFill>
                <a:effectLst/>
              </a:rPr>
              <a:t> — even though the meaning is roughly the same.</a:t>
            </a:r>
          </a:p>
          <a:p>
            <a:pPr algn="l">
              <a:buNone/>
            </a:pPr>
            <a:endParaRPr lang="en-US" b="0" i="0" u="none" strike="noStrike" dirty="0">
              <a:solidFill>
                <a:srgbClr val="000000"/>
              </a:solidFill>
              <a:effectLst/>
            </a:endParaRPr>
          </a:p>
          <a:p>
            <a:pPr algn="l"/>
            <a:r>
              <a:rPr lang="en-US" b="0" i="0" u="none" strike="noStrike" dirty="0">
                <a:solidFill>
                  <a:srgbClr val="000000"/>
                </a:solidFill>
                <a:effectLst/>
              </a:rPr>
              <a:t>And that’s basically the core limitation of this era: </a:t>
            </a:r>
            <a:r>
              <a:rPr lang="en-US" b="1" i="0" u="none" strike="noStrike" dirty="0">
                <a:solidFill>
                  <a:srgbClr val="000000"/>
                </a:solidFill>
                <a:effectLst/>
              </a:rPr>
              <a:t>language isn’t a fixed system of rules</a:t>
            </a:r>
            <a:r>
              <a:rPr lang="en-US" b="0" i="0" u="none" strike="noStrike" dirty="0">
                <a:solidFill>
                  <a:srgbClr val="000000"/>
                </a:solidFill>
                <a:effectLst/>
              </a:rPr>
              <a:t>. It’s fluid, it’s full of exceptions, full of context shifts, and ambiguity. But this rule-based foundation was still </a:t>
            </a:r>
            <a:r>
              <a:rPr lang="en-US" b="0" i="0" u="none" strike="noStrike" dirty="0" err="1">
                <a:solidFill>
                  <a:srgbClr val="000000"/>
                </a:solidFill>
                <a:effectLst/>
              </a:rPr>
              <a:t>necessary,because</a:t>
            </a:r>
            <a:r>
              <a:rPr lang="en-US" b="0" i="0" u="none" strike="noStrike" dirty="0">
                <a:solidFill>
                  <a:srgbClr val="000000"/>
                </a:solidFill>
                <a:effectLst/>
              </a:rPr>
              <a:t>  it forced NLP to confront the structural complexity of language."</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4</a:t>
            </a:fld>
            <a:endParaRPr lang="en-US"/>
          </a:p>
        </p:txBody>
      </p:sp>
    </p:spTree>
    <p:extLst>
      <p:ext uri="{BB962C8B-B14F-4D97-AF65-F5344CB8AC3E}">
        <p14:creationId xmlns:p14="http://schemas.microsoft.com/office/powerpoint/2010/main" val="1794762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5CA11-3288-2100-3651-99874BE28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4328E-783B-94E1-9E64-C9E468F6B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7D18F-DBE0-B4F5-85EC-C0CFD7D0CCCB}"/>
              </a:ext>
            </a:extLst>
          </p:cNvPr>
          <p:cNvSpPr>
            <a:spLocks noGrp="1"/>
          </p:cNvSpPr>
          <p:nvPr>
            <p:ph type="body" idx="1"/>
          </p:nvPr>
        </p:nvSpPr>
        <p:spPr/>
        <p:txBody>
          <a:bodyPr/>
          <a:lstStyle/>
          <a:p>
            <a:pPr algn="l">
              <a:buNone/>
            </a:pPr>
            <a:r>
              <a:rPr lang="en-US" b="0" i="0" u="none" strike="noStrike" dirty="0">
                <a:solidFill>
                  <a:srgbClr val="000000"/>
                </a:solidFill>
                <a:effectLst/>
              </a:rPr>
              <a:t>“So the second big issue with these early statistical models was that they didn’t actually </a:t>
            </a:r>
            <a:r>
              <a:rPr lang="en-US" b="0" i="1" u="none" strike="noStrike" dirty="0">
                <a:solidFill>
                  <a:srgbClr val="000000"/>
                </a:solidFill>
                <a:effectLst/>
              </a:rPr>
              <a:t>understand</a:t>
            </a:r>
            <a:r>
              <a:rPr lang="en-US" b="0" i="0" u="none" strike="noStrike" dirty="0">
                <a:solidFill>
                  <a:srgbClr val="000000"/>
                </a:solidFill>
                <a:effectLst/>
              </a:rPr>
              <a:t> anything.</a:t>
            </a:r>
          </a:p>
          <a:p>
            <a:pPr algn="l">
              <a:buNone/>
            </a:pPr>
            <a:r>
              <a:rPr lang="en-US" b="0" i="0" u="none" strike="noStrike" dirty="0">
                <a:solidFill>
                  <a:srgbClr val="000000"/>
                </a:solidFill>
                <a:effectLst/>
              </a:rPr>
              <a:t>Like — they could count which words show up together, sure.</a:t>
            </a:r>
            <a:br>
              <a:rPr lang="en-US" b="0" i="0" u="none" strike="noStrike" dirty="0">
                <a:solidFill>
                  <a:srgbClr val="000000"/>
                </a:solidFill>
                <a:effectLst/>
              </a:rPr>
            </a:br>
            <a:r>
              <a:rPr lang="en-US" b="0" i="0" u="none" strike="noStrike" dirty="0">
                <a:solidFill>
                  <a:srgbClr val="000000"/>
                </a:solidFill>
                <a:effectLst/>
              </a:rPr>
              <a:t>But they had no clue </a:t>
            </a:r>
            <a:r>
              <a:rPr lang="en-US" b="0" i="1" u="none" strike="noStrike" dirty="0">
                <a:solidFill>
                  <a:srgbClr val="000000"/>
                </a:solidFill>
                <a:effectLst/>
              </a:rPr>
              <a:t>why</a:t>
            </a:r>
            <a:r>
              <a:rPr lang="en-US" b="0" i="0" u="none" strike="noStrike" dirty="0">
                <a:solidFill>
                  <a:srgbClr val="000000"/>
                </a:solidFill>
                <a:effectLst/>
              </a:rPr>
              <a:t> those words go together, or what they </a:t>
            </a:r>
            <a:r>
              <a:rPr lang="en-US" b="0" i="1" u="none" strike="noStrike" dirty="0">
                <a:solidFill>
                  <a:srgbClr val="000000"/>
                </a:solidFill>
                <a:effectLst/>
              </a:rPr>
              <a:t>mean</a:t>
            </a:r>
            <a:r>
              <a:rPr lang="en-US" b="0" i="0" u="none" strike="noStrike" dirty="0">
                <a:solidFill>
                  <a:srgbClr val="000000"/>
                </a:solidFill>
                <a:effectLst/>
              </a:rPr>
              <a:t>.</a:t>
            </a:r>
          </a:p>
          <a:p>
            <a:pPr algn="l">
              <a:buNone/>
            </a:pPr>
            <a:r>
              <a:rPr lang="en-US" b="0" i="0" u="none" strike="noStrike" dirty="0">
                <a:solidFill>
                  <a:srgbClr val="000000"/>
                </a:solidFill>
                <a:effectLst/>
              </a:rPr>
              <a:t>It was all surface-level.</a:t>
            </a:r>
          </a:p>
          <a:p>
            <a:pPr algn="l">
              <a:buNone/>
            </a:pPr>
            <a:r>
              <a:rPr lang="en-US" b="0" i="0" u="none" strike="noStrike" dirty="0">
                <a:solidFill>
                  <a:srgbClr val="000000"/>
                </a:solidFill>
                <a:effectLst/>
              </a:rPr>
              <a:t>So yeah, if a word like </a:t>
            </a:r>
            <a:r>
              <a:rPr lang="en-US" b="0" i="1" u="none" strike="noStrike" dirty="0">
                <a:solidFill>
                  <a:srgbClr val="000000"/>
                </a:solidFill>
                <a:effectLst/>
              </a:rPr>
              <a:t>‘dope’</a:t>
            </a:r>
            <a:r>
              <a:rPr lang="en-US" b="0" i="0" u="none" strike="noStrike" dirty="0">
                <a:solidFill>
                  <a:srgbClr val="000000"/>
                </a:solidFill>
                <a:effectLst/>
              </a:rPr>
              <a:t> keeps showing up near </a:t>
            </a:r>
            <a:r>
              <a:rPr lang="en-US" b="0" i="1" u="none" strike="noStrike" dirty="0">
                <a:solidFill>
                  <a:srgbClr val="000000"/>
                </a:solidFill>
                <a:effectLst/>
              </a:rPr>
              <a:t>‘music’</a:t>
            </a:r>
            <a:r>
              <a:rPr lang="en-US" b="0" i="0" u="none" strike="noStrike" dirty="0">
                <a:solidFill>
                  <a:srgbClr val="000000"/>
                </a:solidFill>
                <a:effectLst/>
              </a:rPr>
              <a:t> or </a:t>
            </a:r>
            <a:r>
              <a:rPr lang="en-US" b="0" i="1" u="none" strike="noStrike" dirty="0">
                <a:solidFill>
                  <a:srgbClr val="000000"/>
                </a:solidFill>
                <a:effectLst/>
              </a:rPr>
              <a:t>‘awesome’</a:t>
            </a:r>
            <a:r>
              <a:rPr lang="en-US" b="0" i="0" u="none" strike="noStrike" dirty="0">
                <a:solidFill>
                  <a:srgbClr val="000000"/>
                </a:solidFill>
                <a:effectLst/>
              </a:rPr>
              <a:t>, the model might pick up on that pattern.</a:t>
            </a:r>
          </a:p>
          <a:p>
            <a:pPr algn="l">
              <a:buNone/>
            </a:pPr>
            <a:r>
              <a:rPr lang="en-US" b="0" i="0" u="none" strike="noStrike" dirty="0">
                <a:solidFill>
                  <a:srgbClr val="000000"/>
                </a:solidFill>
                <a:effectLst/>
              </a:rPr>
              <a:t>But here’s the catch:</a:t>
            </a:r>
            <a:br>
              <a:rPr lang="en-US" b="0" i="0" u="none" strike="noStrike" dirty="0">
                <a:solidFill>
                  <a:srgbClr val="000000"/>
                </a:solidFill>
                <a:effectLst/>
              </a:rPr>
            </a:br>
            <a:r>
              <a:rPr lang="en-US" b="0" i="0" u="none" strike="noStrike" dirty="0">
                <a:solidFill>
                  <a:srgbClr val="000000"/>
                </a:solidFill>
                <a:effectLst/>
              </a:rPr>
              <a:t>Unless it’s </a:t>
            </a:r>
            <a:r>
              <a:rPr lang="en-US" b="0" i="1" u="none" strike="noStrike" dirty="0">
                <a:solidFill>
                  <a:srgbClr val="000000"/>
                </a:solidFill>
                <a:effectLst/>
              </a:rPr>
              <a:t>explicitly seen</a:t>
            </a:r>
            <a:r>
              <a:rPr lang="en-US" b="0" i="0" u="none" strike="noStrike" dirty="0">
                <a:solidFill>
                  <a:srgbClr val="000000"/>
                </a:solidFill>
                <a:effectLst/>
              </a:rPr>
              <a:t> something like </a:t>
            </a:r>
            <a:r>
              <a:rPr lang="en-US" b="0" i="1" u="none" strike="noStrike" dirty="0">
                <a:solidFill>
                  <a:srgbClr val="000000"/>
                </a:solidFill>
                <a:effectLst/>
              </a:rPr>
              <a:t>‘dope’</a:t>
            </a:r>
            <a:r>
              <a:rPr lang="en-US" b="0" i="0" u="none" strike="noStrike" dirty="0">
                <a:solidFill>
                  <a:srgbClr val="000000"/>
                </a:solidFill>
                <a:effectLst/>
              </a:rPr>
              <a:t> and </a:t>
            </a:r>
            <a:r>
              <a:rPr lang="en-US" b="0" i="1" u="none" strike="noStrike" dirty="0">
                <a:solidFill>
                  <a:srgbClr val="000000"/>
                </a:solidFill>
                <a:effectLst/>
              </a:rPr>
              <a:t>‘great’</a:t>
            </a:r>
            <a:r>
              <a:rPr lang="en-US" b="0" i="0" u="none" strike="noStrike" dirty="0">
                <a:solidFill>
                  <a:srgbClr val="000000"/>
                </a:solidFill>
                <a:effectLst/>
              </a:rPr>
              <a:t> used in similar spots, it won’t generalize that they’re both positive — or even remotely similar in meaning.</a:t>
            </a:r>
          </a:p>
          <a:p>
            <a:pPr algn="l">
              <a:buNone/>
            </a:pPr>
            <a:r>
              <a:rPr lang="en-US" b="0" i="0" u="none" strike="noStrike" dirty="0">
                <a:solidFill>
                  <a:srgbClr val="000000"/>
                </a:solidFill>
                <a:effectLst/>
              </a:rPr>
              <a:t>It’s like — no context, no connection.</a:t>
            </a:r>
          </a:p>
          <a:p>
            <a:pPr algn="l">
              <a:buNone/>
            </a:pPr>
            <a:r>
              <a:rPr lang="en-US" b="0" i="0" u="none" strike="noStrike" dirty="0">
                <a:solidFill>
                  <a:srgbClr val="000000"/>
                </a:solidFill>
                <a:effectLst/>
              </a:rPr>
              <a:t>And this is where things really started to change.</a:t>
            </a:r>
          </a:p>
          <a:p>
            <a:pPr algn="l"/>
            <a:r>
              <a:rPr lang="en-US" b="0" i="0" u="none" strike="noStrike" dirty="0">
                <a:solidFill>
                  <a:srgbClr val="000000"/>
                </a:solidFill>
                <a:effectLst/>
              </a:rPr>
              <a:t>Because this exact limitation?</a:t>
            </a:r>
            <a:br>
              <a:rPr lang="en-US" b="0" i="0" u="none" strike="noStrike" dirty="0">
                <a:solidFill>
                  <a:srgbClr val="000000"/>
                </a:solidFill>
                <a:effectLst/>
              </a:rPr>
            </a:br>
            <a:r>
              <a:rPr lang="en-US" b="0" i="0" u="none" strike="noStrike" dirty="0">
                <a:solidFill>
                  <a:srgbClr val="000000"/>
                </a:solidFill>
                <a:effectLst/>
              </a:rPr>
              <a:t>It’s what opened the door for </a:t>
            </a:r>
            <a:r>
              <a:rPr lang="en-US" b="1" i="0" u="none" strike="noStrike" dirty="0">
                <a:solidFill>
                  <a:srgbClr val="000000"/>
                </a:solidFill>
                <a:effectLst/>
              </a:rPr>
              <a:t>embeddings</a:t>
            </a:r>
            <a:r>
              <a:rPr lang="en-US" b="0" i="0" u="none" strike="noStrike" dirty="0">
                <a:solidFill>
                  <a:srgbClr val="000000"/>
                </a:solidFill>
                <a:effectLst/>
              </a:rPr>
              <a:t> — models that actually </a:t>
            </a:r>
            <a:r>
              <a:rPr lang="en-US" b="0" i="1" u="none" strike="noStrike" dirty="0">
                <a:solidFill>
                  <a:srgbClr val="000000"/>
                </a:solidFill>
                <a:effectLst/>
              </a:rPr>
              <a:t>learn relationships</a:t>
            </a:r>
            <a:r>
              <a:rPr lang="en-US" b="0" i="0" u="none" strike="noStrike" dirty="0">
                <a:solidFill>
                  <a:srgbClr val="000000"/>
                </a:solidFill>
                <a:effectLst/>
              </a:rPr>
              <a:t> between words based on meaning, not just co-occurrence.”</a:t>
            </a:r>
          </a:p>
          <a:p>
            <a:endParaRPr lang="en-US" dirty="0"/>
          </a:p>
        </p:txBody>
      </p:sp>
      <p:sp>
        <p:nvSpPr>
          <p:cNvPr id="4" name="Slide Number Placeholder 3">
            <a:extLst>
              <a:ext uri="{FF2B5EF4-FFF2-40B4-BE49-F238E27FC236}">
                <a16:creationId xmlns:a16="http://schemas.microsoft.com/office/drawing/2014/main" id="{7D56CC2F-BCD8-332F-65C8-ADA9BBC1955E}"/>
              </a:ext>
            </a:extLst>
          </p:cNvPr>
          <p:cNvSpPr>
            <a:spLocks noGrp="1"/>
          </p:cNvSpPr>
          <p:nvPr>
            <p:ph type="sldNum" sz="quarter" idx="5"/>
          </p:nvPr>
        </p:nvSpPr>
        <p:spPr/>
        <p:txBody>
          <a:bodyPr/>
          <a:lstStyle/>
          <a:p>
            <a:fld id="{9C5F6A36-24B5-0743-9F3F-927763EEB80D}" type="slidenum">
              <a:rPr lang="en-US" smtClean="0"/>
              <a:t>31</a:t>
            </a:fld>
            <a:endParaRPr lang="en-US"/>
          </a:p>
        </p:txBody>
      </p:sp>
    </p:spTree>
    <p:extLst>
      <p:ext uri="{BB962C8B-B14F-4D97-AF65-F5344CB8AC3E}">
        <p14:creationId xmlns:p14="http://schemas.microsoft.com/office/powerpoint/2010/main" val="3758994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“So now we shift gears — and honestly, this is where things get </a:t>
            </a:r>
            <a:r>
              <a:rPr lang="en-US" b="0" i="1" u="none" strike="noStrike" dirty="0">
                <a:solidFill>
                  <a:srgbClr val="000000"/>
                </a:solidFill>
                <a:effectLst/>
              </a:rPr>
              <a:t>really</a:t>
            </a:r>
            <a:r>
              <a:rPr lang="en-US" b="0" i="0" u="none" strike="noStrike" dirty="0">
                <a:solidFill>
                  <a:srgbClr val="000000"/>
                </a:solidFill>
                <a:effectLst/>
              </a:rPr>
              <a:t> interesting.</a:t>
            </a:r>
          </a:p>
          <a:p>
            <a:pPr algn="l">
              <a:buNone/>
            </a:pPr>
            <a:r>
              <a:rPr lang="en-US" b="0" i="0" u="none" strike="noStrike" dirty="0">
                <a:solidFill>
                  <a:srgbClr val="000000"/>
                </a:solidFill>
                <a:effectLst/>
              </a:rPr>
              <a:t>We’re stepping into a major leap forward in NLP: </a:t>
            </a:r>
            <a:r>
              <a:rPr lang="en-US" b="1" i="0" u="none" strike="noStrike" dirty="0">
                <a:solidFill>
                  <a:srgbClr val="000000"/>
                </a:solidFill>
                <a:effectLst/>
              </a:rPr>
              <a:t>embeddings</a:t>
            </a:r>
            <a:r>
              <a:rPr lang="en-US" b="0" i="0" u="none" strike="noStrike" dirty="0">
                <a:solidFill>
                  <a:srgbClr val="000000"/>
                </a:solidFill>
                <a:effectLst/>
              </a:rPr>
              <a:t>.</a:t>
            </a:r>
          </a:p>
          <a:p>
            <a:pPr algn="l">
              <a:buNone/>
            </a:pPr>
            <a:r>
              <a:rPr lang="en-US" b="0" i="0" u="none" strike="noStrike" dirty="0">
                <a:solidFill>
                  <a:srgbClr val="000000"/>
                </a:solidFill>
                <a:effectLst/>
              </a:rPr>
              <a:t>Up to this point, we’ve been working with symbolic stuff — counting words, tracking frequencies, predicting based on surface patterns.</a:t>
            </a:r>
          </a:p>
          <a:p>
            <a:pPr algn="l">
              <a:buNone/>
            </a:pPr>
            <a:r>
              <a:rPr lang="en-US" b="0" i="0" u="none" strike="noStrike" dirty="0">
                <a:solidFill>
                  <a:srgbClr val="000000"/>
                </a:solidFill>
                <a:effectLst/>
              </a:rPr>
              <a:t>But here, we move into something totally different — something geometric.</a:t>
            </a:r>
          </a:p>
          <a:p>
            <a:pPr algn="l">
              <a:buNone/>
            </a:pPr>
            <a:r>
              <a:rPr lang="en-US" b="0" i="0" u="none" strike="noStrike" dirty="0">
                <a:solidFill>
                  <a:srgbClr val="000000"/>
                </a:solidFill>
                <a:effectLst/>
              </a:rPr>
              <a:t>We’re not just looking at language as a sequence of words anymore.</a:t>
            </a:r>
            <a:br>
              <a:rPr lang="en-US" b="0" i="0" u="none" strike="noStrike" dirty="0">
                <a:solidFill>
                  <a:srgbClr val="000000"/>
                </a:solidFill>
                <a:effectLst/>
              </a:rPr>
            </a:br>
            <a:r>
              <a:rPr lang="en-US" b="0" i="0" u="none" strike="noStrike" dirty="0">
                <a:solidFill>
                  <a:srgbClr val="000000"/>
                </a:solidFill>
                <a:effectLst/>
              </a:rPr>
              <a:t>Now, we’re treating it as a space.</a:t>
            </a:r>
          </a:p>
          <a:p>
            <a:pPr algn="l">
              <a:buNone/>
            </a:pPr>
            <a:r>
              <a:rPr lang="en-US" b="0" i="0" u="none" strike="noStrike" dirty="0">
                <a:solidFill>
                  <a:srgbClr val="000000"/>
                </a:solidFill>
                <a:effectLst/>
              </a:rPr>
              <a:t>A space where words have position.</a:t>
            </a:r>
            <a:br>
              <a:rPr lang="en-US" b="0" i="0" u="none" strike="noStrike" dirty="0">
                <a:solidFill>
                  <a:srgbClr val="000000"/>
                </a:solidFill>
                <a:effectLst/>
              </a:rPr>
            </a:br>
            <a:r>
              <a:rPr lang="en-US" b="0" i="0" u="none" strike="noStrike" dirty="0">
                <a:solidFill>
                  <a:srgbClr val="000000"/>
                </a:solidFill>
                <a:effectLst/>
              </a:rPr>
              <a:t>Where meaning gets mapped in multiple dimensions.</a:t>
            </a:r>
            <a:br>
              <a:rPr lang="en-US" b="0" i="0" u="none" strike="noStrike" dirty="0">
                <a:solidFill>
                  <a:srgbClr val="000000"/>
                </a:solidFill>
                <a:effectLst/>
              </a:rPr>
            </a:br>
            <a:r>
              <a:rPr lang="en-US" b="0" i="0" u="none" strike="noStrike" dirty="0">
                <a:solidFill>
                  <a:srgbClr val="000000"/>
                </a:solidFill>
                <a:effectLst/>
              </a:rPr>
              <a:t>And relationships aren’t just guessed — they’re </a:t>
            </a:r>
            <a:r>
              <a:rPr lang="en-US" b="0" i="1" u="none" strike="noStrike" dirty="0">
                <a:solidFill>
                  <a:srgbClr val="000000"/>
                </a:solidFill>
                <a:effectLst/>
              </a:rPr>
              <a:t>measured</a:t>
            </a:r>
            <a:r>
              <a:rPr lang="en-US" b="0" i="0" u="none" strike="noStrike" dirty="0">
                <a:solidFill>
                  <a:srgbClr val="000000"/>
                </a:solidFill>
                <a:effectLst/>
              </a:rPr>
              <a:t>.</a:t>
            </a:r>
          </a:p>
          <a:p>
            <a:pPr algn="l"/>
            <a:r>
              <a:rPr lang="en-US" b="0" i="0" u="none" strike="noStrike" dirty="0">
                <a:solidFill>
                  <a:srgbClr val="000000"/>
                </a:solidFill>
                <a:effectLst/>
              </a:rPr>
              <a:t>So yeah, we’re leaving behind the world of counts… and stepping into the world of vectors.”</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32</a:t>
            </a:fld>
            <a:endParaRPr lang="en-US"/>
          </a:p>
        </p:txBody>
      </p:sp>
    </p:spTree>
    <p:extLst>
      <p:ext uri="{BB962C8B-B14F-4D97-AF65-F5344CB8AC3E}">
        <p14:creationId xmlns:p14="http://schemas.microsoft.com/office/powerpoint/2010/main" val="3850945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“So yeah — this is where things really start to level up.</a:t>
            </a:r>
          </a:p>
          <a:p>
            <a:pPr algn="l">
              <a:buNone/>
            </a:pPr>
            <a:r>
              <a:rPr lang="en-US" b="0" i="0" u="none" strike="noStrike" dirty="0">
                <a:solidFill>
                  <a:srgbClr val="000000"/>
                </a:solidFill>
                <a:effectLst/>
              </a:rPr>
              <a:t>The </a:t>
            </a:r>
            <a:r>
              <a:rPr lang="en-US" b="1" i="0" u="none" strike="noStrike" dirty="0">
                <a:solidFill>
                  <a:srgbClr val="000000"/>
                </a:solidFill>
                <a:effectLst/>
              </a:rPr>
              <a:t>embeddings era</a:t>
            </a:r>
            <a:r>
              <a:rPr lang="en-US" b="0" i="0" u="none" strike="noStrike" dirty="0">
                <a:solidFill>
                  <a:srgbClr val="000000"/>
                </a:solidFill>
                <a:effectLst/>
              </a:rPr>
              <a:t> marked a huge shift in how we thought about language in NLP.</a:t>
            </a:r>
          </a:p>
          <a:p>
            <a:pPr algn="l">
              <a:buNone/>
            </a:pPr>
            <a:r>
              <a:rPr lang="en-US" b="0" i="0" u="none" strike="noStrike" dirty="0">
                <a:solidFill>
                  <a:srgbClr val="000000"/>
                </a:solidFill>
                <a:effectLst/>
              </a:rPr>
              <a:t>Instead of just counting words or tracking what shows up next to what, researchers started representing words as </a:t>
            </a:r>
            <a:r>
              <a:rPr lang="en-US" b="1" i="0" u="none" strike="noStrike" dirty="0">
                <a:solidFill>
                  <a:srgbClr val="000000"/>
                </a:solidFill>
                <a:effectLst/>
              </a:rPr>
              <a:t>continuous vectors</a:t>
            </a:r>
            <a:r>
              <a:rPr lang="en-US" b="0" i="0" u="none" strike="noStrike" dirty="0">
                <a:solidFill>
                  <a:srgbClr val="000000"/>
                </a:solidFill>
                <a:effectLst/>
              </a:rPr>
              <a:t> — like actual points in space.</a:t>
            </a:r>
          </a:p>
          <a:p>
            <a:pPr algn="l">
              <a:buNone/>
            </a:pPr>
            <a:r>
              <a:rPr lang="en-US" b="0" i="0" u="none" strike="noStrike" dirty="0">
                <a:solidFill>
                  <a:srgbClr val="000000"/>
                </a:solidFill>
                <a:effectLst/>
              </a:rPr>
              <a:t>So now, instead of just saying </a:t>
            </a:r>
            <a:r>
              <a:rPr lang="en-US" b="0" i="1" u="none" strike="noStrike" dirty="0">
                <a:solidFill>
                  <a:srgbClr val="000000"/>
                </a:solidFill>
                <a:effectLst/>
              </a:rPr>
              <a:t>‘these two words show up together a lot’</a:t>
            </a:r>
            <a:r>
              <a:rPr lang="en-US" b="0" i="0" u="none" strike="noStrike" dirty="0">
                <a:solidFill>
                  <a:srgbClr val="000000"/>
                </a:solidFill>
                <a:effectLst/>
              </a:rPr>
              <a:t>, we’re saying </a:t>
            </a:r>
            <a:r>
              <a:rPr lang="en-US" b="0" i="1" u="none" strike="noStrike" dirty="0">
                <a:solidFill>
                  <a:srgbClr val="000000"/>
                </a:solidFill>
                <a:effectLst/>
              </a:rPr>
              <a:t>‘these two words live close together in a high-dimensional space.’</a:t>
            </a:r>
            <a:endParaRPr lang="en-US" b="0" i="0" u="none" strike="noStrike" dirty="0">
              <a:solidFill>
                <a:srgbClr val="000000"/>
              </a:solidFill>
              <a:effectLst/>
            </a:endParaRPr>
          </a:p>
          <a:p>
            <a:pPr algn="l">
              <a:buNone/>
            </a:pPr>
            <a:r>
              <a:rPr lang="en-US" b="0" i="0" u="none" strike="noStrike" dirty="0">
                <a:solidFill>
                  <a:srgbClr val="000000"/>
                </a:solidFill>
                <a:effectLst/>
              </a:rPr>
              <a:t>And that totally changes the game.</a:t>
            </a:r>
          </a:p>
          <a:p>
            <a:pPr algn="l">
              <a:buNone/>
            </a:pPr>
            <a:r>
              <a:rPr lang="en-US" b="0" i="0" u="none" strike="noStrike" dirty="0">
                <a:solidFill>
                  <a:srgbClr val="000000"/>
                </a:solidFill>
                <a:effectLst/>
              </a:rPr>
              <a:t>Because when you map words this way, you can actually start to capture real </a:t>
            </a:r>
            <a:r>
              <a:rPr lang="en-US" b="1" i="0" u="none" strike="noStrike" dirty="0">
                <a:solidFill>
                  <a:srgbClr val="000000"/>
                </a:solidFill>
                <a:effectLst/>
              </a:rPr>
              <a:t>semantic</a:t>
            </a:r>
            <a:r>
              <a:rPr lang="en-US" b="0" i="0" u="none" strike="noStrike" dirty="0">
                <a:solidFill>
                  <a:srgbClr val="000000"/>
                </a:solidFill>
                <a:effectLst/>
              </a:rPr>
              <a:t> and </a:t>
            </a:r>
            <a:r>
              <a:rPr lang="en-US" b="1" i="0" u="none" strike="noStrike" dirty="0">
                <a:solidFill>
                  <a:srgbClr val="000000"/>
                </a:solidFill>
                <a:effectLst/>
              </a:rPr>
              <a:t>syntactic</a:t>
            </a:r>
            <a:r>
              <a:rPr lang="en-US" b="0" i="0" u="none" strike="noStrike" dirty="0">
                <a:solidFill>
                  <a:srgbClr val="000000"/>
                </a:solidFill>
                <a:effectLst/>
              </a:rPr>
              <a:t> relationships.</a:t>
            </a:r>
            <a:br>
              <a:rPr lang="en-US" b="0" i="0" u="none" strike="noStrike" dirty="0">
                <a:solidFill>
                  <a:srgbClr val="000000"/>
                </a:solidFill>
                <a:effectLst/>
              </a:rPr>
            </a:br>
            <a:r>
              <a:rPr lang="en-US" b="0" i="0" u="none" strike="noStrike" dirty="0">
                <a:solidFill>
                  <a:srgbClr val="000000"/>
                </a:solidFill>
                <a:effectLst/>
              </a:rPr>
              <a:t>Words that mean similar things — like </a:t>
            </a:r>
            <a:r>
              <a:rPr lang="en-US" b="0" i="1" u="none" strike="noStrike" dirty="0">
                <a:solidFill>
                  <a:srgbClr val="000000"/>
                </a:solidFill>
                <a:effectLst/>
              </a:rPr>
              <a:t>‘king’</a:t>
            </a:r>
            <a:r>
              <a:rPr lang="en-US" b="0" i="0" u="none" strike="noStrike" dirty="0">
                <a:solidFill>
                  <a:srgbClr val="000000"/>
                </a:solidFill>
                <a:effectLst/>
              </a:rPr>
              <a:t> and </a:t>
            </a:r>
            <a:r>
              <a:rPr lang="en-US" b="0" i="1" u="none" strike="noStrike" dirty="0">
                <a:solidFill>
                  <a:srgbClr val="000000"/>
                </a:solidFill>
                <a:effectLst/>
              </a:rPr>
              <a:t>‘queen’</a:t>
            </a:r>
            <a:r>
              <a:rPr lang="en-US" b="0" i="0" u="none" strike="noStrike" dirty="0">
                <a:solidFill>
                  <a:srgbClr val="000000"/>
                </a:solidFill>
                <a:effectLst/>
              </a:rPr>
              <a:t>, or </a:t>
            </a:r>
            <a:r>
              <a:rPr lang="en-US" b="0" i="1" u="none" strike="noStrike" dirty="0">
                <a:solidFill>
                  <a:srgbClr val="000000"/>
                </a:solidFill>
                <a:effectLst/>
              </a:rPr>
              <a:t>‘man’</a:t>
            </a:r>
            <a:r>
              <a:rPr lang="en-US" b="0" i="0" u="none" strike="noStrike" dirty="0">
                <a:solidFill>
                  <a:srgbClr val="000000"/>
                </a:solidFill>
                <a:effectLst/>
              </a:rPr>
              <a:t> and </a:t>
            </a:r>
            <a:r>
              <a:rPr lang="en-US" b="0" i="1" u="none" strike="noStrike" dirty="0">
                <a:solidFill>
                  <a:srgbClr val="000000"/>
                </a:solidFill>
                <a:effectLst/>
              </a:rPr>
              <a:t>‘woman’</a:t>
            </a:r>
            <a:r>
              <a:rPr lang="en-US" b="0" i="0" u="none" strike="noStrike" dirty="0">
                <a:solidFill>
                  <a:srgbClr val="000000"/>
                </a:solidFill>
                <a:effectLst/>
              </a:rPr>
              <a:t> — start to form geometric patterns that reflect those relationships.</a:t>
            </a:r>
          </a:p>
          <a:p>
            <a:pPr algn="l">
              <a:buNone/>
            </a:pPr>
            <a:r>
              <a:rPr lang="en-US" b="0" i="0" u="none" strike="noStrike" dirty="0">
                <a:solidFill>
                  <a:srgbClr val="000000"/>
                </a:solidFill>
                <a:effectLst/>
              </a:rPr>
              <a:t>And the models can pick up on that.</a:t>
            </a:r>
          </a:p>
          <a:p>
            <a:pPr algn="l">
              <a:buNone/>
            </a:pPr>
            <a:r>
              <a:rPr lang="en-US" b="0" i="0" u="none" strike="noStrike" dirty="0">
                <a:solidFill>
                  <a:srgbClr val="000000"/>
                </a:solidFill>
                <a:effectLst/>
              </a:rPr>
              <a:t>So yeah — instead of just memorizing surface patterns, we now have a way for the system to </a:t>
            </a:r>
            <a:r>
              <a:rPr lang="en-US" b="0" i="1" u="none" strike="noStrike" dirty="0">
                <a:solidFill>
                  <a:srgbClr val="000000"/>
                </a:solidFill>
                <a:effectLst/>
              </a:rPr>
              <a:t>learn meaning</a:t>
            </a:r>
            <a:r>
              <a:rPr lang="en-US" b="0" i="0" u="none" strike="noStrike" dirty="0">
                <a:solidFill>
                  <a:srgbClr val="000000"/>
                </a:solidFill>
                <a:effectLst/>
              </a:rPr>
              <a:t> — based on how words behave across tons of different contexts.</a:t>
            </a:r>
          </a:p>
          <a:p>
            <a:pPr algn="l"/>
            <a:r>
              <a:rPr lang="en-US" b="0" i="0" u="none" strike="noStrike" dirty="0">
                <a:solidFill>
                  <a:srgbClr val="000000"/>
                </a:solidFill>
                <a:effectLst/>
              </a:rPr>
              <a:t>This laid the foundation for </a:t>
            </a:r>
            <a:r>
              <a:rPr lang="en-US" b="1" i="0" u="none" strike="noStrike" dirty="0">
                <a:solidFill>
                  <a:srgbClr val="000000"/>
                </a:solidFill>
                <a:effectLst/>
              </a:rPr>
              <a:t>Word2Vec</a:t>
            </a:r>
            <a:r>
              <a:rPr lang="en-US" b="0" i="0" u="none" strike="noStrike" dirty="0">
                <a:solidFill>
                  <a:srgbClr val="000000"/>
                </a:solidFill>
                <a:effectLst/>
              </a:rPr>
              <a:t>, </a:t>
            </a:r>
            <a:r>
              <a:rPr lang="en-US" b="1" i="0" u="none" strike="noStrike" dirty="0" err="1">
                <a:solidFill>
                  <a:srgbClr val="000000"/>
                </a:solidFill>
                <a:effectLst/>
              </a:rPr>
              <a:t>GloVe</a:t>
            </a:r>
            <a:r>
              <a:rPr lang="en-US" b="0" i="0" u="none" strike="noStrike" dirty="0">
                <a:solidFill>
                  <a:srgbClr val="000000"/>
                </a:solidFill>
                <a:effectLst/>
              </a:rPr>
              <a:t>, and eventually more powerful models like </a:t>
            </a:r>
            <a:r>
              <a:rPr lang="en-US" b="1" i="0" u="none" strike="noStrike" dirty="0">
                <a:solidFill>
                  <a:srgbClr val="000000"/>
                </a:solidFill>
                <a:effectLst/>
              </a:rPr>
              <a:t>contextual embeddings</a:t>
            </a:r>
            <a:r>
              <a:rPr lang="en-US" b="0" i="0" u="none" strike="noStrike" dirty="0">
                <a:solidFill>
                  <a:srgbClr val="000000"/>
                </a:solidFill>
                <a:effectLst/>
              </a:rPr>
              <a:t> — which pushed this even further.”</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33</a:t>
            </a:fld>
            <a:endParaRPr lang="en-US"/>
          </a:p>
        </p:txBody>
      </p:sp>
    </p:spTree>
    <p:extLst>
      <p:ext uri="{BB962C8B-B14F-4D97-AF65-F5344CB8AC3E}">
        <p14:creationId xmlns:p14="http://schemas.microsoft.com/office/powerpoint/2010/main" val="925394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516B2-264B-89B3-E119-116108F76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108E-7B77-11AA-AB77-C9D47BAF2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87526-8EF5-BDB9-4FA4-F7B6E2C54EAB}"/>
              </a:ext>
            </a:extLst>
          </p:cNvPr>
          <p:cNvSpPr>
            <a:spLocks noGrp="1"/>
          </p:cNvSpPr>
          <p:nvPr>
            <p:ph type="body" idx="1"/>
          </p:nvPr>
        </p:nvSpPr>
        <p:spPr/>
        <p:txBody>
          <a:bodyPr/>
          <a:lstStyle/>
          <a:p>
            <a:pPr algn="l">
              <a:buNone/>
            </a:pPr>
            <a:r>
              <a:rPr lang="en-US" dirty="0"/>
              <a:t> </a:t>
            </a:r>
            <a:r>
              <a:rPr lang="en-US" b="0" i="0" u="none" strike="noStrike" dirty="0">
                <a:solidFill>
                  <a:srgbClr val="000000"/>
                </a:solidFill>
                <a:effectLst/>
              </a:rPr>
              <a:t>“So here’s one of the big things embeddings helped solve — </a:t>
            </a:r>
            <a:r>
              <a:rPr lang="en-US" b="1" i="0" u="none" strike="noStrike" dirty="0">
                <a:solidFill>
                  <a:srgbClr val="000000"/>
                </a:solidFill>
                <a:effectLst/>
              </a:rPr>
              <a:t>semantic similarity</a:t>
            </a:r>
            <a:r>
              <a:rPr lang="en-US" b="0" i="0" u="none" strike="noStrike" dirty="0">
                <a:solidFill>
                  <a:srgbClr val="000000"/>
                </a:solidFill>
                <a:effectLst/>
              </a:rPr>
              <a:t>.</a:t>
            </a:r>
          </a:p>
          <a:p>
            <a:pPr algn="l">
              <a:buNone/>
            </a:pPr>
            <a:r>
              <a:rPr lang="en-US" b="0" i="0" u="none" strike="noStrike" dirty="0">
                <a:solidFill>
                  <a:srgbClr val="000000"/>
                </a:solidFill>
                <a:effectLst/>
              </a:rPr>
              <a:t>Before embeddings, we were working with these things called </a:t>
            </a:r>
            <a:r>
              <a:rPr lang="en-US" b="0" i="1" u="none" strike="noStrike" dirty="0">
                <a:solidFill>
                  <a:srgbClr val="000000"/>
                </a:solidFill>
                <a:effectLst/>
              </a:rPr>
              <a:t>one-hot vectors</a:t>
            </a:r>
            <a:r>
              <a:rPr lang="en-US" b="0" i="0" u="none" strike="noStrike" dirty="0">
                <a:solidFill>
                  <a:srgbClr val="000000"/>
                </a:solidFill>
                <a:effectLst/>
              </a:rPr>
              <a:t>.</a:t>
            </a:r>
          </a:p>
          <a:p>
            <a:pPr algn="l">
              <a:buNone/>
            </a:pPr>
            <a:r>
              <a:rPr lang="en-US" b="0" i="0" u="none" strike="noStrike" dirty="0">
                <a:solidFill>
                  <a:srgbClr val="000000"/>
                </a:solidFill>
                <a:effectLst/>
              </a:rPr>
              <a:t>Basically, each word got its own unique binary ID — a long vector where only one position was a one, and everything else was zero.</a:t>
            </a:r>
          </a:p>
          <a:p>
            <a:pPr algn="l">
              <a:buNone/>
            </a:pPr>
            <a:r>
              <a:rPr lang="en-US" b="0" i="0" u="none" strike="noStrike" dirty="0">
                <a:solidFill>
                  <a:srgbClr val="000000"/>
                </a:solidFill>
                <a:effectLst/>
              </a:rPr>
              <a:t>So ‘cat’ and ‘dog’?</a:t>
            </a:r>
            <a:br>
              <a:rPr lang="en-US" b="0" i="0" u="none" strike="noStrike" dirty="0">
                <a:solidFill>
                  <a:srgbClr val="000000"/>
                </a:solidFill>
                <a:effectLst/>
              </a:rPr>
            </a:br>
            <a:r>
              <a:rPr lang="en-US" b="0" i="0" u="none" strike="noStrike" dirty="0">
                <a:solidFill>
                  <a:srgbClr val="000000"/>
                </a:solidFill>
                <a:effectLst/>
              </a:rPr>
              <a:t>Totally separate — orthogonal, no overlap — even though they clearly mean similar things.</a:t>
            </a:r>
          </a:p>
          <a:p>
            <a:pPr algn="l">
              <a:buNone/>
            </a:pPr>
            <a:r>
              <a:rPr lang="en-US" b="0" i="0" u="none" strike="noStrike" dirty="0">
                <a:solidFill>
                  <a:srgbClr val="000000"/>
                </a:solidFill>
                <a:effectLst/>
              </a:rPr>
              <a:t>The model had no idea they were related.</a:t>
            </a:r>
            <a:br>
              <a:rPr lang="en-US" b="0" i="0" u="none" strike="noStrike" dirty="0">
                <a:solidFill>
                  <a:srgbClr val="000000"/>
                </a:solidFill>
                <a:effectLst/>
              </a:rPr>
            </a:br>
            <a:r>
              <a:rPr lang="en-US" b="0" i="0" u="none" strike="noStrike" dirty="0">
                <a:solidFill>
                  <a:srgbClr val="000000"/>
                </a:solidFill>
                <a:effectLst/>
              </a:rPr>
              <a:t>It just treated them as completely different symbols.</a:t>
            </a:r>
          </a:p>
          <a:p>
            <a:pPr algn="l">
              <a:buNone/>
            </a:pPr>
            <a:r>
              <a:rPr lang="en-US" b="0" i="0" u="none" strike="noStrike" dirty="0">
                <a:solidFill>
                  <a:srgbClr val="000000"/>
                </a:solidFill>
                <a:effectLst/>
              </a:rPr>
              <a:t>But then embeddings came along — and that changed everything.</a:t>
            </a:r>
          </a:p>
          <a:p>
            <a:pPr algn="l">
              <a:buNone/>
            </a:pPr>
            <a:r>
              <a:rPr lang="en-US" b="0" i="0" u="none" strike="noStrike" dirty="0">
                <a:solidFill>
                  <a:srgbClr val="000000"/>
                </a:solidFill>
                <a:effectLst/>
              </a:rPr>
              <a:t>Now, instead of isolated IDs, we started representing words as </a:t>
            </a:r>
            <a:r>
              <a:rPr lang="en-US" b="1" i="0" u="none" strike="noStrike" dirty="0">
                <a:solidFill>
                  <a:srgbClr val="000000"/>
                </a:solidFill>
                <a:effectLst/>
              </a:rPr>
              <a:t>vectors in space</a:t>
            </a:r>
            <a:r>
              <a:rPr lang="en-US" b="0" i="0" u="none" strike="noStrike" dirty="0">
                <a:solidFill>
                  <a:srgbClr val="000000"/>
                </a:solidFill>
                <a:effectLst/>
              </a:rPr>
              <a:t> — and suddenly, similar words started landing closer together.</a:t>
            </a:r>
          </a:p>
          <a:p>
            <a:pPr algn="l">
              <a:buNone/>
            </a:pPr>
            <a:r>
              <a:rPr lang="en-US" b="0" i="0" u="none" strike="noStrike" dirty="0">
                <a:solidFill>
                  <a:srgbClr val="000000"/>
                </a:solidFill>
                <a:effectLst/>
              </a:rPr>
              <a:t>So </a:t>
            </a:r>
            <a:r>
              <a:rPr lang="en-US" b="0" i="1" u="none" strike="noStrike" dirty="0">
                <a:solidFill>
                  <a:srgbClr val="000000"/>
                </a:solidFill>
                <a:effectLst/>
              </a:rPr>
              <a:t>‘cat’</a:t>
            </a:r>
            <a:r>
              <a:rPr lang="en-US" b="0" i="0" u="none" strike="noStrike" dirty="0">
                <a:solidFill>
                  <a:srgbClr val="000000"/>
                </a:solidFill>
                <a:effectLst/>
              </a:rPr>
              <a:t> and </a:t>
            </a:r>
            <a:r>
              <a:rPr lang="en-US" b="0" i="1" u="none" strike="noStrike" dirty="0">
                <a:solidFill>
                  <a:srgbClr val="000000"/>
                </a:solidFill>
                <a:effectLst/>
              </a:rPr>
              <a:t>‘dog’</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They might end up in roughly the same neighborhood — just because they tend to show up in similar contexts, like ‘walk the dog’ or ‘pet the cat’.</a:t>
            </a:r>
          </a:p>
          <a:p>
            <a:pPr algn="l">
              <a:buNone/>
            </a:pPr>
            <a:r>
              <a:rPr lang="en-US" b="0" i="0" u="none" strike="noStrike" dirty="0">
                <a:solidFill>
                  <a:srgbClr val="000000"/>
                </a:solidFill>
                <a:effectLst/>
              </a:rPr>
              <a:t>And this actually let models start capturing things like </a:t>
            </a:r>
            <a:r>
              <a:rPr lang="en-US" b="1" i="0" u="none" strike="noStrike" dirty="0">
                <a:solidFill>
                  <a:srgbClr val="000000"/>
                </a:solidFill>
                <a:effectLst/>
              </a:rPr>
              <a:t>synonymy</a:t>
            </a:r>
            <a:r>
              <a:rPr lang="en-US" b="0" i="0" u="none" strike="noStrike" dirty="0">
                <a:solidFill>
                  <a:srgbClr val="000000"/>
                </a:solidFill>
                <a:effectLst/>
              </a:rPr>
              <a:t> and </a:t>
            </a:r>
            <a:r>
              <a:rPr lang="en-US" b="1" i="0" u="none" strike="noStrike" dirty="0">
                <a:solidFill>
                  <a:srgbClr val="000000"/>
                </a:solidFill>
                <a:effectLst/>
              </a:rPr>
              <a:t>relatedness</a:t>
            </a:r>
            <a:r>
              <a:rPr lang="en-US" b="0" i="0" u="none" strike="noStrike" dirty="0">
                <a:solidFill>
                  <a:srgbClr val="000000"/>
                </a:solidFill>
                <a:effectLst/>
              </a:rPr>
              <a:t> — even without being explicitly told.</a:t>
            </a:r>
          </a:p>
          <a:p>
            <a:pPr algn="l"/>
            <a:r>
              <a:rPr lang="en-US" b="0" i="0" u="none" strike="noStrike" dirty="0">
                <a:solidFill>
                  <a:srgbClr val="000000"/>
                </a:solidFill>
                <a:effectLst/>
              </a:rPr>
              <a:t>It was a big shift — from treating language like a list of tokens, to treating it like a map of meaning.”</a:t>
            </a:r>
          </a:p>
          <a:p>
            <a:endParaRPr lang="en-US" dirty="0"/>
          </a:p>
        </p:txBody>
      </p:sp>
      <p:sp>
        <p:nvSpPr>
          <p:cNvPr id="4" name="Slide Number Placeholder 3">
            <a:extLst>
              <a:ext uri="{FF2B5EF4-FFF2-40B4-BE49-F238E27FC236}">
                <a16:creationId xmlns:a16="http://schemas.microsoft.com/office/drawing/2014/main" id="{710A73AE-FE5C-0DB2-6F6D-F56A51DEE739}"/>
              </a:ext>
            </a:extLst>
          </p:cNvPr>
          <p:cNvSpPr>
            <a:spLocks noGrp="1"/>
          </p:cNvSpPr>
          <p:nvPr>
            <p:ph type="sldNum" sz="quarter" idx="5"/>
          </p:nvPr>
        </p:nvSpPr>
        <p:spPr/>
        <p:txBody>
          <a:bodyPr/>
          <a:lstStyle/>
          <a:p>
            <a:fld id="{9C5F6A36-24B5-0743-9F3F-927763EEB80D}" type="slidenum">
              <a:rPr lang="en-US" smtClean="0"/>
              <a:t>34</a:t>
            </a:fld>
            <a:endParaRPr lang="en-US"/>
          </a:p>
        </p:txBody>
      </p:sp>
    </p:spTree>
    <p:extLst>
      <p:ext uri="{BB962C8B-B14F-4D97-AF65-F5344CB8AC3E}">
        <p14:creationId xmlns:p14="http://schemas.microsoft.com/office/powerpoint/2010/main" val="1522665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175B-7924-3D87-46A9-0AEA0A8BB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7C80A-B337-8D21-4D72-DADC4C743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0ABEB-2F74-7683-DBB3-1E87C647BEE5}"/>
              </a:ext>
            </a:extLst>
          </p:cNvPr>
          <p:cNvSpPr>
            <a:spLocks noGrp="1"/>
          </p:cNvSpPr>
          <p:nvPr>
            <p:ph type="body" idx="1"/>
          </p:nvPr>
        </p:nvSpPr>
        <p:spPr/>
        <p:txBody>
          <a:bodyPr/>
          <a:lstStyle/>
          <a:p>
            <a:pPr algn="l">
              <a:buNone/>
            </a:pPr>
            <a:r>
              <a:rPr lang="en-US" b="0" i="0" u="none" strike="noStrike" dirty="0">
                <a:solidFill>
                  <a:srgbClr val="000000"/>
                </a:solidFill>
                <a:effectLst/>
              </a:rPr>
              <a:t>One of the coolest things about word embeddings is how they started capturing not just individual word meanings, but the relationships </a:t>
            </a:r>
            <a:r>
              <a:rPr lang="en-US" b="0" i="1" u="none" strike="noStrike" dirty="0">
                <a:solidFill>
                  <a:srgbClr val="000000"/>
                </a:solidFill>
                <a:effectLst/>
              </a:rPr>
              <a:t>between</a:t>
            </a:r>
            <a:r>
              <a:rPr lang="en-US" b="0" i="0" u="none" strike="noStrike" dirty="0">
                <a:solidFill>
                  <a:srgbClr val="000000"/>
                </a:solidFill>
                <a:effectLst/>
              </a:rPr>
              <a:t> words.</a:t>
            </a:r>
          </a:p>
          <a:p>
            <a:pPr algn="l">
              <a:buNone/>
            </a:pPr>
            <a:r>
              <a:rPr lang="en-US" b="0" i="0" u="none" strike="noStrike" dirty="0">
                <a:solidFill>
                  <a:srgbClr val="000000"/>
                </a:solidFill>
                <a:effectLst/>
              </a:rPr>
              <a:t>Earlier systems couldn’t really do that. Rule-based models didn’t generalize well — if you taught it what a king was, it didn’t automatically help with understanding a queen.</a:t>
            </a:r>
          </a:p>
          <a:p>
            <a:pPr algn="l">
              <a:buNone/>
            </a:pPr>
            <a:r>
              <a:rPr lang="en-US" b="0" i="0" u="none" strike="noStrike" dirty="0">
                <a:solidFill>
                  <a:srgbClr val="000000"/>
                </a:solidFill>
                <a:effectLst/>
              </a:rPr>
              <a:t>Embeddings changed that. The geometry in vector space started to reflect both syntactic roles and semantic patterns.</a:t>
            </a:r>
          </a:p>
          <a:p>
            <a:pPr algn="l">
              <a:buNone/>
            </a:pPr>
            <a:r>
              <a:rPr lang="en-US" b="0" i="0" u="none" strike="noStrike" dirty="0">
                <a:solidFill>
                  <a:srgbClr val="000000"/>
                </a:solidFill>
                <a:effectLst/>
              </a:rPr>
              <a:t>Take this example: in </a:t>
            </a:r>
            <a:r>
              <a:rPr lang="en-US" b="1" i="0" u="none" strike="noStrike" dirty="0">
                <a:solidFill>
                  <a:srgbClr val="000000"/>
                </a:solidFill>
                <a:effectLst/>
              </a:rPr>
              <a:t>Word2Vec</a:t>
            </a:r>
            <a:r>
              <a:rPr lang="en-US" b="0" i="0" u="none" strike="noStrike" dirty="0">
                <a:solidFill>
                  <a:srgbClr val="000000"/>
                </a:solidFill>
                <a:effectLst/>
              </a:rPr>
              <a:t>, if you take the vector for </a:t>
            </a:r>
            <a:r>
              <a:rPr lang="en-US" b="0" i="1" u="none" strike="noStrike" dirty="0">
                <a:solidFill>
                  <a:srgbClr val="000000"/>
                </a:solidFill>
                <a:effectLst/>
              </a:rPr>
              <a:t>king</a:t>
            </a:r>
            <a:r>
              <a:rPr lang="en-US" b="0" i="0" u="none" strike="noStrike" dirty="0">
                <a:solidFill>
                  <a:srgbClr val="000000"/>
                </a:solidFill>
                <a:effectLst/>
              </a:rPr>
              <a:t>, subtract </a:t>
            </a:r>
            <a:r>
              <a:rPr lang="en-US" b="0" i="1" u="none" strike="noStrike" dirty="0">
                <a:solidFill>
                  <a:srgbClr val="000000"/>
                </a:solidFill>
                <a:effectLst/>
              </a:rPr>
              <a:t>man</a:t>
            </a:r>
            <a:r>
              <a:rPr lang="en-US" b="0" i="0" u="none" strike="noStrike" dirty="0">
                <a:solidFill>
                  <a:srgbClr val="000000"/>
                </a:solidFill>
                <a:effectLst/>
              </a:rPr>
              <a:t>, and add </a:t>
            </a:r>
            <a:r>
              <a:rPr lang="en-US" b="0" i="1" u="none" strike="noStrike" dirty="0">
                <a:solidFill>
                  <a:srgbClr val="000000"/>
                </a:solidFill>
                <a:effectLst/>
              </a:rPr>
              <a:t>woman</a:t>
            </a:r>
            <a:r>
              <a:rPr lang="en-US" b="0" i="0" u="none" strike="noStrike" dirty="0">
                <a:solidFill>
                  <a:srgbClr val="000000"/>
                </a:solidFill>
                <a:effectLst/>
              </a:rPr>
              <a:t>, the result lands you close to </a:t>
            </a:r>
            <a:r>
              <a:rPr lang="en-US" b="0" i="1" u="none" strike="noStrike" dirty="0">
                <a:solidFill>
                  <a:srgbClr val="000000"/>
                </a:solidFill>
                <a:effectLst/>
              </a:rPr>
              <a:t>queen</a:t>
            </a:r>
            <a:r>
              <a:rPr lang="en-US" b="0" i="0" u="none" strike="noStrike" dirty="0">
                <a:solidFill>
                  <a:srgbClr val="000000"/>
                </a:solidFill>
                <a:effectLst/>
              </a:rPr>
              <a:t>.</a:t>
            </a:r>
          </a:p>
          <a:p>
            <a:pPr algn="l">
              <a:buNone/>
            </a:pPr>
            <a:r>
              <a:rPr lang="en-US" b="0" i="0" u="none" strike="noStrike" dirty="0">
                <a:solidFill>
                  <a:srgbClr val="000000"/>
                </a:solidFill>
                <a:effectLst/>
              </a:rPr>
              <a:t>That’s not hardcoded. It’s not a rule someone wrote. It just </a:t>
            </a:r>
            <a:r>
              <a:rPr lang="en-US" b="0" i="1" u="none" strike="noStrike" dirty="0">
                <a:solidFill>
                  <a:srgbClr val="000000"/>
                </a:solidFill>
                <a:effectLst/>
              </a:rPr>
              <a:t>emerges</a:t>
            </a:r>
            <a:r>
              <a:rPr lang="en-US" b="0" i="0" u="none" strike="noStrike" dirty="0">
                <a:solidFill>
                  <a:srgbClr val="000000"/>
                </a:solidFill>
                <a:effectLst/>
              </a:rPr>
              <a:t> from the way these words appear in real-world language.</a:t>
            </a:r>
          </a:p>
          <a:p>
            <a:pPr algn="l">
              <a:buNone/>
            </a:pPr>
            <a:r>
              <a:rPr lang="en-US" b="0" i="0" u="none" strike="noStrike" dirty="0">
                <a:solidFill>
                  <a:srgbClr val="000000"/>
                </a:solidFill>
                <a:effectLst/>
              </a:rPr>
              <a:t>The relationships are encoded directly in the structure of the space — and that made it possible for models to do analogy-like reasoning, just with math.</a:t>
            </a:r>
          </a:p>
          <a:p>
            <a:pPr algn="l"/>
            <a:r>
              <a:rPr lang="en-US" b="0" i="0" u="none" strike="noStrike" dirty="0">
                <a:solidFill>
                  <a:srgbClr val="000000"/>
                </a:solidFill>
                <a:effectLst/>
              </a:rPr>
              <a:t>It was a major leap in how language understanding could be modeled.</a:t>
            </a:r>
          </a:p>
          <a:p>
            <a:endParaRPr lang="en-US" dirty="0"/>
          </a:p>
        </p:txBody>
      </p:sp>
      <p:sp>
        <p:nvSpPr>
          <p:cNvPr id="4" name="Slide Number Placeholder 3">
            <a:extLst>
              <a:ext uri="{FF2B5EF4-FFF2-40B4-BE49-F238E27FC236}">
                <a16:creationId xmlns:a16="http://schemas.microsoft.com/office/drawing/2014/main" id="{30EA720C-8D2E-9A40-E400-986A921978A5}"/>
              </a:ext>
            </a:extLst>
          </p:cNvPr>
          <p:cNvSpPr>
            <a:spLocks noGrp="1"/>
          </p:cNvSpPr>
          <p:nvPr>
            <p:ph type="sldNum" sz="quarter" idx="5"/>
          </p:nvPr>
        </p:nvSpPr>
        <p:spPr/>
        <p:txBody>
          <a:bodyPr/>
          <a:lstStyle/>
          <a:p>
            <a:fld id="{9C5F6A36-24B5-0743-9F3F-927763EEB80D}" type="slidenum">
              <a:rPr lang="en-US" smtClean="0"/>
              <a:t>35</a:t>
            </a:fld>
            <a:endParaRPr lang="en-US"/>
          </a:p>
        </p:txBody>
      </p:sp>
    </p:spTree>
    <p:extLst>
      <p:ext uri="{BB962C8B-B14F-4D97-AF65-F5344CB8AC3E}">
        <p14:creationId xmlns:p14="http://schemas.microsoft.com/office/powerpoint/2010/main" val="3666988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18709-A52A-086A-4EFA-D4F0D5BEF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51B1A-BDB4-8594-2FBA-1641B2DD1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DCF59-CBDB-C7CE-8081-AA15B3B18BB0}"/>
              </a:ext>
            </a:extLst>
          </p:cNvPr>
          <p:cNvSpPr>
            <a:spLocks noGrp="1"/>
          </p:cNvSpPr>
          <p:nvPr>
            <p:ph type="body" idx="1"/>
          </p:nvPr>
        </p:nvSpPr>
        <p:spPr/>
        <p:txBody>
          <a:bodyPr/>
          <a:lstStyle/>
          <a:p>
            <a:pPr algn="l">
              <a:buNone/>
            </a:pPr>
            <a:r>
              <a:rPr lang="en-US" b="0" i="0" u="none" strike="noStrike" dirty="0">
                <a:solidFill>
                  <a:srgbClr val="000000"/>
                </a:solidFill>
                <a:effectLst/>
              </a:rPr>
              <a:t>“Alright, so this is where things really started to get interesting — with continuous vector representations of words.</a:t>
            </a:r>
          </a:p>
          <a:p>
            <a:pPr algn="l">
              <a:buNone/>
            </a:pPr>
            <a:r>
              <a:rPr lang="en-US" b="0" i="0" u="none" strike="noStrike" dirty="0">
                <a:solidFill>
                  <a:srgbClr val="000000"/>
                </a:solidFill>
                <a:effectLst/>
              </a:rPr>
              <a:t>And yeah, I know that sounds a little math-y, but here’s the idea:</a:t>
            </a:r>
          </a:p>
          <a:p>
            <a:pPr algn="l">
              <a:buNone/>
            </a:pPr>
            <a:r>
              <a:rPr lang="en-US" b="0" i="0" u="none" strike="noStrike" dirty="0">
                <a:solidFill>
                  <a:srgbClr val="000000"/>
                </a:solidFill>
                <a:effectLst/>
              </a:rPr>
              <a:t>Instead of just treating words as isolated symbols — like just strings of letters — we started representing them as vectors. Basically, points in a high-dimensional space.</a:t>
            </a:r>
          </a:p>
          <a:p>
            <a:pPr algn="l">
              <a:buNone/>
            </a:pPr>
            <a:r>
              <a:rPr lang="en-US" b="0" i="0" u="none" strike="noStrike" dirty="0">
                <a:solidFill>
                  <a:srgbClr val="000000"/>
                </a:solidFill>
                <a:effectLst/>
              </a:rPr>
              <a:t>So now, every word isn’t just a word — it’s a position in this big space, and its position tells you something about its meaning.</a:t>
            </a:r>
          </a:p>
          <a:p>
            <a:pPr algn="l">
              <a:buNone/>
            </a:pPr>
            <a:r>
              <a:rPr lang="en-US" b="0" i="0" u="none" strike="noStrike" dirty="0">
                <a:solidFill>
                  <a:srgbClr val="000000"/>
                </a:solidFill>
                <a:effectLst/>
              </a:rPr>
              <a:t>And the cool thing? Words that are </a:t>
            </a:r>
            <a:r>
              <a:rPr lang="en-US" b="0" i="1" u="none" strike="noStrike" dirty="0">
                <a:solidFill>
                  <a:srgbClr val="000000"/>
                </a:solidFill>
                <a:effectLst/>
              </a:rPr>
              <a:t>used</a:t>
            </a:r>
            <a:r>
              <a:rPr lang="en-US" b="0" i="0" u="none" strike="noStrike" dirty="0">
                <a:solidFill>
                  <a:srgbClr val="000000"/>
                </a:solidFill>
                <a:effectLst/>
              </a:rPr>
              <a:t> in similar ways end up </a:t>
            </a:r>
            <a:r>
              <a:rPr lang="en-US" b="0" i="1" u="none" strike="noStrike" dirty="0">
                <a:solidFill>
                  <a:srgbClr val="000000"/>
                </a:solidFill>
                <a:effectLst/>
              </a:rPr>
              <a:t>close</a:t>
            </a:r>
            <a:r>
              <a:rPr lang="en-US" b="0" i="0" u="none" strike="noStrike" dirty="0">
                <a:solidFill>
                  <a:srgbClr val="000000"/>
                </a:solidFill>
                <a:effectLst/>
              </a:rPr>
              <a:t> together in that space. Like, ‘king’ and ‘queen’ might be near each other. Or ‘happy’ and ‘joyful’. You get the idea.</a:t>
            </a:r>
          </a:p>
          <a:p>
            <a:pPr algn="l">
              <a:buNone/>
            </a:pPr>
            <a:r>
              <a:rPr lang="en-US" b="0" i="0" u="none" strike="noStrike" dirty="0">
                <a:solidFill>
                  <a:srgbClr val="000000"/>
                </a:solidFill>
                <a:effectLst/>
              </a:rPr>
              <a:t>Now this high-dimensional space — yeah, it’s a lot of numbers, but that’s what lets the model hold onto more nuance. Like, way more than you could get with those earlier rule-based or statistical models.</a:t>
            </a:r>
          </a:p>
          <a:p>
            <a:pPr algn="l">
              <a:buNone/>
            </a:pPr>
            <a:r>
              <a:rPr lang="en-US" b="0" i="0" u="none" strike="noStrike" dirty="0">
                <a:solidFill>
                  <a:srgbClr val="000000"/>
                </a:solidFill>
                <a:effectLst/>
              </a:rPr>
              <a:t>So take the word ‘Apple’ — with Word2Vec or </a:t>
            </a:r>
            <a:r>
              <a:rPr lang="en-US" b="0" i="0" u="none" strike="noStrike" dirty="0" err="1">
                <a:solidFill>
                  <a:srgbClr val="000000"/>
                </a:solidFill>
                <a:effectLst/>
              </a:rPr>
              <a:t>GloVe</a:t>
            </a:r>
            <a:r>
              <a:rPr lang="en-US" b="0" i="0" u="none" strike="noStrike" dirty="0">
                <a:solidFill>
                  <a:srgbClr val="000000"/>
                </a:solidFill>
                <a:effectLst/>
              </a:rPr>
              <a:t>, its vector doesn’t just say ‘here’s the word’. It also captures stuff like… if ‘Apple’ shows up near ‘tasty’ a lot, that probably means we’re talking about the fruit, not the company.</a:t>
            </a:r>
          </a:p>
          <a:p>
            <a:pPr algn="l">
              <a:buNone/>
            </a:pPr>
            <a:r>
              <a:rPr lang="en-US" b="0" i="0" u="none" strike="noStrike" dirty="0">
                <a:solidFill>
                  <a:srgbClr val="000000"/>
                </a:solidFill>
                <a:effectLst/>
              </a:rPr>
              <a:t>That’s because the model learned that context — from the data.</a:t>
            </a:r>
          </a:p>
          <a:p>
            <a:pPr algn="l"/>
            <a:r>
              <a:rPr lang="en-US" b="0" i="0" u="none" strike="noStrike" dirty="0">
                <a:solidFill>
                  <a:srgbClr val="000000"/>
                </a:solidFill>
                <a:effectLst/>
              </a:rPr>
              <a:t>So yeah, this is what people mean when they say embeddings capture meaning. It’s not just about co-occurrence anymore — it’s about </a:t>
            </a:r>
            <a:r>
              <a:rPr lang="en-US" b="0" i="1" u="none" strike="noStrike" dirty="0">
                <a:solidFill>
                  <a:srgbClr val="000000"/>
                </a:solidFill>
                <a:effectLst/>
              </a:rPr>
              <a:t>rich context</a:t>
            </a:r>
            <a:r>
              <a:rPr lang="en-US" b="0" i="0" u="none" strike="noStrike" dirty="0">
                <a:solidFill>
                  <a:srgbClr val="000000"/>
                </a:solidFill>
                <a:effectLst/>
              </a:rPr>
              <a:t>. And that’s a game-changer for NLP.”</a:t>
            </a:r>
          </a:p>
          <a:p>
            <a:endParaRPr lang="en-US" dirty="0"/>
          </a:p>
        </p:txBody>
      </p:sp>
      <p:sp>
        <p:nvSpPr>
          <p:cNvPr id="4" name="Slide Number Placeholder 3">
            <a:extLst>
              <a:ext uri="{FF2B5EF4-FFF2-40B4-BE49-F238E27FC236}">
                <a16:creationId xmlns:a16="http://schemas.microsoft.com/office/drawing/2014/main" id="{80EB74A5-E67B-716F-590D-8E553F8B614C}"/>
              </a:ext>
            </a:extLst>
          </p:cNvPr>
          <p:cNvSpPr>
            <a:spLocks noGrp="1"/>
          </p:cNvSpPr>
          <p:nvPr>
            <p:ph type="sldNum" sz="quarter" idx="5"/>
          </p:nvPr>
        </p:nvSpPr>
        <p:spPr/>
        <p:txBody>
          <a:bodyPr/>
          <a:lstStyle/>
          <a:p>
            <a:fld id="{9C5F6A36-24B5-0743-9F3F-927763EEB80D}" type="slidenum">
              <a:rPr lang="en-US" smtClean="0"/>
              <a:t>36</a:t>
            </a:fld>
            <a:endParaRPr lang="en-US"/>
          </a:p>
        </p:txBody>
      </p:sp>
    </p:spTree>
    <p:extLst>
      <p:ext uri="{BB962C8B-B14F-4D97-AF65-F5344CB8AC3E}">
        <p14:creationId xmlns:p14="http://schemas.microsoft.com/office/powerpoint/2010/main" val="4234640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3C03-568E-EC77-C966-5740D0866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A9DC9-F144-BCD1-E623-652663D76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0BB2F-E528-FC85-CE5A-ABCDBDFB397E}"/>
              </a:ext>
            </a:extLst>
          </p:cNvPr>
          <p:cNvSpPr>
            <a:spLocks noGrp="1"/>
          </p:cNvSpPr>
          <p:nvPr>
            <p:ph type="body" idx="1"/>
          </p:nvPr>
        </p:nvSpPr>
        <p:spPr/>
        <p:txBody>
          <a:bodyPr/>
          <a:lstStyle/>
          <a:p>
            <a:pPr algn="l">
              <a:buNone/>
            </a:pPr>
            <a:r>
              <a:rPr lang="en-US" b="0" i="0" u="none" strike="noStrike" dirty="0">
                <a:solidFill>
                  <a:srgbClr val="000000"/>
                </a:solidFill>
                <a:effectLst/>
              </a:rPr>
              <a:t>“So building on what we just said — another really cool thing about these high-dimensional word vectors is that they can capture </a:t>
            </a:r>
            <a:r>
              <a:rPr lang="en-US" b="0" i="1" u="none" strike="noStrike" dirty="0">
                <a:solidFill>
                  <a:srgbClr val="000000"/>
                </a:solidFill>
                <a:effectLst/>
              </a:rPr>
              <a:t>different aspects</a:t>
            </a:r>
            <a:r>
              <a:rPr lang="en-US" b="0" i="0" u="none" strike="noStrike" dirty="0">
                <a:solidFill>
                  <a:srgbClr val="000000"/>
                </a:solidFill>
                <a:effectLst/>
              </a:rPr>
              <a:t> of a word, all at once.</a:t>
            </a:r>
          </a:p>
          <a:p>
            <a:pPr algn="l">
              <a:buNone/>
            </a:pPr>
            <a:r>
              <a:rPr lang="en-US" b="0" i="0" u="none" strike="noStrike" dirty="0">
                <a:solidFill>
                  <a:srgbClr val="000000"/>
                </a:solidFill>
                <a:effectLst/>
              </a:rPr>
              <a:t>Like, each dimension in the vector can hold some little piece of information about how that word is used.</a:t>
            </a:r>
          </a:p>
          <a:p>
            <a:pPr algn="l">
              <a:buNone/>
            </a:pPr>
            <a:r>
              <a:rPr lang="en-US" b="0" i="0" u="none" strike="noStrike" dirty="0">
                <a:solidFill>
                  <a:srgbClr val="000000"/>
                </a:solidFill>
                <a:effectLst/>
              </a:rPr>
              <a:t>Maybe one dimension’s picking up on similarity in meaning… another one’s catching part of speech… and another might be tuned to context, like whether it’s usually used in formal or informal settings.</a:t>
            </a:r>
          </a:p>
          <a:p>
            <a:pPr algn="l">
              <a:buNone/>
            </a:pPr>
            <a:r>
              <a:rPr lang="en-US" b="0" i="0" u="none" strike="noStrike" dirty="0">
                <a:solidFill>
                  <a:srgbClr val="000000"/>
                </a:solidFill>
                <a:effectLst/>
              </a:rPr>
              <a:t>So when two words are used in similar ways — say, ‘happy’ and ‘joyful’ — their vectors end up pretty close together.</a:t>
            </a:r>
          </a:p>
          <a:p>
            <a:pPr algn="l">
              <a:buNone/>
            </a:pPr>
            <a:r>
              <a:rPr lang="en-US" b="0" i="0" u="none" strike="noStrike" dirty="0">
                <a:solidFill>
                  <a:srgbClr val="000000"/>
                </a:solidFill>
                <a:effectLst/>
              </a:rPr>
              <a:t>But when you’ve got a word that has multiple meanings, that’s when things get interesting.</a:t>
            </a:r>
          </a:p>
          <a:p>
            <a:pPr algn="l">
              <a:buNone/>
            </a:pPr>
            <a:r>
              <a:rPr lang="en-US" b="0" i="0" u="none" strike="noStrike" dirty="0">
                <a:solidFill>
                  <a:srgbClr val="000000"/>
                </a:solidFill>
                <a:effectLst/>
              </a:rPr>
              <a:t>Take the word ‘suit’.</a:t>
            </a:r>
          </a:p>
          <a:p>
            <a:pPr algn="l">
              <a:buNone/>
            </a:pPr>
            <a:r>
              <a:rPr lang="en-US" b="0" i="0" u="none" strike="noStrike" dirty="0">
                <a:solidFill>
                  <a:srgbClr val="000000"/>
                </a:solidFill>
                <a:effectLst/>
              </a:rPr>
              <a:t>Depending on the context, it could mean clothing — like, what you wear to a wedding.</a:t>
            </a:r>
            <a:br>
              <a:rPr lang="en-US" b="0" i="0" u="none" strike="noStrike" dirty="0">
                <a:solidFill>
                  <a:srgbClr val="000000"/>
                </a:solidFill>
                <a:effectLst/>
              </a:rPr>
            </a:br>
            <a:r>
              <a:rPr lang="en-US" b="0" i="0" u="none" strike="noStrike" dirty="0">
                <a:solidFill>
                  <a:srgbClr val="000000"/>
                </a:solidFill>
                <a:effectLst/>
              </a:rPr>
              <a:t>Or it could mean a legal case — like, a court suit.</a:t>
            </a:r>
          </a:p>
          <a:p>
            <a:pPr algn="l">
              <a:buNone/>
            </a:pPr>
            <a:r>
              <a:rPr lang="en-US" b="0" i="0" u="none" strike="noStrike" dirty="0">
                <a:solidFill>
                  <a:srgbClr val="000000"/>
                </a:solidFill>
                <a:effectLst/>
              </a:rPr>
              <a:t>Now, what embeddings can do — because they’re working in so many dimensions — is encode </a:t>
            </a:r>
            <a:r>
              <a:rPr lang="en-US" b="0" i="1" u="none" strike="noStrike" dirty="0">
                <a:solidFill>
                  <a:srgbClr val="000000"/>
                </a:solidFill>
                <a:effectLst/>
              </a:rPr>
              <a:t>both</a:t>
            </a:r>
            <a:r>
              <a:rPr lang="en-US" b="0" i="0" u="none" strike="noStrike" dirty="0">
                <a:solidFill>
                  <a:srgbClr val="000000"/>
                </a:solidFill>
                <a:effectLst/>
              </a:rPr>
              <a:t> of those meanings at once, in different directions, kind of.</a:t>
            </a:r>
          </a:p>
          <a:p>
            <a:pPr algn="l">
              <a:buNone/>
            </a:pPr>
            <a:r>
              <a:rPr lang="en-US" b="0" i="0" u="none" strike="noStrike" dirty="0">
                <a:solidFill>
                  <a:srgbClr val="000000"/>
                </a:solidFill>
                <a:effectLst/>
              </a:rPr>
              <a:t>So the system can learn that in one context, ‘suit’ is near words like ‘tie’ and ‘blazer’, and in another context, it’s close to things like ‘lawyer’ or ‘court’.</a:t>
            </a:r>
          </a:p>
          <a:p>
            <a:pPr algn="l">
              <a:buNone/>
            </a:pPr>
            <a:r>
              <a:rPr lang="en-US" b="0" i="0" u="none" strike="noStrike" dirty="0">
                <a:solidFill>
                  <a:srgbClr val="000000"/>
                </a:solidFill>
                <a:effectLst/>
              </a:rPr>
              <a:t>And that helps it disambiguate. Like, when you see a sentence like:</a:t>
            </a:r>
            <a:br>
              <a:rPr lang="en-US" b="0" i="0" u="none" strike="noStrike" dirty="0">
                <a:solidFill>
                  <a:srgbClr val="000000"/>
                </a:solidFill>
                <a:effectLst/>
              </a:rPr>
            </a:br>
            <a:r>
              <a:rPr lang="en-US" b="0" i="0" u="none" strike="noStrike" dirty="0">
                <a:solidFill>
                  <a:srgbClr val="000000"/>
                </a:solidFill>
                <a:effectLst/>
              </a:rPr>
              <a:t>‘The company filed a suit’ versus ‘He wore a sharp black suit’ — the model can actually tell the difference, based on the words around it.</a:t>
            </a:r>
          </a:p>
          <a:p>
            <a:pPr algn="l"/>
            <a:r>
              <a:rPr lang="en-US" b="0" i="0" u="none" strike="noStrike" dirty="0">
                <a:solidFill>
                  <a:srgbClr val="000000"/>
                </a:solidFill>
                <a:effectLst/>
              </a:rPr>
              <a:t>So yeah, that’s the power of dimensionality. It’s not just about space — it’s about the </a:t>
            </a:r>
            <a:r>
              <a:rPr lang="en-US" b="0" i="1" u="none" strike="noStrike" dirty="0">
                <a:solidFill>
                  <a:srgbClr val="000000"/>
                </a:solidFill>
                <a:effectLst/>
              </a:rPr>
              <a:t>shape</a:t>
            </a:r>
            <a:r>
              <a:rPr lang="en-US" b="0" i="0" u="none" strike="noStrike" dirty="0">
                <a:solidFill>
                  <a:srgbClr val="000000"/>
                </a:solidFill>
                <a:effectLst/>
              </a:rPr>
              <a:t> of meaning.”</a:t>
            </a:r>
          </a:p>
          <a:p>
            <a:endParaRPr lang="en-US" dirty="0"/>
          </a:p>
        </p:txBody>
      </p:sp>
      <p:sp>
        <p:nvSpPr>
          <p:cNvPr id="4" name="Slide Number Placeholder 3">
            <a:extLst>
              <a:ext uri="{FF2B5EF4-FFF2-40B4-BE49-F238E27FC236}">
                <a16:creationId xmlns:a16="http://schemas.microsoft.com/office/drawing/2014/main" id="{B5430190-7AB5-557D-B292-0116D66DB3F6}"/>
              </a:ext>
            </a:extLst>
          </p:cNvPr>
          <p:cNvSpPr>
            <a:spLocks noGrp="1"/>
          </p:cNvSpPr>
          <p:nvPr>
            <p:ph type="sldNum" sz="quarter" idx="5"/>
          </p:nvPr>
        </p:nvSpPr>
        <p:spPr/>
        <p:txBody>
          <a:bodyPr/>
          <a:lstStyle/>
          <a:p>
            <a:fld id="{9C5F6A36-24B5-0743-9F3F-927763EEB80D}" type="slidenum">
              <a:rPr lang="en-US" smtClean="0"/>
              <a:t>37</a:t>
            </a:fld>
            <a:endParaRPr lang="en-US"/>
          </a:p>
        </p:txBody>
      </p:sp>
    </p:spTree>
    <p:extLst>
      <p:ext uri="{BB962C8B-B14F-4D97-AF65-F5344CB8AC3E}">
        <p14:creationId xmlns:p14="http://schemas.microsoft.com/office/powerpoint/2010/main" val="2601855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7821-0180-C60C-AAC3-A01F0692D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14D94-9AB9-014A-0B18-B5266C6EF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3CD01-1078-8D79-C27F-37460A318658}"/>
              </a:ext>
            </a:extLst>
          </p:cNvPr>
          <p:cNvSpPr>
            <a:spLocks noGrp="1"/>
          </p:cNvSpPr>
          <p:nvPr>
            <p:ph type="body" idx="1"/>
          </p:nvPr>
        </p:nvSpPr>
        <p:spPr/>
        <p:txBody>
          <a:bodyPr/>
          <a:lstStyle/>
          <a:p>
            <a:pPr algn="l">
              <a:buNone/>
            </a:pPr>
            <a:r>
              <a:rPr lang="en-US" b="0" i="0" u="none" strike="noStrike" dirty="0">
                <a:solidFill>
                  <a:srgbClr val="000000"/>
                </a:solidFill>
                <a:effectLst/>
              </a:rPr>
              <a:t>“Alright, so now that we’ve got words living in this high-dimensional space — the next question is: how do we actually </a:t>
            </a:r>
            <a:r>
              <a:rPr lang="en-US" b="0" i="1" u="none" strike="noStrike" dirty="0">
                <a:solidFill>
                  <a:srgbClr val="000000"/>
                </a:solidFill>
                <a:effectLst/>
              </a:rPr>
              <a:t>measure</a:t>
            </a:r>
            <a:r>
              <a:rPr lang="en-US" b="0" i="0" u="none" strike="noStrike" dirty="0">
                <a:solidFill>
                  <a:srgbClr val="000000"/>
                </a:solidFill>
                <a:effectLst/>
              </a:rPr>
              <a:t> how similar two words are?</a:t>
            </a:r>
          </a:p>
          <a:p>
            <a:pPr algn="l">
              <a:buNone/>
            </a:pPr>
            <a:r>
              <a:rPr lang="en-US" b="0" i="0" u="none" strike="noStrike" dirty="0">
                <a:solidFill>
                  <a:srgbClr val="000000"/>
                </a:solidFill>
                <a:effectLst/>
              </a:rPr>
              <a:t>And that’s where distance metrics come in.</a:t>
            </a:r>
          </a:p>
          <a:p>
            <a:pPr algn="l">
              <a:buNone/>
            </a:pPr>
            <a:r>
              <a:rPr lang="en-US" b="0" i="0" u="none" strike="noStrike" dirty="0">
                <a:solidFill>
                  <a:srgbClr val="000000"/>
                </a:solidFill>
                <a:effectLst/>
              </a:rPr>
              <a:t>So, one really common one is called </a:t>
            </a:r>
            <a:r>
              <a:rPr lang="en-US" b="1" i="0" u="none" strike="noStrike" dirty="0">
                <a:solidFill>
                  <a:srgbClr val="000000"/>
                </a:solidFill>
                <a:effectLst/>
              </a:rPr>
              <a:t>cosine similarity</a:t>
            </a:r>
            <a:r>
              <a:rPr lang="en-US" b="0" i="0" u="none" strike="noStrike" dirty="0">
                <a:solidFill>
                  <a:srgbClr val="000000"/>
                </a:solidFill>
                <a:effectLst/>
              </a:rPr>
              <a:t> — and yeah, it sounds </a:t>
            </a:r>
            <a:r>
              <a:rPr lang="en-US" b="0" i="0" u="none" strike="noStrike" dirty="0" err="1">
                <a:solidFill>
                  <a:srgbClr val="000000"/>
                </a:solidFill>
                <a:effectLst/>
              </a:rPr>
              <a:t>kinda</a:t>
            </a:r>
            <a:r>
              <a:rPr lang="en-US" b="0" i="0" u="none" strike="noStrike" dirty="0">
                <a:solidFill>
                  <a:srgbClr val="000000"/>
                </a:solidFill>
                <a:effectLst/>
              </a:rPr>
              <a:t> </a:t>
            </a:r>
            <a:r>
              <a:rPr lang="en-US" b="0" i="0" u="none" strike="noStrike" dirty="0" err="1">
                <a:solidFill>
                  <a:srgbClr val="000000"/>
                </a:solidFill>
                <a:effectLst/>
              </a:rPr>
              <a:t>mathy</a:t>
            </a:r>
            <a:r>
              <a:rPr lang="en-US" b="0" i="0" u="none" strike="noStrike" dirty="0">
                <a:solidFill>
                  <a:srgbClr val="000000"/>
                </a:solidFill>
                <a:effectLst/>
              </a:rPr>
              <a:t>, but the idea is actually pretty simple.</a:t>
            </a:r>
          </a:p>
          <a:p>
            <a:pPr algn="l">
              <a:buNone/>
            </a:pPr>
            <a:r>
              <a:rPr lang="en-US" b="0" i="0" u="none" strike="noStrike" dirty="0">
                <a:solidFill>
                  <a:srgbClr val="000000"/>
                </a:solidFill>
                <a:effectLst/>
              </a:rPr>
              <a:t>You're basically asking: how close are these two vectors in terms of direction?</a:t>
            </a:r>
          </a:p>
          <a:p>
            <a:pPr algn="l">
              <a:buNone/>
            </a:pPr>
            <a:r>
              <a:rPr lang="en-US" b="0" i="0" u="none" strike="noStrike" dirty="0">
                <a:solidFill>
                  <a:srgbClr val="000000"/>
                </a:solidFill>
                <a:effectLst/>
              </a:rPr>
              <a:t>Not necessarily how far apart they are in space, but how aligned they are — like, are they pointing the same way?</a:t>
            </a:r>
          </a:p>
          <a:p>
            <a:pPr algn="l">
              <a:buNone/>
            </a:pPr>
            <a:r>
              <a:rPr lang="en-US" b="0" i="0" u="none" strike="noStrike" dirty="0">
                <a:solidFill>
                  <a:srgbClr val="000000"/>
                </a:solidFill>
                <a:effectLst/>
              </a:rPr>
              <a:t>So for example, if you look at the word ‘king’, and then check how close it is to ‘queen’ versus, say, ‘car’ — cosine similarity will usually tell you that ‘king’ and ‘queen’ are way closer.</a:t>
            </a:r>
          </a:p>
          <a:p>
            <a:pPr algn="l">
              <a:buNone/>
            </a:pPr>
            <a:r>
              <a:rPr lang="en-US" b="0" i="0" u="none" strike="noStrike" dirty="0">
                <a:solidFill>
                  <a:srgbClr val="000000"/>
                </a:solidFill>
                <a:effectLst/>
              </a:rPr>
              <a:t>And that makes sense, right?</a:t>
            </a:r>
          </a:p>
          <a:p>
            <a:pPr algn="l">
              <a:buNone/>
            </a:pPr>
            <a:r>
              <a:rPr lang="en-US" b="0" i="0" u="none" strike="noStrike" dirty="0">
                <a:solidFill>
                  <a:srgbClr val="000000"/>
                </a:solidFill>
                <a:effectLst/>
              </a:rPr>
              <a:t>Because they’re often used in similar contexts — royalty, titles, leadership — even though the actual words are different.</a:t>
            </a:r>
          </a:p>
          <a:p>
            <a:pPr algn="l">
              <a:buNone/>
            </a:pPr>
            <a:r>
              <a:rPr lang="en-US" b="0" i="0" u="none" strike="noStrike" dirty="0">
                <a:solidFill>
                  <a:srgbClr val="000000"/>
                </a:solidFill>
                <a:effectLst/>
              </a:rPr>
              <a:t>So this kind of metric helps the model figure out which words are semantically similar, based on how they’re positioned in the vector space.</a:t>
            </a:r>
          </a:p>
          <a:p>
            <a:pPr algn="l"/>
            <a:r>
              <a:rPr lang="en-US" b="0" i="0" u="none" strike="noStrike" dirty="0">
                <a:solidFill>
                  <a:srgbClr val="000000"/>
                </a:solidFill>
                <a:effectLst/>
              </a:rPr>
              <a:t>And yeah, this is a big deal — because it means the system doesn’t just know which words show up together, it actually starts to understand </a:t>
            </a:r>
            <a:r>
              <a:rPr lang="en-US" b="0" i="1" u="none" strike="noStrike" dirty="0">
                <a:solidFill>
                  <a:srgbClr val="000000"/>
                </a:solidFill>
                <a:effectLst/>
              </a:rPr>
              <a:t>how</a:t>
            </a:r>
            <a:r>
              <a:rPr lang="en-US" b="0" i="0" u="none" strike="noStrike" dirty="0">
                <a:solidFill>
                  <a:srgbClr val="000000"/>
                </a:solidFill>
                <a:effectLst/>
              </a:rPr>
              <a:t> they relate to each other.”</a:t>
            </a:r>
          </a:p>
          <a:p>
            <a:endParaRPr lang="en-US" dirty="0"/>
          </a:p>
        </p:txBody>
      </p:sp>
      <p:sp>
        <p:nvSpPr>
          <p:cNvPr id="4" name="Slide Number Placeholder 3">
            <a:extLst>
              <a:ext uri="{FF2B5EF4-FFF2-40B4-BE49-F238E27FC236}">
                <a16:creationId xmlns:a16="http://schemas.microsoft.com/office/drawing/2014/main" id="{23FB6EF3-6AB7-1910-871F-C171DF865AB5}"/>
              </a:ext>
            </a:extLst>
          </p:cNvPr>
          <p:cNvSpPr>
            <a:spLocks noGrp="1"/>
          </p:cNvSpPr>
          <p:nvPr>
            <p:ph type="sldNum" sz="quarter" idx="5"/>
          </p:nvPr>
        </p:nvSpPr>
        <p:spPr/>
        <p:txBody>
          <a:bodyPr/>
          <a:lstStyle/>
          <a:p>
            <a:fld id="{9C5F6A36-24B5-0743-9F3F-927763EEB80D}" type="slidenum">
              <a:rPr lang="en-US" smtClean="0"/>
              <a:t>38</a:t>
            </a:fld>
            <a:endParaRPr lang="en-US"/>
          </a:p>
        </p:txBody>
      </p:sp>
    </p:spTree>
    <p:extLst>
      <p:ext uri="{BB962C8B-B14F-4D97-AF65-F5344CB8AC3E}">
        <p14:creationId xmlns:p14="http://schemas.microsoft.com/office/powerpoint/2010/main" val="2193144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BCEE-E274-5976-40D0-1B00D0BF7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0A06F-E17C-EA1A-2BA5-0C6DD12C1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6CE3C-624E-3B50-BD7D-189C46282E68}"/>
              </a:ext>
            </a:extLst>
          </p:cNvPr>
          <p:cNvSpPr>
            <a:spLocks noGrp="1"/>
          </p:cNvSpPr>
          <p:nvPr>
            <p:ph type="body" idx="1"/>
          </p:nvPr>
        </p:nvSpPr>
        <p:spPr/>
        <p:txBody>
          <a:bodyPr/>
          <a:lstStyle/>
          <a:p>
            <a:pPr algn="l">
              <a:buNone/>
            </a:pPr>
            <a:r>
              <a:rPr lang="en-US" b="0" i="0" u="none" strike="noStrike" dirty="0">
                <a:solidFill>
                  <a:srgbClr val="000000"/>
                </a:solidFill>
                <a:effectLst/>
              </a:rPr>
              <a:t>“So another big win for these high-dimensional word embeddings is how well they scale — like, how they handle more and more data.</a:t>
            </a:r>
          </a:p>
          <a:p>
            <a:pPr algn="l">
              <a:buNone/>
            </a:pPr>
            <a:r>
              <a:rPr lang="en-US" b="0" i="0" u="none" strike="noStrike" dirty="0">
                <a:solidFill>
                  <a:srgbClr val="000000"/>
                </a:solidFill>
                <a:effectLst/>
              </a:rPr>
              <a:t>Because here’s the thing — the bigger your training corpus gets, the more variety and nuance you get in language.</a:t>
            </a:r>
          </a:p>
          <a:p>
            <a:pPr algn="l">
              <a:buNone/>
            </a:pPr>
            <a:r>
              <a:rPr lang="en-US" b="0" i="0" u="none" strike="noStrike" dirty="0">
                <a:solidFill>
                  <a:srgbClr val="000000"/>
                </a:solidFill>
                <a:effectLst/>
              </a:rPr>
              <a:t>You’ve got different writing styles, different topics, different ways people use the same word — and the model has to keep up with </a:t>
            </a:r>
            <a:r>
              <a:rPr lang="en-US" b="0" i="1" u="none" strike="noStrike" dirty="0">
                <a:solidFill>
                  <a:srgbClr val="000000"/>
                </a:solidFill>
                <a:effectLst/>
              </a:rPr>
              <a:t>all</a:t>
            </a:r>
            <a:r>
              <a:rPr lang="en-US" b="0" i="0" u="none" strike="noStrike" dirty="0">
                <a:solidFill>
                  <a:srgbClr val="000000"/>
                </a:solidFill>
                <a:effectLst/>
              </a:rPr>
              <a:t> of that.</a:t>
            </a:r>
          </a:p>
          <a:p>
            <a:pPr algn="l">
              <a:buNone/>
            </a:pPr>
            <a:r>
              <a:rPr lang="en-US" b="0" i="0" u="none" strike="noStrike" dirty="0">
                <a:solidFill>
                  <a:srgbClr val="000000"/>
                </a:solidFill>
                <a:effectLst/>
              </a:rPr>
              <a:t>Now the cool part is: these vector spaces? They </a:t>
            </a:r>
            <a:r>
              <a:rPr lang="en-US" b="0" i="1" u="none" strike="noStrike" dirty="0">
                <a:solidFill>
                  <a:srgbClr val="000000"/>
                </a:solidFill>
                <a:effectLst/>
              </a:rPr>
              <a:t>can</a:t>
            </a:r>
            <a:r>
              <a:rPr lang="en-US" b="0" i="0" u="none" strike="noStrike" dirty="0">
                <a:solidFill>
                  <a:srgbClr val="000000"/>
                </a:solidFill>
                <a:effectLst/>
              </a:rPr>
              <a:t> keep up.</a:t>
            </a:r>
          </a:p>
          <a:p>
            <a:pPr algn="l">
              <a:buNone/>
            </a:pPr>
            <a:r>
              <a:rPr lang="en-US" b="0" i="0" u="none" strike="noStrike" dirty="0">
                <a:solidFill>
                  <a:srgbClr val="000000"/>
                </a:solidFill>
                <a:effectLst/>
              </a:rPr>
              <a:t>As you feed the model more and more text — say, something huge like all of Wikipedia — the vectors actually get better.</a:t>
            </a:r>
          </a:p>
          <a:p>
            <a:pPr algn="l">
              <a:buNone/>
            </a:pPr>
            <a:r>
              <a:rPr lang="en-US" b="0" i="0" u="none" strike="noStrike" dirty="0">
                <a:solidFill>
                  <a:srgbClr val="000000"/>
                </a:solidFill>
                <a:effectLst/>
              </a:rPr>
              <a:t>They start to reflect the complexity of language in a more refined way.</a:t>
            </a:r>
          </a:p>
          <a:p>
            <a:pPr algn="l">
              <a:buNone/>
            </a:pPr>
            <a:r>
              <a:rPr lang="en-US" b="0" i="0" u="none" strike="noStrike" dirty="0">
                <a:solidFill>
                  <a:srgbClr val="000000"/>
                </a:solidFill>
                <a:effectLst/>
              </a:rPr>
              <a:t>So take a word like ‘model’.</a:t>
            </a:r>
          </a:p>
          <a:p>
            <a:pPr algn="l">
              <a:buNone/>
            </a:pPr>
            <a:r>
              <a:rPr lang="en-US" b="0" i="0" u="none" strike="noStrike" dirty="0">
                <a:solidFill>
                  <a:srgbClr val="000000"/>
                </a:solidFill>
                <a:effectLst/>
              </a:rPr>
              <a:t>In one context, that could mean a fashion model.</a:t>
            </a:r>
            <a:br>
              <a:rPr lang="en-US" b="0" i="0" u="none" strike="noStrike" dirty="0">
                <a:solidFill>
                  <a:srgbClr val="000000"/>
                </a:solidFill>
                <a:effectLst/>
              </a:rPr>
            </a:br>
            <a:r>
              <a:rPr lang="en-US" b="0" i="0" u="none" strike="noStrike" dirty="0">
                <a:solidFill>
                  <a:srgbClr val="000000"/>
                </a:solidFill>
                <a:effectLst/>
              </a:rPr>
              <a:t>In another, it might mean a scientific model, or a machine learning model.</a:t>
            </a:r>
          </a:p>
          <a:p>
            <a:pPr algn="l">
              <a:buNone/>
            </a:pPr>
            <a:r>
              <a:rPr lang="en-US" b="0" i="0" u="none" strike="noStrike" dirty="0">
                <a:solidFill>
                  <a:srgbClr val="000000"/>
                </a:solidFill>
                <a:effectLst/>
              </a:rPr>
              <a:t>And when you train on a big enough corpus, the model can start to pick up on those differences — because it’s seen the word ‘model’ used in all those ways, across all those domains.</a:t>
            </a:r>
          </a:p>
          <a:p>
            <a:pPr algn="l"/>
            <a:r>
              <a:rPr lang="en-US" b="0" i="0" u="none" strike="noStrike" dirty="0">
                <a:solidFill>
                  <a:srgbClr val="000000"/>
                </a:solidFill>
                <a:effectLst/>
              </a:rPr>
              <a:t>So yeah, high-dimensional embeddings don’t just work — they </a:t>
            </a:r>
            <a:r>
              <a:rPr lang="en-US" b="0" i="1" u="none" strike="noStrike" dirty="0">
                <a:solidFill>
                  <a:srgbClr val="000000"/>
                </a:solidFill>
                <a:effectLst/>
              </a:rPr>
              <a:t>scale</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The more you give them, the more meaning they can capture.”</a:t>
            </a:r>
          </a:p>
          <a:p>
            <a:endParaRPr lang="en-US" dirty="0"/>
          </a:p>
        </p:txBody>
      </p:sp>
      <p:sp>
        <p:nvSpPr>
          <p:cNvPr id="4" name="Slide Number Placeholder 3">
            <a:extLst>
              <a:ext uri="{FF2B5EF4-FFF2-40B4-BE49-F238E27FC236}">
                <a16:creationId xmlns:a16="http://schemas.microsoft.com/office/drawing/2014/main" id="{230AF8E5-4DAB-AE3D-889A-9E997957167E}"/>
              </a:ext>
            </a:extLst>
          </p:cNvPr>
          <p:cNvSpPr>
            <a:spLocks noGrp="1"/>
          </p:cNvSpPr>
          <p:nvPr>
            <p:ph type="sldNum" sz="quarter" idx="5"/>
          </p:nvPr>
        </p:nvSpPr>
        <p:spPr/>
        <p:txBody>
          <a:bodyPr/>
          <a:lstStyle/>
          <a:p>
            <a:fld id="{9C5F6A36-24B5-0743-9F3F-927763EEB80D}" type="slidenum">
              <a:rPr lang="en-US" smtClean="0"/>
              <a:t>39</a:t>
            </a:fld>
            <a:endParaRPr lang="en-US"/>
          </a:p>
        </p:txBody>
      </p:sp>
    </p:spTree>
    <p:extLst>
      <p:ext uri="{BB962C8B-B14F-4D97-AF65-F5344CB8AC3E}">
        <p14:creationId xmlns:p14="http://schemas.microsoft.com/office/powerpoint/2010/main" val="3880459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D562-8648-67B2-09B6-3E29E2C57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912EA-A4CE-D648-6561-55975CE73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389F9-7BBA-A091-0FE6-316009727FBA}"/>
              </a:ext>
            </a:extLst>
          </p:cNvPr>
          <p:cNvSpPr>
            <a:spLocks noGrp="1"/>
          </p:cNvSpPr>
          <p:nvPr>
            <p:ph type="body" idx="1"/>
          </p:nvPr>
        </p:nvSpPr>
        <p:spPr/>
        <p:txBody>
          <a:bodyPr/>
          <a:lstStyle/>
          <a:p>
            <a:pPr algn="l">
              <a:buNone/>
            </a:pPr>
            <a:r>
              <a:rPr lang="en-US" b="0" i="0" u="none" strike="noStrike" dirty="0">
                <a:solidFill>
                  <a:srgbClr val="000000"/>
                </a:solidFill>
                <a:effectLst/>
              </a:rPr>
              <a:t>“So here’s where things get really wild — and honestly, </a:t>
            </a:r>
            <a:r>
              <a:rPr lang="en-US" b="0" i="0" u="none" strike="noStrike" dirty="0" err="1">
                <a:solidFill>
                  <a:srgbClr val="000000"/>
                </a:solidFill>
                <a:effectLst/>
              </a:rPr>
              <a:t>kinda</a:t>
            </a:r>
            <a:r>
              <a:rPr lang="en-US" b="0" i="0" u="none" strike="noStrike" dirty="0">
                <a:solidFill>
                  <a:srgbClr val="000000"/>
                </a:solidFill>
                <a:effectLst/>
              </a:rPr>
              <a:t> cool.</a:t>
            </a:r>
          </a:p>
          <a:p>
            <a:pPr algn="l">
              <a:buNone/>
            </a:pPr>
            <a:r>
              <a:rPr lang="en-US" b="0" i="0" u="none" strike="noStrike" dirty="0">
                <a:solidFill>
                  <a:srgbClr val="000000"/>
                </a:solidFill>
                <a:effectLst/>
              </a:rPr>
              <a:t>Techniques like Word2Vec and </a:t>
            </a:r>
            <a:r>
              <a:rPr lang="en-US" b="0" i="0" u="none" strike="noStrike" dirty="0" err="1">
                <a:solidFill>
                  <a:srgbClr val="000000"/>
                </a:solidFill>
                <a:effectLst/>
              </a:rPr>
              <a:t>GloVe</a:t>
            </a:r>
            <a:r>
              <a:rPr lang="en-US" b="0" i="0" u="none" strike="noStrike" dirty="0">
                <a:solidFill>
                  <a:srgbClr val="000000"/>
                </a:solidFill>
                <a:effectLst/>
              </a:rPr>
              <a:t> don’t rely on anyone labeling the data. They’re what we call </a:t>
            </a:r>
            <a:r>
              <a:rPr lang="en-US" b="0" i="1" u="none" strike="noStrike" dirty="0">
                <a:solidFill>
                  <a:srgbClr val="000000"/>
                </a:solidFill>
                <a:effectLst/>
              </a:rPr>
              <a:t>unsupervised</a:t>
            </a:r>
            <a:r>
              <a:rPr lang="en-US" b="0" i="0" u="none" strike="noStrike" dirty="0">
                <a:solidFill>
                  <a:srgbClr val="000000"/>
                </a:solidFill>
                <a:effectLst/>
              </a:rPr>
              <a:t>, which basically means they learn just by looking at tons and tons of raw text — no human guidance needed.</a:t>
            </a:r>
          </a:p>
          <a:p>
            <a:pPr algn="l">
              <a:buNone/>
            </a:pPr>
            <a:r>
              <a:rPr lang="en-US" b="0" i="0" u="none" strike="noStrike" dirty="0">
                <a:solidFill>
                  <a:srgbClr val="000000"/>
                </a:solidFill>
                <a:effectLst/>
              </a:rPr>
              <a:t>And somehow — just from spotting patterns in how words are used — they start to pick up on some really deep relationships.</a:t>
            </a:r>
          </a:p>
          <a:p>
            <a:pPr algn="l">
              <a:buNone/>
            </a:pPr>
            <a:r>
              <a:rPr lang="en-US" b="0" i="0" u="none" strike="noStrike" dirty="0">
                <a:solidFill>
                  <a:srgbClr val="000000"/>
                </a:solidFill>
                <a:effectLst/>
              </a:rPr>
              <a:t>Like, check this out:</a:t>
            </a:r>
          </a:p>
          <a:p>
            <a:pPr algn="l">
              <a:buNone/>
            </a:pPr>
            <a:r>
              <a:rPr lang="en-US" b="0" i="0" u="none" strike="noStrike" dirty="0">
                <a:solidFill>
                  <a:srgbClr val="000000"/>
                </a:solidFill>
                <a:effectLst/>
              </a:rPr>
              <a:t>You can take the vector for </a:t>
            </a:r>
            <a:r>
              <a:rPr lang="en-US" b="0" i="1" u="none" strike="noStrike" dirty="0">
                <a:solidFill>
                  <a:srgbClr val="000000"/>
                </a:solidFill>
                <a:effectLst/>
              </a:rPr>
              <a:t>king</a:t>
            </a:r>
            <a:r>
              <a:rPr lang="en-US" b="0" i="0" u="none" strike="noStrike" dirty="0">
                <a:solidFill>
                  <a:srgbClr val="000000"/>
                </a:solidFill>
                <a:effectLst/>
              </a:rPr>
              <a:t>, subtract the vector for </a:t>
            </a:r>
            <a:r>
              <a:rPr lang="en-US" b="0" i="1" u="none" strike="noStrike" dirty="0">
                <a:solidFill>
                  <a:srgbClr val="000000"/>
                </a:solidFill>
                <a:effectLst/>
              </a:rPr>
              <a:t>man</a:t>
            </a:r>
            <a:r>
              <a:rPr lang="en-US" b="0" i="0" u="none" strike="noStrike" dirty="0">
                <a:solidFill>
                  <a:srgbClr val="000000"/>
                </a:solidFill>
                <a:effectLst/>
              </a:rPr>
              <a:t>, and then add the vector for </a:t>
            </a:r>
            <a:r>
              <a:rPr lang="en-US" b="0" i="1" u="none" strike="noStrike" dirty="0">
                <a:solidFill>
                  <a:srgbClr val="000000"/>
                </a:solidFill>
                <a:effectLst/>
              </a:rPr>
              <a:t>woman</a:t>
            </a:r>
            <a:r>
              <a:rPr lang="en-US" b="0" i="0" u="none" strike="noStrike" dirty="0">
                <a:solidFill>
                  <a:srgbClr val="000000"/>
                </a:solidFill>
                <a:effectLst/>
              </a:rPr>
              <a:t> — and what do you get?</a:t>
            </a:r>
          </a:p>
          <a:p>
            <a:pPr algn="l">
              <a:buNone/>
            </a:pPr>
            <a:r>
              <a:rPr lang="en-US" b="0" i="0" u="none" strike="noStrike" dirty="0">
                <a:solidFill>
                  <a:srgbClr val="000000"/>
                </a:solidFill>
                <a:effectLst/>
              </a:rPr>
              <a:t>Pretty close to </a:t>
            </a:r>
            <a:r>
              <a:rPr lang="en-US" b="0" i="1" u="none" strike="noStrike" dirty="0">
                <a:solidFill>
                  <a:srgbClr val="000000"/>
                </a:solidFill>
                <a:effectLst/>
              </a:rPr>
              <a:t>queen</a:t>
            </a:r>
            <a:r>
              <a:rPr lang="en-US" b="0" i="0" u="none" strike="noStrike" dirty="0">
                <a:solidFill>
                  <a:srgbClr val="000000"/>
                </a:solidFill>
                <a:effectLst/>
              </a:rPr>
              <a:t>.</a:t>
            </a:r>
          </a:p>
          <a:p>
            <a:pPr algn="l">
              <a:buNone/>
            </a:pPr>
            <a:r>
              <a:rPr lang="en-US" b="0" i="0" u="none" strike="noStrike" dirty="0">
                <a:solidFill>
                  <a:srgbClr val="000000"/>
                </a:solidFill>
                <a:effectLst/>
              </a:rPr>
              <a:t>That’s not a trick — that’s just the math working. Because these embeddings don’t just memorize positions — they capture </a:t>
            </a:r>
            <a:r>
              <a:rPr lang="en-US" b="0" i="1" u="none" strike="noStrike" dirty="0">
                <a:solidFill>
                  <a:srgbClr val="000000"/>
                </a:solidFill>
                <a:effectLst/>
              </a:rPr>
              <a:t>relationships</a:t>
            </a:r>
            <a:r>
              <a:rPr lang="en-US" b="0" i="0" u="none" strike="noStrike" dirty="0">
                <a:solidFill>
                  <a:srgbClr val="000000"/>
                </a:solidFill>
                <a:effectLst/>
              </a:rPr>
              <a:t>.</a:t>
            </a:r>
          </a:p>
          <a:p>
            <a:pPr algn="l">
              <a:buNone/>
            </a:pPr>
            <a:r>
              <a:rPr lang="en-US" b="0" i="0" u="none" strike="noStrike" dirty="0">
                <a:solidFill>
                  <a:srgbClr val="000000"/>
                </a:solidFill>
                <a:effectLst/>
              </a:rPr>
              <a:t>And it works for all kinds of stuff:</a:t>
            </a:r>
          </a:p>
          <a:p>
            <a:pPr algn="l">
              <a:buFont typeface="Arial" panose="020B0604020202020204" pitchFamily="34" charset="0"/>
              <a:buChar char="•"/>
            </a:pPr>
            <a:r>
              <a:rPr lang="en-US" b="0" i="0" u="none" strike="noStrike" dirty="0">
                <a:solidFill>
                  <a:srgbClr val="000000"/>
                </a:solidFill>
                <a:effectLst/>
              </a:rPr>
              <a:t>Like </a:t>
            </a:r>
            <a:r>
              <a:rPr lang="en-US" b="0" i="1" u="none" strike="noStrike" dirty="0">
                <a:solidFill>
                  <a:srgbClr val="000000"/>
                </a:solidFill>
                <a:effectLst/>
              </a:rPr>
              <a:t>walked</a:t>
            </a:r>
            <a:r>
              <a:rPr lang="en-US" b="0" i="0" u="none" strike="noStrike" dirty="0">
                <a:solidFill>
                  <a:srgbClr val="000000"/>
                </a:solidFill>
                <a:effectLst/>
              </a:rPr>
              <a:t> and </a:t>
            </a:r>
            <a:r>
              <a:rPr lang="en-US" b="0" i="1" u="none" strike="noStrike" dirty="0">
                <a:solidFill>
                  <a:srgbClr val="000000"/>
                </a:solidFill>
                <a:effectLst/>
              </a:rPr>
              <a:t>walking</a:t>
            </a:r>
            <a:r>
              <a:rPr lang="en-US" b="0" i="0" u="none" strike="noStrike" dirty="0">
                <a:solidFill>
                  <a:srgbClr val="000000"/>
                </a:solidFill>
                <a:effectLst/>
              </a:rPr>
              <a:t> line up in a similar way to </a:t>
            </a:r>
            <a:r>
              <a:rPr lang="en-US" b="0" i="1" u="none" strike="noStrike" dirty="0">
                <a:solidFill>
                  <a:srgbClr val="000000"/>
                </a:solidFill>
                <a:effectLst/>
              </a:rPr>
              <a:t>swam</a:t>
            </a:r>
            <a:r>
              <a:rPr lang="en-US" b="0" i="0" u="none" strike="noStrike" dirty="0">
                <a:solidFill>
                  <a:srgbClr val="000000"/>
                </a:solidFill>
                <a:effectLst/>
              </a:rPr>
              <a:t> and </a:t>
            </a:r>
            <a:r>
              <a:rPr lang="en-US" b="0" i="1" u="none" strike="noStrike" dirty="0">
                <a:solidFill>
                  <a:srgbClr val="000000"/>
                </a:solidFill>
                <a:effectLst/>
              </a:rPr>
              <a:t>swimming</a:t>
            </a:r>
            <a:r>
              <a:rPr lang="en-US" b="0" i="0" u="none" strike="noStrike" dirty="0">
                <a:solidFill>
                  <a:srgbClr val="000000"/>
                </a:solidFill>
                <a:effectLst/>
              </a:rPr>
              <a:t> — that’s verb tense.</a:t>
            </a:r>
          </a:p>
          <a:p>
            <a:pPr algn="l">
              <a:buFont typeface="Arial" panose="020B0604020202020204" pitchFamily="34" charset="0"/>
              <a:buChar char="•"/>
            </a:pPr>
            <a:r>
              <a:rPr lang="en-US" b="0" i="0" u="none" strike="noStrike" dirty="0">
                <a:solidFill>
                  <a:srgbClr val="000000"/>
                </a:solidFill>
                <a:effectLst/>
              </a:rPr>
              <a:t>Or </a:t>
            </a:r>
            <a:r>
              <a:rPr lang="en-US" b="0" i="1" u="none" strike="noStrike" dirty="0">
                <a:solidFill>
                  <a:srgbClr val="000000"/>
                </a:solidFill>
                <a:effectLst/>
              </a:rPr>
              <a:t>Germany</a:t>
            </a:r>
            <a:r>
              <a:rPr lang="en-US" b="0" i="0" u="none" strike="noStrike" dirty="0">
                <a:solidFill>
                  <a:srgbClr val="000000"/>
                </a:solidFill>
                <a:effectLst/>
              </a:rPr>
              <a:t> to </a:t>
            </a:r>
            <a:r>
              <a:rPr lang="en-US" b="0" i="1" u="none" strike="noStrike" dirty="0">
                <a:solidFill>
                  <a:srgbClr val="000000"/>
                </a:solidFill>
                <a:effectLst/>
              </a:rPr>
              <a:t>Berlin</a:t>
            </a:r>
            <a:r>
              <a:rPr lang="en-US" b="0" i="0" u="none" strike="noStrike" dirty="0">
                <a:solidFill>
                  <a:srgbClr val="000000"/>
                </a:solidFill>
                <a:effectLst/>
              </a:rPr>
              <a:t> the same way </a:t>
            </a:r>
            <a:r>
              <a:rPr lang="en-US" b="0" i="1" u="none" strike="noStrike" dirty="0">
                <a:solidFill>
                  <a:srgbClr val="000000"/>
                </a:solidFill>
                <a:effectLst/>
              </a:rPr>
              <a:t>Japan</a:t>
            </a:r>
            <a:r>
              <a:rPr lang="en-US" b="0" i="0" u="none" strike="noStrike" dirty="0">
                <a:solidFill>
                  <a:srgbClr val="000000"/>
                </a:solidFill>
                <a:effectLst/>
              </a:rPr>
              <a:t> is to </a:t>
            </a:r>
            <a:r>
              <a:rPr lang="en-US" b="0" i="1" u="none" strike="noStrike" dirty="0">
                <a:solidFill>
                  <a:srgbClr val="000000"/>
                </a:solidFill>
                <a:effectLst/>
              </a:rPr>
              <a:t>Tokyo</a:t>
            </a:r>
            <a:r>
              <a:rPr lang="en-US" b="0" i="0" u="none" strike="noStrike" dirty="0">
                <a:solidFill>
                  <a:srgbClr val="000000"/>
                </a:solidFill>
                <a:effectLst/>
              </a:rPr>
              <a:t> — that’s country and capital.</a:t>
            </a:r>
          </a:p>
          <a:p>
            <a:pPr algn="l">
              <a:buNone/>
            </a:pPr>
            <a:r>
              <a:rPr lang="en-US" b="0" i="0" u="none" strike="noStrike" dirty="0">
                <a:solidFill>
                  <a:srgbClr val="000000"/>
                </a:solidFill>
                <a:effectLst/>
              </a:rPr>
              <a:t>These are what we call </a:t>
            </a:r>
            <a:r>
              <a:rPr lang="en-US" b="0" i="1" u="none" strike="noStrike" dirty="0">
                <a:solidFill>
                  <a:srgbClr val="000000"/>
                </a:solidFill>
                <a:effectLst/>
              </a:rPr>
              <a:t>analogies</a:t>
            </a:r>
            <a:r>
              <a:rPr lang="en-US" b="0" i="0" u="none" strike="noStrike" dirty="0">
                <a:solidFill>
                  <a:srgbClr val="000000"/>
                </a:solidFill>
                <a:effectLst/>
              </a:rPr>
              <a:t> in vector space. And the fact that these pop out of unsupervised learning? That’s seriously powerful.</a:t>
            </a:r>
          </a:p>
          <a:p>
            <a:pPr algn="l">
              <a:buNone/>
            </a:pPr>
            <a:r>
              <a:rPr lang="en-US" b="0" i="0" u="none" strike="noStrike" dirty="0">
                <a:solidFill>
                  <a:srgbClr val="000000"/>
                </a:solidFill>
                <a:effectLst/>
              </a:rPr>
              <a:t>It means we’ve got these models that can find meaning just by observing — no definitions, no dictionaries, just raw usage patterns.</a:t>
            </a:r>
          </a:p>
          <a:p>
            <a:pPr algn="l"/>
            <a:r>
              <a:rPr lang="en-US" b="0" i="0" u="none" strike="noStrike" dirty="0">
                <a:solidFill>
                  <a:srgbClr val="000000"/>
                </a:solidFill>
                <a:effectLst/>
              </a:rPr>
              <a:t>And that’s a big part of what makes Word2Vec and </a:t>
            </a:r>
            <a:r>
              <a:rPr lang="en-US" b="0" i="0" u="none" strike="noStrike" dirty="0" err="1">
                <a:solidFill>
                  <a:srgbClr val="000000"/>
                </a:solidFill>
                <a:effectLst/>
              </a:rPr>
              <a:t>GloVe</a:t>
            </a:r>
            <a:r>
              <a:rPr lang="en-US" b="0" i="0" u="none" strike="noStrike" dirty="0">
                <a:solidFill>
                  <a:srgbClr val="000000"/>
                </a:solidFill>
                <a:effectLst/>
              </a:rPr>
              <a:t> so game-changing.”</a:t>
            </a:r>
          </a:p>
          <a:p>
            <a:endParaRPr lang="en-US" dirty="0"/>
          </a:p>
        </p:txBody>
      </p:sp>
      <p:sp>
        <p:nvSpPr>
          <p:cNvPr id="4" name="Slide Number Placeholder 3">
            <a:extLst>
              <a:ext uri="{FF2B5EF4-FFF2-40B4-BE49-F238E27FC236}">
                <a16:creationId xmlns:a16="http://schemas.microsoft.com/office/drawing/2014/main" id="{65576103-AF86-483D-71BB-A7F78C31F7ED}"/>
              </a:ext>
            </a:extLst>
          </p:cNvPr>
          <p:cNvSpPr>
            <a:spLocks noGrp="1"/>
          </p:cNvSpPr>
          <p:nvPr>
            <p:ph type="sldNum" sz="quarter" idx="5"/>
          </p:nvPr>
        </p:nvSpPr>
        <p:spPr/>
        <p:txBody>
          <a:bodyPr/>
          <a:lstStyle/>
          <a:p>
            <a:fld id="{9C5F6A36-24B5-0743-9F3F-927763EEB80D}" type="slidenum">
              <a:rPr lang="en-US" smtClean="0"/>
              <a:t>40</a:t>
            </a:fld>
            <a:endParaRPr lang="en-US"/>
          </a:p>
        </p:txBody>
      </p:sp>
    </p:spTree>
    <p:extLst>
      <p:ext uri="{BB962C8B-B14F-4D97-AF65-F5344CB8AC3E}">
        <p14:creationId xmlns:p14="http://schemas.microsoft.com/office/powerpoint/2010/main" val="159748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03142-B971-C399-3A0B-97EAE60C5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715F3-19FD-338D-5BBC-00AA151B4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3E37-44B4-88FB-F478-0D3F075747D1}"/>
              </a:ext>
            </a:extLst>
          </p:cNvPr>
          <p:cNvSpPr>
            <a:spLocks noGrp="1"/>
          </p:cNvSpPr>
          <p:nvPr>
            <p:ph type="body" idx="1"/>
          </p:nvPr>
        </p:nvSpPr>
        <p:spPr/>
        <p:txBody>
          <a:bodyPr/>
          <a:lstStyle/>
          <a:p>
            <a:pPr algn="l">
              <a:buNone/>
            </a:pPr>
            <a:r>
              <a:rPr lang="en-US" b="0" i="0" u="none" strike="noStrike" dirty="0">
                <a:solidFill>
                  <a:srgbClr val="000000"/>
                </a:solidFill>
                <a:effectLst/>
              </a:rPr>
              <a:t>“Now, rule-based systems didn’t just rely on simple logic — they really depended on deep linguistic knowledge.</a:t>
            </a:r>
          </a:p>
          <a:p>
            <a:pPr algn="l">
              <a:buNone/>
            </a:pPr>
            <a:r>
              <a:rPr lang="en-US" b="0" i="0" u="none" strike="noStrike" dirty="0">
                <a:solidFill>
                  <a:srgbClr val="000000"/>
                </a:solidFill>
                <a:effectLst/>
              </a:rPr>
              <a:t>And I mean that quite literally. You needed to build things like </a:t>
            </a:r>
            <a:r>
              <a:rPr lang="en-US" b="1" i="0" u="none" strike="noStrike" dirty="0">
                <a:solidFill>
                  <a:srgbClr val="000000"/>
                </a:solidFill>
                <a:effectLst/>
              </a:rPr>
              <a:t>syntax and grammar models</a:t>
            </a:r>
            <a:r>
              <a:rPr lang="en-US" b="0" i="0" u="none" strike="noStrike" dirty="0">
                <a:solidFill>
                  <a:srgbClr val="000000"/>
                </a:solidFill>
                <a:effectLst/>
              </a:rPr>
              <a:t>, right?</a:t>
            </a:r>
            <a:br>
              <a:rPr lang="en-US" b="0" i="0" u="none" strike="noStrike" dirty="0">
                <a:solidFill>
                  <a:srgbClr val="000000"/>
                </a:solidFill>
                <a:effectLst/>
              </a:rPr>
            </a:br>
            <a:r>
              <a:rPr lang="en-US" b="0" i="0" u="none" strike="noStrike" dirty="0">
                <a:solidFill>
                  <a:srgbClr val="000000"/>
                </a:solidFill>
                <a:effectLst/>
              </a:rPr>
              <a:t>So, for example, being able to recognize the subject, the verb, and the object in a sentence.</a:t>
            </a:r>
            <a:br>
              <a:rPr lang="en-US" b="0" i="0" u="none" strike="noStrike" dirty="0">
                <a:solidFill>
                  <a:srgbClr val="000000"/>
                </a:solidFill>
                <a:effectLst/>
              </a:rPr>
            </a:br>
            <a:r>
              <a:rPr lang="en-US" b="0" i="0" u="none" strike="noStrike" dirty="0">
                <a:solidFill>
                  <a:srgbClr val="000000"/>
                </a:solidFill>
                <a:effectLst/>
              </a:rPr>
              <a:t>Take something like </a:t>
            </a:r>
            <a:r>
              <a:rPr lang="en-US" b="0" i="1" u="none" strike="noStrike" dirty="0">
                <a:solidFill>
                  <a:srgbClr val="000000"/>
                </a:solidFill>
                <a:effectLst/>
              </a:rPr>
              <a:t>‘The cat chases the mouse’</a:t>
            </a:r>
            <a:r>
              <a:rPr lang="en-US" b="0" i="0" u="none" strike="noStrike" dirty="0">
                <a:solidFill>
                  <a:srgbClr val="000000"/>
                </a:solidFill>
                <a:effectLst/>
              </a:rPr>
              <a:t> — the system would use rules to say </a:t>
            </a:r>
            <a:r>
              <a:rPr lang="en-US" b="0" i="1" u="none" strike="noStrike" dirty="0">
                <a:solidFill>
                  <a:srgbClr val="000000"/>
                </a:solidFill>
                <a:effectLst/>
              </a:rPr>
              <a:t>‘the cat’</a:t>
            </a:r>
            <a:r>
              <a:rPr lang="en-US" b="0" i="0" u="none" strike="noStrike" dirty="0">
                <a:solidFill>
                  <a:srgbClr val="000000"/>
                </a:solidFill>
                <a:effectLst/>
              </a:rPr>
              <a:t> is the subject, </a:t>
            </a:r>
            <a:r>
              <a:rPr lang="en-US" b="0" i="1" u="none" strike="noStrike" dirty="0">
                <a:solidFill>
                  <a:srgbClr val="000000"/>
                </a:solidFill>
                <a:effectLst/>
              </a:rPr>
              <a:t>‘chases’</a:t>
            </a:r>
            <a:r>
              <a:rPr lang="en-US" b="0" i="0" u="none" strike="noStrike" dirty="0">
                <a:solidFill>
                  <a:srgbClr val="000000"/>
                </a:solidFill>
                <a:effectLst/>
              </a:rPr>
              <a:t> is the verb, and </a:t>
            </a:r>
            <a:r>
              <a:rPr lang="en-US" b="0" i="1" u="none" strike="noStrike" dirty="0">
                <a:solidFill>
                  <a:srgbClr val="000000"/>
                </a:solidFill>
                <a:effectLst/>
              </a:rPr>
              <a:t>‘the mouse’</a:t>
            </a:r>
            <a:r>
              <a:rPr lang="en-US" b="0" i="0" u="none" strike="noStrike" dirty="0">
                <a:solidFill>
                  <a:srgbClr val="000000"/>
                </a:solidFill>
                <a:effectLst/>
              </a:rPr>
              <a:t> is the object.</a:t>
            </a:r>
            <a:br>
              <a:rPr lang="en-US" b="0" i="0" u="none" strike="noStrike" dirty="0">
                <a:solidFill>
                  <a:srgbClr val="000000"/>
                </a:solidFill>
                <a:effectLst/>
              </a:rPr>
            </a:br>
            <a:r>
              <a:rPr lang="en-US" b="0" i="0" u="none" strike="noStrike" dirty="0">
                <a:solidFill>
                  <a:srgbClr val="000000"/>
                </a:solidFill>
                <a:effectLst/>
              </a:rPr>
              <a:t>And all of that had to be defined by hand.</a:t>
            </a:r>
          </a:p>
          <a:p>
            <a:pPr algn="l">
              <a:buNone/>
            </a:pPr>
            <a:r>
              <a:rPr lang="en-US" b="0" i="0" u="none" strike="noStrike" dirty="0">
                <a:solidFill>
                  <a:srgbClr val="000000"/>
                </a:solidFill>
                <a:effectLst/>
              </a:rPr>
              <a:t>But that’s just one part of it.</a:t>
            </a:r>
          </a:p>
          <a:p>
            <a:pPr algn="l">
              <a:buNone/>
            </a:pPr>
            <a:r>
              <a:rPr lang="en-US" b="0" i="0" u="none" strike="noStrike" dirty="0">
                <a:solidFill>
                  <a:srgbClr val="000000"/>
                </a:solidFill>
                <a:effectLst/>
              </a:rPr>
              <a:t>You also needed </a:t>
            </a:r>
            <a:r>
              <a:rPr lang="en-US" b="1" i="0" u="none" strike="noStrike" dirty="0">
                <a:solidFill>
                  <a:srgbClr val="000000"/>
                </a:solidFill>
                <a:effectLst/>
              </a:rPr>
              <a:t>semantic rules</a:t>
            </a:r>
            <a:r>
              <a:rPr lang="en-US" b="0" i="0" u="none" strike="noStrike" dirty="0">
                <a:solidFill>
                  <a:srgbClr val="000000"/>
                </a:solidFill>
                <a:effectLst/>
              </a:rPr>
              <a:t> — because it’s not just about grammar, it’s about meaning too.</a:t>
            </a:r>
            <a:br>
              <a:rPr lang="en-US" b="0" i="0" u="none" strike="noStrike" dirty="0">
                <a:solidFill>
                  <a:srgbClr val="000000"/>
                </a:solidFill>
                <a:effectLst/>
              </a:rPr>
            </a:br>
            <a:r>
              <a:rPr lang="en-US" b="0" i="0" u="none" strike="noStrike" dirty="0">
                <a:solidFill>
                  <a:srgbClr val="000000"/>
                </a:solidFill>
                <a:effectLst/>
              </a:rPr>
              <a:t>So take a phrase like </a:t>
            </a:r>
            <a:r>
              <a:rPr lang="en-US" b="0" i="1" u="none" strike="noStrike" dirty="0">
                <a:solidFill>
                  <a:srgbClr val="000000"/>
                </a:solidFill>
                <a:effectLst/>
              </a:rPr>
              <a:t>‘kick the bucket’</a:t>
            </a:r>
            <a:r>
              <a:rPr lang="en-US" b="0" i="0" u="none" strike="noStrike" dirty="0">
                <a:solidFill>
                  <a:srgbClr val="000000"/>
                </a:solidFill>
                <a:effectLst/>
              </a:rPr>
              <a:t>. That doesn’t literally mean someone’s kicking a bucket — it means </a:t>
            </a:r>
            <a:r>
              <a:rPr lang="en-US" b="0" i="1" u="none" strike="noStrike" dirty="0">
                <a:solidFill>
                  <a:srgbClr val="000000"/>
                </a:solidFill>
                <a:effectLst/>
              </a:rPr>
              <a:t>‘to die’</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So the system had to be told that certain phrases have a fixed, non-literal meaning.</a:t>
            </a:r>
          </a:p>
          <a:p>
            <a:pPr algn="l">
              <a:buNone/>
            </a:pPr>
            <a:r>
              <a:rPr lang="en-US" b="0" i="0" u="none" strike="noStrike" dirty="0">
                <a:solidFill>
                  <a:srgbClr val="000000"/>
                </a:solidFill>
                <a:effectLst/>
              </a:rPr>
              <a:t>And then there’s </a:t>
            </a:r>
            <a:r>
              <a:rPr lang="en-US" b="1" i="0" u="none" strike="noStrike" dirty="0">
                <a:solidFill>
                  <a:srgbClr val="000000"/>
                </a:solidFill>
                <a:effectLst/>
              </a:rPr>
              <a:t>morphology</a:t>
            </a:r>
            <a:r>
              <a:rPr lang="en-US" b="0" i="0" u="none" strike="noStrike" dirty="0">
                <a:solidFill>
                  <a:srgbClr val="000000"/>
                </a:solidFill>
                <a:effectLst/>
              </a:rPr>
              <a:t> — which is about how words change depending on things like case, gender, or number.</a:t>
            </a:r>
            <a:br>
              <a:rPr lang="en-US" b="0" i="0" u="none" strike="noStrike" dirty="0">
                <a:solidFill>
                  <a:srgbClr val="000000"/>
                </a:solidFill>
                <a:effectLst/>
              </a:rPr>
            </a:br>
            <a:r>
              <a:rPr lang="en-US" b="0" i="0" u="none" strike="noStrike" dirty="0">
                <a:solidFill>
                  <a:srgbClr val="000000"/>
                </a:solidFill>
                <a:effectLst/>
              </a:rPr>
              <a:t>In a language like Russian, for example, the word </a:t>
            </a:r>
            <a:r>
              <a:rPr lang="en-US" b="0" i="1" u="none" strike="noStrike" dirty="0">
                <a:solidFill>
                  <a:srgbClr val="000000"/>
                </a:solidFill>
                <a:effectLst/>
              </a:rPr>
              <a:t>‘cat’</a:t>
            </a:r>
            <a:r>
              <a:rPr lang="en-US" b="0" i="0" u="none" strike="noStrike" dirty="0">
                <a:solidFill>
                  <a:srgbClr val="000000"/>
                </a:solidFill>
                <a:effectLst/>
              </a:rPr>
              <a:t> can be </a:t>
            </a:r>
            <a:r>
              <a:rPr lang="az-Cyrl-AZ" b="0" i="1" u="none" strike="noStrike" dirty="0">
                <a:solidFill>
                  <a:srgbClr val="000000"/>
                </a:solidFill>
                <a:effectLst/>
              </a:rPr>
              <a:t>кот</a:t>
            </a:r>
            <a:r>
              <a:rPr lang="az-Cyrl-AZ" b="0" i="0" u="none" strike="noStrike" dirty="0">
                <a:solidFill>
                  <a:srgbClr val="000000"/>
                </a:solidFill>
                <a:effectLst/>
              </a:rPr>
              <a:t> </a:t>
            </a:r>
            <a:r>
              <a:rPr lang="en-US" b="0" i="0" u="none" strike="noStrike" dirty="0">
                <a:solidFill>
                  <a:srgbClr val="000000"/>
                </a:solidFill>
                <a:effectLst/>
              </a:rPr>
              <a:t>or </a:t>
            </a:r>
            <a:r>
              <a:rPr lang="az-Cyrl-AZ" b="0" i="1" u="none" strike="noStrike" dirty="0">
                <a:solidFill>
                  <a:srgbClr val="000000"/>
                </a:solidFill>
                <a:effectLst/>
              </a:rPr>
              <a:t>кошка</a:t>
            </a:r>
            <a:r>
              <a:rPr lang="az-Cyrl-AZ" b="0" i="0" u="none" strike="noStrike" dirty="0">
                <a:solidFill>
                  <a:srgbClr val="000000"/>
                </a:solidFill>
                <a:effectLst/>
              </a:rPr>
              <a:t> </a:t>
            </a:r>
            <a:r>
              <a:rPr lang="en-US" b="0" i="0" u="none" strike="noStrike" dirty="0">
                <a:solidFill>
                  <a:srgbClr val="000000"/>
                </a:solidFill>
                <a:effectLst/>
              </a:rPr>
              <a:t>depending on whether it’s masculine or feminine.</a:t>
            </a:r>
            <a:br>
              <a:rPr lang="en-US" b="0" i="0" u="none" strike="noStrike" dirty="0">
                <a:solidFill>
                  <a:srgbClr val="000000"/>
                </a:solidFill>
                <a:effectLst/>
              </a:rPr>
            </a:br>
            <a:r>
              <a:rPr lang="en-US" b="0" i="0" u="none" strike="noStrike" dirty="0">
                <a:solidFill>
                  <a:srgbClr val="000000"/>
                </a:solidFill>
                <a:effectLst/>
              </a:rPr>
              <a:t>So you’d need separate rules just to handle those forms.</a:t>
            </a:r>
          </a:p>
          <a:p>
            <a:pPr algn="l">
              <a:buNone/>
            </a:pPr>
            <a:r>
              <a:rPr lang="en-US" b="0" i="0" u="none" strike="noStrike" dirty="0">
                <a:solidFill>
                  <a:srgbClr val="000000"/>
                </a:solidFill>
                <a:effectLst/>
              </a:rPr>
              <a:t>So yeah — this wasn’t just about programming. These were </a:t>
            </a:r>
            <a:r>
              <a:rPr lang="en-US" b="1" i="0" u="none" strike="noStrike" dirty="0">
                <a:solidFill>
                  <a:srgbClr val="000000"/>
                </a:solidFill>
                <a:effectLst/>
              </a:rPr>
              <a:t>computational linguists</a:t>
            </a:r>
            <a:r>
              <a:rPr lang="en-US" b="0" i="0" u="none" strike="noStrike" dirty="0">
                <a:solidFill>
                  <a:srgbClr val="000000"/>
                </a:solidFill>
                <a:effectLst/>
              </a:rPr>
              <a:t>, literally modeling the structure of language — sentence by sentence, rule by rule.</a:t>
            </a:r>
          </a:p>
          <a:p>
            <a:pPr algn="l"/>
            <a:r>
              <a:rPr lang="en-US" b="0" i="0" u="none" strike="noStrike" dirty="0">
                <a:solidFill>
                  <a:srgbClr val="000000"/>
                </a:solidFill>
                <a:effectLst/>
              </a:rPr>
              <a:t>And the thing is, it was incredibly fragile.</a:t>
            </a:r>
            <a:br>
              <a:rPr lang="en-US" b="0" i="0" u="none" strike="noStrike" dirty="0">
                <a:solidFill>
                  <a:srgbClr val="000000"/>
                </a:solidFill>
                <a:effectLst/>
              </a:rPr>
            </a:br>
            <a:r>
              <a:rPr lang="en-US" b="0" i="0" u="none" strike="noStrike" dirty="0">
                <a:solidFill>
                  <a:srgbClr val="000000"/>
                </a:solidFill>
                <a:effectLst/>
              </a:rPr>
              <a:t>Every time the system ran into a new kind of sentence, someone had to go in and write a new rule for it.</a:t>
            </a:r>
            <a:br>
              <a:rPr lang="en-US" b="0" i="0" u="none" strike="noStrike" dirty="0">
                <a:solidFill>
                  <a:srgbClr val="000000"/>
                </a:solidFill>
                <a:effectLst/>
              </a:rPr>
            </a:br>
            <a:r>
              <a:rPr lang="en-US" b="0" i="0" u="none" strike="noStrike" dirty="0">
                <a:solidFill>
                  <a:srgbClr val="000000"/>
                </a:solidFill>
                <a:effectLst/>
              </a:rPr>
              <a:t>It didn’t scale well across languages. And the moment you started throwing in slang, sarcasm, or anything a bit informal — the whole thing started to fall apart.”</a:t>
            </a:r>
          </a:p>
          <a:p>
            <a:endParaRPr lang="en-US" dirty="0"/>
          </a:p>
        </p:txBody>
      </p:sp>
      <p:sp>
        <p:nvSpPr>
          <p:cNvPr id="4" name="Slide Number Placeholder 3">
            <a:extLst>
              <a:ext uri="{FF2B5EF4-FFF2-40B4-BE49-F238E27FC236}">
                <a16:creationId xmlns:a16="http://schemas.microsoft.com/office/drawing/2014/main" id="{122CB5FA-4774-70F6-71EB-587E63637D10}"/>
              </a:ext>
            </a:extLst>
          </p:cNvPr>
          <p:cNvSpPr>
            <a:spLocks noGrp="1"/>
          </p:cNvSpPr>
          <p:nvPr>
            <p:ph type="sldNum" sz="quarter" idx="5"/>
          </p:nvPr>
        </p:nvSpPr>
        <p:spPr/>
        <p:txBody>
          <a:bodyPr/>
          <a:lstStyle/>
          <a:p>
            <a:fld id="{9C5F6A36-24B5-0743-9F3F-927763EEB80D}" type="slidenum">
              <a:rPr lang="en-US" smtClean="0"/>
              <a:t>5</a:t>
            </a:fld>
            <a:endParaRPr lang="en-US"/>
          </a:p>
        </p:txBody>
      </p:sp>
    </p:spTree>
    <p:extLst>
      <p:ext uri="{BB962C8B-B14F-4D97-AF65-F5344CB8AC3E}">
        <p14:creationId xmlns:p14="http://schemas.microsoft.com/office/powerpoint/2010/main" val="867091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782D-1771-B31C-7BC2-221D3E6B4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3D739-8F40-355F-711F-5FA48BFBF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3EBD3-309F-774B-E63A-AD581ED0E1C3}"/>
              </a:ext>
            </a:extLst>
          </p:cNvPr>
          <p:cNvSpPr>
            <a:spLocks noGrp="1"/>
          </p:cNvSpPr>
          <p:nvPr>
            <p:ph type="body" idx="1"/>
          </p:nvPr>
        </p:nvSpPr>
        <p:spPr/>
        <p:txBody>
          <a:bodyPr/>
          <a:lstStyle/>
          <a:p>
            <a:pPr algn="l">
              <a:buNone/>
            </a:pPr>
            <a:r>
              <a:rPr lang="en-US" b="0" i="0" u="none" strike="noStrike" dirty="0">
                <a:solidFill>
                  <a:srgbClr val="000000"/>
                </a:solidFill>
                <a:effectLst/>
              </a:rPr>
              <a:t>Even with all the progress embeddings brought, they still had some key limitations.</a:t>
            </a:r>
          </a:p>
          <a:p>
            <a:pPr algn="l">
              <a:buNone/>
            </a:pPr>
            <a:r>
              <a:rPr lang="en-US" b="0" i="0" u="none" strike="noStrike" dirty="0">
                <a:solidFill>
                  <a:srgbClr val="000000"/>
                </a:solidFill>
                <a:effectLst/>
              </a:rPr>
              <a:t>One big issue? Fixed-length representations.</a:t>
            </a:r>
          </a:p>
          <a:p>
            <a:pPr algn="l">
              <a:buNone/>
            </a:pPr>
            <a:r>
              <a:rPr lang="en-US" b="0" i="0" u="none" strike="noStrike" dirty="0">
                <a:solidFill>
                  <a:srgbClr val="000000"/>
                </a:solidFill>
                <a:effectLst/>
              </a:rPr>
              <a:t>No matter how complex or subtle the sentence was, the model had to cram everything into a vector of the same size — regardless of how much information it was trying to represent.</a:t>
            </a:r>
          </a:p>
          <a:p>
            <a:pPr algn="l">
              <a:buNone/>
            </a:pPr>
            <a:r>
              <a:rPr lang="en-US" b="0" i="0" u="none" strike="noStrike" dirty="0">
                <a:solidFill>
                  <a:srgbClr val="000000"/>
                </a:solidFill>
                <a:effectLst/>
              </a:rPr>
              <a:t>That kind of rigid structure makes it hard to capture the full depth of language.</a:t>
            </a:r>
          </a:p>
          <a:p>
            <a:pPr algn="l">
              <a:buNone/>
            </a:pPr>
            <a:r>
              <a:rPr lang="en-US" b="0" i="0" u="none" strike="noStrike" dirty="0">
                <a:solidFill>
                  <a:srgbClr val="000000"/>
                </a:solidFill>
                <a:effectLst/>
              </a:rPr>
              <a:t>It struggles with meaning that shifts based on nuance, or context that depends on word order, emphasis, or sentence structure.</a:t>
            </a:r>
          </a:p>
          <a:p>
            <a:pPr algn="l">
              <a:buNone/>
            </a:pPr>
            <a:r>
              <a:rPr lang="en-US" b="0" i="0" u="none" strike="noStrike" dirty="0">
                <a:solidFill>
                  <a:srgbClr val="000000"/>
                </a:solidFill>
                <a:effectLst/>
              </a:rPr>
              <a:t>And that can really hold back a model’s ability to process language the way humans do — especially when it comes to more layered or ambiguous text.</a:t>
            </a:r>
          </a:p>
          <a:p>
            <a:pPr algn="l"/>
            <a:r>
              <a:rPr lang="en-US" b="0" i="0" u="none" strike="noStrike" dirty="0">
                <a:solidFill>
                  <a:srgbClr val="000000"/>
                </a:solidFill>
                <a:effectLst/>
              </a:rPr>
              <a:t>This limitation helped drive the next wave of innovation — systems that could handle variable context and richer dependencies. And that’s where transformers come in.</a:t>
            </a:r>
          </a:p>
          <a:p>
            <a:endParaRPr lang="en-US" dirty="0"/>
          </a:p>
        </p:txBody>
      </p:sp>
      <p:sp>
        <p:nvSpPr>
          <p:cNvPr id="4" name="Slide Number Placeholder 3">
            <a:extLst>
              <a:ext uri="{FF2B5EF4-FFF2-40B4-BE49-F238E27FC236}">
                <a16:creationId xmlns:a16="http://schemas.microsoft.com/office/drawing/2014/main" id="{A9286311-1558-31C9-E115-5F5304B1B68E}"/>
              </a:ext>
            </a:extLst>
          </p:cNvPr>
          <p:cNvSpPr>
            <a:spLocks noGrp="1"/>
          </p:cNvSpPr>
          <p:nvPr>
            <p:ph type="sldNum" sz="quarter" idx="5"/>
          </p:nvPr>
        </p:nvSpPr>
        <p:spPr/>
        <p:txBody>
          <a:bodyPr/>
          <a:lstStyle/>
          <a:p>
            <a:fld id="{9C5F6A36-24B5-0743-9F3F-927763EEB80D}" type="slidenum">
              <a:rPr lang="en-US" smtClean="0"/>
              <a:t>41</a:t>
            </a:fld>
            <a:endParaRPr lang="en-US"/>
          </a:p>
        </p:txBody>
      </p:sp>
    </p:spTree>
    <p:extLst>
      <p:ext uri="{BB962C8B-B14F-4D97-AF65-F5344CB8AC3E}">
        <p14:creationId xmlns:p14="http://schemas.microsoft.com/office/powerpoint/2010/main" val="3170985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B383-8738-3836-C601-950ADBB37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DCBDA-BF37-17C1-17C7-2CF233656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AB2D5-672F-D372-75FB-1DEAD6401B16}"/>
              </a:ext>
            </a:extLst>
          </p:cNvPr>
          <p:cNvSpPr>
            <a:spLocks noGrp="1"/>
          </p:cNvSpPr>
          <p:nvPr>
            <p:ph type="body" idx="1"/>
          </p:nvPr>
        </p:nvSpPr>
        <p:spPr/>
        <p:txBody>
          <a:bodyPr/>
          <a:lstStyle/>
          <a:p>
            <a:pPr algn="l">
              <a:buNone/>
            </a:pPr>
            <a:r>
              <a:rPr lang="en-US" b="0" i="0" u="none" strike="noStrike" dirty="0">
                <a:solidFill>
                  <a:srgbClr val="000000"/>
                </a:solidFill>
                <a:effectLst/>
              </a:rPr>
              <a:t>And then — </a:t>
            </a:r>
            <a:r>
              <a:rPr lang="en-US" b="1" i="0" u="none" strike="noStrike" dirty="0">
                <a:solidFill>
                  <a:srgbClr val="000000"/>
                </a:solidFill>
                <a:effectLst/>
              </a:rPr>
              <a:t>no transfer learning</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Each new task meant starting from scratch. You couldn’t easily reuse what a model had already learned, which made training expensive, slow, and inefficient.</a:t>
            </a:r>
          </a:p>
          <a:p>
            <a:pPr algn="l">
              <a:buNone/>
            </a:pPr>
            <a:r>
              <a:rPr lang="en-US" b="0" i="0" u="none" strike="noStrike" dirty="0">
                <a:solidFill>
                  <a:srgbClr val="000000"/>
                </a:solidFill>
                <a:effectLst/>
              </a:rPr>
              <a:t>Instead of building on past knowledge, models had to relearn the basics over and over — wasting time and computational resources.</a:t>
            </a:r>
          </a:p>
          <a:p>
            <a:pPr algn="l"/>
            <a:r>
              <a:rPr lang="en-US" b="0" i="0" u="none" strike="noStrike" dirty="0">
                <a:solidFill>
                  <a:srgbClr val="000000"/>
                </a:solidFill>
                <a:effectLst/>
              </a:rPr>
              <a:t>These two limitations—rigid representation and lack of reuse—held back performance and scalability. And that’s exactly what the next generation of models set out to solve.</a:t>
            </a:r>
          </a:p>
          <a:p>
            <a:endParaRPr lang="en-US" dirty="0"/>
          </a:p>
        </p:txBody>
      </p:sp>
      <p:sp>
        <p:nvSpPr>
          <p:cNvPr id="4" name="Slide Number Placeholder 3">
            <a:extLst>
              <a:ext uri="{FF2B5EF4-FFF2-40B4-BE49-F238E27FC236}">
                <a16:creationId xmlns:a16="http://schemas.microsoft.com/office/drawing/2014/main" id="{4F29FE51-0554-50C2-8865-392774754E93}"/>
              </a:ext>
            </a:extLst>
          </p:cNvPr>
          <p:cNvSpPr>
            <a:spLocks noGrp="1"/>
          </p:cNvSpPr>
          <p:nvPr>
            <p:ph type="sldNum" sz="quarter" idx="5"/>
          </p:nvPr>
        </p:nvSpPr>
        <p:spPr/>
        <p:txBody>
          <a:bodyPr/>
          <a:lstStyle/>
          <a:p>
            <a:fld id="{9C5F6A36-24B5-0743-9F3F-927763EEB80D}" type="slidenum">
              <a:rPr lang="en-US" smtClean="0"/>
              <a:t>42</a:t>
            </a:fld>
            <a:endParaRPr lang="en-US"/>
          </a:p>
        </p:txBody>
      </p:sp>
    </p:spTree>
    <p:extLst>
      <p:ext uri="{BB962C8B-B14F-4D97-AF65-F5344CB8AC3E}">
        <p14:creationId xmlns:p14="http://schemas.microsoft.com/office/powerpoint/2010/main" val="2245217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F6B03-36A9-32E2-8DB9-B6EC65193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3B652-C83D-C6B1-F484-39ACA2109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63670-AD12-7805-2BB8-38956EBA3169}"/>
              </a:ext>
            </a:extLst>
          </p:cNvPr>
          <p:cNvSpPr>
            <a:spLocks noGrp="1"/>
          </p:cNvSpPr>
          <p:nvPr>
            <p:ph type="body" idx="1"/>
          </p:nvPr>
        </p:nvSpPr>
        <p:spPr/>
        <p:txBody>
          <a:bodyPr/>
          <a:lstStyle/>
          <a:p>
            <a:pPr algn="l">
              <a:buNone/>
            </a:pPr>
            <a:r>
              <a:rPr lang="en-US" b="0" i="0" u="none" strike="noStrike" dirty="0">
                <a:solidFill>
                  <a:srgbClr val="000000"/>
                </a:solidFill>
                <a:effectLst/>
              </a:rPr>
              <a:t>And finally — </a:t>
            </a:r>
            <a:r>
              <a:rPr lang="en-US" b="1" i="0" u="none" strike="noStrike" dirty="0">
                <a:solidFill>
                  <a:srgbClr val="000000"/>
                </a:solidFill>
                <a:effectLst/>
              </a:rPr>
              <a:t>difficulty with out-of-vocabulary words</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If a word didn’t show up in the training data, the model had no idea what to do with it. It couldn’t generate a representation or guess its meaning based on parts or context — it just broke. That’s a huge problem in real-world language, where new terms, names, slang, and typos are constantly showing up.</a:t>
            </a:r>
          </a:p>
          <a:p>
            <a:pPr algn="l"/>
            <a:r>
              <a:rPr lang="en-US" b="0" i="0" u="none" strike="noStrike" dirty="0">
                <a:solidFill>
                  <a:srgbClr val="000000"/>
                </a:solidFill>
                <a:effectLst/>
              </a:rPr>
              <a:t>Together, these limitations exposed the cracks in early embedding-based NLP — and set the stage for a new generation of models that could handle language with more flexibility, memory, and adaptability.</a:t>
            </a:r>
          </a:p>
          <a:p>
            <a:endParaRPr lang="en-US" dirty="0"/>
          </a:p>
        </p:txBody>
      </p:sp>
      <p:sp>
        <p:nvSpPr>
          <p:cNvPr id="4" name="Slide Number Placeholder 3">
            <a:extLst>
              <a:ext uri="{FF2B5EF4-FFF2-40B4-BE49-F238E27FC236}">
                <a16:creationId xmlns:a16="http://schemas.microsoft.com/office/drawing/2014/main" id="{D0A3C000-4313-5545-70D3-003D623E6493}"/>
              </a:ext>
            </a:extLst>
          </p:cNvPr>
          <p:cNvSpPr>
            <a:spLocks noGrp="1"/>
          </p:cNvSpPr>
          <p:nvPr>
            <p:ph type="sldNum" sz="quarter" idx="5"/>
          </p:nvPr>
        </p:nvSpPr>
        <p:spPr/>
        <p:txBody>
          <a:bodyPr/>
          <a:lstStyle/>
          <a:p>
            <a:fld id="{9C5F6A36-24B5-0743-9F3F-927763EEB80D}" type="slidenum">
              <a:rPr lang="en-US" smtClean="0"/>
              <a:t>43</a:t>
            </a:fld>
            <a:endParaRPr lang="en-US"/>
          </a:p>
        </p:txBody>
      </p:sp>
    </p:spTree>
    <p:extLst>
      <p:ext uri="{BB962C8B-B14F-4D97-AF65-F5344CB8AC3E}">
        <p14:creationId xmlns:p14="http://schemas.microsoft.com/office/powerpoint/2010/main" val="189209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u="none" strike="noStrike" dirty="0">
                <a:solidFill>
                  <a:srgbClr val="000000"/>
                </a:solidFill>
                <a:effectLst/>
              </a:rPr>
              <a:t>Before we dive deep, let’s zoom out and look at the big picture of how Natural Language Processing has evolved.</a:t>
            </a:r>
          </a:p>
          <a:p>
            <a:pPr algn="l">
              <a:buNone/>
            </a:pPr>
            <a:r>
              <a:rPr lang="en-US" b="0" i="0" u="none" strike="noStrike" dirty="0">
                <a:solidFill>
                  <a:srgbClr val="000000"/>
                </a:solidFill>
                <a:effectLst/>
              </a:rPr>
              <a:t>We’ll start with </a:t>
            </a:r>
            <a:r>
              <a:rPr lang="en-US" b="1" i="0" u="none" strike="noStrike" dirty="0">
                <a:solidFill>
                  <a:srgbClr val="000000"/>
                </a:solidFill>
                <a:effectLst/>
              </a:rPr>
              <a:t>rule-based NLP</a:t>
            </a:r>
            <a:r>
              <a:rPr lang="en-US" b="0" i="0" u="none" strike="noStrike" dirty="0">
                <a:solidFill>
                  <a:srgbClr val="000000"/>
                </a:solidFill>
                <a:effectLst/>
              </a:rPr>
              <a:t> — the earliest approach, where systems relied on hand-crafted grammar rules and logic to process language.</a:t>
            </a:r>
          </a:p>
          <a:p>
            <a:pPr algn="l">
              <a:buNone/>
            </a:pPr>
            <a:r>
              <a:rPr lang="en-US" b="0" i="0" u="none" strike="noStrike" dirty="0">
                <a:solidFill>
                  <a:srgbClr val="000000"/>
                </a:solidFill>
                <a:effectLst/>
              </a:rPr>
              <a:t>Then we’ll move into </a:t>
            </a:r>
            <a:r>
              <a:rPr lang="en-US" b="1" i="0" u="none" strike="noStrike" dirty="0">
                <a:solidFill>
                  <a:srgbClr val="000000"/>
                </a:solidFill>
                <a:effectLst/>
              </a:rPr>
              <a:t>statistical techniques</a:t>
            </a:r>
            <a:r>
              <a:rPr lang="en-US" b="0" i="0" u="none" strike="noStrike" dirty="0">
                <a:solidFill>
                  <a:srgbClr val="000000"/>
                </a:solidFill>
                <a:effectLst/>
              </a:rPr>
              <a:t>, where models started learning from data, using probabilities to guide predictions instead of rigid rules.</a:t>
            </a:r>
          </a:p>
          <a:p>
            <a:pPr algn="l">
              <a:buNone/>
            </a:pPr>
            <a:r>
              <a:rPr lang="en-US" b="0" i="0" u="none" strike="noStrike" dirty="0">
                <a:solidFill>
                  <a:srgbClr val="000000"/>
                </a:solidFill>
                <a:effectLst/>
              </a:rPr>
              <a:t>From there, we’ll explore the major leap forward: </a:t>
            </a:r>
            <a:r>
              <a:rPr lang="en-US" b="1" i="0" u="none" strike="noStrike" dirty="0">
                <a:solidFill>
                  <a:srgbClr val="000000"/>
                </a:solidFill>
                <a:effectLst/>
              </a:rPr>
              <a:t>embeddings in NLP</a:t>
            </a:r>
            <a:r>
              <a:rPr lang="en-US" b="0" i="0" u="none" strike="noStrike" dirty="0">
                <a:solidFill>
                  <a:srgbClr val="000000"/>
                </a:solidFill>
                <a:effectLst/>
              </a:rPr>
              <a:t> — where meaning gets mapped into mathematical space, unlocking deeper language understanding.</a:t>
            </a:r>
          </a:p>
          <a:p>
            <a:pPr algn="l">
              <a:buNone/>
            </a:pPr>
            <a:r>
              <a:rPr lang="en-US" b="0" i="0" u="none" strike="noStrike" dirty="0">
                <a:solidFill>
                  <a:srgbClr val="000000"/>
                </a:solidFill>
                <a:effectLst/>
              </a:rPr>
              <a:t>And finally, we’ll look at how </a:t>
            </a:r>
            <a:r>
              <a:rPr lang="en-US" b="1" i="0" u="none" strike="noStrike" dirty="0">
                <a:solidFill>
                  <a:srgbClr val="000000"/>
                </a:solidFill>
                <a:effectLst/>
              </a:rPr>
              <a:t>machine learning</a:t>
            </a:r>
            <a:r>
              <a:rPr lang="en-US" b="0" i="0" u="none" strike="noStrike" dirty="0">
                <a:solidFill>
                  <a:srgbClr val="000000"/>
                </a:solidFill>
                <a:effectLst/>
              </a:rPr>
              <a:t> — especially deep learning — changed the game completely, allowing models to learn complex patterns and generalize across tasks in ways that were never possible before.</a:t>
            </a:r>
          </a:p>
          <a:p>
            <a:pPr algn="l"/>
            <a:r>
              <a:rPr lang="en-US" b="0" i="0" u="none" strike="noStrike" dirty="0">
                <a:solidFill>
                  <a:srgbClr val="000000"/>
                </a:solidFill>
                <a:effectLst/>
              </a:rPr>
              <a:t>Each of these stages built on the last — and together, they tell the story of how we got to modern NLP systems like transformers and large language models.</a:t>
            </a:r>
          </a:p>
          <a:p>
            <a:endParaRPr lang="en-US" dirty="0"/>
          </a:p>
        </p:txBody>
      </p:sp>
      <p:sp>
        <p:nvSpPr>
          <p:cNvPr id="4" name="Slide Number Placeholder 3"/>
          <p:cNvSpPr>
            <a:spLocks noGrp="1"/>
          </p:cNvSpPr>
          <p:nvPr>
            <p:ph type="sldNum" sz="quarter" idx="5"/>
          </p:nvPr>
        </p:nvSpPr>
        <p:spPr/>
        <p:txBody>
          <a:bodyPr/>
          <a:lstStyle/>
          <a:p>
            <a:fld id="{9C5F6A36-24B5-0743-9F3F-927763EEB80D}" type="slidenum">
              <a:rPr lang="en-US" smtClean="0"/>
              <a:t>44</a:t>
            </a:fld>
            <a:endParaRPr lang="en-US"/>
          </a:p>
        </p:txBody>
      </p:sp>
    </p:spTree>
    <p:extLst>
      <p:ext uri="{BB962C8B-B14F-4D97-AF65-F5344CB8AC3E}">
        <p14:creationId xmlns:p14="http://schemas.microsoft.com/office/powerpoint/2010/main" val="1695929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9533-45B0-AC9C-9E59-42B5139D9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72D5F-13B2-F5FE-91F6-823B7F475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38512-9548-4AF9-0F12-42B26458FA8F}"/>
              </a:ext>
            </a:extLst>
          </p:cNvPr>
          <p:cNvSpPr>
            <a:spLocks noGrp="1"/>
          </p:cNvSpPr>
          <p:nvPr>
            <p:ph type="body" idx="1"/>
          </p:nvPr>
        </p:nvSpPr>
        <p:spPr/>
        <p:txBody>
          <a:bodyPr/>
          <a:lstStyle/>
          <a:p>
            <a:pPr algn="l">
              <a:buNone/>
            </a:pPr>
            <a:r>
              <a:rPr lang="en-US" b="0" i="0" u="none" strike="noStrike" dirty="0">
                <a:solidFill>
                  <a:srgbClr val="000000"/>
                </a:solidFill>
                <a:effectLst/>
              </a:rPr>
              <a:t>So Naive Bayes might be one of the simplest classifiers out there — but it’s surprisingly effective for text classification.</a:t>
            </a:r>
          </a:p>
          <a:p>
            <a:pPr algn="l">
              <a:buNone/>
            </a:pPr>
            <a:r>
              <a:rPr lang="en-US" b="0" i="0" u="none" strike="noStrike" dirty="0">
                <a:solidFill>
                  <a:srgbClr val="000000"/>
                </a:solidFill>
                <a:effectLst/>
              </a:rPr>
              <a:t>The idea is based on probability. It assumes that the features — in this case, words — are conditionally independent given the class label. That’s where the “naive” part comes in.</a:t>
            </a:r>
          </a:p>
          <a:p>
            <a:pPr algn="l">
              <a:buNone/>
            </a:pPr>
            <a:r>
              <a:rPr lang="en-US" b="0" i="0" u="none" strike="noStrike" dirty="0">
                <a:solidFill>
                  <a:srgbClr val="000000"/>
                </a:solidFill>
                <a:effectLst/>
              </a:rPr>
              <a:t>Now, in real language, that assumption doesn’t always hold — words do depend on each other — but the model still works really well, especially when you’ve got large amounts of text.</a:t>
            </a:r>
          </a:p>
          <a:p>
            <a:pPr algn="l">
              <a:buNone/>
            </a:pPr>
            <a:r>
              <a:rPr lang="en-US" b="0" i="0" u="none" strike="noStrike" dirty="0">
                <a:solidFill>
                  <a:srgbClr val="000000"/>
                </a:solidFill>
                <a:effectLst/>
              </a:rPr>
              <a:t>Why? Because it’s fast, it scales easily, and it handles high-dimensional feature spaces — which is exactly what you get when every word becomes a feature.</a:t>
            </a:r>
          </a:p>
          <a:p>
            <a:pPr algn="l">
              <a:buNone/>
            </a:pPr>
            <a:r>
              <a:rPr lang="en-US" b="0" i="0" u="none" strike="noStrike" dirty="0">
                <a:solidFill>
                  <a:srgbClr val="000000"/>
                </a:solidFill>
                <a:effectLst/>
              </a:rPr>
              <a:t>So even though it’s a relatively simple method, Naive Bayes often performs surprisingly well in tasks like spam detection, sentiment analysis, and basic categorization.</a:t>
            </a:r>
          </a:p>
          <a:p>
            <a:pPr algn="l"/>
            <a:r>
              <a:rPr lang="en-US" b="0" i="0" u="none" strike="noStrike" dirty="0">
                <a:solidFill>
                  <a:srgbClr val="000000"/>
                </a:solidFill>
                <a:effectLst/>
              </a:rPr>
              <a:t>It’s a great baseline — and a solid intro to how machine learning started getting applied in NLP.</a:t>
            </a:r>
          </a:p>
          <a:p>
            <a:endParaRPr lang="en-US" dirty="0"/>
          </a:p>
        </p:txBody>
      </p:sp>
      <p:sp>
        <p:nvSpPr>
          <p:cNvPr id="4" name="Slide Number Placeholder 3">
            <a:extLst>
              <a:ext uri="{FF2B5EF4-FFF2-40B4-BE49-F238E27FC236}">
                <a16:creationId xmlns:a16="http://schemas.microsoft.com/office/drawing/2014/main" id="{9602F0C6-17B9-C260-3EAC-AC14BCAFFFA5}"/>
              </a:ext>
            </a:extLst>
          </p:cNvPr>
          <p:cNvSpPr>
            <a:spLocks noGrp="1"/>
          </p:cNvSpPr>
          <p:nvPr>
            <p:ph type="sldNum" sz="quarter" idx="5"/>
          </p:nvPr>
        </p:nvSpPr>
        <p:spPr/>
        <p:txBody>
          <a:bodyPr/>
          <a:lstStyle/>
          <a:p>
            <a:fld id="{9C5F6A36-24B5-0743-9F3F-927763EEB80D}" type="slidenum">
              <a:rPr lang="en-US" smtClean="0"/>
              <a:t>45</a:t>
            </a:fld>
            <a:endParaRPr lang="en-US"/>
          </a:p>
        </p:txBody>
      </p:sp>
    </p:spTree>
    <p:extLst>
      <p:ext uri="{BB962C8B-B14F-4D97-AF65-F5344CB8AC3E}">
        <p14:creationId xmlns:p14="http://schemas.microsoft.com/office/powerpoint/2010/main" val="1694393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E4B0-4C2D-BCF0-4EEB-F20C8581A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8E6BA-88BD-44EC-6785-02B4D68B4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4AA32-C0C4-95C8-5560-6FC3BB433086}"/>
              </a:ext>
            </a:extLst>
          </p:cNvPr>
          <p:cNvSpPr>
            <a:spLocks noGrp="1"/>
          </p:cNvSpPr>
          <p:nvPr>
            <p:ph type="body" idx="1"/>
          </p:nvPr>
        </p:nvSpPr>
        <p:spPr/>
        <p:txBody>
          <a:bodyPr/>
          <a:lstStyle/>
          <a:p>
            <a:pPr algn="l">
              <a:buNone/>
            </a:pPr>
            <a:r>
              <a:rPr lang="en-US" b="1" i="0" u="none" strike="noStrike" dirty="0">
                <a:solidFill>
                  <a:srgbClr val="000000"/>
                </a:solidFill>
                <a:effectLst/>
              </a:rPr>
              <a:t>“Okay, so here’s the thing about Naive Bayes — it’s kind of a classic.</a:t>
            </a:r>
            <a:endParaRPr lang="en-US" b="0" i="0" u="none" strike="noStrike" dirty="0">
              <a:solidFill>
                <a:srgbClr val="000000"/>
              </a:solidFill>
              <a:effectLst/>
            </a:endParaRPr>
          </a:p>
          <a:p>
            <a:pPr algn="l">
              <a:buNone/>
            </a:pPr>
            <a:r>
              <a:rPr lang="en-US" b="0" i="0" u="none" strike="noStrike" dirty="0">
                <a:solidFill>
                  <a:srgbClr val="000000"/>
                </a:solidFill>
                <a:effectLst/>
              </a:rPr>
              <a:t>Yeah, it’s simple. It assumes all your features are independent — which, let’s be honest, isn’t super realistic for language. But still, it works. And it works </a:t>
            </a:r>
            <a:r>
              <a:rPr lang="en-US" b="0" i="1" u="none" strike="noStrike" dirty="0">
                <a:solidFill>
                  <a:srgbClr val="000000"/>
                </a:solidFill>
                <a:effectLst/>
              </a:rPr>
              <a:t>surprisingly</a:t>
            </a:r>
            <a:r>
              <a:rPr lang="en-US" b="0" i="0" u="none" strike="noStrike" dirty="0">
                <a:solidFill>
                  <a:srgbClr val="000000"/>
                </a:solidFill>
                <a:effectLst/>
              </a:rPr>
              <a:t> well for things like text classification.</a:t>
            </a:r>
          </a:p>
          <a:p>
            <a:pPr algn="l">
              <a:buNone/>
            </a:pPr>
            <a:r>
              <a:rPr lang="en-US" b="1" i="0" u="none" strike="noStrike" dirty="0">
                <a:solidFill>
                  <a:srgbClr val="000000"/>
                </a:solidFill>
                <a:effectLst/>
              </a:rPr>
              <a:t>Now, where it really stands out is scalability.</a:t>
            </a:r>
            <a:endParaRPr lang="en-US" b="0" i="0" u="none" strike="noStrike" dirty="0">
              <a:solidFill>
                <a:srgbClr val="000000"/>
              </a:solidFill>
              <a:effectLst/>
            </a:endParaRPr>
          </a:p>
          <a:p>
            <a:pPr algn="l">
              <a:buNone/>
            </a:pPr>
            <a:r>
              <a:rPr lang="en-US" b="0" i="0" u="none" strike="noStrike" dirty="0">
                <a:solidFill>
                  <a:srgbClr val="000000"/>
                </a:solidFill>
                <a:effectLst/>
              </a:rPr>
              <a:t>Because Naive Bayes doesn’t need fancy math — no gradients, no backprop — just basic counting and some probability. So when you’re dealing with huge datasets? Like millions of documents? It just powers through.</a:t>
            </a:r>
          </a:p>
          <a:p>
            <a:pPr algn="l">
              <a:buNone/>
            </a:pPr>
            <a:r>
              <a:rPr lang="en-US" b="1" i="0" u="none" strike="noStrike" dirty="0">
                <a:solidFill>
                  <a:srgbClr val="000000"/>
                </a:solidFill>
                <a:effectLst/>
              </a:rPr>
              <a:t>And this is what makes it so useful.</a:t>
            </a:r>
            <a:endParaRPr lang="en-US" b="0" i="0" u="none" strike="noStrike" dirty="0">
              <a:solidFill>
                <a:srgbClr val="000000"/>
              </a:solidFill>
              <a:effectLst/>
            </a:endParaRPr>
          </a:p>
          <a:p>
            <a:pPr algn="l">
              <a:buNone/>
            </a:pPr>
            <a:r>
              <a:rPr lang="en-US" b="0" i="0" u="none" strike="noStrike" dirty="0">
                <a:solidFill>
                  <a:srgbClr val="000000"/>
                </a:solidFill>
                <a:effectLst/>
              </a:rPr>
              <a:t>You can train it fast, run it on massive vocabularies, and it still holds up. No drama, no massive compute bill.</a:t>
            </a:r>
          </a:p>
          <a:p>
            <a:pPr algn="l"/>
            <a:r>
              <a:rPr lang="en-US" b="0" i="0" u="none" strike="noStrike" dirty="0">
                <a:solidFill>
                  <a:srgbClr val="000000"/>
                </a:solidFill>
                <a:effectLst/>
              </a:rPr>
              <a:t>So yeah — it may be old-school, but it’s fast, reliable, and when you need something that just works on day one? You have Naive Bayes.”</a:t>
            </a:r>
          </a:p>
          <a:p>
            <a:endParaRPr lang="en-US" dirty="0"/>
          </a:p>
        </p:txBody>
      </p:sp>
      <p:sp>
        <p:nvSpPr>
          <p:cNvPr id="4" name="Slide Number Placeholder 3">
            <a:extLst>
              <a:ext uri="{FF2B5EF4-FFF2-40B4-BE49-F238E27FC236}">
                <a16:creationId xmlns:a16="http://schemas.microsoft.com/office/drawing/2014/main" id="{0EC5ACBC-5BBF-ABF3-ACA8-AB78D86707E4}"/>
              </a:ext>
            </a:extLst>
          </p:cNvPr>
          <p:cNvSpPr>
            <a:spLocks noGrp="1"/>
          </p:cNvSpPr>
          <p:nvPr>
            <p:ph type="sldNum" sz="quarter" idx="5"/>
          </p:nvPr>
        </p:nvSpPr>
        <p:spPr/>
        <p:txBody>
          <a:bodyPr/>
          <a:lstStyle/>
          <a:p>
            <a:fld id="{9C5F6A36-24B5-0743-9F3F-927763EEB80D}" type="slidenum">
              <a:rPr lang="en-US" smtClean="0"/>
              <a:t>46</a:t>
            </a:fld>
            <a:endParaRPr lang="en-US"/>
          </a:p>
        </p:txBody>
      </p:sp>
    </p:spTree>
    <p:extLst>
      <p:ext uri="{BB962C8B-B14F-4D97-AF65-F5344CB8AC3E}">
        <p14:creationId xmlns:p14="http://schemas.microsoft.com/office/powerpoint/2010/main" val="620449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B50D-7E80-4E12-AEDD-844D1D5D9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0006D-8157-6FFA-75A2-325B25CE7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711E6-714B-6C94-5721-56584D1E2C31}"/>
              </a:ext>
            </a:extLst>
          </p:cNvPr>
          <p:cNvSpPr>
            <a:spLocks noGrp="1"/>
          </p:cNvSpPr>
          <p:nvPr>
            <p:ph type="body" idx="1"/>
          </p:nvPr>
        </p:nvSpPr>
        <p:spPr/>
        <p:txBody>
          <a:bodyPr/>
          <a:lstStyle/>
          <a:p>
            <a:pPr algn="l">
              <a:buNone/>
            </a:pPr>
            <a:r>
              <a:rPr lang="en-US" b="0" i="0" u="none" strike="noStrike" dirty="0">
                <a:solidFill>
                  <a:srgbClr val="000000"/>
                </a:solidFill>
                <a:effectLst/>
              </a:rPr>
              <a:t>Now, Naive Bayes continues to be a remarkably practical model — particularly in the context of large-scale text classification.</a:t>
            </a:r>
          </a:p>
          <a:p>
            <a:pPr algn="l">
              <a:buNone/>
            </a:pPr>
            <a:r>
              <a:rPr lang="en-US" b="0" i="0" u="none" strike="noStrike" dirty="0">
                <a:solidFill>
                  <a:srgbClr val="000000"/>
                </a:solidFill>
                <a:effectLst/>
              </a:rPr>
              <a:t>As we’ve seen, it’s built on the assumption of feature independence. And while that’s a simplification, it turns out to be surprisingly effective when paired with high-dimensional text data.</a:t>
            </a:r>
          </a:p>
          <a:p>
            <a:pPr algn="l">
              <a:buNone/>
            </a:pPr>
            <a:r>
              <a:rPr lang="en-US" b="0" i="0" u="none" strike="noStrike" dirty="0">
                <a:solidFill>
                  <a:srgbClr val="000000"/>
                </a:solidFill>
                <a:effectLst/>
              </a:rPr>
              <a:t>One of its key advantages is </a:t>
            </a:r>
            <a:r>
              <a:rPr lang="en-US" b="1" i="0" u="none" strike="noStrike" dirty="0">
                <a:solidFill>
                  <a:srgbClr val="000000"/>
                </a:solidFill>
                <a:effectLst/>
              </a:rPr>
              <a:t>scalability</a:t>
            </a:r>
            <a:r>
              <a:rPr lang="en-US" b="0" i="0" u="none" strike="noStrike" dirty="0">
                <a:solidFill>
                  <a:srgbClr val="000000"/>
                </a:solidFill>
                <a:effectLst/>
              </a:rPr>
              <a:t>.</a:t>
            </a:r>
          </a:p>
          <a:p>
            <a:pPr algn="l">
              <a:buNone/>
            </a:pPr>
            <a:r>
              <a:rPr lang="en-US" b="0" i="0" u="none" strike="noStrike" dirty="0">
                <a:solidFill>
                  <a:srgbClr val="000000"/>
                </a:solidFill>
                <a:effectLst/>
              </a:rPr>
              <a:t>Because the underlying calculations rely on conditional probabilities and frequency counts — rather than more computationally intensive optimization — the model scales well even when working with very large datasets.</a:t>
            </a:r>
          </a:p>
          <a:p>
            <a:pPr algn="l">
              <a:buNone/>
            </a:pPr>
            <a:r>
              <a:rPr lang="en-US" b="0" i="0" u="none" strike="noStrike" dirty="0">
                <a:solidFill>
                  <a:srgbClr val="000000"/>
                </a:solidFill>
                <a:effectLst/>
              </a:rPr>
              <a:t>This also extends to </a:t>
            </a:r>
            <a:r>
              <a:rPr lang="en-US" b="1" i="0" u="none" strike="noStrike" dirty="0">
                <a:solidFill>
                  <a:srgbClr val="000000"/>
                </a:solidFill>
                <a:effectLst/>
              </a:rPr>
              <a:t>multi-class scenarios</a:t>
            </a:r>
            <a:r>
              <a:rPr lang="en-US" b="0" i="0" u="none" strike="noStrike" dirty="0">
                <a:solidFill>
                  <a:srgbClr val="000000"/>
                </a:solidFill>
                <a:effectLst/>
              </a:rPr>
              <a:t>.</a:t>
            </a:r>
          </a:p>
          <a:p>
            <a:pPr algn="l">
              <a:buNone/>
            </a:pPr>
            <a:r>
              <a:rPr lang="en-US" b="0" i="0" u="none" strike="noStrike" dirty="0">
                <a:solidFill>
                  <a:srgbClr val="000000"/>
                </a:solidFill>
                <a:effectLst/>
              </a:rPr>
              <a:t>Naive Bayes handles multiple categories efficiently, without requiring significant modifications. So whether we’re classifying documents by topic, intent, or sentiment class, the model maintains strong performance without major trade-offs.</a:t>
            </a:r>
          </a:p>
          <a:p>
            <a:pPr algn="l"/>
            <a:r>
              <a:rPr lang="en-US" b="0" i="0" u="none" strike="noStrike" dirty="0">
                <a:solidFill>
                  <a:srgbClr val="000000"/>
                </a:solidFill>
                <a:effectLst/>
              </a:rPr>
              <a:t>And so, what we get is a fast, interpretable, and surprisingly robust baseline — one that remains relevant even in the age of deep learning.</a:t>
            </a:r>
          </a:p>
          <a:p>
            <a:endParaRPr lang="en-US" dirty="0"/>
          </a:p>
        </p:txBody>
      </p:sp>
      <p:sp>
        <p:nvSpPr>
          <p:cNvPr id="4" name="Slide Number Placeholder 3">
            <a:extLst>
              <a:ext uri="{FF2B5EF4-FFF2-40B4-BE49-F238E27FC236}">
                <a16:creationId xmlns:a16="http://schemas.microsoft.com/office/drawing/2014/main" id="{E37FB2E0-C22E-1ABC-1D4C-E8735A4896E0}"/>
              </a:ext>
            </a:extLst>
          </p:cNvPr>
          <p:cNvSpPr>
            <a:spLocks noGrp="1"/>
          </p:cNvSpPr>
          <p:nvPr>
            <p:ph type="sldNum" sz="quarter" idx="5"/>
          </p:nvPr>
        </p:nvSpPr>
        <p:spPr/>
        <p:txBody>
          <a:bodyPr/>
          <a:lstStyle/>
          <a:p>
            <a:fld id="{9C5F6A36-24B5-0743-9F3F-927763EEB80D}" type="slidenum">
              <a:rPr lang="en-US" smtClean="0"/>
              <a:t>47</a:t>
            </a:fld>
            <a:endParaRPr lang="en-US"/>
          </a:p>
        </p:txBody>
      </p:sp>
    </p:spTree>
    <p:extLst>
      <p:ext uri="{BB962C8B-B14F-4D97-AF65-F5344CB8AC3E}">
        <p14:creationId xmlns:p14="http://schemas.microsoft.com/office/powerpoint/2010/main" val="3077508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C8DC-C8CE-245A-BC35-0FB937FA3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B142-600F-DEB1-7C2D-D4966A9F0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31B62-6F56-52C0-4F6B-EEFFB2942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797E-2672-6144-356F-112991713410}"/>
              </a:ext>
            </a:extLst>
          </p:cNvPr>
          <p:cNvSpPr>
            <a:spLocks noGrp="1"/>
          </p:cNvSpPr>
          <p:nvPr>
            <p:ph type="sldNum" sz="quarter" idx="5"/>
          </p:nvPr>
        </p:nvSpPr>
        <p:spPr/>
        <p:txBody>
          <a:bodyPr/>
          <a:lstStyle/>
          <a:p>
            <a:fld id="{9C5F6A36-24B5-0743-9F3F-927763EEB80D}" type="slidenum">
              <a:rPr lang="en-US" smtClean="0"/>
              <a:t>48</a:t>
            </a:fld>
            <a:endParaRPr lang="en-US"/>
          </a:p>
        </p:txBody>
      </p:sp>
    </p:spTree>
    <p:extLst>
      <p:ext uri="{BB962C8B-B14F-4D97-AF65-F5344CB8AC3E}">
        <p14:creationId xmlns:p14="http://schemas.microsoft.com/office/powerpoint/2010/main" val="57920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95E0-ECE7-3DEA-5B49-420F73238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C64DB-BB62-D54B-4F8B-24AD93AED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60FEB-44FD-AEB9-7BA1-0E6265DBC29F}"/>
              </a:ext>
            </a:extLst>
          </p:cNvPr>
          <p:cNvSpPr>
            <a:spLocks noGrp="1"/>
          </p:cNvSpPr>
          <p:nvPr>
            <p:ph type="body" idx="1"/>
          </p:nvPr>
        </p:nvSpPr>
        <p:spPr/>
        <p:txBody>
          <a:bodyPr/>
          <a:lstStyle/>
          <a:p>
            <a:pPr algn="l">
              <a:buNone/>
            </a:pPr>
            <a:r>
              <a:rPr lang="en-US" b="0" i="0" u="none" strike="noStrike" dirty="0">
                <a:solidFill>
                  <a:srgbClr val="000000"/>
                </a:solidFill>
                <a:effectLst/>
              </a:rPr>
              <a:t>"Similarly, Naive Bayes was widely used for </a:t>
            </a:r>
            <a:r>
              <a:rPr lang="en-US" b="1" i="0" u="none" strike="noStrike" dirty="0">
                <a:solidFill>
                  <a:srgbClr val="000000"/>
                </a:solidFill>
                <a:effectLst/>
              </a:rPr>
              <a:t>sentiment classification</a:t>
            </a:r>
            <a:r>
              <a:rPr lang="en-US" b="0" i="0" u="none" strike="noStrike" dirty="0">
                <a:solidFill>
                  <a:srgbClr val="000000"/>
                </a:solidFill>
                <a:effectLst/>
              </a:rPr>
              <a:t>.</a:t>
            </a:r>
          </a:p>
          <a:p>
            <a:pPr algn="l">
              <a:buNone/>
            </a:pPr>
            <a:r>
              <a:rPr lang="en-US" b="0" i="0" u="none" strike="noStrike" dirty="0">
                <a:solidFill>
                  <a:srgbClr val="000000"/>
                </a:solidFill>
                <a:effectLst/>
              </a:rPr>
              <a:t>For example, in product reviews:</a:t>
            </a:r>
          </a:p>
          <a:p>
            <a:pPr algn="l">
              <a:buFont typeface="Arial" panose="020B0604020202020204" pitchFamily="34" charset="0"/>
              <a:buChar char="•"/>
            </a:pPr>
            <a:r>
              <a:rPr lang="en-US" b="0" i="0" u="none" strike="noStrike" dirty="0">
                <a:solidFill>
                  <a:srgbClr val="000000"/>
                </a:solidFill>
                <a:effectLst/>
              </a:rPr>
              <a:t>Words like ‘great’, ‘love’, ‘excellent’ correlate with positive sentiment.</a:t>
            </a:r>
          </a:p>
          <a:p>
            <a:pPr algn="l">
              <a:buFont typeface="Arial" panose="020B0604020202020204" pitchFamily="34" charset="0"/>
              <a:buChar char="•"/>
            </a:pPr>
            <a:r>
              <a:rPr lang="en-US" b="0" i="0" u="none" strike="noStrike" dirty="0">
                <a:solidFill>
                  <a:srgbClr val="000000"/>
                </a:solidFill>
                <a:effectLst/>
              </a:rPr>
              <a:t>Words like ‘bad’, ‘broken’, ‘hate’ correlate with negative sentiment.</a:t>
            </a:r>
          </a:p>
          <a:p>
            <a:pPr algn="l"/>
            <a:r>
              <a:rPr lang="en-US" b="0" i="0" u="none" strike="noStrike" dirty="0">
                <a:solidFill>
                  <a:srgbClr val="000000"/>
                </a:solidFill>
                <a:effectLst/>
              </a:rPr>
              <a:t>Despite its simplicity, it often matched or beat more complex models — especially on smaller datasets."</a:t>
            </a:r>
          </a:p>
          <a:p>
            <a:endParaRPr lang="en-US" dirty="0"/>
          </a:p>
        </p:txBody>
      </p:sp>
      <p:sp>
        <p:nvSpPr>
          <p:cNvPr id="4" name="Slide Number Placeholder 3">
            <a:extLst>
              <a:ext uri="{FF2B5EF4-FFF2-40B4-BE49-F238E27FC236}">
                <a16:creationId xmlns:a16="http://schemas.microsoft.com/office/drawing/2014/main" id="{17A11B5C-BE72-8E3B-74BB-12EC11C03763}"/>
              </a:ext>
            </a:extLst>
          </p:cNvPr>
          <p:cNvSpPr>
            <a:spLocks noGrp="1"/>
          </p:cNvSpPr>
          <p:nvPr>
            <p:ph type="sldNum" sz="quarter" idx="5"/>
          </p:nvPr>
        </p:nvSpPr>
        <p:spPr/>
        <p:txBody>
          <a:bodyPr/>
          <a:lstStyle/>
          <a:p>
            <a:fld id="{9C5F6A36-24B5-0743-9F3F-927763EEB80D}" type="slidenum">
              <a:rPr lang="en-US" smtClean="0"/>
              <a:t>49</a:t>
            </a:fld>
            <a:endParaRPr lang="en-US"/>
          </a:p>
        </p:txBody>
      </p:sp>
    </p:spTree>
    <p:extLst>
      <p:ext uri="{BB962C8B-B14F-4D97-AF65-F5344CB8AC3E}">
        <p14:creationId xmlns:p14="http://schemas.microsoft.com/office/powerpoint/2010/main" val="968481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60935-7330-5E19-9F35-27E70B654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61547-1E8C-7E76-A598-B04F38441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D302D-442A-24D7-0B86-B33BDCEF82D5}"/>
              </a:ext>
            </a:extLst>
          </p:cNvPr>
          <p:cNvSpPr>
            <a:spLocks noGrp="1"/>
          </p:cNvSpPr>
          <p:nvPr>
            <p:ph type="body" idx="1"/>
          </p:nvPr>
        </p:nvSpPr>
        <p:spPr/>
        <p:txBody>
          <a:bodyPr/>
          <a:lstStyle/>
          <a:p>
            <a:pPr algn="l">
              <a:buNone/>
            </a:pPr>
            <a:r>
              <a:rPr lang="en-US" b="0" i="0" u="none" strike="noStrike" dirty="0">
                <a:solidFill>
                  <a:srgbClr val="000000"/>
                </a:solidFill>
                <a:effectLst/>
              </a:rPr>
              <a:t>"Another application: </a:t>
            </a:r>
            <a:r>
              <a:rPr lang="en-US" b="1" i="0" u="none" strike="noStrike" dirty="0">
                <a:solidFill>
                  <a:srgbClr val="000000"/>
                </a:solidFill>
                <a:effectLst/>
              </a:rPr>
              <a:t>document classification</a:t>
            </a:r>
            <a:r>
              <a:rPr lang="en-US" b="0" i="0" u="none" strike="noStrike" dirty="0">
                <a:solidFill>
                  <a:srgbClr val="000000"/>
                </a:solidFill>
                <a:effectLst/>
              </a:rPr>
              <a:t>.</a:t>
            </a:r>
          </a:p>
          <a:p>
            <a:pPr algn="l"/>
            <a:r>
              <a:rPr lang="en-US" b="0" i="0" u="none" strike="noStrike" dirty="0">
                <a:solidFill>
                  <a:srgbClr val="000000"/>
                </a:solidFill>
                <a:effectLst/>
              </a:rPr>
              <a:t>Let’s say you’re sorting news articles into politics, sports, or finance.</a:t>
            </a:r>
            <a:br>
              <a:rPr lang="en-US" b="0" i="0" u="none" strike="noStrike" dirty="0">
                <a:solidFill>
                  <a:srgbClr val="000000"/>
                </a:solidFill>
                <a:effectLst/>
              </a:rPr>
            </a:br>
            <a:r>
              <a:rPr lang="en-US" b="0" i="0" u="none" strike="noStrike" dirty="0">
                <a:solidFill>
                  <a:srgbClr val="000000"/>
                </a:solidFill>
                <a:effectLst/>
              </a:rPr>
              <a:t>Naive Bayes uses the probability of each word appearing in each category to classify new documents — based on word distributions learned from labeled examples."</a:t>
            </a:r>
          </a:p>
          <a:p>
            <a:endParaRPr lang="en-US" dirty="0"/>
          </a:p>
        </p:txBody>
      </p:sp>
      <p:sp>
        <p:nvSpPr>
          <p:cNvPr id="4" name="Slide Number Placeholder 3">
            <a:extLst>
              <a:ext uri="{FF2B5EF4-FFF2-40B4-BE49-F238E27FC236}">
                <a16:creationId xmlns:a16="http://schemas.microsoft.com/office/drawing/2014/main" id="{794E8C0E-3CC9-8480-49B6-C96B6FF2A815}"/>
              </a:ext>
            </a:extLst>
          </p:cNvPr>
          <p:cNvSpPr>
            <a:spLocks noGrp="1"/>
          </p:cNvSpPr>
          <p:nvPr>
            <p:ph type="sldNum" sz="quarter" idx="5"/>
          </p:nvPr>
        </p:nvSpPr>
        <p:spPr/>
        <p:txBody>
          <a:bodyPr/>
          <a:lstStyle/>
          <a:p>
            <a:fld id="{9C5F6A36-24B5-0743-9F3F-927763EEB80D}" type="slidenum">
              <a:rPr lang="en-US" smtClean="0"/>
              <a:t>50</a:t>
            </a:fld>
            <a:endParaRPr lang="en-US"/>
          </a:p>
        </p:txBody>
      </p:sp>
    </p:spTree>
    <p:extLst>
      <p:ext uri="{BB962C8B-B14F-4D97-AF65-F5344CB8AC3E}">
        <p14:creationId xmlns:p14="http://schemas.microsoft.com/office/powerpoint/2010/main" val="216556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04C6-DCF5-BC33-C44D-DAE35D114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6B95F-33B5-7BA5-BB07-6790B47BC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94AD2-9041-0D1C-A2E4-149BBFE81D11}"/>
              </a:ext>
            </a:extLst>
          </p:cNvPr>
          <p:cNvSpPr>
            <a:spLocks noGrp="1"/>
          </p:cNvSpPr>
          <p:nvPr>
            <p:ph type="body" idx="1"/>
          </p:nvPr>
        </p:nvSpPr>
        <p:spPr/>
        <p:txBody>
          <a:bodyPr/>
          <a:lstStyle/>
          <a:p>
            <a:pPr algn="l">
              <a:buNone/>
            </a:pPr>
            <a:r>
              <a:rPr lang="en-US" b="0" i="0" u="none" strike="noStrike" dirty="0">
                <a:solidFill>
                  <a:srgbClr val="000000"/>
                </a:solidFill>
                <a:effectLst/>
              </a:rPr>
              <a:t>“So one of the things that rule-based NLP was actually kind of good at — like, surprisingly good — was </a:t>
            </a:r>
            <a:r>
              <a:rPr lang="en-US" b="1" i="0" u="none" strike="noStrike" dirty="0">
                <a:solidFill>
                  <a:srgbClr val="000000"/>
                </a:solidFill>
                <a:effectLst/>
              </a:rPr>
              <a:t>syntax analysis</a:t>
            </a:r>
            <a:r>
              <a:rPr lang="en-US" b="0" i="0" u="none" strike="noStrike" dirty="0">
                <a:solidFill>
                  <a:srgbClr val="000000"/>
                </a:solidFill>
                <a:effectLst/>
              </a:rPr>
              <a:t>.</a:t>
            </a:r>
          </a:p>
          <a:p>
            <a:pPr algn="l">
              <a:buNone/>
            </a:pPr>
            <a:r>
              <a:rPr lang="en-US" b="0" i="0" u="none" strike="noStrike" dirty="0">
                <a:solidFill>
                  <a:srgbClr val="000000"/>
                </a:solidFill>
                <a:effectLst/>
              </a:rPr>
              <a:t>Basically, this just means breaking a sentence down to understand how it’s structured — what role each part plays.</a:t>
            </a:r>
          </a:p>
          <a:p>
            <a:pPr algn="l">
              <a:buNone/>
            </a:pPr>
            <a:r>
              <a:rPr lang="en-US" b="0" i="0" u="none" strike="noStrike" dirty="0">
                <a:solidFill>
                  <a:srgbClr val="000000"/>
                </a:solidFill>
                <a:effectLst/>
              </a:rPr>
              <a:t>So like, take the sentence </a:t>
            </a:r>
            <a:r>
              <a:rPr lang="en-US" b="0" i="1" u="none" strike="noStrike" dirty="0">
                <a:solidFill>
                  <a:srgbClr val="000000"/>
                </a:solidFill>
                <a:effectLst/>
              </a:rPr>
              <a:t>‘The cat sat on the mat.’</a:t>
            </a:r>
            <a:br>
              <a:rPr lang="en-US" b="0" i="0" u="none" strike="noStrike" dirty="0">
                <a:solidFill>
                  <a:srgbClr val="000000"/>
                </a:solidFill>
                <a:effectLst/>
              </a:rPr>
            </a:br>
            <a:r>
              <a:rPr lang="en-US" b="0" i="0" u="none" strike="noStrike" dirty="0">
                <a:solidFill>
                  <a:srgbClr val="000000"/>
                </a:solidFill>
                <a:effectLst/>
              </a:rPr>
              <a:t>The system would literally go:</a:t>
            </a:r>
          </a:p>
          <a:p>
            <a:pPr algn="l">
              <a:buFont typeface="Arial" panose="020B0604020202020204" pitchFamily="34" charset="0"/>
              <a:buChar char="•"/>
            </a:pPr>
            <a:r>
              <a:rPr lang="en-US" b="0" i="0" u="none" strike="noStrike" dirty="0">
                <a:solidFill>
                  <a:srgbClr val="000000"/>
                </a:solidFill>
                <a:effectLst/>
              </a:rPr>
              <a:t>Subject? That’s </a:t>
            </a:r>
            <a:r>
              <a:rPr lang="en-US" b="0" i="1" u="none" strike="noStrike" dirty="0">
                <a:solidFill>
                  <a:srgbClr val="000000"/>
                </a:solidFill>
                <a:effectLst/>
              </a:rPr>
              <a:t>‘The cat’</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Verb? That’s </a:t>
            </a:r>
            <a:r>
              <a:rPr lang="en-US" b="0" i="1" u="none" strike="noStrike" dirty="0">
                <a:solidFill>
                  <a:srgbClr val="000000"/>
                </a:solidFill>
                <a:effectLst/>
              </a:rPr>
              <a:t>‘sat’</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And then </a:t>
            </a:r>
            <a:r>
              <a:rPr lang="en-US" b="0" i="1" u="none" strike="noStrike" dirty="0">
                <a:solidFill>
                  <a:srgbClr val="000000"/>
                </a:solidFill>
                <a:effectLst/>
              </a:rPr>
              <a:t>‘on the mat’</a:t>
            </a:r>
            <a:r>
              <a:rPr lang="en-US" b="0" i="0" u="none" strike="noStrike" dirty="0">
                <a:solidFill>
                  <a:srgbClr val="000000"/>
                </a:solidFill>
                <a:effectLst/>
              </a:rPr>
              <a:t> is your </a:t>
            </a:r>
            <a:r>
              <a:rPr lang="en-US" b="1" i="0" u="none" strike="noStrike" dirty="0">
                <a:solidFill>
                  <a:srgbClr val="000000"/>
                </a:solidFill>
                <a:effectLst/>
              </a:rPr>
              <a:t>prepositional phrase</a:t>
            </a:r>
            <a:endParaRPr lang="en-US" b="0" i="0" u="none" strike="noStrike" dirty="0">
              <a:solidFill>
                <a:srgbClr val="000000"/>
              </a:solidFill>
              <a:effectLst/>
            </a:endParaRPr>
          </a:p>
          <a:p>
            <a:pPr algn="l">
              <a:buNone/>
            </a:pPr>
            <a:r>
              <a:rPr lang="en-US" b="0" i="0" u="none" strike="noStrike" dirty="0">
                <a:solidFill>
                  <a:srgbClr val="000000"/>
                </a:solidFill>
                <a:effectLst/>
              </a:rPr>
              <a:t>And this was super helpful for stuff like </a:t>
            </a:r>
            <a:r>
              <a:rPr lang="en-US" b="1" i="0" u="none" strike="noStrike" dirty="0">
                <a:solidFill>
                  <a:srgbClr val="000000"/>
                </a:solidFill>
                <a:effectLst/>
              </a:rPr>
              <a:t>machine translation</a:t>
            </a:r>
            <a:r>
              <a:rPr lang="en-US" b="0" i="0" u="none" strike="noStrike" dirty="0">
                <a:solidFill>
                  <a:srgbClr val="000000"/>
                </a:solidFill>
                <a:effectLst/>
              </a:rPr>
              <a:t> — because once the system knows what’s what, it can rebuild the sentence properly in another language.</a:t>
            </a:r>
          </a:p>
          <a:p>
            <a:pPr algn="l">
              <a:buNone/>
            </a:pPr>
            <a:r>
              <a:rPr lang="en-US" b="0" i="0" u="none" strike="noStrike" dirty="0">
                <a:solidFill>
                  <a:srgbClr val="000000"/>
                </a:solidFill>
                <a:effectLst/>
              </a:rPr>
              <a:t>So if you’re translating to Spanish, for example, it can go: </a:t>
            </a:r>
            <a:r>
              <a:rPr lang="en-US" b="0" i="1" u="none" strike="noStrike" dirty="0">
                <a:solidFill>
                  <a:srgbClr val="000000"/>
                </a:solidFill>
                <a:effectLst/>
              </a:rPr>
              <a:t>‘El gato se </a:t>
            </a:r>
            <a:r>
              <a:rPr lang="en-US" b="0" i="1" u="none" strike="noStrike" dirty="0" err="1">
                <a:solidFill>
                  <a:srgbClr val="000000"/>
                </a:solidFill>
                <a:effectLst/>
              </a:rPr>
              <a:t>sentó</a:t>
            </a:r>
            <a:r>
              <a:rPr lang="en-US" b="0" i="1" u="none" strike="noStrike" dirty="0">
                <a:solidFill>
                  <a:srgbClr val="000000"/>
                </a:solidFill>
                <a:effectLst/>
              </a:rPr>
              <a:t> </a:t>
            </a:r>
            <a:r>
              <a:rPr lang="en-US" b="0" i="1" u="none" strike="noStrike" dirty="0" err="1">
                <a:solidFill>
                  <a:srgbClr val="000000"/>
                </a:solidFill>
                <a:effectLst/>
              </a:rPr>
              <a:t>en</a:t>
            </a:r>
            <a:r>
              <a:rPr lang="en-US" b="0" i="1" u="none" strike="noStrike" dirty="0">
                <a:solidFill>
                  <a:srgbClr val="000000"/>
                </a:solidFill>
                <a:effectLst/>
              </a:rPr>
              <a:t> la </a:t>
            </a:r>
            <a:r>
              <a:rPr lang="en-US" b="0" i="1" u="none" strike="noStrike" dirty="0" err="1">
                <a:solidFill>
                  <a:srgbClr val="000000"/>
                </a:solidFill>
                <a:effectLst/>
              </a:rPr>
              <a:t>alfombra</a:t>
            </a:r>
            <a:r>
              <a:rPr lang="en-US" b="0" i="1" u="none" strike="noStrike" dirty="0">
                <a:solidFill>
                  <a:srgbClr val="000000"/>
                </a:solidFill>
                <a:effectLst/>
              </a:rPr>
              <a:t>’</a:t>
            </a:r>
            <a:r>
              <a:rPr lang="en-US" b="0" i="0" u="none" strike="noStrike" dirty="0">
                <a:solidFill>
                  <a:srgbClr val="000000"/>
                </a:solidFill>
                <a:effectLst/>
              </a:rPr>
              <a:t> — and the structure still makes sense.</a:t>
            </a:r>
          </a:p>
          <a:p>
            <a:pPr algn="l"/>
            <a:r>
              <a:rPr lang="en-US" b="0" i="0" u="none" strike="noStrike" dirty="0">
                <a:solidFill>
                  <a:srgbClr val="000000"/>
                </a:solidFill>
                <a:effectLst/>
              </a:rPr>
              <a:t>But yeah — this all worked well </a:t>
            </a:r>
            <a:r>
              <a:rPr lang="en-US" b="1" i="0" u="none" strike="noStrike" dirty="0">
                <a:solidFill>
                  <a:srgbClr val="000000"/>
                </a:solidFill>
                <a:effectLst/>
              </a:rPr>
              <a:t>as long as</a:t>
            </a:r>
            <a:r>
              <a:rPr lang="en-US" b="0" i="0" u="none" strike="noStrike" dirty="0">
                <a:solidFill>
                  <a:srgbClr val="000000"/>
                </a:solidFill>
                <a:effectLst/>
              </a:rPr>
              <a:t> the language was clean and kind of formal.</a:t>
            </a:r>
            <a:br>
              <a:rPr lang="en-US" b="0" i="0" u="none" strike="noStrike" dirty="0">
                <a:solidFill>
                  <a:srgbClr val="000000"/>
                </a:solidFill>
                <a:effectLst/>
              </a:rPr>
            </a:br>
            <a:r>
              <a:rPr lang="en-US" b="0" i="0" u="none" strike="noStrike" dirty="0">
                <a:solidFill>
                  <a:srgbClr val="000000"/>
                </a:solidFill>
                <a:effectLst/>
              </a:rPr>
              <a:t>Like, the moment you added ambiguity or anything weird, the system just didn’t know what to do with it.</a:t>
            </a:r>
            <a:br>
              <a:rPr lang="en-US" b="0" i="0" u="none" strike="noStrike" dirty="0">
                <a:solidFill>
                  <a:srgbClr val="000000"/>
                </a:solidFill>
                <a:effectLst/>
              </a:rPr>
            </a:br>
            <a:r>
              <a:rPr lang="en-US" b="0" i="0" u="none" strike="noStrike" dirty="0">
                <a:solidFill>
                  <a:srgbClr val="000000"/>
                </a:solidFill>
                <a:effectLst/>
              </a:rPr>
              <a:t>Because these were literally handcrafted rules — and they only worked in situations they were specifically written for.”</a:t>
            </a:r>
          </a:p>
          <a:p>
            <a:endParaRPr lang="en-US" dirty="0"/>
          </a:p>
        </p:txBody>
      </p:sp>
      <p:sp>
        <p:nvSpPr>
          <p:cNvPr id="4" name="Slide Number Placeholder 3">
            <a:extLst>
              <a:ext uri="{FF2B5EF4-FFF2-40B4-BE49-F238E27FC236}">
                <a16:creationId xmlns:a16="http://schemas.microsoft.com/office/drawing/2014/main" id="{758031A3-7BD5-E515-11AA-7528E4EA60FD}"/>
              </a:ext>
            </a:extLst>
          </p:cNvPr>
          <p:cNvSpPr>
            <a:spLocks noGrp="1"/>
          </p:cNvSpPr>
          <p:nvPr>
            <p:ph type="sldNum" sz="quarter" idx="5"/>
          </p:nvPr>
        </p:nvSpPr>
        <p:spPr/>
        <p:txBody>
          <a:bodyPr/>
          <a:lstStyle/>
          <a:p>
            <a:fld id="{9C5F6A36-24B5-0743-9F3F-927763EEB80D}" type="slidenum">
              <a:rPr lang="en-US" smtClean="0"/>
              <a:t>6</a:t>
            </a:fld>
            <a:endParaRPr lang="en-US"/>
          </a:p>
        </p:txBody>
      </p:sp>
    </p:spTree>
    <p:extLst>
      <p:ext uri="{BB962C8B-B14F-4D97-AF65-F5344CB8AC3E}">
        <p14:creationId xmlns:p14="http://schemas.microsoft.com/office/powerpoint/2010/main" val="3470124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A962-997A-38CB-8F63-4EDF2F62A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D8F4B-8F9F-3182-E03B-FD9C7BFE4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86506-A663-E6A5-5E5A-9AB5D2DC4EAC}"/>
              </a:ext>
            </a:extLst>
          </p:cNvPr>
          <p:cNvSpPr>
            <a:spLocks noGrp="1"/>
          </p:cNvSpPr>
          <p:nvPr>
            <p:ph type="body" idx="1"/>
          </p:nvPr>
        </p:nvSpPr>
        <p:spPr/>
        <p:txBody>
          <a:bodyPr/>
          <a:lstStyle/>
          <a:p>
            <a:pPr algn="l">
              <a:buNone/>
            </a:pPr>
            <a:r>
              <a:rPr lang="en-US" b="0" i="0" u="none" strike="noStrike" dirty="0">
                <a:solidFill>
                  <a:srgbClr val="000000"/>
                </a:solidFill>
                <a:effectLst/>
              </a:rPr>
              <a:t>"A major benefit: </a:t>
            </a:r>
            <a:r>
              <a:rPr lang="en-US" b="1" i="0" u="none" strike="noStrike" dirty="0">
                <a:solidFill>
                  <a:srgbClr val="000000"/>
                </a:solidFill>
                <a:effectLst/>
              </a:rPr>
              <a:t>speed</a:t>
            </a:r>
            <a:r>
              <a:rPr lang="en-US" b="0" i="0" u="none" strike="noStrike" dirty="0">
                <a:solidFill>
                  <a:srgbClr val="000000"/>
                </a:solidFill>
                <a:effectLst/>
              </a:rPr>
              <a:t>.</a:t>
            </a:r>
          </a:p>
          <a:p>
            <a:pPr algn="l">
              <a:buNone/>
            </a:pPr>
            <a:r>
              <a:rPr lang="en-US" b="0" i="0" u="none" strike="noStrike" dirty="0">
                <a:solidFill>
                  <a:srgbClr val="000000"/>
                </a:solidFill>
                <a:effectLst/>
              </a:rPr>
              <a:t>Because NB uses simple count and probability operations, it can classify documents almost instantly. That makes it great for:</a:t>
            </a:r>
          </a:p>
          <a:p>
            <a:pPr algn="l">
              <a:buFont typeface="Arial" panose="020B0604020202020204" pitchFamily="34" charset="0"/>
              <a:buChar char="•"/>
            </a:pPr>
            <a:r>
              <a:rPr lang="en-US" b="0" i="0" u="none" strike="noStrike" dirty="0">
                <a:solidFill>
                  <a:srgbClr val="000000"/>
                </a:solidFill>
                <a:effectLst/>
              </a:rPr>
              <a:t>Real-time content moderation</a:t>
            </a:r>
          </a:p>
          <a:p>
            <a:pPr algn="l">
              <a:buFont typeface="Arial" panose="020B0604020202020204" pitchFamily="34" charset="0"/>
              <a:buChar char="•"/>
            </a:pPr>
            <a:r>
              <a:rPr lang="en-US" b="0" i="0" u="none" strike="noStrike" dirty="0">
                <a:solidFill>
                  <a:srgbClr val="000000"/>
                </a:solidFill>
                <a:effectLst/>
              </a:rPr>
              <a:t>Spam filtering</a:t>
            </a:r>
          </a:p>
          <a:p>
            <a:pPr algn="l">
              <a:buFont typeface="Arial" panose="020B0604020202020204" pitchFamily="34" charset="0"/>
              <a:buChar char="•"/>
            </a:pPr>
            <a:r>
              <a:rPr lang="en-US" b="0" i="0" u="none" strike="noStrike" dirty="0">
                <a:solidFill>
                  <a:srgbClr val="000000"/>
                </a:solidFill>
                <a:effectLst/>
              </a:rPr>
              <a:t>On-device applications</a:t>
            </a:r>
          </a:p>
          <a:p>
            <a:pPr algn="l"/>
            <a:r>
              <a:rPr lang="en-US" b="0" i="0" u="none" strike="noStrike" dirty="0">
                <a:solidFill>
                  <a:srgbClr val="000000"/>
                </a:solidFill>
                <a:effectLst/>
              </a:rPr>
              <a:t>It’s fast, lightweight, and interpretable."</a:t>
            </a:r>
          </a:p>
          <a:p>
            <a:endParaRPr lang="en-US" dirty="0"/>
          </a:p>
        </p:txBody>
      </p:sp>
      <p:sp>
        <p:nvSpPr>
          <p:cNvPr id="4" name="Slide Number Placeholder 3">
            <a:extLst>
              <a:ext uri="{FF2B5EF4-FFF2-40B4-BE49-F238E27FC236}">
                <a16:creationId xmlns:a16="http://schemas.microsoft.com/office/drawing/2014/main" id="{BBAD9346-75BF-1733-C01C-31702FDED95F}"/>
              </a:ext>
            </a:extLst>
          </p:cNvPr>
          <p:cNvSpPr>
            <a:spLocks noGrp="1"/>
          </p:cNvSpPr>
          <p:nvPr>
            <p:ph type="sldNum" sz="quarter" idx="5"/>
          </p:nvPr>
        </p:nvSpPr>
        <p:spPr/>
        <p:txBody>
          <a:bodyPr/>
          <a:lstStyle/>
          <a:p>
            <a:fld id="{9C5F6A36-24B5-0743-9F3F-927763EEB80D}" type="slidenum">
              <a:rPr lang="en-US" smtClean="0"/>
              <a:t>51</a:t>
            </a:fld>
            <a:endParaRPr lang="en-US"/>
          </a:p>
        </p:txBody>
      </p:sp>
    </p:spTree>
    <p:extLst>
      <p:ext uri="{BB962C8B-B14F-4D97-AF65-F5344CB8AC3E}">
        <p14:creationId xmlns:p14="http://schemas.microsoft.com/office/powerpoint/2010/main" val="610770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42037-5B5B-A882-D1D5-02A1559F4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63C4D-2D5C-D796-D4FA-AF571AC97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87795-987C-9A07-C63F-B04681E70979}"/>
              </a:ext>
            </a:extLst>
          </p:cNvPr>
          <p:cNvSpPr>
            <a:spLocks noGrp="1"/>
          </p:cNvSpPr>
          <p:nvPr>
            <p:ph type="body" idx="1"/>
          </p:nvPr>
        </p:nvSpPr>
        <p:spPr/>
        <p:txBody>
          <a:bodyPr/>
          <a:lstStyle/>
          <a:p>
            <a:pPr algn="l"/>
            <a:endParaRPr lang="en-US" b="1" i="0" u="none" strike="noStrike" dirty="0">
              <a:solidFill>
                <a:srgbClr val="000000"/>
              </a:solidFill>
              <a:effectLst/>
            </a:endParaRPr>
          </a:p>
          <a:p>
            <a:pPr algn="l"/>
            <a:r>
              <a:rPr lang="en-US" b="1" i="0" u="none" strike="noStrike" dirty="0">
                <a:solidFill>
                  <a:srgbClr val="000000"/>
                </a:solidFill>
                <a:effectLst/>
              </a:rPr>
              <a:t>Speed</a:t>
            </a:r>
          </a:p>
          <a:p>
            <a:pPr algn="l">
              <a:buFont typeface="Arial" panose="020B0604020202020204" pitchFamily="34" charset="0"/>
              <a:buChar char="•"/>
            </a:pPr>
            <a:r>
              <a:rPr lang="en-US" b="1" i="0" u="none" strike="noStrike" dirty="0">
                <a:solidFill>
                  <a:srgbClr val="000000"/>
                </a:solidFill>
                <a:effectLst/>
              </a:rPr>
              <a:t>Real-time Analysis Capability</a:t>
            </a:r>
            <a:r>
              <a:rPr lang="en-US" b="0" i="0" u="none" strike="noStrike" dirty="0">
                <a:solidFill>
                  <a:srgbClr val="000000"/>
                </a:solidFill>
                <a:effectLst/>
              </a:rPr>
              <a:t>: The model’s simplicity allows it to classify new instances rapidly, making it ideal for applications requiring immediate decision-making such as live content moderation.</a:t>
            </a:r>
          </a:p>
          <a:p>
            <a:endParaRPr lang="en-US" dirty="0"/>
          </a:p>
        </p:txBody>
      </p:sp>
      <p:sp>
        <p:nvSpPr>
          <p:cNvPr id="4" name="Slide Number Placeholder 3">
            <a:extLst>
              <a:ext uri="{FF2B5EF4-FFF2-40B4-BE49-F238E27FC236}">
                <a16:creationId xmlns:a16="http://schemas.microsoft.com/office/drawing/2014/main" id="{FCF13418-9023-C6BC-0DC6-55E1B88AFEAD}"/>
              </a:ext>
            </a:extLst>
          </p:cNvPr>
          <p:cNvSpPr>
            <a:spLocks noGrp="1"/>
          </p:cNvSpPr>
          <p:nvPr>
            <p:ph type="sldNum" sz="quarter" idx="5"/>
          </p:nvPr>
        </p:nvSpPr>
        <p:spPr/>
        <p:txBody>
          <a:bodyPr/>
          <a:lstStyle/>
          <a:p>
            <a:fld id="{9C5F6A36-24B5-0743-9F3F-927763EEB80D}" type="slidenum">
              <a:rPr lang="en-US" smtClean="0"/>
              <a:t>52</a:t>
            </a:fld>
            <a:endParaRPr lang="en-US"/>
          </a:p>
        </p:txBody>
      </p:sp>
    </p:spTree>
    <p:extLst>
      <p:ext uri="{BB962C8B-B14F-4D97-AF65-F5344CB8AC3E}">
        <p14:creationId xmlns:p14="http://schemas.microsoft.com/office/powerpoint/2010/main" val="4254910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60D56-68B8-1DE5-5433-F9B1A6F09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1C5B1-DF97-7F47-0B75-3A77BE612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60E5B-2208-40B1-B93B-2C0255F9328C}"/>
              </a:ext>
            </a:extLst>
          </p:cNvPr>
          <p:cNvSpPr>
            <a:spLocks noGrp="1"/>
          </p:cNvSpPr>
          <p:nvPr>
            <p:ph type="body" idx="1"/>
          </p:nvPr>
        </p:nvSpPr>
        <p:spPr/>
        <p:txBody>
          <a:bodyPr/>
          <a:lstStyle/>
          <a:p>
            <a:pPr algn="l">
              <a:buNone/>
            </a:pPr>
            <a:r>
              <a:rPr lang="en-US" b="0" i="0" u="none" strike="noStrike" dirty="0">
                <a:solidFill>
                  <a:srgbClr val="000000"/>
                </a:solidFill>
                <a:effectLst/>
              </a:rPr>
              <a:t>"But here’s the catch: the </a:t>
            </a:r>
            <a:r>
              <a:rPr lang="en-US" b="1" i="0" u="none" strike="noStrike" dirty="0">
                <a:solidFill>
                  <a:srgbClr val="000000"/>
                </a:solidFill>
                <a:effectLst/>
              </a:rPr>
              <a:t>independence assumption</a:t>
            </a:r>
            <a:r>
              <a:rPr lang="en-US" b="0" i="0" u="none" strike="noStrike" dirty="0">
                <a:solidFill>
                  <a:srgbClr val="000000"/>
                </a:solidFill>
                <a:effectLst/>
              </a:rPr>
              <a:t> is often unrealistic.</a:t>
            </a:r>
          </a:p>
          <a:p>
            <a:pPr algn="l">
              <a:buNone/>
            </a:pPr>
            <a:r>
              <a:rPr lang="en-US" b="0" i="0" u="none" strike="noStrike" dirty="0">
                <a:solidFill>
                  <a:srgbClr val="000000"/>
                </a:solidFill>
                <a:effectLst/>
              </a:rPr>
              <a:t>Words are not independent. In a phrase like </a:t>
            </a:r>
            <a:r>
              <a:rPr lang="en-US" b="0" i="1" u="none" strike="noStrike" dirty="0">
                <a:solidFill>
                  <a:srgbClr val="000000"/>
                </a:solidFill>
                <a:effectLst/>
              </a:rPr>
              <a:t>‘not bad’</a:t>
            </a:r>
            <a:r>
              <a:rPr lang="en-US" b="0" i="0" u="none" strike="noStrike" dirty="0">
                <a:solidFill>
                  <a:srgbClr val="000000"/>
                </a:solidFill>
                <a:effectLst/>
              </a:rPr>
              <a:t>, the sentiment is actually positive — but Naive Bayes might treat ‘not’ and ‘bad’ separately, failing to catch the negation.</a:t>
            </a:r>
          </a:p>
          <a:p>
            <a:pPr algn="l"/>
            <a:r>
              <a:rPr lang="en-US" b="0" i="0" u="none" strike="noStrike" dirty="0">
                <a:solidFill>
                  <a:srgbClr val="000000"/>
                </a:solidFill>
                <a:effectLst/>
              </a:rPr>
              <a:t>It lacks </a:t>
            </a:r>
            <a:r>
              <a:rPr lang="en-US" b="1" i="0" u="none" strike="noStrike" dirty="0">
                <a:solidFill>
                  <a:srgbClr val="000000"/>
                </a:solidFill>
                <a:effectLst/>
              </a:rPr>
              <a:t>context awareness</a:t>
            </a:r>
            <a:r>
              <a:rPr lang="en-US" b="0" i="0" u="none" strike="noStrike" dirty="0">
                <a:solidFill>
                  <a:srgbClr val="000000"/>
                </a:solidFill>
                <a:effectLst/>
              </a:rPr>
              <a:t>, which is critical for deeper language understanding."</a:t>
            </a:r>
          </a:p>
          <a:p>
            <a:endParaRPr lang="en-US" dirty="0"/>
          </a:p>
        </p:txBody>
      </p:sp>
      <p:sp>
        <p:nvSpPr>
          <p:cNvPr id="4" name="Slide Number Placeholder 3">
            <a:extLst>
              <a:ext uri="{FF2B5EF4-FFF2-40B4-BE49-F238E27FC236}">
                <a16:creationId xmlns:a16="http://schemas.microsoft.com/office/drawing/2014/main" id="{A72C6333-AB70-0F0A-2CCD-036246D6915B}"/>
              </a:ext>
            </a:extLst>
          </p:cNvPr>
          <p:cNvSpPr>
            <a:spLocks noGrp="1"/>
          </p:cNvSpPr>
          <p:nvPr>
            <p:ph type="sldNum" sz="quarter" idx="5"/>
          </p:nvPr>
        </p:nvSpPr>
        <p:spPr/>
        <p:txBody>
          <a:bodyPr/>
          <a:lstStyle/>
          <a:p>
            <a:fld id="{9C5F6A36-24B5-0743-9F3F-927763EEB80D}" type="slidenum">
              <a:rPr lang="en-US" smtClean="0"/>
              <a:t>53</a:t>
            </a:fld>
            <a:endParaRPr lang="en-US"/>
          </a:p>
        </p:txBody>
      </p:sp>
    </p:spTree>
    <p:extLst>
      <p:ext uri="{BB962C8B-B14F-4D97-AF65-F5344CB8AC3E}">
        <p14:creationId xmlns:p14="http://schemas.microsoft.com/office/powerpoint/2010/main" val="1355618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F3DE-7FB4-3745-D2AF-A07B2F2AF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F730F-C234-C598-6B97-79F480E98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AE9AC-1684-D6E4-B1FB-901F16122737}"/>
              </a:ext>
            </a:extLst>
          </p:cNvPr>
          <p:cNvSpPr>
            <a:spLocks noGrp="1"/>
          </p:cNvSpPr>
          <p:nvPr>
            <p:ph type="body" idx="1"/>
          </p:nvPr>
        </p:nvSpPr>
        <p:spPr/>
        <p:txBody>
          <a:bodyPr/>
          <a:lstStyle/>
          <a:p>
            <a:pPr algn="l">
              <a:buNone/>
            </a:pPr>
            <a:r>
              <a:rPr lang="en-US" b="0" i="0" u="none" strike="noStrike" dirty="0">
                <a:solidFill>
                  <a:srgbClr val="000000"/>
                </a:solidFill>
                <a:effectLst/>
              </a:rPr>
              <a:t>"NB also struggles with </a:t>
            </a:r>
            <a:r>
              <a:rPr lang="en-US" b="1" i="0" u="none" strike="noStrike" dirty="0">
                <a:solidFill>
                  <a:srgbClr val="000000"/>
                </a:solidFill>
                <a:effectLst/>
              </a:rPr>
              <a:t>rare words</a:t>
            </a:r>
            <a:r>
              <a:rPr lang="en-US" b="0" i="0" u="none" strike="noStrike" dirty="0">
                <a:solidFill>
                  <a:srgbClr val="000000"/>
                </a:solidFill>
                <a:effectLst/>
              </a:rPr>
              <a:t>.</a:t>
            </a:r>
          </a:p>
          <a:p>
            <a:pPr algn="l">
              <a:buNone/>
            </a:pPr>
            <a:r>
              <a:rPr lang="en-US" b="0" i="0" u="none" strike="noStrike" dirty="0">
                <a:solidFill>
                  <a:srgbClr val="000000"/>
                </a:solidFill>
                <a:effectLst/>
              </a:rPr>
              <a:t>If a word appears only once in the training data — or not at all — it can throw off the model. In fact, if a word hasn’t been seen in training, NB might assign a </a:t>
            </a:r>
            <a:r>
              <a:rPr lang="en-US" b="1" i="0" u="none" strike="noStrike" dirty="0">
                <a:solidFill>
                  <a:srgbClr val="000000"/>
                </a:solidFill>
                <a:effectLst/>
              </a:rPr>
              <a:t>zero probability</a:t>
            </a:r>
            <a:r>
              <a:rPr lang="en-US" b="0" i="0" u="none" strike="noStrike" dirty="0">
                <a:solidFill>
                  <a:srgbClr val="000000"/>
                </a:solidFill>
                <a:effectLst/>
              </a:rPr>
              <a:t>, which can wipe out your classification result.</a:t>
            </a:r>
          </a:p>
          <a:p>
            <a:pPr algn="l"/>
            <a:r>
              <a:rPr lang="en-US" b="0" i="0" u="none" strike="noStrike" dirty="0">
                <a:solidFill>
                  <a:srgbClr val="000000"/>
                </a:solidFill>
                <a:effectLst/>
              </a:rPr>
              <a:t>This is known as the </a:t>
            </a:r>
            <a:r>
              <a:rPr lang="en-US" b="1" i="0" u="none" strike="noStrike" dirty="0">
                <a:solidFill>
                  <a:srgbClr val="000000"/>
                </a:solidFill>
                <a:effectLst/>
              </a:rPr>
              <a:t>zero-frequency problem</a:t>
            </a:r>
            <a:r>
              <a:rPr lang="en-US" b="0" i="0" u="none" strike="noStrike" dirty="0">
                <a:solidFill>
                  <a:srgbClr val="000000"/>
                </a:solidFill>
                <a:effectLst/>
              </a:rPr>
              <a:t> — typically solved with </a:t>
            </a:r>
            <a:r>
              <a:rPr lang="en-US" b="1" i="0" u="none" strike="noStrike" dirty="0">
                <a:solidFill>
                  <a:srgbClr val="000000"/>
                </a:solidFill>
                <a:effectLst/>
              </a:rPr>
              <a:t>Laplace smoothing</a:t>
            </a:r>
            <a:r>
              <a:rPr lang="en-US" b="0" i="0" u="none" strike="noStrike" dirty="0">
                <a:solidFill>
                  <a:srgbClr val="000000"/>
                </a:solidFill>
                <a:effectLst/>
              </a:rPr>
              <a:t>."</a:t>
            </a:r>
          </a:p>
          <a:p>
            <a:endParaRPr lang="en-US" dirty="0"/>
          </a:p>
        </p:txBody>
      </p:sp>
      <p:sp>
        <p:nvSpPr>
          <p:cNvPr id="4" name="Slide Number Placeholder 3">
            <a:extLst>
              <a:ext uri="{FF2B5EF4-FFF2-40B4-BE49-F238E27FC236}">
                <a16:creationId xmlns:a16="http://schemas.microsoft.com/office/drawing/2014/main" id="{64FB5EE4-7501-C131-4055-4CD7A3B0EF01}"/>
              </a:ext>
            </a:extLst>
          </p:cNvPr>
          <p:cNvSpPr>
            <a:spLocks noGrp="1"/>
          </p:cNvSpPr>
          <p:nvPr>
            <p:ph type="sldNum" sz="quarter" idx="5"/>
          </p:nvPr>
        </p:nvSpPr>
        <p:spPr/>
        <p:txBody>
          <a:bodyPr/>
          <a:lstStyle/>
          <a:p>
            <a:fld id="{9C5F6A36-24B5-0743-9F3F-927763EEB80D}" type="slidenum">
              <a:rPr lang="en-US" smtClean="0"/>
              <a:t>54</a:t>
            </a:fld>
            <a:endParaRPr lang="en-US"/>
          </a:p>
        </p:txBody>
      </p:sp>
    </p:spTree>
    <p:extLst>
      <p:ext uri="{BB962C8B-B14F-4D97-AF65-F5344CB8AC3E}">
        <p14:creationId xmlns:p14="http://schemas.microsoft.com/office/powerpoint/2010/main" val="2865766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5E08-56CD-573E-DC5A-8B46F801A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2A8A8-C365-A8BB-D792-2763A6BBE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6AFBC-8EC3-3493-558C-3388533B5AB8}"/>
              </a:ext>
            </a:extLst>
          </p:cNvPr>
          <p:cNvSpPr>
            <a:spLocks noGrp="1"/>
          </p:cNvSpPr>
          <p:nvPr>
            <p:ph type="body" idx="1"/>
          </p:nvPr>
        </p:nvSpPr>
        <p:spPr/>
        <p:txBody>
          <a:bodyPr/>
          <a:lstStyle/>
          <a:p>
            <a:pPr algn="l">
              <a:buNone/>
            </a:pPr>
            <a:r>
              <a:rPr lang="en-US" b="0" i="0" u="none" strike="noStrike" dirty="0">
                <a:solidFill>
                  <a:srgbClr val="000000"/>
                </a:solidFill>
                <a:effectLst/>
              </a:rPr>
              <a:t>"In NLP, we often have </a:t>
            </a:r>
            <a:r>
              <a:rPr lang="en-US" b="1" i="0" u="none" strike="noStrike" dirty="0">
                <a:solidFill>
                  <a:srgbClr val="000000"/>
                </a:solidFill>
                <a:effectLst/>
              </a:rPr>
              <a:t>tens of thousands of features</a:t>
            </a:r>
            <a:r>
              <a:rPr lang="en-US" b="0" i="0" u="none" strike="noStrike" dirty="0">
                <a:solidFill>
                  <a:srgbClr val="000000"/>
                </a:solidFill>
                <a:effectLst/>
              </a:rPr>
              <a:t> — each word is a dimension.</a:t>
            </a:r>
          </a:p>
          <a:p>
            <a:pPr algn="l">
              <a:buNone/>
            </a:pPr>
            <a:r>
              <a:rPr lang="en-US" b="0" i="0" u="none" strike="noStrike" dirty="0">
                <a:solidFill>
                  <a:srgbClr val="000000"/>
                </a:solidFill>
                <a:effectLst/>
              </a:rPr>
              <a:t>This high-dimensional space makes NB vulnerable to </a:t>
            </a:r>
            <a:r>
              <a:rPr lang="en-US" b="1" i="0" u="none" strike="noStrike" dirty="0">
                <a:solidFill>
                  <a:srgbClr val="000000"/>
                </a:solidFill>
                <a:effectLst/>
              </a:rPr>
              <a:t>noise</a:t>
            </a:r>
            <a:r>
              <a:rPr lang="en-US" b="0" i="0" u="none" strike="noStrike" dirty="0">
                <a:solidFill>
                  <a:srgbClr val="000000"/>
                </a:solidFill>
                <a:effectLst/>
              </a:rPr>
              <a:t> — irrelevant or uninformative features that clutter the decision boundary.</a:t>
            </a:r>
          </a:p>
          <a:p>
            <a:pPr algn="l"/>
            <a:r>
              <a:rPr lang="en-US" b="0" i="0" u="none" strike="noStrike" dirty="0">
                <a:solidFill>
                  <a:srgbClr val="000000"/>
                </a:solidFill>
                <a:effectLst/>
              </a:rPr>
              <a:t>Dimensionality reduction or feature selection often helps, but this is a real bottleneck."</a:t>
            </a:r>
          </a:p>
          <a:p>
            <a:endParaRPr lang="en-US" dirty="0"/>
          </a:p>
        </p:txBody>
      </p:sp>
      <p:sp>
        <p:nvSpPr>
          <p:cNvPr id="4" name="Slide Number Placeholder 3">
            <a:extLst>
              <a:ext uri="{FF2B5EF4-FFF2-40B4-BE49-F238E27FC236}">
                <a16:creationId xmlns:a16="http://schemas.microsoft.com/office/drawing/2014/main" id="{675E4BEC-ACDD-C758-3836-8BE4B5D69BB7}"/>
              </a:ext>
            </a:extLst>
          </p:cNvPr>
          <p:cNvSpPr>
            <a:spLocks noGrp="1"/>
          </p:cNvSpPr>
          <p:nvPr>
            <p:ph type="sldNum" sz="quarter" idx="5"/>
          </p:nvPr>
        </p:nvSpPr>
        <p:spPr/>
        <p:txBody>
          <a:bodyPr/>
          <a:lstStyle/>
          <a:p>
            <a:fld id="{9C5F6A36-24B5-0743-9F3F-927763EEB80D}" type="slidenum">
              <a:rPr lang="en-US" smtClean="0"/>
              <a:t>55</a:t>
            </a:fld>
            <a:endParaRPr lang="en-US"/>
          </a:p>
        </p:txBody>
      </p:sp>
    </p:spTree>
    <p:extLst>
      <p:ext uri="{BB962C8B-B14F-4D97-AF65-F5344CB8AC3E}">
        <p14:creationId xmlns:p14="http://schemas.microsoft.com/office/powerpoint/2010/main" val="2029623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E469B-02F2-B8AA-9216-007E17608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1847C-0B4D-61A7-3EFF-3A27CA823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F6F1D-454D-1F63-CAE8-8DA642228C5B}"/>
              </a:ext>
            </a:extLst>
          </p:cNvPr>
          <p:cNvSpPr>
            <a:spLocks noGrp="1"/>
          </p:cNvSpPr>
          <p:nvPr>
            <p:ph type="body" idx="1"/>
          </p:nvPr>
        </p:nvSpPr>
        <p:spPr/>
        <p:txBody>
          <a:bodyPr/>
          <a:lstStyle/>
          <a:p>
            <a:pPr algn="l">
              <a:buNone/>
            </a:pPr>
            <a:r>
              <a:rPr lang="en-US" b="0" i="0" u="none" strike="noStrike" dirty="0">
                <a:solidFill>
                  <a:srgbClr val="000000"/>
                </a:solidFill>
                <a:effectLst/>
              </a:rPr>
              <a:t>"Naive Bayes also tends to favor the </a:t>
            </a:r>
            <a:r>
              <a:rPr lang="en-US" b="1" i="0" u="none" strike="noStrike" dirty="0">
                <a:solidFill>
                  <a:srgbClr val="000000"/>
                </a:solidFill>
                <a:effectLst/>
              </a:rPr>
              <a:t>majority class</a:t>
            </a:r>
            <a:r>
              <a:rPr lang="en-US" b="0" i="0" u="none" strike="noStrike" dirty="0">
                <a:solidFill>
                  <a:srgbClr val="000000"/>
                </a:solidFill>
                <a:effectLst/>
              </a:rPr>
              <a:t> — if your training data has more examples of one category, the model will bias toward that.</a:t>
            </a:r>
          </a:p>
          <a:p>
            <a:pPr algn="l"/>
            <a:r>
              <a:rPr lang="en-US" b="0" i="0" u="none" strike="noStrike" dirty="0">
                <a:solidFill>
                  <a:srgbClr val="000000"/>
                </a:solidFill>
                <a:effectLst/>
              </a:rPr>
              <a:t>That’s a challenge in imbalanced datasets — like detecting rare abuse in comments — where the rare class is the most important one."</a:t>
            </a:r>
          </a:p>
          <a:p>
            <a:endParaRPr lang="en-US" dirty="0"/>
          </a:p>
        </p:txBody>
      </p:sp>
      <p:sp>
        <p:nvSpPr>
          <p:cNvPr id="4" name="Slide Number Placeholder 3">
            <a:extLst>
              <a:ext uri="{FF2B5EF4-FFF2-40B4-BE49-F238E27FC236}">
                <a16:creationId xmlns:a16="http://schemas.microsoft.com/office/drawing/2014/main" id="{5281B2CC-CB06-7223-5805-7AE83D2D4110}"/>
              </a:ext>
            </a:extLst>
          </p:cNvPr>
          <p:cNvSpPr>
            <a:spLocks noGrp="1"/>
          </p:cNvSpPr>
          <p:nvPr>
            <p:ph type="sldNum" sz="quarter" idx="5"/>
          </p:nvPr>
        </p:nvSpPr>
        <p:spPr/>
        <p:txBody>
          <a:bodyPr/>
          <a:lstStyle/>
          <a:p>
            <a:fld id="{9C5F6A36-24B5-0743-9F3F-927763EEB80D}" type="slidenum">
              <a:rPr lang="en-US" smtClean="0"/>
              <a:t>56</a:t>
            </a:fld>
            <a:endParaRPr lang="en-US"/>
          </a:p>
        </p:txBody>
      </p:sp>
    </p:spTree>
    <p:extLst>
      <p:ext uri="{BB962C8B-B14F-4D97-AF65-F5344CB8AC3E}">
        <p14:creationId xmlns:p14="http://schemas.microsoft.com/office/powerpoint/2010/main" val="1562007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1C23A-4D10-1331-1F68-58E3538B3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AB572-FBF5-79FD-6F5B-7FB52BDC8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D3F47-5241-6C04-F868-44E325BE8C81}"/>
              </a:ext>
            </a:extLst>
          </p:cNvPr>
          <p:cNvSpPr>
            <a:spLocks noGrp="1"/>
          </p:cNvSpPr>
          <p:nvPr>
            <p:ph type="body" idx="1"/>
          </p:nvPr>
        </p:nvSpPr>
        <p:spPr/>
        <p:txBody>
          <a:bodyPr/>
          <a:lstStyle/>
          <a:p>
            <a:pPr algn="l">
              <a:buNone/>
            </a:pPr>
            <a:r>
              <a:rPr lang="en-US" b="0" i="0" u="none" strike="noStrike" dirty="0">
                <a:solidFill>
                  <a:srgbClr val="000000"/>
                </a:solidFill>
                <a:effectLst/>
              </a:rPr>
              <a:t>"Now let’s turn to another powerful algorithm: the </a:t>
            </a:r>
            <a:r>
              <a:rPr lang="en-US" b="1" i="0" u="none" strike="noStrike" dirty="0">
                <a:solidFill>
                  <a:srgbClr val="000000"/>
                </a:solidFill>
                <a:effectLst/>
              </a:rPr>
              <a:t>Support Vector Machine</a:t>
            </a:r>
            <a:r>
              <a:rPr lang="en-US" b="0" i="0" u="none" strike="noStrike" dirty="0">
                <a:solidFill>
                  <a:srgbClr val="000000"/>
                </a:solidFill>
                <a:effectLst/>
              </a:rPr>
              <a:t> or SVM.</a:t>
            </a:r>
          </a:p>
          <a:p>
            <a:pPr algn="l">
              <a:buNone/>
            </a:pPr>
            <a:r>
              <a:rPr lang="en-US" b="0" i="0" u="none" strike="noStrike" dirty="0">
                <a:solidFill>
                  <a:srgbClr val="000000"/>
                </a:solidFill>
                <a:effectLst/>
              </a:rPr>
              <a:t>SVMs are </a:t>
            </a:r>
            <a:r>
              <a:rPr lang="en-US" b="1" i="0" u="none" strike="noStrike" dirty="0">
                <a:solidFill>
                  <a:srgbClr val="000000"/>
                </a:solidFill>
                <a:effectLst/>
              </a:rPr>
              <a:t>discriminative models</a:t>
            </a:r>
            <a:r>
              <a:rPr lang="en-US" b="0" i="0" u="none" strike="noStrike" dirty="0">
                <a:solidFill>
                  <a:srgbClr val="000000"/>
                </a:solidFill>
                <a:effectLst/>
              </a:rPr>
              <a:t> — they don’t model probabilities. Instead, they find the </a:t>
            </a:r>
            <a:r>
              <a:rPr lang="en-US" b="1" i="0" u="none" strike="noStrike" dirty="0">
                <a:solidFill>
                  <a:srgbClr val="000000"/>
                </a:solidFill>
                <a:effectLst/>
              </a:rPr>
              <a:t>optimal boundary</a:t>
            </a:r>
            <a:r>
              <a:rPr lang="en-US" b="0" i="0" u="none" strike="noStrike" dirty="0">
                <a:solidFill>
                  <a:srgbClr val="000000"/>
                </a:solidFill>
                <a:effectLst/>
              </a:rPr>
              <a:t> that separates classes in high-dimensional space.</a:t>
            </a:r>
          </a:p>
          <a:p>
            <a:pPr algn="l">
              <a:buNone/>
            </a:pPr>
            <a:r>
              <a:rPr lang="en-US" b="0" i="0" u="none" strike="noStrike" dirty="0">
                <a:solidFill>
                  <a:srgbClr val="000000"/>
                </a:solidFill>
                <a:effectLst/>
              </a:rPr>
              <a:t>That makes them incredibly effective for tasks like:</a:t>
            </a:r>
          </a:p>
          <a:p>
            <a:pPr algn="l">
              <a:buFont typeface="Arial" panose="020B0604020202020204" pitchFamily="34" charset="0"/>
              <a:buChar char="•"/>
            </a:pPr>
            <a:r>
              <a:rPr lang="en-US" b="0" i="0" u="none" strike="noStrike" dirty="0">
                <a:solidFill>
                  <a:srgbClr val="000000"/>
                </a:solidFill>
                <a:effectLst/>
              </a:rPr>
              <a:t>Spam detection</a:t>
            </a:r>
          </a:p>
          <a:p>
            <a:pPr algn="l">
              <a:buFont typeface="Arial" panose="020B0604020202020204" pitchFamily="34" charset="0"/>
              <a:buChar char="•"/>
            </a:pPr>
            <a:r>
              <a:rPr lang="en-US" b="0" i="0" u="none" strike="noStrike" dirty="0">
                <a:solidFill>
                  <a:srgbClr val="000000"/>
                </a:solidFill>
                <a:effectLst/>
              </a:rPr>
              <a:t>Sentiment classification</a:t>
            </a:r>
          </a:p>
          <a:p>
            <a:pPr algn="l">
              <a:buFont typeface="Arial" panose="020B0604020202020204" pitchFamily="34" charset="0"/>
              <a:buChar char="•"/>
            </a:pPr>
            <a:r>
              <a:rPr lang="en-US" b="0" i="0" u="none" strike="noStrike" dirty="0">
                <a:solidFill>
                  <a:srgbClr val="000000"/>
                </a:solidFill>
                <a:effectLst/>
              </a:rPr>
              <a:t>Topic labeling”</a:t>
            </a:r>
          </a:p>
          <a:p>
            <a:pPr algn="l">
              <a:buFont typeface="Arial" panose="020B0604020202020204" pitchFamily="34" charset="0"/>
              <a:buChar char="•"/>
            </a:pPr>
            <a:endParaRPr lang="en-US" b="0" i="0" u="none" strike="noStrike" dirty="0">
              <a:solidFill>
                <a:srgbClr val="000000"/>
              </a:solidFill>
              <a:effectLst/>
            </a:endParaRPr>
          </a:p>
          <a:p>
            <a:pPr algn="l">
              <a:buNone/>
            </a:pPr>
            <a:r>
              <a:rPr lang="en-US" b="0" i="0" u="none" strike="noStrike" dirty="0">
                <a:solidFill>
                  <a:srgbClr val="000000"/>
                </a:solidFill>
                <a:effectLst/>
              </a:rPr>
              <a:t>"SVMs shine in </a:t>
            </a:r>
            <a:r>
              <a:rPr lang="en-US" b="1" i="0" u="none" strike="noStrike" dirty="0">
                <a:solidFill>
                  <a:srgbClr val="000000"/>
                </a:solidFill>
                <a:effectLst/>
              </a:rPr>
              <a:t>high-dimensional spaces</a:t>
            </a:r>
            <a:r>
              <a:rPr lang="en-US" b="0" i="0" u="none" strike="noStrike" dirty="0">
                <a:solidFill>
                  <a:srgbClr val="000000"/>
                </a:solidFill>
                <a:effectLst/>
              </a:rPr>
              <a:t> — exactly what you get in text data.</a:t>
            </a:r>
          </a:p>
          <a:p>
            <a:pPr algn="l">
              <a:buNone/>
            </a:pPr>
            <a:r>
              <a:rPr lang="en-US" b="0" i="0" u="none" strike="noStrike" dirty="0">
                <a:solidFill>
                  <a:srgbClr val="000000"/>
                </a:solidFill>
                <a:effectLst/>
              </a:rPr>
              <a:t>Each word becomes a feature, and a document is a sparse vector of those features.</a:t>
            </a:r>
          </a:p>
          <a:p>
            <a:pPr algn="l"/>
            <a:r>
              <a:rPr lang="en-US" b="0" i="0" u="none" strike="noStrike" dirty="0">
                <a:solidFill>
                  <a:srgbClr val="000000"/>
                </a:solidFill>
                <a:effectLst/>
              </a:rPr>
              <a:t>SVMs don’t care about the feature count — they just find the best hyperplane that separates classes."</a:t>
            </a:r>
          </a:p>
          <a:p>
            <a:pPr algn="l">
              <a:buFont typeface="Arial" panose="020B0604020202020204" pitchFamily="34" charset="0"/>
              <a:buChar char="•"/>
            </a:pPr>
            <a:endParaRPr lang="en-US" b="0" i="0" u="none" strike="noStrike"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4B729158-0C47-1D5D-4979-6E53012F0A37}"/>
              </a:ext>
            </a:extLst>
          </p:cNvPr>
          <p:cNvSpPr>
            <a:spLocks noGrp="1"/>
          </p:cNvSpPr>
          <p:nvPr>
            <p:ph type="sldNum" sz="quarter" idx="5"/>
          </p:nvPr>
        </p:nvSpPr>
        <p:spPr/>
        <p:txBody>
          <a:bodyPr/>
          <a:lstStyle/>
          <a:p>
            <a:fld id="{9C5F6A36-24B5-0743-9F3F-927763EEB80D}" type="slidenum">
              <a:rPr lang="en-US" smtClean="0"/>
              <a:t>57</a:t>
            </a:fld>
            <a:endParaRPr lang="en-US"/>
          </a:p>
        </p:txBody>
      </p:sp>
    </p:spTree>
    <p:extLst>
      <p:ext uri="{BB962C8B-B14F-4D97-AF65-F5344CB8AC3E}">
        <p14:creationId xmlns:p14="http://schemas.microsoft.com/office/powerpoint/2010/main" val="1305580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99DFE-7D63-83C1-E16D-6D3827EBF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0593D-D498-E774-C2C7-4358C9708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1053E-491B-7A15-F27B-2170473B20D2}"/>
              </a:ext>
            </a:extLst>
          </p:cNvPr>
          <p:cNvSpPr>
            <a:spLocks noGrp="1"/>
          </p:cNvSpPr>
          <p:nvPr>
            <p:ph type="body" idx="1"/>
          </p:nvPr>
        </p:nvSpPr>
        <p:spPr/>
        <p:txBody>
          <a:bodyPr/>
          <a:lstStyle/>
          <a:p>
            <a:pPr algn="l">
              <a:buNone/>
            </a:pPr>
            <a:r>
              <a:rPr lang="en-US" b="0" i="0" u="none" strike="noStrike" dirty="0">
                <a:solidFill>
                  <a:srgbClr val="000000"/>
                </a:solidFill>
                <a:effectLst/>
              </a:rPr>
              <a:t>"A huge advantage of SVMs is the </a:t>
            </a:r>
            <a:r>
              <a:rPr lang="en-US" b="1" i="0" u="none" strike="noStrike" dirty="0">
                <a:solidFill>
                  <a:srgbClr val="000000"/>
                </a:solidFill>
                <a:effectLst/>
              </a:rPr>
              <a:t>kernel trick</a:t>
            </a:r>
            <a:r>
              <a:rPr lang="en-US" b="0" i="0" u="none" strike="noStrike" dirty="0">
                <a:solidFill>
                  <a:srgbClr val="000000"/>
                </a:solidFill>
                <a:effectLst/>
              </a:rPr>
              <a:t>.</a:t>
            </a:r>
          </a:p>
          <a:p>
            <a:pPr algn="l">
              <a:buNone/>
            </a:pPr>
            <a:r>
              <a:rPr lang="en-US" b="0" i="0" u="none" strike="noStrike" dirty="0">
                <a:solidFill>
                  <a:srgbClr val="000000"/>
                </a:solidFill>
                <a:effectLst/>
              </a:rPr>
              <a:t>If your data isn’t linearly separable, you can map it into a </a:t>
            </a:r>
            <a:r>
              <a:rPr lang="en-US" b="1" i="0" u="none" strike="noStrike" dirty="0">
                <a:solidFill>
                  <a:srgbClr val="000000"/>
                </a:solidFill>
                <a:effectLst/>
              </a:rPr>
              <a:t>higher-dimensional space</a:t>
            </a:r>
            <a:r>
              <a:rPr lang="en-US" b="0" i="0" u="none" strike="noStrike" dirty="0">
                <a:solidFill>
                  <a:srgbClr val="000000"/>
                </a:solidFill>
                <a:effectLst/>
              </a:rPr>
              <a:t> where it is — without explicitly computing that transformation.</a:t>
            </a:r>
          </a:p>
          <a:p>
            <a:pPr algn="l"/>
            <a:r>
              <a:rPr lang="en-US" b="0" i="0" u="none" strike="noStrike" dirty="0">
                <a:solidFill>
                  <a:srgbClr val="000000"/>
                </a:solidFill>
                <a:effectLst/>
              </a:rPr>
              <a:t>This makes SVMs flexible — you can capture non-linear patterns with the right kernel."</a:t>
            </a:r>
          </a:p>
          <a:p>
            <a:endParaRPr lang="en-US" dirty="0"/>
          </a:p>
        </p:txBody>
      </p:sp>
      <p:sp>
        <p:nvSpPr>
          <p:cNvPr id="4" name="Slide Number Placeholder 3">
            <a:extLst>
              <a:ext uri="{FF2B5EF4-FFF2-40B4-BE49-F238E27FC236}">
                <a16:creationId xmlns:a16="http://schemas.microsoft.com/office/drawing/2014/main" id="{4D66E9C9-CACF-20BB-05BB-69BD0ED4AA11}"/>
              </a:ext>
            </a:extLst>
          </p:cNvPr>
          <p:cNvSpPr>
            <a:spLocks noGrp="1"/>
          </p:cNvSpPr>
          <p:nvPr>
            <p:ph type="sldNum" sz="quarter" idx="5"/>
          </p:nvPr>
        </p:nvSpPr>
        <p:spPr/>
        <p:txBody>
          <a:bodyPr/>
          <a:lstStyle/>
          <a:p>
            <a:fld id="{9C5F6A36-24B5-0743-9F3F-927763EEB80D}" type="slidenum">
              <a:rPr lang="en-US" smtClean="0"/>
              <a:t>58</a:t>
            </a:fld>
            <a:endParaRPr lang="en-US"/>
          </a:p>
        </p:txBody>
      </p:sp>
    </p:spTree>
    <p:extLst>
      <p:ext uri="{BB962C8B-B14F-4D97-AF65-F5344CB8AC3E}">
        <p14:creationId xmlns:p14="http://schemas.microsoft.com/office/powerpoint/2010/main" val="4260854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F856-C97A-3085-6E4A-72E3C4313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04B48-B475-CE2D-8405-380762617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68F0E-C4CF-4837-5E45-C48C4A49BB4A}"/>
              </a:ext>
            </a:extLst>
          </p:cNvPr>
          <p:cNvSpPr>
            <a:spLocks noGrp="1"/>
          </p:cNvSpPr>
          <p:nvPr>
            <p:ph type="body" idx="1"/>
          </p:nvPr>
        </p:nvSpPr>
        <p:spPr/>
        <p:txBody>
          <a:bodyPr/>
          <a:lstStyle/>
          <a:p>
            <a:pPr algn="l">
              <a:buNone/>
            </a:pPr>
            <a:r>
              <a:rPr lang="en-US" b="0" i="0" u="none" strike="noStrike" dirty="0">
                <a:solidFill>
                  <a:srgbClr val="000000"/>
                </a:solidFill>
                <a:effectLst/>
              </a:rPr>
              <a:t>"SVMs focus on </a:t>
            </a:r>
            <a:r>
              <a:rPr lang="en-US" b="1" i="0" u="none" strike="noStrike" dirty="0">
                <a:solidFill>
                  <a:srgbClr val="000000"/>
                </a:solidFill>
                <a:effectLst/>
              </a:rPr>
              <a:t>margin maximization</a:t>
            </a:r>
            <a:r>
              <a:rPr lang="en-US" b="0" i="0" u="none" strike="noStrike" dirty="0">
                <a:solidFill>
                  <a:srgbClr val="000000"/>
                </a:solidFill>
                <a:effectLst/>
              </a:rPr>
              <a:t> — finding the boundary that not only separates classes but does so with </a:t>
            </a:r>
            <a:r>
              <a:rPr lang="en-US" b="1" i="0" u="none" strike="noStrike" dirty="0">
                <a:solidFill>
                  <a:srgbClr val="000000"/>
                </a:solidFill>
                <a:effectLst/>
              </a:rPr>
              <a:t>maximum margin</a:t>
            </a:r>
            <a:r>
              <a:rPr lang="en-US" b="0" i="0" u="none" strike="noStrike" dirty="0">
                <a:solidFill>
                  <a:srgbClr val="000000"/>
                </a:solidFill>
                <a:effectLst/>
              </a:rPr>
              <a:t>.</a:t>
            </a:r>
          </a:p>
          <a:p>
            <a:pPr algn="l"/>
            <a:r>
              <a:rPr lang="en-US" b="0" i="0" u="none" strike="noStrike" dirty="0">
                <a:solidFill>
                  <a:srgbClr val="000000"/>
                </a:solidFill>
                <a:effectLst/>
              </a:rPr>
              <a:t>That means more </a:t>
            </a:r>
            <a:r>
              <a:rPr lang="en-US" b="1" i="0" u="none" strike="noStrike" dirty="0">
                <a:solidFill>
                  <a:srgbClr val="000000"/>
                </a:solidFill>
                <a:effectLst/>
              </a:rPr>
              <a:t>robust models</a:t>
            </a:r>
            <a:r>
              <a:rPr lang="en-US" b="0" i="0" u="none" strike="noStrike" dirty="0">
                <a:solidFill>
                  <a:srgbClr val="000000"/>
                </a:solidFill>
                <a:effectLst/>
              </a:rPr>
              <a:t>, less sensitive to noise or slight variation in inputs."</a:t>
            </a:r>
          </a:p>
          <a:p>
            <a:endParaRPr lang="en-US" dirty="0"/>
          </a:p>
        </p:txBody>
      </p:sp>
      <p:sp>
        <p:nvSpPr>
          <p:cNvPr id="4" name="Slide Number Placeholder 3">
            <a:extLst>
              <a:ext uri="{FF2B5EF4-FFF2-40B4-BE49-F238E27FC236}">
                <a16:creationId xmlns:a16="http://schemas.microsoft.com/office/drawing/2014/main" id="{B7A68FE5-7E20-7F2D-7021-033F1F07A2F2}"/>
              </a:ext>
            </a:extLst>
          </p:cNvPr>
          <p:cNvSpPr>
            <a:spLocks noGrp="1"/>
          </p:cNvSpPr>
          <p:nvPr>
            <p:ph type="sldNum" sz="quarter" idx="5"/>
          </p:nvPr>
        </p:nvSpPr>
        <p:spPr/>
        <p:txBody>
          <a:bodyPr/>
          <a:lstStyle/>
          <a:p>
            <a:fld id="{9C5F6A36-24B5-0743-9F3F-927763EEB80D}" type="slidenum">
              <a:rPr lang="en-US" smtClean="0"/>
              <a:t>59</a:t>
            </a:fld>
            <a:endParaRPr lang="en-US"/>
          </a:p>
        </p:txBody>
      </p:sp>
    </p:spTree>
    <p:extLst>
      <p:ext uri="{BB962C8B-B14F-4D97-AF65-F5344CB8AC3E}">
        <p14:creationId xmlns:p14="http://schemas.microsoft.com/office/powerpoint/2010/main" val="2854546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F89C-A28F-EFB4-B974-211B47DFF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A8612-D3AF-6E9B-DF5A-D64564B41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FA165-46DF-4ECD-D570-A0B3D7751111}"/>
              </a:ext>
            </a:extLst>
          </p:cNvPr>
          <p:cNvSpPr>
            <a:spLocks noGrp="1"/>
          </p:cNvSpPr>
          <p:nvPr>
            <p:ph type="body" idx="1"/>
          </p:nvPr>
        </p:nvSpPr>
        <p:spPr/>
        <p:txBody>
          <a:bodyPr/>
          <a:lstStyle/>
          <a:p>
            <a:pPr algn="l">
              <a:buNone/>
            </a:pPr>
            <a:r>
              <a:rPr lang="en-US" b="0" i="0" u="none" strike="noStrike" dirty="0">
                <a:solidFill>
                  <a:srgbClr val="000000"/>
                </a:solidFill>
                <a:effectLst/>
              </a:rPr>
              <a:t>"But SVMs can be </a:t>
            </a:r>
            <a:r>
              <a:rPr lang="en-US" b="1" i="0" u="none" strike="noStrike" dirty="0">
                <a:solidFill>
                  <a:srgbClr val="000000"/>
                </a:solidFill>
                <a:effectLst/>
              </a:rPr>
              <a:t>computationally expensive</a:t>
            </a:r>
            <a:r>
              <a:rPr lang="en-US" b="0" i="0" u="none" strike="noStrike" dirty="0">
                <a:solidFill>
                  <a:srgbClr val="000000"/>
                </a:solidFill>
                <a:effectLst/>
              </a:rPr>
              <a:t>, especially with large datasets.</a:t>
            </a:r>
          </a:p>
          <a:p>
            <a:pPr algn="l"/>
            <a:r>
              <a:rPr lang="en-US" b="0" i="0" u="none" strike="noStrike" dirty="0">
                <a:solidFill>
                  <a:srgbClr val="000000"/>
                </a:solidFill>
                <a:effectLst/>
              </a:rPr>
              <a:t>Training involves solving a </a:t>
            </a:r>
            <a:r>
              <a:rPr lang="en-US" b="1" i="0" u="none" strike="noStrike" dirty="0">
                <a:solidFill>
                  <a:srgbClr val="000000"/>
                </a:solidFill>
                <a:effectLst/>
              </a:rPr>
              <a:t>quadratic optimization problem</a:t>
            </a:r>
            <a:r>
              <a:rPr lang="en-US" b="0" i="0" u="none" strike="noStrike" dirty="0">
                <a:solidFill>
                  <a:srgbClr val="000000"/>
                </a:solidFill>
                <a:effectLst/>
              </a:rPr>
              <a:t>, which scales poorly. For big corpora or real-time use, this can be a bottleneck."</a:t>
            </a:r>
          </a:p>
          <a:p>
            <a:endParaRPr lang="en-US" dirty="0"/>
          </a:p>
        </p:txBody>
      </p:sp>
      <p:sp>
        <p:nvSpPr>
          <p:cNvPr id="4" name="Slide Number Placeholder 3">
            <a:extLst>
              <a:ext uri="{FF2B5EF4-FFF2-40B4-BE49-F238E27FC236}">
                <a16:creationId xmlns:a16="http://schemas.microsoft.com/office/drawing/2014/main" id="{8BF4F3A0-74D3-7FBE-3090-8487A1FD69F8}"/>
              </a:ext>
            </a:extLst>
          </p:cNvPr>
          <p:cNvSpPr>
            <a:spLocks noGrp="1"/>
          </p:cNvSpPr>
          <p:nvPr>
            <p:ph type="sldNum" sz="quarter" idx="5"/>
          </p:nvPr>
        </p:nvSpPr>
        <p:spPr/>
        <p:txBody>
          <a:bodyPr/>
          <a:lstStyle/>
          <a:p>
            <a:fld id="{9C5F6A36-24B5-0743-9F3F-927763EEB80D}" type="slidenum">
              <a:rPr lang="en-US" smtClean="0"/>
              <a:t>60</a:t>
            </a:fld>
            <a:endParaRPr lang="en-US"/>
          </a:p>
        </p:txBody>
      </p:sp>
    </p:spTree>
    <p:extLst>
      <p:ext uri="{BB962C8B-B14F-4D97-AF65-F5344CB8AC3E}">
        <p14:creationId xmlns:p14="http://schemas.microsoft.com/office/powerpoint/2010/main" val="230862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69EA-92EF-60B8-4246-DF068405E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08C3B-844D-F13B-75E9-80C39C387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C1950-A8E2-E20D-E5AB-ABC7008F4828}"/>
              </a:ext>
            </a:extLst>
          </p:cNvPr>
          <p:cNvSpPr>
            <a:spLocks noGrp="1"/>
          </p:cNvSpPr>
          <p:nvPr>
            <p:ph type="body" idx="1"/>
          </p:nvPr>
        </p:nvSpPr>
        <p:spPr/>
        <p:txBody>
          <a:bodyPr/>
          <a:lstStyle/>
          <a:p>
            <a:pPr algn="l">
              <a:buNone/>
            </a:pPr>
            <a:r>
              <a:rPr lang="en-US" b="0" i="0" u="none" strike="noStrike" dirty="0">
                <a:solidFill>
                  <a:srgbClr val="000000"/>
                </a:solidFill>
                <a:effectLst/>
              </a:rPr>
              <a:t>“Alright, so another big task that rule-based NLP was actually used for was </a:t>
            </a:r>
            <a:r>
              <a:rPr lang="en-US" b="1" i="0" u="none" strike="noStrike" dirty="0">
                <a:solidFill>
                  <a:srgbClr val="000000"/>
                </a:solidFill>
                <a:effectLst/>
              </a:rPr>
              <a:t>part-of-speech tagging</a:t>
            </a:r>
            <a:r>
              <a:rPr lang="en-US" b="0" i="0" u="none" strike="noStrike" dirty="0">
                <a:solidFill>
                  <a:srgbClr val="000000"/>
                </a:solidFill>
                <a:effectLst/>
              </a:rPr>
              <a:t> — basically figuring out whether each word in a sentence is a noun, a verb, an adverb, or whatever.</a:t>
            </a:r>
          </a:p>
          <a:p>
            <a:pPr algn="l">
              <a:buNone/>
            </a:pPr>
            <a:r>
              <a:rPr lang="en-US" b="0" i="0" u="none" strike="noStrike" dirty="0">
                <a:solidFill>
                  <a:srgbClr val="000000"/>
                </a:solidFill>
                <a:effectLst/>
              </a:rPr>
              <a:t>So, let’s take a simple sentence: </a:t>
            </a:r>
            <a:r>
              <a:rPr lang="en-US" b="0" i="1" u="none" strike="noStrike" dirty="0">
                <a:solidFill>
                  <a:srgbClr val="000000"/>
                </a:solidFill>
                <a:effectLst/>
              </a:rPr>
              <a:t>‘She quickly runs.’</a:t>
            </a:r>
            <a:endParaRPr lang="en-US" b="0" i="0" u="none" strike="noStrike" dirty="0">
              <a:solidFill>
                <a:srgbClr val="000000"/>
              </a:solidFill>
              <a:effectLst/>
            </a:endParaRPr>
          </a:p>
          <a:p>
            <a:pPr algn="l">
              <a:buNone/>
            </a:pPr>
            <a:r>
              <a:rPr lang="en-US" b="0" i="0" u="none" strike="noStrike" dirty="0">
                <a:solidFill>
                  <a:srgbClr val="000000"/>
                </a:solidFill>
                <a:effectLst/>
              </a:rPr>
              <a:t>We’ve got:</a:t>
            </a:r>
          </a:p>
          <a:p>
            <a:pPr algn="l">
              <a:buFont typeface="Arial" panose="020B0604020202020204" pitchFamily="34" charset="0"/>
              <a:buChar char="•"/>
            </a:pPr>
            <a:r>
              <a:rPr lang="en-US" b="0" i="1" u="none" strike="noStrike" dirty="0">
                <a:solidFill>
                  <a:srgbClr val="000000"/>
                </a:solidFill>
                <a:effectLst/>
              </a:rPr>
              <a:t>‘She’</a:t>
            </a:r>
            <a:r>
              <a:rPr lang="en-US" b="0" i="0" u="none" strike="noStrike" dirty="0">
                <a:solidFill>
                  <a:srgbClr val="000000"/>
                </a:solidFill>
                <a:effectLst/>
              </a:rPr>
              <a:t> — that’s a </a:t>
            </a:r>
            <a:r>
              <a:rPr lang="en-US" b="1" i="0" u="none" strike="noStrike" dirty="0">
                <a:solidFill>
                  <a:srgbClr val="000000"/>
                </a:solidFill>
                <a:effectLst/>
              </a:rPr>
              <a:t>pronoun</a:t>
            </a:r>
            <a:endParaRPr lang="en-US" b="0" i="0" u="none" strike="noStrike" dirty="0">
              <a:solidFill>
                <a:srgbClr val="000000"/>
              </a:solidFill>
              <a:effectLst/>
            </a:endParaRPr>
          </a:p>
          <a:p>
            <a:pPr algn="l">
              <a:buFont typeface="Arial" panose="020B0604020202020204" pitchFamily="34" charset="0"/>
              <a:buChar char="•"/>
            </a:pPr>
            <a:r>
              <a:rPr lang="en-US" b="0" i="1" u="none" strike="noStrike" dirty="0">
                <a:solidFill>
                  <a:srgbClr val="000000"/>
                </a:solidFill>
                <a:effectLst/>
              </a:rPr>
              <a:t>‘quickly’</a:t>
            </a:r>
            <a:r>
              <a:rPr lang="en-US" b="0" i="0" u="none" strike="noStrike" dirty="0">
                <a:solidFill>
                  <a:srgbClr val="000000"/>
                </a:solidFill>
                <a:effectLst/>
              </a:rPr>
              <a:t> — that’s an </a:t>
            </a:r>
            <a:r>
              <a:rPr lang="en-US" b="1" i="0" u="none" strike="noStrike" dirty="0">
                <a:solidFill>
                  <a:srgbClr val="000000"/>
                </a:solidFill>
                <a:effectLst/>
              </a:rPr>
              <a:t>adverb</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and </a:t>
            </a:r>
            <a:r>
              <a:rPr lang="en-US" b="0" i="1" u="none" strike="noStrike" dirty="0">
                <a:solidFill>
                  <a:srgbClr val="000000"/>
                </a:solidFill>
                <a:effectLst/>
              </a:rPr>
              <a:t>‘runs’</a:t>
            </a:r>
            <a:r>
              <a:rPr lang="en-US" b="0" i="0" u="none" strike="noStrike" dirty="0">
                <a:solidFill>
                  <a:srgbClr val="000000"/>
                </a:solidFill>
                <a:effectLst/>
              </a:rPr>
              <a:t> — that one’s a </a:t>
            </a:r>
            <a:r>
              <a:rPr lang="en-US" b="1" i="0" u="none" strike="noStrike" dirty="0">
                <a:solidFill>
                  <a:srgbClr val="000000"/>
                </a:solidFill>
                <a:effectLst/>
              </a:rPr>
              <a:t>verb</a:t>
            </a:r>
            <a:endParaRPr lang="en-US" b="0" i="0" u="none" strike="noStrike" dirty="0">
              <a:solidFill>
                <a:srgbClr val="000000"/>
              </a:solidFill>
              <a:effectLst/>
            </a:endParaRPr>
          </a:p>
          <a:p>
            <a:pPr algn="l">
              <a:buNone/>
            </a:pPr>
            <a:r>
              <a:rPr lang="en-US" b="0" i="0" u="none" strike="noStrike" dirty="0">
                <a:solidFill>
                  <a:srgbClr val="000000"/>
                </a:solidFill>
                <a:effectLst/>
              </a:rPr>
              <a:t>So far, so good.</a:t>
            </a:r>
          </a:p>
          <a:p>
            <a:pPr algn="l">
              <a:buNone/>
            </a:pPr>
            <a:r>
              <a:rPr lang="en-US" b="0" i="0" u="none" strike="noStrike" dirty="0">
                <a:solidFill>
                  <a:srgbClr val="000000"/>
                </a:solidFill>
                <a:effectLst/>
              </a:rPr>
              <a:t>But the thing is, this isn’t always that straightforward.</a:t>
            </a:r>
            <a:br>
              <a:rPr lang="en-US" b="0" i="0" u="none" strike="noStrike" dirty="0">
                <a:solidFill>
                  <a:srgbClr val="000000"/>
                </a:solidFill>
                <a:effectLst/>
              </a:rPr>
            </a:br>
            <a:r>
              <a:rPr lang="en-US" b="0" i="0" u="none" strike="noStrike" dirty="0">
                <a:solidFill>
                  <a:srgbClr val="000000"/>
                </a:solidFill>
                <a:effectLst/>
              </a:rPr>
              <a:t>English — like, especially English — is packed with </a:t>
            </a:r>
            <a:r>
              <a:rPr lang="en-US" b="1" i="0" u="none" strike="noStrike" dirty="0">
                <a:solidFill>
                  <a:srgbClr val="000000"/>
                </a:solidFill>
                <a:effectLst/>
              </a:rPr>
              <a:t>syntactic ambiguity</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Like the word </a:t>
            </a:r>
            <a:r>
              <a:rPr lang="en-US" b="0" i="1" u="none" strike="noStrike" dirty="0">
                <a:solidFill>
                  <a:srgbClr val="000000"/>
                </a:solidFill>
                <a:effectLst/>
              </a:rPr>
              <a:t>‘run’</a:t>
            </a:r>
            <a:r>
              <a:rPr lang="en-US" b="0" i="0" u="none" strike="noStrike" dirty="0">
                <a:solidFill>
                  <a:srgbClr val="000000"/>
                </a:solidFill>
                <a:effectLst/>
              </a:rPr>
              <a:t> — it can be a verb, like </a:t>
            </a:r>
            <a:r>
              <a:rPr lang="en-US" b="0" i="1" u="none" strike="noStrike" dirty="0">
                <a:solidFill>
                  <a:srgbClr val="000000"/>
                </a:solidFill>
                <a:effectLst/>
              </a:rPr>
              <a:t>‘I run every morning’</a:t>
            </a:r>
            <a:r>
              <a:rPr lang="en-US" b="0" i="0" u="none" strike="noStrike" dirty="0">
                <a:solidFill>
                  <a:srgbClr val="000000"/>
                </a:solidFill>
                <a:effectLst/>
              </a:rPr>
              <a:t>, or it can be a noun, like </a:t>
            </a:r>
            <a:r>
              <a:rPr lang="en-US" b="0" i="1" u="none" strike="noStrike" dirty="0">
                <a:solidFill>
                  <a:srgbClr val="000000"/>
                </a:solidFill>
                <a:effectLst/>
              </a:rPr>
              <a:t>‘That was a great run’</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Same word, totally different role.</a:t>
            </a:r>
          </a:p>
          <a:p>
            <a:pPr algn="l">
              <a:buNone/>
            </a:pPr>
            <a:r>
              <a:rPr lang="en-US" b="0" i="0" u="none" strike="noStrike" dirty="0">
                <a:solidFill>
                  <a:srgbClr val="000000"/>
                </a:solidFill>
                <a:effectLst/>
              </a:rPr>
              <a:t>Now, rule-based systems could actually handle these cases — but only when the sentence followed expected, clean, grammatical patterns.</a:t>
            </a:r>
            <a:br>
              <a:rPr lang="en-US" b="0" i="0" u="none" strike="noStrike" dirty="0">
                <a:solidFill>
                  <a:srgbClr val="000000"/>
                </a:solidFill>
                <a:effectLst/>
              </a:rPr>
            </a:br>
            <a:r>
              <a:rPr lang="en-US" b="0" i="0" u="none" strike="noStrike" dirty="0">
                <a:solidFill>
                  <a:srgbClr val="000000"/>
                </a:solidFill>
                <a:effectLst/>
              </a:rPr>
              <a:t>As soon as things got a little messy — or someone wrote a sentence that didn’t fit the mold — the whole thing started to fall apart.</a:t>
            </a:r>
          </a:p>
          <a:p>
            <a:pPr algn="l"/>
            <a:r>
              <a:rPr lang="en-US" b="0" i="0" u="none" strike="noStrike" dirty="0">
                <a:solidFill>
                  <a:srgbClr val="000000"/>
                </a:solidFill>
                <a:effectLst/>
              </a:rPr>
              <a:t>Because again, these were </a:t>
            </a:r>
            <a:r>
              <a:rPr lang="en-US" b="1" i="0" u="none" strike="noStrike" dirty="0">
                <a:solidFill>
                  <a:srgbClr val="000000"/>
                </a:solidFill>
                <a:effectLst/>
              </a:rPr>
              <a:t>handwritten rules</a:t>
            </a:r>
            <a:r>
              <a:rPr lang="en-US" b="0" i="0" u="none" strike="noStrike" dirty="0">
                <a:solidFill>
                  <a:srgbClr val="000000"/>
                </a:solidFill>
                <a:effectLst/>
              </a:rPr>
              <a:t>. If the pattern wasn’t explicitly covered, the system just didn’t know what to do with it.”</a:t>
            </a:r>
          </a:p>
          <a:p>
            <a:endParaRPr lang="en-US" dirty="0"/>
          </a:p>
        </p:txBody>
      </p:sp>
      <p:sp>
        <p:nvSpPr>
          <p:cNvPr id="4" name="Slide Number Placeholder 3">
            <a:extLst>
              <a:ext uri="{FF2B5EF4-FFF2-40B4-BE49-F238E27FC236}">
                <a16:creationId xmlns:a16="http://schemas.microsoft.com/office/drawing/2014/main" id="{A409CC52-0F7E-C102-88FD-6A79B6B63D65}"/>
              </a:ext>
            </a:extLst>
          </p:cNvPr>
          <p:cNvSpPr>
            <a:spLocks noGrp="1"/>
          </p:cNvSpPr>
          <p:nvPr>
            <p:ph type="sldNum" sz="quarter" idx="5"/>
          </p:nvPr>
        </p:nvSpPr>
        <p:spPr/>
        <p:txBody>
          <a:bodyPr/>
          <a:lstStyle/>
          <a:p>
            <a:fld id="{9C5F6A36-24B5-0743-9F3F-927763EEB80D}" type="slidenum">
              <a:rPr lang="en-US" smtClean="0"/>
              <a:t>7</a:t>
            </a:fld>
            <a:endParaRPr lang="en-US"/>
          </a:p>
        </p:txBody>
      </p:sp>
    </p:spTree>
    <p:extLst>
      <p:ext uri="{BB962C8B-B14F-4D97-AF65-F5344CB8AC3E}">
        <p14:creationId xmlns:p14="http://schemas.microsoft.com/office/powerpoint/2010/main" val="2544906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1827-C920-4CD1-D63C-9934047CF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F9313-5B5F-06F2-1004-5F1D21B78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951CB-EBEC-F80F-F632-7431103A6DBD}"/>
              </a:ext>
            </a:extLst>
          </p:cNvPr>
          <p:cNvSpPr>
            <a:spLocks noGrp="1"/>
          </p:cNvSpPr>
          <p:nvPr>
            <p:ph type="body" idx="1"/>
          </p:nvPr>
        </p:nvSpPr>
        <p:spPr/>
        <p:txBody>
          <a:bodyPr/>
          <a:lstStyle/>
          <a:p>
            <a:pPr algn="l">
              <a:buNone/>
            </a:pPr>
            <a:r>
              <a:rPr lang="en-US" b="0" i="0" u="none" strike="noStrike" dirty="0">
                <a:solidFill>
                  <a:srgbClr val="000000"/>
                </a:solidFill>
                <a:effectLst/>
              </a:rPr>
              <a:t>"SVMs also require careful selection of the </a:t>
            </a:r>
            <a:r>
              <a:rPr lang="en-US" b="1" i="0" u="none" strike="noStrike" dirty="0">
                <a:solidFill>
                  <a:srgbClr val="000000"/>
                </a:solidFill>
                <a:effectLst/>
              </a:rPr>
              <a:t>kernel function</a:t>
            </a:r>
            <a:r>
              <a:rPr lang="en-US" b="0" i="0" u="none" strike="noStrike" dirty="0">
                <a:solidFill>
                  <a:srgbClr val="000000"/>
                </a:solidFill>
                <a:effectLst/>
              </a:rPr>
              <a:t> — linear, polynomial, radial basis function (RBF), etc.</a:t>
            </a:r>
          </a:p>
          <a:p>
            <a:pPr algn="l"/>
            <a:r>
              <a:rPr lang="en-US" b="0" i="0" u="none" strike="noStrike" dirty="0">
                <a:solidFill>
                  <a:srgbClr val="000000"/>
                </a:solidFill>
                <a:effectLst/>
              </a:rPr>
              <a:t>Pick the wrong one, and performance drops. There’s no universal best choice — so tuning is time-consuming."</a:t>
            </a:r>
          </a:p>
          <a:p>
            <a:endParaRPr lang="en-US" dirty="0"/>
          </a:p>
        </p:txBody>
      </p:sp>
      <p:sp>
        <p:nvSpPr>
          <p:cNvPr id="4" name="Slide Number Placeholder 3">
            <a:extLst>
              <a:ext uri="{FF2B5EF4-FFF2-40B4-BE49-F238E27FC236}">
                <a16:creationId xmlns:a16="http://schemas.microsoft.com/office/drawing/2014/main" id="{B5D43954-DBA0-0268-4A5F-E81F09D1FAAE}"/>
              </a:ext>
            </a:extLst>
          </p:cNvPr>
          <p:cNvSpPr>
            <a:spLocks noGrp="1"/>
          </p:cNvSpPr>
          <p:nvPr>
            <p:ph type="sldNum" sz="quarter" idx="5"/>
          </p:nvPr>
        </p:nvSpPr>
        <p:spPr/>
        <p:txBody>
          <a:bodyPr/>
          <a:lstStyle/>
          <a:p>
            <a:fld id="{9C5F6A36-24B5-0743-9F3F-927763EEB80D}" type="slidenum">
              <a:rPr lang="en-US" smtClean="0"/>
              <a:t>61</a:t>
            </a:fld>
            <a:endParaRPr lang="en-US"/>
          </a:p>
        </p:txBody>
      </p:sp>
    </p:spTree>
    <p:extLst>
      <p:ext uri="{BB962C8B-B14F-4D97-AF65-F5344CB8AC3E}">
        <p14:creationId xmlns:p14="http://schemas.microsoft.com/office/powerpoint/2010/main" val="22550966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718F-8AC7-4A66-D218-468711A50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B1B21-A083-F554-2BA2-00A9EDBBE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FE0EC-8CA8-53F4-CBCA-AD87EBF78800}"/>
              </a:ext>
            </a:extLst>
          </p:cNvPr>
          <p:cNvSpPr>
            <a:spLocks noGrp="1"/>
          </p:cNvSpPr>
          <p:nvPr>
            <p:ph type="body" idx="1"/>
          </p:nvPr>
        </p:nvSpPr>
        <p:spPr/>
        <p:txBody>
          <a:bodyPr/>
          <a:lstStyle/>
          <a:p>
            <a:pPr algn="l">
              <a:buNone/>
            </a:pPr>
            <a:r>
              <a:rPr lang="en-US" b="0" i="0" u="none" strike="noStrike" dirty="0">
                <a:solidFill>
                  <a:srgbClr val="000000"/>
                </a:solidFill>
                <a:effectLst/>
              </a:rPr>
              <a:t>"Related to that — SVMs don’t scale well to </a:t>
            </a:r>
            <a:r>
              <a:rPr lang="en-US" b="1" i="0" u="none" strike="noStrike" dirty="0">
                <a:solidFill>
                  <a:srgbClr val="000000"/>
                </a:solidFill>
                <a:effectLst/>
              </a:rPr>
              <a:t>very large datasets</a:t>
            </a:r>
            <a:r>
              <a:rPr lang="en-US" b="0" i="0" u="none" strike="noStrike" dirty="0">
                <a:solidFill>
                  <a:srgbClr val="000000"/>
                </a:solidFill>
                <a:effectLst/>
              </a:rPr>
              <a:t> or </a:t>
            </a:r>
            <a:r>
              <a:rPr lang="en-US" b="1" i="0" u="none" strike="noStrike" dirty="0">
                <a:solidFill>
                  <a:srgbClr val="000000"/>
                </a:solidFill>
                <a:effectLst/>
              </a:rPr>
              <a:t>ultra-high dimensional inputs</a:t>
            </a:r>
            <a:r>
              <a:rPr lang="en-US" b="0" i="0" u="none" strike="noStrike" dirty="0">
                <a:solidFill>
                  <a:srgbClr val="000000"/>
                </a:solidFill>
                <a:effectLst/>
              </a:rPr>
              <a:t>.</a:t>
            </a:r>
          </a:p>
          <a:p>
            <a:pPr algn="l"/>
            <a:r>
              <a:rPr lang="en-US" b="0" i="0" u="none" strike="noStrike" dirty="0">
                <a:solidFill>
                  <a:srgbClr val="000000"/>
                </a:solidFill>
                <a:effectLst/>
              </a:rPr>
              <a:t>Modern neural networks, with GPU acceleration and parallelism, often outpace SVMs on industrial-scale NLP tasks."</a:t>
            </a:r>
          </a:p>
          <a:p>
            <a:endParaRPr lang="en-US" dirty="0"/>
          </a:p>
        </p:txBody>
      </p:sp>
      <p:sp>
        <p:nvSpPr>
          <p:cNvPr id="4" name="Slide Number Placeholder 3">
            <a:extLst>
              <a:ext uri="{FF2B5EF4-FFF2-40B4-BE49-F238E27FC236}">
                <a16:creationId xmlns:a16="http://schemas.microsoft.com/office/drawing/2014/main" id="{C675BBCB-6B8E-8DCB-24A0-68414D36B50D}"/>
              </a:ext>
            </a:extLst>
          </p:cNvPr>
          <p:cNvSpPr>
            <a:spLocks noGrp="1"/>
          </p:cNvSpPr>
          <p:nvPr>
            <p:ph type="sldNum" sz="quarter" idx="5"/>
          </p:nvPr>
        </p:nvSpPr>
        <p:spPr/>
        <p:txBody>
          <a:bodyPr/>
          <a:lstStyle/>
          <a:p>
            <a:fld id="{9C5F6A36-24B5-0743-9F3F-927763EEB80D}" type="slidenum">
              <a:rPr lang="en-US" smtClean="0"/>
              <a:t>62</a:t>
            </a:fld>
            <a:endParaRPr lang="en-US"/>
          </a:p>
        </p:txBody>
      </p:sp>
    </p:spTree>
    <p:extLst>
      <p:ext uri="{BB962C8B-B14F-4D97-AF65-F5344CB8AC3E}">
        <p14:creationId xmlns:p14="http://schemas.microsoft.com/office/powerpoint/2010/main" val="932889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E05F9-B439-C343-7C50-43431FCAA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A4B72-1DC3-10FB-7A82-2555FA236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7C03F-F673-A615-FCC0-B9E0C76E8A27}"/>
              </a:ext>
            </a:extLst>
          </p:cNvPr>
          <p:cNvSpPr>
            <a:spLocks noGrp="1"/>
          </p:cNvSpPr>
          <p:nvPr>
            <p:ph type="body" idx="1"/>
          </p:nvPr>
        </p:nvSpPr>
        <p:spPr/>
        <p:txBody>
          <a:bodyPr/>
          <a:lstStyle/>
          <a:p>
            <a:pPr algn="l"/>
            <a:endParaRPr lang="en-US" b="0" i="0" u="none" strike="noStrike" dirty="0">
              <a:solidFill>
                <a:srgbClr val="000000"/>
              </a:solidFill>
              <a:effectLst/>
            </a:endParaRPr>
          </a:p>
          <a:p>
            <a:pPr algn="l">
              <a:buNone/>
            </a:pPr>
            <a:r>
              <a:rPr lang="en-US" b="0" i="0" u="none" strike="noStrike" dirty="0">
                <a:solidFill>
                  <a:srgbClr val="000000"/>
                </a:solidFill>
                <a:effectLst/>
              </a:rPr>
              <a:t>"Another problem: </a:t>
            </a:r>
            <a:r>
              <a:rPr lang="en-US" b="1" i="0" u="none" strike="noStrike" dirty="0">
                <a:solidFill>
                  <a:srgbClr val="000000"/>
                </a:solidFill>
                <a:effectLst/>
              </a:rPr>
              <a:t>SVMs assume clean separation</a:t>
            </a:r>
            <a:r>
              <a:rPr lang="en-US" b="0" i="0" u="none" strike="noStrike" dirty="0">
                <a:solidFill>
                  <a:srgbClr val="000000"/>
                </a:solidFill>
                <a:effectLst/>
              </a:rPr>
              <a:t> between classes.</a:t>
            </a:r>
          </a:p>
          <a:p>
            <a:pPr algn="l"/>
            <a:r>
              <a:rPr lang="en-US" b="0" i="0" u="none" strike="noStrike" dirty="0">
                <a:solidFill>
                  <a:srgbClr val="000000"/>
                </a:solidFill>
                <a:effectLst/>
              </a:rPr>
              <a:t>But in NLP, class boundaries are often fuzzy — think dialects, sarcasm, or multi-intent utterances. If classes overlap, SVMs struggle."</a:t>
            </a:r>
          </a:p>
          <a:p>
            <a:endParaRPr lang="en-US" dirty="0"/>
          </a:p>
        </p:txBody>
      </p:sp>
      <p:sp>
        <p:nvSpPr>
          <p:cNvPr id="4" name="Slide Number Placeholder 3">
            <a:extLst>
              <a:ext uri="{FF2B5EF4-FFF2-40B4-BE49-F238E27FC236}">
                <a16:creationId xmlns:a16="http://schemas.microsoft.com/office/drawing/2014/main" id="{AA538AEB-C0E8-9E46-56CB-3E2A8AD6FA43}"/>
              </a:ext>
            </a:extLst>
          </p:cNvPr>
          <p:cNvSpPr>
            <a:spLocks noGrp="1"/>
          </p:cNvSpPr>
          <p:nvPr>
            <p:ph type="sldNum" sz="quarter" idx="5"/>
          </p:nvPr>
        </p:nvSpPr>
        <p:spPr/>
        <p:txBody>
          <a:bodyPr/>
          <a:lstStyle/>
          <a:p>
            <a:fld id="{9C5F6A36-24B5-0743-9F3F-927763EEB80D}" type="slidenum">
              <a:rPr lang="en-US" smtClean="0"/>
              <a:t>63</a:t>
            </a:fld>
            <a:endParaRPr lang="en-US"/>
          </a:p>
        </p:txBody>
      </p:sp>
    </p:spTree>
    <p:extLst>
      <p:ext uri="{BB962C8B-B14F-4D97-AF65-F5344CB8AC3E}">
        <p14:creationId xmlns:p14="http://schemas.microsoft.com/office/powerpoint/2010/main" val="1588815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6E47-0B3D-4A90-68DA-CBD941018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3FB0-435B-0419-A61F-F07362003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F6D70-2D01-4841-D435-213CEBCE24C5}"/>
              </a:ext>
            </a:extLst>
          </p:cNvPr>
          <p:cNvSpPr>
            <a:spLocks noGrp="1"/>
          </p:cNvSpPr>
          <p:nvPr>
            <p:ph type="body" idx="1"/>
          </p:nvPr>
        </p:nvSpPr>
        <p:spPr/>
        <p:txBody>
          <a:bodyPr/>
          <a:lstStyle/>
          <a:p>
            <a:pPr algn="l">
              <a:buNone/>
            </a:pPr>
            <a:r>
              <a:rPr lang="en-US" b="0" i="0" u="none" strike="noStrike" dirty="0">
                <a:solidFill>
                  <a:srgbClr val="000000"/>
                </a:solidFill>
                <a:effectLst/>
              </a:rPr>
              <a:t>"Final drawback: SVMs don’t provide </a:t>
            </a:r>
            <a:r>
              <a:rPr lang="en-US" b="1" i="0" u="none" strike="noStrike" dirty="0">
                <a:solidFill>
                  <a:srgbClr val="000000"/>
                </a:solidFill>
                <a:effectLst/>
              </a:rPr>
              <a:t>probability estimates</a:t>
            </a:r>
            <a:r>
              <a:rPr lang="en-US" b="0" i="0" u="none" strike="noStrike" dirty="0">
                <a:solidFill>
                  <a:srgbClr val="000000"/>
                </a:solidFill>
                <a:effectLst/>
              </a:rPr>
              <a:t>. They just say </a:t>
            </a:r>
            <a:r>
              <a:rPr lang="en-US" b="0" i="1" u="none" strike="noStrike" dirty="0">
                <a:solidFill>
                  <a:srgbClr val="000000"/>
                </a:solidFill>
                <a:effectLst/>
              </a:rPr>
              <a:t>‘this is on the positive side of the boundary’</a:t>
            </a:r>
            <a:r>
              <a:rPr lang="en-US" b="0" i="0" u="none" strike="noStrike" dirty="0">
                <a:solidFill>
                  <a:srgbClr val="000000"/>
                </a:solidFill>
                <a:effectLst/>
              </a:rPr>
              <a:t>, but not </a:t>
            </a:r>
            <a:r>
              <a:rPr lang="en-US" b="0" i="1" u="none" strike="noStrike" dirty="0">
                <a:solidFill>
                  <a:srgbClr val="000000"/>
                </a:solidFill>
                <a:effectLst/>
              </a:rPr>
              <a:t>‘this is 80% likely to be spam.’</a:t>
            </a:r>
            <a:endParaRPr lang="en-US" b="0" i="0" u="none" strike="noStrike" dirty="0">
              <a:solidFill>
                <a:srgbClr val="000000"/>
              </a:solidFill>
              <a:effectLst/>
            </a:endParaRPr>
          </a:p>
          <a:p>
            <a:pPr algn="l"/>
            <a:r>
              <a:rPr lang="en-US" b="0" i="0" u="none" strike="noStrike" dirty="0">
                <a:solidFill>
                  <a:srgbClr val="000000"/>
                </a:solidFill>
                <a:effectLst/>
              </a:rPr>
              <a:t>In many applications — like ranking, filtering, or thresholding — probabilities are essential."</a:t>
            </a:r>
          </a:p>
          <a:p>
            <a:endParaRPr lang="en-US" dirty="0"/>
          </a:p>
        </p:txBody>
      </p:sp>
      <p:sp>
        <p:nvSpPr>
          <p:cNvPr id="4" name="Slide Number Placeholder 3">
            <a:extLst>
              <a:ext uri="{FF2B5EF4-FFF2-40B4-BE49-F238E27FC236}">
                <a16:creationId xmlns:a16="http://schemas.microsoft.com/office/drawing/2014/main" id="{FEB2517A-767E-6EC4-8E2D-B6083393DC95}"/>
              </a:ext>
            </a:extLst>
          </p:cNvPr>
          <p:cNvSpPr>
            <a:spLocks noGrp="1"/>
          </p:cNvSpPr>
          <p:nvPr>
            <p:ph type="sldNum" sz="quarter" idx="5"/>
          </p:nvPr>
        </p:nvSpPr>
        <p:spPr/>
        <p:txBody>
          <a:bodyPr/>
          <a:lstStyle/>
          <a:p>
            <a:fld id="{9C5F6A36-24B5-0743-9F3F-927763EEB80D}" type="slidenum">
              <a:rPr lang="en-US" smtClean="0"/>
              <a:t>64</a:t>
            </a:fld>
            <a:endParaRPr lang="en-US"/>
          </a:p>
        </p:txBody>
      </p:sp>
    </p:spTree>
    <p:extLst>
      <p:ext uri="{BB962C8B-B14F-4D97-AF65-F5344CB8AC3E}">
        <p14:creationId xmlns:p14="http://schemas.microsoft.com/office/powerpoint/2010/main" val="650270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2058-2C83-D003-A640-B6EC13D18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B41EC-6261-702C-DF1D-D95CDAECF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3C0B0-D267-3465-047F-90272A90C492}"/>
              </a:ext>
            </a:extLst>
          </p:cNvPr>
          <p:cNvSpPr>
            <a:spLocks noGrp="1"/>
          </p:cNvSpPr>
          <p:nvPr>
            <p:ph type="body" idx="1"/>
          </p:nvPr>
        </p:nvSpPr>
        <p:spPr/>
        <p:txBody>
          <a:bodyPr/>
          <a:lstStyle/>
          <a:p>
            <a:pPr algn="l">
              <a:buNone/>
            </a:pPr>
            <a:r>
              <a:rPr lang="en-US" b="0" i="0" u="none" strike="noStrike" dirty="0">
                <a:solidFill>
                  <a:srgbClr val="000000"/>
                </a:solidFill>
                <a:effectLst/>
              </a:rPr>
              <a:t>"Finally, the </a:t>
            </a:r>
            <a:r>
              <a:rPr lang="en-US" b="1" i="0" u="none" strike="noStrike" dirty="0">
                <a:solidFill>
                  <a:srgbClr val="000000"/>
                </a:solidFill>
                <a:effectLst/>
              </a:rPr>
              <a:t>machine learning era</a:t>
            </a:r>
            <a:r>
              <a:rPr lang="en-US" b="0" i="0" u="none" strike="noStrike" dirty="0">
                <a:solidFill>
                  <a:srgbClr val="000000"/>
                </a:solidFill>
                <a:effectLst/>
              </a:rPr>
              <a:t> represented a leap forward.</a:t>
            </a:r>
          </a:p>
          <a:p>
            <a:pPr algn="l">
              <a:buNone/>
            </a:pPr>
            <a:r>
              <a:rPr lang="en-US" b="0" i="0" u="none" strike="noStrike" dirty="0">
                <a:solidFill>
                  <a:srgbClr val="000000"/>
                </a:solidFill>
                <a:effectLst/>
              </a:rPr>
              <a:t>Instead of writing rules or counting words, we trained models to </a:t>
            </a:r>
            <a:r>
              <a:rPr lang="en-US" b="1" i="0" u="none" strike="noStrike" dirty="0">
                <a:solidFill>
                  <a:srgbClr val="000000"/>
                </a:solidFill>
                <a:effectLst/>
              </a:rPr>
              <a:t>learn patterns</a:t>
            </a:r>
            <a:r>
              <a:rPr lang="en-US" b="0" i="0" u="none" strike="noStrike" dirty="0">
                <a:solidFill>
                  <a:srgbClr val="000000"/>
                </a:solidFill>
                <a:effectLst/>
              </a:rPr>
              <a:t> from data.</a:t>
            </a:r>
          </a:p>
          <a:p>
            <a:pPr algn="l">
              <a:buNone/>
            </a:pPr>
            <a:r>
              <a:rPr lang="en-US" b="0" i="0" u="none" strike="noStrike" dirty="0">
                <a:solidFill>
                  <a:srgbClr val="000000"/>
                </a:solidFill>
                <a:effectLst/>
              </a:rPr>
              <a:t>This gave us:</a:t>
            </a:r>
          </a:p>
          <a:p>
            <a:pPr algn="l">
              <a:buFont typeface="Arial" panose="020B0604020202020204" pitchFamily="34" charset="0"/>
              <a:buChar char="•"/>
            </a:pPr>
            <a:r>
              <a:rPr lang="en-US" b="0" i="0" u="none" strike="noStrike" dirty="0">
                <a:solidFill>
                  <a:srgbClr val="000000"/>
                </a:solidFill>
                <a:effectLst/>
              </a:rPr>
              <a:t>Better adaptability</a:t>
            </a:r>
          </a:p>
          <a:p>
            <a:pPr algn="l">
              <a:buFont typeface="Arial" panose="020B0604020202020204" pitchFamily="34" charset="0"/>
              <a:buChar char="•"/>
            </a:pPr>
            <a:r>
              <a:rPr lang="en-US" b="0" i="0" u="none" strike="noStrike" dirty="0">
                <a:solidFill>
                  <a:srgbClr val="000000"/>
                </a:solidFill>
                <a:effectLst/>
              </a:rPr>
              <a:t>Generalization to unseen text</a:t>
            </a:r>
          </a:p>
          <a:p>
            <a:pPr algn="l">
              <a:buFont typeface="Arial" panose="020B0604020202020204" pitchFamily="34" charset="0"/>
              <a:buChar char="•"/>
            </a:pPr>
            <a:r>
              <a:rPr lang="en-US" b="0" i="0" u="none" strike="noStrike" dirty="0">
                <a:solidFill>
                  <a:srgbClr val="000000"/>
                </a:solidFill>
                <a:effectLst/>
              </a:rPr>
              <a:t>And the ability to scale to massive corpora</a:t>
            </a:r>
          </a:p>
          <a:p>
            <a:pPr algn="l"/>
            <a:r>
              <a:rPr lang="en-US" b="0" i="0" u="none" strike="noStrike" dirty="0">
                <a:solidFill>
                  <a:srgbClr val="000000"/>
                </a:solidFill>
                <a:effectLst/>
              </a:rPr>
              <a:t>ML gave rise to algorithms like NB, SVM, and RNNs — and paved the way for </a:t>
            </a:r>
            <a:r>
              <a:rPr lang="en-US" b="1" i="0" u="none" strike="noStrike" dirty="0">
                <a:solidFill>
                  <a:srgbClr val="000000"/>
                </a:solidFill>
                <a:effectLst/>
              </a:rPr>
              <a:t>deep learning</a:t>
            </a:r>
            <a:r>
              <a:rPr lang="en-US" b="0" i="0" u="none" strike="noStrike" dirty="0">
                <a:solidFill>
                  <a:srgbClr val="000000"/>
                </a:solidFill>
                <a:effectLst/>
              </a:rPr>
              <a:t> and </a:t>
            </a:r>
            <a:r>
              <a:rPr lang="en-US" b="1" i="0" u="none" strike="noStrike" dirty="0">
                <a:solidFill>
                  <a:srgbClr val="000000"/>
                </a:solidFill>
                <a:effectLst/>
              </a:rPr>
              <a:t>transformers</a:t>
            </a:r>
            <a:r>
              <a:rPr lang="en-US" b="0" i="0" u="none" strike="noStrike" dirty="0">
                <a:solidFill>
                  <a:srgbClr val="000000"/>
                </a:solidFill>
                <a:effectLst/>
              </a:rPr>
              <a:t>, which we’ll cover next time."</a:t>
            </a:r>
          </a:p>
          <a:p>
            <a:pPr algn="l"/>
            <a:endParaRPr lang="en-US" b="0" i="0" u="none" strike="noStrike" dirty="0">
              <a:solidFill>
                <a:srgbClr val="2D2F31"/>
              </a:solidFill>
              <a:effectLst/>
              <a:latin typeface="Udemy Sans"/>
            </a:endParaRPr>
          </a:p>
        </p:txBody>
      </p:sp>
      <p:sp>
        <p:nvSpPr>
          <p:cNvPr id="4" name="Slide Number Placeholder 3">
            <a:extLst>
              <a:ext uri="{FF2B5EF4-FFF2-40B4-BE49-F238E27FC236}">
                <a16:creationId xmlns:a16="http://schemas.microsoft.com/office/drawing/2014/main" id="{3127BC1C-6E51-A927-437E-F0962B072281}"/>
              </a:ext>
            </a:extLst>
          </p:cNvPr>
          <p:cNvSpPr>
            <a:spLocks noGrp="1"/>
          </p:cNvSpPr>
          <p:nvPr>
            <p:ph type="sldNum" sz="quarter" idx="5"/>
          </p:nvPr>
        </p:nvSpPr>
        <p:spPr/>
        <p:txBody>
          <a:bodyPr/>
          <a:lstStyle/>
          <a:p>
            <a:fld id="{9C5F6A36-24B5-0743-9F3F-927763EEB80D}" type="slidenum">
              <a:rPr lang="en-US" smtClean="0"/>
              <a:t>65</a:t>
            </a:fld>
            <a:endParaRPr lang="en-US"/>
          </a:p>
        </p:txBody>
      </p:sp>
    </p:spTree>
    <p:extLst>
      <p:ext uri="{BB962C8B-B14F-4D97-AF65-F5344CB8AC3E}">
        <p14:creationId xmlns:p14="http://schemas.microsoft.com/office/powerpoint/2010/main" val="4128159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0F7A-2460-4A16-380C-C84F819D2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49592-CCC3-9C4F-0546-3CA041AA8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93BDB-87F0-1B00-EEE2-86192D18FB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DE9F9B-367A-BF1B-49BA-3A2CDECACCA1}"/>
              </a:ext>
            </a:extLst>
          </p:cNvPr>
          <p:cNvSpPr>
            <a:spLocks noGrp="1"/>
          </p:cNvSpPr>
          <p:nvPr>
            <p:ph type="sldNum" sz="quarter" idx="5"/>
          </p:nvPr>
        </p:nvSpPr>
        <p:spPr/>
        <p:txBody>
          <a:bodyPr/>
          <a:lstStyle/>
          <a:p>
            <a:fld id="{9C5F6A36-24B5-0743-9F3F-927763EEB80D}" type="slidenum">
              <a:rPr lang="en-US" smtClean="0"/>
              <a:t>66</a:t>
            </a:fld>
            <a:endParaRPr lang="en-US"/>
          </a:p>
        </p:txBody>
      </p:sp>
    </p:spTree>
    <p:extLst>
      <p:ext uri="{BB962C8B-B14F-4D97-AF65-F5344CB8AC3E}">
        <p14:creationId xmlns:p14="http://schemas.microsoft.com/office/powerpoint/2010/main" val="3350821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F54E2-057A-9CCA-2542-4B9B9C396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AA949-A4E5-D6EF-588D-CAB08ADA9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0BA2A-EB48-AD99-829A-D9566245A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C59CAC-7C28-E72C-85BE-093E431B101B}"/>
              </a:ext>
            </a:extLst>
          </p:cNvPr>
          <p:cNvSpPr>
            <a:spLocks noGrp="1"/>
          </p:cNvSpPr>
          <p:nvPr>
            <p:ph type="sldNum" sz="quarter" idx="5"/>
          </p:nvPr>
        </p:nvSpPr>
        <p:spPr/>
        <p:txBody>
          <a:bodyPr/>
          <a:lstStyle/>
          <a:p>
            <a:fld id="{9C5F6A36-24B5-0743-9F3F-927763EEB80D}" type="slidenum">
              <a:rPr lang="en-US" smtClean="0"/>
              <a:t>67</a:t>
            </a:fld>
            <a:endParaRPr lang="en-US"/>
          </a:p>
        </p:txBody>
      </p:sp>
    </p:spTree>
    <p:extLst>
      <p:ext uri="{BB962C8B-B14F-4D97-AF65-F5344CB8AC3E}">
        <p14:creationId xmlns:p14="http://schemas.microsoft.com/office/powerpoint/2010/main" val="21508677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4A5F-6F4C-10CB-DA60-21977E399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EF9DE-5203-120D-3603-84F1F6292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3602-C929-B73D-F612-3CBB9480850A}"/>
              </a:ext>
            </a:extLst>
          </p:cNvPr>
          <p:cNvSpPr>
            <a:spLocks noGrp="1"/>
          </p:cNvSpPr>
          <p:nvPr>
            <p:ph type="body" idx="1"/>
          </p:nvPr>
        </p:nvSpPr>
        <p:spPr/>
        <p:txBody>
          <a:bodyPr/>
          <a:lstStyle/>
          <a:p>
            <a:pPr algn="l">
              <a:buNone/>
            </a:pPr>
            <a:r>
              <a:rPr lang="en-US" b="0" i="0" u="none" strike="noStrike" dirty="0">
                <a:solidFill>
                  <a:srgbClr val="000000"/>
                </a:solidFill>
                <a:effectLst/>
              </a:rPr>
              <a:t>"Now we reach </a:t>
            </a:r>
            <a:r>
              <a:rPr lang="en-US" b="1" i="0" u="none" strike="noStrike" dirty="0">
                <a:solidFill>
                  <a:srgbClr val="000000"/>
                </a:solidFill>
                <a:effectLst/>
              </a:rPr>
              <a:t>Recurrent Neural Networks (RNNs)</a:t>
            </a:r>
            <a:r>
              <a:rPr lang="en-US" b="0" i="0" u="none" strike="noStrike" dirty="0">
                <a:solidFill>
                  <a:srgbClr val="000000"/>
                </a:solidFill>
                <a:effectLst/>
              </a:rPr>
              <a:t>.</a:t>
            </a:r>
          </a:p>
          <a:p>
            <a:pPr algn="l">
              <a:buNone/>
            </a:pPr>
            <a:r>
              <a:rPr lang="en-US" b="0" i="0" u="none" strike="noStrike" dirty="0">
                <a:solidFill>
                  <a:srgbClr val="000000"/>
                </a:solidFill>
                <a:effectLst/>
              </a:rPr>
              <a:t>RNNs were designed for </a:t>
            </a:r>
            <a:r>
              <a:rPr lang="en-US" b="1" i="0" u="none" strike="noStrike" dirty="0">
                <a:solidFill>
                  <a:srgbClr val="000000"/>
                </a:solidFill>
                <a:effectLst/>
              </a:rPr>
              <a:t>sequential data</a:t>
            </a:r>
            <a:r>
              <a:rPr lang="en-US" b="0" i="0" u="none" strike="noStrike" dirty="0">
                <a:solidFill>
                  <a:srgbClr val="000000"/>
                </a:solidFill>
                <a:effectLst/>
              </a:rPr>
              <a:t> — like language. Unlike bag-of-words models, RNNs process input </a:t>
            </a:r>
            <a:r>
              <a:rPr lang="en-US" b="1" i="0" u="none" strike="noStrike" dirty="0">
                <a:solidFill>
                  <a:srgbClr val="000000"/>
                </a:solidFill>
                <a:effectLst/>
              </a:rPr>
              <a:t>step by step</a:t>
            </a:r>
            <a:r>
              <a:rPr lang="en-US" b="0" i="0" u="none" strike="noStrike" dirty="0">
                <a:solidFill>
                  <a:srgbClr val="000000"/>
                </a:solidFill>
                <a:effectLst/>
              </a:rPr>
              <a:t>, keeping a </a:t>
            </a:r>
            <a:r>
              <a:rPr lang="en-US" b="1" i="0" u="none" strike="noStrike" dirty="0">
                <a:solidFill>
                  <a:srgbClr val="000000"/>
                </a:solidFill>
                <a:effectLst/>
              </a:rPr>
              <a:t>hidden state</a:t>
            </a:r>
            <a:r>
              <a:rPr lang="en-US" b="0" i="0" u="none" strike="noStrike" dirty="0">
                <a:solidFill>
                  <a:srgbClr val="000000"/>
                </a:solidFill>
                <a:effectLst/>
              </a:rPr>
              <a:t> to remember what came before.</a:t>
            </a:r>
          </a:p>
          <a:p>
            <a:pPr algn="l"/>
            <a:r>
              <a:rPr lang="en-US" b="0" i="0" u="none" strike="noStrike" dirty="0">
                <a:solidFill>
                  <a:srgbClr val="000000"/>
                </a:solidFill>
                <a:effectLst/>
              </a:rPr>
              <a:t>This allows them to model </a:t>
            </a:r>
            <a:r>
              <a:rPr lang="en-US" b="1" i="0" u="none" strike="noStrike" dirty="0">
                <a:solidFill>
                  <a:srgbClr val="000000"/>
                </a:solidFill>
                <a:effectLst/>
              </a:rPr>
              <a:t>temporal dependencies</a:t>
            </a:r>
            <a:r>
              <a:rPr lang="en-US" b="0" i="0" u="none" strike="noStrike" dirty="0">
                <a:solidFill>
                  <a:srgbClr val="000000"/>
                </a:solidFill>
                <a:effectLst/>
              </a:rPr>
              <a:t> — crucial for language tasks."</a:t>
            </a:r>
          </a:p>
          <a:p>
            <a:endParaRPr lang="en-US" dirty="0"/>
          </a:p>
        </p:txBody>
      </p:sp>
      <p:sp>
        <p:nvSpPr>
          <p:cNvPr id="4" name="Slide Number Placeholder 3">
            <a:extLst>
              <a:ext uri="{FF2B5EF4-FFF2-40B4-BE49-F238E27FC236}">
                <a16:creationId xmlns:a16="http://schemas.microsoft.com/office/drawing/2014/main" id="{C8D62829-1770-4B0C-1446-A21975F66D5E}"/>
              </a:ext>
            </a:extLst>
          </p:cNvPr>
          <p:cNvSpPr>
            <a:spLocks noGrp="1"/>
          </p:cNvSpPr>
          <p:nvPr>
            <p:ph type="sldNum" sz="quarter" idx="5"/>
          </p:nvPr>
        </p:nvSpPr>
        <p:spPr/>
        <p:txBody>
          <a:bodyPr/>
          <a:lstStyle/>
          <a:p>
            <a:fld id="{9C5F6A36-24B5-0743-9F3F-927763EEB80D}" type="slidenum">
              <a:rPr lang="en-US" smtClean="0"/>
              <a:t>68</a:t>
            </a:fld>
            <a:endParaRPr lang="en-US"/>
          </a:p>
        </p:txBody>
      </p:sp>
    </p:spTree>
    <p:extLst>
      <p:ext uri="{BB962C8B-B14F-4D97-AF65-F5344CB8AC3E}">
        <p14:creationId xmlns:p14="http://schemas.microsoft.com/office/powerpoint/2010/main" val="2569846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4543-7744-DB30-3E27-7371CB569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EE9B7-CF90-883C-3A0F-71EC1CB79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9A43E-858A-3D4C-1541-E6D98ABD671D}"/>
              </a:ext>
            </a:extLst>
          </p:cNvPr>
          <p:cNvSpPr>
            <a:spLocks noGrp="1"/>
          </p:cNvSpPr>
          <p:nvPr>
            <p:ph type="body" idx="1"/>
          </p:nvPr>
        </p:nvSpPr>
        <p:spPr/>
        <p:txBody>
          <a:bodyPr/>
          <a:lstStyle/>
          <a:p>
            <a:pPr algn="l">
              <a:buNone/>
            </a:pPr>
            <a:r>
              <a:rPr lang="en-US" b="0" i="0" u="none" strike="noStrike" dirty="0">
                <a:solidFill>
                  <a:srgbClr val="000000"/>
                </a:solidFill>
                <a:effectLst/>
              </a:rPr>
              <a:t>"RNNs also introduced </a:t>
            </a:r>
            <a:r>
              <a:rPr lang="en-US" b="1" i="0" u="none" strike="noStrike" dirty="0">
                <a:solidFill>
                  <a:srgbClr val="000000"/>
                </a:solidFill>
                <a:effectLst/>
              </a:rPr>
              <a:t>automatic feature learning</a:t>
            </a:r>
            <a:r>
              <a:rPr lang="en-US" b="0" i="0" u="none" strike="noStrike" dirty="0">
                <a:solidFill>
                  <a:srgbClr val="000000"/>
                </a:solidFill>
                <a:effectLst/>
              </a:rPr>
              <a:t>.</a:t>
            </a:r>
          </a:p>
          <a:p>
            <a:pPr algn="l">
              <a:buNone/>
            </a:pPr>
            <a:r>
              <a:rPr lang="en-US" b="0" i="0" u="none" strike="noStrike" dirty="0">
                <a:solidFill>
                  <a:srgbClr val="000000"/>
                </a:solidFill>
                <a:effectLst/>
              </a:rPr>
              <a:t>Instead of hand-crafting features — or using raw n-grams — RNNs learn </a:t>
            </a:r>
            <a:r>
              <a:rPr lang="en-US" b="1" i="0" u="none" strike="noStrike" dirty="0">
                <a:solidFill>
                  <a:srgbClr val="000000"/>
                </a:solidFill>
                <a:effectLst/>
              </a:rPr>
              <a:t>distributed representations</a:t>
            </a:r>
            <a:r>
              <a:rPr lang="en-US" b="0" i="0" u="none" strike="noStrike" dirty="0">
                <a:solidFill>
                  <a:srgbClr val="000000"/>
                </a:solidFill>
                <a:effectLst/>
              </a:rPr>
              <a:t> on the fly, from raw input.</a:t>
            </a:r>
          </a:p>
          <a:p>
            <a:pPr algn="l"/>
            <a:r>
              <a:rPr lang="en-US" b="0" i="0" u="none" strike="noStrike" dirty="0">
                <a:solidFill>
                  <a:srgbClr val="000000"/>
                </a:solidFill>
                <a:effectLst/>
              </a:rPr>
              <a:t>That means less engineering, more flexibility — and better generalization to new data."</a:t>
            </a:r>
          </a:p>
          <a:p>
            <a:endParaRPr lang="en-US" dirty="0"/>
          </a:p>
        </p:txBody>
      </p:sp>
      <p:sp>
        <p:nvSpPr>
          <p:cNvPr id="4" name="Slide Number Placeholder 3">
            <a:extLst>
              <a:ext uri="{FF2B5EF4-FFF2-40B4-BE49-F238E27FC236}">
                <a16:creationId xmlns:a16="http://schemas.microsoft.com/office/drawing/2014/main" id="{EDE11CB2-5DE0-45F9-B169-F28252E175B0}"/>
              </a:ext>
            </a:extLst>
          </p:cNvPr>
          <p:cNvSpPr>
            <a:spLocks noGrp="1"/>
          </p:cNvSpPr>
          <p:nvPr>
            <p:ph type="sldNum" sz="quarter" idx="5"/>
          </p:nvPr>
        </p:nvSpPr>
        <p:spPr/>
        <p:txBody>
          <a:bodyPr/>
          <a:lstStyle/>
          <a:p>
            <a:fld id="{9C5F6A36-24B5-0743-9F3F-927763EEB80D}" type="slidenum">
              <a:rPr lang="en-US" smtClean="0"/>
              <a:t>69</a:t>
            </a:fld>
            <a:endParaRPr lang="en-US"/>
          </a:p>
        </p:txBody>
      </p:sp>
    </p:spTree>
    <p:extLst>
      <p:ext uri="{BB962C8B-B14F-4D97-AF65-F5344CB8AC3E}">
        <p14:creationId xmlns:p14="http://schemas.microsoft.com/office/powerpoint/2010/main" val="28397164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9AC16-89DB-2B83-01ED-FFCECAB45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6607C-1473-8449-1872-6AEACA663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06B41-2373-C809-445A-3C30B2E19F4F}"/>
              </a:ext>
            </a:extLst>
          </p:cNvPr>
          <p:cNvSpPr>
            <a:spLocks noGrp="1"/>
          </p:cNvSpPr>
          <p:nvPr>
            <p:ph type="body" idx="1"/>
          </p:nvPr>
        </p:nvSpPr>
        <p:spPr/>
        <p:txBody>
          <a:bodyPr/>
          <a:lstStyle/>
          <a:p>
            <a:pPr algn="l">
              <a:buNone/>
            </a:pPr>
            <a:r>
              <a:rPr lang="en-US" b="0" i="0" u="none" strike="noStrike" dirty="0">
                <a:solidFill>
                  <a:srgbClr val="000000"/>
                </a:solidFill>
                <a:effectLst/>
              </a:rPr>
              <a:t>"And RNNs scale well.</a:t>
            </a:r>
          </a:p>
          <a:p>
            <a:pPr algn="l">
              <a:buNone/>
            </a:pPr>
            <a:r>
              <a:rPr lang="en-US" b="0" i="0" u="none" strike="noStrike" dirty="0">
                <a:solidFill>
                  <a:srgbClr val="000000"/>
                </a:solidFill>
                <a:effectLst/>
              </a:rPr>
              <a:t>They’re applied to:</a:t>
            </a:r>
          </a:p>
          <a:p>
            <a:pPr algn="l">
              <a:buFont typeface="Arial" panose="020B0604020202020204" pitchFamily="34" charset="0"/>
              <a:buChar char="•"/>
            </a:pPr>
            <a:r>
              <a:rPr lang="en-US" b="0" i="0" u="none" strike="noStrike" dirty="0">
                <a:solidFill>
                  <a:srgbClr val="000000"/>
                </a:solidFill>
                <a:effectLst/>
              </a:rPr>
              <a:t>Machine translation</a:t>
            </a:r>
          </a:p>
          <a:p>
            <a:pPr algn="l">
              <a:buFont typeface="Arial" panose="020B0604020202020204" pitchFamily="34" charset="0"/>
              <a:buChar char="•"/>
            </a:pPr>
            <a:r>
              <a:rPr lang="en-US" b="0" i="0" u="none" strike="noStrike" dirty="0">
                <a:solidFill>
                  <a:srgbClr val="000000"/>
                </a:solidFill>
                <a:effectLst/>
              </a:rPr>
              <a:t>Text generation</a:t>
            </a:r>
          </a:p>
          <a:p>
            <a:pPr algn="l">
              <a:buFont typeface="Arial" panose="020B0604020202020204" pitchFamily="34" charset="0"/>
              <a:buChar char="•"/>
            </a:pPr>
            <a:r>
              <a:rPr lang="en-US" b="0" i="0" u="none" strike="noStrike" dirty="0">
                <a:solidFill>
                  <a:srgbClr val="000000"/>
                </a:solidFill>
                <a:effectLst/>
              </a:rPr>
              <a:t>Speech recognition</a:t>
            </a:r>
          </a:p>
          <a:p>
            <a:pPr algn="l">
              <a:buFont typeface="Arial" panose="020B0604020202020204" pitchFamily="34" charset="0"/>
              <a:buChar char="•"/>
            </a:pPr>
            <a:r>
              <a:rPr lang="en-US" b="0" i="0" u="none" strike="noStrike" dirty="0">
                <a:solidFill>
                  <a:srgbClr val="000000"/>
                </a:solidFill>
                <a:effectLst/>
              </a:rPr>
              <a:t>Language modeling</a:t>
            </a:r>
          </a:p>
          <a:p>
            <a:pPr algn="l"/>
            <a:r>
              <a:rPr lang="en-US" b="0" i="0" u="none" strike="noStrike" dirty="0">
                <a:solidFill>
                  <a:srgbClr val="000000"/>
                </a:solidFill>
                <a:effectLst/>
              </a:rPr>
              <a:t>Any task where sequence and order matter."</a:t>
            </a:r>
          </a:p>
          <a:p>
            <a:endParaRPr lang="en-US" dirty="0"/>
          </a:p>
        </p:txBody>
      </p:sp>
      <p:sp>
        <p:nvSpPr>
          <p:cNvPr id="4" name="Slide Number Placeholder 3">
            <a:extLst>
              <a:ext uri="{FF2B5EF4-FFF2-40B4-BE49-F238E27FC236}">
                <a16:creationId xmlns:a16="http://schemas.microsoft.com/office/drawing/2014/main" id="{0BC2AC4A-BA64-3316-5FB4-78C3E6246A24}"/>
              </a:ext>
            </a:extLst>
          </p:cNvPr>
          <p:cNvSpPr>
            <a:spLocks noGrp="1"/>
          </p:cNvSpPr>
          <p:nvPr>
            <p:ph type="sldNum" sz="quarter" idx="5"/>
          </p:nvPr>
        </p:nvSpPr>
        <p:spPr/>
        <p:txBody>
          <a:bodyPr/>
          <a:lstStyle/>
          <a:p>
            <a:fld id="{9C5F6A36-24B5-0743-9F3F-927763EEB80D}" type="slidenum">
              <a:rPr lang="en-US" smtClean="0"/>
              <a:t>70</a:t>
            </a:fld>
            <a:endParaRPr lang="en-US"/>
          </a:p>
        </p:txBody>
      </p:sp>
    </p:spTree>
    <p:extLst>
      <p:ext uri="{BB962C8B-B14F-4D97-AF65-F5344CB8AC3E}">
        <p14:creationId xmlns:p14="http://schemas.microsoft.com/office/powerpoint/2010/main" val="297823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27FA-B3E8-A4BC-A7BC-02B427C86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11AAB-F352-92A6-34FA-D11D692B2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67A86-FF63-3070-3A65-28D64BEEA951}"/>
              </a:ext>
            </a:extLst>
          </p:cNvPr>
          <p:cNvSpPr>
            <a:spLocks noGrp="1"/>
          </p:cNvSpPr>
          <p:nvPr>
            <p:ph type="body" idx="1"/>
          </p:nvPr>
        </p:nvSpPr>
        <p:spPr/>
        <p:txBody>
          <a:bodyPr/>
          <a:lstStyle/>
          <a:p>
            <a:pPr algn="l">
              <a:buNone/>
            </a:pPr>
            <a:r>
              <a:rPr lang="en-US" b="0" i="0" u="none" strike="noStrike" dirty="0">
                <a:solidFill>
                  <a:srgbClr val="000000"/>
                </a:solidFill>
                <a:effectLst/>
              </a:rPr>
              <a:t>“So, another thing rule-based systems were actually pretty good at was </a:t>
            </a:r>
            <a:r>
              <a:rPr lang="en-US" b="1" i="0" u="none" strike="noStrike" dirty="0">
                <a:solidFill>
                  <a:srgbClr val="000000"/>
                </a:solidFill>
                <a:effectLst/>
              </a:rPr>
              <a:t>parsing</a:t>
            </a:r>
            <a:r>
              <a:rPr lang="en-US" b="0" i="0" u="none" strike="noStrike" dirty="0">
                <a:solidFill>
                  <a:srgbClr val="000000"/>
                </a:solidFill>
                <a:effectLst/>
              </a:rPr>
              <a:t> — which basically means building tree structures that show how the words in a sentence are connected.</a:t>
            </a:r>
          </a:p>
          <a:p>
            <a:pPr algn="l">
              <a:buNone/>
            </a:pPr>
            <a:r>
              <a:rPr lang="en-US" b="0" i="0" u="none" strike="noStrike" dirty="0">
                <a:solidFill>
                  <a:srgbClr val="000000"/>
                </a:solidFill>
                <a:effectLst/>
              </a:rPr>
              <a:t>And those trees? They’re really important, because they tell us how meaning is built up through grammar — like, what depends on what.</a:t>
            </a:r>
          </a:p>
          <a:p>
            <a:pPr algn="l">
              <a:buNone/>
            </a:pPr>
            <a:r>
              <a:rPr lang="en-US" b="0" i="0" u="none" strike="noStrike" dirty="0">
                <a:solidFill>
                  <a:srgbClr val="000000"/>
                </a:solidFill>
                <a:effectLst/>
              </a:rPr>
              <a:t>Take this sentence:</a:t>
            </a:r>
            <a:br>
              <a:rPr lang="en-US" b="0" i="0" u="none" strike="noStrike" dirty="0">
                <a:solidFill>
                  <a:srgbClr val="000000"/>
                </a:solidFill>
                <a:effectLst/>
              </a:rPr>
            </a:br>
            <a:r>
              <a:rPr lang="en-US" b="0" i="1" u="none" strike="noStrike" dirty="0">
                <a:solidFill>
                  <a:srgbClr val="000000"/>
                </a:solidFill>
                <a:effectLst/>
              </a:rPr>
              <a:t>‘The boy who played soccer is tired.’</a:t>
            </a:r>
            <a:endParaRPr lang="en-US" b="0" i="0" u="none" strike="noStrike" dirty="0">
              <a:solidFill>
                <a:srgbClr val="000000"/>
              </a:solidFill>
              <a:effectLst/>
            </a:endParaRPr>
          </a:p>
          <a:p>
            <a:pPr algn="l">
              <a:buNone/>
            </a:pPr>
            <a:r>
              <a:rPr lang="en-US" b="0" i="0" u="none" strike="noStrike" dirty="0">
                <a:solidFill>
                  <a:srgbClr val="000000"/>
                </a:solidFill>
                <a:effectLst/>
              </a:rPr>
              <a:t>Now here’s how the system would break it down:</a:t>
            </a:r>
          </a:p>
          <a:p>
            <a:pPr algn="l">
              <a:buFont typeface="Arial" panose="020B0604020202020204" pitchFamily="34" charset="0"/>
              <a:buChar char="•"/>
            </a:pPr>
            <a:r>
              <a:rPr lang="en-US" b="0" i="0" u="none" strike="noStrike" dirty="0">
                <a:solidFill>
                  <a:srgbClr val="000000"/>
                </a:solidFill>
                <a:effectLst/>
              </a:rPr>
              <a:t>The subject is </a:t>
            </a:r>
            <a:r>
              <a:rPr lang="en-US" b="0" i="1" u="none" strike="noStrike" dirty="0">
                <a:solidFill>
                  <a:srgbClr val="000000"/>
                </a:solidFill>
                <a:effectLst/>
              </a:rPr>
              <a:t>‘The boy’</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Then you’ve got a </a:t>
            </a:r>
            <a:r>
              <a:rPr lang="en-US" b="1" i="0" u="none" strike="noStrike" dirty="0">
                <a:solidFill>
                  <a:srgbClr val="000000"/>
                </a:solidFill>
                <a:effectLst/>
              </a:rPr>
              <a:t>relative clause</a:t>
            </a:r>
            <a:r>
              <a:rPr lang="en-US" b="0" i="0" u="none" strike="noStrike" dirty="0">
                <a:solidFill>
                  <a:srgbClr val="000000"/>
                </a:solidFill>
                <a:effectLst/>
              </a:rPr>
              <a:t>, </a:t>
            </a:r>
            <a:r>
              <a:rPr lang="en-US" b="0" i="1" u="none" strike="noStrike" dirty="0">
                <a:solidFill>
                  <a:srgbClr val="000000"/>
                </a:solidFill>
                <a:effectLst/>
              </a:rPr>
              <a:t>‘who played soccer’</a:t>
            </a:r>
            <a:r>
              <a:rPr lang="en-US" b="0" i="0" u="none" strike="noStrike" dirty="0">
                <a:solidFill>
                  <a:srgbClr val="000000"/>
                </a:solidFill>
                <a:effectLst/>
              </a:rPr>
              <a:t>, which adds more info about the boy</a:t>
            </a:r>
          </a:p>
          <a:p>
            <a:pPr algn="l">
              <a:buFont typeface="Arial" panose="020B0604020202020204" pitchFamily="34" charset="0"/>
              <a:buChar char="•"/>
            </a:pPr>
            <a:r>
              <a:rPr lang="en-US" b="0" i="0" u="none" strike="noStrike" dirty="0">
                <a:solidFill>
                  <a:srgbClr val="000000"/>
                </a:solidFill>
                <a:effectLst/>
              </a:rPr>
              <a:t>And then the </a:t>
            </a:r>
            <a:r>
              <a:rPr lang="en-US" b="1" i="0" u="none" strike="noStrike" dirty="0">
                <a:solidFill>
                  <a:srgbClr val="000000"/>
                </a:solidFill>
                <a:effectLst/>
              </a:rPr>
              <a:t>predicate</a:t>
            </a:r>
            <a:r>
              <a:rPr lang="en-US" b="0" i="0" u="none" strike="noStrike" dirty="0">
                <a:solidFill>
                  <a:srgbClr val="000000"/>
                </a:solidFill>
                <a:effectLst/>
              </a:rPr>
              <a:t> — that’s </a:t>
            </a:r>
            <a:r>
              <a:rPr lang="en-US" b="0" i="1" u="none" strike="noStrike" dirty="0">
                <a:solidFill>
                  <a:srgbClr val="000000"/>
                </a:solidFill>
                <a:effectLst/>
              </a:rPr>
              <a:t>‘is tired’</a:t>
            </a:r>
            <a:endParaRPr lang="en-US" b="0" i="0" u="none" strike="noStrike" dirty="0">
              <a:solidFill>
                <a:srgbClr val="000000"/>
              </a:solidFill>
              <a:effectLst/>
            </a:endParaRPr>
          </a:p>
          <a:p>
            <a:pPr algn="l">
              <a:buNone/>
            </a:pPr>
            <a:r>
              <a:rPr lang="en-US" b="0" i="0" u="none" strike="noStrike" dirty="0">
                <a:solidFill>
                  <a:srgbClr val="000000"/>
                </a:solidFill>
                <a:effectLst/>
              </a:rPr>
              <a:t>When you build a </a:t>
            </a:r>
            <a:r>
              <a:rPr lang="en-US" b="1" i="0" u="none" strike="noStrike" dirty="0">
                <a:solidFill>
                  <a:srgbClr val="000000"/>
                </a:solidFill>
                <a:effectLst/>
              </a:rPr>
              <a:t>parse tree</a:t>
            </a:r>
            <a:r>
              <a:rPr lang="en-US" b="0" i="0" u="none" strike="noStrike" dirty="0">
                <a:solidFill>
                  <a:srgbClr val="000000"/>
                </a:solidFill>
                <a:effectLst/>
              </a:rPr>
              <a:t>, what you get is the full picture:</a:t>
            </a:r>
            <a:br>
              <a:rPr lang="en-US" b="0" i="0" u="none" strike="noStrike" dirty="0">
                <a:solidFill>
                  <a:srgbClr val="000000"/>
                </a:solidFill>
                <a:effectLst/>
              </a:rPr>
            </a:br>
            <a:r>
              <a:rPr lang="en-US" b="0" i="0" u="none" strike="noStrike" dirty="0">
                <a:solidFill>
                  <a:srgbClr val="000000"/>
                </a:solidFill>
                <a:effectLst/>
              </a:rPr>
              <a:t>It shows how </a:t>
            </a:r>
            <a:r>
              <a:rPr lang="en-US" b="0" i="1" u="none" strike="noStrike" dirty="0">
                <a:solidFill>
                  <a:srgbClr val="000000"/>
                </a:solidFill>
                <a:effectLst/>
              </a:rPr>
              <a:t>‘who played soccer’</a:t>
            </a:r>
            <a:r>
              <a:rPr lang="en-US" b="0" i="0" u="none" strike="noStrike" dirty="0">
                <a:solidFill>
                  <a:srgbClr val="000000"/>
                </a:solidFill>
                <a:effectLst/>
              </a:rPr>
              <a:t> attaches to </a:t>
            </a:r>
            <a:r>
              <a:rPr lang="en-US" b="0" i="1" u="none" strike="noStrike" dirty="0">
                <a:solidFill>
                  <a:srgbClr val="000000"/>
                </a:solidFill>
                <a:effectLst/>
              </a:rPr>
              <a:t>‘boy’</a:t>
            </a:r>
            <a:r>
              <a:rPr lang="en-US" b="0" i="0" u="none" strike="noStrike" dirty="0">
                <a:solidFill>
                  <a:srgbClr val="000000"/>
                </a:solidFill>
                <a:effectLst/>
              </a:rPr>
              <a:t>, and how </a:t>
            </a:r>
            <a:r>
              <a:rPr lang="en-US" b="0" i="1" u="none" strike="noStrike" dirty="0">
                <a:solidFill>
                  <a:srgbClr val="000000"/>
                </a:solidFill>
                <a:effectLst/>
              </a:rPr>
              <a:t>‘is tired’</a:t>
            </a:r>
            <a:r>
              <a:rPr lang="en-US" b="0" i="0" u="none" strike="noStrike" dirty="0">
                <a:solidFill>
                  <a:srgbClr val="000000"/>
                </a:solidFill>
                <a:effectLst/>
              </a:rPr>
              <a:t> connects back to the subject.</a:t>
            </a:r>
            <a:br>
              <a:rPr lang="en-US" b="0" i="0" u="none" strike="noStrike" dirty="0">
                <a:solidFill>
                  <a:srgbClr val="000000"/>
                </a:solidFill>
                <a:effectLst/>
              </a:rPr>
            </a:br>
            <a:r>
              <a:rPr lang="en-US" b="0" i="0" u="none" strike="noStrike" dirty="0">
                <a:solidFill>
                  <a:srgbClr val="000000"/>
                </a:solidFill>
                <a:effectLst/>
              </a:rPr>
              <a:t>So it’s not just a list of words — it’s a structure that shows meaning through relationships.</a:t>
            </a:r>
          </a:p>
          <a:p>
            <a:pPr algn="l">
              <a:buNone/>
            </a:pPr>
            <a:r>
              <a:rPr lang="en-US" b="0" i="0" u="none" strike="noStrike" dirty="0">
                <a:solidFill>
                  <a:srgbClr val="000000"/>
                </a:solidFill>
                <a:effectLst/>
              </a:rPr>
              <a:t>And honestly, this is where rule-based systems kind of did their best work.</a:t>
            </a:r>
            <a:br>
              <a:rPr lang="en-US" b="0" i="0" u="none" strike="noStrike" dirty="0">
                <a:solidFill>
                  <a:srgbClr val="000000"/>
                </a:solidFill>
                <a:effectLst/>
              </a:rPr>
            </a:br>
            <a:r>
              <a:rPr lang="en-US" b="0" i="0" u="none" strike="noStrike" dirty="0">
                <a:solidFill>
                  <a:srgbClr val="000000"/>
                </a:solidFill>
                <a:effectLst/>
              </a:rPr>
              <a:t>As long as the sentence followed standard grammar, these systems could produce really precise parses.</a:t>
            </a:r>
          </a:p>
          <a:p>
            <a:pPr algn="l">
              <a:buNone/>
            </a:pPr>
            <a:r>
              <a:rPr lang="en-US" b="0" i="0" u="none" strike="noStrike" dirty="0">
                <a:solidFill>
                  <a:srgbClr val="000000"/>
                </a:solidFill>
                <a:effectLst/>
              </a:rPr>
              <a:t>But here’s the problem — those trees had to be built by hand.</a:t>
            </a:r>
            <a:br>
              <a:rPr lang="en-US" b="0" i="0" u="none" strike="noStrike" dirty="0">
                <a:solidFill>
                  <a:srgbClr val="000000"/>
                </a:solidFill>
                <a:effectLst/>
              </a:rPr>
            </a:br>
            <a:r>
              <a:rPr lang="en-US" b="0" i="0" u="none" strike="noStrike" dirty="0">
                <a:solidFill>
                  <a:srgbClr val="000000"/>
                </a:solidFill>
                <a:effectLst/>
              </a:rPr>
              <a:t>Like, someone had to write all the rules from scratch.</a:t>
            </a:r>
          </a:p>
          <a:p>
            <a:pPr algn="l"/>
            <a:r>
              <a:rPr lang="en-US" b="0" i="0" u="none" strike="noStrike" dirty="0">
                <a:solidFill>
                  <a:srgbClr val="000000"/>
                </a:solidFill>
                <a:effectLst/>
              </a:rPr>
              <a:t>And that gets slow. It gets error-prone. And it just doesn’t scale — especially when you start throwing in real-world language that’s messy or unexpected.”</a:t>
            </a:r>
          </a:p>
          <a:p>
            <a:endParaRPr lang="en-US" dirty="0"/>
          </a:p>
        </p:txBody>
      </p:sp>
      <p:sp>
        <p:nvSpPr>
          <p:cNvPr id="4" name="Slide Number Placeholder 3">
            <a:extLst>
              <a:ext uri="{FF2B5EF4-FFF2-40B4-BE49-F238E27FC236}">
                <a16:creationId xmlns:a16="http://schemas.microsoft.com/office/drawing/2014/main" id="{FC0AEF9F-9D00-F295-CD83-6E93915A9641}"/>
              </a:ext>
            </a:extLst>
          </p:cNvPr>
          <p:cNvSpPr>
            <a:spLocks noGrp="1"/>
          </p:cNvSpPr>
          <p:nvPr>
            <p:ph type="sldNum" sz="quarter" idx="5"/>
          </p:nvPr>
        </p:nvSpPr>
        <p:spPr/>
        <p:txBody>
          <a:bodyPr/>
          <a:lstStyle/>
          <a:p>
            <a:fld id="{9C5F6A36-24B5-0743-9F3F-927763EEB80D}" type="slidenum">
              <a:rPr lang="en-US" smtClean="0"/>
              <a:t>8</a:t>
            </a:fld>
            <a:endParaRPr lang="en-US"/>
          </a:p>
        </p:txBody>
      </p:sp>
    </p:spTree>
    <p:extLst>
      <p:ext uri="{BB962C8B-B14F-4D97-AF65-F5344CB8AC3E}">
        <p14:creationId xmlns:p14="http://schemas.microsoft.com/office/powerpoint/2010/main" val="21400322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FF240-1E36-FE73-4943-064CF44EF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EB86B-979A-715E-8C8F-1121F3D78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0CADC-F5B6-99CB-AF92-143FCC6446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2AB2D-08D4-0DE6-CC91-FBF2E396AD1F}"/>
              </a:ext>
            </a:extLst>
          </p:cNvPr>
          <p:cNvSpPr>
            <a:spLocks noGrp="1"/>
          </p:cNvSpPr>
          <p:nvPr>
            <p:ph type="sldNum" sz="quarter" idx="5"/>
          </p:nvPr>
        </p:nvSpPr>
        <p:spPr/>
        <p:txBody>
          <a:bodyPr/>
          <a:lstStyle/>
          <a:p>
            <a:fld id="{9C5F6A36-24B5-0743-9F3F-927763EEB80D}" type="slidenum">
              <a:rPr lang="en-US" smtClean="0"/>
              <a:t>71</a:t>
            </a:fld>
            <a:endParaRPr lang="en-US"/>
          </a:p>
        </p:txBody>
      </p:sp>
    </p:spTree>
    <p:extLst>
      <p:ext uri="{BB962C8B-B14F-4D97-AF65-F5344CB8AC3E}">
        <p14:creationId xmlns:p14="http://schemas.microsoft.com/office/powerpoint/2010/main" val="3772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A236-57C6-0B9D-4481-B603A72BE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0DE71-F3ED-E1DD-15A5-B94E7AD2A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ABD15-C3B8-BF05-0594-ADEF28748BF4}"/>
              </a:ext>
            </a:extLst>
          </p:cNvPr>
          <p:cNvSpPr>
            <a:spLocks noGrp="1"/>
          </p:cNvSpPr>
          <p:nvPr>
            <p:ph type="body" idx="1"/>
          </p:nvPr>
        </p:nvSpPr>
        <p:spPr/>
        <p:txBody>
          <a:bodyPr/>
          <a:lstStyle/>
          <a:p>
            <a:pPr algn="l">
              <a:buNone/>
            </a:pPr>
            <a:r>
              <a:rPr lang="en-US" b="0" i="0" u="none" strike="noStrike" dirty="0">
                <a:solidFill>
                  <a:srgbClr val="000000"/>
                </a:solidFill>
                <a:effectLst/>
              </a:rPr>
              <a:t>“So another thing that rule-based systems were used for — especially early on — was </a:t>
            </a:r>
            <a:r>
              <a:rPr lang="en-US" b="1" i="0" u="none" strike="noStrike" dirty="0">
                <a:solidFill>
                  <a:srgbClr val="000000"/>
                </a:solidFill>
                <a:effectLst/>
              </a:rPr>
              <a:t>information extraction</a:t>
            </a:r>
            <a:r>
              <a:rPr lang="en-US" b="0" i="0" u="none" strike="noStrike" dirty="0">
                <a:solidFill>
                  <a:srgbClr val="000000"/>
                </a:solidFill>
                <a:effectLst/>
              </a:rPr>
              <a:t>.</a:t>
            </a:r>
          </a:p>
          <a:p>
            <a:pPr algn="l">
              <a:buNone/>
            </a:pPr>
            <a:r>
              <a:rPr lang="en-US" b="0" i="0" u="none" strike="noStrike" dirty="0">
                <a:solidFill>
                  <a:srgbClr val="000000"/>
                </a:solidFill>
                <a:effectLst/>
              </a:rPr>
              <a:t>And what that means is, like, pulling out specific bits of information from a sentence.</a:t>
            </a:r>
            <a:br>
              <a:rPr lang="en-US" b="0" i="0" u="none" strike="noStrike" dirty="0">
                <a:solidFill>
                  <a:srgbClr val="000000"/>
                </a:solidFill>
                <a:effectLst/>
              </a:rPr>
            </a:br>
            <a:r>
              <a:rPr lang="en-US" b="0" i="0" u="none" strike="noStrike" dirty="0">
                <a:solidFill>
                  <a:srgbClr val="000000"/>
                </a:solidFill>
                <a:effectLst/>
              </a:rPr>
              <a:t>So </a:t>
            </a:r>
            <a:r>
              <a:rPr lang="en-US" b="0" i="0" u="none" strike="noStrike" dirty="0" err="1">
                <a:solidFill>
                  <a:srgbClr val="000000"/>
                </a:solidFill>
                <a:effectLst/>
              </a:rPr>
              <a:t>hings</a:t>
            </a:r>
            <a:r>
              <a:rPr lang="en-US" b="0" i="0" u="none" strike="noStrike" dirty="0">
                <a:solidFill>
                  <a:srgbClr val="000000"/>
                </a:solidFill>
                <a:effectLst/>
              </a:rPr>
              <a:t> like </a:t>
            </a:r>
            <a:r>
              <a:rPr lang="en-US" b="1" i="0" u="none" strike="noStrike" dirty="0">
                <a:solidFill>
                  <a:srgbClr val="000000"/>
                </a:solidFill>
                <a:effectLst/>
              </a:rPr>
              <a:t>names</a:t>
            </a:r>
            <a:r>
              <a:rPr lang="en-US" b="0" i="0" u="none" strike="noStrike" dirty="0">
                <a:solidFill>
                  <a:srgbClr val="000000"/>
                </a:solidFill>
                <a:effectLst/>
              </a:rPr>
              <a:t>, </a:t>
            </a:r>
            <a:r>
              <a:rPr lang="en-US" b="1" i="0" u="none" strike="noStrike" dirty="0">
                <a:solidFill>
                  <a:srgbClr val="000000"/>
                </a:solidFill>
                <a:effectLst/>
              </a:rPr>
              <a:t>dates</a:t>
            </a:r>
            <a:r>
              <a:rPr lang="en-US" b="0" i="0" u="none" strike="noStrike" dirty="0">
                <a:solidFill>
                  <a:srgbClr val="000000"/>
                </a:solidFill>
                <a:effectLst/>
              </a:rPr>
              <a:t>, </a:t>
            </a:r>
            <a:r>
              <a:rPr lang="en-US" b="1" i="0" u="none" strike="noStrike" dirty="0">
                <a:solidFill>
                  <a:srgbClr val="000000"/>
                </a:solidFill>
                <a:effectLst/>
              </a:rPr>
              <a:t>locations</a:t>
            </a:r>
            <a:r>
              <a:rPr lang="en-US" b="0" i="0" u="none" strike="noStrike" dirty="0">
                <a:solidFill>
                  <a:srgbClr val="000000"/>
                </a:solidFill>
                <a:effectLst/>
              </a:rPr>
              <a:t> — basically anything that’s kind of factual or structured.</a:t>
            </a:r>
          </a:p>
          <a:p>
            <a:pPr algn="l">
              <a:buNone/>
            </a:pPr>
            <a:r>
              <a:rPr lang="en-US" b="0" i="0" u="none" strike="noStrike" dirty="0">
                <a:solidFill>
                  <a:srgbClr val="000000"/>
                </a:solidFill>
                <a:effectLst/>
              </a:rPr>
              <a:t>So take a sentence like:</a:t>
            </a:r>
            <a:br>
              <a:rPr lang="en-US" b="0" i="0" u="none" strike="noStrike" dirty="0">
                <a:solidFill>
                  <a:srgbClr val="000000"/>
                </a:solidFill>
                <a:effectLst/>
              </a:rPr>
            </a:br>
            <a:r>
              <a:rPr lang="en-US" b="0" i="1" u="none" strike="noStrike" dirty="0">
                <a:solidFill>
                  <a:srgbClr val="000000"/>
                </a:solidFill>
                <a:effectLst/>
              </a:rPr>
              <a:t>‘John met Mary on December 1st in New York.’</a:t>
            </a:r>
            <a:endParaRPr lang="en-US" b="0" i="0" u="none" strike="noStrike" dirty="0">
              <a:solidFill>
                <a:srgbClr val="000000"/>
              </a:solidFill>
              <a:effectLst/>
            </a:endParaRPr>
          </a:p>
          <a:p>
            <a:pPr algn="l">
              <a:buNone/>
            </a:pPr>
            <a:r>
              <a:rPr lang="en-US" b="0" i="0" u="none" strike="noStrike" dirty="0">
                <a:solidFill>
                  <a:srgbClr val="000000"/>
                </a:solidFill>
                <a:effectLst/>
              </a:rPr>
              <a:t>Now from that, the system would extract:</a:t>
            </a:r>
          </a:p>
          <a:p>
            <a:pPr algn="l">
              <a:buFont typeface="Arial" panose="020B0604020202020204" pitchFamily="34" charset="0"/>
              <a:buChar char="•"/>
            </a:pPr>
            <a:r>
              <a:rPr lang="en-US" b="1" i="0" u="none" strike="noStrike" dirty="0">
                <a:solidFill>
                  <a:srgbClr val="000000"/>
                </a:solidFill>
                <a:effectLst/>
              </a:rPr>
              <a:t>Names</a:t>
            </a:r>
            <a:r>
              <a:rPr lang="en-US" b="0" i="0" u="none" strike="noStrike" dirty="0">
                <a:solidFill>
                  <a:srgbClr val="000000"/>
                </a:solidFill>
                <a:effectLst/>
              </a:rPr>
              <a:t> which are </a:t>
            </a:r>
            <a:r>
              <a:rPr lang="en-US" b="0" i="1" u="none" strike="noStrike" dirty="0">
                <a:solidFill>
                  <a:srgbClr val="000000"/>
                </a:solidFill>
                <a:effectLst/>
              </a:rPr>
              <a:t>John</a:t>
            </a:r>
            <a:r>
              <a:rPr lang="en-US" b="0" i="0" u="none" strike="noStrike" dirty="0">
                <a:solidFill>
                  <a:srgbClr val="000000"/>
                </a:solidFill>
                <a:effectLst/>
              </a:rPr>
              <a:t> and </a:t>
            </a:r>
            <a:r>
              <a:rPr lang="en-US" b="0" i="1" u="none" strike="noStrike" dirty="0">
                <a:solidFill>
                  <a:srgbClr val="000000"/>
                </a:solidFill>
                <a:effectLst/>
              </a:rPr>
              <a:t>Mary</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Date</a:t>
            </a:r>
            <a:r>
              <a:rPr lang="en-US" b="0" i="0" u="none" strike="noStrike" dirty="0">
                <a:solidFill>
                  <a:srgbClr val="000000"/>
                </a:solidFill>
                <a:effectLst/>
              </a:rPr>
              <a:t> which is  </a:t>
            </a:r>
            <a:r>
              <a:rPr lang="en-US" b="0" i="1" u="none" strike="noStrike" dirty="0">
                <a:solidFill>
                  <a:srgbClr val="000000"/>
                </a:solidFill>
                <a:effectLst/>
              </a:rPr>
              <a:t>December 1st</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And </a:t>
            </a:r>
            <a:r>
              <a:rPr lang="en-US" b="1" i="0" u="none" strike="noStrike" dirty="0">
                <a:solidFill>
                  <a:srgbClr val="000000"/>
                </a:solidFill>
                <a:effectLst/>
              </a:rPr>
              <a:t>Location</a:t>
            </a:r>
            <a:r>
              <a:rPr lang="en-US" b="0" i="0" u="none" strike="noStrike" dirty="0">
                <a:solidFill>
                  <a:srgbClr val="000000"/>
                </a:solidFill>
                <a:effectLst/>
              </a:rPr>
              <a:t> which is </a:t>
            </a:r>
            <a:r>
              <a:rPr lang="en-US" b="0" i="1" u="none" strike="noStrike" dirty="0">
                <a:solidFill>
                  <a:srgbClr val="000000"/>
                </a:solidFill>
                <a:effectLst/>
              </a:rPr>
              <a:t>New York</a:t>
            </a:r>
            <a:endParaRPr lang="en-US" b="0" i="0" u="none" strike="noStrike" dirty="0">
              <a:solidFill>
                <a:srgbClr val="000000"/>
              </a:solidFill>
              <a:effectLst/>
            </a:endParaRPr>
          </a:p>
          <a:p>
            <a:pPr algn="l">
              <a:buNone/>
            </a:pPr>
            <a:r>
              <a:rPr lang="en-US" b="0" i="0" u="none" strike="noStrike" dirty="0">
                <a:solidFill>
                  <a:srgbClr val="000000"/>
                </a:solidFill>
                <a:effectLst/>
              </a:rPr>
              <a:t>And this was super useful for stuff like </a:t>
            </a:r>
            <a:r>
              <a:rPr lang="en-US" b="1" i="0" u="none" strike="noStrike" dirty="0">
                <a:solidFill>
                  <a:srgbClr val="000000"/>
                </a:solidFill>
                <a:effectLst/>
              </a:rPr>
              <a:t>search</a:t>
            </a:r>
            <a:r>
              <a:rPr lang="en-US" b="0" i="0" u="none" strike="noStrike" dirty="0">
                <a:solidFill>
                  <a:srgbClr val="000000"/>
                </a:solidFill>
                <a:effectLst/>
              </a:rPr>
              <a:t>, or </a:t>
            </a:r>
            <a:r>
              <a:rPr lang="en-US" b="1" i="0" u="none" strike="noStrike" dirty="0">
                <a:solidFill>
                  <a:srgbClr val="000000"/>
                </a:solidFill>
                <a:effectLst/>
              </a:rPr>
              <a:t>document tagging</a:t>
            </a:r>
            <a:r>
              <a:rPr lang="en-US" b="0" i="0" u="none" strike="noStrike" dirty="0">
                <a:solidFill>
                  <a:srgbClr val="000000"/>
                </a:solidFill>
                <a:effectLst/>
              </a:rPr>
              <a:t>, or even things like building up databases from text.</a:t>
            </a:r>
          </a:p>
          <a:p>
            <a:pPr algn="l">
              <a:buNone/>
            </a:pPr>
            <a:r>
              <a:rPr lang="en-US" b="0" i="0" u="none" strike="noStrike" dirty="0">
                <a:solidFill>
                  <a:srgbClr val="000000"/>
                </a:solidFill>
                <a:effectLst/>
              </a:rPr>
              <a:t>But — and yeah, this is a big but — these systems really only worked when the text was clean and predictable.</a:t>
            </a:r>
            <a:br>
              <a:rPr lang="en-US" b="0" i="0" u="none" strike="noStrike" dirty="0">
                <a:solidFill>
                  <a:srgbClr val="000000"/>
                </a:solidFill>
                <a:effectLst/>
              </a:rPr>
            </a:br>
            <a:r>
              <a:rPr lang="en-US" b="0" i="0" u="none" strike="noStrike" dirty="0">
                <a:solidFill>
                  <a:srgbClr val="000000"/>
                </a:solidFill>
                <a:effectLst/>
              </a:rPr>
              <a:t>Like, something you’d find in a news article or a formal report.</a:t>
            </a:r>
          </a:p>
          <a:p>
            <a:pPr algn="l">
              <a:buNone/>
            </a:pPr>
            <a:r>
              <a:rPr lang="en-US" b="0" i="0" u="none" strike="noStrike" dirty="0">
                <a:solidFill>
                  <a:srgbClr val="000000"/>
                </a:solidFill>
                <a:effectLst/>
              </a:rPr>
              <a:t>And once you moved into messier stuff — like social media, or transcripts of people actually talking — things started to fall apart.</a:t>
            </a:r>
            <a:br>
              <a:rPr lang="en-US" b="0" i="0" u="none" strike="noStrike" dirty="0">
                <a:solidFill>
                  <a:srgbClr val="000000"/>
                </a:solidFill>
                <a:effectLst/>
              </a:rPr>
            </a:br>
            <a:r>
              <a:rPr lang="en-US" b="0" i="0" u="none" strike="noStrike" dirty="0">
                <a:solidFill>
                  <a:srgbClr val="000000"/>
                </a:solidFill>
                <a:effectLst/>
              </a:rPr>
              <a:t>The system just couldn’t generalize, because everything it knew was based on </a:t>
            </a:r>
            <a:r>
              <a:rPr lang="en-US" b="1" i="0" u="none" strike="noStrike" dirty="0">
                <a:solidFill>
                  <a:srgbClr val="000000"/>
                </a:solidFill>
                <a:effectLst/>
              </a:rPr>
              <a:t>handwritten rules and these hand written rules</a:t>
            </a:r>
            <a:r>
              <a:rPr lang="en-US" b="0" i="0" u="none" strike="noStrike" dirty="0">
                <a:solidFill>
                  <a:srgbClr val="000000"/>
                </a:solidFill>
                <a:effectLst/>
              </a:rPr>
              <a:t> only worked for specific patterns.</a:t>
            </a:r>
          </a:p>
          <a:p>
            <a:pPr algn="l"/>
            <a:r>
              <a:rPr lang="en-US" b="0" i="0" u="none" strike="noStrike" dirty="0">
                <a:solidFill>
                  <a:srgbClr val="000000"/>
                </a:solidFill>
                <a:effectLst/>
              </a:rPr>
              <a:t>So yeah, great for structured input — not so great in the wild.”</a:t>
            </a:r>
          </a:p>
          <a:p>
            <a:endParaRPr lang="en-US" dirty="0"/>
          </a:p>
        </p:txBody>
      </p:sp>
      <p:sp>
        <p:nvSpPr>
          <p:cNvPr id="4" name="Slide Number Placeholder 3">
            <a:extLst>
              <a:ext uri="{FF2B5EF4-FFF2-40B4-BE49-F238E27FC236}">
                <a16:creationId xmlns:a16="http://schemas.microsoft.com/office/drawing/2014/main" id="{9E509622-1B8B-6162-12F0-90435A38F304}"/>
              </a:ext>
            </a:extLst>
          </p:cNvPr>
          <p:cNvSpPr>
            <a:spLocks noGrp="1"/>
          </p:cNvSpPr>
          <p:nvPr>
            <p:ph type="sldNum" sz="quarter" idx="5"/>
          </p:nvPr>
        </p:nvSpPr>
        <p:spPr/>
        <p:txBody>
          <a:bodyPr/>
          <a:lstStyle/>
          <a:p>
            <a:fld id="{9C5F6A36-24B5-0743-9F3F-927763EEB80D}" type="slidenum">
              <a:rPr lang="en-US" smtClean="0"/>
              <a:t>9</a:t>
            </a:fld>
            <a:endParaRPr lang="en-US"/>
          </a:p>
        </p:txBody>
      </p:sp>
    </p:spTree>
    <p:extLst>
      <p:ext uri="{BB962C8B-B14F-4D97-AF65-F5344CB8AC3E}">
        <p14:creationId xmlns:p14="http://schemas.microsoft.com/office/powerpoint/2010/main" val="267283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61FA-30E2-4C5E-12A8-57B069D15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C081F-5B34-3812-3B52-CCED6706E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CBEDD-C66E-250B-E056-824131E9AC37}"/>
              </a:ext>
            </a:extLst>
          </p:cNvPr>
          <p:cNvSpPr>
            <a:spLocks noGrp="1"/>
          </p:cNvSpPr>
          <p:nvPr>
            <p:ph type="body" idx="1"/>
          </p:nvPr>
        </p:nvSpPr>
        <p:spPr/>
        <p:txBody>
          <a:bodyPr/>
          <a:lstStyle/>
          <a:p>
            <a:pPr algn="l">
              <a:buNone/>
            </a:pPr>
            <a:r>
              <a:rPr lang="en-US" b="0" i="0" u="none" strike="noStrike" dirty="0">
                <a:solidFill>
                  <a:srgbClr val="000000"/>
                </a:solidFill>
                <a:effectLst/>
              </a:rPr>
              <a:t>“Okay, so let’s take a minute and talk about the </a:t>
            </a:r>
            <a:r>
              <a:rPr lang="en-US" b="1" i="0" u="none" strike="noStrike" dirty="0">
                <a:solidFill>
                  <a:srgbClr val="000000"/>
                </a:solidFill>
                <a:effectLst/>
              </a:rPr>
              <a:t>limitations</a:t>
            </a:r>
            <a:r>
              <a:rPr lang="en-US" b="0" i="0" u="none" strike="noStrike" dirty="0">
                <a:solidFill>
                  <a:srgbClr val="000000"/>
                </a:solidFill>
                <a:effectLst/>
              </a:rPr>
              <a:t> that started to, like, really weigh down rule-based NLP.</a:t>
            </a:r>
          </a:p>
          <a:p>
            <a:pPr algn="l">
              <a:buNone/>
            </a:pPr>
            <a:r>
              <a:rPr lang="en-US" b="0" i="0" u="none" strike="noStrike" dirty="0">
                <a:solidFill>
                  <a:srgbClr val="000000"/>
                </a:solidFill>
                <a:effectLst/>
              </a:rPr>
              <a:t>And honestly, the first one — and probably the biggest — is just </a:t>
            </a:r>
            <a:r>
              <a:rPr lang="en-US" b="1" i="0" u="none" strike="noStrike" dirty="0">
                <a:solidFill>
                  <a:srgbClr val="000000"/>
                </a:solidFill>
                <a:effectLst/>
              </a:rPr>
              <a:t>complexity and scalability</a:t>
            </a:r>
            <a:r>
              <a:rPr lang="en-US" b="0" i="0" u="none" strike="noStrike" dirty="0">
                <a:solidFill>
                  <a:srgbClr val="000000"/>
                </a:solidFill>
                <a:effectLst/>
              </a:rPr>
              <a:t>.</a:t>
            </a:r>
          </a:p>
          <a:p>
            <a:pPr algn="l">
              <a:buNone/>
            </a:pPr>
            <a:r>
              <a:rPr lang="en-US" b="0" i="0" u="none" strike="noStrike" dirty="0">
                <a:solidFill>
                  <a:srgbClr val="000000"/>
                </a:solidFill>
                <a:effectLst/>
              </a:rPr>
              <a:t>The thing is, every single structure in the language had to be captured manually.</a:t>
            </a:r>
            <a:br>
              <a:rPr lang="en-US" b="0" i="0" u="none" strike="noStrike" dirty="0">
                <a:solidFill>
                  <a:srgbClr val="000000"/>
                </a:solidFill>
                <a:effectLst/>
              </a:rPr>
            </a:br>
            <a:r>
              <a:rPr lang="en-US" b="0" i="0" u="none" strike="noStrike" dirty="0">
                <a:solidFill>
                  <a:srgbClr val="000000"/>
                </a:solidFill>
                <a:effectLst/>
              </a:rPr>
              <a:t>Like, if you wanted to build a translation system — just for English — you might need </a:t>
            </a:r>
            <a:r>
              <a:rPr lang="en-US" b="1" i="0" u="none" strike="noStrike" dirty="0">
                <a:solidFill>
                  <a:srgbClr val="000000"/>
                </a:solidFill>
                <a:effectLst/>
              </a:rPr>
              <a:t>tens of thousands of rules</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And that’s just for English.</a:t>
            </a:r>
          </a:p>
          <a:p>
            <a:pPr algn="l">
              <a:buNone/>
            </a:pPr>
            <a:r>
              <a:rPr lang="en-US" b="0" i="0" u="none" strike="noStrike" dirty="0">
                <a:solidFill>
                  <a:srgbClr val="000000"/>
                </a:solidFill>
                <a:effectLst/>
              </a:rPr>
              <a:t>Now imagine you want to support, say, Japanese.</a:t>
            </a:r>
            <a:br>
              <a:rPr lang="en-US" b="0" i="0" u="none" strike="noStrike" dirty="0">
                <a:solidFill>
                  <a:srgbClr val="000000"/>
                </a:solidFill>
                <a:effectLst/>
              </a:rPr>
            </a:br>
            <a:r>
              <a:rPr lang="en-US" b="0" i="0" u="none" strike="noStrike" dirty="0">
                <a:solidFill>
                  <a:srgbClr val="000000"/>
                </a:solidFill>
                <a:effectLst/>
              </a:rPr>
              <a:t>Well, now you’re starting from scratch. Totally different syntax, a completely different character system, and very different morphology.</a:t>
            </a:r>
          </a:p>
          <a:p>
            <a:pPr algn="l">
              <a:buNone/>
            </a:pPr>
            <a:r>
              <a:rPr lang="en-US" b="0" i="0" u="none" strike="noStrike" dirty="0">
                <a:solidFill>
                  <a:srgbClr val="000000"/>
                </a:solidFill>
                <a:effectLst/>
              </a:rPr>
              <a:t>So yeah — every time you add a new domain, or a new dialect, or a new language altogether, you’re looking at this </a:t>
            </a:r>
            <a:r>
              <a:rPr lang="en-US" b="1" i="0" u="none" strike="noStrike" dirty="0">
                <a:solidFill>
                  <a:srgbClr val="000000"/>
                </a:solidFill>
                <a:effectLst/>
              </a:rPr>
              <a:t>explosion of rules</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And at some point, it becomes kind of impossible to manage.</a:t>
            </a:r>
          </a:p>
          <a:p>
            <a:pPr algn="l"/>
            <a:r>
              <a:rPr lang="en-US" b="0" i="0" u="none" strike="noStrike" dirty="0">
                <a:solidFill>
                  <a:srgbClr val="000000"/>
                </a:solidFill>
                <a:effectLst/>
              </a:rPr>
              <a:t>The whole thing just gets fragile, brittle — and honestly, super error-prone as it grows.</a:t>
            </a:r>
            <a:br>
              <a:rPr lang="en-US" b="0" i="0" u="none" strike="noStrike" dirty="0">
                <a:solidFill>
                  <a:srgbClr val="000000"/>
                </a:solidFill>
                <a:effectLst/>
              </a:rPr>
            </a:br>
            <a:r>
              <a:rPr lang="en-US" b="0" i="0" u="none" strike="noStrike" dirty="0">
                <a:solidFill>
                  <a:srgbClr val="000000"/>
                </a:solidFill>
                <a:effectLst/>
              </a:rPr>
              <a:t>It’s like the more you try to scale it, the more it starts to break under its own weight.”</a:t>
            </a:r>
          </a:p>
          <a:p>
            <a:endParaRPr lang="en-US" b="1" dirty="0"/>
          </a:p>
        </p:txBody>
      </p:sp>
      <p:sp>
        <p:nvSpPr>
          <p:cNvPr id="4" name="Slide Number Placeholder 3">
            <a:extLst>
              <a:ext uri="{FF2B5EF4-FFF2-40B4-BE49-F238E27FC236}">
                <a16:creationId xmlns:a16="http://schemas.microsoft.com/office/drawing/2014/main" id="{7BA9C09B-255F-B43F-9D0E-FE13F39A3DFC}"/>
              </a:ext>
            </a:extLst>
          </p:cNvPr>
          <p:cNvSpPr>
            <a:spLocks noGrp="1"/>
          </p:cNvSpPr>
          <p:nvPr>
            <p:ph type="sldNum" sz="quarter" idx="5"/>
          </p:nvPr>
        </p:nvSpPr>
        <p:spPr/>
        <p:txBody>
          <a:bodyPr/>
          <a:lstStyle/>
          <a:p>
            <a:fld id="{9C5F6A36-24B5-0743-9F3F-927763EEB80D}" type="slidenum">
              <a:rPr lang="en-US" smtClean="0"/>
              <a:t>10</a:t>
            </a:fld>
            <a:endParaRPr lang="en-US"/>
          </a:p>
        </p:txBody>
      </p:sp>
    </p:spTree>
    <p:extLst>
      <p:ext uri="{BB962C8B-B14F-4D97-AF65-F5344CB8AC3E}">
        <p14:creationId xmlns:p14="http://schemas.microsoft.com/office/powerpoint/2010/main" val="57287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4/27/26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9118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4/27/26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205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4/27/26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4/27/26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4301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4/27/26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3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4/27/26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198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4/27/26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839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4/27/26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3532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4/27/26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088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4/27/26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9494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4/27/26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58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4/27/26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9027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61" r:id="rId6"/>
    <p:sldLayoutId id="2147483756" r:id="rId7"/>
    <p:sldLayoutId id="2147483757" r:id="rId8"/>
    <p:sldLayoutId id="2147483758" r:id="rId9"/>
    <p:sldLayoutId id="2147483760" r:id="rId10"/>
    <p:sldLayoutId id="214748375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Network connection abstract against a white background">
            <a:extLst>
              <a:ext uri="{FF2B5EF4-FFF2-40B4-BE49-F238E27FC236}">
                <a16:creationId xmlns:a16="http://schemas.microsoft.com/office/drawing/2014/main" id="{BD9A107B-A178-FD0A-90F1-A1BAB1B6673D}"/>
              </a:ext>
            </a:extLst>
          </p:cNvPr>
          <p:cNvPicPr>
            <a:picLocks noChangeAspect="1"/>
          </p:cNvPicPr>
          <p:nvPr/>
        </p:nvPicPr>
        <p:blipFill>
          <a:blip r:embed="rId3">
            <a:alphaModFix/>
          </a:blip>
          <a:srcRect r="44552" b="-1"/>
          <a:stretch/>
        </p:blipFill>
        <p:spPr>
          <a:xfrm>
            <a:off x="-4704" y="10"/>
            <a:ext cx="5696712" cy="6857990"/>
          </a:xfrm>
          <a:prstGeom prst="rect">
            <a:avLst/>
          </a:prstGeom>
        </p:spPr>
      </p:pic>
      <p:sp>
        <p:nvSpPr>
          <p:cNvPr id="48" name="Rectangle 47">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29414C5F-A9BC-C883-5F34-36540CC0BD2F}"/>
              </a:ext>
            </a:extLst>
          </p:cNvPr>
          <p:cNvSpPr>
            <a:spLocks noGrp="1"/>
          </p:cNvSpPr>
          <p:nvPr>
            <p:ph type="ctrTitle"/>
          </p:nvPr>
        </p:nvSpPr>
        <p:spPr>
          <a:xfrm>
            <a:off x="642518" y="1371601"/>
            <a:ext cx="4361967" cy="2671482"/>
          </a:xfrm>
        </p:spPr>
        <p:txBody>
          <a:bodyPr vert="horz" lIns="91440" tIns="45720" rIns="91440" bIns="45720" rtlCol="0" anchor="t">
            <a:normAutofit/>
          </a:bodyPr>
          <a:lstStyle/>
          <a:p>
            <a:r>
              <a:rPr lang="en-US" sz="4800" dirty="0">
                <a:solidFill>
                  <a:srgbClr val="FFFFFF"/>
                </a:solidFill>
              </a:rPr>
              <a:t>Large Language Models</a:t>
            </a:r>
          </a:p>
        </p:txBody>
      </p:sp>
      <p:sp>
        <p:nvSpPr>
          <p:cNvPr id="3" name="Subtitle 2">
            <a:extLst>
              <a:ext uri="{FF2B5EF4-FFF2-40B4-BE49-F238E27FC236}">
                <a16:creationId xmlns:a16="http://schemas.microsoft.com/office/drawing/2014/main" id="{32F18463-C82C-8FE8-D3B2-A4BC121BAE6C}"/>
              </a:ext>
            </a:extLst>
          </p:cNvPr>
          <p:cNvSpPr>
            <a:spLocks noGrp="1"/>
          </p:cNvSpPr>
          <p:nvPr>
            <p:ph type="subTitle" idx="1"/>
          </p:nvPr>
        </p:nvSpPr>
        <p:spPr>
          <a:xfrm>
            <a:off x="5968314" y="1031002"/>
            <a:ext cx="5562695" cy="5266922"/>
          </a:xfrm>
        </p:spPr>
        <p:txBody>
          <a:bodyPr vert="horz" lIns="91440" tIns="45720" rIns="91440" bIns="45720" rtlCol="0">
            <a:normAutofit/>
          </a:bodyPr>
          <a:lstStyle/>
          <a:p>
            <a:pPr>
              <a:lnSpc>
                <a:spcPct val="120000"/>
              </a:lnSpc>
            </a:pPr>
            <a:r>
              <a:rPr lang="en-US" sz="3000" u="sng" dirty="0"/>
              <a:t>Lecture 1: </a:t>
            </a:r>
          </a:p>
          <a:p>
            <a:pPr>
              <a:lnSpc>
                <a:spcPct val="120000"/>
              </a:lnSpc>
            </a:pPr>
            <a:r>
              <a:rPr lang="en-US" sz="3000" dirty="0"/>
              <a:t>History of NLP</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cxnSp>
        <p:nvCxnSpPr>
          <p:cNvPr id="49" name="Straight Connector 48">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56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88208-D88C-D155-E601-23F99AF99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B0A8-790E-9124-5F7F-045FF69EF794}"/>
              </a:ext>
            </a:extLst>
          </p:cNvPr>
          <p:cNvSpPr>
            <a:spLocks noGrp="1"/>
          </p:cNvSpPr>
          <p:nvPr>
            <p:ph type="title"/>
          </p:nvPr>
        </p:nvSpPr>
        <p:spPr/>
        <p:txBody>
          <a:bodyPr>
            <a:normAutofit/>
          </a:bodyPr>
          <a:lstStyle/>
          <a:p>
            <a:r>
              <a:rPr lang="en-US" dirty="0">
                <a:solidFill>
                  <a:srgbClr val="000000"/>
                </a:solidFill>
              </a:rPr>
              <a:t>Rule-Based NLP Limitations</a:t>
            </a:r>
          </a:p>
        </p:txBody>
      </p:sp>
      <p:sp>
        <p:nvSpPr>
          <p:cNvPr id="3" name="Content Placeholder 2">
            <a:extLst>
              <a:ext uri="{FF2B5EF4-FFF2-40B4-BE49-F238E27FC236}">
                <a16:creationId xmlns:a16="http://schemas.microsoft.com/office/drawing/2014/main" id="{E584ECD1-D3F9-9AF5-0373-E62725AF7867}"/>
              </a:ext>
            </a:extLst>
          </p:cNvPr>
          <p:cNvSpPr>
            <a:spLocks noGrp="1"/>
          </p:cNvSpPr>
          <p:nvPr>
            <p:ph idx="1"/>
          </p:nvPr>
        </p:nvSpPr>
        <p:spPr>
          <a:xfrm>
            <a:off x="640079" y="3429000"/>
            <a:ext cx="10890928" cy="3215474"/>
          </a:xfrm>
        </p:spPr>
        <p:txBody>
          <a:bodyPr>
            <a:normAutofit/>
          </a:bodyPr>
          <a:lstStyle/>
          <a:p>
            <a:pPr marL="742950" lvl="1" indent="-285750">
              <a:lnSpc>
                <a:spcPct val="100000"/>
              </a:lnSpc>
              <a:spcBef>
                <a:spcPts val="2300"/>
              </a:spcBef>
              <a:buClr>
                <a:schemeClr val="accent1">
                  <a:lumMod val="75000"/>
                </a:schemeClr>
              </a:buClr>
              <a:buFont typeface="Wingdings" pitchFamily="2" charset="2"/>
              <a:buChar char="q"/>
            </a:pPr>
            <a:r>
              <a:rPr lang="en-US" u="sng" dirty="0"/>
              <a:t>Complexity and Scalability </a:t>
            </a:r>
            <a:r>
              <a:rPr lang="en-US" dirty="0"/>
              <a:t>– creating hundreds of thousands of rules for diverse linguistic structures became untannable, especially due to language nuances and exceptions.</a:t>
            </a:r>
          </a:p>
          <a:p>
            <a:pPr marL="457200" lvl="1" indent="0">
              <a:lnSpc>
                <a:spcPct val="100000"/>
              </a:lnSpc>
              <a:spcBef>
                <a:spcPts val="2300"/>
              </a:spcBef>
              <a:buClr>
                <a:schemeClr val="accent1">
                  <a:lumMod val="75000"/>
                </a:schemeClr>
              </a:buClr>
              <a:buNone/>
            </a:pPr>
            <a:r>
              <a:rPr lang="en-US" sz="1400" i="1" dirty="0">
                <a:solidFill>
                  <a:srgbClr val="000000"/>
                </a:solidFill>
              </a:rPr>
              <a:t>E.g., - A rule-based translation system might require tens of thousands of rules to account for basic sentence structures in a language like English. Adding support for a language like Japanese, with its different syntax and character-based writing system, would require an entirely separate set of rules. As more languages are added, the number of rules grows exponentially, making it nearly impossible to manage.</a:t>
            </a:r>
          </a:p>
        </p:txBody>
      </p:sp>
      <p:sp>
        <p:nvSpPr>
          <p:cNvPr id="4" name="TextBox 3">
            <a:extLst>
              <a:ext uri="{FF2B5EF4-FFF2-40B4-BE49-F238E27FC236}">
                <a16:creationId xmlns:a16="http://schemas.microsoft.com/office/drawing/2014/main" id="{CF6E818C-A5BF-CACF-7FCA-5AEF3A82A553}"/>
              </a:ext>
            </a:extLst>
          </p:cNvPr>
          <p:cNvSpPr txBox="1"/>
          <p:nvPr/>
        </p:nvSpPr>
        <p:spPr>
          <a:xfrm>
            <a:off x="1077873" y="2427176"/>
            <a:ext cx="11114127" cy="461665"/>
          </a:xfrm>
          <a:prstGeom prst="rect">
            <a:avLst/>
          </a:prstGeom>
          <a:noFill/>
        </p:spPr>
        <p:txBody>
          <a:bodyPr wrap="square" rtlCol="0">
            <a:spAutoFit/>
          </a:bodyPr>
          <a:lstStyle/>
          <a:p>
            <a:r>
              <a:rPr lang="en-US" sz="2400" dirty="0">
                <a:solidFill>
                  <a:srgbClr val="000000"/>
                </a:solidFill>
                <a:latin typeface="-webkit-standard"/>
              </a:rPr>
              <a:t>Challenges in handling language complexity, scalability, adaptability, and variability. </a:t>
            </a:r>
          </a:p>
        </p:txBody>
      </p:sp>
      <p:pic>
        <p:nvPicPr>
          <p:cNvPr id="8" name="Picture 7" descr="A red hand in a hexagon shape&#10;&#10;Description automatically generated">
            <a:extLst>
              <a:ext uri="{FF2B5EF4-FFF2-40B4-BE49-F238E27FC236}">
                <a16:creationId xmlns:a16="http://schemas.microsoft.com/office/drawing/2014/main" id="{8BC4536B-E24F-D240-D0C1-BDA956F7338A}"/>
              </a:ext>
            </a:extLst>
          </p:cNvPr>
          <p:cNvPicPr>
            <a:picLocks noChangeAspect="1"/>
          </p:cNvPicPr>
          <p:nvPr/>
        </p:nvPicPr>
        <p:blipFill>
          <a:blip r:embed="rId3"/>
          <a:stretch>
            <a:fillRect/>
          </a:stretch>
        </p:blipFill>
        <p:spPr>
          <a:xfrm>
            <a:off x="284223" y="2219750"/>
            <a:ext cx="793649" cy="830996"/>
          </a:xfrm>
          <a:prstGeom prst="rect">
            <a:avLst/>
          </a:prstGeom>
        </p:spPr>
      </p:pic>
    </p:spTree>
    <p:extLst>
      <p:ext uri="{BB962C8B-B14F-4D97-AF65-F5344CB8AC3E}">
        <p14:creationId xmlns:p14="http://schemas.microsoft.com/office/powerpoint/2010/main" val="106257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E553-6AC2-DF1E-A6C1-5FD7E1CA1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CE48F-0B7B-D4EB-DBBD-5DAF68008528}"/>
              </a:ext>
            </a:extLst>
          </p:cNvPr>
          <p:cNvSpPr>
            <a:spLocks noGrp="1"/>
          </p:cNvSpPr>
          <p:nvPr>
            <p:ph type="title"/>
          </p:nvPr>
        </p:nvSpPr>
        <p:spPr/>
        <p:txBody>
          <a:bodyPr>
            <a:normAutofit/>
          </a:bodyPr>
          <a:lstStyle/>
          <a:p>
            <a:r>
              <a:rPr lang="en-US" dirty="0">
                <a:solidFill>
                  <a:srgbClr val="000000"/>
                </a:solidFill>
              </a:rPr>
              <a:t>Rule-Based NLP Limitations</a:t>
            </a:r>
          </a:p>
        </p:txBody>
      </p:sp>
      <p:sp>
        <p:nvSpPr>
          <p:cNvPr id="3" name="Content Placeholder 2">
            <a:extLst>
              <a:ext uri="{FF2B5EF4-FFF2-40B4-BE49-F238E27FC236}">
                <a16:creationId xmlns:a16="http://schemas.microsoft.com/office/drawing/2014/main" id="{4EF34630-8774-D2DF-BD4E-4FEB097D8E3D}"/>
              </a:ext>
            </a:extLst>
          </p:cNvPr>
          <p:cNvSpPr>
            <a:spLocks noGrp="1"/>
          </p:cNvSpPr>
          <p:nvPr>
            <p:ph idx="1"/>
          </p:nvPr>
        </p:nvSpPr>
        <p:spPr>
          <a:xfrm>
            <a:off x="640079" y="3429000"/>
            <a:ext cx="10890928" cy="3215474"/>
          </a:xfrm>
        </p:spPr>
        <p:txBody>
          <a:bodyPr>
            <a:normAutofit/>
          </a:bodyPr>
          <a:lstStyle/>
          <a:p>
            <a:pPr marL="742950" lvl="1" indent="-285750">
              <a:lnSpc>
                <a:spcPct val="100000"/>
              </a:lnSpc>
              <a:spcBef>
                <a:spcPts val="2300"/>
              </a:spcBef>
              <a:buClr>
                <a:schemeClr val="accent1">
                  <a:lumMod val="75000"/>
                </a:schemeClr>
              </a:buClr>
              <a:buFont typeface="Wingdings" pitchFamily="2" charset="2"/>
              <a:buChar char="q"/>
            </a:pPr>
            <a:r>
              <a:rPr lang="en-US" u="sng" dirty="0"/>
              <a:t>Lack of Adaptability </a:t>
            </a:r>
            <a:r>
              <a:rPr lang="en-US" dirty="0"/>
              <a:t>- struggled to adapt to new vocabulary, dialects, or languages without extensive manual adjustments.</a:t>
            </a:r>
          </a:p>
          <a:p>
            <a:pPr marL="457200" lvl="1" indent="0">
              <a:lnSpc>
                <a:spcPct val="100000"/>
              </a:lnSpc>
              <a:spcBef>
                <a:spcPts val="2300"/>
              </a:spcBef>
              <a:buClr>
                <a:schemeClr val="accent1">
                  <a:lumMod val="75000"/>
                </a:schemeClr>
              </a:buClr>
              <a:buNone/>
            </a:pPr>
            <a:r>
              <a:rPr lang="en-US" sz="1400" i="1" dirty="0">
                <a:solidFill>
                  <a:srgbClr val="000000"/>
                </a:solidFill>
              </a:rPr>
              <a:t>E.g., - A rule-based grammar checker might not recognize or correctly process modern slang or newly coined words like "selfie" or "emoji." This inability requires frequent and manual updates to account for evolving vocabulary, making it less effective in dynamic and informal communication scenarios. </a:t>
            </a:r>
          </a:p>
        </p:txBody>
      </p:sp>
      <p:sp>
        <p:nvSpPr>
          <p:cNvPr id="4" name="TextBox 3">
            <a:extLst>
              <a:ext uri="{FF2B5EF4-FFF2-40B4-BE49-F238E27FC236}">
                <a16:creationId xmlns:a16="http://schemas.microsoft.com/office/drawing/2014/main" id="{7E9DCADE-2F20-EA0A-A0D1-1A8642BC8209}"/>
              </a:ext>
            </a:extLst>
          </p:cNvPr>
          <p:cNvSpPr txBox="1"/>
          <p:nvPr/>
        </p:nvSpPr>
        <p:spPr>
          <a:xfrm>
            <a:off x="1077873" y="2427176"/>
            <a:ext cx="11114127" cy="461665"/>
          </a:xfrm>
          <a:prstGeom prst="rect">
            <a:avLst/>
          </a:prstGeom>
          <a:noFill/>
        </p:spPr>
        <p:txBody>
          <a:bodyPr wrap="square" rtlCol="0">
            <a:spAutoFit/>
          </a:bodyPr>
          <a:lstStyle/>
          <a:p>
            <a:r>
              <a:rPr lang="en-US" sz="2400" dirty="0">
                <a:solidFill>
                  <a:srgbClr val="000000"/>
                </a:solidFill>
                <a:latin typeface="-webkit-standard"/>
              </a:rPr>
              <a:t>Challenges in handling language complexity, scalability, adaptability, and variability. </a:t>
            </a:r>
          </a:p>
        </p:txBody>
      </p:sp>
      <p:pic>
        <p:nvPicPr>
          <p:cNvPr id="8" name="Picture 7" descr="A red hand in a hexagon shape&#10;&#10;Description automatically generated">
            <a:extLst>
              <a:ext uri="{FF2B5EF4-FFF2-40B4-BE49-F238E27FC236}">
                <a16:creationId xmlns:a16="http://schemas.microsoft.com/office/drawing/2014/main" id="{F792D42C-B2E0-2913-AF33-55FC924A070C}"/>
              </a:ext>
            </a:extLst>
          </p:cNvPr>
          <p:cNvPicPr>
            <a:picLocks noChangeAspect="1"/>
          </p:cNvPicPr>
          <p:nvPr/>
        </p:nvPicPr>
        <p:blipFill>
          <a:blip r:embed="rId3"/>
          <a:stretch>
            <a:fillRect/>
          </a:stretch>
        </p:blipFill>
        <p:spPr>
          <a:xfrm>
            <a:off x="284223" y="2219750"/>
            <a:ext cx="793649" cy="830996"/>
          </a:xfrm>
          <a:prstGeom prst="rect">
            <a:avLst/>
          </a:prstGeom>
        </p:spPr>
      </p:pic>
    </p:spTree>
    <p:extLst>
      <p:ext uri="{BB962C8B-B14F-4D97-AF65-F5344CB8AC3E}">
        <p14:creationId xmlns:p14="http://schemas.microsoft.com/office/powerpoint/2010/main" val="33350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56AFA-09F3-4352-EE84-3FA484DF1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7E3C3-EE35-2605-42AA-3967E87FE1A5}"/>
              </a:ext>
            </a:extLst>
          </p:cNvPr>
          <p:cNvSpPr>
            <a:spLocks noGrp="1"/>
          </p:cNvSpPr>
          <p:nvPr>
            <p:ph type="title"/>
          </p:nvPr>
        </p:nvSpPr>
        <p:spPr/>
        <p:txBody>
          <a:bodyPr>
            <a:normAutofit/>
          </a:bodyPr>
          <a:lstStyle/>
          <a:p>
            <a:r>
              <a:rPr lang="en-US" dirty="0">
                <a:solidFill>
                  <a:srgbClr val="000000"/>
                </a:solidFill>
              </a:rPr>
              <a:t>Rule-Based NLP Limitations</a:t>
            </a:r>
          </a:p>
        </p:txBody>
      </p:sp>
      <p:sp>
        <p:nvSpPr>
          <p:cNvPr id="3" name="Content Placeholder 2">
            <a:extLst>
              <a:ext uri="{FF2B5EF4-FFF2-40B4-BE49-F238E27FC236}">
                <a16:creationId xmlns:a16="http://schemas.microsoft.com/office/drawing/2014/main" id="{2DFC69E1-03A7-5858-161C-0674E4AE4899}"/>
              </a:ext>
            </a:extLst>
          </p:cNvPr>
          <p:cNvSpPr>
            <a:spLocks noGrp="1"/>
          </p:cNvSpPr>
          <p:nvPr>
            <p:ph idx="1"/>
          </p:nvPr>
        </p:nvSpPr>
        <p:spPr>
          <a:xfrm>
            <a:off x="640079" y="3429000"/>
            <a:ext cx="10890928" cy="3215474"/>
          </a:xfrm>
        </p:spPr>
        <p:txBody>
          <a:bodyPr>
            <a:normAutofit/>
          </a:bodyPr>
          <a:lstStyle/>
          <a:p>
            <a:pPr marL="742950" lvl="1" indent="-285750">
              <a:lnSpc>
                <a:spcPct val="100000"/>
              </a:lnSpc>
              <a:spcBef>
                <a:spcPts val="2300"/>
              </a:spcBef>
              <a:buClr>
                <a:schemeClr val="accent1">
                  <a:lumMod val="75000"/>
                </a:schemeClr>
              </a:buClr>
              <a:buFont typeface="Wingdings" pitchFamily="2" charset="2"/>
              <a:buChar char="q"/>
            </a:pPr>
            <a:r>
              <a:rPr lang="en-US" u="sng" dirty="0"/>
              <a:t>Variability in Language </a:t>
            </a:r>
            <a:r>
              <a:rPr lang="en-US" dirty="0"/>
              <a:t>- language varies widely by context, speaker, and cultures, which rigid rules couldn’t fully capture.</a:t>
            </a:r>
          </a:p>
          <a:p>
            <a:pPr marL="457200" lvl="1" indent="0">
              <a:lnSpc>
                <a:spcPct val="100000"/>
              </a:lnSpc>
              <a:spcBef>
                <a:spcPts val="2300"/>
              </a:spcBef>
              <a:buClr>
                <a:schemeClr val="accent1">
                  <a:lumMod val="75000"/>
                </a:schemeClr>
              </a:buClr>
              <a:buNone/>
            </a:pPr>
            <a:r>
              <a:rPr lang="en-US" sz="1400" i="1" dirty="0">
                <a:solidFill>
                  <a:srgbClr val="000000"/>
                </a:solidFill>
              </a:rPr>
              <a:t>E.g., - The phrase "I’m mad about you" means "I’m angry with you" in American English but means "I’m in love with you" in British English. A rule-based system might misinterpret the meaning depending on the region it is applied to, as it cannot flexibly adapt to variations in context, speaker intent, or cultural norms.</a:t>
            </a:r>
          </a:p>
        </p:txBody>
      </p:sp>
      <p:sp>
        <p:nvSpPr>
          <p:cNvPr id="4" name="TextBox 3">
            <a:extLst>
              <a:ext uri="{FF2B5EF4-FFF2-40B4-BE49-F238E27FC236}">
                <a16:creationId xmlns:a16="http://schemas.microsoft.com/office/drawing/2014/main" id="{7770200F-64CF-6A76-74B3-31B5169BF062}"/>
              </a:ext>
            </a:extLst>
          </p:cNvPr>
          <p:cNvSpPr txBox="1"/>
          <p:nvPr/>
        </p:nvSpPr>
        <p:spPr>
          <a:xfrm>
            <a:off x="1077873" y="2427176"/>
            <a:ext cx="11114127" cy="461665"/>
          </a:xfrm>
          <a:prstGeom prst="rect">
            <a:avLst/>
          </a:prstGeom>
          <a:noFill/>
        </p:spPr>
        <p:txBody>
          <a:bodyPr wrap="square" rtlCol="0">
            <a:spAutoFit/>
          </a:bodyPr>
          <a:lstStyle/>
          <a:p>
            <a:r>
              <a:rPr lang="en-US" sz="2400" dirty="0">
                <a:solidFill>
                  <a:srgbClr val="000000"/>
                </a:solidFill>
                <a:latin typeface="-webkit-standard"/>
              </a:rPr>
              <a:t>Challenges in handling language complexity, scalability, adaptability, and variability. </a:t>
            </a:r>
          </a:p>
        </p:txBody>
      </p:sp>
      <p:pic>
        <p:nvPicPr>
          <p:cNvPr id="8" name="Picture 7" descr="A red hand in a hexagon shape&#10;&#10;Description automatically generated">
            <a:extLst>
              <a:ext uri="{FF2B5EF4-FFF2-40B4-BE49-F238E27FC236}">
                <a16:creationId xmlns:a16="http://schemas.microsoft.com/office/drawing/2014/main" id="{0974E12B-8619-C963-ACD5-E63F9F8FD591}"/>
              </a:ext>
            </a:extLst>
          </p:cNvPr>
          <p:cNvPicPr>
            <a:picLocks noChangeAspect="1"/>
          </p:cNvPicPr>
          <p:nvPr/>
        </p:nvPicPr>
        <p:blipFill>
          <a:blip r:embed="rId3"/>
          <a:stretch>
            <a:fillRect/>
          </a:stretch>
        </p:blipFill>
        <p:spPr>
          <a:xfrm>
            <a:off x="284223" y="2219750"/>
            <a:ext cx="793649" cy="830996"/>
          </a:xfrm>
          <a:prstGeom prst="rect">
            <a:avLst/>
          </a:prstGeom>
        </p:spPr>
      </p:pic>
    </p:spTree>
    <p:extLst>
      <p:ext uri="{BB962C8B-B14F-4D97-AF65-F5344CB8AC3E}">
        <p14:creationId xmlns:p14="http://schemas.microsoft.com/office/powerpoint/2010/main" val="23272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7D88-EB74-F58A-E73D-1CF23C5C5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0131-A2BB-1EF0-6E68-D2955ED5ADC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765FCCD-A059-1CD8-813B-A0C86E599D7B}"/>
              </a:ext>
            </a:extLst>
          </p:cNvPr>
          <p:cNvSpPr>
            <a:spLocks noGrp="1"/>
          </p:cNvSpPr>
          <p:nvPr>
            <p:ph idx="1"/>
          </p:nvPr>
        </p:nvSpPr>
        <p:spPr/>
        <p:txBody>
          <a:bodyPr>
            <a:normAutofit/>
          </a:bodyPr>
          <a:lstStyle/>
          <a:p>
            <a:pPr>
              <a:buClr>
                <a:schemeClr val="accent1">
                  <a:lumMod val="75000"/>
                </a:schemeClr>
              </a:buClr>
              <a:buFont typeface="Wingdings" pitchFamily="2" charset="2"/>
              <a:buChar char="Ø"/>
            </a:pPr>
            <a:r>
              <a:rPr lang="en-US" sz="2400" dirty="0"/>
              <a:t>Rule-Based NLP</a:t>
            </a:r>
          </a:p>
          <a:p>
            <a:pPr>
              <a:buClr>
                <a:schemeClr val="accent1">
                  <a:lumMod val="75000"/>
                </a:schemeClr>
              </a:buClr>
              <a:buFont typeface="Wingdings" pitchFamily="2" charset="2"/>
              <a:buChar char="Ø"/>
            </a:pPr>
            <a:r>
              <a:rPr lang="en-US" sz="2400" dirty="0"/>
              <a:t>Statistical Techniques NLP</a:t>
            </a:r>
          </a:p>
          <a:p>
            <a:pPr>
              <a:buClr>
                <a:schemeClr val="accent1">
                  <a:lumMod val="75000"/>
                </a:schemeClr>
              </a:buClr>
              <a:buFont typeface="Wingdings" pitchFamily="2" charset="2"/>
              <a:buChar char="Ø"/>
            </a:pPr>
            <a:r>
              <a:rPr lang="en-US" sz="2400" dirty="0"/>
              <a:t>Embeddings in NLP</a:t>
            </a:r>
          </a:p>
          <a:p>
            <a:pPr>
              <a:buClr>
                <a:schemeClr val="accent1">
                  <a:lumMod val="75000"/>
                </a:schemeClr>
              </a:buClr>
              <a:buFont typeface="Wingdings" pitchFamily="2" charset="2"/>
              <a:buChar char="Ø"/>
            </a:pPr>
            <a:r>
              <a:rPr lang="en-US" sz="2400" dirty="0"/>
              <a:t>Machine Learning NLP</a:t>
            </a:r>
          </a:p>
        </p:txBody>
      </p:sp>
    </p:spTree>
    <p:extLst>
      <p:ext uri="{BB962C8B-B14F-4D97-AF65-F5344CB8AC3E}">
        <p14:creationId xmlns:p14="http://schemas.microsoft.com/office/powerpoint/2010/main" val="25101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7003-0204-7CFA-9CD5-C78FC95D50B1}"/>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C2D18E6A-B138-0260-8A14-184744A68675}"/>
              </a:ext>
            </a:extLst>
          </p:cNvPr>
          <p:cNvGraphicFramePr>
            <a:graphicFrameLocks noGrp="1"/>
          </p:cNvGraphicFramePr>
          <p:nvPr>
            <p:ph idx="1"/>
            <p:extLst>
              <p:ext uri="{D42A27DB-BD31-4B8C-83A1-F6EECF244321}">
                <p14:modId xmlns:p14="http://schemas.microsoft.com/office/powerpoint/2010/main" val="511039468"/>
              </p:ext>
            </p:extLst>
          </p:nvPr>
        </p:nvGraphicFramePr>
        <p:xfrm>
          <a:off x="639763" y="2633663"/>
          <a:ext cx="10891836" cy="300363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2953062">
                  <a:extLst>
                    <a:ext uri="{9D8B030D-6E8A-4147-A177-3AD203B41FA5}">
                      <a16:colId xmlns:a16="http://schemas.microsoft.com/office/drawing/2014/main" val="729141797"/>
                    </a:ext>
                  </a:extLst>
                </a:gridCol>
                <a:gridCol w="2593299">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DATA-DRIVEN APPROACHES</a:t>
                      </a:r>
                    </a:p>
                    <a:p>
                      <a:pPr algn="ctr"/>
                      <a:r>
                        <a:rPr lang="en-US" sz="1600" b="0" i="0" u="none" strike="noStrike" kern="1200" dirty="0">
                          <a:solidFill>
                            <a:sysClr val="windowText" lastClr="000000"/>
                          </a:solidFill>
                          <a:effectLst/>
                          <a:latin typeface="+mn-lt"/>
                          <a:ea typeface="+mn-ea"/>
                          <a:cs typeface="+mn-cs"/>
                        </a:rPr>
                        <a:t>Shifting from manually crafted rules to data-driven methods.</a:t>
                      </a:r>
                    </a:p>
                    <a:p>
                      <a:pPr algn="ctr"/>
                      <a:endParaRPr lang="en-US" sz="1600" b="0" i="0" u="none" strike="noStrike" kern="1200" dirty="0">
                        <a:solidFill>
                          <a:sysClr val="windowText" lastClr="000000"/>
                        </a:solidFill>
                        <a:effectLst/>
                        <a:latin typeface="+mn-lt"/>
                        <a:ea typeface="+mn-ea"/>
                        <a:cs typeface="+mn-cs"/>
                      </a:endParaRPr>
                    </a:p>
                    <a:p>
                      <a:pPr algn="ctr"/>
                      <a:endParaRPr lang="en-US" dirty="0"/>
                    </a:p>
                  </a:txBody>
                  <a:tcPr>
                    <a:noFill/>
                  </a:tcPr>
                </a:tc>
                <a:tc>
                  <a:txBody>
                    <a:bodyPr/>
                    <a:lstStyle/>
                    <a:p>
                      <a:pPr algn="ctr"/>
                      <a:endParaRPr lang="en-US" dirty="0">
                        <a:solidFill>
                          <a:sysClr val="windowText" lastClr="000000"/>
                        </a:solidFill>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29AD6745-1879-4625-4ABE-63C939C0231C}"/>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11" name="Picture 10" descr="A drawing of a server&#10;&#10;Description automatically generated">
            <a:extLst>
              <a:ext uri="{FF2B5EF4-FFF2-40B4-BE49-F238E27FC236}">
                <a16:creationId xmlns:a16="http://schemas.microsoft.com/office/drawing/2014/main" id="{B345CB2A-DA7C-0C37-AA95-A9A4214D9317}"/>
              </a:ext>
            </a:extLst>
          </p:cNvPr>
          <p:cNvPicPr>
            <a:picLocks noChangeAspect="1"/>
          </p:cNvPicPr>
          <p:nvPr/>
        </p:nvPicPr>
        <p:blipFill>
          <a:blip r:embed="rId4"/>
          <a:stretch>
            <a:fillRect/>
          </a:stretch>
        </p:blipFill>
        <p:spPr>
          <a:xfrm>
            <a:off x="1520669" y="2793064"/>
            <a:ext cx="812800" cy="920750"/>
          </a:xfrm>
          <a:prstGeom prst="rect">
            <a:avLst/>
          </a:prstGeom>
        </p:spPr>
      </p:pic>
    </p:spTree>
    <p:extLst>
      <p:ext uri="{BB962C8B-B14F-4D97-AF65-F5344CB8AC3E}">
        <p14:creationId xmlns:p14="http://schemas.microsoft.com/office/powerpoint/2010/main" val="317238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9412-0ECD-5C4B-FD57-9C399DD69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A2C5B-7C7D-4B6D-C461-4E5DF6D3473F}"/>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47A9BE20-5AF0-4D5E-63E0-7505981CAC3F}"/>
              </a:ext>
            </a:extLst>
          </p:cNvPr>
          <p:cNvGraphicFramePr>
            <a:graphicFrameLocks noGrp="1"/>
          </p:cNvGraphicFramePr>
          <p:nvPr>
            <p:ph idx="1"/>
            <p:extLst>
              <p:ext uri="{D42A27DB-BD31-4B8C-83A1-F6EECF244321}">
                <p14:modId xmlns:p14="http://schemas.microsoft.com/office/powerpoint/2010/main" val="2257925637"/>
              </p:ext>
            </p:extLst>
          </p:nvPr>
        </p:nvGraphicFramePr>
        <p:xfrm>
          <a:off x="639763" y="2633663"/>
          <a:ext cx="10891836" cy="397899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DATA-DRIVEN APPROACHES</a:t>
                      </a:r>
                    </a:p>
                    <a:p>
                      <a:pPr algn="ctr"/>
                      <a:r>
                        <a:rPr lang="en-US" sz="1600" b="0" i="0" u="none" strike="noStrike" kern="1200" dirty="0">
                          <a:solidFill>
                            <a:sysClr val="windowText" lastClr="000000"/>
                          </a:solidFill>
                          <a:effectLst/>
                          <a:latin typeface="+mn-lt"/>
                          <a:ea typeface="+mn-ea"/>
                          <a:cs typeface="+mn-cs"/>
                        </a:rPr>
                        <a:t>Shifting from manually crafted rules to data-driven methods.</a:t>
                      </a:r>
                    </a:p>
                    <a:p>
                      <a:pPr algn="ctr"/>
                      <a:endParaRPr lang="en-US" sz="1600" b="0" i="0" u="none" strike="noStrike" kern="1200" dirty="0">
                        <a:solidFill>
                          <a:sysClr val="windowText" lastClr="000000"/>
                        </a:solidFill>
                        <a:effectLst/>
                        <a:latin typeface="+mn-lt"/>
                        <a:ea typeface="+mn-ea"/>
                        <a:cs typeface="+mn-cs"/>
                      </a:endParaRPr>
                    </a:p>
                    <a:p>
                      <a:pPr algn="ctr"/>
                      <a:r>
                        <a:rPr lang="en-US" sz="1600" b="0" i="0" u="none" strike="noStrike" kern="1200" dirty="0">
                          <a:solidFill>
                            <a:sysClr val="windowText" lastClr="000000"/>
                          </a:solidFill>
                          <a:effectLst/>
                          <a:latin typeface="+mn-lt"/>
                          <a:ea typeface="+mn-ea"/>
                          <a:cs typeface="+mn-cs"/>
                        </a:rPr>
                        <a:t>Allowed NLP systems to learn from large datasets, reducing the need for manual intervention.</a:t>
                      </a:r>
                    </a:p>
                    <a:p>
                      <a:pPr algn="ctr"/>
                      <a:endParaRPr lang="en-US" dirty="0"/>
                    </a:p>
                  </a:txBody>
                  <a:tcPr>
                    <a:noFill/>
                  </a:tcPr>
                </a:tc>
                <a:tc>
                  <a:txBody>
                    <a:bodyPr/>
                    <a:lstStyle/>
                    <a:p>
                      <a:pPr algn="l"/>
                      <a:endParaRPr lang="en-US" sz="1400" i="1" kern="1200" dirty="0">
                        <a:solidFill>
                          <a:srgbClr val="000000"/>
                        </a:solidFill>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7B23C622-2697-21F0-6FCC-78DFC2295E49}"/>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11" name="Picture 10" descr="A drawing of a server&#10;&#10;Description automatically generated">
            <a:extLst>
              <a:ext uri="{FF2B5EF4-FFF2-40B4-BE49-F238E27FC236}">
                <a16:creationId xmlns:a16="http://schemas.microsoft.com/office/drawing/2014/main" id="{5103390D-DF76-8138-F7A5-7029C7D60ADB}"/>
              </a:ext>
            </a:extLst>
          </p:cNvPr>
          <p:cNvPicPr>
            <a:picLocks noChangeAspect="1"/>
          </p:cNvPicPr>
          <p:nvPr/>
        </p:nvPicPr>
        <p:blipFill>
          <a:blip r:embed="rId4"/>
          <a:stretch>
            <a:fillRect/>
          </a:stretch>
        </p:blipFill>
        <p:spPr>
          <a:xfrm>
            <a:off x="1520669" y="2793064"/>
            <a:ext cx="812800" cy="920750"/>
          </a:xfrm>
          <a:prstGeom prst="rect">
            <a:avLst/>
          </a:prstGeom>
        </p:spPr>
      </p:pic>
    </p:spTree>
    <p:extLst>
      <p:ext uri="{BB962C8B-B14F-4D97-AF65-F5344CB8AC3E}">
        <p14:creationId xmlns:p14="http://schemas.microsoft.com/office/powerpoint/2010/main" val="383920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9A2E9-42D7-2205-042E-8011F2C8A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DE78B-371B-B121-E198-758A9999840C}"/>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8F233162-AEA7-73D7-CA40-C8C2264010AB}"/>
              </a:ext>
            </a:extLst>
          </p:cNvPr>
          <p:cNvGraphicFramePr>
            <a:graphicFrameLocks noGrp="1"/>
          </p:cNvGraphicFramePr>
          <p:nvPr>
            <p:ph idx="1"/>
            <p:extLst>
              <p:ext uri="{D42A27DB-BD31-4B8C-83A1-F6EECF244321}">
                <p14:modId xmlns:p14="http://schemas.microsoft.com/office/powerpoint/2010/main" val="2816945108"/>
              </p:ext>
            </p:extLst>
          </p:nvPr>
        </p:nvGraphicFramePr>
        <p:xfrm>
          <a:off x="639763" y="2633663"/>
          <a:ext cx="10891836" cy="397899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DATA-DRIVEN APPROACHES</a:t>
                      </a:r>
                    </a:p>
                    <a:p>
                      <a:pPr algn="ctr"/>
                      <a:r>
                        <a:rPr lang="en-US" sz="1600" b="0" i="0" u="none" strike="noStrike" kern="1200" dirty="0">
                          <a:solidFill>
                            <a:sysClr val="windowText" lastClr="000000"/>
                          </a:solidFill>
                          <a:effectLst/>
                          <a:latin typeface="+mn-lt"/>
                          <a:ea typeface="+mn-ea"/>
                          <a:cs typeface="+mn-cs"/>
                        </a:rPr>
                        <a:t>Shifting from manually crafted rules to data-driven methods.</a:t>
                      </a:r>
                    </a:p>
                    <a:p>
                      <a:pPr algn="ctr"/>
                      <a:endParaRPr lang="en-US" sz="1600" b="0" i="0" u="none" strike="noStrike" kern="1200" dirty="0">
                        <a:solidFill>
                          <a:sysClr val="windowText" lastClr="000000"/>
                        </a:solidFill>
                        <a:effectLst/>
                        <a:latin typeface="+mn-lt"/>
                        <a:ea typeface="+mn-ea"/>
                        <a:cs typeface="+mn-cs"/>
                      </a:endParaRPr>
                    </a:p>
                    <a:p>
                      <a:pPr algn="ctr"/>
                      <a:r>
                        <a:rPr lang="en-US" sz="1600" b="0" i="0" u="none" strike="noStrike" kern="1200" dirty="0">
                          <a:solidFill>
                            <a:sysClr val="windowText" lastClr="000000"/>
                          </a:solidFill>
                          <a:effectLst/>
                          <a:latin typeface="+mn-lt"/>
                          <a:ea typeface="+mn-ea"/>
                          <a:cs typeface="+mn-cs"/>
                        </a:rPr>
                        <a:t>Allowed NLP systems to learn from large datasets, reducing the need for manual intervention.</a:t>
                      </a:r>
                    </a:p>
                    <a:p>
                      <a:pPr algn="ctr"/>
                      <a:endParaRPr lang="en-US" dirty="0"/>
                    </a:p>
                  </a:txBody>
                  <a:tcPr>
                    <a:noFill/>
                  </a:tcPr>
                </a:tc>
                <a:tc>
                  <a:txBody>
                    <a:bodyPr/>
                    <a:lstStyle/>
                    <a:p>
                      <a:pPr algn="l"/>
                      <a:r>
                        <a:rPr lang="en-US" sz="1400" i="1" kern="1200" dirty="0">
                          <a:solidFill>
                            <a:srgbClr val="000000"/>
                          </a:solidFill>
                          <a:latin typeface="+mn-lt"/>
                          <a:ea typeface="+mn-ea"/>
                          <a:cs typeface="+mn-cs"/>
                        </a:rPr>
                        <a:t>E.g., - A spam detection system is trained on a dataset of emails labeled as "spam" or "not spam," allowing it to predict the likelihood of future emails being spam without manual rules</a:t>
                      </a: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6582C84F-3961-8F7F-0A25-7A7336B6551E}"/>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11" name="Picture 10" descr="A drawing of a server&#10;&#10;Description automatically generated">
            <a:extLst>
              <a:ext uri="{FF2B5EF4-FFF2-40B4-BE49-F238E27FC236}">
                <a16:creationId xmlns:a16="http://schemas.microsoft.com/office/drawing/2014/main" id="{4945DA64-FC81-AEE2-8273-760E718E9D9F}"/>
              </a:ext>
            </a:extLst>
          </p:cNvPr>
          <p:cNvPicPr>
            <a:picLocks noChangeAspect="1"/>
          </p:cNvPicPr>
          <p:nvPr/>
        </p:nvPicPr>
        <p:blipFill>
          <a:blip r:embed="rId4"/>
          <a:stretch>
            <a:fillRect/>
          </a:stretch>
        </p:blipFill>
        <p:spPr>
          <a:xfrm>
            <a:off x="1520669" y="2793064"/>
            <a:ext cx="812800" cy="920750"/>
          </a:xfrm>
          <a:prstGeom prst="rect">
            <a:avLst/>
          </a:prstGeom>
        </p:spPr>
      </p:pic>
    </p:spTree>
    <p:extLst>
      <p:ext uri="{BB962C8B-B14F-4D97-AF65-F5344CB8AC3E}">
        <p14:creationId xmlns:p14="http://schemas.microsoft.com/office/powerpoint/2010/main" val="410559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45251-93A5-1EFB-352F-DDF602297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A8221-3627-2CD1-7D5E-68A3C19C6E51}"/>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E4EACA61-ABB5-51EA-C9C4-4458E9D3FEAC}"/>
              </a:ext>
            </a:extLst>
          </p:cNvPr>
          <p:cNvGraphicFramePr>
            <a:graphicFrameLocks noGrp="1"/>
          </p:cNvGraphicFramePr>
          <p:nvPr>
            <p:ph idx="1"/>
            <p:extLst>
              <p:ext uri="{D42A27DB-BD31-4B8C-83A1-F6EECF244321}">
                <p14:modId xmlns:p14="http://schemas.microsoft.com/office/powerpoint/2010/main" val="860989902"/>
              </p:ext>
            </p:extLst>
          </p:nvPr>
        </p:nvGraphicFramePr>
        <p:xfrm>
          <a:off x="639763" y="2633663"/>
          <a:ext cx="10891836" cy="272931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PROBABILITY AND STATISTICS</a:t>
                      </a:r>
                    </a:p>
                    <a:p>
                      <a:pPr algn="ctr"/>
                      <a:r>
                        <a:rPr lang="en-US" sz="1600" b="0" i="0" u="none" strike="noStrike" kern="1200" dirty="0">
                          <a:solidFill>
                            <a:sysClr val="windowText" lastClr="000000"/>
                          </a:solidFill>
                          <a:effectLst/>
                          <a:latin typeface="+mn-lt"/>
                          <a:ea typeface="+mn-ea"/>
                          <a:cs typeface="+mn-cs"/>
                        </a:rPr>
                        <a:t>Utilizing probability and statistics to analyze and generate text.</a:t>
                      </a:r>
                    </a:p>
                    <a:p>
                      <a:pPr algn="ctr"/>
                      <a:endParaRPr lang="en-US" sz="1600" b="0" i="0" u="none" strike="noStrike" kern="1200" dirty="0">
                        <a:solidFill>
                          <a:sysClr val="windowText" lastClr="000000"/>
                        </a:solidFill>
                        <a:effectLst/>
                        <a:latin typeface="+mn-lt"/>
                        <a:ea typeface="+mn-ea"/>
                        <a:cs typeface="+mn-cs"/>
                      </a:endParaRPr>
                    </a:p>
                  </a:txBody>
                  <a:tcPr>
                    <a:noFill/>
                  </a:tcPr>
                </a:tc>
                <a:tc>
                  <a:txBody>
                    <a:bodyPr/>
                    <a:lstStyle/>
                    <a:p>
                      <a:pPr algn="ctr"/>
                      <a:endParaRPr lang="en-US" sz="1600" b="0" i="0" u="none" strike="noStrike" kern="1200" dirty="0">
                        <a:solidFill>
                          <a:sysClr val="windowText" lastClr="000000"/>
                        </a:solidFill>
                        <a:effectLst/>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5AD4DC2E-4A40-0A51-2D61-0CCD1BDD2724}"/>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3" name="Picture 2" descr="A purple dice with black dots&#10;&#10;Description automatically generated">
            <a:extLst>
              <a:ext uri="{FF2B5EF4-FFF2-40B4-BE49-F238E27FC236}">
                <a16:creationId xmlns:a16="http://schemas.microsoft.com/office/drawing/2014/main" id="{B9C615F7-7B14-89C3-1229-70C603254C08}"/>
              </a:ext>
            </a:extLst>
          </p:cNvPr>
          <p:cNvPicPr>
            <a:picLocks noChangeAspect="1"/>
          </p:cNvPicPr>
          <p:nvPr/>
        </p:nvPicPr>
        <p:blipFill>
          <a:blip r:embed="rId4"/>
          <a:stretch>
            <a:fillRect/>
          </a:stretch>
        </p:blipFill>
        <p:spPr>
          <a:xfrm>
            <a:off x="1450632" y="2633663"/>
            <a:ext cx="964472" cy="1008714"/>
          </a:xfrm>
          <a:prstGeom prst="rect">
            <a:avLst/>
          </a:prstGeom>
        </p:spPr>
      </p:pic>
    </p:spTree>
    <p:extLst>
      <p:ext uri="{BB962C8B-B14F-4D97-AF65-F5344CB8AC3E}">
        <p14:creationId xmlns:p14="http://schemas.microsoft.com/office/powerpoint/2010/main" val="420904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B727-82E8-2A0B-0BE5-69489BB2E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18083-DB61-F135-9FD1-8CE4B9EB988F}"/>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361BD7D3-79C5-0A71-B90D-FED769046CB5}"/>
              </a:ext>
            </a:extLst>
          </p:cNvPr>
          <p:cNvGraphicFramePr>
            <a:graphicFrameLocks noGrp="1"/>
          </p:cNvGraphicFramePr>
          <p:nvPr>
            <p:ph idx="1"/>
            <p:extLst>
              <p:ext uri="{D42A27DB-BD31-4B8C-83A1-F6EECF244321}">
                <p14:modId xmlns:p14="http://schemas.microsoft.com/office/powerpoint/2010/main" val="2740660678"/>
              </p:ext>
            </p:extLst>
          </p:nvPr>
        </p:nvGraphicFramePr>
        <p:xfrm>
          <a:off x="639763" y="2633663"/>
          <a:ext cx="10891836" cy="397899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PROBABILITY AND STATISTICS</a:t>
                      </a:r>
                    </a:p>
                    <a:p>
                      <a:pPr algn="ctr"/>
                      <a:r>
                        <a:rPr lang="en-US" sz="1600" b="0" i="0" u="none" strike="noStrike" kern="1200" dirty="0">
                          <a:solidFill>
                            <a:sysClr val="windowText" lastClr="000000"/>
                          </a:solidFill>
                          <a:effectLst/>
                          <a:latin typeface="+mn-lt"/>
                          <a:ea typeface="+mn-ea"/>
                          <a:cs typeface="+mn-cs"/>
                        </a:rPr>
                        <a:t>Utilizing probability and statistics to analyze and generate text.</a:t>
                      </a:r>
                    </a:p>
                    <a:p>
                      <a:pPr algn="ctr"/>
                      <a:endParaRPr lang="en-US" sz="1600" b="0" i="0" u="none" strike="noStrike" kern="1200" dirty="0">
                        <a:solidFill>
                          <a:sysClr val="windowText" lastClr="0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mn-lt"/>
                          <a:ea typeface="+mn-ea"/>
                          <a:cs typeface="+mn-cs"/>
                        </a:rPr>
                        <a:t>Enabled NLP systems to better handle language ambiguity and adapt to new language patterns.</a:t>
                      </a:r>
                    </a:p>
                    <a:p>
                      <a:pPr algn="ctr"/>
                      <a:endParaRPr lang="en-US" dirty="0"/>
                    </a:p>
                  </a:txBody>
                  <a:tcPr>
                    <a:noFill/>
                  </a:tcPr>
                </a:tc>
                <a:tc>
                  <a:txBody>
                    <a:bodyPr/>
                    <a:lstStyle/>
                    <a:p>
                      <a:pPr algn="ctr"/>
                      <a:endParaRPr lang="en-US" sz="1600" b="0" i="0" u="none" strike="noStrike" kern="1200" dirty="0">
                        <a:solidFill>
                          <a:sysClr val="windowText" lastClr="000000"/>
                        </a:solidFill>
                        <a:effectLst/>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815D09CF-F1C3-0D32-296F-29CC0A50B010}"/>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3" name="Picture 2" descr="A purple dice with black dots&#10;&#10;Description automatically generated">
            <a:extLst>
              <a:ext uri="{FF2B5EF4-FFF2-40B4-BE49-F238E27FC236}">
                <a16:creationId xmlns:a16="http://schemas.microsoft.com/office/drawing/2014/main" id="{92F8B871-391E-F5A3-75CA-472615C1EFF5}"/>
              </a:ext>
            </a:extLst>
          </p:cNvPr>
          <p:cNvPicPr>
            <a:picLocks noChangeAspect="1"/>
          </p:cNvPicPr>
          <p:nvPr/>
        </p:nvPicPr>
        <p:blipFill>
          <a:blip r:embed="rId4"/>
          <a:stretch>
            <a:fillRect/>
          </a:stretch>
        </p:blipFill>
        <p:spPr>
          <a:xfrm>
            <a:off x="1450632" y="2633663"/>
            <a:ext cx="964472" cy="1008714"/>
          </a:xfrm>
          <a:prstGeom prst="rect">
            <a:avLst/>
          </a:prstGeom>
        </p:spPr>
      </p:pic>
    </p:spTree>
    <p:extLst>
      <p:ext uri="{BB962C8B-B14F-4D97-AF65-F5344CB8AC3E}">
        <p14:creationId xmlns:p14="http://schemas.microsoft.com/office/powerpoint/2010/main" val="258179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72D86-B00D-F984-8D62-2A721C704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37157-3052-5A72-415B-0694910838FB}"/>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C672719A-4A35-2E2E-34C0-B05B05B25991}"/>
              </a:ext>
            </a:extLst>
          </p:cNvPr>
          <p:cNvGraphicFramePr>
            <a:graphicFrameLocks noGrp="1"/>
          </p:cNvGraphicFramePr>
          <p:nvPr>
            <p:ph idx="1"/>
            <p:extLst>
              <p:ext uri="{D42A27DB-BD31-4B8C-83A1-F6EECF244321}">
                <p14:modId xmlns:p14="http://schemas.microsoft.com/office/powerpoint/2010/main" val="2695969369"/>
              </p:ext>
            </p:extLst>
          </p:nvPr>
        </p:nvGraphicFramePr>
        <p:xfrm>
          <a:off x="639763" y="2633663"/>
          <a:ext cx="10891836" cy="397899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1800" b="1" i="0" u="none" strike="noStrike" kern="1200" dirty="0">
                          <a:solidFill>
                            <a:sysClr val="windowText" lastClr="000000"/>
                          </a:solidFill>
                          <a:effectLst/>
                          <a:latin typeface="+mn-lt"/>
                          <a:ea typeface="+mn-ea"/>
                          <a:cs typeface="+mn-cs"/>
                        </a:rPr>
                        <a:t>PROBABILITY AND STATISTICS</a:t>
                      </a:r>
                    </a:p>
                    <a:p>
                      <a:pPr algn="ctr"/>
                      <a:r>
                        <a:rPr lang="en-US" sz="1600" b="0" i="0" u="none" strike="noStrike" kern="1200" dirty="0">
                          <a:solidFill>
                            <a:sysClr val="windowText" lastClr="000000"/>
                          </a:solidFill>
                          <a:effectLst/>
                          <a:latin typeface="+mn-lt"/>
                          <a:ea typeface="+mn-ea"/>
                          <a:cs typeface="+mn-cs"/>
                        </a:rPr>
                        <a:t>Utilizing probability and statistics to analyze and generate text.</a:t>
                      </a:r>
                    </a:p>
                    <a:p>
                      <a:pPr algn="ctr"/>
                      <a:endParaRPr lang="en-US" sz="1600" b="0" i="0" u="none" strike="noStrike" kern="1200" dirty="0">
                        <a:solidFill>
                          <a:sysClr val="windowText" lastClr="0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mn-lt"/>
                          <a:ea typeface="+mn-ea"/>
                          <a:cs typeface="+mn-cs"/>
                        </a:rPr>
                        <a:t>Enabled NLP systems to better handle language ambiguity and adapt to new language patterns.</a:t>
                      </a:r>
                    </a:p>
                    <a:p>
                      <a:pPr algn="ctr"/>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rgbClr val="000000"/>
                          </a:solidFill>
                          <a:latin typeface="+mn-lt"/>
                          <a:ea typeface="+mn-ea"/>
                          <a:cs typeface="+mn-cs"/>
                        </a:rPr>
                        <a:t>E.g., - Using n-gram models, for example, in the phrase "I am going to the," the system determines that "store" or "park" is more likely to follow than "table" or "flower" based on statistical patterns observed in training data.</a:t>
                      </a:r>
                    </a:p>
                    <a:p>
                      <a:pPr algn="ctr"/>
                      <a:endParaRPr lang="en-US" sz="1600" b="0" i="0" u="none" strike="noStrike" kern="1200" dirty="0">
                        <a:solidFill>
                          <a:sysClr val="windowText" lastClr="000000"/>
                        </a:solidFill>
                        <a:effectLst/>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589E567B-4DFF-F092-4B9E-18A8EB921809}"/>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3" name="Picture 2" descr="A purple dice with black dots&#10;&#10;Description automatically generated">
            <a:extLst>
              <a:ext uri="{FF2B5EF4-FFF2-40B4-BE49-F238E27FC236}">
                <a16:creationId xmlns:a16="http://schemas.microsoft.com/office/drawing/2014/main" id="{A26FCEAA-5D41-5C8B-697D-E26165EB9AA7}"/>
              </a:ext>
            </a:extLst>
          </p:cNvPr>
          <p:cNvPicPr>
            <a:picLocks noChangeAspect="1"/>
          </p:cNvPicPr>
          <p:nvPr/>
        </p:nvPicPr>
        <p:blipFill>
          <a:blip r:embed="rId4"/>
          <a:stretch>
            <a:fillRect/>
          </a:stretch>
        </p:blipFill>
        <p:spPr>
          <a:xfrm>
            <a:off x="1450632" y="2633663"/>
            <a:ext cx="964472" cy="1008714"/>
          </a:xfrm>
          <a:prstGeom prst="rect">
            <a:avLst/>
          </a:prstGeom>
        </p:spPr>
      </p:pic>
    </p:spTree>
    <p:extLst>
      <p:ext uri="{BB962C8B-B14F-4D97-AF65-F5344CB8AC3E}">
        <p14:creationId xmlns:p14="http://schemas.microsoft.com/office/powerpoint/2010/main" val="279930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05CF-E2DD-00C2-0B34-ACB81B3E67E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CB22B36-DB48-2ECC-69A8-71EB85E7D765}"/>
              </a:ext>
            </a:extLst>
          </p:cNvPr>
          <p:cNvSpPr>
            <a:spLocks noGrp="1"/>
          </p:cNvSpPr>
          <p:nvPr>
            <p:ph idx="1"/>
          </p:nvPr>
        </p:nvSpPr>
        <p:spPr/>
        <p:txBody>
          <a:bodyPr>
            <a:normAutofit/>
          </a:bodyPr>
          <a:lstStyle/>
          <a:p>
            <a:pPr>
              <a:buClr>
                <a:schemeClr val="accent1">
                  <a:lumMod val="75000"/>
                </a:schemeClr>
              </a:buClr>
              <a:buFont typeface="Wingdings" pitchFamily="2" charset="2"/>
              <a:buChar char="Ø"/>
            </a:pPr>
            <a:r>
              <a:rPr lang="en-US" sz="2400" dirty="0"/>
              <a:t>Rule-Based NLP</a:t>
            </a:r>
          </a:p>
          <a:p>
            <a:pPr>
              <a:buClr>
                <a:schemeClr val="accent1">
                  <a:lumMod val="75000"/>
                </a:schemeClr>
              </a:buClr>
              <a:buFont typeface="Wingdings" pitchFamily="2" charset="2"/>
              <a:buChar char="Ø"/>
            </a:pPr>
            <a:r>
              <a:rPr lang="en-US" sz="2400" dirty="0"/>
              <a:t>Statistical Techniques NLP</a:t>
            </a:r>
          </a:p>
          <a:p>
            <a:pPr>
              <a:buClr>
                <a:schemeClr val="accent1">
                  <a:lumMod val="75000"/>
                </a:schemeClr>
              </a:buClr>
              <a:buFont typeface="Wingdings" pitchFamily="2" charset="2"/>
              <a:buChar char="Ø"/>
            </a:pPr>
            <a:r>
              <a:rPr lang="en-US" sz="2400" dirty="0"/>
              <a:t>Embeddings in NLP</a:t>
            </a:r>
          </a:p>
          <a:p>
            <a:pPr>
              <a:buClr>
                <a:schemeClr val="accent1">
                  <a:lumMod val="75000"/>
                </a:schemeClr>
              </a:buClr>
              <a:buFont typeface="Wingdings" pitchFamily="2" charset="2"/>
              <a:buChar char="Ø"/>
            </a:pPr>
            <a:r>
              <a:rPr lang="en-US" sz="2400" dirty="0"/>
              <a:t>Machine Learning NLP</a:t>
            </a:r>
          </a:p>
        </p:txBody>
      </p:sp>
    </p:spTree>
    <p:extLst>
      <p:ext uri="{BB962C8B-B14F-4D97-AF65-F5344CB8AC3E}">
        <p14:creationId xmlns:p14="http://schemas.microsoft.com/office/powerpoint/2010/main" val="11817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1C07-4809-0461-512E-5F07D8679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9E2C0-2373-1035-7734-8638AB7BC749}"/>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F3973E92-0648-2EB5-384B-79A9E3DC5A54}"/>
              </a:ext>
            </a:extLst>
          </p:cNvPr>
          <p:cNvGraphicFramePr>
            <a:graphicFrameLocks noGrp="1"/>
          </p:cNvGraphicFramePr>
          <p:nvPr>
            <p:ph idx="1"/>
            <p:extLst>
              <p:ext uri="{D42A27DB-BD31-4B8C-83A1-F6EECF244321}">
                <p14:modId xmlns:p14="http://schemas.microsoft.com/office/powerpoint/2010/main" val="2337505685"/>
              </p:ext>
            </p:extLst>
          </p:nvPr>
        </p:nvGraphicFramePr>
        <p:xfrm>
          <a:off x="639763" y="2633663"/>
          <a:ext cx="10891836" cy="254643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2000" b="1" i="0" u="none" strike="noStrike" kern="1200" dirty="0">
                          <a:solidFill>
                            <a:sysClr val="windowText" lastClr="000000"/>
                          </a:solidFill>
                          <a:effectLst/>
                          <a:latin typeface="+mn-lt"/>
                          <a:ea typeface="+mn-ea"/>
                          <a:cs typeface="+mn-cs"/>
                        </a:rPr>
                        <a:t>LANGUAGE AMBIGUITY</a:t>
                      </a:r>
                    </a:p>
                    <a:p>
                      <a:pPr algn="ctr"/>
                      <a:r>
                        <a:rPr lang="en-US" sz="1600" b="0" i="0" u="none" strike="noStrike" kern="1200" dirty="0">
                          <a:solidFill>
                            <a:sysClr val="windowText" lastClr="000000"/>
                          </a:solidFill>
                          <a:effectLst/>
                          <a:latin typeface="+mn-lt"/>
                          <a:ea typeface="+mn-ea"/>
                          <a:cs typeface="+mn-cs"/>
                        </a:rPr>
                        <a:t>Handling of language ambiguity and adapting to new language patterns</a:t>
                      </a:r>
                      <a:r>
                        <a:rPr lang="en-US" sz="1800" b="0" i="0" u="none" strike="noStrike" kern="1200" dirty="0">
                          <a:solidFill>
                            <a:sysClr val="windowText" lastClr="000000"/>
                          </a:solidFill>
                          <a:effectLst/>
                          <a:latin typeface="+mn-lt"/>
                          <a:ea typeface="+mn-ea"/>
                          <a:cs typeface="+mn-cs"/>
                        </a:rPr>
                        <a:t>.</a:t>
                      </a:r>
                    </a:p>
                    <a:p>
                      <a:pPr algn="ctr"/>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rgbClr val="000000"/>
                        </a:solidFill>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9F2DE828-B20F-85E0-4369-BFB4DB22D04B}"/>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5" name="Picture 4" descr="A group of arrows pointing to the side&#10;&#10;Description automatically generated">
            <a:extLst>
              <a:ext uri="{FF2B5EF4-FFF2-40B4-BE49-F238E27FC236}">
                <a16:creationId xmlns:a16="http://schemas.microsoft.com/office/drawing/2014/main" id="{B709BE69-0E00-05AA-4700-C9FFEF6340FD}"/>
              </a:ext>
            </a:extLst>
          </p:cNvPr>
          <p:cNvPicPr>
            <a:picLocks noChangeAspect="1"/>
          </p:cNvPicPr>
          <p:nvPr/>
        </p:nvPicPr>
        <p:blipFill>
          <a:blip r:embed="rId4"/>
          <a:stretch>
            <a:fillRect/>
          </a:stretch>
        </p:blipFill>
        <p:spPr>
          <a:xfrm>
            <a:off x="1472870" y="2633663"/>
            <a:ext cx="1122180" cy="1176479"/>
          </a:xfrm>
          <a:prstGeom prst="rect">
            <a:avLst/>
          </a:prstGeom>
        </p:spPr>
      </p:pic>
    </p:spTree>
    <p:extLst>
      <p:ext uri="{BB962C8B-B14F-4D97-AF65-F5344CB8AC3E}">
        <p14:creationId xmlns:p14="http://schemas.microsoft.com/office/powerpoint/2010/main" val="66689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5B4EA-58ED-2C3B-6884-AB95635CE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8FCB5-3BBC-8F3B-078D-2BFC20D9BDD9}"/>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A310177C-C542-F6CE-4B69-61A5B7CADA9C}"/>
              </a:ext>
            </a:extLst>
          </p:cNvPr>
          <p:cNvGraphicFramePr>
            <a:graphicFrameLocks noGrp="1"/>
          </p:cNvGraphicFramePr>
          <p:nvPr>
            <p:ph idx="1"/>
            <p:extLst>
              <p:ext uri="{D42A27DB-BD31-4B8C-83A1-F6EECF244321}">
                <p14:modId xmlns:p14="http://schemas.microsoft.com/office/powerpoint/2010/main" val="1192828871"/>
              </p:ext>
            </p:extLst>
          </p:nvPr>
        </p:nvGraphicFramePr>
        <p:xfrm>
          <a:off x="639763" y="2633663"/>
          <a:ext cx="10891836" cy="376563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2000" b="1" i="0" u="none" strike="noStrike" kern="1200" dirty="0">
                          <a:solidFill>
                            <a:sysClr val="windowText" lastClr="000000"/>
                          </a:solidFill>
                          <a:effectLst/>
                          <a:latin typeface="+mn-lt"/>
                          <a:ea typeface="+mn-ea"/>
                          <a:cs typeface="+mn-cs"/>
                        </a:rPr>
                        <a:t>LANGUAGE AMBIGUITY</a:t>
                      </a:r>
                    </a:p>
                    <a:p>
                      <a:pPr algn="ctr"/>
                      <a:r>
                        <a:rPr lang="en-US" sz="1600" b="0" i="0" u="none" strike="noStrike" kern="1200" dirty="0">
                          <a:solidFill>
                            <a:sysClr val="windowText" lastClr="000000"/>
                          </a:solidFill>
                          <a:effectLst/>
                          <a:latin typeface="+mn-lt"/>
                          <a:ea typeface="+mn-ea"/>
                          <a:cs typeface="+mn-cs"/>
                        </a:rPr>
                        <a:t>Handling of language ambiguity and adapting to new language patterns</a:t>
                      </a:r>
                      <a:r>
                        <a:rPr lang="en-US" sz="1800" b="0" i="0" u="none" strike="noStrike" kern="1200" dirty="0">
                          <a:solidFill>
                            <a:sysClr val="windowText" lastClr="000000"/>
                          </a:solidFill>
                          <a:effectLst/>
                          <a:latin typeface="+mn-lt"/>
                          <a:ea typeface="+mn-ea"/>
                          <a:cs typeface="+mn-cs"/>
                        </a:rPr>
                        <a:t>.</a:t>
                      </a:r>
                    </a:p>
                    <a:p>
                      <a:pPr algn="ctr"/>
                      <a:endParaRPr lang="en-US" sz="1600" b="0" i="0" u="none" strike="noStrike" kern="1200" dirty="0">
                        <a:solidFill>
                          <a:sysClr val="windowText" lastClr="0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mn-lt"/>
                          <a:ea typeface="+mn-ea"/>
                          <a:cs typeface="+mn-cs"/>
                        </a:rPr>
                        <a:t>Improved NLP systems' ability to deal with the inherent complexity of natural language.</a:t>
                      </a:r>
                    </a:p>
                    <a:p>
                      <a:pPr algn="ctr"/>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kern="1200" dirty="0">
                        <a:solidFill>
                          <a:srgbClr val="000000"/>
                        </a:solidFill>
                        <a:latin typeface="+mn-lt"/>
                        <a:ea typeface="+mn-ea"/>
                        <a:cs typeface="+mn-cs"/>
                      </a:endParaRP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B582669E-6474-AC94-CF43-14E30DB35BBE}"/>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5" name="Picture 4" descr="A group of arrows pointing to the side&#10;&#10;Description automatically generated">
            <a:extLst>
              <a:ext uri="{FF2B5EF4-FFF2-40B4-BE49-F238E27FC236}">
                <a16:creationId xmlns:a16="http://schemas.microsoft.com/office/drawing/2014/main" id="{C70AD911-31D8-D855-401E-667D63C1B88E}"/>
              </a:ext>
            </a:extLst>
          </p:cNvPr>
          <p:cNvPicPr>
            <a:picLocks noChangeAspect="1"/>
          </p:cNvPicPr>
          <p:nvPr/>
        </p:nvPicPr>
        <p:blipFill>
          <a:blip r:embed="rId4"/>
          <a:stretch>
            <a:fillRect/>
          </a:stretch>
        </p:blipFill>
        <p:spPr>
          <a:xfrm>
            <a:off x="1472870" y="2633663"/>
            <a:ext cx="1122180" cy="1176479"/>
          </a:xfrm>
          <a:prstGeom prst="rect">
            <a:avLst/>
          </a:prstGeom>
        </p:spPr>
      </p:pic>
    </p:spTree>
    <p:extLst>
      <p:ext uri="{BB962C8B-B14F-4D97-AF65-F5344CB8AC3E}">
        <p14:creationId xmlns:p14="http://schemas.microsoft.com/office/powerpoint/2010/main" val="279601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7366-5A54-0920-B89F-AA87B6FDE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0B62D-E761-1FB7-B48B-12B5D9EA79D0}"/>
              </a:ext>
            </a:extLst>
          </p:cNvPr>
          <p:cNvSpPr>
            <a:spLocks noGrp="1"/>
          </p:cNvSpPr>
          <p:nvPr>
            <p:ph type="title"/>
          </p:nvPr>
        </p:nvSpPr>
        <p:spPr/>
        <p:txBody>
          <a:bodyPr/>
          <a:lstStyle/>
          <a:p>
            <a:r>
              <a:rPr lang="en-US" dirty="0"/>
              <a:t>Intro to Statistical NLP </a:t>
            </a:r>
          </a:p>
        </p:txBody>
      </p:sp>
      <p:graphicFrame>
        <p:nvGraphicFramePr>
          <p:cNvPr id="4" name="Content Placeholder 3">
            <a:extLst>
              <a:ext uri="{FF2B5EF4-FFF2-40B4-BE49-F238E27FC236}">
                <a16:creationId xmlns:a16="http://schemas.microsoft.com/office/drawing/2014/main" id="{A71B001F-A718-F419-D79E-48F5A9F8B86B}"/>
              </a:ext>
            </a:extLst>
          </p:cNvPr>
          <p:cNvGraphicFramePr>
            <a:graphicFrameLocks noGrp="1"/>
          </p:cNvGraphicFramePr>
          <p:nvPr>
            <p:ph idx="1"/>
            <p:extLst>
              <p:ext uri="{D42A27DB-BD31-4B8C-83A1-F6EECF244321}">
                <p14:modId xmlns:p14="http://schemas.microsoft.com/office/powerpoint/2010/main" val="26003280"/>
              </p:ext>
            </p:extLst>
          </p:nvPr>
        </p:nvGraphicFramePr>
        <p:xfrm>
          <a:off x="639763" y="2633663"/>
          <a:ext cx="10891836" cy="3765638"/>
        </p:xfrm>
        <a:graphic>
          <a:graphicData uri="http://schemas.openxmlformats.org/drawingml/2006/table">
            <a:tbl>
              <a:tblPr firstRow="1" bandRow="1">
                <a:tableStyleId>{5C22544A-7EE6-4342-B048-85BDC9FD1C3A}</a:tableStyleId>
              </a:tblPr>
              <a:tblGrid>
                <a:gridCol w="2822965">
                  <a:extLst>
                    <a:ext uri="{9D8B030D-6E8A-4147-A177-3AD203B41FA5}">
                      <a16:colId xmlns:a16="http://schemas.microsoft.com/office/drawing/2014/main" val="1387043210"/>
                    </a:ext>
                  </a:extLst>
                </a:gridCol>
                <a:gridCol w="5338081">
                  <a:extLst>
                    <a:ext uri="{9D8B030D-6E8A-4147-A177-3AD203B41FA5}">
                      <a16:colId xmlns:a16="http://schemas.microsoft.com/office/drawing/2014/main" val="729141797"/>
                    </a:ext>
                  </a:extLst>
                </a:gridCol>
                <a:gridCol w="208280">
                  <a:extLst>
                    <a:ext uri="{9D8B030D-6E8A-4147-A177-3AD203B41FA5}">
                      <a16:colId xmlns:a16="http://schemas.microsoft.com/office/drawing/2014/main" val="2731210968"/>
                    </a:ext>
                  </a:extLst>
                </a:gridCol>
                <a:gridCol w="2522510">
                  <a:extLst>
                    <a:ext uri="{9D8B030D-6E8A-4147-A177-3AD203B41FA5}">
                      <a16:colId xmlns:a16="http://schemas.microsoft.com/office/drawing/2014/main" val="3972039156"/>
                    </a:ext>
                  </a:extLst>
                </a:gridCol>
              </a:tblGrid>
              <a:tr h="1113878">
                <a:tc>
                  <a:txBody>
                    <a:bodyPr/>
                    <a:lstStyle/>
                    <a:p>
                      <a:endParaRPr lang="en-US" dirty="0"/>
                    </a:p>
                  </a:txBody>
                  <a:tcPr>
                    <a:noFill/>
                  </a:tcPr>
                </a:tc>
                <a:tc>
                  <a:txBody>
                    <a:bodyPr/>
                    <a:lstStyle/>
                    <a:p>
                      <a:endParaRPr lang="en-US" dirty="0">
                        <a:solidFill>
                          <a:sysClr val="windowText" lastClr="000000"/>
                        </a:solidFill>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934514833"/>
                  </a:ext>
                </a:extLst>
              </a:tr>
              <a:tr h="370840">
                <a:tc>
                  <a:txBody>
                    <a:bodyPr/>
                    <a:lstStyle/>
                    <a:p>
                      <a:pPr algn="ctr"/>
                      <a:r>
                        <a:rPr lang="en-US" sz="2000" b="1" i="0" u="none" strike="noStrike" kern="1200" dirty="0">
                          <a:solidFill>
                            <a:sysClr val="windowText" lastClr="000000"/>
                          </a:solidFill>
                          <a:effectLst/>
                          <a:latin typeface="+mn-lt"/>
                          <a:ea typeface="+mn-ea"/>
                          <a:cs typeface="+mn-cs"/>
                        </a:rPr>
                        <a:t>LANGUAGE AMBIGUITY</a:t>
                      </a:r>
                    </a:p>
                    <a:p>
                      <a:pPr algn="ctr"/>
                      <a:r>
                        <a:rPr lang="en-US" sz="1600" b="0" i="0" u="none" strike="noStrike" kern="1200" dirty="0">
                          <a:solidFill>
                            <a:sysClr val="windowText" lastClr="000000"/>
                          </a:solidFill>
                          <a:effectLst/>
                          <a:latin typeface="+mn-lt"/>
                          <a:ea typeface="+mn-ea"/>
                          <a:cs typeface="+mn-cs"/>
                        </a:rPr>
                        <a:t>Handling of language ambiguity and adapting to new language patterns</a:t>
                      </a:r>
                      <a:r>
                        <a:rPr lang="en-US" sz="1800" b="0" i="0" u="none" strike="noStrike" kern="1200" dirty="0">
                          <a:solidFill>
                            <a:sysClr val="windowText" lastClr="000000"/>
                          </a:solidFill>
                          <a:effectLst/>
                          <a:latin typeface="+mn-lt"/>
                          <a:ea typeface="+mn-ea"/>
                          <a:cs typeface="+mn-cs"/>
                        </a:rPr>
                        <a:t>.</a:t>
                      </a:r>
                    </a:p>
                    <a:p>
                      <a:pPr algn="ctr"/>
                      <a:endParaRPr lang="en-US" sz="1600" b="0" i="0" u="none" strike="noStrike" kern="1200" dirty="0">
                        <a:solidFill>
                          <a:sysClr val="windowText" lastClr="0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ysClr val="windowText" lastClr="000000"/>
                          </a:solidFill>
                          <a:effectLst/>
                          <a:latin typeface="+mn-lt"/>
                          <a:ea typeface="+mn-ea"/>
                          <a:cs typeface="+mn-cs"/>
                        </a:rPr>
                        <a:t>Improved NLP systems' ability to deal with the inherent complexity of natural language.</a:t>
                      </a:r>
                    </a:p>
                    <a:p>
                      <a:pPr algn="ctr"/>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rgbClr val="000000"/>
                          </a:solidFill>
                          <a:latin typeface="+mn-lt"/>
                          <a:ea typeface="+mn-ea"/>
                          <a:cs typeface="+mn-cs"/>
                        </a:rPr>
                        <a:t>E.g., - A phrase like "He saw the man with a telescope" can be ambiguous (did he use a telescope or did the man have a telescope?). If the system has encountered similar sentences where "with a telescope" usually describes the tool being used, it may prioritize that interpretation.</a:t>
                      </a:r>
                    </a:p>
                  </a:txBody>
                  <a:tcPr>
                    <a:noFill/>
                  </a:tcPr>
                </a:tc>
                <a:tc>
                  <a:txBody>
                    <a:bodyPr/>
                    <a:lstStyle/>
                    <a:p>
                      <a:pPr algn="ctr"/>
                      <a:endParaRPr lang="en-US" dirty="0"/>
                    </a:p>
                  </a:txBody>
                  <a:tcPr>
                    <a:noFill/>
                  </a:tcPr>
                </a:tc>
                <a:tc>
                  <a:txBody>
                    <a:bodyPr/>
                    <a:lstStyle/>
                    <a:p>
                      <a:endParaRPr lang="en-US" dirty="0"/>
                    </a:p>
                  </a:txBody>
                  <a:tcPr>
                    <a:noFill/>
                  </a:tcPr>
                </a:tc>
                <a:extLst>
                  <a:ext uri="{0D108BD9-81ED-4DB2-BD59-A6C34878D82A}">
                    <a16:rowId xmlns:a16="http://schemas.microsoft.com/office/drawing/2014/main" val="962662213"/>
                  </a:ext>
                </a:extLst>
              </a:tr>
            </a:tbl>
          </a:graphicData>
        </a:graphic>
      </p:graphicFrame>
      <p:pic>
        <p:nvPicPr>
          <p:cNvPr id="9" name="Picture 8" descr="A stack of dice with black dots&#10;&#10;Description automatically generated">
            <a:extLst>
              <a:ext uri="{FF2B5EF4-FFF2-40B4-BE49-F238E27FC236}">
                <a16:creationId xmlns:a16="http://schemas.microsoft.com/office/drawing/2014/main" id="{A6579FFB-0214-A8FD-FBF8-EA068B8A0D96}"/>
              </a:ext>
            </a:extLst>
          </p:cNvPr>
          <p:cNvPicPr>
            <a:picLocks noChangeAspect="1"/>
          </p:cNvPicPr>
          <p:nvPr/>
        </p:nvPicPr>
        <p:blipFill>
          <a:blip r:embed="rId3"/>
          <a:stretch>
            <a:fillRect/>
          </a:stretch>
        </p:blipFill>
        <p:spPr>
          <a:xfrm>
            <a:off x="9185119" y="3532037"/>
            <a:ext cx="3006881" cy="2735011"/>
          </a:xfrm>
          <a:prstGeom prst="rect">
            <a:avLst/>
          </a:prstGeom>
        </p:spPr>
      </p:pic>
      <p:pic>
        <p:nvPicPr>
          <p:cNvPr id="5" name="Picture 4" descr="A group of arrows pointing to the side&#10;&#10;Description automatically generated">
            <a:extLst>
              <a:ext uri="{FF2B5EF4-FFF2-40B4-BE49-F238E27FC236}">
                <a16:creationId xmlns:a16="http://schemas.microsoft.com/office/drawing/2014/main" id="{9B485E45-BBBF-07D8-2E87-8F24D8085BB8}"/>
              </a:ext>
            </a:extLst>
          </p:cNvPr>
          <p:cNvPicPr>
            <a:picLocks noChangeAspect="1"/>
          </p:cNvPicPr>
          <p:nvPr/>
        </p:nvPicPr>
        <p:blipFill>
          <a:blip r:embed="rId4"/>
          <a:stretch>
            <a:fillRect/>
          </a:stretch>
        </p:blipFill>
        <p:spPr>
          <a:xfrm>
            <a:off x="1472870" y="2633663"/>
            <a:ext cx="1122180" cy="1176479"/>
          </a:xfrm>
          <a:prstGeom prst="rect">
            <a:avLst/>
          </a:prstGeom>
        </p:spPr>
      </p:pic>
    </p:spTree>
    <p:extLst>
      <p:ext uri="{BB962C8B-B14F-4D97-AF65-F5344CB8AC3E}">
        <p14:creationId xmlns:p14="http://schemas.microsoft.com/office/powerpoint/2010/main" val="90867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B2E97-8689-E59D-BCDC-4FFE41AC8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D787E-C829-0948-1987-0979EF83ACE2}"/>
              </a:ext>
            </a:extLst>
          </p:cNvPr>
          <p:cNvSpPr>
            <a:spLocks noGrp="1"/>
          </p:cNvSpPr>
          <p:nvPr>
            <p:ph type="title"/>
          </p:nvPr>
        </p:nvSpPr>
        <p:spPr/>
        <p:txBody>
          <a:bodyPr>
            <a:normAutofit/>
          </a:bodyPr>
          <a:lstStyle/>
          <a:p>
            <a:r>
              <a:rPr lang="en-US" sz="3600" dirty="0">
                <a:solidFill>
                  <a:srgbClr val="000000"/>
                </a:solidFill>
              </a:rPr>
              <a:t>N-Grams &amp; Language Models</a:t>
            </a:r>
          </a:p>
        </p:txBody>
      </p:sp>
      <p:sp>
        <p:nvSpPr>
          <p:cNvPr id="4" name="TextBox 3">
            <a:extLst>
              <a:ext uri="{FF2B5EF4-FFF2-40B4-BE49-F238E27FC236}">
                <a16:creationId xmlns:a16="http://schemas.microsoft.com/office/drawing/2014/main" id="{258D3F07-EBF3-C72B-526A-48F2F2B32D36}"/>
              </a:ext>
            </a:extLst>
          </p:cNvPr>
          <p:cNvSpPr txBox="1"/>
          <p:nvPr/>
        </p:nvSpPr>
        <p:spPr>
          <a:xfrm>
            <a:off x="640079" y="2238048"/>
            <a:ext cx="9841045" cy="461665"/>
          </a:xfrm>
          <a:prstGeom prst="rect">
            <a:avLst/>
          </a:prstGeom>
          <a:noFill/>
        </p:spPr>
        <p:txBody>
          <a:bodyPr wrap="square" rtlCol="0">
            <a:spAutoFit/>
          </a:bodyPr>
          <a:lstStyle/>
          <a:p>
            <a:r>
              <a:rPr lang="en-US" sz="2400" dirty="0">
                <a:solidFill>
                  <a:srgbClr val="000000"/>
                </a:solidFill>
                <a:latin typeface="-webkit-standard"/>
              </a:rPr>
              <a:t>Using n-grams and probabilistic language models to predict word sequences</a:t>
            </a:r>
          </a:p>
        </p:txBody>
      </p:sp>
      <p:pic>
        <p:nvPicPr>
          <p:cNvPr id="9" name="Picture 8" descr="A blue x in a circle&#10;&#10;Description automatically generated">
            <a:extLst>
              <a:ext uri="{FF2B5EF4-FFF2-40B4-BE49-F238E27FC236}">
                <a16:creationId xmlns:a16="http://schemas.microsoft.com/office/drawing/2014/main" id="{45A8A09C-FE84-ECC3-5CE8-CC67CD19C2BF}"/>
              </a:ext>
            </a:extLst>
          </p:cNvPr>
          <p:cNvPicPr>
            <a:picLocks noChangeAspect="1"/>
          </p:cNvPicPr>
          <p:nvPr/>
        </p:nvPicPr>
        <p:blipFill>
          <a:blip r:embed="rId3"/>
          <a:stretch>
            <a:fillRect/>
          </a:stretch>
        </p:blipFill>
        <p:spPr>
          <a:xfrm>
            <a:off x="984042" y="3566160"/>
            <a:ext cx="1879704" cy="1879704"/>
          </a:xfrm>
          <a:prstGeom prst="rect">
            <a:avLst/>
          </a:prstGeom>
        </p:spPr>
      </p:pic>
      <p:sp>
        <p:nvSpPr>
          <p:cNvPr id="6" name="Content Placeholder 5">
            <a:extLst>
              <a:ext uri="{FF2B5EF4-FFF2-40B4-BE49-F238E27FC236}">
                <a16:creationId xmlns:a16="http://schemas.microsoft.com/office/drawing/2014/main" id="{0733910D-C260-C092-A3F6-F1D8996D4565}"/>
              </a:ext>
            </a:extLst>
          </p:cNvPr>
          <p:cNvSpPr>
            <a:spLocks noGrp="1"/>
          </p:cNvSpPr>
          <p:nvPr>
            <p:ph idx="1"/>
          </p:nvPr>
        </p:nvSpPr>
        <p:spPr>
          <a:xfrm>
            <a:off x="3971924" y="3100387"/>
            <a:ext cx="7950902" cy="3328987"/>
          </a:xfrm>
        </p:spPr>
        <p:txBody>
          <a:bodyPr>
            <a:normAutofit fontScale="92500" lnSpcReduction="10000"/>
          </a:bodyPr>
          <a:lstStyle/>
          <a:p>
            <a:pPr marL="285750" indent="-285750">
              <a:spcAft>
                <a:spcPts val="1800"/>
              </a:spcAft>
              <a:buClr>
                <a:schemeClr val="accent1">
                  <a:lumMod val="75000"/>
                </a:schemeClr>
              </a:buClr>
              <a:buFont typeface="Wingdings" pitchFamily="2" charset="2"/>
              <a:buChar char="q"/>
            </a:pPr>
            <a:r>
              <a:rPr lang="en-US" sz="1600" b="1" dirty="0">
                <a:solidFill>
                  <a:schemeClr val="tx1"/>
                </a:solidFill>
              </a:rPr>
              <a:t>N-grams are </a:t>
            </a:r>
            <a:r>
              <a:rPr lang="en-US" sz="1600" b="1" dirty="0"/>
              <a:t>adjacent</a:t>
            </a:r>
            <a:r>
              <a:rPr lang="en-US" sz="1600" b="1" dirty="0">
                <a:solidFill>
                  <a:schemeClr val="tx1"/>
                </a:solidFill>
              </a:rPr>
              <a:t> sequences of n words.</a:t>
            </a:r>
          </a:p>
          <a:p>
            <a:pPr marL="285750" indent="-285750">
              <a:spcAft>
                <a:spcPts val="1800"/>
              </a:spcAft>
              <a:buClr>
                <a:schemeClr val="accent1">
                  <a:lumMod val="75000"/>
                </a:schemeClr>
              </a:buClr>
              <a:buFont typeface="Wingdings" pitchFamily="2" charset="2"/>
              <a:buChar char="q"/>
            </a:pPr>
            <a:r>
              <a:rPr lang="en-US" sz="1600" b="1" dirty="0">
                <a:solidFill>
                  <a:schemeClr val="tx1"/>
                </a:solidFill>
              </a:rPr>
              <a:t>Used to estimate the probability of word sequences in a large corpus of text.</a:t>
            </a:r>
          </a:p>
          <a:p>
            <a:pPr marL="285750" indent="-285750">
              <a:spcAft>
                <a:spcPts val="600"/>
              </a:spcAft>
              <a:buClr>
                <a:schemeClr val="accent1">
                  <a:lumMod val="75000"/>
                </a:schemeClr>
              </a:buClr>
              <a:buFont typeface="Wingdings" pitchFamily="2" charset="2"/>
              <a:buChar char="q"/>
            </a:pPr>
            <a:r>
              <a:rPr lang="en-US" sz="1600" b="1" dirty="0">
                <a:solidFill>
                  <a:schemeClr val="tx1"/>
                </a:solidFill>
              </a:rPr>
              <a:t>Analyze the frequency and patterns of n-gram occurrences to:</a:t>
            </a:r>
          </a:p>
          <a:p>
            <a:pPr marL="285750" indent="-285750">
              <a:spcBef>
                <a:spcPts val="400"/>
              </a:spcBef>
              <a:buClr>
                <a:schemeClr val="accent1">
                  <a:lumMod val="75000"/>
                </a:schemeClr>
              </a:buClr>
              <a:buFont typeface="Arial" panose="020B0604020202020204" pitchFamily="34" charset="0"/>
              <a:buChar char="•"/>
            </a:pPr>
            <a:r>
              <a:rPr lang="en-US" sz="1600" dirty="0">
                <a:solidFill>
                  <a:schemeClr val="tx1"/>
                </a:solidFill>
              </a:rPr>
              <a:t>Gain insights into language usage and trends.</a:t>
            </a:r>
          </a:p>
          <a:p>
            <a:pPr marL="285750" indent="-285750">
              <a:spcBef>
                <a:spcPts val="400"/>
              </a:spcBef>
              <a:buClr>
                <a:schemeClr val="accent1">
                  <a:lumMod val="75000"/>
                </a:schemeClr>
              </a:buClr>
              <a:buFont typeface="Arial" panose="020B0604020202020204" pitchFamily="34" charset="0"/>
              <a:buChar char="•"/>
            </a:pPr>
            <a:r>
              <a:rPr lang="en-US" sz="1600" dirty="0">
                <a:solidFill>
                  <a:schemeClr val="tx1"/>
                </a:solidFill>
              </a:rPr>
              <a:t>Enhance the ability to predict word sequences effectively.</a:t>
            </a:r>
          </a:p>
          <a:p>
            <a:pPr marL="285750" indent="-285750">
              <a:spcBef>
                <a:spcPts val="400"/>
              </a:spcBef>
              <a:buClr>
                <a:schemeClr val="accent1">
                  <a:lumMod val="75000"/>
                </a:schemeClr>
              </a:buClr>
              <a:buFont typeface="Arial" panose="020B0604020202020204" pitchFamily="34" charset="0"/>
              <a:buChar char="•"/>
            </a:pPr>
            <a:endParaRPr lang="en-US" sz="1600" dirty="0"/>
          </a:p>
          <a:p>
            <a:pPr marL="0" indent="0">
              <a:spcBef>
                <a:spcPts val="400"/>
              </a:spcBef>
              <a:buClr>
                <a:schemeClr val="accent1">
                  <a:lumMod val="75000"/>
                </a:schemeClr>
              </a:buClr>
              <a:buNone/>
            </a:pPr>
            <a:r>
              <a:rPr lang="en-US" sz="1400" i="1" dirty="0">
                <a:solidFill>
                  <a:srgbClr val="000000"/>
                </a:solidFill>
              </a:rPr>
              <a:t>Using n-gram models, a predictive text system calculates the probability of the next word based on the previous ones. For example, in the phrase "I am going to the," the system determines that "store" or "park" is more likely to follow than "table" or "flower" based on statistical patterns observed in training data.</a:t>
            </a:r>
          </a:p>
          <a:p>
            <a:pPr marL="0" indent="0">
              <a:spcBef>
                <a:spcPts val="400"/>
              </a:spcBef>
              <a:buClr>
                <a:schemeClr val="accent1">
                  <a:lumMod val="75000"/>
                </a:schemeClr>
              </a:buClr>
              <a:buNone/>
            </a:pPr>
            <a:endParaRPr lang="en-US" sz="1600" dirty="0">
              <a:solidFill>
                <a:schemeClr val="tx1"/>
              </a:solidFill>
            </a:endParaRPr>
          </a:p>
          <a:p>
            <a:endParaRPr lang="en-US" dirty="0"/>
          </a:p>
        </p:txBody>
      </p:sp>
    </p:spTree>
    <p:extLst>
      <p:ext uri="{BB962C8B-B14F-4D97-AF65-F5344CB8AC3E}">
        <p14:creationId xmlns:p14="http://schemas.microsoft.com/office/powerpoint/2010/main" val="27451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B60C2-CC2C-1E6B-5802-32CFA83A7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B2F52-AADA-77CF-1E69-8451E0C7D289}"/>
              </a:ext>
            </a:extLst>
          </p:cNvPr>
          <p:cNvSpPr>
            <a:spLocks noGrp="1"/>
          </p:cNvSpPr>
          <p:nvPr>
            <p:ph type="title"/>
          </p:nvPr>
        </p:nvSpPr>
        <p:spPr/>
        <p:txBody>
          <a:bodyPr>
            <a:normAutofit/>
          </a:bodyPr>
          <a:lstStyle/>
          <a:p>
            <a:r>
              <a:rPr lang="en-US" sz="3600" dirty="0">
                <a:solidFill>
                  <a:srgbClr val="000000"/>
                </a:solidFill>
              </a:rPr>
              <a:t>N-Grams &amp; Language Models</a:t>
            </a:r>
          </a:p>
        </p:txBody>
      </p:sp>
      <p:sp>
        <p:nvSpPr>
          <p:cNvPr id="4" name="TextBox 3">
            <a:extLst>
              <a:ext uri="{FF2B5EF4-FFF2-40B4-BE49-F238E27FC236}">
                <a16:creationId xmlns:a16="http://schemas.microsoft.com/office/drawing/2014/main" id="{FFF1E8C2-B587-8D2E-8828-16A4C84E2E07}"/>
              </a:ext>
            </a:extLst>
          </p:cNvPr>
          <p:cNvSpPr txBox="1"/>
          <p:nvPr/>
        </p:nvSpPr>
        <p:spPr>
          <a:xfrm>
            <a:off x="640079" y="2238048"/>
            <a:ext cx="9841045" cy="461665"/>
          </a:xfrm>
          <a:prstGeom prst="rect">
            <a:avLst/>
          </a:prstGeom>
          <a:noFill/>
        </p:spPr>
        <p:txBody>
          <a:bodyPr wrap="square" rtlCol="0">
            <a:spAutoFit/>
          </a:bodyPr>
          <a:lstStyle/>
          <a:p>
            <a:r>
              <a:rPr lang="en-US" sz="2400" dirty="0">
                <a:solidFill>
                  <a:srgbClr val="000000"/>
                </a:solidFill>
                <a:latin typeface="-webkit-standard"/>
              </a:rPr>
              <a:t>Using n-grams and probabilistic language models to predict word sequences</a:t>
            </a:r>
          </a:p>
        </p:txBody>
      </p:sp>
      <p:sp>
        <p:nvSpPr>
          <p:cNvPr id="6" name="Content Placeholder 5">
            <a:extLst>
              <a:ext uri="{FF2B5EF4-FFF2-40B4-BE49-F238E27FC236}">
                <a16:creationId xmlns:a16="http://schemas.microsoft.com/office/drawing/2014/main" id="{31464821-9370-46B8-4920-2CB645C0D489}"/>
              </a:ext>
            </a:extLst>
          </p:cNvPr>
          <p:cNvSpPr>
            <a:spLocks noGrp="1"/>
          </p:cNvSpPr>
          <p:nvPr>
            <p:ph idx="1"/>
          </p:nvPr>
        </p:nvSpPr>
        <p:spPr>
          <a:xfrm>
            <a:off x="3971924" y="3100387"/>
            <a:ext cx="7815264" cy="1569393"/>
          </a:xfrm>
        </p:spPr>
        <p:txBody>
          <a:bodyPr>
            <a:normAutofit fontScale="92500" lnSpcReduction="20000"/>
          </a:bodyPr>
          <a:lstStyle/>
          <a:p>
            <a:pPr marL="285750" indent="-285750">
              <a:spcAft>
                <a:spcPts val="1800"/>
              </a:spcAft>
              <a:buClr>
                <a:schemeClr val="accent1">
                  <a:lumMod val="75000"/>
                </a:schemeClr>
              </a:buClr>
              <a:buFont typeface="Wingdings" pitchFamily="2" charset="2"/>
              <a:buChar char="q"/>
            </a:pPr>
            <a:r>
              <a:rPr lang="en-US" b="1" dirty="0"/>
              <a:t>2-grams (bigrams)</a:t>
            </a:r>
            <a:r>
              <a:rPr lang="en-US" dirty="0"/>
              <a:t>: "</a:t>
            </a:r>
            <a:r>
              <a:rPr lang="en-US" b="1" dirty="0">
                <a:solidFill>
                  <a:schemeClr val="accent1">
                    <a:lumMod val="75000"/>
                  </a:schemeClr>
                </a:solidFill>
              </a:rPr>
              <a:t>The cat</a:t>
            </a:r>
            <a:r>
              <a:rPr lang="en-US" dirty="0"/>
              <a:t>", "</a:t>
            </a:r>
            <a:r>
              <a:rPr lang="en-US" b="1" dirty="0">
                <a:solidFill>
                  <a:schemeClr val="accent1">
                    <a:lumMod val="75000"/>
                  </a:schemeClr>
                </a:solidFill>
              </a:rPr>
              <a:t>cat sat</a:t>
            </a:r>
            <a:r>
              <a:rPr lang="en-US" dirty="0"/>
              <a:t>", "</a:t>
            </a:r>
            <a:r>
              <a:rPr lang="en-US" dirty="0">
                <a:solidFill>
                  <a:schemeClr val="accent1">
                    <a:lumMod val="75000"/>
                  </a:schemeClr>
                </a:solidFill>
              </a:rPr>
              <a:t>sat on</a:t>
            </a:r>
            <a:r>
              <a:rPr lang="en-US" dirty="0"/>
              <a:t>", "</a:t>
            </a:r>
            <a:r>
              <a:rPr lang="en-US" dirty="0">
                <a:solidFill>
                  <a:schemeClr val="accent1">
                    <a:lumMod val="75000"/>
                  </a:schemeClr>
                </a:solidFill>
              </a:rPr>
              <a:t>on the</a:t>
            </a:r>
            <a:r>
              <a:rPr lang="en-US" dirty="0"/>
              <a:t>", "</a:t>
            </a:r>
            <a:r>
              <a:rPr lang="en-US" dirty="0">
                <a:solidFill>
                  <a:schemeClr val="accent1">
                    <a:lumMod val="75000"/>
                  </a:schemeClr>
                </a:solidFill>
              </a:rPr>
              <a:t>the mat</a:t>
            </a:r>
            <a:r>
              <a:rPr lang="en-US" dirty="0"/>
              <a:t>”</a:t>
            </a:r>
          </a:p>
          <a:p>
            <a:pPr marL="285750" indent="-285750">
              <a:spcAft>
                <a:spcPts val="1800"/>
              </a:spcAft>
              <a:buClr>
                <a:schemeClr val="accent1">
                  <a:lumMod val="75000"/>
                </a:schemeClr>
              </a:buClr>
              <a:buFont typeface="Wingdings" pitchFamily="2" charset="2"/>
              <a:buChar char="q"/>
            </a:pPr>
            <a:r>
              <a:rPr lang="en-US" b="1" dirty="0"/>
              <a:t>3-grams (trigrams)</a:t>
            </a:r>
            <a:r>
              <a:rPr lang="en-US" dirty="0"/>
              <a:t>: "</a:t>
            </a:r>
            <a:r>
              <a:rPr lang="en-US" dirty="0">
                <a:solidFill>
                  <a:schemeClr val="accent6">
                    <a:lumMod val="75000"/>
                  </a:schemeClr>
                </a:solidFill>
              </a:rPr>
              <a:t>The cat sat</a:t>
            </a:r>
            <a:r>
              <a:rPr lang="en-US" dirty="0"/>
              <a:t>", "</a:t>
            </a:r>
            <a:r>
              <a:rPr lang="en-US" dirty="0">
                <a:solidFill>
                  <a:schemeClr val="accent6">
                    <a:lumMod val="75000"/>
                  </a:schemeClr>
                </a:solidFill>
              </a:rPr>
              <a:t>cat sat on</a:t>
            </a:r>
            <a:r>
              <a:rPr lang="en-US" dirty="0"/>
              <a:t>", "</a:t>
            </a:r>
            <a:r>
              <a:rPr lang="en-US" dirty="0">
                <a:solidFill>
                  <a:schemeClr val="accent6">
                    <a:lumMod val="75000"/>
                  </a:schemeClr>
                </a:solidFill>
              </a:rPr>
              <a:t>sat on the</a:t>
            </a:r>
            <a:r>
              <a:rPr lang="en-US" dirty="0"/>
              <a:t>", "</a:t>
            </a:r>
            <a:r>
              <a:rPr lang="en-US" dirty="0">
                <a:solidFill>
                  <a:schemeClr val="accent6">
                    <a:lumMod val="75000"/>
                  </a:schemeClr>
                </a:solidFill>
              </a:rPr>
              <a:t>on the mat</a:t>
            </a:r>
            <a:r>
              <a:rPr lang="en-US" dirty="0"/>
              <a:t>"</a:t>
            </a:r>
          </a:p>
          <a:p>
            <a:pPr marL="0" indent="0">
              <a:spcAft>
                <a:spcPts val="1800"/>
              </a:spcAft>
              <a:buClr>
                <a:schemeClr val="accent1">
                  <a:lumMod val="75000"/>
                </a:schemeClr>
              </a:buClr>
              <a:buNone/>
            </a:pPr>
            <a:endParaRPr lang="en-US" b="1" dirty="0">
              <a:solidFill>
                <a:schemeClr val="tx1"/>
              </a:solidFill>
            </a:endParaRPr>
          </a:p>
        </p:txBody>
      </p:sp>
      <p:pic>
        <p:nvPicPr>
          <p:cNvPr id="3" name="Picture 2" descr="A colorful puzzle piece in a light bulb shape&#10;&#10;Description automatically generated">
            <a:extLst>
              <a:ext uri="{FF2B5EF4-FFF2-40B4-BE49-F238E27FC236}">
                <a16:creationId xmlns:a16="http://schemas.microsoft.com/office/drawing/2014/main" id="{93E34A5F-AA0C-4EA3-FC64-470D38025941}"/>
              </a:ext>
            </a:extLst>
          </p:cNvPr>
          <p:cNvPicPr>
            <a:picLocks noChangeAspect="1"/>
          </p:cNvPicPr>
          <p:nvPr/>
        </p:nvPicPr>
        <p:blipFill>
          <a:blip r:embed="rId3"/>
          <a:stretch>
            <a:fillRect/>
          </a:stretch>
        </p:blipFill>
        <p:spPr>
          <a:xfrm>
            <a:off x="924889" y="2718057"/>
            <a:ext cx="1818311" cy="1970412"/>
          </a:xfrm>
          <a:prstGeom prst="rect">
            <a:avLst/>
          </a:prstGeom>
        </p:spPr>
      </p:pic>
      <p:sp>
        <p:nvSpPr>
          <p:cNvPr id="5" name="TextBox 4">
            <a:extLst>
              <a:ext uri="{FF2B5EF4-FFF2-40B4-BE49-F238E27FC236}">
                <a16:creationId xmlns:a16="http://schemas.microsoft.com/office/drawing/2014/main" id="{2EEE2163-2B73-0CF6-4AD5-E022E04BC231}"/>
              </a:ext>
            </a:extLst>
          </p:cNvPr>
          <p:cNvSpPr txBox="1"/>
          <p:nvPr/>
        </p:nvSpPr>
        <p:spPr>
          <a:xfrm>
            <a:off x="404812" y="4829175"/>
            <a:ext cx="11787188" cy="2030620"/>
          </a:xfrm>
          <a:prstGeom prst="rect">
            <a:avLst/>
          </a:prstGeom>
          <a:noFill/>
        </p:spPr>
        <p:txBody>
          <a:bodyPr wrap="square" rtlCol="0">
            <a:spAutoFit/>
          </a:bodyPr>
          <a:lstStyle/>
          <a:p>
            <a:pPr>
              <a:lnSpc>
                <a:spcPct val="150000"/>
              </a:lnSpc>
            </a:pPr>
            <a:r>
              <a:rPr lang="en-US" sz="2000" b="1" dirty="0"/>
              <a:t>   </a:t>
            </a:r>
            <a:r>
              <a:rPr lang="en-US" sz="2000" b="1" u="sng" dirty="0"/>
              <a:t> Applications:</a:t>
            </a:r>
            <a:endParaRPr lang="en-US" sz="2000" u="sng" dirty="0"/>
          </a:p>
          <a:p>
            <a:pPr marL="285750" indent="-285750">
              <a:buClr>
                <a:schemeClr val="accent1">
                  <a:lumMod val="75000"/>
                </a:schemeClr>
              </a:buClr>
              <a:buFont typeface="Wingdings" pitchFamily="2" charset="2"/>
              <a:buChar char="Ø"/>
            </a:pPr>
            <a:r>
              <a:rPr lang="en-US" b="1" dirty="0"/>
              <a:t>Text Generation -</a:t>
            </a:r>
            <a:r>
              <a:rPr lang="en-US" dirty="0"/>
              <a:t> integral to generating text that mimics human language. </a:t>
            </a:r>
            <a:r>
              <a:rPr lang="en-US" dirty="0">
                <a:solidFill>
                  <a:srgbClr val="000000"/>
                </a:solidFill>
              </a:rPr>
              <a:t>Effective for auto-completion tools, chatbots, etc.</a:t>
            </a:r>
          </a:p>
          <a:p>
            <a:pPr>
              <a:buClr>
                <a:schemeClr val="accent1">
                  <a:lumMod val="75000"/>
                </a:schemeClr>
              </a:buClr>
            </a:pPr>
            <a:r>
              <a:rPr lang="en-US" sz="1400" i="1" dirty="0">
                <a:solidFill>
                  <a:srgbClr val="000000"/>
                </a:solidFill>
              </a:rPr>
              <a:t>E.g., - In predictive texting on smartphones, a trigram model might suggest the word ”doing" after the user types ”How are you</a:t>
            </a:r>
            <a:r>
              <a:rPr lang="en-US" dirty="0">
                <a:solidFill>
                  <a:srgbClr val="000000"/>
                </a:solidFill>
              </a:rPr>
              <a:t>”</a:t>
            </a:r>
          </a:p>
          <a:p>
            <a:pPr marL="285750" indent="-285750">
              <a:buClr>
                <a:schemeClr val="accent1">
                  <a:lumMod val="75000"/>
                </a:schemeClr>
              </a:buClr>
              <a:buFont typeface="Wingdings" pitchFamily="2" charset="2"/>
              <a:buChar char="Ø"/>
            </a:pPr>
            <a:endParaRPr lang="en-US" dirty="0"/>
          </a:p>
          <a:p>
            <a:pPr marL="285750" indent="-285750">
              <a:lnSpc>
                <a:spcPct val="150000"/>
              </a:lnSpc>
              <a:buClr>
                <a:schemeClr val="accent1">
                  <a:lumMod val="75000"/>
                </a:schemeClr>
              </a:buClr>
              <a:buFont typeface="Wingdings" pitchFamily="2" charset="2"/>
              <a:buChar char="Ø"/>
            </a:pPr>
            <a:endParaRPr lang="en-US" dirty="0"/>
          </a:p>
        </p:txBody>
      </p:sp>
    </p:spTree>
    <p:extLst>
      <p:ext uri="{BB962C8B-B14F-4D97-AF65-F5344CB8AC3E}">
        <p14:creationId xmlns:p14="http://schemas.microsoft.com/office/powerpoint/2010/main" val="10415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971BA-6709-70AA-2805-B4B252EFF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222D0-AB89-67F1-43A8-C1271AE1B163}"/>
              </a:ext>
            </a:extLst>
          </p:cNvPr>
          <p:cNvSpPr>
            <a:spLocks noGrp="1"/>
          </p:cNvSpPr>
          <p:nvPr>
            <p:ph type="title"/>
          </p:nvPr>
        </p:nvSpPr>
        <p:spPr/>
        <p:txBody>
          <a:bodyPr>
            <a:normAutofit/>
          </a:bodyPr>
          <a:lstStyle/>
          <a:p>
            <a:r>
              <a:rPr lang="en-US" sz="3600" dirty="0">
                <a:solidFill>
                  <a:srgbClr val="000000"/>
                </a:solidFill>
              </a:rPr>
              <a:t>N-Grams &amp; Language Models</a:t>
            </a:r>
          </a:p>
        </p:txBody>
      </p:sp>
      <p:sp>
        <p:nvSpPr>
          <p:cNvPr id="4" name="TextBox 3">
            <a:extLst>
              <a:ext uri="{FF2B5EF4-FFF2-40B4-BE49-F238E27FC236}">
                <a16:creationId xmlns:a16="http://schemas.microsoft.com/office/drawing/2014/main" id="{97D880F5-2CE0-7AD2-4891-799702FEC3C1}"/>
              </a:ext>
            </a:extLst>
          </p:cNvPr>
          <p:cNvSpPr txBox="1"/>
          <p:nvPr/>
        </p:nvSpPr>
        <p:spPr>
          <a:xfrm>
            <a:off x="640079" y="2238048"/>
            <a:ext cx="9841045" cy="461665"/>
          </a:xfrm>
          <a:prstGeom prst="rect">
            <a:avLst/>
          </a:prstGeom>
          <a:noFill/>
        </p:spPr>
        <p:txBody>
          <a:bodyPr wrap="square" rtlCol="0">
            <a:spAutoFit/>
          </a:bodyPr>
          <a:lstStyle/>
          <a:p>
            <a:r>
              <a:rPr lang="en-US" sz="2400" dirty="0">
                <a:solidFill>
                  <a:srgbClr val="000000"/>
                </a:solidFill>
                <a:latin typeface="-webkit-standard"/>
              </a:rPr>
              <a:t>Using n-grams and probabilistic language models to predict word sequences</a:t>
            </a:r>
          </a:p>
        </p:txBody>
      </p:sp>
      <p:sp>
        <p:nvSpPr>
          <p:cNvPr id="6" name="Content Placeholder 5">
            <a:extLst>
              <a:ext uri="{FF2B5EF4-FFF2-40B4-BE49-F238E27FC236}">
                <a16:creationId xmlns:a16="http://schemas.microsoft.com/office/drawing/2014/main" id="{9C12A07B-3558-83E6-7C5F-8DFAB3A4E44E}"/>
              </a:ext>
            </a:extLst>
          </p:cNvPr>
          <p:cNvSpPr>
            <a:spLocks noGrp="1"/>
          </p:cNvSpPr>
          <p:nvPr>
            <p:ph idx="1"/>
          </p:nvPr>
        </p:nvSpPr>
        <p:spPr>
          <a:xfrm>
            <a:off x="3971924" y="3100387"/>
            <a:ext cx="7815264" cy="1569393"/>
          </a:xfrm>
        </p:spPr>
        <p:txBody>
          <a:bodyPr>
            <a:normAutofit fontScale="92500" lnSpcReduction="20000"/>
          </a:bodyPr>
          <a:lstStyle/>
          <a:p>
            <a:pPr marL="285750" indent="-285750">
              <a:spcAft>
                <a:spcPts val="1800"/>
              </a:spcAft>
              <a:buClr>
                <a:schemeClr val="accent1">
                  <a:lumMod val="75000"/>
                </a:schemeClr>
              </a:buClr>
              <a:buFont typeface="Wingdings" pitchFamily="2" charset="2"/>
              <a:buChar char="q"/>
            </a:pPr>
            <a:r>
              <a:rPr lang="en-US" b="1" dirty="0"/>
              <a:t>2-grams (bigrams)</a:t>
            </a:r>
            <a:r>
              <a:rPr lang="en-US" dirty="0"/>
              <a:t>: "</a:t>
            </a:r>
            <a:r>
              <a:rPr lang="en-US" b="1" dirty="0">
                <a:solidFill>
                  <a:schemeClr val="accent1">
                    <a:lumMod val="75000"/>
                  </a:schemeClr>
                </a:solidFill>
              </a:rPr>
              <a:t>The cat</a:t>
            </a:r>
            <a:r>
              <a:rPr lang="en-US" dirty="0"/>
              <a:t>", "</a:t>
            </a:r>
            <a:r>
              <a:rPr lang="en-US" b="1" dirty="0">
                <a:solidFill>
                  <a:schemeClr val="accent1">
                    <a:lumMod val="75000"/>
                  </a:schemeClr>
                </a:solidFill>
              </a:rPr>
              <a:t>cat sat</a:t>
            </a:r>
            <a:r>
              <a:rPr lang="en-US" dirty="0"/>
              <a:t>", "</a:t>
            </a:r>
            <a:r>
              <a:rPr lang="en-US" dirty="0">
                <a:solidFill>
                  <a:schemeClr val="accent1">
                    <a:lumMod val="75000"/>
                  </a:schemeClr>
                </a:solidFill>
              </a:rPr>
              <a:t>sat on</a:t>
            </a:r>
            <a:r>
              <a:rPr lang="en-US" dirty="0"/>
              <a:t>", "</a:t>
            </a:r>
            <a:r>
              <a:rPr lang="en-US" dirty="0">
                <a:solidFill>
                  <a:schemeClr val="accent1">
                    <a:lumMod val="75000"/>
                  </a:schemeClr>
                </a:solidFill>
              </a:rPr>
              <a:t>on the</a:t>
            </a:r>
            <a:r>
              <a:rPr lang="en-US" dirty="0"/>
              <a:t>", "</a:t>
            </a:r>
            <a:r>
              <a:rPr lang="en-US" dirty="0">
                <a:solidFill>
                  <a:schemeClr val="accent1">
                    <a:lumMod val="75000"/>
                  </a:schemeClr>
                </a:solidFill>
              </a:rPr>
              <a:t>the mat</a:t>
            </a:r>
            <a:r>
              <a:rPr lang="en-US" dirty="0"/>
              <a:t>”</a:t>
            </a:r>
          </a:p>
          <a:p>
            <a:pPr marL="285750" indent="-285750">
              <a:spcAft>
                <a:spcPts val="1800"/>
              </a:spcAft>
              <a:buClr>
                <a:schemeClr val="accent1">
                  <a:lumMod val="75000"/>
                </a:schemeClr>
              </a:buClr>
              <a:buFont typeface="Wingdings" pitchFamily="2" charset="2"/>
              <a:buChar char="q"/>
            </a:pPr>
            <a:r>
              <a:rPr lang="en-US" b="1" dirty="0"/>
              <a:t>3-grams (trigrams)</a:t>
            </a:r>
            <a:r>
              <a:rPr lang="en-US" dirty="0"/>
              <a:t>: "</a:t>
            </a:r>
            <a:r>
              <a:rPr lang="en-US" dirty="0">
                <a:solidFill>
                  <a:schemeClr val="accent6">
                    <a:lumMod val="75000"/>
                  </a:schemeClr>
                </a:solidFill>
              </a:rPr>
              <a:t>The cat sat</a:t>
            </a:r>
            <a:r>
              <a:rPr lang="en-US" dirty="0"/>
              <a:t>", "</a:t>
            </a:r>
            <a:r>
              <a:rPr lang="en-US" dirty="0">
                <a:solidFill>
                  <a:schemeClr val="accent6">
                    <a:lumMod val="75000"/>
                  </a:schemeClr>
                </a:solidFill>
              </a:rPr>
              <a:t>cat sat on</a:t>
            </a:r>
            <a:r>
              <a:rPr lang="en-US" dirty="0"/>
              <a:t>", "</a:t>
            </a:r>
            <a:r>
              <a:rPr lang="en-US" dirty="0">
                <a:solidFill>
                  <a:schemeClr val="accent6">
                    <a:lumMod val="75000"/>
                  </a:schemeClr>
                </a:solidFill>
              </a:rPr>
              <a:t>sat on the</a:t>
            </a:r>
            <a:r>
              <a:rPr lang="en-US" dirty="0"/>
              <a:t>", "</a:t>
            </a:r>
            <a:r>
              <a:rPr lang="en-US" dirty="0">
                <a:solidFill>
                  <a:schemeClr val="accent6">
                    <a:lumMod val="75000"/>
                  </a:schemeClr>
                </a:solidFill>
              </a:rPr>
              <a:t>on the mat</a:t>
            </a:r>
            <a:r>
              <a:rPr lang="en-US" dirty="0"/>
              <a:t>"</a:t>
            </a:r>
          </a:p>
          <a:p>
            <a:pPr marL="0" indent="0">
              <a:spcAft>
                <a:spcPts val="1800"/>
              </a:spcAft>
              <a:buClr>
                <a:schemeClr val="accent1">
                  <a:lumMod val="75000"/>
                </a:schemeClr>
              </a:buClr>
              <a:buNone/>
            </a:pPr>
            <a:endParaRPr lang="en-US" b="1" dirty="0">
              <a:solidFill>
                <a:schemeClr val="tx1"/>
              </a:solidFill>
            </a:endParaRPr>
          </a:p>
        </p:txBody>
      </p:sp>
      <p:pic>
        <p:nvPicPr>
          <p:cNvPr id="3" name="Picture 2" descr="A colorful puzzle piece in a light bulb shape&#10;&#10;Description automatically generated">
            <a:extLst>
              <a:ext uri="{FF2B5EF4-FFF2-40B4-BE49-F238E27FC236}">
                <a16:creationId xmlns:a16="http://schemas.microsoft.com/office/drawing/2014/main" id="{19F45B49-AA6B-312F-E86D-27FFA2D207CA}"/>
              </a:ext>
            </a:extLst>
          </p:cNvPr>
          <p:cNvPicPr>
            <a:picLocks noChangeAspect="1"/>
          </p:cNvPicPr>
          <p:nvPr/>
        </p:nvPicPr>
        <p:blipFill>
          <a:blip r:embed="rId3"/>
          <a:stretch>
            <a:fillRect/>
          </a:stretch>
        </p:blipFill>
        <p:spPr>
          <a:xfrm>
            <a:off x="924889" y="2718057"/>
            <a:ext cx="1818311" cy="1970412"/>
          </a:xfrm>
          <a:prstGeom prst="rect">
            <a:avLst/>
          </a:prstGeom>
        </p:spPr>
      </p:pic>
      <p:sp>
        <p:nvSpPr>
          <p:cNvPr id="5" name="TextBox 4">
            <a:extLst>
              <a:ext uri="{FF2B5EF4-FFF2-40B4-BE49-F238E27FC236}">
                <a16:creationId xmlns:a16="http://schemas.microsoft.com/office/drawing/2014/main" id="{1A37ADEF-E537-FAC4-9C33-E502AF920987}"/>
              </a:ext>
            </a:extLst>
          </p:cNvPr>
          <p:cNvSpPr txBox="1"/>
          <p:nvPr/>
        </p:nvSpPr>
        <p:spPr>
          <a:xfrm>
            <a:off x="404812" y="4829175"/>
            <a:ext cx="11787188" cy="1984454"/>
          </a:xfrm>
          <a:prstGeom prst="rect">
            <a:avLst/>
          </a:prstGeom>
          <a:noFill/>
        </p:spPr>
        <p:txBody>
          <a:bodyPr wrap="square" rtlCol="0">
            <a:spAutoFit/>
          </a:bodyPr>
          <a:lstStyle/>
          <a:p>
            <a:pPr>
              <a:lnSpc>
                <a:spcPct val="150000"/>
              </a:lnSpc>
            </a:pPr>
            <a:r>
              <a:rPr lang="en-US" sz="2000" b="1" dirty="0"/>
              <a:t>   </a:t>
            </a:r>
            <a:r>
              <a:rPr lang="en-US" sz="2000" b="1" u="sng" dirty="0"/>
              <a:t> Applications:</a:t>
            </a:r>
            <a:endParaRPr lang="en-US" sz="2000" u="sng" dirty="0"/>
          </a:p>
          <a:p>
            <a:pPr marL="285750" indent="-285750">
              <a:spcAft>
                <a:spcPts val="600"/>
              </a:spcAft>
              <a:buClr>
                <a:schemeClr val="accent1">
                  <a:lumMod val="75000"/>
                </a:schemeClr>
              </a:buClr>
              <a:buFont typeface="Wingdings" pitchFamily="2" charset="2"/>
              <a:buChar char="Ø"/>
            </a:pPr>
            <a:r>
              <a:rPr lang="en-US" b="1" dirty="0"/>
              <a:t>Speech Recognition -</a:t>
            </a:r>
            <a:r>
              <a:rPr lang="en-US" dirty="0"/>
              <a:t> helps improve accuracy in converting spoken language into text.</a:t>
            </a:r>
          </a:p>
          <a:p>
            <a:pPr>
              <a:buClr>
                <a:schemeClr val="accent1">
                  <a:lumMod val="75000"/>
                </a:schemeClr>
              </a:buClr>
            </a:pPr>
            <a:r>
              <a:rPr lang="en-US" sz="1400" i="1" dirty="0">
                <a:solidFill>
                  <a:srgbClr val="000000"/>
                </a:solidFill>
              </a:rPr>
              <a:t>E.g., - </a:t>
            </a:r>
            <a:r>
              <a:rPr lang="en-US" sz="1400" dirty="0">
                <a:solidFill>
                  <a:srgbClr val="000000"/>
                </a:solidFill>
              </a:rPr>
              <a:t>In a voice-activated assistant, after hearing "How's the," the system might predict that words like "weather," "traffic," or "food" are likely to follow.</a:t>
            </a:r>
          </a:p>
          <a:p>
            <a:pPr>
              <a:buClr>
                <a:schemeClr val="accent1">
                  <a:lumMod val="75000"/>
                </a:schemeClr>
              </a:buClr>
            </a:pPr>
            <a:endParaRPr lang="en-US" dirty="0"/>
          </a:p>
          <a:p>
            <a:pPr marL="285750" indent="-285750">
              <a:lnSpc>
                <a:spcPct val="150000"/>
              </a:lnSpc>
              <a:buClr>
                <a:schemeClr val="accent1">
                  <a:lumMod val="75000"/>
                </a:schemeClr>
              </a:buClr>
              <a:buFont typeface="Wingdings" pitchFamily="2" charset="2"/>
              <a:buChar char="Ø"/>
            </a:pPr>
            <a:endParaRPr lang="en-US" dirty="0"/>
          </a:p>
        </p:txBody>
      </p:sp>
    </p:spTree>
    <p:extLst>
      <p:ext uri="{BB962C8B-B14F-4D97-AF65-F5344CB8AC3E}">
        <p14:creationId xmlns:p14="http://schemas.microsoft.com/office/powerpoint/2010/main" val="20195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586A-92E8-2223-AA19-78750E071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65636-164B-20E1-BFCC-115E01E09B34}"/>
              </a:ext>
            </a:extLst>
          </p:cNvPr>
          <p:cNvSpPr>
            <a:spLocks noGrp="1"/>
          </p:cNvSpPr>
          <p:nvPr>
            <p:ph type="title"/>
          </p:nvPr>
        </p:nvSpPr>
        <p:spPr/>
        <p:txBody>
          <a:bodyPr>
            <a:normAutofit/>
          </a:bodyPr>
          <a:lstStyle/>
          <a:p>
            <a:r>
              <a:rPr lang="en-US" sz="3600" dirty="0">
                <a:solidFill>
                  <a:srgbClr val="000000"/>
                </a:solidFill>
              </a:rPr>
              <a:t>N-Grams &amp; Language Models</a:t>
            </a:r>
          </a:p>
        </p:txBody>
      </p:sp>
      <p:sp>
        <p:nvSpPr>
          <p:cNvPr id="4" name="TextBox 3">
            <a:extLst>
              <a:ext uri="{FF2B5EF4-FFF2-40B4-BE49-F238E27FC236}">
                <a16:creationId xmlns:a16="http://schemas.microsoft.com/office/drawing/2014/main" id="{64C0A187-3EF3-C3F4-18D7-69BE339F0CDC}"/>
              </a:ext>
            </a:extLst>
          </p:cNvPr>
          <p:cNvSpPr txBox="1"/>
          <p:nvPr/>
        </p:nvSpPr>
        <p:spPr>
          <a:xfrm>
            <a:off x="640079" y="2238048"/>
            <a:ext cx="9841045" cy="461665"/>
          </a:xfrm>
          <a:prstGeom prst="rect">
            <a:avLst/>
          </a:prstGeom>
          <a:noFill/>
        </p:spPr>
        <p:txBody>
          <a:bodyPr wrap="square" rtlCol="0">
            <a:spAutoFit/>
          </a:bodyPr>
          <a:lstStyle/>
          <a:p>
            <a:r>
              <a:rPr lang="en-US" sz="2400" dirty="0">
                <a:solidFill>
                  <a:srgbClr val="000000"/>
                </a:solidFill>
                <a:latin typeface="-webkit-standard"/>
              </a:rPr>
              <a:t>Using n-grams and probabilistic language models to predict word sequences</a:t>
            </a:r>
          </a:p>
        </p:txBody>
      </p:sp>
      <p:sp>
        <p:nvSpPr>
          <p:cNvPr id="6" name="Content Placeholder 5">
            <a:extLst>
              <a:ext uri="{FF2B5EF4-FFF2-40B4-BE49-F238E27FC236}">
                <a16:creationId xmlns:a16="http://schemas.microsoft.com/office/drawing/2014/main" id="{6D09DAEE-5E7F-57FA-C245-330FFD8D1655}"/>
              </a:ext>
            </a:extLst>
          </p:cNvPr>
          <p:cNvSpPr>
            <a:spLocks noGrp="1"/>
          </p:cNvSpPr>
          <p:nvPr>
            <p:ph idx="1"/>
          </p:nvPr>
        </p:nvSpPr>
        <p:spPr>
          <a:xfrm>
            <a:off x="3971924" y="3100387"/>
            <a:ext cx="7815264" cy="1569393"/>
          </a:xfrm>
        </p:spPr>
        <p:txBody>
          <a:bodyPr>
            <a:normAutofit fontScale="92500" lnSpcReduction="20000"/>
          </a:bodyPr>
          <a:lstStyle/>
          <a:p>
            <a:pPr marL="285750" indent="-285750">
              <a:spcAft>
                <a:spcPts val="1800"/>
              </a:spcAft>
              <a:buClr>
                <a:schemeClr val="accent1">
                  <a:lumMod val="75000"/>
                </a:schemeClr>
              </a:buClr>
              <a:buFont typeface="Wingdings" pitchFamily="2" charset="2"/>
              <a:buChar char="q"/>
            </a:pPr>
            <a:r>
              <a:rPr lang="en-US" b="1" dirty="0"/>
              <a:t>2-grams (bigrams)</a:t>
            </a:r>
            <a:r>
              <a:rPr lang="en-US" dirty="0"/>
              <a:t>: "</a:t>
            </a:r>
            <a:r>
              <a:rPr lang="en-US" b="1" dirty="0">
                <a:solidFill>
                  <a:schemeClr val="accent1">
                    <a:lumMod val="75000"/>
                  </a:schemeClr>
                </a:solidFill>
              </a:rPr>
              <a:t>The cat</a:t>
            </a:r>
            <a:r>
              <a:rPr lang="en-US" dirty="0"/>
              <a:t>", "</a:t>
            </a:r>
            <a:r>
              <a:rPr lang="en-US" b="1" dirty="0">
                <a:solidFill>
                  <a:schemeClr val="accent1">
                    <a:lumMod val="75000"/>
                  </a:schemeClr>
                </a:solidFill>
              </a:rPr>
              <a:t>cat sat</a:t>
            </a:r>
            <a:r>
              <a:rPr lang="en-US" dirty="0"/>
              <a:t>", "</a:t>
            </a:r>
            <a:r>
              <a:rPr lang="en-US" dirty="0">
                <a:solidFill>
                  <a:schemeClr val="accent1">
                    <a:lumMod val="75000"/>
                  </a:schemeClr>
                </a:solidFill>
              </a:rPr>
              <a:t>sat on</a:t>
            </a:r>
            <a:r>
              <a:rPr lang="en-US" dirty="0"/>
              <a:t>", "</a:t>
            </a:r>
            <a:r>
              <a:rPr lang="en-US" dirty="0">
                <a:solidFill>
                  <a:schemeClr val="accent1">
                    <a:lumMod val="75000"/>
                  </a:schemeClr>
                </a:solidFill>
              </a:rPr>
              <a:t>on the</a:t>
            </a:r>
            <a:r>
              <a:rPr lang="en-US" dirty="0"/>
              <a:t>", "</a:t>
            </a:r>
            <a:r>
              <a:rPr lang="en-US" dirty="0">
                <a:solidFill>
                  <a:schemeClr val="accent1">
                    <a:lumMod val="75000"/>
                  </a:schemeClr>
                </a:solidFill>
              </a:rPr>
              <a:t>the mat</a:t>
            </a:r>
            <a:r>
              <a:rPr lang="en-US" dirty="0"/>
              <a:t>”</a:t>
            </a:r>
          </a:p>
          <a:p>
            <a:pPr marL="285750" indent="-285750">
              <a:spcAft>
                <a:spcPts val="1800"/>
              </a:spcAft>
              <a:buClr>
                <a:schemeClr val="accent1">
                  <a:lumMod val="75000"/>
                </a:schemeClr>
              </a:buClr>
              <a:buFont typeface="Wingdings" pitchFamily="2" charset="2"/>
              <a:buChar char="q"/>
            </a:pPr>
            <a:r>
              <a:rPr lang="en-US" b="1" dirty="0"/>
              <a:t>3-grams (trigrams)</a:t>
            </a:r>
            <a:r>
              <a:rPr lang="en-US" dirty="0"/>
              <a:t>: "</a:t>
            </a:r>
            <a:r>
              <a:rPr lang="en-US" dirty="0">
                <a:solidFill>
                  <a:schemeClr val="accent6">
                    <a:lumMod val="75000"/>
                  </a:schemeClr>
                </a:solidFill>
              </a:rPr>
              <a:t>The cat sat</a:t>
            </a:r>
            <a:r>
              <a:rPr lang="en-US" dirty="0"/>
              <a:t>", "</a:t>
            </a:r>
            <a:r>
              <a:rPr lang="en-US" dirty="0">
                <a:solidFill>
                  <a:schemeClr val="accent6">
                    <a:lumMod val="75000"/>
                  </a:schemeClr>
                </a:solidFill>
              </a:rPr>
              <a:t>cat sat on</a:t>
            </a:r>
            <a:r>
              <a:rPr lang="en-US" dirty="0"/>
              <a:t>", "</a:t>
            </a:r>
            <a:r>
              <a:rPr lang="en-US" dirty="0">
                <a:solidFill>
                  <a:schemeClr val="accent6">
                    <a:lumMod val="75000"/>
                  </a:schemeClr>
                </a:solidFill>
              </a:rPr>
              <a:t>sat on the</a:t>
            </a:r>
            <a:r>
              <a:rPr lang="en-US" dirty="0"/>
              <a:t>", "</a:t>
            </a:r>
            <a:r>
              <a:rPr lang="en-US" dirty="0">
                <a:solidFill>
                  <a:schemeClr val="accent6">
                    <a:lumMod val="75000"/>
                  </a:schemeClr>
                </a:solidFill>
              </a:rPr>
              <a:t>on the mat</a:t>
            </a:r>
            <a:r>
              <a:rPr lang="en-US" dirty="0"/>
              <a:t>"</a:t>
            </a:r>
          </a:p>
          <a:p>
            <a:pPr marL="0" indent="0">
              <a:spcAft>
                <a:spcPts val="1800"/>
              </a:spcAft>
              <a:buClr>
                <a:schemeClr val="accent1">
                  <a:lumMod val="75000"/>
                </a:schemeClr>
              </a:buClr>
              <a:buNone/>
            </a:pPr>
            <a:endParaRPr lang="en-US" b="1" dirty="0">
              <a:solidFill>
                <a:schemeClr val="tx1"/>
              </a:solidFill>
            </a:endParaRPr>
          </a:p>
        </p:txBody>
      </p:sp>
      <p:pic>
        <p:nvPicPr>
          <p:cNvPr id="3" name="Picture 2" descr="A colorful puzzle piece in a light bulb shape&#10;&#10;Description automatically generated">
            <a:extLst>
              <a:ext uri="{FF2B5EF4-FFF2-40B4-BE49-F238E27FC236}">
                <a16:creationId xmlns:a16="http://schemas.microsoft.com/office/drawing/2014/main" id="{93EF286E-BC5C-C81C-FFA7-28ABD1DB0993}"/>
              </a:ext>
            </a:extLst>
          </p:cNvPr>
          <p:cNvPicPr>
            <a:picLocks noChangeAspect="1"/>
          </p:cNvPicPr>
          <p:nvPr/>
        </p:nvPicPr>
        <p:blipFill>
          <a:blip r:embed="rId3"/>
          <a:stretch>
            <a:fillRect/>
          </a:stretch>
        </p:blipFill>
        <p:spPr>
          <a:xfrm>
            <a:off x="924889" y="2718057"/>
            <a:ext cx="1818311" cy="1970412"/>
          </a:xfrm>
          <a:prstGeom prst="rect">
            <a:avLst/>
          </a:prstGeom>
        </p:spPr>
      </p:pic>
      <p:sp>
        <p:nvSpPr>
          <p:cNvPr id="5" name="TextBox 4">
            <a:extLst>
              <a:ext uri="{FF2B5EF4-FFF2-40B4-BE49-F238E27FC236}">
                <a16:creationId xmlns:a16="http://schemas.microsoft.com/office/drawing/2014/main" id="{33BA2371-539C-2C56-ED66-A4049411E5B4}"/>
              </a:ext>
            </a:extLst>
          </p:cNvPr>
          <p:cNvSpPr txBox="1"/>
          <p:nvPr/>
        </p:nvSpPr>
        <p:spPr>
          <a:xfrm>
            <a:off x="404812" y="4829175"/>
            <a:ext cx="11787188" cy="1707455"/>
          </a:xfrm>
          <a:prstGeom prst="rect">
            <a:avLst/>
          </a:prstGeom>
          <a:noFill/>
        </p:spPr>
        <p:txBody>
          <a:bodyPr wrap="square" rtlCol="0">
            <a:spAutoFit/>
          </a:bodyPr>
          <a:lstStyle/>
          <a:p>
            <a:pPr>
              <a:lnSpc>
                <a:spcPct val="150000"/>
              </a:lnSpc>
            </a:pPr>
            <a:r>
              <a:rPr lang="en-US" sz="2000" b="1" dirty="0"/>
              <a:t>   </a:t>
            </a:r>
            <a:r>
              <a:rPr lang="en-US" sz="2000" b="1" u="sng" dirty="0"/>
              <a:t> Applications:</a:t>
            </a:r>
            <a:endParaRPr lang="en-US" sz="2000" u="sng" dirty="0"/>
          </a:p>
          <a:p>
            <a:pPr marL="285750" indent="-285750">
              <a:spcAft>
                <a:spcPts val="600"/>
              </a:spcAft>
              <a:buClr>
                <a:schemeClr val="accent1">
                  <a:lumMod val="75000"/>
                </a:schemeClr>
              </a:buClr>
              <a:buFont typeface="Wingdings" pitchFamily="2" charset="2"/>
              <a:buChar char="Ø"/>
            </a:pPr>
            <a:r>
              <a:rPr lang="en-US" b="1" dirty="0"/>
              <a:t>Foundation -</a:t>
            </a:r>
            <a:r>
              <a:rPr lang="en-US" dirty="0"/>
              <a:t> a foundational approach in many NLP applications (e.g., sentiment analysis, information retrieval).</a:t>
            </a:r>
          </a:p>
          <a:p>
            <a:pPr>
              <a:buClr>
                <a:schemeClr val="accent1">
                  <a:lumMod val="75000"/>
                </a:schemeClr>
              </a:buClr>
            </a:pPr>
            <a:r>
              <a:rPr lang="en-US" sz="1400" i="1" dirty="0">
                <a:solidFill>
                  <a:srgbClr val="000000"/>
                </a:solidFill>
              </a:rPr>
              <a:t>E.g., - </a:t>
            </a:r>
            <a:r>
              <a:rPr lang="en-US" sz="1400" dirty="0">
                <a:solidFill>
                  <a:srgbClr val="000000"/>
                </a:solidFill>
              </a:rPr>
              <a:t>: In a review like "The product is absolutely amazing," an n-gram model might identify bigrams such as "absolutely amazing" or unigrams like "amazing." Based on prior data, these phrases are often associated with positive sentiment, leading the system to classify the review as positive.</a:t>
            </a:r>
            <a:endParaRPr lang="en-US" dirty="0"/>
          </a:p>
          <a:p>
            <a:pPr marL="285750" indent="-285750">
              <a:lnSpc>
                <a:spcPct val="150000"/>
              </a:lnSpc>
              <a:buClr>
                <a:schemeClr val="accent1">
                  <a:lumMod val="75000"/>
                </a:schemeClr>
              </a:buClr>
              <a:buFont typeface="Wingdings" pitchFamily="2" charset="2"/>
              <a:buChar char="Ø"/>
            </a:pPr>
            <a:endParaRPr lang="en-US" dirty="0"/>
          </a:p>
        </p:txBody>
      </p:sp>
    </p:spTree>
    <p:extLst>
      <p:ext uri="{BB962C8B-B14F-4D97-AF65-F5344CB8AC3E}">
        <p14:creationId xmlns:p14="http://schemas.microsoft.com/office/powerpoint/2010/main" val="39002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DA839-5DBC-8A7E-DE1B-84451CCA5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00C74-F869-9D6E-11E1-12FB6D2F3D4D}"/>
              </a:ext>
            </a:extLst>
          </p:cNvPr>
          <p:cNvSpPr>
            <a:spLocks noGrp="1"/>
          </p:cNvSpPr>
          <p:nvPr>
            <p:ph type="title"/>
          </p:nvPr>
        </p:nvSpPr>
        <p:spPr>
          <a:xfrm>
            <a:off x="640079" y="1371601"/>
            <a:ext cx="10890929" cy="716116"/>
          </a:xfrm>
        </p:spPr>
        <p:txBody>
          <a:bodyPr>
            <a:normAutofit/>
          </a:bodyPr>
          <a:lstStyle/>
          <a:p>
            <a:r>
              <a:rPr lang="en-US" sz="3600" dirty="0">
                <a:solidFill>
                  <a:srgbClr val="000000"/>
                </a:solidFill>
              </a:rPr>
              <a:t>Hidden Markov Models</a:t>
            </a:r>
          </a:p>
        </p:txBody>
      </p:sp>
      <p:sp>
        <p:nvSpPr>
          <p:cNvPr id="4" name="TextBox 3">
            <a:extLst>
              <a:ext uri="{FF2B5EF4-FFF2-40B4-BE49-F238E27FC236}">
                <a16:creationId xmlns:a16="http://schemas.microsoft.com/office/drawing/2014/main" id="{EB957E70-452B-ABAC-E9AE-43A5E3DF3E09}"/>
              </a:ext>
            </a:extLst>
          </p:cNvPr>
          <p:cNvSpPr txBox="1"/>
          <p:nvPr/>
        </p:nvSpPr>
        <p:spPr>
          <a:xfrm>
            <a:off x="640079" y="2132387"/>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Tackling NLP tasks with probabilities</a:t>
            </a:r>
            <a:endParaRPr lang="en-US" sz="2400" dirty="0">
              <a:solidFill>
                <a:srgbClr val="000000"/>
              </a:solidFill>
              <a:latin typeface="-webkit-standard"/>
            </a:endParaRPr>
          </a:p>
        </p:txBody>
      </p:sp>
      <p:sp>
        <p:nvSpPr>
          <p:cNvPr id="6" name="Content Placeholder 5">
            <a:extLst>
              <a:ext uri="{FF2B5EF4-FFF2-40B4-BE49-F238E27FC236}">
                <a16:creationId xmlns:a16="http://schemas.microsoft.com/office/drawing/2014/main" id="{F251B385-7A21-2736-4ED1-9238B2E4BFE9}"/>
              </a:ext>
            </a:extLst>
          </p:cNvPr>
          <p:cNvSpPr>
            <a:spLocks noGrp="1"/>
          </p:cNvSpPr>
          <p:nvPr>
            <p:ph idx="1"/>
          </p:nvPr>
        </p:nvSpPr>
        <p:spPr>
          <a:xfrm>
            <a:off x="5472113" y="3100388"/>
            <a:ext cx="6315074" cy="2614612"/>
          </a:xfrm>
        </p:spPr>
        <p:txBody>
          <a:bodyPr>
            <a:normAutofit/>
          </a:bodyPr>
          <a:lstStyle/>
          <a:p>
            <a:pPr marL="0" indent="0">
              <a:lnSpc>
                <a:spcPct val="150000"/>
              </a:lnSpc>
              <a:buNone/>
            </a:pPr>
            <a:r>
              <a:rPr lang="en-US" sz="1800" b="1" dirty="0"/>
              <a:t>Hidden Markov Models </a:t>
            </a:r>
            <a:r>
              <a:rPr lang="en-US" sz="1800" dirty="0"/>
              <a:t>(HMMs) are statistical models that analyze </a:t>
            </a:r>
            <a:r>
              <a:rPr lang="en-US" sz="1800" b="1" dirty="0"/>
              <a:t>sequences of data </a:t>
            </a:r>
            <a:r>
              <a:rPr lang="en-US" sz="1800" dirty="0"/>
              <a:t>using </a:t>
            </a:r>
            <a:r>
              <a:rPr lang="en-US" sz="1800" b="1" dirty="0"/>
              <a:t>hidden states </a:t>
            </a:r>
            <a:r>
              <a:rPr lang="en-US" sz="1800" dirty="0"/>
              <a:t>and their probabilities. They estimate the likelihood of transitioning between these hidden states, making them suitable for tasks with sequential data, such as part-of-speech tagging and named entity recognition.</a:t>
            </a:r>
          </a:p>
        </p:txBody>
      </p:sp>
      <p:sp>
        <p:nvSpPr>
          <p:cNvPr id="5" name="TextBox 4">
            <a:extLst>
              <a:ext uri="{FF2B5EF4-FFF2-40B4-BE49-F238E27FC236}">
                <a16:creationId xmlns:a16="http://schemas.microsoft.com/office/drawing/2014/main" id="{5D24FC86-17A1-62FE-4D40-16E547CFB03D}"/>
              </a:ext>
            </a:extLst>
          </p:cNvPr>
          <p:cNvSpPr txBox="1"/>
          <p:nvPr/>
        </p:nvSpPr>
        <p:spPr>
          <a:xfrm>
            <a:off x="914400" y="6221336"/>
            <a:ext cx="12191999" cy="400110"/>
          </a:xfrm>
          <a:prstGeom prst="rect">
            <a:avLst/>
          </a:prstGeom>
          <a:noFill/>
        </p:spPr>
        <p:txBody>
          <a:bodyPr wrap="square" rtlCol="0">
            <a:spAutoFit/>
          </a:bodyPr>
          <a:lstStyle/>
          <a:p>
            <a:r>
              <a:rPr lang="en-US" sz="2000" b="1" dirty="0">
                <a:solidFill>
                  <a:schemeClr val="accent6">
                    <a:lumMod val="75000"/>
                  </a:schemeClr>
                </a:solidFill>
              </a:rPr>
              <a:t>Transition Probabilities</a:t>
            </a:r>
            <a:r>
              <a:rPr lang="en-US" sz="2000" b="1" dirty="0">
                <a:solidFill>
                  <a:schemeClr val="accent1">
                    <a:lumMod val="75000"/>
                  </a:schemeClr>
                </a:solidFill>
              </a:rPr>
              <a:t>		</a:t>
            </a:r>
            <a:r>
              <a:rPr lang="en-US" sz="2000" b="1" dirty="0">
                <a:solidFill>
                  <a:srgbClr val="FF0000"/>
                </a:solidFill>
              </a:rPr>
              <a:t>Emission Probabilities		</a:t>
            </a:r>
            <a:r>
              <a:rPr lang="en-US" sz="2000" b="1" dirty="0">
                <a:solidFill>
                  <a:srgbClr val="7030A0"/>
                </a:solidFill>
              </a:rPr>
              <a:t>Initial State Probabilities</a:t>
            </a:r>
          </a:p>
        </p:txBody>
      </p:sp>
      <p:pic>
        <p:nvPicPr>
          <p:cNvPr id="9" name="Picture 8" descr="A diagram of a structure of a mathematical model&#10;&#10;Description automatically generated">
            <a:extLst>
              <a:ext uri="{FF2B5EF4-FFF2-40B4-BE49-F238E27FC236}">
                <a16:creationId xmlns:a16="http://schemas.microsoft.com/office/drawing/2014/main" id="{66DF789C-0F33-6F9E-4A62-BED1D2D475B7}"/>
              </a:ext>
            </a:extLst>
          </p:cNvPr>
          <p:cNvPicPr>
            <a:picLocks noChangeAspect="1"/>
          </p:cNvPicPr>
          <p:nvPr/>
        </p:nvPicPr>
        <p:blipFill>
          <a:blip r:embed="rId3"/>
          <a:stretch>
            <a:fillRect/>
          </a:stretch>
        </p:blipFill>
        <p:spPr>
          <a:xfrm>
            <a:off x="640079" y="2891594"/>
            <a:ext cx="4460559" cy="3202044"/>
          </a:xfrm>
          <a:prstGeom prst="rect">
            <a:avLst/>
          </a:prstGeom>
        </p:spPr>
      </p:pic>
    </p:spTree>
    <p:extLst>
      <p:ext uri="{BB962C8B-B14F-4D97-AF65-F5344CB8AC3E}">
        <p14:creationId xmlns:p14="http://schemas.microsoft.com/office/powerpoint/2010/main" val="20830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43F4-D31C-EA8C-D010-F5F9B39B8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1788D-8D5C-E0B1-7972-84D344989CE5}"/>
              </a:ext>
            </a:extLst>
          </p:cNvPr>
          <p:cNvSpPr>
            <a:spLocks noGrp="1"/>
          </p:cNvSpPr>
          <p:nvPr>
            <p:ph type="title"/>
          </p:nvPr>
        </p:nvSpPr>
        <p:spPr>
          <a:xfrm>
            <a:off x="640079" y="1371601"/>
            <a:ext cx="10890929" cy="716116"/>
          </a:xfrm>
        </p:spPr>
        <p:txBody>
          <a:bodyPr>
            <a:normAutofit/>
          </a:bodyPr>
          <a:lstStyle/>
          <a:p>
            <a:r>
              <a:rPr lang="en-US" sz="3600" dirty="0">
                <a:solidFill>
                  <a:srgbClr val="000000"/>
                </a:solidFill>
              </a:rPr>
              <a:t>Hidden Markov Models</a:t>
            </a:r>
          </a:p>
        </p:txBody>
      </p:sp>
      <p:sp>
        <p:nvSpPr>
          <p:cNvPr id="4" name="TextBox 3">
            <a:extLst>
              <a:ext uri="{FF2B5EF4-FFF2-40B4-BE49-F238E27FC236}">
                <a16:creationId xmlns:a16="http://schemas.microsoft.com/office/drawing/2014/main" id="{C3949BD1-932D-678F-75B5-F80BC8807931}"/>
              </a:ext>
            </a:extLst>
          </p:cNvPr>
          <p:cNvSpPr txBox="1"/>
          <p:nvPr/>
        </p:nvSpPr>
        <p:spPr>
          <a:xfrm>
            <a:off x="640079" y="2132387"/>
            <a:ext cx="9841045" cy="461665"/>
          </a:xfrm>
          <a:prstGeom prst="rect">
            <a:avLst/>
          </a:prstGeom>
          <a:noFill/>
        </p:spPr>
        <p:txBody>
          <a:bodyPr wrap="square" rtlCol="0">
            <a:spAutoFit/>
          </a:bodyPr>
          <a:lstStyle/>
          <a:p>
            <a:r>
              <a:rPr lang="en-US" sz="2400" dirty="0">
                <a:solidFill>
                  <a:srgbClr val="000000"/>
                </a:solidFill>
                <a:latin typeface="-webkit-standard"/>
              </a:rPr>
              <a:t>Hidden Markov Models Applications</a:t>
            </a:r>
          </a:p>
        </p:txBody>
      </p:sp>
      <p:sp>
        <p:nvSpPr>
          <p:cNvPr id="6" name="Content Placeholder 5">
            <a:extLst>
              <a:ext uri="{FF2B5EF4-FFF2-40B4-BE49-F238E27FC236}">
                <a16:creationId xmlns:a16="http://schemas.microsoft.com/office/drawing/2014/main" id="{F0B00C1C-8671-E22F-8C83-7FF1C3B6BBD8}"/>
              </a:ext>
            </a:extLst>
          </p:cNvPr>
          <p:cNvSpPr>
            <a:spLocks noGrp="1"/>
          </p:cNvSpPr>
          <p:nvPr>
            <p:ph idx="1"/>
          </p:nvPr>
        </p:nvSpPr>
        <p:spPr>
          <a:xfrm>
            <a:off x="4600574" y="2800351"/>
            <a:ext cx="7186613" cy="3671888"/>
          </a:xfrm>
        </p:spPr>
        <p:txBody>
          <a:bodyPr>
            <a:normAutofit fontScale="55000" lnSpcReduction="20000"/>
          </a:bodyPr>
          <a:lstStyle/>
          <a:p>
            <a:pPr marL="0" indent="0">
              <a:lnSpc>
                <a:spcPct val="150000"/>
              </a:lnSpc>
              <a:buNone/>
            </a:pPr>
            <a:r>
              <a:rPr lang="en-US" sz="4400" b="1" dirty="0">
                <a:solidFill>
                  <a:srgbClr val="000000"/>
                </a:solidFill>
              </a:rPr>
              <a:t>PART-OF-SPEECH TAGGING</a:t>
            </a:r>
          </a:p>
          <a:p>
            <a:pPr marL="0" indent="0">
              <a:lnSpc>
                <a:spcPct val="150000"/>
              </a:lnSpc>
              <a:buNone/>
            </a:pPr>
            <a:r>
              <a:rPr lang="en-US" sz="4000" i="0" u="none" strike="noStrike" dirty="0">
                <a:solidFill>
                  <a:srgbClr val="000000"/>
                </a:solidFill>
                <a:effectLst/>
              </a:rPr>
              <a:t>HMMs use these probabilities to determine the most likely sequence of grammatical tags for words in a sentence, making it easier to analyze sentence structure.</a:t>
            </a:r>
          </a:p>
          <a:p>
            <a:pPr marL="0" indent="0">
              <a:lnSpc>
                <a:spcPct val="150000"/>
              </a:lnSpc>
              <a:buNone/>
            </a:pPr>
            <a:endParaRPr lang="en-US" sz="4000" i="0" u="none" strike="noStrike" dirty="0">
              <a:solidFill>
                <a:schemeClr val="accent1">
                  <a:lumMod val="75000"/>
                </a:schemeClr>
              </a:solidFill>
              <a:effectLst/>
            </a:endParaRPr>
          </a:p>
          <a:p>
            <a:pPr marL="0" indent="0">
              <a:lnSpc>
                <a:spcPct val="150000"/>
              </a:lnSpc>
              <a:buNone/>
            </a:pPr>
            <a:r>
              <a:rPr lang="en-US" sz="4000" i="0" u="none" strike="noStrike" dirty="0">
                <a:solidFill>
                  <a:schemeClr val="accent1">
                    <a:lumMod val="75000"/>
                  </a:schemeClr>
                </a:solidFill>
                <a:effectLst/>
              </a:rPr>
              <a:t>Jane</a:t>
            </a:r>
            <a:r>
              <a:rPr lang="en-US" sz="4000" i="0" u="none" strike="noStrike" dirty="0">
                <a:solidFill>
                  <a:srgbClr val="000000"/>
                </a:solidFill>
                <a:effectLst/>
              </a:rPr>
              <a:t> (NOUN) </a:t>
            </a:r>
            <a:r>
              <a:rPr lang="en-US" sz="4000" i="0" u="none" strike="noStrike" dirty="0">
                <a:solidFill>
                  <a:schemeClr val="accent4">
                    <a:lumMod val="60000"/>
                    <a:lumOff val="40000"/>
                  </a:schemeClr>
                </a:solidFill>
                <a:effectLst/>
              </a:rPr>
              <a:t>walks</a:t>
            </a:r>
            <a:r>
              <a:rPr lang="en-US" sz="4000" i="0" u="none" strike="noStrike" dirty="0">
                <a:solidFill>
                  <a:srgbClr val="000000"/>
                </a:solidFill>
                <a:effectLst/>
              </a:rPr>
              <a:t> (VERB) </a:t>
            </a:r>
            <a:r>
              <a:rPr lang="en-US" sz="4000" i="0" u="none" strike="noStrike" dirty="0">
                <a:solidFill>
                  <a:schemeClr val="accent6">
                    <a:lumMod val="75000"/>
                  </a:schemeClr>
                </a:solidFill>
                <a:effectLst/>
              </a:rPr>
              <a:t>to</a:t>
            </a:r>
            <a:r>
              <a:rPr lang="en-US" sz="4000" i="0" u="none" strike="noStrike" dirty="0">
                <a:solidFill>
                  <a:srgbClr val="000000"/>
                </a:solidFill>
                <a:effectLst/>
              </a:rPr>
              <a:t> (PREPOSITION) </a:t>
            </a:r>
            <a:r>
              <a:rPr lang="en-US" sz="4000" i="0" u="none" strike="noStrike" dirty="0">
                <a:solidFill>
                  <a:srgbClr val="FF0000"/>
                </a:solidFill>
                <a:effectLst/>
              </a:rPr>
              <a:t>the</a:t>
            </a:r>
            <a:r>
              <a:rPr lang="en-US" sz="4000" i="0" u="none" strike="noStrike" dirty="0">
                <a:solidFill>
                  <a:srgbClr val="000000"/>
                </a:solidFill>
                <a:effectLst/>
              </a:rPr>
              <a:t> (DETERMINER) </a:t>
            </a:r>
            <a:r>
              <a:rPr lang="en-US" sz="4000" i="0" u="none" strike="noStrike" dirty="0">
                <a:solidFill>
                  <a:schemeClr val="accent1">
                    <a:lumMod val="75000"/>
                  </a:schemeClr>
                </a:solidFill>
                <a:effectLst/>
              </a:rPr>
              <a:t>store</a:t>
            </a:r>
            <a:r>
              <a:rPr lang="en-US" sz="4000" i="0" u="none" strike="noStrike" dirty="0">
                <a:solidFill>
                  <a:srgbClr val="000000"/>
                </a:solidFill>
                <a:effectLst/>
              </a:rPr>
              <a:t> (NOUN).</a:t>
            </a:r>
          </a:p>
          <a:p>
            <a:pPr marL="0" indent="0">
              <a:lnSpc>
                <a:spcPct val="150000"/>
              </a:lnSpc>
              <a:buNone/>
            </a:pPr>
            <a:endParaRPr lang="en-US" sz="3800" b="0" i="0" u="none" strike="noStrike" dirty="0">
              <a:solidFill>
                <a:srgbClr val="000000"/>
              </a:solidFill>
              <a:effectLst/>
              <a:latin typeface="-webkit-standard"/>
            </a:endParaRPr>
          </a:p>
        </p:txBody>
      </p:sp>
      <p:pic>
        <p:nvPicPr>
          <p:cNvPr id="3" name="Picture 2">
            <a:extLst>
              <a:ext uri="{FF2B5EF4-FFF2-40B4-BE49-F238E27FC236}">
                <a16:creationId xmlns:a16="http://schemas.microsoft.com/office/drawing/2014/main" id="{CEBE341A-691E-1E60-A126-FA3C5EBC8D1C}"/>
              </a:ext>
            </a:extLst>
          </p:cNvPr>
          <p:cNvPicPr>
            <a:picLocks noChangeAspect="1"/>
          </p:cNvPicPr>
          <p:nvPr/>
        </p:nvPicPr>
        <p:blipFill>
          <a:blip r:embed="rId3"/>
          <a:stretch>
            <a:fillRect/>
          </a:stretch>
        </p:blipFill>
        <p:spPr>
          <a:xfrm>
            <a:off x="979488" y="3100387"/>
            <a:ext cx="3076073" cy="3222144"/>
          </a:xfrm>
          <a:prstGeom prst="rect">
            <a:avLst/>
          </a:prstGeom>
        </p:spPr>
      </p:pic>
    </p:spTree>
    <p:extLst>
      <p:ext uri="{BB962C8B-B14F-4D97-AF65-F5344CB8AC3E}">
        <p14:creationId xmlns:p14="http://schemas.microsoft.com/office/powerpoint/2010/main" val="25428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02272-2A67-A70C-E8A2-A96E02333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C9177-424B-718B-AB6F-39022BDE74F3}"/>
              </a:ext>
            </a:extLst>
          </p:cNvPr>
          <p:cNvSpPr>
            <a:spLocks noGrp="1"/>
          </p:cNvSpPr>
          <p:nvPr>
            <p:ph type="title"/>
          </p:nvPr>
        </p:nvSpPr>
        <p:spPr>
          <a:xfrm>
            <a:off x="640079" y="1371601"/>
            <a:ext cx="10890929" cy="716116"/>
          </a:xfrm>
        </p:spPr>
        <p:txBody>
          <a:bodyPr>
            <a:normAutofit/>
          </a:bodyPr>
          <a:lstStyle/>
          <a:p>
            <a:r>
              <a:rPr lang="en-US" sz="3600" dirty="0">
                <a:solidFill>
                  <a:srgbClr val="000000"/>
                </a:solidFill>
              </a:rPr>
              <a:t>Hidden Markov Models</a:t>
            </a:r>
          </a:p>
        </p:txBody>
      </p:sp>
      <p:sp>
        <p:nvSpPr>
          <p:cNvPr id="4" name="TextBox 3">
            <a:extLst>
              <a:ext uri="{FF2B5EF4-FFF2-40B4-BE49-F238E27FC236}">
                <a16:creationId xmlns:a16="http://schemas.microsoft.com/office/drawing/2014/main" id="{14274F0C-A57C-4A9B-B3FF-D754CC96533F}"/>
              </a:ext>
            </a:extLst>
          </p:cNvPr>
          <p:cNvSpPr txBox="1"/>
          <p:nvPr/>
        </p:nvSpPr>
        <p:spPr>
          <a:xfrm>
            <a:off x="640079" y="2132387"/>
            <a:ext cx="9841045" cy="461665"/>
          </a:xfrm>
          <a:prstGeom prst="rect">
            <a:avLst/>
          </a:prstGeom>
          <a:noFill/>
        </p:spPr>
        <p:txBody>
          <a:bodyPr wrap="square" rtlCol="0">
            <a:spAutoFit/>
          </a:bodyPr>
          <a:lstStyle/>
          <a:p>
            <a:r>
              <a:rPr lang="en-US" sz="2400" dirty="0">
                <a:solidFill>
                  <a:srgbClr val="000000"/>
                </a:solidFill>
                <a:latin typeface="-webkit-standard"/>
              </a:rPr>
              <a:t>Hidden Markov Models Applications</a:t>
            </a:r>
          </a:p>
        </p:txBody>
      </p:sp>
      <p:sp>
        <p:nvSpPr>
          <p:cNvPr id="6" name="Content Placeholder 5">
            <a:extLst>
              <a:ext uri="{FF2B5EF4-FFF2-40B4-BE49-F238E27FC236}">
                <a16:creationId xmlns:a16="http://schemas.microsoft.com/office/drawing/2014/main" id="{A8EDF2FD-EB5A-33A3-0EE4-6BFD5756991B}"/>
              </a:ext>
            </a:extLst>
          </p:cNvPr>
          <p:cNvSpPr>
            <a:spLocks noGrp="1"/>
          </p:cNvSpPr>
          <p:nvPr>
            <p:ph idx="1"/>
          </p:nvPr>
        </p:nvSpPr>
        <p:spPr>
          <a:xfrm>
            <a:off x="4600574" y="3100388"/>
            <a:ext cx="7186613" cy="2614612"/>
          </a:xfrm>
        </p:spPr>
        <p:txBody>
          <a:bodyPr>
            <a:normAutofit/>
          </a:bodyPr>
          <a:lstStyle/>
          <a:p>
            <a:pPr marL="0" indent="0">
              <a:lnSpc>
                <a:spcPct val="150000"/>
              </a:lnSpc>
              <a:buNone/>
            </a:pPr>
            <a:r>
              <a:rPr lang="en-US" sz="2400" b="1" i="0" u="none" strike="noStrike" dirty="0">
                <a:solidFill>
                  <a:srgbClr val="000000"/>
                </a:solidFill>
                <a:effectLst/>
              </a:rPr>
              <a:t>ENTITY RECOGNITION</a:t>
            </a:r>
            <a:r>
              <a:rPr lang="en-US" sz="2400" b="1" i="0" u="none" strike="noStrike" dirty="0">
                <a:solidFill>
                  <a:srgbClr val="000000"/>
                </a:solidFill>
                <a:effectLst/>
                <a:latin typeface="-webkit-standard"/>
              </a:rPr>
              <a:t> </a:t>
            </a:r>
          </a:p>
          <a:p>
            <a:pPr marL="0" indent="0">
              <a:lnSpc>
                <a:spcPct val="150000"/>
              </a:lnSpc>
              <a:buNone/>
            </a:pPr>
            <a:r>
              <a:rPr lang="en-US" sz="2200" b="1" dirty="0">
                <a:solidFill>
                  <a:schemeClr val="accent4">
                    <a:lumMod val="60000"/>
                    <a:lumOff val="40000"/>
                  </a:schemeClr>
                </a:solidFill>
              </a:rPr>
              <a:t>Alice</a:t>
            </a:r>
            <a:r>
              <a:rPr lang="en-US" sz="2200" dirty="0"/>
              <a:t> (NAME) </a:t>
            </a:r>
            <a:r>
              <a:rPr lang="en-US" sz="2200" dirty="0">
                <a:solidFill>
                  <a:schemeClr val="accent1">
                    <a:lumMod val="75000"/>
                  </a:schemeClr>
                </a:solidFill>
              </a:rPr>
              <a:t>visited</a:t>
            </a:r>
            <a:r>
              <a:rPr lang="en-US" sz="2200" dirty="0"/>
              <a:t> (ACTION) </a:t>
            </a:r>
            <a:r>
              <a:rPr lang="en-US" sz="2200" b="1" dirty="0">
                <a:solidFill>
                  <a:schemeClr val="accent6">
                    <a:lumMod val="75000"/>
                  </a:schemeClr>
                </a:solidFill>
              </a:rPr>
              <a:t>Paris</a:t>
            </a:r>
            <a:r>
              <a:rPr lang="en-US" sz="2200" dirty="0"/>
              <a:t> (LOCATION) </a:t>
            </a:r>
            <a:r>
              <a:rPr lang="en-US" sz="2200" dirty="0">
                <a:solidFill>
                  <a:srgbClr val="FF0000"/>
                </a:solidFill>
              </a:rPr>
              <a:t>last </a:t>
            </a:r>
            <a:r>
              <a:rPr lang="en-US" sz="2200" b="1" dirty="0">
                <a:solidFill>
                  <a:srgbClr val="FF0000"/>
                </a:solidFill>
              </a:rPr>
              <a:t>weekend</a:t>
            </a:r>
            <a:r>
              <a:rPr lang="en-US" sz="2200" dirty="0"/>
              <a:t> (DATE)</a:t>
            </a:r>
          </a:p>
        </p:txBody>
      </p:sp>
      <p:pic>
        <p:nvPicPr>
          <p:cNvPr id="9" name="Picture 8" descr="A colorful puzzle piece in a light bulb shape&#10;&#10;Description automatically generated">
            <a:extLst>
              <a:ext uri="{FF2B5EF4-FFF2-40B4-BE49-F238E27FC236}">
                <a16:creationId xmlns:a16="http://schemas.microsoft.com/office/drawing/2014/main" id="{48B4130A-5E92-C84B-7B84-2256AA5CC029}"/>
              </a:ext>
            </a:extLst>
          </p:cNvPr>
          <p:cNvPicPr>
            <a:picLocks noChangeAspect="1"/>
          </p:cNvPicPr>
          <p:nvPr/>
        </p:nvPicPr>
        <p:blipFill>
          <a:blip r:embed="rId3"/>
          <a:stretch>
            <a:fillRect/>
          </a:stretch>
        </p:blipFill>
        <p:spPr>
          <a:xfrm>
            <a:off x="1210639" y="3100388"/>
            <a:ext cx="1818311" cy="1970412"/>
          </a:xfrm>
          <a:prstGeom prst="rect">
            <a:avLst/>
          </a:prstGeom>
        </p:spPr>
      </p:pic>
    </p:spTree>
    <p:extLst>
      <p:ext uri="{BB962C8B-B14F-4D97-AF65-F5344CB8AC3E}">
        <p14:creationId xmlns:p14="http://schemas.microsoft.com/office/powerpoint/2010/main" val="102510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106A-47D4-33AC-7F04-6087F5C7C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124E4-6BB5-6791-2651-BD77F0356FE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E33E0F0-EE6A-480F-A096-B11BCC6E704D}"/>
              </a:ext>
            </a:extLst>
          </p:cNvPr>
          <p:cNvSpPr>
            <a:spLocks noGrp="1"/>
          </p:cNvSpPr>
          <p:nvPr>
            <p:ph idx="1"/>
          </p:nvPr>
        </p:nvSpPr>
        <p:spPr/>
        <p:txBody>
          <a:bodyPr>
            <a:normAutofit/>
          </a:bodyPr>
          <a:lstStyle/>
          <a:p>
            <a:pPr>
              <a:buClr>
                <a:schemeClr val="accent1">
                  <a:lumMod val="75000"/>
                </a:schemeClr>
              </a:buClr>
              <a:buFont typeface="Wingdings" pitchFamily="2" charset="2"/>
              <a:buChar char="Ø"/>
            </a:pPr>
            <a:r>
              <a:rPr lang="en-US" sz="2400" dirty="0"/>
              <a:t>Rule-Based NLP</a:t>
            </a:r>
          </a:p>
          <a:p>
            <a:pPr>
              <a:buClr>
                <a:schemeClr val="accent1">
                  <a:lumMod val="75000"/>
                </a:schemeClr>
              </a:buClr>
              <a:buFont typeface="Wingdings" pitchFamily="2" charset="2"/>
              <a:buChar char="Ø"/>
            </a:pPr>
            <a:r>
              <a:rPr lang="en-US" sz="2400" dirty="0"/>
              <a:t>Statistical Techniques NLP</a:t>
            </a:r>
          </a:p>
          <a:p>
            <a:pPr>
              <a:buClr>
                <a:schemeClr val="accent1">
                  <a:lumMod val="75000"/>
                </a:schemeClr>
              </a:buClr>
              <a:buFont typeface="Wingdings" pitchFamily="2" charset="2"/>
              <a:buChar char="Ø"/>
            </a:pPr>
            <a:r>
              <a:rPr lang="en-US" sz="2400" dirty="0"/>
              <a:t>Embeddings in NLP</a:t>
            </a:r>
          </a:p>
          <a:p>
            <a:pPr>
              <a:buClr>
                <a:schemeClr val="accent1">
                  <a:lumMod val="75000"/>
                </a:schemeClr>
              </a:buClr>
              <a:buFont typeface="Wingdings" pitchFamily="2" charset="2"/>
              <a:buChar char="Ø"/>
            </a:pPr>
            <a:r>
              <a:rPr lang="en-US" sz="2400" dirty="0"/>
              <a:t>Machine Learning NLP</a:t>
            </a:r>
          </a:p>
        </p:txBody>
      </p:sp>
    </p:spTree>
    <p:extLst>
      <p:ext uri="{BB962C8B-B14F-4D97-AF65-F5344CB8AC3E}">
        <p14:creationId xmlns:p14="http://schemas.microsoft.com/office/powerpoint/2010/main" val="5199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4911-DBC2-27EC-41E0-1921EDC819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8BAF58-11C0-AE0D-F883-79022317021E}"/>
              </a:ext>
            </a:extLst>
          </p:cNvPr>
          <p:cNvSpPr>
            <a:spLocks noGrp="1"/>
          </p:cNvSpPr>
          <p:nvPr>
            <p:ph type="title"/>
          </p:nvPr>
        </p:nvSpPr>
        <p:spPr/>
        <p:txBody>
          <a:bodyPr/>
          <a:lstStyle/>
          <a:p>
            <a:r>
              <a:rPr lang="en-US" dirty="0"/>
              <a:t>Limitations of NLP Statistical Techniques</a:t>
            </a:r>
          </a:p>
        </p:txBody>
      </p:sp>
      <p:sp>
        <p:nvSpPr>
          <p:cNvPr id="5" name="Content Placeholder 4">
            <a:extLst>
              <a:ext uri="{FF2B5EF4-FFF2-40B4-BE49-F238E27FC236}">
                <a16:creationId xmlns:a16="http://schemas.microsoft.com/office/drawing/2014/main" id="{2872C150-6E8A-A6C3-3CF5-9400BDB4EDF1}"/>
              </a:ext>
            </a:extLst>
          </p:cNvPr>
          <p:cNvSpPr>
            <a:spLocks noGrp="1"/>
          </p:cNvSpPr>
          <p:nvPr>
            <p:ph sz="half" idx="1"/>
          </p:nvPr>
        </p:nvSpPr>
        <p:spPr>
          <a:xfrm>
            <a:off x="0" y="2810106"/>
            <a:ext cx="5852160" cy="4047893"/>
          </a:xfrm>
        </p:spPr>
        <p:txBody>
          <a:bodyPr>
            <a:normAutofit/>
          </a:bodyPr>
          <a:lstStyle/>
          <a:p>
            <a:pPr marL="0" indent="0">
              <a:buNone/>
            </a:pPr>
            <a:endParaRPr lang="en-US" b="1" i="0" u="none" strike="noStrike" dirty="0">
              <a:solidFill>
                <a:srgbClr val="000000"/>
              </a:solidFill>
              <a:effectLst/>
            </a:endParaRPr>
          </a:p>
          <a:p>
            <a:pPr marL="0" indent="0">
              <a:buNone/>
            </a:pPr>
            <a:endParaRPr lang="en-US" b="1" i="0" u="none" strike="noStrike" dirty="0">
              <a:solidFill>
                <a:srgbClr val="000000"/>
              </a:solidFill>
              <a:effectLst/>
            </a:endParaRPr>
          </a:p>
          <a:p>
            <a:pPr marL="0" indent="0">
              <a:buNone/>
            </a:pPr>
            <a:endParaRPr lang="en-US" b="1" dirty="0">
              <a:solidFill>
                <a:srgbClr val="000000"/>
              </a:solidFill>
            </a:endParaRPr>
          </a:p>
          <a:p>
            <a:pPr marL="0" indent="0">
              <a:buNone/>
            </a:pPr>
            <a:endParaRPr lang="en-US" b="1" i="0" u="none" strike="noStrike" dirty="0">
              <a:solidFill>
                <a:srgbClr val="000000"/>
              </a:solidFill>
              <a:effectLst/>
            </a:endParaRPr>
          </a:p>
          <a:p>
            <a:pPr marL="0" indent="0">
              <a:buNone/>
            </a:pPr>
            <a:endParaRPr lang="en-US" sz="18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buNone/>
            </a:pPr>
            <a:r>
              <a:rPr lang="en-US" sz="1900" b="1" i="0" u="none" strike="noStrike" dirty="0">
                <a:solidFill>
                  <a:srgbClr val="000000"/>
                </a:solidFill>
                <a:effectLst/>
              </a:rPr>
              <a:t>DATA SPARSITY</a:t>
            </a:r>
            <a:r>
              <a:rPr lang="en-US" sz="1900" b="0" i="0" u="none" strike="noStrike" dirty="0">
                <a:solidFill>
                  <a:srgbClr val="000000"/>
                </a:solidFill>
                <a:effectLst/>
                <a:latin typeface="-webkit-standard"/>
              </a:rPr>
              <a:t> </a:t>
            </a:r>
          </a:p>
        </p:txBody>
      </p:sp>
      <p:pic>
        <p:nvPicPr>
          <p:cNvPr id="8" name="Picture 7" descr="A rows of brown seats&#10;&#10;Description automatically generated">
            <a:extLst>
              <a:ext uri="{FF2B5EF4-FFF2-40B4-BE49-F238E27FC236}">
                <a16:creationId xmlns:a16="http://schemas.microsoft.com/office/drawing/2014/main" id="{1CBA5A1A-DAF8-010C-6DFD-AF8D447C7BD3}"/>
              </a:ext>
            </a:extLst>
          </p:cNvPr>
          <p:cNvPicPr>
            <a:picLocks noChangeAspect="1"/>
          </p:cNvPicPr>
          <p:nvPr/>
        </p:nvPicPr>
        <p:blipFill>
          <a:blip r:embed="rId3"/>
          <a:stretch>
            <a:fillRect/>
          </a:stretch>
        </p:blipFill>
        <p:spPr>
          <a:xfrm>
            <a:off x="1041786" y="2468881"/>
            <a:ext cx="3768587" cy="2852927"/>
          </a:xfrm>
          <a:prstGeom prst="rect">
            <a:avLst/>
          </a:prstGeom>
        </p:spPr>
      </p:pic>
      <p:sp>
        <p:nvSpPr>
          <p:cNvPr id="11" name="Content Placeholder 10">
            <a:extLst>
              <a:ext uri="{FF2B5EF4-FFF2-40B4-BE49-F238E27FC236}">
                <a16:creationId xmlns:a16="http://schemas.microsoft.com/office/drawing/2014/main" id="{937056DE-C64C-C38D-C724-3FF920EE797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4314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8049-E93E-8355-EDD4-28D26EF574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048B7D-7959-6B26-4B4A-5D7AC33B8C01}"/>
              </a:ext>
            </a:extLst>
          </p:cNvPr>
          <p:cNvSpPr>
            <a:spLocks noGrp="1"/>
          </p:cNvSpPr>
          <p:nvPr>
            <p:ph type="title"/>
          </p:nvPr>
        </p:nvSpPr>
        <p:spPr/>
        <p:txBody>
          <a:bodyPr/>
          <a:lstStyle/>
          <a:p>
            <a:r>
              <a:rPr lang="en-US" dirty="0"/>
              <a:t>Limitations of NLP Statistical Techniques</a:t>
            </a:r>
          </a:p>
        </p:txBody>
      </p:sp>
      <p:sp>
        <p:nvSpPr>
          <p:cNvPr id="5" name="Content Placeholder 4">
            <a:extLst>
              <a:ext uri="{FF2B5EF4-FFF2-40B4-BE49-F238E27FC236}">
                <a16:creationId xmlns:a16="http://schemas.microsoft.com/office/drawing/2014/main" id="{0DD80128-BD11-A749-112B-800FBF666E85}"/>
              </a:ext>
            </a:extLst>
          </p:cNvPr>
          <p:cNvSpPr>
            <a:spLocks noGrp="1"/>
          </p:cNvSpPr>
          <p:nvPr>
            <p:ph sz="half" idx="1"/>
          </p:nvPr>
        </p:nvSpPr>
        <p:spPr>
          <a:xfrm>
            <a:off x="0" y="2810106"/>
            <a:ext cx="5852160" cy="4047893"/>
          </a:xfrm>
        </p:spPr>
        <p:txBody>
          <a:bodyPr>
            <a:normAutofit/>
          </a:bodyPr>
          <a:lstStyle/>
          <a:p>
            <a:pPr marL="0" indent="0">
              <a:buNone/>
            </a:pPr>
            <a:endParaRPr lang="en-US" b="1" i="0" u="none" strike="noStrike" dirty="0">
              <a:solidFill>
                <a:srgbClr val="000000"/>
              </a:solidFill>
              <a:effectLst/>
            </a:endParaRPr>
          </a:p>
          <a:p>
            <a:pPr marL="0" indent="0">
              <a:buNone/>
            </a:pPr>
            <a:endParaRPr lang="en-US" b="1" i="0" u="none" strike="noStrike" dirty="0">
              <a:solidFill>
                <a:srgbClr val="000000"/>
              </a:solidFill>
              <a:effectLst/>
            </a:endParaRPr>
          </a:p>
          <a:p>
            <a:pPr marL="0" indent="0">
              <a:buNone/>
            </a:pPr>
            <a:endParaRPr lang="en-US" b="1" dirty="0">
              <a:solidFill>
                <a:srgbClr val="000000"/>
              </a:solidFill>
            </a:endParaRPr>
          </a:p>
          <a:p>
            <a:pPr marL="0" indent="0">
              <a:buNone/>
            </a:pPr>
            <a:endParaRPr lang="en-US" b="1" i="0" u="none" strike="noStrike" dirty="0">
              <a:solidFill>
                <a:srgbClr val="000000"/>
              </a:solidFill>
              <a:effectLst/>
            </a:endParaRPr>
          </a:p>
          <a:p>
            <a:pPr marL="0" indent="0">
              <a:buNone/>
            </a:pPr>
            <a:endParaRPr lang="en-US" sz="18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buNone/>
            </a:pPr>
            <a:r>
              <a:rPr lang="en-US" sz="1900" b="1" i="0" u="none" strike="noStrike" dirty="0">
                <a:solidFill>
                  <a:srgbClr val="000000"/>
                </a:solidFill>
                <a:effectLst/>
              </a:rPr>
              <a:t>DATA SPARSITY</a:t>
            </a:r>
            <a:r>
              <a:rPr lang="en-US" sz="1900" b="0" i="0" u="none" strike="noStrike" dirty="0">
                <a:solidFill>
                  <a:srgbClr val="000000"/>
                </a:solidFill>
                <a:effectLst/>
                <a:latin typeface="-webkit-standard"/>
              </a:rPr>
              <a:t> </a:t>
            </a:r>
          </a:p>
        </p:txBody>
      </p:sp>
      <p:sp>
        <p:nvSpPr>
          <p:cNvPr id="6" name="Content Placeholder 5">
            <a:extLst>
              <a:ext uri="{FF2B5EF4-FFF2-40B4-BE49-F238E27FC236}">
                <a16:creationId xmlns:a16="http://schemas.microsoft.com/office/drawing/2014/main" id="{575C729E-574D-5719-7876-92FFF9D6AAF0}"/>
              </a:ext>
            </a:extLst>
          </p:cNvPr>
          <p:cNvSpPr>
            <a:spLocks noGrp="1"/>
          </p:cNvSpPr>
          <p:nvPr>
            <p:ph sz="half" idx="2"/>
          </p:nvPr>
        </p:nvSpPr>
        <p:spPr>
          <a:xfrm>
            <a:off x="6253867" y="2721788"/>
            <a:ext cx="5852160" cy="4224528"/>
          </a:xfrm>
        </p:spPr>
        <p:txBody>
          <a:bodyPr>
            <a:normAutofit/>
          </a:bodyPr>
          <a:lstStyle/>
          <a:p>
            <a:pPr marL="0" indent="0">
              <a:buNone/>
            </a:pPr>
            <a:endParaRPr lang="en-US" b="1" i="0" u="none" strike="noStrike" dirty="0">
              <a:solidFill>
                <a:srgbClr val="000000"/>
              </a:solidFill>
              <a:effectLst/>
            </a:endParaRPr>
          </a:p>
          <a:p>
            <a:pPr marL="0" indent="0">
              <a:buNone/>
            </a:pPr>
            <a:endParaRPr lang="en-US" b="1" i="0" u="none" strike="noStrike" dirty="0">
              <a:solidFill>
                <a:srgbClr val="000000"/>
              </a:solidFill>
              <a:effectLst/>
            </a:endParaRPr>
          </a:p>
          <a:p>
            <a:pPr marL="0" indent="0">
              <a:buNone/>
            </a:pPr>
            <a:endParaRPr lang="en-US" b="1" dirty="0">
              <a:solidFill>
                <a:srgbClr val="000000"/>
              </a:solidFill>
            </a:endParaRPr>
          </a:p>
          <a:p>
            <a:pPr marL="0" indent="0">
              <a:buNone/>
            </a:pPr>
            <a:endParaRPr lang="en-US" b="1" i="0" u="none" strike="noStrike" dirty="0">
              <a:solidFill>
                <a:srgbClr val="000000"/>
              </a:solidFill>
              <a:effectLst/>
            </a:endParaRPr>
          </a:p>
          <a:p>
            <a:pPr marL="0" indent="0">
              <a:buNone/>
            </a:pPr>
            <a:endParaRPr lang="en-US" sz="18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buNone/>
            </a:pPr>
            <a:endParaRPr lang="en-US" sz="1600" b="1" i="0" u="none" strike="noStrike" dirty="0">
              <a:solidFill>
                <a:srgbClr val="000000"/>
              </a:solidFill>
              <a:effectLst/>
            </a:endParaRPr>
          </a:p>
          <a:p>
            <a:pPr marL="0" indent="0" algn="ctr">
              <a:lnSpc>
                <a:spcPct val="170000"/>
              </a:lnSpc>
              <a:buNone/>
            </a:pPr>
            <a:r>
              <a:rPr lang="en-US" sz="2100" b="1" i="0" u="none" strike="noStrike" dirty="0">
                <a:solidFill>
                  <a:srgbClr val="000000"/>
                </a:solidFill>
                <a:effectLst/>
              </a:rPr>
              <a:t>LACK OF SEMANTIC UNDERSTANDING</a:t>
            </a:r>
            <a:r>
              <a:rPr lang="en-US" sz="2100" b="0" i="0" u="none" strike="noStrike" dirty="0">
                <a:solidFill>
                  <a:srgbClr val="000000"/>
                </a:solidFill>
                <a:effectLst/>
                <a:latin typeface="-webkit-standard"/>
              </a:rPr>
              <a:t> </a:t>
            </a:r>
          </a:p>
        </p:txBody>
      </p:sp>
      <p:pic>
        <p:nvPicPr>
          <p:cNvPr id="8" name="Picture 7" descr="A rows of brown seats&#10;&#10;Description automatically generated">
            <a:extLst>
              <a:ext uri="{FF2B5EF4-FFF2-40B4-BE49-F238E27FC236}">
                <a16:creationId xmlns:a16="http://schemas.microsoft.com/office/drawing/2014/main" id="{ED4E4BF4-9F2E-9932-DFA2-22B047D61369}"/>
              </a:ext>
            </a:extLst>
          </p:cNvPr>
          <p:cNvPicPr>
            <a:picLocks noChangeAspect="1"/>
          </p:cNvPicPr>
          <p:nvPr/>
        </p:nvPicPr>
        <p:blipFill>
          <a:blip r:embed="rId3"/>
          <a:stretch>
            <a:fillRect/>
          </a:stretch>
        </p:blipFill>
        <p:spPr>
          <a:xfrm>
            <a:off x="1041786" y="2468881"/>
            <a:ext cx="3768587" cy="2852927"/>
          </a:xfrm>
          <a:prstGeom prst="rect">
            <a:avLst/>
          </a:prstGeom>
        </p:spPr>
      </p:pic>
      <p:pic>
        <p:nvPicPr>
          <p:cNvPr id="10" name="Picture 9" descr="A group of paper cut out question marks&#10;&#10;Description automatically generated">
            <a:extLst>
              <a:ext uri="{FF2B5EF4-FFF2-40B4-BE49-F238E27FC236}">
                <a16:creationId xmlns:a16="http://schemas.microsoft.com/office/drawing/2014/main" id="{7C3A6622-1EAB-7ED5-5A5F-E2FB8E691882}"/>
              </a:ext>
            </a:extLst>
          </p:cNvPr>
          <p:cNvPicPr>
            <a:picLocks noChangeAspect="1"/>
          </p:cNvPicPr>
          <p:nvPr/>
        </p:nvPicPr>
        <p:blipFill>
          <a:blip r:embed="rId4"/>
          <a:stretch>
            <a:fillRect/>
          </a:stretch>
        </p:blipFill>
        <p:spPr>
          <a:xfrm>
            <a:off x="7063135" y="2247708"/>
            <a:ext cx="4233623" cy="2852928"/>
          </a:xfrm>
          <a:prstGeom prst="rect">
            <a:avLst/>
          </a:prstGeom>
        </p:spPr>
      </p:pic>
    </p:spTree>
    <p:extLst>
      <p:ext uri="{BB962C8B-B14F-4D97-AF65-F5344CB8AC3E}">
        <p14:creationId xmlns:p14="http://schemas.microsoft.com/office/powerpoint/2010/main" val="282569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D0D94-7943-435E-C236-CE1A72F9A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9F0F0-ED57-6E9C-BC86-E4001DD9305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0A12115-C1AB-38B5-0B38-93911CDBDD08}"/>
              </a:ext>
            </a:extLst>
          </p:cNvPr>
          <p:cNvSpPr>
            <a:spLocks noGrp="1"/>
          </p:cNvSpPr>
          <p:nvPr>
            <p:ph idx="1"/>
          </p:nvPr>
        </p:nvSpPr>
        <p:spPr/>
        <p:txBody>
          <a:bodyPr>
            <a:normAutofit/>
          </a:bodyPr>
          <a:lstStyle/>
          <a:p>
            <a:pPr>
              <a:buClr>
                <a:schemeClr val="accent1">
                  <a:lumMod val="75000"/>
                </a:schemeClr>
              </a:buClr>
              <a:buFont typeface="Wingdings" pitchFamily="2" charset="2"/>
              <a:buChar char="Ø"/>
            </a:pPr>
            <a:r>
              <a:rPr lang="en-US" sz="2400" dirty="0"/>
              <a:t>Rule-Based NLP</a:t>
            </a:r>
          </a:p>
          <a:p>
            <a:pPr>
              <a:buClr>
                <a:schemeClr val="accent1">
                  <a:lumMod val="75000"/>
                </a:schemeClr>
              </a:buClr>
              <a:buFont typeface="Wingdings" pitchFamily="2" charset="2"/>
              <a:buChar char="Ø"/>
            </a:pPr>
            <a:r>
              <a:rPr lang="en-US" sz="2400" dirty="0"/>
              <a:t>Statistical Techniques NLP</a:t>
            </a:r>
          </a:p>
          <a:p>
            <a:pPr>
              <a:buClr>
                <a:schemeClr val="accent1">
                  <a:lumMod val="75000"/>
                </a:schemeClr>
              </a:buClr>
              <a:buFont typeface="Wingdings" pitchFamily="2" charset="2"/>
              <a:buChar char="Ø"/>
            </a:pPr>
            <a:r>
              <a:rPr lang="en-US" sz="2400" dirty="0"/>
              <a:t>Embeddings in NLP</a:t>
            </a:r>
          </a:p>
          <a:p>
            <a:pPr>
              <a:buClr>
                <a:schemeClr val="accent1">
                  <a:lumMod val="75000"/>
                </a:schemeClr>
              </a:buClr>
              <a:buFont typeface="Wingdings" pitchFamily="2" charset="2"/>
              <a:buChar char="Ø"/>
            </a:pPr>
            <a:r>
              <a:rPr lang="en-US" sz="2400" dirty="0"/>
              <a:t>Machine Learning NLP</a:t>
            </a:r>
          </a:p>
        </p:txBody>
      </p:sp>
    </p:spTree>
    <p:extLst>
      <p:ext uri="{BB962C8B-B14F-4D97-AF65-F5344CB8AC3E}">
        <p14:creationId xmlns:p14="http://schemas.microsoft.com/office/powerpoint/2010/main" val="2582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C76-60D4-9418-7437-1779685C4C48}"/>
              </a:ext>
            </a:extLst>
          </p:cNvPr>
          <p:cNvSpPr>
            <a:spLocks noGrp="1"/>
          </p:cNvSpPr>
          <p:nvPr>
            <p:ph type="title"/>
          </p:nvPr>
        </p:nvSpPr>
        <p:spPr/>
        <p:txBody>
          <a:bodyPr/>
          <a:lstStyle/>
          <a:p>
            <a:r>
              <a:rPr lang="en-US" dirty="0"/>
              <a:t>Embeddings in NLP</a:t>
            </a:r>
          </a:p>
        </p:txBody>
      </p:sp>
      <p:sp>
        <p:nvSpPr>
          <p:cNvPr id="3" name="Content Placeholder 2">
            <a:extLst>
              <a:ext uri="{FF2B5EF4-FFF2-40B4-BE49-F238E27FC236}">
                <a16:creationId xmlns:a16="http://schemas.microsoft.com/office/drawing/2014/main" id="{B908BACF-2AA6-6FBE-4B48-F623D4EA6C91}"/>
              </a:ext>
            </a:extLst>
          </p:cNvPr>
          <p:cNvSpPr>
            <a:spLocks noGrp="1"/>
          </p:cNvSpPr>
          <p:nvPr>
            <p:ph sz="half" idx="1"/>
          </p:nvPr>
        </p:nvSpPr>
        <p:spPr>
          <a:xfrm>
            <a:off x="640079" y="3249482"/>
            <a:ext cx="5590151" cy="3301530"/>
          </a:xfrm>
        </p:spPr>
        <p:txBody>
          <a:bodyPr/>
          <a:lstStyle/>
          <a:p>
            <a:pPr marL="0" indent="0" algn="l">
              <a:buNone/>
            </a:pPr>
            <a:r>
              <a:rPr lang="en-US" b="0" i="0" u="none" strike="noStrike" dirty="0">
                <a:solidFill>
                  <a:srgbClr val="000000"/>
                </a:solidFill>
                <a:effectLst/>
              </a:rPr>
              <a:t>The </a:t>
            </a:r>
            <a:r>
              <a:rPr lang="en-US" dirty="0">
                <a:solidFill>
                  <a:srgbClr val="000000"/>
                </a:solidFill>
              </a:rPr>
              <a:t>e</a:t>
            </a:r>
            <a:r>
              <a:rPr lang="en-US" i="0" u="none" strike="noStrike" dirty="0">
                <a:solidFill>
                  <a:srgbClr val="000000"/>
                </a:solidFill>
                <a:effectLst/>
              </a:rPr>
              <a:t>mbeddings era </a:t>
            </a:r>
            <a:r>
              <a:rPr lang="en-US" b="0" i="0" u="none" strike="noStrike" dirty="0">
                <a:solidFill>
                  <a:srgbClr val="000000"/>
                </a:solidFill>
                <a:effectLst/>
              </a:rPr>
              <a:t>signaled a significant transformation in NLP, with researchers starting to </a:t>
            </a:r>
            <a:r>
              <a:rPr lang="en-US" i="0" u="none" strike="noStrike" dirty="0">
                <a:solidFill>
                  <a:srgbClr val="000000"/>
                </a:solidFill>
                <a:effectLst/>
              </a:rPr>
              <a:t>represent words </a:t>
            </a:r>
            <a:r>
              <a:rPr lang="en-US" b="0" i="0" u="none" strike="noStrike" dirty="0">
                <a:solidFill>
                  <a:srgbClr val="000000"/>
                </a:solidFill>
                <a:effectLst/>
              </a:rPr>
              <a:t>as </a:t>
            </a:r>
            <a:r>
              <a:rPr lang="en-US" i="0" u="none" strike="noStrike" dirty="0">
                <a:solidFill>
                  <a:srgbClr val="000000"/>
                </a:solidFill>
                <a:effectLst/>
              </a:rPr>
              <a:t>continuous vectors </a:t>
            </a:r>
            <a:r>
              <a:rPr lang="en-US" b="0" i="0" u="none" strike="noStrike" dirty="0">
                <a:solidFill>
                  <a:srgbClr val="000000"/>
                </a:solidFill>
                <a:effectLst/>
              </a:rPr>
              <a:t>within a high-dimensional space. </a:t>
            </a:r>
          </a:p>
          <a:p>
            <a:pPr marL="0" indent="0" algn="l">
              <a:buNone/>
            </a:pPr>
            <a:r>
              <a:rPr lang="en-US" b="0" i="0" u="none" strike="noStrike" dirty="0">
                <a:solidFill>
                  <a:srgbClr val="000000"/>
                </a:solidFill>
                <a:effectLst/>
              </a:rPr>
              <a:t>This allowed models to better capture the </a:t>
            </a:r>
            <a:r>
              <a:rPr lang="en-US" i="0" u="none" strike="noStrike" dirty="0">
                <a:solidFill>
                  <a:srgbClr val="000000"/>
                </a:solidFill>
                <a:effectLst/>
              </a:rPr>
              <a:t>semantic</a:t>
            </a:r>
            <a:r>
              <a:rPr lang="en-US" b="0" i="0" u="none" strike="noStrike" dirty="0">
                <a:solidFill>
                  <a:srgbClr val="000000"/>
                </a:solidFill>
                <a:effectLst/>
              </a:rPr>
              <a:t> and </a:t>
            </a:r>
            <a:r>
              <a:rPr lang="en-US" i="0" u="none" strike="noStrike" dirty="0">
                <a:solidFill>
                  <a:srgbClr val="000000"/>
                </a:solidFill>
                <a:effectLst/>
              </a:rPr>
              <a:t>syntactic connections </a:t>
            </a:r>
            <a:r>
              <a:rPr lang="en-US" b="0" i="0" u="none" strike="noStrike" dirty="0">
                <a:solidFill>
                  <a:srgbClr val="000000"/>
                </a:solidFill>
                <a:effectLst/>
              </a:rPr>
              <a:t>between words compared to earlier techniques.</a:t>
            </a:r>
          </a:p>
          <a:p>
            <a:endParaRPr lang="en-US" dirty="0"/>
          </a:p>
        </p:txBody>
      </p:sp>
      <p:pic>
        <p:nvPicPr>
          <p:cNvPr id="5" name="Picture 4" descr="A diagram of two people&#10;&#10;Description automatically generated with medium confidence">
            <a:extLst>
              <a:ext uri="{FF2B5EF4-FFF2-40B4-BE49-F238E27FC236}">
                <a16:creationId xmlns:a16="http://schemas.microsoft.com/office/drawing/2014/main" id="{3315E6E6-6BBB-2520-0B8B-ACF37FB42041}"/>
              </a:ext>
            </a:extLst>
          </p:cNvPr>
          <p:cNvPicPr>
            <a:picLocks noChangeAspect="1"/>
          </p:cNvPicPr>
          <p:nvPr/>
        </p:nvPicPr>
        <p:blipFill>
          <a:blip r:embed="rId3"/>
          <a:stretch>
            <a:fillRect/>
          </a:stretch>
        </p:blipFill>
        <p:spPr>
          <a:xfrm>
            <a:off x="6310847" y="3010826"/>
            <a:ext cx="5881153" cy="3301531"/>
          </a:xfrm>
          <a:prstGeom prst="rect">
            <a:avLst/>
          </a:prstGeom>
        </p:spPr>
      </p:pic>
      <p:sp>
        <p:nvSpPr>
          <p:cNvPr id="6" name="TextBox 5">
            <a:extLst>
              <a:ext uri="{FF2B5EF4-FFF2-40B4-BE49-F238E27FC236}">
                <a16:creationId xmlns:a16="http://schemas.microsoft.com/office/drawing/2014/main" id="{C36DD6E6-B19B-0E2F-9A32-C8CB55365D5B}"/>
              </a:ext>
            </a:extLst>
          </p:cNvPr>
          <p:cNvSpPr txBox="1"/>
          <p:nvPr/>
        </p:nvSpPr>
        <p:spPr>
          <a:xfrm>
            <a:off x="1453397" y="2310507"/>
            <a:ext cx="9841045" cy="461665"/>
          </a:xfrm>
          <a:prstGeom prst="rect">
            <a:avLst/>
          </a:prstGeom>
          <a:noFill/>
        </p:spPr>
        <p:txBody>
          <a:bodyPr wrap="square" rtlCol="0">
            <a:spAutoFit/>
          </a:bodyPr>
          <a:lstStyle/>
          <a:p>
            <a:r>
              <a:rPr lang="en-US" sz="2400" dirty="0">
                <a:solidFill>
                  <a:srgbClr val="000000"/>
                </a:solidFill>
                <a:latin typeface="-webkit-standard"/>
              </a:rPr>
              <a:t>Word2vec, </a:t>
            </a:r>
            <a:r>
              <a:rPr lang="en-US" sz="2400" dirty="0" err="1">
                <a:solidFill>
                  <a:srgbClr val="000000"/>
                </a:solidFill>
                <a:latin typeface="-webkit-standard"/>
              </a:rPr>
              <a:t>GloVe</a:t>
            </a:r>
            <a:r>
              <a:rPr lang="en-US" sz="2400" dirty="0">
                <a:solidFill>
                  <a:srgbClr val="000000"/>
                </a:solidFill>
                <a:latin typeface="-webkit-standard"/>
              </a:rPr>
              <a:t>, contextualized word embeddings</a:t>
            </a:r>
          </a:p>
        </p:txBody>
      </p:sp>
      <p:pic>
        <p:nvPicPr>
          <p:cNvPr id="8" name="Picture 7" descr="A black and white symbol&#10;&#10;Description automatically generated">
            <a:extLst>
              <a:ext uri="{FF2B5EF4-FFF2-40B4-BE49-F238E27FC236}">
                <a16:creationId xmlns:a16="http://schemas.microsoft.com/office/drawing/2014/main" id="{A766097E-2260-9A81-E67E-20D7EDDD9927}"/>
              </a:ext>
            </a:extLst>
          </p:cNvPr>
          <p:cNvPicPr>
            <a:picLocks noChangeAspect="1"/>
          </p:cNvPicPr>
          <p:nvPr/>
        </p:nvPicPr>
        <p:blipFill>
          <a:blip r:embed="rId4"/>
          <a:stretch>
            <a:fillRect/>
          </a:stretch>
        </p:blipFill>
        <p:spPr>
          <a:xfrm>
            <a:off x="421847" y="2071853"/>
            <a:ext cx="1031550" cy="938975"/>
          </a:xfrm>
          <a:prstGeom prst="rect">
            <a:avLst/>
          </a:prstGeom>
        </p:spPr>
      </p:pic>
    </p:spTree>
    <p:extLst>
      <p:ext uri="{BB962C8B-B14F-4D97-AF65-F5344CB8AC3E}">
        <p14:creationId xmlns:p14="http://schemas.microsoft.com/office/powerpoint/2010/main" val="308774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FEE1-CFA9-3E06-DB0A-2D14BDBDF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7AE62-C9C6-E67E-53B9-5E47C424B60A}"/>
              </a:ext>
            </a:extLst>
          </p:cNvPr>
          <p:cNvSpPr>
            <a:spLocks noGrp="1"/>
          </p:cNvSpPr>
          <p:nvPr>
            <p:ph type="title"/>
          </p:nvPr>
        </p:nvSpPr>
        <p:spPr/>
        <p:txBody>
          <a:bodyPr/>
          <a:lstStyle/>
          <a:p>
            <a:r>
              <a:rPr lang="en-US" dirty="0"/>
              <a:t>Embeddings in NLP</a:t>
            </a:r>
          </a:p>
        </p:txBody>
      </p:sp>
      <p:sp>
        <p:nvSpPr>
          <p:cNvPr id="3" name="Content Placeholder 2">
            <a:extLst>
              <a:ext uri="{FF2B5EF4-FFF2-40B4-BE49-F238E27FC236}">
                <a16:creationId xmlns:a16="http://schemas.microsoft.com/office/drawing/2014/main" id="{BE93F18C-BAA8-CCE4-691E-1A99F7B35CB9}"/>
              </a:ext>
            </a:extLst>
          </p:cNvPr>
          <p:cNvSpPr>
            <a:spLocks noGrp="1"/>
          </p:cNvSpPr>
          <p:nvPr>
            <p:ph sz="half" idx="1"/>
          </p:nvPr>
        </p:nvSpPr>
        <p:spPr>
          <a:xfrm>
            <a:off x="640079" y="3249482"/>
            <a:ext cx="5590151" cy="3301530"/>
          </a:xfrm>
        </p:spPr>
        <p:txBody>
          <a:bodyPr>
            <a:normAutofit fontScale="85000" lnSpcReduction="20000"/>
          </a:bodyPr>
          <a:lstStyle/>
          <a:p>
            <a:r>
              <a:rPr lang="en-US" b="1" dirty="0">
                <a:solidFill>
                  <a:srgbClr val="000000"/>
                </a:solidFill>
              </a:rPr>
              <a:t>Before Embeddings</a:t>
            </a:r>
            <a:r>
              <a:rPr lang="en-US" dirty="0">
                <a:solidFill>
                  <a:srgbClr val="000000"/>
                </a:solidFill>
              </a:rPr>
              <a:t>: Words were often represented as one-hot vectors, where each word had a unique binary vector. For example, "cat" and "dog" would be orthogonal (no shared features), despite their semantic similarity.</a:t>
            </a:r>
          </a:p>
          <a:p>
            <a:r>
              <a:rPr lang="en-US" b="1" dirty="0">
                <a:solidFill>
                  <a:srgbClr val="000000"/>
                </a:solidFill>
              </a:rPr>
              <a:t>With Embeddings</a:t>
            </a:r>
            <a:r>
              <a:rPr lang="en-US" dirty="0">
                <a:solidFill>
                  <a:srgbClr val="000000"/>
                </a:solidFill>
              </a:rPr>
              <a:t>: Continuous vector representations placed similar words (e.g., "cat" and "dog") closer in vector space because their training used co-occurrence statistics (e.g., appearing in similar contexts). This captured relationships such as synonymy or relatedness.</a:t>
            </a:r>
          </a:p>
          <a:p>
            <a:endParaRPr lang="en-US" dirty="0"/>
          </a:p>
        </p:txBody>
      </p:sp>
      <p:pic>
        <p:nvPicPr>
          <p:cNvPr id="5" name="Picture 4" descr="A diagram of two people&#10;&#10;Description automatically generated with medium confidence">
            <a:extLst>
              <a:ext uri="{FF2B5EF4-FFF2-40B4-BE49-F238E27FC236}">
                <a16:creationId xmlns:a16="http://schemas.microsoft.com/office/drawing/2014/main" id="{D2E0928E-6BFE-303F-CC73-0529E364203F}"/>
              </a:ext>
            </a:extLst>
          </p:cNvPr>
          <p:cNvPicPr>
            <a:picLocks noChangeAspect="1"/>
          </p:cNvPicPr>
          <p:nvPr/>
        </p:nvPicPr>
        <p:blipFill>
          <a:blip r:embed="rId3"/>
          <a:stretch>
            <a:fillRect/>
          </a:stretch>
        </p:blipFill>
        <p:spPr>
          <a:xfrm>
            <a:off x="6310847" y="3010826"/>
            <a:ext cx="5881153" cy="3301531"/>
          </a:xfrm>
          <a:prstGeom prst="rect">
            <a:avLst/>
          </a:prstGeom>
        </p:spPr>
      </p:pic>
      <p:sp>
        <p:nvSpPr>
          <p:cNvPr id="6" name="TextBox 5">
            <a:extLst>
              <a:ext uri="{FF2B5EF4-FFF2-40B4-BE49-F238E27FC236}">
                <a16:creationId xmlns:a16="http://schemas.microsoft.com/office/drawing/2014/main" id="{BEC844A4-A9CB-5547-C37B-40E9A9B85B4F}"/>
              </a:ext>
            </a:extLst>
          </p:cNvPr>
          <p:cNvSpPr txBox="1"/>
          <p:nvPr/>
        </p:nvSpPr>
        <p:spPr>
          <a:xfrm>
            <a:off x="1453397" y="2310507"/>
            <a:ext cx="9841045" cy="461665"/>
          </a:xfrm>
          <a:prstGeom prst="rect">
            <a:avLst/>
          </a:prstGeom>
          <a:noFill/>
        </p:spPr>
        <p:txBody>
          <a:bodyPr wrap="square" rtlCol="0">
            <a:spAutoFit/>
          </a:bodyPr>
          <a:lstStyle/>
          <a:p>
            <a:r>
              <a:rPr lang="en-US" sz="2400" dirty="0">
                <a:solidFill>
                  <a:srgbClr val="000000"/>
                </a:solidFill>
                <a:latin typeface="-webkit-standard"/>
              </a:rPr>
              <a:t>Semantic Similarity</a:t>
            </a:r>
          </a:p>
        </p:txBody>
      </p:sp>
      <p:pic>
        <p:nvPicPr>
          <p:cNvPr id="8" name="Picture 7" descr="A black and white symbol&#10;&#10;Description automatically generated">
            <a:extLst>
              <a:ext uri="{FF2B5EF4-FFF2-40B4-BE49-F238E27FC236}">
                <a16:creationId xmlns:a16="http://schemas.microsoft.com/office/drawing/2014/main" id="{9F8CA98F-F4AC-D314-A0C0-F3DEDE519081}"/>
              </a:ext>
            </a:extLst>
          </p:cNvPr>
          <p:cNvPicPr>
            <a:picLocks noChangeAspect="1"/>
          </p:cNvPicPr>
          <p:nvPr/>
        </p:nvPicPr>
        <p:blipFill>
          <a:blip r:embed="rId4"/>
          <a:stretch>
            <a:fillRect/>
          </a:stretch>
        </p:blipFill>
        <p:spPr>
          <a:xfrm>
            <a:off x="421847" y="2071853"/>
            <a:ext cx="1031550" cy="938975"/>
          </a:xfrm>
          <a:prstGeom prst="rect">
            <a:avLst/>
          </a:prstGeom>
        </p:spPr>
      </p:pic>
    </p:spTree>
    <p:extLst>
      <p:ext uri="{BB962C8B-B14F-4D97-AF65-F5344CB8AC3E}">
        <p14:creationId xmlns:p14="http://schemas.microsoft.com/office/powerpoint/2010/main" val="12235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7D57-3820-7296-9222-8A416283E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91DBE-E27C-07F3-3B50-2A0AB7CD4CC4}"/>
              </a:ext>
            </a:extLst>
          </p:cNvPr>
          <p:cNvSpPr>
            <a:spLocks noGrp="1"/>
          </p:cNvSpPr>
          <p:nvPr>
            <p:ph type="title"/>
          </p:nvPr>
        </p:nvSpPr>
        <p:spPr/>
        <p:txBody>
          <a:bodyPr/>
          <a:lstStyle/>
          <a:p>
            <a:r>
              <a:rPr lang="en-US" dirty="0"/>
              <a:t>Embeddings in NLP</a:t>
            </a:r>
          </a:p>
        </p:txBody>
      </p:sp>
      <p:sp>
        <p:nvSpPr>
          <p:cNvPr id="3" name="Content Placeholder 2">
            <a:extLst>
              <a:ext uri="{FF2B5EF4-FFF2-40B4-BE49-F238E27FC236}">
                <a16:creationId xmlns:a16="http://schemas.microsoft.com/office/drawing/2014/main" id="{2EBC1FC2-E4E1-2CAE-11A4-4D9D8BE966B5}"/>
              </a:ext>
            </a:extLst>
          </p:cNvPr>
          <p:cNvSpPr>
            <a:spLocks noGrp="1"/>
          </p:cNvSpPr>
          <p:nvPr>
            <p:ph sz="half" idx="1"/>
          </p:nvPr>
        </p:nvSpPr>
        <p:spPr>
          <a:xfrm>
            <a:off x="640079" y="3249482"/>
            <a:ext cx="5590151" cy="3301530"/>
          </a:xfrm>
        </p:spPr>
        <p:txBody>
          <a:bodyPr>
            <a:normAutofit fontScale="92500" lnSpcReduction="20000"/>
          </a:bodyPr>
          <a:lstStyle/>
          <a:p>
            <a:r>
              <a:rPr lang="en-US" b="1" dirty="0">
                <a:solidFill>
                  <a:srgbClr val="000000"/>
                </a:solidFill>
              </a:rPr>
              <a:t>Before Embeddings</a:t>
            </a:r>
            <a:r>
              <a:rPr lang="en-US" dirty="0">
                <a:solidFill>
                  <a:srgbClr val="000000"/>
                </a:solidFill>
              </a:rPr>
              <a:t>: Rigid rule-based systems could not generalize well across related concepts.</a:t>
            </a:r>
          </a:p>
          <a:p>
            <a:r>
              <a:rPr lang="en-US" b="1" dirty="0">
                <a:solidFill>
                  <a:srgbClr val="000000"/>
                </a:solidFill>
              </a:rPr>
              <a:t>With Embeddings</a:t>
            </a:r>
            <a:r>
              <a:rPr lang="en-US" dirty="0">
                <a:solidFill>
                  <a:srgbClr val="000000"/>
                </a:solidFill>
              </a:rPr>
              <a:t>: Word embeddings inherently captured syntactic roles and relationships. For example:</a:t>
            </a:r>
          </a:p>
          <a:p>
            <a:r>
              <a:rPr lang="en-US" dirty="0">
                <a:solidFill>
                  <a:srgbClr val="000000"/>
                </a:solidFill>
              </a:rPr>
              <a:t>In Word2Vec, </a:t>
            </a:r>
            <a:r>
              <a:rPr lang="en-US" b="1" dirty="0">
                <a:solidFill>
                  <a:srgbClr val="000000"/>
                </a:solidFill>
              </a:rPr>
              <a:t>vector("king") - vector("man") + vector("woman") ≈ vector("queen")</a:t>
            </a:r>
            <a:r>
              <a:rPr lang="en-US" dirty="0">
                <a:solidFill>
                  <a:srgbClr val="000000"/>
                </a:solidFill>
              </a:rPr>
              <a:t>, reflecting analogies and relationships encoded in vector space.</a:t>
            </a:r>
          </a:p>
        </p:txBody>
      </p:sp>
      <p:pic>
        <p:nvPicPr>
          <p:cNvPr id="5" name="Picture 4" descr="A diagram of two people&#10;&#10;Description automatically generated with medium confidence">
            <a:extLst>
              <a:ext uri="{FF2B5EF4-FFF2-40B4-BE49-F238E27FC236}">
                <a16:creationId xmlns:a16="http://schemas.microsoft.com/office/drawing/2014/main" id="{C52131E8-28DD-AB62-22C4-6C86CFF45F8B}"/>
              </a:ext>
            </a:extLst>
          </p:cNvPr>
          <p:cNvPicPr>
            <a:picLocks noChangeAspect="1"/>
          </p:cNvPicPr>
          <p:nvPr/>
        </p:nvPicPr>
        <p:blipFill>
          <a:blip r:embed="rId3"/>
          <a:stretch>
            <a:fillRect/>
          </a:stretch>
        </p:blipFill>
        <p:spPr>
          <a:xfrm>
            <a:off x="6310847" y="3010826"/>
            <a:ext cx="5881153" cy="3301531"/>
          </a:xfrm>
          <a:prstGeom prst="rect">
            <a:avLst/>
          </a:prstGeom>
        </p:spPr>
      </p:pic>
      <p:sp>
        <p:nvSpPr>
          <p:cNvPr id="6" name="TextBox 5">
            <a:extLst>
              <a:ext uri="{FF2B5EF4-FFF2-40B4-BE49-F238E27FC236}">
                <a16:creationId xmlns:a16="http://schemas.microsoft.com/office/drawing/2014/main" id="{1915BA60-6FE7-200D-AA9E-358FBC0030C5}"/>
              </a:ext>
            </a:extLst>
          </p:cNvPr>
          <p:cNvSpPr txBox="1"/>
          <p:nvPr/>
        </p:nvSpPr>
        <p:spPr>
          <a:xfrm>
            <a:off x="1453397" y="2310507"/>
            <a:ext cx="9841045" cy="461665"/>
          </a:xfrm>
          <a:prstGeom prst="rect">
            <a:avLst/>
          </a:prstGeom>
          <a:noFill/>
        </p:spPr>
        <p:txBody>
          <a:bodyPr wrap="square" rtlCol="0">
            <a:spAutoFit/>
          </a:bodyPr>
          <a:lstStyle/>
          <a:p>
            <a:r>
              <a:rPr lang="en-US" sz="2400" dirty="0">
                <a:solidFill>
                  <a:srgbClr val="000000"/>
                </a:solidFill>
                <a:latin typeface="-webkit-standard"/>
              </a:rPr>
              <a:t>Syntactic and Semantic Relations</a:t>
            </a:r>
          </a:p>
        </p:txBody>
      </p:sp>
      <p:pic>
        <p:nvPicPr>
          <p:cNvPr id="8" name="Picture 7" descr="A black and white symbol&#10;&#10;Description automatically generated">
            <a:extLst>
              <a:ext uri="{FF2B5EF4-FFF2-40B4-BE49-F238E27FC236}">
                <a16:creationId xmlns:a16="http://schemas.microsoft.com/office/drawing/2014/main" id="{5B015F04-3061-252D-867E-E753F0F2C873}"/>
              </a:ext>
            </a:extLst>
          </p:cNvPr>
          <p:cNvPicPr>
            <a:picLocks noChangeAspect="1"/>
          </p:cNvPicPr>
          <p:nvPr/>
        </p:nvPicPr>
        <p:blipFill>
          <a:blip r:embed="rId4"/>
          <a:stretch>
            <a:fillRect/>
          </a:stretch>
        </p:blipFill>
        <p:spPr>
          <a:xfrm>
            <a:off x="421847" y="2071853"/>
            <a:ext cx="1031550" cy="938975"/>
          </a:xfrm>
          <a:prstGeom prst="rect">
            <a:avLst/>
          </a:prstGeom>
        </p:spPr>
      </p:pic>
    </p:spTree>
    <p:extLst>
      <p:ext uri="{BB962C8B-B14F-4D97-AF65-F5344CB8AC3E}">
        <p14:creationId xmlns:p14="http://schemas.microsoft.com/office/powerpoint/2010/main" val="6316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E79DC-70B1-DC2B-B73D-9F220897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4117C-7AFB-2304-6846-129B5D5C14DE}"/>
              </a:ext>
            </a:extLst>
          </p:cNvPr>
          <p:cNvSpPr>
            <a:spLocks noGrp="1"/>
          </p:cNvSpPr>
          <p:nvPr>
            <p:ph type="title"/>
          </p:nvPr>
        </p:nvSpPr>
        <p:spPr/>
        <p:txBody>
          <a:bodyPr/>
          <a:lstStyle/>
          <a:p>
            <a:r>
              <a:rPr lang="en-US" b="1" i="0" u="none" strike="noStrike" dirty="0">
                <a:solidFill>
                  <a:srgbClr val="000000"/>
                </a:solidFill>
                <a:effectLst/>
              </a:rPr>
              <a:t>Word2vec and </a:t>
            </a:r>
            <a:r>
              <a:rPr lang="en-US" b="1" i="0" u="none" strike="noStrike" dirty="0" err="1">
                <a:solidFill>
                  <a:srgbClr val="000000"/>
                </a:solidFill>
                <a:effectLst/>
              </a:rPr>
              <a:t>GloVe</a:t>
            </a:r>
            <a:endParaRPr lang="en-US" dirty="0"/>
          </a:p>
        </p:txBody>
      </p:sp>
      <p:sp>
        <p:nvSpPr>
          <p:cNvPr id="4" name="Content Placeholder 3">
            <a:extLst>
              <a:ext uri="{FF2B5EF4-FFF2-40B4-BE49-F238E27FC236}">
                <a16:creationId xmlns:a16="http://schemas.microsoft.com/office/drawing/2014/main" id="{41BA2ABC-0578-5914-82DA-841D28523BE6}"/>
              </a:ext>
            </a:extLst>
          </p:cNvPr>
          <p:cNvSpPr>
            <a:spLocks noGrp="1"/>
          </p:cNvSpPr>
          <p:nvPr>
            <p:ph sz="half" idx="2"/>
          </p:nvPr>
        </p:nvSpPr>
        <p:spPr>
          <a:xfrm>
            <a:off x="4357688" y="2714624"/>
            <a:ext cx="7387632" cy="3843339"/>
          </a:xfrm>
        </p:spPr>
        <p:txBody>
          <a:bodyPr>
            <a:normAutofit fontScale="85000" lnSpcReduction="20000"/>
          </a:bodyPr>
          <a:lstStyle/>
          <a:p>
            <a:pPr marL="0" indent="0">
              <a:buNone/>
            </a:pPr>
            <a:r>
              <a:rPr lang="en-US" b="1" i="0" u="none" strike="noStrike" dirty="0">
                <a:solidFill>
                  <a:srgbClr val="000000"/>
                </a:solidFill>
                <a:effectLst/>
              </a:rPr>
              <a:t>HIGH-DIMENSIONAL SPACE</a:t>
            </a:r>
            <a:r>
              <a:rPr lang="en-US" b="1" i="0" u="none" strike="noStrike" dirty="0">
                <a:solidFill>
                  <a:srgbClr val="000000"/>
                </a:solidFill>
                <a:effectLst/>
                <a:latin typeface="-webkit-standard"/>
              </a:rPr>
              <a:t> </a:t>
            </a:r>
          </a:p>
          <a:p>
            <a:pPr marL="0" indent="0">
              <a:spcAft>
                <a:spcPts val="1200"/>
              </a:spcAft>
              <a:buNone/>
            </a:pPr>
            <a:r>
              <a:rPr lang="en-US" sz="2100" dirty="0"/>
              <a:t>Representing words as continuous vectors in a high-dimensional space allows models to capture semantic and syntactic relationships more effectively.</a:t>
            </a:r>
            <a:endParaRPr lang="en-US" dirty="0">
              <a:solidFill>
                <a:srgbClr val="000000"/>
              </a:solidFill>
              <a:latin typeface="-webkit-standard"/>
            </a:endParaRPr>
          </a:p>
          <a:p>
            <a:pPr marL="0" indent="0">
              <a:buClr>
                <a:schemeClr val="accent1">
                  <a:lumMod val="75000"/>
                </a:schemeClr>
              </a:buClr>
              <a:buNone/>
            </a:pPr>
            <a:r>
              <a:rPr lang="en-US" sz="2100" b="1" u="sng" dirty="0"/>
              <a:t>Rich Context Capture</a:t>
            </a:r>
          </a:p>
          <a:p>
            <a:pPr marL="0" indent="0">
              <a:buNone/>
            </a:pPr>
            <a:r>
              <a:rPr lang="en-US" dirty="0"/>
              <a:t>High-dimensional vectors store more data points per word, allowing each word's vector to capture a richer array of semantic and syntactic nuances compared to low-dimensional representations.</a:t>
            </a:r>
          </a:p>
          <a:p>
            <a:pPr marL="0" indent="0">
              <a:buNone/>
            </a:pPr>
            <a:r>
              <a:rPr lang="en-US" sz="1800" i="1" dirty="0"/>
              <a:t>E.g., - In word embeddings like Word2Vec, the vector for ”Apple" includes data about its semantic relationships. For example, if the word often co-occurs with ”tasty" in the training data, its vector captures this nuance, differentiating it from the company “Apple”</a:t>
            </a:r>
          </a:p>
        </p:txBody>
      </p:sp>
      <p:pic>
        <p:nvPicPr>
          <p:cNvPr id="5" name="Content Placeholder 4" descr="A diagram of a network&#10;&#10;Description automatically generated">
            <a:extLst>
              <a:ext uri="{FF2B5EF4-FFF2-40B4-BE49-F238E27FC236}">
                <a16:creationId xmlns:a16="http://schemas.microsoft.com/office/drawing/2014/main" id="{51631422-33BF-F73C-25DC-E3A549EC1728}"/>
              </a:ext>
            </a:extLst>
          </p:cNvPr>
          <p:cNvPicPr>
            <a:picLocks noGrp="1" noChangeAspect="1"/>
          </p:cNvPicPr>
          <p:nvPr>
            <p:ph sz="half" idx="1"/>
          </p:nvPr>
        </p:nvPicPr>
        <p:blipFill>
          <a:blip r:embed="rId3"/>
          <a:stretch>
            <a:fillRect/>
          </a:stretch>
        </p:blipFill>
        <p:spPr>
          <a:xfrm>
            <a:off x="446680" y="3504162"/>
            <a:ext cx="3355580" cy="2039666"/>
          </a:xfrm>
          <a:prstGeom prst="rect">
            <a:avLst/>
          </a:prstGeom>
        </p:spPr>
      </p:pic>
      <p:sp>
        <p:nvSpPr>
          <p:cNvPr id="6" name="TextBox 5">
            <a:extLst>
              <a:ext uri="{FF2B5EF4-FFF2-40B4-BE49-F238E27FC236}">
                <a16:creationId xmlns:a16="http://schemas.microsoft.com/office/drawing/2014/main" id="{EF6514C0-8F5D-2C47-CF2D-C52B617BD6FB}"/>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Continuous Vector Representations for Words</a:t>
            </a:r>
            <a:endParaRPr lang="en-US" sz="2400" dirty="0">
              <a:solidFill>
                <a:srgbClr val="000000"/>
              </a:solidFill>
              <a:latin typeface="-webkit-standard"/>
            </a:endParaRPr>
          </a:p>
        </p:txBody>
      </p:sp>
    </p:spTree>
    <p:extLst>
      <p:ext uri="{BB962C8B-B14F-4D97-AF65-F5344CB8AC3E}">
        <p14:creationId xmlns:p14="http://schemas.microsoft.com/office/powerpoint/2010/main" val="31133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B6813-866B-11B0-EBB6-342E14536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1B289-E8E7-B2EF-730C-CBF201C79E5B}"/>
              </a:ext>
            </a:extLst>
          </p:cNvPr>
          <p:cNvSpPr>
            <a:spLocks noGrp="1"/>
          </p:cNvSpPr>
          <p:nvPr>
            <p:ph type="title"/>
          </p:nvPr>
        </p:nvSpPr>
        <p:spPr/>
        <p:txBody>
          <a:bodyPr/>
          <a:lstStyle/>
          <a:p>
            <a:r>
              <a:rPr lang="en-US" b="1" i="0" u="none" strike="noStrike" dirty="0">
                <a:solidFill>
                  <a:srgbClr val="000000"/>
                </a:solidFill>
                <a:effectLst/>
              </a:rPr>
              <a:t>Word2vec and </a:t>
            </a:r>
            <a:r>
              <a:rPr lang="en-US" b="1" i="0" u="none" strike="noStrike" dirty="0" err="1">
                <a:solidFill>
                  <a:srgbClr val="000000"/>
                </a:solidFill>
                <a:effectLst/>
              </a:rPr>
              <a:t>GloVe</a:t>
            </a:r>
            <a:endParaRPr lang="en-US" dirty="0"/>
          </a:p>
        </p:txBody>
      </p:sp>
      <p:sp>
        <p:nvSpPr>
          <p:cNvPr id="4" name="Content Placeholder 3">
            <a:extLst>
              <a:ext uri="{FF2B5EF4-FFF2-40B4-BE49-F238E27FC236}">
                <a16:creationId xmlns:a16="http://schemas.microsoft.com/office/drawing/2014/main" id="{FB996D83-DA25-A98E-16B5-AE986C3F8E37}"/>
              </a:ext>
            </a:extLst>
          </p:cNvPr>
          <p:cNvSpPr>
            <a:spLocks noGrp="1"/>
          </p:cNvSpPr>
          <p:nvPr>
            <p:ph sz="half" idx="2"/>
          </p:nvPr>
        </p:nvSpPr>
        <p:spPr>
          <a:xfrm>
            <a:off x="4357688" y="2551176"/>
            <a:ext cx="7387632" cy="4306824"/>
          </a:xfrm>
        </p:spPr>
        <p:txBody>
          <a:bodyPr>
            <a:normAutofit fontScale="85000" lnSpcReduction="20000"/>
          </a:bodyPr>
          <a:lstStyle/>
          <a:p>
            <a:pPr marL="0" indent="0">
              <a:buNone/>
            </a:pPr>
            <a:r>
              <a:rPr lang="en-US" sz="2100" b="1" i="0" u="none" strike="noStrike" dirty="0">
                <a:solidFill>
                  <a:srgbClr val="000000"/>
                </a:solidFill>
                <a:effectLst/>
              </a:rPr>
              <a:t>HIGH-DIMENSIONAL SPACE</a:t>
            </a:r>
            <a:r>
              <a:rPr lang="en-US" sz="2100" b="1" i="0" u="none" strike="noStrike" dirty="0">
                <a:solidFill>
                  <a:srgbClr val="000000"/>
                </a:solidFill>
                <a:effectLst/>
                <a:latin typeface="-webkit-standard"/>
              </a:rPr>
              <a:t> </a:t>
            </a:r>
          </a:p>
          <a:p>
            <a:pPr marL="0" indent="0">
              <a:spcAft>
                <a:spcPts val="1200"/>
              </a:spcAft>
              <a:buNone/>
            </a:pPr>
            <a:r>
              <a:rPr lang="en-US" sz="2100" dirty="0"/>
              <a:t>Representing words as continuous vectors in a high-dimensional space allows models to capture semantic and syntactic relationships more effectively.</a:t>
            </a:r>
            <a:endParaRPr lang="en-US" sz="2100" dirty="0">
              <a:solidFill>
                <a:srgbClr val="000000"/>
              </a:solidFill>
              <a:latin typeface="-webkit-standard"/>
            </a:endParaRPr>
          </a:p>
          <a:p>
            <a:pPr marL="0" indent="0">
              <a:buClr>
                <a:schemeClr val="accent1">
                  <a:lumMod val="75000"/>
                </a:schemeClr>
              </a:buClr>
              <a:buNone/>
            </a:pPr>
            <a:r>
              <a:rPr lang="en-US" sz="2100" b="1" u="sng" dirty="0"/>
              <a:t>Dimensionality and Distinctiveness </a:t>
            </a:r>
          </a:p>
          <a:p>
            <a:pPr marL="0" indent="0">
              <a:buClr>
                <a:schemeClr val="accent1">
                  <a:lumMod val="75000"/>
                </a:schemeClr>
              </a:buClr>
              <a:buNone/>
            </a:pPr>
            <a:r>
              <a:rPr lang="en-US" dirty="0"/>
              <a:t>Each dimension can encode different characteristics of word usage, such as context similarity, part of speech, and more. This makes words with similar meanings have similar vector representations, while distinctly different words diverge significantly.</a:t>
            </a:r>
          </a:p>
          <a:p>
            <a:pPr marL="0" indent="0">
              <a:buNone/>
            </a:pPr>
            <a:r>
              <a:rPr lang="en-US" sz="1800" i="1" dirty="0"/>
              <a:t>E.g., - High-dimensional word embeddings can encode different aspects of a word. For ”suit" one dimension might reflect its similarity to ”clothing" another its similarity to ”court suit", helping disambiguate contexts like "He wore a sharp black suit" versus "The company filed a suit</a:t>
            </a:r>
            <a:r>
              <a:rPr lang="en-US" sz="1800" dirty="0">
                <a:solidFill>
                  <a:srgbClr val="000000"/>
                </a:solidFill>
                <a:latin typeface="-webkit-standard"/>
              </a:rPr>
              <a:t>”</a:t>
            </a:r>
          </a:p>
        </p:txBody>
      </p:sp>
      <p:pic>
        <p:nvPicPr>
          <p:cNvPr id="5" name="Content Placeholder 4" descr="A diagram of a network&#10;&#10;Description automatically generated">
            <a:extLst>
              <a:ext uri="{FF2B5EF4-FFF2-40B4-BE49-F238E27FC236}">
                <a16:creationId xmlns:a16="http://schemas.microsoft.com/office/drawing/2014/main" id="{F18265A4-25B7-F65F-9117-91BEFAF7444B}"/>
              </a:ext>
            </a:extLst>
          </p:cNvPr>
          <p:cNvPicPr>
            <a:picLocks noGrp="1" noChangeAspect="1"/>
          </p:cNvPicPr>
          <p:nvPr>
            <p:ph sz="half" idx="1"/>
          </p:nvPr>
        </p:nvPicPr>
        <p:blipFill>
          <a:blip r:embed="rId3"/>
          <a:stretch>
            <a:fillRect/>
          </a:stretch>
        </p:blipFill>
        <p:spPr>
          <a:xfrm>
            <a:off x="446680" y="3504162"/>
            <a:ext cx="3355580" cy="2039666"/>
          </a:xfrm>
          <a:prstGeom prst="rect">
            <a:avLst/>
          </a:prstGeom>
        </p:spPr>
      </p:pic>
      <p:sp>
        <p:nvSpPr>
          <p:cNvPr id="6" name="TextBox 5">
            <a:extLst>
              <a:ext uri="{FF2B5EF4-FFF2-40B4-BE49-F238E27FC236}">
                <a16:creationId xmlns:a16="http://schemas.microsoft.com/office/drawing/2014/main" id="{767A88E3-F006-9AB7-E9D9-B3B51545258B}"/>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Continuous Vector Representations for Words</a:t>
            </a:r>
            <a:endParaRPr lang="en-US" sz="2400" dirty="0">
              <a:solidFill>
                <a:srgbClr val="000000"/>
              </a:solidFill>
              <a:latin typeface="-webkit-standard"/>
            </a:endParaRPr>
          </a:p>
        </p:txBody>
      </p:sp>
    </p:spTree>
    <p:extLst>
      <p:ext uri="{BB962C8B-B14F-4D97-AF65-F5344CB8AC3E}">
        <p14:creationId xmlns:p14="http://schemas.microsoft.com/office/powerpoint/2010/main" val="42886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2B332-0064-F107-E4D1-E2AAF9801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08F81-6AD8-461C-28E3-5DF2D5F19673}"/>
              </a:ext>
            </a:extLst>
          </p:cNvPr>
          <p:cNvSpPr>
            <a:spLocks noGrp="1"/>
          </p:cNvSpPr>
          <p:nvPr>
            <p:ph type="title"/>
          </p:nvPr>
        </p:nvSpPr>
        <p:spPr/>
        <p:txBody>
          <a:bodyPr/>
          <a:lstStyle/>
          <a:p>
            <a:r>
              <a:rPr lang="en-US" b="1" i="0" u="none" strike="noStrike" dirty="0">
                <a:solidFill>
                  <a:srgbClr val="000000"/>
                </a:solidFill>
                <a:effectLst/>
              </a:rPr>
              <a:t>Word2vec and </a:t>
            </a:r>
            <a:r>
              <a:rPr lang="en-US" b="1" i="0" u="none" strike="noStrike" dirty="0" err="1">
                <a:solidFill>
                  <a:srgbClr val="000000"/>
                </a:solidFill>
                <a:effectLst/>
              </a:rPr>
              <a:t>GloVe</a:t>
            </a:r>
            <a:endParaRPr lang="en-US" dirty="0"/>
          </a:p>
        </p:txBody>
      </p:sp>
      <p:sp>
        <p:nvSpPr>
          <p:cNvPr id="4" name="Content Placeholder 3">
            <a:extLst>
              <a:ext uri="{FF2B5EF4-FFF2-40B4-BE49-F238E27FC236}">
                <a16:creationId xmlns:a16="http://schemas.microsoft.com/office/drawing/2014/main" id="{AF768058-5D3F-9481-FCC7-DA29F4237088}"/>
              </a:ext>
            </a:extLst>
          </p:cNvPr>
          <p:cNvSpPr>
            <a:spLocks noGrp="1"/>
          </p:cNvSpPr>
          <p:nvPr>
            <p:ph sz="half" idx="2"/>
          </p:nvPr>
        </p:nvSpPr>
        <p:spPr>
          <a:xfrm>
            <a:off x="4357688" y="2714624"/>
            <a:ext cx="7387632" cy="4143376"/>
          </a:xfrm>
        </p:spPr>
        <p:txBody>
          <a:bodyPr>
            <a:normAutofit fontScale="85000" lnSpcReduction="10000"/>
          </a:bodyPr>
          <a:lstStyle/>
          <a:p>
            <a:pPr marL="0" indent="0">
              <a:buNone/>
            </a:pPr>
            <a:r>
              <a:rPr lang="en-US" sz="2100" b="1" i="0" u="none" strike="noStrike" dirty="0">
                <a:solidFill>
                  <a:srgbClr val="000000"/>
                </a:solidFill>
                <a:effectLst/>
              </a:rPr>
              <a:t>HIGH-DIMENSIONAL SPACE</a:t>
            </a:r>
            <a:r>
              <a:rPr lang="en-US" sz="2100" b="1" i="0" u="none" strike="noStrike" dirty="0">
                <a:solidFill>
                  <a:srgbClr val="000000"/>
                </a:solidFill>
                <a:effectLst/>
                <a:latin typeface="-webkit-standard"/>
              </a:rPr>
              <a:t> </a:t>
            </a:r>
          </a:p>
          <a:p>
            <a:pPr marL="0" indent="0">
              <a:spcAft>
                <a:spcPts val="1200"/>
              </a:spcAft>
              <a:buNone/>
            </a:pPr>
            <a:r>
              <a:rPr lang="en-US" sz="2100" dirty="0"/>
              <a:t>Representing words as continuous vectors in a high-dimensional space allows models to capture semantic and syntactic relationships more effectively.</a:t>
            </a:r>
            <a:endParaRPr lang="en-US" sz="2100" dirty="0">
              <a:solidFill>
                <a:srgbClr val="000000"/>
              </a:solidFill>
              <a:latin typeface="-webkit-standard"/>
            </a:endParaRPr>
          </a:p>
          <a:p>
            <a:pPr marL="0" indent="0">
              <a:buClr>
                <a:schemeClr val="accent1">
                  <a:lumMod val="75000"/>
                </a:schemeClr>
              </a:buClr>
              <a:buNone/>
            </a:pPr>
            <a:r>
              <a:rPr lang="en-US" sz="2100" b="1" u="sng" dirty="0"/>
              <a:t>Distance Metrics</a:t>
            </a:r>
          </a:p>
          <a:p>
            <a:pPr marL="0" indent="0">
              <a:buClr>
                <a:schemeClr val="accent1">
                  <a:lumMod val="75000"/>
                </a:schemeClr>
              </a:buClr>
              <a:buNone/>
            </a:pPr>
            <a:r>
              <a:rPr lang="en-US" dirty="0"/>
              <a:t>The use of distance metrics like cosine similarity in high-dimensional space allows models to quantify the semantic similarity between words effectively. Words closer in vector space share more context or meaning.</a:t>
            </a:r>
          </a:p>
          <a:p>
            <a:pPr marL="0" indent="0">
              <a:buNone/>
            </a:pPr>
            <a:r>
              <a:rPr lang="en-US" sz="1800" i="1" dirty="0"/>
              <a:t>E.g., - Using cosine similarity, the word "king" is closer in vector space to "queen" than to "car," showing their semantic similarity. This metric helps models identify relationships between words and enhance language understanding.</a:t>
            </a:r>
          </a:p>
        </p:txBody>
      </p:sp>
      <p:pic>
        <p:nvPicPr>
          <p:cNvPr id="5" name="Content Placeholder 4" descr="A diagram of a network&#10;&#10;Description automatically generated">
            <a:extLst>
              <a:ext uri="{FF2B5EF4-FFF2-40B4-BE49-F238E27FC236}">
                <a16:creationId xmlns:a16="http://schemas.microsoft.com/office/drawing/2014/main" id="{7BF9EC89-E3FB-8B1E-9D71-D777160AC23A}"/>
              </a:ext>
            </a:extLst>
          </p:cNvPr>
          <p:cNvPicPr>
            <a:picLocks noGrp="1" noChangeAspect="1"/>
          </p:cNvPicPr>
          <p:nvPr>
            <p:ph sz="half" idx="1"/>
          </p:nvPr>
        </p:nvPicPr>
        <p:blipFill>
          <a:blip r:embed="rId3"/>
          <a:stretch>
            <a:fillRect/>
          </a:stretch>
        </p:blipFill>
        <p:spPr>
          <a:xfrm>
            <a:off x="446680" y="3504162"/>
            <a:ext cx="3355580" cy="2039666"/>
          </a:xfrm>
          <a:prstGeom prst="rect">
            <a:avLst/>
          </a:prstGeom>
        </p:spPr>
      </p:pic>
      <p:sp>
        <p:nvSpPr>
          <p:cNvPr id="6" name="TextBox 5">
            <a:extLst>
              <a:ext uri="{FF2B5EF4-FFF2-40B4-BE49-F238E27FC236}">
                <a16:creationId xmlns:a16="http://schemas.microsoft.com/office/drawing/2014/main" id="{D827EFAE-8CEF-7CEA-C135-1D67E921C19D}"/>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Continuous Vector Representations for Words</a:t>
            </a:r>
            <a:endParaRPr lang="en-US" sz="2400" dirty="0">
              <a:solidFill>
                <a:srgbClr val="000000"/>
              </a:solidFill>
              <a:latin typeface="-webkit-standard"/>
            </a:endParaRPr>
          </a:p>
        </p:txBody>
      </p:sp>
    </p:spTree>
    <p:extLst>
      <p:ext uri="{BB962C8B-B14F-4D97-AF65-F5344CB8AC3E}">
        <p14:creationId xmlns:p14="http://schemas.microsoft.com/office/powerpoint/2010/main" val="105663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E81E-7F8E-B2C5-1D73-9E7819EB9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4AF74-51C7-0083-7DAB-C5DB4633439C}"/>
              </a:ext>
            </a:extLst>
          </p:cNvPr>
          <p:cNvSpPr>
            <a:spLocks noGrp="1"/>
          </p:cNvSpPr>
          <p:nvPr>
            <p:ph type="title"/>
          </p:nvPr>
        </p:nvSpPr>
        <p:spPr/>
        <p:txBody>
          <a:bodyPr/>
          <a:lstStyle/>
          <a:p>
            <a:r>
              <a:rPr lang="en-US" b="1" i="0" u="none" strike="noStrike" dirty="0">
                <a:solidFill>
                  <a:srgbClr val="000000"/>
                </a:solidFill>
                <a:effectLst/>
              </a:rPr>
              <a:t>Word2vec and </a:t>
            </a:r>
            <a:r>
              <a:rPr lang="en-US" b="1" i="0" u="none" strike="noStrike" dirty="0" err="1">
                <a:solidFill>
                  <a:srgbClr val="000000"/>
                </a:solidFill>
                <a:effectLst/>
              </a:rPr>
              <a:t>GloVe</a:t>
            </a:r>
            <a:endParaRPr lang="en-US" dirty="0"/>
          </a:p>
        </p:txBody>
      </p:sp>
      <p:sp>
        <p:nvSpPr>
          <p:cNvPr id="4" name="Content Placeholder 3">
            <a:extLst>
              <a:ext uri="{FF2B5EF4-FFF2-40B4-BE49-F238E27FC236}">
                <a16:creationId xmlns:a16="http://schemas.microsoft.com/office/drawing/2014/main" id="{A0992804-43E4-B63B-A445-E1E43FADF4F0}"/>
              </a:ext>
            </a:extLst>
          </p:cNvPr>
          <p:cNvSpPr>
            <a:spLocks noGrp="1"/>
          </p:cNvSpPr>
          <p:nvPr>
            <p:ph sz="half" idx="2"/>
          </p:nvPr>
        </p:nvSpPr>
        <p:spPr>
          <a:xfrm>
            <a:off x="4357688" y="2714624"/>
            <a:ext cx="7387632" cy="4143376"/>
          </a:xfrm>
        </p:spPr>
        <p:txBody>
          <a:bodyPr>
            <a:normAutofit fontScale="92500"/>
          </a:bodyPr>
          <a:lstStyle/>
          <a:p>
            <a:pPr marL="0" indent="0">
              <a:buNone/>
            </a:pPr>
            <a:r>
              <a:rPr lang="en-US" sz="1900" b="1" i="0" u="none" strike="noStrike" dirty="0">
                <a:solidFill>
                  <a:srgbClr val="000000"/>
                </a:solidFill>
                <a:effectLst/>
              </a:rPr>
              <a:t>HIGH-DIMENSIONAL SPACE</a:t>
            </a:r>
            <a:r>
              <a:rPr lang="en-US" sz="1900" b="1" i="0" u="none" strike="noStrike" dirty="0">
                <a:solidFill>
                  <a:srgbClr val="000000"/>
                </a:solidFill>
                <a:effectLst/>
                <a:latin typeface="-webkit-standard"/>
              </a:rPr>
              <a:t> </a:t>
            </a:r>
          </a:p>
          <a:p>
            <a:pPr marL="0" indent="0">
              <a:spcAft>
                <a:spcPts val="1200"/>
              </a:spcAft>
              <a:buNone/>
            </a:pPr>
            <a:r>
              <a:rPr lang="en-US" sz="1900" dirty="0"/>
              <a:t>Representing words as continuous vectors in a high-dimensional space allows models to capture semantic and syntactic relationships more effectively.</a:t>
            </a:r>
            <a:endParaRPr lang="en-US" sz="1900" dirty="0">
              <a:solidFill>
                <a:srgbClr val="000000"/>
              </a:solidFill>
              <a:latin typeface="-webkit-standard"/>
            </a:endParaRPr>
          </a:p>
          <a:p>
            <a:pPr marL="0" indent="0">
              <a:buClr>
                <a:schemeClr val="accent1">
                  <a:lumMod val="75000"/>
                </a:schemeClr>
              </a:buClr>
              <a:buNone/>
            </a:pPr>
            <a:r>
              <a:rPr lang="en-US" sz="1900" b="1" u="sng" dirty="0"/>
              <a:t>Scalability to Corpus Size </a:t>
            </a:r>
          </a:p>
          <a:p>
            <a:pPr marL="0" indent="0">
              <a:buClr>
                <a:schemeClr val="accent1">
                  <a:lumMod val="75000"/>
                </a:schemeClr>
              </a:buClr>
              <a:buNone/>
            </a:pPr>
            <a:r>
              <a:rPr lang="en-US" sz="1800" dirty="0"/>
              <a:t>As the size of the training corpus increases, high-dimensional vector spaces can accommodate the growing complexity and variability of language use across different texts and contexts.</a:t>
            </a:r>
          </a:p>
          <a:p>
            <a:pPr marL="0" indent="0">
              <a:buNone/>
            </a:pPr>
            <a:r>
              <a:rPr lang="en-US" sz="1600" i="1" dirty="0"/>
              <a:t>E.g., - Training a high-dimensional embedding on a large corpus like Wikipedia enables it to learn nuanced meanings of words in diverse contexts. E.g., the word "model" might simultaneously capture its meanings in fashion, machine learning, and science.</a:t>
            </a:r>
          </a:p>
        </p:txBody>
      </p:sp>
      <p:pic>
        <p:nvPicPr>
          <p:cNvPr id="5" name="Content Placeholder 4" descr="A diagram of a network&#10;&#10;Description automatically generated">
            <a:extLst>
              <a:ext uri="{FF2B5EF4-FFF2-40B4-BE49-F238E27FC236}">
                <a16:creationId xmlns:a16="http://schemas.microsoft.com/office/drawing/2014/main" id="{1F1CDB27-43F3-1421-CBCC-50AD8600F597}"/>
              </a:ext>
            </a:extLst>
          </p:cNvPr>
          <p:cNvPicPr>
            <a:picLocks noGrp="1" noChangeAspect="1"/>
          </p:cNvPicPr>
          <p:nvPr>
            <p:ph sz="half" idx="1"/>
          </p:nvPr>
        </p:nvPicPr>
        <p:blipFill>
          <a:blip r:embed="rId3"/>
          <a:stretch>
            <a:fillRect/>
          </a:stretch>
        </p:blipFill>
        <p:spPr>
          <a:xfrm>
            <a:off x="446680" y="3504162"/>
            <a:ext cx="3355580" cy="2039666"/>
          </a:xfrm>
          <a:prstGeom prst="rect">
            <a:avLst/>
          </a:prstGeom>
        </p:spPr>
      </p:pic>
      <p:sp>
        <p:nvSpPr>
          <p:cNvPr id="6" name="TextBox 5">
            <a:extLst>
              <a:ext uri="{FF2B5EF4-FFF2-40B4-BE49-F238E27FC236}">
                <a16:creationId xmlns:a16="http://schemas.microsoft.com/office/drawing/2014/main" id="{4CD7CCCA-8AE9-6D97-C160-638578B412E2}"/>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Continuous Vector Representations for Words</a:t>
            </a:r>
            <a:endParaRPr lang="en-US" sz="2400" dirty="0">
              <a:solidFill>
                <a:srgbClr val="000000"/>
              </a:solidFill>
              <a:latin typeface="-webkit-standard"/>
            </a:endParaRPr>
          </a:p>
        </p:txBody>
      </p:sp>
    </p:spTree>
    <p:extLst>
      <p:ext uri="{BB962C8B-B14F-4D97-AF65-F5344CB8AC3E}">
        <p14:creationId xmlns:p14="http://schemas.microsoft.com/office/powerpoint/2010/main" val="8436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06D5-95A4-468A-305D-520CD79E48AB}"/>
              </a:ext>
            </a:extLst>
          </p:cNvPr>
          <p:cNvSpPr>
            <a:spLocks noGrp="1"/>
          </p:cNvSpPr>
          <p:nvPr>
            <p:ph type="title"/>
          </p:nvPr>
        </p:nvSpPr>
        <p:spPr/>
        <p:txBody>
          <a:bodyPr>
            <a:normAutofit/>
          </a:bodyPr>
          <a:lstStyle/>
          <a:p>
            <a:r>
              <a:rPr lang="en-US" b="1" i="0" u="none" strike="noStrike" dirty="0">
                <a:solidFill>
                  <a:srgbClr val="000000"/>
                </a:solidFill>
                <a:effectLst/>
              </a:rPr>
              <a:t>Hand-Crafted Rules</a:t>
            </a:r>
            <a:endParaRPr lang="en-US" dirty="0"/>
          </a:p>
        </p:txBody>
      </p:sp>
      <p:sp>
        <p:nvSpPr>
          <p:cNvPr id="3" name="Content Placeholder 2">
            <a:extLst>
              <a:ext uri="{FF2B5EF4-FFF2-40B4-BE49-F238E27FC236}">
                <a16:creationId xmlns:a16="http://schemas.microsoft.com/office/drawing/2014/main" id="{44B40508-BA0F-1445-E022-8F4CF81AE108}"/>
              </a:ext>
            </a:extLst>
          </p:cNvPr>
          <p:cNvSpPr>
            <a:spLocks noGrp="1"/>
          </p:cNvSpPr>
          <p:nvPr>
            <p:ph idx="1"/>
          </p:nvPr>
        </p:nvSpPr>
        <p:spPr>
          <a:xfrm>
            <a:off x="640079" y="3200399"/>
            <a:ext cx="10890928" cy="3444075"/>
          </a:xfrm>
        </p:spPr>
        <p:txBody>
          <a:bodyPr>
            <a:normAutofit/>
          </a:bodyPr>
          <a:lstStyle/>
          <a:p>
            <a:pPr marL="742950" lvl="1" indent="-285750">
              <a:lnSpc>
                <a:spcPct val="100000"/>
              </a:lnSpc>
              <a:spcBef>
                <a:spcPts val="1100"/>
              </a:spcBef>
              <a:buClr>
                <a:schemeClr val="accent1">
                  <a:lumMod val="75000"/>
                </a:schemeClr>
              </a:buClr>
              <a:buFont typeface="Wingdings" pitchFamily="2" charset="2"/>
              <a:buChar char="q"/>
            </a:pPr>
            <a:r>
              <a:rPr lang="en-US" dirty="0">
                <a:solidFill>
                  <a:srgbClr val="000000"/>
                </a:solidFill>
              </a:rPr>
              <a:t>The rules were manually designed and fine-tuned by human experts.</a:t>
            </a:r>
          </a:p>
          <a:p>
            <a:pPr marL="457200" lvl="1" indent="0">
              <a:lnSpc>
                <a:spcPct val="100000"/>
              </a:lnSpc>
              <a:spcBef>
                <a:spcPts val="1100"/>
              </a:spcBef>
              <a:buNone/>
            </a:pPr>
            <a:r>
              <a:rPr lang="en-US" sz="1400" i="1" dirty="0">
                <a:solidFill>
                  <a:srgbClr val="000000"/>
                </a:solidFill>
              </a:rPr>
              <a:t>E.g.</a:t>
            </a:r>
            <a:r>
              <a:rPr lang="en-US" sz="1400" i="1" dirty="0"/>
              <a:t>  For instance, in "The dog runs," the rule identifies "The dog" as the subject and "runs" as the verb. </a:t>
            </a:r>
            <a:endParaRPr lang="en-US" sz="1400" i="1" dirty="0">
              <a:solidFill>
                <a:srgbClr val="000000"/>
              </a:solidFill>
            </a:endParaRPr>
          </a:p>
          <a:p>
            <a:pPr marL="742950" lvl="1" indent="-285750">
              <a:lnSpc>
                <a:spcPct val="100000"/>
              </a:lnSpc>
              <a:spcBef>
                <a:spcPts val="2300"/>
              </a:spcBef>
              <a:buClr>
                <a:schemeClr val="accent1">
                  <a:lumMod val="75000"/>
                </a:schemeClr>
              </a:buClr>
              <a:buFont typeface="Wingdings" pitchFamily="2" charset="2"/>
              <a:buChar char="q"/>
            </a:pPr>
            <a:r>
              <a:rPr lang="en-US" dirty="0">
                <a:solidFill>
                  <a:srgbClr val="000000"/>
                </a:solidFill>
              </a:rPr>
              <a:t>Targeted specific language structures identifying parts of speech and relationships between words</a:t>
            </a:r>
          </a:p>
          <a:p>
            <a:pPr marL="457200" lvl="1" indent="0">
              <a:lnSpc>
                <a:spcPct val="100000"/>
              </a:lnSpc>
              <a:spcBef>
                <a:spcPts val="1100"/>
              </a:spcBef>
              <a:buNone/>
            </a:pPr>
            <a:r>
              <a:rPr lang="en-US" sz="1400" i="1" dirty="0">
                <a:solidFill>
                  <a:srgbClr val="000000"/>
                </a:solidFill>
              </a:rPr>
              <a:t>E.g. </a:t>
            </a:r>
            <a:r>
              <a:rPr lang="en-US" sz="1400" i="1" dirty="0"/>
              <a:t>"The boy ate an apple" would be parsed to show relationships: "The boy" is linked as the subject to the verb "ate," which then connects to "an apple" as the object</a:t>
            </a:r>
            <a:r>
              <a:rPr lang="en-US" sz="1400" dirty="0"/>
              <a:t>.</a:t>
            </a:r>
          </a:p>
          <a:p>
            <a:pPr marL="742950" lvl="1" indent="-285750" algn="l">
              <a:lnSpc>
                <a:spcPct val="100000"/>
              </a:lnSpc>
              <a:spcBef>
                <a:spcPts val="2300"/>
              </a:spcBef>
              <a:buClr>
                <a:schemeClr val="accent1">
                  <a:lumMod val="75000"/>
                </a:schemeClr>
              </a:buClr>
              <a:buFont typeface="Wingdings" pitchFamily="2" charset="2"/>
              <a:buChar char="q"/>
            </a:pPr>
            <a:r>
              <a:rPr lang="en-US" dirty="0">
                <a:solidFill>
                  <a:srgbClr val="000000"/>
                </a:solidFill>
              </a:rPr>
              <a:t>W</a:t>
            </a:r>
            <a:r>
              <a:rPr lang="en-US" b="0" i="0" u="none" strike="noStrike" dirty="0">
                <a:solidFill>
                  <a:srgbClr val="000000"/>
                </a:solidFill>
                <a:effectLst/>
              </a:rPr>
              <a:t>orked well in narrow contexts but often failed with slight variations, requiring constant updates.</a:t>
            </a:r>
          </a:p>
          <a:p>
            <a:pPr marL="457200" lvl="1" indent="0" algn="l">
              <a:lnSpc>
                <a:spcPct val="100000"/>
              </a:lnSpc>
              <a:spcBef>
                <a:spcPts val="2300"/>
              </a:spcBef>
              <a:buClr>
                <a:schemeClr val="accent1">
                  <a:lumMod val="75000"/>
                </a:schemeClr>
              </a:buClr>
              <a:buNone/>
            </a:pPr>
            <a:r>
              <a:rPr lang="en-US" sz="1400" i="1" dirty="0">
                <a:solidFill>
                  <a:srgbClr val="000000"/>
                </a:solidFill>
              </a:rPr>
              <a:t>E.g., - A rule designed for formal English would identify subject-verb-object structure in "John writes a book." But could fail in more informal sentences like, "Writing books is what John does,"</a:t>
            </a:r>
            <a:r>
              <a:rPr lang="en-US" dirty="0"/>
              <a:t>.</a:t>
            </a:r>
          </a:p>
          <a:p>
            <a:pPr marL="742950" lvl="1" indent="-285750" algn="l">
              <a:lnSpc>
                <a:spcPct val="100000"/>
              </a:lnSpc>
              <a:spcBef>
                <a:spcPts val="2300"/>
              </a:spcBef>
              <a:buClr>
                <a:schemeClr val="accent1">
                  <a:lumMod val="75000"/>
                </a:schemeClr>
              </a:buClr>
              <a:buFont typeface="Wingdings" pitchFamily="2" charset="2"/>
              <a:buChar char="q"/>
            </a:pPr>
            <a:endParaRPr lang="en-US" b="0" i="0" u="none" strike="noStrike" dirty="0">
              <a:solidFill>
                <a:srgbClr val="000000"/>
              </a:solidFill>
              <a:effectLst/>
            </a:endParaRPr>
          </a:p>
          <a:p>
            <a:pPr marL="0" indent="0">
              <a:buNone/>
            </a:pPr>
            <a:endParaRPr lang="en-US" dirty="0"/>
          </a:p>
        </p:txBody>
      </p:sp>
      <p:sp>
        <p:nvSpPr>
          <p:cNvPr id="4" name="TextBox 3">
            <a:extLst>
              <a:ext uri="{FF2B5EF4-FFF2-40B4-BE49-F238E27FC236}">
                <a16:creationId xmlns:a16="http://schemas.microsoft.com/office/drawing/2014/main" id="{4E520EB3-4099-6257-AF5F-354884CF8921}"/>
              </a:ext>
            </a:extLst>
          </p:cNvPr>
          <p:cNvSpPr txBox="1"/>
          <p:nvPr/>
        </p:nvSpPr>
        <p:spPr>
          <a:xfrm>
            <a:off x="1371598" y="2468881"/>
            <a:ext cx="9008077"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Researchers </a:t>
            </a:r>
            <a:r>
              <a:rPr lang="en-US" sz="2400" b="1" i="0" u="none" strike="noStrike" dirty="0">
                <a:solidFill>
                  <a:srgbClr val="000000"/>
                </a:solidFill>
                <a:effectLst/>
              </a:rPr>
              <a:t>manually</a:t>
            </a:r>
            <a:r>
              <a:rPr lang="en-US" sz="2400" b="0" i="0" u="none" strike="noStrike" dirty="0">
                <a:solidFill>
                  <a:srgbClr val="000000"/>
                </a:solidFill>
                <a:effectLst/>
                <a:latin typeface="-webkit-standard"/>
              </a:rPr>
              <a:t> created </a:t>
            </a:r>
            <a:r>
              <a:rPr lang="en-US" sz="2400" b="1" i="0" u="none" strike="noStrike" dirty="0">
                <a:solidFill>
                  <a:srgbClr val="000000"/>
                </a:solidFill>
                <a:effectLst/>
              </a:rPr>
              <a:t>rules</a:t>
            </a:r>
            <a:r>
              <a:rPr lang="en-US" sz="2400" b="0" i="0" u="none" strike="noStrike" dirty="0">
                <a:solidFill>
                  <a:srgbClr val="000000"/>
                </a:solidFill>
                <a:effectLst/>
                <a:latin typeface="-webkit-standard"/>
              </a:rPr>
              <a:t> based on </a:t>
            </a:r>
            <a:r>
              <a:rPr lang="en-US" sz="2400" b="1" i="0" u="none" strike="noStrike" dirty="0">
                <a:solidFill>
                  <a:srgbClr val="000000"/>
                </a:solidFill>
                <a:effectLst/>
              </a:rPr>
              <a:t>linguistic principles</a:t>
            </a:r>
            <a:r>
              <a:rPr lang="en-US" b="0" i="0" u="none" strike="noStrike" dirty="0">
                <a:solidFill>
                  <a:srgbClr val="000000"/>
                </a:solidFill>
                <a:effectLst/>
                <a:latin typeface="-webkit-standard"/>
              </a:rPr>
              <a:t>.</a:t>
            </a:r>
            <a:endParaRPr lang="en-US" dirty="0"/>
          </a:p>
        </p:txBody>
      </p:sp>
      <p:pic>
        <p:nvPicPr>
          <p:cNvPr id="6" name="Picture 5" descr="A hand holding a pen&#10;&#10;Description automatically generated">
            <a:extLst>
              <a:ext uri="{FF2B5EF4-FFF2-40B4-BE49-F238E27FC236}">
                <a16:creationId xmlns:a16="http://schemas.microsoft.com/office/drawing/2014/main" id="{BCC5F531-E31C-591B-3755-1D762E5EEC25}"/>
              </a:ext>
            </a:extLst>
          </p:cNvPr>
          <p:cNvPicPr>
            <a:picLocks noChangeAspect="1"/>
          </p:cNvPicPr>
          <p:nvPr/>
        </p:nvPicPr>
        <p:blipFill>
          <a:blip r:embed="rId3"/>
          <a:stretch>
            <a:fillRect/>
          </a:stretch>
        </p:blipFill>
        <p:spPr>
          <a:xfrm>
            <a:off x="640079" y="2359065"/>
            <a:ext cx="613916" cy="681297"/>
          </a:xfrm>
          <a:prstGeom prst="rect">
            <a:avLst/>
          </a:prstGeom>
        </p:spPr>
      </p:pic>
    </p:spTree>
    <p:extLst>
      <p:ext uri="{BB962C8B-B14F-4D97-AF65-F5344CB8AC3E}">
        <p14:creationId xmlns:p14="http://schemas.microsoft.com/office/powerpoint/2010/main" val="3302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E9194-B107-D817-1345-F685CE8F3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04B03-A254-8585-9AAD-73A4885C5714}"/>
              </a:ext>
            </a:extLst>
          </p:cNvPr>
          <p:cNvSpPr>
            <a:spLocks noGrp="1"/>
          </p:cNvSpPr>
          <p:nvPr>
            <p:ph type="title"/>
          </p:nvPr>
        </p:nvSpPr>
        <p:spPr/>
        <p:txBody>
          <a:bodyPr/>
          <a:lstStyle/>
          <a:p>
            <a:r>
              <a:rPr lang="en-US" b="1" i="0" u="none" strike="noStrike" dirty="0">
                <a:solidFill>
                  <a:srgbClr val="000000"/>
                </a:solidFill>
                <a:effectLst/>
              </a:rPr>
              <a:t>Word2vec and </a:t>
            </a:r>
            <a:r>
              <a:rPr lang="en-US" b="1" i="0" u="none" strike="noStrike" dirty="0" err="1">
                <a:solidFill>
                  <a:srgbClr val="000000"/>
                </a:solidFill>
                <a:effectLst/>
              </a:rPr>
              <a:t>GloVe</a:t>
            </a:r>
            <a:endParaRPr lang="en-US" dirty="0"/>
          </a:p>
        </p:txBody>
      </p:sp>
      <p:sp>
        <p:nvSpPr>
          <p:cNvPr id="4" name="Content Placeholder 3">
            <a:extLst>
              <a:ext uri="{FF2B5EF4-FFF2-40B4-BE49-F238E27FC236}">
                <a16:creationId xmlns:a16="http://schemas.microsoft.com/office/drawing/2014/main" id="{1DAA31BF-5DF5-EC7B-0D2D-4597BD08D476}"/>
              </a:ext>
            </a:extLst>
          </p:cNvPr>
          <p:cNvSpPr>
            <a:spLocks noGrp="1"/>
          </p:cNvSpPr>
          <p:nvPr>
            <p:ph sz="half" idx="2"/>
          </p:nvPr>
        </p:nvSpPr>
        <p:spPr>
          <a:xfrm>
            <a:off x="7986712" y="3086777"/>
            <a:ext cx="3891728" cy="2399622"/>
          </a:xfrm>
        </p:spPr>
        <p:txBody>
          <a:bodyPr>
            <a:normAutofit/>
          </a:bodyPr>
          <a:lstStyle/>
          <a:p>
            <a:pPr marL="0" indent="0" algn="ctr">
              <a:buNone/>
            </a:pPr>
            <a:r>
              <a:rPr lang="en-US" b="1" dirty="0"/>
              <a:t>UNSUPERVISED TECHNIQUES</a:t>
            </a:r>
            <a:r>
              <a:rPr lang="en-US" dirty="0"/>
              <a:t> </a:t>
            </a:r>
          </a:p>
          <a:p>
            <a:pPr marL="0" indent="0" algn="ctr">
              <a:buNone/>
            </a:pPr>
            <a:r>
              <a:rPr lang="en-US" dirty="0"/>
              <a:t>Popular techniques like Word2Vec and </a:t>
            </a:r>
            <a:r>
              <a:rPr lang="en-US" dirty="0" err="1"/>
              <a:t>GloVe</a:t>
            </a:r>
            <a:r>
              <a:rPr lang="en-US" dirty="0"/>
              <a:t> use unsupervised methods to generate meaningful numerical representations of words.</a:t>
            </a:r>
            <a:endParaRPr lang="en-US" b="1" dirty="0"/>
          </a:p>
        </p:txBody>
      </p:sp>
      <p:sp>
        <p:nvSpPr>
          <p:cNvPr id="6" name="TextBox 5">
            <a:extLst>
              <a:ext uri="{FF2B5EF4-FFF2-40B4-BE49-F238E27FC236}">
                <a16:creationId xmlns:a16="http://schemas.microsoft.com/office/drawing/2014/main" id="{0AB09583-B911-5643-8CA3-1B46B2DD67A1}"/>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Continuous Vector Representations for Words</a:t>
            </a:r>
            <a:endParaRPr lang="en-US" sz="2400" dirty="0">
              <a:solidFill>
                <a:srgbClr val="000000"/>
              </a:solidFill>
              <a:latin typeface="-webkit-standard"/>
            </a:endParaRPr>
          </a:p>
        </p:txBody>
      </p:sp>
      <p:pic>
        <p:nvPicPr>
          <p:cNvPr id="8" name="Picture 7" descr="A diagram of a person's body&#10;&#10;Description automatically generated">
            <a:extLst>
              <a:ext uri="{FF2B5EF4-FFF2-40B4-BE49-F238E27FC236}">
                <a16:creationId xmlns:a16="http://schemas.microsoft.com/office/drawing/2014/main" id="{8C35773D-EAD9-EB50-3CD9-3027F63252F4}"/>
              </a:ext>
            </a:extLst>
          </p:cNvPr>
          <p:cNvPicPr>
            <a:picLocks noChangeAspect="1"/>
          </p:cNvPicPr>
          <p:nvPr/>
        </p:nvPicPr>
        <p:blipFill>
          <a:blip r:embed="rId3"/>
          <a:stretch>
            <a:fillRect/>
          </a:stretch>
        </p:blipFill>
        <p:spPr>
          <a:xfrm>
            <a:off x="156396" y="2878063"/>
            <a:ext cx="7549131" cy="2936950"/>
          </a:xfrm>
          <a:prstGeom prst="rect">
            <a:avLst/>
          </a:prstGeom>
        </p:spPr>
      </p:pic>
    </p:spTree>
    <p:extLst>
      <p:ext uri="{BB962C8B-B14F-4D97-AF65-F5344CB8AC3E}">
        <p14:creationId xmlns:p14="http://schemas.microsoft.com/office/powerpoint/2010/main" val="3044535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8A8E-D128-4E3E-75B5-9B15D7881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8A76B-B356-4829-DAD9-71F64FAE23B3}"/>
              </a:ext>
            </a:extLst>
          </p:cNvPr>
          <p:cNvSpPr>
            <a:spLocks noGrp="1"/>
          </p:cNvSpPr>
          <p:nvPr>
            <p:ph type="title"/>
          </p:nvPr>
        </p:nvSpPr>
        <p:spPr/>
        <p:txBody>
          <a:bodyPr>
            <a:normAutofit/>
          </a:bodyPr>
          <a:lstStyle/>
          <a:p>
            <a:r>
              <a:rPr lang="en-US" b="0" i="0" u="none" strike="noStrike" dirty="0">
                <a:solidFill>
                  <a:srgbClr val="000000"/>
                </a:solidFill>
                <a:effectLst/>
                <a:latin typeface="-webkit-standard"/>
              </a:rPr>
              <a:t>Limitations of the Embeddings NLP Techniques</a:t>
            </a:r>
            <a:endParaRPr lang="en-US" dirty="0"/>
          </a:p>
        </p:txBody>
      </p:sp>
      <p:sp>
        <p:nvSpPr>
          <p:cNvPr id="10" name="Content Placeholder 9">
            <a:extLst>
              <a:ext uri="{FF2B5EF4-FFF2-40B4-BE49-F238E27FC236}">
                <a16:creationId xmlns:a16="http://schemas.microsoft.com/office/drawing/2014/main" id="{C7DE7C5D-32D5-810B-0D28-4242E01DB714}"/>
              </a:ext>
            </a:extLst>
          </p:cNvPr>
          <p:cNvSpPr>
            <a:spLocks noGrp="1"/>
          </p:cNvSpPr>
          <p:nvPr>
            <p:ph sz="half" idx="2"/>
          </p:nvPr>
        </p:nvSpPr>
        <p:spPr>
          <a:xfrm>
            <a:off x="403817" y="3657600"/>
            <a:ext cx="3368083" cy="3028950"/>
          </a:xfrm>
        </p:spPr>
        <p:txBody>
          <a:bodyPr>
            <a:normAutofit fontScale="77500" lnSpcReduction="20000"/>
          </a:bodyPr>
          <a:lstStyle/>
          <a:p>
            <a:pPr marL="0" indent="0" algn="ctr">
              <a:buNone/>
            </a:pPr>
            <a:r>
              <a:rPr lang="en-US" b="1" dirty="0"/>
              <a:t>FIXED-LENGTH REPRESENTATIONS</a:t>
            </a:r>
            <a:r>
              <a:rPr lang="en-US" dirty="0"/>
              <a:t> </a:t>
            </a:r>
          </a:p>
          <a:p>
            <a:pPr marL="0" indent="0" algn="ctr">
              <a:buNone/>
            </a:pPr>
            <a:r>
              <a:rPr lang="en-US" dirty="0"/>
              <a:t>Fixed-length representations limit the ability to capture the full complexity of language, as they cannot easily accommodate variations in context or meaning. </a:t>
            </a:r>
          </a:p>
          <a:p>
            <a:pPr marL="0" indent="0" algn="ctr">
              <a:buNone/>
            </a:pPr>
            <a:r>
              <a:rPr lang="en-US" dirty="0"/>
              <a:t>Can Hinder the model's performance in understanding and processing nuanced linguistic structures.</a:t>
            </a:r>
          </a:p>
        </p:txBody>
      </p:sp>
      <p:pic>
        <p:nvPicPr>
          <p:cNvPr id="12" name="Picture 11" descr="A blue lines on a white background&#10;&#10;Description automatically generated">
            <a:extLst>
              <a:ext uri="{FF2B5EF4-FFF2-40B4-BE49-F238E27FC236}">
                <a16:creationId xmlns:a16="http://schemas.microsoft.com/office/drawing/2014/main" id="{BC7330BF-ED9D-AEE4-6CEE-66B626E2FE57}"/>
              </a:ext>
            </a:extLst>
          </p:cNvPr>
          <p:cNvPicPr>
            <a:picLocks noChangeAspect="1"/>
          </p:cNvPicPr>
          <p:nvPr/>
        </p:nvPicPr>
        <p:blipFill>
          <a:blip r:embed="rId3"/>
          <a:stretch>
            <a:fillRect/>
          </a:stretch>
        </p:blipFill>
        <p:spPr>
          <a:xfrm>
            <a:off x="1488475" y="2397443"/>
            <a:ext cx="1198765" cy="1113545"/>
          </a:xfrm>
          <a:prstGeom prst="rect">
            <a:avLst/>
          </a:prstGeom>
        </p:spPr>
      </p:pic>
    </p:spTree>
    <p:extLst>
      <p:ext uri="{BB962C8B-B14F-4D97-AF65-F5344CB8AC3E}">
        <p14:creationId xmlns:p14="http://schemas.microsoft.com/office/powerpoint/2010/main" val="15113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7240-E600-9A45-9244-D0E495D85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216E6-4DCF-6194-2E1F-AA8FDF4E55E4}"/>
              </a:ext>
            </a:extLst>
          </p:cNvPr>
          <p:cNvSpPr>
            <a:spLocks noGrp="1"/>
          </p:cNvSpPr>
          <p:nvPr>
            <p:ph type="title"/>
          </p:nvPr>
        </p:nvSpPr>
        <p:spPr/>
        <p:txBody>
          <a:bodyPr>
            <a:normAutofit/>
          </a:bodyPr>
          <a:lstStyle/>
          <a:p>
            <a:r>
              <a:rPr lang="en-US" b="0" i="0" u="none" strike="noStrike" dirty="0">
                <a:solidFill>
                  <a:srgbClr val="000000"/>
                </a:solidFill>
                <a:effectLst/>
                <a:latin typeface="-webkit-standard"/>
              </a:rPr>
              <a:t>Limitations of the Embeddings NLP Techniques</a:t>
            </a:r>
            <a:endParaRPr lang="en-US" dirty="0"/>
          </a:p>
        </p:txBody>
      </p:sp>
      <p:sp>
        <p:nvSpPr>
          <p:cNvPr id="10" name="Content Placeholder 9">
            <a:extLst>
              <a:ext uri="{FF2B5EF4-FFF2-40B4-BE49-F238E27FC236}">
                <a16:creationId xmlns:a16="http://schemas.microsoft.com/office/drawing/2014/main" id="{7F626389-4ED5-F67C-8F2F-6C76A96175FE}"/>
              </a:ext>
            </a:extLst>
          </p:cNvPr>
          <p:cNvSpPr>
            <a:spLocks noGrp="1"/>
          </p:cNvSpPr>
          <p:nvPr>
            <p:ph sz="half" idx="2"/>
          </p:nvPr>
        </p:nvSpPr>
        <p:spPr>
          <a:xfrm>
            <a:off x="403817" y="3657600"/>
            <a:ext cx="3368083" cy="3028950"/>
          </a:xfrm>
        </p:spPr>
        <p:txBody>
          <a:bodyPr>
            <a:normAutofit fontScale="77500" lnSpcReduction="20000"/>
          </a:bodyPr>
          <a:lstStyle/>
          <a:p>
            <a:pPr marL="0" indent="0" algn="ctr">
              <a:buNone/>
            </a:pPr>
            <a:r>
              <a:rPr lang="en-US" b="1" dirty="0"/>
              <a:t>FIXED-LENGTH REPRESENTATIONS</a:t>
            </a:r>
            <a:r>
              <a:rPr lang="en-US" dirty="0"/>
              <a:t> </a:t>
            </a:r>
          </a:p>
          <a:p>
            <a:pPr marL="0" indent="0" algn="ctr">
              <a:buNone/>
            </a:pPr>
            <a:r>
              <a:rPr lang="en-US" dirty="0"/>
              <a:t>Fixed-length representations limit the ability to capture the full complexity of language, as they cannot easily accommodate variations in context or meaning. </a:t>
            </a:r>
          </a:p>
          <a:p>
            <a:pPr marL="0" indent="0" algn="ctr">
              <a:buNone/>
            </a:pPr>
            <a:r>
              <a:rPr lang="en-US" dirty="0"/>
              <a:t>Can Hinder the model's performance in understanding and processing nuanced linguistic structures.</a:t>
            </a:r>
          </a:p>
        </p:txBody>
      </p:sp>
      <p:sp>
        <p:nvSpPr>
          <p:cNvPr id="5" name="Content Placeholder 9">
            <a:extLst>
              <a:ext uri="{FF2B5EF4-FFF2-40B4-BE49-F238E27FC236}">
                <a16:creationId xmlns:a16="http://schemas.microsoft.com/office/drawing/2014/main" id="{B1A0ED87-C00F-82BF-8C11-4F2E01B3ADC1}"/>
              </a:ext>
            </a:extLst>
          </p:cNvPr>
          <p:cNvSpPr txBox="1">
            <a:spLocks/>
          </p:cNvSpPr>
          <p:nvPr/>
        </p:nvSpPr>
        <p:spPr>
          <a:xfrm>
            <a:off x="4356258" y="3657600"/>
            <a:ext cx="3368083" cy="30289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0" u="none" strike="noStrike" dirty="0">
                <a:solidFill>
                  <a:srgbClr val="000000"/>
                </a:solidFill>
                <a:effectLst/>
              </a:rPr>
              <a:t>NO TRANSFER LEARNING</a:t>
            </a:r>
          </a:p>
          <a:p>
            <a:pPr marL="0" indent="0" algn="ctr">
              <a:buNone/>
            </a:pPr>
            <a:r>
              <a:rPr lang="en-US" dirty="0"/>
              <a:t>The absence of transfer learning implies that models often need to be trained from scratch for each new task, which can be time-consuming and computationally expensive. </a:t>
            </a:r>
          </a:p>
          <a:p>
            <a:pPr marL="0" indent="0" algn="ctr">
              <a:buNone/>
            </a:pPr>
            <a:r>
              <a:rPr lang="en-US" dirty="0"/>
              <a:t>Prevents the efficient reuse of pre-existing knowledge, slowing down the development and deployment of NLP models.</a:t>
            </a:r>
          </a:p>
          <a:p>
            <a:pPr marL="0" indent="0">
              <a:buFont typeface="Arial" panose="020B0604020202020204" pitchFamily="34" charset="0"/>
              <a:buNone/>
            </a:pPr>
            <a:endParaRPr lang="en-US" dirty="0"/>
          </a:p>
        </p:txBody>
      </p:sp>
      <p:pic>
        <p:nvPicPr>
          <p:cNvPr id="12" name="Picture 11" descr="A blue lines on a white background&#10;&#10;Description automatically generated">
            <a:extLst>
              <a:ext uri="{FF2B5EF4-FFF2-40B4-BE49-F238E27FC236}">
                <a16:creationId xmlns:a16="http://schemas.microsoft.com/office/drawing/2014/main" id="{242D23A3-E3B7-C725-6393-2174112A1FE1}"/>
              </a:ext>
            </a:extLst>
          </p:cNvPr>
          <p:cNvPicPr>
            <a:picLocks noChangeAspect="1"/>
          </p:cNvPicPr>
          <p:nvPr/>
        </p:nvPicPr>
        <p:blipFill>
          <a:blip r:embed="rId3"/>
          <a:stretch>
            <a:fillRect/>
          </a:stretch>
        </p:blipFill>
        <p:spPr>
          <a:xfrm>
            <a:off x="1488475" y="2397443"/>
            <a:ext cx="1198765" cy="1113545"/>
          </a:xfrm>
          <a:prstGeom prst="rect">
            <a:avLst/>
          </a:prstGeom>
        </p:spPr>
      </p:pic>
      <p:pic>
        <p:nvPicPr>
          <p:cNvPr id="14" name="Picture 13" descr="A group of icons with arrows&#10;&#10;Description automatically generated">
            <a:extLst>
              <a:ext uri="{FF2B5EF4-FFF2-40B4-BE49-F238E27FC236}">
                <a16:creationId xmlns:a16="http://schemas.microsoft.com/office/drawing/2014/main" id="{02C97E72-CC04-AC4F-742D-606BE659177B}"/>
              </a:ext>
            </a:extLst>
          </p:cNvPr>
          <p:cNvPicPr>
            <a:picLocks noChangeAspect="1"/>
          </p:cNvPicPr>
          <p:nvPr/>
        </p:nvPicPr>
        <p:blipFill>
          <a:blip r:embed="rId4"/>
          <a:stretch>
            <a:fillRect/>
          </a:stretch>
        </p:blipFill>
        <p:spPr>
          <a:xfrm>
            <a:off x="5533452" y="2258867"/>
            <a:ext cx="1125095" cy="1252121"/>
          </a:xfrm>
          <a:prstGeom prst="rect">
            <a:avLst/>
          </a:prstGeom>
        </p:spPr>
      </p:pic>
    </p:spTree>
    <p:extLst>
      <p:ext uri="{BB962C8B-B14F-4D97-AF65-F5344CB8AC3E}">
        <p14:creationId xmlns:p14="http://schemas.microsoft.com/office/powerpoint/2010/main" val="16316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33ED-4026-6851-4AEC-5DB1D5AE5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CA1DD-4C9F-1C3B-3965-6F0D0942E7A5}"/>
              </a:ext>
            </a:extLst>
          </p:cNvPr>
          <p:cNvSpPr>
            <a:spLocks noGrp="1"/>
          </p:cNvSpPr>
          <p:nvPr>
            <p:ph type="title"/>
          </p:nvPr>
        </p:nvSpPr>
        <p:spPr/>
        <p:txBody>
          <a:bodyPr>
            <a:normAutofit/>
          </a:bodyPr>
          <a:lstStyle/>
          <a:p>
            <a:r>
              <a:rPr lang="en-US" b="0" i="0" u="none" strike="noStrike" dirty="0">
                <a:solidFill>
                  <a:srgbClr val="000000"/>
                </a:solidFill>
                <a:effectLst/>
                <a:latin typeface="-webkit-standard"/>
              </a:rPr>
              <a:t>Limitations of the Embeddings NLP Techniques</a:t>
            </a:r>
            <a:endParaRPr lang="en-US" dirty="0"/>
          </a:p>
        </p:txBody>
      </p:sp>
      <p:sp>
        <p:nvSpPr>
          <p:cNvPr id="10" name="Content Placeholder 9">
            <a:extLst>
              <a:ext uri="{FF2B5EF4-FFF2-40B4-BE49-F238E27FC236}">
                <a16:creationId xmlns:a16="http://schemas.microsoft.com/office/drawing/2014/main" id="{8C81AF48-9F29-E1F4-AB27-3D015CE97C85}"/>
              </a:ext>
            </a:extLst>
          </p:cNvPr>
          <p:cNvSpPr>
            <a:spLocks noGrp="1"/>
          </p:cNvSpPr>
          <p:nvPr>
            <p:ph sz="half" idx="2"/>
          </p:nvPr>
        </p:nvSpPr>
        <p:spPr>
          <a:xfrm>
            <a:off x="403817" y="3657600"/>
            <a:ext cx="3368083" cy="3028950"/>
          </a:xfrm>
        </p:spPr>
        <p:txBody>
          <a:bodyPr>
            <a:normAutofit fontScale="77500" lnSpcReduction="20000"/>
          </a:bodyPr>
          <a:lstStyle/>
          <a:p>
            <a:pPr marL="0" indent="0" algn="ctr">
              <a:buNone/>
            </a:pPr>
            <a:r>
              <a:rPr lang="en-US" b="1" dirty="0"/>
              <a:t>FIXED-LENGTH REPRESENTATIONS</a:t>
            </a:r>
            <a:r>
              <a:rPr lang="en-US" dirty="0"/>
              <a:t> </a:t>
            </a:r>
          </a:p>
          <a:p>
            <a:pPr marL="0" indent="0" algn="ctr">
              <a:buNone/>
            </a:pPr>
            <a:r>
              <a:rPr lang="en-US" dirty="0"/>
              <a:t>Fixed-length representations limit the ability to capture the full complexity of language, as they cannot easily accommodate variations in context or meaning. </a:t>
            </a:r>
          </a:p>
          <a:p>
            <a:pPr marL="0" indent="0" algn="ctr">
              <a:buNone/>
            </a:pPr>
            <a:r>
              <a:rPr lang="en-US" dirty="0"/>
              <a:t>Can Hinder the model's performance in understanding and processing nuanced linguistic structures.</a:t>
            </a:r>
          </a:p>
        </p:txBody>
      </p:sp>
      <p:sp>
        <p:nvSpPr>
          <p:cNvPr id="5" name="Content Placeholder 9">
            <a:extLst>
              <a:ext uri="{FF2B5EF4-FFF2-40B4-BE49-F238E27FC236}">
                <a16:creationId xmlns:a16="http://schemas.microsoft.com/office/drawing/2014/main" id="{F0228C9F-ADF5-7D92-FCC5-7E18AC120307}"/>
              </a:ext>
            </a:extLst>
          </p:cNvPr>
          <p:cNvSpPr txBox="1">
            <a:spLocks/>
          </p:cNvSpPr>
          <p:nvPr/>
        </p:nvSpPr>
        <p:spPr>
          <a:xfrm>
            <a:off x="4356258" y="3657600"/>
            <a:ext cx="3368083" cy="30289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0" u="none" strike="noStrike" dirty="0">
                <a:solidFill>
                  <a:srgbClr val="000000"/>
                </a:solidFill>
                <a:effectLst/>
              </a:rPr>
              <a:t>NO TRANSFER LEARNING</a:t>
            </a:r>
          </a:p>
          <a:p>
            <a:pPr marL="0" indent="0" algn="ctr">
              <a:buNone/>
            </a:pPr>
            <a:r>
              <a:rPr lang="en-US" dirty="0"/>
              <a:t>The absence of transfer learning implies that models often need to be trained from scratch for each new task, which can be time-consuming and computationally expensive. </a:t>
            </a:r>
          </a:p>
          <a:p>
            <a:pPr marL="0" indent="0" algn="ctr">
              <a:buNone/>
            </a:pPr>
            <a:r>
              <a:rPr lang="en-US" dirty="0"/>
              <a:t>Prevents the efficient reuse of pre-existing knowledge, slowing down the development and deployment of NLP models.</a:t>
            </a:r>
          </a:p>
          <a:p>
            <a:pPr marL="0" indent="0">
              <a:buFont typeface="Arial" panose="020B0604020202020204" pitchFamily="34" charset="0"/>
              <a:buNone/>
            </a:pPr>
            <a:endParaRPr lang="en-US" dirty="0"/>
          </a:p>
        </p:txBody>
      </p:sp>
      <p:sp>
        <p:nvSpPr>
          <p:cNvPr id="7" name="Content Placeholder 9">
            <a:extLst>
              <a:ext uri="{FF2B5EF4-FFF2-40B4-BE49-F238E27FC236}">
                <a16:creationId xmlns:a16="http://schemas.microsoft.com/office/drawing/2014/main" id="{5D7F4D7A-C78A-F21C-F588-F49ACE8126C3}"/>
              </a:ext>
            </a:extLst>
          </p:cNvPr>
          <p:cNvSpPr txBox="1">
            <a:spLocks/>
          </p:cNvSpPr>
          <p:nvPr/>
        </p:nvSpPr>
        <p:spPr>
          <a:xfrm>
            <a:off x="8308699" y="3657600"/>
            <a:ext cx="3368083" cy="30289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0" u="none" strike="noStrike" dirty="0">
                <a:solidFill>
                  <a:srgbClr val="000000"/>
                </a:solidFill>
                <a:effectLst/>
              </a:rPr>
              <a:t>DIFFICULTY WITH OUT-OF-VOCABULARY WORDS</a:t>
            </a:r>
            <a:r>
              <a:rPr lang="en-US" b="0" i="0" u="none" strike="noStrike" dirty="0">
                <a:solidFill>
                  <a:srgbClr val="000000"/>
                </a:solidFill>
                <a:effectLst/>
                <a:latin typeface="-webkit-standard"/>
              </a:rPr>
              <a:t> </a:t>
            </a:r>
          </a:p>
          <a:p>
            <a:pPr marL="0" indent="0" algn="ctr">
              <a:buNone/>
            </a:pPr>
            <a:r>
              <a:rPr lang="en-US" sz="2000" dirty="0"/>
              <a:t>Traditional embeddings struggle with words that were not seen during training. Such words are termed out-of-vocabulary (OOV) words. </a:t>
            </a:r>
          </a:p>
          <a:p>
            <a:pPr marL="0" indent="0" algn="ctr">
              <a:buNone/>
            </a:pPr>
            <a:r>
              <a:rPr lang="en-US" dirty="0"/>
              <a:t>C</a:t>
            </a:r>
            <a:r>
              <a:rPr lang="en-US" sz="2000" dirty="0"/>
              <a:t>an severely limit the model’s ability to understand and process texts containing new or rare words.</a:t>
            </a:r>
          </a:p>
        </p:txBody>
      </p:sp>
      <p:pic>
        <p:nvPicPr>
          <p:cNvPr id="12" name="Picture 11" descr="A blue lines on a white background&#10;&#10;Description automatically generated">
            <a:extLst>
              <a:ext uri="{FF2B5EF4-FFF2-40B4-BE49-F238E27FC236}">
                <a16:creationId xmlns:a16="http://schemas.microsoft.com/office/drawing/2014/main" id="{A5D7399C-38A7-8C98-F067-4FE37DE4A76B}"/>
              </a:ext>
            </a:extLst>
          </p:cNvPr>
          <p:cNvPicPr>
            <a:picLocks noChangeAspect="1"/>
          </p:cNvPicPr>
          <p:nvPr/>
        </p:nvPicPr>
        <p:blipFill>
          <a:blip r:embed="rId3"/>
          <a:stretch>
            <a:fillRect/>
          </a:stretch>
        </p:blipFill>
        <p:spPr>
          <a:xfrm>
            <a:off x="1488475" y="2397443"/>
            <a:ext cx="1198765" cy="1113545"/>
          </a:xfrm>
          <a:prstGeom prst="rect">
            <a:avLst/>
          </a:prstGeom>
        </p:spPr>
      </p:pic>
      <p:pic>
        <p:nvPicPr>
          <p:cNvPr id="14" name="Picture 13" descr="A group of icons with arrows&#10;&#10;Description automatically generated">
            <a:extLst>
              <a:ext uri="{FF2B5EF4-FFF2-40B4-BE49-F238E27FC236}">
                <a16:creationId xmlns:a16="http://schemas.microsoft.com/office/drawing/2014/main" id="{E4ABE3C5-8290-C60B-E49C-9491BE1AE46C}"/>
              </a:ext>
            </a:extLst>
          </p:cNvPr>
          <p:cNvPicPr>
            <a:picLocks noChangeAspect="1"/>
          </p:cNvPicPr>
          <p:nvPr/>
        </p:nvPicPr>
        <p:blipFill>
          <a:blip r:embed="rId4"/>
          <a:stretch>
            <a:fillRect/>
          </a:stretch>
        </p:blipFill>
        <p:spPr>
          <a:xfrm>
            <a:off x="5533452" y="2258867"/>
            <a:ext cx="1125095" cy="1252121"/>
          </a:xfrm>
          <a:prstGeom prst="rect">
            <a:avLst/>
          </a:prstGeom>
        </p:spPr>
      </p:pic>
      <p:pic>
        <p:nvPicPr>
          <p:cNvPr id="18" name="Picture 17" descr="A colorful square with black letters and a question mark&#10;&#10;Description automatically generated">
            <a:extLst>
              <a:ext uri="{FF2B5EF4-FFF2-40B4-BE49-F238E27FC236}">
                <a16:creationId xmlns:a16="http://schemas.microsoft.com/office/drawing/2014/main" id="{187104F9-4CDF-BFAD-003D-403F0E892EEC}"/>
              </a:ext>
            </a:extLst>
          </p:cNvPr>
          <p:cNvPicPr>
            <a:picLocks noChangeAspect="1"/>
          </p:cNvPicPr>
          <p:nvPr/>
        </p:nvPicPr>
        <p:blipFill>
          <a:blip r:embed="rId5"/>
          <a:stretch>
            <a:fillRect/>
          </a:stretch>
        </p:blipFill>
        <p:spPr>
          <a:xfrm>
            <a:off x="9351438" y="2258867"/>
            <a:ext cx="1282604" cy="1252122"/>
          </a:xfrm>
          <a:prstGeom prst="rect">
            <a:avLst/>
          </a:prstGeom>
        </p:spPr>
      </p:pic>
    </p:spTree>
    <p:extLst>
      <p:ext uri="{BB962C8B-B14F-4D97-AF65-F5344CB8AC3E}">
        <p14:creationId xmlns:p14="http://schemas.microsoft.com/office/powerpoint/2010/main" val="38413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B464-F003-538C-1566-7B1B94A1E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05367-9A3D-857A-2182-57CF72ECBF1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A864988-D924-39DC-03F3-F8A37B6C5824}"/>
              </a:ext>
            </a:extLst>
          </p:cNvPr>
          <p:cNvSpPr>
            <a:spLocks noGrp="1"/>
          </p:cNvSpPr>
          <p:nvPr>
            <p:ph idx="1"/>
          </p:nvPr>
        </p:nvSpPr>
        <p:spPr/>
        <p:txBody>
          <a:bodyPr>
            <a:normAutofit/>
          </a:bodyPr>
          <a:lstStyle/>
          <a:p>
            <a:pPr>
              <a:buClr>
                <a:schemeClr val="accent1">
                  <a:lumMod val="75000"/>
                </a:schemeClr>
              </a:buClr>
              <a:buFont typeface="Wingdings" pitchFamily="2" charset="2"/>
              <a:buChar char="Ø"/>
            </a:pPr>
            <a:r>
              <a:rPr lang="en-US" sz="2400" dirty="0"/>
              <a:t>Rule-Based NLP</a:t>
            </a:r>
          </a:p>
          <a:p>
            <a:pPr>
              <a:buClr>
                <a:schemeClr val="accent1">
                  <a:lumMod val="75000"/>
                </a:schemeClr>
              </a:buClr>
              <a:buFont typeface="Wingdings" pitchFamily="2" charset="2"/>
              <a:buChar char="Ø"/>
            </a:pPr>
            <a:r>
              <a:rPr lang="en-US" sz="2400" dirty="0"/>
              <a:t>Statistical Techniques NLP</a:t>
            </a:r>
          </a:p>
          <a:p>
            <a:pPr>
              <a:buClr>
                <a:schemeClr val="accent1">
                  <a:lumMod val="75000"/>
                </a:schemeClr>
              </a:buClr>
              <a:buFont typeface="Wingdings" pitchFamily="2" charset="2"/>
              <a:buChar char="Ø"/>
            </a:pPr>
            <a:r>
              <a:rPr lang="en-US" sz="2400" dirty="0"/>
              <a:t>Embeddings in NLP</a:t>
            </a:r>
          </a:p>
          <a:p>
            <a:pPr>
              <a:buClr>
                <a:schemeClr val="accent1">
                  <a:lumMod val="75000"/>
                </a:schemeClr>
              </a:buClr>
              <a:buFont typeface="Wingdings" pitchFamily="2" charset="2"/>
              <a:buChar char="Ø"/>
            </a:pPr>
            <a:r>
              <a:rPr lang="en-US" sz="2400" dirty="0"/>
              <a:t>Machine Learning NLP</a:t>
            </a:r>
          </a:p>
        </p:txBody>
      </p:sp>
    </p:spTree>
    <p:extLst>
      <p:ext uri="{BB962C8B-B14F-4D97-AF65-F5344CB8AC3E}">
        <p14:creationId xmlns:p14="http://schemas.microsoft.com/office/powerpoint/2010/main" val="35896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5F86B-A32B-EE5F-A989-2522169C0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182A9-10E4-1DAD-D25D-95C515072589}"/>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endParaRPr lang="en-US" dirty="0"/>
          </a:p>
        </p:txBody>
      </p:sp>
      <p:sp>
        <p:nvSpPr>
          <p:cNvPr id="6" name="TextBox 5">
            <a:extLst>
              <a:ext uri="{FF2B5EF4-FFF2-40B4-BE49-F238E27FC236}">
                <a16:creationId xmlns:a16="http://schemas.microsoft.com/office/drawing/2014/main" id="{5A5CABE7-8BC8-AA1C-EC70-D8231B3506E4}"/>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Utilization of Naive Bayes for text classification</a:t>
            </a:r>
          </a:p>
        </p:txBody>
      </p:sp>
      <p:sp>
        <p:nvSpPr>
          <p:cNvPr id="10" name="Content Placeholder 9">
            <a:extLst>
              <a:ext uri="{FF2B5EF4-FFF2-40B4-BE49-F238E27FC236}">
                <a16:creationId xmlns:a16="http://schemas.microsoft.com/office/drawing/2014/main" id="{BCD3F592-1847-B991-B8E9-1215FAFF4041}"/>
              </a:ext>
            </a:extLst>
          </p:cNvPr>
          <p:cNvSpPr>
            <a:spLocks noGrp="1"/>
          </p:cNvSpPr>
          <p:nvPr>
            <p:ph sz="half" idx="2"/>
          </p:nvPr>
        </p:nvSpPr>
        <p:spPr>
          <a:xfrm>
            <a:off x="4714875" y="2766166"/>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EB6FE25F-29C1-9F07-7AC5-B7A03E9CF111}"/>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8B33D487-615E-A412-F081-C50D5AFE3534}"/>
              </a:ext>
            </a:extLst>
          </p:cNvPr>
          <p:cNvGraphicFramePr>
            <a:graphicFrameLocks noGrp="1"/>
          </p:cNvGraphicFramePr>
          <p:nvPr>
            <p:extLst>
              <p:ext uri="{D42A27DB-BD31-4B8C-83A1-F6EECF244321}">
                <p14:modId xmlns:p14="http://schemas.microsoft.com/office/powerpoint/2010/main" val="2380612482"/>
              </p:ext>
            </p:extLst>
          </p:nvPr>
        </p:nvGraphicFramePr>
        <p:xfrm>
          <a:off x="4959795" y="4639650"/>
          <a:ext cx="6825360" cy="1893273"/>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763894">
                <a:tc>
                  <a:txBody>
                    <a:bodyPr/>
                    <a:lstStyle/>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129379">
                <a:tc>
                  <a:txBody>
                    <a:bodyPr/>
                    <a:lstStyle/>
                    <a:p>
                      <a:pPr marL="285750" indent="-285750" algn="l">
                        <a:spcBef>
                          <a:spcPts val="400"/>
                        </a:spcBef>
                        <a:buClr>
                          <a:schemeClr val="accent1">
                            <a:lumMod val="75000"/>
                          </a:schemeClr>
                        </a:buClr>
                        <a:buFont typeface="Arial" panose="020B0604020202020204" pitchFamily="34" charset="0"/>
                        <a:buChar char="•"/>
                      </a:pPr>
                      <a:endParaRPr lang="en-US" sz="1400" b="0" i="1" dirty="0"/>
                    </a:p>
                  </a:txBody>
                  <a:tcPr>
                    <a:noFill/>
                  </a:tcPr>
                </a:tc>
                <a:tc>
                  <a:txBody>
                    <a:bodyPr/>
                    <a:lstStyle/>
                    <a:p>
                      <a:pPr algn="ctr"/>
                      <a:endParaRPr lang="en-US" dirty="0"/>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Tree>
    <p:extLst>
      <p:ext uri="{BB962C8B-B14F-4D97-AF65-F5344CB8AC3E}">
        <p14:creationId xmlns:p14="http://schemas.microsoft.com/office/powerpoint/2010/main" val="2038902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B5B7-7CF8-653B-D18D-218D4CA1F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3DE2B-9116-C9F7-5C2C-4154895B8B53}"/>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CB1D8ED9-5AEA-6EC6-4CE4-7ED5DA1FBC27}"/>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Utilization of Naive Bayes for text classification</a:t>
            </a:r>
          </a:p>
        </p:txBody>
      </p:sp>
      <p:sp>
        <p:nvSpPr>
          <p:cNvPr id="10" name="Content Placeholder 9">
            <a:extLst>
              <a:ext uri="{FF2B5EF4-FFF2-40B4-BE49-F238E27FC236}">
                <a16:creationId xmlns:a16="http://schemas.microsoft.com/office/drawing/2014/main" id="{089E9E14-F8C5-AD5A-EEAF-1C28117C9977}"/>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E4B10EE4-ED26-6FD1-A9CB-5FB29FAA2E85}"/>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CD3E1BB1-9373-DE15-EC92-C6C96065F318}"/>
              </a:ext>
            </a:extLst>
          </p:cNvPr>
          <p:cNvGraphicFramePr>
            <a:graphicFrameLocks noGrp="1"/>
          </p:cNvGraphicFramePr>
          <p:nvPr>
            <p:extLst>
              <p:ext uri="{D42A27DB-BD31-4B8C-83A1-F6EECF244321}">
                <p14:modId xmlns:p14="http://schemas.microsoft.com/office/powerpoint/2010/main" val="406988171"/>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 </a:t>
                      </a:r>
                    </a:p>
                  </a:txBody>
                  <a:tcPr>
                    <a:noFill/>
                  </a:tcPr>
                </a:tc>
                <a:tc>
                  <a:txBody>
                    <a:bodyPr/>
                    <a:lstStyle/>
                    <a:p>
                      <a:pPr algn="ctr"/>
                      <a:endParaRPr lang="en-US" dirty="0"/>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01536B0D-A4DE-B5A2-4C79-4E787696B78B}"/>
              </a:ext>
            </a:extLst>
          </p:cNvPr>
          <p:cNvSpPr txBox="1"/>
          <p:nvPr/>
        </p:nvSpPr>
        <p:spPr>
          <a:xfrm>
            <a:off x="406845" y="6253843"/>
            <a:ext cx="11785155" cy="615553"/>
          </a:xfrm>
          <a:prstGeom prst="rect">
            <a:avLst/>
          </a:prstGeom>
          <a:noFill/>
        </p:spPr>
        <p:txBody>
          <a:bodyPr wrap="square" rtlCol="0">
            <a:spAutoFit/>
          </a:bodyPr>
          <a:lstStyle/>
          <a:p>
            <a:r>
              <a:rPr lang="en-US" sz="1600" b="0" i="0" u="none" strike="noStrike" dirty="0">
                <a:solidFill>
                  <a:srgbClr val="000000"/>
                </a:solidFill>
                <a:effectLst/>
              </a:rPr>
              <a:t>Naive Bayes can efficiently process extensive datasets due to its simple calculations based on conditional probabilities and counts.</a:t>
            </a:r>
          </a:p>
          <a:p>
            <a:endParaRPr lang="en-US" dirty="0"/>
          </a:p>
        </p:txBody>
      </p:sp>
    </p:spTree>
    <p:extLst>
      <p:ext uri="{BB962C8B-B14F-4D97-AF65-F5344CB8AC3E}">
        <p14:creationId xmlns:p14="http://schemas.microsoft.com/office/powerpoint/2010/main" val="355218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A913-57AA-28F7-1738-7A2FCF738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77016-3387-01E9-DAC4-D44CA68ECCE5}"/>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52E6672E-E3D1-5DFB-8B2B-CC243CA859B6}"/>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D5E1BFB4-9AF5-8665-87C7-D4F4EEB18407}"/>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84AF7C71-C4F6-5943-9127-2F95735BC22B}"/>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4276A30F-2455-2EC9-B834-DF05B61D2144}"/>
              </a:ext>
            </a:extLst>
          </p:cNvPr>
          <p:cNvGraphicFramePr>
            <a:graphicFrameLocks noGrp="1"/>
          </p:cNvGraphicFramePr>
          <p:nvPr>
            <p:extLst>
              <p:ext uri="{D42A27DB-BD31-4B8C-83A1-F6EECF244321}">
                <p14:modId xmlns:p14="http://schemas.microsoft.com/office/powerpoint/2010/main" val="2355122024"/>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algn="ctr"/>
                      <a:endParaRPr lang="en-US" dirty="0"/>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AB43A35F-E8F3-45CB-4CBD-95C5F428A0EA}"/>
              </a:ext>
            </a:extLst>
          </p:cNvPr>
          <p:cNvSpPr txBox="1"/>
          <p:nvPr/>
        </p:nvSpPr>
        <p:spPr>
          <a:xfrm>
            <a:off x="406845" y="6253843"/>
            <a:ext cx="11785155" cy="584775"/>
          </a:xfrm>
          <a:prstGeom prst="rect">
            <a:avLst/>
          </a:prstGeom>
          <a:noFill/>
        </p:spPr>
        <p:txBody>
          <a:bodyPr wrap="square" rtlCol="0">
            <a:spAutoFit/>
          </a:bodyPr>
          <a:lstStyle/>
          <a:p>
            <a:r>
              <a:rPr lang="en-US" sz="1600" dirty="0">
                <a:solidFill>
                  <a:srgbClr val="000000"/>
                </a:solidFill>
              </a:rPr>
              <a:t>It performs well in scenarios involving multi-class classification, making it suitable for categorizing data into various predefined groups without performance degradation.</a:t>
            </a:r>
          </a:p>
        </p:txBody>
      </p:sp>
    </p:spTree>
    <p:extLst>
      <p:ext uri="{BB962C8B-B14F-4D97-AF65-F5344CB8AC3E}">
        <p14:creationId xmlns:p14="http://schemas.microsoft.com/office/powerpoint/2010/main" val="52636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5208-3B59-BD55-46C0-F9046683F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8C391-028B-3748-0B99-60E24D4EE2CD}"/>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24287130-8E1C-9393-77DD-3953BBA72504}"/>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135EF694-7FB8-5138-831C-5D61B9A41FF7}"/>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AD10FF77-961C-E40B-9ADC-42F57343B235}"/>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A88B10D0-DD2E-56CB-50D3-152AEEDB81CB}"/>
              </a:ext>
            </a:extLst>
          </p:cNvPr>
          <p:cNvGraphicFramePr>
            <a:graphicFrameLocks noGrp="1"/>
          </p:cNvGraphicFramePr>
          <p:nvPr>
            <p:extLst>
              <p:ext uri="{D42A27DB-BD31-4B8C-83A1-F6EECF244321}">
                <p14:modId xmlns:p14="http://schemas.microsoft.com/office/powerpoint/2010/main" val="2131332303"/>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Application Diversity</a:t>
                      </a: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marL="285750" indent="-285750" algn="l">
                        <a:buClr>
                          <a:schemeClr val="accent1">
                            <a:lumMod val="75000"/>
                          </a:schemeClr>
                        </a:buClr>
                        <a:buFont typeface="Arial" panose="020B0604020202020204" pitchFamily="34" charset="0"/>
                        <a:buChar char="•"/>
                      </a:pPr>
                      <a:r>
                        <a:rPr lang="en-US" sz="1400" b="0" i="1" dirty="0">
                          <a:solidFill>
                            <a:srgbClr val="000000"/>
                          </a:solidFill>
                        </a:rPr>
                        <a:t>Spam Detection</a:t>
                      </a:r>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A6399F13-DEA7-7883-CEAB-49C9C5A77364}"/>
              </a:ext>
            </a:extLst>
          </p:cNvPr>
          <p:cNvSpPr txBox="1"/>
          <p:nvPr/>
        </p:nvSpPr>
        <p:spPr>
          <a:xfrm>
            <a:off x="406845" y="6253843"/>
            <a:ext cx="11785155" cy="584775"/>
          </a:xfrm>
          <a:prstGeom prst="rect">
            <a:avLst/>
          </a:prstGeom>
          <a:noFill/>
        </p:spPr>
        <p:txBody>
          <a:bodyPr wrap="square" rtlCol="0">
            <a:spAutoFit/>
          </a:bodyPr>
          <a:lstStyle/>
          <a:p>
            <a:r>
              <a:rPr lang="en-US" sz="1600" dirty="0">
                <a:solidFill>
                  <a:srgbClr val="000000"/>
                </a:solidFill>
              </a:rPr>
              <a:t>Naive Bayes is fundamental in filtering spam emails by analyzing the frequency of words typically found in spam versus "ham" (non-spam emails).</a:t>
            </a:r>
          </a:p>
        </p:txBody>
      </p:sp>
    </p:spTree>
    <p:extLst>
      <p:ext uri="{BB962C8B-B14F-4D97-AF65-F5344CB8AC3E}">
        <p14:creationId xmlns:p14="http://schemas.microsoft.com/office/powerpoint/2010/main" val="31747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5E424-44A1-811A-ED3A-DD6880C36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E99BF-68B8-DBE9-A1AB-1A9013534348}"/>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51DD35CF-6BC7-00C1-53A9-2C81DB7B839F}"/>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319CCC7B-DB5B-FB63-2A06-874AD2AFAEC9}"/>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B52434AF-793B-0270-1DEB-444D682080D0}"/>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ED1DD41E-9C30-B62F-31B5-8C3B011CBA29}"/>
              </a:ext>
            </a:extLst>
          </p:cNvPr>
          <p:cNvGraphicFramePr>
            <a:graphicFrameLocks noGrp="1"/>
          </p:cNvGraphicFramePr>
          <p:nvPr>
            <p:extLst>
              <p:ext uri="{D42A27DB-BD31-4B8C-83A1-F6EECF244321}">
                <p14:modId xmlns:p14="http://schemas.microsoft.com/office/powerpoint/2010/main" val="2896890938"/>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Application Diversity</a:t>
                      </a: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marL="285750" indent="-285750" algn="l">
                        <a:buClr>
                          <a:schemeClr val="accent1">
                            <a:lumMod val="75000"/>
                          </a:schemeClr>
                        </a:buClr>
                        <a:buFont typeface="Arial" panose="020B0604020202020204" pitchFamily="34" charset="0"/>
                        <a:buChar char="•"/>
                      </a:pPr>
                      <a:r>
                        <a:rPr lang="en-US" sz="1400" b="0" i="1" dirty="0">
                          <a:solidFill>
                            <a:srgbClr val="000000"/>
                          </a:solidFill>
                        </a:rPr>
                        <a:t>Spam Detection</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Sentiment Analysis</a:t>
                      </a:r>
                    </a:p>
                    <a:p>
                      <a:pPr marL="285750" indent="-285750" algn="l">
                        <a:buClr>
                          <a:schemeClr val="accent1">
                            <a:lumMod val="75000"/>
                          </a:schemeClr>
                        </a:buClr>
                        <a:buFont typeface="Arial" panose="020B0604020202020204" pitchFamily="34" charset="0"/>
                        <a:buChar char="•"/>
                      </a:pPr>
                      <a:endParaRPr lang="en-US" sz="1400" b="0" i="1" dirty="0">
                        <a:solidFill>
                          <a:srgbClr val="000000"/>
                        </a:solidFill>
                      </a:endParaRPr>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98770DE9-8D93-E9B6-ABBD-9FD12A230FF7}"/>
              </a:ext>
            </a:extLst>
          </p:cNvPr>
          <p:cNvSpPr txBox="1"/>
          <p:nvPr/>
        </p:nvSpPr>
        <p:spPr>
          <a:xfrm>
            <a:off x="406845" y="6253843"/>
            <a:ext cx="11785155" cy="830997"/>
          </a:xfrm>
          <a:prstGeom prst="rect">
            <a:avLst/>
          </a:prstGeom>
          <a:noFill/>
        </p:spPr>
        <p:txBody>
          <a:bodyPr wrap="square" rtlCol="0">
            <a:spAutoFit/>
          </a:bodyPr>
          <a:lstStyle/>
          <a:p>
            <a:r>
              <a:rPr lang="en-US" sz="1600" dirty="0">
                <a:solidFill>
                  <a:srgbClr val="000000"/>
                </a:solidFill>
              </a:rPr>
              <a:t>It analyzes text to determine the sentiment by classifying as positive, negative, or neutral based on word frequencies associated with each sentiment.</a:t>
            </a:r>
          </a:p>
          <a:p>
            <a:endParaRPr lang="en-US" sz="1600" dirty="0">
              <a:solidFill>
                <a:srgbClr val="000000"/>
              </a:solidFill>
            </a:endParaRPr>
          </a:p>
        </p:txBody>
      </p:sp>
    </p:spTree>
    <p:extLst>
      <p:ext uri="{BB962C8B-B14F-4D97-AF65-F5344CB8AC3E}">
        <p14:creationId xmlns:p14="http://schemas.microsoft.com/office/powerpoint/2010/main" val="20682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63EB5-805B-819F-A57C-D785D0655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2E93F-DCD4-F419-2FDB-22E1B188B2E7}"/>
              </a:ext>
            </a:extLst>
          </p:cNvPr>
          <p:cNvSpPr>
            <a:spLocks noGrp="1"/>
          </p:cNvSpPr>
          <p:nvPr>
            <p:ph type="title"/>
          </p:nvPr>
        </p:nvSpPr>
        <p:spPr/>
        <p:txBody>
          <a:bodyPr>
            <a:normAutofit/>
          </a:bodyPr>
          <a:lstStyle/>
          <a:p>
            <a:r>
              <a:rPr lang="en-US" dirty="0">
                <a:solidFill>
                  <a:srgbClr val="000000"/>
                </a:solidFill>
              </a:rPr>
              <a:t>Expert Linguistic Knowledge</a:t>
            </a:r>
          </a:p>
        </p:txBody>
      </p:sp>
      <p:sp>
        <p:nvSpPr>
          <p:cNvPr id="3" name="Content Placeholder 2">
            <a:extLst>
              <a:ext uri="{FF2B5EF4-FFF2-40B4-BE49-F238E27FC236}">
                <a16:creationId xmlns:a16="http://schemas.microsoft.com/office/drawing/2014/main" id="{AF83C0D2-1BD3-E4F0-FA9A-8FA26A7F3B6B}"/>
              </a:ext>
            </a:extLst>
          </p:cNvPr>
          <p:cNvSpPr>
            <a:spLocks noGrp="1"/>
          </p:cNvSpPr>
          <p:nvPr>
            <p:ph idx="1"/>
          </p:nvPr>
        </p:nvSpPr>
        <p:spPr>
          <a:xfrm>
            <a:off x="640079" y="3200399"/>
            <a:ext cx="10890928" cy="3444075"/>
          </a:xfrm>
        </p:spPr>
        <p:txBody>
          <a:bodyPr>
            <a:normAutofit lnSpcReduction="10000"/>
          </a:bodyPr>
          <a:lstStyle/>
          <a:p>
            <a:pPr marL="742950" lvl="1" indent="-285750">
              <a:lnSpc>
                <a:spcPct val="100000"/>
              </a:lnSpc>
              <a:spcBef>
                <a:spcPts val="1100"/>
              </a:spcBef>
              <a:buClr>
                <a:schemeClr val="accent1">
                  <a:lumMod val="75000"/>
                </a:schemeClr>
              </a:buClr>
              <a:buFont typeface="Wingdings" pitchFamily="2" charset="2"/>
              <a:buChar char="q"/>
            </a:pPr>
            <a:r>
              <a:rPr lang="en-US" dirty="0"/>
              <a:t>Syntax and Grammar knowledge - linguists modeled grammar and syntax patterns </a:t>
            </a:r>
            <a:endParaRPr lang="en-US" dirty="0">
              <a:solidFill>
                <a:srgbClr val="000000"/>
              </a:solidFill>
            </a:endParaRPr>
          </a:p>
          <a:p>
            <a:pPr marL="457200" lvl="1" indent="0">
              <a:lnSpc>
                <a:spcPct val="100000"/>
              </a:lnSpc>
              <a:spcBef>
                <a:spcPts val="1100"/>
              </a:spcBef>
              <a:buNone/>
            </a:pPr>
            <a:r>
              <a:rPr lang="en-US" sz="1400" i="1" dirty="0">
                <a:solidFill>
                  <a:srgbClr val="000000"/>
                </a:solidFill>
              </a:rPr>
              <a:t>E.g. – </a:t>
            </a:r>
            <a:r>
              <a:rPr lang="en-US" sz="1400" i="1" dirty="0"/>
              <a:t>In English, a simple sentence like “The cat chases the mouse” follows a subject-verb-object (SVO) structure. Rules were created to identify this order, helping systems understand who performs the action and on what. </a:t>
            </a:r>
            <a:endParaRPr lang="en-US" sz="1400" i="1" dirty="0">
              <a:solidFill>
                <a:srgbClr val="000000"/>
              </a:solidFill>
            </a:endParaRPr>
          </a:p>
          <a:p>
            <a:pPr marL="742950" lvl="1" indent="-285750">
              <a:lnSpc>
                <a:spcPct val="100000"/>
              </a:lnSpc>
              <a:spcBef>
                <a:spcPts val="2300"/>
              </a:spcBef>
              <a:buClr>
                <a:schemeClr val="accent1">
                  <a:lumMod val="75000"/>
                </a:schemeClr>
              </a:buClr>
              <a:buFont typeface="Wingdings" pitchFamily="2" charset="2"/>
              <a:buChar char="q"/>
            </a:pPr>
            <a:r>
              <a:rPr lang="en-US" dirty="0"/>
              <a:t>Semantic Rules - rules included meaning interpretation based on word arrangements, idioms, and colloquial phrases. </a:t>
            </a:r>
            <a:endParaRPr lang="en-US" dirty="0">
              <a:solidFill>
                <a:srgbClr val="000000"/>
              </a:solidFill>
            </a:endParaRPr>
          </a:p>
          <a:p>
            <a:pPr marL="457200" lvl="1" indent="0">
              <a:lnSpc>
                <a:spcPct val="100000"/>
              </a:lnSpc>
              <a:spcBef>
                <a:spcPts val="1100"/>
              </a:spcBef>
              <a:buNone/>
            </a:pPr>
            <a:r>
              <a:rPr lang="en-US" sz="1400" i="1" dirty="0">
                <a:solidFill>
                  <a:srgbClr val="000000"/>
                </a:solidFill>
              </a:rPr>
              <a:t>E.g. – Phrases like “kick the bucket” mean something entirely different than the literal words. Rules for idioms helped systems identify these as fixed expressions with specific meanings (e.g., "kick the bucket" means "to die").</a:t>
            </a:r>
          </a:p>
          <a:p>
            <a:pPr marL="742950" lvl="1" indent="-285750">
              <a:lnSpc>
                <a:spcPct val="100000"/>
              </a:lnSpc>
              <a:spcBef>
                <a:spcPts val="2300"/>
              </a:spcBef>
              <a:buClr>
                <a:schemeClr val="accent1">
                  <a:lumMod val="75000"/>
                </a:schemeClr>
              </a:buClr>
              <a:buFont typeface="Wingdings" pitchFamily="2" charset="2"/>
              <a:buChar char="q"/>
            </a:pPr>
            <a:r>
              <a:rPr lang="en-US" dirty="0"/>
              <a:t>Knowledge of Morphology - rules accounted for word forms (e.g., inflections, tense changes).</a:t>
            </a:r>
          </a:p>
          <a:p>
            <a:pPr marL="457200" lvl="1" indent="0">
              <a:lnSpc>
                <a:spcPct val="100000"/>
              </a:lnSpc>
              <a:spcBef>
                <a:spcPts val="1100"/>
              </a:spcBef>
              <a:buClr>
                <a:schemeClr val="accent1">
                  <a:lumMod val="75000"/>
                </a:schemeClr>
              </a:buClr>
              <a:buNone/>
            </a:pPr>
            <a:r>
              <a:rPr lang="en-US" sz="1400" i="1" dirty="0">
                <a:solidFill>
                  <a:srgbClr val="000000"/>
                </a:solidFill>
              </a:rPr>
              <a:t>E.g. - In languages like Russian or Arabic, words change significantly depending on case, gender, or plurality. For instance, in Russian, “cat” can be “</a:t>
            </a:r>
            <a:r>
              <a:rPr lang="az-Cyrl-AZ" sz="1400" i="1" dirty="0">
                <a:solidFill>
                  <a:srgbClr val="000000"/>
                </a:solidFill>
              </a:rPr>
              <a:t>кот” (</a:t>
            </a:r>
            <a:r>
              <a:rPr lang="en-US" sz="1400" i="1" dirty="0">
                <a:solidFill>
                  <a:srgbClr val="000000"/>
                </a:solidFill>
              </a:rPr>
              <a:t>masculine) or “</a:t>
            </a:r>
            <a:r>
              <a:rPr lang="az-Cyrl-AZ" sz="1400" i="1" dirty="0">
                <a:solidFill>
                  <a:srgbClr val="000000"/>
                </a:solidFill>
              </a:rPr>
              <a:t>кошка” (</a:t>
            </a:r>
            <a:r>
              <a:rPr lang="en-US" sz="1400" i="1" dirty="0">
                <a:solidFill>
                  <a:srgbClr val="000000"/>
                </a:solidFill>
              </a:rPr>
              <a:t>feminine). Morphological rules allowed systems to interpret meaning based on these forms.</a:t>
            </a:r>
          </a:p>
        </p:txBody>
      </p:sp>
      <p:sp>
        <p:nvSpPr>
          <p:cNvPr id="4" name="TextBox 3">
            <a:extLst>
              <a:ext uri="{FF2B5EF4-FFF2-40B4-BE49-F238E27FC236}">
                <a16:creationId xmlns:a16="http://schemas.microsoft.com/office/drawing/2014/main" id="{7B0BA299-B1A9-DE02-AC6B-653B7080CBD1}"/>
              </a:ext>
            </a:extLst>
          </p:cNvPr>
          <p:cNvSpPr txBox="1"/>
          <p:nvPr/>
        </p:nvSpPr>
        <p:spPr>
          <a:xfrm>
            <a:off x="1371598" y="2468881"/>
            <a:ext cx="9539418"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Linguists’ expertise was essential in making rules adaptable and accurate</a:t>
            </a:r>
            <a:endParaRPr lang="en-US" dirty="0"/>
          </a:p>
        </p:txBody>
      </p:sp>
      <p:pic>
        <p:nvPicPr>
          <p:cNvPr id="7" name="Picture 6">
            <a:extLst>
              <a:ext uri="{FF2B5EF4-FFF2-40B4-BE49-F238E27FC236}">
                <a16:creationId xmlns:a16="http://schemas.microsoft.com/office/drawing/2014/main" id="{C817ED3D-5E8A-A653-5CB5-59210875FDD3}"/>
              </a:ext>
            </a:extLst>
          </p:cNvPr>
          <p:cNvPicPr>
            <a:picLocks noChangeAspect="1"/>
          </p:cNvPicPr>
          <p:nvPr/>
        </p:nvPicPr>
        <p:blipFill>
          <a:blip r:embed="rId3"/>
          <a:stretch>
            <a:fillRect/>
          </a:stretch>
        </p:blipFill>
        <p:spPr>
          <a:xfrm>
            <a:off x="545060" y="2406294"/>
            <a:ext cx="746125" cy="586840"/>
          </a:xfrm>
          <a:prstGeom prst="rect">
            <a:avLst/>
          </a:prstGeom>
        </p:spPr>
      </p:pic>
    </p:spTree>
    <p:extLst>
      <p:ext uri="{BB962C8B-B14F-4D97-AF65-F5344CB8AC3E}">
        <p14:creationId xmlns:p14="http://schemas.microsoft.com/office/powerpoint/2010/main" val="1762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11AD-C1A0-127B-288E-BFD29FF7C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2CFD9-503B-C9D8-684D-CBDEC7B501D0}"/>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E5084DE3-79AB-9F51-26D5-8DA39E844243}"/>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3C439531-90A5-A406-3E19-22CD1BA35B3A}"/>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DD4FD2E6-77B1-F445-C813-F59B43821120}"/>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D3EE018C-7A37-972C-4EFF-B598D71E273D}"/>
              </a:ext>
            </a:extLst>
          </p:cNvPr>
          <p:cNvGraphicFramePr>
            <a:graphicFrameLocks noGrp="1"/>
          </p:cNvGraphicFramePr>
          <p:nvPr>
            <p:extLst>
              <p:ext uri="{D42A27DB-BD31-4B8C-83A1-F6EECF244321}">
                <p14:modId xmlns:p14="http://schemas.microsoft.com/office/powerpoint/2010/main" val="860156931"/>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Application Diversity</a:t>
                      </a:r>
                    </a:p>
                  </a:txBody>
                  <a:tcPr>
                    <a:noFill/>
                  </a:tcPr>
                </a:tc>
                <a:tc>
                  <a:txBody>
                    <a:bodyPr/>
                    <a:lstStyle/>
                    <a:p>
                      <a:pPr algn="l"/>
                      <a:endParaRPr lang="en-US" dirty="0">
                        <a:solidFill>
                          <a:schemeClr val="tx1"/>
                        </a:solidFill>
                      </a:endParaRP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marL="285750" indent="-285750" algn="l">
                        <a:buClr>
                          <a:schemeClr val="accent1">
                            <a:lumMod val="75000"/>
                          </a:schemeClr>
                        </a:buClr>
                        <a:buFont typeface="Arial" panose="020B0604020202020204" pitchFamily="34" charset="0"/>
                        <a:buChar char="•"/>
                      </a:pPr>
                      <a:r>
                        <a:rPr lang="en-US" sz="1400" b="0" i="1" dirty="0">
                          <a:solidFill>
                            <a:srgbClr val="000000"/>
                          </a:solidFill>
                        </a:rPr>
                        <a:t>Spam Detection</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Sentiment Analysis</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Document Categorization</a:t>
                      </a:r>
                    </a:p>
                    <a:p>
                      <a:pPr marL="285750" indent="-285750" algn="l">
                        <a:buClr>
                          <a:schemeClr val="accent1">
                            <a:lumMod val="75000"/>
                          </a:schemeClr>
                        </a:buClr>
                        <a:buFont typeface="Arial" panose="020B0604020202020204" pitchFamily="34" charset="0"/>
                        <a:buChar char="•"/>
                      </a:pPr>
                      <a:endParaRPr lang="en-US" sz="1400" b="0" i="1" dirty="0">
                        <a:solidFill>
                          <a:srgbClr val="000000"/>
                        </a:solidFill>
                      </a:endParaRPr>
                    </a:p>
                  </a:txBody>
                  <a:tcPr>
                    <a:noFill/>
                  </a:tcPr>
                </a:tc>
                <a:tc>
                  <a:txBody>
                    <a:bodyPr/>
                    <a:lstStyle/>
                    <a:p>
                      <a:pPr algn="ctr"/>
                      <a:endParaRPr lang="en-US" dirty="0"/>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3409D341-B479-AC44-31F9-66EB0747E698}"/>
              </a:ext>
            </a:extLst>
          </p:cNvPr>
          <p:cNvSpPr txBox="1"/>
          <p:nvPr/>
        </p:nvSpPr>
        <p:spPr>
          <a:xfrm>
            <a:off x="406845" y="6253843"/>
            <a:ext cx="11785155" cy="830997"/>
          </a:xfrm>
          <a:prstGeom prst="rect">
            <a:avLst/>
          </a:prstGeom>
          <a:noFill/>
        </p:spPr>
        <p:txBody>
          <a:bodyPr wrap="square" rtlCol="0">
            <a:spAutoFit/>
          </a:bodyPr>
          <a:lstStyle/>
          <a:p>
            <a:r>
              <a:rPr lang="en-US" sz="1600" dirty="0">
                <a:solidFill>
                  <a:srgbClr val="000000"/>
                </a:solidFill>
              </a:rPr>
              <a:t>Effectively sorts documents into categories based on the presence of specific keywords, utilizing a training set of labeled documents to understand category-specific word frequencies.</a:t>
            </a:r>
          </a:p>
          <a:p>
            <a:endParaRPr lang="en-US" sz="1600" dirty="0">
              <a:solidFill>
                <a:srgbClr val="000000"/>
              </a:solidFill>
            </a:endParaRPr>
          </a:p>
        </p:txBody>
      </p:sp>
    </p:spTree>
    <p:extLst>
      <p:ext uri="{BB962C8B-B14F-4D97-AF65-F5344CB8AC3E}">
        <p14:creationId xmlns:p14="http://schemas.microsoft.com/office/powerpoint/2010/main" val="25278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BA03-217B-48CD-E70C-1C2B26FD0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95A99-7B6E-862B-316E-459F48E0602C}"/>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C8DCFBED-0618-2106-6D79-558E4F7A2B14}"/>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40F4BB6C-4699-35F5-309B-6853C9BADD90}"/>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text classification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83F483BE-7D5A-D158-3A35-4055AAD2ABBC}"/>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6E78DCCF-A038-391C-5557-4A1EE768423C}"/>
              </a:ext>
            </a:extLst>
          </p:cNvPr>
          <p:cNvGraphicFramePr>
            <a:graphicFrameLocks noGrp="1"/>
          </p:cNvGraphicFramePr>
          <p:nvPr>
            <p:extLst>
              <p:ext uri="{D42A27DB-BD31-4B8C-83A1-F6EECF244321}">
                <p14:modId xmlns:p14="http://schemas.microsoft.com/office/powerpoint/2010/main" val="441576568"/>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Application Diversity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Speed</a:t>
                      </a: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marL="285750" indent="-285750" algn="l">
                        <a:buClr>
                          <a:schemeClr val="accent1">
                            <a:lumMod val="75000"/>
                          </a:schemeClr>
                        </a:buClr>
                        <a:buFont typeface="Arial" panose="020B0604020202020204" pitchFamily="34" charset="0"/>
                        <a:buChar char="•"/>
                      </a:pPr>
                      <a:r>
                        <a:rPr lang="en-US" sz="1400" b="0" i="1" dirty="0">
                          <a:solidFill>
                            <a:srgbClr val="000000"/>
                          </a:solidFill>
                        </a:rPr>
                        <a:t>Spam Detection</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Sentiment Analysis</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Document Categorization</a:t>
                      </a:r>
                    </a:p>
                    <a:p>
                      <a:pPr marL="285750" indent="-285750" algn="l">
                        <a:buClr>
                          <a:schemeClr val="accent1">
                            <a:lumMod val="75000"/>
                          </a:schemeClr>
                        </a:buClr>
                        <a:buFont typeface="Arial" panose="020B0604020202020204" pitchFamily="34" charset="0"/>
                        <a:buChar char="•"/>
                      </a:pPr>
                      <a:endParaRPr lang="en-US" sz="1400" b="0" i="1" dirty="0">
                        <a:solidFill>
                          <a:srgbClr val="000000"/>
                        </a:solidFill>
                      </a:endParaRPr>
                    </a:p>
                  </a:txBody>
                  <a:tcPr>
                    <a:noFill/>
                  </a:tcPr>
                </a:tc>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Fast Training and Classification</a:t>
                      </a:r>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B3E8EAA4-F423-0BB9-B754-F4DEC7A75672}"/>
              </a:ext>
            </a:extLst>
          </p:cNvPr>
          <p:cNvSpPr txBox="1"/>
          <p:nvPr/>
        </p:nvSpPr>
        <p:spPr>
          <a:xfrm>
            <a:off x="406845" y="6253843"/>
            <a:ext cx="11785155" cy="830997"/>
          </a:xfrm>
          <a:prstGeom prst="rect">
            <a:avLst/>
          </a:prstGeom>
          <a:noFill/>
        </p:spPr>
        <p:txBody>
          <a:bodyPr wrap="square" rtlCol="0">
            <a:spAutoFit/>
          </a:bodyPr>
          <a:lstStyle/>
          <a:p>
            <a:r>
              <a:rPr lang="en-US" sz="1600" dirty="0">
                <a:solidFill>
                  <a:srgbClr val="000000"/>
                </a:solidFill>
              </a:rPr>
              <a:t>Naive Bayes can quickly train on large datasets because it calculates just the probabilities of class features, which is computationally inexpensive.</a:t>
            </a:r>
          </a:p>
          <a:p>
            <a:endParaRPr lang="en-US" sz="1600" dirty="0">
              <a:solidFill>
                <a:srgbClr val="000000"/>
              </a:solidFill>
            </a:endParaRPr>
          </a:p>
        </p:txBody>
      </p:sp>
    </p:spTree>
    <p:extLst>
      <p:ext uri="{BB962C8B-B14F-4D97-AF65-F5344CB8AC3E}">
        <p14:creationId xmlns:p14="http://schemas.microsoft.com/office/powerpoint/2010/main" val="33888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BB52F-EF65-C216-938C-13237124E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E4245-A53F-FC81-A932-D0F869389064}"/>
              </a:ext>
            </a:extLst>
          </p:cNvPr>
          <p:cNvSpPr>
            <a:spLocks noGrp="1"/>
          </p:cNvSpPr>
          <p:nvPr>
            <p:ph type="title"/>
          </p:nvPr>
        </p:nvSpPr>
        <p:spPr/>
        <p:txBody>
          <a:bodyPr>
            <a:normAutofit/>
          </a:bodyPr>
          <a:lstStyle/>
          <a:p>
            <a:r>
              <a:rPr lang="en-US" b="1" i="0" u="none" strike="noStrike" dirty="0">
                <a:solidFill>
                  <a:srgbClr val="000000"/>
                </a:solidFill>
                <a:effectLst/>
              </a:rPr>
              <a:t>Naive Bayes </a:t>
            </a:r>
            <a:r>
              <a:rPr lang="en-US" dirty="0">
                <a:solidFill>
                  <a:srgbClr val="000000"/>
                </a:solidFill>
              </a:rPr>
              <a:t>in NLP</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B61E740E-6C03-8076-BD69-01F4186ED933}"/>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Naive Bayes for text classification</a:t>
            </a:r>
          </a:p>
        </p:txBody>
      </p:sp>
      <p:sp>
        <p:nvSpPr>
          <p:cNvPr id="10" name="Content Placeholder 9">
            <a:extLst>
              <a:ext uri="{FF2B5EF4-FFF2-40B4-BE49-F238E27FC236}">
                <a16:creationId xmlns:a16="http://schemas.microsoft.com/office/drawing/2014/main" id="{E622B97E-C9ED-03B8-71D4-5B6ADAC58638}"/>
              </a:ext>
            </a:extLst>
          </p:cNvPr>
          <p:cNvSpPr>
            <a:spLocks noGrp="1"/>
          </p:cNvSpPr>
          <p:nvPr>
            <p:ph sz="half" idx="2"/>
          </p:nvPr>
        </p:nvSpPr>
        <p:spPr>
          <a:xfrm>
            <a:off x="4714875" y="2617524"/>
            <a:ext cx="7315200" cy="1540659"/>
          </a:xfrm>
        </p:spPr>
        <p:txBody>
          <a:bodyPr>
            <a:normAutofit/>
          </a:bodyPr>
          <a:lstStyle/>
          <a:p>
            <a:pPr marL="0" indent="0">
              <a:buClr>
                <a:schemeClr val="accent1">
                  <a:lumMod val="75000"/>
                </a:schemeClr>
              </a:buClr>
              <a:buNone/>
            </a:pPr>
            <a:r>
              <a:rPr lang="en-US" sz="1800" b="1" dirty="0"/>
              <a:t>NAIVE BAYES</a:t>
            </a:r>
            <a:r>
              <a:rPr lang="en-US" sz="1800" dirty="0"/>
              <a:t> </a:t>
            </a:r>
          </a:p>
          <a:p>
            <a:pPr marL="0" indent="0">
              <a:spcAft>
                <a:spcPts val="1200"/>
              </a:spcAft>
              <a:buClr>
                <a:schemeClr val="accent1">
                  <a:lumMod val="75000"/>
                </a:schemeClr>
              </a:buClr>
              <a:buNone/>
            </a:pPr>
            <a:r>
              <a:rPr lang="en-US" sz="1800" b="1" dirty="0"/>
              <a:t>Naive Bayes </a:t>
            </a:r>
            <a:r>
              <a:rPr lang="en-US" sz="1800" dirty="0"/>
              <a:t>is a simple probabilistic classifier that assumes feature independence, yet performs well in </a:t>
            </a:r>
            <a:r>
              <a:rPr lang="en-US" sz="1800" b="1" dirty="0"/>
              <a:t>text classification</a:t>
            </a:r>
            <a:r>
              <a:rPr lang="en-US" sz="1800" dirty="0"/>
              <a:t> due to its efficiency and ability to handle large feature spaces. </a:t>
            </a:r>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609E85FB-2149-E504-F18C-10EB5BD20B70}"/>
              </a:ext>
            </a:extLst>
          </p:cNvPr>
          <p:cNvPicPr>
            <a:picLocks noChangeAspect="1"/>
          </p:cNvPicPr>
          <p:nvPr/>
        </p:nvPicPr>
        <p:blipFill>
          <a:blip r:embed="rId3"/>
          <a:stretch>
            <a:fillRect/>
          </a:stretch>
        </p:blipFill>
        <p:spPr>
          <a:xfrm>
            <a:off x="582232" y="3044074"/>
            <a:ext cx="3669000" cy="2913814"/>
          </a:xfrm>
          <a:prstGeom prst="rect">
            <a:avLst/>
          </a:prstGeom>
        </p:spPr>
      </p:pic>
      <p:graphicFrame>
        <p:nvGraphicFramePr>
          <p:cNvPr id="3" name="Table 2">
            <a:extLst>
              <a:ext uri="{FF2B5EF4-FFF2-40B4-BE49-F238E27FC236}">
                <a16:creationId xmlns:a16="http://schemas.microsoft.com/office/drawing/2014/main" id="{5F5AE4EA-97AB-632A-A3B4-D96B4D4B5291}"/>
              </a:ext>
            </a:extLst>
          </p:cNvPr>
          <p:cNvGraphicFramePr>
            <a:graphicFrameLocks noGrp="1"/>
          </p:cNvGraphicFramePr>
          <p:nvPr>
            <p:extLst>
              <p:ext uri="{D42A27DB-BD31-4B8C-83A1-F6EECF244321}">
                <p14:modId xmlns:p14="http://schemas.microsoft.com/office/powerpoint/2010/main" val="3492476413"/>
              </p:ext>
            </p:extLst>
          </p:nvPr>
        </p:nvGraphicFramePr>
        <p:xfrm>
          <a:off x="4959795" y="4306826"/>
          <a:ext cx="6825360" cy="1947017"/>
        </p:xfrm>
        <a:graphic>
          <a:graphicData uri="http://schemas.openxmlformats.org/drawingml/2006/table">
            <a:tbl>
              <a:tblPr firstRow="1" bandRow="1">
                <a:tableStyleId>{5C22544A-7EE6-4342-B048-85BDC9FD1C3A}</a:tableStyleId>
              </a:tblPr>
              <a:tblGrid>
                <a:gridCol w="2275120">
                  <a:extLst>
                    <a:ext uri="{9D8B030D-6E8A-4147-A177-3AD203B41FA5}">
                      <a16:colId xmlns:a16="http://schemas.microsoft.com/office/drawing/2014/main" val="1784932336"/>
                    </a:ext>
                  </a:extLst>
                </a:gridCol>
                <a:gridCol w="2275120">
                  <a:extLst>
                    <a:ext uri="{9D8B030D-6E8A-4147-A177-3AD203B41FA5}">
                      <a16:colId xmlns:a16="http://schemas.microsoft.com/office/drawing/2014/main" val="1115449461"/>
                    </a:ext>
                  </a:extLst>
                </a:gridCol>
                <a:gridCol w="2275120">
                  <a:extLst>
                    <a:ext uri="{9D8B030D-6E8A-4147-A177-3AD203B41FA5}">
                      <a16:colId xmlns:a16="http://schemas.microsoft.com/office/drawing/2014/main" val="4232224172"/>
                    </a:ext>
                  </a:extLst>
                </a:gridCol>
              </a:tblGrid>
              <a:tr h="697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Scalability</a:t>
                      </a:r>
                    </a:p>
                    <a:p>
                      <a:pPr algn="l"/>
                      <a:endParaRPr 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Application Diversity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Speed</a:t>
                      </a:r>
                    </a:p>
                  </a:txBody>
                  <a:tcPr>
                    <a:noFill/>
                  </a:tcPr>
                </a:tc>
                <a:extLst>
                  <a:ext uri="{0D108BD9-81ED-4DB2-BD59-A6C34878D82A}">
                    <a16:rowId xmlns:a16="http://schemas.microsoft.com/office/drawing/2014/main" val="3109731323"/>
                  </a:ext>
                </a:extLst>
              </a:tr>
              <a:tr h="1249464">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Large Datasets</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Multiple Categories </a:t>
                      </a:r>
                    </a:p>
                  </a:txBody>
                  <a:tcPr>
                    <a:noFill/>
                  </a:tcPr>
                </a:tc>
                <a:tc>
                  <a:txBody>
                    <a:bodyPr/>
                    <a:lstStyle/>
                    <a:p>
                      <a:pPr marL="285750" indent="-285750" algn="l">
                        <a:buClr>
                          <a:schemeClr val="accent1">
                            <a:lumMod val="75000"/>
                          </a:schemeClr>
                        </a:buClr>
                        <a:buFont typeface="Arial" panose="020B0604020202020204" pitchFamily="34" charset="0"/>
                        <a:buChar char="•"/>
                      </a:pPr>
                      <a:r>
                        <a:rPr lang="en-US" sz="1400" b="0" i="1" dirty="0">
                          <a:solidFill>
                            <a:srgbClr val="000000"/>
                          </a:solidFill>
                        </a:rPr>
                        <a:t>Spam Detection</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Sentiment Analysis</a:t>
                      </a:r>
                    </a:p>
                    <a:p>
                      <a:pPr marL="285750" marR="0" lvl="0" indent="-285750" algn="l" defTabSz="914400" rtl="0" eaLnBrk="1" fontAlgn="auto" latinLnBrk="0" hangingPunct="1">
                        <a:lnSpc>
                          <a:spcPct val="100000"/>
                        </a:lnSpc>
                        <a:spcBef>
                          <a:spcPts val="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Document Categorization</a:t>
                      </a:r>
                    </a:p>
                    <a:p>
                      <a:pPr marL="285750" indent="-285750" algn="l">
                        <a:buClr>
                          <a:schemeClr val="accent1">
                            <a:lumMod val="75000"/>
                          </a:schemeClr>
                        </a:buClr>
                        <a:buFont typeface="Arial" panose="020B0604020202020204" pitchFamily="34" charset="0"/>
                        <a:buChar char="•"/>
                      </a:pPr>
                      <a:endParaRPr lang="en-US" sz="1400" b="0" i="1" dirty="0">
                        <a:solidFill>
                          <a:srgbClr val="000000"/>
                        </a:solidFill>
                      </a:endParaRPr>
                    </a:p>
                  </a:txBody>
                  <a:tcPr>
                    <a:noFill/>
                  </a:tcPr>
                </a:tc>
                <a:tc>
                  <a:txBody>
                    <a:bodyPr/>
                    <a:lstStyle/>
                    <a:p>
                      <a:pPr marL="285750" indent="-285750" algn="l">
                        <a:spcBef>
                          <a:spcPts val="400"/>
                        </a:spcBef>
                        <a:buClr>
                          <a:schemeClr val="accent1">
                            <a:lumMod val="75000"/>
                          </a:schemeClr>
                        </a:buClr>
                        <a:buFont typeface="Arial" panose="020B0604020202020204" pitchFamily="34" charset="0"/>
                        <a:buChar char="•"/>
                      </a:pPr>
                      <a:r>
                        <a:rPr lang="en-US" sz="1400" b="0" i="1" dirty="0">
                          <a:solidFill>
                            <a:srgbClr val="000000"/>
                          </a:solidFill>
                        </a:rPr>
                        <a:t>Fast Training and Classification</a:t>
                      </a:r>
                    </a:p>
                    <a:p>
                      <a:pPr marL="285750" marR="0" lvl="0" indent="-285750" algn="l" defTabSz="914400" rtl="0" eaLnBrk="1" fontAlgn="auto" latinLnBrk="0" hangingPunct="1">
                        <a:lnSpc>
                          <a:spcPct val="100000"/>
                        </a:lnSpc>
                        <a:spcBef>
                          <a:spcPts val="400"/>
                        </a:spcBef>
                        <a:spcAft>
                          <a:spcPts val="0"/>
                        </a:spcAft>
                        <a:buClr>
                          <a:schemeClr val="accent1">
                            <a:lumMod val="75000"/>
                          </a:schemeClr>
                        </a:buClr>
                        <a:buSzTx/>
                        <a:buFont typeface="Arial" panose="020B0604020202020204" pitchFamily="34" charset="0"/>
                        <a:buChar char="•"/>
                        <a:tabLst/>
                        <a:defRPr/>
                      </a:pPr>
                      <a:r>
                        <a:rPr lang="en-US" sz="1400" b="0" i="1" dirty="0">
                          <a:solidFill>
                            <a:srgbClr val="000000"/>
                          </a:solidFill>
                        </a:rPr>
                        <a:t>Real-time Analysis </a:t>
                      </a:r>
                    </a:p>
                    <a:p>
                      <a:pPr marL="285750" indent="-285750" algn="l">
                        <a:spcBef>
                          <a:spcPts val="400"/>
                        </a:spcBef>
                        <a:buClr>
                          <a:schemeClr val="accent1">
                            <a:lumMod val="75000"/>
                          </a:schemeClr>
                        </a:buClr>
                        <a:buFont typeface="Arial" panose="020B0604020202020204" pitchFamily="34" charset="0"/>
                        <a:buChar char="•"/>
                      </a:pPr>
                      <a:endParaRPr lang="en-US" sz="1400" b="0" i="1" dirty="0">
                        <a:solidFill>
                          <a:srgbClr val="000000"/>
                        </a:solidFill>
                      </a:endParaRPr>
                    </a:p>
                  </a:txBody>
                  <a:tcPr>
                    <a:noFill/>
                  </a:tcPr>
                </a:tc>
                <a:extLst>
                  <a:ext uri="{0D108BD9-81ED-4DB2-BD59-A6C34878D82A}">
                    <a16:rowId xmlns:a16="http://schemas.microsoft.com/office/drawing/2014/main" val="705048680"/>
                  </a:ext>
                </a:extLst>
              </a:tr>
            </a:tbl>
          </a:graphicData>
        </a:graphic>
      </p:graphicFrame>
      <p:sp>
        <p:nvSpPr>
          <p:cNvPr id="7" name="TextBox 6">
            <a:extLst>
              <a:ext uri="{FF2B5EF4-FFF2-40B4-BE49-F238E27FC236}">
                <a16:creationId xmlns:a16="http://schemas.microsoft.com/office/drawing/2014/main" id="{1FDA6AAC-0E11-1402-AC96-23B7FBE4C533}"/>
              </a:ext>
            </a:extLst>
          </p:cNvPr>
          <p:cNvSpPr txBox="1"/>
          <p:nvPr/>
        </p:nvSpPr>
        <p:spPr>
          <a:xfrm>
            <a:off x="406845" y="6253843"/>
            <a:ext cx="11785155" cy="584775"/>
          </a:xfrm>
          <a:prstGeom prst="rect">
            <a:avLst/>
          </a:prstGeom>
          <a:noFill/>
        </p:spPr>
        <p:txBody>
          <a:bodyPr wrap="square" rtlCol="0">
            <a:spAutoFit/>
          </a:bodyPr>
          <a:lstStyle/>
          <a:p>
            <a:r>
              <a:rPr lang="en-US" sz="1600" dirty="0">
                <a:solidFill>
                  <a:srgbClr val="000000"/>
                </a:solidFill>
              </a:rPr>
              <a:t>The model’s simplicity allows it to classify new instances rapidly, making it ideal for applications requiring immediate decision-making such as live content moderation.</a:t>
            </a:r>
          </a:p>
        </p:txBody>
      </p:sp>
    </p:spTree>
    <p:extLst>
      <p:ext uri="{BB962C8B-B14F-4D97-AF65-F5344CB8AC3E}">
        <p14:creationId xmlns:p14="http://schemas.microsoft.com/office/powerpoint/2010/main" val="12926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3D5A-8292-50F1-4AB8-73FB9CE52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521B5-C0FB-952F-1573-93E439E4B256}"/>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08D5C841-4B09-B21B-8DF3-3C15FD0B4DC4}"/>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Naive Bayes in NLP</a:t>
            </a:r>
          </a:p>
        </p:txBody>
      </p:sp>
      <p:sp>
        <p:nvSpPr>
          <p:cNvPr id="10" name="Content Placeholder 9">
            <a:extLst>
              <a:ext uri="{FF2B5EF4-FFF2-40B4-BE49-F238E27FC236}">
                <a16:creationId xmlns:a16="http://schemas.microsoft.com/office/drawing/2014/main" id="{C0858EA8-6911-2FA4-DAF5-CE8C854F6AB3}"/>
              </a:ext>
            </a:extLst>
          </p:cNvPr>
          <p:cNvSpPr>
            <a:spLocks noGrp="1"/>
          </p:cNvSpPr>
          <p:nvPr>
            <p:ph sz="half" idx="2"/>
          </p:nvPr>
        </p:nvSpPr>
        <p:spPr>
          <a:xfrm>
            <a:off x="4772721" y="2766166"/>
            <a:ext cx="7257353" cy="3324416"/>
          </a:xfrm>
        </p:spPr>
        <p:txBody>
          <a:bodyPr>
            <a:normAutofit fontScale="92500" lnSpcReduction="20000"/>
          </a:bodyPr>
          <a:lstStyle/>
          <a:p>
            <a:pPr marL="0" indent="0">
              <a:lnSpc>
                <a:spcPct val="150000"/>
              </a:lnSpc>
              <a:buClr>
                <a:schemeClr val="accent1">
                  <a:lumMod val="75000"/>
                </a:schemeClr>
              </a:buClr>
              <a:buNone/>
            </a:pPr>
            <a:r>
              <a:rPr lang="en-US" sz="2200" b="1" dirty="0"/>
              <a:t>NB LIMITATIONS</a:t>
            </a:r>
          </a:p>
          <a:p>
            <a:pPr marL="0" indent="0">
              <a:buClr>
                <a:schemeClr val="accent1">
                  <a:lumMod val="75000"/>
                </a:schemeClr>
              </a:buClr>
              <a:buNone/>
            </a:pPr>
            <a:r>
              <a:rPr lang="en-US" sz="1800" b="1" u="sng" dirty="0"/>
              <a:t>Assumption of Feature Independence</a:t>
            </a:r>
          </a:p>
          <a:p>
            <a:r>
              <a:rPr lang="en-US" sz="1800" dirty="0">
                <a:solidFill>
                  <a:srgbClr val="000000"/>
                </a:solidFill>
              </a:rPr>
              <a:t>Naive Bayes assumes that all features (e.g., words in a text) are independent of each other. This assumption is often unrealistic in language processing the context and word order significantly impact meaning.</a:t>
            </a:r>
          </a:p>
          <a:p>
            <a:r>
              <a:rPr lang="en-US" sz="1800" b="1" dirty="0">
                <a:solidFill>
                  <a:srgbClr val="000000"/>
                </a:solidFill>
              </a:rPr>
              <a:t>Context Ignorance</a:t>
            </a:r>
            <a:r>
              <a:rPr lang="en-US" sz="1800" dirty="0">
                <a:solidFill>
                  <a:srgbClr val="000000"/>
                </a:solidFill>
              </a:rPr>
              <a:t>: This independence assumption can lead to poor performance in tasks where the relationship between words is important, like in sentence structure analysis or in contexts where semantic content is important.</a:t>
            </a:r>
          </a:p>
          <a:p>
            <a:pPr>
              <a:buClr>
                <a:schemeClr val="accent1">
                  <a:lumMod val="75000"/>
                </a:schemeClr>
              </a:buClr>
            </a:pPr>
            <a:endParaRPr lang="en-US" sz="1800" b="1" dirty="0"/>
          </a:p>
          <a:p>
            <a:pPr>
              <a:buClr>
                <a:schemeClr val="accent1">
                  <a:lumMod val="75000"/>
                </a:schemeClr>
              </a:buClr>
            </a:pPr>
            <a:endParaRPr lang="en-US" sz="1800" b="1" dirty="0"/>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82E71E9B-2B62-D1BE-C1F3-F6832A36DC4D}"/>
              </a:ext>
            </a:extLst>
          </p:cNvPr>
          <p:cNvPicPr>
            <a:picLocks noChangeAspect="1"/>
          </p:cNvPicPr>
          <p:nvPr/>
        </p:nvPicPr>
        <p:blipFill>
          <a:blip r:embed="rId3"/>
          <a:stretch>
            <a:fillRect/>
          </a:stretch>
        </p:blipFill>
        <p:spPr>
          <a:xfrm>
            <a:off x="582232" y="3044074"/>
            <a:ext cx="3486150" cy="2768600"/>
          </a:xfrm>
          <a:prstGeom prst="rect">
            <a:avLst/>
          </a:prstGeom>
        </p:spPr>
      </p:pic>
    </p:spTree>
    <p:extLst>
      <p:ext uri="{BB962C8B-B14F-4D97-AF65-F5344CB8AC3E}">
        <p14:creationId xmlns:p14="http://schemas.microsoft.com/office/powerpoint/2010/main" val="84622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2679-22B5-6D2C-15A2-4A475A5D6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F0CF9-9029-7800-1BAF-96CD3EE441B0}"/>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302E0043-DF1C-6CA7-7049-984121788F06}"/>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Naive Bayes in NLP</a:t>
            </a:r>
          </a:p>
        </p:txBody>
      </p:sp>
      <p:sp>
        <p:nvSpPr>
          <p:cNvPr id="10" name="Content Placeholder 9">
            <a:extLst>
              <a:ext uri="{FF2B5EF4-FFF2-40B4-BE49-F238E27FC236}">
                <a16:creationId xmlns:a16="http://schemas.microsoft.com/office/drawing/2014/main" id="{025F2C72-3B32-CA99-B717-ACEBFB1FD125}"/>
              </a:ext>
            </a:extLst>
          </p:cNvPr>
          <p:cNvSpPr>
            <a:spLocks noGrp="1"/>
          </p:cNvSpPr>
          <p:nvPr>
            <p:ph sz="half" idx="2"/>
          </p:nvPr>
        </p:nvSpPr>
        <p:spPr>
          <a:xfrm>
            <a:off x="4772721" y="2766166"/>
            <a:ext cx="7257353" cy="3324416"/>
          </a:xfrm>
        </p:spPr>
        <p:txBody>
          <a:bodyPr>
            <a:normAutofit fontScale="92500" lnSpcReduction="10000"/>
          </a:bodyPr>
          <a:lstStyle/>
          <a:p>
            <a:pPr marL="0" indent="0">
              <a:lnSpc>
                <a:spcPct val="150000"/>
              </a:lnSpc>
              <a:buClr>
                <a:schemeClr val="accent1">
                  <a:lumMod val="75000"/>
                </a:schemeClr>
              </a:buClr>
              <a:buNone/>
            </a:pPr>
            <a:r>
              <a:rPr lang="en-US" sz="2200" b="1" dirty="0"/>
              <a:t>NB LIMITATIONS</a:t>
            </a:r>
          </a:p>
          <a:p>
            <a:pPr marL="0" indent="0">
              <a:buClr>
                <a:schemeClr val="accent1">
                  <a:lumMod val="75000"/>
                </a:schemeClr>
              </a:buClr>
              <a:buNone/>
            </a:pPr>
            <a:r>
              <a:rPr lang="en-US" sz="1800" b="1" u="sng" dirty="0"/>
              <a:t>Handling of Rare Words</a:t>
            </a:r>
          </a:p>
          <a:p>
            <a:r>
              <a:rPr lang="en-US" sz="1800" dirty="0">
                <a:solidFill>
                  <a:srgbClr val="000000"/>
                </a:solidFill>
              </a:rPr>
              <a:t> Naive Bayes can perform poorly with rare words or phrases that appear infrequently in the training set, leading to less reliable probability estimates, which affects the classifier's decision-making process.</a:t>
            </a:r>
          </a:p>
          <a:p>
            <a:r>
              <a:rPr lang="en-US" sz="1800" b="1" dirty="0">
                <a:solidFill>
                  <a:srgbClr val="000000"/>
                </a:solidFill>
              </a:rPr>
              <a:t>Zero Frequency Problem</a:t>
            </a:r>
            <a:r>
              <a:rPr lang="en-US" sz="1800" dirty="0">
                <a:solidFill>
                  <a:srgbClr val="000000"/>
                </a:solidFill>
              </a:rPr>
              <a:t>: If a word hasn’t been seen during training, the model assigns it a probability of zero, which can nullify other probabilities when calculating the product, skewing the classification results unless specifically addressed (e.g., via smoothing techniques).</a:t>
            </a:r>
            <a:endParaRPr lang="en-US" sz="1800" b="1" dirty="0"/>
          </a:p>
          <a:p>
            <a:pPr>
              <a:buClr>
                <a:schemeClr val="accent1">
                  <a:lumMod val="75000"/>
                </a:schemeClr>
              </a:buClr>
            </a:pPr>
            <a:endParaRPr lang="en-US" sz="1800" b="1" dirty="0"/>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615D289C-051E-CE14-12AF-4CA69DEC7EF9}"/>
              </a:ext>
            </a:extLst>
          </p:cNvPr>
          <p:cNvPicPr>
            <a:picLocks noChangeAspect="1"/>
          </p:cNvPicPr>
          <p:nvPr/>
        </p:nvPicPr>
        <p:blipFill>
          <a:blip r:embed="rId3"/>
          <a:stretch>
            <a:fillRect/>
          </a:stretch>
        </p:blipFill>
        <p:spPr>
          <a:xfrm>
            <a:off x="582232" y="3044074"/>
            <a:ext cx="3486150" cy="2768600"/>
          </a:xfrm>
          <a:prstGeom prst="rect">
            <a:avLst/>
          </a:prstGeom>
        </p:spPr>
      </p:pic>
    </p:spTree>
    <p:extLst>
      <p:ext uri="{BB962C8B-B14F-4D97-AF65-F5344CB8AC3E}">
        <p14:creationId xmlns:p14="http://schemas.microsoft.com/office/powerpoint/2010/main" val="648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0D292-438D-186A-51B9-DC88AB029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EC775-F549-E421-8B04-2BD4D2B09C92}"/>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64216DBB-8AAD-BC9E-6267-10308D1C2107}"/>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Naive Bayes in NLP</a:t>
            </a:r>
          </a:p>
        </p:txBody>
      </p:sp>
      <p:sp>
        <p:nvSpPr>
          <p:cNvPr id="10" name="Content Placeholder 9">
            <a:extLst>
              <a:ext uri="{FF2B5EF4-FFF2-40B4-BE49-F238E27FC236}">
                <a16:creationId xmlns:a16="http://schemas.microsoft.com/office/drawing/2014/main" id="{E84CCC07-1FAE-F580-C0A7-19D694BCDCB6}"/>
              </a:ext>
            </a:extLst>
          </p:cNvPr>
          <p:cNvSpPr>
            <a:spLocks noGrp="1"/>
          </p:cNvSpPr>
          <p:nvPr>
            <p:ph sz="half" idx="2"/>
          </p:nvPr>
        </p:nvSpPr>
        <p:spPr>
          <a:xfrm>
            <a:off x="4772721" y="2766166"/>
            <a:ext cx="7257353" cy="3324416"/>
          </a:xfrm>
        </p:spPr>
        <p:txBody>
          <a:bodyPr>
            <a:normAutofit/>
          </a:bodyPr>
          <a:lstStyle/>
          <a:p>
            <a:pPr marL="0" indent="0">
              <a:lnSpc>
                <a:spcPct val="150000"/>
              </a:lnSpc>
              <a:buClr>
                <a:schemeClr val="accent1">
                  <a:lumMod val="75000"/>
                </a:schemeClr>
              </a:buClr>
              <a:buNone/>
            </a:pPr>
            <a:r>
              <a:rPr lang="en-US" sz="2200" b="1" dirty="0"/>
              <a:t>NB LIMITATIONS</a:t>
            </a:r>
          </a:p>
          <a:p>
            <a:pPr marL="0" indent="0">
              <a:buClr>
                <a:schemeClr val="accent1">
                  <a:lumMod val="75000"/>
                </a:schemeClr>
              </a:buClr>
              <a:buNone/>
            </a:pPr>
            <a:r>
              <a:rPr lang="en-US" sz="1800" b="1" u="sng" dirty="0"/>
              <a:t>Performance with High-Dimensional Data</a:t>
            </a:r>
          </a:p>
          <a:p>
            <a:r>
              <a:rPr lang="en-US" sz="1800" b="1" dirty="0">
                <a:solidFill>
                  <a:srgbClr val="000000"/>
                </a:solidFill>
              </a:rPr>
              <a:t>Curse of Dimensionality</a:t>
            </a:r>
            <a:r>
              <a:rPr lang="en-US" sz="1800" dirty="0">
                <a:solidFill>
                  <a:srgbClr val="000000"/>
                </a:solidFill>
              </a:rPr>
              <a:t>: In very high-dimensional spaces, such as those typical in text data with large vocabularies, Naive Bayes can suffer from the curse of dimensionality, where the presence of numerous irrelevant features can degrade model performance.</a:t>
            </a:r>
          </a:p>
          <a:p>
            <a:endParaRPr lang="en-US" sz="1800" dirty="0">
              <a:solidFill>
                <a:srgbClr val="000000"/>
              </a:solidFill>
            </a:endParaRPr>
          </a:p>
          <a:p>
            <a:pPr>
              <a:buClr>
                <a:schemeClr val="accent1">
                  <a:lumMod val="75000"/>
                </a:schemeClr>
              </a:buClr>
            </a:pPr>
            <a:endParaRPr lang="en-US" sz="1800" b="1" dirty="0"/>
          </a:p>
          <a:p>
            <a:pPr>
              <a:buClr>
                <a:schemeClr val="accent1">
                  <a:lumMod val="75000"/>
                </a:schemeClr>
              </a:buClr>
            </a:pPr>
            <a:endParaRPr lang="en-US" sz="1800" b="1" dirty="0"/>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3C831A8F-E610-C8E1-6E34-E6C8522D9479}"/>
              </a:ext>
            </a:extLst>
          </p:cNvPr>
          <p:cNvPicPr>
            <a:picLocks noChangeAspect="1"/>
          </p:cNvPicPr>
          <p:nvPr/>
        </p:nvPicPr>
        <p:blipFill>
          <a:blip r:embed="rId3"/>
          <a:stretch>
            <a:fillRect/>
          </a:stretch>
        </p:blipFill>
        <p:spPr>
          <a:xfrm>
            <a:off x="582232" y="3044074"/>
            <a:ext cx="3486150" cy="2768600"/>
          </a:xfrm>
          <a:prstGeom prst="rect">
            <a:avLst/>
          </a:prstGeom>
        </p:spPr>
      </p:pic>
    </p:spTree>
    <p:extLst>
      <p:ext uri="{BB962C8B-B14F-4D97-AF65-F5344CB8AC3E}">
        <p14:creationId xmlns:p14="http://schemas.microsoft.com/office/powerpoint/2010/main" val="35343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034A-5AC3-4B99-4C08-978C19DA5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09665-2C69-3FD0-F8B4-AE16CBC2728B}"/>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5E06BD99-8077-45D3-B11F-55AB8718A7A5}"/>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Naive Bayes in NLP</a:t>
            </a:r>
          </a:p>
        </p:txBody>
      </p:sp>
      <p:sp>
        <p:nvSpPr>
          <p:cNvPr id="10" name="Content Placeholder 9">
            <a:extLst>
              <a:ext uri="{FF2B5EF4-FFF2-40B4-BE49-F238E27FC236}">
                <a16:creationId xmlns:a16="http://schemas.microsoft.com/office/drawing/2014/main" id="{79F701AE-2E8E-5B94-1D4F-D58AB28BE981}"/>
              </a:ext>
            </a:extLst>
          </p:cNvPr>
          <p:cNvSpPr>
            <a:spLocks noGrp="1"/>
          </p:cNvSpPr>
          <p:nvPr>
            <p:ph sz="half" idx="2"/>
          </p:nvPr>
        </p:nvSpPr>
        <p:spPr>
          <a:xfrm>
            <a:off x="4772721" y="2766166"/>
            <a:ext cx="7257353" cy="3324416"/>
          </a:xfrm>
        </p:spPr>
        <p:txBody>
          <a:bodyPr>
            <a:normAutofit/>
          </a:bodyPr>
          <a:lstStyle/>
          <a:p>
            <a:pPr marL="0" indent="0">
              <a:lnSpc>
                <a:spcPct val="150000"/>
              </a:lnSpc>
              <a:buClr>
                <a:schemeClr val="accent1">
                  <a:lumMod val="75000"/>
                </a:schemeClr>
              </a:buClr>
              <a:buNone/>
            </a:pPr>
            <a:r>
              <a:rPr lang="en-US" sz="2200" b="1" dirty="0"/>
              <a:t>NB LIMITATIONS</a:t>
            </a:r>
          </a:p>
          <a:p>
            <a:pPr marL="0" indent="0">
              <a:buClr>
                <a:schemeClr val="accent1">
                  <a:lumMod val="75000"/>
                </a:schemeClr>
              </a:buClr>
              <a:buNone/>
            </a:pPr>
            <a:r>
              <a:rPr lang="en-US" sz="1800" b="1" u="sng" dirty="0">
                <a:solidFill>
                  <a:srgbClr val="000000"/>
                </a:solidFill>
              </a:rPr>
              <a:t>Bias Toward More Frequent Classes</a:t>
            </a:r>
            <a:endParaRPr lang="en-US" sz="1800" b="1" u="sng" dirty="0"/>
          </a:p>
          <a:p>
            <a:r>
              <a:rPr lang="en-US" sz="1800" dirty="0">
                <a:solidFill>
                  <a:srgbClr val="000000"/>
                </a:solidFill>
              </a:rPr>
              <a:t>Naive Bayes classifiers can exhibit a bias towards more frequent classes; that is, they might be biased towards the majority class in the training set. This can result in less accurate performance on minority classes without appropriate adjustments.</a:t>
            </a:r>
          </a:p>
          <a:p>
            <a:pPr>
              <a:buClr>
                <a:schemeClr val="accent1">
                  <a:lumMod val="75000"/>
                </a:schemeClr>
              </a:buClr>
            </a:pPr>
            <a:endParaRPr lang="en-US" sz="1800" b="1" dirty="0"/>
          </a:p>
          <a:p>
            <a:pPr>
              <a:buClr>
                <a:schemeClr val="accent1">
                  <a:lumMod val="75000"/>
                </a:schemeClr>
              </a:buClr>
            </a:pPr>
            <a:endParaRPr lang="en-US" sz="1800" b="1" dirty="0"/>
          </a:p>
        </p:txBody>
      </p:sp>
      <p:pic>
        <p:nvPicPr>
          <p:cNvPr id="4" name="Picture 3" descr="A graph showing different colored shapes&#10;&#10;Description automatically generated with medium confidence">
            <a:extLst>
              <a:ext uri="{FF2B5EF4-FFF2-40B4-BE49-F238E27FC236}">
                <a16:creationId xmlns:a16="http://schemas.microsoft.com/office/drawing/2014/main" id="{FF9E06E3-EAA6-CF8D-F6CF-C65734A7A2D9}"/>
              </a:ext>
            </a:extLst>
          </p:cNvPr>
          <p:cNvPicPr>
            <a:picLocks noChangeAspect="1"/>
          </p:cNvPicPr>
          <p:nvPr/>
        </p:nvPicPr>
        <p:blipFill>
          <a:blip r:embed="rId3"/>
          <a:stretch>
            <a:fillRect/>
          </a:stretch>
        </p:blipFill>
        <p:spPr>
          <a:xfrm>
            <a:off x="582232" y="3044074"/>
            <a:ext cx="3486150" cy="2768600"/>
          </a:xfrm>
          <a:prstGeom prst="rect">
            <a:avLst/>
          </a:prstGeom>
        </p:spPr>
      </p:pic>
    </p:spTree>
    <p:extLst>
      <p:ext uri="{BB962C8B-B14F-4D97-AF65-F5344CB8AC3E}">
        <p14:creationId xmlns:p14="http://schemas.microsoft.com/office/powerpoint/2010/main" val="385475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EB74-67B7-F6B7-4DF4-92182ECA0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DCE3A-3DD2-E51D-F77E-F3F2CE3119DE}"/>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EA42A48E-0254-9063-9453-8B0D9DB65354}"/>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Support Vector Machines for text classification</a:t>
            </a:r>
          </a:p>
        </p:txBody>
      </p:sp>
      <p:sp>
        <p:nvSpPr>
          <p:cNvPr id="10" name="Content Placeholder 9">
            <a:extLst>
              <a:ext uri="{FF2B5EF4-FFF2-40B4-BE49-F238E27FC236}">
                <a16:creationId xmlns:a16="http://schemas.microsoft.com/office/drawing/2014/main" id="{D7EBB9BB-4B76-00CB-2377-B7FBB8DF098C}"/>
              </a:ext>
            </a:extLst>
          </p:cNvPr>
          <p:cNvSpPr>
            <a:spLocks noGrp="1"/>
          </p:cNvSpPr>
          <p:nvPr>
            <p:ph sz="half" idx="2"/>
          </p:nvPr>
        </p:nvSpPr>
        <p:spPr>
          <a:xfrm>
            <a:off x="4914902" y="2787796"/>
            <a:ext cx="6830420" cy="4070204"/>
          </a:xfrm>
        </p:spPr>
        <p:txBody>
          <a:bodyPr>
            <a:normAutofit fontScale="92500"/>
          </a:bodyPr>
          <a:lstStyle/>
          <a:p>
            <a:pPr marL="0" indent="0">
              <a:buClr>
                <a:schemeClr val="accent1">
                  <a:lumMod val="75000"/>
                </a:schemeClr>
              </a:buClr>
              <a:buNone/>
            </a:pPr>
            <a:r>
              <a:rPr lang="en-US" sz="2100" b="1" dirty="0"/>
              <a:t>SUPPORT VECTOR MACHINES</a:t>
            </a:r>
            <a:endParaRPr lang="en-US" sz="2100" dirty="0"/>
          </a:p>
          <a:p>
            <a:pPr marL="0" indent="0">
              <a:spcAft>
                <a:spcPts val="1200"/>
              </a:spcAft>
              <a:buClr>
                <a:schemeClr val="accent1">
                  <a:lumMod val="75000"/>
                </a:schemeClr>
              </a:buClr>
              <a:buNone/>
            </a:pPr>
            <a:r>
              <a:rPr lang="en-US" sz="2100" dirty="0"/>
              <a:t>SVMs are linear models that find the optimal separation between classes, excelling in text classification tasks with high-dimensional data and small to medium-sized datasets.</a:t>
            </a:r>
          </a:p>
          <a:p>
            <a:pPr>
              <a:buClr>
                <a:schemeClr val="accent1">
                  <a:lumMod val="75000"/>
                </a:schemeClr>
              </a:buClr>
            </a:pPr>
            <a:r>
              <a:rPr lang="en-US" sz="1900" b="1" dirty="0">
                <a:solidFill>
                  <a:srgbClr val="000000"/>
                </a:solidFill>
              </a:rPr>
              <a:t>Effective in High-Dimensional Spaces</a:t>
            </a:r>
            <a:endParaRPr lang="en-US" sz="1900" dirty="0">
              <a:solidFill>
                <a:srgbClr val="000000"/>
              </a:solidFill>
            </a:endParaRPr>
          </a:p>
          <a:p>
            <a:pPr marL="0" indent="0">
              <a:buClr>
                <a:schemeClr val="accent1">
                  <a:lumMod val="75000"/>
                </a:schemeClr>
              </a:buClr>
              <a:buNone/>
            </a:pPr>
            <a:r>
              <a:rPr lang="en-US" sz="1900" dirty="0">
                <a:solidFill>
                  <a:srgbClr val="000000"/>
                </a:solidFill>
              </a:rPr>
              <a:t>NLP tasks often involve high-dimensional feature spaces, especially in text classification where each unique word may represent a feature. SVMs can efficiently handle such high-dimensional data, making them well-suited for text classification tasks like spam detection or sentiment analysis.</a:t>
            </a:r>
          </a:p>
          <a:p>
            <a:pPr marL="0" indent="0">
              <a:buClr>
                <a:schemeClr val="accent1">
                  <a:lumMod val="75000"/>
                </a:schemeClr>
              </a:buClr>
              <a:buNone/>
            </a:pPr>
            <a:endParaRPr lang="en-US" sz="1800" dirty="0"/>
          </a:p>
        </p:txBody>
      </p:sp>
      <p:pic>
        <p:nvPicPr>
          <p:cNvPr id="11" name="Picture 10" descr="A diagram of a decision&#10;&#10;Description automatically generated">
            <a:extLst>
              <a:ext uri="{FF2B5EF4-FFF2-40B4-BE49-F238E27FC236}">
                <a16:creationId xmlns:a16="http://schemas.microsoft.com/office/drawing/2014/main" id="{89F5FA22-B917-43F4-B57C-664849E8AEBF}"/>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6980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9345-7F08-239C-1497-BED6A30BF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9749-8CBC-552D-FDDC-CC7EE064ADC3}"/>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D6ECA838-99D7-72E6-BAC3-4BD639834F41}"/>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Support Vector Machines for text classification</a:t>
            </a:r>
          </a:p>
        </p:txBody>
      </p:sp>
      <p:sp>
        <p:nvSpPr>
          <p:cNvPr id="10" name="Content Placeholder 9">
            <a:extLst>
              <a:ext uri="{FF2B5EF4-FFF2-40B4-BE49-F238E27FC236}">
                <a16:creationId xmlns:a16="http://schemas.microsoft.com/office/drawing/2014/main" id="{30486235-B8FC-0B6C-17B2-1958A75C6D22}"/>
              </a:ext>
            </a:extLst>
          </p:cNvPr>
          <p:cNvSpPr>
            <a:spLocks noGrp="1"/>
          </p:cNvSpPr>
          <p:nvPr>
            <p:ph sz="half" idx="2"/>
          </p:nvPr>
        </p:nvSpPr>
        <p:spPr>
          <a:xfrm>
            <a:off x="4914902" y="2787796"/>
            <a:ext cx="6830420" cy="3355829"/>
          </a:xfrm>
        </p:spPr>
        <p:txBody>
          <a:bodyPr>
            <a:normAutofit/>
          </a:bodyPr>
          <a:lstStyle/>
          <a:p>
            <a:pPr marL="0" indent="0">
              <a:buClr>
                <a:schemeClr val="accent1">
                  <a:lumMod val="75000"/>
                </a:schemeClr>
              </a:buClr>
              <a:buNone/>
            </a:pPr>
            <a:r>
              <a:rPr lang="en-US" sz="1900" b="1" dirty="0"/>
              <a:t>SUPPORT VECTOR MACHINES</a:t>
            </a:r>
            <a:endParaRPr lang="en-US" sz="1900" dirty="0"/>
          </a:p>
          <a:p>
            <a:pPr marL="0" indent="0">
              <a:spcAft>
                <a:spcPts val="1200"/>
              </a:spcAft>
              <a:buClr>
                <a:schemeClr val="accent1">
                  <a:lumMod val="75000"/>
                </a:schemeClr>
              </a:buClr>
              <a:buNone/>
            </a:pPr>
            <a:r>
              <a:rPr lang="en-US" sz="1900" dirty="0"/>
              <a:t>SVMs are linear models that find the optimal separation between classes, excelling in text classification tasks with high-dimensional data and small to medium-sized datasets.</a:t>
            </a:r>
          </a:p>
          <a:p>
            <a:pPr>
              <a:buClr>
                <a:schemeClr val="accent1">
                  <a:lumMod val="75000"/>
                </a:schemeClr>
              </a:buClr>
            </a:pPr>
            <a:r>
              <a:rPr lang="en-US" sz="1800" b="1" dirty="0">
                <a:solidFill>
                  <a:srgbClr val="000000"/>
                </a:solidFill>
              </a:rPr>
              <a:t>Versatility</a:t>
            </a:r>
          </a:p>
          <a:p>
            <a:pPr marL="0" indent="0">
              <a:buClr>
                <a:schemeClr val="accent1">
                  <a:lumMod val="75000"/>
                </a:schemeClr>
              </a:buClr>
              <a:buNone/>
            </a:pPr>
            <a:r>
              <a:rPr lang="en-US" sz="1800" dirty="0">
                <a:solidFill>
                  <a:srgbClr val="000000"/>
                </a:solidFill>
              </a:rPr>
              <a:t>The choice of kernel allows SVMs to adapt to the specific non-linear relationships found in text data, such as syntactic patterns and word associations, which might not be linearly separable.</a:t>
            </a:r>
          </a:p>
          <a:p>
            <a:pPr marL="0" indent="0">
              <a:buClr>
                <a:schemeClr val="accent1">
                  <a:lumMod val="75000"/>
                </a:schemeClr>
              </a:buClr>
              <a:buNone/>
            </a:pPr>
            <a:endParaRPr lang="en-US" sz="1800" dirty="0"/>
          </a:p>
        </p:txBody>
      </p:sp>
      <p:pic>
        <p:nvPicPr>
          <p:cNvPr id="11" name="Picture 10" descr="A diagram of a decision&#10;&#10;Description automatically generated">
            <a:extLst>
              <a:ext uri="{FF2B5EF4-FFF2-40B4-BE49-F238E27FC236}">
                <a16:creationId xmlns:a16="http://schemas.microsoft.com/office/drawing/2014/main" id="{76A10F6D-9285-CD5F-5D6C-E249A642D88B}"/>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30447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7A29-BE3A-CD22-D380-375785F1E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9B531-B7BE-C606-AB24-0A0A6D4DB6E0}"/>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FE37332C-8562-A629-7E47-E83797E48533}"/>
              </a:ext>
            </a:extLst>
          </p:cNvPr>
          <p:cNvSpPr txBox="1"/>
          <p:nvPr/>
        </p:nvSpPr>
        <p:spPr>
          <a:xfrm>
            <a:off x="640079" y="2089511"/>
            <a:ext cx="9841045" cy="461665"/>
          </a:xfrm>
          <a:prstGeom prst="rect">
            <a:avLst/>
          </a:prstGeom>
          <a:noFill/>
        </p:spPr>
        <p:txBody>
          <a:bodyPr wrap="square" rtlCol="0">
            <a:spAutoFit/>
          </a:bodyPr>
          <a:lstStyle/>
          <a:p>
            <a:r>
              <a:rPr lang="en-US" sz="2400" dirty="0" err="1">
                <a:solidFill>
                  <a:srgbClr val="000000"/>
                </a:solidFill>
                <a:latin typeface="-webkit-standard"/>
              </a:rPr>
              <a:t>Utilisation</a:t>
            </a:r>
            <a:r>
              <a:rPr lang="en-US" sz="2400" dirty="0">
                <a:solidFill>
                  <a:srgbClr val="000000"/>
                </a:solidFill>
                <a:latin typeface="-webkit-standard"/>
              </a:rPr>
              <a:t> of Support Vector Machines for text classification</a:t>
            </a:r>
          </a:p>
        </p:txBody>
      </p:sp>
      <p:sp>
        <p:nvSpPr>
          <p:cNvPr id="10" name="Content Placeholder 9">
            <a:extLst>
              <a:ext uri="{FF2B5EF4-FFF2-40B4-BE49-F238E27FC236}">
                <a16:creationId xmlns:a16="http://schemas.microsoft.com/office/drawing/2014/main" id="{5A23E8CA-A79F-8889-DE2E-F9D20A2BE1FE}"/>
              </a:ext>
            </a:extLst>
          </p:cNvPr>
          <p:cNvSpPr>
            <a:spLocks noGrp="1"/>
          </p:cNvSpPr>
          <p:nvPr>
            <p:ph sz="half" idx="2"/>
          </p:nvPr>
        </p:nvSpPr>
        <p:spPr>
          <a:xfrm>
            <a:off x="4914902" y="2787796"/>
            <a:ext cx="6830420" cy="3355829"/>
          </a:xfrm>
        </p:spPr>
        <p:txBody>
          <a:bodyPr>
            <a:normAutofit/>
          </a:bodyPr>
          <a:lstStyle/>
          <a:p>
            <a:pPr marL="0" indent="0">
              <a:buClr>
                <a:schemeClr val="accent1">
                  <a:lumMod val="75000"/>
                </a:schemeClr>
              </a:buClr>
              <a:buNone/>
            </a:pPr>
            <a:r>
              <a:rPr lang="en-US" sz="1900" b="1" dirty="0"/>
              <a:t>SUPPORT VECTOR MACHINES</a:t>
            </a:r>
            <a:endParaRPr lang="en-US" sz="1900" dirty="0"/>
          </a:p>
          <a:p>
            <a:pPr marL="0" indent="0">
              <a:spcAft>
                <a:spcPts val="1200"/>
              </a:spcAft>
              <a:buClr>
                <a:schemeClr val="accent1">
                  <a:lumMod val="75000"/>
                </a:schemeClr>
              </a:buClr>
              <a:buNone/>
            </a:pPr>
            <a:r>
              <a:rPr lang="en-US" sz="1900" dirty="0"/>
              <a:t>SVMs are linear models that find the optimal separation between classes, excelling in text classification tasks with high-dimensional data and small to medium-sized datasets.</a:t>
            </a:r>
          </a:p>
          <a:p>
            <a:pPr>
              <a:buClr>
                <a:schemeClr val="accent1">
                  <a:lumMod val="75000"/>
                </a:schemeClr>
              </a:buClr>
            </a:pPr>
            <a:r>
              <a:rPr lang="en-US" sz="1800" b="1" dirty="0">
                <a:solidFill>
                  <a:srgbClr val="000000"/>
                </a:solidFill>
              </a:rPr>
              <a:t>Optimal Margin Maximization</a:t>
            </a:r>
          </a:p>
          <a:p>
            <a:pPr marL="0" indent="0">
              <a:buClr>
                <a:schemeClr val="accent1">
                  <a:lumMod val="75000"/>
                </a:schemeClr>
              </a:buClr>
              <a:buNone/>
            </a:pPr>
            <a:r>
              <a:rPr lang="en-US" sz="1800" dirty="0">
                <a:solidFill>
                  <a:srgbClr val="000000"/>
                </a:solidFill>
              </a:rPr>
              <a:t>This principle helps in creating a model that is not only focused on correctly classifying the training data but also on maintaining a robust boundary, which is less sensitive to noise in the data.</a:t>
            </a:r>
          </a:p>
          <a:p>
            <a:pPr marL="0" indent="0">
              <a:buClr>
                <a:schemeClr val="accent1">
                  <a:lumMod val="75000"/>
                </a:schemeClr>
              </a:buClr>
              <a:buNone/>
            </a:pPr>
            <a:endParaRPr lang="en-US" sz="1800" dirty="0"/>
          </a:p>
        </p:txBody>
      </p:sp>
      <p:pic>
        <p:nvPicPr>
          <p:cNvPr id="11" name="Picture 10" descr="A diagram of a decision&#10;&#10;Description automatically generated">
            <a:extLst>
              <a:ext uri="{FF2B5EF4-FFF2-40B4-BE49-F238E27FC236}">
                <a16:creationId xmlns:a16="http://schemas.microsoft.com/office/drawing/2014/main" id="{9CCAC3C6-DF9E-73F2-7263-2233C2C5CA46}"/>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387893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99780-AE2F-169E-928A-1BBB1E0E8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D2783-C638-48B8-2E90-F86AD8952171}"/>
              </a:ext>
            </a:extLst>
          </p:cNvPr>
          <p:cNvSpPr>
            <a:spLocks noGrp="1"/>
          </p:cNvSpPr>
          <p:nvPr>
            <p:ph type="title"/>
          </p:nvPr>
        </p:nvSpPr>
        <p:spPr/>
        <p:txBody>
          <a:bodyPr>
            <a:normAutofit/>
          </a:bodyPr>
          <a:lstStyle/>
          <a:p>
            <a:r>
              <a:rPr lang="en-US" dirty="0">
                <a:solidFill>
                  <a:srgbClr val="000000"/>
                </a:solidFill>
              </a:rPr>
              <a:t>Common Tasks</a:t>
            </a:r>
          </a:p>
        </p:txBody>
      </p:sp>
      <p:sp>
        <p:nvSpPr>
          <p:cNvPr id="3" name="Content Placeholder 2">
            <a:extLst>
              <a:ext uri="{FF2B5EF4-FFF2-40B4-BE49-F238E27FC236}">
                <a16:creationId xmlns:a16="http://schemas.microsoft.com/office/drawing/2014/main" id="{F6A66B52-DDBA-D8B4-9DA8-DEAF6D81BFF0}"/>
              </a:ext>
            </a:extLst>
          </p:cNvPr>
          <p:cNvSpPr>
            <a:spLocks noGrp="1"/>
          </p:cNvSpPr>
          <p:nvPr>
            <p:ph idx="1"/>
          </p:nvPr>
        </p:nvSpPr>
        <p:spPr>
          <a:xfrm>
            <a:off x="640079" y="3354904"/>
            <a:ext cx="10890928" cy="3444075"/>
          </a:xfrm>
        </p:spPr>
        <p:txBody>
          <a:bodyPr>
            <a:normAutofit/>
          </a:bodyPr>
          <a:lstStyle/>
          <a:p>
            <a:pPr marL="742950" lvl="1" indent="-285750">
              <a:lnSpc>
                <a:spcPct val="100000"/>
              </a:lnSpc>
              <a:spcBef>
                <a:spcPts val="1100"/>
              </a:spcBef>
              <a:buClr>
                <a:schemeClr val="accent1">
                  <a:lumMod val="75000"/>
                </a:schemeClr>
              </a:buClr>
              <a:buFont typeface="Wingdings" pitchFamily="2" charset="2"/>
              <a:buChar char="q"/>
            </a:pPr>
            <a:r>
              <a:rPr lang="en-US" u="sng" dirty="0"/>
              <a:t>Syntax Analysis </a:t>
            </a:r>
            <a:r>
              <a:rPr lang="en-US" dirty="0"/>
              <a:t>- broke down sentences to understand grammatical structures, for translation and sentence reconstruction.</a:t>
            </a:r>
          </a:p>
          <a:p>
            <a:pPr marL="457200" lvl="1" indent="0">
              <a:lnSpc>
                <a:spcPct val="100000"/>
              </a:lnSpc>
              <a:spcBef>
                <a:spcPts val="1100"/>
              </a:spcBef>
              <a:buClr>
                <a:schemeClr val="accent1">
                  <a:lumMod val="75000"/>
                </a:schemeClr>
              </a:buClr>
              <a:buNone/>
            </a:pPr>
            <a:r>
              <a:rPr lang="en-US" sz="1400" i="1" dirty="0">
                <a:solidFill>
                  <a:srgbClr val="000000"/>
                </a:solidFill>
              </a:rPr>
              <a:t>E.g., - In a sentence like "The cat sat on the mat," syntax analysis breaks it down into a subject ("The cat"), verb ("sat"), and prepositional phrase ("on the mat"). This process enables translation systems to restructure sentences grammatically in other languages, such as Spanish: "El gato se </a:t>
            </a:r>
            <a:r>
              <a:rPr lang="en-US" sz="1400" i="1" dirty="0" err="1">
                <a:solidFill>
                  <a:srgbClr val="000000"/>
                </a:solidFill>
              </a:rPr>
              <a:t>sentó</a:t>
            </a:r>
            <a:r>
              <a:rPr lang="en-US" sz="1400" i="1" dirty="0">
                <a:solidFill>
                  <a:srgbClr val="000000"/>
                </a:solidFill>
              </a:rPr>
              <a:t> </a:t>
            </a:r>
            <a:r>
              <a:rPr lang="en-US" sz="1400" i="1" dirty="0" err="1">
                <a:solidFill>
                  <a:srgbClr val="000000"/>
                </a:solidFill>
              </a:rPr>
              <a:t>en</a:t>
            </a:r>
            <a:r>
              <a:rPr lang="en-US" sz="1400" i="1" dirty="0">
                <a:solidFill>
                  <a:srgbClr val="000000"/>
                </a:solidFill>
              </a:rPr>
              <a:t> la </a:t>
            </a:r>
            <a:r>
              <a:rPr lang="en-US" sz="1400" i="1" dirty="0" err="1">
                <a:solidFill>
                  <a:srgbClr val="000000"/>
                </a:solidFill>
              </a:rPr>
              <a:t>alfombra</a:t>
            </a:r>
            <a:r>
              <a:rPr lang="en-US" sz="1400" i="1" dirty="0">
                <a:solidFill>
                  <a:srgbClr val="000000"/>
                </a:solidFill>
              </a:rPr>
              <a:t>."</a:t>
            </a:r>
          </a:p>
          <a:p>
            <a:pPr marL="742950" lvl="1" indent="-285750">
              <a:lnSpc>
                <a:spcPct val="100000"/>
              </a:lnSpc>
              <a:spcBef>
                <a:spcPts val="1100"/>
              </a:spcBef>
              <a:buClr>
                <a:schemeClr val="accent1">
                  <a:lumMod val="75000"/>
                </a:schemeClr>
              </a:buClr>
              <a:buFont typeface="Wingdings" pitchFamily="2" charset="2"/>
              <a:buChar char="q"/>
            </a:pPr>
            <a:endParaRPr lang="en-US" dirty="0"/>
          </a:p>
        </p:txBody>
      </p:sp>
      <p:sp>
        <p:nvSpPr>
          <p:cNvPr id="4" name="TextBox 3">
            <a:extLst>
              <a:ext uri="{FF2B5EF4-FFF2-40B4-BE49-F238E27FC236}">
                <a16:creationId xmlns:a16="http://schemas.microsoft.com/office/drawing/2014/main" id="{5845A3A2-4E7B-EA14-DACF-BD3839E78F67}"/>
              </a:ext>
            </a:extLst>
          </p:cNvPr>
          <p:cNvSpPr txBox="1"/>
          <p:nvPr/>
        </p:nvSpPr>
        <p:spPr>
          <a:xfrm>
            <a:off x="1413421" y="2257624"/>
            <a:ext cx="10159409" cy="830997"/>
          </a:xfrm>
          <a:prstGeom prst="rect">
            <a:avLst/>
          </a:prstGeom>
          <a:noFill/>
        </p:spPr>
        <p:txBody>
          <a:bodyPr wrap="square" rtlCol="0">
            <a:spAutoFit/>
          </a:bodyPr>
          <a:lstStyle/>
          <a:p>
            <a:r>
              <a:rPr lang="en-US" sz="2400" dirty="0">
                <a:solidFill>
                  <a:srgbClr val="000000"/>
                </a:solidFill>
                <a:latin typeface="-webkit-standard"/>
              </a:rPr>
              <a:t>Focused on syntax analysis, part-of-speech tagging, parsing and information extraction</a:t>
            </a:r>
            <a:r>
              <a:rPr lang="en-US" sz="2400" b="0" i="0" u="none" strike="noStrike" dirty="0">
                <a:solidFill>
                  <a:srgbClr val="000000"/>
                </a:solidFill>
                <a:effectLst/>
                <a:latin typeface="-webkit-standard"/>
              </a:rPr>
              <a:t>.</a:t>
            </a:r>
            <a:endParaRPr lang="en-US" sz="2400" dirty="0"/>
          </a:p>
        </p:txBody>
      </p:sp>
      <p:pic>
        <p:nvPicPr>
          <p:cNvPr id="6" name="Picture 5" descr="A yellow light on a white background&#10;&#10;Description automatically generated">
            <a:extLst>
              <a:ext uri="{FF2B5EF4-FFF2-40B4-BE49-F238E27FC236}">
                <a16:creationId xmlns:a16="http://schemas.microsoft.com/office/drawing/2014/main" id="{199E8B4F-46F9-3530-D31E-1FB549F1D05B}"/>
              </a:ext>
            </a:extLst>
          </p:cNvPr>
          <p:cNvPicPr>
            <a:picLocks noChangeAspect="1"/>
          </p:cNvPicPr>
          <p:nvPr/>
        </p:nvPicPr>
        <p:blipFill>
          <a:blip r:embed="rId3"/>
          <a:stretch>
            <a:fillRect/>
          </a:stretch>
        </p:blipFill>
        <p:spPr>
          <a:xfrm>
            <a:off x="660992" y="2310807"/>
            <a:ext cx="649212" cy="690301"/>
          </a:xfrm>
          <a:prstGeom prst="rect">
            <a:avLst/>
          </a:prstGeom>
        </p:spPr>
      </p:pic>
    </p:spTree>
    <p:extLst>
      <p:ext uri="{BB962C8B-B14F-4D97-AF65-F5344CB8AC3E}">
        <p14:creationId xmlns:p14="http://schemas.microsoft.com/office/powerpoint/2010/main" val="10793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DB86-530D-1323-44EF-9251B925B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DCE14-69F9-1513-D511-9FAA2F31FBBD}"/>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577096EB-10AA-A8CF-88B0-53B27EB4774A}"/>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Support Vector Machines in NLP</a:t>
            </a:r>
          </a:p>
        </p:txBody>
      </p:sp>
      <p:sp>
        <p:nvSpPr>
          <p:cNvPr id="10" name="Content Placeholder 9">
            <a:extLst>
              <a:ext uri="{FF2B5EF4-FFF2-40B4-BE49-F238E27FC236}">
                <a16:creationId xmlns:a16="http://schemas.microsoft.com/office/drawing/2014/main" id="{5463A9E1-A31B-C90B-EBAB-FD7C97A61715}"/>
              </a:ext>
            </a:extLst>
          </p:cNvPr>
          <p:cNvSpPr>
            <a:spLocks noGrp="1"/>
          </p:cNvSpPr>
          <p:nvPr>
            <p:ph sz="half" idx="2"/>
          </p:nvPr>
        </p:nvSpPr>
        <p:spPr>
          <a:xfrm>
            <a:off x="5084956" y="2766166"/>
            <a:ext cx="6945118" cy="3324416"/>
          </a:xfrm>
        </p:spPr>
        <p:txBody>
          <a:bodyPr>
            <a:normAutofit/>
          </a:bodyPr>
          <a:lstStyle/>
          <a:p>
            <a:pPr marL="0" indent="0">
              <a:lnSpc>
                <a:spcPct val="150000"/>
              </a:lnSpc>
              <a:buClr>
                <a:schemeClr val="accent1">
                  <a:lumMod val="75000"/>
                </a:schemeClr>
              </a:buClr>
              <a:buNone/>
            </a:pPr>
            <a:r>
              <a:rPr lang="en-US" b="1" dirty="0"/>
              <a:t>SVMs LIMITATIONS</a:t>
            </a:r>
          </a:p>
          <a:p>
            <a:pPr>
              <a:buClr>
                <a:schemeClr val="accent1">
                  <a:lumMod val="75000"/>
                </a:schemeClr>
              </a:buClr>
            </a:pPr>
            <a:r>
              <a:rPr lang="en-US" sz="1800" b="1" dirty="0">
                <a:solidFill>
                  <a:srgbClr val="000000"/>
                </a:solidFill>
              </a:rPr>
              <a:t>Computational Intensity</a:t>
            </a:r>
          </a:p>
          <a:p>
            <a:pPr marL="0" indent="0">
              <a:buClr>
                <a:schemeClr val="accent1">
                  <a:lumMod val="75000"/>
                </a:schemeClr>
              </a:buClr>
              <a:buNone/>
            </a:pPr>
            <a:r>
              <a:rPr lang="en-US" sz="1800" dirty="0">
                <a:solidFill>
                  <a:srgbClr val="000000"/>
                </a:solidFill>
              </a:rPr>
              <a:t>Training SVMs can be computationally expensive, especially with large datasets, which are common in NLP. The need to compute the distance between data points in high-dimensional space can lead to significant computational overhead.</a:t>
            </a:r>
          </a:p>
          <a:p>
            <a:pPr>
              <a:buClr>
                <a:schemeClr val="accent1">
                  <a:lumMod val="75000"/>
                </a:schemeClr>
              </a:buClr>
            </a:pPr>
            <a:endParaRPr lang="en-US" sz="1800" b="1" dirty="0">
              <a:solidFill>
                <a:srgbClr val="000000"/>
              </a:solidFill>
            </a:endParaRPr>
          </a:p>
          <a:p>
            <a:pPr>
              <a:buClr>
                <a:schemeClr val="accent1">
                  <a:lumMod val="75000"/>
                </a:schemeClr>
              </a:buClr>
            </a:pPr>
            <a:endParaRPr lang="en-US" sz="1800" b="1" dirty="0"/>
          </a:p>
        </p:txBody>
      </p:sp>
      <p:pic>
        <p:nvPicPr>
          <p:cNvPr id="3" name="Picture 2" descr="A diagram of a decision&#10;&#10;Description automatically generated">
            <a:extLst>
              <a:ext uri="{FF2B5EF4-FFF2-40B4-BE49-F238E27FC236}">
                <a16:creationId xmlns:a16="http://schemas.microsoft.com/office/drawing/2014/main" id="{C74D3AE3-C748-FA20-7275-B9FB25EF4BDB}"/>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27727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92BF-C144-10F2-D292-BBA4DB251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5509B-672C-2D7F-4679-33993EC77987}"/>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D353AF82-C431-902E-BDD6-B8FC8580897F}"/>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Support Vector Machines in NLP</a:t>
            </a:r>
          </a:p>
        </p:txBody>
      </p:sp>
      <p:sp>
        <p:nvSpPr>
          <p:cNvPr id="10" name="Content Placeholder 9">
            <a:extLst>
              <a:ext uri="{FF2B5EF4-FFF2-40B4-BE49-F238E27FC236}">
                <a16:creationId xmlns:a16="http://schemas.microsoft.com/office/drawing/2014/main" id="{EB90127F-E460-9B17-00DA-23C8379FF907}"/>
              </a:ext>
            </a:extLst>
          </p:cNvPr>
          <p:cNvSpPr>
            <a:spLocks noGrp="1"/>
          </p:cNvSpPr>
          <p:nvPr>
            <p:ph sz="half" idx="2"/>
          </p:nvPr>
        </p:nvSpPr>
        <p:spPr>
          <a:xfrm>
            <a:off x="5084956" y="2766166"/>
            <a:ext cx="6945118" cy="3324416"/>
          </a:xfrm>
        </p:spPr>
        <p:txBody>
          <a:bodyPr>
            <a:normAutofit/>
          </a:bodyPr>
          <a:lstStyle/>
          <a:p>
            <a:pPr marL="0" indent="0">
              <a:lnSpc>
                <a:spcPct val="150000"/>
              </a:lnSpc>
              <a:buClr>
                <a:schemeClr val="accent1">
                  <a:lumMod val="75000"/>
                </a:schemeClr>
              </a:buClr>
              <a:buNone/>
            </a:pPr>
            <a:r>
              <a:rPr lang="en-US" b="1" dirty="0"/>
              <a:t>SVMs LIMITATIONS</a:t>
            </a:r>
          </a:p>
          <a:p>
            <a:pPr>
              <a:buClr>
                <a:schemeClr val="accent1">
                  <a:lumMod val="75000"/>
                </a:schemeClr>
              </a:buClr>
            </a:pPr>
            <a:r>
              <a:rPr lang="en-US" sz="1800" b="1" dirty="0">
                <a:solidFill>
                  <a:srgbClr val="000000"/>
                </a:solidFill>
              </a:rPr>
              <a:t>Kernel Dependency</a:t>
            </a:r>
            <a:endParaRPr lang="en-US" sz="1800" b="1" dirty="0"/>
          </a:p>
          <a:p>
            <a:pPr marL="0" indent="0">
              <a:buClr>
                <a:schemeClr val="accent1">
                  <a:lumMod val="75000"/>
                </a:schemeClr>
              </a:buClr>
              <a:buNone/>
            </a:pPr>
            <a:r>
              <a:rPr lang="en-US" sz="1800" dirty="0">
                <a:solidFill>
                  <a:srgbClr val="000000"/>
                </a:solidFill>
              </a:rPr>
              <a:t>Choosing the right kernel function is crucial for the performance of SVMs. The wrong kernel can lead to a poor performance model, and determining the most suitable kernel and its parameters (like the gamma in the RBF kernel) can be non-trivial and time-consuming.</a:t>
            </a:r>
          </a:p>
          <a:p>
            <a:pPr>
              <a:buClr>
                <a:schemeClr val="accent1">
                  <a:lumMod val="75000"/>
                </a:schemeClr>
              </a:buClr>
            </a:pPr>
            <a:endParaRPr lang="en-US" sz="1800" b="1" dirty="0">
              <a:solidFill>
                <a:srgbClr val="000000"/>
              </a:solidFill>
            </a:endParaRPr>
          </a:p>
          <a:p>
            <a:pPr>
              <a:buClr>
                <a:schemeClr val="accent1">
                  <a:lumMod val="75000"/>
                </a:schemeClr>
              </a:buClr>
            </a:pPr>
            <a:endParaRPr lang="en-US" sz="1800" b="1" dirty="0"/>
          </a:p>
        </p:txBody>
      </p:sp>
      <p:pic>
        <p:nvPicPr>
          <p:cNvPr id="3" name="Picture 2" descr="A diagram of a decision&#10;&#10;Description automatically generated">
            <a:extLst>
              <a:ext uri="{FF2B5EF4-FFF2-40B4-BE49-F238E27FC236}">
                <a16:creationId xmlns:a16="http://schemas.microsoft.com/office/drawing/2014/main" id="{3FF20470-9B4B-8388-841A-49D714B57C47}"/>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16150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73EF-6B5B-785F-0476-421177841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C8A5C-6C1B-9E6E-40B6-0BA997C4E0DB}"/>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0FB07C70-4159-2640-8053-2F0C1E4BE073}"/>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Support Vector Machines in NLP</a:t>
            </a:r>
          </a:p>
        </p:txBody>
      </p:sp>
      <p:sp>
        <p:nvSpPr>
          <p:cNvPr id="10" name="Content Placeholder 9">
            <a:extLst>
              <a:ext uri="{FF2B5EF4-FFF2-40B4-BE49-F238E27FC236}">
                <a16:creationId xmlns:a16="http://schemas.microsoft.com/office/drawing/2014/main" id="{709F1DF1-EBFD-8B7F-69FA-6EB4BEF1674C}"/>
              </a:ext>
            </a:extLst>
          </p:cNvPr>
          <p:cNvSpPr>
            <a:spLocks noGrp="1"/>
          </p:cNvSpPr>
          <p:nvPr>
            <p:ph sz="half" idx="2"/>
          </p:nvPr>
        </p:nvSpPr>
        <p:spPr>
          <a:xfrm>
            <a:off x="5084956" y="2766166"/>
            <a:ext cx="6945118" cy="3324416"/>
          </a:xfrm>
        </p:spPr>
        <p:txBody>
          <a:bodyPr>
            <a:normAutofit/>
          </a:bodyPr>
          <a:lstStyle/>
          <a:p>
            <a:pPr marL="0" indent="0">
              <a:lnSpc>
                <a:spcPct val="150000"/>
              </a:lnSpc>
              <a:buClr>
                <a:schemeClr val="accent1">
                  <a:lumMod val="75000"/>
                </a:schemeClr>
              </a:buClr>
              <a:buNone/>
            </a:pPr>
            <a:r>
              <a:rPr lang="en-US" b="1" dirty="0"/>
              <a:t>SVMs LIMITATIONS</a:t>
            </a:r>
          </a:p>
          <a:p>
            <a:pPr>
              <a:buClr>
                <a:schemeClr val="accent1">
                  <a:lumMod val="75000"/>
                </a:schemeClr>
              </a:buClr>
            </a:pPr>
            <a:r>
              <a:rPr lang="en-US" sz="1800" b="1" dirty="0">
                <a:solidFill>
                  <a:srgbClr val="000000"/>
                </a:solidFill>
              </a:rPr>
              <a:t>Scalability Issues</a:t>
            </a:r>
          </a:p>
          <a:p>
            <a:pPr marL="0" indent="0">
              <a:buClr>
                <a:schemeClr val="accent1">
                  <a:lumMod val="75000"/>
                </a:schemeClr>
              </a:buClr>
              <a:buNone/>
            </a:pPr>
            <a:r>
              <a:rPr lang="en-US" sz="1800" dirty="0">
                <a:solidFill>
                  <a:srgbClr val="000000"/>
                </a:solidFill>
              </a:rPr>
              <a:t>SVMs do not scale well with very large datasets or extremely high-dimensional data without significant optimization and hardware capabilities, which might make them less practical for some of the larger-scale NLP tasks.</a:t>
            </a:r>
          </a:p>
          <a:p>
            <a:pPr>
              <a:buClr>
                <a:schemeClr val="accent1">
                  <a:lumMod val="75000"/>
                </a:schemeClr>
              </a:buClr>
            </a:pPr>
            <a:endParaRPr lang="en-US" sz="1800" b="1" dirty="0">
              <a:solidFill>
                <a:srgbClr val="000000"/>
              </a:solidFill>
            </a:endParaRPr>
          </a:p>
          <a:p>
            <a:pPr>
              <a:buClr>
                <a:schemeClr val="accent1">
                  <a:lumMod val="75000"/>
                </a:schemeClr>
              </a:buClr>
            </a:pPr>
            <a:endParaRPr lang="en-US" sz="1800" b="1" dirty="0"/>
          </a:p>
        </p:txBody>
      </p:sp>
      <p:pic>
        <p:nvPicPr>
          <p:cNvPr id="3" name="Picture 2" descr="A diagram of a decision&#10;&#10;Description automatically generated">
            <a:extLst>
              <a:ext uri="{FF2B5EF4-FFF2-40B4-BE49-F238E27FC236}">
                <a16:creationId xmlns:a16="http://schemas.microsoft.com/office/drawing/2014/main" id="{CC1F9F7F-F12F-6C3C-05FC-56E23348B33E}"/>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401815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7355-49B2-BB20-E7B9-942AA1221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53ACE-211B-D747-CEAC-94A1C4157F2F}"/>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E359D470-B376-F798-992E-D37EAA4D2912}"/>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Support Vector Machines in NLP</a:t>
            </a:r>
          </a:p>
        </p:txBody>
      </p:sp>
      <p:sp>
        <p:nvSpPr>
          <p:cNvPr id="10" name="Content Placeholder 9">
            <a:extLst>
              <a:ext uri="{FF2B5EF4-FFF2-40B4-BE49-F238E27FC236}">
                <a16:creationId xmlns:a16="http://schemas.microsoft.com/office/drawing/2014/main" id="{264469D0-83CA-2E62-63B4-9D8BC816811E}"/>
              </a:ext>
            </a:extLst>
          </p:cNvPr>
          <p:cNvSpPr>
            <a:spLocks noGrp="1"/>
          </p:cNvSpPr>
          <p:nvPr>
            <p:ph sz="half" idx="2"/>
          </p:nvPr>
        </p:nvSpPr>
        <p:spPr>
          <a:xfrm>
            <a:off x="5084956" y="2766166"/>
            <a:ext cx="6945118" cy="3324416"/>
          </a:xfrm>
        </p:spPr>
        <p:txBody>
          <a:bodyPr>
            <a:normAutofit/>
          </a:bodyPr>
          <a:lstStyle/>
          <a:p>
            <a:pPr marL="0" indent="0">
              <a:lnSpc>
                <a:spcPct val="150000"/>
              </a:lnSpc>
              <a:buClr>
                <a:schemeClr val="accent1">
                  <a:lumMod val="75000"/>
                </a:schemeClr>
              </a:buClr>
              <a:buNone/>
            </a:pPr>
            <a:r>
              <a:rPr lang="en-US" b="1" dirty="0"/>
              <a:t>SVMs LIMITATIONS</a:t>
            </a:r>
          </a:p>
          <a:p>
            <a:pPr>
              <a:buClr>
                <a:schemeClr val="accent1">
                  <a:lumMod val="75000"/>
                </a:schemeClr>
              </a:buClr>
            </a:pPr>
            <a:r>
              <a:rPr lang="en-US" sz="1800" b="1" dirty="0">
                <a:solidFill>
                  <a:srgbClr val="000000"/>
                </a:solidFill>
              </a:rPr>
              <a:t>Poor Performance with Overlapping Classes</a:t>
            </a:r>
          </a:p>
          <a:p>
            <a:pPr marL="0" indent="0">
              <a:buClr>
                <a:schemeClr val="accent1">
                  <a:lumMod val="75000"/>
                </a:schemeClr>
              </a:buClr>
              <a:buNone/>
            </a:pPr>
            <a:r>
              <a:rPr lang="en-US" sz="1800" dirty="0">
                <a:solidFill>
                  <a:srgbClr val="000000"/>
                </a:solidFill>
              </a:rPr>
              <a:t>SVMs assume a clear margin of separation between classes. In many NLP tasks, such as language dialect identification or certain types of sentiment analysis, class boundaries can be very blurry, which can reduce the effectiveness of SVMs.</a:t>
            </a:r>
            <a:endParaRPr lang="en-US" sz="1800" b="1" dirty="0">
              <a:solidFill>
                <a:srgbClr val="000000"/>
              </a:solidFill>
            </a:endParaRPr>
          </a:p>
          <a:p>
            <a:pPr>
              <a:buClr>
                <a:schemeClr val="accent1">
                  <a:lumMod val="75000"/>
                </a:schemeClr>
              </a:buClr>
            </a:pPr>
            <a:endParaRPr lang="en-US" sz="1800" b="1" dirty="0"/>
          </a:p>
        </p:txBody>
      </p:sp>
      <p:pic>
        <p:nvPicPr>
          <p:cNvPr id="3" name="Picture 2" descr="A diagram of a decision&#10;&#10;Description automatically generated">
            <a:extLst>
              <a:ext uri="{FF2B5EF4-FFF2-40B4-BE49-F238E27FC236}">
                <a16:creationId xmlns:a16="http://schemas.microsoft.com/office/drawing/2014/main" id="{E1A69709-A49B-597B-21DE-31E8D6327C2D}"/>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40371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D5F19-E0EE-2AAD-0ED0-88F9FC5D4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FCDE1-2353-A657-806E-9C093848E866}"/>
              </a:ext>
            </a:extLst>
          </p:cNvPr>
          <p:cNvSpPr>
            <a:spLocks noGrp="1"/>
          </p:cNvSpPr>
          <p:nvPr>
            <p:ph type="title"/>
          </p:nvPr>
        </p:nvSpPr>
        <p:spPr/>
        <p:txBody>
          <a:bodyPr>
            <a:normAutofit/>
          </a:bodyPr>
          <a:lstStyle/>
          <a:p>
            <a:r>
              <a:rPr lang="en-US" b="1" i="0" u="none" strike="noStrike" dirty="0">
                <a:solidFill>
                  <a:srgbClr val="000000"/>
                </a:solidFill>
                <a:effectLst/>
              </a:rPr>
              <a:t>Naive Bayes &amp; SVM</a:t>
            </a:r>
            <a:r>
              <a:rPr lang="en-US" b="0" i="0" u="none" strike="noStrike" dirty="0">
                <a:solidFill>
                  <a:srgbClr val="000000"/>
                </a:solidFill>
                <a:effectLst/>
                <a:latin typeface="-webkit-standard"/>
              </a:rPr>
              <a:t> </a:t>
            </a:r>
            <a:endParaRPr lang="en-US" dirty="0"/>
          </a:p>
        </p:txBody>
      </p:sp>
      <p:sp>
        <p:nvSpPr>
          <p:cNvPr id="6" name="TextBox 5">
            <a:extLst>
              <a:ext uri="{FF2B5EF4-FFF2-40B4-BE49-F238E27FC236}">
                <a16:creationId xmlns:a16="http://schemas.microsoft.com/office/drawing/2014/main" id="{B8DE216A-A69A-18E1-67B7-08279BDCB77A}"/>
              </a:ext>
            </a:extLst>
          </p:cNvPr>
          <p:cNvSpPr txBox="1"/>
          <p:nvPr/>
        </p:nvSpPr>
        <p:spPr>
          <a:xfrm>
            <a:off x="640079" y="2089511"/>
            <a:ext cx="9841045" cy="461665"/>
          </a:xfrm>
          <a:prstGeom prst="rect">
            <a:avLst/>
          </a:prstGeom>
          <a:noFill/>
        </p:spPr>
        <p:txBody>
          <a:bodyPr wrap="square" rtlCol="0">
            <a:spAutoFit/>
          </a:bodyPr>
          <a:lstStyle/>
          <a:p>
            <a:r>
              <a:rPr lang="en-US" sz="2400" dirty="0">
                <a:solidFill>
                  <a:srgbClr val="000000"/>
                </a:solidFill>
                <a:latin typeface="-webkit-standard"/>
              </a:rPr>
              <a:t>Limitations on Support Vector Machines in NLP</a:t>
            </a:r>
          </a:p>
        </p:txBody>
      </p:sp>
      <p:sp>
        <p:nvSpPr>
          <p:cNvPr id="10" name="Content Placeholder 9">
            <a:extLst>
              <a:ext uri="{FF2B5EF4-FFF2-40B4-BE49-F238E27FC236}">
                <a16:creationId xmlns:a16="http://schemas.microsoft.com/office/drawing/2014/main" id="{2BD9A396-01E1-BB1F-7FBF-811BA329C1E7}"/>
              </a:ext>
            </a:extLst>
          </p:cNvPr>
          <p:cNvSpPr>
            <a:spLocks noGrp="1"/>
          </p:cNvSpPr>
          <p:nvPr>
            <p:ph sz="half" idx="2"/>
          </p:nvPr>
        </p:nvSpPr>
        <p:spPr>
          <a:xfrm>
            <a:off x="5084956" y="2766166"/>
            <a:ext cx="6945118" cy="3324416"/>
          </a:xfrm>
        </p:spPr>
        <p:txBody>
          <a:bodyPr>
            <a:normAutofit/>
          </a:bodyPr>
          <a:lstStyle/>
          <a:p>
            <a:pPr marL="0" indent="0">
              <a:lnSpc>
                <a:spcPct val="150000"/>
              </a:lnSpc>
              <a:buClr>
                <a:schemeClr val="accent1">
                  <a:lumMod val="75000"/>
                </a:schemeClr>
              </a:buClr>
              <a:buNone/>
            </a:pPr>
            <a:r>
              <a:rPr lang="en-US" b="1" dirty="0"/>
              <a:t>SVMs LIMITATIONS</a:t>
            </a:r>
          </a:p>
          <a:p>
            <a:pPr>
              <a:buClr>
                <a:schemeClr val="accent1">
                  <a:lumMod val="75000"/>
                </a:schemeClr>
              </a:buClr>
            </a:pPr>
            <a:r>
              <a:rPr lang="en-US" sz="1800" b="1" dirty="0">
                <a:solidFill>
                  <a:srgbClr val="000000"/>
                </a:solidFill>
              </a:rPr>
              <a:t>Limited Output Information</a:t>
            </a:r>
          </a:p>
          <a:p>
            <a:pPr marL="0" indent="0">
              <a:buClr>
                <a:schemeClr val="accent1">
                  <a:lumMod val="75000"/>
                </a:schemeClr>
              </a:buClr>
              <a:buNone/>
            </a:pPr>
            <a:r>
              <a:rPr lang="en-US" sz="1800" dirty="0">
                <a:solidFill>
                  <a:srgbClr val="000000"/>
                </a:solidFill>
              </a:rPr>
              <a:t>SVMs primarily provide information about which side of the decision boundary an example falls on, without providing probability estimates for class memberships, which can be a significant limitation in applications where probability thresholds need to be adjusted.</a:t>
            </a:r>
          </a:p>
        </p:txBody>
      </p:sp>
      <p:pic>
        <p:nvPicPr>
          <p:cNvPr id="3" name="Picture 2" descr="A diagram of a decision&#10;&#10;Description automatically generated">
            <a:extLst>
              <a:ext uri="{FF2B5EF4-FFF2-40B4-BE49-F238E27FC236}">
                <a16:creationId xmlns:a16="http://schemas.microsoft.com/office/drawing/2014/main" id="{DEAA5354-C57E-7833-AC3C-4D621731D7DA}"/>
              </a:ext>
            </a:extLst>
          </p:cNvPr>
          <p:cNvPicPr>
            <a:picLocks noChangeAspect="1"/>
          </p:cNvPicPr>
          <p:nvPr/>
        </p:nvPicPr>
        <p:blipFill>
          <a:blip r:embed="rId3"/>
          <a:stretch>
            <a:fillRect/>
          </a:stretch>
        </p:blipFill>
        <p:spPr>
          <a:xfrm>
            <a:off x="640079" y="3043968"/>
            <a:ext cx="3557106" cy="2756757"/>
          </a:xfrm>
          <a:prstGeom prst="rect">
            <a:avLst/>
          </a:prstGeom>
        </p:spPr>
      </p:pic>
    </p:spTree>
    <p:extLst>
      <p:ext uri="{BB962C8B-B14F-4D97-AF65-F5344CB8AC3E}">
        <p14:creationId xmlns:p14="http://schemas.microsoft.com/office/powerpoint/2010/main" val="1657439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EFCD-4D34-0F20-9454-F4B33F847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A75E5-C6C1-9FAB-5118-8C863AF9010B}"/>
              </a:ext>
            </a:extLst>
          </p:cNvPr>
          <p:cNvSpPr>
            <a:spLocks noGrp="1"/>
          </p:cNvSpPr>
          <p:nvPr>
            <p:ph type="title"/>
          </p:nvPr>
        </p:nvSpPr>
        <p:spPr/>
        <p:txBody>
          <a:bodyPr>
            <a:normAutofit/>
          </a:bodyPr>
          <a:lstStyle/>
          <a:p>
            <a:r>
              <a:rPr lang="en-US" dirty="0"/>
              <a:t>The ML Era of NLP</a:t>
            </a:r>
          </a:p>
        </p:txBody>
      </p:sp>
      <p:sp>
        <p:nvSpPr>
          <p:cNvPr id="10" name="Content Placeholder 9">
            <a:extLst>
              <a:ext uri="{FF2B5EF4-FFF2-40B4-BE49-F238E27FC236}">
                <a16:creationId xmlns:a16="http://schemas.microsoft.com/office/drawing/2014/main" id="{F53E7C1E-1698-A35D-709F-B0F5E0F26987}"/>
              </a:ext>
            </a:extLst>
          </p:cNvPr>
          <p:cNvSpPr>
            <a:spLocks noGrp="1"/>
          </p:cNvSpPr>
          <p:nvPr>
            <p:ph sz="half" idx="2"/>
          </p:nvPr>
        </p:nvSpPr>
        <p:spPr>
          <a:xfrm>
            <a:off x="403818" y="3657600"/>
            <a:ext cx="2294778" cy="3028950"/>
          </a:xfrm>
        </p:spPr>
        <p:txBody>
          <a:bodyPr>
            <a:normAutofit fontScale="85000" lnSpcReduction="10000"/>
          </a:bodyPr>
          <a:lstStyle/>
          <a:p>
            <a:pPr marL="0" indent="0" algn="ctr">
              <a:buNone/>
            </a:pPr>
            <a:r>
              <a:rPr lang="en-US" b="1" i="0" u="none" strike="noStrike" dirty="0">
                <a:solidFill>
                  <a:srgbClr val="000000"/>
                </a:solidFill>
                <a:effectLst/>
              </a:rPr>
              <a:t>OVERCOMING LIMITATIONS</a:t>
            </a:r>
            <a:r>
              <a:rPr lang="en-US" b="0" i="0" u="none" strike="noStrike" dirty="0">
                <a:solidFill>
                  <a:srgbClr val="000000"/>
                </a:solidFill>
                <a:effectLst/>
                <a:latin typeface="-webkit-standard"/>
              </a:rPr>
              <a:t> </a:t>
            </a:r>
          </a:p>
          <a:p>
            <a:pPr marL="0" indent="0" algn="ctr">
              <a:buNone/>
            </a:pPr>
            <a:r>
              <a:rPr lang="en-US" sz="1900" dirty="0"/>
              <a:t>Machine learning techniques enabled NLP systems to learn patterns and relationships more effectively, addressing some limitations faced by other methods.</a:t>
            </a:r>
          </a:p>
        </p:txBody>
      </p:sp>
      <p:pic>
        <p:nvPicPr>
          <p:cNvPr id="6" name="Picture 5" descr="A blue gear with white text and colorful squares&#10;&#10;Description automatically generated">
            <a:extLst>
              <a:ext uri="{FF2B5EF4-FFF2-40B4-BE49-F238E27FC236}">
                <a16:creationId xmlns:a16="http://schemas.microsoft.com/office/drawing/2014/main" id="{0EFCAF0A-7676-F1A0-5C3E-AAC3228369AF}"/>
              </a:ext>
            </a:extLst>
          </p:cNvPr>
          <p:cNvPicPr>
            <a:picLocks noChangeAspect="1"/>
          </p:cNvPicPr>
          <p:nvPr/>
        </p:nvPicPr>
        <p:blipFill>
          <a:blip r:embed="rId3"/>
          <a:stretch>
            <a:fillRect/>
          </a:stretch>
        </p:blipFill>
        <p:spPr>
          <a:xfrm>
            <a:off x="8506548" y="2468881"/>
            <a:ext cx="3595325" cy="3378988"/>
          </a:xfrm>
          <a:prstGeom prst="rect">
            <a:avLst/>
          </a:prstGeom>
        </p:spPr>
      </p:pic>
      <p:pic>
        <p:nvPicPr>
          <p:cNvPr id="9" name="Picture 8" descr="A person climbing stairs with a flag&#10;&#10;Description automatically generated">
            <a:extLst>
              <a:ext uri="{FF2B5EF4-FFF2-40B4-BE49-F238E27FC236}">
                <a16:creationId xmlns:a16="http://schemas.microsoft.com/office/drawing/2014/main" id="{2BF77B5E-2F21-E026-2460-8E1FC7D8CA63}"/>
              </a:ext>
            </a:extLst>
          </p:cNvPr>
          <p:cNvPicPr>
            <a:picLocks noChangeAspect="1"/>
          </p:cNvPicPr>
          <p:nvPr/>
        </p:nvPicPr>
        <p:blipFill>
          <a:blip r:embed="rId4"/>
          <a:stretch>
            <a:fillRect/>
          </a:stretch>
        </p:blipFill>
        <p:spPr>
          <a:xfrm>
            <a:off x="891582" y="2331720"/>
            <a:ext cx="1319249" cy="1097280"/>
          </a:xfrm>
          <a:prstGeom prst="rect">
            <a:avLst/>
          </a:prstGeom>
        </p:spPr>
      </p:pic>
    </p:spTree>
    <p:extLst>
      <p:ext uri="{BB962C8B-B14F-4D97-AF65-F5344CB8AC3E}">
        <p14:creationId xmlns:p14="http://schemas.microsoft.com/office/powerpoint/2010/main" val="2992250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7D21-CB3F-7F4E-217C-0E438308EA89}"/>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6729C93-1ADC-0C12-60E7-C0FB31E82C17}"/>
              </a:ext>
            </a:extLst>
          </p:cNvPr>
          <p:cNvSpPr>
            <a:spLocks noGrp="1"/>
          </p:cNvSpPr>
          <p:nvPr>
            <p:ph sz="half" idx="2"/>
          </p:nvPr>
        </p:nvSpPr>
        <p:spPr>
          <a:xfrm>
            <a:off x="403818" y="3657600"/>
            <a:ext cx="2294778" cy="3028950"/>
          </a:xfrm>
        </p:spPr>
        <p:txBody>
          <a:bodyPr>
            <a:normAutofit fontScale="85000" lnSpcReduction="10000"/>
          </a:bodyPr>
          <a:lstStyle/>
          <a:p>
            <a:pPr marL="0" indent="0" algn="ctr">
              <a:buNone/>
            </a:pPr>
            <a:r>
              <a:rPr lang="en-US" b="1" i="0" u="none" strike="noStrike" dirty="0">
                <a:solidFill>
                  <a:srgbClr val="000000"/>
                </a:solidFill>
                <a:effectLst/>
              </a:rPr>
              <a:t>OVERCOMING LIMITATIONS</a:t>
            </a:r>
            <a:r>
              <a:rPr lang="en-US" b="0" i="0" u="none" strike="noStrike" dirty="0">
                <a:solidFill>
                  <a:srgbClr val="000000"/>
                </a:solidFill>
                <a:effectLst/>
                <a:latin typeface="-webkit-standard"/>
              </a:rPr>
              <a:t> </a:t>
            </a:r>
          </a:p>
          <a:p>
            <a:pPr marL="0" indent="0" algn="ctr">
              <a:buNone/>
            </a:pPr>
            <a:r>
              <a:rPr lang="en-US" sz="1900" dirty="0"/>
              <a:t>Machine learning techniques enabled NLP systems to learn patterns and relationships more effectively, addressing some limitations faced by other methods.</a:t>
            </a:r>
          </a:p>
        </p:txBody>
      </p:sp>
      <p:sp>
        <p:nvSpPr>
          <p:cNvPr id="3" name="Content Placeholder 9">
            <a:extLst>
              <a:ext uri="{FF2B5EF4-FFF2-40B4-BE49-F238E27FC236}">
                <a16:creationId xmlns:a16="http://schemas.microsoft.com/office/drawing/2014/main" id="{7109F117-40EF-8C58-92B3-4EE2E6431853}"/>
              </a:ext>
            </a:extLst>
          </p:cNvPr>
          <p:cNvSpPr txBox="1">
            <a:spLocks/>
          </p:cNvSpPr>
          <p:nvPr/>
        </p:nvSpPr>
        <p:spPr>
          <a:xfrm>
            <a:off x="3152409" y="3657600"/>
            <a:ext cx="2294778" cy="30289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0" u="none" strike="noStrike" dirty="0">
                <a:solidFill>
                  <a:srgbClr val="000000"/>
                </a:solidFill>
                <a:effectLst/>
              </a:rPr>
              <a:t>ALGORITHMS</a:t>
            </a:r>
            <a:r>
              <a:rPr lang="en-US" b="0" i="0" u="none" strike="noStrike" dirty="0">
                <a:solidFill>
                  <a:srgbClr val="000000"/>
                </a:solidFill>
                <a:effectLst/>
                <a:latin typeface="-webkit-standard"/>
              </a:rPr>
              <a:t> </a:t>
            </a:r>
          </a:p>
          <a:p>
            <a:pPr marL="0" indent="0" algn="ctr">
              <a:buFont typeface="Arial" panose="020B0604020202020204" pitchFamily="34" charset="0"/>
              <a:buNone/>
            </a:pPr>
            <a:r>
              <a:rPr lang="en-US" sz="1900" dirty="0"/>
              <a:t>Algorithms such as Naive Bayes, SVMs, and neural networks were introduced to tackle a wide range of NLP tasks, including text classification, sentiment analysis, and machine translation</a:t>
            </a:r>
            <a:r>
              <a:rPr lang="en-US" b="0" i="0" u="none" strike="noStrike" dirty="0">
                <a:solidFill>
                  <a:srgbClr val="000000"/>
                </a:solidFill>
                <a:effectLst/>
                <a:latin typeface="-webkit-standard"/>
              </a:rPr>
              <a:t>.</a:t>
            </a:r>
            <a:endParaRPr lang="en-US" dirty="0"/>
          </a:p>
          <a:p>
            <a:pPr marL="0" indent="0" algn="ctr">
              <a:buFont typeface="Arial" panose="020B0604020202020204" pitchFamily="34" charset="0"/>
              <a:buNone/>
            </a:pPr>
            <a:endParaRPr lang="en-US" dirty="0"/>
          </a:p>
        </p:txBody>
      </p:sp>
      <p:pic>
        <p:nvPicPr>
          <p:cNvPr id="6" name="Picture 5" descr="A blue gear with white text and colorful squares&#10;&#10;Description automatically generated">
            <a:extLst>
              <a:ext uri="{FF2B5EF4-FFF2-40B4-BE49-F238E27FC236}">
                <a16:creationId xmlns:a16="http://schemas.microsoft.com/office/drawing/2014/main" id="{7F4769AF-190F-C72B-7D43-0D8B80618C29}"/>
              </a:ext>
            </a:extLst>
          </p:cNvPr>
          <p:cNvPicPr>
            <a:picLocks noChangeAspect="1"/>
          </p:cNvPicPr>
          <p:nvPr/>
        </p:nvPicPr>
        <p:blipFill>
          <a:blip r:embed="rId3"/>
          <a:stretch>
            <a:fillRect/>
          </a:stretch>
        </p:blipFill>
        <p:spPr>
          <a:xfrm>
            <a:off x="8506548" y="2468881"/>
            <a:ext cx="3595325" cy="3378988"/>
          </a:xfrm>
          <a:prstGeom prst="rect">
            <a:avLst/>
          </a:prstGeom>
        </p:spPr>
      </p:pic>
      <p:pic>
        <p:nvPicPr>
          <p:cNvPr id="9" name="Picture 8" descr="A person climbing stairs with a flag&#10;&#10;Description automatically generated">
            <a:extLst>
              <a:ext uri="{FF2B5EF4-FFF2-40B4-BE49-F238E27FC236}">
                <a16:creationId xmlns:a16="http://schemas.microsoft.com/office/drawing/2014/main" id="{07CBF663-C886-C921-6090-6F0A28E73480}"/>
              </a:ext>
            </a:extLst>
          </p:cNvPr>
          <p:cNvPicPr>
            <a:picLocks noChangeAspect="1"/>
          </p:cNvPicPr>
          <p:nvPr/>
        </p:nvPicPr>
        <p:blipFill>
          <a:blip r:embed="rId4"/>
          <a:stretch>
            <a:fillRect/>
          </a:stretch>
        </p:blipFill>
        <p:spPr>
          <a:xfrm>
            <a:off x="891582" y="2331720"/>
            <a:ext cx="1319249" cy="1097280"/>
          </a:xfrm>
          <a:prstGeom prst="rect">
            <a:avLst/>
          </a:prstGeom>
        </p:spPr>
      </p:pic>
      <p:pic>
        <p:nvPicPr>
          <p:cNvPr id="15" name="Picture 14" descr="A black and white network&#10;&#10;Description automatically generated">
            <a:extLst>
              <a:ext uri="{FF2B5EF4-FFF2-40B4-BE49-F238E27FC236}">
                <a16:creationId xmlns:a16="http://schemas.microsoft.com/office/drawing/2014/main" id="{FD56DEF4-9188-943C-E884-783C199F6AFB}"/>
              </a:ext>
            </a:extLst>
          </p:cNvPr>
          <p:cNvPicPr>
            <a:picLocks noChangeAspect="1"/>
          </p:cNvPicPr>
          <p:nvPr/>
        </p:nvPicPr>
        <p:blipFill>
          <a:blip r:embed="rId5"/>
          <a:stretch>
            <a:fillRect/>
          </a:stretch>
        </p:blipFill>
        <p:spPr>
          <a:xfrm>
            <a:off x="3606061" y="2283798"/>
            <a:ext cx="1319248" cy="1185841"/>
          </a:xfrm>
          <a:prstGeom prst="rect">
            <a:avLst/>
          </a:prstGeom>
        </p:spPr>
      </p:pic>
      <p:sp>
        <p:nvSpPr>
          <p:cNvPr id="8" name="Title 1">
            <a:extLst>
              <a:ext uri="{FF2B5EF4-FFF2-40B4-BE49-F238E27FC236}">
                <a16:creationId xmlns:a16="http://schemas.microsoft.com/office/drawing/2014/main" id="{FD76EDEE-67A4-6FE4-96BC-FC658356A434}"/>
              </a:ext>
            </a:extLst>
          </p:cNvPr>
          <p:cNvSpPr>
            <a:spLocks noGrp="1"/>
          </p:cNvSpPr>
          <p:nvPr>
            <p:ph type="title"/>
          </p:nvPr>
        </p:nvSpPr>
        <p:spPr>
          <a:xfrm>
            <a:off x="640079" y="1371601"/>
            <a:ext cx="10890929" cy="1097280"/>
          </a:xfrm>
        </p:spPr>
        <p:txBody>
          <a:bodyPr>
            <a:normAutofit/>
          </a:bodyPr>
          <a:lstStyle/>
          <a:p>
            <a:r>
              <a:rPr lang="en-US" dirty="0"/>
              <a:t>The ML Era of NLP</a:t>
            </a:r>
          </a:p>
        </p:txBody>
      </p:sp>
    </p:spTree>
    <p:extLst>
      <p:ext uri="{BB962C8B-B14F-4D97-AF65-F5344CB8AC3E}">
        <p14:creationId xmlns:p14="http://schemas.microsoft.com/office/powerpoint/2010/main" val="584871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20AC-8444-FC70-6334-470C6A28974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9C1D427-C64F-9FAD-68EE-5ACD19548F85}"/>
              </a:ext>
            </a:extLst>
          </p:cNvPr>
          <p:cNvSpPr>
            <a:spLocks noGrp="1"/>
          </p:cNvSpPr>
          <p:nvPr>
            <p:ph sz="half" idx="2"/>
          </p:nvPr>
        </p:nvSpPr>
        <p:spPr>
          <a:xfrm>
            <a:off x="403818" y="3657600"/>
            <a:ext cx="2294778" cy="3028950"/>
          </a:xfrm>
        </p:spPr>
        <p:txBody>
          <a:bodyPr>
            <a:normAutofit fontScale="85000" lnSpcReduction="10000"/>
          </a:bodyPr>
          <a:lstStyle/>
          <a:p>
            <a:pPr marL="0" indent="0" algn="ctr">
              <a:buNone/>
            </a:pPr>
            <a:r>
              <a:rPr lang="en-US" b="1" i="0" u="none" strike="noStrike" dirty="0">
                <a:solidFill>
                  <a:srgbClr val="000000"/>
                </a:solidFill>
                <a:effectLst/>
              </a:rPr>
              <a:t>OVERCOMING LIMITATIONS</a:t>
            </a:r>
            <a:r>
              <a:rPr lang="en-US" b="0" i="0" u="none" strike="noStrike" dirty="0">
                <a:solidFill>
                  <a:srgbClr val="000000"/>
                </a:solidFill>
                <a:effectLst/>
                <a:latin typeface="-webkit-standard"/>
              </a:rPr>
              <a:t> </a:t>
            </a:r>
          </a:p>
          <a:p>
            <a:pPr marL="0" indent="0" algn="ctr">
              <a:buNone/>
            </a:pPr>
            <a:r>
              <a:rPr lang="en-US" sz="1900" dirty="0"/>
              <a:t>Machine learning techniques enabled NLP systems to learn patterns and relationships more effectively, addressing some limitations faced by other methods.</a:t>
            </a:r>
          </a:p>
        </p:txBody>
      </p:sp>
      <p:sp>
        <p:nvSpPr>
          <p:cNvPr id="3" name="Content Placeholder 9">
            <a:extLst>
              <a:ext uri="{FF2B5EF4-FFF2-40B4-BE49-F238E27FC236}">
                <a16:creationId xmlns:a16="http://schemas.microsoft.com/office/drawing/2014/main" id="{3F5B32D9-F44E-33D6-5DC9-5FA1DAFF8AAB}"/>
              </a:ext>
            </a:extLst>
          </p:cNvPr>
          <p:cNvSpPr txBox="1">
            <a:spLocks/>
          </p:cNvSpPr>
          <p:nvPr/>
        </p:nvSpPr>
        <p:spPr>
          <a:xfrm>
            <a:off x="3152409" y="3657600"/>
            <a:ext cx="2294778" cy="30289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0" u="none" strike="noStrike" dirty="0">
                <a:solidFill>
                  <a:srgbClr val="000000"/>
                </a:solidFill>
                <a:effectLst/>
              </a:rPr>
              <a:t>ALGORITHMS</a:t>
            </a:r>
            <a:r>
              <a:rPr lang="en-US" b="0" i="0" u="none" strike="noStrike" dirty="0">
                <a:solidFill>
                  <a:srgbClr val="000000"/>
                </a:solidFill>
                <a:effectLst/>
                <a:latin typeface="-webkit-standard"/>
              </a:rPr>
              <a:t> </a:t>
            </a:r>
          </a:p>
          <a:p>
            <a:pPr marL="0" indent="0" algn="ctr">
              <a:buFont typeface="Arial" panose="020B0604020202020204" pitchFamily="34" charset="0"/>
              <a:buNone/>
            </a:pPr>
            <a:r>
              <a:rPr lang="en-US" sz="1900" dirty="0"/>
              <a:t>Algorithms such as Naive Bayes, SVMs, and neural networks were introduced to tackle a wide range of NLP tasks, including text classification, sentiment analysis, and machine translation</a:t>
            </a:r>
            <a:r>
              <a:rPr lang="en-US" b="0" i="0" u="none" strike="noStrike" dirty="0">
                <a:solidFill>
                  <a:srgbClr val="000000"/>
                </a:solidFill>
                <a:effectLst/>
                <a:latin typeface="-webkit-standard"/>
              </a:rPr>
              <a:t>.</a:t>
            </a:r>
            <a:endParaRPr lang="en-US" dirty="0"/>
          </a:p>
          <a:p>
            <a:pPr marL="0" indent="0" algn="ctr">
              <a:buFont typeface="Arial" panose="020B0604020202020204" pitchFamily="34" charset="0"/>
              <a:buNone/>
            </a:pPr>
            <a:endParaRPr lang="en-US" dirty="0"/>
          </a:p>
        </p:txBody>
      </p:sp>
      <p:sp>
        <p:nvSpPr>
          <p:cNvPr id="4" name="Content Placeholder 9">
            <a:extLst>
              <a:ext uri="{FF2B5EF4-FFF2-40B4-BE49-F238E27FC236}">
                <a16:creationId xmlns:a16="http://schemas.microsoft.com/office/drawing/2014/main" id="{B89D631F-AAF7-B6A2-A890-C21FCDFF79CC}"/>
              </a:ext>
            </a:extLst>
          </p:cNvPr>
          <p:cNvSpPr txBox="1">
            <a:spLocks/>
          </p:cNvSpPr>
          <p:nvPr/>
        </p:nvSpPr>
        <p:spPr>
          <a:xfrm>
            <a:off x="5901001" y="3657600"/>
            <a:ext cx="2294778" cy="30289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LARGE-SCALE DATA</a:t>
            </a:r>
            <a:r>
              <a:rPr lang="en-US" dirty="0"/>
              <a:t> </a:t>
            </a:r>
          </a:p>
          <a:p>
            <a:pPr marL="0" indent="0" algn="ctr">
              <a:buNone/>
            </a:pPr>
            <a:r>
              <a:rPr lang="en-US" sz="1900" dirty="0"/>
              <a:t>Machine learning approaches allowed NLP systems to handle larger-scale data effectively, further enhancing their language processing capabilities</a:t>
            </a:r>
            <a:r>
              <a:rPr lang="en-US" b="0" i="0" u="none" strike="noStrike" dirty="0">
                <a:solidFill>
                  <a:srgbClr val="000000"/>
                </a:solidFill>
                <a:effectLst/>
                <a:latin typeface="-webkit-standard"/>
              </a:rPr>
              <a:t>.</a:t>
            </a:r>
            <a:endParaRPr lang="en-US" dirty="0">
              <a:solidFill>
                <a:srgbClr val="000000"/>
              </a:solidFill>
              <a:latin typeface="-webkit-standard"/>
            </a:endParaRPr>
          </a:p>
        </p:txBody>
      </p:sp>
      <p:pic>
        <p:nvPicPr>
          <p:cNvPr id="6" name="Picture 5" descr="A blue gear with white text and colorful squares&#10;&#10;Description automatically generated">
            <a:extLst>
              <a:ext uri="{FF2B5EF4-FFF2-40B4-BE49-F238E27FC236}">
                <a16:creationId xmlns:a16="http://schemas.microsoft.com/office/drawing/2014/main" id="{9F907500-9556-048A-3E92-ED660EBFBF16}"/>
              </a:ext>
            </a:extLst>
          </p:cNvPr>
          <p:cNvPicPr>
            <a:picLocks noChangeAspect="1"/>
          </p:cNvPicPr>
          <p:nvPr/>
        </p:nvPicPr>
        <p:blipFill>
          <a:blip r:embed="rId3"/>
          <a:stretch>
            <a:fillRect/>
          </a:stretch>
        </p:blipFill>
        <p:spPr>
          <a:xfrm>
            <a:off x="8506548" y="2468881"/>
            <a:ext cx="3595325" cy="3378988"/>
          </a:xfrm>
          <a:prstGeom prst="rect">
            <a:avLst/>
          </a:prstGeom>
        </p:spPr>
      </p:pic>
      <p:pic>
        <p:nvPicPr>
          <p:cNvPr id="9" name="Picture 8" descr="A person climbing stairs with a flag&#10;&#10;Description automatically generated">
            <a:extLst>
              <a:ext uri="{FF2B5EF4-FFF2-40B4-BE49-F238E27FC236}">
                <a16:creationId xmlns:a16="http://schemas.microsoft.com/office/drawing/2014/main" id="{E0587BEB-705B-2F52-9046-43038D91B64E}"/>
              </a:ext>
            </a:extLst>
          </p:cNvPr>
          <p:cNvPicPr>
            <a:picLocks noChangeAspect="1"/>
          </p:cNvPicPr>
          <p:nvPr/>
        </p:nvPicPr>
        <p:blipFill>
          <a:blip r:embed="rId4"/>
          <a:stretch>
            <a:fillRect/>
          </a:stretch>
        </p:blipFill>
        <p:spPr>
          <a:xfrm>
            <a:off x="891582" y="2331720"/>
            <a:ext cx="1319249" cy="1097280"/>
          </a:xfrm>
          <a:prstGeom prst="rect">
            <a:avLst/>
          </a:prstGeom>
        </p:spPr>
      </p:pic>
      <p:pic>
        <p:nvPicPr>
          <p:cNvPr id="15" name="Picture 14" descr="A black and white network&#10;&#10;Description automatically generated">
            <a:extLst>
              <a:ext uri="{FF2B5EF4-FFF2-40B4-BE49-F238E27FC236}">
                <a16:creationId xmlns:a16="http://schemas.microsoft.com/office/drawing/2014/main" id="{910EBA95-6D33-DCC7-93ED-C8927400E50E}"/>
              </a:ext>
            </a:extLst>
          </p:cNvPr>
          <p:cNvPicPr>
            <a:picLocks noChangeAspect="1"/>
          </p:cNvPicPr>
          <p:nvPr/>
        </p:nvPicPr>
        <p:blipFill>
          <a:blip r:embed="rId5"/>
          <a:stretch>
            <a:fillRect/>
          </a:stretch>
        </p:blipFill>
        <p:spPr>
          <a:xfrm>
            <a:off x="3606061" y="2283798"/>
            <a:ext cx="1319248" cy="1185841"/>
          </a:xfrm>
          <a:prstGeom prst="rect">
            <a:avLst/>
          </a:prstGeom>
        </p:spPr>
      </p:pic>
      <p:pic>
        <p:nvPicPr>
          <p:cNvPr id="17" name="Picture 16" descr="A black and white icon with arrows pointing to a server&#10;&#10;Description automatically generated">
            <a:extLst>
              <a:ext uri="{FF2B5EF4-FFF2-40B4-BE49-F238E27FC236}">
                <a16:creationId xmlns:a16="http://schemas.microsoft.com/office/drawing/2014/main" id="{0EE5B0F0-DCF8-0C01-35B0-172011B4131B}"/>
              </a:ext>
            </a:extLst>
          </p:cNvPr>
          <p:cNvPicPr>
            <a:picLocks noChangeAspect="1"/>
          </p:cNvPicPr>
          <p:nvPr/>
        </p:nvPicPr>
        <p:blipFill>
          <a:blip r:embed="rId6"/>
          <a:stretch>
            <a:fillRect/>
          </a:stretch>
        </p:blipFill>
        <p:spPr>
          <a:xfrm>
            <a:off x="6320539" y="2318249"/>
            <a:ext cx="1493053" cy="1302023"/>
          </a:xfrm>
          <a:prstGeom prst="rect">
            <a:avLst/>
          </a:prstGeom>
        </p:spPr>
      </p:pic>
      <p:sp>
        <p:nvSpPr>
          <p:cNvPr id="8" name="Title 1">
            <a:extLst>
              <a:ext uri="{FF2B5EF4-FFF2-40B4-BE49-F238E27FC236}">
                <a16:creationId xmlns:a16="http://schemas.microsoft.com/office/drawing/2014/main" id="{62EEE9A9-D708-F6EA-B807-9E4CD520F287}"/>
              </a:ext>
            </a:extLst>
          </p:cNvPr>
          <p:cNvSpPr>
            <a:spLocks noGrp="1"/>
          </p:cNvSpPr>
          <p:nvPr>
            <p:ph type="title"/>
          </p:nvPr>
        </p:nvSpPr>
        <p:spPr>
          <a:xfrm>
            <a:off x="640079" y="1371601"/>
            <a:ext cx="10890929" cy="1097280"/>
          </a:xfrm>
        </p:spPr>
        <p:txBody>
          <a:bodyPr>
            <a:normAutofit/>
          </a:bodyPr>
          <a:lstStyle/>
          <a:p>
            <a:r>
              <a:rPr lang="en-US" dirty="0"/>
              <a:t>The ML Era of NLP</a:t>
            </a:r>
          </a:p>
        </p:txBody>
      </p:sp>
    </p:spTree>
    <p:extLst>
      <p:ext uri="{BB962C8B-B14F-4D97-AF65-F5344CB8AC3E}">
        <p14:creationId xmlns:p14="http://schemas.microsoft.com/office/powerpoint/2010/main" val="2986639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610D-62DE-BAFD-6B78-27D4AE6AC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1453D-2E28-C849-557C-FC603AC3A6E8}"/>
              </a:ext>
            </a:extLst>
          </p:cNvPr>
          <p:cNvSpPr>
            <a:spLocks noGrp="1"/>
          </p:cNvSpPr>
          <p:nvPr>
            <p:ph type="title"/>
          </p:nvPr>
        </p:nvSpPr>
        <p:spPr/>
        <p:txBody>
          <a:bodyPr>
            <a:normAutofit/>
          </a:bodyPr>
          <a:lstStyle/>
          <a:p>
            <a:r>
              <a:rPr lang="en-US" sz="3600" dirty="0">
                <a:solidFill>
                  <a:srgbClr val="000000"/>
                </a:solidFill>
              </a:rPr>
              <a:t>Recurrent Neural Networks (RNNs)</a:t>
            </a:r>
          </a:p>
        </p:txBody>
      </p:sp>
      <p:sp>
        <p:nvSpPr>
          <p:cNvPr id="6" name="TextBox 5">
            <a:extLst>
              <a:ext uri="{FF2B5EF4-FFF2-40B4-BE49-F238E27FC236}">
                <a16:creationId xmlns:a16="http://schemas.microsoft.com/office/drawing/2014/main" id="{AA05ADDD-2DA7-2F8A-9C53-303D5F77C2F6}"/>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RNNs for modeling sequential language data and their applications</a:t>
            </a:r>
            <a:endParaRPr lang="en-US" sz="2400" dirty="0">
              <a:solidFill>
                <a:srgbClr val="000000"/>
              </a:solidFill>
              <a:latin typeface="-webkit-standard"/>
            </a:endParaRPr>
          </a:p>
        </p:txBody>
      </p:sp>
      <p:sp>
        <p:nvSpPr>
          <p:cNvPr id="10" name="Content Placeholder 9">
            <a:extLst>
              <a:ext uri="{FF2B5EF4-FFF2-40B4-BE49-F238E27FC236}">
                <a16:creationId xmlns:a16="http://schemas.microsoft.com/office/drawing/2014/main" id="{FF3BC333-DCD1-CC1B-098F-C66BB8B10A78}"/>
              </a:ext>
            </a:extLst>
          </p:cNvPr>
          <p:cNvSpPr>
            <a:spLocks noGrp="1"/>
          </p:cNvSpPr>
          <p:nvPr>
            <p:ph sz="half" idx="2"/>
          </p:nvPr>
        </p:nvSpPr>
        <p:spPr>
          <a:xfrm>
            <a:off x="759349" y="2937158"/>
            <a:ext cx="6805924" cy="3192487"/>
          </a:xfrm>
        </p:spPr>
        <p:txBody>
          <a:bodyPr>
            <a:normAutofit/>
          </a:bodyPr>
          <a:lstStyle/>
          <a:p>
            <a:r>
              <a:rPr lang="en-US" sz="1600" b="1" dirty="0"/>
              <a:t>Flexible and Powerful</a:t>
            </a:r>
            <a:endParaRPr lang="en-US" sz="1600" dirty="0"/>
          </a:p>
          <a:p>
            <a:pPr marL="0" indent="0">
              <a:spcBef>
                <a:spcPts val="400"/>
              </a:spcBef>
              <a:buNone/>
            </a:pPr>
            <a:r>
              <a:rPr lang="en-US" sz="1600" dirty="0"/>
              <a:t>RNNs are adaptable and capable of continuous learning. They can better handle changing language patterns and new data.</a:t>
            </a:r>
          </a:p>
          <a:p>
            <a:pPr marL="0" indent="0">
              <a:buClr>
                <a:schemeClr val="accent1">
                  <a:lumMod val="75000"/>
                </a:schemeClr>
              </a:buClr>
              <a:buNone/>
            </a:pPr>
            <a:endParaRPr lang="en-US" sz="1800" dirty="0"/>
          </a:p>
        </p:txBody>
      </p:sp>
      <p:pic>
        <p:nvPicPr>
          <p:cNvPr id="4" name="Picture 3" descr="A screenshot of a computer screen&#10;&#10;Description automatically generated">
            <a:extLst>
              <a:ext uri="{FF2B5EF4-FFF2-40B4-BE49-F238E27FC236}">
                <a16:creationId xmlns:a16="http://schemas.microsoft.com/office/drawing/2014/main" id="{88E125A0-51FF-919E-6C0F-F0536972741B}"/>
              </a:ext>
            </a:extLst>
          </p:cNvPr>
          <p:cNvPicPr>
            <a:picLocks noChangeAspect="1"/>
          </p:cNvPicPr>
          <p:nvPr/>
        </p:nvPicPr>
        <p:blipFill>
          <a:blip r:embed="rId3"/>
          <a:stretch>
            <a:fillRect/>
          </a:stretch>
        </p:blipFill>
        <p:spPr>
          <a:xfrm>
            <a:off x="8362963" y="2817889"/>
            <a:ext cx="3168045" cy="3436892"/>
          </a:xfrm>
          <a:prstGeom prst="rect">
            <a:avLst/>
          </a:prstGeom>
        </p:spPr>
      </p:pic>
    </p:spTree>
    <p:extLst>
      <p:ext uri="{BB962C8B-B14F-4D97-AF65-F5344CB8AC3E}">
        <p14:creationId xmlns:p14="http://schemas.microsoft.com/office/powerpoint/2010/main" val="1437997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7F27-3C11-7EC0-B8E0-6674704A2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71A7C-ED95-EE3A-A997-025B24F8E199}"/>
              </a:ext>
            </a:extLst>
          </p:cNvPr>
          <p:cNvSpPr>
            <a:spLocks noGrp="1"/>
          </p:cNvSpPr>
          <p:nvPr>
            <p:ph type="title"/>
          </p:nvPr>
        </p:nvSpPr>
        <p:spPr/>
        <p:txBody>
          <a:bodyPr>
            <a:normAutofit/>
          </a:bodyPr>
          <a:lstStyle/>
          <a:p>
            <a:r>
              <a:rPr lang="en-US" sz="3600" dirty="0">
                <a:solidFill>
                  <a:srgbClr val="000000"/>
                </a:solidFill>
              </a:rPr>
              <a:t>Recurrent Neural Networks (RNNs)</a:t>
            </a:r>
          </a:p>
        </p:txBody>
      </p:sp>
      <p:sp>
        <p:nvSpPr>
          <p:cNvPr id="6" name="TextBox 5">
            <a:extLst>
              <a:ext uri="{FF2B5EF4-FFF2-40B4-BE49-F238E27FC236}">
                <a16:creationId xmlns:a16="http://schemas.microsoft.com/office/drawing/2014/main" id="{B55F303A-B1CE-6A19-4F88-854DDBAE2301}"/>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RNNs for modeling sequential language data and their applications</a:t>
            </a:r>
            <a:endParaRPr lang="en-US" sz="2400" dirty="0">
              <a:solidFill>
                <a:srgbClr val="000000"/>
              </a:solidFill>
              <a:latin typeface="-webkit-standard"/>
            </a:endParaRPr>
          </a:p>
        </p:txBody>
      </p:sp>
      <p:sp>
        <p:nvSpPr>
          <p:cNvPr id="10" name="Content Placeholder 9">
            <a:extLst>
              <a:ext uri="{FF2B5EF4-FFF2-40B4-BE49-F238E27FC236}">
                <a16:creationId xmlns:a16="http://schemas.microsoft.com/office/drawing/2014/main" id="{E8013D02-D630-A4B1-E734-23E524DE7E91}"/>
              </a:ext>
            </a:extLst>
          </p:cNvPr>
          <p:cNvSpPr>
            <a:spLocks noGrp="1"/>
          </p:cNvSpPr>
          <p:nvPr>
            <p:ph sz="half" idx="2"/>
          </p:nvPr>
        </p:nvSpPr>
        <p:spPr>
          <a:xfrm>
            <a:off x="759349" y="2937158"/>
            <a:ext cx="6805924" cy="3192487"/>
          </a:xfrm>
        </p:spPr>
        <p:txBody>
          <a:bodyPr>
            <a:normAutofit/>
          </a:bodyPr>
          <a:lstStyle/>
          <a:p>
            <a:r>
              <a:rPr lang="en-US" sz="1600" b="1" dirty="0"/>
              <a:t>Flexible and Powerful</a:t>
            </a:r>
            <a:endParaRPr lang="en-US" sz="1600" dirty="0"/>
          </a:p>
          <a:p>
            <a:pPr marL="0" indent="0">
              <a:spcBef>
                <a:spcPts val="400"/>
              </a:spcBef>
              <a:buNone/>
            </a:pPr>
            <a:r>
              <a:rPr lang="en-US" sz="1600" dirty="0"/>
              <a:t>RNNs are adaptable and capable of continuous learning. They can better handle changing language patterns and new data.</a:t>
            </a:r>
          </a:p>
          <a:p>
            <a:r>
              <a:rPr lang="en-US" sz="1600" b="1" dirty="0"/>
              <a:t>Automatic Feature Learning</a:t>
            </a:r>
            <a:endParaRPr lang="en-US" sz="1600" dirty="0"/>
          </a:p>
          <a:p>
            <a:pPr marL="0" indent="0">
              <a:spcBef>
                <a:spcPts val="400"/>
              </a:spcBef>
              <a:buNone/>
            </a:pPr>
            <a:r>
              <a:rPr lang="en-US" sz="1600" dirty="0"/>
              <a:t>RNNs automatically learn meaningful features and representations from raw text data. This eliminates the need for manual feature engineering.</a:t>
            </a:r>
          </a:p>
          <a:p>
            <a:pPr marL="0" indent="0">
              <a:buClr>
                <a:schemeClr val="accent1">
                  <a:lumMod val="75000"/>
                </a:schemeClr>
              </a:buClr>
              <a:buNone/>
            </a:pPr>
            <a:endParaRPr lang="en-US" sz="1800" dirty="0"/>
          </a:p>
        </p:txBody>
      </p:sp>
      <p:pic>
        <p:nvPicPr>
          <p:cNvPr id="4" name="Picture 3" descr="A screenshot of a computer screen&#10;&#10;Description automatically generated">
            <a:extLst>
              <a:ext uri="{FF2B5EF4-FFF2-40B4-BE49-F238E27FC236}">
                <a16:creationId xmlns:a16="http://schemas.microsoft.com/office/drawing/2014/main" id="{36536ADE-D3CE-6EF7-F763-AAAABB2C8F08}"/>
              </a:ext>
            </a:extLst>
          </p:cNvPr>
          <p:cNvPicPr>
            <a:picLocks noChangeAspect="1"/>
          </p:cNvPicPr>
          <p:nvPr/>
        </p:nvPicPr>
        <p:blipFill>
          <a:blip r:embed="rId3"/>
          <a:stretch>
            <a:fillRect/>
          </a:stretch>
        </p:blipFill>
        <p:spPr>
          <a:xfrm>
            <a:off x="8362963" y="2817889"/>
            <a:ext cx="3168045" cy="3436892"/>
          </a:xfrm>
          <a:prstGeom prst="rect">
            <a:avLst/>
          </a:prstGeom>
        </p:spPr>
      </p:pic>
    </p:spTree>
    <p:extLst>
      <p:ext uri="{BB962C8B-B14F-4D97-AF65-F5344CB8AC3E}">
        <p14:creationId xmlns:p14="http://schemas.microsoft.com/office/powerpoint/2010/main" val="183078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7616-5C25-0E06-6C9B-1A9F24A4D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19250-7BC4-7043-AA98-74188CD58890}"/>
              </a:ext>
            </a:extLst>
          </p:cNvPr>
          <p:cNvSpPr>
            <a:spLocks noGrp="1"/>
          </p:cNvSpPr>
          <p:nvPr>
            <p:ph type="title"/>
          </p:nvPr>
        </p:nvSpPr>
        <p:spPr/>
        <p:txBody>
          <a:bodyPr>
            <a:normAutofit/>
          </a:bodyPr>
          <a:lstStyle/>
          <a:p>
            <a:r>
              <a:rPr lang="en-US" dirty="0">
                <a:solidFill>
                  <a:srgbClr val="000000"/>
                </a:solidFill>
              </a:rPr>
              <a:t>Common Tasks</a:t>
            </a:r>
          </a:p>
        </p:txBody>
      </p:sp>
      <p:sp>
        <p:nvSpPr>
          <p:cNvPr id="3" name="Content Placeholder 2">
            <a:extLst>
              <a:ext uri="{FF2B5EF4-FFF2-40B4-BE49-F238E27FC236}">
                <a16:creationId xmlns:a16="http://schemas.microsoft.com/office/drawing/2014/main" id="{0243356F-1B0B-8D20-1035-08601CD6C7F6}"/>
              </a:ext>
            </a:extLst>
          </p:cNvPr>
          <p:cNvSpPr>
            <a:spLocks noGrp="1"/>
          </p:cNvSpPr>
          <p:nvPr>
            <p:ph idx="1"/>
          </p:nvPr>
        </p:nvSpPr>
        <p:spPr>
          <a:xfrm>
            <a:off x="640079" y="3354904"/>
            <a:ext cx="10890928" cy="3444075"/>
          </a:xfrm>
        </p:spPr>
        <p:txBody>
          <a:bodyPr>
            <a:normAutofit/>
          </a:bodyPr>
          <a:lstStyle/>
          <a:p>
            <a:pPr marL="742950" lvl="1" indent="-285750">
              <a:lnSpc>
                <a:spcPct val="100000"/>
              </a:lnSpc>
              <a:spcBef>
                <a:spcPts val="1100"/>
              </a:spcBef>
              <a:buClr>
                <a:schemeClr val="accent1">
                  <a:lumMod val="75000"/>
                </a:schemeClr>
              </a:buClr>
              <a:buFont typeface="Wingdings" pitchFamily="2" charset="2"/>
              <a:buChar char="q"/>
            </a:pPr>
            <a:r>
              <a:rPr lang="en-US" u="sng" dirty="0"/>
              <a:t>Part-of-Speech Tagging </a:t>
            </a:r>
            <a:r>
              <a:rPr lang="en-US" dirty="0"/>
              <a:t>- identified parts of speech (e.g., nouns, verbs) within text, to accurately  parse sentences.</a:t>
            </a:r>
          </a:p>
          <a:p>
            <a:pPr marL="457200" lvl="1" indent="0">
              <a:lnSpc>
                <a:spcPct val="100000"/>
              </a:lnSpc>
              <a:spcBef>
                <a:spcPts val="1100"/>
              </a:spcBef>
              <a:buClr>
                <a:schemeClr val="accent1">
                  <a:lumMod val="75000"/>
                </a:schemeClr>
              </a:buClr>
              <a:buNone/>
            </a:pPr>
            <a:r>
              <a:rPr lang="en-US" sz="1400" i="1" dirty="0">
                <a:solidFill>
                  <a:srgbClr val="000000"/>
                </a:solidFill>
              </a:rPr>
              <a:t>E.g., - In the sentence "She quickly runs," part-of-speech tagging identifies "She" as a pronoun, "quickly" as an adverb, and "runs" as a verb. This helps disambiguate meaning and ensures proper processing of the sentence for grammar checking or machine translation.</a:t>
            </a:r>
          </a:p>
        </p:txBody>
      </p:sp>
      <p:sp>
        <p:nvSpPr>
          <p:cNvPr id="4" name="TextBox 3">
            <a:extLst>
              <a:ext uri="{FF2B5EF4-FFF2-40B4-BE49-F238E27FC236}">
                <a16:creationId xmlns:a16="http://schemas.microsoft.com/office/drawing/2014/main" id="{44BB0BD9-86DB-1469-236E-360EF9ABC430}"/>
              </a:ext>
            </a:extLst>
          </p:cNvPr>
          <p:cNvSpPr txBox="1"/>
          <p:nvPr/>
        </p:nvSpPr>
        <p:spPr>
          <a:xfrm>
            <a:off x="1413421" y="2257624"/>
            <a:ext cx="10159409" cy="830997"/>
          </a:xfrm>
          <a:prstGeom prst="rect">
            <a:avLst/>
          </a:prstGeom>
          <a:noFill/>
        </p:spPr>
        <p:txBody>
          <a:bodyPr wrap="square" rtlCol="0">
            <a:spAutoFit/>
          </a:bodyPr>
          <a:lstStyle/>
          <a:p>
            <a:r>
              <a:rPr lang="en-US" sz="2400" dirty="0">
                <a:solidFill>
                  <a:srgbClr val="000000"/>
                </a:solidFill>
                <a:latin typeface="-webkit-standard"/>
              </a:rPr>
              <a:t>Focused on syntax analysis, part-of-speech tagging, parsing and information extraction</a:t>
            </a:r>
            <a:r>
              <a:rPr lang="en-US" sz="2400" b="0" i="0" u="none" strike="noStrike" dirty="0">
                <a:solidFill>
                  <a:srgbClr val="000000"/>
                </a:solidFill>
                <a:effectLst/>
                <a:latin typeface="-webkit-standard"/>
              </a:rPr>
              <a:t>.</a:t>
            </a:r>
            <a:endParaRPr lang="en-US" sz="2400" dirty="0"/>
          </a:p>
        </p:txBody>
      </p:sp>
      <p:pic>
        <p:nvPicPr>
          <p:cNvPr id="6" name="Picture 5" descr="A yellow light on a white background&#10;&#10;Description automatically generated">
            <a:extLst>
              <a:ext uri="{FF2B5EF4-FFF2-40B4-BE49-F238E27FC236}">
                <a16:creationId xmlns:a16="http://schemas.microsoft.com/office/drawing/2014/main" id="{0E97E188-E844-8EC3-9B0B-EA2C3E0BEB74}"/>
              </a:ext>
            </a:extLst>
          </p:cNvPr>
          <p:cNvPicPr>
            <a:picLocks noChangeAspect="1"/>
          </p:cNvPicPr>
          <p:nvPr/>
        </p:nvPicPr>
        <p:blipFill>
          <a:blip r:embed="rId3"/>
          <a:stretch>
            <a:fillRect/>
          </a:stretch>
        </p:blipFill>
        <p:spPr>
          <a:xfrm>
            <a:off x="660992" y="2310807"/>
            <a:ext cx="649212" cy="690301"/>
          </a:xfrm>
          <a:prstGeom prst="rect">
            <a:avLst/>
          </a:prstGeom>
        </p:spPr>
      </p:pic>
    </p:spTree>
    <p:extLst>
      <p:ext uri="{BB962C8B-B14F-4D97-AF65-F5344CB8AC3E}">
        <p14:creationId xmlns:p14="http://schemas.microsoft.com/office/powerpoint/2010/main" val="539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36116-8645-5A69-DF31-5B014E5F1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F6787-7E0E-745A-FB06-04A0E05E1F4B}"/>
              </a:ext>
            </a:extLst>
          </p:cNvPr>
          <p:cNvSpPr>
            <a:spLocks noGrp="1"/>
          </p:cNvSpPr>
          <p:nvPr>
            <p:ph type="title"/>
          </p:nvPr>
        </p:nvSpPr>
        <p:spPr/>
        <p:txBody>
          <a:bodyPr>
            <a:normAutofit/>
          </a:bodyPr>
          <a:lstStyle/>
          <a:p>
            <a:r>
              <a:rPr lang="en-US" sz="3600" dirty="0">
                <a:solidFill>
                  <a:srgbClr val="000000"/>
                </a:solidFill>
              </a:rPr>
              <a:t>Recurrent Neural Networks (RNNs)</a:t>
            </a:r>
          </a:p>
        </p:txBody>
      </p:sp>
      <p:sp>
        <p:nvSpPr>
          <p:cNvPr id="6" name="TextBox 5">
            <a:extLst>
              <a:ext uri="{FF2B5EF4-FFF2-40B4-BE49-F238E27FC236}">
                <a16:creationId xmlns:a16="http://schemas.microsoft.com/office/drawing/2014/main" id="{B5467DD2-1BE7-21C7-C4A5-721B26146689}"/>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RNNs for modeling sequential language data and their applications</a:t>
            </a:r>
            <a:endParaRPr lang="en-US" sz="2400" dirty="0">
              <a:solidFill>
                <a:srgbClr val="000000"/>
              </a:solidFill>
              <a:latin typeface="-webkit-standard"/>
            </a:endParaRPr>
          </a:p>
        </p:txBody>
      </p:sp>
      <p:sp>
        <p:nvSpPr>
          <p:cNvPr id="10" name="Content Placeholder 9">
            <a:extLst>
              <a:ext uri="{FF2B5EF4-FFF2-40B4-BE49-F238E27FC236}">
                <a16:creationId xmlns:a16="http://schemas.microsoft.com/office/drawing/2014/main" id="{7C83534A-7C5B-2B25-2938-7031B0BF4CB5}"/>
              </a:ext>
            </a:extLst>
          </p:cNvPr>
          <p:cNvSpPr>
            <a:spLocks noGrp="1"/>
          </p:cNvSpPr>
          <p:nvPr>
            <p:ph sz="half" idx="2"/>
          </p:nvPr>
        </p:nvSpPr>
        <p:spPr>
          <a:xfrm>
            <a:off x="759349" y="2937158"/>
            <a:ext cx="6805924" cy="3192487"/>
          </a:xfrm>
        </p:spPr>
        <p:txBody>
          <a:bodyPr>
            <a:normAutofit/>
          </a:bodyPr>
          <a:lstStyle/>
          <a:p>
            <a:r>
              <a:rPr lang="en-US" sz="1600" b="1" dirty="0"/>
              <a:t>Flexible and Powerful</a:t>
            </a:r>
            <a:endParaRPr lang="en-US" sz="1600" dirty="0"/>
          </a:p>
          <a:p>
            <a:pPr marL="0" indent="0">
              <a:spcBef>
                <a:spcPts val="400"/>
              </a:spcBef>
              <a:buNone/>
            </a:pPr>
            <a:r>
              <a:rPr lang="en-US" sz="1600" dirty="0"/>
              <a:t>ANNs are adaptable and capable of continuous learning. They can better handle changing language patterns and new data.</a:t>
            </a:r>
          </a:p>
          <a:p>
            <a:r>
              <a:rPr lang="en-US" sz="1600" b="1" dirty="0"/>
              <a:t>Automatic Feature Learning</a:t>
            </a:r>
            <a:endParaRPr lang="en-US" sz="1600" dirty="0"/>
          </a:p>
          <a:p>
            <a:pPr marL="0" indent="0">
              <a:spcBef>
                <a:spcPts val="400"/>
              </a:spcBef>
              <a:buNone/>
            </a:pPr>
            <a:r>
              <a:rPr lang="en-US" sz="1600" dirty="0"/>
              <a:t>ANNs automatically learn meaningful features and representations from raw text data. This eliminates the need for manual feature engineering.</a:t>
            </a:r>
          </a:p>
          <a:p>
            <a:r>
              <a:rPr lang="en-US" sz="1600" b="1" dirty="0"/>
              <a:t>Wide Range of Applications</a:t>
            </a:r>
            <a:endParaRPr lang="en-US" sz="1600" dirty="0"/>
          </a:p>
          <a:p>
            <a:pPr marL="0" indent="0">
              <a:spcBef>
                <a:spcPts val="400"/>
              </a:spcBef>
              <a:buNone/>
            </a:pPr>
            <a:r>
              <a:rPr lang="en-US" sz="1600" dirty="0"/>
              <a:t>RNNs can be applied to a wide range of NLP tasks, leading to substantial improvements in scalability.</a:t>
            </a:r>
          </a:p>
          <a:p>
            <a:pPr marL="0" indent="0">
              <a:buClr>
                <a:schemeClr val="accent1">
                  <a:lumMod val="75000"/>
                </a:schemeClr>
              </a:buClr>
              <a:buNone/>
            </a:pPr>
            <a:endParaRPr lang="en-US" sz="1800" dirty="0"/>
          </a:p>
        </p:txBody>
      </p:sp>
      <p:pic>
        <p:nvPicPr>
          <p:cNvPr id="4" name="Picture 3" descr="A screenshot of a computer screen&#10;&#10;Description automatically generated">
            <a:extLst>
              <a:ext uri="{FF2B5EF4-FFF2-40B4-BE49-F238E27FC236}">
                <a16:creationId xmlns:a16="http://schemas.microsoft.com/office/drawing/2014/main" id="{7C38912C-F6DC-C284-8151-00627567082C}"/>
              </a:ext>
            </a:extLst>
          </p:cNvPr>
          <p:cNvPicPr>
            <a:picLocks noChangeAspect="1"/>
          </p:cNvPicPr>
          <p:nvPr/>
        </p:nvPicPr>
        <p:blipFill>
          <a:blip r:embed="rId3"/>
          <a:stretch>
            <a:fillRect/>
          </a:stretch>
        </p:blipFill>
        <p:spPr>
          <a:xfrm>
            <a:off x="8362963" y="2817889"/>
            <a:ext cx="3168045" cy="3436892"/>
          </a:xfrm>
          <a:prstGeom prst="rect">
            <a:avLst/>
          </a:prstGeom>
        </p:spPr>
      </p:pic>
    </p:spTree>
    <p:extLst>
      <p:ext uri="{BB962C8B-B14F-4D97-AF65-F5344CB8AC3E}">
        <p14:creationId xmlns:p14="http://schemas.microsoft.com/office/powerpoint/2010/main" val="2763146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D0D7-93D0-BF3A-1768-4670443E3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41B1C-0E0E-E6AB-0A67-AEA507274016}"/>
              </a:ext>
            </a:extLst>
          </p:cNvPr>
          <p:cNvSpPr>
            <a:spLocks noGrp="1"/>
          </p:cNvSpPr>
          <p:nvPr>
            <p:ph type="title"/>
          </p:nvPr>
        </p:nvSpPr>
        <p:spPr/>
        <p:txBody>
          <a:bodyPr>
            <a:normAutofit/>
          </a:bodyPr>
          <a:lstStyle/>
          <a:p>
            <a:r>
              <a:rPr lang="en-US" sz="3600" dirty="0">
                <a:solidFill>
                  <a:srgbClr val="000000"/>
                </a:solidFill>
              </a:rPr>
              <a:t>Recurrent Neural Networks (RNNs)</a:t>
            </a:r>
          </a:p>
        </p:txBody>
      </p:sp>
      <p:sp>
        <p:nvSpPr>
          <p:cNvPr id="6" name="TextBox 5">
            <a:extLst>
              <a:ext uri="{FF2B5EF4-FFF2-40B4-BE49-F238E27FC236}">
                <a16:creationId xmlns:a16="http://schemas.microsoft.com/office/drawing/2014/main" id="{A3A0206A-443E-0E93-F53C-B1C4912EF2EB}"/>
              </a:ext>
            </a:extLst>
          </p:cNvPr>
          <p:cNvSpPr txBox="1"/>
          <p:nvPr/>
        </p:nvSpPr>
        <p:spPr>
          <a:xfrm>
            <a:off x="640079" y="2089511"/>
            <a:ext cx="9841045" cy="461665"/>
          </a:xfrm>
          <a:prstGeom prst="rect">
            <a:avLst/>
          </a:prstGeom>
          <a:noFill/>
        </p:spPr>
        <p:txBody>
          <a:bodyPr wrap="square" rtlCol="0">
            <a:spAutoFit/>
          </a:bodyPr>
          <a:lstStyle/>
          <a:p>
            <a:r>
              <a:rPr lang="en-US" sz="2400" b="0" i="0" u="none" strike="noStrike" dirty="0">
                <a:solidFill>
                  <a:srgbClr val="000000"/>
                </a:solidFill>
                <a:effectLst/>
                <a:latin typeface="-webkit-standard"/>
              </a:rPr>
              <a:t>RNNs for modeling sequential language data and their applications</a:t>
            </a:r>
            <a:endParaRPr lang="en-US" sz="2400" dirty="0">
              <a:solidFill>
                <a:srgbClr val="000000"/>
              </a:solidFill>
              <a:latin typeface="-webkit-standard"/>
            </a:endParaRPr>
          </a:p>
        </p:txBody>
      </p:sp>
      <p:sp>
        <p:nvSpPr>
          <p:cNvPr id="10" name="Content Placeholder 9">
            <a:extLst>
              <a:ext uri="{FF2B5EF4-FFF2-40B4-BE49-F238E27FC236}">
                <a16:creationId xmlns:a16="http://schemas.microsoft.com/office/drawing/2014/main" id="{C479E974-366F-1641-358B-29171C69F26D}"/>
              </a:ext>
            </a:extLst>
          </p:cNvPr>
          <p:cNvSpPr>
            <a:spLocks noGrp="1"/>
          </p:cNvSpPr>
          <p:nvPr>
            <p:ph sz="half" idx="2"/>
          </p:nvPr>
        </p:nvSpPr>
        <p:spPr>
          <a:xfrm>
            <a:off x="7426911" y="3223820"/>
            <a:ext cx="4454141" cy="2087576"/>
          </a:xfrm>
        </p:spPr>
        <p:txBody>
          <a:bodyPr>
            <a:normAutofit fontScale="85000" lnSpcReduction="10000"/>
          </a:bodyPr>
          <a:lstStyle/>
          <a:p>
            <a:pPr marL="0" indent="0">
              <a:buClr>
                <a:schemeClr val="accent1">
                  <a:lumMod val="75000"/>
                </a:schemeClr>
              </a:buClr>
              <a:buNone/>
            </a:pPr>
            <a:r>
              <a:rPr lang="en-US" b="1" dirty="0"/>
              <a:t>RNNs</a:t>
            </a:r>
            <a:r>
              <a:rPr lang="en-US" dirty="0"/>
              <a:t> are neural networks made to handle sequential data, which makes them well-suited for NLP tasks. They process input sequences step by step, using a hidden state to retain information</a:t>
            </a:r>
            <a:r>
              <a:rPr lang="en-US" b="1" dirty="0"/>
              <a:t> </a:t>
            </a:r>
            <a:r>
              <a:rPr lang="en-US" dirty="0"/>
              <a:t>from earlier elements, allowing them to comprehend relationships between words in a sentence.</a:t>
            </a:r>
            <a:endParaRPr lang="en-US" sz="1800" dirty="0"/>
          </a:p>
        </p:txBody>
      </p:sp>
      <p:pic>
        <p:nvPicPr>
          <p:cNvPr id="5" name="Picture 4" descr="A diagram of a machine&#10;&#10;Description automatically generated">
            <a:extLst>
              <a:ext uri="{FF2B5EF4-FFF2-40B4-BE49-F238E27FC236}">
                <a16:creationId xmlns:a16="http://schemas.microsoft.com/office/drawing/2014/main" id="{A272ED14-AE89-59C9-598D-27118A64A043}"/>
              </a:ext>
            </a:extLst>
          </p:cNvPr>
          <p:cNvPicPr>
            <a:picLocks noChangeAspect="1"/>
          </p:cNvPicPr>
          <p:nvPr/>
        </p:nvPicPr>
        <p:blipFill>
          <a:blip r:embed="rId3"/>
          <a:stretch>
            <a:fillRect/>
          </a:stretch>
        </p:blipFill>
        <p:spPr>
          <a:xfrm>
            <a:off x="640080" y="2945985"/>
            <a:ext cx="6595608" cy="2643246"/>
          </a:xfrm>
          <a:prstGeom prst="rect">
            <a:avLst/>
          </a:prstGeom>
        </p:spPr>
      </p:pic>
    </p:spTree>
    <p:extLst>
      <p:ext uri="{BB962C8B-B14F-4D97-AF65-F5344CB8AC3E}">
        <p14:creationId xmlns:p14="http://schemas.microsoft.com/office/powerpoint/2010/main" val="421012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B941-EA28-AF4F-D38B-01960E769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277F3-0C8B-7E6B-2852-2EAC39A99908}"/>
              </a:ext>
            </a:extLst>
          </p:cNvPr>
          <p:cNvSpPr>
            <a:spLocks noGrp="1"/>
          </p:cNvSpPr>
          <p:nvPr>
            <p:ph type="title"/>
          </p:nvPr>
        </p:nvSpPr>
        <p:spPr/>
        <p:txBody>
          <a:bodyPr>
            <a:normAutofit/>
          </a:bodyPr>
          <a:lstStyle/>
          <a:p>
            <a:r>
              <a:rPr lang="en-US" dirty="0">
                <a:solidFill>
                  <a:srgbClr val="000000"/>
                </a:solidFill>
              </a:rPr>
              <a:t>Common Tasks</a:t>
            </a:r>
          </a:p>
        </p:txBody>
      </p:sp>
      <p:sp>
        <p:nvSpPr>
          <p:cNvPr id="3" name="Content Placeholder 2">
            <a:extLst>
              <a:ext uri="{FF2B5EF4-FFF2-40B4-BE49-F238E27FC236}">
                <a16:creationId xmlns:a16="http://schemas.microsoft.com/office/drawing/2014/main" id="{B0910175-8773-F4C3-15CD-07113E0CB9AA}"/>
              </a:ext>
            </a:extLst>
          </p:cNvPr>
          <p:cNvSpPr>
            <a:spLocks noGrp="1"/>
          </p:cNvSpPr>
          <p:nvPr>
            <p:ph idx="1"/>
          </p:nvPr>
        </p:nvSpPr>
        <p:spPr>
          <a:xfrm>
            <a:off x="640079" y="3354904"/>
            <a:ext cx="10890928" cy="3444075"/>
          </a:xfrm>
        </p:spPr>
        <p:txBody>
          <a:bodyPr>
            <a:normAutofit/>
          </a:bodyPr>
          <a:lstStyle/>
          <a:p>
            <a:pPr marL="742950" lvl="1" indent="-285750">
              <a:lnSpc>
                <a:spcPct val="100000"/>
              </a:lnSpc>
              <a:spcBef>
                <a:spcPts val="1100"/>
              </a:spcBef>
              <a:buClr>
                <a:schemeClr val="accent1">
                  <a:lumMod val="75000"/>
                </a:schemeClr>
              </a:buClr>
              <a:buFont typeface="Wingdings" pitchFamily="2" charset="2"/>
              <a:buChar char="q"/>
            </a:pPr>
            <a:r>
              <a:rPr lang="en-US" u="sng" dirty="0"/>
              <a:t>Parsing and Sentence Structure </a:t>
            </a:r>
            <a:r>
              <a:rPr lang="en-US" dirty="0"/>
              <a:t>- created tree structures to map relationships between words, to help with sentence comprehension.</a:t>
            </a:r>
          </a:p>
          <a:p>
            <a:pPr marL="457200" lvl="1" indent="0">
              <a:lnSpc>
                <a:spcPct val="100000"/>
              </a:lnSpc>
              <a:spcBef>
                <a:spcPts val="1100"/>
              </a:spcBef>
              <a:buClr>
                <a:schemeClr val="accent1">
                  <a:lumMod val="75000"/>
                </a:schemeClr>
              </a:buClr>
              <a:buNone/>
            </a:pPr>
            <a:r>
              <a:rPr lang="en-US" sz="1400" i="1" dirty="0">
                <a:solidFill>
                  <a:srgbClr val="000000"/>
                </a:solidFill>
              </a:rPr>
              <a:t>E.g., - Parsing creates a tree structure for "The boy who played soccer is tired," where "The boy" is the subject, "who played soccer" is a relative clause, and "is tired" is the predicate. Such structures help systems understand the hierarchical relationships within a sentence, enabling more accurate natural language processing.</a:t>
            </a:r>
          </a:p>
        </p:txBody>
      </p:sp>
      <p:sp>
        <p:nvSpPr>
          <p:cNvPr id="4" name="TextBox 3">
            <a:extLst>
              <a:ext uri="{FF2B5EF4-FFF2-40B4-BE49-F238E27FC236}">
                <a16:creationId xmlns:a16="http://schemas.microsoft.com/office/drawing/2014/main" id="{9FFE8CCD-9E4D-22D9-6DC1-11C09DA9C653}"/>
              </a:ext>
            </a:extLst>
          </p:cNvPr>
          <p:cNvSpPr txBox="1"/>
          <p:nvPr/>
        </p:nvSpPr>
        <p:spPr>
          <a:xfrm>
            <a:off x="1413421" y="2257624"/>
            <a:ext cx="10159409" cy="830997"/>
          </a:xfrm>
          <a:prstGeom prst="rect">
            <a:avLst/>
          </a:prstGeom>
          <a:noFill/>
        </p:spPr>
        <p:txBody>
          <a:bodyPr wrap="square" rtlCol="0">
            <a:spAutoFit/>
          </a:bodyPr>
          <a:lstStyle/>
          <a:p>
            <a:r>
              <a:rPr lang="en-US" sz="2400" dirty="0">
                <a:solidFill>
                  <a:srgbClr val="000000"/>
                </a:solidFill>
                <a:latin typeface="-webkit-standard"/>
              </a:rPr>
              <a:t>Focused on syntax analysis, part-of-speech tagging, parsing and information extraction</a:t>
            </a:r>
            <a:r>
              <a:rPr lang="en-US" sz="2400" b="0" i="0" u="none" strike="noStrike" dirty="0">
                <a:solidFill>
                  <a:srgbClr val="000000"/>
                </a:solidFill>
                <a:effectLst/>
                <a:latin typeface="-webkit-standard"/>
              </a:rPr>
              <a:t>.</a:t>
            </a:r>
            <a:endParaRPr lang="en-US" sz="2400" dirty="0"/>
          </a:p>
        </p:txBody>
      </p:sp>
      <p:pic>
        <p:nvPicPr>
          <p:cNvPr id="6" name="Picture 5" descr="A yellow light on a white background&#10;&#10;Description automatically generated">
            <a:extLst>
              <a:ext uri="{FF2B5EF4-FFF2-40B4-BE49-F238E27FC236}">
                <a16:creationId xmlns:a16="http://schemas.microsoft.com/office/drawing/2014/main" id="{3960B36C-6F34-A8E3-EDD4-314D022F6AA3}"/>
              </a:ext>
            </a:extLst>
          </p:cNvPr>
          <p:cNvPicPr>
            <a:picLocks noChangeAspect="1"/>
          </p:cNvPicPr>
          <p:nvPr/>
        </p:nvPicPr>
        <p:blipFill>
          <a:blip r:embed="rId3"/>
          <a:stretch>
            <a:fillRect/>
          </a:stretch>
        </p:blipFill>
        <p:spPr>
          <a:xfrm>
            <a:off x="660992" y="2310807"/>
            <a:ext cx="649212" cy="690301"/>
          </a:xfrm>
          <a:prstGeom prst="rect">
            <a:avLst/>
          </a:prstGeom>
        </p:spPr>
      </p:pic>
    </p:spTree>
    <p:extLst>
      <p:ext uri="{BB962C8B-B14F-4D97-AF65-F5344CB8AC3E}">
        <p14:creationId xmlns:p14="http://schemas.microsoft.com/office/powerpoint/2010/main" val="10394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D9C41-2F60-C3F4-2E75-F242338BC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348EB-95CE-C63D-4C4D-1179FD60EA9F}"/>
              </a:ext>
            </a:extLst>
          </p:cNvPr>
          <p:cNvSpPr>
            <a:spLocks noGrp="1"/>
          </p:cNvSpPr>
          <p:nvPr>
            <p:ph type="title"/>
          </p:nvPr>
        </p:nvSpPr>
        <p:spPr/>
        <p:txBody>
          <a:bodyPr>
            <a:normAutofit/>
          </a:bodyPr>
          <a:lstStyle/>
          <a:p>
            <a:r>
              <a:rPr lang="en-US" dirty="0">
                <a:solidFill>
                  <a:srgbClr val="000000"/>
                </a:solidFill>
              </a:rPr>
              <a:t>Common Tasks</a:t>
            </a:r>
          </a:p>
        </p:txBody>
      </p:sp>
      <p:sp>
        <p:nvSpPr>
          <p:cNvPr id="3" name="Content Placeholder 2">
            <a:extLst>
              <a:ext uri="{FF2B5EF4-FFF2-40B4-BE49-F238E27FC236}">
                <a16:creationId xmlns:a16="http://schemas.microsoft.com/office/drawing/2014/main" id="{17655617-9DAE-EEAD-8BBA-46C150BE6CB9}"/>
              </a:ext>
            </a:extLst>
          </p:cNvPr>
          <p:cNvSpPr>
            <a:spLocks noGrp="1"/>
          </p:cNvSpPr>
          <p:nvPr>
            <p:ph idx="1"/>
          </p:nvPr>
        </p:nvSpPr>
        <p:spPr>
          <a:xfrm>
            <a:off x="640079" y="3354904"/>
            <a:ext cx="10890928" cy="3444075"/>
          </a:xfrm>
        </p:spPr>
        <p:txBody>
          <a:bodyPr>
            <a:normAutofit/>
          </a:bodyPr>
          <a:lstStyle/>
          <a:p>
            <a:pPr marL="742950" lvl="1" indent="-285750">
              <a:lnSpc>
                <a:spcPct val="100000"/>
              </a:lnSpc>
              <a:spcBef>
                <a:spcPts val="1100"/>
              </a:spcBef>
              <a:buClr>
                <a:schemeClr val="accent1">
                  <a:lumMod val="75000"/>
                </a:schemeClr>
              </a:buClr>
              <a:buFont typeface="Wingdings" pitchFamily="2" charset="2"/>
              <a:buChar char="q"/>
            </a:pPr>
            <a:r>
              <a:rPr lang="en-US" u="sng" dirty="0"/>
              <a:t>Information Extraction </a:t>
            </a:r>
            <a:r>
              <a:rPr lang="en-US" dirty="0"/>
              <a:t>– only limited tasks, like recognizing dates, names, and places in structured text.</a:t>
            </a:r>
          </a:p>
          <a:p>
            <a:pPr marL="457200" lvl="1" indent="0">
              <a:lnSpc>
                <a:spcPct val="100000"/>
              </a:lnSpc>
              <a:spcBef>
                <a:spcPts val="1100"/>
              </a:spcBef>
              <a:buClr>
                <a:schemeClr val="accent1">
                  <a:lumMod val="75000"/>
                </a:schemeClr>
              </a:buClr>
              <a:buNone/>
            </a:pPr>
            <a:r>
              <a:rPr lang="en-US" sz="1400" i="1" dirty="0">
                <a:solidFill>
                  <a:srgbClr val="000000"/>
                </a:solidFill>
              </a:rPr>
              <a:t>E.g., - From the sentence "John met Mary on December 1st in New York," information extraction systems might recognize "John" and "Mary" as names, "December 1st" as a date, and "New York" as a place. While effective for simple tasks, these systems might struggle with unstructured text, such as conversational data or incomplete sentences.</a:t>
            </a:r>
          </a:p>
        </p:txBody>
      </p:sp>
      <p:sp>
        <p:nvSpPr>
          <p:cNvPr id="4" name="TextBox 3">
            <a:extLst>
              <a:ext uri="{FF2B5EF4-FFF2-40B4-BE49-F238E27FC236}">
                <a16:creationId xmlns:a16="http://schemas.microsoft.com/office/drawing/2014/main" id="{68264CBC-1F1D-ED71-DAF9-F392EF8C320E}"/>
              </a:ext>
            </a:extLst>
          </p:cNvPr>
          <p:cNvSpPr txBox="1"/>
          <p:nvPr/>
        </p:nvSpPr>
        <p:spPr>
          <a:xfrm>
            <a:off x="1413421" y="2257624"/>
            <a:ext cx="10159409" cy="830997"/>
          </a:xfrm>
          <a:prstGeom prst="rect">
            <a:avLst/>
          </a:prstGeom>
          <a:noFill/>
        </p:spPr>
        <p:txBody>
          <a:bodyPr wrap="square" rtlCol="0">
            <a:spAutoFit/>
          </a:bodyPr>
          <a:lstStyle/>
          <a:p>
            <a:r>
              <a:rPr lang="en-US" sz="2400" dirty="0">
                <a:solidFill>
                  <a:srgbClr val="000000"/>
                </a:solidFill>
                <a:latin typeface="-webkit-standard"/>
              </a:rPr>
              <a:t>Focused on syntax analysis, part-of-speech tagging, parsing and information extraction</a:t>
            </a:r>
            <a:r>
              <a:rPr lang="en-US" sz="2400" b="0" i="0" u="none" strike="noStrike" dirty="0">
                <a:solidFill>
                  <a:srgbClr val="000000"/>
                </a:solidFill>
                <a:effectLst/>
                <a:latin typeface="-webkit-standard"/>
              </a:rPr>
              <a:t>.</a:t>
            </a:r>
            <a:endParaRPr lang="en-US" sz="2400" dirty="0"/>
          </a:p>
        </p:txBody>
      </p:sp>
      <p:pic>
        <p:nvPicPr>
          <p:cNvPr id="6" name="Picture 5" descr="A yellow light on a white background&#10;&#10;Description automatically generated">
            <a:extLst>
              <a:ext uri="{FF2B5EF4-FFF2-40B4-BE49-F238E27FC236}">
                <a16:creationId xmlns:a16="http://schemas.microsoft.com/office/drawing/2014/main" id="{17265483-9004-0538-C132-96ABD0784B2E}"/>
              </a:ext>
            </a:extLst>
          </p:cNvPr>
          <p:cNvPicPr>
            <a:picLocks noChangeAspect="1"/>
          </p:cNvPicPr>
          <p:nvPr/>
        </p:nvPicPr>
        <p:blipFill>
          <a:blip r:embed="rId3"/>
          <a:stretch>
            <a:fillRect/>
          </a:stretch>
        </p:blipFill>
        <p:spPr>
          <a:xfrm>
            <a:off x="660992" y="2310807"/>
            <a:ext cx="649212" cy="690301"/>
          </a:xfrm>
          <a:prstGeom prst="rect">
            <a:avLst/>
          </a:prstGeom>
        </p:spPr>
      </p:pic>
    </p:spTree>
    <p:extLst>
      <p:ext uri="{BB962C8B-B14F-4D97-AF65-F5344CB8AC3E}">
        <p14:creationId xmlns:p14="http://schemas.microsoft.com/office/powerpoint/2010/main" val="8559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14483</TotalTime>
  <Words>15435</Words>
  <Application>Microsoft Macintosh PowerPoint</Application>
  <PresentationFormat>Widescreen</PresentationFormat>
  <Paragraphs>956</Paragraphs>
  <Slides>71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-webkit-standard</vt:lpstr>
      <vt:lpstr>Aptos</vt:lpstr>
      <vt:lpstr>Arial</vt:lpstr>
      <vt:lpstr>Grandview Display</vt:lpstr>
      <vt:lpstr>Udemy Sans</vt:lpstr>
      <vt:lpstr>Wingdings</vt:lpstr>
      <vt:lpstr>DashVTI</vt:lpstr>
      <vt:lpstr>Large Language Models</vt:lpstr>
      <vt:lpstr>Overview</vt:lpstr>
      <vt:lpstr>Overview</vt:lpstr>
      <vt:lpstr>Hand-Crafted Rules</vt:lpstr>
      <vt:lpstr>Expert Linguistic Knowledge</vt:lpstr>
      <vt:lpstr>Common Tasks</vt:lpstr>
      <vt:lpstr>Common Tasks</vt:lpstr>
      <vt:lpstr>Common Tasks</vt:lpstr>
      <vt:lpstr>Common Tasks</vt:lpstr>
      <vt:lpstr>Rule-Based NLP Limitations</vt:lpstr>
      <vt:lpstr>Rule-Based NLP Limitations</vt:lpstr>
      <vt:lpstr>Rule-Based NLP Limitations</vt:lpstr>
      <vt:lpstr>Overview</vt:lpstr>
      <vt:lpstr>Intro to Statistical NLP </vt:lpstr>
      <vt:lpstr>Intro to Statistical NLP </vt:lpstr>
      <vt:lpstr>Intro to Statistical NLP </vt:lpstr>
      <vt:lpstr>Intro to Statistical NLP </vt:lpstr>
      <vt:lpstr>Intro to Statistical NLP </vt:lpstr>
      <vt:lpstr>Intro to Statistical NLP </vt:lpstr>
      <vt:lpstr>Intro to Statistical NLP </vt:lpstr>
      <vt:lpstr>Intro to Statistical NLP </vt:lpstr>
      <vt:lpstr>Intro to Statistical NLP </vt:lpstr>
      <vt:lpstr>N-Grams &amp; Language Models</vt:lpstr>
      <vt:lpstr>N-Grams &amp; Language Models</vt:lpstr>
      <vt:lpstr>N-Grams &amp; Language Models</vt:lpstr>
      <vt:lpstr>N-Grams &amp; Language Models</vt:lpstr>
      <vt:lpstr>Hidden Markov Models</vt:lpstr>
      <vt:lpstr>Hidden Markov Models</vt:lpstr>
      <vt:lpstr>Hidden Markov Models</vt:lpstr>
      <vt:lpstr>Limitations of NLP Statistical Techniques</vt:lpstr>
      <vt:lpstr>Limitations of NLP Statistical Techniques</vt:lpstr>
      <vt:lpstr>Overview</vt:lpstr>
      <vt:lpstr>Embeddings in NLP</vt:lpstr>
      <vt:lpstr>Embeddings in NLP</vt:lpstr>
      <vt:lpstr>Embeddings in NLP</vt:lpstr>
      <vt:lpstr>Word2vec and GloVe</vt:lpstr>
      <vt:lpstr>Word2vec and GloVe</vt:lpstr>
      <vt:lpstr>Word2vec and GloVe</vt:lpstr>
      <vt:lpstr>Word2vec and GloVe</vt:lpstr>
      <vt:lpstr>Word2vec and GloVe</vt:lpstr>
      <vt:lpstr>Limitations of the Embeddings NLP Techniques</vt:lpstr>
      <vt:lpstr>Limitations of the Embeddings NLP Techniques</vt:lpstr>
      <vt:lpstr>Limitations of the Embeddings NLP Techniques</vt:lpstr>
      <vt:lpstr>Overview</vt:lpstr>
      <vt:lpstr>Naive Bayes in NLP</vt:lpstr>
      <vt:lpstr>Naive Bayes in NLP </vt:lpstr>
      <vt:lpstr>Naive Bayes in NLP </vt:lpstr>
      <vt:lpstr>Naive Bayes in NLP </vt:lpstr>
      <vt:lpstr>Naive Bayes in NLP </vt:lpstr>
      <vt:lpstr>Naive Bayes in NLP </vt:lpstr>
      <vt:lpstr>Naive Bayes in NLP </vt:lpstr>
      <vt:lpstr>Naive Bayes in NLP </vt:lpstr>
      <vt:lpstr>Naive Bayes &amp; SVM </vt:lpstr>
      <vt:lpstr>Naive Bayes &amp; SVM </vt:lpstr>
      <vt:lpstr>Naive Bayes &amp; SVM </vt:lpstr>
      <vt:lpstr>Naive Bayes &amp; SVM </vt:lpstr>
      <vt:lpstr>Naive Bayes &amp; SVM </vt:lpstr>
      <vt:lpstr>Naive Bayes &amp; SVM </vt:lpstr>
      <vt:lpstr>Naive Bayes &amp; SVM </vt:lpstr>
      <vt:lpstr>Naive Bayes &amp; SVM </vt:lpstr>
      <vt:lpstr>Naive Bayes &amp; SVM </vt:lpstr>
      <vt:lpstr>Naive Bayes &amp; SVM </vt:lpstr>
      <vt:lpstr>Naive Bayes &amp; SVM </vt:lpstr>
      <vt:lpstr>Naive Bayes &amp; SVM </vt:lpstr>
      <vt:lpstr>The ML Era of NLP</vt:lpstr>
      <vt:lpstr>The ML Era of NLP</vt:lpstr>
      <vt:lpstr>The ML Era of NLP</vt:lpstr>
      <vt:lpstr>Recurrent Neural Networks (RNNs)</vt:lpstr>
      <vt:lpstr>Recurrent Neural Networks (RNNs)</vt:lpstr>
      <vt:lpstr>Recurrent Neural Networks (RNNs)</vt:lpstr>
      <vt:lpstr>Recurrent Neural Networks (RNNs)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Corina Besliu</dc:creator>
  <cp:lastModifiedBy>Corina Besliu</cp:lastModifiedBy>
  <cp:revision>9</cp:revision>
  <dcterms:created xsi:type="dcterms:W3CDTF">2024-11-14T07:54:00Z</dcterms:created>
  <dcterms:modified xsi:type="dcterms:W3CDTF">2026-04-27T12:20:26Z</dcterms:modified>
</cp:coreProperties>
</file>