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437" r:id="rId4"/>
    <p:sldId id="402" r:id="rId5"/>
    <p:sldId id="403" r:id="rId6"/>
    <p:sldId id="392" r:id="rId7"/>
    <p:sldId id="371" r:id="rId8"/>
    <p:sldId id="404" r:id="rId9"/>
    <p:sldId id="405" r:id="rId10"/>
    <p:sldId id="406" r:id="rId11"/>
    <p:sldId id="407" r:id="rId12"/>
    <p:sldId id="408" r:id="rId13"/>
    <p:sldId id="410" r:id="rId14"/>
    <p:sldId id="411" r:id="rId15"/>
    <p:sldId id="412" r:id="rId16"/>
    <p:sldId id="413" r:id="rId17"/>
    <p:sldId id="414" r:id="rId18"/>
    <p:sldId id="415" r:id="rId19"/>
    <p:sldId id="409" r:id="rId20"/>
    <p:sldId id="384" r:id="rId21"/>
    <p:sldId id="385" r:id="rId22"/>
    <p:sldId id="386" r:id="rId23"/>
    <p:sldId id="387" r:id="rId24"/>
    <p:sldId id="388" r:id="rId25"/>
    <p:sldId id="389" r:id="rId26"/>
    <p:sldId id="390" r:id="rId27"/>
    <p:sldId id="391" r:id="rId28"/>
    <p:sldId id="453"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52" d="100"/>
          <a:sy n="52" d="100"/>
        </p:scale>
        <p:origin x="84" y="9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zdugan artur" userId="1770a38c255ab84c" providerId="LiveId" clId="{5EAB9727-FDD6-4374-9309-1EB3D1D7CE39}"/>
    <pc:docChg chg="addSld delSld modSld">
      <pc:chgData name="buzdugan artur" userId="1770a38c255ab84c" providerId="LiveId" clId="{5EAB9727-FDD6-4374-9309-1EB3D1D7CE39}" dt="2023-11-07T12:56:47.149" v="6"/>
      <pc:docMkLst>
        <pc:docMk/>
      </pc:docMkLst>
      <pc:sldChg chg="del">
        <pc:chgData name="buzdugan artur" userId="1770a38c255ab84c" providerId="LiveId" clId="{5EAB9727-FDD6-4374-9309-1EB3D1D7CE39}" dt="2023-11-07T12:45:26.753" v="5" actId="47"/>
        <pc:sldMkLst>
          <pc:docMk/>
          <pc:sldMk cId="2711856227" sldId="373"/>
        </pc:sldMkLst>
      </pc:sldChg>
      <pc:sldChg chg="modSp mod">
        <pc:chgData name="buzdugan artur" userId="1770a38c255ab84c" providerId="LiveId" clId="{5EAB9727-FDD6-4374-9309-1EB3D1D7CE39}" dt="2023-11-07T12:44:08.574" v="3" actId="404"/>
        <pc:sldMkLst>
          <pc:docMk/>
          <pc:sldMk cId="466275499" sldId="402"/>
        </pc:sldMkLst>
        <pc:spChg chg="mod">
          <ac:chgData name="buzdugan artur" userId="1770a38c255ab84c" providerId="LiveId" clId="{5EAB9727-FDD6-4374-9309-1EB3D1D7CE39}" dt="2023-11-07T12:44:08.574" v="3" actId="404"/>
          <ac:spMkLst>
            <pc:docMk/>
            <pc:sldMk cId="466275499" sldId="402"/>
            <ac:spMk id="3" creationId="{00000000-0000-0000-0000-000000000000}"/>
          </ac:spMkLst>
        </pc:spChg>
      </pc:sldChg>
      <pc:sldChg chg="add">
        <pc:chgData name="buzdugan artur" userId="1770a38c255ab84c" providerId="LiveId" clId="{5EAB9727-FDD6-4374-9309-1EB3D1D7CE39}" dt="2023-11-07T12:56:47.149" v="6"/>
        <pc:sldMkLst>
          <pc:docMk/>
          <pc:sldMk cId="2786449024" sldId="437"/>
        </pc:sldMkLst>
      </pc:sldChg>
      <pc:sldChg chg="add">
        <pc:chgData name="buzdugan artur" userId="1770a38c255ab84c" providerId="LiveId" clId="{5EAB9727-FDD6-4374-9309-1EB3D1D7CE39}" dt="2023-11-07T12:45:18.165" v="4"/>
        <pc:sldMkLst>
          <pc:docMk/>
          <pc:sldMk cId="0" sldId="45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E1FD0178-63F2-270E-32A7-4DCA067AD789}"/>
              </a:ext>
            </a:extLst>
          </p:cNvPr>
          <p:cNvSpPr>
            <a:spLocks noGrp="1"/>
          </p:cNvSpPr>
          <p:nvPr>
            <p:ph type="ctrTitle"/>
          </p:nvPr>
        </p:nvSpPr>
        <p:spPr>
          <a:xfrm>
            <a:off x="1524000" y="1122363"/>
            <a:ext cx="9144000" cy="2387600"/>
          </a:xfrm>
        </p:spPr>
        <p:txBody>
          <a:bodyPr anchor="b"/>
          <a:lstStyle>
            <a:lvl1pPr algn="ctr">
              <a:defRPr sz="6000"/>
            </a:lvl1pPr>
          </a:lstStyle>
          <a:p>
            <a:r>
              <a:rPr lang="ro-RO"/>
              <a:t>Faceți clic pentru a edita stilul de titlu coordonator</a:t>
            </a:r>
            <a:endParaRPr lang="en-US"/>
          </a:p>
        </p:txBody>
      </p:sp>
      <p:sp>
        <p:nvSpPr>
          <p:cNvPr id="3" name="Subtitlu 2">
            <a:extLst>
              <a:ext uri="{FF2B5EF4-FFF2-40B4-BE49-F238E27FC236}">
                <a16:creationId xmlns:a16="http://schemas.microsoft.com/office/drawing/2014/main" id="{7C76D7C8-A934-34BD-EE32-38660A6BCC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o-RO"/>
              <a:t>Faceți clic pentru a edita stilul de subtitlu coordonator</a:t>
            </a:r>
            <a:endParaRPr lang="en-US"/>
          </a:p>
        </p:txBody>
      </p:sp>
      <p:sp>
        <p:nvSpPr>
          <p:cNvPr id="4" name="Substituent dată 3">
            <a:extLst>
              <a:ext uri="{FF2B5EF4-FFF2-40B4-BE49-F238E27FC236}">
                <a16:creationId xmlns:a16="http://schemas.microsoft.com/office/drawing/2014/main" id="{062364B8-9F2D-5A32-6DE8-8859B16E963B}"/>
              </a:ext>
            </a:extLst>
          </p:cNvPr>
          <p:cNvSpPr>
            <a:spLocks noGrp="1"/>
          </p:cNvSpPr>
          <p:nvPr>
            <p:ph type="dt" sz="half" idx="10"/>
          </p:nvPr>
        </p:nvSpPr>
        <p:spPr/>
        <p:txBody>
          <a:bodyPr/>
          <a:lstStyle/>
          <a:p>
            <a:fld id="{F816CA3E-215B-4CFF-9E48-8496A3A7E3EE}" type="datetimeFigureOut">
              <a:rPr lang="en-US" smtClean="0"/>
              <a:t>11/7/2023</a:t>
            </a:fld>
            <a:endParaRPr lang="en-US"/>
          </a:p>
        </p:txBody>
      </p:sp>
      <p:sp>
        <p:nvSpPr>
          <p:cNvPr id="5" name="Substituent subsol 4">
            <a:extLst>
              <a:ext uri="{FF2B5EF4-FFF2-40B4-BE49-F238E27FC236}">
                <a16:creationId xmlns:a16="http://schemas.microsoft.com/office/drawing/2014/main" id="{CB837F0B-9C1E-CF74-0E4A-F4206EBD08D5}"/>
              </a:ext>
            </a:extLst>
          </p:cNvPr>
          <p:cNvSpPr>
            <a:spLocks noGrp="1"/>
          </p:cNvSpPr>
          <p:nvPr>
            <p:ph type="ftr" sz="quarter" idx="11"/>
          </p:nvPr>
        </p:nvSpPr>
        <p:spPr/>
        <p:txBody>
          <a:bodyPr/>
          <a:lstStyle/>
          <a:p>
            <a:endParaRPr lang="en-US"/>
          </a:p>
        </p:txBody>
      </p:sp>
      <p:sp>
        <p:nvSpPr>
          <p:cNvPr id="6" name="Substituent număr diapozitiv 5">
            <a:extLst>
              <a:ext uri="{FF2B5EF4-FFF2-40B4-BE49-F238E27FC236}">
                <a16:creationId xmlns:a16="http://schemas.microsoft.com/office/drawing/2014/main" id="{07F3CA46-D9B6-6291-EE65-922F65964BDC}"/>
              </a:ext>
            </a:extLst>
          </p:cNvPr>
          <p:cNvSpPr>
            <a:spLocks noGrp="1"/>
          </p:cNvSpPr>
          <p:nvPr>
            <p:ph type="sldNum" sz="quarter" idx="12"/>
          </p:nvPr>
        </p:nvSpPr>
        <p:spPr/>
        <p:txBody>
          <a:bodyPr/>
          <a:lstStyle/>
          <a:p>
            <a:fld id="{A20BE422-1D44-40D5-9575-2F546C4CE0AF}" type="slidenum">
              <a:rPr lang="en-US" smtClean="0"/>
              <a:t>‹#›</a:t>
            </a:fld>
            <a:endParaRPr lang="en-US"/>
          </a:p>
        </p:txBody>
      </p:sp>
    </p:spTree>
    <p:extLst>
      <p:ext uri="{BB962C8B-B14F-4D97-AF65-F5344CB8AC3E}">
        <p14:creationId xmlns:p14="http://schemas.microsoft.com/office/powerpoint/2010/main" val="2935097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5B31CAE8-2736-62BE-4D2F-444D97020D9A}"/>
              </a:ext>
            </a:extLst>
          </p:cNvPr>
          <p:cNvSpPr>
            <a:spLocks noGrp="1"/>
          </p:cNvSpPr>
          <p:nvPr>
            <p:ph type="title"/>
          </p:nvPr>
        </p:nvSpPr>
        <p:spPr/>
        <p:txBody>
          <a:bodyPr/>
          <a:lstStyle/>
          <a:p>
            <a:r>
              <a:rPr lang="ro-RO"/>
              <a:t>Faceți clic pentru a edita stilul de titlu coordonator</a:t>
            </a:r>
            <a:endParaRPr lang="en-US"/>
          </a:p>
        </p:txBody>
      </p:sp>
      <p:sp>
        <p:nvSpPr>
          <p:cNvPr id="3" name="Substituent text vertical 2">
            <a:extLst>
              <a:ext uri="{FF2B5EF4-FFF2-40B4-BE49-F238E27FC236}">
                <a16:creationId xmlns:a16="http://schemas.microsoft.com/office/drawing/2014/main" id="{5F102E4D-CBF8-EC5F-61E9-7964D888EC6C}"/>
              </a:ext>
            </a:extLst>
          </p:cNvPr>
          <p:cNvSpPr>
            <a:spLocks noGrp="1"/>
          </p:cNvSpPr>
          <p:nvPr>
            <p:ph type="body" orient="vert" idx="1"/>
          </p:nvPr>
        </p:nvSpPr>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7C2168C1-A206-A204-E73E-403EE33AA92F}"/>
              </a:ext>
            </a:extLst>
          </p:cNvPr>
          <p:cNvSpPr>
            <a:spLocks noGrp="1"/>
          </p:cNvSpPr>
          <p:nvPr>
            <p:ph type="dt" sz="half" idx="10"/>
          </p:nvPr>
        </p:nvSpPr>
        <p:spPr/>
        <p:txBody>
          <a:bodyPr/>
          <a:lstStyle/>
          <a:p>
            <a:fld id="{F816CA3E-215B-4CFF-9E48-8496A3A7E3EE}" type="datetimeFigureOut">
              <a:rPr lang="en-US" smtClean="0"/>
              <a:t>11/7/2023</a:t>
            </a:fld>
            <a:endParaRPr lang="en-US"/>
          </a:p>
        </p:txBody>
      </p:sp>
      <p:sp>
        <p:nvSpPr>
          <p:cNvPr id="5" name="Substituent subsol 4">
            <a:extLst>
              <a:ext uri="{FF2B5EF4-FFF2-40B4-BE49-F238E27FC236}">
                <a16:creationId xmlns:a16="http://schemas.microsoft.com/office/drawing/2014/main" id="{81802CD4-334D-B08D-B7C8-B7CAF02A3298}"/>
              </a:ext>
            </a:extLst>
          </p:cNvPr>
          <p:cNvSpPr>
            <a:spLocks noGrp="1"/>
          </p:cNvSpPr>
          <p:nvPr>
            <p:ph type="ftr" sz="quarter" idx="11"/>
          </p:nvPr>
        </p:nvSpPr>
        <p:spPr/>
        <p:txBody>
          <a:bodyPr/>
          <a:lstStyle/>
          <a:p>
            <a:endParaRPr lang="en-US"/>
          </a:p>
        </p:txBody>
      </p:sp>
      <p:sp>
        <p:nvSpPr>
          <p:cNvPr id="6" name="Substituent număr diapozitiv 5">
            <a:extLst>
              <a:ext uri="{FF2B5EF4-FFF2-40B4-BE49-F238E27FC236}">
                <a16:creationId xmlns:a16="http://schemas.microsoft.com/office/drawing/2014/main" id="{46566C44-8390-6C63-2A7B-3ADDC16055DA}"/>
              </a:ext>
            </a:extLst>
          </p:cNvPr>
          <p:cNvSpPr>
            <a:spLocks noGrp="1"/>
          </p:cNvSpPr>
          <p:nvPr>
            <p:ph type="sldNum" sz="quarter" idx="12"/>
          </p:nvPr>
        </p:nvSpPr>
        <p:spPr/>
        <p:txBody>
          <a:bodyPr/>
          <a:lstStyle/>
          <a:p>
            <a:fld id="{A20BE422-1D44-40D5-9575-2F546C4CE0AF}" type="slidenum">
              <a:rPr lang="en-US" smtClean="0"/>
              <a:t>‹#›</a:t>
            </a:fld>
            <a:endParaRPr lang="en-US"/>
          </a:p>
        </p:txBody>
      </p:sp>
    </p:spTree>
    <p:extLst>
      <p:ext uri="{BB962C8B-B14F-4D97-AF65-F5344CB8AC3E}">
        <p14:creationId xmlns:p14="http://schemas.microsoft.com/office/powerpoint/2010/main" val="1252264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a:extLst>
              <a:ext uri="{FF2B5EF4-FFF2-40B4-BE49-F238E27FC236}">
                <a16:creationId xmlns:a16="http://schemas.microsoft.com/office/drawing/2014/main" id="{C039B582-CCEB-CE1D-F36A-CA0F669F3E9E}"/>
              </a:ext>
            </a:extLst>
          </p:cNvPr>
          <p:cNvSpPr>
            <a:spLocks noGrp="1"/>
          </p:cNvSpPr>
          <p:nvPr>
            <p:ph type="title" orient="vert"/>
          </p:nvPr>
        </p:nvSpPr>
        <p:spPr>
          <a:xfrm>
            <a:off x="8724900" y="365125"/>
            <a:ext cx="2628900" cy="5811838"/>
          </a:xfrm>
        </p:spPr>
        <p:txBody>
          <a:bodyPr vert="eaVert"/>
          <a:lstStyle/>
          <a:p>
            <a:r>
              <a:rPr lang="ro-RO"/>
              <a:t>Faceți clic pentru a edita stilul de titlu coordonator</a:t>
            </a:r>
            <a:endParaRPr lang="en-US"/>
          </a:p>
        </p:txBody>
      </p:sp>
      <p:sp>
        <p:nvSpPr>
          <p:cNvPr id="3" name="Substituent text vertical 2">
            <a:extLst>
              <a:ext uri="{FF2B5EF4-FFF2-40B4-BE49-F238E27FC236}">
                <a16:creationId xmlns:a16="http://schemas.microsoft.com/office/drawing/2014/main" id="{F0F5A631-EE9F-9BE3-9A99-130B01857296}"/>
              </a:ext>
            </a:extLst>
          </p:cNvPr>
          <p:cNvSpPr>
            <a:spLocks noGrp="1"/>
          </p:cNvSpPr>
          <p:nvPr>
            <p:ph type="body" orient="vert" idx="1"/>
          </p:nvPr>
        </p:nvSpPr>
        <p:spPr>
          <a:xfrm>
            <a:off x="838200" y="365125"/>
            <a:ext cx="7734300" cy="5811838"/>
          </a:xfrm>
        </p:spPr>
        <p:txBody>
          <a:bodyPr vert="eaVert"/>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2B57546A-8214-7DA7-9D92-EB431E712309}"/>
              </a:ext>
            </a:extLst>
          </p:cNvPr>
          <p:cNvSpPr>
            <a:spLocks noGrp="1"/>
          </p:cNvSpPr>
          <p:nvPr>
            <p:ph type="dt" sz="half" idx="10"/>
          </p:nvPr>
        </p:nvSpPr>
        <p:spPr/>
        <p:txBody>
          <a:bodyPr/>
          <a:lstStyle/>
          <a:p>
            <a:fld id="{F816CA3E-215B-4CFF-9E48-8496A3A7E3EE}" type="datetimeFigureOut">
              <a:rPr lang="en-US" smtClean="0"/>
              <a:t>11/7/2023</a:t>
            </a:fld>
            <a:endParaRPr lang="en-US"/>
          </a:p>
        </p:txBody>
      </p:sp>
      <p:sp>
        <p:nvSpPr>
          <p:cNvPr id="5" name="Substituent subsol 4">
            <a:extLst>
              <a:ext uri="{FF2B5EF4-FFF2-40B4-BE49-F238E27FC236}">
                <a16:creationId xmlns:a16="http://schemas.microsoft.com/office/drawing/2014/main" id="{B49B5700-8E54-B10C-8C18-D0A925B64D80}"/>
              </a:ext>
            </a:extLst>
          </p:cNvPr>
          <p:cNvSpPr>
            <a:spLocks noGrp="1"/>
          </p:cNvSpPr>
          <p:nvPr>
            <p:ph type="ftr" sz="quarter" idx="11"/>
          </p:nvPr>
        </p:nvSpPr>
        <p:spPr/>
        <p:txBody>
          <a:bodyPr/>
          <a:lstStyle/>
          <a:p>
            <a:endParaRPr lang="en-US"/>
          </a:p>
        </p:txBody>
      </p:sp>
      <p:sp>
        <p:nvSpPr>
          <p:cNvPr id="6" name="Substituent număr diapozitiv 5">
            <a:extLst>
              <a:ext uri="{FF2B5EF4-FFF2-40B4-BE49-F238E27FC236}">
                <a16:creationId xmlns:a16="http://schemas.microsoft.com/office/drawing/2014/main" id="{810B0DC4-A422-2C94-A9B5-4E8E381F5192}"/>
              </a:ext>
            </a:extLst>
          </p:cNvPr>
          <p:cNvSpPr>
            <a:spLocks noGrp="1"/>
          </p:cNvSpPr>
          <p:nvPr>
            <p:ph type="sldNum" sz="quarter" idx="12"/>
          </p:nvPr>
        </p:nvSpPr>
        <p:spPr/>
        <p:txBody>
          <a:bodyPr/>
          <a:lstStyle/>
          <a:p>
            <a:fld id="{A20BE422-1D44-40D5-9575-2F546C4CE0AF}" type="slidenum">
              <a:rPr lang="en-US" smtClean="0"/>
              <a:t>‹#›</a:t>
            </a:fld>
            <a:endParaRPr lang="en-US"/>
          </a:p>
        </p:txBody>
      </p:sp>
    </p:spTree>
    <p:extLst>
      <p:ext uri="{BB962C8B-B14F-4D97-AF65-F5344CB8AC3E}">
        <p14:creationId xmlns:p14="http://schemas.microsoft.com/office/powerpoint/2010/main" val="1382865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1DA2B9C6-453F-9EFF-5D90-B5C0676CD4CB}"/>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a16="http://schemas.microsoft.com/office/drawing/2014/main" id="{F4CA6FE1-17E2-DD5E-1E6E-D7A427D3624A}"/>
              </a:ext>
            </a:extLst>
          </p:cNvPr>
          <p:cNvSpPr>
            <a:spLocks noGrp="1"/>
          </p:cNvSpPr>
          <p:nvPr>
            <p:ph idx="1"/>
          </p:nvPr>
        </p:nvSpPr>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E93212A6-4820-5ACB-D66D-5CF7538D280B}"/>
              </a:ext>
            </a:extLst>
          </p:cNvPr>
          <p:cNvSpPr>
            <a:spLocks noGrp="1"/>
          </p:cNvSpPr>
          <p:nvPr>
            <p:ph type="dt" sz="half" idx="10"/>
          </p:nvPr>
        </p:nvSpPr>
        <p:spPr/>
        <p:txBody>
          <a:bodyPr/>
          <a:lstStyle/>
          <a:p>
            <a:fld id="{F816CA3E-215B-4CFF-9E48-8496A3A7E3EE}" type="datetimeFigureOut">
              <a:rPr lang="en-US" smtClean="0"/>
              <a:t>11/7/2023</a:t>
            </a:fld>
            <a:endParaRPr lang="en-US"/>
          </a:p>
        </p:txBody>
      </p:sp>
      <p:sp>
        <p:nvSpPr>
          <p:cNvPr id="5" name="Substituent subsol 4">
            <a:extLst>
              <a:ext uri="{FF2B5EF4-FFF2-40B4-BE49-F238E27FC236}">
                <a16:creationId xmlns:a16="http://schemas.microsoft.com/office/drawing/2014/main" id="{B6B3E412-9CBE-1160-7491-B62EA53B7E18}"/>
              </a:ext>
            </a:extLst>
          </p:cNvPr>
          <p:cNvSpPr>
            <a:spLocks noGrp="1"/>
          </p:cNvSpPr>
          <p:nvPr>
            <p:ph type="ftr" sz="quarter" idx="11"/>
          </p:nvPr>
        </p:nvSpPr>
        <p:spPr/>
        <p:txBody>
          <a:bodyPr/>
          <a:lstStyle/>
          <a:p>
            <a:endParaRPr lang="en-US"/>
          </a:p>
        </p:txBody>
      </p:sp>
      <p:sp>
        <p:nvSpPr>
          <p:cNvPr id="6" name="Substituent număr diapozitiv 5">
            <a:extLst>
              <a:ext uri="{FF2B5EF4-FFF2-40B4-BE49-F238E27FC236}">
                <a16:creationId xmlns:a16="http://schemas.microsoft.com/office/drawing/2014/main" id="{17289A1F-01DE-7559-E283-E6490F6A75E6}"/>
              </a:ext>
            </a:extLst>
          </p:cNvPr>
          <p:cNvSpPr>
            <a:spLocks noGrp="1"/>
          </p:cNvSpPr>
          <p:nvPr>
            <p:ph type="sldNum" sz="quarter" idx="12"/>
          </p:nvPr>
        </p:nvSpPr>
        <p:spPr/>
        <p:txBody>
          <a:bodyPr/>
          <a:lstStyle/>
          <a:p>
            <a:fld id="{A20BE422-1D44-40D5-9575-2F546C4CE0AF}" type="slidenum">
              <a:rPr lang="en-US" smtClean="0"/>
              <a:t>‹#›</a:t>
            </a:fld>
            <a:endParaRPr lang="en-US"/>
          </a:p>
        </p:txBody>
      </p:sp>
    </p:spTree>
    <p:extLst>
      <p:ext uri="{BB962C8B-B14F-4D97-AF65-F5344CB8AC3E}">
        <p14:creationId xmlns:p14="http://schemas.microsoft.com/office/powerpoint/2010/main" val="564444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B75F3D3C-8FC1-EC29-B5C2-72AB27F6F63C}"/>
              </a:ext>
            </a:extLst>
          </p:cNvPr>
          <p:cNvSpPr>
            <a:spLocks noGrp="1"/>
          </p:cNvSpPr>
          <p:nvPr>
            <p:ph type="title"/>
          </p:nvPr>
        </p:nvSpPr>
        <p:spPr>
          <a:xfrm>
            <a:off x="831850" y="1709738"/>
            <a:ext cx="10515600" cy="2852737"/>
          </a:xfrm>
        </p:spPr>
        <p:txBody>
          <a:bodyPr anchor="b"/>
          <a:lstStyle>
            <a:lvl1pPr>
              <a:defRPr sz="6000"/>
            </a:lvl1pPr>
          </a:lstStyle>
          <a:p>
            <a:r>
              <a:rPr lang="ro-RO"/>
              <a:t>Faceți clic pentru a edita stilul de titlu coordonator</a:t>
            </a:r>
            <a:endParaRPr lang="en-US"/>
          </a:p>
        </p:txBody>
      </p:sp>
      <p:sp>
        <p:nvSpPr>
          <p:cNvPr id="3" name="Substituent text 2">
            <a:extLst>
              <a:ext uri="{FF2B5EF4-FFF2-40B4-BE49-F238E27FC236}">
                <a16:creationId xmlns:a16="http://schemas.microsoft.com/office/drawing/2014/main" id="{E6192B85-08C1-6D63-2040-AA2C094C88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o-RO"/>
              <a:t>Faceţi clic pentru a edita Master stiluri text</a:t>
            </a:r>
          </a:p>
        </p:txBody>
      </p:sp>
      <p:sp>
        <p:nvSpPr>
          <p:cNvPr id="4" name="Substituent dată 3">
            <a:extLst>
              <a:ext uri="{FF2B5EF4-FFF2-40B4-BE49-F238E27FC236}">
                <a16:creationId xmlns:a16="http://schemas.microsoft.com/office/drawing/2014/main" id="{13712F8F-AC3A-A214-1C13-8D180DCAFCE7}"/>
              </a:ext>
            </a:extLst>
          </p:cNvPr>
          <p:cNvSpPr>
            <a:spLocks noGrp="1"/>
          </p:cNvSpPr>
          <p:nvPr>
            <p:ph type="dt" sz="half" idx="10"/>
          </p:nvPr>
        </p:nvSpPr>
        <p:spPr/>
        <p:txBody>
          <a:bodyPr/>
          <a:lstStyle/>
          <a:p>
            <a:fld id="{F816CA3E-215B-4CFF-9E48-8496A3A7E3EE}" type="datetimeFigureOut">
              <a:rPr lang="en-US" smtClean="0"/>
              <a:t>11/7/2023</a:t>
            </a:fld>
            <a:endParaRPr lang="en-US"/>
          </a:p>
        </p:txBody>
      </p:sp>
      <p:sp>
        <p:nvSpPr>
          <p:cNvPr id="5" name="Substituent subsol 4">
            <a:extLst>
              <a:ext uri="{FF2B5EF4-FFF2-40B4-BE49-F238E27FC236}">
                <a16:creationId xmlns:a16="http://schemas.microsoft.com/office/drawing/2014/main" id="{BC13FFFE-C35E-D2E8-51CE-FE9EFC17C2B8}"/>
              </a:ext>
            </a:extLst>
          </p:cNvPr>
          <p:cNvSpPr>
            <a:spLocks noGrp="1"/>
          </p:cNvSpPr>
          <p:nvPr>
            <p:ph type="ftr" sz="quarter" idx="11"/>
          </p:nvPr>
        </p:nvSpPr>
        <p:spPr/>
        <p:txBody>
          <a:bodyPr/>
          <a:lstStyle/>
          <a:p>
            <a:endParaRPr lang="en-US"/>
          </a:p>
        </p:txBody>
      </p:sp>
      <p:sp>
        <p:nvSpPr>
          <p:cNvPr id="6" name="Substituent număr diapozitiv 5">
            <a:extLst>
              <a:ext uri="{FF2B5EF4-FFF2-40B4-BE49-F238E27FC236}">
                <a16:creationId xmlns:a16="http://schemas.microsoft.com/office/drawing/2014/main" id="{6D017ACB-7AFA-B369-AF7A-C81FAB96ED30}"/>
              </a:ext>
            </a:extLst>
          </p:cNvPr>
          <p:cNvSpPr>
            <a:spLocks noGrp="1"/>
          </p:cNvSpPr>
          <p:nvPr>
            <p:ph type="sldNum" sz="quarter" idx="12"/>
          </p:nvPr>
        </p:nvSpPr>
        <p:spPr/>
        <p:txBody>
          <a:bodyPr/>
          <a:lstStyle/>
          <a:p>
            <a:fld id="{A20BE422-1D44-40D5-9575-2F546C4CE0AF}" type="slidenum">
              <a:rPr lang="en-US" smtClean="0"/>
              <a:t>‹#›</a:t>
            </a:fld>
            <a:endParaRPr lang="en-US"/>
          </a:p>
        </p:txBody>
      </p:sp>
    </p:spTree>
    <p:extLst>
      <p:ext uri="{BB962C8B-B14F-4D97-AF65-F5344CB8AC3E}">
        <p14:creationId xmlns:p14="http://schemas.microsoft.com/office/powerpoint/2010/main" val="2770559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84C90CD0-37BA-85B8-D742-C84F87AF5D9F}"/>
              </a:ext>
            </a:extLst>
          </p:cNvPr>
          <p:cNvSpPr>
            <a:spLocks noGrp="1"/>
          </p:cNvSpPr>
          <p:nvPr>
            <p:ph type="title"/>
          </p:nvPr>
        </p:nvSpPr>
        <p:spPr/>
        <p:txBody>
          <a:bodyPr/>
          <a:lstStyle/>
          <a:p>
            <a:r>
              <a:rPr lang="ro-RO"/>
              <a:t>Faceți clic pentru a edita stilul de titlu coordonator</a:t>
            </a:r>
            <a:endParaRPr lang="en-US"/>
          </a:p>
        </p:txBody>
      </p:sp>
      <p:sp>
        <p:nvSpPr>
          <p:cNvPr id="3" name="Substituent conținut 2">
            <a:extLst>
              <a:ext uri="{FF2B5EF4-FFF2-40B4-BE49-F238E27FC236}">
                <a16:creationId xmlns:a16="http://schemas.microsoft.com/office/drawing/2014/main" id="{555E4736-CECF-C649-EE5C-23A6EF9AF23D}"/>
              </a:ext>
            </a:extLst>
          </p:cNvPr>
          <p:cNvSpPr>
            <a:spLocks noGrp="1"/>
          </p:cNvSpPr>
          <p:nvPr>
            <p:ph sz="half" idx="1"/>
          </p:nvPr>
        </p:nvSpPr>
        <p:spPr>
          <a:xfrm>
            <a:off x="838200" y="1825625"/>
            <a:ext cx="51816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conținut 3">
            <a:extLst>
              <a:ext uri="{FF2B5EF4-FFF2-40B4-BE49-F238E27FC236}">
                <a16:creationId xmlns:a16="http://schemas.microsoft.com/office/drawing/2014/main" id="{69DD512E-D93E-8347-EA1A-0A1D9B412873}"/>
              </a:ext>
            </a:extLst>
          </p:cNvPr>
          <p:cNvSpPr>
            <a:spLocks noGrp="1"/>
          </p:cNvSpPr>
          <p:nvPr>
            <p:ph sz="half" idx="2"/>
          </p:nvPr>
        </p:nvSpPr>
        <p:spPr>
          <a:xfrm>
            <a:off x="6172200" y="1825625"/>
            <a:ext cx="5181600" cy="435133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dată 4">
            <a:extLst>
              <a:ext uri="{FF2B5EF4-FFF2-40B4-BE49-F238E27FC236}">
                <a16:creationId xmlns:a16="http://schemas.microsoft.com/office/drawing/2014/main" id="{7EA7CEF3-B3F1-B563-0D9D-44EF5A448DEF}"/>
              </a:ext>
            </a:extLst>
          </p:cNvPr>
          <p:cNvSpPr>
            <a:spLocks noGrp="1"/>
          </p:cNvSpPr>
          <p:nvPr>
            <p:ph type="dt" sz="half" idx="10"/>
          </p:nvPr>
        </p:nvSpPr>
        <p:spPr/>
        <p:txBody>
          <a:bodyPr/>
          <a:lstStyle/>
          <a:p>
            <a:fld id="{F816CA3E-215B-4CFF-9E48-8496A3A7E3EE}" type="datetimeFigureOut">
              <a:rPr lang="en-US" smtClean="0"/>
              <a:t>11/7/2023</a:t>
            </a:fld>
            <a:endParaRPr lang="en-US"/>
          </a:p>
        </p:txBody>
      </p:sp>
      <p:sp>
        <p:nvSpPr>
          <p:cNvPr id="6" name="Substituent subsol 5">
            <a:extLst>
              <a:ext uri="{FF2B5EF4-FFF2-40B4-BE49-F238E27FC236}">
                <a16:creationId xmlns:a16="http://schemas.microsoft.com/office/drawing/2014/main" id="{26711409-D460-D5DE-6C4A-51D1201CABAA}"/>
              </a:ext>
            </a:extLst>
          </p:cNvPr>
          <p:cNvSpPr>
            <a:spLocks noGrp="1"/>
          </p:cNvSpPr>
          <p:nvPr>
            <p:ph type="ftr" sz="quarter" idx="11"/>
          </p:nvPr>
        </p:nvSpPr>
        <p:spPr/>
        <p:txBody>
          <a:bodyPr/>
          <a:lstStyle/>
          <a:p>
            <a:endParaRPr lang="en-US"/>
          </a:p>
        </p:txBody>
      </p:sp>
      <p:sp>
        <p:nvSpPr>
          <p:cNvPr id="7" name="Substituent număr diapozitiv 6">
            <a:extLst>
              <a:ext uri="{FF2B5EF4-FFF2-40B4-BE49-F238E27FC236}">
                <a16:creationId xmlns:a16="http://schemas.microsoft.com/office/drawing/2014/main" id="{6C5C8EE3-7433-88ED-E9FB-CFDC3B1847A2}"/>
              </a:ext>
            </a:extLst>
          </p:cNvPr>
          <p:cNvSpPr>
            <a:spLocks noGrp="1"/>
          </p:cNvSpPr>
          <p:nvPr>
            <p:ph type="sldNum" sz="quarter" idx="12"/>
          </p:nvPr>
        </p:nvSpPr>
        <p:spPr/>
        <p:txBody>
          <a:bodyPr/>
          <a:lstStyle/>
          <a:p>
            <a:fld id="{A20BE422-1D44-40D5-9575-2F546C4CE0AF}" type="slidenum">
              <a:rPr lang="en-US" smtClean="0"/>
              <a:t>‹#›</a:t>
            </a:fld>
            <a:endParaRPr lang="en-US"/>
          </a:p>
        </p:txBody>
      </p:sp>
    </p:spTree>
    <p:extLst>
      <p:ext uri="{BB962C8B-B14F-4D97-AF65-F5344CB8AC3E}">
        <p14:creationId xmlns:p14="http://schemas.microsoft.com/office/powerpoint/2010/main" val="3634072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E0120030-5F42-5CC5-B71A-E51246922C7A}"/>
              </a:ext>
            </a:extLst>
          </p:cNvPr>
          <p:cNvSpPr>
            <a:spLocks noGrp="1"/>
          </p:cNvSpPr>
          <p:nvPr>
            <p:ph type="title"/>
          </p:nvPr>
        </p:nvSpPr>
        <p:spPr>
          <a:xfrm>
            <a:off x="839788" y="365125"/>
            <a:ext cx="10515600" cy="1325563"/>
          </a:xfrm>
        </p:spPr>
        <p:txBody>
          <a:bodyPr/>
          <a:lstStyle/>
          <a:p>
            <a:r>
              <a:rPr lang="ro-RO"/>
              <a:t>Faceți clic pentru a edita stilul de titlu coordonator</a:t>
            </a:r>
            <a:endParaRPr lang="en-US"/>
          </a:p>
        </p:txBody>
      </p:sp>
      <p:sp>
        <p:nvSpPr>
          <p:cNvPr id="3" name="Substituent text 2">
            <a:extLst>
              <a:ext uri="{FF2B5EF4-FFF2-40B4-BE49-F238E27FC236}">
                <a16:creationId xmlns:a16="http://schemas.microsoft.com/office/drawing/2014/main" id="{54A066B7-FE2B-8B62-E622-B05E225380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4" name="Substituent conținut 3">
            <a:extLst>
              <a:ext uri="{FF2B5EF4-FFF2-40B4-BE49-F238E27FC236}">
                <a16:creationId xmlns:a16="http://schemas.microsoft.com/office/drawing/2014/main" id="{998F64CC-B58D-7EE5-937C-E8E7AE73BAA3}"/>
              </a:ext>
            </a:extLst>
          </p:cNvPr>
          <p:cNvSpPr>
            <a:spLocks noGrp="1"/>
          </p:cNvSpPr>
          <p:nvPr>
            <p:ph sz="half" idx="2"/>
          </p:nvPr>
        </p:nvSpPr>
        <p:spPr>
          <a:xfrm>
            <a:off x="839788" y="2505075"/>
            <a:ext cx="5157787"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5" name="Substituent text 4">
            <a:extLst>
              <a:ext uri="{FF2B5EF4-FFF2-40B4-BE49-F238E27FC236}">
                <a16:creationId xmlns:a16="http://schemas.microsoft.com/office/drawing/2014/main" id="{B312D22F-6A33-7B12-89AD-8A7CAE43CC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a:t>Faceţi clic pentru a edita Master stiluri text</a:t>
            </a:r>
          </a:p>
        </p:txBody>
      </p:sp>
      <p:sp>
        <p:nvSpPr>
          <p:cNvPr id="6" name="Substituent conținut 5">
            <a:extLst>
              <a:ext uri="{FF2B5EF4-FFF2-40B4-BE49-F238E27FC236}">
                <a16:creationId xmlns:a16="http://schemas.microsoft.com/office/drawing/2014/main" id="{7CA274E5-2C92-EC4D-6DA6-827E8594B532}"/>
              </a:ext>
            </a:extLst>
          </p:cNvPr>
          <p:cNvSpPr>
            <a:spLocks noGrp="1"/>
          </p:cNvSpPr>
          <p:nvPr>
            <p:ph sz="quarter" idx="4"/>
          </p:nvPr>
        </p:nvSpPr>
        <p:spPr>
          <a:xfrm>
            <a:off x="6172200" y="2505075"/>
            <a:ext cx="5183188" cy="3684588"/>
          </a:xfrm>
        </p:spPr>
        <p:txBody>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7" name="Substituent dată 6">
            <a:extLst>
              <a:ext uri="{FF2B5EF4-FFF2-40B4-BE49-F238E27FC236}">
                <a16:creationId xmlns:a16="http://schemas.microsoft.com/office/drawing/2014/main" id="{8038C18C-33CF-7B7F-A29E-6D767252B3B2}"/>
              </a:ext>
            </a:extLst>
          </p:cNvPr>
          <p:cNvSpPr>
            <a:spLocks noGrp="1"/>
          </p:cNvSpPr>
          <p:nvPr>
            <p:ph type="dt" sz="half" idx="10"/>
          </p:nvPr>
        </p:nvSpPr>
        <p:spPr/>
        <p:txBody>
          <a:bodyPr/>
          <a:lstStyle/>
          <a:p>
            <a:fld id="{F816CA3E-215B-4CFF-9E48-8496A3A7E3EE}" type="datetimeFigureOut">
              <a:rPr lang="en-US" smtClean="0"/>
              <a:t>11/7/2023</a:t>
            </a:fld>
            <a:endParaRPr lang="en-US"/>
          </a:p>
        </p:txBody>
      </p:sp>
      <p:sp>
        <p:nvSpPr>
          <p:cNvPr id="8" name="Substituent subsol 7">
            <a:extLst>
              <a:ext uri="{FF2B5EF4-FFF2-40B4-BE49-F238E27FC236}">
                <a16:creationId xmlns:a16="http://schemas.microsoft.com/office/drawing/2014/main" id="{FBC376F5-4BD3-5BE0-595F-EBB166978109}"/>
              </a:ext>
            </a:extLst>
          </p:cNvPr>
          <p:cNvSpPr>
            <a:spLocks noGrp="1"/>
          </p:cNvSpPr>
          <p:nvPr>
            <p:ph type="ftr" sz="quarter" idx="11"/>
          </p:nvPr>
        </p:nvSpPr>
        <p:spPr/>
        <p:txBody>
          <a:bodyPr/>
          <a:lstStyle/>
          <a:p>
            <a:endParaRPr lang="en-US"/>
          </a:p>
        </p:txBody>
      </p:sp>
      <p:sp>
        <p:nvSpPr>
          <p:cNvPr id="9" name="Substituent număr diapozitiv 8">
            <a:extLst>
              <a:ext uri="{FF2B5EF4-FFF2-40B4-BE49-F238E27FC236}">
                <a16:creationId xmlns:a16="http://schemas.microsoft.com/office/drawing/2014/main" id="{368B4903-4166-32D8-3877-F66E2C4A4F79}"/>
              </a:ext>
            </a:extLst>
          </p:cNvPr>
          <p:cNvSpPr>
            <a:spLocks noGrp="1"/>
          </p:cNvSpPr>
          <p:nvPr>
            <p:ph type="sldNum" sz="quarter" idx="12"/>
          </p:nvPr>
        </p:nvSpPr>
        <p:spPr/>
        <p:txBody>
          <a:bodyPr/>
          <a:lstStyle/>
          <a:p>
            <a:fld id="{A20BE422-1D44-40D5-9575-2F546C4CE0AF}" type="slidenum">
              <a:rPr lang="en-US" smtClean="0"/>
              <a:t>‹#›</a:t>
            </a:fld>
            <a:endParaRPr lang="en-US"/>
          </a:p>
        </p:txBody>
      </p:sp>
    </p:spTree>
    <p:extLst>
      <p:ext uri="{BB962C8B-B14F-4D97-AF65-F5344CB8AC3E}">
        <p14:creationId xmlns:p14="http://schemas.microsoft.com/office/powerpoint/2010/main" val="3888273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13C9EFFF-5F52-7447-0DBB-7EBFBA39BCC4}"/>
              </a:ext>
            </a:extLst>
          </p:cNvPr>
          <p:cNvSpPr>
            <a:spLocks noGrp="1"/>
          </p:cNvSpPr>
          <p:nvPr>
            <p:ph type="title"/>
          </p:nvPr>
        </p:nvSpPr>
        <p:spPr/>
        <p:txBody>
          <a:bodyPr/>
          <a:lstStyle/>
          <a:p>
            <a:r>
              <a:rPr lang="ro-RO"/>
              <a:t>Faceți clic pentru a edita stilul de titlu coordonator</a:t>
            </a:r>
            <a:endParaRPr lang="en-US"/>
          </a:p>
        </p:txBody>
      </p:sp>
      <p:sp>
        <p:nvSpPr>
          <p:cNvPr id="3" name="Substituent dată 2">
            <a:extLst>
              <a:ext uri="{FF2B5EF4-FFF2-40B4-BE49-F238E27FC236}">
                <a16:creationId xmlns:a16="http://schemas.microsoft.com/office/drawing/2014/main" id="{B74655EE-F2FF-8950-5101-5A163AAC6F7B}"/>
              </a:ext>
            </a:extLst>
          </p:cNvPr>
          <p:cNvSpPr>
            <a:spLocks noGrp="1"/>
          </p:cNvSpPr>
          <p:nvPr>
            <p:ph type="dt" sz="half" idx="10"/>
          </p:nvPr>
        </p:nvSpPr>
        <p:spPr/>
        <p:txBody>
          <a:bodyPr/>
          <a:lstStyle/>
          <a:p>
            <a:fld id="{F816CA3E-215B-4CFF-9E48-8496A3A7E3EE}" type="datetimeFigureOut">
              <a:rPr lang="en-US" smtClean="0"/>
              <a:t>11/7/2023</a:t>
            </a:fld>
            <a:endParaRPr lang="en-US"/>
          </a:p>
        </p:txBody>
      </p:sp>
      <p:sp>
        <p:nvSpPr>
          <p:cNvPr id="4" name="Substituent subsol 3">
            <a:extLst>
              <a:ext uri="{FF2B5EF4-FFF2-40B4-BE49-F238E27FC236}">
                <a16:creationId xmlns:a16="http://schemas.microsoft.com/office/drawing/2014/main" id="{8F1F6FA1-9872-23E1-4FAD-4E178B9BF0EC}"/>
              </a:ext>
            </a:extLst>
          </p:cNvPr>
          <p:cNvSpPr>
            <a:spLocks noGrp="1"/>
          </p:cNvSpPr>
          <p:nvPr>
            <p:ph type="ftr" sz="quarter" idx="11"/>
          </p:nvPr>
        </p:nvSpPr>
        <p:spPr/>
        <p:txBody>
          <a:bodyPr/>
          <a:lstStyle/>
          <a:p>
            <a:endParaRPr lang="en-US"/>
          </a:p>
        </p:txBody>
      </p:sp>
      <p:sp>
        <p:nvSpPr>
          <p:cNvPr id="5" name="Substituent număr diapozitiv 4">
            <a:extLst>
              <a:ext uri="{FF2B5EF4-FFF2-40B4-BE49-F238E27FC236}">
                <a16:creationId xmlns:a16="http://schemas.microsoft.com/office/drawing/2014/main" id="{7785E5FA-E11E-BA18-BAB4-F5C129A36201}"/>
              </a:ext>
            </a:extLst>
          </p:cNvPr>
          <p:cNvSpPr>
            <a:spLocks noGrp="1"/>
          </p:cNvSpPr>
          <p:nvPr>
            <p:ph type="sldNum" sz="quarter" idx="12"/>
          </p:nvPr>
        </p:nvSpPr>
        <p:spPr/>
        <p:txBody>
          <a:bodyPr/>
          <a:lstStyle/>
          <a:p>
            <a:fld id="{A20BE422-1D44-40D5-9575-2F546C4CE0AF}" type="slidenum">
              <a:rPr lang="en-US" smtClean="0"/>
              <a:t>‹#›</a:t>
            </a:fld>
            <a:endParaRPr lang="en-US"/>
          </a:p>
        </p:txBody>
      </p:sp>
    </p:spTree>
    <p:extLst>
      <p:ext uri="{BB962C8B-B14F-4D97-AF65-F5344CB8AC3E}">
        <p14:creationId xmlns:p14="http://schemas.microsoft.com/office/powerpoint/2010/main" val="1593018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a:extLst>
              <a:ext uri="{FF2B5EF4-FFF2-40B4-BE49-F238E27FC236}">
                <a16:creationId xmlns:a16="http://schemas.microsoft.com/office/drawing/2014/main" id="{45F4EC98-5151-CEEF-FC7A-DA9D717ABF53}"/>
              </a:ext>
            </a:extLst>
          </p:cNvPr>
          <p:cNvSpPr>
            <a:spLocks noGrp="1"/>
          </p:cNvSpPr>
          <p:nvPr>
            <p:ph type="dt" sz="half" idx="10"/>
          </p:nvPr>
        </p:nvSpPr>
        <p:spPr/>
        <p:txBody>
          <a:bodyPr/>
          <a:lstStyle/>
          <a:p>
            <a:fld id="{F816CA3E-215B-4CFF-9E48-8496A3A7E3EE}" type="datetimeFigureOut">
              <a:rPr lang="en-US" smtClean="0"/>
              <a:t>11/7/2023</a:t>
            </a:fld>
            <a:endParaRPr lang="en-US"/>
          </a:p>
        </p:txBody>
      </p:sp>
      <p:sp>
        <p:nvSpPr>
          <p:cNvPr id="3" name="Substituent subsol 2">
            <a:extLst>
              <a:ext uri="{FF2B5EF4-FFF2-40B4-BE49-F238E27FC236}">
                <a16:creationId xmlns:a16="http://schemas.microsoft.com/office/drawing/2014/main" id="{E0D73912-40B4-8435-C7E7-06157FCAD273}"/>
              </a:ext>
            </a:extLst>
          </p:cNvPr>
          <p:cNvSpPr>
            <a:spLocks noGrp="1"/>
          </p:cNvSpPr>
          <p:nvPr>
            <p:ph type="ftr" sz="quarter" idx="11"/>
          </p:nvPr>
        </p:nvSpPr>
        <p:spPr/>
        <p:txBody>
          <a:bodyPr/>
          <a:lstStyle/>
          <a:p>
            <a:endParaRPr lang="en-US"/>
          </a:p>
        </p:txBody>
      </p:sp>
      <p:sp>
        <p:nvSpPr>
          <p:cNvPr id="4" name="Substituent număr diapozitiv 3">
            <a:extLst>
              <a:ext uri="{FF2B5EF4-FFF2-40B4-BE49-F238E27FC236}">
                <a16:creationId xmlns:a16="http://schemas.microsoft.com/office/drawing/2014/main" id="{91435006-A81D-B39C-E78F-B4C204EB40FC}"/>
              </a:ext>
            </a:extLst>
          </p:cNvPr>
          <p:cNvSpPr>
            <a:spLocks noGrp="1"/>
          </p:cNvSpPr>
          <p:nvPr>
            <p:ph type="sldNum" sz="quarter" idx="12"/>
          </p:nvPr>
        </p:nvSpPr>
        <p:spPr/>
        <p:txBody>
          <a:bodyPr/>
          <a:lstStyle/>
          <a:p>
            <a:fld id="{A20BE422-1D44-40D5-9575-2F546C4CE0AF}" type="slidenum">
              <a:rPr lang="en-US" smtClean="0"/>
              <a:t>‹#›</a:t>
            </a:fld>
            <a:endParaRPr lang="en-US"/>
          </a:p>
        </p:txBody>
      </p:sp>
    </p:spTree>
    <p:extLst>
      <p:ext uri="{BB962C8B-B14F-4D97-AF65-F5344CB8AC3E}">
        <p14:creationId xmlns:p14="http://schemas.microsoft.com/office/powerpoint/2010/main" val="513293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D2670FDE-232A-BCFC-F184-1CB011868B4F}"/>
              </a:ext>
            </a:extLst>
          </p:cNvPr>
          <p:cNvSpPr>
            <a:spLocks noGrp="1"/>
          </p:cNvSpPr>
          <p:nvPr>
            <p:ph type="title"/>
          </p:nvPr>
        </p:nvSpPr>
        <p:spPr>
          <a:xfrm>
            <a:off x="839788" y="457200"/>
            <a:ext cx="3932237" cy="1600200"/>
          </a:xfrm>
        </p:spPr>
        <p:txBody>
          <a:bodyPr anchor="b"/>
          <a:lstStyle>
            <a:lvl1pPr>
              <a:defRPr sz="3200"/>
            </a:lvl1pPr>
          </a:lstStyle>
          <a:p>
            <a:r>
              <a:rPr lang="ro-RO"/>
              <a:t>Faceți clic pentru a edita stilul de titlu coordonator</a:t>
            </a:r>
            <a:endParaRPr lang="en-US"/>
          </a:p>
        </p:txBody>
      </p:sp>
      <p:sp>
        <p:nvSpPr>
          <p:cNvPr id="3" name="Substituent conținut 2">
            <a:extLst>
              <a:ext uri="{FF2B5EF4-FFF2-40B4-BE49-F238E27FC236}">
                <a16:creationId xmlns:a16="http://schemas.microsoft.com/office/drawing/2014/main" id="{7D5073D7-7F0D-220B-7B42-1F4BDF8D49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text 3">
            <a:extLst>
              <a:ext uri="{FF2B5EF4-FFF2-40B4-BE49-F238E27FC236}">
                <a16:creationId xmlns:a16="http://schemas.microsoft.com/office/drawing/2014/main" id="{7D5BEF02-27A0-6C35-AC76-BE6E742922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a16="http://schemas.microsoft.com/office/drawing/2014/main" id="{19AF2BEE-74D6-F43D-946A-4A8B461E15F4}"/>
              </a:ext>
            </a:extLst>
          </p:cNvPr>
          <p:cNvSpPr>
            <a:spLocks noGrp="1"/>
          </p:cNvSpPr>
          <p:nvPr>
            <p:ph type="dt" sz="half" idx="10"/>
          </p:nvPr>
        </p:nvSpPr>
        <p:spPr/>
        <p:txBody>
          <a:bodyPr/>
          <a:lstStyle/>
          <a:p>
            <a:fld id="{F816CA3E-215B-4CFF-9E48-8496A3A7E3EE}" type="datetimeFigureOut">
              <a:rPr lang="en-US" smtClean="0"/>
              <a:t>11/7/2023</a:t>
            </a:fld>
            <a:endParaRPr lang="en-US"/>
          </a:p>
        </p:txBody>
      </p:sp>
      <p:sp>
        <p:nvSpPr>
          <p:cNvPr id="6" name="Substituent subsol 5">
            <a:extLst>
              <a:ext uri="{FF2B5EF4-FFF2-40B4-BE49-F238E27FC236}">
                <a16:creationId xmlns:a16="http://schemas.microsoft.com/office/drawing/2014/main" id="{98B2EC20-5C06-3AB1-F7D7-49BFDD7F49EE}"/>
              </a:ext>
            </a:extLst>
          </p:cNvPr>
          <p:cNvSpPr>
            <a:spLocks noGrp="1"/>
          </p:cNvSpPr>
          <p:nvPr>
            <p:ph type="ftr" sz="quarter" idx="11"/>
          </p:nvPr>
        </p:nvSpPr>
        <p:spPr/>
        <p:txBody>
          <a:bodyPr/>
          <a:lstStyle/>
          <a:p>
            <a:endParaRPr lang="en-US"/>
          </a:p>
        </p:txBody>
      </p:sp>
      <p:sp>
        <p:nvSpPr>
          <p:cNvPr id="7" name="Substituent număr diapozitiv 6">
            <a:extLst>
              <a:ext uri="{FF2B5EF4-FFF2-40B4-BE49-F238E27FC236}">
                <a16:creationId xmlns:a16="http://schemas.microsoft.com/office/drawing/2014/main" id="{FA68BC0A-578B-AC21-BEB6-19E5EFF1AA69}"/>
              </a:ext>
            </a:extLst>
          </p:cNvPr>
          <p:cNvSpPr>
            <a:spLocks noGrp="1"/>
          </p:cNvSpPr>
          <p:nvPr>
            <p:ph type="sldNum" sz="quarter" idx="12"/>
          </p:nvPr>
        </p:nvSpPr>
        <p:spPr/>
        <p:txBody>
          <a:bodyPr/>
          <a:lstStyle/>
          <a:p>
            <a:fld id="{A20BE422-1D44-40D5-9575-2F546C4CE0AF}" type="slidenum">
              <a:rPr lang="en-US" smtClean="0"/>
              <a:t>‹#›</a:t>
            </a:fld>
            <a:endParaRPr lang="en-US"/>
          </a:p>
        </p:txBody>
      </p:sp>
    </p:spTree>
    <p:extLst>
      <p:ext uri="{BB962C8B-B14F-4D97-AF65-F5344CB8AC3E}">
        <p14:creationId xmlns:p14="http://schemas.microsoft.com/office/powerpoint/2010/main" val="2709677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3260FC45-92D0-072A-CCB6-8C992EDEEB57}"/>
              </a:ext>
            </a:extLst>
          </p:cNvPr>
          <p:cNvSpPr>
            <a:spLocks noGrp="1"/>
          </p:cNvSpPr>
          <p:nvPr>
            <p:ph type="title"/>
          </p:nvPr>
        </p:nvSpPr>
        <p:spPr>
          <a:xfrm>
            <a:off x="839788" y="457200"/>
            <a:ext cx="3932237" cy="1600200"/>
          </a:xfrm>
        </p:spPr>
        <p:txBody>
          <a:bodyPr anchor="b"/>
          <a:lstStyle>
            <a:lvl1pPr>
              <a:defRPr sz="3200"/>
            </a:lvl1pPr>
          </a:lstStyle>
          <a:p>
            <a:r>
              <a:rPr lang="ro-RO"/>
              <a:t>Faceți clic pentru a edita stilul de titlu coordonator</a:t>
            </a:r>
            <a:endParaRPr lang="en-US"/>
          </a:p>
        </p:txBody>
      </p:sp>
      <p:sp>
        <p:nvSpPr>
          <p:cNvPr id="3" name="Substituent imagine 2">
            <a:extLst>
              <a:ext uri="{FF2B5EF4-FFF2-40B4-BE49-F238E27FC236}">
                <a16:creationId xmlns:a16="http://schemas.microsoft.com/office/drawing/2014/main" id="{6B32AEE3-106B-0863-6AF1-71E6A1FF12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ubstituent text 3">
            <a:extLst>
              <a:ext uri="{FF2B5EF4-FFF2-40B4-BE49-F238E27FC236}">
                <a16:creationId xmlns:a16="http://schemas.microsoft.com/office/drawing/2014/main" id="{D68D1ED2-31B8-1906-4B48-8BCED2D56F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a:t>Faceţi clic pentru a edita Master stiluri text</a:t>
            </a:r>
          </a:p>
        </p:txBody>
      </p:sp>
      <p:sp>
        <p:nvSpPr>
          <p:cNvPr id="5" name="Substituent dată 4">
            <a:extLst>
              <a:ext uri="{FF2B5EF4-FFF2-40B4-BE49-F238E27FC236}">
                <a16:creationId xmlns:a16="http://schemas.microsoft.com/office/drawing/2014/main" id="{CBB06F20-52B8-39A1-983C-7783453B91BC}"/>
              </a:ext>
            </a:extLst>
          </p:cNvPr>
          <p:cNvSpPr>
            <a:spLocks noGrp="1"/>
          </p:cNvSpPr>
          <p:nvPr>
            <p:ph type="dt" sz="half" idx="10"/>
          </p:nvPr>
        </p:nvSpPr>
        <p:spPr/>
        <p:txBody>
          <a:bodyPr/>
          <a:lstStyle/>
          <a:p>
            <a:fld id="{F816CA3E-215B-4CFF-9E48-8496A3A7E3EE}" type="datetimeFigureOut">
              <a:rPr lang="en-US" smtClean="0"/>
              <a:t>11/7/2023</a:t>
            </a:fld>
            <a:endParaRPr lang="en-US"/>
          </a:p>
        </p:txBody>
      </p:sp>
      <p:sp>
        <p:nvSpPr>
          <p:cNvPr id="6" name="Substituent subsol 5">
            <a:extLst>
              <a:ext uri="{FF2B5EF4-FFF2-40B4-BE49-F238E27FC236}">
                <a16:creationId xmlns:a16="http://schemas.microsoft.com/office/drawing/2014/main" id="{1783A933-F325-9FC9-75BF-F83A1654B88C}"/>
              </a:ext>
            </a:extLst>
          </p:cNvPr>
          <p:cNvSpPr>
            <a:spLocks noGrp="1"/>
          </p:cNvSpPr>
          <p:nvPr>
            <p:ph type="ftr" sz="quarter" idx="11"/>
          </p:nvPr>
        </p:nvSpPr>
        <p:spPr/>
        <p:txBody>
          <a:bodyPr/>
          <a:lstStyle/>
          <a:p>
            <a:endParaRPr lang="en-US"/>
          </a:p>
        </p:txBody>
      </p:sp>
      <p:sp>
        <p:nvSpPr>
          <p:cNvPr id="7" name="Substituent număr diapozitiv 6">
            <a:extLst>
              <a:ext uri="{FF2B5EF4-FFF2-40B4-BE49-F238E27FC236}">
                <a16:creationId xmlns:a16="http://schemas.microsoft.com/office/drawing/2014/main" id="{93CC3A74-FC02-63B6-9688-8BD018DE0F92}"/>
              </a:ext>
            </a:extLst>
          </p:cNvPr>
          <p:cNvSpPr>
            <a:spLocks noGrp="1"/>
          </p:cNvSpPr>
          <p:nvPr>
            <p:ph type="sldNum" sz="quarter" idx="12"/>
          </p:nvPr>
        </p:nvSpPr>
        <p:spPr/>
        <p:txBody>
          <a:bodyPr/>
          <a:lstStyle/>
          <a:p>
            <a:fld id="{A20BE422-1D44-40D5-9575-2F546C4CE0AF}" type="slidenum">
              <a:rPr lang="en-US" smtClean="0"/>
              <a:t>‹#›</a:t>
            </a:fld>
            <a:endParaRPr lang="en-US"/>
          </a:p>
        </p:txBody>
      </p:sp>
    </p:spTree>
    <p:extLst>
      <p:ext uri="{BB962C8B-B14F-4D97-AF65-F5344CB8AC3E}">
        <p14:creationId xmlns:p14="http://schemas.microsoft.com/office/powerpoint/2010/main" val="234824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a:extLst>
              <a:ext uri="{FF2B5EF4-FFF2-40B4-BE49-F238E27FC236}">
                <a16:creationId xmlns:a16="http://schemas.microsoft.com/office/drawing/2014/main" id="{F2098B93-5276-B931-DC47-2BB9BEA698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o-RO"/>
              <a:t>Faceți clic pentru a edita stilul de titlu coordonator</a:t>
            </a:r>
            <a:endParaRPr lang="en-US"/>
          </a:p>
        </p:txBody>
      </p:sp>
      <p:sp>
        <p:nvSpPr>
          <p:cNvPr id="3" name="Substituent text 2">
            <a:extLst>
              <a:ext uri="{FF2B5EF4-FFF2-40B4-BE49-F238E27FC236}">
                <a16:creationId xmlns:a16="http://schemas.microsoft.com/office/drawing/2014/main" id="{207706E1-E8F2-7044-AD8A-F5969F06E1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o-RO"/>
              <a:t>Faceţi clic pentru a edita Master stiluri text</a:t>
            </a:r>
          </a:p>
          <a:p>
            <a:pPr lvl="1"/>
            <a:r>
              <a:rPr lang="ro-RO"/>
              <a:t>al doilea nivel</a:t>
            </a:r>
          </a:p>
          <a:p>
            <a:pPr lvl="2"/>
            <a:r>
              <a:rPr lang="ro-RO"/>
              <a:t>al treilea nivel</a:t>
            </a:r>
          </a:p>
          <a:p>
            <a:pPr lvl="3"/>
            <a:r>
              <a:rPr lang="ro-RO"/>
              <a:t>al patrulea nivel</a:t>
            </a:r>
          </a:p>
          <a:p>
            <a:pPr lvl="4"/>
            <a:r>
              <a:rPr lang="ro-RO"/>
              <a:t>al cincilea nivel</a:t>
            </a:r>
            <a:endParaRPr lang="en-US"/>
          </a:p>
        </p:txBody>
      </p:sp>
      <p:sp>
        <p:nvSpPr>
          <p:cNvPr id="4" name="Substituent dată 3">
            <a:extLst>
              <a:ext uri="{FF2B5EF4-FFF2-40B4-BE49-F238E27FC236}">
                <a16:creationId xmlns:a16="http://schemas.microsoft.com/office/drawing/2014/main" id="{BD8937D7-DECA-BD25-ABBF-C0D628CB04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16CA3E-215B-4CFF-9E48-8496A3A7E3EE}" type="datetimeFigureOut">
              <a:rPr lang="en-US" smtClean="0"/>
              <a:t>11/7/2023</a:t>
            </a:fld>
            <a:endParaRPr lang="en-US"/>
          </a:p>
        </p:txBody>
      </p:sp>
      <p:sp>
        <p:nvSpPr>
          <p:cNvPr id="5" name="Substituent subsol 4">
            <a:extLst>
              <a:ext uri="{FF2B5EF4-FFF2-40B4-BE49-F238E27FC236}">
                <a16:creationId xmlns:a16="http://schemas.microsoft.com/office/drawing/2014/main" id="{C1C5B622-FFFD-FB2B-883E-9F60106B46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ubstituent număr diapozitiv 5">
            <a:extLst>
              <a:ext uri="{FF2B5EF4-FFF2-40B4-BE49-F238E27FC236}">
                <a16:creationId xmlns:a16="http://schemas.microsoft.com/office/drawing/2014/main" id="{CA48A9DA-1C05-5131-4BC7-82E8E85C75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0BE422-1D44-40D5-9575-2F546C4CE0AF}" type="slidenum">
              <a:rPr lang="en-US" smtClean="0"/>
              <a:t>‹#›</a:t>
            </a:fld>
            <a:endParaRPr lang="en-US"/>
          </a:p>
        </p:txBody>
      </p:sp>
    </p:spTree>
    <p:extLst>
      <p:ext uri="{BB962C8B-B14F-4D97-AF65-F5344CB8AC3E}">
        <p14:creationId xmlns:p14="http://schemas.microsoft.com/office/powerpoint/2010/main" val="2304642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310.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4A25037D-435D-43B1-46E1-B72A063870BC}"/>
              </a:ext>
            </a:extLst>
          </p:cNvPr>
          <p:cNvSpPr>
            <a:spLocks noGrp="1"/>
          </p:cNvSpPr>
          <p:nvPr>
            <p:ph type="ctrTitle"/>
          </p:nvPr>
        </p:nvSpPr>
        <p:spPr/>
        <p:txBody>
          <a:bodyPr/>
          <a:lstStyle/>
          <a:p>
            <a:r>
              <a:rPr lang="ro-RO" dirty="0" err="1"/>
              <a:t>Lectia</a:t>
            </a:r>
            <a:r>
              <a:rPr lang="ro-RO" dirty="0"/>
              <a:t> practica 1_DMOE</a:t>
            </a:r>
            <a:endParaRPr lang="en-US" dirty="0"/>
          </a:p>
        </p:txBody>
      </p:sp>
      <p:sp>
        <p:nvSpPr>
          <p:cNvPr id="3" name="Subtitlu 2">
            <a:extLst>
              <a:ext uri="{FF2B5EF4-FFF2-40B4-BE49-F238E27FC236}">
                <a16:creationId xmlns:a16="http://schemas.microsoft.com/office/drawing/2014/main" id="{A0AF8A19-908A-053C-E67E-B4102F8DDBC6}"/>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509945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8457E1A9-0F44-BF83-7E96-3EC448FC418A}"/>
              </a:ext>
            </a:extLst>
          </p:cNvPr>
          <p:cNvSpPr>
            <a:spLocks noGrp="1"/>
          </p:cNvSpPr>
          <p:nvPr>
            <p:ph type="title"/>
          </p:nvPr>
        </p:nvSpPr>
        <p:spPr/>
        <p:txBody>
          <a:bodyPr/>
          <a:lstStyle/>
          <a:p>
            <a:endParaRPr lang="en-US"/>
          </a:p>
        </p:txBody>
      </p:sp>
      <p:sp>
        <p:nvSpPr>
          <p:cNvPr id="3" name="Substituent conținut 2">
            <a:extLst>
              <a:ext uri="{FF2B5EF4-FFF2-40B4-BE49-F238E27FC236}">
                <a16:creationId xmlns:a16="http://schemas.microsoft.com/office/drawing/2014/main" id="{A04DEF0E-C0EC-E837-A017-DB65DBB449DC}"/>
              </a:ext>
            </a:extLst>
          </p:cNvPr>
          <p:cNvSpPr>
            <a:spLocks noGrp="1"/>
          </p:cNvSpPr>
          <p:nvPr>
            <p:ph idx="1"/>
          </p:nvPr>
        </p:nvSpPr>
        <p:spPr/>
        <p:txBody>
          <a:bodyPr>
            <a:normAutofit fontScale="92500" lnSpcReduction="10000"/>
          </a:bodyPr>
          <a:lstStyle/>
          <a:p>
            <a:r>
              <a:rPr lang="ru-RU" dirty="0"/>
              <a:t>Определите работу выхода электрона из металла, если при облучении его желтым светом скорость вылетевших электронов равна 2,8·10</a:t>
            </a:r>
            <a:r>
              <a:rPr lang="en-US" dirty="0"/>
              <a:t>^</a:t>
            </a:r>
            <a:r>
              <a:rPr lang="ru-RU" dirty="0"/>
              <a:t>5 м/с. Длина волны желтого света равна 590 нм.</a:t>
            </a:r>
            <a:endParaRPr lang="en-US" dirty="0"/>
          </a:p>
          <a:p>
            <a:endParaRPr lang="en-US" dirty="0"/>
          </a:p>
          <a:p>
            <a:r>
              <a:rPr lang="ru-RU" dirty="0"/>
              <a:t>Согласно уравнению Эйнштейна для фотоэффекта энергия поглощенного кванта </a:t>
            </a:r>
            <a:r>
              <a:rPr lang="ru-RU" i="1" dirty="0"/>
              <a:t>hν</a:t>
            </a:r>
            <a:r>
              <a:rPr lang="ru-RU" dirty="0"/>
              <a:t> идет на совершение работы выхода A</a:t>
            </a:r>
            <a:r>
              <a:rPr lang="ru-RU" sz="2000" dirty="0"/>
              <a:t>вых</a:t>
            </a:r>
            <a:r>
              <a:rPr lang="ru-RU" dirty="0"/>
              <a:t> и на сообщение кинетической энергии вылетевшему электрону m</a:t>
            </a:r>
            <a:r>
              <a:rPr lang="ru-RU" sz="2000" dirty="0"/>
              <a:t>e</a:t>
            </a:r>
            <a:r>
              <a:rPr lang="en-US" sz="2000" dirty="0"/>
              <a:t>V</a:t>
            </a:r>
            <a:r>
              <a:rPr lang="en-US" dirty="0"/>
              <a:t>^</a:t>
            </a:r>
            <a:r>
              <a:rPr lang="ru-RU" dirty="0"/>
              <a:t>2</a:t>
            </a:r>
            <a:r>
              <a:rPr lang="en-US" dirty="0"/>
              <a:t>/</a:t>
            </a:r>
            <a:r>
              <a:rPr lang="ru-RU" dirty="0"/>
              <a:t>2. Поэтому:</a:t>
            </a:r>
            <a:endParaRPr lang="en-US" dirty="0"/>
          </a:p>
          <a:p>
            <a:endParaRPr lang="en-US" dirty="0"/>
          </a:p>
          <a:p>
            <a:r>
              <a:rPr lang="ru-RU" dirty="0"/>
              <a:t>h – это постоянная Планка, равная 6,62·10</a:t>
            </a:r>
            <a:r>
              <a:rPr lang="en-US" dirty="0"/>
              <a:t>^</a:t>
            </a:r>
          </a:p>
          <a:p>
            <a:r>
              <a:rPr lang="ru-RU" dirty="0"/>
              <a:t>-34 Дж·с.</a:t>
            </a:r>
          </a:p>
        </p:txBody>
      </p:sp>
      <p:pic>
        <p:nvPicPr>
          <p:cNvPr id="5" name="Imagine 4">
            <a:extLst>
              <a:ext uri="{FF2B5EF4-FFF2-40B4-BE49-F238E27FC236}">
                <a16:creationId xmlns:a16="http://schemas.microsoft.com/office/drawing/2014/main" id="{DD2AD6DF-8DF9-9C44-7237-B446E2609C53}"/>
              </a:ext>
            </a:extLst>
          </p:cNvPr>
          <p:cNvPicPr>
            <a:picLocks noChangeAspect="1"/>
          </p:cNvPicPr>
          <p:nvPr/>
        </p:nvPicPr>
        <p:blipFill>
          <a:blip r:embed="rId2"/>
          <a:stretch>
            <a:fillRect/>
          </a:stretch>
        </p:blipFill>
        <p:spPr>
          <a:xfrm>
            <a:off x="4824950" y="4254759"/>
            <a:ext cx="3524975" cy="914498"/>
          </a:xfrm>
          <a:prstGeom prst="rect">
            <a:avLst/>
          </a:prstGeom>
        </p:spPr>
      </p:pic>
    </p:spTree>
    <p:extLst>
      <p:ext uri="{BB962C8B-B14F-4D97-AF65-F5344CB8AC3E}">
        <p14:creationId xmlns:p14="http://schemas.microsoft.com/office/powerpoint/2010/main" val="367419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00A65332-09F1-FCBF-3831-464790C0BA02}"/>
              </a:ext>
            </a:extLst>
          </p:cNvPr>
          <p:cNvSpPr>
            <a:spLocks noGrp="1"/>
          </p:cNvSpPr>
          <p:nvPr>
            <p:ph type="title"/>
          </p:nvPr>
        </p:nvSpPr>
        <p:spPr/>
        <p:txBody>
          <a:bodyPr/>
          <a:lstStyle/>
          <a:p>
            <a:endParaRPr lang="en-US"/>
          </a:p>
        </p:txBody>
      </p:sp>
      <p:sp>
        <p:nvSpPr>
          <p:cNvPr id="3" name="Substituent conținut 2">
            <a:extLst>
              <a:ext uri="{FF2B5EF4-FFF2-40B4-BE49-F238E27FC236}">
                <a16:creationId xmlns:a16="http://schemas.microsoft.com/office/drawing/2014/main" id="{097FB2B7-EDD9-278A-C08D-4728E8603EA6}"/>
              </a:ext>
            </a:extLst>
          </p:cNvPr>
          <p:cNvSpPr>
            <a:spLocks noGrp="1"/>
          </p:cNvSpPr>
          <p:nvPr>
            <p:ph idx="1"/>
          </p:nvPr>
        </p:nvSpPr>
        <p:spPr/>
        <p:txBody>
          <a:bodyPr/>
          <a:lstStyle/>
          <a:p>
            <a:r>
              <a:rPr lang="en-US" dirty="0" err="1"/>
              <a:t>hc</a:t>
            </a:r>
            <a:r>
              <a:rPr lang="ro-RO" dirty="0"/>
              <a:t>/λ = A +m</a:t>
            </a:r>
            <a:r>
              <a:rPr lang="ro-RO" sz="2000" dirty="0"/>
              <a:t>e</a:t>
            </a:r>
            <a:r>
              <a:rPr lang="ro-RO" dirty="0"/>
              <a:t>v^2/2</a:t>
            </a:r>
          </a:p>
          <a:p>
            <a:endParaRPr lang="ro-RO" dirty="0"/>
          </a:p>
          <a:p>
            <a:r>
              <a:rPr lang="ru-RU" dirty="0"/>
              <a:t>Откуда искомая работа выхода электронов Aвых равна (приведем сразу под общий знаменатель)</a:t>
            </a:r>
            <a:endParaRPr lang="en-US" dirty="0"/>
          </a:p>
        </p:txBody>
      </p:sp>
      <p:pic>
        <p:nvPicPr>
          <p:cNvPr id="5" name="Imagine 4">
            <a:extLst>
              <a:ext uri="{FF2B5EF4-FFF2-40B4-BE49-F238E27FC236}">
                <a16:creationId xmlns:a16="http://schemas.microsoft.com/office/drawing/2014/main" id="{8B08FBBD-DF8E-4A24-792E-F2017B0FBDAC}"/>
              </a:ext>
            </a:extLst>
          </p:cNvPr>
          <p:cNvPicPr>
            <a:picLocks noChangeAspect="1"/>
          </p:cNvPicPr>
          <p:nvPr/>
        </p:nvPicPr>
        <p:blipFill>
          <a:blip r:embed="rId2"/>
          <a:stretch>
            <a:fillRect/>
          </a:stretch>
        </p:blipFill>
        <p:spPr>
          <a:xfrm>
            <a:off x="6096000" y="3900605"/>
            <a:ext cx="2310031" cy="1675406"/>
          </a:xfrm>
          <a:prstGeom prst="rect">
            <a:avLst/>
          </a:prstGeom>
        </p:spPr>
      </p:pic>
      <p:pic>
        <p:nvPicPr>
          <p:cNvPr id="7" name="Imagine 6">
            <a:extLst>
              <a:ext uri="{FF2B5EF4-FFF2-40B4-BE49-F238E27FC236}">
                <a16:creationId xmlns:a16="http://schemas.microsoft.com/office/drawing/2014/main" id="{13F35F5F-9B5C-E12D-B3B4-FD73DB4FC04D}"/>
              </a:ext>
            </a:extLst>
          </p:cNvPr>
          <p:cNvPicPr>
            <a:picLocks noChangeAspect="1"/>
          </p:cNvPicPr>
          <p:nvPr/>
        </p:nvPicPr>
        <p:blipFill>
          <a:blip r:embed="rId3"/>
          <a:stretch>
            <a:fillRect/>
          </a:stretch>
        </p:blipFill>
        <p:spPr>
          <a:xfrm>
            <a:off x="1342229" y="5718531"/>
            <a:ext cx="10011571" cy="916864"/>
          </a:xfrm>
          <a:prstGeom prst="rect">
            <a:avLst/>
          </a:prstGeom>
        </p:spPr>
      </p:pic>
    </p:spTree>
    <p:extLst>
      <p:ext uri="{BB962C8B-B14F-4D97-AF65-F5344CB8AC3E}">
        <p14:creationId xmlns:p14="http://schemas.microsoft.com/office/powerpoint/2010/main" val="251896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ubstituent conținut 4">
            <a:extLst>
              <a:ext uri="{FF2B5EF4-FFF2-40B4-BE49-F238E27FC236}">
                <a16:creationId xmlns:a16="http://schemas.microsoft.com/office/drawing/2014/main" id="{5AA6D600-6A5D-4FFD-908E-46BC27813CE7}"/>
              </a:ext>
            </a:extLst>
          </p:cNvPr>
          <p:cNvPicPr>
            <a:picLocks noGrp="1" noChangeAspect="1"/>
          </p:cNvPicPr>
          <p:nvPr>
            <p:ph idx="1"/>
          </p:nvPr>
        </p:nvPicPr>
        <p:blipFill>
          <a:blip r:embed="rId2"/>
          <a:stretch>
            <a:fillRect/>
          </a:stretch>
        </p:blipFill>
        <p:spPr>
          <a:xfrm>
            <a:off x="1530219" y="301715"/>
            <a:ext cx="8117633" cy="6254570"/>
          </a:xfrm>
        </p:spPr>
      </p:pic>
    </p:spTree>
    <p:extLst>
      <p:ext uri="{BB962C8B-B14F-4D97-AF65-F5344CB8AC3E}">
        <p14:creationId xmlns:p14="http://schemas.microsoft.com/office/powerpoint/2010/main" val="40545783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0175A2D0-C3BA-2B64-C2EC-00ACC7446A0E}"/>
              </a:ext>
            </a:extLst>
          </p:cNvPr>
          <p:cNvSpPr>
            <a:spLocks noGrp="1"/>
          </p:cNvSpPr>
          <p:nvPr>
            <p:ph type="title"/>
          </p:nvPr>
        </p:nvSpPr>
        <p:spPr/>
        <p:txBody>
          <a:bodyPr/>
          <a:lstStyle/>
          <a:p>
            <a:endParaRPr lang="en-US"/>
          </a:p>
        </p:txBody>
      </p:sp>
      <p:pic>
        <p:nvPicPr>
          <p:cNvPr id="5" name="Substituent conținut 4">
            <a:extLst>
              <a:ext uri="{FF2B5EF4-FFF2-40B4-BE49-F238E27FC236}">
                <a16:creationId xmlns:a16="http://schemas.microsoft.com/office/drawing/2014/main" id="{7A232FE8-88E7-77E0-2AB9-E889E3E39435}"/>
              </a:ext>
            </a:extLst>
          </p:cNvPr>
          <p:cNvPicPr>
            <a:picLocks noGrp="1" noChangeAspect="1"/>
          </p:cNvPicPr>
          <p:nvPr>
            <p:ph idx="1"/>
          </p:nvPr>
        </p:nvPicPr>
        <p:blipFill>
          <a:blip r:embed="rId2"/>
          <a:stretch>
            <a:fillRect/>
          </a:stretch>
        </p:blipFill>
        <p:spPr>
          <a:xfrm>
            <a:off x="368053" y="365125"/>
            <a:ext cx="10810019" cy="5617170"/>
          </a:xfrm>
        </p:spPr>
      </p:pic>
    </p:spTree>
    <p:extLst>
      <p:ext uri="{BB962C8B-B14F-4D97-AF65-F5344CB8AC3E}">
        <p14:creationId xmlns:p14="http://schemas.microsoft.com/office/powerpoint/2010/main" val="1510545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ubstituent conținut 4">
            <a:extLst>
              <a:ext uri="{FF2B5EF4-FFF2-40B4-BE49-F238E27FC236}">
                <a16:creationId xmlns:a16="http://schemas.microsoft.com/office/drawing/2014/main" id="{182EA5BC-00CF-20DC-7B00-56CFACBE37BF}"/>
              </a:ext>
            </a:extLst>
          </p:cNvPr>
          <p:cNvPicPr>
            <a:picLocks noGrp="1" noChangeAspect="1"/>
          </p:cNvPicPr>
          <p:nvPr>
            <p:ph idx="1"/>
          </p:nvPr>
        </p:nvPicPr>
        <p:blipFill>
          <a:blip r:embed="rId2"/>
          <a:stretch>
            <a:fillRect/>
          </a:stretch>
        </p:blipFill>
        <p:spPr>
          <a:xfrm>
            <a:off x="1524840" y="471708"/>
            <a:ext cx="8850801" cy="5914583"/>
          </a:xfrm>
        </p:spPr>
      </p:pic>
    </p:spTree>
    <p:extLst>
      <p:ext uri="{BB962C8B-B14F-4D97-AF65-F5344CB8AC3E}">
        <p14:creationId xmlns:p14="http://schemas.microsoft.com/office/powerpoint/2010/main" val="5281983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7FCDA992-33AF-79DD-485C-3A9146B4B064}"/>
              </a:ext>
            </a:extLst>
          </p:cNvPr>
          <p:cNvSpPr>
            <a:spLocks noGrp="1"/>
          </p:cNvSpPr>
          <p:nvPr>
            <p:ph type="title"/>
          </p:nvPr>
        </p:nvSpPr>
        <p:spPr/>
        <p:txBody>
          <a:bodyPr/>
          <a:lstStyle/>
          <a:p>
            <a:endParaRPr lang="en-US"/>
          </a:p>
        </p:txBody>
      </p:sp>
      <p:pic>
        <p:nvPicPr>
          <p:cNvPr id="5" name="Substituent conținut 4">
            <a:extLst>
              <a:ext uri="{FF2B5EF4-FFF2-40B4-BE49-F238E27FC236}">
                <a16:creationId xmlns:a16="http://schemas.microsoft.com/office/drawing/2014/main" id="{2C2032F3-199C-A87D-C9E0-E381E2306A22}"/>
              </a:ext>
            </a:extLst>
          </p:cNvPr>
          <p:cNvPicPr>
            <a:picLocks noGrp="1" noChangeAspect="1"/>
          </p:cNvPicPr>
          <p:nvPr>
            <p:ph idx="1"/>
          </p:nvPr>
        </p:nvPicPr>
        <p:blipFill>
          <a:blip r:embed="rId2"/>
          <a:stretch>
            <a:fillRect/>
          </a:stretch>
        </p:blipFill>
        <p:spPr>
          <a:xfrm>
            <a:off x="477504" y="365125"/>
            <a:ext cx="11525808" cy="5699773"/>
          </a:xfrm>
        </p:spPr>
      </p:pic>
    </p:spTree>
    <p:extLst>
      <p:ext uri="{BB962C8B-B14F-4D97-AF65-F5344CB8AC3E}">
        <p14:creationId xmlns:p14="http://schemas.microsoft.com/office/powerpoint/2010/main" val="2456483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FFA341E6-4124-D85E-C636-B9E63369DA3F}"/>
              </a:ext>
            </a:extLst>
          </p:cNvPr>
          <p:cNvSpPr>
            <a:spLocks noGrp="1"/>
          </p:cNvSpPr>
          <p:nvPr>
            <p:ph type="title"/>
          </p:nvPr>
        </p:nvSpPr>
        <p:spPr/>
        <p:txBody>
          <a:bodyPr/>
          <a:lstStyle/>
          <a:p>
            <a:endParaRPr lang="en-US"/>
          </a:p>
        </p:txBody>
      </p:sp>
      <p:pic>
        <p:nvPicPr>
          <p:cNvPr id="5" name="Substituent conținut 4">
            <a:extLst>
              <a:ext uri="{FF2B5EF4-FFF2-40B4-BE49-F238E27FC236}">
                <a16:creationId xmlns:a16="http://schemas.microsoft.com/office/drawing/2014/main" id="{F8A9A436-5079-164F-2024-0E9386071C69}"/>
              </a:ext>
            </a:extLst>
          </p:cNvPr>
          <p:cNvPicPr>
            <a:picLocks noGrp="1" noChangeAspect="1"/>
          </p:cNvPicPr>
          <p:nvPr>
            <p:ph idx="1"/>
          </p:nvPr>
        </p:nvPicPr>
        <p:blipFill>
          <a:blip r:embed="rId2"/>
          <a:stretch>
            <a:fillRect/>
          </a:stretch>
        </p:blipFill>
        <p:spPr>
          <a:xfrm>
            <a:off x="838200" y="339597"/>
            <a:ext cx="11185982" cy="4251064"/>
          </a:xfrm>
        </p:spPr>
      </p:pic>
    </p:spTree>
    <p:extLst>
      <p:ext uri="{BB962C8B-B14F-4D97-AF65-F5344CB8AC3E}">
        <p14:creationId xmlns:p14="http://schemas.microsoft.com/office/powerpoint/2010/main" val="413699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10A127DB-7FBE-C9D2-1899-A6CFF1602BD1}"/>
              </a:ext>
            </a:extLst>
          </p:cNvPr>
          <p:cNvSpPr>
            <a:spLocks noGrp="1"/>
          </p:cNvSpPr>
          <p:nvPr>
            <p:ph type="title"/>
          </p:nvPr>
        </p:nvSpPr>
        <p:spPr/>
        <p:txBody>
          <a:bodyPr/>
          <a:lstStyle/>
          <a:p>
            <a:endParaRPr lang="en-US"/>
          </a:p>
        </p:txBody>
      </p:sp>
      <p:pic>
        <p:nvPicPr>
          <p:cNvPr id="5" name="Substituent conținut 4">
            <a:extLst>
              <a:ext uri="{FF2B5EF4-FFF2-40B4-BE49-F238E27FC236}">
                <a16:creationId xmlns:a16="http://schemas.microsoft.com/office/drawing/2014/main" id="{64F95B82-66A6-4889-DFB5-635AB9DD5C06}"/>
              </a:ext>
            </a:extLst>
          </p:cNvPr>
          <p:cNvPicPr>
            <a:picLocks noGrp="1" noChangeAspect="1"/>
          </p:cNvPicPr>
          <p:nvPr>
            <p:ph idx="1"/>
          </p:nvPr>
        </p:nvPicPr>
        <p:blipFill>
          <a:blip r:embed="rId2"/>
          <a:stretch>
            <a:fillRect/>
          </a:stretch>
        </p:blipFill>
        <p:spPr>
          <a:xfrm>
            <a:off x="482671" y="365125"/>
            <a:ext cx="11478184" cy="4505455"/>
          </a:xfrm>
        </p:spPr>
      </p:pic>
    </p:spTree>
    <p:extLst>
      <p:ext uri="{BB962C8B-B14F-4D97-AF65-F5344CB8AC3E}">
        <p14:creationId xmlns:p14="http://schemas.microsoft.com/office/powerpoint/2010/main" val="7772806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3FE4A4A3-D567-737A-CFB3-BF99A15DF81B}"/>
              </a:ext>
            </a:extLst>
          </p:cNvPr>
          <p:cNvSpPr>
            <a:spLocks noGrp="1"/>
          </p:cNvSpPr>
          <p:nvPr>
            <p:ph type="title"/>
          </p:nvPr>
        </p:nvSpPr>
        <p:spPr/>
        <p:txBody>
          <a:bodyPr/>
          <a:lstStyle/>
          <a:p>
            <a:endParaRPr lang="en-US"/>
          </a:p>
        </p:txBody>
      </p:sp>
      <p:pic>
        <p:nvPicPr>
          <p:cNvPr id="5" name="Substituent conținut 4">
            <a:extLst>
              <a:ext uri="{FF2B5EF4-FFF2-40B4-BE49-F238E27FC236}">
                <a16:creationId xmlns:a16="http://schemas.microsoft.com/office/drawing/2014/main" id="{5A255B6B-BE31-499C-2F8D-E4CC63C9B75A}"/>
              </a:ext>
            </a:extLst>
          </p:cNvPr>
          <p:cNvPicPr>
            <a:picLocks noGrp="1" noChangeAspect="1"/>
          </p:cNvPicPr>
          <p:nvPr>
            <p:ph idx="1"/>
          </p:nvPr>
        </p:nvPicPr>
        <p:blipFill>
          <a:blip r:embed="rId2"/>
          <a:stretch>
            <a:fillRect/>
          </a:stretch>
        </p:blipFill>
        <p:spPr>
          <a:xfrm>
            <a:off x="1300187" y="365124"/>
            <a:ext cx="8310344" cy="6300875"/>
          </a:xfrm>
        </p:spPr>
      </p:pic>
    </p:spTree>
    <p:extLst>
      <p:ext uri="{BB962C8B-B14F-4D97-AF65-F5344CB8AC3E}">
        <p14:creationId xmlns:p14="http://schemas.microsoft.com/office/powerpoint/2010/main" val="5635488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B4DC81F6-20B9-1FF7-D980-71A91290F389}"/>
              </a:ext>
            </a:extLst>
          </p:cNvPr>
          <p:cNvSpPr>
            <a:spLocks noGrp="1"/>
          </p:cNvSpPr>
          <p:nvPr>
            <p:ph type="title"/>
          </p:nvPr>
        </p:nvSpPr>
        <p:spPr/>
        <p:txBody>
          <a:bodyPr/>
          <a:lstStyle/>
          <a:p>
            <a:endParaRPr lang="en-US"/>
          </a:p>
        </p:txBody>
      </p:sp>
      <p:pic>
        <p:nvPicPr>
          <p:cNvPr id="5" name="Substituent conținut 4">
            <a:extLst>
              <a:ext uri="{FF2B5EF4-FFF2-40B4-BE49-F238E27FC236}">
                <a16:creationId xmlns:a16="http://schemas.microsoft.com/office/drawing/2014/main" id="{A3BEFBBD-1586-82AB-D17B-FE2BB2AA549A}"/>
              </a:ext>
            </a:extLst>
          </p:cNvPr>
          <p:cNvPicPr>
            <a:picLocks noGrp="1" noChangeAspect="1"/>
          </p:cNvPicPr>
          <p:nvPr>
            <p:ph idx="1"/>
          </p:nvPr>
        </p:nvPicPr>
        <p:blipFill>
          <a:blip r:embed="rId2"/>
          <a:stretch>
            <a:fillRect/>
          </a:stretch>
        </p:blipFill>
        <p:spPr>
          <a:xfrm>
            <a:off x="673079" y="365125"/>
            <a:ext cx="11111828" cy="5728995"/>
          </a:xfrm>
        </p:spPr>
      </p:pic>
    </p:spTree>
    <p:extLst>
      <p:ext uri="{BB962C8B-B14F-4D97-AF65-F5344CB8AC3E}">
        <p14:creationId xmlns:p14="http://schemas.microsoft.com/office/powerpoint/2010/main" val="4002441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5CDE3F23-70E0-6456-7509-7A2308BA27F9}"/>
              </a:ext>
            </a:extLst>
          </p:cNvPr>
          <p:cNvSpPr>
            <a:spLocks noGrp="1"/>
          </p:cNvSpPr>
          <p:nvPr>
            <p:ph type="title"/>
          </p:nvPr>
        </p:nvSpPr>
        <p:spPr/>
        <p:txBody>
          <a:bodyPr/>
          <a:lstStyle/>
          <a:p>
            <a:r>
              <a:rPr lang="ro-RO" dirty="0"/>
              <a:t>1</a:t>
            </a:r>
            <a:endParaRPr lang="en-US" dirty="0"/>
          </a:p>
        </p:txBody>
      </p:sp>
      <p:sp>
        <p:nvSpPr>
          <p:cNvPr id="3" name="Substituent conținut 2">
            <a:extLst>
              <a:ext uri="{FF2B5EF4-FFF2-40B4-BE49-F238E27FC236}">
                <a16:creationId xmlns:a16="http://schemas.microsoft.com/office/drawing/2014/main" id="{69816695-2024-37C4-F9E5-F5DD7405658B}"/>
              </a:ext>
            </a:extLst>
          </p:cNvPr>
          <p:cNvSpPr>
            <a:spLocks noGrp="1"/>
          </p:cNvSpPr>
          <p:nvPr>
            <p:ph idx="1"/>
          </p:nvPr>
        </p:nvSpPr>
        <p:spPr/>
        <p:txBody>
          <a:bodyPr>
            <a:normAutofit lnSpcReduction="10000"/>
          </a:bodyPr>
          <a:lstStyle/>
          <a:p>
            <a:r>
              <a:rPr lang="en-US" dirty="0" err="1"/>
              <a:t>Calculati</a:t>
            </a:r>
            <a:r>
              <a:rPr lang="en-US" dirty="0"/>
              <a:t> </a:t>
            </a:r>
            <a:r>
              <a:rPr lang="en-US" dirty="0" err="1"/>
              <a:t>viteza</a:t>
            </a:r>
            <a:r>
              <a:rPr lang="en-US" dirty="0"/>
              <a:t> </a:t>
            </a:r>
            <a:r>
              <a:rPr lang="en-US" dirty="0" err="1"/>
              <a:t>termica</a:t>
            </a:r>
            <a:r>
              <a:rPr lang="en-US" dirty="0"/>
              <a:t> a </a:t>
            </a:r>
            <a:r>
              <a:rPr lang="en-US" dirty="0" err="1"/>
              <a:t>electronilor</a:t>
            </a:r>
            <a:r>
              <a:rPr lang="en-US" dirty="0"/>
              <a:t> din Si la T=300K</a:t>
            </a:r>
          </a:p>
          <a:p>
            <a:r>
              <a:rPr lang="en-US" dirty="0"/>
              <a:t>Masa </a:t>
            </a:r>
            <a:r>
              <a:rPr lang="en-US" dirty="0" err="1"/>
              <a:t>electronului</a:t>
            </a:r>
            <a:r>
              <a:rPr lang="en-US" dirty="0"/>
              <a:t> in vid  9,1 10</a:t>
            </a:r>
            <a:r>
              <a:rPr lang="en-US" baseline="30000" dirty="0"/>
              <a:t>-31</a:t>
            </a:r>
            <a:r>
              <a:rPr lang="en-US" dirty="0"/>
              <a:t> kg</a:t>
            </a:r>
            <a:endParaRPr lang="ro-RO" dirty="0"/>
          </a:p>
          <a:p>
            <a:pPr algn="ctr"/>
            <a:r>
              <a:rPr lang="ro-RO" dirty="0" err="1"/>
              <a:t>Solutia</a:t>
            </a:r>
            <a:endParaRPr lang="ro-RO" dirty="0"/>
          </a:p>
          <a:p>
            <a:pPr algn="ctr"/>
            <a:endParaRPr lang="ro-RO" dirty="0"/>
          </a:p>
          <a:p>
            <a:r>
              <a:rPr lang="en-US" dirty="0" err="1"/>
              <a:t>Viteza</a:t>
            </a:r>
            <a:r>
              <a:rPr lang="en-US" dirty="0"/>
              <a:t> </a:t>
            </a:r>
            <a:r>
              <a:rPr lang="en-US" dirty="0" err="1"/>
              <a:t>termica</a:t>
            </a:r>
            <a:r>
              <a:rPr lang="en-US" dirty="0"/>
              <a:t> a </a:t>
            </a:r>
            <a:r>
              <a:rPr lang="en-US" dirty="0" err="1"/>
              <a:t>electronilor</a:t>
            </a:r>
            <a:r>
              <a:rPr lang="en-US" dirty="0"/>
              <a:t> este </a:t>
            </a:r>
          </a:p>
          <a:p>
            <a:endParaRPr lang="en-US" dirty="0"/>
          </a:p>
          <a:p>
            <a:r>
              <a:rPr lang="en-US" dirty="0"/>
              <a:t>Dar </a:t>
            </a:r>
            <a:r>
              <a:rPr lang="en-US" dirty="0" err="1"/>
              <a:t>m</a:t>
            </a:r>
            <a:r>
              <a:rPr lang="en-US" baseline="-25000" dirty="0" err="1"/>
              <a:t>n</a:t>
            </a:r>
            <a:r>
              <a:rPr lang="en-US" dirty="0"/>
              <a:t>* = 1,18 </a:t>
            </a:r>
            <a:r>
              <a:rPr lang="en-US" dirty="0" err="1"/>
              <a:t>m</a:t>
            </a:r>
            <a:r>
              <a:rPr lang="en-US" baseline="-25000" dirty="0" err="1"/>
              <a:t>o</a:t>
            </a:r>
            <a:r>
              <a:rPr lang="en-US" dirty="0"/>
              <a:t> = 1,18 9,1 10</a:t>
            </a:r>
            <a:r>
              <a:rPr lang="en-US" baseline="30000" dirty="0"/>
              <a:t>-31</a:t>
            </a:r>
            <a:r>
              <a:rPr lang="en-US" dirty="0"/>
              <a:t> kg = 1,07 10</a:t>
            </a:r>
            <a:r>
              <a:rPr lang="en-US" baseline="30000" dirty="0"/>
              <a:t>-30</a:t>
            </a:r>
            <a:r>
              <a:rPr lang="en-US" dirty="0"/>
              <a:t> kg</a:t>
            </a:r>
          </a:p>
          <a:p>
            <a:endParaRPr lang="en-US" baseline="-25000" dirty="0"/>
          </a:p>
          <a:p>
            <a:r>
              <a:rPr lang="en-US" dirty="0"/>
              <a:t>V</a:t>
            </a:r>
            <a:r>
              <a:rPr lang="en-US" baseline="-25000" dirty="0"/>
              <a:t>T </a:t>
            </a:r>
            <a:r>
              <a:rPr lang="en-US" dirty="0"/>
              <a:t> = (3 1,38 10</a:t>
            </a:r>
            <a:r>
              <a:rPr lang="en-US" baseline="30000" dirty="0"/>
              <a:t>-23 </a:t>
            </a:r>
            <a:r>
              <a:rPr lang="en-US" dirty="0"/>
              <a:t>J/K 300 K / 1,07 10</a:t>
            </a:r>
            <a:r>
              <a:rPr lang="en-US" baseline="30000" dirty="0"/>
              <a:t>-30</a:t>
            </a:r>
            <a:r>
              <a:rPr lang="en-US" dirty="0"/>
              <a:t> kg )</a:t>
            </a:r>
            <a:r>
              <a:rPr lang="en-US" baseline="30000" dirty="0"/>
              <a:t>1/2 </a:t>
            </a:r>
            <a:r>
              <a:rPr lang="en-US" dirty="0"/>
              <a:t>= </a:t>
            </a:r>
            <a:r>
              <a:rPr lang="en-US" b="1" dirty="0"/>
              <a:t>1,07 10</a:t>
            </a:r>
            <a:r>
              <a:rPr lang="en-US" b="1" baseline="30000" dirty="0"/>
              <a:t>5</a:t>
            </a:r>
            <a:r>
              <a:rPr lang="en-US" b="1" dirty="0"/>
              <a:t> m/s</a:t>
            </a:r>
            <a:endParaRPr lang="ro-RO" b="1" baseline="30000" dirty="0"/>
          </a:p>
          <a:p>
            <a:endParaRPr lang="en-US" dirty="0"/>
          </a:p>
        </p:txBody>
      </p:sp>
      <p:pic>
        <p:nvPicPr>
          <p:cNvPr id="4" name="Imagine 3">
            <a:extLst>
              <a:ext uri="{FF2B5EF4-FFF2-40B4-BE49-F238E27FC236}">
                <a16:creationId xmlns:a16="http://schemas.microsoft.com/office/drawing/2014/main" id="{87D824F1-FAE5-95F5-8EB9-1D70EF55CE1C}"/>
              </a:ext>
            </a:extLst>
          </p:cNvPr>
          <p:cNvPicPr>
            <a:picLocks noChangeAspect="1"/>
          </p:cNvPicPr>
          <p:nvPr/>
        </p:nvPicPr>
        <p:blipFill>
          <a:blip r:embed="rId2"/>
          <a:stretch>
            <a:fillRect/>
          </a:stretch>
        </p:blipFill>
        <p:spPr>
          <a:xfrm>
            <a:off x="6257328" y="3620277"/>
            <a:ext cx="1662172" cy="650415"/>
          </a:xfrm>
          <a:prstGeom prst="rect">
            <a:avLst/>
          </a:prstGeom>
        </p:spPr>
      </p:pic>
    </p:spTree>
    <p:extLst>
      <p:ext uri="{BB962C8B-B14F-4D97-AF65-F5344CB8AC3E}">
        <p14:creationId xmlns:p14="http://schemas.microsoft.com/office/powerpoint/2010/main" val="39060135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a:t>
            </a:r>
            <a:endParaRPr lang="ro-RO" dirty="0"/>
          </a:p>
        </p:txBody>
      </p:sp>
      <p:sp>
        <p:nvSpPr>
          <p:cNvPr id="3" name="Content Placeholder 2"/>
          <p:cNvSpPr>
            <a:spLocks noGrp="1"/>
          </p:cNvSpPr>
          <p:nvPr>
            <p:ph idx="1"/>
          </p:nvPr>
        </p:nvSpPr>
        <p:spPr/>
        <p:txBody>
          <a:bodyPr/>
          <a:lstStyle/>
          <a:p>
            <a:r>
              <a:rPr lang="ro-RO" dirty="0"/>
              <a:t>Calculați în procente volumul ocupat de atomi într-un simplu cristal cubic. Admiteți că atomii sunt împachetați compact și că pot fi tratați ca sfere neelastice. Astfel de fracție se mai numește și densitatea de ambalare.</a:t>
            </a:r>
            <a:endParaRPr lang="en-US" dirty="0"/>
          </a:p>
          <a:p>
            <a:endParaRPr lang="ro-RO" dirty="0"/>
          </a:p>
        </p:txBody>
      </p:sp>
      <p:pic>
        <p:nvPicPr>
          <p:cNvPr id="4" name="Picture 3"/>
          <p:cNvPicPr>
            <a:picLocks noChangeAspect="1"/>
          </p:cNvPicPr>
          <p:nvPr/>
        </p:nvPicPr>
        <p:blipFill>
          <a:blip r:embed="rId2"/>
          <a:stretch>
            <a:fillRect/>
          </a:stretch>
        </p:blipFill>
        <p:spPr>
          <a:xfrm>
            <a:off x="3696404" y="2970657"/>
            <a:ext cx="3161596" cy="3563494"/>
          </a:xfrm>
          <a:prstGeom prst="rect">
            <a:avLst/>
          </a:prstGeom>
        </p:spPr>
      </p:pic>
    </p:spTree>
    <p:extLst>
      <p:ext uri="{BB962C8B-B14F-4D97-AF65-F5344CB8AC3E}">
        <p14:creationId xmlns:p14="http://schemas.microsoft.com/office/powerpoint/2010/main" val="35412332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Soluția </a:t>
            </a:r>
            <a:br>
              <a:rPr lang="ro-RO" dirty="0"/>
            </a:br>
            <a:endParaRPr lang="ro-RO" dirty="0"/>
          </a:p>
        </p:txBody>
      </p:sp>
      <p:sp>
        <p:nvSpPr>
          <p:cNvPr id="3" name="Content Placeholder 2"/>
          <p:cNvSpPr>
            <a:spLocks noGrp="1"/>
          </p:cNvSpPr>
          <p:nvPr>
            <p:ph idx="1"/>
          </p:nvPr>
        </p:nvSpPr>
        <p:spPr>
          <a:xfrm>
            <a:off x="266700" y="1431702"/>
            <a:ext cx="9010650" cy="5426297"/>
          </a:xfrm>
        </p:spPr>
        <p:txBody>
          <a:bodyPr>
            <a:normAutofit/>
          </a:bodyPr>
          <a:lstStyle/>
          <a:p>
            <a:pPr marL="0" indent="0" algn="just">
              <a:buNone/>
            </a:pPr>
            <a:r>
              <a:rPr lang="ro-RO" sz="3200" dirty="0"/>
              <a:t>Atomii dintr-un cristal cubic simplu sunt localizați la colțurile din celula unitară, în cazul nostru unui cub cu latura a (vezi figura).</a:t>
            </a:r>
            <a:r>
              <a:rPr lang="en-US" sz="3200" dirty="0"/>
              <a:t> </a:t>
            </a:r>
          </a:p>
          <a:p>
            <a:pPr marL="0" indent="0" algn="just">
              <a:buNone/>
            </a:pPr>
            <a:r>
              <a:rPr lang="ro-RO" sz="3200" dirty="0"/>
              <a:t>Atomii adiacenți se ating între ei astfel, încât raza fiecărui atom este egală cu </a:t>
            </a:r>
            <a:r>
              <a:rPr lang="ro-RO" sz="3200" b="1" dirty="0"/>
              <a:t>a/2</a:t>
            </a:r>
            <a:r>
              <a:rPr lang="ro-RO" sz="3200" dirty="0"/>
              <a:t>. </a:t>
            </a:r>
            <a:endParaRPr lang="en-US" sz="3200" dirty="0"/>
          </a:p>
          <a:p>
            <a:pPr marL="0" indent="0" algn="just">
              <a:buNone/>
            </a:pPr>
            <a:r>
              <a:rPr lang="ro-RO" sz="3200" dirty="0"/>
              <a:t>. Coeficientul de compacticitate (factorul de împachetare</a:t>
            </a:r>
            <a:r>
              <a:rPr lang="ro-RO" sz="3200" b="1" dirty="0"/>
              <a:t>):     </a:t>
            </a:r>
            <a:endParaRPr lang="en-US" sz="3200" b="1" dirty="0"/>
          </a:p>
          <a:p>
            <a:pPr marL="0" indent="0" algn="just">
              <a:buNone/>
            </a:pPr>
            <a:r>
              <a:rPr lang="en-US" sz="3200" b="1" dirty="0"/>
              <a:t>                                             </a:t>
            </a:r>
            <a:r>
              <a:rPr lang="ro-RO" sz="3200" b="1" dirty="0"/>
              <a:t>  </a:t>
            </a:r>
            <a:r>
              <a:rPr lang="el-GR" sz="3200" b="1" dirty="0"/>
              <a:t>ξ= </a:t>
            </a:r>
            <a:r>
              <a:rPr lang="ro-RO" sz="3200" b="1" dirty="0"/>
              <a:t>V</a:t>
            </a:r>
            <a:r>
              <a:rPr lang="ro-RO" sz="3200" b="1" baseline="-25000" dirty="0"/>
              <a:t>at</a:t>
            </a:r>
            <a:r>
              <a:rPr lang="ro-RO" sz="3200" b="1" dirty="0"/>
              <a:t>/V</a:t>
            </a:r>
            <a:r>
              <a:rPr lang="ro-RO" sz="3200" b="1" baseline="-25000" dirty="0"/>
              <a:t>ce</a:t>
            </a:r>
            <a:r>
              <a:rPr lang="ro-RO" sz="3200" b="1" dirty="0"/>
              <a:t>:</a:t>
            </a:r>
          </a:p>
        </p:txBody>
      </p:sp>
      <p:pic>
        <p:nvPicPr>
          <p:cNvPr id="6" name="Picture 5" descr="https://textarchive.ru/images/1301/2601463/1632d49c.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277350" y="14065"/>
            <a:ext cx="2914650" cy="3148235"/>
          </a:xfrm>
          <a:prstGeom prst="rect">
            <a:avLst/>
          </a:prstGeom>
          <a:noFill/>
          <a:ln>
            <a:noFill/>
          </a:ln>
        </p:spPr>
      </p:pic>
    </p:spTree>
    <p:extLst>
      <p:ext uri="{BB962C8B-B14F-4D97-AF65-F5344CB8AC3E}">
        <p14:creationId xmlns:p14="http://schemas.microsoft.com/office/powerpoint/2010/main" val="4353861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o-RO"/>
          </a:p>
        </p:txBody>
      </p:sp>
      <p:sp>
        <p:nvSpPr>
          <p:cNvPr id="3" name="Content Placeholder 2"/>
          <p:cNvSpPr>
            <a:spLocks noGrp="1"/>
          </p:cNvSpPr>
          <p:nvPr>
            <p:ph idx="1"/>
          </p:nvPr>
        </p:nvSpPr>
        <p:spPr/>
        <p:txBody>
          <a:bodyPr/>
          <a:lstStyle/>
          <a:p>
            <a:r>
              <a:rPr lang="ro-RO" dirty="0"/>
              <a:t>Atomii adiacenți se ating între ei astfel, încât raza fiecărui atom este egală cu </a:t>
            </a:r>
            <a:r>
              <a:rPr lang="ro-RO" b="1" dirty="0"/>
              <a:t>a/2.</a:t>
            </a:r>
            <a:r>
              <a:rPr lang="ro-RO" dirty="0"/>
              <a:t> </a:t>
            </a:r>
            <a:endParaRPr lang="en-US" dirty="0"/>
          </a:p>
          <a:p>
            <a:r>
              <a:rPr lang="en-US" dirty="0" err="1"/>
              <a:t>Există</a:t>
            </a:r>
            <a:r>
              <a:rPr lang="en-US" dirty="0"/>
              <a:t> opt </a:t>
            </a:r>
            <a:r>
              <a:rPr lang="en-US" dirty="0" err="1"/>
              <a:t>atomi</a:t>
            </a:r>
            <a:r>
              <a:rPr lang="en-US" dirty="0"/>
              <a:t> </a:t>
            </a:r>
            <a:r>
              <a:rPr lang="en-US" dirty="0" err="1"/>
              <a:t>ocupând</a:t>
            </a:r>
            <a:r>
              <a:rPr lang="en-US" dirty="0"/>
              <a:t> </a:t>
            </a:r>
            <a:r>
              <a:rPr lang="en-US" dirty="0" err="1"/>
              <a:t>colțurile</a:t>
            </a:r>
            <a:r>
              <a:rPr lang="en-US" dirty="0"/>
              <a:t> </a:t>
            </a:r>
            <a:r>
              <a:rPr lang="en-US" dirty="0" err="1"/>
              <a:t>cubului</a:t>
            </a:r>
            <a:r>
              <a:rPr lang="en-US" dirty="0"/>
              <a:t>, </a:t>
            </a:r>
            <a:r>
              <a:rPr lang="en-US" dirty="0" err="1"/>
              <a:t>dar</a:t>
            </a:r>
            <a:r>
              <a:rPr lang="en-US" dirty="0"/>
              <a:t> </a:t>
            </a:r>
            <a:r>
              <a:rPr lang="en-US" dirty="0" err="1"/>
              <a:t>numai</a:t>
            </a:r>
            <a:r>
              <a:rPr lang="en-US" dirty="0"/>
              <a:t> o </a:t>
            </a:r>
            <a:r>
              <a:rPr lang="en-US" dirty="0" err="1"/>
              <a:t>optime</a:t>
            </a:r>
            <a:r>
              <a:rPr lang="en-US" dirty="0"/>
              <a:t> (8 x 1/8 = 1)din </a:t>
            </a:r>
            <a:r>
              <a:rPr lang="en-US" dirty="0" err="1"/>
              <a:t>fiecare</a:t>
            </a:r>
            <a:r>
              <a:rPr lang="en-US" dirty="0"/>
              <a:t> </a:t>
            </a:r>
            <a:r>
              <a:rPr lang="en-US" dirty="0" err="1"/>
              <a:t>este</a:t>
            </a:r>
            <a:r>
              <a:rPr lang="en-US" dirty="0"/>
              <a:t> </a:t>
            </a:r>
            <a:r>
              <a:rPr lang="en-US" dirty="0" err="1"/>
              <a:t>în</a:t>
            </a:r>
            <a:r>
              <a:rPr lang="en-US" dirty="0"/>
              <a:t> </a:t>
            </a:r>
            <a:r>
              <a:rPr lang="en-US" dirty="0" err="1"/>
              <a:t>unitatea</a:t>
            </a:r>
            <a:r>
              <a:rPr lang="en-US" dirty="0"/>
              <a:t> </a:t>
            </a:r>
            <a:r>
              <a:rPr lang="en-US" dirty="0" err="1"/>
              <a:t>elementară</a:t>
            </a:r>
            <a:r>
              <a:rPr lang="en-US" dirty="0"/>
              <a:t>.</a:t>
            </a:r>
          </a:p>
          <a:p>
            <a:r>
              <a:rPr lang="en-US" dirty="0"/>
              <a:t>                                  </a:t>
            </a:r>
            <a:r>
              <a:rPr lang="en-US" dirty="0" err="1"/>
              <a:t>Densitatea</a:t>
            </a:r>
            <a:r>
              <a:rPr lang="en-US" dirty="0"/>
              <a:t> </a:t>
            </a:r>
            <a:r>
              <a:rPr lang="en-US" dirty="0" err="1"/>
              <a:t>împachetării</a:t>
            </a:r>
            <a:r>
              <a:rPr lang="en-US" dirty="0"/>
              <a:t> </a:t>
            </a:r>
            <a:r>
              <a:rPr lang="en-US" dirty="0" err="1"/>
              <a:t>este</a:t>
            </a:r>
            <a:r>
              <a:rPr lang="en-US" dirty="0"/>
              <a:t> </a:t>
            </a:r>
            <a:r>
              <a:rPr lang="en-US" dirty="0" err="1"/>
              <a:t>determinată</a:t>
            </a:r>
            <a:r>
              <a:rPr lang="en-US" dirty="0"/>
              <a:t> din: </a:t>
            </a:r>
          </a:p>
          <a:p>
            <a:endParaRPr lang="en-US" dirty="0"/>
          </a:p>
          <a:p>
            <a:endParaRPr lang="ro-RO" dirty="0"/>
          </a:p>
          <a:p>
            <a:endParaRPr lang="ro-RO"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338454" y="3733800"/>
            <a:ext cx="3185795" cy="2937510"/>
          </a:xfrm>
          <a:prstGeom prst="rect">
            <a:avLst/>
          </a:prstGeom>
        </p:spPr>
      </p:pic>
      <p:pic>
        <p:nvPicPr>
          <p:cNvPr id="5" name="Picture 4"/>
          <p:cNvPicPr/>
          <p:nvPr/>
        </p:nvPicPr>
        <p:blipFill>
          <a:blip r:embed="rId3"/>
          <a:stretch>
            <a:fillRect/>
          </a:stretch>
        </p:blipFill>
        <p:spPr>
          <a:xfrm>
            <a:off x="5349240" y="4324350"/>
            <a:ext cx="5128260" cy="2327593"/>
          </a:xfrm>
          <a:prstGeom prst="rect">
            <a:avLst/>
          </a:prstGeom>
        </p:spPr>
      </p:pic>
    </p:spTree>
    <p:extLst>
      <p:ext uri="{BB962C8B-B14F-4D97-AF65-F5344CB8AC3E}">
        <p14:creationId xmlns:p14="http://schemas.microsoft.com/office/powerpoint/2010/main" val="17429248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ro-RO" dirty="0"/>
              <a:t>atunci : </a:t>
            </a:r>
          </a:p>
          <a:p>
            <a:r>
              <a:rPr lang="el-GR" dirty="0"/>
              <a:t>ξ =</a:t>
            </a:r>
          </a:p>
          <a:p>
            <a:endParaRPr lang="ro-RO" dirty="0"/>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2352040" y="1690688"/>
            <a:ext cx="5325110" cy="1204912"/>
          </a:xfrm>
          <a:prstGeom prst="rect">
            <a:avLst/>
          </a:prstGeom>
        </p:spPr>
      </p:pic>
    </p:spTree>
    <p:extLst>
      <p:ext uri="{BB962C8B-B14F-4D97-AF65-F5344CB8AC3E}">
        <p14:creationId xmlns:p14="http://schemas.microsoft.com/office/powerpoint/2010/main" val="18944484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a:t>
            </a:r>
            <a:endParaRPr lang="ro-RO" dirty="0"/>
          </a:p>
        </p:txBody>
      </p:sp>
      <p:sp>
        <p:nvSpPr>
          <p:cNvPr id="3" name="Content Placeholder 2"/>
          <p:cNvSpPr>
            <a:spLocks noGrp="1"/>
          </p:cNvSpPr>
          <p:nvPr>
            <p:ph idx="1"/>
          </p:nvPr>
        </p:nvSpPr>
        <p:spPr/>
        <p:txBody>
          <a:bodyPr/>
          <a:lstStyle/>
          <a:p>
            <a:r>
              <a:rPr lang="ro-RO" dirty="0"/>
              <a:t>Calculați în procente volumul ocupat de atomi într-un cristal cubic </a:t>
            </a:r>
          </a:p>
          <a:p>
            <a:pPr marL="0" indent="0">
              <a:buNone/>
            </a:pPr>
            <a:r>
              <a:rPr lang="ro-RO" dirty="0"/>
              <a:t>centrat intern (volum) și cubic cu fețe centrate.</a:t>
            </a:r>
          </a:p>
        </p:txBody>
      </p:sp>
      <p:pic>
        <p:nvPicPr>
          <p:cNvPr id="4" name="Picture 3"/>
          <p:cNvPicPr>
            <a:picLocks noChangeAspect="1"/>
          </p:cNvPicPr>
          <p:nvPr/>
        </p:nvPicPr>
        <p:blipFill>
          <a:blip r:embed="rId2"/>
          <a:stretch>
            <a:fillRect/>
          </a:stretch>
        </p:blipFill>
        <p:spPr>
          <a:xfrm>
            <a:off x="685800" y="2853946"/>
            <a:ext cx="6915658" cy="3870704"/>
          </a:xfrm>
          <a:prstGeom prst="rect">
            <a:avLst/>
          </a:prstGeom>
        </p:spPr>
      </p:pic>
      <p:sp>
        <p:nvSpPr>
          <p:cNvPr id="5" name="Rectangle 4"/>
          <p:cNvSpPr/>
          <p:nvPr/>
        </p:nvSpPr>
        <p:spPr>
          <a:xfrm>
            <a:off x="7493791" y="5234682"/>
            <a:ext cx="4698209" cy="1077218"/>
          </a:xfrm>
          <a:prstGeom prst="rect">
            <a:avLst/>
          </a:prstGeom>
        </p:spPr>
        <p:txBody>
          <a:bodyPr wrap="none">
            <a:spAutoFit/>
          </a:bodyPr>
          <a:lstStyle/>
          <a:p>
            <a:r>
              <a:rPr lang="ro-RO" sz="3200" dirty="0"/>
              <a:t>Cristal cubic centrat volum </a:t>
            </a:r>
            <a:endParaRPr lang="en-US" sz="3200" dirty="0"/>
          </a:p>
          <a:p>
            <a:r>
              <a:rPr lang="ro-RO" sz="3200" dirty="0"/>
              <a:t>și cu fețe centrate </a:t>
            </a:r>
          </a:p>
        </p:txBody>
      </p:sp>
    </p:spTree>
    <p:extLst>
      <p:ext uri="{BB962C8B-B14F-4D97-AF65-F5344CB8AC3E}">
        <p14:creationId xmlns:p14="http://schemas.microsoft.com/office/powerpoint/2010/main" val="8537028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3575"/>
          </a:xfrm>
        </p:spPr>
        <p:txBody>
          <a:bodyPr>
            <a:normAutofit fontScale="90000"/>
          </a:bodyPr>
          <a:lstStyle/>
          <a:p>
            <a:r>
              <a:rPr lang="en-US" dirty="0"/>
              <a:t>Solutia</a:t>
            </a:r>
            <a:endParaRPr lang="ro-RO" dirty="0"/>
          </a:p>
        </p:txBody>
      </p:sp>
      <p:sp>
        <p:nvSpPr>
          <p:cNvPr id="3" name="Content Placeholder 2"/>
          <p:cNvSpPr>
            <a:spLocks noGrp="1"/>
          </p:cNvSpPr>
          <p:nvPr>
            <p:ph idx="1"/>
          </p:nvPr>
        </p:nvSpPr>
        <p:spPr>
          <a:xfrm>
            <a:off x="228600" y="1028700"/>
            <a:ext cx="11811000" cy="5638800"/>
          </a:xfrm>
        </p:spPr>
        <p:txBody>
          <a:bodyPr/>
          <a:lstStyle/>
          <a:p>
            <a:r>
              <a:rPr lang="ro-RO" dirty="0"/>
              <a:t>Pentru cazul CVC (cubic volum centrat) sferele sunt plasate în colțurile cubului și un atom este plasat în centul (intersecția diagonalelor) cubului. Astfel, cea mai scurtă distanță dintre atomi este pe diagonalele cubului &lt;111&gt;. Numărul coordinativ este 8, astfel în celula elemntară sunt în total 2 atomi. Coeficientul de compacititate va fi </a:t>
            </a:r>
          </a:p>
          <a:p>
            <a:endParaRPr lang="ro-RO" dirty="0"/>
          </a:p>
        </p:txBody>
      </p:sp>
      <p:pic>
        <p:nvPicPr>
          <p:cNvPr id="5" name="Picture 4"/>
          <p:cNvPicPr/>
          <p:nvPr/>
        </p:nvPicPr>
        <p:blipFill>
          <a:blip r:embed="rId2"/>
          <a:stretch>
            <a:fillRect/>
          </a:stretch>
        </p:blipFill>
        <p:spPr>
          <a:xfrm>
            <a:off x="377190" y="3067050"/>
            <a:ext cx="5356860" cy="3378835"/>
          </a:xfrm>
          <a:prstGeom prst="rect">
            <a:avLst/>
          </a:prstGeom>
        </p:spPr>
      </p:pic>
    </p:spTree>
    <p:extLst>
      <p:ext uri="{BB962C8B-B14F-4D97-AF65-F5344CB8AC3E}">
        <p14:creationId xmlns:p14="http://schemas.microsoft.com/office/powerpoint/2010/main" val="15144397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ro-RO"/>
          </a:p>
        </p:txBody>
      </p:sp>
      <p:sp>
        <p:nvSpPr>
          <p:cNvPr id="3" name="Content Placeholder 2"/>
          <p:cNvSpPr>
            <a:spLocks noGrp="1"/>
          </p:cNvSpPr>
          <p:nvPr>
            <p:ph idx="1"/>
          </p:nvPr>
        </p:nvSpPr>
        <p:spPr/>
        <p:txBody>
          <a:bodyPr/>
          <a:lstStyle/>
          <a:p>
            <a:r>
              <a:rPr lang="ro-RO" dirty="0"/>
              <a:t>Cazul 2: O structura cub cu fețe centrate (CFC), are noduri în colțuri și în centrele fețelor celulei elementare. Numărul coordinativ este 12. Fiecare atom are 6 vecini în stratul său, și câte 3 vecini în stratul de mai sus și cel de mai jos. Astfel la o celulă elementară revin total 4 atomi.</a:t>
            </a:r>
          </a:p>
          <a:p>
            <a:endParaRPr lang="ro-RO" dirty="0"/>
          </a:p>
        </p:txBody>
      </p:sp>
      <p:pic>
        <p:nvPicPr>
          <p:cNvPr id="5" name="Picture 4"/>
          <p:cNvPicPr/>
          <p:nvPr/>
        </p:nvPicPr>
        <p:blipFill>
          <a:blip r:embed="rId2"/>
          <a:stretch>
            <a:fillRect/>
          </a:stretch>
        </p:blipFill>
        <p:spPr>
          <a:xfrm>
            <a:off x="2838451" y="3581400"/>
            <a:ext cx="7391400" cy="3088481"/>
          </a:xfrm>
          <a:prstGeom prst="rect">
            <a:avLst/>
          </a:prstGeom>
        </p:spPr>
      </p:pic>
    </p:spTree>
    <p:extLst>
      <p:ext uri="{BB962C8B-B14F-4D97-AF65-F5344CB8AC3E}">
        <p14:creationId xmlns:p14="http://schemas.microsoft.com/office/powerpoint/2010/main" val="40989302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30225"/>
          </a:xfrm>
        </p:spPr>
        <p:txBody>
          <a:bodyPr>
            <a:normAutofit fontScale="90000"/>
          </a:bodyPr>
          <a:lstStyle/>
          <a:p>
            <a:endParaRPr lang="ro-RO"/>
          </a:p>
        </p:txBody>
      </p:sp>
      <p:sp>
        <p:nvSpPr>
          <p:cNvPr id="3" name="Content Placeholder 2"/>
          <p:cNvSpPr>
            <a:spLocks noGrp="1"/>
          </p:cNvSpPr>
          <p:nvPr>
            <p:ph idx="1"/>
          </p:nvPr>
        </p:nvSpPr>
        <p:spPr>
          <a:xfrm>
            <a:off x="361950" y="1118616"/>
            <a:ext cx="3657600" cy="4351338"/>
          </a:xfrm>
        </p:spPr>
        <p:txBody>
          <a:bodyPr/>
          <a:lstStyle/>
          <a:p>
            <a:r>
              <a:rPr lang="ro-RO" dirty="0"/>
              <a:t>Coeficientul de compacititate pentru structura CFC:</a:t>
            </a:r>
          </a:p>
          <a:p>
            <a:endParaRPr lang="ro-RO" dirty="0"/>
          </a:p>
        </p:txBody>
      </p:sp>
      <p:pic>
        <p:nvPicPr>
          <p:cNvPr id="4" name="Picture 3"/>
          <p:cNvPicPr/>
          <p:nvPr/>
        </p:nvPicPr>
        <p:blipFill>
          <a:blip r:embed="rId2"/>
          <a:stretch>
            <a:fillRect/>
          </a:stretch>
        </p:blipFill>
        <p:spPr>
          <a:xfrm>
            <a:off x="4495800" y="91090"/>
            <a:ext cx="7259002" cy="5528659"/>
          </a:xfrm>
          <a:prstGeom prst="rect">
            <a:avLst/>
          </a:prstGeom>
        </p:spPr>
      </p:pic>
      <mc:AlternateContent xmlns:mc="http://schemas.openxmlformats.org/markup-compatibility/2006" xmlns:a14="http://schemas.microsoft.com/office/drawing/2010/main">
        <mc:Choice Requires="a14">
          <p:sp>
            <p:nvSpPr>
              <p:cNvPr id="5" name="Rectangle 4"/>
              <p:cNvSpPr/>
              <p:nvPr/>
            </p:nvSpPr>
            <p:spPr>
              <a:xfrm>
                <a:off x="361950" y="5981351"/>
                <a:ext cx="4714399" cy="741934"/>
              </a:xfrm>
              <a:prstGeom prst="rect">
                <a:avLst/>
              </a:prstGeom>
            </p:spPr>
            <p:txBody>
              <a:bodyPr wrap="square">
                <a:spAutoFit/>
              </a:bodyPr>
              <a:lstStyle/>
              <a:p>
                <a:pPr indent="90170" algn="r">
                  <a:lnSpc>
                    <a:spcPct val="107000"/>
                  </a:lnSpc>
                  <a:spcAft>
                    <a:spcPts val="0"/>
                  </a:spcAft>
                </a:pPr>
                <a:r>
                  <a:rPr lang="ro-RO" i="1" dirty="0">
                    <a:latin typeface="Times New Roman" panose="02020603050405020304" pitchFamily="18" charset="0"/>
                    <a:ea typeface="Calibri" panose="020F0502020204030204" pitchFamily="34" charset="0"/>
                    <a:cs typeface="Times New Roman" panose="02020603050405020304" pitchFamily="18" charset="0"/>
                  </a:rPr>
                  <a:t>R: Densitatea împachetării: ξ = π </a:t>
                </a:r>
                <a14:m>
                  <m:oMath xmlns:m="http://schemas.openxmlformats.org/officeDocument/2006/math">
                    <m:rad>
                      <m:radPr>
                        <m:degHide m:val="on"/>
                        <m:ctrlPr>
                          <a:rPr lang="ro-RO" i="1">
                            <a:effectLst/>
                            <a:latin typeface="Cambria Math" panose="02040503050406030204" pitchFamily="18" charset="0"/>
                            <a:ea typeface="Calibri" panose="020F0502020204030204" pitchFamily="34" charset="0"/>
                            <a:cs typeface="Times New Roman" panose="02020603050405020304" pitchFamily="18" charset="0"/>
                          </a:rPr>
                        </m:ctrlPr>
                      </m:radPr>
                      <m:deg/>
                      <m:e>
                        <m:r>
                          <a:rPr lang="ro-RO" i="1">
                            <a:effectLst/>
                            <a:latin typeface="Cambria Math" panose="02040503050406030204" pitchFamily="18" charset="0"/>
                            <a:ea typeface="Calibri" panose="020F0502020204030204" pitchFamily="34" charset="0"/>
                            <a:cs typeface="Times New Roman" panose="02020603050405020304" pitchFamily="18" charset="0"/>
                          </a:rPr>
                          <m:t>3</m:t>
                        </m:r>
                      </m:e>
                    </m:rad>
                  </m:oMath>
                </a14:m>
                <a:r>
                  <a:rPr lang="ro-RO" i="1" dirty="0">
                    <a:effectLst/>
                    <a:latin typeface="Times New Roman" panose="02020603050405020304" pitchFamily="18" charset="0"/>
                    <a:ea typeface="Times New Roman" panose="02020603050405020304" pitchFamily="18" charset="0"/>
                    <a:cs typeface="Times New Roman" panose="02020603050405020304" pitchFamily="18" charset="0"/>
                  </a:rPr>
                  <a:t> /8 = 68%, ξ = π </a:t>
                </a:r>
                <a14:m>
                  <m:oMath xmlns:m="http://schemas.openxmlformats.org/officeDocument/2006/math">
                    <m:rad>
                      <m:radPr>
                        <m:degHide m:val="on"/>
                        <m:ctrlPr>
                          <a:rPr lang="ro-RO" i="1">
                            <a:effectLst/>
                            <a:latin typeface="Cambria Math" panose="02040503050406030204" pitchFamily="18" charset="0"/>
                            <a:ea typeface="Times New Roman" panose="02020603050405020304" pitchFamily="18" charset="0"/>
                            <a:cs typeface="Times New Roman" panose="02020603050405020304" pitchFamily="18" charset="0"/>
                          </a:rPr>
                        </m:ctrlPr>
                      </m:radPr>
                      <m:deg/>
                      <m:e>
                        <m:r>
                          <a:rPr lang="ro-RO" i="1">
                            <a:effectLst/>
                            <a:latin typeface="Cambria Math" panose="02040503050406030204" pitchFamily="18" charset="0"/>
                            <a:ea typeface="Times New Roman" panose="02020603050405020304" pitchFamily="18" charset="0"/>
                            <a:cs typeface="Times New Roman" panose="02020603050405020304" pitchFamily="18" charset="0"/>
                          </a:rPr>
                          <m:t>2</m:t>
                        </m:r>
                      </m:e>
                    </m:rad>
                    <m:r>
                      <a:rPr lang="ro-RO" i="1">
                        <a:effectLst/>
                        <a:latin typeface="Cambria Math" panose="02040503050406030204" pitchFamily="18" charset="0"/>
                        <a:ea typeface="Times New Roman" panose="02020603050405020304" pitchFamily="18" charset="0"/>
                        <a:cs typeface="Times New Roman" panose="02020603050405020304" pitchFamily="18" charset="0"/>
                      </a:rPr>
                      <m:t> </m:t>
                    </m:r>
                  </m:oMath>
                </a14:m>
                <a:r>
                  <a:rPr lang="ro-RO" i="1" dirty="0">
                    <a:effectLst/>
                    <a:latin typeface="Times New Roman" panose="02020603050405020304" pitchFamily="18" charset="0"/>
                    <a:ea typeface="Times New Roman" panose="02020603050405020304" pitchFamily="18" charset="0"/>
                    <a:cs typeface="Times New Roman" panose="02020603050405020304" pitchFamily="18" charset="0"/>
                  </a:rPr>
                  <a:t>/6=74%.</a:t>
                </a:r>
                <a:endParaRPr lang="ro-RO" sz="24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xmlns="">
          <p:sp>
            <p:nvSpPr>
              <p:cNvPr id="5" name="Rectangle 4"/>
              <p:cNvSpPr>
                <a:spLocks noRot="1" noChangeAspect="1" noMove="1" noResize="1" noEditPoints="1" noAdjustHandles="1" noChangeArrowheads="1" noChangeShapeType="1" noTextEdit="1"/>
              </p:cNvSpPr>
              <p:nvPr/>
            </p:nvSpPr>
            <p:spPr>
              <a:xfrm>
                <a:off x="361950" y="5981351"/>
                <a:ext cx="4714399" cy="741934"/>
              </a:xfrm>
              <a:prstGeom prst="rect">
                <a:avLst/>
              </a:prstGeom>
              <a:blipFill rotWithShape="0">
                <a:blip r:embed="rId3"/>
                <a:stretch>
                  <a:fillRect t="-820" r="-2196" b="-8197"/>
                </a:stretch>
              </a:blipFill>
            </p:spPr>
            <p:txBody>
              <a:bodyPr/>
              <a:lstStyle/>
              <a:p>
                <a:r>
                  <a:rPr lang="ro-RO">
                    <a:noFill/>
                  </a:rPr>
                  <a:t> </a:t>
                </a:r>
              </a:p>
            </p:txBody>
          </p:sp>
        </mc:Fallback>
      </mc:AlternateContent>
    </p:spTree>
    <p:extLst>
      <p:ext uri="{BB962C8B-B14F-4D97-AF65-F5344CB8AC3E}">
        <p14:creationId xmlns:p14="http://schemas.microsoft.com/office/powerpoint/2010/main" val="30434006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a:extLst>
              <a:ext uri="{FF2B5EF4-FFF2-40B4-BE49-F238E27FC236}">
                <a16:creationId xmlns:a16="http://schemas.microsoft.com/office/drawing/2014/main" id="{24E42776-0D0B-7232-2044-033EFC2D9B9D}"/>
              </a:ext>
            </a:extLst>
          </p:cNvPr>
          <p:cNvSpPr>
            <a:spLocks noGrp="1"/>
          </p:cNvSpPr>
          <p:nvPr>
            <p:ph idx="1"/>
          </p:nvPr>
        </p:nvSpPr>
        <p:spPr>
          <a:xfrm>
            <a:off x="1604865" y="476250"/>
            <a:ext cx="8377335" cy="6111162"/>
          </a:xfrm>
        </p:spPr>
        <p:txBody>
          <a:bodyPr rtlCol="0">
            <a:normAutofit/>
          </a:bodyPr>
          <a:lstStyle/>
          <a:p>
            <a:pPr eaLnBrk="1" hangingPunct="1">
              <a:defRPr/>
            </a:pPr>
            <a:r>
              <a:rPr lang="ro-MD" altLang="ro-RO" sz="1800" b="1" dirty="0"/>
              <a:t>Problema 1</a:t>
            </a:r>
            <a:r>
              <a:rPr lang="ro-MD" altLang="ro-RO" sz="1800" dirty="0"/>
              <a:t>. </a:t>
            </a:r>
            <a:r>
              <a:rPr lang="en-US" altLang="ro-RO" sz="1800" dirty="0"/>
              <a:t>Sa se </a:t>
            </a:r>
            <a:r>
              <a:rPr lang="en-US" altLang="ro-RO" sz="1800" dirty="0" err="1"/>
              <a:t>explice</a:t>
            </a:r>
            <a:r>
              <a:rPr lang="en-US" altLang="ro-RO" sz="1800" dirty="0"/>
              <a:t> </a:t>
            </a:r>
            <a:r>
              <a:rPr lang="en-US" altLang="ro-RO" sz="1800" dirty="0" err="1"/>
              <a:t>motivul</a:t>
            </a:r>
            <a:r>
              <a:rPr lang="en-US" altLang="ro-RO" sz="1800" dirty="0"/>
              <a:t> </a:t>
            </a:r>
            <a:r>
              <a:rPr lang="en-US" altLang="ro-RO" sz="1800" dirty="0" err="1"/>
              <a:t>pentru</a:t>
            </a:r>
            <a:r>
              <a:rPr lang="en-US" altLang="ro-RO" sz="1800" dirty="0"/>
              <a:t> care </a:t>
            </a:r>
            <a:r>
              <a:rPr lang="ro-MD" altLang="ro-RO" sz="1800" dirty="0"/>
              <a:t>Si</a:t>
            </a:r>
            <a:r>
              <a:rPr lang="en-US" altLang="ro-RO" sz="1800" dirty="0"/>
              <a:t>, </a:t>
            </a:r>
            <a:r>
              <a:rPr lang="ro-MD" altLang="ro-RO" sz="1800" dirty="0"/>
              <a:t>Ge</a:t>
            </a:r>
            <a:r>
              <a:rPr lang="en-US" altLang="ro-RO" sz="1800" dirty="0"/>
              <a:t>, </a:t>
            </a:r>
            <a:r>
              <a:rPr lang="ro-MD" altLang="ro-RO" sz="1800" dirty="0"/>
              <a:t>GaN, C (diamantul)</a:t>
            </a:r>
            <a:r>
              <a:rPr lang="en-US" altLang="ro-RO" sz="1800" dirty="0"/>
              <a:t> au </a:t>
            </a:r>
            <a:r>
              <a:rPr lang="en-US" altLang="ro-RO" sz="1800" dirty="0" err="1"/>
              <a:t>aspecte</a:t>
            </a:r>
            <a:r>
              <a:rPr lang="en-US" altLang="ro-RO" sz="1800" dirty="0"/>
              <a:t> </a:t>
            </a:r>
            <a:r>
              <a:rPr lang="en-US" altLang="ro-RO" sz="1800" dirty="0" err="1"/>
              <a:t>diferite</a:t>
            </a:r>
            <a:r>
              <a:rPr lang="en-US" altLang="ro-RO" sz="1800" dirty="0"/>
              <a:t> desi au </a:t>
            </a:r>
            <a:r>
              <a:rPr lang="en-US" altLang="ro-RO" sz="1800" dirty="0" err="1"/>
              <a:t>structuri</a:t>
            </a:r>
            <a:r>
              <a:rPr lang="en-US" altLang="ro-RO" sz="1800" dirty="0"/>
              <a:t> </a:t>
            </a:r>
            <a:r>
              <a:rPr lang="en-US" altLang="ro-RO" sz="1800" dirty="0" err="1"/>
              <a:t>cristaline</a:t>
            </a:r>
            <a:r>
              <a:rPr lang="en-US" altLang="ro-RO" sz="1800" dirty="0"/>
              <a:t> </a:t>
            </a:r>
            <a:r>
              <a:rPr lang="en-US" altLang="ro-RO" sz="1800" dirty="0" err="1"/>
              <a:t>asemanatoare</a:t>
            </a:r>
            <a:r>
              <a:rPr lang="en-US" altLang="ro-RO" sz="1800" dirty="0"/>
              <a:t>. </a:t>
            </a:r>
            <a:r>
              <a:rPr lang="en-US" altLang="ro-RO" sz="1800" dirty="0" err="1"/>
              <a:t>Latimea</a:t>
            </a:r>
            <a:r>
              <a:rPr lang="en-US" altLang="ro-RO" sz="1800" dirty="0"/>
              <a:t> </a:t>
            </a:r>
            <a:r>
              <a:rPr lang="en-US" altLang="ro-RO" sz="1800" dirty="0" err="1"/>
              <a:t>benzii</a:t>
            </a:r>
            <a:r>
              <a:rPr lang="en-US" altLang="ro-RO" sz="1800" dirty="0"/>
              <a:t> </a:t>
            </a:r>
            <a:r>
              <a:rPr lang="en-US" altLang="ro-RO" sz="1800" dirty="0" err="1"/>
              <a:t>interzise</a:t>
            </a:r>
            <a:r>
              <a:rPr lang="en-US" altLang="ro-RO" sz="1800" dirty="0"/>
              <a:t> </a:t>
            </a:r>
            <a:r>
              <a:rPr lang="en-US" altLang="ro-RO" sz="1800" dirty="0" err="1"/>
              <a:t>pentru</a:t>
            </a:r>
            <a:r>
              <a:rPr lang="en-US" altLang="ro-RO" sz="1800" dirty="0"/>
              <a:t> </a:t>
            </a:r>
            <a:r>
              <a:rPr lang="ro-MD" altLang="ro-RO" sz="1800" dirty="0"/>
              <a:t>Si</a:t>
            </a:r>
            <a:r>
              <a:rPr lang="en-US" altLang="ro-RO" sz="1800" dirty="0"/>
              <a:t> </a:t>
            </a:r>
            <a:r>
              <a:rPr lang="en-US" altLang="ro-RO" sz="1800" dirty="0" err="1"/>
              <a:t>este</a:t>
            </a:r>
            <a:r>
              <a:rPr lang="en-US" altLang="ro-RO" sz="1800" dirty="0"/>
              <a:t>: </a:t>
            </a:r>
            <a:r>
              <a:rPr lang="en-US" altLang="ro-RO" sz="1800" dirty="0" err="1"/>
              <a:t>Eg</a:t>
            </a:r>
            <a:r>
              <a:rPr lang="en-US" altLang="ro-RO" sz="1800" dirty="0"/>
              <a:t> = 1,11 eV; </a:t>
            </a:r>
            <a:r>
              <a:rPr lang="en-US" altLang="ro-RO" sz="1800" dirty="0" err="1"/>
              <a:t>pentru</a:t>
            </a:r>
            <a:r>
              <a:rPr lang="en-US" altLang="ro-RO" sz="1800" dirty="0"/>
              <a:t> </a:t>
            </a:r>
            <a:r>
              <a:rPr lang="ro-MD" altLang="ro-RO" sz="1800" dirty="0"/>
              <a:t>Ge</a:t>
            </a:r>
            <a:r>
              <a:rPr lang="en-US" altLang="ro-RO" sz="1800" dirty="0"/>
              <a:t>: </a:t>
            </a:r>
            <a:r>
              <a:rPr lang="en-US" altLang="ro-RO" sz="1800" dirty="0" err="1"/>
              <a:t>Eg</a:t>
            </a:r>
            <a:r>
              <a:rPr lang="en-US" altLang="ro-RO" sz="1800" dirty="0"/>
              <a:t> = 0,67 eV; </a:t>
            </a:r>
            <a:r>
              <a:rPr lang="en-US" altLang="ro-RO" sz="1800" dirty="0" err="1"/>
              <a:t>pentru</a:t>
            </a:r>
            <a:r>
              <a:rPr lang="en-US" altLang="ro-RO" sz="1800" dirty="0"/>
              <a:t> </a:t>
            </a:r>
            <a:r>
              <a:rPr lang="ro-MD" altLang="ro-RO" sz="1800" dirty="0"/>
              <a:t>GaN</a:t>
            </a:r>
            <a:r>
              <a:rPr lang="en-US" altLang="ro-RO" sz="1800" dirty="0"/>
              <a:t>: </a:t>
            </a:r>
            <a:r>
              <a:rPr lang="en-US" altLang="ro-RO" sz="1800" dirty="0" err="1"/>
              <a:t>Eg</a:t>
            </a:r>
            <a:r>
              <a:rPr lang="en-US" altLang="ro-RO" sz="1800" dirty="0"/>
              <a:t> = 3,49 eV, </a:t>
            </a:r>
            <a:r>
              <a:rPr lang="en-US" altLang="ro-RO" sz="1800" dirty="0" err="1"/>
              <a:t>iar</a:t>
            </a:r>
            <a:r>
              <a:rPr lang="en-US" altLang="ro-RO" sz="1800" dirty="0"/>
              <a:t> </a:t>
            </a:r>
            <a:r>
              <a:rPr lang="en-US" altLang="ro-RO" sz="1800" dirty="0" err="1"/>
              <a:t>pentru</a:t>
            </a:r>
            <a:r>
              <a:rPr lang="en-US" altLang="ro-RO" sz="1800" dirty="0"/>
              <a:t> </a:t>
            </a:r>
            <a:r>
              <a:rPr lang="ro-MD" altLang="ro-RO" sz="1800" dirty="0"/>
              <a:t>C</a:t>
            </a:r>
            <a:r>
              <a:rPr lang="en-US" altLang="ro-RO" sz="1800" dirty="0"/>
              <a:t>: </a:t>
            </a:r>
            <a:r>
              <a:rPr lang="en-US" altLang="ro-RO" sz="1800" dirty="0" err="1"/>
              <a:t>Eg</a:t>
            </a:r>
            <a:r>
              <a:rPr lang="en-US" altLang="ro-RO" sz="1800" dirty="0"/>
              <a:t> = 5,4 eV.</a:t>
            </a:r>
          </a:p>
          <a:p>
            <a:pPr eaLnBrk="1" hangingPunct="1">
              <a:defRPr/>
            </a:pPr>
            <a:endParaRPr lang="en-US" altLang="ro-RO" sz="1800" dirty="0"/>
          </a:p>
          <a:p>
            <a:pPr eaLnBrk="1" hangingPunct="1">
              <a:defRPr/>
            </a:pPr>
            <a:r>
              <a:rPr lang="en-US" altLang="ro-RO" sz="1800" dirty="0" err="1"/>
              <a:t>Rezolvare</a:t>
            </a:r>
            <a:r>
              <a:rPr lang="en-US" altLang="ro-RO" sz="1800" dirty="0"/>
              <a:t>:</a:t>
            </a:r>
          </a:p>
          <a:p>
            <a:pPr eaLnBrk="1" hangingPunct="1">
              <a:defRPr/>
            </a:pPr>
            <a:r>
              <a:rPr lang="en-US" altLang="ro-RO" sz="1800" dirty="0"/>
              <a:t>          </a:t>
            </a:r>
            <a:r>
              <a:rPr lang="en-US" altLang="ro-RO" sz="1800" dirty="0" err="1"/>
              <a:t>Aspectul</a:t>
            </a:r>
            <a:r>
              <a:rPr lang="en-US" altLang="ro-RO" sz="1800" dirty="0"/>
              <a:t> </a:t>
            </a:r>
            <a:r>
              <a:rPr lang="en-US" altLang="ro-RO" sz="1800" dirty="0" err="1"/>
              <a:t>diferit</a:t>
            </a:r>
            <a:r>
              <a:rPr lang="en-US" altLang="ro-RO" sz="1800" dirty="0"/>
              <a:t> se </a:t>
            </a:r>
            <a:r>
              <a:rPr lang="en-US" altLang="ro-RO" sz="1800" dirty="0" err="1"/>
              <a:t>datoreaza</a:t>
            </a:r>
            <a:r>
              <a:rPr lang="en-US" altLang="ro-RO" sz="1800" dirty="0"/>
              <a:t> </a:t>
            </a:r>
            <a:r>
              <a:rPr lang="en-US" altLang="ro-RO" sz="1800" dirty="0" err="1"/>
              <a:t>diferentelor</a:t>
            </a:r>
            <a:r>
              <a:rPr lang="en-US" altLang="ro-RO" sz="1800" dirty="0"/>
              <a:t> </a:t>
            </a:r>
            <a:r>
              <a:rPr lang="en-US" altLang="ro-RO" sz="1800" dirty="0" err="1"/>
              <a:t>între</a:t>
            </a:r>
            <a:r>
              <a:rPr lang="en-US" altLang="ro-RO" sz="1800" dirty="0"/>
              <a:t> </a:t>
            </a:r>
            <a:r>
              <a:rPr lang="en-US" altLang="ro-RO" sz="1800" dirty="0" err="1"/>
              <a:t>lungimile</a:t>
            </a:r>
            <a:r>
              <a:rPr lang="en-US" altLang="ro-RO" sz="1800" dirty="0"/>
              <a:t> de </a:t>
            </a:r>
            <a:r>
              <a:rPr lang="en-US" altLang="ro-RO" sz="1800" dirty="0" err="1"/>
              <a:t>unda</a:t>
            </a:r>
            <a:r>
              <a:rPr lang="en-US" altLang="ro-RO" sz="1800" dirty="0"/>
              <a:t> </a:t>
            </a:r>
            <a:r>
              <a:rPr lang="en-US" altLang="ro-RO" sz="1800" dirty="0" err="1"/>
              <a:t>maxime</a:t>
            </a:r>
            <a:r>
              <a:rPr lang="en-US" altLang="ro-RO" sz="1800" dirty="0"/>
              <a:t> </a:t>
            </a:r>
            <a:r>
              <a:rPr lang="en-US" altLang="ro-RO" sz="1800" dirty="0" err="1"/>
              <a:t>absorbite</a:t>
            </a:r>
            <a:r>
              <a:rPr lang="en-US" altLang="ro-RO" sz="1800" dirty="0"/>
              <a:t> de Si, Ge </a:t>
            </a:r>
            <a:r>
              <a:rPr lang="en-US" altLang="ro-RO" sz="1800" dirty="0" err="1"/>
              <a:t>si</a:t>
            </a:r>
            <a:r>
              <a:rPr lang="en-US" altLang="ro-RO" sz="1800" dirty="0"/>
              <a:t> </a:t>
            </a:r>
            <a:r>
              <a:rPr lang="en-US" altLang="ro-RO" sz="1800" dirty="0" err="1"/>
              <a:t>diamant</a:t>
            </a:r>
            <a:r>
              <a:rPr lang="en-US" altLang="ro-RO" sz="1800" dirty="0"/>
              <a:t>, a </a:t>
            </a:r>
            <a:r>
              <a:rPr lang="en-US" altLang="ro-RO" sz="1800" dirty="0" err="1"/>
              <a:t>caror</a:t>
            </a:r>
            <a:r>
              <a:rPr lang="en-US" altLang="ro-RO" sz="1800" dirty="0"/>
              <a:t> </a:t>
            </a:r>
            <a:r>
              <a:rPr lang="en-US" altLang="ro-RO" sz="1800" dirty="0" err="1"/>
              <a:t>expresie</a:t>
            </a:r>
            <a:r>
              <a:rPr lang="en-US" altLang="ro-RO" sz="1800" dirty="0"/>
              <a:t> </a:t>
            </a:r>
            <a:r>
              <a:rPr lang="en-US" altLang="ro-RO" sz="1800" dirty="0" err="1"/>
              <a:t>este</a:t>
            </a:r>
            <a:r>
              <a:rPr lang="en-US" altLang="ro-RO" sz="1800" dirty="0"/>
              <a:t>:</a:t>
            </a:r>
          </a:p>
          <a:p>
            <a:pPr eaLnBrk="1" hangingPunct="1">
              <a:defRPr/>
            </a:pPr>
            <a:endParaRPr lang="en-US" altLang="ro-RO" sz="1800" dirty="0"/>
          </a:p>
          <a:p>
            <a:pPr eaLnBrk="1" hangingPunct="1">
              <a:defRPr/>
            </a:pPr>
            <a:endParaRPr lang="en-US" altLang="ro-RO" sz="1800" dirty="0"/>
          </a:p>
          <a:p>
            <a:pPr eaLnBrk="1" hangingPunct="1">
              <a:defRPr/>
            </a:pPr>
            <a:endParaRPr lang="en-US" altLang="ro-RO" sz="1800" dirty="0"/>
          </a:p>
          <a:p>
            <a:pPr eaLnBrk="1" hangingPunct="1">
              <a:defRPr/>
            </a:pPr>
            <a:endParaRPr lang="en-US" altLang="ro-RO" sz="1800" dirty="0"/>
          </a:p>
          <a:p>
            <a:pPr eaLnBrk="1" hangingPunct="1">
              <a:defRPr/>
            </a:pPr>
            <a:r>
              <a:rPr lang="en-US" altLang="ro-RO" sz="1800" dirty="0"/>
              <a:t>          </a:t>
            </a:r>
            <a:r>
              <a:rPr lang="en-US" altLang="ro-RO" sz="1800" dirty="0" err="1"/>
              <a:t>Pentru</a:t>
            </a:r>
            <a:r>
              <a:rPr lang="en-US" altLang="ro-RO" sz="1800" dirty="0"/>
              <a:t> </a:t>
            </a:r>
            <a:r>
              <a:rPr lang="ro-MD" altLang="ro-RO" sz="1800" dirty="0"/>
              <a:t>Ge</a:t>
            </a:r>
            <a:r>
              <a:rPr lang="en-US" altLang="ro-RO" sz="1800" dirty="0"/>
              <a:t>: </a:t>
            </a:r>
            <a:r>
              <a:rPr lang="el-GR" altLang="ro-RO" sz="1800" dirty="0">
                <a:latin typeface="Arial" panose="020B0604020202020204" pitchFamily="34" charset="0"/>
                <a:cs typeface="Arial" panose="020B0604020202020204" pitchFamily="34" charset="0"/>
              </a:rPr>
              <a:t>λ</a:t>
            </a:r>
            <a:r>
              <a:rPr lang="en-US" altLang="ro-RO" sz="1800" dirty="0"/>
              <a:t>max = 1,86  mcm, </a:t>
            </a:r>
            <a:r>
              <a:rPr lang="en-US" altLang="ro-RO" sz="1800" dirty="0" err="1"/>
              <a:t>pentru</a:t>
            </a:r>
            <a:r>
              <a:rPr lang="en-US" altLang="ro-RO" sz="1800" dirty="0"/>
              <a:t> </a:t>
            </a:r>
            <a:r>
              <a:rPr lang="ro-MD" altLang="ro-RO" sz="1800" dirty="0"/>
              <a:t>Si</a:t>
            </a:r>
            <a:r>
              <a:rPr lang="en-US" altLang="ro-RO" sz="1800" dirty="0"/>
              <a:t>: </a:t>
            </a:r>
            <a:r>
              <a:rPr lang="el-GR" altLang="ro-RO" sz="1800" dirty="0">
                <a:latin typeface="Arial" panose="020B0604020202020204" pitchFamily="34" charset="0"/>
                <a:cs typeface="Arial" panose="020B0604020202020204" pitchFamily="34" charset="0"/>
              </a:rPr>
              <a:t>λ</a:t>
            </a:r>
            <a:r>
              <a:rPr lang="en-US" altLang="ro-RO" sz="1800" dirty="0"/>
              <a:t>max = 1,12  mcm, </a:t>
            </a:r>
            <a:r>
              <a:rPr lang="en-US" altLang="ro-RO" sz="1800" dirty="0" err="1"/>
              <a:t>pentru</a:t>
            </a:r>
            <a:r>
              <a:rPr lang="en-US" altLang="ro-RO" sz="1800" dirty="0"/>
              <a:t> </a:t>
            </a:r>
            <a:r>
              <a:rPr lang="ro-MD" altLang="ro-RO" sz="1800" dirty="0"/>
              <a:t>GaN</a:t>
            </a:r>
            <a:r>
              <a:rPr lang="en-US" altLang="ro-RO" sz="1800" dirty="0"/>
              <a:t>: </a:t>
            </a:r>
            <a:r>
              <a:rPr lang="el-GR" altLang="ro-RO" sz="1800" dirty="0">
                <a:latin typeface="Arial" panose="020B0604020202020204" pitchFamily="34" charset="0"/>
                <a:cs typeface="Arial" panose="020B0604020202020204" pitchFamily="34" charset="0"/>
              </a:rPr>
              <a:t>λ</a:t>
            </a:r>
            <a:r>
              <a:rPr lang="en-US" altLang="ro-RO" sz="1800" dirty="0"/>
              <a:t>max = 0,36  nm, </a:t>
            </a:r>
            <a:r>
              <a:rPr lang="en-US" altLang="ro-RO" sz="1800" dirty="0" err="1"/>
              <a:t>iar</a:t>
            </a:r>
            <a:r>
              <a:rPr lang="en-US" altLang="ro-RO" sz="1800" dirty="0"/>
              <a:t> </a:t>
            </a:r>
            <a:r>
              <a:rPr lang="en-US" altLang="ro-RO" sz="1800" dirty="0" err="1"/>
              <a:t>pentru</a:t>
            </a:r>
            <a:r>
              <a:rPr lang="en-US" altLang="ro-RO" sz="1800" dirty="0"/>
              <a:t> </a:t>
            </a:r>
            <a:r>
              <a:rPr lang="ro-MD" altLang="ro-RO" sz="1800" dirty="0"/>
              <a:t>C</a:t>
            </a:r>
            <a:r>
              <a:rPr lang="en-US" altLang="ro-RO" sz="1800" dirty="0"/>
              <a:t>: </a:t>
            </a:r>
            <a:r>
              <a:rPr lang="el-GR" altLang="ro-RO" sz="1800" dirty="0">
                <a:latin typeface="Arial" panose="020B0604020202020204" pitchFamily="34" charset="0"/>
                <a:cs typeface="Arial" panose="020B0604020202020204" pitchFamily="34" charset="0"/>
              </a:rPr>
              <a:t>λ</a:t>
            </a:r>
            <a:r>
              <a:rPr lang="en-US" altLang="ro-RO" sz="1800" dirty="0"/>
              <a:t>max = 0,23  mcm. </a:t>
            </a:r>
          </a:p>
          <a:p>
            <a:pPr eaLnBrk="1" hangingPunct="1">
              <a:defRPr/>
            </a:pPr>
            <a:r>
              <a:rPr lang="en-US" altLang="ro-RO" sz="1800" dirty="0" err="1"/>
              <a:t>Ţinând</a:t>
            </a:r>
            <a:r>
              <a:rPr lang="en-US" altLang="ro-RO" sz="1800" dirty="0"/>
              <a:t> </a:t>
            </a:r>
            <a:r>
              <a:rPr lang="en-US" altLang="ro-RO" sz="1800" dirty="0" err="1"/>
              <a:t>cont</a:t>
            </a:r>
            <a:r>
              <a:rPr lang="en-US" altLang="ro-RO" sz="1800" dirty="0"/>
              <a:t> ca </a:t>
            </a:r>
            <a:r>
              <a:rPr lang="en-US" altLang="ro-RO" sz="1800" dirty="0" err="1"/>
              <a:t>spectrul</a:t>
            </a:r>
            <a:r>
              <a:rPr lang="en-US" altLang="ro-RO" sz="1800" dirty="0"/>
              <a:t> </a:t>
            </a:r>
            <a:r>
              <a:rPr lang="en-US" altLang="ro-RO" sz="1800" dirty="0" err="1"/>
              <a:t>vizibil</a:t>
            </a:r>
            <a:r>
              <a:rPr lang="en-US" altLang="ro-RO" sz="1800" dirty="0"/>
              <a:t> </a:t>
            </a:r>
            <a:r>
              <a:rPr lang="en-US" altLang="ro-RO" sz="1800" dirty="0" err="1"/>
              <a:t>presupune</a:t>
            </a:r>
            <a:r>
              <a:rPr lang="en-US" altLang="ro-RO" sz="1800" dirty="0"/>
              <a:t> </a:t>
            </a:r>
            <a:r>
              <a:rPr lang="en-US" altLang="ro-RO" sz="1800" dirty="0" err="1"/>
              <a:t>lungimi</a:t>
            </a:r>
            <a:r>
              <a:rPr lang="en-US" altLang="ro-RO" sz="1800" dirty="0"/>
              <a:t> de </a:t>
            </a:r>
            <a:r>
              <a:rPr lang="en-US" altLang="ro-RO" sz="1800" dirty="0" err="1"/>
              <a:t>unda</a:t>
            </a:r>
            <a:r>
              <a:rPr lang="en-US" altLang="ro-RO" sz="1800" dirty="0"/>
              <a:t> </a:t>
            </a:r>
            <a:r>
              <a:rPr lang="en-US" altLang="ro-RO" sz="1800" dirty="0" err="1"/>
              <a:t>cuprinse</a:t>
            </a:r>
            <a:r>
              <a:rPr lang="en-US" altLang="ro-RO" sz="1800" dirty="0"/>
              <a:t> </a:t>
            </a:r>
            <a:r>
              <a:rPr lang="en-US" altLang="ro-RO" sz="1800" dirty="0" err="1"/>
              <a:t>între</a:t>
            </a:r>
            <a:r>
              <a:rPr lang="en-US" altLang="ro-RO" sz="1800" dirty="0"/>
              <a:t> </a:t>
            </a:r>
            <a:r>
              <a:rPr lang="en-US" altLang="ro-RO" sz="1800" dirty="0" err="1"/>
              <a:t>limitele</a:t>
            </a:r>
            <a:r>
              <a:rPr lang="en-US" altLang="ro-RO" sz="1800" dirty="0"/>
              <a:t>: </a:t>
            </a:r>
            <a:r>
              <a:rPr lang="el-GR" altLang="ro-RO" sz="1800" dirty="0">
                <a:latin typeface="Arial" panose="020B0604020202020204" pitchFamily="34" charset="0"/>
                <a:cs typeface="Arial" panose="020B0604020202020204" pitchFamily="34" charset="0"/>
              </a:rPr>
              <a:t>λ</a:t>
            </a:r>
            <a:r>
              <a:rPr lang="en-US" altLang="ro-RO" sz="1800" dirty="0">
                <a:latin typeface="Arial" panose="020B0604020202020204" pitchFamily="34" charset="0"/>
                <a:cs typeface="Arial" panose="020B0604020202020204" pitchFamily="34" charset="0"/>
              </a:rPr>
              <a:t>= </a:t>
            </a:r>
            <a:r>
              <a:rPr lang="en-US" altLang="ro-RO" sz="1800" dirty="0"/>
              <a:t>0,4 mcm </a:t>
            </a:r>
            <a:r>
              <a:rPr lang="en-US" altLang="ro-RO" sz="1800" dirty="0" err="1"/>
              <a:t>si</a:t>
            </a:r>
            <a:r>
              <a:rPr lang="en-US" altLang="ro-RO" sz="1800" dirty="0"/>
              <a:t> 0,73 mcm, </a:t>
            </a:r>
            <a:r>
              <a:rPr lang="en-US" altLang="ro-RO" sz="1800" dirty="0" err="1"/>
              <a:t>rezulta</a:t>
            </a:r>
            <a:r>
              <a:rPr lang="en-US" altLang="ro-RO" sz="1800" dirty="0"/>
              <a:t> </a:t>
            </a:r>
            <a:r>
              <a:rPr lang="en-US" altLang="ro-RO" sz="1800" dirty="0" err="1"/>
              <a:t>absorbtia</a:t>
            </a:r>
            <a:r>
              <a:rPr lang="en-US" altLang="ro-RO" sz="1800" dirty="0"/>
              <a:t> </a:t>
            </a:r>
            <a:r>
              <a:rPr lang="en-US" altLang="ro-RO" sz="1800" dirty="0" err="1"/>
              <a:t>mai</a:t>
            </a:r>
            <a:r>
              <a:rPr lang="en-US" altLang="ro-RO" sz="1800" dirty="0"/>
              <a:t> </a:t>
            </a:r>
            <a:r>
              <a:rPr lang="en-US" altLang="ro-RO" sz="1800" dirty="0" err="1"/>
              <a:t>puternica</a:t>
            </a:r>
            <a:r>
              <a:rPr lang="en-US" altLang="ro-RO" sz="1800" dirty="0"/>
              <a:t> a </a:t>
            </a:r>
            <a:r>
              <a:rPr lang="en-US" altLang="ro-RO" sz="1800" dirty="0" err="1"/>
              <a:t>luminii</a:t>
            </a:r>
            <a:r>
              <a:rPr lang="en-US" altLang="ro-RO" sz="1800" dirty="0"/>
              <a:t> </a:t>
            </a:r>
            <a:r>
              <a:rPr lang="en-US" altLang="ro-RO" sz="1800" dirty="0" err="1"/>
              <a:t>incidente</a:t>
            </a:r>
            <a:r>
              <a:rPr lang="en-US" altLang="ro-RO" sz="1800" dirty="0"/>
              <a:t> </a:t>
            </a:r>
            <a:r>
              <a:rPr lang="en-US" altLang="ro-RO" sz="1800" dirty="0" err="1"/>
              <a:t>pe</a:t>
            </a:r>
            <a:r>
              <a:rPr lang="en-US" altLang="ro-RO" sz="1800" dirty="0"/>
              <a:t> </a:t>
            </a:r>
            <a:r>
              <a:rPr lang="en-US" altLang="ro-RO" sz="1800" dirty="0" err="1"/>
              <a:t>suprafata</a:t>
            </a:r>
            <a:r>
              <a:rPr lang="en-US" altLang="ro-RO" sz="1800" dirty="0"/>
              <a:t> </a:t>
            </a:r>
            <a:r>
              <a:rPr lang="en-US" altLang="ro-RO" sz="1800" dirty="0" err="1"/>
              <a:t>cristalelor</a:t>
            </a:r>
            <a:r>
              <a:rPr lang="en-US" altLang="ro-RO" sz="1800" dirty="0"/>
              <a:t> de </a:t>
            </a:r>
            <a:r>
              <a:rPr lang="ro-MD" altLang="ro-RO" sz="1800" dirty="0"/>
              <a:t>Ge</a:t>
            </a:r>
            <a:r>
              <a:rPr lang="en-US" altLang="ro-RO" sz="1800" dirty="0"/>
              <a:t> </a:t>
            </a:r>
            <a:r>
              <a:rPr lang="en-US" altLang="ro-RO" sz="1800" dirty="0" err="1"/>
              <a:t>si</a:t>
            </a:r>
            <a:r>
              <a:rPr lang="en-US" altLang="ro-RO" sz="1800" dirty="0"/>
              <a:t> </a:t>
            </a:r>
            <a:r>
              <a:rPr lang="ro-MD" altLang="ro-RO" sz="1800" dirty="0"/>
              <a:t>Si</a:t>
            </a:r>
            <a:r>
              <a:rPr lang="en-US" altLang="ro-RO" sz="1800" dirty="0"/>
              <a:t>, </a:t>
            </a:r>
            <a:r>
              <a:rPr lang="en-US" altLang="ro-RO" sz="1800" dirty="0" err="1"/>
              <a:t>ceea</a:t>
            </a:r>
            <a:r>
              <a:rPr lang="en-US" altLang="ro-RO" sz="1800" dirty="0"/>
              <a:t> </a:t>
            </a:r>
            <a:r>
              <a:rPr lang="en-US" altLang="ro-RO" sz="1800" dirty="0" err="1"/>
              <a:t>ce</a:t>
            </a:r>
            <a:r>
              <a:rPr lang="en-US" altLang="ro-RO" sz="1800" dirty="0"/>
              <a:t> le </a:t>
            </a:r>
            <a:r>
              <a:rPr lang="en-US" altLang="ro-RO" sz="1800" dirty="0" err="1"/>
              <a:t>confera</a:t>
            </a:r>
            <a:r>
              <a:rPr lang="en-US" altLang="ro-RO" sz="1800" dirty="0"/>
              <a:t> </a:t>
            </a:r>
            <a:r>
              <a:rPr lang="en-US" altLang="ro-RO" sz="1800" dirty="0" err="1"/>
              <a:t>aspectul</a:t>
            </a:r>
            <a:r>
              <a:rPr lang="en-US" altLang="ro-RO" sz="1800" dirty="0"/>
              <a:t> </a:t>
            </a:r>
            <a:r>
              <a:rPr lang="en-US" altLang="ro-RO" sz="1800" dirty="0" err="1"/>
              <a:t>cenusiu</a:t>
            </a:r>
            <a:r>
              <a:rPr lang="en-US" altLang="ro-RO" sz="1800" dirty="0"/>
              <a:t>. </a:t>
            </a:r>
          </a:p>
          <a:p>
            <a:pPr eaLnBrk="1" hangingPunct="1">
              <a:defRPr/>
            </a:pPr>
            <a:r>
              <a:rPr lang="ro-MD" altLang="ro-RO" sz="1800" dirty="0"/>
              <a:t>C</a:t>
            </a:r>
            <a:r>
              <a:rPr lang="en-US" altLang="ro-RO" sz="1800" dirty="0"/>
              <a:t> </a:t>
            </a:r>
            <a:r>
              <a:rPr lang="en-US" altLang="ro-RO" sz="1800" dirty="0" err="1"/>
              <a:t>si</a:t>
            </a:r>
            <a:r>
              <a:rPr lang="en-US" altLang="ro-RO" sz="1800" dirty="0"/>
              <a:t> </a:t>
            </a:r>
            <a:r>
              <a:rPr lang="ro-MD" altLang="ro-RO" sz="1800" dirty="0"/>
              <a:t>GaN</a:t>
            </a:r>
            <a:r>
              <a:rPr lang="en-US" altLang="ro-RO" sz="1800" dirty="0"/>
              <a:t> nu absorb </a:t>
            </a:r>
            <a:r>
              <a:rPr lang="en-US" altLang="ro-RO" sz="1800" dirty="0" err="1"/>
              <a:t>lumina</a:t>
            </a:r>
            <a:r>
              <a:rPr lang="en-US" altLang="ro-RO" sz="1800" dirty="0"/>
              <a:t> </a:t>
            </a:r>
            <a:r>
              <a:rPr lang="en-US" altLang="ro-RO" sz="1800" dirty="0" err="1"/>
              <a:t>vizibila</a:t>
            </a:r>
            <a:r>
              <a:rPr lang="en-US" altLang="ro-RO" sz="1800" dirty="0"/>
              <a:t> </a:t>
            </a:r>
            <a:r>
              <a:rPr lang="en-US" altLang="ro-RO" sz="1800" dirty="0" err="1"/>
              <a:t>incidenta</a:t>
            </a:r>
            <a:r>
              <a:rPr lang="en-US" altLang="ro-RO" sz="1800" dirty="0"/>
              <a:t>, care </a:t>
            </a:r>
            <a:r>
              <a:rPr lang="en-US" altLang="ro-RO" sz="1800" dirty="0" err="1"/>
              <a:t>este</a:t>
            </a:r>
            <a:r>
              <a:rPr lang="en-US" altLang="ro-RO" sz="1800" dirty="0"/>
              <a:t> </a:t>
            </a:r>
            <a:r>
              <a:rPr lang="en-US" altLang="ro-RO" sz="1800" dirty="0" err="1"/>
              <a:t>transmisa</a:t>
            </a:r>
            <a:r>
              <a:rPr lang="en-US" altLang="ro-RO" sz="1800" dirty="0"/>
              <a:t> </a:t>
            </a:r>
            <a:r>
              <a:rPr lang="en-US" altLang="ro-RO" sz="1800" dirty="0" err="1"/>
              <a:t>sau</a:t>
            </a:r>
            <a:r>
              <a:rPr lang="en-US" altLang="ro-RO" sz="1800" dirty="0"/>
              <a:t> </a:t>
            </a:r>
            <a:r>
              <a:rPr lang="en-US" altLang="ro-RO" sz="1800" dirty="0" err="1"/>
              <a:t>reflectata</a:t>
            </a:r>
            <a:r>
              <a:rPr lang="en-US" altLang="ro-RO" sz="1800" dirty="0"/>
              <a:t> de </a:t>
            </a:r>
            <a:r>
              <a:rPr lang="en-US" altLang="ro-RO" sz="1800" dirty="0" err="1"/>
              <a:t>cristal</a:t>
            </a:r>
            <a:r>
              <a:rPr lang="en-US" altLang="ro-RO" sz="1800" dirty="0"/>
              <a:t>.</a:t>
            </a:r>
          </a:p>
          <a:p>
            <a:pPr eaLnBrk="1" hangingPunct="1">
              <a:defRPr/>
            </a:pPr>
            <a:endParaRPr lang="en-US" altLang="ro-RO" dirty="0"/>
          </a:p>
          <a:p>
            <a:pPr eaLnBrk="1" hangingPunct="1">
              <a:defRPr/>
            </a:pPr>
            <a:endParaRPr lang="en-US" altLang="ro-RO" dirty="0"/>
          </a:p>
          <a:p>
            <a:pPr eaLnBrk="1" hangingPunct="1">
              <a:defRPr/>
            </a:pPr>
            <a:endParaRPr lang="en-US" altLang="ro-RO" dirty="0"/>
          </a:p>
        </p:txBody>
      </p:sp>
      <p:sp>
        <p:nvSpPr>
          <p:cNvPr id="4" name="Slide Number Placeholder 3">
            <a:extLst>
              <a:ext uri="{FF2B5EF4-FFF2-40B4-BE49-F238E27FC236}">
                <a16:creationId xmlns:a16="http://schemas.microsoft.com/office/drawing/2014/main" id="{32E8297E-9803-1848-02FD-8C827A2F2E26}"/>
              </a:ext>
            </a:extLst>
          </p:cNvPr>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80587DFB-9071-41E7-85A1-795FF328A10F}" type="slidenum">
              <a:rPr lang="en-US" altLang="en-US">
                <a:solidFill>
                  <a:srgbClr val="898989"/>
                </a:solidFill>
              </a:rPr>
              <a:pPr/>
              <a:t>28</a:t>
            </a:fld>
            <a:endParaRPr lang="en-US" altLang="en-US">
              <a:solidFill>
                <a:srgbClr val="898989"/>
              </a:solidFill>
            </a:endParaRPr>
          </a:p>
        </p:txBody>
      </p:sp>
      <p:pic>
        <p:nvPicPr>
          <p:cNvPr id="4100" name="Picture 1">
            <a:extLst>
              <a:ext uri="{FF2B5EF4-FFF2-40B4-BE49-F238E27FC236}">
                <a16:creationId xmlns:a16="http://schemas.microsoft.com/office/drawing/2014/main" id="{F2A7DE11-61B2-EB64-066A-9A9605836FE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05038" y="3429000"/>
            <a:ext cx="7777162"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24</a:t>
            </a:r>
          </a:p>
        </p:txBody>
      </p:sp>
      <p:sp>
        <p:nvSpPr>
          <p:cNvPr id="3" name="Content Placeholder 2"/>
          <p:cNvSpPr>
            <a:spLocks noGrp="1"/>
          </p:cNvSpPr>
          <p:nvPr>
            <p:ph idx="1"/>
          </p:nvPr>
        </p:nvSpPr>
        <p:spPr/>
        <p:txBody>
          <a:bodyPr/>
          <a:lstStyle/>
          <a:p>
            <a:r>
              <a:rPr lang="ro-RO" dirty="0"/>
              <a:t>Calculați viteza termică a golurilor din Si la T=300 K. Masa efectivă a densității de stări electronice din banda de valență a Si este </a:t>
            </a:r>
          </a:p>
          <a:p>
            <a:r>
              <a:rPr lang="ro-RO" dirty="0"/>
              <a:t>m</a:t>
            </a:r>
            <a:r>
              <a:rPr lang="ro-RO" baseline="-25000" dirty="0"/>
              <a:t>p</a:t>
            </a:r>
            <a:r>
              <a:rPr lang="ro-RO" baseline="30000" dirty="0"/>
              <a:t>*</a:t>
            </a:r>
            <a:r>
              <a:rPr lang="ro-RO" dirty="0"/>
              <a:t> =0,81, </a:t>
            </a:r>
          </a:p>
          <a:p>
            <a:endParaRPr lang="ro-RO" dirty="0"/>
          </a:p>
          <a:p>
            <a:r>
              <a:rPr lang="ro-RO" dirty="0">
                <a:solidFill>
                  <a:srgbClr val="FF0000"/>
                </a:solidFill>
              </a:rPr>
              <a:t>Soluția</a:t>
            </a:r>
          </a:p>
          <a:p>
            <a:r>
              <a:rPr lang="ro-RO" dirty="0"/>
              <a:t>                              m</a:t>
            </a:r>
            <a:r>
              <a:rPr lang="ro-RO" baseline="-25000" dirty="0"/>
              <a:t>0 </a:t>
            </a:r>
            <a:r>
              <a:rPr lang="ro-RO" dirty="0"/>
              <a:t>= 0,81 x 9,1 10-</a:t>
            </a:r>
            <a:r>
              <a:rPr lang="ro-RO" baseline="30000" dirty="0"/>
              <a:t>31</a:t>
            </a:r>
            <a:r>
              <a:rPr lang="ro-RO" dirty="0"/>
              <a:t> = 0,731 10</a:t>
            </a:r>
            <a:r>
              <a:rPr lang="ro-RO" baseline="30000" dirty="0"/>
              <a:t>-30</a:t>
            </a:r>
            <a:r>
              <a:rPr lang="ro-RO" dirty="0"/>
              <a:t> kg</a:t>
            </a:r>
          </a:p>
          <a:p>
            <a:r>
              <a:rPr lang="ro-RO" dirty="0"/>
              <a:t>v</a:t>
            </a:r>
            <a:r>
              <a:rPr lang="el-GR" dirty="0"/>
              <a:t> = (3</a:t>
            </a:r>
            <a:r>
              <a:rPr lang="ro-RO" dirty="0"/>
              <a:t>kT/m</a:t>
            </a:r>
            <a:r>
              <a:rPr lang="ro-RO" baseline="-25000" dirty="0"/>
              <a:t>p</a:t>
            </a:r>
            <a:r>
              <a:rPr lang="ro-RO" dirty="0"/>
              <a:t>*)</a:t>
            </a:r>
            <a:r>
              <a:rPr lang="ro-RO" baseline="30000" dirty="0"/>
              <a:t>1/2 </a:t>
            </a:r>
            <a:r>
              <a:rPr lang="ro-RO" dirty="0"/>
              <a:t>= 1,304 10</a:t>
            </a:r>
            <a:r>
              <a:rPr lang="ro-RO" baseline="30000" dirty="0"/>
              <a:t>5</a:t>
            </a:r>
            <a:r>
              <a:rPr lang="ro-RO" dirty="0"/>
              <a:t> m/s</a:t>
            </a:r>
          </a:p>
          <a:p>
            <a:endParaRPr lang="ro-RO" dirty="0"/>
          </a:p>
          <a:p>
            <a:endParaRPr lang="ro-RO" dirty="0"/>
          </a:p>
        </p:txBody>
      </p:sp>
    </p:spTree>
    <p:extLst>
      <p:ext uri="{BB962C8B-B14F-4D97-AF65-F5344CB8AC3E}">
        <p14:creationId xmlns:p14="http://schemas.microsoft.com/office/powerpoint/2010/main" val="2786449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Problema</a:t>
            </a:r>
            <a:r>
              <a:rPr lang="en-US" dirty="0"/>
              <a:t> 7 </a:t>
            </a:r>
            <a:endParaRPr lang="ro-RO" dirty="0"/>
          </a:p>
        </p:txBody>
      </p:sp>
      <p:sp>
        <p:nvSpPr>
          <p:cNvPr id="3" name="Content Placeholder 2"/>
          <p:cNvSpPr>
            <a:spLocks noGrp="1"/>
          </p:cNvSpPr>
          <p:nvPr>
            <p:ph idx="1"/>
          </p:nvPr>
        </p:nvSpPr>
        <p:spPr/>
        <p:txBody>
          <a:bodyPr>
            <a:normAutofit/>
          </a:bodyPr>
          <a:lstStyle/>
          <a:p>
            <a:r>
              <a:rPr lang="en-US" dirty="0" err="1"/>
              <a:t>Calculati</a:t>
            </a:r>
            <a:r>
              <a:rPr lang="en-US" dirty="0"/>
              <a:t> </a:t>
            </a:r>
            <a:r>
              <a:rPr lang="en-US" dirty="0" err="1"/>
              <a:t>viteza</a:t>
            </a:r>
            <a:r>
              <a:rPr lang="en-US" dirty="0"/>
              <a:t> </a:t>
            </a:r>
            <a:r>
              <a:rPr lang="en-US" dirty="0" err="1"/>
              <a:t>termica</a:t>
            </a:r>
            <a:r>
              <a:rPr lang="en-US" dirty="0"/>
              <a:t> a </a:t>
            </a:r>
            <a:r>
              <a:rPr lang="en-US" dirty="0" err="1"/>
              <a:t>electronilor</a:t>
            </a:r>
            <a:r>
              <a:rPr lang="en-US" dirty="0"/>
              <a:t> di Ge la T=300K</a:t>
            </a:r>
          </a:p>
          <a:p>
            <a:endParaRPr lang="en-US" dirty="0"/>
          </a:p>
          <a:p>
            <a:endParaRPr lang="en-US" dirty="0"/>
          </a:p>
          <a:p>
            <a:endParaRPr lang="en-US" dirty="0"/>
          </a:p>
          <a:p>
            <a:r>
              <a:rPr lang="en-US" dirty="0" err="1"/>
              <a:t>m</a:t>
            </a:r>
            <a:r>
              <a:rPr lang="en-US" baseline="-25000" dirty="0" err="1"/>
              <a:t>o</a:t>
            </a:r>
            <a:r>
              <a:rPr lang="en-US" dirty="0"/>
              <a:t> = 1,64m</a:t>
            </a:r>
            <a:r>
              <a:rPr lang="en-US" baseline="-25000" dirty="0"/>
              <a:t>o </a:t>
            </a:r>
            <a:r>
              <a:rPr lang="en-US" dirty="0"/>
              <a:t>= 1,64 x 9,1 10</a:t>
            </a:r>
            <a:r>
              <a:rPr lang="en-US" baseline="30000" dirty="0"/>
              <a:t>-31</a:t>
            </a:r>
            <a:r>
              <a:rPr lang="en-US" dirty="0"/>
              <a:t> kg = 1,5 10</a:t>
            </a:r>
            <a:r>
              <a:rPr lang="en-US" baseline="30000" dirty="0"/>
              <a:t>-30</a:t>
            </a:r>
            <a:r>
              <a:rPr lang="en-US" dirty="0"/>
              <a:t> kg </a:t>
            </a:r>
          </a:p>
          <a:p>
            <a:r>
              <a:rPr lang="en-US" dirty="0"/>
              <a:t>m</a:t>
            </a:r>
            <a:r>
              <a:rPr lang="en-US" baseline="-25000" dirty="0"/>
              <a:t>o</a:t>
            </a:r>
            <a:r>
              <a:rPr lang="en-US" baseline="30000" dirty="0"/>
              <a:t>1/2</a:t>
            </a:r>
            <a:r>
              <a:rPr lang="en-US" dirty="0"/>
              <a:t> = 1,23 10</a:t>
            </a:r>
            <a:r>
              <a:rPr lang="en-US" baseline="30000" dirty="0"/>
              <a:t>-15</a:t>
            </a:r>
          </a:p>
          <a:p>
            <a:r>
              <a:rPr lang="en-US" dirty="0"/>
              <a:t>3kT)</a:t>
            </a:r>
            <a:r>
              <a:rPr lang="en-US" baseline="30000" dirty="0"/>
              <a:t>1/2</a:t>
            </a:r>
            <a:r>
              <a:rPr lang="en-US" dirty="0"/>
              <a:t> = (3x1,38 10 </a:t>
            </a:r>
            <a:r>
              <a:rPr lang="en-US" baseline="30000" dirty="0"/>
              <a:t>-23 </a:t>
            </a:r>
            <a:r>
              <a:rPr lang="en-US" dirty="0"/>
              <a:t>J)</a:t>
            </a:r>
            <a:r>
              <a:rPr lang="en-US" baseline="30000" dirty="0"/>
              <a:t>1/2</a:t>
            </a:r>
            <a:r>
              <a:rPr lang="en-US" dirty="0"/>
              <a:t>=  (4,14 x 10</a:t>
            </a:r>
            <a:r>
              <a:rPr lang="en-US" baseline="30000" dirty="0"/>
              <a:t>-23</a:t>
            </a:r>
            <a:r>
              <a:rPr lang="en-US" dirty="0"/>
              <a:t>)</a:t>
            </a:r>
            <a:r>
              <a:rPr lang="en-US" baseline="30000" dirty="0"/>
              <a:t>1/2 </a:t>
            </a:r>
            <a:r>
              <a:rPr lang="en-US" dirty="0"/>
              <a:t>= 6,41 10</a:t>
            </a:r>
            <a:r>
              <a:rPr lang="en-US" baseline="30000" dirty="0"/>
              <a:t>-11</a:t>
            </a:r>
          </a:p>
          <a:p>
            <a:r>
              <a:rPr lang="en-US" dirty="0" err="1"/>
              <a:t>v</a:t>
            </a:r>
            <a:r>
              <a:rPr lang="en-US" sz="1600" dirty="0" err="1"/>
              <a:t>T</a:t>
            </a:r>
            <a:r>
              <a:rPr lang="en-US" dirty="0"/>
              <a:t> =6,41 10</a:t>
            </a:r>
            <a:r>
              <a:rPr lang="ro-RO" dirty="0"/>
              <a:t>^</a:t>
            </a:r>
            <a:r>
              <a:rPr lang="en-US" dirty="0"/>
              <a:t>-11 /1,23 10</a:t>
            </a:r>
            <a:r>
              <a:rPr lang="ro-RO" dirty="0"/>
              <a:t>^</a:t>
            </a:r>
            <a:r>
              <a:rPr lang="en-US" dirty="0"/>
              <a:t>-15 = 5,21 10</a:t>
            </a:r>
            <a:r>
              <a:rPr lang="en-US" baseline="30000" dirty="0"/>
              <a:t>4</a:t>
            </a:r>
            <a:r>
              <a:rPr lang="en-US" dirty="0"/>
              <a:t> m/s</a:t>
            </a:r>
            <a:endParaRPr lang="ro-RO" baseline="30000" dirty="0"/>
          </a:p>
        </p:txBody>
      </p:sp>
      <p:pic>
        <p:nvPicPr>
          <p:cNvPr id="4" name="Picture 3"/>
          <p:cNvPicPr>
            <a:picLocks noChangeAspect="1"/>
          </p:cNvPicPr>
          <p:nvPr/>
        </p:nvPicPr>
        <p:blipFill>
          <a:blip r:embed="rId2"/>
          <a:stretch>
            <a:fillRect/>
          </a:stretch>
        </p:blipFill>
        <p:spPr>
          <a:xfrm>
            <a:off x="5775456" y="2949575"/>
            <a:ext cx="2105025" cy="819150"/>
          </a:xfrm>
          <a:prstGeom prst="rect">
            <a:avLst/>
          </a:prstGeom>
        </p:spPr>
      </p:pic>
    </p:spTree>
    <p:extLst>
      <p:ext uri="{BB962C8B-B14F-4D97-AF65-F5344CB8AC3E}">
        <p14:creationId xmlns:p14="http://schemas.microsoft.com/office/powerpoint/2010/main" val="466275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8</a:t>
            </a:r>
            <a:endParaRPr lang="ro-RO" dirty="0"/>
          </a:p>
        </p:txBody>
      </p:sp>
      <p:sp>
        <p:nvSpPr>
          <p:cNvPr id="3" name="Content Placeholder 2"/>
          <p:cNvSpPr>
            <a:spLocks noGrp="1"/>
          </p:cNvSpPr>
          <p:nvPr>
            <p:ph idx="1"/>
          </p:nvPr>
        </p:nvSpPr>
        <p:spPr/>
        <p:txBody>
          <a:bodyPr/>
          <a:lstStyle/>
          <a:p>
            <a:r>
              <a:rPr lang="en-US" dirty="0"/>
              <a:t>Dar </a:t>
            </a:r>
            <a:r>
              <a:rPr lang="en-US" dirty="0" err="1"/>
              <a:t>pentru</a:t>
            </a:r>
            <a:r>
              <a:rPr lang="en-US" dirty="0"/>
              <a:t>  Ga As la T = 273 K? 200 K? 70 K? 3 K?</a:t>
            </a:r>
          </a:p>
          <a:p>
            <a:r>
              <a:rPr lang="en-US" dirty="0" err="1"/>
              <a:t>Construiti</a:t>
            </a:r>
            <a:r>
              <a:rPr lang="en-US" dirty="0"/>
              <a:t> </a:t>
            </a:r>
            <a:r>
              <a:rPr lang="en-US" dirty="0" err="1"/>
              <a:t>graficul</a:t>
            </a:r>
            <a:r>
              <a:rPr lang="en-US" dirty="0"/>
              <a:t> </a:t>
            </a:r>
            <a:r>
              <a:rPr lang="en-US" dirty="0" err="1"/>
              <a:t>dependentei</a:t>
            </a:r>
            <a:r>
              <a:rPr lang="en-US" dirty="0"/>
              <a:t> </a:t>
            </a:r>
            <a:r>
              <a:rPr lang="en-US" dirty="0" err="1"/>
              <a:t>si</a:t>
            </a:r>
            <a:r>
              <a:rPr lang="en-US" dirty="0"/>
              <a:t> </a:t>
            </a:r>
            <a:r>
              <a:rPr lang="en-US" dirty="0" err="1"/>
              <a:t>explicati</a:t>
            </a:r>
            <a:endParaRPr lang="ro-RO" dirty="0"/>
          </a:p>
        </p:txBody>
      </p:sp>
    </p:spTree>
    <p:extLst>
      <p:ext uri="{BB962C8B-B14F-4D97-AF65-F5344CB8AC3E}">
        <p14:creationId xmlns:p14="http://schemas.microsoft.com/office/powerpoint/2010/main" val="2653619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5D327FCD-5961-54DC-5DFC-06A050252DF6}"/>
              </a:ext>
            </a:extLst>
          </p:cNvPr>
          <p:cNvSpPr>
            <a:spLocks noGrp="1"/>
          </p:cNvSpPr>
          <p:nvPr>
            <p:ph type="title"/>
          </p:nvPr>
        </p:nvSpPr>
        <p:spPr/>
        <p:txBody>
          <a:bodyPr/>
          <a:lstStyle/>
          <a:p>
            <a:endParaRPr lang="en-US"/>
          </a:p>
        </p:txBody>
      </p:sp>
      <p:pic>
        <p:nvPicPr>
          <p:cNvPr id="4" name="Substituent conținut 3">
            <a:extLst>
              <a:ext uri="{FF2B5EF4-FFF2-40B4-BE49-F238E27FC236}">
                <a16:creationId xmlns:a16="http://schemas.microsoft.com/office/drawing/2014/main" id="{8A1FA17A-C91F-BC16-303B-6A044D687B6B}"/>
              </a:ext>
            </a:extLst>
          </p:cNvPr>
          <p:cNvPicPr>
            <a:picLocks noGrp="1" noChangeAspect="1"/>
          </p:cNvPicPr>
          <p:nvPr>
            <p:ph idx="1"/>
          </p:nvPr>
        </p:nvPicPr>
        <p:blipFill>
          <a:blip r:embed="rId2"/>
          <a:stretch>
            <a:fillRect/>
          </a:stretch>
        </p:blipFill>
        <p:spPr>
          <a:xfrm>
            <a:off x="838200" y="2865228"/>
            <a:ext cx="10515600" cy="2272131"/>
          </a:xfrm>
          <a:prstGeom prst="rect">
            <a:avLst/>
          </a:prstGeom>
        </p:spPr>
      </p:pic>
    </p:spTree>
    <p:extLst>
      <p:ext uri="{BB962C8B-B14F-4D97-AF65-F5344CB8AC3E}">
        <p14:creationId xmlns:p14="http://schemas.microsoft.com/office/powerpoint/2010/main" val="1284640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6859" y="862198"/>
            <a:ext cx="11364036" cy="461665"/>
          </a:xfrm>
          <a:prstGeom prst="rect">
            <a:avLst/>
          </a:prstGeom>
        </p:spPr>
        <p:txBody>
          <a:bodyPr wrap="square">
            <a:spAutoFit/>
          </a:bodyPr>
          <a:lstStyle/>
          <a:p>
            <a:r>
              <a:rPr lang="ro-RO" sz="2400" dirty="0"/>
              <a:t>Putem calcula viteza de drift: I = </a:t>
            </a:r>
            <a:r>
              <a:rPr lang="ro-RO" sz="2400" dirty="0">
                <a:solidFill>
                  <a:srgbClr val="FF0000"/>
                </a:solidFill>
              </a:rPr>
              <a:t>n</a:t>
            </a:r>
            <a:r>
              <a:rPr lang="ro-RO" sz="2400" dirty="0"/>
              <a:t>qA</a:t>
            </a:r>
            <a:r>
              <a:rPr lang="ro-RO" sz="2400" dirty="0">
                <a:solidFill>
                  <a:srgbClr val="FF0000"/>
                </a:solidFill>
              </a:rPr>
              <a:t>v</a:t>
            </a:r>
            <a:r>
              <a:rPr lang="ro-RO" sz="2400" baseline="-25000" dirty="0">
                <a:solidFill>
                  <a:srgbClr val="FF0000"/>
                </a:solidFill>
              </a:rPr>
              <a:t>d</a:t>
            </a:r>
          </a:p>
        </p:txBody>
      </p:sp>
      <p:sp>
        <p:nvSpPr>
          <p:cNvPr id="5" name="Rectangle 4"/>
          <p:cNvSpPr/>
          <p:nvPr/>
        </p:nvSpPr>
        <p:spPr>
          <a:xfrm>
            <a:off x="455639" y="1950058"/>
            <a:ext cx="11364036" cy="830997"/>
          </a:xfrm>
          <a:prstGeom prst="rect">
            <a:avLst/>
          </a:prstGeom>
        </p:spPr>
        <p:txBody>
          <a:bodyPr wrap="square">
            <a:spAutoFit/>
          </a:bodyPr>
          <a:lstStyle/>
          <a:p>
            <a:r>
              <a:rPr lang="ro-RO" sz="2400" dirty="0"/>
              <a:t>Calculăm densitatea electronilor liberi în Cu. Este dat că avem 1 electron liber per atom de Cu. Astfel nr electroni liberi este același ca și </a:t>
            </a:r>
            <a:r>
              <a:rPr lang="ro-RO" sz="2400" b="1" dirty="0"/>
              <a:t>nr de atomi per m</a:t>
            </a:r>
            <a:r>
              <a:rPr lang="ro-RO" sz="2400" b="1" baseline="30000" dirty="0"/>
              <a:t>3</a:t>
            </a:r>
            <a:r>
              <a:rPr lang="ro-RO" sz="2400" b="1" dirty="0"/>
              <a:t> </a:t>
            </a:r>
            <a:r>
              <a:rPr lang="ro-RO" sz="2400" dirty="0"/>
              <a:t>în Cu:</a:t>
            </a:r>
          </a:p>
        </p:txBody>
      </p:sp>
      <p:pic>
        <p:nvPicPr>
          <p:cNvPr id="8" name="Picture 7"/>
          <p:cNvPicPr>
            <a:picLocks noChangeAspect="1"/>
          </p:cNvPicPr>
          <p:nvPr/>
        </p:nvPicPr>
        <p:blipFill>
          <a:blip r:embed="rId2"/>
          <a:stretch>
            <a:fillRect/>
          </a:stretch>
        </p:blipFill>
        <p:spPr>
          <a:xfrm>
            <a:off x="437593" y="3385215"/>
            <a:ext cx="11754407" cy="787376"/>
          </a:xfrm>
          <a:prstGeom prst="rect">
            <a:avLst/>
          </a:prstGeom>
        </p:spPr>
      </p:pic>
      <p:sp>
        <p:nvSpPr>
          <p:cNvPr id="9" name="Rectangle 8"/>
          <p:cNvSpPr/>
          <p:nvPr/>
        </p:nvSpPr>
        <p:spPr>
          <a:xfrm>
            <a:off x="482219" y="4607616"/>
            <a:ext cx="11364036" cy="461665"/>
          </a:xfrm>
          <a:prstGeom prst="rect">
            <a:avLst/>
          </a:prstGeom>
        </p:spPr>
        <p:txBody>
          <a:bodyPr wrap="square">
            <a:spAutoFit/>
          </a:bodyPr>
          <a:lstStyle/>
          <a:p>
            <a:r>
              <a:rPr lang="ro-RO" sz="2400" dirty="0"/>
              <a:t>Secțiunea conductorului A = </a:t>
            </a:r>
            <a:r>
              <a:rPr lang="el-GR" sz="2400" dirty="0"/>
              <a:t>π</a:t>
            </a:r>
            <a:r>
              <a:rPr lang="ro-RO" sz="2400" dirty="0"/>
              <a:t> r</a:t>
            </a:r>
            <a:r>
              <a:rPr lang="ro-RO" sz="2400" baseline="30000" dirty="0"/>
              <a:t>2</a:t>
            </a:r>
            <a:r>
              <a:rPr lang="ro-RO" sz="2400" dirty="0"/>
              <a:t> = 3,14 x ((1/2) 2,053 x 10</a:t>
            </a:r>
            <a:r>
              <a:rPr lang="ro-RO" sz="2400" baseline="30000" dirty="0"/>
              <a:t>-3</a:t>
            </a:r>
            <a:r>
              <a:rPr lang="ro-RO" sz="2400" dirty="0"/>
              <a:t> m)</a:t>
            </a:r>
            <a:r>
              <a:rPr lang="ro-RO" sz="2400" baseline="30000" dirty="0"/>
              <a:t>2</a:t>
            </a:r>
            <a:r>
              <a:rPr lang="ro-RO" sz="2400" dirty="0"/>
              <a:t> = 3,30 x 10</a:t>
            </a:r>
            <a:r>
              <a:rPr lang="ro-RO" sz="2400" baseline="30000" dirty="0"/>
              <a:t>-6</a:t>
            </a:r>
            <a:r>
              <a:rPr lang="ro-RO" sz="2400" dirty="0"/>
              <a:t> m</a:t>
            </a:r>
            <a:r>
              <a:rPr lang="ro-RO" sz="2400" baseline="30000" dirty="0"/>
              <a:t>2</a:t>
            </a:r>
          </a:p>
        </p:txBody>
      </p:sp>
      <p:pic>
        <p:nvPicPr>
          <p:cNvPr id="12" name="Picture 11"/>
          <p:cNvPicPr>
            <a:picLocks noChangeAspect="1"/>
          </p:cNvPicPr>
          <p:nvPr/>
        </p:nvPicPr>
        <p:blipFill>
          <a:blip r:embed="rId3"/>
          <a:stretch>
            <a:fillRect/>
          </a:stretch>
        </p:blipFill>
        <p:spPr>
          <a:xfrm>
            <a:off x="437593" y="5310464"/>
            <a:ext cx="11390616" cy="657816"/>
          </a:xfrm>
          <a:prstGeom prst="rect">
            <a:avLst/>
          </a:prstGeom>
        </p:spPr>
      </p:pic>
      <p:cxnSp>
        <p:nvCxnSpPr>
          <p:cNvPr id="14" name="Straight Arrow Connector 13"/>
          <p:cNvCxnSpPr/>
          <p:nvPr/>
        </p:nvCxnSpPr>
        <p:spPr>
          <a:xfrm flipH="1">
            <a:off x="9662615" y="4472551"/>
            <a:ext cx="327547" cy="73179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08093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8CFA3666-864F-ED16-5BDC-CCF79961D756}"/>
              </a:ext>
            </a:extLst>
          </p:cNvPr>
          <p:cNvSpPr>
            <a:spLocks noGrp="1"/>
          </p:cNvSpPr>
          <p:nvPr>
            <p:ph type="title"/>
          </p:nvPr>
        </p:nvSpPr>
        <p:spPr/>
        <p:txBody>
          <a:bodyPr/>
          <a:lstStyle/>
          <a:p>
            <a:endParaRPr lang="en-US"/>
          </a:p>
        </p:txBody>
      </p:sp>
      <p:sp>
        <p:nvSpPr>
          <p:cNvPr id="3" name="Substituent conținut 2">
            <a:extLst>
              <a:ext uri="{FF2B5EF4-FFF2-40B4-BE49-F238E27FC236}">
                <a16:creationId xmlns:a16="http://schemas.microsoft.com/office/drawing/2014/main" id="{05BC800E-AD67-1EEE-66E0-3C18AB2D7E5D}"/>
              </a:ext>
            </a:extLst>
          </p:cNvPr>
          <p:cNvSpPr>
            <a:spLocks noGrp="1"/>
          </p:cNvSpPr>
          <p:nvPr>
            <p:ph idx="1"/>
          </p:nvPr>
        </p:nvSpPr>
        <p:spPr/>
        <p:txBody>
          <a:bodyPr/>
          <a:lstStyle/>
          <a:p>
            <a:r>
              <a:rPr lang="ru-RU" b="0" i="0" dirty="0">
                <a:solidFill>
                  <a:srgbClr val="000000"/>
                </a:solidFill>
                <a:effectLst/>
                <a:latin typeface="Verdana" panose="020B0604030504040204" pitchFamily="34" charset="0"/>
              </a:rPr>
              <a:t> Работа выхода электрона из металла А = 2,5 эВ. Определить скорость вылетающего из металла электрона, если он обладает энергией W = 10</a:t>
            </a:r>
            <a:r>
              <a:rPr lang="ru-RU" b="0" i="0" baseline="30000" dirty="0">
                <a:solidFill>
                  <a:srgbClr val="000000"/>
                </a:solidFill>
                <a:effectLst/>
                <a:latin typeface="Verdana" panose="020B0604030504040204" pitchFamily="34" charset="0"/>
              </a:rPr>
              <a:t>-18</a:t>
            </a:r>
            <a:r>
              <a:rPr lang="ru-RU" b="0" i="0" dirty="0">
                <a:solidFill>
                  <a:srgbClr val="000000"/>
                </a:solidFill>
                <a:effectLst/>
                <a:latin typeface="Verdana" panose="020B0604030504040204" pitchFamily="34" charset="0"/>
              </a:rPr>
              <a:t> Дж. </a:t>
            </a:r>
            <a:endParaRPr lang="en-US" dirty="0"/>
          </a:p>
        </p:txBody>
      </p:sp>
    </p:spTree>
    <p:extLst>
      <p:ext uri="{BB962C8B-B14F-4D97-AF65-F5344CB8AC3E}">
        <p14:creationId xmlns:p14="http://schemas.microsoft.com/office/powerpoint/2010/main" val="3998937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5B5344ED-FBD4-CE1C-C229-61D448D71BC9}"/>
              </a:ext>
            </a:extLst>
          </p:cNvPr>
          <p:cNvSpPr>
            <a:spLocks noGrp="1"/>
          </p:cNvSpPr>
          <p:nvPr>
            <p:ph type="title"/>
          </p:nvPr>
        </p:nvSpPr>
        <p:spPr>
          <a:xfrm>
            <a:off x="838200" y="365125"/>
            <a:ext cx="10515600" cy="586597"/>
          </a:xfrm>
        </p:spPr>
        <p:txBody>
          <a:bodyPr>
            <a:normAutofit fontScale="90000"/>
          </a:bodyPr>
          <a:lstStyle/>
          <a:p>
            <a:endParaRPr lang="en-US" dirty="0"/>
          </a:p>
        </p:txBody>
      </p:sp>
      <p:sp>
        <p:nvSpPr>
          <p:cNvPr id="3" name="Substituent conținut 2">
            <a:extLst>
              <a:ext uri="{FF2B5EF4-FFF2-40B4-BE49-F238E27FC236}">
                <a16:creationId xmlns:a16="http://schemas.microsoft.com/office/drawing/2014/main" id="{9221E6E8-2F85-86F6-B599-0D43C544822C}"/>
              </a:ext>
            </a:extLst>
          </p:cNvPr>
          <p:cNvSpPr>
            <a:spLocks noGrp="1"/>
          </p:cNvSpPr>
          <p:nvPr>
            <p:ph idx="1"/>
          </p:nvPr>
        </p:nvSpPr>
        <p:spPr>
          <a:xfrm>
            <a:off x="838200" y="1253331"/>
            <a:ext cx="10515600" cy="5239544"/>
          </a:xfrm>
        </p:spPr>
        <p:txBody>
          <a:bodyPr>
            <a:normAutofit/>
          </a:bodyPr>
          <a:lstStyle/>
          <a:p>
            <a:pPr algn="just"/>
            <a:r>
              <a:rPr lang="ru-RU" sz="2400" b="0" i="0" dirty="0">
                <a:solidFill>
                  <a:srgbClr val="000000"/>
                </a:solidFill>
                <a:effectLst/>
                <a:latin typeface="Verdana" panose="020B0604030504040204" pitchFamily="34" charset="0"/>
              </a:rPr>
              <a:t>Решение. Энергия электрона идет на работу выхода электрона из метала и на кинетическую энергию электрона.</a:t>
            </a:r>
            <a:br>
              <a:rPr lang="ru-RU" sz="2400" dirty="0"/>
            </a:br>
            <a:r>
              <a:rPr lang="ru-RU" sz="2400" b="0" i="0" dirty="0">
                <a:solidFill>
                  <a:srgbClr val="000000"/>
                </a:solidFill>
                <a:effectLst/>
                <a:latin typeface="Verdana" panose="020B0604030504040204" pitchFamily="34" charset="0"/>
              </a:rPr>
              <a:t>2,5 эВ = 2,5∙1,6∙10</a:t>
            </a:r>
            <a:r>
              <a:rPr lang="ru-RU" sz="2400" b="0" i="0" baseline="30000" dirty="0">
                <a:solidFill>
                  <a:srgbClr val="000000"/>
                </a:solidFill>
                <a:effectLst/>
                <a:latin typeface="Verdana" panose="020B0604030504040204" pitchFamily="34" charset="0"/>
              </a:rPr>
              <a:t>-19</a:t>
            </a:r>
            <a:r>
              <a:rPr lang="ru-RU" sz="2400" b="0" i="0" dirty="0">
                <a:solidFill>
                  <a:srgbClr val="000000"/>
                </a:solidFill>
                <a:effectLst/>
                <a:latin typeface="Verdana" panose="020B0604030504040204" pitchFamily="34" charset="0"/>
              </a:rPr>
              <a:t> Дж = 4∙10</a:t>
            </a:r>
            <a:r>
              <a:rPr lang="ru-RU" sz="2400" b="0" i="0" baseline="30000" dirty="0">
                <a:solidFill>
                  <a:srgbClr val="000000"/>
                </a:solidFill>
                <a:effectLst/>
                <a:latin typeface="Verdana" panose="020B0604030504040204" pitchFamily="34" charset="0"/>
              </a:rPr>
              <a:t>-19</a:t>
            </a:r>
            <a:r>
              <a:rPr lang="ru-RU" sz="2400" b="0" i="0" dirty="0">
                <a:solidFill>
                  <a:srgbClr val="000000"/>
                </a:solidFill>
                <a:effectLst/>
                <a:latin typeface="Verdana" panose="020B0604030504040204" pitchFamily="34" charset="0"/>
              </a:rPr>
              <a:t> Дж.</a:t>
            </a:r>
            <a:br>
              <a:rPr lang="ru-RU" sz="2400" dirty="0"/>
            </a:br>
            <a:r>
              <a:rPr lang="ru-RU" sz="2400" b="0" i="0" dirty="0">
                <a:solidFill>
                  <a:srgbClr val="000000"/>
                </a:solidFill>
                <a:effectLst/>
                <a:latin typeface="Verdana" panose="020B0604030504040204" pitchFamily="34" charset="0"/>
              </a:rPr>
              <a:t>Для решения задачи используем формулу Эйнштейна для фотоэффекта и выразим скорость:</a:t>
            </a:r>
          </a:p>
          <a:p>
            <a:pPr algn="just"/>
            <a:endParaRPr lang="ru-RU" dirty="0">
              <a:solidFill>
                <a:srgbClr val="000000"/>
              </a:solidFill>
              <a:latin typeface="Verdana" panose="020B0604030504040204" pitchFamily="34" charset="0"/>
            </a:endParaRPr>
          </a:p>
          <a:p>
            <a:pPr algn="just"/>
            <a:endParaRPr lang="ru-RU" dirty="0">
              <a:solidFill>
                <a:srgbClr val="000000"/>
              </a:solidFill>
              <a:latin typeface="Verdana" panose="020B0604030504040204" pitchFamily="34" charset="0"/>
            </a:endParaRPr>
          </a:p>
          <a:p>
            <a:pPr algn="just"/>
            <a:endParaRPr lang="ru-RU" sz="2400" b="0" i="0" dirty="0">
              <a:solidFill>
                <a:srgbClr val="000000"/>
              </a:solidFill>
              <a:effectLst/>
              <a:latin typeface="Verdana" panose="020B0604030504040204" pitchFamily="34" charset="0"/>
            </a:endParaRPr>
          </a:p>
          <a:p>
            <a:pPr algn="just"/>
            <a:endParaRPr lang="ru-RU" sz="2400" dirty="0">
              <a:solidFill>
                <a:srgbClr val="000000"/>
              </a:solidFill>
              <a:latin typeface="Verdana" panose="020B0604030504040204" pitchFamily="34" charset="0"/>
            </a:endParaRPr>
          </a:p>
          <a:p>
            <a:pPr algn="just"/>
            <a:r>
              <a:rPr lang="ru-RU" sz="2400" b="0" i="0" dirty="0">
                <a:solidFill>
                  <a:srgbClr val="000000"/>
                </a:solidFill>
                <a:effectLst/>
                <a:latin typeface="Verdana" panose="020B0604030504040204" pitchFamily="34" charset="0"/>
              </a:rPr>
              <a:t>Где: </a:t>
            </a:r>
            <a:r>
              <a:rPr lang="ru-RU" sz="2400" b="0" i="1" dirty="0">
                <a:solidFill>
                  <a:srgbClr val="000000"/>
                </a:solidFill>
                <a:effectLst/>
                <a:latin typeface="Verdana" panose="020B0604030504040204" pitchFamily="34" charset="0"/>
              </a:rPr>
              <a:t>m</a:t>
            </a:r>
            <a:r>
              <a:rPr lang="ru-RU" sz="2400" b="0" i="0" dirty="0">
                <a:solidFill>
                  <a:srgbClr val="000000"/>
                </a:solidFill>
                <a:effectLst/>
                <a:latin typeface="Verdana" panose="020B0604030504040204" pitchFamily="34" charset="0"/>
              </a:rPr>
              <a:t> – масса электрона, </a:t>
            </a:r>
            <a:r>
              <a:rPr lang="ru-RU" sz="2400" b="0" i="1" dirty="0">
                <a:solidFill>
                  <a:srgbClr val="000000"/>
                </a:solidFill>
                <a:effectLst/>
                <a:latin typeface="Verdana" panose="020B0604030504040204" pitchFamily="34" charset="0"/>
              </a:rPr>
              <a:t>m</a:t>
            </a:r>
            <a:r>
              <a:rPr lang="ru-RU" sz="2400" b="0" i="0" dirty="0">
                <a:solidFill>
                  <a:srgbClr val="000000"/>
                </a:solidFill>
                <a:effectLst/>
                <a:latin typeface="Verdana" panose="020B0604030504040204" pitchFamily="34" charset="0"/>
              </a:rPr>
              <a:t> = 9,1∙10</a:t>
            </a:r>
            <a:r>
              <a:rPr lang="ru-RU" sz="2400" b="0" i="0" baseline="30000" dirty="0">
                <a:solidFill>
                  <a:srgbClr val="000000"/>
                </a:solidFill>
                <a:effectLst/>
                <a:latin typeface="Verdana" panose="020B0604030504040204" pitchFamily="34" charset="0"/>
              </a:rPr>
              <a:t>-31</a:t>
            </a:r>
            <a:r>
              <a:rPr lang="ru-RU" sz="2400" b="0" i="0" dirty="0">
                <a:solidFill>
                  <a:srgbClr val="000000"/>
                </a:solidFill>
                <a:effectLst/>
                <a:latin typeface="Verdana" panose="020B0604030504040204" pitchFamily="34" charset="0"/>
              </a:rPr>
              <a:t> кг, </a:t>
            </a:r>
            <a:r>
              <a:rPr lang="ru-RU" sz="2400" b="0" i="1" dirty="0">
                <a:solidFill>
                  <a:srgbClr val="000000"/>
                </a:solidFill>
                <a:effectLst/>
                <a:latin typeface="Verdana" panose="020B0604030504040204" pitchFamily="34" charset="0"/>
              </a:rPr>
              <a:t>е</a:t>
            </a:r>
            <a:r>
              <a:rPr lang="ru-RU" sz="2400" b="0" i="0" dirty="0">
                <a:solidFill>
                  <a:srgbClr val="000000"/>
                </a:solidFill>
                <a:effectLst/>
                <a:latin typeface="Verdana" panose="020B0604030504040204" pitchFamily="34" charset="0"/>
              </a:rPr>
              <a:t> – модуль заряда электрона, </a:t>
            </a:r>
            <a:r>
              <a:rPr lang="ru-RU" sz="2400" b="0" i="1" dirty="0">
                <a:solidFill>
                  <a:srgbClr val="000000"/>
                </a:solidFill>
                <a:effectLst/>
                <a:latin typeface="Verdana" panose="020B0604030504040204" pitchFamily="34" charset="0"/>
              </a:rPr>
              <a:t>е</a:t>
            </a:r>
            <a:r>
              <a:rPr lang="ru-RU" sz="2400" b="0" i="0" dirty="0">
                <a:solidFill>
                  <a:srgbClr val="000000"/>
                </a:solidFill>
                <a:effectLst/>
                <a:latin typeface="Verdana" panose="020B0604030504040204" pitchFamily="34" charset="0"/>
              </a:rPr>
              <a:t> = 1,6∙10</a:t>
            </a:r>
            <a:r>
              <a:rPr lang="ru-RU" sz="2400" b="0" i="0" baseline="30000" dirty="0">
                <a:solidFill>
                  <a:srgbClr val="000000"/>
                </a:solidFill>
                <a:effectLst/>
                <a:latin typeface="Verdana" panose="020B0604030504040204" pitchFamily="34" charset="0"/>
              </a:rPr>
              <a:t>-19</a:t>
            </a:r>
            <a:r>
              <a:rPr lang="ru-RU" sz="2400" b="0" i="0" dirty="0">
                <a:solidFill>
                  <a:srgbClr val="000000"/>
                </a:solidFill>
                <a:effectLst/>
                <a:latin typeface="Verdana" panose="020B0604030504040204" pitchFamily="34" charset="0"/>
              </a:rPr>
              <a:t> Кл.</a:t>
            </a:r>
            <a:br>
              <a:rPr lang="ru-RU" sz="2400" dirty="0"/>
            </a:br>
            <a:r>
              <a:rPr lang="ru-RU" sz="2400" b="0" i="0" dirty="0">
                <a:solidFill>
                  <a:srgbClr val="000000"/>
                </a:solidFill>
                <a:effectLst/>
                <a:latin typeface="Verdana" panose="020B0604030504040204" pitchFamily="34" charset="0"/>
              </a:rPr>
              <a:t>Ответ: 1,148∙10</a:t>
            </a:r>
            <a:r>
              <a:rPr lang="ru-RU" sz="2400" b="0" i="0" baseline="30000" dirty="0">
                <a:solidFill>
                  <a:srgbClr val="000000"/>
                </a:solidFill>
                <a:effectLst/>
                <a:latin typeface="Verdana" panose="020B0604030504040204" pitchFamily="34" charset="0"/>
              </a:rPr>
              <a:t>6</a:t>
            </a:r>
            <a:r>
              <a:rPr lang="ru-RU" sz="2400" b="0" i="0" dirty="0">
                <a:solidFill>
                  <a:srgbClr val="000000"/>
                </a:solidFill>
                <a:effectLst/>
                <a:latin typeface="Verdana" panose="020B0604030504040204" pitchFamily="34" charset="0"/>
              </a:rPr>
              <a:t> м/с.</a:t>
            </a:r>
            <a:endParaRPr lang="en-US" sz="2400" dirty="0"/>
          </a:p>
        </p:txBody>
      </p:sp>
      <p:pic>
        <p:nvPicPr>
          <p:cNvPr id="5" name="Imagine 4">
            <a:extLst>
              <a:ext uri="{FF2B5EF4-FFF2-40B4-BE49-F238E27FC236}">
                <a16:creationId xmlns:a16="http://schemas.microsoft.com/office/drawing/2014/main" id="{09F8AFC9-8569-4A6C-02AC-CA2C70919A9E}"/>
              </a:ext>
            </a:extLst>
          </p:cNvPr>
          <p:cNvPicPr>
            <a:picLocks noChangeAspect="1"/>
          </p:cNvPicPr>
          <p:nvPr/>
        </p:nvPicPr>
        <p:blipFill>
          <a:blip r:embed="rId2"/>
          <a:stretch>
            <a:fillRect/>
          </a:stretch>
        </p:blipFill>
        <p:spPr>
          <a:xfrm>
            <a:off x="3145509" y="3084666"/>
            <a:ext cx="5900981" cy="1524656"/>
          </a:xfrm>
          <a:prstGeom prst="rect">
            <a:avLst/>
          </a:prstGeom>
        </p:spPr>
      </p:pic>
    </p:spTree>
    <p:extLst>
      <p:ext uri="{BB962C8B-B14F-4D97-AF65-F5344CB8AC3E}">
        <p14:creationId xmlns:p14="http://schemas.microsoft.com/office/powerpoint/2010/main" val="246345661"/>
      </p:ext>
    </p:extLst>
  </p:cSld>
  <p:clrMapOvr>
    <a:masterClrMapping/>
  </p:clrMapOvr>
</p:sld>
</file>

<file path=ppt/theme/theme1.xml><?xml version="1.0" encoding="utf-8"?>
<a:theme xmlns:a="http://schemas.openxmlformats.org/drawingml/2006/main" name="Temă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1029</Words>
  <Application>Microsoft Office PowerPoint</Application>
  <PresentationFormat>Ecran lat</PresentationFormat>
  <Paragraphs>85</Paragraphs>
  <Slides>28</Slides>
  <Notes>0</Notes>
  <HiddenSlides>0</HiddenSlides>
  <MMClips>0</MMClips>
  <ScaleCrop>false</ScaleCrop>
  <HeadingPairs>
    <vt:vector size="6" baseType="variant">
      <vt:variant>
        <vt:lpstr>Fonturi utilizate</vt:lpstr>
      </vt:variant>
      <vt:variant>
        <vt:i4>6</vt:i4>
      </vt:variant>
      <vt:variant>
        <vt:lpstr>Temă</vt:lpstr>
      </vt:variant>
      <vt:variant>
        <vt:i4>1</vt:i4>
      </vt:variant>
      <vt:variant>
        <vt:lpstr>Titluri diapozitive</vt:lpstr>
      </vt:variant>
      <vt:variant>
        <vt:i4>28</vt:i4>
      </vt:variant>
    </vt:vector>
  </HeadingPairs>
  <TitlesOfParts>
    <vt:vector size="35" baseType="lpstr">
      <vt:lpstr>Arial</vt:lpstr>
      <vt:lpstr>Calibri</vt:lpstr>
      <vt:lpstr>Calibri Light</vt:lpstr>
      <vt:lpstr>Cambria Math</vt:lpstr>
      <vt:lpstr>Times New Roman</vt:lpstr>
      <vt:lpstr>Verdana</vt:lpstr>
      <vt:lpstr>Temă Office</vt:lpstr>
      <vt:lpstr>Lectia practica 1_DMOE</vt:lpstr>
      <vt:lpstr>1</vt:lpstr>
      <vt:lpstr>24</vt:lpstr>
      <vt:lpstr>Problema 7 </vt:lpstr>
      <vt:lpstr>8</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lpstr>2</vt:lpstr>
      <vt:lpstr>Soluția  </vt:lpstr>
      <vt:lpstr>Prezentare PowerPoint</vt:lpstr>
      <vt:lpstr>Prezentare PowerPoint</vt:lpstr>
      <vt:lpstr>3</vt:lpstr>
      <vt:lpstr>Solutia</vt:lpstr>
      <vt:lpstr>Prezentare PowerPoint</vt:lpstr>
      <vt:lpstr>Prezentare PowerPoint</vt:lpstr>
      <vt:lpstr>Prezentare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Lectia practica 1_DMOE</dc:title>
  <dc:creator>buzdugan artur</dc:creator>
  <cp:lastModifiedBy>buzdugan artur</cp:lastModifiedBy>
  <cp:revision>1</cp:revision>
  <dcterms:created xsi:type="dcterms:W3CDTF">2023-11-04T17:42:51Z</dcterms:created>
  <dcterms:modified xsi:type="dcterms:W3CDTF">2023-11-07T12:57:11Z</dcterms:modified>
</cp:coreProperties>
</file>