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2"/>
  </p:notesMasterIdLst>
  <p:sldIdLst>
    <p:sldId id="256" r:id="rId2"/>
    <p:sldId id="287" r:id="rId3"/>
    <p:sldId id="257" r:id="rId4"/>
    <p:sldId id="262" r:id="rId5"/>
    <p:sldId id="286" r:id="rId6"/>
    <p:sldId id="258" r:id="rId7"/>
    <p:sldId id="259" r:id="rId8"/>
    <p:sldId id="260" r:id="rId9"/>
    <p:sldId id="263" r:id="rId10"/>
    <p:sldId id="265" r:id="rId11"/>
    <p:sldId id="266" r:id="rId12"/>
    <p:sldId id="267" r:id="rId13"/>
    <p:sldId id="268" r:id="rId14"/>
    <p:sldId id="276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50" autoAdjust="0"/>
    <p:restoredTop sz="95253" autoAdjust="0"/>
  </p:normalViewPr>
  <p:slideViewPr>
    <p:cSldViewPr snapToGrid="0">
      <p:cViewPr varScale="1">
        <p:scale>
          <a:sx n="107" d="100"/>
          <a:sy n="107" d="100"/>
        </p:scale>
        <p:origin x="106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27F67-3A50-4297-B8B6-693DA88AA5E4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8DB0D-707A-4B4F-9F6C-74B60B20FB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55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01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20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76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9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351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66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972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48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47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827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06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CAE28-B5DB-416C-BBE2-FF443ED9C5B5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C0902-DFCD-4542-83AB-0F1E2C26E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582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10" Type="http://schemas.openxmlformats.org/officeDocument/2006/relationships/image" Target="../media/image23.png"/><Relationship Id="rId4" Type="http://schemas.openxmlformats.org/officeDocument/2006/relationships/image" Target="../media/image34.png"/><Relationship Id="rId9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file:///E:\&#1044;&#1042;&#1044;1\&#1052;&#1072;&#1083;&#1086;&#1084;&#1086;&#1097;&#1085;&#1099;&#1077;%20&#1074;&#1099;&#1087;&#1088;&#1103;&#1084;&#1080;&#1090;&#1077;&#1083;&#1080;%20&#1086;&#1076;&#1085;&#1086;&#1092;&#1072;&#1079;&#1085;&#1086;&#1075;&#1086;%20&#1090;&#1086;&#1082;&#1072;\&#1054;&#1054;&#1054;%20&#1058;&#1055;&#1050;%20&#1058;&#1053;&#1044;%20&#1074;&#1089;&#1077;%20&#1076;&#1083;&#1103;%20&#1089;&#1074;&#1072;&#1088;&#1086;&#1095;&#1085;&#1099;&#1093;%20&#1088;&#1072;&#1073;&#1086;&#1090;%20-%20&#1089;&#1074;&#1072;&#1088;&#1086;&#1095;&#1085;&#1099;&#1077;%20&#1074;&#1099;&#1087;&#1088;&#1103;&#1084;&#1080;&#1090;&#1077;&#1083;&#1080;,%20&#1044;&#1091;&#1075;&#1072;-318&#1052;1(220-380&#1042;),%20&#1089;&#1074;&#1072;&#1088;&#1086;&#1095;&#1085;&#1086;&#1077;%20&#1086;&#1073;&#1086;&#1088;&#1091;&#1076;&#1086;&#1074;&#1072;&#1085;&#1080;&#1077;,%20&#1089;&#1074;&#1072;&#1088;&#1086;&#1095;&#1085;&#1099;&#1077;%20&#1072;&#1087;&#1087;&#1072;&#1088;&#1072;&#1090;&#1099;.ht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gif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34565" y="280656"/>
            <a:ext cx="11633703" cy="3648547"/>
          </a:xfrm>
        </p:spPr>
        <p:txBody>
          <a:bodyPr anchor="t">
            <a:normAutofit/>
          </a:bodyPr>
          <a:lstStyle/>
          <a:p>
            <a:r>
              <a:rPr lang="x-none" sz="5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Circuite și Dispozitive Electronice </a:t>
            </a:r>
            <a:br>
              <a:rPr lang="x-none" sz="5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x-none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fr-F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Surse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fr-F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alimentare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curent </a:t>
            </a:r>
            <a:r>
              <a:rPr lang="fr-F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continuu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Structura. </a:t>
            </a:r>
            <a:r>
              <a:rPr lang="fr-F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Redresoare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Filtre</a:t>
            </a:r>
            <a:r>
              <a:rPr lang="fr-F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MD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Stabilizatoare.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06305" y="6047715"/>
            <a:ext cx="9144000" cy="495678"/>
          </a:xfrm>
        </p:spPr>
        <p:txBody>
          <a:bodyPr/>
          <a:lstStyle/>
          <a:p>
            <a:r>
              <a:rPr lang="en-US" dirty="0" err="1"/>
              <a:t>Lect</a:t>
            </a:r>
            <a:r>
              <a:rPr lang="x-none" dirty="0"/>
              <a:t>. Univ</a:t>
            </a:r>
            <a:r>
              <a:rPr lang="x-none" dirty="0" smtClean="0"/>
              <a:t>.</a:t>
            </a:r>
            <a:r>
              <a:rPr lang="ru-RU" dirty="0" smtClean="0"/>
              <a:t> </a:t>
            </a:r>
            <a:r>
              <a:rPr lang="en-US" dirty="0" smtClean="0"/>
              <a:t>D</a:t>
            </a:r>
            <a:r>
              <a:rPr lang="ru-RU" smtClean="0"/>
              <a:t>r., </a:t>
            </a:r>
            <a:r>
              <a:rPr lang="en-US" smtClean="0"/>
              <a:t>Magariu</a:t>
            </a:r>
            <a:r>
              <a:rPr lang="en-US" dirty="0" smtClean="0"/>
              <a:t> </a:t>
            </a:r>
            <a:r>
              <a:rPr lang="en-US" dirty="0" smtClean="0"/>
              <a:t>Nicolae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73658" y="2912593"/>
            <a:ext cx="10429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b="1">
                <a:latin typeface="Times New Roman" panose="02020603050405020304" pitchFamily="18" charset="0"/>
                <a:cs typeface="Times New Roman" panose="02020603050405020304" pitchFamily="18" charset="0"/>
              </a:rPr>
              <a:t>Scopul</a:t>
            </a:r>
            <a:r>
              <a:rPr lang="x-none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a face </a:t>
            </a:r>
            <a:r>
              <a:rPr lang="x-none">
                <a:latin typeface="Times New Roman" panose="02020603050405020304" pitchFamily="18" charset="0"/>
                <a:cs typeface="Times New Roman" panose="02020603050405020304" pitchFamily="18" charset="0"/>
              </a:rPr>
              <a:t>cunoștință cu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edresoare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electrice. Tipurile de redresoare: monoalternanţă/monofazate, bialternanță cu punct median şi în punte. Modelul curentului de sarcină. Principalii parametri ai redresoarelor fără filtru. Elemente de ameliorare a tensiunii redresate. Filtru de netezire de tip: C: LC: RC. Filtre active. </a:t>
            </a:r>
            <a:r>
              <a:rPr lang="ro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Tipuri de stabilizatoare.</a:t>
            </a:r>
            <a:endParaRPr lang="en-US" strike="sngStrike" dirty="0"/>
          </a:p>
        </p:txBody>
      </p:sp>
    </p:spTree>
    <p:extLst>
      <p:ext uri="{BB962C8B-B14F-4D97-AF65-F5344CB8AC3E}">
        <p14:creationId xmlns:p14="http://schemas.microsoft.com/office/powerpoint/2010/main" val="269995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051" y="6387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Valoarea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medie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7799" y="0"/>
            <a:ext cx="1181100" cy="6667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8051" y="84246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Valoarea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efectivă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799" y="808059"/>
            <a:ext cx="990600" cy="43815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8051" y="165547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Factorul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undă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2799" y="2118889"/>
            <a:ext cx="4991100" cy="9906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78051" y="310948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Eficienţa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redresării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4699" y="3797908"/>
            <a:ext cx="4876800" cy="134302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0" y="5934670"/>
            <a:ext cx="120230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redresor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undă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întreagă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are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formă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bună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fi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filtrată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uşor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Acest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redresor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nevoie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un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transformator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secundare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identice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diode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5279" y="134765"/>
            <a:ext cx="4148806" cy="3740118"/>
          </a:xfrm>
          <a:prstGeom prst="rect">
            <a:avLst/>
          </a:prstGeom>
        </p:spPr>
      </p:pic>
      <p:pic>
        <p:nvPicPr>
          <p:cNvPr id="1026" name="Picture 2" descr="bobinare transformator ridicator de tensiune - Power Sources - ELFORUM -  Forumul electronistilo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364" y="3855901"/>
            <a:ext cx="3266636" cy="2078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05" y="3778765"/>
            <a:ext cx="2474614" cy="185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55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9656" y="190619"/>
            <a:ext cx="24112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Punte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redresoare</a:t>
            </a:r>
            <a:r>
              <a:rPr lang="en-US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13099" y="190619"/>
            <a:ext cx="71284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Atunci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când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află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alternanţa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pozitivă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diodele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D2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D3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polarizate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direct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conduc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R</a:t>
            </a:r>
            <a:r>
              <a:rPr lang="en-US" sz="1050" dirty="0">
                <a:solidFill>
                  <a:srgbClr val="000000"/>
                </a:solidFill>
                <a:latin typeface="TimesNewRomanPSMT"/>
              </a:rPr>
              <a:t>L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direcţia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ilustrată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Aşadar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folosind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modelul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diodei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ideale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obţinem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9492" y="1010688"/>
            <a:ext cx="3067050" cy="150495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813099" y="264320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D2, D3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- circuit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deschis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9327" y="3767898"/>
            <a:ext cx="5935965" cy="270532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269" y="684997"/>
            <a:ext cx="4612829" cy="3007850"/>
          </a:xfrm>
          <a:prstGeom prst="rect">
            <a:avLst/>
          </a:prstGeom>
        </p:spPr>
      </p:pic>
      <p:pic>
        <p:nvPicPr>
          <p:cNvPr id="2052" name="Picture 4" descr="Dioda | Electronflu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68" y="3692847"/>
            <a:ext cx="3633457" cy="3151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080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6569" y="143615"/>
            <a:ext cx="119988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Atunci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când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află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alternanţa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negativă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D1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D4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polarizate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direct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vor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conduce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aceeaşi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direcţie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R</a:t>
            </a:r>
            <a:r>
              <a:rPr lang="en-US" sz="1050" dirty="0">
                <a:solidFill>
                  <a:srgbClr val="000000"/>
                </a:solidFill>
                <a:latin typeface="TimesNewRomanPSMT"/>
              </a:rPr>
              <a:t>L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ca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cazul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alternanţei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pozitive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Aşadar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folosind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modelul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diodei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ideale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obţinem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4050" y="801987"/>
            <a:ext cx="3286125" cy="1524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6569" y="233802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  <a:latin typeface="TimesNewRomanPSMT"/>
              </a:rPr>
              <a:t>D1 </a:t>
            </a:r>
            <a:r>
              <a:rPr lang="fr-FR" dirty="0">
                <a:solidFill>
                  <a:srgbClr val="000000"/>
                </a:solidFill>
                <a:latin typeface="TimesNewRomanPSMT"/>
              </a:rPr>
              <a:t>şi </a:t>
            </a:r>
            <a:r>
              <a:rPr lang="fr-FR" dirty="0" smtClean="0">
                <a:solidFill>
                  <a:srgbClr val="000000"/>
                </a:solidFill>
                <a:latin typeface="TimesNewRomanPSMT"/>
              </a:rPr>
              <a:t>D4 </a:t>
            </a:r>
            <a:r>
              <a:rPr lang="fr-FR" dirty="0">
                <a:solidFill>
                  <a:srgbClr val="000000"/>
                </a:solidFill>
                <a:latin typeface="TimesNewRomanPSMT"/>
              </a:rPr>
              <a:t>- circuit deschis.</a:t>
            </a:r>
            <a:r>
              <a:rPr lang="fr-FR" dirty="0"/>
              <a:t> </a:t>
            </a:r>
            <a:br>
              <a:rPr lang="fr-FR" dirty="0"/>
            </a:b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9448" y="2906681"/>
            <a:ext cx="5060651" cy="196328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87104" y="5203541"/>
            <a:ext cx="10215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NewRomanPSMT"/>
              </a:rPr>
              <a:t>Forma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undă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obţinută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similară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redresorului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punct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median.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19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6816" y="21777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Valoarea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medie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6693" y="0"/>
            <a:ext cx="1257300" cy="77152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76816" y="108188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Valoarea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efectivă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6693" y="1081889"/>
            <a:ext cx="914400" cy="42862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76816" y="183835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Factorul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undă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4816" y="1637640"/>
            <a:ext cx="5048250" cy="104775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50478" y="320926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Eficienţa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redresării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6918" y="2685390"/>
            <a:ext cx="4933950" cy="134302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99588" y="4166435"/>
            <a:ext cx="120924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Puntea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nu 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nevoie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un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transformator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secundar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priză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mediană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 err="1">
                <a:solidFill>
                  <a:srgbClr val="000000"/>
                </a:solidFill>
                <a:latin typeface="TimesNewRomanPSMT"/>
              </a:rPr>
              <a:t>Principalul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dezavantaj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al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punţii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acela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 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nevoie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patru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diode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loc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iar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cele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patru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diode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disipă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multă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energie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căldură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 err="1">
                <a:solidFill>
                  <a:srgbClr val="000000"/>
                </a:solidFill>
                <a:latin typeface="TimesNewRomanPSMT"/>
              </a:rPr>
              <a:t>Punţile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fabricate sub forma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circuite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integrate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2050" name="Picture 2" descr="Punte Redresoare KBK20K 20A 800V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3852" y="5130198"/>
            <a:ext cx="1570082" cy="1303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unte Redresoare Amperaj 10A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86" t="27817" r="28782" b="24873"/>
          <a:stretch/>
        </p:blipFill>
        <p:spPr bwMode="auto">
          <a:xfrm>
            <a:off x="7559644" y="5143401"/>
            <a:ext cx="2353900" cy="132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oiuri de diode și denumirea lor. Clasificarea și desemnarea diodelor  semiconductoar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870" y="5358968"/>
            <a:ext cx="2415608" cy="136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Диодный мост: устройство, принцип работы, назначение, схемы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16" y="5370022"/>
            <a:ext cx="3156413" cy="136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58766" y="426317"/>
            <a:ext cx="3600450" cy="324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52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ircuitul electric simplificat al alternatorulu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9048" y="225204"/>
            <a:ext cx="4778402" cy="326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urentul electric produc de înfășurările statorului alternatorulu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09" y="2757140"/>
            <a:ext cx="4962525" cy="17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Generarea curentului electric trifazat la un alternator auto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73" y="115478"/>
            <a:ext cx="6000750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Generarea curentului electric în statorul alternatorului – exempl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899" y="3638203"/>
            <a:ext cx="4676775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urentul electric redresat al alternatorulu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1" y="4875337"/>
            <a:ext cx="6764778" cy="1670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27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6159" y="24494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Filtru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intrare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cu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condensator</a:t>
            </a:r>
            <a:r>
              <a:rPr lang="en-US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6158" y="614272"/>
            <a:ext cx="112474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NewRomanPSMT"/>
              </a:rPr>
              <a:t>Un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filtru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constă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conectarea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condensator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redresorului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 err="1">
                <a:solidFill>
                  <a:srgbClr val="000000"/>
                </a:solidFill>
                <a:latin typeface="TimesNewRomanPSMT"/>
              </a:rPr>
              <a:t>Redresarea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influenţată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prezenţa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condensatorului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.</a:t>
            </a:r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4880" y="937437"/>
            <a:ext cx="3905575" cy="200493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-1" y="1260603"/>
            <a:ext cx="75053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timpul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alternanţei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pozitive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primul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sfert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ciclu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al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intrării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dioda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află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polarizare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directă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pemite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condensatorului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încarce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până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momentul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care 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unda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diodă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scade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Când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începe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scadă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sub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valoarea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undei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condensatorul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încărcat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iar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dioda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începe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fie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polarizată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invers.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6291" y="2454790"/>
            <a:ext cx="4960593" cy="162150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96158" y="3912027"/>
            <a:ext cx="120727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cealaltă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parte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ciclului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condensatorul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descărca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doar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rezistenţa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sarcină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cu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viteză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determinată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constanta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R</a:t>
            </a:r>
            <a:r>
              <a:rPr lang="en-US" sz="1050" dirty="0">
                <a:solidFill>
                  <a:srgbClr val="000000"/>
                </a:solidFill>
                <a:latin typeface="TimesNewRomanPSMT"/>
              </a:rPr>
              <a:t>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C.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mare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constanta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atât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condensatorul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descărca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greu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sfârşitul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primului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sfert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al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ciclului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următor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diodă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nou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polarizată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direct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atunci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când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depăşeşte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starea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încărcare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condensatorului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6291" y="5076576"/>
            <a:ext cx="4976205" cy="1681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92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6570" y="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Calculul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riplului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(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factorului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undă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)</a:t>
            </a:r>
            <a:br>
              <a:rPr lang="en-US" b="1" dirty="0">
                <a:solidFill>
                  <a:srgbClr val="000000"/>
                </a:solidFill>
                <a:latin typeface="TimesNewRomanPS-BoldMT"/>
              </a:rPr>
            </a:br>
            <a:r>
              <a:rPr lang="en-US" dirty="0" err="1">
                <a:solidFill>
                  <a:srgbClr val="000000"/>
                </a:solidFill>
                <a:latin typeface="TimesNewRomanPSMT"/>
              </a:rPr>
              <a:t>Vom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considera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riplul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are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valoarea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mică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aşadar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812" y="648360"/>
            <a:ext cx="1809750" cy="7810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7522" y="648360"/>
            <a:ext cx="3303100" cy="200308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6042" y="1833916"/>
            <a:ext cx="7841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Evaluarea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riplului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face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analizând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un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ciclu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complet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(t1, t3).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timpul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(t1, t2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)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condensatorul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încarcă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descărca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perioada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(t2, t3). Este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clar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(t2, t3)&gt;&gt;(t1, t2)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i="1" dirty="0" smtClean="0">
                <a:solidFill>
                  <a:srgbClr val="000000"/>
                </a:solidFill>
                <a:latin typeface="TimesNewRomanPS-ItalicMT"/>
              </a:rPr>
              <a:t>t</a:t>
            </a:r>
            <a:r>
              <a:rPr lang="x-none" i="1" baseline="-25000" dirty="0" smtClean="0">
                <a:solidFill>
                  <a:srgbClr val="000000"/>
                </a:solidFill>
                <a:latin typeface="TimesNewRomanPS-ItalicMT"/>
              </a:rPr>
              <a:t>3</a:t>
            </a:r>
            <a:r>
              <a:rPr lang="en-US" i="1" dirty="0" smtClean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x-none" dirty="0" smtClean="0">
                <a:solidFill>
                  <a:srgbClr val="000000"/>
                </a:solidFill>
                <a:latin typeface="SymbolMT"/>
              </a:rPr>
              <a:t>–</a:t>
            </a:r>
            <a:r>
              <a:rPr lang="en-US" dirty="0" smtClean="0">
                <a:solidFill>
                  <a:srgbClr val="000000"/>
                </a:solidFill>
                <a:latin typeface="SymbolMT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TimesNewRomanPS-ItalicMT"/>
              </a:rPr>
              <a:t>t</a:t>
            </a:r>
            <a:r>
              <a:rPr lang="x-none" i="1" baseline="-25000" dirty="0" smtClean="0">
                <a:solidFill>
                  <a:srgbClr val="000000"/>
                </a:solidFill>
                <a:latin typeface="TimesNewRomanPS-ItalicMT"/>
              </a:rPr>
              <a:t>2</a:t>
            </a:r>
            <a:r>
              <a:rPr lang="en-US" i="1" dirty="0" smtClean="0">
                <a:solidFill>
                  <a:srgbClr val="000000"/>
                </a:solidFill>
                <a:latin typeface="TimesNewRomanPS-Italic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SymbolMT"/>
              </a:rPr>
              <a:t>≈ </a:t>
            </a:r>
            <a:r>
              <a:rPr lang="en-US" i="1" dirty="0" smtClean="0">
                <a:solidFill>
                  <a:srgbClr val="000000"/>
                </a:solidFill>
                <a:latin typeface="TimesNewRomanPS-ItalicMT"/>
              </a:rPr>
              <a:t>t</a:t>
            </a:r>
            <a:r>
              <a:rPr lang="x-none" baseline="-25000" dirty="0" smtClean="0">
                <a:solidFill>
                  <a:srgbClr val="000000"/>
                </a:solidFill>
                <a:latin typeface="SymbolMT"/>
              </a:rPr>
              <a:t>3</a:t>
            </a:r>
            <a:r>
              <a:rPr lang="x-none" dirty="0" smtClean="0">
                <a:solidFill>
                  <a:srgbClr val="000000"/>
                </a:solidFill>
                <a:latin typeface="SymbolMT"/>
              </a:rPr>
              <a:t> -</a:t>
            </a:r>
            <a:r>
              <a:rPr lang="en-US" dirty="0" smtClean="0">
                <a:solidFill>
                  <a:srgbClr val="000000"/>
                </a:solidFill>
                <a:latin typeface="SymbolMT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TimesNewRomanPS-ItalicMT"/>
              </a:rPr>
              <a:t>t</a:t>
            </a:r>
            <a:r>
              <a:rPr lang="x-none" baseline="-25000" dirty="0" smtClean="0">
                <a:solidFill>
                  <a:srgbClr val="000000"/>
                </a:solidFill>
                <a:latin typeface="SymbolMT"/>
              </a:rPr>
              <a:t>1</a:t>
            </a:r>
            <a:r>
              <a:rPr lang="x-none" dirty="0" smtClean="0">
                <a:solidFill>
                  <a:srgbClr val="000000"/>
                </a:solidFill>
                <a:latin typeface="SymbolMT"/>
              </a:rPr>
              <a:t> =</a:t>
            </a:r>
            <a:r>
              <a:rPr lang="en-US" dirty="0" smtClean="0">
                <a:solidFill>
                  <a:srgbClr val="000000"/>
                </a:solidFill>
                <a:latin typeface="SymbolMT"/>
              </a:rPr>
              <a:t> </a:t>
            </a:r>
            <a:r>
              <a:rPr lang="en-US" i="1" dirty="0" smtClean="0">
                <a:solidFill>
                  <a:srgbClr val="000000"/>
                </a:solidFill>
                <a:latin typeface="TimesNewRomanPS-ItalicMT"/>
              </a:rPr>
              <a:t>T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14" y="3034244"/>
            <a:ext cx="4744990" cy="382375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080204" y="3178327"/>
            <a:ext cx="71117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durata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(t2, t3)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atunci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când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condensatorul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descarcă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variaţia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2570" y="3768282"/>
            <a:ext cx="3352800" cy="6667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2707" y="4377287"/>
            <a:ext cx="1152525" cy="6477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492622" y="4555131"/>
            <a:ext cx="304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NewRomanPSMT"/>
              </a:rPr>
              <a:t>formula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formei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undă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503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12022"/>
            <a:ext cx="1219199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majoritatea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aplicaţiilor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alimentare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folosită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frecvenţă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standard de 50Hz.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cazul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redresoarelor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jumătate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undă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T=20ms,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undă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întreagă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T=10ms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 err="1">
                <a:solidFill>
                  <a:srgbClr val="000000"/>
                </a:solidFill>
                <a:latin typeface="TimesNewRomanPSMT"/>
              </a:rPr>
              <a:t>Frecvenţa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redresor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undă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întreagă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ori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mare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decât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a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unui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redresor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jumătate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undă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Acest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lucru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datorează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condensatorului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care 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descarcă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lent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timpul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intervalelor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scurte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pulsuri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 err="1">
                <a:solidFill>
                  <a:srgbClr val="000000"/>
                </a:solidFill>
                <a:latin typeface="TimesNewRomanPSMT"/>
              </a:rPr>
              <a:t>Riplul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scade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atunci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când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constanta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timp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R</a:t>
            </a:r>
            <a:r>
              <a:rPr lang="en-US" sz="1050" dirty="0">
                <a:solidFill>
                  <a:srgbClr val="000000"/>
                </a:solidFill>
                <a:latin typeface="TimesNewRomanPSMT"/>
              </a:rPr>
              <a:t>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C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creşte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en-US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749" y="1589350"/>
            <a:ext cx="5389452" cy="3830738"/>
          </a:xfrm>
          <a:prstGeom prst="rect">
            <a:avLst/>
          </a:prstGeom>
        </p:spPr>
      </p:pic>
      <p:pic>
        <p:nvPicPr>
          <p:cNvPr id="5122" name="Picture 2" descr="https://i.stack.imgur.com/CORc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201" y="1589350"/>
            <a:ext cx="6065823" cy="519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00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9025" y="115518"/>
            <a:ext cx="9035308" cy="55842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2550" y="115518"/>
            <a:ext cx="2940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REDRESOARE CU FILTRU IN </a:t>
            </a:r>
            <a:r>
              <a:rPr lang="el-GR" dirty="0">
                <a:solidFill>
                  <a:srgbClr val="FF0000"/>
                </a:solidFill>
              </a:rPr>
              <a:t>Π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5483" y="5699746"/>
            <a:ext cx="120365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-Roman"/>
              </a:rPr>
              <a:t>Dezavantajul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filtrului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in </a:t>
            </a:r>
            <a:r>
              <a:rPr lang="el-GR" dirty="0">
                <a:solidFill>
                  <a:srgbClr val="000000"/>
                </a:solidFill>
                <a:latin typeface="TimesNewRoman"/>
              </a:rPr>
              <a:t>π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rezistiv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pierderea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tensiune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continu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-Roman"/>
              </a:rPr>
              <a:t>rezisten</a:t>
            </a:r>
            <a:r>
              <a:rPr lang="x-none" dirty="0" smtClean="0">
                <a:solidFill>
                  <a:srgbClr val="000000"/>
                </a:solidFill>
                <a:latin typeface="TimesNewRoman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-Roman"/>
              </a:rPr>
              <a:t>a 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R</a:t>
            </a:r>
            <a:r>
              <a:rPr lang="en-US" sz="800" dirty="0">
                <a:solidFill>
                  <a:srgbClr val="000000"/>
                </a:solidFill>
                <a:latin typeface="Times-Roman"/>
              </a:rPr>
              <a:t>F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pierderea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energiei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/>
            </a:r>
            <a:br>
              <a:rPr lang="en-US" dirty="0">
                <a:solidFill>
                  <a:srgbClr val="000000"/>
                </a:solidFill>
                <a:latin typeface="Times-Roman"/>
              </a:rPr>
            </a:br>
            <a:r>
              <a:rPr lang="en-US" dirty="0" err="1">
                <a:solidFill>
                  <a:srgbClr val="000000"/>
                </a:solidFill>
                <a:latin typeface="Times-Roman"/>
              </a:rPr>
              <a:t>prin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efect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Joule,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deoarece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m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ă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rimea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acestei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-Roman"/>
              </a:rPr>
              <a:t>rezisten</a:t>
            </a:r>
            <a:r>
              <a:rPr lang="x-none" dirty="0" smtClean="0">
                <a:solidFill>
                  <a:srgbClr val="000000"/>
                </a:solidFill>
                <a:latin typeface="TimesNewRoman"/>
              </a:rPr>
              <a:t>ț</a:t>
            </a:r>
            <a:r>
              <a:rPr lang="en-US" dirty="0" smtClean="0">
                <a:solidFill>
                  <a:srgbClr val="000000"/>
                </a:solidFill>
                <a:latin typeface="Times-Roman"/>
              </a:rPr>
              <a:t>e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trebuie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sa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fie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foarte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mare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a </a:t>
            </a:r>
            <a:r>
              <a:rPr lang="en-US" dirty="0" err="1" smtClean="0">
                <a:solidFill>
                  <a:srgbClr val="000000"/>
                </a:solidFill>
                <a:latin typeface="Times-Roman"/>
              </a:rPr>
              <a:t>ob</a:t>
            </a:r>
            <a:r>
              <a:rPr lang="x-none" dirty="0" smtClean="0">
                <a:solidFill>
                  <a:srgbClr val="000000"/>
                </a:solidFill>
                <a:latin typeface="TimesNewRoman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-Roman"/>
              </a:rPr>
              <a:t>ine</a:t>
            </a:r>
            <a:r>
              <a:rPr lang="en-US" dirty="0" smtClean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un effect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cât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/>
            </a:r>
            <a:br>
              <a:rPr lang="en-US" dirty="0">
                <a:solidFill>
                  <a:srgbClr val="000000"/>
                </a:solidFill>
                <a:latin typeface="Times-Roman"/>
              </a:rPr>
            </a:br>
            <a:r>
              <a:rPr lang="en-US" dirty="0">
                <a:solidFill>
                  <a:srgbClr val="000000"/>
                </a:solidFill>
                <a:latin typeface="Times-Roman"/>
              </a:rPr>
              <a:t>bun,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aceasta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implic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ş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i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mari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pierderi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energie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401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268" y="0"/>
            <a:ext cx="10432863" cy="62378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2783" y="6091742"/>
            <a:ext cx="117363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 smtClean="0">
                <a:solidFill>
                  <a:srgbClr val="000000"/>
                </a:solidFill>
                <a:latin typeface="Times-Roman"/>
              </a:rPr>
              <a:t>F</a:t>
            </a:r>
            <a:r>
              <a:rPr lang="en-US" dirty="0" err="1" smtClean="0">
                <a:solidFill>
                  <a:srgbClr val="000000"/>
                </a:solidFill>
                <a:latin typeface="Times-Roman"/>
              </a:rPr>
              <a:t>actorul</a:t>
            </a:r>
            <a:r>
              <a:rPr lang="en-US" dirty="0" smtClean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de </a:t>
            </a:r>
            <a:r>
              <a:rPr lang="en-US" dirty="0" err="1" smtClean="0">
                <a:solidFill>
                  <a:srgbClr val="000000"/>
                </a:solidFill>
                <a:latin typeface="Times-Roman"/>
              </a:rPr>
              <a:t>ondula</a:t>
            </a:r>
            <a:r>
              <a:rPr lang="x-none" dirty="0" smtClean="0">
                <a:solidFill>
                  <a:srgbClr val="000000"/>
                </a:solidFill>
                <a:latin typeface="TimesNewRoman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-Roman"/>
              </a:rPr>
              <a:t>ie</a:t>
            </a:r>
            <a:r>
              <a:rPr lang="en-US" dirty="0" smtClean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sarcin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dat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tot de </a:t>
            </a:r>
            <a:r>
              <a:rPr lang="en-US" dirty="0" err="1" smtClean="0">
                <a:solidFill>
                  <a:srgbClr val="000000"/>
                </a:solidFill>
                <a:latin typeface="Times-Roman"/>
              </a:rPr>
              <a:t>rela</a:t>
            </a:r>
            <a:r>
              <a:rPr lang="x-none" dirty="0" smtClean="0">
                <a:solidFill>
                  <a:srgbClr val="000000"/>
                </a:solidFill>
                <a:latin typeface="TimesNewRoman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-Roman"/>
              </a:rPr>
              <a:t>ia</a:t>
            </a:r>
            <a:r>
              <a:rPr lang="en-US" dirty="0" smtClean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nr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daca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înlocuim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pe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R</a:t>
            </a:r>
            <a:r>
              <a:rPr lang="en-US" sz="800" dirty="0">
                <a:solidFill>
                  <a:srgbClr val="000000"/>
                </a:solidFill>
                <a:latin typeface="Times-Roman"/>
              </a:rPr>
              <a:t>F 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cu |X</a:t>
            </a:r>
            <a:r>
              <a:rPr lang="en-US" sz="800" dirty="0">
                <a:solidFill>
                  <a:srgbClr val="000000"/>
                </a:solidFill>
                <a:latin typeface="Times-Roman"/>
              </a:rPr>
              <a:t>LF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|.</a:t>
            </a:r>
            <a:br>
              <a:rPr lang="en-US" dirty="0">
                <a:solidFill>
                  <a:srgbClr val="000000"/>
                </a:solidFill>
                <a:latin typeface="Times-Roman"/>
              </a:rPr>
            </a:br>
            <a:r>
              <a:rPr lang="en-US" dirty="0" err="1">
                <a:solidFill>
                  <a:srgbClr val="000000"/>
                </a:solidFill>
                <a:latin typeface="Times-Roman"/>
              </a:rPr>
              <a:t>Dup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ă</a:t>
            </a:r>
            <a:r>
              <a:rPr lang="en-US" dirty="0">
                <a:solidFill>
                  <a:srgbClr val="000000"/>
                </a:solidFill>
                <a:latin typeface="TimesNewRoman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cum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vedem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rezultatul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filtrului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in </a:t>
            </a:r>
            <a:r>
              <a:rPr lang="el-GR" dirty="0">
                <a:solidFill>
                  <a:srgbClr val="000000"/>
                </a:solidFill>
                <a:latin typeface="TimesNewRoman"/>
              </a:rPr>
              <a:t>π 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inductive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slab,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dar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il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putem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-Roman"/>
              </a:rPr>
              <a:t>îmbun</a:t>
            </a:r>
            <a:r>
              <a:rPr lang="en-US" dirty="0" err="1" smtClean="0">
                <a:solidFill>
                  <a:srgbClr val="000000"/>
                </a:solidFill>
                <a:latin typeface="TimesNewRoman"/>
              </a:rPr>
              <a:t>ă</a:t>
            </a:r>
            <a:r>
              <a:rPr lang="en-US" dirty="0" err="1" smtClean="0">
                <a:solidFill>
                  <a:srgbClr val="000000"/>
                </a:solidFill>
                <a:latin typeface="Times-Roman"/>
              </a:rPr>
              <a:t>t</a:t>
            </a:r>
            <a:r>
              <a:rPr lang="en-US" dirty="0" err="1" smtClean="0">
                <a:solidFill>
                  <a:srgbClr val="000000"/>
                </a:solidFill>
                <a:latin typeface="TimesNewRoman"/>
              </a:rPr>
              <a:t>ă</a:t>
            </a:r>
            <a:r>
              <a:rPr lang="x-none" dirty="0" smtClean="0">
                <a:solidFill>
                  <a:srgbClr val="000000"/>
                </a:solidFill>
                <a:latin typeface="TimesNewRoman"/>
              </a:rPr>
              <a:t>ț</a:t>
            </a:r>
            <a:r>
              <a:rPr lang="en-US" dirty="0" err="1" smtClean="0">
                <a:solidFill>
                  <a:srgbClr val="000000"/>
                </a:solidFill>
                <a:latin typeface="Times-Roman"/>
              </a:rPr>
              <a:t>i</a:t>
            </a:r>
            <a:r>
              <a:rPr lang="en-US" dirty="0" smtClean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m</a:t>
            </a:r>
            <a:r>
              <a:rPr lang="en-US" dirty="0" err="1">
                <a:solidFill>
                  <a:srgbClr val="000000"/>
                </a:solidFill>
                <a:latin typeface="TimesNewRoman"/>
              </a:rPr>
              <a:t>ă</a:t>
            </a:r>
            <a:r>
              <a:rPr lang="en-US" dirty="0" err="1">
                <a:solidFill>
                  <a:srgbClr val="000000"/>
                </a:solidFill>
                <a:latin typeface="Times-Roman"/>
              </a:rPr>
              <a:t>rind</a:t>
            </a:r>
            <a:r>
              <a:rPr lang="en-US" dirty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-Roman"/>
              </a:rPr>
              <a:t>valoarea</a:t>
            </a:r>
            <a:r>
              <a:rPr lang="x-none" dirty="0" smtClean="0">
                <a:solidFill>
                  <a:srgbClr val="000000"/>
                </a:solidFill>
                <a:latin typeface="Times-Roman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-Roman"/>
              </a:rPr>
              <a:t>L</a:t>
            </a:r>
            <a:r>
              <a:rPr lang="en-US" sz="800" dirty="0" smtClean="0">
                <a:solidFill>
                  <a:srgbClr val="000000"/>
                </a:solidFill>
                <a:latin typeface="Times-Roman"/>
              </a:rPr>
              <a:t>F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41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8923" y="261744"/>
            <a:ext cx="11071789" cy="2532731"/>
          </a:xfrm>
        </p:spPr>
        <p:txBody>
          <a:bodyPr>
            <a:normAutofit/>
          </a:bodyPr>
          <a:lstStyle/>
          <a:p>
            <a:pPr marL="271463" indent="0" algn="just">
              <a:lnSpc>
                <a:spcPct val="80000"/>
              </a:lnSpc>
              <a:buNone/>
              <a:defRPr/>
            </a:pPr>
            <a:r>
              <a:rPr lang="vi-VN" b="1" kern="0" dirty="0">
                <a:latin typeface="Times New Roman" pitchFamily="18" charset="0"/>
                <a:cs typeface="Times New Roman" pitchFamily="18" charset="0"/>
              </a:rPr>
              <a:t>Redresor </a:t>
            </a:r>
            <a:r>
              <a:rPr lang="vi-VN" kern="0" dirty="0">
                <a:latin typeface="Times New Roman" pitchFamily="18" charset="0"/>
                <a:cs typeface="Times New Roman" pitchFamily="18" charset="0"/>
              </a:rPr>
              <a:t>(curent electric) - convertor de energie electrică; un dispozitiv mecanic, cu vid, semiconductor sau alt dispozitiv conceput pentru </a:t>
            </a:r>
            <a:r>
              <a:rPr lang="vi-VN" u="sng" kern="0" dirty="0">
                <a:latin typeface="Times New Roman" pitchFamily="18" charset="0"/>
                <a:cs typeface="Times New Roman" pitchFamily="18" charset="0"/>
              </a:rPr>
              <a:t>a converti un curent electric de intrare alternativ într-un curent electric de ieșire constantă</a:t>
            </a:r>
            <a:r>
              <a:rPr lang="vi-VN" kern="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71463" indent="0" algn="just">
              <a:lnSpc>
                <a:spcPct val="80000"/>
              </a:lnSpc>
              <a:buNone/>
              <a:defRPr/>
            </a:pPr>
            <a:r>
              <a:rPr lang="vi-VN" kern="0" dirty="0">
                <a:latin typeface="Times New Roman" pitchFamily="18" charset="0"/>
                <a:cs typeface="Times New Roman" pitchFamily="18" charset="0"/>
              </a:rPr>
              <a:t>Acestea sunt utilizate în sursele de alimentare ale dispozitivelor electronice pentru conversia tensiunii alternative.</a:t>
            </a:r>
            <a:endParaRPr lang="ru-RU" dirty="0"/>
          </a:p>
        </p:txBody>
      </p:sp>
      <p:pic>
        <p:nvPicPr>
          <p:cNvPr id="4" name="Picture 7" descr="C:\Users\Ababii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2842235"/>
            <a:ext cx="5852195" cy="341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lip_image001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2354" y="2842235"/>
            <a:ext cx="2792437" cy="325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484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677" y="12724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TimesNewRomanPS-BoldMT"/>
              </a:rPr>
              <a:t>Circuit de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limitare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.</a:t>
            </a:r>
            <a:r>
              <a:rPr lang="en-US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426194"/>
            <a:ext cx="1219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Circuitele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limitare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diode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folosite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pentru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modela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modifica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forma de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undă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alternativă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orice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altă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sinusoidă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produc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formă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undă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diferită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depinde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tipul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circuit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utilizat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Circuitele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limitare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diode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numite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limitatoare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datorită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deoarece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acestea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limitează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partea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pozitivă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negativă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semnalelor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alternative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Acestea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adesea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folosite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circuitele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protecţie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circuitele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modelare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a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formei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undă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en-US" dirty="0"/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8266" y="1656360"/>
            <a:ext cx="9169264" cy="225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1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5623" y="8197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Circuite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de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reglare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 a </a:t>
            </a:r>
            <a:r>
              <a:rPr lang="en-US" b="1" dirty="0" err="1">
                <a:solidFill>
                  <a:srgbClr val="000000"/>
                </a:solidFill>
                <a:latin typeface="TimesNewRomanPS-BoldMT"/>
              </a:rPr>
              <a:t>tensiunii</a:t>
            </a:r>
            <a:r>
              <a:rPr lang="en-US" b="1" dirty="0">
                <a:solidFill>
                  <a:srgbClr val="000000"/>
                </a:solidFill>
                <a:latin typeface="TimesNewRomanPS-BoldMT"/>
              </a:rPr>
              <a:t>.</a:t>
            </a:r>
            <a:r>
              <a:rPr lang="en-US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5623" y="541968"/>
            <a:ext cx="11971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inversă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constantă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diode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Zener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face din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acestea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o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componentă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importantă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folosită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reglarea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împotriva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variaţiilor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provenite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la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sursă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neregulată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en-US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5623" y="1188299"/>
            <a:ext cx="1084906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TimesNewRomanPSMT"/>
              </a:rPr>
              <a:t>Principiile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reglării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>
                <a:solidFill>
                  <a:srgbClr val="000000"/>
                </a:solidFill>
                <a:latin typeface="TimesNewRomanPSMT"/>
              </a:rPr>
              <a:t>-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folosirea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surse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neregulate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>
                <a:solidFill>
                  <a:srgbClr val="000000"/>
                </a:solidFill>
                <a:latin typeface="TimesNewRomanPSMT"/>
              </a:rPr>
              <a:t>-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dioda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Zener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menţine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constantă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funcţie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curent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;</a:t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>
                <a:solidFill>
                  <a:srgbClr val="000000"/>
                </a:solidFill>
                <a:latin typeface="TimesNewRomanPSMT"/>
              </a:rPr>
              <a:t>-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restul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neregulată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scade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bornele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rezistorului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inclusiv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partea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riplu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958" y="2665627"/>
            <a:ext cx="8957186" cy="207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61488"/>
            <a:ext cx="120178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  <a:latin typeface="-apple-system"/>
              </a:rPr>
              <a:t>Stabilizatorul</a:t>
            </a:r>
            <a:r>
              <a:rPr lang="en-US" dirty="0">
                <a:solidFill>
                  <a:srgbClr val="FF0000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FF0000"/>
                </a:solidFill>
                <a:latin typeface="-apple-system"/>
              </a:rPr>
              <a:t>tensiune</a:t>
            </a:r>
            <a:r>
              <a:rPr lang="en-US" dirty="0">
                <a:solidFill>
                  <a:srgbClr val="FF000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-apple-system"/>
              </a:rPr>
              <a:t>liniar</a:t>
            </a:r>
            <a:r>
              <a:rPr lang="en-US" dirty="0">
                <a:solidFill>
                  <a:srgbClr val="FF000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presupune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existenţa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unei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componente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electrice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active –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diodă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sau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tranzistor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(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numit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şi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i="1" dirty="0">
                <a:solidFill>
                  <a:srgbClr val="3A3A3A"/>
                </a:solidFill>
                <a:latin typeface="-apple-system"/>
              </a:rPr>
              <a:t>element </a:t>
            </a:r>
            <a:r>
              <a:rPr lang="en-US" i="1" dirty="0" err="1">
                <a:solidFill>
                  <a:srgbClr val="3A3A3A"/>
                </a:solidFill>
                <a:latin typeface="-apple-system"/>
              </a:rPr>
              <a:t>activ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) – care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îşi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ajustează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rezistenţa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electrică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internă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astfel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încât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tensiunea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de la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ieşirea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stabilizatorului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să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fie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constantă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Cu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alte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cuvinte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elementul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activ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nu face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altceva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decât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gâtuie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mult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sau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puţin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curgerea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curentului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electric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prin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el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astfel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încât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electrică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la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stabilizatorului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rămână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constantă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Această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variaţie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rezistenţă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internă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tinde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contracareze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efectul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variaţiei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tensiunii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intrare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sau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variaţiei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curentului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consumat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la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următoarele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moduri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7030A0"/>
                </a:solidFill>
                <a:latin typeface="-apple-system"/>
              </a:rPr>
              <a:t>dacă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tensiunea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intrare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creşte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elementul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activ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îşi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creşte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rezistenţa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internă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pentru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impiedica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creşterea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tensiunii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la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mod similar,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scăderea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tensiunii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intrare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produce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scăderea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rezistenţei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interne 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elementului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activ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7030A0"/>
                </a:solidFill>
                <a:latin typeface="-apple-system"/>
              </a:rPr>
              <a:t>dacă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sarcina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conectată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la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ieşire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cere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un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curent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mare de la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stabilizator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elementul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activ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se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deschide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mult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împiedicând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astfel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scăderea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tensiunii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mod similar,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scăderea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curentului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cerut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sarcina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la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produce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creşterea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rezistenţei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interne 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elementului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activ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</a:t>
            </a:r>
          </a:p>
          <a:p>
            <a:r>
              <a:rPr lang="en-US" dirty="0" err="1">
                <a:solidFill>
                  <a:srgbClr val="3A3A3A"/>
                </a:solidFill>
                <a:latin typeface="-apple-system"/>
              </a:rPr>
              <a:t>Oricum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varia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intrare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sau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curentul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sarcină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elementul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activ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răspunde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într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-un mod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liniar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proporţional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3A3A3A"/>
                </a:solidFill>
                <a:latin typeface="-apple-system"/>
              </a:rPr>
              <a:t>dacă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intrare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creşte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cu 15%,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elementul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activ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îşi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creşte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rezistenţa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internă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tot cu 15%;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3A3A3A"/>
                </a:solidFill>
                <a:latin typeface="-apple-system"/>
              </a:rPr>
              <a:t>dacă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sarcina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conectată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la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stabilizatorului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cere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un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10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ori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mare,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elementul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activ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îşi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reduce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rezistenţa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internă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tot de 10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ori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</a:t>
            </a:r>
          </a:p>
          <a:p>
            <a:r>
              <a:rPr lang="en-US" dirty="0" err="1">
                <a:solidFill>
                  <a:srgbClr val="3A3A3A"/>
                </a:solidFill>
                <a:latin typeface="-apple-system"/>
              </a:rPr>
              <a:t>În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acest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moment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putem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trage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concluzia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cum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: 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stabilizatorul</a:t>
            </a:r>
            <a:r>
              <a:rPr lang="en-US" i="1" dirty="0">
                <a:solidFill>
                  <a:srgbClr val="7030A0"/>
                </a:solidFill>
                <a:latin typeface="-apple-system"/>
              </a:rPr>
              <a:t> </a:t>
            </a:r>
            <a:r>
              <a:rPr lang="en-US" b="1" i="1" dirty="0" err="1">
                <a:solidFill>
                  <a:srgbClr val="7030A0"/>
                </a:solidFill>
                <a:latin typeface="-apple-system"/>
              </a:rPr>
              <a:t>liniar</a:t>
            </a:r>
            <a:r>
              <a:rPr lang="en-US" i="1" dirty="0">
                <a:solidFill>
                  <a:srgbClr val="7030A0"/>
                </a:solidFill>
                <a:latin typeface="-apple-system"/>
              </a:rPr>
              <a:t> 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este</a:t>
            </a:r>
            <a:r>
              <a:rPr lang="en-US" i="1" dirty="0">
                <a:solidFill>
                  <a:srgbClr val="7030A0"/>
                </a:solidFill>
                <a:latin typeface="-apple-system"/>
              </a:rPr>
              <a:t> un 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stabilizator</a:t>
            </a:r>
            <a:r>
              <a:rPr lang="en-US" i="1" dirty="0">
                <a:solidFill>
                  <a:srgbClr val="7030A0"/>
                </a:solidFill>
                <a:latin typeface="-apple-system"/>
              </a:rPr>
              <a:t> al 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cărui</a:t>
            </a:r>
            <a:r>
              <a:rPr lang="en-US" i="1" dirty="0">
                <a:solidFill>
                  <a:srgbClr val="7030A0"/>
                </a:solidFill>
                <a:latin typeface="-apple-system"/>
              </a:rPr>
              <a:t> element 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activ</a:t>
            </a:r>
            <a:r>
              <a:rPr lang="en-US" i="1" dirty="0">
                <a:solidFill>
                  <a:srgbClr val="7030A0"/>
                </a:solidFill>
                <a:latin typeface="-apple-system"/>
              </a:rPr>
              <a:t>, 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în</a:t>
            </a:r>
            <a:r>
              <a:rPr lang="en-US" i="1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funcţionare</a:t>
            </a:r>
            <a:r>
              <a:rPr lang="en-US" i="1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normală</a:t>
            </a:r>
            <a:r>
              <a:rPr lang="en-US" i="1" dirty="0">
                <a:solidFill>
                  <a:srgbClr val="7030A0"/>
                </a:solidFill>
                <a:latin typeface="-apple-system"/>
              </a:rPr>
              <a:t>, 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este</a:t>
            </a:r>
            <a:r>
              <a:rPr lang="en-US" i="1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mereu</a:t>
            </a:r>
            <a:r>
              <a:rPr lang="en-US" i="1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parcurs</a:t>
            </a:r>
            <a:r>
              <a:rPr lang="en-US" i="1" dirty="0">
                <a:solidFill>
                  <a:srgbClr val="7030A0"/>
                </a:solidFill>
                <a:latin typeface="-apple-system"/>
              </a:rPr>
              <a:t> de un 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anumit</a:t>
            </a:r>
            <a:r>
              <a:rPr lang="en-US" i="1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curent</a:t>
            </a:r>
            <a:r>
              <a:rPr lang="en-US" i="1" dirty="0">
                <a:solidFill>
                  <a:srgbClr val="7030A0"/>
                </a:solidFill>
                <a:latin typeface="-apple-system"/>
              </a:rPr>
              <a:t> electric</a:t>
            </a:r>
            <a:r>
              <a:rPr lang="en-US" i="1" dirty="0">
                <a:solidFill>
                  <a:srgbClr val="3A3A3A"/>
                </a:solidFill>
                <a:latin typeface="-apple-system"/>
              </a:rPr>
              <a:t>.</a:t>
            </a:r>
            <a:endParaRPr lang="en-US" b="0" i="0" dirty="0">
              <a:solidFill>
                <a:srgbClr val="3A3A3A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38855083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5" y="166399"/>
            <a:ext cx="3788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3A3A3A"/>
                </a:solidFill>
                <a:latin typeface="-apple-system"/>
              </a:rPr>
              <a:t>Stabilizatorul</a:t>
            </a:r>
            <a:r>
              <a:rPr lang="en-US" b="1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b="1" dirty="0" err="1">
                <a:solidFill>
                  <a:srgbClr val="3A3A3A"/>
                </a:solidFill>
                <a:latin typeface="-apple-system"/>
              </a:rPr>
              <a:t>tensiune</a:t>
            </a:r>
            <a:r>
              <a:rPr lang="en-US" b="1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b="1" dirty="0" err="1">
                <a:solidFill>
                  <a:srgbClr val="3A3A3A"/>
                </a:solidFill>
                <a:latin typeface="-apple-system"/>
              </a:rPr>
              <a:t>paralel</a:t>
            </a:r>
            <a:endParaRPr lang="en-US" b="1" i="0" dirty="0">
              <a:solidFill>
                <a:srgbClr val="3A3A3A"/>
              </a:solidFill>
              <a:effectLst/>
              <a:latin typeface="-apple-system"/>
            </a:endParaRPr>
          </a:p>
        </p:txBody>
      </p:sp>
      <p:pic>
        <p:nvPicPr>
          <p:cNvPr id="1026" name="Picture 2" descr="Figura 1. Stabilizator liniar paralel cu dioda zenner - Hobbytron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" y="707798"/>
            <a:ext cx="5319646" cy="140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2405" y="2114550"/>
            <a:ext cx="11775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3A3A3A"/>
                </a:solidFill>
                <a:latin typeface="-apple-system"/>
              </a:rPr>
              <a:t>Denumirea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 </a:t>
            </a:r>
            <a:r>
              <a:rPr lang="en-US" i="1" dirty="0" err="1">
                <a:solidFill>
                  <a:srgbClr val="3A3A3A"/>
                </a:solidFill>
                <a:latin typeface="-apple-system"/>
              </a:rPr>
              <a:t>paralel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vine de la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faptul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i="1" dirty="0" err="1">
                <a:solidFill>
                  <a:srgbClr val="3A3A3A"/>
                </a:solidFill>
                <a:latin typeface="-apple-system"/>
              </a:rPr>
              <a:t>elementul</a:t>
            </a:r>
            <a:r>
              <a:rPr lang="en-US" i="1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i="1" dirty="0" err="1">
                <a:solidFill>
                  <a:srgbClr val="3A3A3A"/>
                </a:solidFill>
                <a:latin typeface="-apple-system"/>
              </a:rPr>
              <a:t>activ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conectat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paralel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cu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stabilizatorului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 </a:t>
            </a: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2585373"/>
            <a:ext cx="1203498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3A3A3A"/>
                </a:solidFill>
                <a:latin typeface="-apple-system"/>
              </a:rPr>
              <a:t>dioda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Zenner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smtClean="0">
                <a:solidFill>
                  <a:srgbClr val="3A3A3A"/>
                </a:solidFill>
                <a:latin typeface="-apple-system"/>
              </a:rPr>
              <a:t>D</a:t>
            </a:r>
            <a:r>
              <a:rPr lang="x-none" dirty="0" smtClean="0">
                <a:solidFill>
                  <a:srgbClr val="3A3A3A"/>
                </a:solidFill>
                <a:latin typeface="-apple-system"/>
              </a:rPr>
              <a:t>:</a:t>
            </a:r>
          </a:p>
          <a:p>
            <a:r>
              <a:rPr lang="en-US" dirty="0" smtClean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-apple-system"/>
              </a:rPr>
              <a:t>închisă</a:t>
            </a:r>
            <a:r>
              <a:rPr lang="en-US" dirty="0" smtClean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–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dacă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V</a:t>
            </a:r>
            <a:r>
              <a:rPr lang="en-US" baseline="-25000" dirty="0">
                <a:solidFill>
                  <a:srgbClr val="3A3A3A"/>
                </a:solidFill>
                <a:latin typeface="-apple-system"/>
              </a:rPr>
              <a:t>IN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mic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decât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Zenner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acesteia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acest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caz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dioda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 nu are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nici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o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influenţă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circuit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iar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V</a:t>
            </a:r>
            <a:r>
              <a:rPr lang="en-US" baseline="-25000" dirty="0">
                <a:solidFill>
                  <a:srgbClr val="3A3A3A"/>
                </a:solidFill>
                <a:latin typeface="-apple-system"/>
              </a:rPr>
              <a:t>IN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= V</a:t>
            </a:r>
            <a:r>
              <a:rPr lang="en-US" baseline="-25000" dirty="0">
                <a:solidFill>
                  <a:srgbClr val="3A3A3A"/>
                </a:solidFill>
                <a:latin typeface="-apple-system"/>
              </a:rPr>
              <a:t>OUT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</a:t>
            </a:r>
          </a:p>
          <a:p>
            <a:r>
              <a:rPr lang="en-US" dirty="0" err="1">
                <a:solidFill>
                  <a:srgbClr val="7030A0"/>
                </a:solidFill>
                <a:latin typeface="-apple-system"/>
              </a:rPr>
              <a:t>deschisă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–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dacă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V</a:t>
            </a:r>
            <a:r>
              <a:rPr lang="en-US" baseline="-25000" dirty="0">
                <a:solidFill>
                  <a:srgbClr val="3A3A3A"/>
                </a:solidFill>
                <a:latin typeface="-apple-system"/>
              </a:rPr>
              <a:t>IN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mare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decât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Zenner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acesteia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acest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caz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cu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cât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V</a:t>
            </a:r>
            <a:r>
              <a:rPr lang="en-US" baseline="-25000" dirty="0">
                <a:solidFill>
                  <a:srgbClr val="3A3A3A"/>
                </a:solidFill>
                <a:latin typeface="-apple-system"/>
              </a:rPr>
              <a:t>IN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creşte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mult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cu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atât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dioda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 se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deschide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şi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mult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împiedicând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creşterea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tensiunii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V</a:t>
            </a:r>
            <a:r>
              <a:rPr lang="en-US" baseline="-25000" dirty="0">
                <a:solidFill>
                  <a:srgbClr val="3A3A3A"/>
                </a:solidFill>
                <a:latin typeface="-apple-system"/>
              </a:rPr>
              <a:t>OUT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valoarea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tensiunii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Zenner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</a:t>
            </a:r>
          </a:p>
          <a:p>
            <a:endParaRPr lang="en-GB" dirty="0" smtClean="0">
              <a:solidFill>
                <a:srgbClr val="3A3A3A"/>
              </a:solidFill>
              <a:latin typeface="-apple-system"/>
            </a:endParaRPr>
          </a:p>
          <a:p>
            <a:r>
              <a:rPr lang="en-US" dirty="0" err="1"/>
              <a:t>În</a:t>
            </a:r>
            <a:r>
              <a:rPr lang="en-US" dirty="0"/>
              <a:t> circuit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observăm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o </a:t>
            </a:r>
            <a:r>
              <a:rPr lang="en-US" dirty="0" err="1"/>
              <a:t>rezistenţă</a:t>
            </a:r>
            <a:r>
              <a:rPr lang="en-US" dirty="0"/>
              <a:t> R. </a:t>
            </a:r>
            <a:r>
              <a:rPr lang="en-US" dirty="0" err="1"/>
              <a:t>Rolul</a:t>
            </a:r>
            <a:r>
              <a:rPr lang="en-US" dirty="0"/>
              <a:t> </a:t>
            </a:r>
            <a:r>
              <a:rPr lang="en-US" dirty="0" err="1"/>
              <a:t>acesteia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acela</a:t>
            </a:r>
            <a:r>
              <a:rPr lang="en-US" dirty="0"/>
              <a:t> de a </a:t>
            </a:r>
            <a:r>
              <a:rPr lang="en-US" dirty="0" err="1"/>
              <a:t>limita</a:t>
            </a:r>
            <a:r>
              <a:rPr lang="en-US" dirty="0"/>
              <a:t> </a:t>
            </a:r>
            <a:r>
              <a:rPr lang="en-US" dirty="0" err="1"/>
              <a:t>curentul</a:t>
            </a:r>
            <a:r>
              <a:rPr lang="en-US" dirty="0"/>
              <a:t> care </a:t>
            </a:r>
            <a:r>
              <a:rPr lang="en-US" dirty="0" err="1"/>
              <a:t>intră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diodă</a:t>
            </a:r>
            <a:r>
              <a:rPr lang="en-US" dirty="0"/>
              <a:t>,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evita</a:t>
            </a:r>
            <a:r>
              <a:rPr lang="en-US" dirty="0"/>
              <a:t> </a:t>
            </a:r>
            <a:r>
              <a:rPr lang="en-US" dirty="0" err="1"/>
              <a:t>distrugerea</a:t>
            </a:r>
            <a:r>
              <a:rPr lang="en-US" dirty="0"/>
              <a:t> </a:t>
            </a:r>
            <a:r>
              <a:rPr lang="en-US" dirty="0" err="1"/>
              <a:t>acesteia</a:t>
            </a:r>
            <a:r>
              <a:rPr lang="en-US" dirty="0"/>
              <a:t>. </a:t>
            </a:r>
            <a:r>
              <a:rPr lang="en-US" dirty="0" err="1"/>
              <a:t>Totodată</a:t>
            </a:r>
            <a:r>
              <a:rPr lang="en-US" dirty="0"/>
              <a:t>, </a:t>
            </a:r>
            <a:r>
              <a:rPr lang="en-US" dirty="0" err="1"/>
              <a:t>prezenţa</a:t>
            </a:r>
            <a:r>
              <a:rPr lang="en-US" dirty="0"/>
              <a:t> </a:t>
            </a:r>
            <a:r>
              <a:rPr lang="en-US" dirty="0" err="1"/>
              <a:t>rezistenţei</a:t>
            </a:r>
            <a:r>
              <a:rPr lang="en-US" dirty="0"/>
              <a:t> R </a:t>
            </a:r>
            <a:r>
              <a:rPr lang="en-US" dirty="0" err="1"/>
              <a:t>ridică</a:t>
            </a:r>
            <a:r>
              <a:rPr lang="en-US" dirty="0"/>
              <a:t> o </a:t>
            </a:r>
            <a:r>
              <a:rPr lang="en-US" dirty="0" err="1"/>
              <a:t>problemă</a:t>
            </a:r>
            <a:r>
              <a:rPr lang="en-US" dirty="0"/>
              <a:t>: </a:t>
            </a:r>
            <a:r>
              <a:rPr lang="en-US" dirty="0" err="1"/>
              <a:t>curentul</a:t>
            </a:r>
            <a:r>
              <a:rPr lang="en-US" dirty="0"/>
              <a:t> de </a:t>
            </a:r>
            <a:r>
              <a:rPr lang="en-US" dirty="0" err="1"/>
              <a:t>ieşire</a:t>
            </a:r>
            <a:r>
              <a:rPr lang="en-US" dirty="0"/>
              <a:t> al </a:t>
            </a:r>
            <a:r>
              <a:rPr lang="en-US" dirty="0" err="1"/>
              <a:t>stabilizatorului</a:t>
            </a:r>
            <a:r>
              <a:rPr lang="en-US" dirty="0"/>
              <a:t> </a:t>
            </a:r>
            <a:r>
              <a:rPr lang="en-US" dirty="0" err="1"/>
              <a:t>trece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el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rezistenţă</a:t>
            </a:r>
            <a:r>
              <a:rPr lang="en-US" dirty="0"/>
              <a:t> </a:t>
            </a:r>
            <a:r>
              <a:rPr lang="en-US" dirty="0" err="1"/>
              <a:t>producând</a:t>
            </a:r>
            <a:r>
              <a:rPr lang="en-US" dirty="0"/>
              <a:t> </a:t>
            </a:r>
            <a:r>
              <a:rPr lang="en-US" dirty="0" err="1"/>
              <a:t>pierderi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sub forma de </a:t>
            </a:r>
            <a:r>
              <a:rPr lang="en-US" dirty="0" err="1"/>
              <a:t>căldură</a:t>
            </a:r>
            <a:r>
              <a:rPr lang="en-US" dirty="0"/>
              <a:t>. </a:t>
            </a:r>
            <a:r>
              <a:rPr lang="en-US" dirty="0" err="1"/>
              <a:t>Puterea</a:t>
            </a:r>
            <a:r>
              <a:rPr lang="en-US" dirty="0"/>
              <a:t> </a:t>
            </a:r>
            <a:r>
              <a:rPr lang="en-US" dirty="0" err="1"/>
              <a:t>electrică</a:t>
            </a:r>
            <a:r>
              <a:rPr lang="en-US" dirty="0"/>
              <a:t> </a:t>
            </a:r>
            <a:r>
              <a:rPr lang="en-US" dirty="0" err="1"/>
              <a:t>pierdută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o </a:t>
            </a:r>
            <a:r>
              <a:rPr lang="en-US" dirty="0" err="1"/>
              <a:t>anumită</a:t>
            </a:r>
            <a:r>
              <a:rPr lang="en-US" dirty="0"/>
              <a:t> </a:t>
            </a:r>
            <a:r>
              <a:rPr lang="en-US" dirty="0" err="1"/>
              <a:t>componentă</a:t>
            </a:r>
            <a:r>
              <a:rPr lang="en-US" dirty="0"/>
              <a:t> de circuit electric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scrisă</a:t>
            </a:r>
            <a:r>
              <a:rPr lang="en-US" dirty="0"/>
              <a:t> sub forma:</a:t>
            </a:r>
            <a:endParaRPr lang="en-US" dirty="0">
              <a:solidFill>
                <a:srgbClr val="3A3A3A"/>
              </a:solidFill>
              <a:latin typeface="-apple-system"/>
            </a:endParaRPr>
          </a:p>
        </p:txBody>
      </p:sp>
      <p:pic>
        <p:nvPicPr>
          <p:cNvPr id="1028" name="Picture 4" descr="\dpi{100} \mathbf{P[W]=I^2\cdot R }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478" y="5458516"/>
            <a:ext cx="1456974" cy="26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2404" y="5724694"/>
            <a:ext cx="118825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3A3A3A"/>
                </a:solidFill>
                <a:latin typeface="-apple-system"/>
              </a:rPr>
              <a:t>dacă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vrem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obţinem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un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mare,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rezistenţa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R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vom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pierde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foarte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multă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putere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electrică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Prima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soluţie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care ne vine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gând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reducem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valoarea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rezistenţei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R,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însă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acest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caz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dioda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Zenner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apare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curenţi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mari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care o pot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distruge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6881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A3A3A"/>
                </a:solidFill>
                <a:latin typeface="-apple-system"/>
              </a:rPr>
              <a:t>Am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spus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rolul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rezistenţei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>
                <a:solidFill>
                  <a:srgbClr val="00B050"/>
                </a:solidFill>
                <a:latin typeface="-apple-system"/>
              </a:rPr>
              <a:t>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acela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evita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prin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dioda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>
                <a:latin typeface="-apple-system"/>
              </a:rPr>
              <a:t>D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treacă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un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mare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decât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cel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declarat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producător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gol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(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când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la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stabilizatorului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nu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conectat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nici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un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consumator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)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dioda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trebuie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înghită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singură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tot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curentul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care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poate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trece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prin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rezistenţa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R.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Asta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înseamnă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valoarea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maximă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curentului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nu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poate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fi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mare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decât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curentul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maxim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admis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prin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dioda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 (de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către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rezistenţa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R).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Ţinând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cont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parametrii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diodelor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Zenner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obişnuite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concluzia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finală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nu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putem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folosi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schema  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decât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pentru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curenţi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maxim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câteva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zeci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miliamperi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[mA].</a:t>
            </a:r>
          </a:p>
          <a:p>
            <a:r>
              <a:rPr lang="en-US" dirty="0" err="1" smtClean="0">
                <a:solidFill>
                  <a:srgbClr val="3A3A3A"/>
                </a:solidFill>
                <a:latin typeface="-apple-system"/>
              </a:rPr>
              <a:t>Dacă</a:t>
            </a:r>
            <a:r>
              <a:rPr lang="en-US" dirty="0" smtClean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avem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nevoie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un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mare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câteva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zeci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[mA]  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trebuie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adăugăm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un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tranzistor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conectat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aşa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fel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încât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simuleze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o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diodă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Zenner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cu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mult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solidă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(care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poate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înghiţi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curenţi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mult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mari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). </a:t>
            </a:r>
            <a:endParaRPr lang="en-US" b="0" i="0" dirty="0">
              <a:solidFill>
                <a:srgbClr val="3A3A3A"/>
              </a:solidFill>
              <a:effectLst/>
              <a:latin typeface="-apple-system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8930" y="2399640"/>
            <a:ext cx="6253048" cy="197318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7518" y="4372824"/>
            <a:ext cx="1210448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A3A3A"/>
                </a:solidFill>
                <a:latin typeface="-apple-system"/>
              </a:rPr>
              <a:t>Se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observă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dioda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înseriată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cu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jonctiunea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BE 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tranzistorului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T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şi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deci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tot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trece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prin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dioda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trece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şi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prin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joncţiunea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BE 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tranzistorului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T. Cum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tranzistorul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capabil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amplificare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înseamnă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atunci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când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prin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dioda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trece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un </a:t>
            </a:r>
            <a:r>
              <a:rPr lang="en-US" dirty="0" err="1" smtClean="0">
                <a:solidFill>
                  <a:srgbClr val="3A3A3A"/>
                </a:solidFill>
                <a:latin typeface="-apple-system"/>
              </a:rPr>
              <a:t>curent</a:t>
            </a:r>
            <a:r>
              <a:rPr lang="en-US" dirty="0" smtClean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I</a:t>
            </a:r>
            <a:r>
              <a:rPr lang="en-US" baseline="-25000" dirty="0">
                <a:solidFill>
                  <a:srgbClr val="3A3A3A"/>
                </a:solidFill>
                <a:latin typeface="-apple-system"/>
              </a:rPr>
              <a:t>D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între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colectorul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şi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emitorul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tranzistorului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T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trece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un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 </a:t>
            </a:r>
            <a:r>
              <a:rPr lang="el-GR" dirty="0">
                <a:solidFill>
                  <a:srgbClr val="3A3A3A"/>
                </a:solidFill>
                <a:latin typeface="-apple-system"/>
              </a:rPr>
              <a:t>β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ori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mare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decat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I</a:t>
            </a:r>
            <a:r>
              <a:rPr lang="en-US" baseline="-25000" dirty="0">
                <a:solidFill>
                  <a:srgbClr val="3A3A3A"/>
                </a:solidFill>
                <a:latin typeface="-apple-system"/>
              </a:rPr>
              <a:t>D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(</a:t>
            </a:r>
            <a:r>
              <a:rPr lang="el-GR" dirty="0">
                <a:solidFill>
                  <a:srgbClr val="3A3A3A"/>
                </a:solidFill>
                <a:latin typeface="-apple-system"/>
              </a:rPr>
              <a:t>β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fiind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factorul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amplificare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al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tranzistorului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T).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Luând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exemplul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unei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diode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suporta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maxim 10 [mA],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dacă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adăugăm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un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tranzistor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cu </a:t>
            </a:r>
            <a:r>
              <a:rPr lang="el-GR" dirty="0">
                <a:solidFill>
                  <a:srgbClr val="3A3A3A"/>
                </a:solidFill>
                <a:latin typeface="-apple-system"/>
              </a:rPr>
              <a:t>β = </a:t>
            </a:r>
            <a:r>
              <a:rPr lang="el-GR" dirty="0" smtClean="0">
                <a:solidFill>
                  <a:srgbClr val="3A3A3A"/>
                </a:solidFill>
                <a:latin typeface="-apple-system"/>
              </a:rPr>
              <a:t>100</a:t>
            </a:r>
            <a:r>
              <a:rPr lang="en-US" dirty="0" smtClean="0">
                <a:solidFill>
                  <a:srgbClr val="3A3A3A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atunci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când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prin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diodă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trece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I</a:t>
            </a:r>
            <a:r>
              <a:rPr lang="en-US" baseline="-25000" dirty="0">
                <a:solidFill>
                  <a:srgbClr val="3A3A3A"/>
                </a:solidFill>
                <a:latin typeface="-apple-system"/>
              </a:rPr>
              <a:t>D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= 10 [mA]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prin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tranzistor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trece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l-GR" dirty="0">
                <a:solidFill>
                  <a:srgbClr val="3A3A3A"/>
                </a:solidFill>
                <a:latin typeface="-apple-system"/>
              </a:rPr>
              <a:t>β 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x I</a:t>
            </a:r>
            <a:r>
              <a:rPr lang="en-US" baseline="-25000" dirty="0">
                <a:solidFill>
                  <a:srgbClr val="3A3A3A"/>
                </a:solidFill>
                <a:latin typeface="-apple-system"/>
              </a:rPr>
              <a:t>D 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= 10 [mA] x 100 = </a:t>
            </a:r>
            <a:r>
              <a:rPr lang="en-US" b="1" dirty="0">
                <a:solidFill>
                  <a:srgbClr val="3A3A3A"/>
                </a:solidFill>
                <a:latin typeface="-apple-system"/>
              </a:rPr>
              <a:t>1000 [mA]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= </a:t>
            </a:r>
            <a:r>
              <a:rPr lang="en-US" b="1" dirty="0">
                <a:solidFill>
                  <a:srgbClr val="3A3A3A"/>
                </a:solidFill>
                <a:latin typeface="-apple-system"/>
              </a:rPr>
              <a:t>1[A]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acest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caz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curentul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al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stabilizatorului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nu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fi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limitat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la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cei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10 [mA] </a:t>
            </a:r>
            <a:r>
              <a:rPr lang="en-US" dirty="0" err="1" smtClean="0">
                <a:solidFill>
                  <a:srgbClr val="3A3A3A"/>
                </a:solidFill>
                <a:latin typeface="-apple-system"/>
              </a:rPr>
              <a:t>pe</a:t>
            </a:r>
            <a:r>
              <a:rPr lang="en-US" dirty="0" smtClean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care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suportă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dioda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 ci </a:t>
            </a:r>
            <a:r>
              <a:rPr lang="en-US" dirty="0" smtClean="0">
                <a:solidFill>
                  <a:srgbClr val="3A3A3A"/>
                </a:solidFill>
                <a:latin typeface="-apple-system"/>
              </a:rPr>
              <a:t>la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b="1" dirty="0">
                <a:solidFill>
                  <a:srgbClr val="3A3A3A"/>
                </a:solidFill>
                <a:latin typeface="-apple-system"/>
              </a:rPr>
              <a:t>1000 [mA]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= </a:t>
            </a:r>
            <a:r>
              <a:rPr lang="en-US" b="1" dirty="0">
                <a:solidFill>
                  <a:srgbClr val="3A3A3A"/>
                </a:solidFill>
                <a:latin typeface="-apple-system"/>
              </a:rPr>
              <a:t>1[A]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2175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1069" y="0"/>
            <a:ext cx="1201093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solidFill>
                  <a:srgbClr val="3A3A3A"/>
                </a:solidFill>
                <a:latin typeface="-apple-system"/>
              </a:rPr>
              <a:t>Adaugarea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tranzistorului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T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are un mic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efect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:  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 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tensiunea</a:t>
            </a:r>
            <a:r>
              <a:rPr lang="en-US" i="1" dirty="0">
                <a:solidFill>
                  <a:srgbClr val="7030A0"/>
                </a:solidFill>
                <a:latin typeface="-apple-system"/>
              </a:rPr>
              <a:t> de 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referinta</a:t>
            </a:r>
            <a:r>
              <a:rPr lang="en-US" i="1" dirty="0">
                <a:solidFill>
                  <a:srgbClr val="7030A0"/>
                </a:solidFill>
                <a:latin typeface="-apple-system"/>
              </a:rPr>
              <a:t> 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nu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este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data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doar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tensiunea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Zenner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a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diodei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D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pentru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ca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acum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aceasta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este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inseriata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cu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jonctiunea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BE a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tranzistorului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In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acest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caz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referinta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data de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suma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dintre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tensiunea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Zenner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a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diodei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D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si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tensiunea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deschidere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a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jonctiunii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BE 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(circa 0,65V).</a:t>
            </a:r>
          </a:p>
          <a:p>
            <a:pPr algn="just"/>
            <a:r>
              <a:rPr lang="en-US" dirty="0" err="1">
                <a:solidFill>
                  <a:srgbClr val="3A3A3A"/>
                </a:solidFill>
                <a:latin typeface="-apple-system"/>
              </a:rPr>
              <a:t>Acum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apare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întrebarea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“cum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anume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reuşeşte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tranzistorul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T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menţină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între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colector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şi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emitor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o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tensiune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V</a:t>
            </a:r>
            <a:r>
              <a:rPr lang="en-US" baseline="-25000" dirty="0">
                <a:solidFill>
                  <a:srgbClr val="7030A0"/>
                </a:solidFill>
                <a:latin typeface="-apple-system"/>
              </a:rPr>
              <a:t>OUT 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egală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cu 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tensiunea</a:t>
            </a:r>
            <a:r>
              <a:rPr lang="en-US" i="1" dirty="0">
                <a:solidFill>
                  <a:srgbClr val="7030A0"/>
                </a:solidFill>
                <a:latin typeface="-apple-system"/>
              </a:rPr>
              <a:t> de 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referinţă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”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dirty="0" smtClean="0">
                <a:solidFill>
                  <a:srgbClr val="3A3A3A"/>
                </a:solidFill>
                <a:latin typeface="-apple-system"/>
              </a:rPr>
              <a:t>,</a:t>
            </a:r>
            <a:endParaRPr lang="en-US" dirty="0">
              <a:solidFill>
                <a:srgbClr val="3A3A3A"/>
              </a:solidFill>
              <a:latin typeface="-apple-system"/>
            </a:endParaRP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3A3A3A"/>
                </a:solidFill>
                <a:latin typeface="-apple-system"/>
              </a:rPr>
              <a:t>dacă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tranzistorul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T s-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deschide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atât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tare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încât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V</a:t>
            </a:r>
            <a:r>
              <a:rPr lang="en-US" baseline="-25000" dirty="0">
                <a:solidFill>
                  <a:srgbClr val="3A3A3A"/>
                </a:solidFill>
                <a:latin typeface="-apple-system"/>
              </a:rPr>
              <a:t>OUT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scadă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sub 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tensiunea</a:t>
            </a:r>
            <a:r>
              <a:rPr lang="en-US" i="1" dirty="0">
                <a:solidFill>
                  <a:srgbClr val="7030A0"/>
                </a:solidFill>
                <a:latin typeface="-apple-system"/>
              </a:rPr>
              <a:t> de 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referinţă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dioda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 s-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bloca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şi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astfel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tranzistorul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şi-ar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fura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singur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semnalul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comandă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(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curentul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bază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);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3A3A3A"/>
                </a:solidFill>
                <a:latin typeface="-apple-system"/>
              </a:rPr>
              <a:t>dacă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tranzistorul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T s-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deschide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puţin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lăsând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crească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mult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i="1" dirty="0" err="1">
                <a:solidFill>
                  <a:srgbClr val="3A3A3A"/>
                </a:solidFill>
                <a:latin typeface="-apple-system"/>
              </a:rPr>
              <a:t>tensiunea</a:t>
            </a:r>
            <a:r>
              <a:rPr lang="en-US" i="1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i="1" dirty="0" err="1">
                <a:solidFill>
                  <a:srgbClr val="3A3A3A"/>
                </a:solidFill>
                <a:latin typeface="-apple-system"/>
              </a:rPr>
              <a:t>referinţă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dioda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D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ar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fi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practic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lăsată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să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înghită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singură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mult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curent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Asta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însemna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fapt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creşterea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curentului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de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baza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al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tranzistorului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Având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un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baza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mare,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tranzistorul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T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va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înghiţi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un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curent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mare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şi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astfel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se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va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opune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creşterii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lui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V</a:t>
            </a:r>
            <a:r>
              <a:rPr lang="en-US" baseline="-25000" dirty="0">
                <a:solidFill>
                  <a:srgbClr val="7030A0"/>
                </a:solidFill>
                <a:latin typeface="-apple-system"/>
              </a:rPr>
              <a:t>OUT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valoara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tensiunii</a:t>
            </a:r>
            <a:r>
              <a:rPr lang="en-US" i="1" dirty="0">
                <a:solidFill>
                  <a:srgbClr val="7030A0"/>
                </a:solidFill>
                <a:latin typeface="-apple-system"/>
              </a:rPr>
              <a:t> de 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referinţă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</a:t>
            </a:r>
          </a:p>
          <a:p>
            <a:pPr algn="just"/>
            <a:r>
              <a:rPr lang="en-US" dirty="0" err="1">
                <a:solidFill>
                  <a:srgbClr val="7030A0"/>
                </a:solidFill>
                <a:latin typeface="-apple-system"/>
              </a:rPr>
              <a:t>Stabilizatorul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liniar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paralel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oferă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o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modalitate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simplă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obţinere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unei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foarte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precise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şi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nu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necesită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nici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un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fel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protecţie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la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suprasarcină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Are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însă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dezavantajul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are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cel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mic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randament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dintre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toate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tipurile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stabilizatoare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Mai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mult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fie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avem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sau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nu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consumatori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conectaţi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la V</a:t>
            </a:r>
            <a:r>
              <a:rPr lang="en-US" baseline="-25000" dirty="0">
                <a:solidFill>
                  <a:srgbClr val="3A3A3A"/>
                </a:solidFill>
                <a:latin typeface="-apple-system"/>
              </a:rPr>
              <a:t>OUT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stabilizatorul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paralel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consumă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aceeaşi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cantitate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energie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electrică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Pentru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ameliora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aceasta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ultimă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problemă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există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varianta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utilizării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stabilizatorului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liniar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serie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</a:t>
            </a:r>
            <a:endParaRPr lang="en-US" b="0" i="0" dirty="0">
              <a:solidFill>
                <a:srgbClr val="3A3A3A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4578393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3264" y="93728"/>
            <a:ext cx="3583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b="1" dirty="0" err="1">
                <a:solidFill>
                  <a:srgbClr val="3A3A3A"/>
                </a:solidFill>
                <a:latin typeface="-apple-system"/>
              </a:rPr>
              <a:t>Stabilizatorul</a:t>
            </a:r>
            <a:r>
              <a:rPr lang="en-US" b="1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b="1" dirty="0" err="1">
                <a:solidFill>
                  <a:srgbClr val="3A3A3A"/>
                </a:solidFill>
                <a:latin typeface="-apple-system"/>
              </a:rPr>
              <a:t>tensiune</a:t>
            </a:r>
            <a:r>
              <a:rPr lang="en-US" b="1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b="1" dirty="0" err="1">
                <a:solidFill>
                  <a:srgbClr val="3A3A3A"/>
                </a:solidFill>
                <a:latin typeface="-apple-system"/>
              </a:rPr>
              <a:t>serie</a:t>
            </a:r>
            <a:endParaRPr lang="en-US" b="1" i="0" dirty="0">
              <a:solidFill>
                <a:srgbClr val="3A3A3A"/>
              </a:solidFill>
              <a:effectLst/>
              <a:latin typeface="-apple-system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63" y="463060"/>
            <a:ext cx="5095081" cy="189084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3263" y="2353901"/>
            <a:ext cx="1191932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3A3A3A"/>
                </a:solidFill>
                <a:latin typeface="-apple-system"/>
              </a:rPr>
              <a:t>Denumirea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 </a:t>
            </a:r>
            <a:r>
              <a:rPr lang="en-US" i="1" dirty="0" err="1">
                <a:solidFill>
                  <a:srgbClr val="3A3A3A"/>
                </a:solidFill>
                <a:latin typeface="-apple-system"/>
              </a:rPr>
              <a:t>serie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vine de la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faptul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elementul</a:t>
            </a:r>
            <a:r>
              <a:rPr lang="en-US" i="1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activ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 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este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conectat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în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 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serie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cu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consumatorul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la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</a:t>
            </a:r>
            <a:r>
              <a:rPr lang="en-US" dirty="0" smtClean="0">
                <a:solidFill>
                  <a:srgbClr val="3A3A3A"/>
                </a:solidFill>
                <a:latin typeface="-apple-system"/>
              </a:rPr>
              <a:t>Se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observă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dioda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Zenner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şi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rezistenţa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R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formează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tot o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celulă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paralel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care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însă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această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dată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comandă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un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tranzistor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conectat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între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V</a:t>
            </a:r>
            <a:r>
              <a:rPr lang="en-US" baseline="-25000" dirty="0">
                <a:solidFill>
                  <a:srgbClr val="3A3A3A"/>
                </a:solidFill>
                <a:latin typeface="-apple-system"/>
              </a:rPr>
              <a:t>IN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şi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V</a:t>
            </a:r>
            <a:r>
              <a:rPr lang="en-US" baseline="-25000" dirty="0">
                <a:solidFill>
                  <a:srgbClr val="3A3A3A"/>
                </a:solidFill>
                <a:latin typeface="-apple-system"/>
              </a:rPr>
              <a:t>OUT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Considerentele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alegerii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rezistenţei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R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şi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diodei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Zenner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sunt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aceleaşi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şi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la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stabilizatorul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paralel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: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rezistenţa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R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trebuie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limiteze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curentul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prin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dioda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Zenner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 sub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valoarea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maximă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declarată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producător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 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Tranzistorul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T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montat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într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-o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conexiune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tip </a:t>
            </a:r>
            <a:r>
              <a:rPr lang="en-US" dirty="0" err="1" smtClean="0">
                <a:solidFill>
                  <a:srgbClr val="7030A0"/>
                </a:solidFill>
                <a:latin typeface="-apple-system"/>
              </a:rPr>
              <a:t>repetor</a:t>
            </a:r>
            <a:r>
              <a:rPr lang="en-US" dirty="0" smtClean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-apple-system"/>
              </a:rPr>
              <a:t>pe</a:t>
            </a:r>
            <a:r>
              <a:rPr lang="en-US" dirty="0" smtClean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-apple-system"/>
              </a:rPr>
              <a:t>emitor</a:t>
            </a:r>
            <a:r>
              <a:rPr lang="en-US" dirty="0" smtClean="0">
                <a:solidFill>
                  <a:srgbClr val="3A3A3A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adică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oferă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emitor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aproximativ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aceeaşi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tensiune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ca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cea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primită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pe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bază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</a:t>
            </a:r>
            <a:r>
              <a:rPr lang="en-US" dirty="0" smtClean="0">
                <a:solidFill>
                  <a:srgbClr val="3A3A3A"/>
                </a:solidFill>
                <a:latin typeface="-apple-system"/>
              </a:rPr>
              <a:t>Din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primită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bază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se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pierd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circa 0,65 [V]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joncţiunea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BE 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tranzistorului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T. Cu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alte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cuvinte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cazul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stabilizatorului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serie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i="1" dirty="0" err="1">
                <a:solidFill>
                  <a:srgbClr val="3A3A3A"/>
                </a:solidFill>
                <a:latin typeface="-apple-system"/>
              </a:rPr>
              <a:t>tensiunea</a:t>
            </a:r>
            <a:r>
              <a:rPr lang="en-US" i="1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i="1" dirty="0" err="1">
                <a:solidFill>
                  <a:srgbClr val="3A3A3A"/>
                </a:solidFill>
                <a:latin typeface="-apple-system"/>
              </a:rPr>
              <a:t>referinţă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egală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cu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Zenner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diodei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i="1" dirty="0" err="1">
                <a:solidFill>
                  <a:srgbClr val="3A3A3A"/>
                </a:solidFill>
                <a:latin typeface="-apple-system"/>
              </a:rPr>
              <a:t>tensiunea</a:t>
            </a:r>
            <a:r>
              <a:rPr lang="en-US" i="1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i="1" dirty="0" err="1">
                <a:solidFill>
                  <a:srgbClr val="3A3A3A"/>
                </a:solidFill>
                <a:latin typeface="-apple-system"/>
              </a:rPr>
              <a:t>ieşire</a:t>
            </a:r>
            <a:r>
              <a:rPr lang="en-US" i="1" dirty="0">
                <a:solidFill>
                  <a:srgbClr val="3A3A3A"/>
                </a:solidFill>
                <a:latin typeface="-apple-system"/>
              </a:rPr>
              <a:t> V</a:t>
            </a:r>
            <a:r>
              <a:rPr lang="en-US" i="1" baseline="-25000" dirty="0">
                <a:solidFill>
                  <a:srgbClr val="3A3A3A"/>
                </a:solidFill>
                <a:latin typeface="-apple-system"/>
              </a:rPr>
              <a:t>OUT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mică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cu circa 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0,65 V </a:t>
            </a:r>
            <a:r>
              <a:rPr lang="en-US" dirty="0" err="1">
                <a:solidFill>
                  <a:srgbClr val="7030A0"/>
                </a:solidFill>
                <a:latin typeface="-apple-system"/>
              </a:rPr>
              <a:t>decât</a:t>
            </a:r>
            <a:r>
              <a:rPr lang="en-US" dirty="0">
                <a:solidFill>
                  <a:srgbClr val="7030A0"/>
                </a:solidFill>
                <a:latin typeface="-apple-system"/>
              </a:rPr>
              <a:t> 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tensiunea</a:t>
            </a:r>
            <a:r>
              <a:rPr lang="en-US" i="1" dirty="0">
                <a:solidFill>
                  <a:srgbClr val="7030A0"/>
                </a:solidFill>
                <a:latin typeface="-apple-system"/>
              </a:rPr>
              <a:t> de </a:t>
            </a:r>
            <a:r>
              <a:rPr lang="en-US" i="1" dirty="0" err="1">
                <a:solidFill>
                  <a:srgbClr val="7030A0"/>
                </a:solidFill>
                <a:latin typeface="-apple-system"/>
              </a:rPr>
              <a:t>referinţă</a:t>
            </a:r>
            <a:r>
              <a:rPr lang="en-US" dirty="0" smtClean="0">
                <a:solidFill>
                  <a:srgbClr val="3A3A3A"/>
                </a:solidFill>
                <a:latin typeface="-apple-system"/>
              </a:rPr>
              <a:t>.</a:t>
            </a:r>
          </a:p>
          <a:p>
            <a:endParaRPr lang="en-US" dirty="0" smtClean="0">
              <a:solidFill>
                <a:srgbClr val="3A3A3A"/>
              </a:solidFill>
              <a:latin typeface="-apple-system"/>
            </a:endParaRPr>
          </a:p>
          <a:p>
            <a:r>
              <a:rPr lang="en-US" dirty="0" err="1" smtClean="0">
                <a:solidFill>
                  <a:srgbClr val="3A3A3A"/>
                </a:solidFill>
                <a:latin typeface="-apple-system"/>
              </a:rPr>
              <a:t>În</a:t>
            </a:r>
            <a:r>
              <a:rPr lang="en-US" dirty="0" smtClean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comparaţie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cu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stabilizatorul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paralel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stabilizatorul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serie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are </a:t>
            </a:r>
            <a:r>
              <a:rPr lang="en-US" dirty="0" err="1" smtClean="0">
                <a:solidFill>
                  <a:srgbClr val="3A3A3A"/>
                </a:solidFill>
                <a:latin typeface="-apple-system"/>
              </a:rPr>
              <a:t>avantaj</a:t>
            </a:r>
            <a:r>
              <a:rPr lang="en-US" dirty="0" smtClean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de 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avea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pierderile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energie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electrică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proporţionale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cu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curentul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consumat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la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Principalul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dezavantaj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faptul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nu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poate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tolera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suprasarcini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fără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distrugerea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elementului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activ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(a </a:t>
            </a:r>
            <a:r>
              <a:rPr lang="en-US" dirty="0" err="1" smtClean="0">
                <a:solidFill>
                  <a:srgbClr val="3A3A3A"/>
                </a:solidFill>
                <a:latin typeface="-apple-system"/>
              </a:rPr>
              <a:t>tranzistorului</a:t>
            </a:r>
            <a:r>
              <a:rPr lang="en-US" dirty="0" smtClean="0">
                <a:solidFill>
                  <a:srgbClr val="3A3A3A"/>
                </a:solidFill>
                <a:latin typeface="-apple-system"/>
              </a:rPr>
              <a:t>). 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aceea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dacă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există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riscul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apariţiei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unui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scurtcircuit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la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sau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măcar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unei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suprasarcini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se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impune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utilizarea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unui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circuit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protecţie</a:t>
            </a:r>
            <a:endParaRPr lang="en-US" dirty="0">
              <a:solidFill>
                <a:srgbClr val="3A3A3A"/>
              </a:solidFill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37699343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017" y="118213"/>
            <a:ext cx="7049650" cy="18916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7695" y="2166383"/>
            <a:ext cx="1200489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3A3A3A"/>
                </a:solidFill>
                <a:latin typeface="-apple-system"/>
              </a:rPr>
              <a:t>Protecţia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include un “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senzor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”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persoana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rezistenţei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R</a:t>
            </a:r>
            <a:r>
              <a:rPr lang="en-US" baseline="-25000" dirty="0">
                <a:solidFill>
                  <a:srgbClr val="3A3A3A"/>
                </a:solidFill>
                <a:latin typeface="-apple-system"/>
              </a:rPr>
              <a:t>2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care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conectată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între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baza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şi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emitorul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tranzistorului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T</a:t>
            </a:r>
            <a:r>
              <a:rPr lang="en-US" baseline="-25000" dirty="0">
                <a:solidFill>
                  <a:srgbClr val="3A3A3A"/>
                </a:solidFill>
                <a:latin typeface="-apple-system"/>
              </a:rPr>
              <a:t>2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 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Dacă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valoarea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curentului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foarte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mică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rezistenţa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R</a:t>
            </a:r>
            <a:r>
              <a:rPr lang="en-US" baseline="-25000" dirty="0">
                <a:solidFill>
                  <a:srgbClr val="3A3A3A"/>
                </a:solidFill>
                <a:latin typeface="-apple-system"/>
              </a:rPr>
              <a:t>2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apare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o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mică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decat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0,65 [V],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motiv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pentru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care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tranzistorul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T</a:t>
            </a:r>
            <a:r>
              <a:rPr lang="en-US" baseline="-25000" dirty="0">
                <a:solidFill>
                  <a:srgbClr val="3A3A3A"/>
                </a:solidFill>
                <a:latin typeface="-apple-system"/>
              </a:rPr>
              <a:t>2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nu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influenţa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cu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nimic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funcţionarea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stabilizatorului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nostru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Când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însă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curentul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creşte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foarte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mult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(de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exemplu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cazul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unui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scurtcircuit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)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rezistenţa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R</a:t>
            </a:r>
            <a:r>
              <a:rPr lang="en-US" baseline="-25000" dirty="0">
                <a:solidFill>
                  <a:srgbClr val="3A3A3A"/>
                </a:solidFill>
                <a:latin typeface="-apple-system"/>
              </a:rPr>
              <a:t>2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creşte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0,65 [V]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comandând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deschiderea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T</a:t>
            </a:r>
            <a:r>
              <a:rPr lang="en-US" baseline="-25000" dirty="0">
                <a:solidFill>
                  <a:srgbClr val="3A3A3A"/>
                </a:solidFill>
                <a:latin typeface="-apple-system"/>
              </a:rPr>
              <a:t>2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care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imediat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începe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scurtcircuiteze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baza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şi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emitorul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T</a:t>
            </a:r>
            <a:r>
              <a:rPr lang="en-US" baseline="-25000" dirty="0">
                <a:solidFill>
                  <a:srgbClr val="3A3A3A"/>
                </a:solidFill>
                <a:latin typeface="-apple-system"/>
              </a:rPr>
              <a:t>1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acest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mod,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pentru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curenţi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anormal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mari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T</a:t>
            </a:r>
            <a:r>
              <a:rPr lang="en-US" baseline="-25000" dirty="0">
                <a:solidFill>
                  <a:srgbClr val="3A3A3A"/>
                </a:solidFill>
                <a:latin typeface="-apple-system"/>
              </a:rPr>
              <a:t>2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blochează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funcţionarea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T</a:t>
            </a:r>
            <a:r>
              <a:rPr lang="en-US" baseline="-25000" dirty="0">
                <a:solidFill>
                  <a:srgbClr val="3A3A3A"/>
                </a:solidFill>
                <a:latin typeface="-apple-system"/>
              </a:rPr>
              <a:t>1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salvându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-l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astfel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la o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distrugere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iminentă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Bineînţeles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valoarea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curentului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la care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această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protecţie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intră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funcţiune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depinde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valoarea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R</a:t>
            </a:r>
            <a:r>
              <a:rPr lang="en-US" baseline="-25000" dirty="0">
                <a:solidFill>
                  <a:srgbClr val="3A3A3A"/>
                </a:solidFill>
                <a:latin typeface="-apple-system"/>
              </a:rPr>
              <a:t>2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2927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3347" y="0"/>
            <a:ext cx="48141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3A3A3A"/>
                </a:solidFill>
                <a:latin typeface="-apple-system"/>
              </a:rPr>
              <a:t>Stabilizatoare de tensiune liniare integrate</a:t>
            </a:r>
            <a:endParaRPr lang="it-IT" b="1" i="0" dirty="0">
              <a:solidFill>
                <a:srgbClr val="3A3A3A"/>
              </a:solidFill>
              <a:effectLst/>
              <a:latin typeface="-apple-system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69332"/>
            <a:ext cx="1219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A3A3A"/>
                </a:solidFill>
                <a:latin typeface="-apple-system"/>
              </a:rPr>
              <a:t>O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alternativă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foarte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des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întalnită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la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stabilizatoarele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cu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componente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discrete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prezentate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sus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sunt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stabilizatoarele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liniare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integrate.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Acestea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reunesc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într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-o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singură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capsula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toate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componentele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necesare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unui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liniar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performant din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toate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punctele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vedere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 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Cel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întâlnit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exemplu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cel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al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stabilizatoarelor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integrate din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seria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78XX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şi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smtClean="0">
                <a:solidFill>
                  <a:srgbClr val="3A3A3A"/>
                </a:solidFill>
                <a:latin typeface="-apple-system"/>
              </a:rPr>
              <a:t>79XX.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Primele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două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cifre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din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codul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stabilizatorului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reprezintă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tipul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tensiunii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(78XX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destinat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tensiunilor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pozitive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iar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79XX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celor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negative.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Ultimele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două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cifre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reprezintă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valoarea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tensiunii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exemplu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7805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un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pozitivă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care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oferă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la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5 [V],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iar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7912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un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negativă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care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oferă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la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-12 [V].</a:t>
            </a:r>
            <a:endParaRPr lang="en-US" dirty="0"/>
          </a:p>
        </p:txBody>
      </p:sp>
      <p:pic>
        <p:nvPicPr>
          <p:cNvPr id="2050" name="Picture 2" descr="Figura 4. Capsula stabilizatoarelor de tensiune liniare din seria 78XX si 79XX - Hobbytron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493" y="2400657"/>
            <a:ext cx="1714500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3347" y="2400657"/>
            <a:ext cx="96739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rgbClr val="3A3A3A"/>
                </a:solidFill>
                <a:latin typeface="-apple-system"/>
              </a:rPr>
              <a:t>Pinii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b="1" dirty="0">
                <a:solidFill>
                  <a:srgbClr val="3A3A3A"/>
                </a:solidFill>
                <a:latin typeface="-apple-system"/>
              </a:rPr>
              <a:t>1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 </a:t>
            </a:r>
            <a:r>
              <a:rPr lang="en-US" b="1" dirty="0">
                <a:solidFill>
                  <a:srgbClr val="3A3A3A"/>
                </a:solidFill>
                <a:latin typeface="-apple-system"/>
              </a:rPr>
              <a:t>2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şi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b="1" dirty="0">
                <a:solidFill>
                  <a:srgbClr val="3A3A3A"/>
                </a:solidFill>
                <a:latin typeface="-apple-system"/>
              </a:rPr>
              <a:t>3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indicaţi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figuri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corespund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pinilor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indicaţi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 </a:t>
            </a:r>
            <a:r>
              <a:rPr lang="en-US" i="1" dirty="0" err="1">
                <a:solidFill>
                  <a:srgbClr val="3A3A3A"/>
                </a:solidFill>
                <a:latin typeface="-apple-system"/>
              </a:rPr>
              <a:t>figura</a:t>
            </a:r>
            <a:r>
              <a:rPr lang="en-US" i="1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i="1" dirty="0" smtClean="0">
                <a:solidFill>
                  <a:srgbClr val="3A3A3A"/>
                </a:solidFill>
                <a:latin typeface="-apple-system"/>
              </a:rPr>
              <a:t>al</a:t>
            </a:r>
            <a:r>
              <a:rPr lang="x-none" i="1" dirty="0" smtClean="0">
                <a:solidFill>
                  <a:srgbClr val="3A3A3A"/>
                </a:solidFill>
                <a:latin typeface="-apple-system"/>
              </a:rPr>
              <a:t>ăturată</a:t>
            </a:r>
            <a:r>
              <a:rPr lang="en-US" dirty="0" smtClean="0">
                <a:solidFill>
                  <a:srgbClr val="3A3A3A"/>
                </a:solidFill>
                <a:latin typeface="-apple-system"/>
              </a:rPr>
              <a:t>. 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Datasheet-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ul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stabilizatoarelor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din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seriile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78XX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79XX spun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acestea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includ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protecţie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la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suprasarcină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şi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la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supraîncălzire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</a:t>
            </a:r>
            <a:endParaRPr lang="en-US" dirty="0"/>
          </a:p>
        </p:txBody>
      </p:sp>
      <p:pic>
        <p:nvPicPr>
          <p:cNvPr id="2052" name="Picture 4" descr="Figura 5. Schema de lucru a stabilizatoarelor de tensiune liniare din seria 78XX - Hobbytroni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47" y="3369944"/>
            <a:ext cx="4286250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igura 6. Schema de lucru a stabilizatoarelor de tensiune liniare din seria 79XX. - Hobbytronic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698" y="3369944"/>
            <a:ext cx="4286250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0713" y="5417820"/>
            <a:ext cx="119505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Stabilizatoarele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liniare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permit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obţinerea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unor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foarte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stabile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şi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valori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foarte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precise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însă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au un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randament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foarte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prost: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doar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o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mică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parte din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energia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consumată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la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intrare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este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oferită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la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ieşire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 Din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acest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motiv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stabilizatoarele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liniare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fie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ele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serie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sau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paralel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,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sunt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folosite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pentru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manipula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puteri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care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rar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depăşesc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câţiva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W.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Pentru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puteri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mari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dificultăţile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şi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costurile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suplimentare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implicate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răcirea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elementelor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active (a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tranzistoarelor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)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impun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utilizarea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unor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stabilizatoare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de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tensiune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cu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randament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mai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-apple-system"/>
              </a:rPr>
              <a:t>crescut</a:t>
            </a:r>
            <a:r>
              <a:rPr lang="en-US" dirty="0">
                <a:solidFill>
                  <a:srgbClr val="3A3A3A"/>
                </a:solidFill>
                <a:latin typeface="-apple-system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6753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2.bp.blogspot.com/-I5jpibs5O7s/VVpFE-dMxjI/AAAAAAAAJks/3bbBjMH12t0/s1600/power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053" y="65314"/>
            <a:ext cx="7729994" cy="262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386" y="2538481"/>
            <a:ext cx="5873451" cy="401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368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3429" y="496094"/>
            <a:ext cx="928687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999889" y="229530"/>
            <a:ext cx="3653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Structura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alimentator</a:t>
            </a:r>
            <a:r>
              <a:rPr lang="en-US" dirty="0"/>
              <a:t> electronic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3441680"/>
            <a:ext cx="1203205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O </a:t>
            </a:r>
            <a:r>
              <a:rPr lang="en-US" dirty="0" err="1"/>
              <a:t>importantă</a:t>
            </a:r>
            <a:r>
              <a:rPr lang="en-US" dirty="0"/>
              <a:t> parte a </a:t>
            </a:r>
            <a:r>
              <a:rPr lang="en-US" dirty="0" err="1"/>
              <a:t>aparaturii</a:t>
            </a:r>
            <a:r>
              <a:rPr lang="en-US" dirty="0"/>
              <a:t> </a:t>
            </a:r>
            <a:r>
              <a:rPr lang="en-US" dirty="0" err="1"/>
              <a:t>electronice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alimentată</a:t>
            </a:r>
            <a:r>
              <a:rPr lang="en-US" dirty="0"/>
              <a:t> cu </a:t>
            </a:r>
            <a:r>
              <a:rPr lang="en-US" dirty="0" err="1"/>
              <a:t>energie</a:t>
            </a:r>
            <a:r>
              <a:rPr lang="en-US" dirty="0"/>
              <a:t> de </a:t>
            </a:r>
            <a:r>
              <a:rPr lang="en-US" dirty="0" err="1"/>
              <a:t>curent</a:t>
            </a:r>
            <a:r>
              <a:rPr lang="en-US" dirty="0"/>
              <a:t> </a:t>
            </a:r>
            <a:r>
              <a:rPr lang="en-US" dirty="0" err="1"/>
              <a:t>continuu</a:t>
            </a:r>
            <a:r>
              <a:rPr lang="en-US" dirty="0"/>
              <a:t>.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se </a:t>
            </a:r>
            <a:r>
              <a:rPr lang="en-US" dirty="0" err="1"/>
              <a:t>obţine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majoritatea</a:t>
            </a:r>
            <a:r>
              <a:rPr lang="en-US" dirty="0"/>
              <a:t> </a:t>
            </a:r>
            <a:r>
              <a:rPr lang="en-US" dirty="0" err="1"/>
              <a:t>cazurilor</a:t>
            </a:r>
            <a:r>
              <a:rPr lang="en-US" dirty="0"/>
              <a:t> de la </a:t>
            </a:r>
            <a:r>
              <a:rPr lang="en-US" dirty="0" err="1"/>
              <a:t>reţeaua</a:t>
            </a:r>
            <a:r>
              <a:rPr lang="en-US" dirty="0"/>
              <a:t> de </a:t>
            </a:r>
            <a:r>
              <a:rPr lang="en-US" dirty="0" err="1"/>
              <a:t>curent</a:t>
            </a:r>
            <a:r>
              <a:rPr lang="en-US" dirty="0"/>
              <a:t> </a:t>
            </a:r>
            <a:r>
              <a:rPr lang="en-US" dirty="0" err="1"/>
              <a:t>alternativ</a:t>
            </a:r>
            <a:r>
              <a:rPr lang="en-US" dirty="0"/>
              <a:t>. </a:t>
            </a:r>
            <a:endParaRPr lang="x-non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/>
              <a:t>Transformatorul</a:t>
            </a:r>
            <a:r>
              <a:rPr lang="en-US" dirty="0"/>
              <a:t> are </a:t>
            </a:r>
            <a:r>
              <a:rPr lang="en-US" dirty="0" err="1"/>
              <a:t>rolul</a:t>
            </a:r>
            <a:r>
              <a:rPr lang="en-US" dirty="0"/>
              <a:t> de a </a:t>
            </a:r>
            <a:r>
              <a:rPr lang="en-US" dirty="0" err="1"/>
              <a:t>modifica</a:t>
            </a:r>
            <a:r>
              <a:rPr lang="en-US" dirty="0"/>
              <a:t> </a:t>
            </a:r>
            <a:r>
              <a:rPr lang="en-US" dirty="0" err="1"/>
              <a:t>tensiunea</a:t>
            </a:r>
            <a:r>
              <a:rPr lang="en-US" dirty="0"/>
              <a:t> </a:t>
            </a:r>
            <a:r>
              <a:rPr lang="en-US" dirty="0" err="1"/>
              <a:t>reţelei</a:t>
            </a:r>
            <a:r>
              <a:rPr lang="en-US" dirty="0"/>
              <a:t> conform </a:t>
            </a:r>
            <a:r>
              <a:rPr lang="en-US" dirty="0" err="1"/>
              <a:t>tensiunii</a:t>
            </a:r>
            <a:r>
              <a:rPr lang="en-US" dirty="0"/>
              <a:t> continue </a:t>
            </a:r>
            <a:r>
              <a:rPr lang="en-US" dirty="0" err="1"/>
              <a:t>necesare</a:t>
            </a:r>
            <a:r>
              <a:rPr lang="en-US" dirty="0"/>
              <a:t> </a:t>
            </a:r>
            <a:r>
              <a:rPr lang="en-US" dirty="0" err="1"/>
              <a:t>consumatorului</a:t>
            </a:r>
            <a:r>
              <a:rPr lang="en-US" dirty="0"/>
              <a:t>, </a:t>
            </a:r>
            <a:r>
              <a:rPr lang="en-US" dirty="0" err="1"/>
              <a:t>separând</a:t>
            </a:r>
            <a:r>
              <a:rPr lang="en-US" dirty="0"/>
              <a:t> </a:t>
            </a:r>
            <a:r>
              <a:rPr lang="en-US" dirty="0" err="1"/>
              <a:t>totodată</a:t>
            </a:r>
            <a:r>
              <a:rPr lang="en-US" dirty="0"/>
              <a:t> </a:t>
            </a:r>
            <a:r>
              <a:rPr lang="en-US" dirty="0" err="1"/>
              <a:t>reţeaua</a:t>
            </a:r>
            <a:r>
              <a:rPr lang="en-US" dirty="0"/>
              <a:t> de </a:t>
            </a:r>
            <a:r>
              <a:rPr lang="en-US" dirty="0" err="1"/>
              <a:t>circuitul</a:t>
            </a:r>
            <a:r>
              <a:rPr lang="en-US" dirty="0"/>
              <a:t> electronic </a:t>
            </a:r>
            <a:r>
              <a:rPr lang="en-US" dirty="0" err="1"/>
              <a:t>alimentat</a:t>
            </a:r>
            <a:r>
              <a:rPr lang="en-US" dirty="0"/>
              <a:t>. </a:t>
            </a:r>
            <a:endParaRPr lang="x-non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/>
              <a:t>Redresorul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un circuit care </a:t>
            </a:r>
            <a:r>
              <a:rPr lang="en-US" dirty="0" err="1"/>
              <a:t>transformă</a:t>
            </a:r>
            <a:r>
              <a:rPr lang="en-US" dirty="0"/>
              <a:t> </a:t>
            </a:r>
            <a:r>
              <a:rPr lang="en-US" dirty="0" err="1"/>
              <a:t>tensiunea</a:t>
            </a:r>
            <a:r>
              <a:rPr lang="en-US" dirty="0"/>
              <a:t> </a:t>
            </a:r>
            <a:r>
              <a:rPr lang="en-US" dirty="0" err="1"/>
              <a:t>alternativă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pulsatorie</a:t>
            </a:r>
            <a:r>
              <a:rPr lang="en-US" dirty="0"/>
              <a:t>. </a:t>
            </a:r>
            <a:r>
              <a:rPr lang="en-US" dirty="0" err="1"/>
              <a:t>Tensiunea</a:t>
            </a:r>
            <a:r>
              <a:rPr lang="en-US" dirty="0"/>
              <a:t> de la </a:t>
            </a:r>
            <a:r>
              <a:rPr lang="en-US" dirty="0" err="1"/>
              <a:t>ieşirea</a:t>
            </a:r>
            <a:r>
              <a:rPr lang="en-US" dirty="0"/>
              <a:t> </a:t>
            </a:r>
            <a:r>
              <a:rPr lang="en-US" dirty="0" err="1"/>
              <a:t>redresorului</a:t>
            </a:r>
            <a:r>
              <a:rPr lang="en-US" dirty="0"/>
              <a:t> </a:t>
            </a:r>
            <a:r>
              <a:rPr lang="en-US" dirty="0" err="1"/>
              <a:t>conţine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afara</a:t>
            </a:r>
            <a:r>
              <a:rPr lang="en-US" dirty="0"/>
              <a:t> </a:t>
            </a:r>
            <a:r>
              <a:rPr lang="en-US" dirty="0" err="1"/>
              <a:t>componentei</a:t>
            </a:r>
            <a:r>
              <a:rPr lang="en-US" dirty="0"/>
              <a:t> continue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componente</a:t>
            </a:r>
            <a:r>
              <a:rPr lang="en-US" dirty="0"/>
              <a:t> alternative. </a:t>
            </a:r>
            <a:endParaRPr lang="x-non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/>
              <a:t>Filtrul</a:t>
            </a:r>
            <a:r>
              <a:rPr lang="en-US" dirty="0"/>
              <a:t> </a:t>
            </a:r>
            <a:r>
              <a:rPr lang="en-US" dirty="0" err="1"/>
              <a:t>micşorează</a:t>
            </a:r>
            <a:r>
              <a:rPr lang="en-US" dirty="0"/>
              <a:t> </a:t>
            </a:r>
            <a:r>
              <a:rPr lang="en-US" dirty="0" err="1"/>
              <a:t>influenţa</a:t>
            </a:r>
            <a:r>
              <a:rPr lang="en-US" dirty="0"/>
              <a:t> </a:t>
            </a:r>
            <a:r>
              <a:rPr lang="en-US" dirty="0" err="1"/>
              <a:t>componentelor</a:t>
            </a:r>
            <a:r>
              <a:rPr lang="en-US" dirty="0"/>
              <a:t> alternative ale </a:t>
            </a:r>
            <a:r>
              <a:rPr lang="en-US" dirty="0" err="1"/>
              <a:t>tensiunii</a:t>
            </a:r>
            <a:r>
              <a:rPr lang="en-US" dirty="0"/>
              <a:t> de la </a:t>
            </a:r>
            <a:r>
              <a:rPr lang="en-US" dirty="0" err="1"/>
              <a:t>ieşirea</a:t>
            </a:r>
            <a:r>
              <a:rPr lang="en-US" dirty="0"/>
              <a:t> </a:t>
            </a:r>
            <a:r>
              <a:rPr lang="en-US" dirty="0" err="1"/>
              <a:t>redresorului</a:t>
            </a:r>
            <a:r>
              <a:rPr lang="en-US" dirty="0"/>
              <a:t>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consumatorului</a:t>
            </a:r>
            <a:r>
              <a:rPr lang="en-US" dirty="0"/>
              <a:t>. </a:t>
            </a:r>
            <a:r>
              <a:rPr lang="en-US" dirty="0" err="1"/>
              <a:t>Funcţionarea</a:t>
            </a:r>
            <a:r>
              <a:rPr lang="en-US" dirty="0"/>
              <a:t> se </a:t>
            </a:r>
            <a:r>
              <a:rPr lang="en-US" dirty="0" err="1"/>
              <a:t>bazează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acumularea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intervalul</a:t>
            </a:r>
            <a:r>
              <a:rPr lang="en-US" dirty="0"/>
              <a:t> de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tensiunea</a:t>
            </a:r>
            <a:r>
              <a:rPr lang="en-US" dirty="0"/>
              <a:t> </a:t>
            </a:r>
            <a:r>
              <a:rPr lang="en-US" dirty="0" err="1"/>
              <a:t>creşte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cedarea</a:t>
            </a:r>
            <a:r>
              <a:rPr lang="en-US" dirty="0"/>
              <a:t> de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consumatorului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intervalul</a:t>
            </a:r>
            <a:r>
              <a:rPr lang="en-US" dirty="0"/>
              <a:t> de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tensiunea</a:t>
            </a:r>
            <a:r>
              <a:rPr lang="en-US" dirty="0"/>
              <a:t> </a:t>
            </a:r>
            <a:r>
              <a:rPr lang="en-US" dirty="0" err="1"/>
              <a:t>scade</a:t>
            </a:r>
            <a:r>
              <a:rPr lang="en-US" dirty="0"/>
              <a:t>. </a:t>
            </a:r>
            <a:endParaRPr lang="x-non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dirty="0" err="1"/>
              <a:t>Stabilizatorul</a:t>
            </a:r>
            <a:r>
              <a:rPr lang="en-US" dirty="0"/>
              <a:t> are </a:t>
            </a:r>
            <a:r>
              <a:rPr lang="en-US" dirty="0" err="1"/>
              <a:t>rolul</a:t>
            </a:r>
            <a:r>
              <a:rPr lang="en-US" dirty="0"/>
              <a:t> de a </a:t>
            </a:r>
            <a:r>
              <a:rPr lang="en-US" dirty="0" err="1"/>
              <a:t>furniza</a:t>
            </a:r>
            <a:r>
              <a:rPr lang="en-US" dirty="0"/>
              <a:t> </a:t>
            </a:r>
            <a:r>
              <a:rPr lang="en-US" dirty="0" err="1"/>
              <a:t>consumatorului</a:t>
            </a:r>
            <a:r>
              <a:rPr lang="en-US" dirty="0"/>
              <a:t> o </a:t>
            </a:r>
            <a:r>
              <a:rPr lang="en-US" dirty="0" err="1"/>
              <a:t>tensiune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un </a:t>
            </a:r>
            <a:r>
              <a:rPr lang="en-US" dirty="0" err="1"/>
              <a:t>curent</a:t>
            </a:r>
            <a:r>
              <a:rPr lang="en-US" dirty="0"/>
              <a:t> de o </a:t>
            </a:r>
            <a:r>
              <a:rPr lang="en-US" dirty="0" err="1"/>
              <a:t>anumită</a:t>
            </a:r>
            <a:r>
              <a:rPr lang="en-US" dirty="0"/>
              <a:t> </a:t>
            </a:r>
            <a:r>
              <a:rPr lang="en-US" dirty="0" err="1"/>
              <a:t>valoare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menţinută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anumite</a:t>
            </a:r>
            <a:r>
              <a:rPr lang="en-US" dirty="0"/>
              <a:t> </a:t>
            </a:r>
            <a:r>
              <a:rPr lang="en-US" dirty="0" err="1"/>
              <a:t>limite</a:t>
            </a:r>
            <a:r>
              <a:rPr lang="en-US" dirty="0"/>
              <a:t>, determinate de </a:t>
            </a:r>
            <a:r>
              <a:rPr lang="en-US" dirty="0" err="1"/>
              <a:t>funcţionarea</a:t>
            </a:r>
            <a:r>
              <a:rPr lang="en-US" dirty="0"/>
              <a:t> </a:t>
            </a:r>
            <a:r>
              <a:rPr lang="en-US" dirty="0" err="1"/>
              <a:t>corectă</a:t>
            </a:r>
            <a:r>
              <a:rPr lang="en-US" dirty="0"/>
              <a:t> a </a:t>
            </a:r>
            <a:r>
              <a:rPr lang="en-US" dirty="0" err="1"/>
              <a:t>consumatorului</a:t>
            </a:r>
            <a:r>
              <a:rPr lang="en-US" dirty="0"/>
              <a:t>. </a:t>
            </a:r>
            <a:endParaRPr lang="x-non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dirty="0"/>
              <a:t>RS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consumatorul</a:t>
            </a:r>
            <a:r>
              <a:rPr lang="en-US" dirty="0"/>
              <a:t> (</a:t>
            </a:r>
            <a:r>
              <a:rPr lang="en-US" dirty="0" err="1"/>
              <a:t>rezistenţa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65631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 двухполярный блока питания на lm317 и lm337 - схе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67" y="222671"/>
            <a:ext cx="11539026" cy="641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918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n-US" sz="1600" dirty="0" err="1">
                <a:solidFill>
                  <a:srgbClr val="3E454C"/>
                </a:solidFill>
                <a:latin typeface="Roboto"/>
              </a:rPr>
              <a:t>Transformatorul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electric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este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o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masina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electromagnetica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statica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de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curent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alternativ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, care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transforma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o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energie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electromagnetica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primara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de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anumiti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parametrii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(u1,i1)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într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-o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energie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electromagnetica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secundara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de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alti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parametrii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(u2,i2),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frecventa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ramane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insa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constanta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(f1=f2=ct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.).</a:t>
            </a:r>
            <a:endParaRPr lang="x-none" sz="1600" dirty="0" smtClean="0">
              <a:solidFill>
                <a:srgbClr val="3E454C"/>
              </a:solidFill>
              <a:latin typeface="Roboto"/>
            </a:endParaRPr>
          </a:p>
          <a:p>
            <a:pPr fontAlgn="t"/>
            <a:endParaRPr lang="x-none" sz="1600" dirty="0">
              <a:solidFill>
                <a:srgbClr val="3E454C"/>
              </a:solidFill>
              <a:latin typeface="Roboto"/>
            </a:endParaRPr>
          </a:p>
          <a:p>
            <a:pPr fontAlgn="t"/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Cei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doi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parametrii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care ne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dau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puterea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: u-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tensiunea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si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i-curentul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,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sufera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prin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transformare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schimbari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inverse,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astfel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daca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tensiunea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se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micsoreaza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,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curentul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se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mareste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si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invers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.</a:t>
            </a:r>
            <a:r>
              <a:rPr lang="x-none" sz="1600" dirty="0" smtClean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La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baza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functionarii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transformatorului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sta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principiul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inductiei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electromagnetice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.</a:t>
            </a:r>
            <a:endParaRPr lang="x-none" sz="1600" dirty="0" smtClean="0">
              <a:solidFill>
                <a:srgbClr val="3E454C"/>
              </a:solidFill>
              <a:latin typeface="Roboto"/>
            </a:endParaRPr>
          </a:p>
          <a:p>
            <a:pPr fontAlgn="t"/>
            <a:endParaRPr lang="en-US" sz="1600" dirty="0">
              <a:solidFill>
                <a:srgbClr val="3E454C"/>
              </a:solidFill>
              <a:latin typeface="Roboto"/>
            </a:endParaRPr>
          </a:p>
          <a:p>
            <a:pPr fontAlgn="t"/>
            <a:r>
              <a:rPr lang="en-US" sz="1600" dirty="0">
                <a:solidFill>
                  <a:srgbClr val="3E454C"/>
                </a:solidFill>
                <a:latin typeface="Roboto"/>
              </a:rPr>
              <a:t>Din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punct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de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vedere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constructiv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,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transformatorul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are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doua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parti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principale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:</a:t>
            </a:r>
            <a:endParaRPr lang="x-none" sz="1600" dirty="0" smtClean="0">
              <a:solidFill>
                <a:srgbClr val="3E454C"/>
              </a:solidFill>
              <a:latin typeface="Roboto"/>
            </a:endParaRPr>
          </a:p>
          <a:p>
            <a:pPr fontAlgn="t"/>
            <a:endParaRPr lang="en-US" sz="1600" dirty="0">
              <a:solidFill>
                <a:srgbClr val="3E454C"/>
              </a:solidFill>
              <a:latin typeface="Roboto"/>
            </a:endParaRPr>
          </a:p>
          <a:p>
            <a:pPr fontAlgn="t"/>
            <a:r>
              <a:rPr lang="en-US" sz="1600" dirty="0">
                <a:solidFill>
                  <a:srgbClr val="3E454C"/>
                </a:solidFill>
                <a:latin typeface="Roboto"/>
              </a:rPr>
              <a:t>1)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circuitul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magnetic-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reprezentat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de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miezul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de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fier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si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construit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din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tole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de 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otel</a:t>
            </a:r>
            <a:r>
              <a:rPr lang="x-none" sz="1600" dirty="0" smtClean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electrotehnic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pentru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reducerea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pierderilor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în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fier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;</a:t>
            </a:r>
            <a:endParaRPr lang="x-none" sz="1600" dirty="0" smtClean="0">
              <a:solidFill>
                <a:srgbClr val="3E454C"/>
              </a:solidFill>
              <a:latin typeface="Roboto"/>
            </a:endParaRPr>
          </a:p>
          <a:p>
            <a:pPr fontAlgn="t"/>
            <a:endParaRPr lang="en-US" sz="1600" dirty="0">
              <a:solidFill>
                <a:srgbClr val="3E454C"/>
              </a:solidFill>
              <a:latin typeface="Roboto"/>
            </a:endParaRPr>
          </a:p>
          <a:p>
            <a:pPr fontAlgn="t"/>
            <a:r>
              <a:rPr lang="en-US" sz="1600" dirty="0">
                <a:solidFill>
                  <a:srgbClr val="3E454C"/>
                </a:solidFill>
                <a:latin typeface="Roboto"/>
              </a:rPr>
              <a:t>2)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circuitele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electrice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-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reprezentate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de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doua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sau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mai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multe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înfasurari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din 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Cu</a:t>
            </a:r>
            <a:r>
              <a:rPr lang="x-none" sz="1600" dirty="0" smtClean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sau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Al,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realizate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în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jurul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circuitului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magnetic,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fiind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deci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cuplate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electromagnetic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.</a:t>
            </a:r>
            <a:endParaRPr lang="x-none" sz="1600" dirty="0" smtClean="0">
              <a:solidFill>
                <a:srgbClr val="3E454C"/>
              </a:solidFill>
              <a:latin typeface="Roboto"/>
            </a:endParaRPr>
          </a:p>
          <a:p>
            <a:pPr fontAlgn="t"/>
            <a:endParaRPr lang="en-US" sz="1600" dirty="0">
              <a:solidFill>
                <a:srgbClr val="3E454C"/>
              </a:solidFill>
              <a:latin typeface="Roboto"/>
            </a:endParaRPr>
          </a:p>
          <a:p>
            <a:pPr fontAlgn="t"/>
            <a:r>
              <a:rPr lang="ro-MD" sz="1600" dirty="0" smtClean="0">
                <a:solidFill>
                  <a:srgbClr val="3E454C"/>
                </a:solidFill>
                <a:latin typeface="Roboto"/>
              </a:rPr>
              <a:t>Î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nf</a:t>
            </a:r>
            <a:r>
              <a:rPr lang="ro-MD" sz="1600" dirty="0" smtClean="0">
                <a:solidFill>
                  <a:srgbClr val="3E454C"/>
                </a:solidFill>
                <a:latin typeface="Roboto"/>
              </a:rPr>
              <a:t>ăș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urarea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care 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prime</a:t>
            </a:r>
            <a:r>
              <a:rPr lang="ro-MD" sz="1600" dirty="0" smtClean="0">
                <a:solidFill>
                  <a:srgbClr val="3E454C"/>
                </a:solidFill>
                <a:latin typeface="Roboto"/>
              </a:rPr>
              <a:t>ș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te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energia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de la o 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surs</a:t>
            </a:r>
            <a:r>
              <a:rPr lang="ro-MD" sz="1600" dirty="0" smtClean="0">
                <a:solidFill>
                  <a:srgbClr val="3E454C"/>
                </a:solidFill>
                <a:latin typeface="Roboto"/>
              </a:rPr>
              <a:t>ă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se 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nume</a:t>
            </a:r>
            <a:r>
              <a:rPr lang="ro-MD" sz="1600" dirty="0" smtClean="0">
                <a:solidFill>
                  <a:srgbClr val="3E454C"/>
                </a:solidFill>
                <a:latin typeface="Roboto"/>
              </a:rPr>
              <a:t>ș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te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 </a:t>
            </a:r>
            <a:r>
              <a:rPr lang="ro-MD" sz="1600" dirty="0" smtClean="0">
                <a:solidFill>
                  <a:srgbClr val="3E454C"/>
                </a:solidFill>
                <a:latin typeface="Roboto"/>
              </a:rPr>
              <a:t>î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nf</a:t>
            </a:r>
            <a:r>
              <a:rPr lang="ro-MD" sz="1600" dirty="0" smtClean="0">
                <a:solidFill>
                  <a:srgbClr val="3E454C"/>
                </a:solidFill>
                <a:latin typeface="Roboto"/>
              </a:rPr>
              <a:t>ăș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urare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primar</a:t>
            </a:r>
            <a:r>
              <a:rPr lang="ro-MD" sz="1600" dirty="0" smtClean="0">
                <a:solidFill>
                  <a:srgbClr val="3E454C"/>
                </a:solidFill>
                <a:latin typeface="Roboto"/>
              </a:rPr>
              <a:t>ă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,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iar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cea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care 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cedeaz</a:t>
            </a:r>
            <a:r>
              <a:rPr lang="ro-MD" sz="1600" dirty="0" smtClean="0">
                <a:solidFill>
                  <a:srgbClr val="3E454C"/>
                </a:solidFill>
                <a:latin typeface="Roboto"/>
              </a:rPr>
              <a:t>ă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energia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unei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re</a:t>
            </a:r>
            <a:r>
              <a:rPr lang="ro-MD" sz="1600" dirty="0" smtClean="0">
                <a:solidFill>
                  <a:srgbClr val="3E454C"/>
                </a:solidFill>
                <a:latin typeface="Roboto"/>
              </a:rPr>
              <a:t>ț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ele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sau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unui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consumator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se 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nume</a:t>
            </a:r>
            <a:r>
              <a:rPr lang="ro-MD" sz="1600" dirty="0" smtClean="0">
                <a:solidFill>
                  <a:srgbClr val="3E454C"/>
                </a:solidFill>
                <a:latin typeface="Roboto"/>
              </a:rPr>
              <a:t>ș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te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 </a:t>
            </a:r>
            <a:r>
              <a:rPr lang="ro-MD" sz="1600" dirty="0" smtClean="0">
                <a:solidFill>
                  <a:srgbClr val="3E454C"/>
                </a:solidFill>
                <a:latin typeface="Roboto"/>
              </a:rPr>
              <a:t>î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nf</a:t>
            </a:r>
            <a:r>
              <a:rPr lang="ro-MD" sz="1600" dirty="0" smtClean="0">
                <a:solidFill>
                  <a:srgbClr val="3E454C"/>
                </a:solidFill>
                <a:latin typeface="Roboto"/>
              </a:rPr>
              <a:t>ăș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urare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secundar</a:t>
            </a:r>
            <a:r>
              <a:rPr lang="ro-MD" sz="1600" dirty="0" smtClean="0">
                <a:solidFill>
                  <a:srgbClr val="3E454C"/>
                </a:solidFill>
                <a:latin typeface="Roboto"/>
              </a:rPr>
              <a:t>ă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. Dup</a:t>
            </a:r>
            <a:r>
              <a:rPr lang="ro-MD" sz="1600" dirty="0" smtClean="0">
                <a:solidFill>
                  <a:srgbClr val="3E454C"/>
                </a:solidFill>
                <a:latin typeface="Roboto"/>
              </a:rPr>
              <a:t>ă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cum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tensiunea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înfasur</a:t>
            </a:r>
            <a:r>
              <a:rPr lang="ro-MD" sz="1600" dirty="0" smtClean="0">
                <a:solidFill>
                  <a:srgbClr val="3E454C"/>
                </a:solidFill>
                <a:latin typeface="Roboto"/>
              </a:rPr>
              <a:t>ă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rii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secundare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este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mai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mare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sau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mai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mic</a:t>
            </a:r>
            <a:r>
              <a:rPr lang="ro-MD" sz="1600" dirty="0" smtClean="0">
                <a:solidFill>
                  <a:srgbClr val="3E454C"/>
                </a:solidFill>
                <a:latin typeface="Roboto"/>
              </a:rPr>
              <a:t>ă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dec</a:t>
            </a:r>
            <a:r>
              <a:rPr lang="ro-MD" sz="1600" dirty="0">
                <a:solidFill>
                  <a:srgbClr val="3E454C"/>
                </a:solidFill>
                <a:latin typeface="Roboto"/>
              </a:rPr>
              <a:t>â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t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cea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a 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înf</a:t>
            </a:r>
            <a:r>
              <a:rPr lang="ro-MD" sz="1600" dirty="0" smtClean="0">
                <a:solidFill>
                  <a:srgbClr val="3E454C"/>
                </a:solidFill>
                <a:latin typeface="Roboto"/>
              </a:rPr>
              <a:t>ăș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ur</a:t>
            </a:r>
            <a:r>
              <a:rPr lang="ro-MD" sz="1600" dirty="0" smtClean="0">
                <a:solidFill>
                  <a:srgbClr val="3E454C"/>
                </a:solidFill>
                <a:latin typeface="Roboto"/>
              </a:rPr>
              <a:t>ă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rii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primare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,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transformatorul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este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ridicator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sau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 </a:t>
            </a:r>
            <a:r>
              <a:rPr lang="en-US" sz="1600" dirty="0" err="1" smtClean="0">
                <a:solidFill>
                  <a:srgbClr val="3E454C"/>
                </a:solidFill>
                <a:latin typeface="Roboto"/>
              </a:rPr>
              <a:t>cobor</a:t>
            </a:r>
            <a:r>
              <a:rPr lang="ro-MD" sz="1600" dirty="0" smtClean="0">
                <a:solidFill>
                  <a:srgbClr val="3E454C"/>
                </a:solidFill>
                <a:latin typeface="Roboto"/>
              </a:rPr>
              <a:t>â</a:t>
            </a:r>
            <a:r>
              <a:rPr lang="en-US" sz="1600" dirty="0" smtClean="0">
                <a:solidFill>
                  <a:srgbClr val="3E454C"/>
                </a:solidFill>
                <a:latin typeface="Roboto"/>
              </a:rPr>
              <a:t>tor 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de </a:t>
            </a:r>
            <a:r>
              <a:rPr lang="en-US" sz="1600" dirty="0" err="1">
                <a:solidFill>
                  <a:srgbClr val="3E454C"/>
                </a:solidFill>
                <a:latin typeface="Roboto"/>
              </a:rPr>
              <a:t>tensiune</a:t>
            </a:r>
            <a:r>
              <a:rPr lang="en-US" sz="1600" dirty="0">
                <a:solidFill>
                  <a:srgbClr val="3E454C"/>
                </a:solidFill>
                <a:latin typeface="Roboto"/>
              </a:rPr>
              <a:t>.</a:t>
            </a:r>
            <a:endParaRPr lang="en-US" sz="1600" b="0" i="0" dirty="0">
              <a:solidFill>
                <a:srgbClr val="3E454C"/>
              </a:solidFill>
              <a:effectLst/>
              <a:latin typeface="Roboto"/>
            </a:endParaRPr>
          </a:p>
        </p:txBody>
      </p:sp>
      <p:pic>
        <p:nvPicPr>
          <p:cNvPr id="1026" name="Picture 2" descr="Transformator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5" y="3905146"/>
            <a:ext cx="3924300" cy="294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17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D" b="1" dirty="0" smtClean="0"/>
              <a:t>Clasificarea Redresoarelor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o-RO" dirty="0" smtClean="0"/>
              <a:t>După </a:t>
            </a:r>
            <a:r>
              <a:rPr lang="ro-RO" dirty="0"/>
              <a:t>tipul tensiunii alternative redresate:</a:t>
            </a:r>
          </a:p>
          <a:p>
            <a:pPr marL="0" indent="0">
              <a:buNone/>
            </a:pPr>
            <a:r>
              <a:rPr lang="ro-RO" dirty="0"/>
              <a:t>- redresoare monofazate</a:t>
            </a:r>
          </a:p>
          <a:p>
            <a:pPr marL="0" indent="0">
              <a:buNone/>
            </a:pPr>
            <a:r>
              <a:rPr lang="ro-RO" dirty="0"/>
              <a:t>- redresoare trifazate</a:t>
            </a:r>
          </a:p>
          <a:p>
            <a:r>
              <a:rPr lang="ro-RO" dirty="0" smtClean="0"/>
              <a:t>După numărul </a:t>
            </a:r>
            <a:r>
              <a:rPr lang="ro-RO" dirty="0"/>
              <a:t>de </a:t>
            </a:r>
            <a:r>
              <a:rPr lang="ro-RO" dirty="0" smtClean="0"/>
              <a:t>alternanțe </a:t>
            </a:r>
            <a:r>
              <a:rPr lang="ro-RO" dirty="0"/>
              <a:t>redresate:</a:t>
            </a:r>
          </a:p>
          <a:p>
            <a:pPr marL="0" indent="0">
              <a:buNone/>
            </a:pPr>
            <a:r>
              <a:rPr lang="ro-RO" dirty="0"/>
              <a:t>- redresoare </a:t>
            </a:r>
            <a:r>
              <a:rPr lang="ro-RO" dirty="0" smtClean="0"/>
              <a:t>monoalternanță</a:t>
            </a:r>
            <a:endParaRPr lang="ro-RO" dirty="0"/>
          </a:p>
          <a:p>
            <a:pPr marL="0" indent="0">
              <a:buNone/>
            </a:pPr>
            <a:r>
              <a:rPr lang="ro-RO" dirty="0"/>
              <a:t>- redresoare </a:t>
            </a:r>
            <a:r>
              <a:rPr lang="ro-RO" dirty="0" smtClean="0"/>
              <a:t>bialternanță</a:t>
            </a:r>
            <a:endParaRPr lang="ro-RO" dirty="0"/>
          </a:p>
          <a:p>
            <a:r>
              <a:rPr lang="ro-RO" dirty="0" smtClean="0"/>
              <a:t>După </a:t>
            </a:r>
            <a:r>
              <a:rPr lang="ro-RO" dirty="0"/>
              <a:t>modul de </a:t>
            </a:r>
            <a:r>
              <a:rPr lang="ro-RO" dirty="0" smtClean="0"/>
              <a:t>variație </a:t>
            </a:r>
            <a:r>
              <a:rPr lang="ro-RO" dirty="0"/>
              <a:t>a tensiunii redresate:</a:t>
            </a:r>
          </a:p>
          <a:p>
            <a:pPr marL="0" indent="0">
              <a:buNone/>
            </a:pPr>
            <a:r>
              <a:rPr lang="ro-RO" dirty="0"/>
              <a:t>- redresoare necomandate – realizate cu diode, tensiunea </a:t>
            </a:r>
            <a:r>
              <a:rPr lang="ro-RO" dirty="0" smtClean="0"/>
              <a:t>redresată </a:t>
            </a:r>
            <a:r>
              <a:rPr lang="ro-RO" dirty="0"/>
              <a:t>este </a:t>
            </a:r>
            <a:r>
              <a:rPr lang="ro-RO" dirty="0" smtClean="0"/>
              <a:t>constantă</a:t>
            </a:r>
            <a:endParaRPr lang="ro-RO" dirty="0"/>
          </a:p>
          <a:p>
            <a:pPr marL="0" indent="0">
              <a:buNone/>
            </a:pPr>
            <a:r>
              <a:rPr lang="ro-RO" dirty="0"/>
              <a:t>- redresoare comandate – realizate cu tiristoare , tensiunea </a:t>
            </a:r>
            <a:r>
              <a:rPr lang="ro-RO" dirty="0" smtClean="0"/>
              <a:t>redresată </a:t>
            </a:r>
            <a:r>
              <a:rPr lang="ro-RO" dirty="0"/>
              <a:t>poate fi </a:t>
            </a:r>
            <a:r>
              <a:rPr lang="ro-RO" dirty="0" smtClean="0"/>
              <a:t>variată</a:t>
            </a:r>
            <a:endParaRPr lang="ro-RO" dirty="0"/>
          </a:p>
          <a:p>
            <a:endParaRPr lang="ru-RU" dirty="0"/>
          </a:p>
        </p:txBody>
      </p:sp>
      <p:pic>
        <p:nvPicPr>
          <p:cNvPr id="1026" name="Picture 2" descr="C:\Users\Ababii\Desktop\image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337" y="859920"/>
            <a:ext cx="4478531" cy="298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75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69" y="0"/>
            <a:ext cx="2600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Redresor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monoalternan</a:t>
            </a:r>
            <a:r>
              <a:rPr lang="ro-RO" dirty="0">
                <a:solidFill>
                  <a:srgbClr val="FF0000"/>
                </a:solidFill>
              </a:rPr>
              <a:t>ță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0966" y="4498598"/>
            <a:ext cx="113380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intrare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redresorului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:</a:t>
            </a:r>
            <a:endParaRPr lang="x-none" dirty="0" smtClean="0">
              <a:solidFill>
                <a:srgbClr val="000000"/>
              </a:solidFill>
              <a:latin typeface="TimesNewRomanPSMT"/>
            </a:endParaRPr>
          </a:p>
          <a:p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Unde V</a:t>
            </a:r>
            <a:r>
              <a:rPr lang="x-none" baseline="-25000" dirty="0" smtClean="0">
                <a:solidFill>
                  <a:srgbClr val="000000"/>
                </a:solidFill>
                <a:latin typeface="TimesNewRomanPSMT"/>
              </a:rPr>
              <a:t>2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=tensiunea la ieșirea transformatorului</a:t>
            </a:r>
          </a:p>
          <a:p>
            <a:r>
              <a:rPr lang="en-US" dirty="0" err="1"/>
              <a:t>Folosind</a:t>
            </a:r>
            <a:r>
              <a:rPr lang="en-US" dirty="0"/>
              <a:t> </a:t>
            </a:r>
            <a:r>
              <a:rPr lang="en-US" dirty="0" err="1"/>
              <a:t>modelul</a:t>
            </a:r>
            <a:r>
              <a:rPr lang="en-US" dirty="0"/>
              <a:t> </a:t>
            </a:r>
            <a:r>
              <a:rPr lang="en-US" dirty="0" err="1"/>
              <a:t>diodei</a:t>
            </a:r>
            <a:r>
              <a:rPr lang="en-US" dirty="0"/>
              <a:t> </a:t>
            </a:r>
            <a:r>
              <a:rPr lang="en-US" dirty="0" err="1"/>
              <a:t>ideale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alternaţelor</a:t>
            </a:r>
            <a:r>
              <a:rPr lang="en-US" dirty="0"/>
              <a:t> </a:t>
            </a:r>
            <a:r>
              <a:rPr lang="en-US" dirty="0" err="1"/>
              <a:t>pozitive</a:t>
            </a:r>
            <a:r>
              <a:rPr lang="en-US" dirty="0"/>
              <a:t> </a:t>
            </a:r>
            <a:r>
              <a:rPr lang="en-US" dirty="0" err="1"/>
              <a:t>dioda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 smtClean="0"/>
              <a:t>polarizată</a:t>
            </a:r>
            <a:r>
              <a:rPr lang="x-none" dirty="0" smtClean="0"/>
              <a:t> </a:t>
            </a:r>
            <a:r>
              <a:rPr lang="en-US" dirty="0" smtClean="0"/>
              <a:t>direct</a:t>
            </a:r>
            <a:r>
              <a:rPr lang="en-US" dirty="0"/>
              <a:t>, </a:t>
            </a:r>
            <a:r>
              <a:rPr lang="en-US" dirty="0" err="1"/>
              <a:t>deci</a:t>
            </a:r>
            <a:r>
              <a:rPr lang="en-US" dirty="0"/>
              <a:t> A≈C </a:t>
            </a:r>
            <a:r>
              <a:rPr lang="en-US" dirty="0" err="1"/>
              <a:t>şi</a:t>
            </a:r>
            <a:r>
              <a:rPr lang="en-US" dirty="0"/>
              <a:t> v</a:t>
            </a:r>
            <a:r>
              <a:rPr lang="en-US" baseline="-25000" dirty="0"/>
              <a:t>0</a:t>
            </a:r>
            <a:r>
              <a:rPr lang="en-US" dirty="0"/>
              <a:t>≈v</a:t>
            </a:r>
            <a:r>
              <a:rPr lang="en-US" baseline="-25000" dirty="0"/>
              <a:t>2</a:t>
            </a:r>
            <a:r>
              <a:rPr lang="en-US" dirty="0"/>
              <a:t>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alternanţele</a:t>
            </a:r>
            <a:r>
              <a:rPr lang="en-US" dirty="0"/>
              <a:t> negative </a:t>
            </a:r>
            <a:r>
              <a:rPr lang="en-US" dirty="0" err="1"/>
              <a:t>dioda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polarizată</a:t>
            </a:r>
            <a:r>
              <a:rPr lang="en-US" dirty="0"/>
              <a:t> invers </a:t>
            </a:r>
            <a:r>
              <a:rPr lang="en-US" dirty="0" err="1"/>
              <a:t>şi</a:t>
            </a:r>
            <a:r>
              <a:rPr lang="en-US" dirty="0"/>
              <a:t> se </a:t>
            </a:r>
            <a:r>
              <a:rPr lang="en-US" dirty="0" err="1"/>
              <a:t>comportă</a:t>
            </a:r>
            <a:r>
              <a:rPr lang="en-US" dirty="0"/>
              <a:t> </a:t>
            </a:r>
            <a:r>
              <a:rPr lang="en-US" dirty="0" smtClean="0"/>
              <a:t>ca</a:t>
            </a:r>
            <a:r>
              <a:rPr lang="x-none" dirty="0" smtClean="0"/>
              <a:t> </a:t>
            </a:r>
            <a:r>
              <a:rPr lang="en-US" dirty="0" smtClean="0"/>
              <a:t>un </a:t>
            </a:r>
            <a:r>
              <a:rPr lang="en-US" dirty="0"/>
              <a:t>circuit </a:t>
            </a:r>
            <a:r>
              <a:rPr lang="en-US" dirty="0" err="1"/>
              <a:t>deschis</a:t>
            </a:r>
            <a:r>
              <a:rPr lang="en-US" dirty="0"/>
              <a:t>, </a:t>
            </a:r>
            <a:r>
              <a:rPr lang="en-US" dirty="0" err="1"/>
              <a:t>deci</a:t>
            </a:r>
            <a:r>
              <a:rPr lang="en-US" dirty="0"/>
              <a:t> v</a:t>
            </a:r>
            <a:r>
              <a:rPr lang="en-US" baseline="-25000" dirty="0"/>
              <a:t>0</a:t>
            </a:r>
            <a:r>
              <a:rPr lang="en-US" dirty="0"/>
              <a:t>≈0. </a:t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432" y="4433410"/>
            <a:ext cx="1609725" cy="4381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0144" y="5457825"/>
            <a:ext cx="2028825" cy="14001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69" y="434520"/>
            <a:ext cx="11865047" cy="392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21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2495" y="24494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Valoarea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medie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4065" y="74643"/>
            <a:ext cx="1085850" cy="7334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9121" y="97590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Valoarea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efectivă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9656" y="735946"/>
            <a:ext cx="1181100" cy="79057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05211" y="1706876"/>
            <a:ext cx="118630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Raportul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valoarea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efectivă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valoarea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medie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(a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componentelor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continue) la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se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numeşte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factor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undă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riple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factor)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sau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factor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formă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Valori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mai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mici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apropiate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1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indică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similară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continue.</a:t>
            </a:r>
            <a:r>
              <a:rPr lang="en-US" dirty="0"/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009" y="2353207"/>
            <a:ext cx="4105275" cy="128587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62959" y="3639082"/>
            <a:ext cx="120290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Raportul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dintre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continuă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alternativă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i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ntrare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poartă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denumirea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eficienţă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redresării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7852" y="4084034"/>
            <a:ext cx="5057775" cy="150495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62959" y="5970389"/>
            <a:ext cx="116880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Redresorul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o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singură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fază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foarte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simplu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ieftin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însă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calitatea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formei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tensiunii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ieşire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scăzută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19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4824" y="122115"/>
            <a:ext cx="51089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 smtClean="0"/>
              <a:t>Redresorul dublu alternanță </a:t>
            </a:r>
            <a:r>
              <a:rPr lang="ro-RO" dirty="0"/>
              <a:t>cu priză mediană</a:t>
            </a:r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4824" y="490221"/>
            <a:ext cx="114526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NewRomanPSMT"/>
              </a:rPr>
              <a:t>Un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redresor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punct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median de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undă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întreagă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are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principiul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funcţionare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asemănător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transformator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secundarul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punct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median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(with a tapped secondary).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secţiuni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ale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secundarului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sunt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identice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Priza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mediană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conectată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la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împământare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en-US" dirty="0">
                <a:solidFill>
                  <a:srgbClr val="000000"/>
                </a:solidFill>
                <a:latin typeface="TimesNewRomanPSMT"/>
              </a:rPr>
            </a:br>
            <a:r>
              <a:rPr lang="en-US" dirty="0" err="1">
                <a:solidFill>
                  <a:srgbClr val="000000"/>
                </a:solidFill>
                <a:latin typeface="TimesNewRomanPSMT"/>
              </a:rPr>
              <a:t>Cele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două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tensiuni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pot fi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redresate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individual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tăind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orice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jumătate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ciclului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en-US" dirty="0"/>
              <a:t> </a:t>
            </a:r>
          </a:p>
        </p:txBody>
      </p:sp>
      <p:pic>
        <p:nvPicPr>
          <p:cNvPr id="1026" name="Picture 2" descr="Redresoare cu undă completă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05"/>
          <a:stretch/>
        </p:blipFill>
        <p:spPr bwMode="auto">
          <a:xfrm>
            <a:off x="6506558" y="2703575"/>
            <a:ext cx="5424930" cy="307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975" y="1690550"/>
            <a:ext cx="4690591" cy="339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68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9943" y="0"/>
            <a:ext cx="119445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Folosind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modelul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diodei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ideale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alternanţa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pozitivă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dioda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D1 (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polarizată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direct),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iar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comportarea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asemănătoare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circuit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închis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iar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daca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D2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polarizată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invers ca un 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circuit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deschis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Deci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848" y="556617"/>
            <a:ext cx="5438775" cy="73342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2428" y="3285502"/>
            <a:ext cx="120320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NewRomanPSMT"/>
              </a:rPr>
              <a:t>În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timpul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alternanţelor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negative,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dioda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D2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polarizată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direct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rezultând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o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comportare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asemănătoare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unui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circuit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închis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D1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este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polarizată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invers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asemănătoare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 cu un circuit </a:t>
            </a:r>
            <a:r>
              <a:rPr lang="en-US" dirty="0" err="1">
                <a:solidFill>
                  <a:srgbClr val="000000"/>
                </a:solidFill>
                <a:latin typeface="TimesNewRomanPSMT"/>
              </a:rPr>
              <a:t>deschis</a:t>
            </a:r>
            <a:r>
              <a:rPr lang="en-US" dirty="0" smtClean="0">
                <a:solidFill>
                  <a:srgbClr val="000000"/>
                </a:solidFill>
                <a:latin typeface="TimesNewRomanPSMT"/>
              </a:rPr>
              <a:t>.</a:t>
            </a:r>
            <a:r>
              <a:rPr lang="x-none" dirty="0" smtClean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NewRomanPSMT"/>
              </a:rPr>
              <a:t>Astfel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: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8105" y="3891905"/>
            <a:ext cx="5600700" cy="8667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8105" y="1290042"/>
            <a:ext cx="5032030" cy="19954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8105" y="4758680"/>
            <a:ext cx="6200880" cy="197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4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8354</TotalTime>
  <Words>1862</Words>
  <Application>Microsoft Office PowerPoint</Application>
  <PresentationFormat>Широкоэкранный</PresentationFormat>
  <Paragraphs>113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43" baseType="lpstr">
      <vt:lpstr>-apple-system</vt:lpstr>
      <vt:lpstr>Arial</vt:lpstr>
      <vt:lpstr>Calibri</vt:lpstr>
      <vt:lpstr>Calibri Light</vt:lpstr>
      <vt:lpstr>Roboto</vt:lpstr>
      <vt:lpstr>SymbolMT</vt:lpstr>
      <vt:lpstr>Times New Roman</vt:lpstr>
      <vt:lpstr>TimesNewRoman</vt:lpstr>
      <vt:lpstr>TimesNewRomanPS-BoldMT</vt:lpstr>
      <vt:lpstr>TimesNewRomanPS-ItalicMT</vt:lpstr>
      <vt:lpstr>TimesNewRomanPSMT</vt:lpstr>
      <vt:lpstr>Times-Roman</vt:lpstr>
      <vt:lpstr>Office Theme</vt:lpstr>
      <vt:lpstr>Circuite și Dispozitive Electronice  Tema 3 – Surse de alimentare de curent continuu. Structura. Redresoare. Filtre. Stabilizatoare.</vt:lpstr>
      <vt:lpstr>Презентация PowerPoint</vt:lpstr>
      <vt:lpstr>Презентация PowerPoint</vt:lpstr>
      <vt:lpstr>Презентация PowerPoint</vt:lpstr>
      <vt:lpstr>Clasificarea Redresoarelor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Circuite și Dispozitive Electronice  L.1 – Introducere</dc:title>
  <dc:creator>Пользователь Windows</dc:creator>
  <cp:lastModifiedBy>Пользователь Windows</cp:lastModifiedBy>
  <cp:revision>312</cp:revision>
  <dcterms:created xsi:type="dcterms:W3CDTF">2020-08-28T11:28:42Z</dcterms:created>
  <dcterms:modified xsi:type="dcterms:W3CDTF">2024-12-11T13:54:58Z</dcterms:modified>
</cp:coreProperties>
</file>