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5"/>
  </p:notesMasterIdLst>
  <p:sldIdLst>
    <p:sldId id="266" r:id="rId2"/>
    <p:sldId id="389" r:id="rId3"/>
    <p:sldId id="491" r:id="rId4"/>
    <p:sldId id="492" r:id="rId5"/>
    <p:sldId id="494" r:id="rId6"/>
    <p:sldId id="502" r:id="rId7"/>
    <p:sldId id="504" r:id="rId8"/>
    <p:sldId id="503" r:id="rId9"/>
    <p:sldId id="505" r:id="rId10"/>
    <p:sldId id="506" r:id="rId11"/>
    <p:sldId id="501" r:id="rId12"/>
    <p:sldId id="507" r:id="rId13"/>
    <p:sldId id="508" r:id="rId14"/>
    <p:sldId id="511" r:id="rId15"/>
    <p:sldId id="509" r:id="rId16"/>
    <p:sldId id="496" r:id="rId17"/>
    <p:sldId id="497" r:id="rId18"/>
    <p:sldId id="498" r:id="rId19"/>
    <p:sldId id="510" r:id="rId20"/>
    <p:sldId id="515" r:id="rId21"/>
    <p:sldId id="516" r:id="rId22"/>
    <p:sldId id="517" r:id="rId23"/>
    <p:sldId id="513" r:id="rId2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 Borozan" initials="DB" lastIdx="1" clrIdx="0">
    <p:extLst>
      <p:ext uri="{19B8F6BF-5375-455C-9EA6-DF929625EA0E}">
        <p15:presenceInfo xmlns:p15="http://schemas.microsoft.com/office/powerpoint/2012/main" userId="S::denis.x.borozan@gsk.com::0a58b5a7-5edf-428c-af27-010982ae89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0D2"/>
    <a:srgbClr val="F5F5F5"/>
    <a:srgbClr val="F4C101"/>
    <a:srgbClr val="FEFEFC"/>
    <a:srgbClr val="F5C000"/>
    <a:srgbClr val="77BC31"/>
    <a:srgbClr val="F46507"/>
    <a:srgbClr val="F4918B"/>
    <a:srgbClr val="0159A2"/>
    <a:srgbClr val="EC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68986" autoAdjust="0"/>
  </p:normalViewPr>
  <p:slideViewPr>
    <p:cSldViewPr snapToGrid="0" snapToObjects="1">
      <p:cViewPr varScale="1">
        <p:scale>
          <a:sx n="85" d="100"/>
          <a:sy n="85" d="100"/>
        </p:scale>
        <p:origin x="114" y="162"/>
      </p:cViewPr>
      <p:guideLst>
        <p:guide orient="horz" pos="1049"/>
        <p:guide pos="384"/>
      </p:guideLst>
    </p:cSldViewPr>
  </p:slideViewPr>
  <p:outlineViewPr>
    <p:cViewPr>
      <p:scale>
        <a:sx n="25" d="100"/>
        <a:sy n="25" d="100"/>
      </p:scale>
      <p:origin x="0" y="-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58D8AE-B9F7-4FDC-BB66-8FDC71B5A26B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B2C5A1-4CAC-4390-B466-17996CAB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aseline="0" dirty="0" smtClean="0">
              <a:latin typeface="PT Sans"/>
            </a:endParaRPr>
          </a:p>
          <a:p>
            <a:pPr algn="l"/>
            <a:endParaRPr lang="en-US" sz="120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0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aseline="0" dirty="0" smtClean="0">
              <a:latin typeface="PT Sans"/>
            </a:endParaRPr>
          </a:p>
          <a:p>
            <a:pPr algn="l"/>
            <a:endParaRPr lang="en-US" sz="120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3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aseline="0" dirty="0" smtClean="0">
              <a:latin typeface="PT Sans"/>
            </a:endParaRPr>
          </a:p>
          <a:p>
            <a:pPr algn="l"/>
            <a:endParaRPr lang="en-US" sz="120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6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02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8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9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baseline="0" dirty="0" smtClean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1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BE" dirty="0"/>
              <a:t/>
            </a:r>
            <a:br>
              <a:rPr lang="fr-BE" dirty="0"/>
            </a:br>
            <a:endParaRPr lang="en-US" sz="12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4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6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8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AEA8-86CB-1746-941C-A66B88063DE8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pypi.org/" TargetMode="External"/><Relationship Id="rId5" Type="http://schemas.openxmlformats.org/officeDocument/2006/relationships/hyperlink" Target="https://docs.python.org/3/py-modindex.html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s://docs.python.org/3/py-modindex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4.png"/><Relationship Id="rId5" Type="http://schemas.openxmlformats.org/officeDocument/2006/relationships/hyperlink" Target="https://docs.python.org/3/library/math.html#module-math" TargetMode="Externa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491" y="1771048"/>
            <a:ext cx="8868877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000" dirty="0" err="1" smtClean="0">
                <a:solidFill>
                  <a:srgbClr val="006B9B"/>
                </a:solidFill>
              </a:rPr>
              <a:t>Programarea</a:t>
            </a:r>
            <a:r>
              <a:rPr lang="en-GB" sz="4000" dirty="0" smtClean="0">
                <a:solidFill>
                  <a:srgbClr val="006B9B"/>
                </a:solidFill>
              </a:rPr>
              <a:t> </a:t>
            </a:r>
            <a:r>
              <a:rPr lang="en-GB" sz="4000" dirty="0" err="1" smtClean="0">
                <a:solidFill>
                  <a:srgbClr val="006B9B"/>
                </a:solidFill>
              </a:rPr>
              <a:t>avansata</a:t>
            </a:r>
            <a:endParaRPr lang="en-GB" sz="4000" dirty="0">
              <a:solidFill>
                <a:srgbClr val="006B9B"/>
              </a:solidFill>
            </a:endParaRPr>
          </a:p>
        </p:txBody>
      </p:sp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647822" y="568325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111047"/>
            <a:ext cx="4814900" cy="325153"/>
          </a:xfrm>
        </p:spPr>
        <p:txBody>
          <a:bodyPr>
            <a:no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universitar</a:t>
            </a:r>
            <a:r>
              <a:rPr lang="en-US" i="1" dirty="0"/>
              <a:t>, DIIS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8945" y="2380932"/>
            <a:ext cx="3259655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2800" dirty="0"/>
              <a:t>(Limbajul Python)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8945" y="3705490"/>
            <a:ext cx="10182686" cy="1192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200" dirty="0" err="1"/>
              <a:t>Tema</a:t>
            </a:r>
            <a:r>
              <a:rPr lang="en-GB" sz="3200" dirty="0"/>
              <a:t>: </a:t>
            </a:r>
            <a:r>
              <a:rPr lang="en-US" sz="2800" dirty="0"/>
              <a:t>Module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Pachete</a:t>
            </a:r>
            <a:r>
              <a:rPr lang="en-US" sz="2800" dirty="0"/>
              <a:t> in Python</a:t>
            </a:r>
            <a:endParaRPr lang="fr-BE" sz="2800" dirty="0">
              <a:latin typeface="PT Sans"/>
            </a:endParaRPr>
          </a:p>
          <a:p>
            <a:endParaRPr lang="fr-BE" sz="28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2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0" y="1770220"/>
            <a:ext cx="12022111" cy="2568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3197"/>
            <a:ext cx="12192000" cy="16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375" y="525093"/>
            <a:ext cx="3617626" cy="905377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Variabile</a:t>
            </a:r>
            <a:r>
              <a:rPr lang="en-US" dirty="0" smtClean="0"/>
              <a:t> </a:t>
            </a:r>
            <a:r>
              <a:rPr lang="en-US" dirty="0" err="1" smtClean="0"/>
              <a:t>speciale</a:t>
            </a:r>
            <a:endParaRPr lang="fr-BE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02869"/>
            <a:ext cx="11378451" cy="3390591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PT Sans"/>
              </a:rPr>
              <a:t>__name__ </a:t>
            </a:r>
            <a:r>
              <a:rPr lang="en-US" sz="2800" dirty="0" smtClean="0">
                <a:latin typeface="PT Sans"/>
              </a:rPr>
              <a:t>- </a:t>
            </a:r>
            <a:r>
              <a:rPr lang="en-US" sz="2800" dirty="0" err="1" smtClean="0">
                <a:latin typeface="PT Sans"/>
              </a:rPr>
              <a:t>numele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modulului</a:t>
            </a:r>
            <a:endParaRPr lang="en-US" sz="2800" dirty="0" smtClean="0">
              <a:latin typeface="PT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PT Sans"/>
              </a:rPr>
              <a:t>__file__</a:t>
            </a:r>
            <a:r>
              <a:rPr lang="en-US" sz="2800" dirty="0" smtClean="0">
                <a:latin typeface="PT Sans"/>
              </a:rPr>
              <a:t> - </a:t>
            </a:r>
            <a:r>
              <a:rPr lang="en-US" sz="2800" dirty="0" err="1" smtClean="0">
                <a:latin typeface="PT Sans"/>
              </a:rPr>
              <a:t>calea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catre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locatia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modulului</a:t>
            </a:r>
            <a:endParaRPr lang="en-US" sz="2800" dirty="0" smtClean="0">
              <a:latin typeface="PT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PT Sans"/>
              </a:rPr>
              <a:t>__doc__ </a:t>
            </a:r>
            <a:r>
              <a:rPr lang="en-US" sz="2800" dirty="0" smtClean="0">
                <a:latin typeface="PT Sans"/>
              </a:rPr>
              <a:t>- </a:t>
            </a:r>
            <a:r>
              <a:rPr lang="en-US" sz="2800" dirty="0" err="1" smtClean="0">
                <a:latin typeface="PT Sans"/>
              </a:rPr>
              <a:t>informatia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despre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modul</a:t>
            </a:r>
            <a:endParaRPr lang="en-US" sz="2800" dirty="0" smtClean="0">
              <a:latin typeface="PT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PT Sans"/>
              </a:rPr>
              <a:t>__package__ </a:t>
            </a:r>
            <a:r>
              <a:rPr lang="en-US" sz="2800" dirty="0" smtClean="0">
                <a:latin typeface="PT Sans"/>
              </a:rPr>
              <a:t>- </a:t>
            </a:r>
            <a:r>
              <a:rPr lang="en-US" sz="2800" dirty="0" err="1" smtClean="0">
                <a:latin typeface="PT Sans"/>
              </a:rPr>
              <a:t>numele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pachetului</a:t>
            </a:r>
            <a:r>
              <a:rPr lang="en-US" sz="2800" dirty="0" smtClean="0">
                <a:latin typeface="PT Sans"/>
              </a:rPr>
              <a:t> in care se </a:t>
            </a:r>
            <a:r>
              <a:rPr lang="en-US" sz="2800" dirty="0" err="1" smtClean="0">
                <a:latin typeface="PT Sans"/>
              </a:rPr>
              <a:t>afla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 smtClean="0">
                <a:latin typeface="PT Sans"/>
              </a:rPr>
              <a:t>modulul</a:t>
            </a:r>
            <a:endParaRPr lang="en-US" sz="28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51209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0" y="525093"/>
            <a:ext cx="3947411" cy="905377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Variabila</a:t>
            </a:r>
            <a:r>
              <a:rPr lang="en-US" dirty="0" smtClean="0"/>
              <a:t> __name__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4201"/>
          <a:stretch/>
        </p:blipFill>
        <p:spPr>
          <a:xfrm>
            <a:off x="1271752" y="1349813"/>
            <a:ext cx="10782300" cy="2810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308"/>
          <a:stretch/>
        </p:blipFill>
        <p:spPr>
          <a:xfrm>
            <a:off x="1227148" y="4298749"/>
            <a:ext cx="8540476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440" y="5261449"/>
            <a:ext cx="855345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754" y="44890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7754" y="547700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0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0" y="525093"/>
            <a:ext cx="3947411" cy="905377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Variabila</a:t>
            </a:r>
            <a:r>
              <a:rPr lang="en-US" dirty="0" smtClean="0"/>
              <a:t> __doc__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34079"/>
          <a:stretch/>
        </p:blipFill>
        <p:spPr>
          <a:xfrm>
            <a:off x="761672" y="1430470"/>
            <a:ext cx="9549036" cy="3080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72" y="4806818"/>
            <a:ext cx="9798562" cy="15159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9600" y="4682359"/>
            <a:ext cx="11009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7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0" y="525093"/>
            <a:ext cx="3947411" cy="905377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Variabila</a:t>
            </a:r>
            <a:r>
              <a:rPr lang="en-US" dirty="0" smtClean="0"/>
              <a:t> __doc__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30470"/>
            <a:ext cx="70485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410075"/>
            <a:ext cx="8562975" cy="16954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09600" y="4162097"/>
            <a:ext cx="10631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22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590" y="525093"/>
            <a:ext cx="3947411" cy="905377"/>
          </a:xfrm>
        </p:spPr>
        <p:txBody>
          <a:bodyPr>
            <a:normAutofit/>
          </a:bodyPr>
          <a:lstStyle/>
          <a:p>
            <a:r>
              <a:rPr lang="en-US" dirty="0" err="1" smtClean="0"/>
              <a:t>Variabila</a:t>
            </a:r>
            <a:r>
              <a:rPr lang="en-US" dirty="0" smtClean="0"/>
              <a:t> __file__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42490"/>
            <a:ext cx="8543925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32" y="1665288"/>
            <a:ext cx="7048500" cy="2590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04952" y="4635062"/>
            <a:ext cx="11130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4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83110F3C-453A-4B5C-A01B-A00CFB51837F}"/>
              </a:ext>
            </a:extLst>
          </p:cNvPr>
          <p:cNvSpPr txBox="1">
            <a:spLocks/>
          </p:cNvSpPr>
          <p:nvPr/>
        </p:nvSpPr>
        <p:spPr>
          <a:xfrm>
            <a:off x="727166" y="1665288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Pachete</a:t>
            </a:r>
            <a:endParaRPr lang="fr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668B2A-08D5-4DA4-90A3-DAA09D8D9EAB}"/>
              </a:ext>
            </a:extLst>
          </p:cNvPr>
          <p:cNvSpPr txBox="1"/>
          <p:nvPr/>
        </p:nvSpPr>
        <p:spPr>
          <a:xfrm>
            <a:off x="727166" y="2389984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fr-BE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pachet</a:t>
            </a:r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Python este un folder (</a:t>
            </a:r>
            <a:r>
              <a:rPr lang="fr-BE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director</a:t>
            </a:r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 care </a:t>
            </a:r>
            <a:r>
              <a:rPr lang="fr-BE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conţine</a:t>
            </a:r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mai </a:t>
            </a:r>
            <a:r>
              <a:rPr lang="fr-BE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multe</a:t>
            </a:r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fişiere</a:t>
            </a:r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(module) Python</a:t>
            </a:r>
            <a:r>
              <a:rPr lang="fr-BE" sz="2400" b="0" i="0" dirty="0" smtClea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Un group de module.</a:t>
            </a:r>
            <a: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BE" sz="2400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BE" sz="2400" b="0" i="0" dirty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Pentru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delimita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pachet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de un folder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obişnuit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este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nevoie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să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existe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totuşi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fişier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special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în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interiorul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acestuia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Acest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fişier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se va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numi</a:t>
            </a:r>
            <a:r>
              <a:rPr lang="fr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 __init__.py</a:t>
            </a:r>
          </a:p>
          <a:p>
            <a:endParaRPr lang="fr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Fişierul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__init__.py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poate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fi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gol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însă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dacă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cod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în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el,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acesta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se va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executa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în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momentul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importului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89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6C2271-D199-4BD1-8676-0394489D5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5221"/>
            <a:ext cx="12188388" cy="39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0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5D6E7-4646-4ACD-BCB7-EA6C2BEDF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65288"/>
            <a:ext cx="12178170" cy="40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432" y="509273"/>
            <a:ext cx="3947411" cy="905377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Clasificarea</a:t>
            </a:r>
            <a:r>
              <a:rPr lang="fr-BE" dirty="0" smtClean="0"/>
              <a:t> </a:t>
            </a:r>
            <a:r>
              <a:rPr lang="fr-BE" dirty="0" err="1" smtClean="0"/>
              <a:t>modulelor</a:t>
            </a:r>
            <a:endParaRPr lang="fr-BE" dirty="0"/>
          </a:p>
        </p:txBody>
      </p:sp>
      <p:sp>
        <p:nvSpPr>
          <p:cNvPr id="2" name="TextBox 1"/>
          <p:cNvSpPr txBox="1"/>
          <p:nvPr/>
        </p:nvSpPr>
        <p:spPr>
          <a:xfrm>
            <a:off x="788272" y="2368796"/>
            <a:ext cx="800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Module standard in </a:t>
            </a:r>
            <a:r>
              <a:rPr lang="en-US" sz="2800" dirty="0"/>
              <a:t>Python - </a:t>
            </a: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docs.python.org/3/py-modindex.html</a:t>
            </a:r>
            <a:r>
              <a:rPr lang="en-US" sz="28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273" y="3629417"/>
            <a:ext cx="7677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Module </a:t>
            </a:r>
            <a:r>
              <a:rPr lang="en-US" sz="2800" dirty="0" err="1" smtClean="0"/>
              <a:t>externe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a </a:t>
            </a:r>
            <a:r>
              <a:rPr lang="en-US" sz="2800" dirty="0" err="1" smtClean="0"/>
              <a:t>comunitatii</a:t>
            </a:r>
            <a:r>
              <a:rPr lang="en-US" sz="2800" dirty="0"/>
              <a:t> Python - </a:t>
            </a:r>
            <a:r>
              <a:rPr lang="en-US" sz="2800" dirty="0">
                <a:hlinkClick r:id="rId6"/>
              </a:rPr>
              <a:t>https://pypi.org</a:t>
            </a:r>
            <a:r>
              <a:rPr lang="en-US" sz="2800" dirty="0" smtClean="0">
                <a:hlinkClick r:id="rId6"/>
              </a:rPr>
              <a:t>/</a:t>
            </a:r>
            <a:r>
              <a:rPr lang="en-US" sz="2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73" y="4890039"/>
            <a:ext cx="767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Module </a:t>
            </a:r>
            <a:r>
              <a:rPr lang="en-US" sz="2800" dirty="0" err="1" smtClean="0"/>
              <a:t>proprii</a:t>
            </a:r>
            <a:r>
              <a:rPr lang="en-US" sz="2800" dirty="0" smtClean="0"/>
              <a:t> </a:t>
            </a:r>
            <a:r>
              <a:rPr lang="en-US" sz="2800" dirty="0" err="1" smtClean="0"/>
              <a:t>cele</a:t>
            </a:r>
            <a:r>
              <a:rPr lang="en-US" sz="2800" dirty="0" smtClean="0"/>
              <a:t> create de </a:t>
            </a:r>
            <a:r>
              <a:rPr lang="en-US" sz="2800" dirty="0" err="1" smtClean="0"/>
              <a:t>utilizator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521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219304"/>
            <a:ext cx="9359071" cy="4178386"/>
          </a:xfrm>
        </p:spPr>
        <p:txBody>
          <a:bodyPr>
            <a:noAutofit/>
          </a:bodyPr>
          <a:lstStyle/>
          <a:p>
            <a:pPr lvl="0"/>
            <a:endParaRPr lang="en-US" sz="3200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PT Sans"/>
              </a:rPr>
              <a:t>Crearea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modulelor</a:t>
            </a:r>
            <a:endParaRPr lang="en-US" sz="2800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PT Sans"/>
              </a:rPr>
              <a:t>Utilizarea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importul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modulelor</a:t>
            </a:r>
            <a:endParaRPr lang="en-US" sz="2800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PT Sans"/>
              </a:rPr>
              <a:t>Declaratia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smtClean="0">
                <a:latin typeface="PT Sans"/>
              </a:rPr>
              <a:t>import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PT Sans"/>
              </a:rPr>
              <a:t>Variabile</a:t>
            </a:r>
            <a:r>
              <a:rPr lang="en-US" sz="2800" dirty="0" smtClean="0">
                <a:latin typeface="PT Sans"/>
              </a:rPr>
              <a:t> special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PT Sans"/>
              </a:rPr>
              <a:t>Pachete</a:t>
            </a:r>
            <a:endParaRPr lang="en-US" sz="2800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PT Sans"/>
              </a:rPr>
              <a:t>Organizarea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modulelor</a:t>
            </a:r>
            <a:r>
              <a:rPr lang="en-US" sz="2800" dirty="0">
                <a:latin typeface="PT Sans"/>
              </a:rPr>
              <a:t> in </a:t>
            </a:r>
            <a:r>
              <a:rPr lang="en-US" sz="2800" dirty="0" err="1">
                <a:latin typeface="PT Sans"/>
              </a:rPr>
              <a:t>pachete</a:t>
            </a:r>
            <a:endParaRPr lang="en-US" sz="2800" dirty="0">
              <a:latin typeface="PT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prelegerii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432" y="509273"/>
            <a:ext cx="3947411" cy="905377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Functiile</a:t>
            </a:r>
            <a:r>
              <a:rPr lang="fr-BE" dirty="0" smtClean="0"/>
              <a:t> </a:t>
            </a:r>
            <a:r>
              <a:rPr lang="fr-BE" dirty="0" err="1" smtClean="0"/>
              <a:t>incorporate</a:t>
            </a:r>
            <a:endParaRPr lang="fr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641" y="2004300"/>
            <a:ext cx="9791202" cy="4853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552977"/>
            <a:ext cx="5672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https://docs.python.org/3.0/library/functions.html</a:t>
            </a:r>
          </a:p>
        </p:txBody>
      </p:sp>
    </p:spTree>
    <p:extLst>
      <p:ext uri="{BB962C8B-B14F-4D97-AF65-F5344CB8AC3E}">
        <p14:creationId xmlns:p14="http://schemas.microsoft.com/office/powerpoint/2010/main" val="2974874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432" y="509273"/>
            <a:ext cx="3947411" cy="905377"/>
          </a:xfrm>
        </p:spPr>
        <p:txBody>
          <a:bodyPr>
            <a:normAutofit/>
          </a:bodyPr>
          <a:lstStyle/>
          <a:p>
            <a:r>
              <a:rPr lang="en-US" sz="3200" dirty="0"/>
              <a:t>Module standard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6455"/>
            <a:ext cx="12192000" cy="47715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565887"/>
            <a:ext cx="612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6"/>
              </a:rPr>
              <a:t>https://docs.python.org/3/py-modindex.html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28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432" y="509273"/>
            <a:ext cx="3947411" cy="90537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Modul</a:t>
            </a:r>
            <a:r>
              <a:rPr lang="en-US" sz="3200" dirty="0" smtClean="0"/>
              <a:t> math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609600" y="1565887"/>
            <a:ext cx="8045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https://</a:t>
            </a:r>
            <a:r>
              <a:rPr lang="en-US" sz="2400" b="1" dirty="0" smtClean="0">
                <a:hlinkClick r:id="rId5"/>
              </a:rPr>
              <a:t>docs.python.org/3/library/math.html#module-math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122555"/>
            <a:ext cx="536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Exemple</a:t>
            </a:r>
            <a:r>
              <a:rPr lang="en-US" sz="2400" dirty="0" smtClean="0"/>
              <a:t> de </a:t>
            </a:r>
            <a:r>
              <a:rPr lang="en-US" sz="2400" dirty="0" err="1" smtClean="0"/>
              <a:t>utilizare</a:t>
            </a:r>
            <a:r>
              <a:rPr lang="en-US" sz="2400" dirty="0" smtClean="0"/>
              <a:t> a </a:t>
            </a:r>
            <a:r>
              <a:rPr lang="en-US" sz="2400" dirty="0" err="1" smtClean="0"/>
              <a:t>modulului</a:t>
            </a:r>
            <a:r>
              <a:rPr lang="en-US" sz="2400" dirty="0" smtClean="0"/>
              <a:t> </a:t>
            </a:r>
            <a:r>
              <a:rPr lang="en-US" sz="2400" b="1" dirty="0" smtClean="0"/>
              <a:t>math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90" y="2679223"/>
            <a:ext cx="3372179" cy="39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432" y="509273"/>
            <a:ext cx="3947411" cy="905377"/>
          </a:xfrm>
        </p:spPr>
        <p:txBody>
          <a:bodyPr>
            <a:normAutofit/>
          </a:bodyPr>
          <a:lstStyle/>
          <a:p>
            <a:r>
              <a:rPr lang="fr-BE" dirty="0" smtClean="0"/>
              <a:t>Module </a:t>
            </a:r>
            <a:r>
              <a:rPr lang="fr-BE" dirty="0" err="1" smtClean="0"/>
              <a:t>specializate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945927" y="1891723"/>
            <a:ext cx="30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Programarea</a:t>
            </a:r>
            <a:r>
              <a:rPr lang="en-US" sz="2400" b="1" dirty="0" smtClean="0"/>
              <a:t> Web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230" y="1891723"/>
            <a:ext cx="30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Lucru</a:t>
            </a:r>
            <a:r>
              <a:rPr lang="en-US" sz="2400" b="1" dirty="0" smtClean="0"/>
              <a:t> cu MSOffice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927" y="4112406"/>
            <a:ext cx="30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Programarea</a:t>
            </a:r>
            <a:r>
              <a:rPr lang="en-US" sz="2400" b="1" dirty="0" smtClean="0"/>
              <a:t> GUI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2786" y="4112406"/>
            <a:ext cx="30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Procesarea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Imagini</a:t>
            </a: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79645" y="4112405"/>
            <a:ext cx="30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Automatizare</a:t>
            </a:r>
            <a:endParaRPr lang="en-US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45926" y="2353388"/>
            <a:ext cx="302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Django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Web2py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CubicWeb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45927" y="4761035"/>
            <a:ext cx="302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Kivy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PyQT5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Tkinter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PySide2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2785" y="4761035"/>
            <a:ext cx="302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OpenCV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Pillow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Scikit</a:t>
            </a:r>
            <a:r>
              <a:rPr lang="en-US" sz="2400" dirty="0"/>
              <a:t>-Image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Pymagick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160178" y="4761035"/>
            <a:ext cx="302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Selenium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Pywinauto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BeautifulSoup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Pymagick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160177" y="2353388"/>
            <a:ext cx="302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openpyxl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python-</a:t>
            </a:r>
            <a:r>
              <a:rPr lang="en-US" sz="2400" dirty="0" err="1"/>
              <a:t>docx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xlwt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PyXLL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045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0470"/>
            <a:ext cx="10515600" cy="905377"/>
          </a:xfrm>
        </p:spPr>
        <p:txBody>
          <a:bodyPr/>
          <a:lstStyle/>
          <a:p>
            <a:r>
              <a:rPr lang="en-US" dirty="0"/>
              <a:t>Module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317662"/>
            <a:ext cx="11378451" cy="3390591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PT Sans"/>
              </a:rPr>
              <a:t>Un Modul </a:t>
            </a:r>
            <a:r>
              <a:rPr lang="en-US" sz="2800" dirty="0" err="1">
                <a:latin typeface="PT Sans"/>
              </a:rPr>
              <a:t>este</a:t>
            </a:r>
            <a:r>
              <a:rPr lang="en-US" sz="2800" dirty="0">
                <a:latin typeface="PT Sans"/>
              </a:rPr>
              <a:t> un </a:t>
            </a:r>
            <a:r>
              <a:rPr lang="en-US" sz="2800" dirty="0" err="1">
                <a:latin typeface="PT Sans"/>
              </a:rPr>
              <a:t>fisier</a:t>
            </a:r>
            <a:r>
              <a:rPr lang="en-US" sz="2800" dirty="0">
                <a:latin typeface="PT Sans"/>
              </a:rPr>
              <a:t> care </a:t>
            </a:r>
            <a:r>
              <a:rPr lang="en-US" sz="2800" dirty="0" err="1" smtClean="0">
                <a:latin typeface="PT Sans"/>
              </a:rPr>
              <a:t>contine</a:t>
            </a:r>
            <a:r>
              <a:rPr lang="en-US" sz="2800" dirty="0" smtClean="0">
                <a:latin typeface="PT Sans"/>
              </a:rPr>
              <a:t> cod </a:t>
            </a:r>
            <a:r>
              <a:rPr lang="en-US" sz="2800" dirty="0">
                <a:latin typeface="PT Sans"/>
              </a:rPr>
              <a:t>python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care </a:t>
            </a:r>
            <a:r>
              <a:rPr lang="en-US" sz="2800" dirty="0" err="1">
                <a:latin typeface="PT Sans"/>
              </a:rPr>
              <a:t>poate</a:t>
            </a:r>
            <a:r>
              <a:rPr lang="en-US" sz="2800" dirty="0">
                <a:latin typeface="PT Sans"/>
              </a:rPr>
              <a:t> fi </a:t>
            </a:r>
            <a:r>
              <a:rPr lang="en-US" sz="2800" dirty="0" err="1">
                <a:latin typeface="PT Sans"/>
              </a:rPr>
              <a:t>reutilizat</a:t>
            </a:r>
            <a:r>
              <a:rPr lang="en-US" sz="2800" dirty="0">
                <a:latin typeface="PT Sans"/>
              </a:rPr>
              <a:t> in </a:t>
            </a:r>
            <a:r>
              <a:rPr lang="en-US" sz="2800" dirty="0" err="1">
                <a:latin typeface="PT Sans"/>
              </a:rPr>
              <a:t>alte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fisiere</a:t>
            </a:r>
            <a:r>
              <a:rPr lang="en-US" sz="2800" dirty="0">
                <a:latin typeface="PT Sans"/>
              </a:rPr>
              <a:t> de cod Python.</a:t>
            </a:r>
          </a:p>
          <a:p>
            <a:pPr lvl="0"/>
            <a:r>
              <a:rPr lang="en-US" sz="2800" dirty="0" err="1">
                <a:latin typeface="PT Sans"/>
              </a:rPr>
              <a:t>A</a:t>
            </a:r>
            <a:r>
              <a:rPr lang="en-US" sz="2800" dirty="0" err="1" smtClean="0">
                <a:latin typeface="PT Sans"/>
              </a:rPr>
              <a:t>vantaje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pentru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divizarea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unui</a:t>
            </a:r>
            <a:r>
              <a:rPr lang="en-US" sz="2800" dirty="0">
                <a:latin typeface="PT Sans"/>
              </a:rPr>
              <a:t> program in module: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PT Sans"/>
              </a:rPr>
              <a:t>Simplitatea</a:t>
            </a:r>
            <a:endParaRPr lang="en-US" sz="2800" dirty="0">
              <a:latin typeface="PT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PT Sans"/>
              </a:rPr>
              <a:t>Mentenenta</a:t>
            </a:r>
            <a:endParaRPr lang="en-US" sz="2800" dirty="0">
              <a:latin typeface="PT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PT Sans"/>
              </a:rPr>
              <a:t>Reutilizarea</a:t>
            </a:r>
            <a:endParaRPr lang="en-US" sz="28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249748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0470"/>
            <a:ext cx="10515600" cy="905377"/>
          </a:xfrm>
        </p:spPr>
        <p:txBody>
          <a:bodyPr/>
          <a:lstStyle/>
          <a:p>
            <a:r>
              <a:rPr lang="en-US" dirty="0" err="1"/>
              <a:t>Spatiu</a:t>
            </a:r>
            <a:r>
              <a:rPr lang="en-US" dirty="0"/>
              <a:t> de </a:t>
            </a:r>
            <a:r>
              <a:rPr lang="en-US" dirty="0" err="1"/>
              <a:t>nume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317662"/>
            <a:ext cx="11378451" cy="3390591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PT Sans"/>
              </a:rPr>
              <a:t>Cand </a:t>
            </a:r>
            <a:r>
              <a:rPr lang="en-US" sz="2800" dirty="0" err="1">
                <a:latin typeface="PT Sans"/>
              </a:rPr>
              <a:t>apelam</a:t>
            </a:r>
            <a:r>
              <a:rPr lang="en-US" sz="2800" dirty="0">
                <a:latin typeface="PT Sans"/>
              </a:rPr>
              <a:t> la un </a:t>
            </a:r>
            <a:r>
              <a:rPr lang="en-US" sz="2800" dirty="0" err="1">
                <a:latin typeface="PT Sans"/>
              </a:rPr>
              <a:t>modul</a:t>
            </a:r>
            <a:r>
              <a:rPr lang="en-US" sz="2800" dirty="0">
                <a:latin typeface="PT Sans"/>
              </a:rPr>
              <a:t>, </a:t>
            </a:r>
            <a:r>
              <a:rPr lang="en-US" sz="2800" dirty="0" err="1">
                <a:latin typeface="PT Sans"/>
              </a:rPr>
              <a:t>apelam</a:t>
            </a:r>
            <a:r>
              <a:rPr lang="en-US" sz="2800" dirty="0">
                <a:latin typeface="PT Sans"/>
              </a:rPr>
              <a:t> la </a:t>
            </a:r>
            <a:r>
              <a:rPr lang="en-US" sz="2800" u="sng" dirty="0" err="1">
                <a:latin typeface="PT Sans"/>
              </a:rPr>
              <a:t>saptiu</a:t>
            </a:r>
            <a:r>
              <a:rPr lang="en-US" sz="2800" u="sng" dirty="0">
                <a:latin typeface="PT Sans"/>
              </a:rPr>
              <a:t> de </a:t>
            </a:r>
            <a:r>
              <a:rPr lang="en-US" sz="2800" u="sng" dirty="0" err="1">
                <a:latin typeface="PT Sans"/>
              </a:rPr>
              <a:t>nume</a:t>
            </a:r>
            <a:r>
              <a:rPr lang="en-US" sz="2800" u="sng" dirty="0">
                <a:latin typeface="PT Sans"/>
              </a:rPr>
              <a:t> </a:t>
            </a:r>
            <a:r>
              <a:rPr lang="en-US" sz="2800" dirty="0">
                <a:latin typeface="PT Sans"/>
              </a:rPr>
              <a:t>a </a:t>
            </a:r>
            <a:r>
              <a:rPr lang="en-US" sz="2800" dirty="0" err="1">
                <a:latin typeface="PT Sans"/>
              </a:rPr>
              <a:t>modulului</a:t>
            </a:r>
            <a:r>
              <a:rPr lang="en-US" sz="2800" dirty="0">
                <a:latin typeface="PT Sans"/>
              </a:rPr>
              <a:t>.</a:t>
            </a:r>
          </a:p>
          <a:p>
            <a:pPr lvl="0"/>
            <a:r>
              <a:rPr lang="en-US" sz="2800" dirty="0" err="1">
                <a:latin typeface="PT Sans"/>
              </a:rPr>
              <a:t>Spatiu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nume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este</a:t>
            </a:r>
            <a:r>
              <a:rPr lang="en-US" sz="2800" dirty="0">
                <a:latin typeface="PT Sans"/>
              </a:rPr>
              <a:t> o </a:t>
            </a:r>
            <a:r>
              <a:rPr lang="en-US" sz="2800" dirty="0" err="1">
                <a:latin typeface="PT Sans"/>
              </a:rPr>
              <a:t>colectie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nume</a:t>
            </a:r>
            <a:r>
              <a:rPr lang="en-US" sz="2800" dirty="0">
                <a:latin typeface="PT Sans"/>
              </a:rPr>
              <a:t>, precum </a:t>
            </a:r>
            <a:r>
              <a:rPr lang="en-US" sz="2800" dirty="0" err="1">
                <a:latin typeface="PT Sans"/>
              </a:rPr>
              <a:t>nume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variabile</a:t>
            </a:r>
            <a:r>
              <a:rPr lang="en-US" sz="2800" dirty="0">
                <a:latin typeface="PT Sans"/>
              </a:rPr>
              <a:t>, </a:t>
            </a:r>
            <a:r>
              <a:rPr lang="en-US" sz="2800" dirty="0" err="1">
                <a:latin typeface="PT Sans"/>
              </a:rPr>
              <a:t>nume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functii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si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clase</a:t>
            </a:r>
            <a:r>
              <a:rPr lang="en-US" sz="2800" dirty="0">
                <a:latin typeface="PT Sans"/>
              </a:rPr>
              <a:t>.</a:t>
            </a:r>
          </a:p>
          <a:p>
            <a:pPr lvl="0"/>
            <a:r>
              <a:rPr lang="en-US" sz="2800" dirty="0">
                <a:latin typeface="PT Sans"/>
              </a:rPr>
              <a:t>Un </a:t>
            </a:r>
            <a:r>
              <a:rPr lang="en-US" sz="2800" dirty="0" err="1">
                <a:latin typeface="PT Sans"/>
              </a:rPr>
              <a:t>spaţiu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nume</a:t>
            </a:r>
            <a:r>
              <a:rPr lang="en-US" sz="2800" dirty="0">
                <a:latin typeface="PT Sans"/>
              </a:rPr>
              <a:t>, </a:t>
            </a:r>
            <a:r>
              <a:rPr lang="en-US" sz="2800" dirty="0" err="1">
                <a:latin typeface="PT Sans"/>
              </a:rPr>
              <a:t>numit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şi</a:t>
            </a:r>
            <a:r>
              <a:rPr lang="en-US" sz="2800" dirty="0">
                <a:latin typeface="PT Sans"/>
              </a:rPr>
              <a:t> </a:t>
            </a:r>
            <a:r>
              <a:rPr lang="en-US" sz="2800" i="1" dirty="0">
                <a:latin typeface="PT Sans"/>
              </a:rPr>
              <a:t>namespace</a:t>
            </a:r>
            <a:r>
              <a:rPr lang="en-US" sz="2800" dirty="0">
                <a:latin typeface="PT Sans"/>
              </a:rPr>
              <a:t> </a:t>
            </a:r>
            <a:r>
              <a:rPr lang="en-US" sz="2800" dirty="0" err="1">
                <a:latin typeface="PT Sans"/>
              </a:rPr>
              <a:t>sau</a:t>
            </a:r>
            <a:r>
              <a:rPr lang="en-US" sz="2800" dirty="0">
                <a:latin typeface="PT Sans"/>
              </a:rPr>
              <a:t> </a:t>
            </a:r>
            <a:r>
              <a:rPr lang="en-US" sz="2800" i="1" dirty="0">
                <a:latin typeface="PT Sans"/>
              </a:rPr>
              <a:t>scope</a:t>
            </a:r>
            <a:r>
              <a:rPr lang="en-US" sz="2800" dirty="0">
                <a:latin typeface="PT Sans"/>
              </a:rPr>
              <a:t>, </a:t>
            </a:r>
            <a:r>
              <a:rPr lang="en-US" sz="2800" dirty="0" err="1">
                <a:latin typeface="PT Sans"/>
              </a:rPr>
              <a:t>este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folosit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pentru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izolarea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codului</a:t>
            </a:r>
            <a:r>
              <a:rPr lang="en-US" sz="2800" dirty="0">
                <a:latin typeface="PT Sans"/>
              </a:rPr>
              <a:t>. </a:t>
            </a:r>
          </a:p>
          <a:p>
            <a:pPr lvl="0"/>
            <a:r>
              <a:rPr lang="en-US" sz="2800" dirty="0" err="1">
                <a:latin typeface="PT Sans"/>
              </a:rPr>
              <a:t>Fiecare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modul</a:t>
            </a:r>
            <a:r>
              <a:rPr lang="en-US" sz="2800" dirty="0">
                <a:latin typeface="PT Sans"/>
              </a:rPr>
              <a:t> Python are </a:t>
            </a:r>
            <a:r>
              <a:rPr lang="en-US" sz="2800" dirty="0" err="1">
                <a:latin typeface="PT Sans"/>
              </a:rPr>
              <a:t>propriul</a:t>
            </a:r>
            <a:r>
              <a:rPr lang="en-US" sz="2800" dirty="0">
                <a:latin typeface="PT Sans"/>
              </a:rPr>
              <a:t> </a:t>
            </a:r>
            <a:r>
              <a:rPr lang="en-US" sz="2800" dirty="0" err="1">
                <a:latin typeface="PT Sans"/>
              </a:rPr>
              <a:t>spatiu</a:t>
            </a:r>
            <a:r>
              <a:rPr lang="en-US" sz="2800" dirty="0">
                <a:latin typeface="PT Sans"/>
              </a:rPr>
              <a:t> de </a:t>
            </a:r>
            <a:r>
              <a:rPr lang="en-US" sz="2800" dirty="0" err="1">
                <a:latin typeface="PT Sans"/>
              </a:rPr>
              <a:t>nume</a:t>
            </a:r>
            <a:r>
              <a:rPr lang="en-US" sz="2800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64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30470"/>
            <a:ext cx="10515600" cy="905377"/>
          </a:xfrm>
        </p:spPr>
        <p:txBody>
          <a:bodyPr/>
          <a:lstStyle/>
          <a:p>
            <a:r>
              <a:rPr lang="en-US" dirty="0" err="1"/>
              <a:t>Instructiuni</a:t>
            </a:r>
            <a:r>
              <a:rPr lang="en-US" dirty="0"/>
              <a:t> de import a </a:t>
            </a:r>
            <a:r>
              <a:rPr lang="en-US" dirty="0" err="1"/>
              <a:t>modulelor</a:t>
            </a:r>
            <a:endParaRPr lang="fr-BE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6C9B3E0-D888-4F7D-84BB-951A9BF0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317662"/>
            <a:ext cx="11378451" cy="3390591"/>
          </a:xfrm>
        </p:spPr>
        <p:txBody>
          <a:bodyPr>
            <a:noAutofit/>
          </a:bodyPr>
          <a:lstStyle/>
          <a:p>
            <a:pPr lvl="0"/>
            <a:endParaRPr lang="en-US" sz="2800" dirty="0">
              <a:latin typeface="PT San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406200DD-2ABC-4BE3-8B9A-987D5F343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2807"/>
              </p:ext>
            </p:extLst>
          </p:nvPr>
        </p:nvGraphicFramePr>
        <p:xfrm>
          <a:off x="609600" y="2317662"/>
          <a:ext cx="11320394" cy="408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964">
                  <a:extLst>
                    <a:ext uri="{9D8B030D-6E8A-4147-A177-3AD203B41FA5}">
                      <a16:colId xmlns:a16="http://schemas.microsoft.com/office/drawing/2014/main" xmlns="" val="1982845644"/>
                    </a:ext>
                  </a:extLst>
                </a:gridCol>
                <a:gridCol w="7603430">
                  <a:extLst>
                    <a:ext uri="{9D8B030D-6E8A-4147-A177-3AD203B41FA5}">
                      <a16:colId xmlns:a16="http://schemas.microsoft.com/office/drawing/2014/main" xmlns="" val="1947321054"/>
                    </a:ext>
                  </a:extLst>
                </a:gridCol>
              </a:tblGrid>
              <a:tr h="522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Instructiuni</a:t>
                      </a:r>
                      <a:r>
                        <a:rPr lang="en-US" sz="2400" dirty="0"/>
                        <a:t> de import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Rezultat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235420"/>
                  </a:ext>
                </a:extLst>
              </a:tr>
              <a:tr h="522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import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Importa</a:t>
                      </a:r>
                      <a:r>
                        <a:rPr lang="en-US" sz="2400" dirty="0"/>
                        <a:t> tot </a:t>
                      </a:r>
                      <a:r>
                        <a:rPr lang="en-US" sz="2400" dirty="0" err="1"/>
                        <a:t>spatiul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nume</a:t>
                      </a:r>
                      <a:r>
                        <a:rPr lang="en-US" sz="2400" dirty="0"/>
                        <a:t> a </a:t>
                      </a:r>
                      <a:r>
                        <a:rPr lang="en-US" sz="2400" dirty="0" err="1"/>
                        <a:t>modulului</a:t>
                      </a:r>
                      <a:r>
                        <a:rPr lang="en-US" sz="2400" dirty="0"/>
                        <a:t> in </a:t>
                      </a:r>
                      <a:r>
                        <a:rPr lang="en-US" sz="2400" dirty="0" err="1"/>
                        <a:t>numele</a:t>
                      </a:r>
                      <a:r>
                        <a:rPr lang="en-US" sz="2400" dirty="0"/>
                        <a:t>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&gt;. </a:t>
                      </a:r>
                      <a:r>
                        <a:rPr lang="en-US" sz="2400" dirty="0" err="1"/>
                        <a:t>Importul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 smtClean="0"/>
                        <a:t>numelor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din 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 pot fi </a:t>
                      </a:r>
                      <a:r>
                        <a:rPr lang="en-US" sz="2400" dirty="0" err="1"/>
                        <a:t>accesate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apeland</a:t>
                      </a:r>
                      <a:r>
                        <a:rPr lang="en-US" sz="2400" dirty="0"/>
                        <a:t> la 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 cu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&gt;.&lt;</a:t>
                      </a:r>
                      <a:r>
                        <a:rPr lang="en-US" sz="2400" dirty="0" err="1"/>
                        <a:t>nume</a:t>
                      </a:r>
                      <a:r>
                        <a:rPr lang="en-US" sz="2400" dirty="0"/>
                        <a:t>&gt;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7816608"/>
                  </a:ext>
                </a:extLst>
              </a:tr>
              <a:tr h="522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import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 as &lt;</a:t>
                      </a:r>
                      <a:r>
                        <a:rPr lang="en-US" sz="2400" dirty="0" err="1"/>
                        <a:t>alt_nume</a:t>
                      </a:r>
                      <a:r>
                        <a:rPr lang="en-US" sz="2400" dirty="0"/>
                        <a:t>&gt;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Importa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intregul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spatiu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nume</a:t>
                      </a:r>
                      <a:r>
                        <a:rPr lang="en-US" sz="2400" dirty="0"/>
                        <a:t> a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</a:t>
                      </a:r>
                      <a:r>
                        <a:rPr lang="en-US" sz="2400" dirty="0" err="1"/>
                        <a:t>lului</a:t>
                      </a:r>
                      <a:r>
                        <a:rPr lang="en-US" sz="2400" dirty="0"/>
                        <a:t> in </a:t>
                      </a:r>
                      <a:r>
                        <a:rPr lang="en-US" sz="2400" dirty="0" err="1"/>
                        <a:t>numele</a:t>
                      </a:r>
                      <a:r>
                        <a:rPr lang="en-US" sz="2400" dirty="0"/>
                        <a:t> &lt;</a:t>
                      </a:r>
                      <a:r>
                        <a:rPr lang="en-US" sz="2400" dirty="0" err="1"/>
                        <a:t>alt_nume</a:t>
                      </a:r>
                      <a:r>
                        <a:rPr lang="en-US" sz="2400" dirty="0"/>
                        <a:t>&gt;. </a:t>
                      </a:r>
                      <a:r>
                        <a:rPr lang="en-US" sz="2400" dirty="0" err="1"/>
                        <a:t>Numele</a:t>
                      </a:r>
                      <a:r>
                        <a:rPr lang="en-US" sz="2400" dirty="0"/>
                        <a:t> din </a:t>
                      </a:r>
                      <a:r>
                        <a:rPr lang="en-US" sz="2400" dirty="0" err="1" smtClean="0"/>
                        <a:t>modulul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/>
                        <a:t>importat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 smtClean="0"/>
                        <a:t>poatet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fi </a:t>
                      </a:r>
                      <a:r>
                        <a:rPr lang="en-US" sz="2400" dirty="0" err="1"/>
                        <a:t>accesate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 smtClean="0"/>
                        <a:t>apeland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la 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 cu &lt;</a:t>
                      </a:r>
                      <a:r>
                        <a:rPr lang="en-US" sz="2400" dirty="0" err="1"/>
                        <a:t>alt_nume</a:t>
                      </a:r>
                      <a:r>
                        <a:rPr lang="en-US" sz="2400" dirty="0"/>
                        <a:t>&gt;.&lt;</a:t>
                      </a:r>
                      <a:r>
                        <a:rPr lang="en-US" sz="2400" dirty="0" err="1"/>
                        <a:t>nume</a:t>
                      </a:r>
                      <a:r>
                        <a:rPr lang="en-US" sz="2400" dirty="0"/>
                        <a:t>&gt;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5147871"/>
                  </a:ext>
                </a:extLst>
              </a:tr>
              <a:tr h="522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from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 import &lt;nume1&gt;, &lt;nume2&gt;,…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Importa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numai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numele</a:t>
                      </a:r>
                      <a:r>
                        <a:rPr lang="en-US" sz="2400" dirty="0"/>
                        <a:t> &lt;nume1&gt;,&lt;nume2&gt;, </a:t>
                      </a:r>
                      <a:r>
                        <a:rPr lang="en-US" sz="2400" dirty="0" err="1"/>
                        <a:t>etc</a:t>
                      </a:r>
                      <a:r>
                        <a:rPr lang="en-US" sz="2400" dirty="0"/>
                        <a:t>, din &lt;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&gt;. </a:t>
                      </a:r>
                      <a:r>
                        <a:rPr lang="en-US" sz="2400" dirty="0" err="1"/>
                        <a:t>Numele</a:t>
                      </a:r>
                      <a:r>
                        <a:rPr lang="en-US" sz="2400" dirty="0"/>
                        <a:t> sunt </a:t>
                      </a:r>
                      <a:r>
                        <a:rPr lang="en-US" sz="2400" dirty="0" err="1"/>
                        <a:t>adugate</a:t>
                      </a:r>
                      <a:r>
                        <a:rPr lang="en-US" sz="2400" dirty="0"/>
                        <a:t> la </a:t>
                      </a:r>
                      <a:r>
                        <a:rPr lang="en-US" sz="2400" dirty="0" err="1"/>
                        <a:t>modul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apelant</a:t>
                      </a:r>
                      <a:r>
                        <a:rPr lang="en-US" sz="2400" dirty="0"/>
                        <a:t>, in </a:t>
                      </a:r>
                      <a:r>
                        <a:rPr lang="en-US" sz="2400" dirty="0" err="1"/>
                        <a:t>spatiu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nume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</a:t>
                      </a:r>
                      <a:r>
                        <a:rPr lang="en-US" sz="2400" dirty="0"/>
                        <a:t> pot fi </a:t>
                      </a:r>
                      <a:r>
                        <a:rPr lang="en-US" sz="2400" dirty="0" err="1"/>
                        <a:t>accesate</a:t>
                      </a:r>
                      <a:r>
                        <a:rPr lang="en-US" sz="2400" dirty="0"/>
                        <a:t> direct.</a:t>
                      </a:r>
                      <a:endParaRPr lang="fr-B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39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56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012EC16B-1EDF-4A25-80F8-F9A70599FDE7}"/>
              </a:ext>
            </a:extLst>
          </p:cNvPr>
          <p:cNvSpPr txBox="1">
            <a:spLocks/>
          </p:cNvSpPr>
          <p:nvPr/>
        </p:nvSpPr>
        <p:spPr>
          <a:xfrm>
            <a:off x="8969829" y="525093"/>
            <a:ext cx="3222171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smtClean="0"/>
              <a:t>Creare modul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4818"/>
          <a:stretch/>
        </p:blipFill>
        <p:spPr>
          <a:xfrm>
            <a:off x="195262" y="1545368"/>
            <a:ext cx="11801475" cy="284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1512"/>
          <a:stretch/>
        </p:blipFill>
        <p:spPr>
          <a:xfrm>
            <a:off x="295275" y="4624465"/>
            <a:ext cx="11601450" cy="22335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970" y="4477037"/>
            <a:ext cx="11996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8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883159"/>
            <a:ext cx="10376927" cy="29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35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8363"/>
          <a:stretch/>
        </p:blipFill>
        <p:spPr>
          <a:xfrm>
            <a:off x="0" y="1514007"/>
            <a:ext cx="12192000" cy="299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0" y="4660461"/>
            <a:ext cx="12192000" cy="20641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4507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8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0751"/>
          <a:stretch/>
        </p:blipFill>
        <p:spPr>
          <a:xfrm>
            <a:off x="0" y="1411432"/>
            <a:ext cx="12192000" cy="25892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400065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12" y="4105586"/>
            <a:ext cx="12192000" cy="1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48247</TotalTime>
  <Words>412</Words>
  <Application>Microsoft Office PowerPoint</Application>
  <PresentationFormat>Widescreen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PT Sans</vt:lpstr>
      <vt:lpstr>Verdana</vt:lpstr>
      <vt:lpstr>Office Theme</vt:lpstr>
      <vt:lpstr>PowerPoint Presentation</vt:lpstr>
      <vt:lpstr>Conținutul prelegerii</vt:lpstr>
      <vt:lpstr>Module</vt:lpstr>
      <vt:lpstr>Spatiu de nume</vt:lpstr>
      <vt:lpstr>Instructiuni de import a modulelor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Variabile speciale</vt:lpstr>
      <vt:lpstr>Variabila __name__</vt:lpstr>
      <vt:lpstr>Variabila __doc__</vt:lpstr>
      <vt:lpstr>Variabila __doc__</vt:lpstr>
      <vt:lpstr>Variabila __file__</vt:lpstr>
      <vt:lpstr>PowerPoint Presentation</vt:lpstr>
      <vt:lpstr>PowerPoint Presentation</vt:lpstr>
      <vt:lpstr>PowerPoint Presentation</vt:lpstr>
      <vt:lpstr>Clasificarea modulelor</vt:lpstr>
      <vt:lpstr>Functiile incorporate</vt:lpstr>
      <vt:lpstr>Module standard</vt:lpstr>
      <vt:lpstr>Modul math</vt:lpstr>
      <vt:lpstr>Module specializate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Ollessea</cp:lastModifiedBy>
  <cp:revision>2660</cp:revision>
  <cp:lastPrinted>2022-03-01T07:00:02Z</cp:lastPrinted>
  <dcterms:created xsi:type="dcterms:W3CDTF">2016-11-09T12:50:21Z</dcterms:created>
  <dcterms:modified xsi:type="dcterms:W3CDTF">2024-11-23T10:16:59Z</dcterms:modified>
</cp:coreProperties>
</file>