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99FF"/>
    <a:srgbClr val="3333FF"/>
    <a:srgbClr val="481B00"/>
    <a:srgbClr val="800000"/>
    <a:srgbClr val="CC3399"/>
    <a:srgbClr val="FCA82C"/>
    <a:srgbClr val="9EFF29"/>
    <a:srgbClr val="A4660C"/>
    <a:srgbClr val="952F69"/>
    <a:srgbClr val="FF85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4340" y="2403986"/>
            <a:ext cx="7989723" cy="146746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549596" y="4063188"/>
            <a:ext cx="7975483" cy="685791"/>
          </a:xfrm>
        </p:spPr>
        <p:txBody>
          <a:bodyPr>
            <a:normAutofit/>
          </a:bodyPr>
          <a:lstStyle>
            <a:lvl1pPr marL="0" indent="0" algn="l">
              <a:buNone/>
              <a:defRPr sz="2800" b="0" i="0">
                <a:solidFill>
                  <a:srgbClr val="3333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592" y="305450"/>
            <a:ext cx="8246070"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452716"/>
            <a:ext cx="8246070" cy="332111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319" y="465530"/>
            <a:ext cx="6704649" cy="725349"/>
          </a:xfrm>
        </p:spPr>
        <p:txBody>
          <a:bodyPr>
            <a:normAutofit/>
          </a:bodyPr>
          <a:lstStyle>
            <a:lvl1pPr algn="l">
              <a:defRPr sz="3600">
                <a:solidFill>
                  <a:srgbClr val="3333FF"/>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319" y="1229055"/>
            <a:ext cx="6704649"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1" y="330632"/>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33400"/>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05797"/>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33400"/>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05797"/>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728" y="2374491"/>
            <a:ext cx="8203575" cy="1533832"/>
          </a:xfrm>
        </p:spPr>
        <p:txBody>
          <a:bodyPr>
            <a:normAutofit/>
          </a:bodyPr>
          <a:lstStyle/>
          <a:p>
            <a:r>
              <a:rPr lang="en-US" sz="4000" dirty="0" err="1" smtClean="0"/>
              <a:t>Capitolul</a:t>
            </a:r>
            <a:r>
              <a:rPr lang="en-US" sz="4000" dirty="0" smtClean="0"/>
              <a:t> 9</a:t>
            </a:r>
            <a:br>
              <a:rPr lang="en-US" sz="4000" dirty="0" smtClean="0"/>
            </a:br>
            <a:r>
              <a:rPr lang="en-US" sz="4000" dirty="0" err="1" smtClean="0"/>
              <a:t>Rezolu</a:t>
            </a:r>
            <a:r>
              <a:rPr lang="ro-RO" sz="4000" dirty="0" smtClean="0"/>
              <a:t>ția adresei</a:t>
            </a:r>
            <a:endParaRPr lang="en-US" sz="4000" dirty="0"/>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2905" y="1409021"/>
            <a:ext cx="5234763" cy="3321050"/>
          </a:xfrm>
        </p:spPr>
      </p:pic>
      <p:sp>
        <p:nvSpPr>
          <p:cNvPr id="5" name="Прямоугольник 4"/>
          <p:cNvSpPr/>
          <p:nvPr/>
        </p:nvSpPr>
        <p:spPr>
          <a:xfrm>
            <a:off x="5602194" y="1278393"/>
            <a:ext cx="3618006" cy="4308872"/>
          </a:xfrm>
          <a:prstGeom prst="rect">
            <a:avLst/>
          </a:prstGeom>
        </p:spPr>
        <p:txBody>
          <a:bodyPr wrap="square">
            <a:spAutoFit/>
          </a:bodyPr>
          <a:lstStyle/>
          <a:p>
            <a:r>
              <a:rPr lang="ro-RO" sz="1700" b="1" dirty="0">
                <a:solidFill>
                  <a:schemeClr val="bg1"/>
                </a:solidFill>
              </a:rPr>
              <a:t>Figura ilustrează problema la trimiterea unui cadru către o altă gazdă de pe același segment pe o rețea IPv4.</a:t>
            </a:r>
          </a:p>
          <a:p>
            <a:pPr marL="285750" indent="-285750">
              <a:buFont typeface="Arial" panose="020B0604020202020204" pitchFamily="34" charset="0"/>
              <a:buChar char="•"/>
            </a:pPr>
            <a:r>
              <a:rPr lang="ro-RO" sz="1700" b="1" dirty="0" smtClean="0">
                <a:solidFill>
                  <a:schemeClr val="bg1"/>
                </a:solidFill>
              </a:rPr>
              <a:t>  Pentru </a:t>
            </a:r>
            <a:r>
              <a:rPr lang="ro-RO" sz="1700" b="1" dirty="0">
                <a:solidFill>
                  <a:schemeClr val="bg1"/>
                </a:solidFill>
              </a:rPr>
              <a:t>a trimite un pachet către o altă gazdă din aceeași rețea locală IPv4, o gazdă trebuie să cunoască adresa IPv4 și adresa MAC a dispozitivului de destinație. Adresele IPv4 de destinație ale dispozitivului sunt fie cunoscute, fie rezolvate după numele dispozitivului. Cu toate acestea, adresele MAC trebuie descoperite.</a:t>
            </a:r>
            <a:endParaRPr lang="ro-RO" sz="1700" b="1" dirty="0" smtClean="0">
              <a:solidFill>
                <a:schemeClr val="bg1"/>
              </a:solidFill>
            </a:endParaRPr>
          </a:p>
          <a:p>
            <a:r>
              <a:rPr lang="ro-RO" b="1" dirty="0">
                <a:solidFill>
                  <a:schemeClr val="bg1"/>
                </a:solidFill>
              </a:rPr>
              <a:t/>
            </a:r>
            <a:br>
              <a:rPr lang="ro-RO" b="1" dirty="0">
                <a:solidFill>
                  <a:schemeClr val="bg1"/>
                </a:solidFill>
              </a:rPr>
            </a:br>
            <a:endParaRPr lang="ro-RO" b="1" dirty="0">
              <a:solidFill>
                <a:schemeClr val="bg1"/>
              </a:solidFill>
            </a:endParaRPr>
          </a:p>
        </p:txBody>
      </p:sp>
      <p:sp>
        <p:nvSpPr>
          <p:cNvPr id="7" name="Прямоугольник 6"/>
          <p:cNvSpPr/>
          <p:nvPr/>
        </p:nvSpPr>
        <p:spPr>
          <a:xfrm>
            <a:off x="212905" y="4760318"/>
            <a:ext cx="1800493"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Noroc Dumitru</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4167819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4000" dirty="0"/>
              <a:t>Funcții ARP</a:t>
            </a:r>
          </a:p>
        </p:txBody>
      </p:sp>
      <p:sp>
        <p:nvSpPr>
          <p:cNvPr id="3" name="Объект 2"/>
          <p:cNvSpPr>
            <a:spLocks noGrp="1"/>
          </p:cNvSpPr>
          <p:nvPr>
            <p:ph idx="1"/>
          </p:nvPr>
        </p:nvSpPr>
        <p:spPr/>
        <p:txBody>
          <a:bodyPr>
            <a:normAutofit fontScale="70000" lnSpcReduction="20000"/>
          </a:bodyPr>
          <a:lstStyle/>
          <a:p>
            <a:pPr marL="0" indent="0">
              <a:buNone/>
            </a:pPr>
            <a:r>
              <a:rPr lang="ro-RO" dirty="0"/>
              <a:t>Când un pachet este trimis la stratul de legătură de date pentru a fi încapsulat într-un cadru Ethernet, dispozitivul se referă la un tabel din memoria sa pentru a găsi adresa MAC care este mapată la adresa IPv4. Acest tabel este stocat temporar în memoria RAM și se numește tabelul ARP sau cache-ul ARP.</a:t>
            </a:r>
          </a:p>
          <a:p>
            <a:r>
              <a:rPr lang="ro-RO" dirty="0"/>
              <a:t>Dispozitivul expeditor va căuta în tabelul său ARP o adresă IPv4 de destinație și o adresă MAC corespunzătoare.</a:t>
            </a:r>
          </a:p>
          <a:p>
            <a:r>
              <a:rPr lang="ro-RO" dirty="0"/>
              <a:t>Dacă adresa IPv4 de destinație a pachetului se află în aceeași rețea cu adresa IPv4 sursă, dispozitivul va căuta în tabelul ARP adresa IPv4 de destinație.</a:t>
            </a:r>
          </a:p>
          <a:p>
            <a:r>
              <a:rPr lang="ro-RO" dirty="0"/>
              <a:t>Dacă adresa IPv4 de destinație se află într-o rețea diferită de adresa IPv4 sursă, dispozitivul va căuta în tabelul ARP adresa IPv4 a gateway-ului implicit.</a:t>
            </a:r>
          </a:p>
          <a:p>
            <a:pPr marL="0" indent="0">
              <a:buNone/>
            </a:pPr>
            <a:endParaRPr lang="ro-RO" dirty="0"/>
          </a:p>
        </p:txBody>
      </p:sp>
      <p:sp>
        <p:nvSpPr>
          <p:cNvPr id="4" name="Прямоугольник 3"/>
          <p:cNvSpPr/>
          <p:nvPr/>
        </p:nvSpPr>
        <p:spPr>
          <a:xfrm>
            <a:off x="166553" y="4760318"/>
            <a:ext cx="1813317" cy="332912"/>
          </a:xfrm>
          <a:prstGeom prst="rect">
            <a:avLst/>
          </a:prstGeom>
        </p:spPr>
        <p:txBody>
          <a:bodyPr wrap="none">
            <a:spAutoFit/>
          </a:bodyPr>
          <a:lstStyle/>
          <a:p>
            <a:pPr lvl="0">
              <a:lnSpc>
                <a:spcPct val="105000"/>
              </a:lnSpc>
              <a:spcBef>
                <a:spcPts val="1200"/>
              </a:spcBef>
              <a:spcAft>
                <a:spcPts val="1200"/>
              </a:spcAft>
            </a:pPr>
            <a:r>
              <a:rPr lang="en-US" sz="1600" b="1" dirty="0" err="1" smtClean="0">
                <a:solidFill>
                  <a:schemeClr val="tx2">
                    <a:lumMod val="75000"/>
                  </a:schemeClr>
                </a:solidFill>
                <a:latin typeface="Montserrat"/>
                <a:ea typeface="Montserrat"/>
                <a:cs typeface="Montserrat"/>
                <a:sym typeface="Montserrat"/>
              </a:rPr>
              <a:t>Rachieru</a:t>
            </a:r>
            <a:r>
              <a:rPr lang="en-US" sz="1600" b="1" dirty="0" smtClean="0">
                <a:solidFill>
                  <a:schemeClr val="tx2">
                    <a:lumMod val="75000"/>
                  </a:schemeClr>
                </a:solidFill>
                <a:latin typeface="Montserrat"/>
                <a:ea typeface="Montserrat"/>
                <a:cs typeface="Montserrat"/>
                <a:sym typeface="Montserrat"/>
              </a:rPr>
              <a:t> Roman</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2527704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4000" dirty="0"/>
              <a:t>Cerere ARP</a:t>
            </a:r>
          </a:p>
        </p:txBody>
      </p:sp>
      <p:sp>
        <p:nvSpPr>
          <p:cNvPr id="3" name="Объект 2"/>
          <p:cNvSpPr>
            <a:spLocks noGrp="1"/>
          </p:cNvSpPr>
          <p:nvPr>
            <p:ph idx="1"/>
          </p:nvPr>
        </p:nvSpPr>
        <p:spPr/>
        <p:txBody>
          <a:bodyPr>
            <a:normAutofit fontScale="70000" lnSpcReduction="20000"/>
          </a:bodyPr>
          <a:lstStyle/>
          <a:p>
            <a:pPr marL="0" indent="0">
              <a:buNone/>
            </a:pPr>
            <a:r>
              <a:rPr lang="ro-RO" dirty="0"/>
              <a:t>O cerere ARP este trimisă atunci când un dispozitiv trebuie să determine adresa MAC care este asociată cu o adresă IPv4 și nu are o intrare pentru adresa IPv4 în tabelul său ARP.</a:t>
            </a:r>
          </a:p>
          <a:p>
            <a:pPr marL="0" indent="0">
              <a:buNone/>
            </a:pPr>
            <a:r>
              <a:rPr lang="ro-RO" dirty="0"/>
              <a:t>Mesajele ARP sunt încapsulate direct într-un cadru Ethernet. Nu există antet IPv4. Cererea ARP este încapsulată într-un cadru Ethernet folosind următoarele informații despre antet:</a:t>
            </a:r>
          </a:p>
          <a:p>
            <a:r>
              <a:rPr lang="ro-RO" b="1" dirty="0">
                <a:solidFill>
                  <a:srgbClr val="6699FF"/>
                </a:solidFill>
              </a:rPr>
              <a:t>Adresă MAC de destinație</a:t>
            </a:r>
            <a:r>
              <a:rPr lang="ro-RO" dirty="0"/>
              <a:t> - Aceasta este o adresă de difuzare FF-FF-FF-FF-FF-FF care necesită toate NIC Ethernet de pe LAN pentru a accepta și procesa cererea ARP.</a:t>
            </a:r>
          </a:p>
          <a:p>
            <a:r>
              <a:rPr lang="ro-RO" b="1" dirty="0">
                <a:solidFill>
                  <a:srgbClr val="6699FF"/>
                </a:solidFill>
              </a:rPr>
              <a:t>Adresa MAC sursă</a:t>
            </a:r>
            <a:r>
              <a:rPr lang="ro-RO" dirty="0"/>
              <a:t> - Aceasta este adresa MAC a expeditorului cererii ARP.</a:t>
            </a:r>
          </a:p>
          <a:p>
            <a:r>
              <a:rPr lang="ro-RO" b="1" dirty="0">
                <a:solidFill>
                  <a:srgbClr val="6699FF"/>
                </a:solidFill>
              </a:rPr>
              <a:t>Tip</a:t>
            </a:r>
            <a:r>
              <a:rPr lang="ro-RO" dirty="0"/>
              <a:t> - Mesajele ARP au un câmp de tip 0x806. Aceasta informează NIC-ul receptor că porțiunea de date a cadrului trebuie transmisă procesului ARP.</a:t>
            </a:r>
          </a:p>
          <a:p>
            <a:endParaRPr lang="ro-RO" dirty="0"/>
          </a:p>
        </p:txBody>
      </p:sp>
      <p:sp>
        <p:nvSpPr>
          <p:cNvPr id="4" name="Прямоугольник 3"/>
          <p:cNvSpPr/>
          <p:nvPr/>
        </p:nvSpPr>
        <p:spPr>
          <a:xfrm>
            <a:off x="112124" y="4774389"/>
            <a:ext cx="1813317" cy="899221"/>
          </a:xfrm>
          <a:prstGeom prst="rect">
            <a:avLst/>
          </a:prstGeom>
        </p:spPr>
        <p:txBody>
          <a:bodyPr wrap="none">
            <a:spAutoFit/>
          </a:bodyPr>
          <a:lstStyle/>
          <a:p>
            <a:pPr>
              <a:lnSpc>
                <a:spcPct val="105000"/>
              </a:lnSpc>
              <a:spcBef>
                <a:spcPts val="1200"/>
              </a:spcBef>
              <a:spcAft>
                <a:spcPts val="1200"/>
              </a:spcAft>
            </a:pPr>
            <a:r>
              <a:rPr lang="en-US" sz="1600" b="1" dirty="0" err="1">
                <a:solidFill>
                  <a:schemeClr val="tx2">
                    <a:lumMod val="75000"/>
                  </a:schemeClr>
                </a:solidFill>
                <a:latin typeface="Montserrat"/>
                <a:ea typeface="Montserrat"/>
                <a:cs typeface="Montserrat"/>
                <a:sym typeface="Montserrat"/>
              </a:rPr>
              <a:t>Rachieru</a:t>
            </a:r>
            <a:r>
              <a:rPr lang="en-US" sz="1600" b="1" dirty="0">
                <a:solidFill>
                  <a:schemeClr val="tx2">
                    <a:lumMod val="75000"/>
                  </a:schemeClr>
                </a:solidFill>
                <a:latin typeface="Montserrat"/>
                <a:ea typeface="Montserrat"/>
                <a:cs typeface="Montserrat"/>
                <a:sym typeface="Montserrat"/>
              </a:rPr>
              <a:t> Roman</a:t>
            </a:r>
            <a:endParaRPr lang="ro-RO" sz="1600" b="1" dirty="0">
              <a:solidFill>
                <a:schemeClr val="tx2">
                  <a:lumMod val="75000"/>
                </a:schemeClr>
              </a:solidFill>
              <a:latin typeface="Montserrat"/>
              <a:ea typeface="Montserrat"/>
              <a:cs typeface="Montserrat"/>
              <a:sym typeface="Montserrat"/>
            </a:endParaRPr>
          </a:p>
          <a:p>
            <a:pPr lvl="0">
              <a:lnSpc>
                <a:spcPct val="105000"/>
              </a:lnSpc>
              <a:spcBef>
                <a:spcPts val="1200"/>
              </a:spcBef>
              <a:spcAft>
                <a:spcPts val="1200"/>
              </a:spcAft>
            </a:pP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265598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Operațiune ARP - Răspuns ARP</a:t>
            </a:r>
          </a:p>
        </p:txBody>
      </p:sp>
      <p:sp>
        <p:nvSpPr>
          <p:cNvPr id="3" name="Объект 2"/>
          <p:cNvSpPr>
            <a:spLocks noGrp="1"/>
          </p:cNvSpPr>
          <p:nvPr>
            <p:ph idx="1"/>
          </p:nvPr>
        </p:nvSpPr>
        <p:spPr/>
        <p:txBody>
          <a:bodyPr>
            <a:normAutofit fontScale="77500" lnSpcReduction="20000"/>
          </a:bodyPr>
          <a:lstStyle/>
          <a:p>
            <a:pPr marL="0" indent="0">
              <a:buNone/>
            </a:pPr>
            <a:r>
              <a:rPr lang="ro-RO" dirty="0"/>
              <a:t>Numai dispozitivul cu adresa IPv4 țintă asociată cu cererea ARP va răspunde cu un răspuns ARP. Răspunsul ARP este încapsulat într-un cadru Ethernet folosind următoarele informații despre antet:</a:t>
            </a:r>
          </a:p>
          <a:p>
            <a:endParaRPr lang="ro-RO" dirty="0"/>
          </a:p>
          <a:p>
            <a:r>
              <a:rPr lang="ro-RO" dirty="0">
                <a:solidFill>
                  <a:srgbClr val="6699FF"/>
                </a:solidFill>
              </a:rPr>
              <a:t>Adresa MAC de destinație </a:t>
            </a:r>
            <a:r>
              <a:rPr lang="ro-RO" dirty="0"/>
              <a:t>- Aceasta este adresa MAC a expeditorului cererii ARP.</a:t>
            </a:r>
          </a:p>
          <a:p>
            <a:r>
              <a:rPr lang="ro-RO" dirty="0">
                <a:solidFill>
                  <a:srgbClr val="6699FF"/>
                </a:solidFill>
              </a:rPr>
              <a:t>Adresa MAC sursă </a:t>
            </a:r>
            <a:r>
              <a:rPr lang="ro-RO" dirty="0"/>
              <a:t>- Aceasta este adresa MAC a expeditorului răspunsului ARP.</a:t>
            </a:r>
          </a:p>
          <a:p>
            <a:r>
              <a:rPr lang="ro-RO" dirty="0">
                <a:solidFill>
                  <a:srgbClr val="6699FF"/>
                </a:solidFill>
              </a:rPr>
              <a:t>Tip</a:t>
            </a:r>
            <a:r>
              <a:rPr lang="ro-RO" dirty="0"/>
              <a:t> - Mesajele ARP au un câmp de tip 0x806. Aceasta informează NIC-ul receptor că porțiunea de date a cadrului trebuie transmisă procesului ARP.</a:t>
            </a:r>
          </a:p>
        </p:txBody>
      </p:sp>
      <p:sp>
        <p:nvSpPr>
          <p:cNvPr id="4" name="Прямоугольник 3"/>
          <p:cNvSpPr/>
          <p:nvPr/>
        </p:nvSpPr>
        <p:spPr>
          <a:xfrm>
            <a:off x="0" y="4760318"/>
            <a:ext cx="2227918"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Șalamai Alexandra</a:t>
            </a:r>
          </a:p>
        </p:txBody>
      </p:sp>
    </p:spTree>
    <p:extLst>
      <p:ext uri="{BB962C8B-B14F-4D97-AF65-F5344CB8AC3E}">
        <p14:creationId xmlns:p14="http://schemas.microsoft.com/office/powerpoint/2010/main" xmlns="" val="84690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o-RO" dirty="0" smtClean="0"/>
              <a:t>Dacă </a:t>
            </a:r>
            <a:r>
              <a:rPr lang="ro-RO" dirty="0"/>
              <a:t>niciun dispozitiv nu răspunde la solicitarea ARP, pachetul este abandonat deoarece nu poate fi creat un cadru.</a:t>
            </a:r>
          </a:p>
          <a:p>
            <a:endParaRPr lang="ro-RO" dirty="0"/>
          </a:p>
          <a:p>
            <a:r>
              <a:rPr lang="ro-RO" dirty="0"/>
              <a:t>Intrările din tabelul ARP sunt marcate cu ora. Dacă un dispozitiv nu primește un cadru de la un anumit dispozitiv înainte de expirarea marcajului de timp, intrarea pentru acest dispozitiv este eliminată din tabelul ARP.</a:t>
            </a:r>
          </a:p>
          <a:p>
            <a:endParaRPr lang="ro-RO" dirty="0"/>
          </a:p>
          <a:p>
            <a:r>
              <a:rPr lang="ro-RO" dirty="0"/>
              <a:t>În plus, intrările de hărți statice pot fi introduse într-un tabel ARP, dar acest lucru se face rar. Intrările de tabel ARP statice nu expiră în timp și trebuie eliminate manual.</a:t>
            </a:r>
          </a:p>
        </p:txBody>
      </p:sp>
      <p:sp>
        <p:nvSpPr>
          <p:cNvPr id="4" name="Прямоугольник 3"/>
          <p:cNvSpPr/>
          <p:nvPr/>
        </p:nvSpPr>
        <p:spPr>
          <a:xfrm>
            <a:off x="0" y="4773831"/>
            <a:ext cx="2227918"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Șalamai Alexandra</a:t>
            </a:r>
          </a:p>
        </p:txBody>
      </p:sp>
    </p:spTree>
    <p:extLst>
      <p:ext uri="{BB962C8B-B14F-4D97-AF65-F5344CB8AC3E}">
        <p14:creationId xmlns:p14="http://schemas.microsoft.com/office/powerpoint/2010/main" xmlns="" val="272830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Tabelele ARP pe dispozitivele de rețea</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4031" y="1330846"/>
            <a:ext cx="6067425" cy="1133475"/>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031" y="2638493"/>
            <a:ext cx="3588883" cy="2395179"/>
          </a:xfrm>
          <a:prstGeom prst="rect">
            <a:avLst/>
          </a:prstGeom>
        </p:spPr>
      </p:pic>
      <p:sp>
        <p:nvSpPr>
          <p:cNvPr id="6" name="Rectangle 1"/>
          <p:cNvSpPr>
            <a:spLocks noChangeArrowheads="1"/>
          </p:cNvSpPr>
          <p:nvPr/>
        </p:nvSpPr>
        <p:spPr bwMode="auto">
          <a:xfrm>
            <a:off x="6375628" y="1208302"/>
            <a:ext cx="2768372" cy="1843994"/>
          </a:xfrm>
          <a:prstGeom prst="rect">
            <a:avLst/>
          </a:prstGeom>
          <a:noFill/>
          <a:ln>
            <a:noFill/>
          </a:ln>
          <a:effec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mn-lt"/>
              </a:rPr>
              <a:t>Pe un router Cisco, comanda show ip arp este utilizată pentru a afișa tabelul ARP, așa cum se arată în figură.</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100" b="0" i="0" u="none" strike="noStrike" cap="none" normalizeH="0" baseline="0" dirty="0" smtClean="0">
                <a:ln>
                  <a:noFill/>
                </a:ln>
                <a:solidFill>
                  <a:srgbClr val="DFDFDF"/>
                </a:solidFill>
                <a:effectLst/>
                <a:latin typeface="Arial Unicode MS" panose="020B0604020202020204" pitchFamily="34" charset="-128"/>
              </a:rPr>
              <a:t/>
            </a:r>
            <a:br>
              <a:rPr kumimoji="0" lang="ro-RO" altLang="ro-RO" sz="1100" b="0" i="0" u="none" strike="noStrike" cap="none" normalizeH="0" baseline="0" dirty="0" smtClean="0">
                <a:ln>
                  <a:noFill/>
                </a:ln>
                <a:solidFill>
                  <a:srgbClr val="DFDFDF"/>
                </a:solidFill>
                <a:effectLst/>
                <a:latin typeface="Arial Unicode MS" panose="020B0604020202020204" pitchFamily="34" charset="-128"/>
              </a:rPr>
            </a:br>
            <a:endParaRPr kumimoji="0" lang="ro-RO" altLang="ro-RO"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4005943" y="2638493"/>
            <a:ext cx="1694771" cy="2721157"/>
          </a:xfrm>
          <a:prstGeom prst="rect">
            <a:avLst/>
          </a:prstGeom>
          <a:noFill/>
          <a:ln w="9525">
            <a:noFill/>
            <a:miter lim="800000"/>
            <a:headEnd/>
            <a:tailEnd/>
          </a:ln>
          <a:effectLst/>
        </p:spPr>
        <p:txBody>
          <a:bodyPr vert="horz" wrap="square" lIns="0" tIns="15870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600" b="1" i="0" u="none" strike="noStrike" cap="none" normalizeH="0" baseline="0" dirty="0" smtClean="0">
                <a:ln>
                  <a:noFill/>
                </a:ln>
                <a:solidFill>
                  <a:schemeClr val="bg1"/>
                </a:solidFill>
                <a:effectLst/>
                <a:latin typeface="+mn-lt"/>
              </a:rPr>
              <a:t>Pe un computer Windows 10, comanda arp –a este utilizată pentru a afișa tabelul ARP, așa cum se arată în figură.</a:t>
            </a:r>
            <a:endParaRPr kumimoji="0" lang="ro-RO" altLang="ro-RO" sz="1200" b="1" i="0" u="none" strike="noStrike" cap="none" normalizeH="0" baseline="0" dirty="0" smtClean="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000" b="1" i="0" u="none" strike="noStrike" cap="none" normalizeH="0" baseline="0" dirty="0" smtClean="0">
                <a:ln>
                  <a:noFill/>
                </a:ln>
                <a:solidFill>
                  <a:schemeClr val="bg1"/>
                </a:solidFill>
                <a:effectLst/>
                <a:latin typeface="+mn-lt"/>
              </a:rPr>
              <a:t/>
            </a:r>
            <a:br>
              <a:rPr kumimoji="0" lang="ro-RO" altLang="ro-RO" sz="1000" b="1" i="0" u="none" strike="noStrike" cap="none" normalizeH="0" baseline="0" dirty="0" smtClean="0">
                <a:ln>
                  <a:noFill/>
                </a:ln>
                <a:solidFill>
                  <a:schemeClr val="bg1"/>
                </a:solidFill>
                <a:effectLst/>
                <a:latin typeface="+mn-lt"/>
              </a:rPr>
            </a:br>
            <a:endParaRPr kumimoji="0" lang="ro-RO" altLang="ro-RO" sz="1800" b="1" i="0" u="none" strike="noStrike" cap="none" normalizeH="0" baseline="0" dirty="0" smtClean="0">
              <a:ln>
                <a:noFill/>
              </a:ln>
              <a:solidFill>
                <a:schemeClr val="bg1"/>
              </a:solidFill>
              <a:effectLst/>
              <a:latin typeface="+mn-lt"/>
            </a:endParaRPr>
          </a:p>
        </p:txBody>
      </p:sp>
      <p:sp>
        <p:nvSpPr>
          <p:cNvPr id="9" name="Прямоугольник 8"/>
          <p:cNvSpPr/>
          <p:nvPr/>
        </p:nvSpPr>
        <p:spPr>
          <a:xfrm>
            <a:off x="7333355" y="4670624"/>
            <a:ext cx="1561133" cy="363048"/>
          </a:xfrm>
          <a:prstGeom prst="rect">
            <a:avLst/>
          </a:prstGeom>
        </p:spPr>
        <p:txBody>
          <a:bodyPr wrap="none">
            <a:spAutoFit/>
          </a:bodyPr>
          <a:lstStyle/>
          <a:p>
            <a:pPr lvl="0">
              <a:lnSpc>
                <a:spcPct val="105000"/>
              </a:lnSpc>
              <a:spcBef>
                <a:spcPts val="1200"/>
              </a:spcBef>
              <a:spcAft>
                <a:spcPts val="1200"/>
              </a:spcAft>
            </a:pPr>
            <a:r>
              <a:rPr lang="ro-RO" b="1" dirty="0" smtClean="0">
                <a:solidFill>
                  <a:schemeClr val="tx2">
                    <a:lumMod val="75000"/>
                  </a:schemeClr>
                </a:solidFill>
                <a:latin typeface="Montserrat"/>
                <a:ea typeface="Montserrat"/>
                <a:cs typeface="Montserrat"/>
                <a:sym typeface="Montserrat"/>
              </a:rPr>
              <a:t>Verdeș Artur</a:t>
            </a:r>
            <a:endParaRPr lang="ro-RO"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275359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a:t>Eliminarea intrărilor dintr-un tabel ARP</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669347" y="1506992"/>
            <a:ext cx="5397595" cy="3321050"/>
          </a:xfrm>
        </p:spPr>
      </p:pic>
      <p:sp>
        <p:nvSpPr>
          <p:cNvPr id="5" name="Прямоугольник 4"/>
          <p:cNvSpPr/>
          <p:nvPr/>
        </p:nvSpPr>
        <p:spPr>
          <a:xfrm>
            <a:off x="87085" y="1357848"/>
            <a:ext cx="3582262" cy="3785652"/>
          </a:xfrm>
          <a:prstGeom prst="rect">
            <a:avLst/>
          </a:prstGeom>
        </p:spPr>
        <p:txBody>
          <a:bodyPr wrap="square">
            <a:spAutoFit/>
          </a:bodyPr>
          <a:lstStyle/>
          <a:p>
            <a:r>
              <a:rPr lang="ro-RO" sz="2000" b="1" dirty="0">
                <a:solidFill>
                  <a:schemeClr val="bg1"/>
                </a:solidFill>
              </a:rPr>
              <a:t>Pentru fiecare dispozitiv, un temporizator cache ARP elimină intrările ARP care nu au fost utilizate pentru o perioadă de timp specificată. Orele diferă în funcție de sistemul de operare al dispozitivului. De exemplu, sistemele de operare Windows mai noi stochează intrări de tabel ARP între 15 și 45 de secunde, așa cum se ilustrează în figură.</a:t>
            </a:r>
          </a:p>
        </p:txBody>
      </p:sp>
      <p:sp>
        <p:nvSpPr>
          <p:cNvPr id="6" name="Прямоугольник 5"/>
          <p:cNvSpPr/>
          <p:nvPr/>
        </p:nvSpPr>
        <p:spPr>
          <a:xfrm>
            <a:off x="7582867" y="4794180"/>
            <a:ext cx="1561133"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Verdeș Artur</a:t>
            </a:r>
          </a:p>
        </p:txBody>
      </p:sp>
    </p:spTree>
    <p:extLst>
      <p:ext uri="{BB962C8B-B14F-4D97-AF65-F5344CB8AC3E}">
        <p14:creationId xmlns:p14="http://schemas.microsoft.com/office/powerpoint/2010/main" xmlns="" val="91449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o-RO" sz="4000" dirty="0">
                <a:effectLst/>
              </a:rPr>
              <a:t>Mesaje IPv6 Neighbor Discovery</a:t>
            </a:r>
            <a:br>
              <a:rPr lang="ro-RO" sz="4000" dirty="0">
                <a:effectLst/>
              </a:rPr>
            </a:br>
            <a:endParaRPr lang="ro-RO" sz="4000" dirty="0"/>
          </a:p>
        </p:txBody>
      </p:sp>
      <p:sp>
        <p:nvSpPr>
          <p:cNvPr id="3" name="Объект 2"/>
          <p:cNvSpPr>
            <a:spLocks noGrp="1"/>
          </p:cNvSpPr>
          <p:nvPr>
            <p:ph idx="1"/>
          </p:nvPr>
        </p:nvSpPr>
        <p:spPr/>
        <p:txBody>
          <a:bodyPr>
            <a:normAutofit fontScale="70000" lnSpcReduction="20000"/>
          </a:bodyPr>
          <a:lstStyle/>
          <a:p>
            <a:r>
              <a:rPr lang="ro-RO" dirty="0"/>
              <a:t>Protocolul IPv6 Neighbor Discovery este uneori denumit ND sau NDP. În acest curs, ne vom referi la acesta ca ND. ND oferă rezolvarea adreselor, descoperirea routerului și servicii de redirecționare pentru IPv6 utilizând ICMPv6. ICMPv6 ND folosește cinci mesaje ICMPv6 pentru a efectua aceste servicii:</a:t>
            </a:r>
          </a:p>
          <a:p>
            <a:endParaRPr lang="ro-RO" dirty="0"/>
          </a:p>
          <a:p>
            <a:r>
              <a:rPr lang="ro-RO" dirty="0"/>
              <a:t>Mesaje de solicitare a vecinilor</a:t>
            </a:r>
          </a:p>
          <a:p>
            <a:r>
              <a:rPr lang="ro-RO" dirty="0"/>
              <a:t>Mesaje publicitare vecine</a:t>
            </a:r>
          </a:p>
          <a:p>
            <a:r>
              <a:rPr lang="ro-RO" dirty="0"/>
              <a:t>Mesaje de solicitare a routerului</a:t>
            </a:r>
          </a:p>
          <a:p>
            <a:r>
              <a:rPr lang="ro-RO" dirty="0"/>
              <a:t>Mesaje publicitare router</a:t>
            </a:r>
          </a:p>
          <a:p>
            <a:r>
              <a:rPr lang="ro-RO" dirty="0"/>
              <a:t>Redirecționați mesaju</a:t>
            </a:r>
          </a:p>
        </p:txBody>
      </p:sp>
      <p:sp>
        <p:nvSpPr>
          <p:cNvPr id="4" name="Прямоугольник 3"/>
          <p:cNvSpPr/>
          <p:nvPr/>
        </p:nvSpPr>
        <p:spPr>
          <a:xfrm>
            <a:off x="7582867" y="4760318"/>
            <a:ext cx="1561133"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Verdeș Artur</a:t>
            </a:r>
          </a:p>
        </p:txBody>
      </p:sp>
    </p:spTree>
    <p:extLst>
      <p:ext uri="{BB962C8B-B14F-4D97-AF65-F5344CB8AC3E}">
        <p14:creationId xmlns:p14="http://schemas.microsoft.com/office/powerpoint/2010/main" xmlns="" val="1851812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1435" y="1417638"/>
            <a:ext cx="5028612" cy="1739219"/>
          </a:xfrm>
        </p:spPr>
      </p:pic>
      <p:sp>
        <p:nvSpPr>
          <p:cNvPr id="5" name="Прямоугольник 4"/>
          <p:cNvSpPr/>
          <p:nvPr/>
        </p:nvSpPr>
        <p:spPr>
          <a:xfrm>
            <a:off x="5477797" y="1197195"/>
            <a:ext cx="3351439" cy="2308324"/>
          </a:xfrm>
          <a:prstGeom prst="rect">
            <a:avLst/>
          </a:prstGeom>
        </p:spPr>
        <p:txBody>
          <a:bodyPr wrap="square">
            <a:spAutoFit/>
          </a:bodyPr>
          <a:lstStyle/>
          <a:p>
            <a:r>
              <a:rPr lang="ro-RO" b="1" dirty="0">
                <a:solidFill>
                  <a:schemeClr val="bg1"/>
                </a:solidFill>
              </a:rPr>
              <a:t>Solicitări Neighbor și Mesaje Neighbor Advertisement sunt utilizate pentru mesaje de la dispozitiv la dispozitiv, cum ar fi rezoluția adreselor (similar cu ARP pentru IPv4). Dispozitivele includ atât computerele gazdă, cât și routerele.</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97230" y="3418433"/>
            <a:ext cx="4738835" cy="1632857"/>
          </a:xfrm>
          <a:prstGeom prst="rect">
            <a:avLst/>
          </a:prstGeom>
        </p:spPr>
      </p:pic>
      <p:sp>
        <p:nvSpPr>
          <p:cNvPr id="8" name="Прямоугольник 7"/>
          <p:cNvSpPr/>
          <p:nvPr/>
        </p:nvSpPr>
        <p:spPr>
          <a:xfrm>
            <a:off x="232928" y="3156857"/>
            <a:ext cx="4064302" cy="2031325"/>
          </a:xfrm>
          <a:prstGeom prst="rect">
            <a:avLst/>
          </a:prstGeom>
        </p:spPr>
        <p:txBody>
          <a:bodyPr wrap="square">
            <a:spAutoFit/>
          </a:bodyPr>
          <a:lstStyle/>
          <a:p>
            <a:r>
              <a:rPr lang="ro-RO" b="1" dirty="0">
                <a:solidFill>
                  <a:schemeClr val="bg1"/>
                </a:solidFill>
              </a:rPr>
              <a:t>Solicitarea routerului și mesajele publicitare pentru router sunt destinate mesageriei între dispozitive și routere. De obicei, descoperirea routerului este utilizată pentru alocarea dinamică a adresei și autoconfigurarea adresei fără stat (SLAAC).</a:t>
            </a:r>
          </a:p>
        </p:txBody>
      </p:sp>
      <p:sp>
        <p:nvSpPr>
          <p:cNvPr id="9" name="Прямоугольник 8"/>
          <p:cNvSpPr/>
          <p:nvPr/>
        </p:nvSpPr>
        <p:spPr>
          <a:xfrm>
            <a:off x="2212306" y="4780452"/>
            <a:ext cx="2027030" cy="383182"/>
          </a:xfrm>
          <a:prstGeom prst="rect">
            <a:avLst/>
          </a:prstGeom>
        </p:spPr>
        <p:txBody>
          <a:bodyPr wrap="none">
            <a:spAutoFit/>
          </a:bodyPr>
          <a:lstStyle/>
          <a:p>
            <a:pPr lvl="0">
              <a:lnSpc>
                <a:spcPct val="105000"/>
              </a:lnSpc>
              <a:spcBef>
                <a:spcPts val="1200"/>
              </a:spcBef>
              <a:spcAft>
                <a:spcPts val="1200"/>
              </a:spcAft>
            </a:pPr>
            <a:r>
              <a:rPr lang="en-US" b="1" dirty="0" err="1" smtClean="0">
                <a:solidFill>
                  <a:schemeClr val="tx2">
                    <a:lumMod val="75000"/>
                  </a:schemeClr>
                </a:solidFill>
                <a:latin typeface="Montserrat"/>
                <a:ea typeface="Montserrat"/>
                <a:cs typeface="Montserrat"/>
                <a:sym typeface="Montserrat"/>
              </a:rPr>
              <a:t>Turcule</a:t>
            </a:r>
            <a:r>
              <a:rPr lang="ro-RO" b="1" dirty="0" smtClean="0">
                <a:solidFill>
                  <a:schemeClr val="tx2">
                    <a:lumMod val="75000"/>
                  </a:schemeClr>
                </a:solidFill>
                <a:latin typeface="Montserrat"/>
                <a:ea typeface="Montserrat"/>
                <a:cs typeface="Montserrat"/>
                <a:sym typeface="Montserrat"/>
              </a:rPr>
              <a:t>ț Dumitru</a:t>
            </a:r>
            <a:endParaRPr lang="ro-RO"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4047146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IPv6 Neighbor Discovery - </a:t>
            </a:r>
            <a:r>
              <a:rPr lang="en-US" sz="4000" dirty="0" err="1"/>
              <a:t>Rezoluție</a:t>
            </a:r>
            <a:r>
              <a:rPr lang="en-US" sz="4000" dirty="0"/>
              <a:t> </a:t>
            </a:r>
            <a:r>
              <a:rPr lang="en-US" sz="4000" dirty="0" err="1"/>
              <a:t>adresă</a:t>
            </a:r>
            <a:endParaRPr lang="ro-RO" sz="4000" dirty="0"/>
          </a:p>
        </p:txBody>
      </p:sp>
      <p:sp>
        <p:nvSpPr>
          <p:cNvPr id="3" name="Объект 2"/>
          <p:cNvSpPr>
            <a:spLocks noGrp="1"/>
          </p:cNvSpPr>
          <p:nvPr>
            <p:ph idx="1"/>
          </p:nvPr>
        </p:nvSpPr>
        <p:spPr>
          <a:xfrm>
            <a:off x="441592" y="1724858"/>
            <a:ext cx="2900322" cy="3554713"/>
          </a:xfrm>
        </p:spPr>
        <p:txBody>
          <a:bodyPr>
            <a:normAutofit fontScale="55000" lnSpcReduction="20000"/>
          </a:bodyPr>
          <a:lstStyle/>
          <a:p>
            <a:r>
              <a:rPr lang="ro-RO" b="1" dirty="0"/>
              <a:t>La fel ca ARP pentru IPv4, dispozitivele IPv6 folosesc IPv6 ND pentru a determina adresa MAC a unui dispozitiv care are o adresă IPv6 cunoscută.</a:t>
            </a:r>
          </a:p>
          <a:p>
            <a:endParaRPr lang="ro-RO" b="1" dirty="0"/>
          </a:p>
          <a:p>
            <a:r>
              <a:rPr lang="ro-RO" b="1" dirty="0"/>
              <a:t>Mesajele ICMPv6 Neighbor Solicitation și Neighbor Advertisement sunt utilizate pentru rezoluția adresei MAC. Acest lucru este similar cu solicitările ARP și răspunsurile ARP utilizate de ARP pentru IPv4</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83639" y="1433929"/>
            <a:ext cx="5204023" cy="3287486"/>
          </a:xfrm>
          <a:prstGeom prst="rect">
            <a:avLst/>
          </a:prstGeom>
        </p:spPr>
      </p:pic>
      <p:sp>
        <p:nvSpPr>
          <p:cNvPr id="5" name="Прямоугольник 4"/>
          <p:cNvSpPr/>
          <p:nvPr/>
        </p:nvSpPr>
        <p:spPr>
          <a:xfrm>
            <a:off x="720237" y="4760318"/>
            <a:ext cx="2027030" cy="961674"/>
          </a:xfrm>
          <a:prstGeom prst="rect">
            <a:avLst/>
          </a:prstGeom>
        </p:spPr>
        <p:txBody>
          <a:bodyPr wrap="none">
            <a:spAutoFit/>
          </a:bodyPr>
          <a:lstStyle/>
          <a:p>
            <a:pPr>
              <a:lnSpc>
                <a:spcPct val="105000"/>
              </a:lnSpc>
              <a:spcBef>
                <a:spcPts val="1200"/>
              </a:spcBef>
              <a:spcAft>
                <a:spcPts val="1200"/>
              </a:spcAft>
            </a:pPr>
            <a:r>
              <a:rPr lang="en-US" b="1" dirty="0" err="1">
                <a:solidFill>
                  <a:schemeClr val="tx2">
                    <a:lumMod val="75000"/>
                  </a:schemeClr>
                </a:solidFill>
                <a:latin typeface="Montserrat"/>
                <a:ea typeface="Montserrat"/>
                <a:cs typeface="Montserrat"/>
                <a:sym typeface="Montserrat"/>
              </a:rPr>
              <a:t>Turcule</a:t>
            </a:r>
            <a:r>
              <a:rPr lang="ro-RO" b="1" dirty="0">
                <a:solidFill>
                  <a:schemeClr val="tx2">
                    <a:lumMod val="75000"/>
                  </a:schemeClr>
                </a:solidFill>
                <a:latin typeface="Montserrat"/>
                <a:ea typeface="Montserrat"/>
                <a:cs typeface="Montserrat"/>
                <a:sym typeface="Montserrat"/>
              </a:rPr>
              <a:t>ț Dumitru</a:t>
            </a:r>
          </a:p>
          <a:p>
            <a:pPr lvl="0">
              <a:lnSpc>
                <a:spcPct val="105000"/>
              </a:lnSpc>
              <a:spcBef>
                <a:spcPts val="1200"/>
              </a:spcBef>
              <a:spcAft>
                <a:spcPts val="1200"/>
              </a:spcAft>
            </a:pPr>
            <a:endParaRPr lang="ro-RO"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15514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479622"/>
            <a:ext cx="8246070" cy="763526"/>
          </a:xfrm>
        </p:spPr>
        <p:txBody>
          <a:bodyPr>
            <a:noAutofit/>
          </a:bodyPr>
          <a:lstStyle/>
          <a:p>
            <a:r>
              <a:rPr lang="en-US" sz="4000" dirty="0"/>
              <a:t>MAC </a:t>
            </a:r>
            <a:r>
              <a:rPr lang="en-US" sz="4000" dirty="0" err="1"/>
              <a:t>și</a:t>
            </a:r>
            <a:r>
              <a:rPr lang="en-US" sz="4000" dirty="0"/>
              <a:t> </a:t>
            </a:r>
            <a:r>
              <a:rPr lang="en-US" sz="4000" dirty="0" smtClean="0"/>
              <a:t>IP</a:t>
            </a:r>
            <a:r>
              <a:rPr lang="ro-RO" sz="4000" dirty="0"/>
              <a:t> (Destinație în aceeași </a:t>
            </a:r>
            <a:r>
              <a:rPr lang="ro-RO" sz="4000" dirty="0" smtClean="0"/>
              <a:t>rețea)</a:t>
            </a:r>
            <a:r>
              <a:rPr lang="ro-RO" sz="4000" dirty="0"/>
              <a:t/>
            </a:r>
            <a:br>
              <a:rPr lang="ro-RO" sz="4000" dirty="0"/>
            </a:br>
            <a:endParaRPr lang="en-US" sz="4000" dirty="0"/>
          </a:p>
        </p:txBody>
      </p:sp>
      <p:sp>
        <p:nvSpPr>
          <p:cNvPr id="3" name="Content Placeholder 2"/>
          <p:cNvSpPr>
            <a:spLocks noGrp="1"/>
          </p:cNvSpPr>
          <p:nvPr>
            <p:ph idx="1"/>
          </p:nvPr>
        </p:nvSpPr>
        <p:spPr>
          <a:xfrm>
            <a:off x="448966" y="1452716"/>
            <a:ext cx="7704434" cy="3321115"/>
          </a:xfrm>
        </p:spPr>
        <p:txBody>
          <a:bodyPr>
            <a:normAutofit fontScale="70000" lnSpcReduction="20000"/>
          </a:bodyPr>
          <a:lstStyle/>
          <a:p>
            <a:pPr marL="0" indent="0">
              <a:buNone/>
            </a:pPr>
            <a:r>
              <a:rPr lang="ro-RO" b="1" dirty="0" smtClean="0"/>
              <a:t>Uneori</a:t>
            </a:r>
            <a:r>
              <a:rPr lang="ro-RO" b="1" dirty="0"/>
              <a:t>, o gazdă trebuie să trimită un mesaj, dar știe doar adresa IP a dispozitivului de destinație. Gazda trebuie să știe adresa MAC a dispozitivului respectiv, dar cum poate fi descoperită? Acolo rezoluția adreselor devine critică.</a:t>
            </a:r>
          </a:p>
          <a:p>
            <a:r>
              <a:rPr lang="ro-RO" b="1" dirty="0"/>
              <a:t>Există două adrese principale atribuite unui dispozitiv pe o rețea LAN Ethernet:</a:t>
            </a:r>
          </a:p>
          <a:p>
            <a:r>
              <a:rPr lang="ro-RO" b="1" dirty="0"/>
              <a:t>Adresă fizică (adresa MAC)  - Utilizată pentru comunicațiile NIC-NIC pe aceeași rețea Ethernet.</a:t>
            </a:r>
          </a:p>
          <a:p>
            <a:r>
              <a:rPr lang="ro-RO" b="1" dirty="0"/>
              <a:t>Adresa logică (adresa IP)  - Utilizată pentru a trimite pachetul de la dispozitivul sursă la dispozitivul de destinație. Adresa IP de destinație poate fi pe aceeași rețea IP ca sursa sau poate fi pe o rețea la distanță.</a:t>
            </a:r>
          </a:p>
          <a:p>
            <a:pPr marL="0" lvl="0" indent="0">
              <a:lnSpc>
                <a:spcPct val="105000"/>
              </a:lnSpc>
              <a:spcBef>
                <a:spcPts val="1200"/>
              </a:spcBef>
              <a:buNone/>
            </a:pPr>
            <a:endParaRPr lang="ro-RO" b="1" dirty="0">
              <a:solidFill>
                <a:srgbClr val="FFFFFF"/>
              </a:solidFill>
              <a:latin typeface="Montserrat"/>
              <a:ea typeface="Montserrat"/>
              <a:cs typeface="Montserrat"/>
              <a:sym typeface="Montserrat"/>
            </a:endParaRPr>
          </a:p>
          <a:p>
            <a:pPr marL="0" indent="0">
              <a:buNone/>
            </a:pPr>
            <a:endParaRPr lang="en-US" dirty="0"/>
          </a:p>
          <a:p>
            <a:endParaRPr lang="en-US" dirty="0"/>
          </a:p>
        </p:txBody>
      </p:sp>
      <p:sp>
        <p:nvSpPr>
          <p:cNvPr id="4" name="Прямоугольник 3"/>
          <p:cNvSpPr/>
          <p:nvPr/>
        </p:nvSpPr>
        <p:spPr>
          <a:xfrm>
            <a:off x="7369628" y="4801875"/>
            <a:ext cx="1877437" cy="363048"/>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Cafla Magdalen</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689190"/>
            <a:ext cx="8246070" cy="763526"/>
          </a:xfrm>
        </p:spPr>
        <p:txBody>
          <a:bodyPr>
            <a:noAutofit/>
          </a:bodyPr>
          <a:lstStyle/>
          <a:p>
            <a:r>
              <a:rPr lang="fr-FR" sz="4000" dirty="0">
                <a:effectLst/>
              </a:rPr>
              <a:t>Ce am învățat în acest modul?</a:t>
            </a:r>
            <a:br>
              <a:rPr lang="fr-FR" sz="4000" dirty="0">
                <a:effectLst/>
              </a:rPr>
            </a:br>
            <a:endParaRPr lang="ro-RO" sz="4000" dirty="0"/>
          </a:p>
        </p:txBody>
      </p:sp>
      <p:sp>
        <p:nvSpPr>
          <p:cNvPr id="3" name="Объект 2"/>
          <p:cNvSpPr>
            <a:spLocks noGrp="1"/>
          </p:cNvSpPr>
          <p:nvPr>
            <p:ph idx="1"/>
          </p:nvPr>
        </p:nvSpPr>
        <p:spPr>
          <a:xfrm>
            <a:off x="448965" y="1354744"/>
            <a:ext cx="8488205" cy="3690784"/>
          </a:xfrm>
        </p:spPr>
        <p:txBody>
          <a:bodyPr>
            <a:normAutofit fontScale="55000" lnSpcReduction="20000"/>
          </a:bodyPr>
          <a:lstStyle/>
          <a:p>
            <a:pPr marL="0" indent="0">
              <a:buNone/>
            </a:pPr>
            <a:r>
              <a:rPr lang="ro-RO" b="1" dirty="0">
                <a:solidFill>
                  <a:srgbClr val="00B0F0"/>
                </a:solidFill>
              </a:rPr>
              <a:t>MAC și IP</a:t>
            </a:r>
            <a:endParaRPr lang="ro-RO" dirty="0">
              <a:solidFill>
                <a:srgbClr val="00B0F0"/>
              </a:solidFill>
            </a:endParaRPr>
          </a:p>
          <a:p>
            <a:r>
              <a:rPr lang="ro-RO" dirty="0"/>
              <a:t>Adresele fizice de nivel 2 (adică adresele MAC Ethernet) sunt utilizate pentru a livra cadrul de legătură de date cu pachetul IP încapsulat de la o NIC la o altă NIC din aceeași rețea. </a:t>
            </a:r>
          </a:p>
          <a:p>
            <a:r>
              <a:rPr lang="ro-RO" dirty="0"/>
              <a:t>Fiecare dispozitiv IP dintr-o rețea Ethernet are o adresă MAC Ethernet unică. Când un dispozitiv trimite un cadru Ethernet Layer 2, acesta conține aceste două adrese: adresa MAC de destinație și adresa MAC sursă. Un dispozitiv utilizează ARP pentru a determina adresa MAC de destinație a unui dispozitiv local atunci când își cunoaște adresa IPv4. ARP oferă două funcții de bază: rezolvarea adreselor IPv4 la adrese MAC și menținerea unui tabel de mapări de adrese IPv4 la MAC. </a:t>
            </a:r>
            <a:endParaRPr lang="ro-RO" dirty="0" smtClean="0"/>
          </a:p>
          <a:p>
            <a:pPr marL="0" indent="0">
              <a:buNone/>
            </a:pPr>
            <a:r>
              <a:rPr lang="ro-RO" dirty="0">
                <a:solidFill>
                  <a:srgbClr val="00B0F0"/>
                </a:solidFill>
              </a:rPr>
              <a:t>Cererea ARP </a:t>
            </a:r>
            <a:endParaRPr lang="ro-RO" dirty="0" smtClean="0">
              <a:solidFill>
                <a:srgbClr val="00B0F0"/>
              </a:solidFill>
            </a:endParaRPr>
          </a:p>
          <a:p>
            <a:r>
              <a:rPr lang="ro-RO" dirty="0"/>
              <a:t>E</a:t>
            </a:r>
            <a:r>
              <a:rPr lang="ro-RO" dirty="0" smtClean="0"/>
              <a:t>ste </a:t>
            </a:r>
            <a:r>
              <a:rPr lang="ro-RO" dirty="0"/>
              <a:t>încapsulată într-un cadru Ethernet utilizând aceste informații de antet: adresele MAC de tip sursă și destinație</a:t>
            </a:r>
            <a:r>
              <a:rPr lang="ro-RO" dirty="0" smtClean="0"/>
              <a:t>.</a:t>
            </a:r>
          </a:p>
          <a:p>
            <a:pPr marL="0" indent="0">
              <a:buNone/>
            </a:pPr>
            <a:r>
              <a:rPr lang="ro-RO" b="1" dirty="0">
                <a:solidFill>
                  <a:srgbClr val="00B0F0"/>
                </a:solidFill>
              </a:rPr>
              <a:t>Descoperirea vecinilor</a:t>
            </a:r>
            <a:endParaRPr lang="ro-RO" dirty="0">
              <a:solidFill>
                <a:srgbClr val="00B0F0"/>
              </a:solidFill>
            </a:endParaRPr>
          </a:p>
          <a:p>
            <a:r>
              <a:rPr lang="ro-RO" dirty="0"/>
              <a:t>IPv6 nu folosește ARP, folosește protocolul ND pentru a rezolva adresele MAC. ND oferă rezolvarea adreselor, descoperirea routerului și servicii de redirecționare pentru IPv6 utilizând ICMPv6. ICMPv6 ND folosește cinci mesaje ICMPv6 pentru a efectua aceste servicii: solicitare de vecinătate, reclamă pentru vecin, solicitare pentru router, reclamă pentru router și redirecționare. La fel ca ARP pentru IPv4, dispozitivele IPv6 folosesc IPv6 ND pentru a rezolva adresa MAC a unui dispozitiv la o adresă IPv6 cunoscută</a:t>
            </a:r>
            <a:r>
              <a:rPr lang="ro-RO" dirty="0" smtClean="0"/>
              <a:t>.</a:t>
            </a:r>
            <a:endParaRPr lang="ro-RO" dirty="0"/>
          </a:p>
        </p:txBody>
      </p:sp>
      <p:sp>
        <p:nvSpPr>
          <p:cNvPr id="4" name="Прямоугольник 3"/>
          <p:cNvSpPr/>
          <p:nvPr/>
        </p:nvSpPr>
        <p:spPr>
          <a:xfrm>
            <a:off x="7035731" y="4760318"/>
            <a:ext cx="2108269"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Lupașcu Vladimir</a:t>
            </a:r>
          </a:p>
        </p:txBody>
      </p:sp>
    </p:spTree>
    <p:extLst>
      <p:ext uri="{BB962C8B-B14F-4D97-AF65-F5344CB8AC3E}">
        <p14:creationId xmlns:p14="http://schemas.microsoft.com/office/powerpoint/2010/main" xmlns="" val="110523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933802" y="1739503"/>
            <a:ext cx="5486400" cy="603647"/>
          </a:xfrm>
        </p:spPr>
        <p:txBody>
          <a:bodyPr>
            <a:noAutofit/>
          </a:bodyPr>
          <a:lstStyle/>
          <a:p>
            <a:pPr algn="ctr"/>
            <a:r>
              <a:rPr lang="ro-RO" sz="5400" b="1" dirty="0" smtClean="0">
                <a:solidFill>
                  <a:schemeClr val="bg1"/>
                </a:solidFill>
              </a:rPr>
              <a:t>Sfârșit !</a:t>
            </a:r>
          </a:p>
          <a:p>
            <a:pPr algn="ctr"/>
            <a:r>
              <a:rPr lang="ro-RO" sz="4000" b="1" dirty="0" smtClean="0">
                <a:solidFill>
                  <a:schemeClr val="bg1"/>
                </a:solidFill>
              </a:rPr>
              <a:t>Vă mulțumesc pentru atenție.</a:t>
            </a:r>
            <a:endParaRPr lang="ro-RO" sz="4000" b="1" dirty="0">
              <a:solidFill>
                <a:schemeClr val="bg1"/>
              </a:solidFill>
            </a:endParaRPr>
          </a:p>
        </p:txBody>
      </p:sp>
    </p:spTree>
    <p:extLst>
      <p:ext uri="{BB962C8B-B14F-4D97-AF65-F5344CB8AC3E}">
        <p14:creationId xmlns:p14="http://schemas.microsoft.com/office/powerpoint/2010/main" xmlns="" val="2849535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274" y="1371961"/>
            <a:ext cx="6190326" cy="2536010"/>
          </a:xfrm>
          <a:prstGeom prst="rect">
            <a:avLst/>
          </a:prstGeom>
        </p:spPr>
      </p:pic>
      <p:sp>
        <p:nvSpPr>
          <p:cNvPr id="5" name="Прямоугольник 4"/>
          <p:cNvSpPr/>
          <p:nvPr/>
        </p:nvSpPr>
        <p:spPr>
          <a:xfrm>
            <a:off x="6324600" y="1241333"/>
            <a:ext cx="2830286" cy="3693319"/>
          </a:xfrm>
          <a:prstGeom prst="rect">
            <a:avLst/>
          </a:prstGeom>
        </p:spPr>
        <p:txBody>
          <a:bodyPr wrap="square">
            <a:spAutoFit/>
          </a:bodyPr>
          <a:lstStyle/>
          <a:p>
            <a:pPr algn="just"/>
            <a:r>
              <a:rPr lang="ro-RO" b="1" dirty="0">
                <a:solidFill>
                  <a:schemeClr val="bg1"/>
                </a:solidFill>
              </a:rPr>
              <a:t>Adresele fizice de nivel 2 (adică adresele MAC Ethernet) sunt utilizate pentru a livra cadrul de legătură de date cu pachetul IP încapsulat de la o NIC la o altă NIC care se află în aceeași rețea. Dacă adresa IP de destinație se află în aceeași rețea, adresa MAC de destinație va fi cea a dispozitivului de destinație.</a:t>
            </a:r>
          </a:p>
        </p:txBody>
      </p:sp>
      <p:sp>
        <p:nvSpPr>
          <p:cNvPr id="6" name="Прямоугольник 5"/>
          <p:cNvSpPr/>
          <p:nvPr/>
        </p:nvSpPr>
        <p:spPr>
          <a:xfrm>
            <a:off x="261257" y="3907971"/>
            <a:ext cx="5791200" cy="1200329"/>
          </a:xfrm>
          <a:prstGeom prst="rect">
            <a:avLst/>
          </a:prstGeom>
        </p:spPr>
        <p:txBody>
          <a:bodyPr wrap="square">
            <a:spAutoFit/>
          </a:bodyPr>
          <a:lstStyle/>
          <a:p>
            <a:r>
              <a:rPr lang="ro-RO" b="1" dirty="0" smtClean="0">
                <a:solidFill>
                  <a:srgbClr val="00B0F0"/>
                </a:solidFill>
              </a:rPr>
              <a:t>În acest exemplu, PC1 dorește să trimită un pachet către PC2. Figura afișează adresele MAC de destinație și sursă Layer 2 și adresarea IPv4 Layer 3 care ar fi inclusă în pachetul trimis de pe PC1.</a:t>
            </a:r>
            <a:endParaRPr lang="ro-RO" b="1" dirty="0">
              <a:solidFill>
                <a:srgbClr val="00B0F0"/>
              </a:solidFill>
            </a:endParaRPr>
          </a:p>
        </p:txBody>
      </p:sp>
      <p:sp>
        <p:nvSpPr>
          <p:cNvPr id="7" name="Прямоугольник 6"/>
          <p:cNvSpPr/>
          <p:nvPr/>
        </p:nvSpPr>
        <p:spPr>
          <a:xfrm>
            <a:off x="7367081" y="4760318"/>
            <a:ext cx="1877437"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Cafla Magdalen</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457060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dirty="0"/>
              <a:t>Destinație în rețea la distanță</a:t>
            </a:r>
            <a:endParaRPr lang="ro-RO" dirty="0"/>
          </a:p>
        </p:txBody>
      </p:sp>
      <p:sp>
        <p:nvSpPr>
          <p:cNvPr id="3" name="Объект 2"/>
          <p:cNvSpPr>
            <a:spLocks noGrp="1"/>
          </p:cNvSpPr>
          <p:nvPr>
            <p:ph idx="1"/>
          </p:nvPr>
        </p:nvSpPr>
        <p:spPr>
          <a:xfrm>
            <a:off x="441592" y="1289430"/>
            <a:ext cx="8246070" cy="3321115"/>
          </a:xfrm>
        </p:spPr>
        <p:txBody>
          <a:bodyPr>
            <a:noAutofit/>
          </a:bodyPr>
          <a:lstStyle/>
          <a:p>
            <a:pPr marL="0" indent="0">
              <a:buNone/>
            </a:pPr>
            <a:r>
              <a:rPr lang="ro-RO" sz="2000" b="1" dirty="0"/>
              <a:t>Uneori, o gazdă trebuie să trimită un mesaj, dar știe doar adresa IP a dispozitivului de destinație. Gazda trebuie să știe adresa MAC a dispozitivului respectiv, dar cum poate fi descoperită? Acolo rezoluția adreselor devine critică</a:t>
            </a:r>
            <a:r>
              <a:rPr lang="ro-RO" sz="2000" b="1" dirty="0" smtClean="0"/>
              <a:t>.</a:t>
            </a:r>
            <a:endParaRPr lang="ro-RO" sz="2000" b="1" dirty="0"/>
          </a:p>
          <a:p>
            <a:pPr marL="0" indent="0">
              <a:buNone/>
            </a:pPr>
            <a:r>
              <a:rPr lang="ro-RO" sz="2000" b="1" dirty="0"/>
              <a:t>Există două adrese principale atribuite unui dispozitiv pe o rețea LAN Ethernet</a:t>
            </a:r>
            <a:r>
              <a:rPr lang="ro-RO" sz="2000" b="1" dirty="0" smtClean="0"/>
              <a:t>:</a:t>
            </a:r>
            <a:endParaRPr lang="ro-RO" sz="2000" b="1" dirty="0"/>
          </a:p>
          <a:p>
            <a:r>
              <a:rPr lang="ro-RO" sz="2000" b="1" dirty="0">
                <a:solidFill>
                  <a:schemeClr val="tx2">
                    <a:lumMod val="60000"/>
                    <a:lumOff val="40000"/>
                  </a:schemeClr>
                </a:solidFill>
              </a:rPr>
              <a:t>Adresă fizică </a:t>
            </a:r>
            <a:r>
              <a:rPr lang="ro-RO" sz="2000" b="1" dirty="0"/>
              <a:t>(adresa MAC)  - Utilizată pentru comunicațiile NIC-NIC pe aceeași rețea Ethernet.</a:t>
            </a:r>
          </a:p>
          <a:p>
            <a:r>
              <a:rPr lang="ro-RO" sz="2000" b="1" dirty="0">
                <a:solidFill>
                  <a:schemeClr val="tx2">
                    <a:lumMod val="60000"/>
                    <a:lumOff val="40000"/>
                  </a:schemeClr>
                </a:solidFill>
              </a:rPr>
              <a:t>Adresa logică </a:t>
            </a:r>
            <a:r>
              <a:rPr lang="ro-RO" sz="2000" b="1" dirty="0"/>
              <a:t>(adresa IP)  - Utilizată pentru a trimite pachetul de la dispozitivul sursă la dispozitivul de destinație. Adresa IP de destinație poate fi pe aceeași rețea IP ca sursa sau poate fi pe o rețea la distanță.</a:t>
            </a:r>
          </a:p>
        </p:txBody>
      </p:sp>
      <p:sp>
        <p:nvSpPr>
          <p:cNvPr id="4" name="Прямоугольник 3"/>
          <p:cNvSpPr/>
          <p:nvPr/>
        </p:nvSpPr>
        <p:spPr>
          <a:xfrm>
            <a:off x="7066187" y="4810588"/>
            <a:ext cx="2077813" cy="332912"/>
          </a:xfrm>
          <a:prstGeom prst="rect">
            <a:avLst/>
          </a:prstGeom>
        </p:spPr>
        <p:txBody>
          <a:bodyPr wrap="none">
            <a:spAutoFit/>
          </a:bodyPr>
          <a:lstStyle/>
          <a:p>
            <a:pPr lvl="0">
              <a:lnSpc>
                <a:spcPct val="105000"/>
              </a:lnSpc>
              <a:spcBef>
                <a:spcPts val="1200"/>
              </a:spcBef>
              <a:spcAft>
                <a:spcPts val="1200"/>
              </a:spcAft>
            </a:pPr>
            <a:r>
              <a:rPr lang="en-US" sz="1600" b="1" dirty="0" err="1" smtClean="0">
                <a:solidFill>
                  <a:schemeClr val="tx2">
                    <a:lumMod val="75000"/>
                  </a:schemeClr>
                </a:solidFill>
                <a:latin typeface="Montserrat"/>
                <a:ea typeface="Montserrat"/>
                <a:cs typeface="Montserrat"/>
                <a:sym typeface="Montserrat"/>
              </a:rPr>
              <a:t>Bairamov</a:t>
            </a:r>
            <a:r>
              <a:rPr lang="en-US" sz="1600" b="1" dirty="0" smtClean="0">
                <a:solidFill>
                  <a:schemeClr val="tx2">
                    <a:lumMod val="75000"/>
                  </a:schemeClr>
                </a:solidFill>
                <a:latin typeface="Montserrat"/>
                <a:ea typeface="Montserrat"/>
                <a:cs typeface="Montserrat"/>
                <a:sym typeface="Montserrat"/>
              </a:rPr>
              <a:t> Stanislav</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2628255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62301" y="1312898"/>
            <a:ext cx="5883728" cy="2823673"/>
          </a:xfrm>
        </p:spPr>
      </p:pic>
      <p:sp>
        <p:nvSpPr>
          <p:cNvPr id="6" name="Прямоугольник 5"/>
          <p:cNvSpPr/>
          <p:nvPr/>
        </p:nvSpPr>
        <p:spPr>
          <a:xfrm>
            <a:off x="0" y="1493788"/>
            <a:ext cx="3341914" cy="3139321"/>
          </a:xfrm>
          <a:prstGeom prst="rect">
            <a:avLst/>
          </a:prstGeom>
        </p:spPr>
        <p:txBody>
          <a:bodyPr wrap="square">
            <a:spAutoFit/>
          </a:bodyPr>
          <a:lstStyle/>
          <a:p>
            <a:r>
              <a:rPr lang="ro-RO" b="1" dirty="0">
                <a:solidFill>
                  <a:schemeClr val="bg1"/>
                </a:solidFill>
              </a:rPr>
              <a:t>Adresele fizice de nivel 2 (adică adresele MAC Ethernet) sunt utilizate pentru a livra cadrul de legătură de date cu pachetul IP încapsulat de la o NIC la o altă NIC care se află în aceeași rețea. Dacă adresa IP de destinație se află în aceeași rețea, adresa MAC de destinație va fi cea a dispozitivului de destinație.</a:t>
            </a:r>
          </a:p>
        </p:txBody>
      </p:sp>
      <p:sp>
        <p:nvSpPr>
          <p:cNvPr id="7" name="Прямоугольник 6"/>
          <p:cNvSpPr/>
          <p:nvPr/>
        </p:nvSpPr>
        <p:spPr>
          <a:xfrm>
            <a:off x="3162301" y="4226924"/>
            <a:ext cx="6161314" cy="830997"/>
          </a:xfrm>
          <a:prstGeom prst="rect">
            <a:avLst/>
          </a:prstGeom>
        </p:spPr>
        <p:txBody>
          <a:bodyPr wrap="square">
            <a:spAutoFit/>
          </a:bodyPr>
          <a:lstStyle/>
          <a:p>
            <a:r>
              <a:rPr lang="ro-RO" sz="1600" b="1" dirty="0">
                <a:solidFill>
                  <a:srgbClr val="00B0F0"/>
                </a:solidFill>
              </a:rPr>
              <a:t>În acest exemplu, PC1 dorește să trimită un pachet către PC2. Figura afișează adresele MAC de destinație și sursă Layer 2 și adresarea IPv4 Layer 3 care ar fi inclusă în pachetul trimis de pe PC1</a:t>
            </a:r>
          </a:p>
        </p:txBody>
      </p:sp>
      <p:sp>
        <p:nvSpPr>
          <p:cNvPr id="2" name="Прямоугольник 1"/>
          <p:cNvSpPr/>
          <p:nvPr/>
        </p:nvSpPr>
        <p:spPr>
          <a:xfrm>
            <a:off x="0" y="4760318"/>
            <a:ext cx="2198038" cy="363048"/>
          </a:xfrm>
          <a:prstGeom prst="rect">
            <a:avLst/>
          </a:prstGeom>
        </p:spPr>
        <p:txBody>
          <a:bodyPr wrap="none">
            <a:spAutoFit/>
          </a:bodyPr>
          <a:lstStyle/>
          <a:p>
            <a:pPr lvl="0">
              <a:lnSpc>
                <a:spcPct val="105000"/>
              </a:lnSpc>
              <a:spcBef>
                <a:spcPts val="1200"/>
              </a:spcBef>
              <a:spcAft>
                <a:spcPts val="1200"/>
              </a:spcAft>
            </a:pPr>
            <a:r>
              <a:rPr lang="en-US" b="1" dirty="0" err="1" smtClean="0">
                <a:solidFill>
                  <a:schemeClr val="tx2">
                    <a:lumMod val="75000"/>
                  </a:schemeClr>
                </a:solidFill>
                <a:latin typeface="Montserrat"/>
                <a:ea typeface="Montserrat"/>
                <a:cs typeface="Montserrat"/>
                <a:sym typeface="Montserrat"/>
              </a:rPr>
              <a:t>Afanasiev</a:t>
            </a:r>
            <a:r>
              <a:rPr lang="en-US" b="1" dirty="0" smtClean="0">
                <a:solidFill>
                  <a:schemeClr val="tx2">
                    <a:lumMod val="75000"/>
                  </a:schemeClr>
                </a:solidFill>
                <a:latin typeface="Montserrat"/>
                <a:ea typeface="Montserrat"/>
                <a:cs typeface="Montserrat"/>
                <a:sym typeface="Montserrat"/>
              </a:rPr>
              <a:t> Bogdan</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840122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a:t>Destinație în rețea la distanță</a:t>
            </a:r>
            <a:endParaRPr lang="it-IT" dirty="0"/>
          </a:p>
        </p:txBody>
      </p:sp>
      <p:sp>
        <p:nvSpPr>
          <p:cNvPr id="3" name="Объект 2"/>
          <p:cNvSpPr>
            <a:spLocks noGrp="1"/>
          </p:cNvSpPr>
          <p:nvPr>
            <p:ph idx="1"/>
          </p:nvPr>
        </p:nvSpPr>
        <p:spPr>
          <a:xfrm>
            <a:off x="350994" y="1463602"/>
            <a:ext cx="8793006" cy="3321115"/>
          </a:xfrm>
        </p:spPr>
        <p:txBody>
          <a:bodyPr>
            <a:normAutofit/>
          </a:bodyPr>
          <a:lstStyle/>
          <a:p>
            <a:pPr marL="0" indent="0">
              <a:buNone/>
            </a:pPr>
            <a:r>
              <a:rPr lang="ro-RO" sz="2000" b="1" dirty="0"/>
              <a:t>Când adresa IP de destinație (IPv4 sau IPv6) se află pe o rețea la distanță, adresa MAC de destinație va fi adresa gateway-ului implicit al gazdei (adică, interfața routerului)</a:t>
            </a: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t="3533" r="1153" b="9870"/>
          <a:stretch/>
        </p:blipFill>
        <p:spPr>
          <a:xfrm>
            <a:off x="1659291" y="2281212"/>
            <a:ext cx="6853338" cy="2503505"/>
          </a:xfrm>
          <a:prstGeom prst="rect">
            <a:avLst/>
          </a:prstGeom>
        </p:spPr>
      </p:pic>
      <p:sp>
        <p:nvSpPr>
          <p:cNvPr id="5" name="Прямоугольник 4"/>
          <p:cNvSpPr/>
          <p:nvPr/>
        </p:nvSpPr>
        <p:spPr>
          <a:xfrm>
            <a:off x="7171985" y="4784717"/>
            <a:ext cx="1972015" cy="332912"/>
          </a:xfrm>
          <a:prstGeom prst="rect">
            <a:avLst/>
          </a:prstGeom>
        </p:spPr>
        <p:txBody>
          <a:bodyPr wrap="none">
            <a:spAutoFit/>
          </a:bodyPr>
          <a:lstStyle/>
          <a:p>
            <a:pPr lvl="0">
              <a:lnSpc>
                <a:spcPct val="105000"/>
              </a:lnSpc>
              <a:spcBef>
                <a:spcPts val="1200"/>
              </a:spcBef>
              <a:spcAft>
                <a:spcPts val="1200"/>
              </a:spcAft>
            </a:pPr>
            <a:r>
              <a:rPr lang="en-US" sz="1600" b="1" dirty="0" err="1" smtClean="0">
                <a:solidFill>
                  <a:schemeClr val="tx2">
                    <a:lumMod val="75000"/>
                  </a:schemeClr>
                </a:solidFill>
                <a:latin typeface="Montserrat"/>
                <a:ea typeface="Montserrat"/>
                <a:cs typeface="Montserrat"/>
                <a:sym typeface="Montserrat"/>
              </a:rPr>
              <a:t>Afanasiev</a:t>
            </a:r>
            <a:r>
              <a:rPr lang="en-US" sz="1600" b="1" dirty="0" smtClean="0">
                <a:solidFill>
                  <a:schemeClr val="tx2">
                    <a:lumMod val="75000"/>
                  </a:schemeClr>
                </a:solidFill>
                <a:latin typeface="Montserrat"/>
                <a:ea typeface="Montserrat"/>
                <a:cs typeface="Montserrat"/>
                <a:sym typeface="Montserrat"/>
              </a:rPr>
              <a:t> Bogdan</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122134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r>
              <a:rPr lang="ro-RO" dirty="0"/>
              <a:t>În </a:t>
            </a:r>
            <a:r>
              <a:rPr lang="ro-RO" dirty="0" smtClean="0"/>
              <a:t> exemplu precedent , </a:t>
            </a:r>
            <a:r>
              <a:rPr lang="ro-RO" dirty="0"/>
              <a:t>PC1 dorește să trimită un pachet către PC2. PC2 se află pe o rețea la distanță. Deoarece adresa IPv4 de destinație nu se află în aceeași rețea locală ca PC1, adresa MAC de destinație este cea a gateway-ului implicit local de pe router.</a:t>
            </a:r>
          </a:p>
          <a:p>
            <a:pPr marL="0" indent="0">
              <a:buNone/>
            </a:pPr>
            <a:endParaRPr lang="ro-RO" dirty="0" smtClean="0"/>
          </a:p>
          <a:p>
            <a:pPr marL="0" indent="0">
              <a:buNone/>
            </a:pPr>
            <a:r>
              <a:rPr lang="ro-RO" dirty="0" smtClean="0"/>
              <a:t>Ruterele </a:t>
            </a:r>
            <a:r>
              <a:rPr lang="ro-RO" dirty="0"/>
              <a:t>examinează adresa IPv4 de destinație pentru a determina cea mai bună cale de redirecționare a pachetului IPv4. Când routerul primește cadrul Ethernet, acesta decapsulează informațiile de pe stratul 2. Utilizând adresa IPv4 de destinație, acesta determină dispozitivul de următor salt și apoi încapsulează pachetul IPv4 într-un nou cadru de legătură de date pentru interfața de ieșire.</a:t>
            </a:r>
          </a:p>
          <a:p>
            <a:pPr marL="0" indent="0">
              <a:buNone/>
            </a:pPr>
            <a:endParaRPr lang="ro-RO" dirty="0"/>
          </a:p>
        </p:txBody>
      </p:sp>
      <p:sp>
        <p:nvSpPr>
          <p:cNvPr id="4" name="Прямоугольник 3"/>
          <p:cNvSpPr/>
          <p:nvPr/>
        </p:nvSpPr>
        <p:spPr>
          <a:xfrm>
            <a:off x="7266563" y="4760318"/>
            <a:ext cx="1792478" cy="332912"/>
          </a:xfrm>
          <a:prstGeom prst="rect">
            <a:avLst/>
          </a:prstGeom>
        </p:spPr>
        <p:txBody>
          <a:bodyPr wrap="none">
            <a:spAutoFit/>
          </a:bodyPr>
          <a:lstStyle/>
          <a:p>
            <a:pPr lvl="0">
              <a:lnSpc>
                <a:spcPct val="105000"/>
              </a:lnSpc>
              <a:spcBef>
                <a:spcPts val="1200"/>
              </a:spcBef>
              <a:spcAft>
                <a:spcPts val="1200"/>
              </a:spcAft>
            </a:pPr>
            <a:r>
              <a:rPr lang="en-US" sz="1600" b="1" dirty="0" err="1" smtClean="0">
                <a:solidFill>
                  <a:schemeClr val="tx2">
                    <a:lumMod val="75000"/>
                  </a:schemeClr>
                </a:solidFill>
                <a:latin typeface="Montserrat"/>
                <a:ea typeface="Montserrat"/>
                <a:cs typeface="Montserrat"/>
                <a:sym typeface="Montserrat"/>
              </a:rPr>
              <a:t>Demihov</a:t>
            </a:r>
            <a:r>
              <a:rPr lang="en-US" sz="1600" b="1" dirty="0" smtClean="0">
                <a:solidFill>
                  <a:schemeClr val="tx2">
                    <a:lumMod val="75000"/>
                  </a:schemeClr>
                </a:solidFill>
                <a:latin typeface="Montserrat"/>
                <a:ea typeface="Montserrat"/>
                <a:cs typeface="Montserrat"/>
                <a:sym typeface="Montserrat"/>
              </a:rPr>
              <a:t> </a:t>
            </a:r>
            <a:r>
              <a:rPr lang="en-US" sz="1600" b="1" dirty="0" err="1" smtClean="0">
                <a:solidFill>
                  <a:schemeClr val="tx2">
                    <a:lumMod val="75000"/>
                  </a:schemeClr>
                </a:solidFill>
                <a:latin typeface="Montserrat"/>
                <a:ea typeface="Montserrat"/>
                <a:cs typeface="Montserrat"/>
                <a:sym typeface="Montserrat"/>
              </a:rPr>
              <a:t>Nichita</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351714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2394" y="1452716"/>
            <a:ext cx="3328377" cy="3456741"/>
          </a:xfrm>
        </p:spPr>
        <p:txBody>
          <a:bodyPr>
            <a:normAutofit fontScale="70000" lnSpcReduction="20000"/>
          </a:bodyPr>
          <a:lstStyle/>
          <a:p>
            <a:pPr marL="0" indent="0">
              <a:buNone/>
            </a:pPr>
            <a:r>
              <a:rPr lang="ro-RO" b="1" dirty="0"/>
              <a:t>De-a lungul fiecărei legături dintr-o cale, un pachet IP este încapsulat într-un cadru. Cadrul este specific tehnologiei de legare a datelor asociată legăturii respective, cum ar fi Ethernet. Dacă dispozitivul cu următorul salt este destinația finală, adresa MAC de destinație va fi cea a dispozitivului Ethernet NIC, așa cum se arată în figură.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0419" y="1779288"/>
            <a:ext cx="5495610" cy="2629427"/>
          </a:xfrm>
          <a:prstGeom prst="rect">
            <a:avLst/>
          </a:prstGeom>
        </p:spPr>
      </p:pic>
      <p:sp>
        <p:nvSpPr>
          <p:cNvPr id="5" name="Прямоугольник 4"/>
          <p:cNvSpPr/>
          <p:nvPr/>
        </p:nvSpPr>
        <p:spPr>
          <a:xfrm>
            <a:off x="7245536" y="4727933"/>
            <a:ext cx="1792478" cy="899221"/>
          </a:xfrm>
          <a:prstGeom prst="rect">
            <a:avLst/>
          </a:prstGeom>
        </p:spPr>
        <p:txBody>
          <a:bodyPr wrap="none">
            <a:spAutoFit/>
          </a:bodyPr>
          <a:lstStyle/>
          <a:p>
            <a:pPr>
              <a:lnSpc>
                <a:spcPct val="105000"/>
              </a:lnSpc>
              <a:spcBef>
                <a:spcPts val="1200"/>
              </a:spcBef>
              <a:spcAft>
                <a:spcPts val="1200"/>
              </a:spcAft>
            </a:pPr>
            <a:r>
              <a:rPr lang="en-US" sz="1600" b="1" dirty="0" err="1">
                <a:solidFill>
                  <a:schemeClr val="tx2">
                    <a:lumMod val="75000"/>
                  </a:schemeClr>
                </a:solidFill>
                <a:latin typeface="Montserrat"/>
                <a:ea typeface="Montserrat"/>
                <a:cs typeface="Montserrat"/>
                <a:sym typeface="Montserrat"/>
              </a:rPr>
              <a:t>Demihov</a:t>
            </a:r>
            <a:r>
              <a:rPr lang="en-US" sz="1600" b="1" dirty="0">
                <a:solidFill>
                  <a:schemeClr val="tx2">
                    <a:lumMod val="75000"/>
                  </a:schemeClr>
                </a:solidFill>
                <a:latin typeface="Montserrat"/>
                <a:ea typeface="Montserrat"/>
                <a:cs typeface="Montserrat"/>
                <a:sym typeface="Montserrat"/>
              </a:rPr>
              <a:t> </a:t>
            </a:r>
            <a:r>
              <a:rPr lang="en-US" sz="1600" b="1" dirty="0" err="1">
                <a:solidFill>
                  <a:schemeClr val="tx2">
                    <a:lumMod val="75000"/>
                  </a:schemeClr>
                </a:solidFill>
                <a:latin typeface="Montserrat"/>
                <a:ea typeface="Montserrat"/>
                <a:cs typeface="Montserrat"/>
                <a:sym typeface="Montserrat"/>
              </a:rPr>
              <a:t>Nichita</a:t>
            </a:r>
            <a:endParaRPr lang="ro-RO" sz="1600" b="1" dirty="0">
              <a:solidFill>
                <a:schemeClr val="tx2">
                  <a:lumMod val="75000"/>
                </a:schemeClr>
              </a:solidFill>
              <a:latin typeface="Montserrat"/>
              <a:ea typeface="Montserrat"/>
              <a:cs typeface="Montserrat"/>
              <a:sym typeface="Montserrat"/>
            </a:endParaRPr>
          </a:p>
          <a:p>
            <a:pPr lvl="0">
              <a:lnSpc>
                <a:spcPct val="105000"/>
              </a:lnSpc>
              <a:spcBef>
                <a:spcPts val="1200"/>
              </a:spcBef>
              <a:spcAft>
                <a:spcPts val="1200"/>
              </a:spcAft>
            </a:pP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2267033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o-RO" sz="4000" dirty="0" smtClean="0"/>
              <a:t>ARP (</a:t>
            </a:r>
            <a:r>
              <a:rPr lang="ro-RO" sz="4000" dirty="0">
                <a:effectLst/>
              </a:rPr>
              <a:t>Prezentare generală </a:t>
            </a:r>
            <a:r>
              <a:rPr lang="ro-RO" sz="4000" dirty="0" smtClean="0">
                <a:effectLst/>
              </a:rPr>
              <a:t>ARP)</a:t>
            </a:r>
            <a:endParaRPr lang="ro-RO" sz="4000" dirty="0"/>
          </a:p>
        </p:txBody>
      </p:sp>
      <p:sp>
        <p:nvSpPr>
          <p:cNvPr id="3" name="Объект 2"/>
          <p:cNvSpPr>
            <a:spLocks noGrp="1"/>
          </p:cNvSpPr>
          <p:nvPr>
            <p:ph idx="1"/>
          </p:nvPr>
        </p:nvSpPr>
        <p:spPr/>
        <p:txBody>
          <a:bodyPr>
            <a:normAutofit fontScale="70000" lnSpcReduction="20000"/>
          </a:bodyPr>
          <a:lstStyle/>
          <a:p>
            <a:pPr marL="0" indent="0">
              <a:buNone/>
            </a:pPr>
            <a:r>
              <a:rPr lang="ro-RO" smtClean="0"/>
              <a:t>Dacă rețeaua dvs. utilizează protocolul de comunicații IPv4, Protocolul de rezoluție a adresei sau ARP este ceea ce aveți nevoie pentru a mapa adresele IPv4 la adresele MAC. Acest subiect explică modul în care funcționează ARP.</a:t>
            </a:r>
          </a:p>
          <a:p>
            <a:pPr marL="0" indent="0">
              <a:buNone/>
            </a:pPr>
            <a:r>
              <a:rPr lang="ro-RO" smtClean="0"/>
              <a:t>Fiecare dispozitiv IP dintr-o rețea Ethernet are o adresă MAC Ethernet unică. Când un dispozitiv trimite un cadru Ethernet Layer 2, acesta conține aceste două adrese:</a:t>
            </a:r>
          </a:p>
          <a:p>
            <a:r>
              <a:rPr lang="ro-RO" b="1" smtClean="0">
                <a:solidFill>
                  <a:srgbClr val="00B0F0"/>
                </a:solidFill>
              </a:rPr>
              <a:t>Adresă MAC de destinație</a:t>
            </a:r>
            <a:r>
              <a:rPr lang="ro-RO" smtClean="0">
                <a:solidFill>
                  <a:srgbClr val="00B0F0"/>
                </a:solidFill>
              </a:rPr>
              <a:t> </a:t>
            </a:r>
            <a:r>
              <a:rPr lang="ro-RO" smtClean="0"/>
              <a:t> - </a:t>
            </a:r>
            <a:r>
              <a:rPr lang="ro-RO" b="1" smtClean="0"/>
              <a:t>Adresa MAC</a:t>
            </a:r>
            <a:r>
              <a:rPr lang="ro-RO" smtClean="0"/>
              <a:t> Ethernet a dispozitivului de destinație pe același segment de rețea locală. Dacă gazda de destinație se află într-o altă rețea, atunci adresa de destinație din cadru ar fi cea a gateway-ului implicit (de exemplu, router).</a:t>
            </a:r>
          </a:p>
          <a:p>
            <a:r>
              <a:rPr lang="ro-RO" b="1" smtClean="0">
                <a:solidFill>
                  <a:srgbClr val="00B0F0"/>
                </a:solidFill>
              </a:rPr>
              <a:t>Adresa MAC sursă</a:t>
            </a:r>
            <a:r>
              <a:rPr lang="ro-RO" smtClean="0">
                <a:solidFill>
                  <a:srgbClr val="00B0F0"/>
                </a:solidFill>
              </a:rPr>
              <a:t> </a:t>
            </a:r>
            <a:r>
              <a:rPr lang="ro-RO" smtClean="0"/>
              <a:t> - Adresa MAC a NIC Ethernet pe gazda sursă.</a:t>
            </a:r>
          </a:p>
          <a:p>
            <a:pPr marL="0" indent="0">
              <a:buNone/>
            </a:pPr>
            <a:endParaRPr lang="ro-RO" dirty="0"/>
          </a:p>
        </p:txBody>
      </p:sp>
      <p:sp>
        <p:nvSpPr>
          <p:cNvPr id="4" name="Прямоугольник 3"/>
          <p:cNvSpPr/>
          <p:nvPr/>
        </p:nvSpPr>
        <p:spPr>
          <a:xfrm>
            <a:off x="7343507" y="4774389"/>
            <a:ext cx="1800493" cy="383182"/>
          </a:xfrm>
          <a:prstGeom prst="rect">
            <a:avLst/>
          </a:prstGeom>
        </p:spPr>
        <p:txBody>
          <a:bodyPr wrap="none">
            <a:spAutoFit/>
          </a:bodyPr>
          <a:lstStyle/>
          <a:p>
            <a:pPr lvl="0">
              <a:lnSpc>
                <a:spcPct val="105000"/>
              </a:lnSpc>
              <a:spcBef>
                <a:spcPts val="1200"/>
              </a:spcBef>
              <a:spcAft>
                <a:spcPts val="1200"/>
              </a:spcAft>
            </a:pPr>
            <a:r>
              <a:rPr lang="ro-RO" b="1" dirty="0">
                <a:solidFill>
                  <a:schemeClr val="tx2">
                    <a:lumMod val="75000"/>
                  </a:schemeClr>
                </a:solidFill>
                <a:latin typeface="Montserrat"/>
                <a:ea typeface="Montserrat"/>
                <a:cs typeface="Montserrat"/>
                <a:sym typeface="Montserrat"/>
              </a:rPr>
              <a:t>Noroc Dumitru</a:t>
            </a:r>
            <a:endParaRPr lang="ro-RO" sz="1600" b="1" dirty="0">
              <a:solidFill>
                <a:schemeClr val="tx2">
                  <a:lumMod val="75000"/>
                </a:schemeClr>
              </a:solidFill>
              <a:latin typeface="Montserrat"/>
              <a:ea typeface="Montserrat"/>
              <a:cs typeface="Montserrat"/>
              <a:sym typeface="Montserrat"/>
            </a:endParaRPr>
          </a:p>
        </p:txBody>
      </p:sp>
    </p:spTree>
    <p:extLst>
      <p:ext uri="{BB962C8B-B14F-4D97-AF65-F5344CB8AC3E}">
        <p14:creationId xmlns:p14="http://schemas.microsoft.com/office/powerpoint/2010/main" xmlns="" val="1101193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Words>
  <Application>Microsoft Office PowerPoint</Application>
  <PresentationFormat>Экран (16:9)</PresentationFormat>
  <Paragraphs>102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Capitolul 9 Rezoluția adresei</vt:lpstr>
      <vt:lpstr>MAC și IP (Destinație în aceeași rețea) </vt:lpstr>
      <vt:lpstr>Слайд 3</vt:lpstr>
      <vt:lpstr>Destinație în rețea la distanță</vt:lpstr>
      <vt:lpstr>Слайд 5</vt:lpstr>
      <vt:lpstr>Destinație în rețea la distanță</vt:lpstr>
      <vt:lpstr>Слайд 7</vt:lpstr>
      <vt:lpstr>Слайд 8</vt:lpstr>
      <vt:lpstr>ARP (Prezentare generală ARP)</vt:lpstr>
      <vt:lpstr>Слайд 10</vt:lpstr>
      <vt:lpstr>Funcții ARP</vt:lpstr>
      <vt:lpstr>Cerere ARP</vt:lpstr>
      <vt:lpstr>Operațiune ARP - Răspuns ARP</vt:lpstr>
      <vt:lpstr>Слайд 14</vt:lpstr>
      <vt:lpstr>Tabelele ARP pe dispozitivele de rețea</vt:lpstr>
      <vt:lpstr>Eliminarea intrărilor dintr-un tabel ARP</vt:lpstr>
      <vt:lpstr>Mesaje IPv6 Neighbor Discovery </vt:lpstr>
      <vt:lpstr>Слайд 18</vt:lpstr>
      <vt:lpstr>IPv6 Neighbor Discovery - Rezoluție adresă</vt:lpstr>
      <vt:lpstr>Ce am învățat în acest modul? </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2021-01-25T08:05:17Z</dcterms:modified>
</cp:coreProperties>
</file>