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69" r:id="rId4"/>
    <p:sldId id="270" r:id="rId5"/>
    <p:sldId id="258" r:id="rId6"/>
    <p:sldId id="259" r:id="rId7"/>
    <p:sldId id="260" r:id="rId8"/>
    <p:sldId id="261" r:id="rId9"/>
    <p:sldId id="262" r:id="rId10"/>
    <p:sldId id="263" r:id="rId11"/>
    <p:sldId id="264" r:id="rId12"/>
    <p:sldId id="265" r:id="rId13"/>
    <p:sldId id="266" r:id="rId14"/>
    <p:sldId id="267" r:id="rId15"/>
    <p:sldId id="268"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4937" autoAdjust="0"/>
  </p:normalViewPr>
  <p:slideViewPr>
    <p:cSldViewPr snapToGrid="0">
      <p:cViewPr varScale="1">
        <p:scale>
          <a:sx n="106" d="100"/>
          <a:sy n="106" d="100"/>
        </p:scale>
        <p:origin x="100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4/19/2021</a:t>
            </a:fld>
            <a:endParaRPr lang="en-US"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dirty="0"/>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2</a:t>
            </a:fld>
            <a:endParaRPr lang="en-US" dirty="0"/>
          </a:p>
        </p:txBody>
      </p:sp>
    </p:spTree>
    <p:extLst>
      <p:ext uri="{BB962C8B-B14F-4D97-AF65-F5344CB8AC3E}">
        <p14:creationId xmlns:p14="http://schemas.microsoft.com/office/powerpoint/2010/main" val="3989345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o-MD" smtClean="0"/>
              <a:t>Lectia 20</a:t>
            </a:r>
            <a:endParaRPr lang="en-US"/>
          </a:p>
        </p:txBody>
      </p:sp>
      <p:sp>
        <p:nvSpPr>
          <p:cNvPr id="4" name="Номер слайда 3"/>
          <p:cNvSpPr>
            <a:spLocks noGrp="1"/>
          </p:cNvSpPr>
          <p:nvPr>
            <p:ph type="sldNum" sz="quarter" idx="10"/>
          </p:nvPr>
        </p:nvSpPr>
        <p:spPr/>
        <p:txBody>
          <a:bodyPr/>
          <a:lstStyle/>
          <a:p>
            <a:fld id="{6858DB0D-707A-4B4F-9F6C-74B60B20FB92}" type="slidenum">
              <a:rPr lang="en-US" smtClean="0"/>
              <a:t>17</a:t>
            </a:fld>
            <a:endParaRPr lang="en-US" dirty="0"/>
          </a:p>
        </p:txBody>
      </p:sp>
    </p:spTree>
    <p:extLst>
      <p:ext uri="{BB962C8B-B14F-4D97-AF65-F5344CB8AC3E}">
        <p14:creationId xmlns:p14="http://schemas.microsoft.com/office/powerpoint/2010/main" val="3485371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4/19/2021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4/19/2021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dirty="0"/>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ro-MD" sz="5400" b="1" dirty="0" smtClean="0">
                <a:latin typeface="Times New Roman" panose="02020603050405020304" pitchFamily="18" charset="0"/>
                <a:cs typeface="Times New Roman" panose="02020603050405020304" pitchFamily="18" charset="0"/>
              </a:rPr>
              <a:t>REȚELE DE CALCULATOARE</a:t>
            </a:r>
            <a:br>
              <a:rPr lang="ro-MD" sz="5400" b="1" dirty="0" smtClean="0">
                <a:latin typeface="Times New Roman" panose="02020603050405020304" pitchFamily="18" charset="0"/>
                <a:cs typeface="Times New Roman" panose="02020603050405020304" pitchFamily="18" charset="0"/>
              </a:rPr>
            </a:br>
            <a:r>
              <a:rPr lang="en-GB" sz="3200" dirty="0" smtClean="0">
                <a:latin typeface="Times New Roman" panose="02020603050405020304" pitchFamily="18" charset="0"/>
                <a:cs typeface="Times New Roman" panose="02020603050405020304" pitchFamily="18" charset="0"/>
              </a:rPr>
              <a:t>T</a:t>
            </a:r>
            <a:r>
              <a:rPr lang="ro-MD" sz="3200" dirty="0" smtClean="0">
                <a:latin typeface="Times New Roman" panose="02020603050405020304" pitchFamily="18" charset="0"/>
                <a:cs typeface="Times New Roman" panose="02020603050405020304" pitchFamily="18" charset="0"/>
              </a:rPr>
              <a:t>.1</a:t>
            </a:r>
            <a:r>
              <a:rPr lang="en-GB" sz="3200" dirty="0" smtClean="0">
                <a:latin typeface="Times New Roman" panose="02020603050405020304" pitchFamily="18" charset="0"/>
                <a:cs typeface="Times New Roman" panose="02020603050405020304" pitchFamily="18" charset="0"/>
              </a:rPr>
              <a:t> RC</a:t>
            </a:r>
            <a:r>
              <a:rPr lang="ro-MD" sz="3200" dirty="0" smtClean="0">
                <a:latin typeface="Times New Roman" panose="02020603050405020304" pitchFamily="18" charset="0"/>
                <a:cs typeface="Times New Roman" panose="02020603050405020304" pitchFamily="18" charset="0"/>
              </a:rPr>
              <a:t> </a:t>
            </a:r>
            <a:r>
              <a:rPr lang="ro-MD" sz="3200" dirty="0" smtClean="0">
                <a:latin typeface="Times New Roman" panose="02020603050405020304" pitchFamily="18" charset="0"/>
                <a:cs typeface="Times New Roman" panose="02020603050405020304" pitchFamily="18" charset="0"/>
              </a:rPr>
              <a:t>–</a:t>
            </a:r>
            <a:r>
              <a:rPr lang="ro-MD" sz="4000" b="1" dirty="0" smtClean="0">
                <a:latin typeface="Times New Roman" panose="02020603050405020304" pitchFamily="18" charset="0"/>
                <a:ea typeface="+mn-ea"/>
                <a:cs typeface="Times New Roman" panose="02020603050405020304" pitchFamily="18" charset="0"/>
              </a:rPr>
              <a:t>Noțiuni de bază</a:t>
            </a:r>
            <a:r>
              <a:rPr lang="en-US" dirty="0"/>
              <a:t/>
            </a:r>
            <a:br>
              <a:rPr lang="en-US" dirty="0"/>
            </a:br>
            <a:r>
              <a:rPr lang="en-US" dirty="0"/>
              <a:t/>
            </a:r>
            <a:br>
              <a:rPr lang="en-US" dirty="0"/>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ro-RO" sz="3200"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ro-MD" dirty="0" smtClean="0"/>
              <a:t>Conf. Univ. Dr. Crețu Vasilii</a:t>
            </a:r>
            <a:endParaRPr lang="en-US" dirty="0"/>
          </a:p>
        </p:txBody>
      </p:sp>
      <p:sp>
        <p:nvSpPr>
          <p:cNvPr id="2" name="TextBox 1"/>
          <p:cNvSpPr txBox="1"/>
          <p:nvPr/>
        </p:nvSpPr>
        <p:spPr>
          <a:xfrm>
            <a:off x="337240" y="2856524"/>
            <a:ext cx="10429592" cy="646331"/>
          </a:xfrm>
          <a:prstGeom prst="rect">
            <a:avLst/>
          </a:prstGeom>
          <a:noFill/>
        </p:spPr>
        <p:txBody>
          <a:bodyPr wrap="square" rtlCol="0">
            <a:spAutoFit/>
          </a:bodyPr>
          <a:lstStyle/>
          <a:p>
            <a:r>
              <a:rPr lang="ro-MD" b="1" dirty="0" smtClean="0"/>
              <a:t>Scopul Lecției: </a:t>
            </a:r>
            <a:r>
              <a:rPr lang="en-GB" b="1" dirty="0" smtClean="0"/>
              <a:t>De a face </a:t>
            </a:r>
            <a:r>
              <a:rPr lang="en-GB" b="1" dirty="0" err="1" smtClean="0"/>
              <a:t>cuno</a:t>
            </a:r>
            <a:r>
              <a:rPr lang="ro-MD" b="1" dirty="0" smtClean="0"/>
              <a:t>ștință cu noțiunile de bază despre rețele de calculatoare: Clasificarea, tipurile de echipament, tipurile de topologii.</a:t>
            </a:r>
            <a:endParaRPr lang="en-US" dirty="0"/>
          </a:p>
        </p:txBody>
      </p:sp>
      <p:sp>
        <p:nvSpPr>
          <p:cNvPr id="6" name="TextBox 5"/>
          <p:cNvSpPr txBox="1"/>
          <p:nvPr/>
        </p:nvSpPr>
        <p:spPr>
          <a:xfrm>
            <a:off x="0" y="1764713"/>
            <a:ext cx="12192000" cy="646331"/>
          </a:xfrm>
          <a:prstGeom prst="rect">
            <a:avLst/>
          </a:prstGeom>
          <a:noFill/>
        </p:spPr>
        <p:txBody>
          <a:bodyPr wrap="square" rtlCol="0">
            <a:spAutoFit/>
          </a:bodyPr>
          <a:lstStyle/>
          <a:p>
            <a:r>
              <a:rPr lang="ro-RO" b="1" dirty="0"/>
              <a:t>Notiunea </a:t>
            </a:r>
            <a:r>
              <a:rPr lang="en-GB" b="1" dirty="0"/>
              <a:t>d</a:t>
            </a:r>
            <a:r>
              <a:rPr lang="ro-RO" b="1" dirty="0"/>
              <a:t>e Retea</a:t>
            </a:r>
            <a:r>
              <a:rPr lang="en-GB" b="1" dirty="0"/>
              <a:t>, </a:t>
            </a:r>
            <a:r>
              <a:rPr lang="ro-RO" b="1" dirty="0"/>
              <a:t>Echipamente de </a:t>
            </a:r>
            <a:r>
              <a:rPr lang="ro-RO" b="1" dirty="0"/>
              <a:t>comunicaţie</a:t>
            </a:r>
            <a:r>
              <a:rPr lang="en-GB" b="1" dirty="0"/>
              <a:t>, </a:t>
            </a:r>
            <a:r>
              <a:rPr lang="ro-RO" b="1" dirty="0"/>
              <a:t>Clasificarea retelelor de </a:t>
            </a:r>
            <a:r>
              <a:rPr lang="ro-RO" b="1" dirty="0" smtClean="0"/>
              <a:t>calculatoare</a:t>
            </a:r>
            <a:r>
              <a:rPr lang="en-GB" b="1" dirty="0" smtClean="0"/>
              <a:t>, </a:t>
            </a:r>
            <a:r>
              <a:rPr lang="ro-RO" b="1" dirty="0"/>
              <a:t>Clasificarea </a:t>
            </a:r>
            <a:r>
              <a:rPr lang="en-GB" b="1" dirty="0" smtClean="0"/>
              <a:t>d</a:t>
            </a:r>
            <a:r>
              <a:rPr lang="ro-RO" b="1" dirty="0" smtClean="0"/>
              <a:t>upa </a:t>
            </a:r>
            <a:r>
              <a:rPr lang="ro-RO" b="1" dirty="0"/>
              <a:t>marimea </a:t>
            </a:r>
            <a:r>
              <a:rPr lang="ro-RO" b="1" dirty="0" smtClean="0"/>
              <a:t>retelei</a:t>
            </a:r>
            <a:r>
              <a:rPr lang="en-GB" b="1" dirty="0" smtClean="0"/>
              <a:t>, </a:t>
            </a:r>
            <a:r>
              <a:rPr lang="ro-RO" b="1" dirty="0"/>
              <a:t>Topologiile </a:t>
            </a:r>
            <a:r>
              <a:rPr lang="ro-RO" b="1" dirty="0" smtClean="0"/>
              <a:t>retelelor</a:t>
            </a:r>
            <a:endParaRPr lang="en-US" dirty="0"/>
          </a:p>
        </p:txBody>
      </p:sp>
      <p:sp>
        <p:nvSpPr>
          <p:cNvPr id="3" name="Прямоугольник 2"/>
          <p:cNvSpPr/>
          <p:nvPr/>
        </p:nvSpPr>
        <p:spPr>
          <a:xfrm>
            <a:off x="434564" y="3948335"/>
            <a:ext cx="10234945" cy="1477328"/>
          </a:xfrm>
          <a:prstGeom prst="rect">
            <a:avLst/>
          </a:prstGeom>
        </p:spPr>
        <p:txBody>
          <a:bodyPr wrap="square">
            <a:spAutoFit/>
          </a:bodyPr>
          <a:lstStyle/>
          <a:p>
            <a:r>
              <a:rPr lang="ro-RO" b="1" dirty="0"/>
              <a:t>Studentul trebuie </a:t>
            </a:r>
            <a:r>
              <a:rPr lang="ro-RO" b="1" i="1" dirty="0"/>
              <a:t>să cunoască:</a:t>
            </a:r>
            <a:endParaRPr lang="ro-RO" b="1" dirty="0"/>
          </a:p>
          <a:p>
            <a:r>
              <a:rPr lang="ro-RO" b="1" i="1" dirty="0"/>
              <a:t>§  </a:t>
            </a:r>
            <a:r>
              <a:rPr lang="ro-RO" b="1" i="1" dirty="0" smtClean="0"/>
              <a:t>Noțiunea </a:t>
            </a:r>
            <a:r>
              <a:rPr lang="ro-RO" b="1" i="1" dirty="0" smtClean="0"/>
              <a:t>de rețea de Calculatoare</a:t>
            </a:r>
            <a:endParaRPr lang="ro-RO" b="1" dirty="0"/>
          </a:p>
          <a:p>
            <a:r>
              <a:rPr lang="ro-RO" b="1" i="1" dirty="0"/>
              <a:t>§  </a:t>
            </a:r>
            <a:r>
              <a:rPr lang="ro-RO" b="1" i="1" dirty="0" smtClean="0"/>
              <a:t>Echipamentul de bază utilizate în rețele de calculatoare</a:t>
            </a:r>
            <a:endParaRPr lang="ro-RO" b="1" dirty="0"/>
          </a:p>
          <a:p>
            <a:r>
              <a:rPr lang="ro-RO" b="1" i="1" dirty="0"/>
              <a:t>§  </a:t>
            </a:r>
            <a:r>
              <a:rPr lang="ro-RO" b="1" i="1" dirty="0" smtClean="0"/>
              <a:t>Clasificarea rețelelor de Calculatoare după marimea ei</a:t>
            </a:r>
            <a:endParaRPr lang="ro-RO" b="1" i="1" dirty="0" smtClean="0"/>
          </a:p>
          <a:p>
            <a:r>
              <a:rPr lang="ro-RO" b="1" i="1" dirty="0"/>
              <a:t>§  </a:t>
            </a:r>
            <a:r>
              <a:rPr lang="ro-RO" b="1" i="1" dirty="0" smtClean="0"/>
              <a:t>Noțiunea de topologie a rețelelor de Calculatoare</a:t>
            </a:r>
            <a:endParaRPr lang="ro-RO" b="1" dirty="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cstate="print"/>
          <a:srcRect b="17959"/>
          <a:stretch/>
        </p:blipFill>
        <p:spPr>
          <a:xfrm>
            <a:off x="-1" y="-1"/>
            <a:ext cx="6862527" cy="3286409"/>
          </a:xfrm>
          <a:prstGeom prst="rect">
            <a:avLst/>
          </a:prstGeom>
        </p:spPr>
      </p:pic>
      <p:sp>
        <p:nvSpPr>
          <p:cNvPr id="5" name="Прямоугольник 4"/>
          <p:cNvSpPr/>
          <p:nvPr/>
        </p:nvSpPr>
        <p:spPr>
          <a:xfrm>
            <a:off x="531136" y="4006178"/>
            <a:ext cx="6096000" cy="2322174"/>
          </a:xfrm>
          <a:prstGeom prst="rect">
            <a:avLst/>
          </a:prstGeom>
        </p:spPr>
        <p:txBody>
          <a:bodyPr>
            <a:spAutoFit/>
          </a:bodyPr>
          <a:lstStyle/>
          <a:p>
            <a:pPr>
              <a:lnSpc>
                <a:spcPct val="115000"/>
              </a:lnSpc>
              <a:spcAft>
                <a:spcPts val="0"/>
              </a:spcAft>
            </a:pP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Avantaje: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Costuri reduse.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Ușurință în instalare.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Dezavantaje: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Depanare dificilă.</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Încetinirea rețelei o dată cu creșterea traficului.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Scalabilitate redusă.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8984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047979"/>
          </a:xfrm>
          <a:prstGeom prst="rect">
            <a:avLst/>
          </a:prstGeom>
        </p:spPr>
        <p:txBody>
          <a:bodyPr wrap="square">
            <a:spAutoFit/>
          </a:bodyPr>
          <a:lstStyle/>
          <a:p>
            <a:pPr>
              <a:lnSpc>
                <a:spcPct val="115000"/>
              </a:lnSpc>
              <a:spcAft>
                <a:spcPts val="100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Topologie tip Stea (Star)</a:t>
            </a:r>
            <a:r>
              <a:rPr lang="ro-RO"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 cea mai utilizată topologie de rețea, toate calculatoarele fiind conectate într-un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central. Spre deosebire de topologia tip magistrală, dacă o legătură se întrerupe și afectează un calculator, celelalte își păstrează accesul la rețea.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10192"/>
          <a:stretch/>
        </p:blipFill>
        <p:spPr>
          <a:xfrm>
            <a:off x="63719" y="1047979"/>
            <a:ext cx="5748605" cy="5441104"/>
          </a:xfrm>
          <a:prstGeom prst="rect">
            <a:avLst/>
          </a:prstGeom>
        </p:spPr>
      </p:pic>
      <p:sp>
        <p:nvSpPr>
          <p:cNvPr id="6" name="Прямоугольник 5"/>
          <p:cNvSpPr/>
          <p:nvPr/>
        </p:nvSpPr>
        <p:spPr>
          <a:xfrm>
            <a:off x="6096000" y="1878614"/>
            <a:ext cx="6096000" cy="2322174"/>
          </a:xfrm>
          <a:prstGeom prst="rect">
            <a:avLst/>
          </a:prstGeom>
        </p:spPr>
        <p:txBody>
          <a:bodyPr>
            <a:spAutoFit/>
          </a:bodyPr>
          <a:lstStyle/>
          <a:p>
            <a:pPr>
              <a:lnSpc>
                <a:spcPct val="115000"/>
              </a:lnSpc>
              <a:spcAft>
                <a:spcPts val="100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Avantaje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Centralizarea cablurilor.</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Ușurință în managementul și monitorizarea rețelei.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Scalabilitate mărită.</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Dezavantaje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Dependența de echipamentul central.</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Costuri crescute.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9353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003625"/>
          </a:xfrm>
          <a:prstGeom prst="rect">
            <a:avLst/>
          </a:prstGeom>
        </p:spPr>
        <p:txBody>
          <a:bodyPr wrap="square">
            <a:spAutoFit/>
          </a:bodyPr>
          <a:lstStyle/>
          <a:p>
            <a:pPr>
              <a:lnSpc>
                <a:spcPct val="115000"/>
              </a:lnSpc>
              <a:spcAft>
                <a:spcPts val="100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Topologie tip Inel (Ring)</a:t>
            </a:r>
            <a:b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topologia de tip inel, fiecare calculator este atașat de calculatoarele din apropiere prin legături punct-la-punct, astfel încât întreaga rețea are forma unui inel în care pachetele circulă într-o singură direcție, fiind transmise de la un calculator la altul. Fiecare verifică un pachet și, dacă nu îi este destinat, îl trimite mai departe. Nu există un capăt al rețelei și, prin urmare, nu este nevoie de elemente terminatoare. Dacă unul din calculatoare are probleme sau dispare din rețea, aceasta nu mai funcționează.</a:t>
            </a:r>
            <a:r>
              <a:rPr lang="ro-RO" sz="1600" dirty="0">
                <a:latin typeface="Times New Roman" panose="02020603050405020304" pitchFamily="18" charset="0"/>
                <a:ea typeface="Calibri" panose="020F0502020204030204" pitchFamily="34" charset="0"/>
                <a:cs typeface="Times New Roman" panose="02020603050405020304" pitchFamily="18" charset="0"/>
              </a:rPr>
              <a:t/>
            </a:r>
            <a:br>
              <a:rPr lang="ro-RO" sz="1600" dirty="0">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Fiecare calculator are acces în mod egal la rețea, astfel încât cele care folosesc rețeaua mai intens nu le afectează pe celelalte.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10151"/>
          <a:stretch/>
        </p:blipFill>
        <p:spPr>
          <a:xfrm>
            <a:off x="353479" y="2006011"/>
            <a:ext cx="4960905" cy="4851989"/>
          </a:xfrm>
          <a:prstGeom prst="rect">
            <a:avLst/>
          </a:prstGeom>
        </p:spPr>
      </p:pic>
      <p:sp>
        <p:nvSpPr>
          <p:cNvPr id="6" name="Прямоугольник 5"/>
          <p:cNvSpPr/>
          <p:nvPr/>
        </p:nvSpPr>
        <p:spPr>
          <a:xfrm>
            <a:off x="6332144" y="2680685"/>
            <a:ext cx="4842095" cy="2003625"/>
          </a:xfrm>
          <a:prstGeom prst="rect">
            <a:avLst/>
          </a:prstGeom>
        </p:spPr>
        <p:txBody>
          <a:bodyPr wrap="square">
            <a:spAutoFit/>
          </a:bodyPr>
          <a:lstStyle/>
          <a:p>
            <a:pPr>
              <a:lnSpc>
                <a:spcPct val="115000"/>
              </a:lnSpc>
              <a:spcAft>
                <a:spcPts val="1000"/>
              </a:spcAft>
            </a:pP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Avantaje: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Performanță bună a rețelei.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Degenerare redusă a semnalului.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Dezavantaje: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Dependența de funcționarea fiecărui calculator.</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Mentenanță dificilă.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3146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685077"/>
          </a:xfrm>
          <a:prstGeom prst="rect">
            <a:avLst/>
          </a:prstGeom>
        </p:spPr>
        <p:txBody>
          <a:bodyPr wrap="square">
            <a:spAutoFit/>
          </a:bodyPr>
          <a:lstStyle/>
          <a:p>
            <a:pPr>
              <a:lnSpc>
                <a:spcPct val="115000"/>
              </a:lnSpc>
              <a:spcAft>
                <a:spcPts val="100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Topologie tip Plasă (Mesh)</a:t>
            </a:r>
            <a:b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topologie de tip plasă nu este foarte frecventă în rețelele de calculatoare ci mai curând în rețelele naționale de telefonie. Într-o astfel de rețea fiecare calculator are o legătură de comunicație cu fiecare componentă a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rețelei.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Dacă o legătură între oricare dintre calculatoare nu mai funcționează, va fi disponibilă o rută alternativă. O topologie ca aceasta este costisitoare, dar poate fi necesară pentru aplicații unde este vital ca mașinile de calcul să nu piardă contactul între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10417"/>
          <a:stretch/>
        </p:blipFill>
        <p:spPr>
          <a:xfrm>
            <a:off x="612287" y="1685077"/>
            <a:ext cx="7128426" cy="5073581"/>
          </a:xfrm>
          <a:prstGeom prst="rect">
            <a:avLst/>
          </a:prstGeom>
        </p:spPr>
      </p:pic>
    </p:spTree>
    <p:extLst>
      <p:ext uri="{BB962C8B-B14F-4D97-AF65-F5344CB8AC3E}">
        <p14:creationId xmlns:p14="http://schemas.microsoft.com/office/powerpoint/2010/main" val="2437100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685077"/>
          </a:xfrm>
          <a:prstGeom prst="rect">
            <a:avLst/>
          </a:prstGeom>
        </p:spPr>
        <p:txBody>
          <a:bodyPr wrap="square">
            <a:spAutoFit/>
          </a:bodyPr>
          <a:lstStyle/>
          <a:p>
            <a:pPr>
              <a:lnSpc>
                <a:spcPct val="115000"/>
              </a:lnSpc>
              <a:spcAft>
                <a:spcPts val="100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Topologie tip Arbore (Tree)</a:t>
            </a:r>
            <a:r>
              <a:rPr lang="ro-RO"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20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Topologia de tip arbore poate fi văzută ca o combinație de rețele de tip stea aranjate ierarhic. La periferia rețelei se află calculatoarele gazdă, în vârful ierarhiei se află cel care administrează rețeaua, iar nodurile intermediare constau în comutatoare de pachete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 Ca și într-o rețea de tip stea, întreruperea unei legături de comunicație poate izola de rețea unul sau mai multe calculatoare.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rotWithShape="1">
          <a:blip r:embed="rId2" cstate="print"/>
          <a:srcRect b="7972"/>
          <a:stretch/>
        </p:blipFill>
        <p:spPr>
          <a:xfrm>
            <a:off x="756338" y="1685077"/>
            <a:ext cx="5499607" cy="5161008"/>
          </a:xfrm>
          <a:prstGeom prst="rect">
            <a:avLst/>
          </a:prstGeom>
        </p:spPr>
      </p:pic>
      <p:sp>
        <p:nvSpPr>
          <p:cNvPr id="7" name="Прямоугольник 6"/>
          <p:cNvSpPr/>
          <p:nvPr/>
        </p:nvSpPr>
        <p:spPr>
          <a:xfrm>
            <a:off x="6096000" y="2508669"/>
            <a:ext cx="6096000" cy="2003625"/>
          </a:xfrm>
          <a:prstGeom prst="rect">
            <a:avLst/>
          </a:prstGeom>
        </p:spPr>
        <p:txBody>
          <a:bodyPr>
            <a:spAutoFit/>
          </a:bodyPr>
          <a:lstStyle/>
          <a:p>
            <a:pPr>
              <a:lnSpc>
                <a:spcPct val="115000"/>
              </a:lnSpc>
              <a:spcAft>
                <a:spcPts val="1000"/>
              </a:spcAft>
            </a:pP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Avantaje: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Ușurință în managementul și monitorizarea rețelei.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Scalabilitate mărită.</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Dezavantaje: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Dependența de calculatorul central.</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Mentenanță dificilă pentru rețelele mari.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8926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678" y="0"/>
            <a:ext cx="12077322" cy="7172156"/>
          </a:xfrm>
          <a:prstGeom prst="rect">
            <a:avLst/>
          </a:prstGeom>
        </p:spPr>
        <p:txBody>
          <a:bodyPr wrap="square">
            <a:spAutoFit/>
          </a:bodyPr>
          <a:lstStyle/>
          <a:p>
            <a:pPr algn="just">
              <a:lnSpc>
                <a:spcPct val="107000"/>
              </a:lnSpc>
              <a:spcAft>
                <a:spcPts val="0"/>
              </a:spcAft>
            </a:pPr>
            <a:r>
              <a:rPr lang="ro-MD" b="1" dirty="0">
                <a:latin typeface="Times New Roman" panose="02020603050405020304" pitchFamily="18" charset="0"/>
                <a:ea typeface="Calibri" panose="020F0502020204030204" pitchFamily="34" charset="0"/>
                <a:cs typeface="Times New Roman" panose="02020603050405020304" pitchFamily="18" charset="0"/>
              </a:rPr>
              <a:t>Arhitectura reţelei de calculatoare</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err="1" smtClean="0">
                <a:latin typeface="Times New Roman" panose="02020603050405020304" pitchFamily="18" charset="0"/>
                <a:ea typeface="Calibri" panose="020F0502020204030204" pitchFamily="34" charset="0"/>
                <a:cs typeface="Times New Roman" panose="02020603050405020304" pitchFamily="18" charset="0"/>
              </a:rPr>
              <a:t>Reţelele</a:t>
            </a: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de </a:t>
            </a:r>
            <a:r>
              <a:rPr lang="en-US" dirty="0" err="1">
                <a:latin typeface="Times New Roman" panose="02020603050405020304" pitchFamily="18" charset="0"/>
                <a:ea typeface="Calibri" panose="020F0502020204030204" pitchFamily="34" charset="0"/>
                <a:cs typeface="Times New Roman" panose="02020603050405020304" pitchFamily="18" charset="0"/>
              </a:rPr>
              <a:t>calculatoare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sunt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proiectate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într</a:t>
            </a:r>
            <a:r>
              <a:rPr lang="en-US" dirty="0">
                <a:latin typeface="Times New Roman" panose="02020603050405020304" pitchFamily="18" charset="0"/>
                <a:ea typeface="Calibri" panose="020F0502020204030204" pitchFamily="34" charset="0"/>
                <a:cs typeface="Times New Roman" panose="02020603050405020304" pitchFamily="18" charset="0"/>
              </a:rPr>
              <a:t>-un mod </a:t>
            </a:r>
            <a:r>
              <a:rPr lang="en-US" dirty="0" err="1">
                <a:latin typeface="Times New Roman" panose="02020603050405020304" pitchFamily="18" charset="0"/>
                <a:ea typeface="Calibri" panose="020F0502020204030204" pitchFamily="34" charset="0"/>
                <a:cs typeface="Times New Roman" panose="02020603050405020304" pitchFamily="18" charset="0"/>
              </a:rPr>
              <a:t>foarte</a:t>
            </a:r>
            <a:r>
              <a:rPr lang="en-US" dirty="0">
                <a:latin typeface="Times New Roman" panose="02020603050405020304" pitchFamily="18" charset="0"/>
                <a:ea typeface="Calibri" panose="020F0502020204030204" pitchFamily="34" charset="0"/>
                <a:cs typeface="Times New Roman" panose="02020603050405020304" pitchFamily="18" charset="0"/>
              </a:rPr>
              <a:t> bine </a:t>
            </a:r>
            <a:r>
              <a:rPr lang="en-US" dirty="0" err="1">
                <a:latin typeface="Times New Roman" panose="02020603050405020304" pitchFamily="18" charset="0"/>
                <a:ea typeface="Calibri" panose="020F0502020204030204" pitchFamily="34" charset="0"/>
                <a:cs typeface="Times New Roman" panose="02020603050405020304" pitchFamily="18" charset="0"/>
              </a:rPr>
              <a:t>structurat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 se </a:t>
            </a:r>
            <a:r>
              <a:rPr lang="en-US" b="1" dirty="0">
                <a:latin typeface="Times New Roman" panose="02020603050405020304" pitchFamily="18" charset="0"/>
                <a:ea typeface="Calibri" panose="020F0502020204030204" pitchFamily="34" charset="0"/>
                <a:cs typeface="Times New Roman" panose="02020603050405020304" pitchFamily="18" charset="0"/>
              </a:rPr>
              <a:t>reduce </a:t>
            </a:r>
            <a:r>
              <a:rPr lang="en-US" b="1" dirty="0" err="1">
                <a:latin typeface="Times New Roman" panose="02020603050405020304" pitchFamily="18" charset="0"/>
                <a:ea typeface="Calibri" panose="020F0502020204030204" pitchFamily="34" charset="0"/>
                <a:cs typeface="Times New Roman" panose="02020603050405020304" pitchFamily="18" charset="0"/>
              </a:rPr>
              <a:t>complexitatea</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în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proiectare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dar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şi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uşurinţă</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în</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întreţinere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şi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modificare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reţelele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sunt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organizate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într</a:t>
            </a:r>
            <a:r>
              <a:rPr lang="en-US" dirty="0">
                <a:latin typeface="Times New Roman" panose="02020603050405020304" pitchFamily="18" charset="0"/>
                <a:ea typeface="Calibri" panose="020F0502020204030204" pitchFamily="34" charset="0"/>
                <a:cs typeface="Times New Roman" panose="02020603050405020304" pitchFamily="18" charset="0"/>
              </a:rPr>
              <a:t>-o </a:t>
            </a:r>
            <a:r>
              <a:rPr lang="en-US" dirty="0" err="1">
                <a:latin typeface="Times New Roman" panose="02020603050405020304" pitchFamily="18" charset="0"/>
                <a:ea typeface="Calibri" panose="020F0502020204030204" pitchFamily="34" charset="0"/>
                <a:cs typeface="Times New Roman" panose="02020603050405020304" pitchFamily="18" charset="0"/>
              </a:rPr>
              <a:t>serie</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latin typeface="Times New Roman" panose="02020603050405020304" pitchFamily="18" charset="0"/>
                <a:ea typeface="Calibri" panose="020F0502020204030204" pitchFamily="34" charset="0"/>
                <a:cs typeface="Times New Roman" panose="02020603050405020304" pitchFamily="18" charset="0"/>
              </a:rPr>
              <a:t>niveluri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ierarhice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Scopul</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fiecărui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nivel</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este</a:t>
            </a:r>
            <a:r>
              <a:rPr lang="en-US" b="1" dirty="0">
                <a:latin typeface="Times New Roman" panose="02020603050405020304" pitchFamily="18" charset="0"/>
                <a:ea typeface="Calibri" panose="020F0502020204030204" pitchFamily="34" charset="0"/>
                <a:cs typeface="Times New Roman" panose="02020603050405020304" pitchFamily="18" charset="0"/>
              </a:rPr>
              <a:t> de a </a:t>
            </a:r>
            <a:r>
              <a:rPr lang="en-US" b="1" dirty="0" err="1">
                <a:latin typeface="Times New Roman" panose="02020603050405020304" pitchFamily="18" charset="0"/>
                <a:ea typeface="Calibri" panose="020F0502020204030204" pitchFamily="34" charset="0"/>
                <a:cs typeface="Times New Roman" panose="02020603050405020304" pitchFamily="18" charset="0"/>
              </a:rPr>
              <a:t>oferi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servicii</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nivelului</a:t>
            </a:r>
            <a:r>
              <a:rPr lang="en-US" b="1" dirty="0">
                <a:latin typeface="Times New Roman" panose="02020603050405020304" pitchFamily="18" charset="0"/>
                <a:ea typeface="Calibri" panose="020F0502020204030204" pitchFamily="34" charset="0"/>
                <a:cs typeface="Times New Roman" panose="02020603050405020304" pitchFamily="18" charset="0"/>
              </a:rPr>
              <a:t> superior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ascunzând</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faţă</a:t>
            </a:r>
            <a:r>
              <a:rPr lang="en-US" i="1" dirty="0">
                <a:latin typeface="Times New Roman" panose="02020603050405020304" pitchFamily="18" charset="0"/>
                <a:ea typeface="Calibri" panose="020F0502020204030204" pitchFamily="34" charset="0"/>
                <a:cs typeface="Times New Roman" panose="02020603050405020304" pitchFamily="18" charset="0"/>
              </a:rPr>
              <a:t> de </a:t>
            </a:r>
            <a:r>
              <a:rPr lang="en-US" i="1" dirty="0" err="1">
                <a:latin typeface="Times New Roman" panose="02020603050405020304" pitchFamily="18" charset="0"/>
                <a:ea typeface="Calibri" panose="020F0502020204030204" pitchFamily="34" charset="0"/>
                <a:cs typeface="Times New Roman" panose="02020603050405020304" pitchFamily="18" charset="0"/>
              </a:rPr>
              <a:t>acesta</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detaliile</a:t>
            </a:r>
            <a:r>
              <a:rPr lang="en-US" i="1" dirty="0">
                <a:latin typeface="Times New Roman" panose="02020603050405020304" pitchFamily="18" charset="0"/>
                <a:ea typeface="Calibri" panose="020F0502020204030204" pitchFamily="34" charset="0"/>
                <a:cs typeface="Times New Roman" panose="02020603050405020304" pitchFamily="18" charset="0"/>
              </a:rPr>
              <a:t> </a:t>
            </a:r>
            <a:r>
              <a:rPr lang="en-US" i="1" dirty="0" err="1">
                <a:latin typeface="Times New Roman" panose="02020603050405020304" pitchFamily="18" charset="0"/>
                <a:ea typeface="Calibri" panose="020F0502020204030204" pitchFamily="34" charset="0"/>
                <a:cs typeface="Times New Roman" panose="02020603050405020304" pitchFamily="18" charset="0"/>
              </a:rPr>
              <a:t>referitoare</a:t>
            </a:r>
            <a:r>
              <a:rPr lang="en-US" i="1" dirty="0">
                <a:latin typeface="Times New Roman" panose="02020603050405020304" pitchFamily="18" charset="0"/>
                <a:ea typeface="Calibri" panose="020F0502020204030204" pitchFamily="34" charset="0"/>
                <a:cs typeface="Times New Roman" panose="02020603050405020304" pitchFamily="18" charset="0"/>
              </a:rPr>
              <a:t> la </a:t>
            </a:r>
            <a:r>
              <a:rPr lang="en-US" i="1" dirty="0" err="1">
                <a:latin typeface="Times New Roman" panose="02020603050405020304" pitchFamily="18" charset="0"/>
                <a:ea typeface="Calibri" panose="020F0502020204030204" pitchFamily="34" charset="0"/>
                <a:cs typeface="Times New Roman" panose="02020603050405020304" pitchFamily="18" charset="0"/>
              </a:rPr>
              <a:t>modul</a:t>
            </a:r>
            <a:r>
              <a:rPr lang="en-US" i="1" dirty="0">
                <a:latin typeface="Times New Roman" panose="02020603050405020304" pitchFamily="18" charset="0"/>
                <a:ea typeface="Calibri" panose="020F0502020204030204" pitchFamily="34" charset="0"/>
                <a:cs typeface="Times New Roman" panose="02020603050405020304" pitchFamily="18" charset="0"/>
              </a:rPr>
              <a:t> de </a:t>
            </a:r>
            <a:r>
              <a:rPr lang="en-US" i="1" dirty="0" err="1">
                <a:latin typeface="Times New Roman" panose="02020603050405020304" pitchFamily="18" charset="0"/>
                <a:ea typeface="Calibri" panose="020F0502020204030204" pitchFamily="34" charset="0"/>
                <a:cs typeface="Times New Roman" panose="02020603050405020304" pitchFamily="18" charset="0"/>
              </a:rPr>
              <a:t>implementare</a:t>
            </a:r>
            <a:r>
              <a:rPr lang="en-US" i="1" dirty="0">
                <a:latin typeface="Times New Roman" panose="02020603050405020304" pitchFamily="18" charset="0"/>
                <a:ea typeface="Calibri" panose="020F0502020204030204" pitchFamily="34" charset="0"/>
                <a:cs typeface="Times New Roman" panose="02020603050405020304" pitchFamily="18" charset="0"/>
              </a:rPr>
              <a:t> a </a:t>
            </a:r>
            <a:r>
              <a:rPr lang="en-US" i="1" dirty="0" err="1">
                <a:latin typeface="Times New Roman" panose="02020603050405020304" pitchFamily="18" charset="0"/>
                <a:ea typeface="Calibri" panose="020F0502020204030204" pitchFamily="34" charset="0"/>
                <a:cs typeface="Times New Roman" panose="02020603050405020304" pitchFamily="18" charset="0"/>
              </a:rPr>
              <a:t>serviciilor</a:t>
            </a: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0"/>
              </a:spcAft>
            </a:pPr>
            <a:r>
              <a:rPr lang="en-US" b="1" dirty="0" err="1">
                <a:latin typeface="Times New Roman" panose="02020603050405020304" pitchFamily="18" charset="0"/>
                <a:ea typeface="Calibri" panose="020F0502020204030204" pitchFamily="34" charset="0"/>
                <a:cs typeface="Times New Roman" panose="02020603050405020304" pitchFamily="18" charset="0"/>
              </a:rPr>
              <a:t>Nivelul</a:t>
            </a:r>
            <a:r>
              <a:rPr lang="en-US" b="1" dirty="0">
                <a:latin typeface="Times New Roman" panose="02020603050405020304" pitchFamily="18" charset="0"/>
                <a:ea typeface="Calibri" panose="020F0502020204030204" pitchFamily="34" charset="0"/>
                <a:cs typeface="Times New Roman" panose="02020603050405020304" pitchFamily="18" charset="0"/>
              </a:rPr>
              <a:t> n de </a:t>
            </a:r>
            <a:r>
              <a:rPr lang="en-US" b="1" dirty="0" err="1">
                <a:latin typeface="Times New Roman" panose="02020603050405020304" pitchFamily="18" charset="0"/>
                <a:ea typeface="Calibri" panose="020F0502020204030204" pitchFamily="34" charset="0"/>
                <a:cs typeface="Times New Roman" panose="02020603050405020304" pitchFamily="18" charset="0"/>
              </a:rPr>
              <a:t>pe</a:t>
            </a:r>
            <a:r>
              <a:rPr lang="en-US" b="1" dirty="0">
                <a:latin typeface="Times New Roman" panose="02020603050405020304" pitchFamily="18" charset="0"/>
                <a:ea typeface="Calibri" panose="020F0502020204030204" pitchFamily="34" charset="0"/>
                <a:cs typeface="Times New Roman" panose="02020603050405020304" pitchFamily="18" charset="0"/>
              </a:rPr>
              <a:t> o </a:t>
            </a:r>
            <a:r>
              <a:rPr lang="en-US" b="1" dirty="0" err="1">
                <a:latin typeface="Times New Roman" panose="02020603050405020304" pitchFamily="18" charset="0"/>
                <a:ea typeface="Calibri" panose="020F0502020204030204" pitchFamily="34" charset="0"/>
                <a:cs typeface="Times New Roman" panose="02020603050405020304" pitchFamily="18" charset="0"/>
              </a:rPr>
              <a:t>maşină</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comunică</a:t>
            </a:r>
            <a:r>
              <a:rPr lang="en-US" b="1" dirty="0">
                <a:latin typeface="Times New Roman" panose="02020603050405020304" pitchFamily="18" charset="0"/>
                <a:ea typeface="Calibri" panose="020F0502020204030204" pitchFamily="34" charset="0"/>
                <a:cs typeface="Times New Roman" panose="02020603050405020304" pitchFamily="18" charset="0"/>
              </a:rPr>
              <a:t> cu </a:t>
            </a:r>
            <a:r>
              <a:rPr lang="en-US" b="1" dirty="0" err="1">
                <a:latin typeface="Times New Roman" panose="02020603050405020304" pitchFamily="18" charset="0"/>
                <a:ea typeface="Calibri" panose="020F0502020204030204" pitchFamily="34" charset="0"/>
                <a:cs typeface="Times New Roman" panose="02020603050405020304" pitchFamily="18" charset="0"/>
              </a:rPr>
              <a:t>nivelul</a:t>
            </a:r>
            <a:r>
              <a:rPr lang="en-US" b="1" dirty="0">
                <a:latin typeface="Times New Roman" panose="02020603050405020304" pitchFamily="18" charset="0"/>
                <a:ea typeface="Calibri" panose="020F0502020204030204" pitchFamily="34" charset="0"/>
                <a:cs typeface="Times New Roman" panose="02020603050405020304" pitchFamily="18" charset="0"/>
              </a:rPr>
              <a:t> n de </a:t>
            </a:r>
            <a:r>
              <a:rPr lang="en-US" b="1" dirty="0" err="1">
                <a:latin typeface="Times New Roman" panose="02020603050405020304" pitchFamily="18" charset="0"/>
                <a:ea typeface="Calibri" panose="020F0502020204030204" pitchFamily="34" charset="0"/>
                <a:cs typeface="Times New Roman" panose="02020603050405020304" pitchFamily="18" charset="0"/>
              </a:rPr>
              <a:t>pe</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altă</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maşină</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printr</a:t>
            </a:r>
            <a:r>
              <a:rPr lang="en-US" dirty="0">
                <a:latin typeface="Times New Roman" panose="02020603050405020304" pitchFamily="18" charset="0"/>
                <a:ea typeface="Calibri" panose="020F0502020204030204" pitchFamily="34" charset="0"/>
                <a:cs typeface="Times New Roman" panose="02020603050405020304" pitchFamily="18" charset="0"/>
              </a:rPr>
              <a:t>-un protocol. </a:t>
            </a:r>
            <a:r>
              <a:rPr lang="en-US" dirty="0" err="1">
                <a:latin typeface="Times New Roman" panose="02020603050405020304" pitchFamily="18" charset="0"/>
                <a:ea typeface="Calibri" panose="020F0502020204030204" pitchFamily="34" charset="0"/>
                <a:cs typeface="Times New Roman" panose="02020603050405020304" pitchFamily="18" charset="0"/>
              </a:rPr>
              <a:t>Entităţile</a:t>
            </a:r>
            <a:r>
              <a:rPr lang="en-US" dirty="0">
                <a:latin typeface="Times New Roman" panose="02020603050405020304" pitchFamily="18" charset="0"/>
                <a:ea typeface="Calibri" panose="020F0502020204030204" pitchFamily="34" charset="0"/>
                <a:cs typeface="Times New Roman" panose="02020603050405020304" pitchFamily="18" charset="0"/>
              </a:rPr>
              <a:t> care </a:t>
            </a:r>
            <a:r>
              <a:rPr lang="en-US" dirty="0" err="1">
                <a:latin typeface="Times New Roman" panose="02020603050405020304" pitchFamily="18" charset="0"/>
                <a:ea typeface="Calibri" panose="020F0502020204030204" pitchFamily="34" charset="0"/>
                <a:cs typeface="Times New Roman" panose="02020603050405020304" pitchFamily="18" charset="0"/>
              </a:rPr>
              <a:t>comunică</a:t>
            </a:r>
            <a:r>
              <a:rPr lang="en-US" dirty="0">
                <a:latin typeface="Times New Roman" panose="02020603050405020304" pitchFamily="18" charset="0"/>
                <a:ea typeface="Calibri" panose="020F0502020204030204" pitchFamily="34" charset="0"/>
                <a:cs typeface="Times New Roman" panose="02020603050405020304" pitchFamily="18" charset="0"/>
              </a:rPr>
              <a:t> se </a:t>
            </a:r>
            <a:r>
              <a:rPr lang="en-US" dirty="0" err="1">
                <a:latin typeface="Times New Roman" panose="02020603050405020304" pitchFamily="18" charset="0"/>
                <a:ea typeface="Calibri" panose="020F0502020204030204" pitchFamily="34" charset="0"/>
                <a:cs typeface="Times New Roman" panose="02020603050405020304" pitchFamily="18" charset="0"/>
              </a:rPr>
              <a:t>numesc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entităţi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pereche</a:t>
            </a:r>
            <a:r>
              <a:rPr lang="en-US" dirty="0">
                <a:latin typeface="Times New Roman" panose="02020603050405020304" pitchFamily="18" charset="0"/>
                <a:ea typeface="Calibri" panose="020F0502020204030204" pitchFamily="34" charset="0"/>
                <a:cs typeface="Times New Roman" panose="02020603050405020304" pitchFamily="18" charset="0"/>
              </a:rPr>
              <a:t> (peer). </a:t>
            </a:r>
            <a:r>
              <a:rPr lang="en-US" dirty="0" err="1">
                <a:latin typeface="Times New Roman" panose="02020603050405020304" pitchFamily="18" charset="0"/>
                <a:ea typeface="Calibri" panose="020F0502020204030204" pitchFamily="34" charset="0"/>
                <a:cs typeface="Times New Roman" panose="02020603050405020304" pitchFamily="18" charset="0"/>
              </a:rPr>
              <a:t>Comunicaţia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astfel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realizată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este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virtuală</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endParaRPr lang="ro-MD" dirty="0" smtClean="0">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07000"/>
              </a:lnSpc>
              <a:spcAft>
                <a:spcPts val="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In </a:t>
            </a:r>
            <a:r>
              <a:rPr lang="en-US" dirty="0" err="1">
                <a:latin typeface="Times New Roman" panose="02020603050405020304" pitchFamily="18" charset="0"/>
                <a:ea typeface="Calibri" panose="020F0502020204030204" pitchFamily="34" charset="0"/>
                <a:cs typeface="Times New Roman" panose="02020603050405020304" pitchFamily="18" charset="0"/>
              </a:rPr>
              <a:t>realitate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datele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călătoresc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prin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mediul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fizic</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comunicaţie</a:t>
            </a:r>
            <a:r>
              <a:rPr lang="en-US" dirty="0">
                <a:latin typeface="Times New Roman" panose="02020603050405020304" pitchFamily="18" charset="0"/>
                <a:ea typeface="Calibri" panose="020F0502020204030204" pitchFamily="34" charset="0"/>
                <a:cs typeface="Times New Roman" panose="02020603050405020304" pitchFamily="18" charset="0"/>
              </a:rPr>
              <a:t> care </a:t>
            </a:r>
            <a:r>
              <a:rPr lang="en-US" dirty="0" err="1">
                <a:latin typeface="Times New Roman" panose="02020603050405020304" pitchFamily="18" charset="0"/>
                <a:ea typeface="Calibri" panose="020F0502020204030204" pitchFamily="34" charset="0"/>
                <a:cs typeface="Times New Roman" panose="02020603050405020304" pitchFamily="18" charset="0"/>
              </a:rPr>
              <a:t>reprezintă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mai</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jos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a:t>
            </a:r>
            <a:r>
              <a:rPr lang="en-US" dirty="0">
                <a:latin typeface="Times New Roman" panose="02020603050405020304" pitchFamily="18" charset="0"/>
                <a:ea typeface="Calibri" panose="020F0502020204030204" pitchFamily="34" charset="0"/>
                <a:cs typeface="Times New Roman" panose="02020603050405020304" pitchFamily="18" charset="0"/>
              </a:rPr>
              <a:t> al </a:t>
            </a:r>
            <a:r>
              <a:rPr lang="en-US" dirty="0" err="1">
                <a:latin typeface="Times New Roman" panose="02020603050405020304" pitchFamily="18" charset="0"/>
                <a:ea typeface="Calibri" panose="020F0502020204030204" pitchFamily="34" charset="0"/>
                <a:cs typeface="Times New Roman" panose="02020603050405020304" pitchFamily="18" charset="0"/>
              </a:rPr>
              <a:t>ierarhiei</a:t>
            </a:r>
            <a:r>
              <a:rPr lang="en-US"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0"/>
              </a:spcAft>
            </a:pP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reţelele</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calculatoare</a:t>
            </a:r>
            <a:r>
              <a:rPr lang="en-US" dirty="0">
                <a:latin typeface="Times New Roman" panose="02020603050405020304" pitchFamily="18" charset="0"/>
                <a:ea typeface="Calibri" panose="020F0502020204030204" pitchFamily="34" charset="0"/>
                <a:cs typeface="Times New Roman" panose="02020603050405020304" pitchFamily="18" charset="0"/>
              </a:rPr>
              <a:t> ISO (International Standard Organization) a elaborate </a:t>
            </a:r>
            <a:r>
              <a:rPr lang="en-US" dirty="0" err="1">
                <a:latin typeface="Times New Roman" panose="02020603050405020304" pitchFamily="18" charset="0"/>
                <a:ea typeface="Calibri" panose="020F0502020204030204" pitchFamily="34" charset="0"/>
                <a:cs typeface="Times New Roman" panose="02020603050405020304" pitchFamily="18" charset="0"/>
              </a:rPr>
              <a:t>standardul</a:t>
            </a:r>
            <a:r>
              <a:rPr lang="en-US" dirty="0">
                <a:latin typeface="Times New Roman" panose="02020603050405020304" pitchFamily="18" charset="0"/>
                <a:ea typeface="Calibri" panose="020F0502020204030204" pitchFamily="34" charset="0"/>
                <a:cs typeface="Times New Roman" panose="02020603050405020304" pitchFamily="18" charset="0"/>
              </a:rPr>
              <a:t> OSI (Open System Interconnection). </a:t>
            </a:r>
            <a:r>
              <a:rPr lang="en-US" dirty="0" err="1">
                <a:latin typeface="Times New Roman" panose="02020603050405020304" pitchFamily="18" charset="0"/>
                <a:ea typeface="Calibri" panose="020F0502020204030204" pitchFamily="34" charset="0"/>
                <a:cs typeface="Times New Roman" panose="02020603050405020304" pitchFamily="18" charset="0"/>
              </a:rPr>
              <a:t>Corespunzător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acestui</a:t>
            </a:r>
            <a:r>
              <a:rPr lang="en-US" dirty="0">
                <a:latin typeface="Times New Roman" panose="02020603050405020304" pitchFamily="18" charset="0"/>
                <a:ea typeface="Calibri" panose="020F0502020204030204" pitchFamily="34" charset="0"/>
                <a:cs typeface="Times New Roman" panose="02020603050405020304" pitchFamily="18" charset="0"/>
              </a:rPr>
              <a:t> standard, </a:t>
            </a:r>
            <a:r>
              <a:rPr lang="en-US" dirty="0" err="1">
                <a:latin typeface="Times New Roman" panose="02020603050405020304" pitchFamily="18" charset="0"/>
                <a:ea typeface="Calibri" panose="020F0502020204030204" pitchFamily="34" charset="0"/>
                <a:cs typeface="Times New Roman" panose="02020603050405020304" pitchFamily="18" charset="0"/>
              </a:rPr>
              <a:t>arhitectura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reţelelor</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calculatoare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cuprinde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şapte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niveluri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Aplicaţie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Prezentare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Sesiune</a:t>
            </a:r>
            <a:r>
              <a:rPr lang="en-US" dirty="0">
                <a:latin typeface="Times New Roman" panose="02020603050405020304" pitchFamily="18" charset="0"/>
                <a:ea typeface="Calibri" panose="020F0502020204030204" pitchFamily="34" charset="0"/>
                <a:cs typeface="Times New Roman" panose="02020603050405020304" pitchFamily="18" charset="0"/>
              </a:rPr>
              <a:t>, Transport, </a:t>
            </a:r>
            <a:r>
              <a:rPr lang="en-US" dirty="0" err="1">
                <a:latin typeface="Times New Roman" panose="02020603050405020304" pitchFamily="18" charset="0"/>
                <a:ea typeface="Calibri" panose="020F0502020204030204" pitchFamily="34" charset="0"/>
                <a:cs typeface="Times New Roman" panose="02020603050405020304" pitchFamily="18" charset="0"/>
              </a:rPr>
              <a:t>Reţea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Legăturii</a:t>
            </a:r>
            <a:r>
              <a:rPr lang="en-US" dirty="0">
                <a:latin typeface="Times New Roman" panose="02020603050405020304" pitchFamily="18" charset="0"/>
                <a:ea typeface="Calibri" panose="020F0502020204030204" pitchFamily="34" charset="0"/>
                <a:cs typeface="Times New Roman" panose="02020603050405020304" pitchFamily="18" charset="0"/>
              </a:rPr>
              <a:t> de date, </a:t>
            </a:r>
            <a:r>
              <a:rPr lang="en-US" dirty="0" err="1">
                <a:latin typeface="Times New Roman" panose="02020603050405020304" pitchFamily="18" charset="0"/>
                <a:ea typeface="Calibri" panose="020F0502020204030204" pitchFamily="34" charset="0"/>
                <a:cs typeface="Times New Roman" panose="02020603050405020304" pitchFamily="18" charset="0"/>
              </a:rPr>
              <a:t>Fizic</a:t>
            </a:r>
            <a:r>
              <a:rPr lang="en-US"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De </a:t>
            </a:r>
            <a:r>
              <a:rPr lang="en-US" dirty="0" err="1">
                <a:latin typeface="Times New Roman" panose="02020603050405020304" pitchFamily="18" charset="0"/>
                <a:ea typeface="Calibri" panose="020F0502020204030204" pitchFamily="34" charset="0"/>
                <a:cs typeface="Times New Roman" panose="02020603050405020304" pitchFamily="18" charset="0"/>
              </a:rPr>
              <a:t>obicei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utilizatorul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lucrează</a:t>
            </a:r>
            <a:r>
              <a:rPr lang="en-US" dirty="0">
                <a:latin typeface="Times New Roman" panose="02020603050405020304" pitchFamily="18" charset="0"/>
                <a:ea typeface="Calibri" panose="020F0502020204030204" pitchFamily="34" charset="0"/>
                <a:cs typeface="Times New Roman" panose="02020603050405020304" pitchFamily="18" charset="0"/>
              </a:rPr>
              <a:t> la </a:t>
            </a:r>
            <a:r>
              <a:rPr lang="en-US" dirty="0" err="1">
                <a:latin typeface="Times New Roman" panose="02020603050405020304" pitchFamily="18" charset="0"/>
                <a:ea typeface="Calibri" panose="020F0502020204030204" pitchFamily="34" charset="0"/>
                <a:cs typeface="Times New Roman" panose="02020603050405020304" pitchFamily="18" charset="0"/>
              </a:rPr>
              <a:t>cel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mai</a:t>
            </a:r>
            <a:r>
              <a:rPr lang="en-US" dirty="0">
                <a:latin typeface="Times New Roman" panose="02020603050405020304" pitchFamily="18" charset="0"/>
                <a:ea typeface="Calibri" panose="020F0502020204030204" pitchFamily="34" charset="0"/>
                <a:cs typeface="Times New Roman" panose="02020603050405020304" pitchFamily="18" charset="0"/>
              </a:rPr>
              <a:t> superior </a:t>
            </a:r>
            <a:r>
              <a:rPr lang="en-US" dirty="0" err="1">
                <a:latin typeface="Times New Roman" panose="02020603050405020304" pitchFamily="18" charset="0"/>
                <a:ea typeface="Calibri" panose="020F0502020204030204" pitchFamily="34" charset="0"/>
                <a:cs typeface="Times New Roman" panose="02020603050405020304" pitchFamily="18" charset="0"/>
              </a:rPr>
              <a:t>nivel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Aplicaţie</a:t>
            </a:r>
            <a:r>
              <a:rPr lang="en-US" dirty="0">
                <a:latin typeface="Times New Roman" panose="02020603050405020304" pitchFamily="18" charset="0"/>
                <a:ea typeface="Calibri" panose="020F0502020204030204" pitchFamily="34" charset="0"/>
                <a:cs typeface="Times New Roman" panose="02020603050405020304" pitchFamily="18" charset="0"/>
              </a:rPr>
              <a:t>) al </a:t>
            </a:r>
            <a:r>
              <a:rPr lang="en-US" dirty="0" err="1">
                <a:latin typeface="Times New Roman" panose="02020603050405020304" pitchFamily="18" charset="0"/>
                <a:ea typeface="Calibri" panose="020F0502020204030204" pitchFamily="34" charset="0"/>
                <a:cs typeface="Times New Roman" panose="02020603050405020304" pitchFamily="18" charset="0"/>
              </a:rPr>
              <a:t>reţelei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Mesajul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este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transmis</a:t>
            </a:r>
            <a:r>
              <a:rPr lang="en-US" dirty="0">
                <a:latin typeface="Times New Roman" panose="02020603050405020304" pitchFamily="18" charset="0"/>
                <a:ea typeface="Calibri" panose="020F0502020204030204" pitchFamily="34" charset="0"/>
                <a:cs typeface="Times New Roman" panose="02020603050405020304" pitchFamily="18" charset="0"/>
              </a:rPr>
              <a:t> de la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Aplicaţie</a:t>
            </a:r>
            <a:r>
              <a:rPr lang="en-US" dirty="0">
                <a:latin typeface="Times New Roman" panose="02020603050405020304" pitchFamily="18" charset="0"/>
                <a:ea typeface="Calibri" panose="020F0502020204030204" pitchFamily="34" charset="0"/>
                <a:cs typeface="Times New Roman" panose="02020603050405020304" pitchFamily="18" charset="0"/>
              </a:rPr>
              <a:t> al </a:t>
            </a:r>
            <a:r>
              <a:rPr lang="en-US" dirty="0" err="1">
                <a:latin typeface="Times New Roman" panose="02020603050405020304" pitchFamily="18" charset="0"/>
                <a:ea typeface="Calibri" panose="020F0502020204030204" pitchFamily="34" charset="0"/>
                <a:cs typeface="Times New Roman" panose="02020603050405020304" pitchFamily="18" charset="0"/>
              </a:rPr>
              <a:t>calculatorului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transmiţător</a:t>
            </a:r>
            <a:r>
              <a:rPr lang="en-US" dirty="0">
                <a:latin typeface="Times New Roman" panose="02020603050405020304" pitchFamily="18" charset="0"/>
                <a:ea typeface="Calibri" panose="020F0502020204030204" pitchFamily="34" charset="0"/>
                <a:cs typeface="Times New Roman" panose="02020603050405020304" pitchFamily="18" charset="0"/>
              </a:rPr>
              <a:t> la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Aplicaţie</a:t>
            </a:r>
            <a:r>
              <a:rPr lang="en-US" dirty="0">
                <a:latin typeface="Times New Roman" panose="02020603050405020304" pitchFamily="18" charset="0"/>
                <a:ea typeface="Calibri" panose="020F0502020204030204" pitchFamily="34" charset="0"/>
                <a:cs typeface="Times New Roman" panose="02020603050405020304" pitchFamily="18" charset="0"/>
              </a:rPr>
              <a:t> al </a:t>
            </a:r>
            <a:r>
              <a:rPr lang="en-US" dirty="0" err="1">
                <a:latin typeface="Times New Roman" panose="02020603050405020304" pitchFamily="18" charset="0"/>
                <a:ea typeface="Calibri" panose="020F0502020204030204" pitchFamily="34" charset="0"/>
                <a:cs typeface="Times New Roman" panose="02020603050405020304" pitchFamily="18" charset="0"/>
              </a:rPr>
              <a:t>calculatorului</a:t>
            </a:r>
            <a:r>
              <a:rPr lang="en-US" dirty="0">
                <a:latin typeface="Times New Roman" panose="02020603050405020304" pitchFamily="18" charset="0"/>
                <a:ea typeface="Calibri" panose="020F0502020204030204" pitchFamily="34" charset="0"/>
                <a:cs typeface="Times New Roman" panose="02020603050405020304" pitchFamily="18" charset="0"/>
              </a:rPr>
              <a:t> receptor </a:t>
            </a:r>
            <a:r>
              <a:rPr lang="en-US" dirty="0" err="1">
                <a:latin typeface="Times New Roman" panose="02020603050405020304" pitchFamily="18" charset="0"/>
                <a:ea typeface="Calibri" panose="020F0502020204030204" pitchFamily="34" charset="0"/>
                <a:cs typeface="Times New Roman" panose="02020603050405020304" pitchFamily="18" charset="0"/>
              </a:rPr>
              <a:t>respectând</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regulile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protocolului</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nivel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transmiterea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mesajului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însă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Aplicaţie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transmiţător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utilizează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serviciile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oferite</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adiacent</a:t>
            </a:r>
            <a:r>
              <a:rPr lang="en-US" dirty="0">
                <a:latin typeface="Times New Roman" panose="02020603050405020304" pitchFamily="18" charset="0"/>
                <a:ea typeface="Calibri" panose="020F0502020204030204" pitchFamily="34" charset="0"/>
                <a:cs typeface="Times New Roman" panose="02020603050405020304" pitchFamily="18" charset="0"/>
              </a:rPr>
              <a:t> inferior,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Prezentare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după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standardul</a:t>
            </a:r>
            <a:r>
              <a:rPr lang="en-US" dirty="0">
                <a:latin typeface="Times New Roman" panose="02020603050405020304" pitchFamily="18" charset="0"/>
                <a:ea typeface="Calibri" panose="020F0502020204030204" pitchFamily="34" charset="0"/>
                <a:cs typeface="Times New Roman" panose="02020603050405020304" pitchFamily="18" charset="0"/>
              </a:rPr>
              <a:t> OSI, </a:t>
            </a:r>
            <a:r>
              <a:rPr lang="en-US" dirty="0" err="1">
                <a:latin typeface="Times New Roman" panose="02020603050405020304" pitchFamily="18" charset="0"/>
                <a:ea typeface="Calibri" panose="020F0502020204030204" pitchFamily="34" charset="0"/>
                <a:cs typeface="Times New Roman" panose="02020603050405020304" pitchFamily="18" charset="0"/>
              </a:rPr>
              <a:t>iar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mesajul</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transmis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este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împachetat</a:t>
            </a:r>
            <a:r>
              <a:rPr lang="en-US" dirty="0">
                <a:latin typeface="Times New Roman" panose="02020603050405020304" pitchFamily="18" charset="0"/>
                <a:ea typeface="Calibri" panose="020F0502020204030204" pitchFamily="34" charset="0"/>
                <a:cs typeface="Times New Roman" panose="02020603050405020304" pitchFamily="18" charset="0"/>
              </a:rPr>
              <a:t> cu </a:t>
            </a:r>
            <a:r>
              <a:rPr lang="en-US" dirty="0" err="1">
                <a:latin typeface="Times New Roman" panose="02020603050405020304" pitchFamily="18" charset="0"/>
                <a:ea typeface="Calibri" panose="020F0502020204030204" pitchFamily="34" charset="0"/>
                <a:cs typeface="Times New Roman" panose="02020603050405020304" pitchFamily="18" charset="0"/>
              </a:rPr>
              <a:t>informaţie</a:t>
            </a:r>
            <a:r>
              <a:rPr lang="en-US" dirty="0">
                <a:latin typeface="Times New Roman" panose="02020603050405020304" pitchFamily="18" charset="0"/>
                <a:ea typeface="Calibri" panose="020F0502020204030204" pitchFamily="34" charset="0"/>
                <a:cs typeface="Times New Roman" panose="02020603050405020304" pitchFamily="18" charset="0"/>
              </a:rPr>
              <a:t> de control </a:t>
            </a: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transmisia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virtuală</a:t>
            </a:r>
            <a:r>
              <a:rPr lang="en-US" dirty="0">
                <a:latin typeface="Times New Roman" panose="02020603050405020304" pitchFamily="18" charset="0"/>
                <a:ea typeface="Calibri" panose="020F0502020204030204" pitchFamily="34" charset="0"/>
                <a:cs typeface="Times New Roman" panose="02020603050405020304" pitchFamily="18" charset="0"/>
              </a:rPr>
              <a:t> de la </a:t>
            </a:r>
            <a:r>
              <a:rPr lang="en-US" dirty="0" err="1">
                <a:latin typeface="Times New Roman" panose="02020603050405020304" pitchFamily="18" charset="0"/>
                <a:ea typeface="Calibri" panose="020F0502020204030204" pitchFamily="34" charset="0"/>
                <a:cs typeface="Times New Roman" panose="02020603050405020304" pitchFamily="18" charset="0"/>
              </a:rPr>
              <a:t>acest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Acesta</a:t>
            </a:r>
            <a:r>
              <a:rPr lang="en-US" dirty="0">
                <a:latin typeface="Times New Roman" panose="02020603050405020304" pitchFamily="18" charset="0"/>
                <a:ea typeface="Calibri" panose="020F0502020204030204" pitchFamily="34" charset="0"/>
                <a:cs typeface="Times New Roman" panose="02020603050405020304" pitchFamily="18" charset="0"/>
              </a:rPr>
              <a:t> la </a:t>
            </a:r>
            <a:r>
              <a:rPr lang="en-US" dirty="0" err="1">
                <a:latin typeface="Times New Roman" panose="02020603050405020304" pitchFamily="18" charset="0"/>
                <a:ea typeface="Calibri" panose="020F0502020204030204" pitchFamily="34" charset="0"/>
                <a:cs typeface="Times New Roman" panose="02020603050405020304" pitchFamily="18" charset="0"/>
              </a:rPr>
              <a:t>rândul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său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utilizeaza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serviciile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oferite</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inferior care </a:t>
            </a:r>
            <a:r>
              <a:rPr lang="en-US" dirty="0" err="1">
                <a:latin typeface="Times New Roman" panose="02020603050405020304" pitchFamily="18" charset="0"/>
                <a:ea typeface="Calibri" panose="020F0502020204030204" pitchFamily="34" charset="0"/>
                <a:cs typeface="Times New Roman" panose="02020603050405020304" pitchFamily="18" charset="0"/>
              </a:rPr>
              <a:t>împachetează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mesajul</a:t>
            </a:r>
            <a:r>
              <a:rPr lang="en-US" dirty="0">
                <a:latin typeface="Times New Roman" panose="02020603050405020304" pitchFamily="18" charset="0"/>
                <a:ea typeface="Calibri" panose="020F0502020204030204" pitchFamily="34" charset="0"/>
                <a:cs typeface="Times New Roman" panose="02020603050405020304" pitchFamily="18" charset="0"/>
              </a:rPr>
              <a:t> cu </a:t>
            </a:r>
            <a:r>
              <a:rPr lang="en-US" dirty="0" err="1">
                <a:latin typeface="Times New Roman" panose="02020603050405020304" pitchFamily="18" charset="0"/>
                <a:ea typeface="Calibri" panose="020F0502020204030204" pitchFamily="34" charset="0"/>
                <a:cs typeface="Times New Roman" panose="02020603050405020304" pitchFamily="18" charset="0"/>
              </a:rPr>
              <a:t>informaţia</a:t>
            </a:r>
            <a:r>
              <a:rPr lang="en-US" dirty="0">
                <a:latin typeface="Times New Roman" panose="02020603050405020304" pitchFamily="18" charset="0"/>
                <a:ea typeface="Calibri" panose="020F0502020204030204" pitchFamily="34" charset="0"/>
                <a:cs typeface="Times New Roman" panose="02020603050405020304" pitchFamily="18" charset="0"/>
              </a:rPr>
              <a:t> de control </a:t>
            </a:r>
            <a:r>
              <a:rPr lang="en-US" dirty="0" err="1">
                <a:latin typeface="Times New Roman" panose="02020603050405020304" pitchFamily="18" charset="0"/>
                <a:ea typeface="Calibri" panose="020F0502020204030204" pitchFamily="34" charset="0"/>
                <a:cs typeface="Times New Roman" panose="02020603050405020304" pitchFamily="18" charset="0"/>
              </a:rPr>
              <a:t>necesară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protocolului</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nivel</a:t>
            </a:r>
            <a:r>
              <a:rPr lang="en-US" dirty="0">
                <a:latin typeface="Times New Roman" panose="02020603050405020304" pitchFamily="18" charset="0"/>
                <a:ea typeface="Calibri" panose="020F0502020204030204" pitchFamily="34" charset="0"/>
                <a:cs typeface="Times New Roman" panose="02020603050405020304" pitchFamily="18" charset="0"/>
              </a:rPr>
              <a:t>. In </a:t>
            </a:r>
            <a:r>
              <a:rPr lang="en-US" dirty="0" err="1">
                <a:latin typeface="Times New Roman" panose="02020603050405020304" pitchFamily="18" charset="0"/>
                <a:ea typeface="Calibri" panose="020F0502020204030204" pitchFamily="34" charset="0"/>
                <a:cs typeface="Times New Roman" panose="02020603050405020304" pitchFamily="18" charset="0"/>
              </a:rPr>
              <a:t>cele</a:t>
            </a:r>
            <a:r>
              <a:rPr lang="en-US" dirty="0">
                <a:latin typeface="Times New Roman" panose="02020603050405020304" pitchFamily="18" charset="0"/>
                <a:ea typeface="Calibri" panose="020F0502020204030204" pitchFamily="34" charset="0"/>
                <a:cs typeface="Times New Roman" panose="02020603050405020304" pitchFamily="18" charset="0"/>
              </a:rPr>
              <a:t> din </a:t>
            </a:r>
            <a:r>
              <a:rPr lang="en-US" dirty="0" err="1">
                <a:latin typeface="Times New Roman" panose="02020603050405020304" pitchFamily="18" charset="0"/>
                <a:ea typeface="Calibri" panose="020F0502020204030204" pitchFamily="34" charset="0"/>
                <a:cs typeface="Times New Roman" panose="02020603050405020304" pitchFamily="18" charset="0"/>
              </a:rPr>
              <a:t>urmă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mesajul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ajunge</a:t>
            </a:r>
            <a:r>
              <a:rPr lang="en-US" dirty="0">
                <a:latin typeface="Times New Roman" panose="02020603050405020304" pitchFamily="18" charset="0"/>
                <a:ea typeface="Calibri" panose="020F0502020204030204" pitchFamily="34" charset="0"/>
                <a:cs typeface="Times New Roman" panose="02020603050405020304" pitchFamily="18" charset="0"/>
              </a:rPr>
              <a:t> la </a:t>
            </a:r>
            <a:r>
              <a:rPr lang="en-US" dirty="0" err="1">
                <a:latin typeface="Times New Roman" panose="02020603050405020304" pitchFamily="18" charset="0"/>
                <a:ea typeface="Calibri" panose="020F0502020204030204" pitchFamily="34" charset="0"/>
                <a:cs typeface="Times New Roman" panose="02020603050405020304" pitchFamily="18" charset="0"/>
              </a:rPr>
              <a:t>cel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mai</a:t>
            </a:r>
            <a:r>
              <a:rPr lang="en-US" dirty="0">
                <a:latin typeface="Times New Roman" panose="02020603050405020304" pitchFamily="18" charset="0"/>
                <a:ea typeface="Calibri" panose="020F0502020204030204" pitchFamily="34" charset="0"/>
                <a:cs typeface="Times New Roman" panose="02020603050405020304" pitchFamily="18" charset="0"/>
              </a:rPr>
              <a:t> inferior </a:t>
            </a:r>
            <a:r>
              <a:rPr lang="en-US" dirty="0" err="1">
                <a:latin typeface="Times New Roman" panose="02020603050405020304" pitchFamily="18" charset="0"/>
                <a:ea typeface="Calibri" panose="020F0502020204030204" pitchFamily="34" charset="0"/>
                <a:cs typeface="Times New Roman" panose="02020603050405020304" pitchFamily="18" charset="0"/>
              </a:rPr>
              <a:t>nivel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cel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Fizic</a:t>
            </a:r>
            <a:r>
              <a:rPr lang="en-US" dirty="0">
                <a:latin typeface="Times New Roman" panose="02020603050405020304" pitchFamily="18" charset="0"/>
                <a:ea typeface="Calibri" panose="020F0502020204030204" pitchFamily="34" charset="0"/>
                <a:cs typeface="Times New Roman" panose="02020603050405020304" pitchFamily="18" charset="0"/>
              </a:rPr>
              <a:t>, la care se </a:t>
            </a:r>
            <a:r>
              <a:rPr lang="en-US" dirty="0" err="1">
                <a:latin typeface="Times New Roman" panose="02020603050405020304" pitchFamily="18" charset="0"/>
                <a:ea typeface="Calibri" panose="020F0502020204030204" pitchFamily="34" charset="0"/>
                <a:cs typeface="Times New Roman" panose="02020603050405020304" pitchFamily="18" charset="0"/>
              </a:rPr>
              <a:t>realizează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comunicaţia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fizică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Informaţia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primită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este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preluată</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receptor </a:t>
            </a:r>
            <a:r>
              <a:rPr lang="en-US" dirty="0" err="1">
                <a:latin typeface="Times New Roman" panose="02020603050405020304" pitchFamily="18" charset="0"/>
                <a:ea typeface="Calibri" panose="020F0502020204030204" pitchFamily="34" charset="0"/>
                <a:cs typeface="Times New Roman" panose="02020603050405020304" pitchFamily="18" charset="0"/>
              </a:rPr>
              <a:t>imediat</a:t>
            </a:r>
            <a:r>
              <a:rPr lang="en-US" dirty="0">
                <a:latin typeface="Times New Roman" panose="02020603050405020304" pitchFamily="18" charset="0"/>
                <a:ea typeface="Calibri" panose="020F0502020204030204" pitchFamily="34" charset="0"/>
                <a:cs typeface="Times New Roman" panose="02020603050405020304" pitchFamily="18" charset="0"/>
              </a:rPr>
              <a:t> superior </a:t>
            </a:r>
            <a:r>
              <a:rPr lang="en-US" dirty="0" err="1">
                <a:latin typeface="Times New Roman" panose="02020603050405020304" pitchFamily="18" charset="0"/>
                <a:ea typeface="Calibri" panose="020F0502020204030204" pitchFamily="34" charset="0"/>
                <a:cs typeface="Times New Roman" panose="02020603050405020304" pitchFamily="18" charset="0"/>
              </a:rPr>
              <a:t>celui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Fizic</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obicei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cel</a:t>
            </a:r>
            <a:r>
              <a:rPr lang="en-US" dirty="0">
                <a:latin typeface="Times New Roman" panose="02020603050405020304" pitchFamily="18" charset="0"/>
                <a:ea typeface="Calibri" panose="020F0502020204030204" pitchFamily="34" charset="0"/>
                <a:cs typeface="Times New Roman" panose="02020603050405020304" pitchFamily="18" charset="0"/>
              </a:rPr>
              <a:t> al </a:t>
            </a:r>
            <a:r>
              <a:rPr lang="en-US" dirty="0" err="1">
                <a:latin typeface="Times New Roman" panose="02020603050405020304" pitchFamily="18" charset="0"/>
                <a:ea typeface="Calibri" panose="020F0502020204030204" pitchFamily="34" charset="0"/>
                <a:cs typeface="Times New Roman" panose="02020603050405020304" pitchFamily="18" charset="0"/>
              </a:rPr>
              <a:t>Legăturii</a:t>
            </a:r>
            <a:r>
              <a:rPr lang="en-US" dirty="0">
                <a:latin typeface="Times New Roman" panose="02020603050405020304" pitchFamily="18" charset="0"/>
                <a:ea typeface="Calibri" panose="020F0502020204030204" pitchFamily="34" charset="0"/>
                <a:cs typeface="Times New Roman" panose="02020603050405020304" pitchFamily="18" charset="0"/>
              </a:rPr>
              <a:t> de host </a:t>
            </a:r>
            <a:r>
              <a:rPr lang="en-US" dirty="0" err="1">
                <a:latin typeface="Times New Roman" panose="02020603050405020304" pitchFamily="18" charset="0"/>
                <a:ea typeface="Calibri" panose="020F0502020204030204" pitchFamily="34" charset="0"/>
                <a:cs typeface="Times New Roman" panose="02020603050405020304" pitchFamily="18" charset="0"/>
              </a:rPr>
              <a:t>subre</a:t>
            </a:r>
            <a:r>
              <a:rPr lang="en-US" dirty="0" err="1">
                <a:latin typeface="Cambria Math" panose="02040503050406030204" pitchFamily="18" charset="0"/>
                <a:ea typeface="Calibri" panose="020F0502020204030204" pitchFamily="34" charset="0"/>
                <a:cs typeface="Cambria Math" panose="02040503050406030204" pitchFamily="18" charset="0"/>
              </a:rPr>
              <a:t>⇔</a:t>
            </a:r>
            <a:r>
              <a:rPr lang="en-US" dirty="0" err="1">
                <a:latin typeface="Times New Roman" panose="02020603050405020304" pitchFamily="18" charset="0"/>
                <a:ea typeface="Calibri" panose="020F0502020204030204" pitchFamily="34" charset="0"/>
                <a:cs typeface="Times New Roman" panose="02020603050405020304" pitchFamily="18" charset="0"/>
              </a:rPr>
              <a:t>ea</a:t>
            </a:r>
            <a:r>
              <a:rPr lang="en-US" dirty="0">
                <a:latin typeface="Times New Roman" panose="02020603050405020304" pitchFamily="18" charset="0"/>
                <a:ea typeface="Calibri" panose="020F0502020204030204" pitchFamily="34" charset="0"/>
                <a:cs typeface="Times New Roman" panose="02020603050405020304" pitchFamily="18" charset="0"/>
              </a:rPr>
              <a:t> date) </a:t>
            </a:r>
            <a:r>
              <a:rPr lang="en-US" dirty="0" err="1">
                <a:latin typeface="Times New Roman" panose="02020603050405020304" pitchFamily="18" charset="0"/>
                <a:ea typeface="Calibri" panose="020F0502020204030204" pitchFamily="34" charset="0"/>
                <a:cs typeface="Times New Roman" panose="02020603050405020304" pitchFamily="18" charset="0"/>
              </a:rPr>
              <a:t>despachetat</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informaţia</a:t>
            </a:r>
            <a:r>
              <a:rPr lang="en-US" dirty="0">
                <a:latin typeface="Times New Roman" panose="02020603050405020304" pitchFamily="18" charset="0"/>
                <a:ea typeface="Calibri" panose="020F0502020204030204" pitchFamily="34" charset="0"/>
                <a:cs typeface="Times New Roman" panose="02020603050405020304" pitchFamily="18" charset="0"/>
              </a:rPr>
              <a:t> de control </a:t>
            </a:r>
            <a:r>
              <a:rPr lang="en-US" dirty="0" err="1">
                <a:latin typeface="Times New Roman" panose="02020603050405020304" pitchFamily="18" charset="0"/>
                <a:ea typeface="Calibri" panose="020F0502020204030204" pitchFamily="34" charset="0"/>
                <a:cs typeface="Times New Roman" panose="02020603050405020304" pitchFamily="18" charset="0"/>
              </a:rPr>
              <a:t>şi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transmis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nivelului</a:t>
            </a:r>
            <a:r>
              <a:rPr lang="en-US" dirty="0">
                <a:latin typeface="Times New Roman" panose="02020603050405020304" pitchFamily="18" charset="0"/>
                <a:ea typeface="Calibri" panose="020F0502020204030204" pitchFamily="34" charset="0"/>
                <a:cs typeface="Times New Roman" panose="02020603050405020304" pitchFamily="18" charset="0"/>
              </a:rPr>
              <a:t> superior, </a:t>
            </a:r>
            <a:r>
              <a:rPr lang="en-US" dirty="0" err="1">
                <a:latin typeface="Times New Roman" panose="02020603050405020304" pitchFamily="18" charset="0"/>
                <a:ea typeface="Calibri" panose="020F0502020204030204" pitchFamily="34" charset="0"/>
                <a:cs typeface="Times New Roman" panose="02020603050405020304" pitchFamily="18" charset="0"/>
              </a:rPr>
              <a:t>până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mesajul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ajunge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a:t>
            </a:r>
            <a:r>
              <a:rPr lang="en-US" dirty="0">
                <a:latin typeface="Times New Roman" panose="02020603050405020304" pitchFamily="18" charset="0"/>
                <a:ea typeface="Calibri" panose="020F0502020204030204" pitchFamily="34" charset="0"/>
                <a:cs typeface="Times New Roman" panose="02020603050405020304" pitchFamily="18" charset="0"/>
              </a:rPr>
              <a:t> forma </a:t>
            </a:r>
            <a:r>
              <a:rPr lang="en-US" dirty="0" err="1">
                <a:latin typeface="Times New Roman" panose="02020603050405020304" pitchFamily="18" charset="0"/>
                <a:ea typeface="Calibri" panose="020F0502020204030204" pitchFamily="34" charset="0"/>
                <a:cs typeface="Times New Roman" panose="02020603050405020304" pitchFamily="18" charset="0"/>
              </a:rPr>
              <a:t>în</a:t>
            </a:r>
            <a:r>
              <a:rPr lang="en-US" dirty="0">
                <a:latin typeface="Times New Roman" panose="02020603050405020304" pitchFamily="18" charset="0"/>
                <a:ea typeface="Calibri" panose="020F0502020204030204" pitchFamily="34" charset="0"/>
                <a:cs typeface="Times New Roman" panose="02020603050405020304" pitchFamily="18" charset="0"/>
              </a:rPr>
              <a:t> care a </a:t>
            </a:r>
            <a:r>
              <a:rPr lang="en-US" dirty="0" err="1">
                <a:latin typeface="Times New Roman" panose="02020603050405020304" pitchFamily="18" charset="0"/>
                <a:ea typeface="Calibri" panose="020F0502020204030204" pitchFamily="34" charset="0"/>
                <a:cs typeface="Times New Roman" panose="02020603050405020304" pitchFamily="18" charset="0"/>
              </a:rPr>
              <a:t>fost</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transmis</a:t>
            </a:r>
            <a:r>
              <a:rPr lang="en-US" dirty="0">
                <a:latin typeface="Times New Roman" panose="02020603050405020304" pitchFamily="18" charset="0"/>
                <a:ea typeface="Calibri" panose="020F0502020204030204" pitchFamily="34" charset="0"/>
                <a:cs typeface="Times New Roman" panose="02020603050405020304" pitchFamily="18" charset="0"/>
              </a:rPr>
              <a:t> la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Aplicaţie</a:t>
            </a:r>
            <a:r>
              <a:rPr lang="en-US" dirty="0">
                <a:latin typeface="Times New Roman" panose="02020603050405020304" pitchFamily="18" charset="0"/>
                <a:ea typeface="Calibri" panose="020F0502020204030204" pitchFamily="34" charset="0"/>
                <a:cs typeface="Times New Roman" panose="02020603050405020304" pitchFamily="18" charset="0"/>
              </a:rPr>
              <a:t> receptor. </a:t>
            </a:r>
            <a:r>
              <a:rPr lang="en-US" dirty="0" err="1">
                <a:latin typeface="Times New Roman" panose="02020603050405020304" pitchFamily="18" charset="0"/>
                <a:ea typeface="Calibri" panose="020F0502020204030204" pitchFamily="34" charset="0"/>
                <a:cs typeface="Times New Roman" panose="02020603050405020304" pitchFamily="18" charset="0"/>
              </a:rPr>
              <a:t>Dirijarea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pachetelor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subreţea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este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realizată</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Reţea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iar</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cominicaţia</a:t>
            </a:r>
            <a:r>
              <a:rPr lang="en-US" dirty="0">
                <a:latin typeface="Times New Roman" panose="02020603050405020304" pitchFamily="18" charset="0"/>
                <a:ea typeface="Calibri" panose="020F0502020204030204" pitchFamily="34" charset="0"/>
                <a:cs typeface="Times New Roman" panose="02020603050405020304" pitchFamily="18" charset="0"/>
              </a:rPr>
              <a:t> end-</a:t>
            </a:r>
            <a:r>
              <a:rPr lang="en-US" dirty="0" err="1">
                <a:latin typeface="Times New Roman" panose="02020603050405020304" pitchFamily="18" charset="0"/>
                <a:ea typeface="Calibri" panose="020F0502020204030204" pitchFamily="34" charset="0"/>
                <a:cs typeface="Times New Roman" panose="02020603050405020304" pitchFamily="18" charset="0"/>
              </a:rPr>
              <a:t>toend</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adică</a:t>
            </a:r>
            <a:r>
              <a:rPr lang="en-US" dirty="0">
                <a:latin typeface="Times New Roman" panose="02020603050405020304" pitchFamily="18" charset="0"/>
                <a:ea typeface="Calibri" panose="020F0502020204030204" pitchFamily="34" charset="0"/>
                <a:cs typeface="Times New Roman" panose="02020603050405020304" pitchFamily="18" charset="0"/>
              </a:rPr>
              <a:t> de la host la host) </a:t>
            </a:r>
            <a:r>
              <a:rPr lang="en-US" dirty="0" err="1">
                <a:latin typeface="Times New Roman" panose="02020603050405020304" pitchFamily="18" charset="0"/>
                <a:ea typeface="Calibri" panose="020F0502020204030204" pitchFamily="34" charset="0"/>
                <a:cs typeface="Times New Roman" panose="02020603050405020304" pitchFamily="18" charset="0"/>
              </a:rPr>
              <a:t>este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realizată</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Transport. </a:t>
            </a:r>
            <a:r>
              <a:rPr lang="en-US" dirty="0" err="1">
                <a:latin typeface="Times New Roman" panose="02020603050405020304" pitchFamily="18" charset="0"/>
                <a:ea typeface="Calibri" panose="020F0502020204030204" pitchFamily="34" charset="0"/>
                <a:cs typeface="Times New Roman" panose="02020603050405020304" pitchFamily="18" charset="0"/>
              </a:rPr>
              <a:t>Reţelele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existente</a:t>
            </a:r>
            <a:r>
              <a:rPr lang="en-US" dirty="0">
                <a:latin typeface="Times New Roman" panose="02020603050405020304" pitchFamily="18" charset="0"/>
                <a:ea typeface="Calibri" panose="020F0502020204030204" pitchFamily="34" charset="0"/>
                <a:cs typeface="Times New Roman" panose="02020603050405020304" pitchFamily="18" charset="0"/>
              </a:rPr>
              <a:t> anterior </a:t>
            </a:r>
            <a:r>
              <a:rPr lang="en-US" dirty="0" err="1">
                <a:latin typeface="Times New Roman" panose="02020603050405020304" pitchFamily="18" charset="0"/>
                <a:ea typeface="Calibri" panose="020F0502020204030204" pitchFamily="34" charset="0"/>
                <a:cs typeface="Times New Roman" panose="02020603050405020304" pitchFamily="18" charset="0"/>
              </a:rPr>
              <a:t>standardului</a:t>
            </a:r>
            <a:r>
              <a:rPr lang="en-US" dirty="0">
                <a:latin typeface="Times New Roman" panose="02020603050405020304" pitchFamily="18" charset="0"/>
                <a:ea typeface="Calibri" panose="020F0502020204030204" pitchFamily="34" charset="0"/>
                <a:cs typeface="Times New Roman" panose="02020603050405020304" pitchFamily="18" charset="0"/>
              </a:rPr>
              <a:t> OSI evident </a:t>
            </a:r>
            <a:r>
              <a:rPr lang="en-US" dirty="0" err="1">
                <a:latin typeface="Times New Roman" panose="02020603050405020304" pitchFamily="18" charset="0"/>
                <a:ea typeface="Calibri" panose="020F0502020204030204" pitchFamily="34" charset="0"/>
                <a:cs typeface="Times New Roman" panose="02020603050405020304" pitchFamily="18" charset="0"/>
              </a:rPr>
              <a:t>că</a:t>
            </a:r>
            <a:r>
              <a:rPr lang="en-US" dirty="0">
                <a:latin typeface="Times New Roman" panose="02020603050405020304" pitchFamily="18" charset="0"/>
                <a:ea typeface="Calibri" panose="020F0502020204030204" pitchFamily="34" charset="0"/>
                <a:cs typeface="Times New Roman" panose="02020603050405020304" pitchFamily="18" charset="0"/>
              </a:rPr>
              <a:t> nu-l </a:t>
            </a:r>
            <a:r>
              <a:rPr lang="en-US" dirty="0" err="1">
                <a:latin typeface="Times New Roman" panose="02020603050405020304" pitchFamily="18" charset="0"/>
                <a:ea typeface="Calibri" panose="020F0502020204030204" pitchFamily="34" charset="0"/>
                <a:cs typeface="Times New Roman" panose="02020603050405020304" pitchFamily="18" charset="0"/>
              </a:rPr>
              <a:t>respectă</a:t>
            </a:r>
            <a:r>
              <a:rPr lang="en-US" dirty="0">
                <a:latin typeface="Times New Roman" panose="02020603050405020304" pitchFamily="18" charset="0"/>
                <a:ea typeface="Calibri" panose="020F0502020204030204" pitchFamily="34" charset="0"/>
                <a:cs typeface="Times New Roman" panose="02020603050405020304" pitchFamily="18" charset="0"/>
              </a:rPr>
              <a:t>, de </a:t>
            </a:r>
            <a:r>
              <a:rPr lang="en-US" dirty="0" err="1">
                <a:latin typeface="Times New Roman" panose="02020603050405020304" pitchFamily="18" charset="0"/>
                <a:ea typeface="Calibri" panose="020F0502020204030204" pitchFamily="34" charset="0"/>
                <a:cs typeface="Times New Roman" panose="02020603050405020304" pitchFamily="18" charset="0"/>
              </a:rPr>
              <a:t>exemplu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reţeaua</a:t>
            </a:r>
            <a:r>
              <a:rPr lang="en-US" dirty="0">
                <a:latin typeface="Times New Roman" panose="02020603050405020304" pitchFamily="18" charset="0"/>
                <a:ea typeface="Calibri" panose="020F0502020204030204" pitchFamily="34" charset="0"/>
                <a:cs typeface="Times New Roman" panose="02020603050405020304" pitchFamily="18" charset="0"/>
              </a:rPr>
              <a:t> ARPANET (prima </a:t>
            </a:r>
            <a:r>
              <a:rPr lang="en-US" dirty="0" err="1">
                <a:latin typeface="Times New Roman" panose="02020603050405020304" pitchFamily="18" charset="0"/>
                <a:ea typeface="Calibri" panose="020F0502020204030204" pitchFamily="34" charset="0"/>
                <a:cs typeface="Times New Roman" panose="02020603050405020304" pitchFamily="18" charset="0"/>
              </a:rPr>
              <a:t>reţea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realizată</a:t>
            </a:r>
            <a:r>
              <a:rPr lang="en-US" dirty="0">
                <a:latin typeface="Times New Roman" panose="02020603050405020304" pitchFamily="18" charset="0"/>
                <a:ea typeface="Calibri" panose="020F0502020204030204" pitchFamily="34" charset="0"/>
                <a:cs typeface="Times New Roman" panose="02020603050405020304" pitchFamily="18" charset="0"/>
              </a:rPr>
              <a:t>). La </a:t>
            </a:r>
            <a:r>
              <a:rPr lang="en-US" dirty="0" err="1">
                <a:latin typeface="Times New Roman" panose="02020603050405020304" pitchFamily="18" charset="0"/>
                <a:ea typeface="Calibri" panose="020F0502020204030204" pitchFamily="34" charset="0"/>
                <a:cs typeface="Times New Roman" panose="02020603050405020304" pitchFamily="18" charset="0"/>
              </a:rPr>
              <a:t>aceasta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Reţea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şi</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Transport </a:t>
            </a:r>
            <a:r>
              <a:rPr lang="en-US" dirty="0" err="1">
                <a:latin typeface="Times New Roman" panose="02020603050405020304" pitchFamily="18" charset="0"/>
                <a:ea typeface="Calibri" panose="020F0502020204030204" pitchFamily="34" charset="0"/>
                <a:cs typeface="Times New Roman" panose="02020603050405020304" pitchFamily="18" charset="0"/>
              </a:rPr>
              <a:t>sunt</a:t>
            </a:r>
            <a:r>
              <a:rPr lang="en-US" dirty="0">
                <a:latin typeface="Times New Roman" panose="02020603050405020304" pitchFamily="18" charset="0"/>
                <a:ea typeface="Calibri" panose="020F0502020204030204" pitchFamily="34" charset="0"/>
                <a:cs typeface="Times New Roman" panose="02020603050405020304" pitchFamily="18" charset="0"/>
              </a:rPr>
              <a:t> unite. </a:t>
            </a: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ele</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exista</a:t>
            </a:r>
            <a:r>
              <a:rPr lang="en-US" dirty="0">
                <a:latin typeface="Times New Roman" panose="02020603050405020304" pitchFamily="18" charset="0"/>
                <a:ea typeface="Calibri" panose="020F0502020204030204" pitchFamily="34" charset="0"/>
                <a:cs typeface="Times New Roman" panose="02020603050405020304" pitchFamily="18" charset="0"/>
              </a:rPr>
              <a:t> un </a:t>
            </a:r>
            <a:r>
              <a:rPr lang="en-US" dirty="0" err="1">
                <a:latin typeface="Times New Roman" panose="02020603050405020304" pitchFamily="18" charset="0"/>
                <a:ea typeface="Calibri" panose="020F0502020204030204" pitchFamily="34" charset="0"/>
                <a:cs typeface="Times New Roman" panose="02020603050405020304" pitchFamily="18" charset="0"/>
              </a:rPr>
              <a:t>singur</a:t>
            </a:r>
            <a:r>
              <a:rPr lang="en-US" dirty="0">
                <a:latin typeface="Times New Roman" panose="02020603050405020304" pitchFamily="18" charset="0"/>
                <a:ea typeface="Calibri" panose="020F0502020204030204" pitchFamily="34" charset="0"/>
                <a:cs typeface="Times New Roman" panose="02020603050405020304" pitchFamily="18" charset="0"/>
              </a:rPr>
              <a:t> protocol TCP-IP. TCP (</a:t>
            </a:r>
            <a:r>
              <a:rPr lang="en-US" dirty="0" err="1">
                <a:latin typeface="Times New Roman" panose="02020603050405020304" pitchFamily="18" charset="0"/>
                <a:ea typeface="Calibri" panose="020F0502020204030204" pitchFamily="34" charset="0"/>
                <a:cs typeface="Times New Roman" panose="02020603050405020304" pitchFamily="18" charset="0"/>
              </a:rPr>
              <a:t>Transmision</a:t>
            </a:r>
            <a:r>
              <a:rPr lang="en-US" dirty="0">
                <a:latin typeface="Times New Roman" panose="02020603050405020304" pitchFamily="18" charset="0"/>
                <a:ea typeface="Calibri" panose="020F0502020204030204" pitchFamily="34" charset="0"/>
                <a:cs typeface="Times New Roman" panose="02020603050405020304" pitchFamily="18" charset="0"/>
              </a:rPr>
              <a:t> Control Protocol) </a:t>
            </a:r>
            <a:r>
              <a:rPr lang="en-US" dirty="0" err="1">
                <a:latin typeface="Times New Roman" panose="02020603050405020304" pitchFamily="18" charset="0"/>
                <a:ea typeface="Calibri" panose="020F0502020204030204" pitchFamily="34" charset="0"/>
                <a:cs typeface="Times New Roman" panose="02020603050405020304" pitchFamily="18" charset="0"/>
              </a:rPr>
              <a:t>este</a:t>
            </a:r>
            <a:r>
              <a:rPr lang="en-US" dirty="0">
                <a:latin typeface="Times New Roman" panose="02020603050405020304" pitchFamily="18" charset="0"/>
                <a:ea typeface="Calibri" panose="020F0502020204030204" pitchFamily="34" charset="0"/>
                <a:cs typeface="Times New Roman" panose="02020603050405020304" pitchFamily="18" charset="0"/>
              </a:rPr>
              <a:t> un protocol </a:t>
            </a: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Transport, </a:t>
            </a:r>
            <a:r>
              <a:rPr lang="en-US" dirty="0" err="1">
                <a:latin typeface="Times New Roman" panose="02020603050405020304" pitchFamily="18" charset="0"/>
                <a:ea typeface="Calibri" panose="020F0502020204030204" pitchFamily="34" charset="0"/>
                <a:cs typeface="Times New Roman" panose="02020603050405020304" pitchFamily="18" charset="0"/>
              </a:rPr>
              <a:t>iar</a:t>
            </a:r>
            <a:r>
              <a:rPr lang="en-US" dirty="0">
                <a:latin typeface="Times New Roman" panose="02020603050405020304" pitchFamily="18" charset="0"/>
                <a:ea typeface="Calibri" panose="020F0502020204030204" pitchFamily="34" charset="0"/>
                <a:cs typeface="Times New Roman" panose="02020603050405020304" pitchFamily="18" charset="0"/>
              </a:rPr>
              <a:t> IP (Internet Protocol) </a:t>
            </a:r>
            <a:r>
              <a:rPr lang="en-US" dirty="0" err="1">
                <a:latin typeface="Times New Roman" panose="02020603050405020304" pitchFamily="18" charset="0"/>
                <a:ea typeface="Calibri" panose="020F0502020204030204" pitchFamily="34" charset="0"/>
                <a:cs typeface="Times New Roman" panose="02020603050405020304" pitchFamily="18" charset="0"/>
              </a:rPr>
              <a:t>pentru</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nivelul</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Reţea</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în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standardul</a:t>
            </a:r>
            <a:r>
              <a:rPr lang="en-US" dirty="0">
                <a:latin typeface="Times New Roman" panose="02020603050405020304" pitchFamily="18" charset="0"/>
                <a:ea typeface="Calibri" panose="020F0502020204030204" pitchFamily="34" charset="0"/>
                <a:cs typeface="Times New Roman" panose="02020603050405020304" pitchFamily="18" charset="0"/>
              </a:rPr>
              <a:t> OSI.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9244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206956" y="0"/>
            <a:ext cx="11870367" cy="6131303"/>
          </a:xfrm>
          <a:prstGeom prst="rect">
            <a:avLst/>
          </a:prstGeom>
        </p:spPr>
      </p:pic>
    </p:spTree>
    <p:extLst>
      <p:ext uri="{BB962C8B-B14F-4D97-AF65-F5344CB8AC3E}">
        <p14:creationId xmlns:p14="http://schemas.microsoft.com/office/powerpoint/2010/main" val="3176428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315960"/>
          </a:xfrm>
          <a:prstGeom prst="rect">
            <a:avLst/>
          </a:prstGeom>
        </p:spPr>
        <p:txBody>
          <a:bodyPr wrap="square">
            <a:spAutoFit/>
          </a:bodyPr>
          <a:lstStyle/>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ARHITECTURA CLIENT-SERVER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În aceasta arhitectura pe anumite calculatoare cu resurse mai mari ruleaza, în background, procese de tip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server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(procese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daemon</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 Procesele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client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care ruleza în general pe alte calculatoare (se pot executa si pe acelasi calculator) </a:t>
            </a:r>
            <a:r>
              <a:rPr lang="ro-MD" b="1" dirty="0">
                <a:solidFill>
                  <a:srgbClr val="000000"/>
                </a:solidFill>
                <a:latin typeface="Times New Roman" panose="02020603050405020304" pitchFamily="18" charset="0"/>
                <a:ea typeface="Calibri" panose="020F0502020204030204" pitchFamily="34" charset="0"/>
                <a:cs typeface="Helvetica" panose="020B0604020202020204" pitchFamily="34" charset="0"/>
              </a:rPr>
              <a:t>fac </a:t>
            </a:r>
            <a:r>
              <a:rPr lang="ro-MD"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cereri</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 printr-un anumit protocol, catre servere. Serverele </a:t>
            </a:r>
            <a:r>
              <a:rPr lang="ro-MD"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raspund</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la cererile clientilor. Procesele client recep</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ioneaz</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datele, le interpreteaz</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si afi</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eaz</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rezultatele. </a:t>
            </a:r>
            <a:r>
              <a:rPr lang="ro-MD" b="1" dirty="0">
                <a:solidFill>
                  <a:srgbClr val="000000"/>
                </a:solidFill>
                <a:latin typeface="Times New Roman" panose="02020603050405020304" pitchFamily="18" charset="0"/>
                <a:ea typeface="Calibri" panose="020F0502020204030204" pitchFamily="34" charset="0"/>
                <a:cs typeface="Helvetica" panose="020B0604020202020204" pitchFamily="34" charset="0"/>
              </a:rPr>
              <a:t>Arhitectura se mai nume</a:t>
            </a:r>
            <a:r>
              <a:rPr lang="ro-MD"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a:t>
            </a:r>
            <a:r>
              <a:rPr lang="ro-MD" b="1" dirty="0">
                <a:solidFill>
                  <a:srgbClr val="000000"/>
                </a:solidFill>
                <a:latin typeface="Times New Roman" panose="02020603050405020304" pitchFamily="18" charset="0"/>
                <a:ea typeface="Calibri" panose="020F0502020204030204" pitchFamily="34" charset="0"/>
                <a:cs typeface="Helvetica" panose="020B0604020202020204" pitchFamily="34" charset="0"/>
              </a:rPr>
              <a:t>te </a:t>
            </a:r>
            <a:r>
              <a:rPr lang="ro-MD"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cerere-r</a:t>
            </a:r>
            <a:r>
              <a:rPr lang="ro-MD"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a:t>
            </a:r>
            <a:r>
              <a:rPr lang="ro-MD"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spuns</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Pentru Internet aplica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ia tipic</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de afi</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are de informa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ii este cea în care: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clientul = Browser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serverul = server de Web</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Protocolul cel mai utilizat de browsere pentru obtinerea informatiilor este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HTTP (HyperText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Transfer Protocol).</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scrierea paginilor de Web exist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 multe tehnologii, dar cea mai utilizat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 HTML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(HyperText Markup Language)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HTML este un subset al limbajului mai complex SGML(Standard Generalized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Markup Language). Modelele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baza pentru arhitecturile client-server sunt pe dou</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nivele (two-tier) sau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trei nivele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(three-tier) dup</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modul în care logica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iei este distribuit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 client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server</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0"/>
              </a:spcAft>
            </a:pP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aceast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arhitectur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sistemul este divizat în dou</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parte client (front-end)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parte server (back-end)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Partea server execut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sofware-ul de server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manipuleaz</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iile cerute pentru accesul concurent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partajat la date. Partea server prime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proceseaz</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comenzi de la partea client a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aplica</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iei. Partea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client reprezint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partea front-end a aplicatiei, cuprinzand interfa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cu utilizatorul. Ea interac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ioneaza cu utilizatorul prin intermediul tastaturii, display-ului, mouse-ului. Partea client nu prezinta responsabilit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referitoare la accesul datelor, concentrându-se pe cererile 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 server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procesarea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prezentarea datelor la/c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 acesta. O arhitectur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 flexibil</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iile Internet o reprezint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arhitectura pe mai multe nivele: multi-tier.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0776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624052"/>
          </a:xfrm>
          <a:prstGeom prst="rect">
            <a:avLst/>
          </a:prstGeom>
        </p:spPr>
        <p:txBody>
          <a:bodyPr wrap="square">
            <a:spAutoFit/>
          </a:bodyPr>
          <a:lstStyle/>
          <a:p>
            <a:pPr indent="457200"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arhitectura multi-tier avem urmatoarele componente:</a:t>
            </a:r>
            <a:endParaRPr lang="ro-MD"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client sau ini</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iator de proces care porne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 opera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ro-MD" dirty="0">
                <a:solidFill>
                  <a:srgbClr val="000000"/>
                </a:solidFill>
                <a:latin typeface="Times New Roman" panose="02020603050405020304" pitchFamily="18" charset="0"/>
                <a:ea typeface="Calibri" panose="020F0502020204030204" pitchFamily="34" charset="0"/>
              </a:rPr>
              <a:t>• unul sau mai multe servere de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ie care realizeaz</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par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 ale opera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iei. Un server de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ie este un proces furnizeaz</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accesul la date pentru client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rPr>
              <a:t>i realizeaz</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par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 din procesarea interogarilor, ducând astfel la eliberarea încarcarii serverului (de daze de date de obicei). El serve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rPr>
              <a:t>te ca interfa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ţă </a:t>
            </a:r>
            <a:r>
              <a:rPr lang="ro-MD" dirty="0">
                <a:solidFill>
                  <a:srgbClr val="000000"/>
                </a:solidFill>
                <a:latin typeface="Times New Roman" panose="02020603050405020304" pitchFamily="18" charset="0"/>
                <a:ea typeface="Calibri" panose="020F0502020204030204" pitchFamily="34" charset="0"/>
              </a:rPr>
              <a:t>între client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rPr>
              <a:t>i serverele de baze de date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rPr>
              <a:t>i mai furnizeaz</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ş</a:t>
            </a:r>
            <a:r>
              <a:rPr lang="ro-MD" dirty="0">
                <a:solidFill>
                  <a:srgbClr val="000000"/>
                </a:solidFill>
                <a:latin typeface="Times New Roman" panose="02020603050405020304" pitchFamily="18" charset="0"/>
                <a:ea typeface="Calibri" panose="020F0502020204030204" pitchFamily="34" charset="0"/>
              </a:rPr>
              <a:t>i un nivel adi</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ional de securitate.</a:t>
            </a:r>
            <a:br>
              <a:rPr lang="ro-MD" dirty="0">
                <a:solidFill>
                  <a:srgbClr val="000000"/>
                </a:solidFill>
                <a:latin typeface="Times New Roman" panose="02020603050405020304" pitchFamily="18" charset="0"/>
                <a:ea typeface="Calibri" panose="020F0502020204030204" pitchFamily="34" charset="0"/>
              </a:rPr>
            </a:br>
            <a:r>
              <a:rPr lang="ro-MD" dirty="0">
                <a:solidFill>
                  <a:srgbClr val="000000"/>
                </a:solidFill>
                <a:latin typeface="Times New Roman" panose="02020603050405020304" pitchFamily="18" charset="0"/>
                <a:ea typeface="Calibri" panose="020F0502020204030204" pitchFamily="34" charset="0"/>
              </a:rPr>
              <a:t>Server-ul de Web dintr-o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ie Internet este un server de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ie. </a:t>
            </a:r>
            <a:br>
              <a:rPr lang="ro-MD" dirty="0">
                <a:solidFill>
                  <a:srgbClr val="000000"/>
                </a:solidFill>
                <a:latin typeface="Times New Roman" panose="02020603050405020304" pitchFamily="18" charset="0"/>
                <a:ea typeface="Calibri" panose="020F0502020204030204" pitchFamily="34" charset="0"/>
              </a:rPr>
            </a:br>
            <a:r>
              <a:rPr lang="ro-MD" dirty="0">
                <a:solidFill>
                  <a:srgbClr val="000000"/>
                </a:solidFill>
                <a:latin typeface="Times New Roman" panose="02020603050405020304" pitchFamily="18" charset="0"/>
                <a:ea typeface="Calibri" panose="020F0502020204030204" pitchFamily="34" charset="0"/>
              </a:rPr>
              <a:t>• serverul de baze de date se afla la cel</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a:solidFill>
                  <a:srgbClr val="000000"/>
                </a:solidFill>
                <a:latin typeface="Times New Roman" panose="02020603050405020304" pitchFamily="18" charset="0"/>
                <a:ea typeface="Calibri" panose="020F0502020204030204" pitchFamily="34" charset="0"/>
              </a:rPr>
              <a:t>lalt cap</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a:solidFill>
                  <a:srgbClr val="000000"/>
                </a:solidFill>
                <a:latin typeface="Times New Roman" panose="02020603050405020304" pitchFamily="18" charset="0"/>
                <a:ea typeface="Calibri" panose="020F0502020204030204" pitchFamily="34" charset="0"/>
              </a:rPr>
              <a:t>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rPr>
              <a:t>i serve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rPr>
              <a:t>te ca repository pentru cele mai multe date utilizate în opera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ii. Aceasta arhitectur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permite ca serverul de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rPr>
              <a:t>ie s</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valideze datele clientului, s</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realizeze conexiunea la baza de date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rPr>
              <a:t>i s</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obtin</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rPr>
              <a:t>datele cerute de client.</a:t>
            </a:r>
            <a:endParaRPr lang="en-US" dirty="0"/>
          </a:p>
        </p:txBody>
      </p:sp>
      <p:sp>
        <p:nvSpPr>
          <p:cNvPr id="5" name="Прямоугольник 4"/>
          <p:cNvSpPr/>
          <p:nvPr/>
        </p:nvSpPr>
        <p:spPr>
          <a:xfrm>
            <a:off x="0" y="2624052"/>
            <a:ext cx="12192000" cy="3332964"/>
          </a:xfrm>
          <a:prstGeom prst="rect">
            <a:avLst/>
          </a:prstGeom>
        </p:spPr>
        <p:txBody>
          <a:bodyPr wrap="square">
            <a:spAutoFit/>
          </a:bodyPr>
          <a:lstStyle/>
          <a:p>
            <a:pPr algn="just">
              <a:lnSpc>
                <a:spcPct val="107000"/>
              </a:lnSpc>
              <a:spcAft>
                <a:spcPts val="0"/>
              </a:spcAft>
            </a:pP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Identificarea resurselor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Identificarea calculatoarelor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prin adresa de IP (Internet Protocol) format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 patru grupe de cifre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care</a:t>
            </a:r>
            <a:r>
              <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identific</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mod unic calculatorul. Poate fi specificata manual sau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automat</a:t>
            </a:r>
            <a:r>
              <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generata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DHCP.</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prin nume logic</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Numele logic este format din trei nivele: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de domeniu: 7 domenii internationale (.com, .int, .net, .org, .edu, .gov, .mil) si domenii nationale (.ro, uk, .us, fr...). Indic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organiza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de subdomeniu – pentru întreprinderile mari sau furnizorii de servicii Internet (univ-ovidius, microsoft, imb, ...) care indic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serverul central.</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ro-MD" dirty="0">
                <a:solidFill>
                  <a:srgbClr val="000000"/>
                </a:solidFill>
                <a:latin typeface="Times New Roman" panose="02020603050405020304" pitchFamily="18" charset="0"/>
                <a:ea typeface="Calibri" panose="020F0502020204030204" pitchFamily="34" charset="0"/>
              </a:rPr>
              <a:t>• nivelul de serviciu oferit: www (server web), ftp (transfer de fisiere), etc.</a:t>
            </a:r>
            <a:endParaRPr lang="en-US" dirty="0"/>
          </a:p>
        </p:txBody>
      </p:sp>
    </p:spTree>
    <p:extLst>
      <p:ext uri="{BB962C8B-B14F-4D97-AF65-F5344CB8AC3E}">
        <p14:creationId xmlns:p14="http://schemas.microsoft.com/office/powerpoint/2010/main" val="2428878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107" y="0"/>
            <a:ext cx="12192000" cy="5723233"/>
          </a:xfrm>
          <a:prstGeom prst="rect">
            <a:avLst/>
          </a:prstGeom>
        </p:spPr>
        <p:txBody>
          <a:bodyPr wrap="square">
            <a:spAutoFit/>
          </a:bodyPr>
          <a:lstStyle/>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Corespondenta între numele logice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adresele numerice este realizata de DNS,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serverul de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 de domeniu. Identificarea resurselor Identificarea resurselor se face prin URI (Universal Resouce Identifier). Acesta poate fi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loca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 identificata prin URL (Unifversal Resource Locator)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nume de resursa – identificat prin URN (Universal Resource Name)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Acesta contine protocolul utilizat pentru comunicare, serverul accesat,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localizarea resursei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 calculatorul care gazduie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 procesul server: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&lt;protocol&gt;:&lt;nume_logic&gt;[:port]/</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cale/resursa</a:t>
            </a: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exemplu pentru afisarea paginii Web a universitatii “Ovidius</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0"/>
              </a:spcAft>
            </a:pP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http</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://www.univ-ovidius.ro</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protocolul HTTP adresa implicita portului la care serverul de web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asculta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asteapta cererile) este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80.</a:t>
            </a:r>
            <a:endParaRPr lang="ro-MD" sz="16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Sumar</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Internetul este o re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 mondial</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re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 de calculatoare care ofer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servicii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utilzatorilor s</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re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 de calculatoare este o colec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 de calculatoare interconecate prin canale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comunica</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Ea este alc</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tuit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 subre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 (noduri, linii de transmisie)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calculatoare host</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Arhitectura re</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elelor de calculatoare este multinivel (standardul OSI). Comunica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 nivelurile corespondente este virtual</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se realizeaz</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dup</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protocol de nivel</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iile Internet se execut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 nivelul Aplica</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ţ</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ş</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 au arhitectur</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client-server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cerere</a:t>
            </a:r>
            <a:r>
              <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ă</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spuns). Identificarea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calculatoarelor se face prin adres</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ă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IP sau nume logic, iar a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resurselor prin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 (URL sau URN)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81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532558"/>
          </a:xfrm>
          <a:prstGeom prst="rect">
            <a:avLst/>
          </a:prstGeom>
        </p:spPr>
        <p:txBody>
          <a:bodyPr wrap="square">
            <a:spAutoFit/>
          </a:bodyPr>
          <a:lstStyle/>
          <a:p>
            <a:pPr>
              <a:lnSpc>
                <a:spcPct val="115000"/>
              </a:lnSpc>
              <a:spcAft>
                <a:spcPts val="0"/>
              </a:spcAft>
            </a:pP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 DEFINIM NOTIUNEA DE RETEA </a:t>
            </a:r>
            <a:r>
              <a:rPr lang="ro-RO"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Interconectare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doua calculatoare se considera interconectate daca pot schimba date intre ele</a:t>
            </a:r>
            <a: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Mediu De Comunicatie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mediu fizic prin intermediul caruia se pot transmite date (cablu, fibra optica, radio</a:t>
            </a:r>
            <a: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satelit</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Retea De Calculatoare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ansamblu de calculatoare interconectate prin intermediul unor medii </a:t>
            </a:r>
            <a: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a:t>
            </a:r>
            <a:r>
              <a:rPr lang="en-GB"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comunicatie</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asigurand folosirea in comun, de catre un mare numar de utilizatori, a tuturor resurselor fizice, logice si informationale ale ansamblului.</a:t>
            </a:r>
            <a: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600" dirty="0" smtClean="0">
                <a:solidFill>
                  <a:srgbClr val="000000"/>
                </a:solidFill>
                <a:latin typeface="Times New Roman" panose="02020603050405020304" pitchFamily="18" charset="0"/>
                <a:ea typeface="Calibri" panose="020F0502020204030204" pitchFamily="34" charset="0"/>
              </a:rPr>
              <a:t>Simplificand </a:t>
            </a:r>
            <a:r>
              <a:rPr lang="ro-RO" sz="1600" dirty="0">
                <a:solidFill>
                  <a:srgbClr val="000000"/>
                </a:solidFill>
                <a:latin typeface="Times New Roman" panose="02020603050405020304" pitchFamily="18" charset="0"/>
                <a:ea typeface="Calibri" panose="020F0502020204030204" pitchFamily="34" charset="0"/>
              </a:rPr>
              <a:t>putin definitia, putem privi reteaua ca fiind un grup de noduri interconectate, un nod putand sa contina:</a:t>
            </a:r>
            <a:r>
              <a:rPr lang="ro-RO" sz="1400" dirty="0">
                <a:solidFill>
                  <a:srgbClr val="000000"/>
                </a:solidFill>
                <a:latin typeface="Times New Roman" panose="02020603050405020304" pitchFamily="18" charset="0"/>
                <a:ea typeface="Calibri" panose="020F0502020204030204" pitchFamily="34" charset="0"/>
              </a:rPr>
              <a:t/>
            </a:r>
            <a:br>
              <a:rPr lang="ro-RO" sz="1400" dirty="0">
                <a:solidFill>
                  <a:srgbClr val="000000"/>
                </a:solidFill>
                <a:latin typeface="Times New Roman" panose="02020603050405020304" pitchFamily="18" charset="0"/>
                <a:ea typeface="Calibri" panose="020F0502020204030204" pitchFamily="34" charset="0"/>
              </a:rPr>
            </a:br>
            <a:r>
              <a:rPr lang="ro-RO" sz="1100" dirty="0">
                <a:solidFill>
                  <a:srgbClr val="000000"/>
                </a:solidFill>
                <a:latin typeface="Times New Roman" panose="02020603050405020304" pitchFamily="18" charset="0"/>
                <a:ea typeface="Calibri" panose="020F0502020204030204" pitchFamily="34" charset="0"/>
              </a:rPr>
              <a:t>• </a:t>
            </a:r>
            <a:r>
              <a:rPr lang="ro-RO" sz="1600" i="1" dirty="0">
                <a:solidFill>
                  <a:srgbClr val="000000"/>
                </a:solidFill>
                <a:latin typeface="Times New Roman" panose="02020603050405020304" pitchFamily="18" charset="0"/>
                <a:ea typeface="Calibri" panose="020F0502020204030204" pitchFamily="34" charset="0"/>
              </a:rPr>
              <a:t>calculator gazda </a:t>
            </a:r>
            <a:r>
              <a:rPr lang="ro-RO" sz="1600" dirty="0">
                <a:solidFill>
                  <a:srgbClr val="000000"/>
                </a:solidFill>
                <a:latin typeface="Times New Roman" panose="02020603050405020304" pitchFamily="18" charset="0"/>
                <a:ea typeface="Calibri" panose="020F0502020204030204" pitchFamily="34" charset="0"/>
              </a:rPr>
              <a:t>sau </a:t>
            </a:r>
            <a:r>
              <a:rPr lang="ro-RO" sz="1600" b="1" dirty="0">
                <a:solidFill>
                  <a:srgbClr val="000000"/>
                </a:solidFill>
                <a:latin typeface="Times New Roman" panose="02020603050405020304" pitchFamily="18" charset="0"/>
                <a:ea typeface="Calibri" panose="020F0502020204030204" pitchFamily="34" charset="0"/>
              </a:rPr>
              <a:t>host</a:t>
            </a:r>
            <a:r>
              <a:rPr lang="ro-RO" sz="1400" b="1" dirty="0">
                <a:solidFill>
                  <a:srgbClr val="000000"/>
                </a:solidFill>
                <a:latin typeface="Times New Roman" panose="02020603050405020304" pitchFamily="18" charset="0"/>
                <a:ea typeface="Calibri" panose="020F0502020204030204" pitchFamily="34" charset="0"/>
              </a:rPr>
              <a:t/>
            </a:r>
            <a:br>
              <a:rPr lang="ro-RO" sz="1400" b="1" dirty="0">
                <a:solidFill>
                  <a:srgbClr val="000000"/>
                </a:solidFill>
                <a:latin typeface="Times New Roman" panose="02020603050405020304" pitchFamily="18" charset="0"/>
                <a:ea typeface="Calibri" panose="020F0502020204030204" pitchFamily="34" charset="0"/>
              </a:rPr>
            </a:br>
            <a:r>
              <a:rPr lang="ro-RO" sz="1100" dirty="0">
                <a:solidFill>
                  <a:srgbClr val="000000"/>
                </a:solidFill>
                <a:latin typeface="Times New Roman" panose="02020603050405020304" pitchFamily="18" charset="0"/>
                <a:ea typeface="Calibri" panose="020F0502020204030204" pitchFamily="34" charset="0"/>
              </a:rPr>
              <a:t>• </a:t>
            </a:r>
            <a:r>
              <a:rPr lang="ro-RO" sz="1600" i="1" dirty="0">
                <a:solidFill>
                  <a:srgbClr val="000000"/>
                </a:solidFill>
                <a:latin typeface="Times New Roman" panose="02020603050405020304" pitchFamily="18" charset="0"/>
                <a:ea typeface="Calibri" panose="020F0502020204030204" pitchFamily="34" charset="0"/>
              </a:rPr>
              <a:t>terminal video</a:t>
            </a:r>
            <a:r>
              <a:rPr lang="ro-RO" sz="1400" i="1" dirty="0">
                <a:solidFill>
                  <a:srgbClr val="000000"/>
                </a:solidFill>
                <a:latin typeface="Times New Roman" panose="02020603050405020304" pitchFamily="18" charset="0"/>
                <a:ea typeface="Calibri" panose="020F0502020204030204" pitchFamily="34" charset="0"/>
              </a:rPr>
              <a:t/>
            </a:r>
            <a:br>
              <a:rPr lang="ro-RO" sz="1400" i="1" dirty="0">
                <a:solidFill>
                  <a:srgbClr val="000000"/>
                </a:solidFill>
                <a:latin typeface="Times New Roman" panose="02020603050405020304" pitchFamily="18" charset="0"/>
                <a:ea typeface="Calibri" panose="020F0502020204030204" pitchFamily="34" charset="0"/>
              </a:rPr>
            </a:br>
            <a:r>
              <a:rPr lang="ro-RO" sz="1100" dirty="0">
                <a:solidFill>
                  <a:srgbClr val="000000"/>
                </a:solidFill>
                <a:latin typeface="Times New Roman" panose="02020603050405020304" pitchFamily="18" charset="0"/>
                <a:ea typeface="Calibri" panose="020F0502020204030204" pitchFamily="34" charset="0"/>
              </a:rPr>
              <a:t>• </a:t>
            </a:r>
            <a:r>
              <a:rPr lang="ro-RO" sz="1600" i="1" dirty="0">
                <a:solidFill>
                  <a:srgbClr val="000000"/>
                </a:solidFill>
                <a:latin typeface="Times New Roman" panose="02020603050405020304" pitchFamily="18" charset="0"/>
                <a:ea typeface="Calibri" panose="020F0502020204030204" pitchFamily="34" charset="0"/>
              </a:rPr>
              <a:t>controler de comunicatie</a:t>
            </a:r>
            <a:r>
              <a:rPr lang="ro-RO" sz="1400" i="1" dirty="0">
                <a:solidFill>
                  <a:srgbClr val="000000"/>
                </a:solidFill>
                <a:latin typeface="Times New Roman" panose="02020603050405020304" pitchFamily="18" charset="0"/>
                <a:ea typeface="Calibri" panose="020F0502020204030204" pitchFamily="34" charset="0"/>
              </a:rPr>
              <a:t/>
            </a:r>
            <a:br>
              <a:rPr lang="ro-RO" sz="1400" i="1" dirty="0">
                <a:solidFill>
                  <a:srgbClr val="000000"/>
                </a:solidFill>
                <a:latin typeface="Times New Roman" panose="02020603050405020304" pitchFamily="18" charset="0"/>
                <a:ea typeface="Calibri" panose="020F0502020204030204" pitchFamily="34" charset="0"/>
              </a:rPr>
            </a:br>
            <a:r>
              <a:rPr lang="ro-RO" sz="1100" dirty="0">
                <a:solidFill>
                  <a:srgbClr val="000000"/>
                </a:solidFill>
                <a:latin typeface="Times New Roman" panose="02020603050405020304" pitchFamily="18" charset="0"/>
                <a:ea typeface="Calibri" panose="020F0502020204030204" pitchFamily="34" charset="0"/>
              </a:rPr>
              <a:t>• </a:t>
            </a:r>
            <a:r>
              <a:rPr lang="ro-RO" sz="1600" i="1" dirty="0">
                <a:solidFill>
                  <a:srgbClr val="000000"/>
                </a:solidFill>
                <a:latin typeface="Times New Roman" panose="02020603050405020304" pitchFamily="18" charset="0"/>
                <a:ea typeface="Calibri" panose="020F0502020204030204" pitchFamily="34" charset="0"/>
              </a:rPr>
              <a:t>echipament </a:t>
            </a:r>
            <a:r>
              <a:rPr lang="ro-RO" sz="1600" i="1" dirty="0" smtClean="0">
                <a:solidFill>
                  <a:srgbClr val="000000"/>
                </a:solidFill>
                <a:latin typeface="Times New Roman" panose="02020603050405020304" pitchFamily="18" charset="0"/>
                <a:ea typeface="Calibri" panose="020F0502020204030204" pitchFamily="34" charset="0"/>
              </a:rPr>
              <a:t>periferic</a:t>
            </a:r>
            <a:endParaRPr lang="en-GB" sz="1600" i="1" dirty="0" smtClean="0">
              <a:solidFill>
                <a:srgbClr val="000000"/>
              </a:solidFill>
              <a:latin typeface="Times New Roman" panose="02020603050405020304" pitchFamily="18" charset="0"/>
              <a:ea typeface="Calibri" panose="020F0502020204030204" pitchFamily="34" charset="0"/>
            </a:endParaRPr>
          </a:p>
          <a:p>
            <a:pPr>
              <a:lnSpc>
                <a:spcPct val="115000"/>
              </a:lnSpc>
              <a:spcAft>
                <a:spcPts val="0"/>
              </a:spcAft>
            </a:pPr>
            <a:r>
              <a:rPr lang="ro-RO" sz="1400" i="1" dirty="0">
                <a:solidFill>
                  <a:srgbClr val="000000"/>
                </a:solidFill>
                <a:latin typeface="Times New Roman" panose="02020603050405020304" pitchFamily="18" charset="0"/>
                <a:ea typeface="Calibri" panose="020F0502020204030204" pitchFamily="34" charset="0"/>
              </a:rPr>
              <a:t/>
            </a:r>
            <a:br>
              <a:rPr lang="ro-RO" sz="1400" i="1" dirty="0">
                <a:solidFill>
                  <a:srgbClr val="000000"/>
                </a:solidFill>
                <a:latin typeface="Times New Roman" panose="02020603050405020304" pitchFamily="18" charset="0"/>
                <a:ea typeface="Calibri" panose="020F0502020204030204" pitchFamily="34" charset="0"/>
              </a:rPr>
            </a:br>
            <a:r>
              <a:rPr lang="ro-RO" sz="1600" dirty="0">
                <a:latin typeface="Times New Roman" panose="02020603050405020304" pitchFamily="18" charset="0"/>
                <a:cs typeface="Times New Roman" panose="02020603050405020304" pitchFamily="18" charset="0"/>
              </a:rPr>
              <a:t>Folosirea unei retele determina urmatoarele avantaje:</a:t>
            </a:r>
            <a:br>
              <a:rPr lang="ro-RO" sz="1600" dirty="0">
                <a:latin typeface="Times New Roman" panose="02020603050405020304" pitchFamily="18" charset="0"/>
                <a:cs typeface="Times New Roman" panose="02020603050405020304" pitchFamily="18" charset="0"/>
              </a:rPr>
            </a:b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Impartirea resurselor </a:t>
            </a:r>
            <a:r>
              <a:rPr lang="ro-RO" sz="1600" dirty="0">
                <a:latin typeface="Times New Roman" panose="02020603050405020304" pitchFamily="18" charset="0"/>
                <a:cs typeface="Times New Roman" panose="02020603050405020304" pitchFamily="18" charset="0"/>
              </a:rPr>
              <a:t>- toate programele, datele si echipamentele sunt disponibile pentru orice utilizator al retelei, indiferent de localizarea fizica a resursei sau a utilizatorului;</a:t>
            </a:r>
            <a:br>
              <a:rPr lang="ro-RO" sz="1600" dirty="0">
                <a:latin typeface="Times New Roman" panose="02020603050405020304" pitchFamily="18" charset="0"/>
                <a:cs typeface="Times New Roman" panose="02020603050405020304" pitchFamily="18" charset="0"/>
              </a:rPr>
            </a:b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Fiabilitate sporita</a:t>
            </a:r>
            <a:r>
              <a:rPr lang="ro-RO" sz="1600" dirty="0">
                <a:latin typeface="Times New Roman" panose="02020603050405020304" pitchFamily="18" charset="0"/>
                <a:cs typeface="Times New Roman" panose="02020603050405020304" pitchFamily="18" charset="0"/>
              </a:rPr>
              <a:t>- prin accesul la mai multe echipamente de stocare alternative (fisierele pot fi stocate de doua-trei echipamente, asigurand accesul la date chiar daca unul dintre echipamente se defecteaza);</a:t>
            </a:r>
            <a:br>
              <a:rPr lang="ro-RO" sz="1600" dirty="0">
                <a:latin typeface="Times New Roman" panose="02020603050405020304" pitchFamily="18" charset="0"/>
                <a:cs typeface="Times New Roman" panose="02020603050405020304" pitchFamily="18" charset="0"/>
              </a:rPr>
            </a:b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Extensibilitate </a:t>
            </a:r>
            <a:r>
              <a:rPr lang="ro-RO" sz="1600" dirty="0">
                <a:latin typeface="Times New Roman" panose="02020603050405020304" pitchFamily="18" charset="0"/>
                <a:cs typeface="Times New Roman" panose="02020603050405020304" pitchFamily="18" charset="0"/>
              </a:rPr>
              <a:t>-reteaua se poate extinde usor prin conectarea altor echipamente, iar realizarea unui up-grade intr-o zona a retelei nu influenteaza negativ schimbul de date in celelalte zone;</a:t>
            </a:r>
            <a:br>
              <a:rPr lang="ro-RO" sz="1600" dirty="0">
                <a:latin typeface="Times New Roman" panose="02020603050405020304" pitchFamily="18" charset="0"/>
                <a:cs typeface="Times New Roman" panose="02020603050405020304" pitchFamily="18" charset="0"/>
              </a:rPr>
            </a:b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Economie financiara</a:t>
            </a:r>
            <a:r>
              <a:rPr lang="ro-RO" sz="1600" dirty="0">
                <a:latin typeface="Times New Roman" panose="02020603050405020304" pitchFamily="18" charset="0"/>
                <a:cs typeface="Times New Roman" panose="02020603050405020304" pitchFamily="18" charset="0"/>
              </a:rPr>
              <a:t>- o retea de calculatoare este mult mai fiabila si mai ieftina decat un supercalculator;</a:t>
            </a:r>
            <a:br>
              <a:rPr lang="ro-RO" sz="1600" dirty="0">
                <a:latin typeface="Times New Roman" panose="02020603050405020304" pitchFamily="18" charset="0"/>
                <a:cs typeface="Times New Roman" panose="02020603050405020304" pitchFamily="18" charset="0"/>
              </a:rPr>
            </a:br>
            <a:r>
              <a:rPr lang="ro-RO" sz="1600" dirty="0">
                <a:latin typeface="Times New Roman" panose="02020603050405020304" pitchFamily="18" charset="0"/>
                <a:cs typeface="Times New Roman" panose="02020603050405020304" pitchFamily="18" charset="0"/>
              </a:rPr>
              <a:t>• </a:t>
            </a:r>
            <a:r>
              <a:rPr lang="ro-RO" sz="1600" b="1" dirty="0">
                <a:latin typeface="Times New Roman" panose="02020603050405020304" pitchFamily="18" charset="0"/>
                <a:cs typeface="Times New Roman" panose="02020603050405020304" pitchFamily="18" charset="0"/>
              </a:rPr>
              <a:t>Mediu puternic de </a:t>
            </a:r>
            <a:r>
              <a:rPr lang="ro-RO" sz="1600" b="1" dirty="0" smtClean="0">
                <a:latin typeface="Times New Roman" panose="02020603050405020304" pitchFamily="18" charset="0"/>
                <a:cs typeface="Times New Roman" panose="02020603050405020304" pitchFamily="18" charset="0"/>
              </a:rPr>
              <a:t>comunicatie</a:t>
            </a:r>
            <a:r>
              <a:rPr lang="ro-RO" sz="1600" dirty="0" smtClean="0">
                <a:latin typeface="Times New Roman" panose="02020603050405020304" pitchFamily="18" charset="0"/>
                <a:cs typeface="Times New Roman" panose="02020603050405020304" pitchFamily="18" charset="0"/>
              </a:rPr>
              <a:t>:</a:t>
            </a:r>
            <a:r>
              <a:rPr lang="ro-RO" sz="1600" dirty="0">
                <a:latin typeface="Times New Roman" panose="02020603050405020304" pitchFamily="18" charset="0"/>
                <a:cs typeface="Times New Roman" panose="02020603050405020304" pitchFamily="18" charset="0"/>
              </a:rPr>
              <a:t/>
            </a:r>
            <a:br>
              <a:rPr lang="ro-RO" sz="1600" dirty="0">
                <a:latin typeface="Times New Roman" panose="02020603050405020304" pitchFamily="18" charset="0"/>
                <a:cs typeface="Times New Roman" panose="02020603050405020304" pitchFamily="18" charset="0"/>
              </a:rPr>
            </a:br>
            <a:r>
              <a:rPr lang="ro-RO" sz="1600" dirty="0">
                <a:latin typeface="Times New Roman" panose="02020603050405020304" pitchFamily="18" charset="0"/>
                <a:cs typeface="Times New Roman" panose="02020603050405020304" pitchFamily="18" charset="0"/>
              </a:rPr>
              <a:t>o Posta electronica (e-mail)</a:t>
            </a:r>
            <a:br>
              <a:rPr lang="ro-RO" sz="1600" dirty="0">
                <a:latin typeface="Times New Roman" panose="02020603050405020304" pitchFamily="18" charset="0"/>
                <a:cs typeface="Times New Roman" panose="02020603050405020304" pitchFamily="18" charset="0"/>
              </a:rPr>
            </a:br>
            <a:r>
              <a:rPr lang="ro-RO" sz="1600" dirty="0">
                <a:latin typeface="Times New Roman" panose="02020603050405020304" pitchFamily="18" charset="0"/>
                <a:cs typeface="Times New Roman" panose="02020603050405020304" pitchFamily="18" charset="0"/>
              </a:rPr>
              <a:t>o Videoconferinte</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o Divertisment </a:t>
            </a:r>
            <a:r>
              <a:rPr lang="ro-RO" sz="1600" dirty="0" smtClean="0">
                <a:latin typeface="Times New Roman" panose="02020603050405020304" pitchFamily="18" charset="0"/>
                <a:cs typeface="Times New Roman" panose="02020603050405020304" pitchFamily="18" charset="0"/>
              </a:rPr>
              <a:t>interactiv</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900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945054"/>
          </a:xfrm>
          <a:prstGeom prst="rect">
            <a:avLst/>
          </a:prstGeom>
        </p:spPr>
        <p:txBody>
          <a:bodyPr wrap="square">
            <a:spAutoFit/>
          </a:bodyPr>
          <a:lstStyle/>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O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 de calculatoare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este o </a:t>
            </a:r>
            <a:r>
              <a:rPr lang="ro-MD" b="1" dirty="0">
                <a:solidFill>
                  <a:srgbClr val="000000"/>
                </a:solidFill>
                <a:latin typeface="Times New Roman" panose="02020603050405020304" pitchFamily="18" charset="0"/>
                <a:ea typeface="Calibri" panose="020F0502020204030204" pitchFamily="34" charset="0"/>
                <a:cs typeface="Helvetica" panose="020B0604020202020204" pitchFamily="34" charset="0"/>
              </a:rPr>
              <a:t>colec</a:t>
            </a:r>
            <a:r>
              <a:rPr lang="ro-MD"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b="1"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ie de calculatoare autonome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interconectate prin canale de comunica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ie (cabluri, microunde, etc.) prin care acestea interschimb</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informa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ie. Între calculatoarele interconectate nu exist</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rela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ii de subordonare. Avantajele 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elelor sunt multiple</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Disponibilitatea resurselor în orice punct din 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ea. Prin resurse în</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elegem programe, date,  echipamente.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Raport pre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-performan</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foarte bun.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Fiabilitate mai mare prin posibilitatea de a realiza replici (copii) pe mai multe calculatoare astfel înc</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t la c</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derea unuia, celelalte copii s</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fie disponibile</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Mediu puternic de comunica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ie deoarece schimb</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rile din 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ea sunt sesizabile imediat</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Sisteme deschise, scalabile în care se pot ad</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uga noi calculatoare</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Structura 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elei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se refer</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la caracteristicile tehnice ale 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elei. Intr-o 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ea, calculatoarele execut</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programe utilizator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 comunic</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mesaje ele. Calculatoarele pe care se execute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programele utilizator se numesc “gazd</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host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 sau sisteme terminale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end-system</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p>
          <a:p>
            <a:pPr algn="just">
              <a:lnSpc>
                <a:spcPct val="107000"/>
              </a:lnSpc>
              <a:spcAft>
                <a:spcPts val="0"/>
              </a:spcAft>
            </a:pPr>
            <a:endPar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endParaRPr>
          </a:p>
          <a:p>
            <a:pPr algn="just">
              <a:lnSpc>
                <a:spcPct val="107000"/>
              </a:lnSpc>
              <a:spcAft>
                <a:spcPts val="0"/>
              </a:spcAft>
            </a:pP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Comunica</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ia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dintre ele se realizeaz</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prin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subre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eaua de comunica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subnet</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 pe scurt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net</a:t>
            </a:r>
            <a:r>
              <a:rPr lang="ro-MD" dirty="0" smtClean="0">
                <a:solidFill>
                  <a:srgbClr val="000000"/>
                </a:solidFill>
                <a:latin typeface="Times New Roman" panose="02020603050405020304" pitchFamily="18" charset="0"/>
                <a:ea typeface="Calibri" panose="020F0502020204030204" pitchFamily="34" charset="0"/>
                <a:cs typeface="Helvetica" panose="020B0604020202020204" pitchFamily="34"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4098398"/>
            <a:ext cx="12192000" cy="1870512"/>
          </a:xfrm>
          <a:prstGeom prst="rect">
            <a:avLst/>
          </a:prstGeom>
        </p:spPr>
        <p:txBody>
          <a:bodyPr wrap="square">
            <a:spAutoFit/>
          </a:bodyPr>
          <a:lstStyle/>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Structura reţelei de calculatoare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subre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 care are sarcina de a transporta mesaje de la host la host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hosturi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(calculatoare gazda) pe care se lanseaza aplicatiile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Subre</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eaua este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format</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noduri sau elemente de comutare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 care sunt calculatoare specializate folosite pentru a conecta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liniile de transmisie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linii de transmisie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care reprezint</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 </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canalele de comunica</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ţ</a:t>
            </a:r>
            <a:r>
              <a:rPr lang="ro-MD" dirty="0">
                <a:solidFill>
                  <a:srgbClr val="000000"/>
                </a:solidFill>
                <a:latin typeface="Times New Roman" panose="02020603050405020304" pitchFamily="18" charset="0"/>
                <a:ea typeface="Calibri" panose="020F0502020204030204" pitchFamily="34" charset="0"/>
                <a:cs typeface="Helvetica" panose="020B0604020202020204" pitchFamily="34" charset="0"/>
              </a:rPr>
              <a:t>ie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2148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tretch>
            <a:fillRect/>
          </a:stretch>
        </p:blipFill>
        <p:spPr>
          <a:xfrm>
            <a:off x="0" y="0"/>
            <a:ext cx="6835698" cy="3639321"/>
          </a:xfrm>
          <a:prstGeom prst="rect">
            <a:avLst/>
          </a:prstGeom>
        </p:spPr>
      </p:pic>
      <p:sp>
        <p:nvSpPr>
          <p:cNvPr id="5" name="Прямоугольник 4"/>
          <p:cNvSpPr/>
          <p:nvPr/>
        </p:nvSpPr>
        <p:spPr>
          <a:xfrm>
            <a:off x="0" y="3920054"/>
            <a:ext cx="12192000" cy="1812419"/>
          </a:xfrm>
          <a:prstGeom prst="rect">
            <a:avLst/>
          </a:prstGeom>
        </p:spPr>
        <p:txBody>
          <a:bodyPr wrap="square">
            <a:spAutoFit/>
          </a:bodyPr>
          <a:lstStyle/>
          <a:p>
            <a:pPr algn="just">
              <a:lnSpc>
                <a:spcPct val="107000"/>
              </a:lnSpc>
              <a:spcAft>
                <a:spcPts val="0"/>
              </a:spcAft>
            </a:pPr>
            <a:r>
              <a:rPr lang="ro-MD" dirty="0" smtClean="0">
                <a:latin typeface="Times New Roman" panose="02020603050405020304" pitchFamily="18" charset="0"/>
                <a:ea typeface="Calibri" panose="020F0502020204030204" pitchFamily="34" charset="0"/>
                <a:cs typeface="Times New Roman" panose="02020603050405020304" pitchFamily="18" charset="0"/>
              </a:rPr>
              <a:t>Există două tipuri de subreţele:</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o-MD" dirty="0" smtClean="0">
                <a:latin typeface="Times New Roman" panose="02020603050405020304" pitchFamily="18" charset="0"/>
                <a:ea typeface="Calibri" panose="020F0502020204030204" pitchFamily="34" charset="0"/>
                <a:cs typeface="Times New Roman" panose="02020603050405020304" pitchFamily="18" charset="0"/>
              </a:rPr>
              <a:t> 	subreţele punct la punct - în care pachetele transmise în reţea sunt primite în fiecare nod intermediar, memorate şi retransmise până la destinaţie  </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r>
              <a:rPr lang="ro-MD" dirty="0" smtClean="0">
                <a:latin typeface="Times New Roman" panose="02020603050405020304" pitchFamily="18" charset="0"/>
                <a:ea typeface="Calibri" panose="020F0502020204030204" pitchFamily="34" charset="0"/>
              </a:rPr>
              <a:t>	subreţele </a:t>
            </a:r>
            <a:r>
              <a:rPr lang="ro-MD" dirty="0">
                <a:latin typeface="Times New Roman" panose="02020603050405020304" pitchFamily="18" charset="0"/>
                <a:ea typeface="Calibri" panose="020F0502020204030204" pitchFamily="34" charset="0"/>
              </a:rPr>
              <a:t>broadcast - în care există un singur canal de comunicaţie partajat de toate calculatoarele din reţea. Calculatoarele care nu sunt destinatarele pachetului îl ignoră.</a:t>
            </a:r>
            <a:br>
              <a:rPr lang="ro-MD" dirty="0">
                <a:latin typeface="Times New Roman" panose="02020603050405020304" pitchFamily="18" charset="0"/>
                <a:ea typeface="Calibri" panose="020F0502020204030204" pitchFamily="34" charset="0"/>
              </a:rPr>
            </a:br>
            <a:endParaRPr lang="en-US" dirty="0"/>
          </a:p>
        </p:txBody>
      </p:sp>
    </p:spTree>
    <p:extLst>
      <p:ext uri="{BB962C8B-B14F-4D97-AF65-F5344CB8AC3E}">
        <p14:creationId xmlns:p14="http://schemas.microsoft.com/office/powerpoint/2010/main" val="2464908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6948"/>
            <a:ext cx="12192000" cy="6852645"/>
          </a:xfrm>
          <a:prstGeom prst="rect">
            <a:avLst/>
          </a:prstGeom>
        </p:spPr>
        <p:txBody>
          <a:bodyPr wrap="square">
            <a:spAutoFit/>
          </a:bodyPr>
          <a:lstStyle/>
          <a:p>
            <a:pPr>
              <a:lnSpc>
                <a:spcPct val="115000"/>
              </a:lnSpc>
              <a:spcAft>
                <a:spcPts val="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Echipamente de comunicaţie</a:t>
            </a:r>
            <a:b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Hub-ul</a:t>
            </a:r>
            <a:b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Hub</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este un dispozitiv de reţea cu mai multe porturi (intrări) necesar pentru interconectarea prin cabluri UTP a calculatoarelor dintr-o reţea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host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Hub</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amplifică semnalul primit de la un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host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 îl distribuie către toate celelalte calculatoare. Într-o reţea existentă pot fi adăugate noi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host</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 prin conectarea fizică a acestora cu cabluri UTP la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hub</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existent. Există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hub</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 cu 4, 8, 16 sau 24 de intrări.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Hub</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-urile pot fi montate în cascadă pentru a obţine extinderea unei reţele existente. </a:t>
            </a:r>
            <a:b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Switch-ul</a:t>
            </a:r>
            <a:b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este un dispozitiv de reţea cu mai multe porturi care filtrează şi expediază pachete de date între segmentele reţelei. Operează pe nivelele </a:t>
            </a: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şi uneori 3 ale modelului de referinţă OSI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va fi tratat într-un subcapitol următor, şi suportă orice protocol de transfer de date (protocol de comunicare, codul de adresare şi împachetare de date care constituie „limbajul comun” al calculatoarelor din reţea).</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Principiul de funcţionare a </a:t>
            </a: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-ului are la bază </a:t>
            </a: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mecanismul </a:t>
            </a:r>
            <a:r>
              <a:rPr lang="ro-RO" sz="16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store-and-forward</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Pentru aceasta, fiecare </a:t>
            </a: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 </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întreţine o tabelă de redirecţionare compusă din adrese MAC şi numere de porturi (căi de acces). Pentru un anumit port, care defineşte un domeniu de coliziune distinct, </a:t>
            </a:r>
            <a:r>
              <a:rPr lang="ro-RO" sz="16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a:t>
            </a: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memorează adresele MAC ale staţiilor din domeniul respectiv </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(conectate la acel port). Termenul de valabilitate al intrărilor din această tabelă este dat de un parametru numit </a:t>
            </a: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age </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(vârsta), care stabileşte cât timp sunt reţinute în </a:t>
            </a: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buffer</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(zone tampon de stocare intermediară de date) adresele MAC ale staţiilor care nu generează şi nu primesc trafic. Prin urmare, valoarea acestui parametru poate influenţa performanţele unei reţele: dacă are valori prea mici, staţiile care generează puţin trafic vor fi mai greu de găsit în reţea de către alte echipamente, iar dacă valoarea parametrului este prea mare, există riscul ocupării </a:t>
            </a: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buffer</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-elor şi al blocării echipamentului. După recepţia de date este analizată adresa MAC de destinaţie şi este căutată în tabela de redirecţionare. Prin acest mecanism </a:t>
            </a: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identifică interfaţa prin care este disponibilă staţia de destinaţie şi direcţionează datele printr-un canal de comunicaţie virtual, complet separat de traficul generat de celelalte interfeţe. Astfel se reduce </a:t>
            </a:r>
            <a: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numărul</a:t>
            </a:r>
            <a:r>
              <a:rPr lang="en-GB"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coliziunilor</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ceea ce conduce la creşterea benzii de transfer si la optimizarea modului de utilizare a canalului de comunicaţie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4786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463308"/>
          </a:xfrm>
          <a:prstGeom prst="rect">
            <a:avLst/>
          </a:prstGeom>
        </p:spPr>
        <p:txBody>
          <a:bodyPr wrap="square">
            <a:spAutoFit/>
          </a:bodyPr>
          <a:lstStyle/>
          <a:p>
            <a:pPr>
              <a:lnSpc>
                <a:spcPct val="115000"/>
              </a:lnSpc>
              <a:spcAft>
                <a:spcPts val="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Router-ul</a:t>
            </a:r>
            <a:b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Internet,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este un dispozitiv, sau în unele cazuri un software instalat pe un calculator, care determină care este următorul punct din reţea către care se expediază un pachet de date în drum spre destinaţia sa finală.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este conectat la cel puţin două reţele (în punctul în care o reţea comunica cu cealaltă, adică în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gateway</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Decizia asupra direcţiei în care se trimite fiecare pachet de date se bazează pe determinarea stării reţelelor la care este conectat.</a:t>
            </a:r>
            <a:b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poate fi şi o parte a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switch</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-ului.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creează şi/sau stochează un tabel al rutelor disponibile, cu informaţii despre starea lor, şi îl utilizează împreună cu algoritmii de determinare a distanţei şi costurilor pentru a selecta</a:t>
            </a:r>
            <a:b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cea mai bună cale de urmat pentru pachetul dat. De obicei, un pachet parcurge un număr de puncte de reţea cu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înainte de a ajunge la destinaţie. Rutarea este o operaţie asociată cu nivelul 3 din standardul OSI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Open Systems Interconnection</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nivelul reţea. Pentru a determina calea optimă între două reţele,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foloseşte două metode: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Rutarea statică, constând dintr-o tabelă de adrese pentru a determina locaţia în care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direcţioneze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datele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Rutarea dinamică, constând dintr-un protocol specializat (RIP, OSPF, IGRP, BGP)</a:t>
            </a:r>
            <a:b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Router</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 identifică tipul şi conţinutul datelor transmise.</a:t>
            </a:r>
            <a:b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IP specifică formatul pachetelor de date şi schemele de adresare. Majoritatea reţelelor combină IP cu un protocol de nivel mai înalt, TCP (</a:t>
            </a:r>
            <a:r>
              <a:rPr lang="ro-RO"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Transmission Control Protocol</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stabileşte conexiunea virtuală între sursă şi destinaţie. IP-ul singur funcţionează ca sistemul poştal. Permite adresarea unui pachet de date şi lansarea sa în Internet fără o legătură directă cu destinaţia. TCP/IP stabileşte conexiunea între sursă şi destinaţie, astfel încât pe linia respective de poate face schimb de mesaje continuu pe perioade de timp determinate.</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0704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436873"/>
          </a:xfrm>
          <a:prstGeom prst="rect">
            <a:avLst/>
          </a:prstGeom>
        </p:spPr>
        <p:txBody>
          <a:bodyPr wrap="square">
            <a:spAutoFit/>
          </a:bodyPr>
          <a:lstStyle/>
          <a:p>
            <a:pPr>
              <a:lnSpc>
                <a:spcPct val="115000"/>
              </a:lnSpc>
              <a:spcAft>
                <a:spcPts val="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Clasificarea retelelor de calculatoare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Clasificarea retelelor trebuie sa ia in considerare doua aspecte foarte importante: tehnologia</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transmisie si scara la care opereaza reteaua.</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 punct de vedere al tehnologiei de transmisie, retelele sunt de doua feluri: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Retele cu difuzare</a:t>
            </a: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singur canal de comunicatie este partajat de toate masinile din retea</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Comunicatia se realizeaza prin intermediul unor mesaje scurte, numite pachete,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care</a:t>
            </a:r>
            <a:r>
              <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au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structura lor, printre altele, un camp pentru desemnarea expeditorului si unul pentru desemnarea destinatarului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 pot trimite pachete catre toate masinile din retea, acest mod de operare numinduse </a:t>
            </a:r>
            <a:r>
              <a:rPr lang="ro-RO"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difuzare</a:t>
            </a:r>
            <a:endParaRPr lang="en-GB"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Retele punct-la-punct</a:t>
            </a:r>
            <a: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Dispun de numeroase conexiuni intre perechile de masini individuale ce formeaza reteaua</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a ajunge la destinatie, un pachet de date trebuie sa treaca prin mai multe masini intermediare, fiind nevoie de algoritmi pentru dirijarea pachetelor pe un drum optim</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 un model folosit pentru retelele mari, in timp ce difuzarea se foloseste pentru retelele mici</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0423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207032"/>
          </a:xfrm>
          <a:prstGeom prst="rect">
            <a:avLst/>
          </a:prstGeom>
        </p:spPr>
        <p:txBody>
          <a:bodyPr wrap="square">
            <a:spAutoFit/>
          </a:bodyPr>
          <a:lstStyle/>
          <a:p>
            <a:pPr>
              <a:lnSpc>
                <a:spcPct val="115000"/>
              </a:lnSpc>
              <a:spcAft>
                <a:spcPts val="0"/>
              </a:spcAft>
            </a:pPr>
            <a:r>
              <a:rPr lang="ro-RO"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Dupa marimea retelei, distingem trei tipuri:</a:t>
            </a:r>
            <a:r>
              <a:rPr lang="ro-RO"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Retele locale (LAN)</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retele localizate intr-o singura cladire sau intr-un campus de cel mult cativa kilometri; conectarea se face de obicei cu ajutorul unui singur cablu, la care sunt legate toate masinile</a:t>
            </a:r>
            <a: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Retele metropolitane (MAN)</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-retele care se pot intinde intr-o zona de pe suprafata unui intreg oras. Pentru conectare se folosesc doua cabluri unidirectionale la care sunt conectate toate calculatoarele, fiecare cablu avand un </a:t>
            </a:r>
            <a:r>
              <a:rPr lang="ro-RO" i="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capat de distributie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(dispozitiv care initiaza activitatea de transmisie)</a:t>
            </a:r>
            <a: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sz="1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RO"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Retele larg raspandite geografic (WAN)</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retele care ocupa arii geografice intinse, ajungand la dimensiunea unei tari sau a unui intreg continent;</a:t>
            </a: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endParaRPr lang="en-GB"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t>
            </a:r>
            <a:r>
              <a:rPr lang="ro-MD"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țele Wireles </a:t>
            </a:r>
            <a:r>
              <a:rPr lang="ro-MD"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o-MD"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Suprafețe mici </a:t>
            </a:r>
            <a:r>
              <a:rPr lang="ro-MD"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(aria acoperirii maximal 50-100 m)</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3991760"/>
            <a:ext cx="12192000" cy="1685077"/>
          </a:xfrm>
          <a:prstGeom prst="rect">
            <a:avLst/>
          </a:prstGeom>
        </p:spPr>
        <p:txBody>
          <a:bodyPr wrap="square">
            <a:spAutoFit/>
          </a:bodyPr>
          <a:lstStyle/>
          <a:p>
            <a:pPr>
              <a:lnSpc>
                <a:spcPct val="115000"/>
              </a:lnSpc>
              <a:spcAft>
                <a:spcPts val="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Topologiile retelelor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CIDFont+F1"/>
                <a:ea typeface="Calibri" panose="020F0502020204030204" pitchFamily="34" charset="0"/>
                <a:cs typeface="Times New Roman" panose="02020603050405020304" pitchFamily="18" charset="0"/>
              </a:rPr>
              <a:t>Topologia fizică a unei rețele de calculatoare se referă la structura acesteia la modul de plasare a diferitelor componente ale ei, inclusiv localizarea echipamentelor de interconectare și a mediilor de comunicație. Distanțele dintre noduri, conexiunile fizice, ratele de transmisie sau tehnologiile de comunicație pot diferi între două rețele, deși topologiile lor pot fi identice.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9151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153719"/>
          </a:xfrm>
          <a:prstGeom prst="rect">
            <a:avLst/>
          </a:prstGeom>
        </p:spPr>
        <p:txBody>
          <a:bodyPr wrap="square">
            <a:spAutoFit/>
          </a:bodyPr>
          <a:lstStyle/>
          <a:p>
            <a:pPr>
              <a:lnSpc>
                <a:spcPct val="115000"/>
              </a:lnSpc>
              <a:spcAft>
                <a:spcPts val="0"/>
              </a:spcAft>
            </a:pPr>
            <a:r>
              <a:rPr lang="ro-RO"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Topologie tip Magistrală (Bus)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topologie de tip magistrală utilizează un singur cablu pentru a conecta mai multe calculatoare. De cele mai multe ori, pentru conectarea acestora la magistrală sunt utilizați conectori de tip T (numiți astfel deoarece au forma literei T) și cabluri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coaxiale.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altă componentă importantă a unei topologii de tip magistrală este necesitatea terminării. Pentru a împiedica reflectarea semnalelor electrice înapoi în cablu, la capetele acestuia se atașează niște dispozitive numite terminatoare. În lipsa lor, sau în cazul în care cablul se întrerupe undeva, rețeaua nu funcționează.</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Într-o astfel de topologie doar un singur calculator poate transmite un pachet la un moment dat, iar acesta se deplasează în ambele direcții. Aceasta înseamnă că rețeaua este ocupată până când calculatorul de destinație acceptă pachetul. Calculatoarele din rețea ascultă tot traficul, dar acceptă numai pachetele care le sunt adresate. Pachetele de difuzare sunt o excepție, deoarece toate calculatoarele din rețea le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acceptă.</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Numărul de calculatoare dintr-o astfel de rețea are o influență majoră asupra performanței rețelei: cu cât numărul acestora și al pachetelor este mai mare, cu atât rețeaua funcționează mai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greu.</a:t>
            </a:r>
            <a: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
            <a:br>
              <a:rPr lang="ro-RO"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o-RO"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Topologia de tip magistrală este una pasivă, calculatoarele ascultând sau trimițând date, fără a le retrimite sau regenera, deci, dacă unul dintre ele are probleme sau dispare din rețea, funcționarea acesteia nu este </a:t>
            </a:r>
            <a:r>
              <a:rPr lang="ro-RO"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afectată.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043282"/>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12374</TotalTime>
  <Words>1324</Words>
  <Application>Microsoft Office PowerPoint</Application>
  <PresentationFormat>Широкоэкранный</PresentationFormat>
  <Paragraphs>92</Paragraphs>
  <Slides>19</Slides>
  <Notes>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19</vt:i4>
      </vt:variant>
    </vt:vector>
  </HeadingPairs>
  <TitlesOfParts>
    <vt:vector size="28" baseType="lpstr">
      <vt:lpstr>Arial</vt:lpstr>
      <vt:lpstr>Calibri</vt:lpstr>
      <vt:lpstr>Calibri Light</vt:lpstr>
      <vt:lpstr>Cambria Math</vt:lpstr>
      <vt:lpstr>CIDFont+F1</vt:lpstr>
      <vt:lpstr>Helvetica</vt:lpstr>
      <vt:lpstr>Symbol</vt:lpstr>
      <vt:lpstr>Times New Roman</vt:lpstr>
      <vt:lpstr>Office Theme</vt:lpstr>
      <vt:lpstr>REȚELE DE CALCULATOARE T.1 RC –Noțiuni de bază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Пользователь Windows</cp:lastModifiedBy>
  <cp:revision>548</cp:revision>
  <dcterms:created xsi:type="dcterms:W3CDTF">2020-08-28T11:28:42Z</dcterms:created>
  <dcterms:modified xsi:type="dcterms:W3CDTF">2021-04-18T21:45:00Z</dcterms:modified>
</cp:coreProperties>
</file>