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5253" autoAdjust="0"/>
  </p:normalViewPr>
  <p:slideViewPr>
    <p:cSldViewPr snapToGrid="0" showGuides="1">
      <p:cViewPr varScale="1">
        <p:scale>
          <a:sx n="92" d="100"/>
          <a:sy n="92" d="100"/>
        </p:scale>
        <p:origin x="576" y="77"/>
      </p:cViewPr>
      <p:guideLst>
        <p:guide orient="horz" pos="21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  <a:endParaRPr lang="en-US"/>
          </a:p>
          <a:p>
            <a:pPr lvl="1"/>
            <a:r>
              <a:rPr lang="en-US"/>
              <a:t>Второй уровень</a:t>
            </a:r>
            <a:endParaRPr lang="en-US"/>
          </a:p>
          <a:p>
            <a:pPr lvl="2"/>
            <a:r>
              <a:rPr lang="en-US"/>
              <a:t>Третий уровень</a:t>
            </a:r>
            <a:endParaRPr lang="en-US"/>
          </a:p>
          <a:p>
            <a:pPr lvl="3"/>
            <a:r>
              <a:rPr lang="en-US"/>
              <a:t>Четвертый уровень</a:t>
            </a:r>
            <a:endParaRPr lang="en-US"/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4" y="422567"/>
            <a:ext cx="11633703" cy="1426913"/>
          </a:xfrm>
        </p:spPr>
        <p:txBody>
          <a:bodyPr anchor="t"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компьютера </a:t>
            </a:r>
            <a:br>
              <a:rPr 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Т.4 -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центрального устройства</a:t>
            </a:r>
            <a:br>
              <a:rPr lang="en-US" dirty="0"/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en-US" dirty="0"/>
              <a:t>доц. Доктор Крету Василий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497" y="3023857"/>
            <a:ext cx="104295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Цель </a:t>
            </a:r>
            <a:r>
              <a:rPr lang="ru-RU" altLang="en-US" b="1" dirty="0"/>
              <a:t>занятия</a:t>
            </a:r>
            <a:r>
              <a:rPr lang="en-US" b="1" dirty="0"/>
              <a:t>: </a:t>
            </a:r>
            <a:r>
              <a:rPr lang="ru-RU" altLang="en-US" b="1" dirty="0"/>
              <a:t>ознакомление </a:t>
            </a:r>
            <a:r>
              <a:rPr lang="en-US" b="1" dirty="0"/>
              <a:t>с </a:t>
            </a:r>
            <a:r>
              <a:rPr lang="en-US" b="1" dirty="0" err="1"/>
              <a:t>понятием </a:t>
            </a:r>
            <a:r>
              <a:rPr lang="ru-RU" altLang="en-US" b="1" dirty="0" err="1"/>
              <a:t>центрального устройства, его структурой и зарактеристиками. Функции АЛУ, УУ и ОР.</a:t>
            </a:r>
            <a:endParaRPr lang="ru-RU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140" y="1802771"/>
            <a:ext cx="115884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Структура центрального </a:t>
            </a:r>
            <a:r>
              <a:rPr lang="ru-RU" altLang="en-US" b="1" dirty="0"/>
              <a:t>устройства</a:t>
            </a:r>
            <a:r>
              <a:rPr lang="en-US" b="1" dirty="0"/>
              <a:t>. Арифметико-логическое устройство (UAL</a:t>
            </a:r>
            <a:r>
              <a:rPr lang="ru-RU" altLang="en-US" b="1" dirty="0"/>
              <a:t>/АЛУ</a:t>
            </a:r>
            <a:r>
              <a:rPr lang="en-US" b="1" dirty="0"/>
              <a:t>), Командное устройство</a:t>
            </a:r>
            <a:r>
              <a:rPr lang="ru-RU" altLang="en-US" b="1" dirty="0"/>
              <a:t> (устройство управления-УУ)</a:t>
            </a:r>
            <a:r>
              <a:rPr lang="en-US" b="1" dirty="0"/>
              <a:t> (UCd), Общие регистры (RG</a:t>
            </a:r>
            <a:r>
              <a:rPr lang="ru-RU" altLang="en-US" b="1" dirty="0"/>
              <a:t>/ОР</a:t>
            </a:r>
            <a:r>
              <a:rPr lang="en-US" b="1" dirty="0"/>
              <a:t> ). Характеристики центрального блока. Длина слова, тактовая частота, количество инструкций, выполняемых </a:t>
            </a:r>
            <a:r>
              <a:rPr lang="ru-RU" altLang="en-US" b="1" dirty="0"/>
              <a:t>в</a:t>
            </a:r>
            <a:r>
              <a:rPr lang="en-US" b="1" dirty="0"/>
              <a:t> единицу, степень параллелизма, параллелизм на уровне процесса</a:t>
            </a:r>
            <a:endParaRPr lang="en-US" strike="sngStrik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496" y="3925545"/>
            <a:ext cx="1023494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Студент должен </a:t>
            </a:r>
            <a:r>
              <a:rPr lang="en-US" b="1" i="1" dirty="0"/>
              <a:t>знать:</a:t>
            </a:r>
            <a:endParaRPr lang="ro-RO" b="1" dirty="0"/>
          </a:p>
          <a:p>
            <a:r>
              <a:rPr lang="en-US" b="1" i="1" dirty="0"/>
              <a:t>§ Концептуальн</a:t>
            </a:r>
            <a:r>
              <a:rPr lang="ru-RU" altLang="en-US" b="1" i="1" dirty="0"/>
              <a:t>ую</a:t>
            </a:r>
            <a:r>
              <a:rPr lang="en-US" b="1" i="1" dirty="0"/>
              <a:t> схем</a:t>
            </a:r>
            <a:r>
              <a:rPr lang="ru-RU" altLang="en-US" b="1" i="1" dirty="0"/>
              <a:t>у</a:t>
            </a:r>
            <a:r>
              <a:rPr lang="en-US" b="1" i="1" dirty="0"/>
              <a:t> </a:t>
            </a:r>
            <a:r>
              <a:rPr lang="ru-RU" altLang="en-US" b="1" i="1" dirty="0"/>
              <a:t>ЦУ</a:t>
            </a:r>
            <a:endParaRPr lang="ro-RO" b="1" dirty="0"/>
          </a:p>
          <a:p>
            <a:r>
              <a:rPr lang="en-US" b="1" i="1" dirty="0"/>
              <a:t>§ Функции компонентов </a:t>
            </a:r>
            <a:r>
              <a:rPr lang="ru-RU" altLang="en-US" b="1" i="1" dirty="0"/>
              <a:t>ЦУ</a:t>
            </a:r>
            <a:endParaRPr lang="ro-RO" b="1" dirty="0"/>
          </a:p>
          <a:p>
            <a:r>
              <a:rPr lang="en-US" b="1" i="1" dirty="0"/>
              <a:t>§ Структур</a:t>
            </a:r>
            <a:r>
              <a:rPr lang="ru-RU" altLang="en-US" b="1" i="1" dirty="0"/>
              <a:t>у</a:t>
            </a:r>
            <a:r>
              <a:rPr lang="en-US" b="1" i="1" dirty="0"/>
              <a:t> компонентов </a:t>
            </a:r>
            <a:r>
              <a:rPr lang="ru-RU" altLang="en-US" b="1" i="1" dirty="0"/>
              <a:t>ЦУ</a:t>
            </a:r>
            <a:endParaRPr lang="en-US" b="1" i="1" dirty="0"/>
          </a:p>
          <a:p>
            <a:r>
              <a:rPr lang="en-US" b="1" i="1" dirty="0"/>
              <a:t>§ Понятие длины слова</a:t>
            </a:r>
            <a:endParaRPr lang="ro-RO" b="1" dirty="0"/>
          </a:p>
          <a:p>
            <a:r>
              <a:rPr lang="en-US" b="1" i="1" dirty="0"/>
              <a:t>§ Влияние тактовой частоты на производительность</a:t>
            </a:r>
            <a:endParaRPr lang="ro-RO" b="1" dirty="0"/>
          </a:p>
          <a:p>
            <a:r>
              <a:rPr lang="en-US" b="1" i="1" dirty="0"/>
              <a:t>§ Параллелизм на уровне </a:t>
            </a:r>
            <a:r>
              <a:rPr lang="ru-RU" altLang="en-US" b="1" i="1" dirty="0"/>
              <a:t>инструкций </a:t>
            </a:r>
            <a:r>
              <a:rPr lang="en-US" b="1" i="1" dirty="0"/>
              <a:t>(конвейер</a:t>
            </a:r>
            <a:r>
              <a:rPr lang="ru-RU" altLang="en-US" b="1" i="1" dirty="0"/>
              <a:t>изация, </a:t>
            </a:r>
            <a:r>
              <a:rPr lang="en-US" altLang="ru-RU" b="1" i="1" dirty="0"/>
              <a:t>pipeline</a:t>
            </a:r>
            <a:r>
              <a:rPr lang="en-US" b="1" i="1" dirty="0"/>
              <a:t>)</a:t>
            </a:r>
            <a:endParaRPr lang="ro-RO" b="1" dirty="0"/>
          </a:p>
          <a:p>
            <a:endParaRPr lang="ro-R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каждый момент времени каждый сегмент выполняет свою часть одной из пяти различных инструкций.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время выполнения сегмента равно 1 секунде, (t 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 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……. = T 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t 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 с), то время выполнения 7 инструкций составляет, как показано на рисунке, 11 секунд. На обычной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(неконвейерной)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машине время выполнения 7 инструкций, каждая из которых требует 5 секунд, составит 35 секунд. Эффект виден в увеличении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пропускной способности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выполнении инструкций.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959791" y="1399083"/>
            <a:ext cx="5952698" cy="1388963"/>
            <a:chOff x="3141" y="10804"/>
            <a:chExt cx="5400" cy="1260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141" y="10804"/>
              <a:ext cx="72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4581" y="108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5661" y="108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S3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6741" y="108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S4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7821" y="108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S5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581" y="117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5661" y="117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S3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6741" y="117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S4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7821" y="11704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S5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Line 24"/>
            <p:cNvCxnSpPr>
              <a:cxnSpLocks noChangeShapeType="1"/>
            </p:cNvCxnSpPr>
            <p:nvPr/>
          </p:nvCxnSpPr>
          <p:spPr bwMode="auto">
            <a:xfrm>
              <a:off x="3861" y="1098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Line 25"/>
            <p:cNvCxnSpPr>
              <a:cxnSpLocks noChangeShapeType="1"/>
            </p:cNvCxnSpPr>
            <p:nvPr/>
          </p:nvCxnSpPr>
          <p:spPr bwMode="auto">
            <a:xfrm>
              <a:off x="5301" y="109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26"/>
            <p:cNvCxnSpPr>
              <a:cxnSpLocks noChangeShapeType="1"/>
            </p:cNvCxnSpPr>
            <p:nvPr/>
          </p:nvCxnSpPr>
          <p:spPr bwMode="auto">
            <a:xfrm>
              <a:off x="6381" y="109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27"/>
            <p:cNvCxnSpPr>
              <a:cxnSpLocks noChangeShapeType="1"/>
            </p:cNvCxnSpPr>
            <p:nvPr/>
          </p:nvCxnSpPr>
          <p:spPr bwMode="auto">
            <a:xfrm>
              <a:off x="7461" y="109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28"/>
            <p:cNvCxnSpPr>
              <a:cxnSpLocks noChangeShapeType="1"/>
            </p:cNvCxnSpPr>
            <p:nvPr/>
          </p:nvCxnSpPr>
          <p:spPr bwMode="auto">
            <a:xfrm>
              <a:off x="3861" y="11884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29"/>
            <p:cNvCxnSpPr>
              <a:cxnSpLocks noChangeShapeType="1"/>
            </p:cNvCxnSpPr>
            <p:nvPr/>
          </p:nvCxnSpPr>
          <p:spPr bwMode="auto">
            <a:xfrm>
              <a:off x="5301" y="118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30"/>
            <p:cNvCxnSpPr>
              <a:cxnSpLocks noChangeShapeType="1"/>
            </p:cNvCxnSpPr>
            <p:nvPr/>
          </p:nvCxnSpPr>
          <p:spPr bwMode="auto">
            <a:xfrm>
              <a:off x="6381" y="118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31"/>
            <p:cNvCxnSpPr>
              <a:cxnSpLocks noChangeShapeType="1"/>
            </p:cNvCxnSpPr>
            <p:nvPr/>
          </p:nvCxnSpPr>
          <p:spPr bwMode="auto">
            <a:xfrm>
              <a:off x="7461" y="1188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3" name="Прямоугольник 22"/>
          <p:cNvSpPr/>
          <p:nvPr/>
        </p:nvSpPr>
        <p:spPr>
          <a:xfrm>
            <a:off x="1238246" y="3013832"/>
            <a:ext cx="43999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двумя </a:t>
            </a: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сборочными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линиями.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499" y="3382984"/>
            <a:ext cx="12023002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система имеет один блок извлечения инструкций (S1), который извлекает пары инструкций 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распределяет их по двум конвейерам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Условием параллельной работы является то, что две инструкции не оспаривают один и тот же ресурс и не зависят от результатов друг друга. Это условие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компилятором, либо дополнительным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аппаратным обеспечением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оснащенным системой предсказания.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Процессоры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Pentium I были оснащены двумя сборочными линиями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(2-мя конвейерами)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-U-конвейер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главный, по которому можно было выполнить люб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ую инструкцию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 сборочная линия (V конвейер), которая могла выполнять только простые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целочисленные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инструкции и одну простую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операцию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плавающей запятой.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довольно сложные правила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сопряжения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инструкций.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Извлекались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инструкции, и если они были совместимы, они выполнялись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параллельно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нет, то только первая выполнялась в U-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вторая сохранялась 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объединялась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следующей. Было установлено, что Pentium I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одинаковой частоте был примерно вдвое быстрее, чем 586.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Суперскалярные архитектуры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идеи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конвейерных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линий, был сделан вывод, что выгоднее иметь одну сборочную линию, но с несколькими функциональными узлами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/устройствами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Такая архитектура называется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суперскалярной </a:t>
            </a:r>
            <a:r>
              <a:rPr lang="ru-RU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термин, введенный Agerwals и Cocke в 1987 году. На рис. 2.4. дана такая архитектура.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887269" y="1281631"/>
            <a:ext cx="6496239" cy="3931934"/>
            <a:chOff x="2601" y="8621"/>
            <a:chExt cx="6840" cy="414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2601" y="10421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3681" y="10421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4761" y="10421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S3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8721" y="10421"/>
              <a:ext cx="7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S5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6381" y="104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л </a:t>
              </a: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НАГРУЗКА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6381" y="113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слепой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6381" y="122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ЗАПЯТАЯ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поплавок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6381" y="95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УАЛ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6381" y="8621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УАЛ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Line 42"/>
            <p:cNvCxnSpPr>
              <a:cxnSpLocks noChangeShapeType="1"/>
            </p:cNvCxnSpPr>
            <p:nvPr/>
          </p:nvCxnSpPr>
          <p:spPr bwMode="auto">
            <a:xfrm>
              <a:off x="3321" y="10601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Line 43"/>
            <p:cNvCxnSpPr>
              <a:cxnSpLocks noChangeShapeType="1"/>
            </p:cNvCxnSpPr>
            <p:nvPr/>
          </p:nvCxnSpPr>
          <p:spPr bwMode="auto">
            <a:xfrm>
              <a:off x="4401" y="10601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44"/>
            <p:cNvCxnSpPr>
              <a:cxnSpLocks noChangeShapeType="1"/>
            </p:cNvCxnSpPr>
            <p:nvPr/>
          </p:nvCxnSpPr>
          <p:spPr bwMode="auto">
            <a:xfrm flipV="1">
              <a:off x="5481" y="8801"/>
              <a:ext cx="9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45"/>
            <p:cNvCxnSpPr>
              <a:cxnSpLocks noChangeShapeType="1"/>
            </p:cNvCxnSpPr>
            <p:nvPr/>
          </p:nvCxnSpPr>
          <p:spPr bwMode="auto">
            <a:xfrm>
              <a:off x="5481" y="10601"/>
              <a:ext cx="9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46"/>
            <p:cNvCxnSpPr>
              <a:cxnSpLocks noChangeShapeType="1"/>
            </p:cNvCxnSpPr>
            <p:nvPr/>
          </p:nvCxnSpPr>
          <p:spPr bwMode="auto">
            <a:xfrm>
              <a:off x="5481" y="10601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47"/>
            <p:cNvCxnSpPr>
              <a:cxnSpLocks noChangeShapeType="1"/>
            </p:cNvCxnSpPr>
            <p:nvPr/>
          </p:nvCxnSpPr>
          <p:spPr bwMode="auto">
            <a:xfrm flipV="1">
              <a:off x="5481" y="9701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48"/>
            <p:cNvCxnSpPr>
              <a:cxnSpLocks noChangeShapeType="1"/>
            </p:cNvCxnSpPr>
            <p:nvPr/>
          </p:nvCxnSpPr>
          <p:spPr bwMode="auto">
            <a:xfrm>
              <a:off x="5481" y="10601"/>
              <a:ext cx="90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49"/>
            <p:cNvCxnSpPr>
              <a:cxnSpLocks noChangeShapeType="1"/>
            </p:cNvCxnSpPr>
            <p:nvPr/>
          </p:nvCxnSpPr>
          <p:spPr bwMode="auto">
            <a:xfrm>
              <a:off x="7641" y="10601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50"/>
            <p:cNvCxnSpPr>
              <a:cxnSpLocks noChangeShapeType="1"/>
            </p:cNvCxnSpPr>
            <p:nvPr/>
          </p:nvCxnSpPr>
          <p:spPr bwMode="auto">
            <a:xfrm>
              <a:off x="7641" y="8801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51"/>
            <p:cNvCxnSpPr>
              <a:cxnSpLocks noChangeShapeType="1"/>
            </p:cNvCxnSpPr>
            <p:nvPr/>
          </p:nvCxnSpPr>
          <p:spPr bwMode="auto">
            <a:xfrm>
              <a:off x="9261" y="8801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52"/>
            <p:cNvCxnSpPr>
              <a:cxnSpLocks noChangeShapeType="1"/>
            </p:cNvCxnSpPr>
            <p:nvPr/>
          </p:nvCxnSpPr>
          <p:spPr bwMode="auto">
            <a:xfrm>
              <a:off x="7641" y="9701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Line 53"/>
            <p:cNvCxnSpPr>
              <a:cxnSpLocks noChangeShapeType="1"/>
            </p:cNvCxnSpPr>
            <p:nvPr/>
          </p:nvCxnSpPr>
          <p:spPr bwMode="auto">
            <a:xfrm>
              <a:off x="8901" y="9701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54"/>
            <p:cNvCxnSpPr>
              <a:cxnSpLocks noChangeShapeType="1"/>
            </p:cNvCxnSpPr>
            <p:nvPr/>
          </p:nvCxnSpPr>
          <p:spPr bwMode="auto">
            <a:xfrm>
              <a:off x="7641" y="12401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55"/>
            <p:cNvCxnSpPr>
              <a:cxnSpLocks noChangeShapeType="1"/>
            </p:cNvCxnSpPr>
            <p:nvPr/>
          </p:nvCxnSpPr>
          <p:spPr bwMode="auto">
            <a:xfrm flipV="1">
              <a:off x="9261" y="10961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Line 56"/>
            <p:cNvCxnSpPr>
              <a:cxnSpLocks noChangeShapeType="1"/>
            </p:cNvCxnSpPr>
            <p:nvPr/>
          </p:nvCxnSpPr>
          <p:spPr bwMode="auto">
            <a:xfrm>
              <a:off x="7641" y="11681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Line 57"/>
            <p:cNvCxnSpPr>
              <a:cxnSpLocks noChangeShapeType="1"/>
            </p:cNvCxnSpPr>
            <p:nvPr/>
          </p:nvCxnSpPr>
          <p:spPr bwMode="auto">
            <a:xfrm flipV="1">
              <a:off x="8901" y="10961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1" name="Прямоугольник 30"/>
          <p:cNvSpPr/>
          <p:nvPr/>
        </p:nvSpPr>
        <p:spPr>
          <a:xfrm>
            <a:off x="0" y="5213565"/>
            <a:ext cx="1210146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Суперскалярный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 с 5 функциональными блоками.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суперскалярной архитектуры заключается в том, что сегмент S3 может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выдавать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быстрее, чем их может выполнять S4, поэтому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простом конвейере возникает временное </a:t>
            </a:r>
            <a:r>
              <a:rPr lang="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узкое место</a:t>
            </a:r>
            <a:r>
              <a:rPr lang="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S3 и S4.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суперскалярной архитектуре исполнительный блок S4 разделен на функциональные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устройства/блоки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типам инструкций (загрузка, LOAD, память, STORE, с плавающей запятой).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Параллелизм на уровне процессора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Конвейерная сборка или суперскалярная архитектура не увеличивают производительность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существенно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Гораздо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 является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процессоров. Это происходит в: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SIMD-машин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векторны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компьютер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-MIMD-маши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мультипроцессор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 системах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-MIMD-машин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мультикомпьютер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 системах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9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Режимы а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дресаци</a:t>
            </a:r>
            <a:r>
              <a:rPr lang="ru-RU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79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способа нахождения операндов существуют следующие режимы адресации: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непосредственная адресация;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 адресация;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косвенная адресация;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индексная адресация.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678180" algn="l"/>
              </a:tabLs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адрес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Операнд находится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поле инструкции.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11" y="3200876"/>
            <a:ext cx="4639322" cy="1257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965" y="4593300"/>
            <a:ext cx="45161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20000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передается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регистр R.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" y="0"/>
            <a:ext cx="745276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78180" algn="l"/>
              </a:tabLs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адресация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6781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Операнд находится по адресу,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указанному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инструкции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71" y="646331"/>
            <a:ext cx="7335274" cy="9621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370" y="1997839"/>
            <a:ext cx="11683105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 Р 100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100 20000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адресном поле инструкции находится адрес (100), по которому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операнд.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Косвенная адресация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адресно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поле инструкции содержится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адрес. По этому адресу находится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другой адрес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уровней косвенности зависит от конкретного компьютера</a:t>
            </a:r>
            <a:endParaRPr lang="ru-RU" alt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7" y="3998387"/>
            <a:ext cx="7468642" cy="10097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1687" y="5260271"/>
            <a:ext cx="1153939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 Р 100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100 200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200 2000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адресу 100 в поле инструкции находится другой адрес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200, и по этому адресу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операнд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069" y="150177"/>
            <a:ext cx="11905306" cy="283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Aft>
                <a:spcPts val="0"/>
              </a:spcAft>
              <a:tabLst>
                <a:tab pos="678180" algn="l"/>
              </a:tabLst>
            </a:pP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Индексная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индексной адресации участвует регистр, называемый индексным регистром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(INDEX). 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 операнда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вычисляется по формуле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Адресный операнд = значение АДРЕСНОГО ПОЛЯ +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ИНДЕКСНОГО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   R   100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RINDEX   600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100 700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Расчетный адрес: 600 + 700 = D00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D00 20000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1999" cy="26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ЦП (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центральный модуль ЦП</a:t>
            </a:r>
            <a:r>
              <a:rPr lang="ru-RU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центральное устройство, с английского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CPU-Central Processing Unit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часть компьютера, предназначенная для интерпретации и выполнения инструкций программы, чтения и записи результатов в память, а также для обмена данными с устройствами ввода-вывода. Все эти действия синхронизируются тактовым генератором с постоянной частотой, который делит время на равные интервалы, называемые тактами (циклами).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Центральный блок состоит из: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-Арифметико-логическое устройство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-Блок управления (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-Общие регистры (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8525" y="1660583"/>
            <a:ext cx="3512231" cy="2869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Арифметико-логическое устройство (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 арифметические операции (сложение, вычитание, умножение, деление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дополнение до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дополнение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и т. д.), логические операции (отрицание и, или,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модулю 2), сдвиги и повороты.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 им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еет два n-разрядных входа данных, один n-разрядный выход результата операции, при необходимости </a:t>
            </a:r>
            <a:r>
              <a:rPr lang="ru-RU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выход флагов состояния, устанавливаемых в результате выполнения операции, а также управляющий вход, задающий выполняемую операцию.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 структура АЛУ организована вокруг параллельного сумматора, который может складывать содержимое двух регистров, подаваемых через мультиплексоры на его входы. Операции умножения и деления реализуются с помощью различных алгоритмов на основе последовательных операций сложения и сдвигов влево/вправо. Вычитание выполняется как сложение с дополнением вычитаемого.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7237326" y="3237764"/>
            <a:ext cx="4457110" cy="3417118"/>
            <a:chOff x="3321" y="3424"/>
            <a:chExt cx="5400" cy="414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821" y="3424"/>
              <a:ext cx="900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Набор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Регистр</a:t>
              </a:r>
              <a:r>
                <a:rPr lang="ru-RU" alt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ов</a:t>
              </a:r>
              <a:endParaRPr lang="ru-RU" alt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21" y="4684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alt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Буферный регистр</a:t>
              </a:r>
              <a:endParaRPr lang="ru-RU" alt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221" y="4684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Регистр </a:t>
              </a:r>
              <a:r>
                <a:rPr lang="ru-RU" altLang="en-US" sz="8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-аккумулятор</a:t>
              </a:r>
              <a:endParaRPr lang="ru-RU" altLang="en-US" sz="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221" y="5944"/>
              <a:ext cx="3240" cy="9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Σ </a:t>
              </a: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Сумматор</a:t>
              </a:r>
              <a:endPara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flipH="1">
              <a:off x="5121" y="39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" name="Line 8"/>
            <p:cNvCxnSpPr>
              <a:cxnSpLocks noChangeShapeType="1"/>
            </p:cNvCxnSpPr>
            <p:nvPr/>
          </p:nvCxnSpPr>
          <p:spPr bwMode="auto">
            <a:xfrm>
              <a:off x="5121" y="3784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Line 9"/>
            <p:cNvCxnSpPr>
              <a:cxnSpLocks noChangeShapeType="1"/>
            </p:cNvCxnSpPr>
            <p:nvPr/>
          </p:nvCxnSpPr>
          <p:spPr bwMode="auto">
            <a:xfrm>
              <a:off x="5121" y="3964"/>
              <a:ext cx="2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6921" y="39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4941" y="522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6921" y="522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6" name="Line 13"/>
            <p:cNvCxnSpPr>
              <a:cxnSpLocks noChangeShapeType="1"/>
            </p:cNvCxnSpPr>
            <p:nvPr/>
          </p:nvCxnSpPr>
          <p:spPr bwMode="auto">
            <a:xfrm>
              <a:off x="5661" y="684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14"/>
            <p:cNvCxnSpPr>
              <a:cxnSpLocks noChangeShapeType="1"/>
            </p:cNvCxnSpPr>
            <p:nvPr/>
          </p:nvCxnSpPr>
          <p:spPr bwMode="auto">
            <a:xfrm>
              <a:off x="5841" y="684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15"/>
            <p:cNvCxnSpPr>
              <a:cxnSpLocks noChangeShapeType="1"/>
            </p:cNvCxnSpPr>
            <p:nvPr/>
          </p:nvCxnSpPr>
          <p:spPr bwMode="auto">
            <a:xfrm flipH="1">
              <a:off x="3321" y="7564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16"/>
            <p:cNvCxnSpPr>
              <a:cxnSpLocks noChangeShapeType="1"/>
            </p:cNvCxnSpPr>
            <p:nvPr/>
          </p:nvCxnSpPr>
          <p:spPr bwMode="auto">
            <a:xfrm flipH="1">
              <a:off x="3501" y="738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17"/>
            <p:cNvCxnSpPr>
              <a:cxnSpLocks noChangeShapeType="1"/>
            </p:cNvCxnSpPr>
            <p:nvPr/>
          </p:nvCxnSpPr>
          <p:spPr bwMode="auto">
            <a:xfrm flipV="1">
              <a:off x="3501" y="3964"/>
              <a:ext cx="0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18"/>
            <p:cNvCxnSpPr>
              <a:cxnSpLocks noChangeShapeType="1"/>
            </p:cNvCxnSpPr>
            <p:nvPr/>
          </p:nvCxnSpPr>
          <p:spPr bwMode="auto">
            <a:xfrm>
              <a:off x="3501" y="396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19"/>
            <p:cNvCxnSpPr>
              <a:cxnSpLocks noChangeShapeType="1"/>
            </p:cNvCxnSpPr>
            <p:nvPr/>
          </p:nvCxnSpPr>
          <p:spPr bwMode="auto">
            <a:xfrm>
              <a:off x="4401" y="396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20"/>
            <p:cNvCxnSpPr>
              <a:cxnSpLocks noChangeShapeType="1"/>
            </p:cNvCxnSpPr>
            <p:nvPr/>
          </p:nvCxnSpPr>
          <p:spPr bwMode="auto">
            <a:xfrm flipV="1">
              <a:off x="3321" y="3784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21"/>
            <p:cNvCxnSpPr>
              <a:cxnSpLocks noChangeShapeType="1"/>
            </p:cNvCxnSpPr>
            <p:nvPr/>
          </p:nvCxnSpPr>
          <p:spPr bwMode="auto">
            <a:xfrm flipV="1">
              <a:off x="3321" y="378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4221" y="3964"/>
              <a:ext cx="360" cy="7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26" name="Line 23"/>
            <p:cNvCxnSpPr>
              <a:cxnSpLocks noChangeShapeType="1"/>
            </p:cNvCxnSpPr>
            <p:nvPr/>
          </p:nvCxnSpPr>
          <p:spPr bwMode="auto">
            <a:xfrm>
              <a:off x="5121" y="37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24"/>
            <p:cNvCxnSpPr>
              <a:cxnSpLocks noChangeShapeType="1"/>
            </p:cNvCxnSpPr>
            <p:nvPr/>
          </p:nvCxnSpPr>
          <p:spPr bwMode="auto">
            <a:xfrm flipV="1">
              <a:off x="4581" y="3784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"/>
          <a:srcRect t="6868" b="9466"/>
          <a:stretch>
            <a:fillRect/>
          </a:stretch>
        </p:blipFill>
        <p:spPr>
          <a:xfrm>
            <a:off x="391795" y="3237865"/>
            <a:ext cx="3063240" cy="3620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99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Командный блок (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управления - УУ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управления состоит из: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Генератора фаз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(ГФ);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генератор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-Блок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управл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яющих схем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управляющих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схем(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управляет всеми операциями, выполняемыми в рамках инструкции. Существуют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микрооперации,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являются основными операциями, выполняемыми в инструкции, и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микрокоманды,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 представляют собой сигналы, генерируемые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БУС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микроопераций. Микрокоманды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передаются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исполнительным элементам структуры компьютера: регистрам,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памяти, портам и т.д. Инструкция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это, по сути, последовательность микроопераций.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микрооперации, выполняемые одновременно,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образуют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выполнения инструкции, называемое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фазой.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Генератор фаз (ГФ) строит последовательность фаз, необходимую для выполнения инструкции.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Тактовый генератор (T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задает ритм изменения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состояни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последовательных цепей.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40" y="4225802"/>
            <a:ext cx="12110519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регистры (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регистры (RG) считаются очень быстрой памятью с очень малой емкостью. С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труктурно они входят в состав ЦУ и в большинстве архитектур адресуются через системную шину.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два способа подключения общих реестров: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регистры,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напрямую связан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 с другом: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регистры,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подключе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шинам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3627"/>
            <a:ext cx="12192000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центрального </a:t>
            </a:r>
            <a:r>
              <a:rPr lang="ru-RU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центрального блока определяется следующими характеристиками: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лина слова;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-тактовая частота;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инструкций, выполняемых в единицу времени;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тепень параллелизма.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4657"/>
            <a:ext cx="12192000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слова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Компьютеры работают с кодовыми словами, объем информации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которых измеряется в битах. Количество битов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 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является степенью двойки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Одно слово может означать: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-инструкци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-сегмент данных.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компьютере длина слова часто отождествляется с числом битов инструкции. Современные компьютеры используют 64-разрядные инструкции. Это одна из основных характеристик Центрального устройства.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слова не обязательно совпадает с разрядностью шины памяти, по которой инструкции передаются из оперативной памяти (ОЗУ) в ЦУ. Например, компьютер может иметь длину инструкции 64 бита и ширину шины 32 бита; в этом случае для загрузки одной инструкции из памяти требуется два обращения к памяти.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lungimea cuvantului&quot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7" y="4817757"/>
            <a:ext cx="6286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3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Тактовая частота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компьютер имеет генератор импульсов, называемый тактовым генератором Центрального устройства. Он реализуется на основе кварцевого резонатора, который формирует импульсы фиксированной частоты.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Исходный тактовый сигнал подвергается двум видам операций: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делению частоты (изменение частоты кварцевого генератора);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усилению тактового сигнала.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этому тактовому сигналу, являющемуся «сердцем» компьютера, происходят все аппаратные события в Центральном устройстве.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344956"/>
            <a:ext cx="12192000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инструкций, выполняемых в единицу времени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мы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введем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обозначения: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тактовая частота, в Гц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среднее количество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тактов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течение которых выполняется инструкция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инструкций, выполняемых за одну секунду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33743" y="4130060"/>
          <a:ext cx="688063" cy="6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Уравнение" r:id="rId1" imgW="444500" imgH="393700" progId="Equation.3">
                  <p:embed/>
                </p:oleObj>
              </mc:Choice>
              <mc:Fallback>
                <p:oleObj name="Уравнение" r:id="rId1" imgW="4445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43" y="4130060"/>
                        <a:ext cx="688063" cy="60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59943" y="4863514"/>
            <a:ext cx="11881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для компьютера с тактовой частотой 2 ГГц, который выполняет две инструкции за такт, количество инструкций, выполняемых в единицу времени, равно: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159943" y="5509845"/>
          <a:ext cx="2799074" cy="913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Уравнение" r:id="rId3" imgW="1777365" imgH="584200" progId="Equation.3">
                  <p:embed/>
                </p:oleObj>
              </mc:Choice>
              <mc:Fallback>
                <p:oleObj name="Уравнение" r:id="rId3" imgW="1777365" imgH="584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43" y="5509845"/>
                        <a:ext cx="2799074" cy="913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959017" y="564307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миллиарды инструкций в секунду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0489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современных компьютеров принята единица измерения под названием MIPS (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Million Instructions Per Second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миллионы инструкций в секунду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В предыдущем примере параметр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равен 4000 MIPS.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этот параметр (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ближе к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реальной производительности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тактовая частота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компьютеры с меньшей частотой, которые при этом превосходят по производительности компьютеры с большей частотой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именно за счёт величины N (среднего числа тактов на инструкцию).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процессор Intel 586 с частотой 100 МГц и Pentium I с частотой 66 МГц.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бы лучше отображать параметр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параметра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трудность заключается в практическом вычислении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сложно, потому что в наборе инструкций у каждой разный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даже у одной и той же инструкции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разный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текущего контекста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выполнения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30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параллелизма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два вида параллелизма: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-параллелизм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уровне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инструкций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(конвейер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изация,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pipeline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араллелизм на уровне процессора.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Параллелизм</a:t>
            </a:r>
            <a:r>
              <a:rPr lang="ru-RU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уровне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инструкций (pipeline)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Принцип работы конвейера </a:t>
            </a:r>
            <a:r>
              <a:rPr lang="ru-RU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аналогичен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сборочной линии: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-разделение задачи на несколько подзадач одинаковой продолжительности, называемых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стадиями (этапами)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дновременное выполнение раз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ных подзадач из нескольких задач.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увеличивается пропускная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способность системы. Система характериз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ует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 двумя параметрами: индивидуальной продолжительностью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количеством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стадий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Задержка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/латентность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общее время выполнения задачи: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= lT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конвейера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от числа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выполняемых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задач. Время, необходимое для выполнения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конвейере, равно времени выполнения первой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=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ru-RU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плюс время, необходимое для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8812" y="4224212"/>
          <a:ext cx="1463545" cy="59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Уравнение" r:id="rId1" imgW="1040765" imgH="419100" progId="Equation.3">
                  <p:embed/>
                </p:oleObj>
              </mc:Choice>
              <mc:Fallback>
                <p:oleObj name="Уравнение" r:id="rId1" imgW="1040765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12" y="4224212"/>
                        <a:ext cx="1463545" cy="590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4887829"/>
            <a:ext cx="12192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вывод: при большом числе задач пропускная способность зависит не от латентности, а от длительности отдельной стадии. Следовательно, оптимальная производительность достигается при максимально возможном дроблении задачи на подзадачи. Однако такое дробление имеет технические ограничения.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Классический конвейер выполнения инструкций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компьютерах конвейер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изация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разделени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выполнения инструкции на несколько модулей, каждый из которых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аппаратно реализует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инструкции. Концепция конвейера на самом деле означает сборочную линию с сегментами, каждый из которых выполняет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определенную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часть инструкции.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5-сегментная сборочная линия. Эти 5 сегментов: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S1 - блок извлечения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/выборки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инструкций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S2 - блок декодирования инструкций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S3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блок вычисления и извлечения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/выборки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операндов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S4 - </a:t>
            </a:r>
            <a:r>
              <a:rPr lang="ru-RU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непосредственного выполнения операции;</a:t>
            </a:r>
            <a:endParaRPr lang="ru-RU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S5 - блок записи результатов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327087" y="2862322"/>
            <a:ext cx="4000500" cy="228600"/>
            <a:chOff x="2961" y="3424"/>
            <a:chExt cx="6300" cy="360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2961" y="3424"/>
              <a:ext cx="5040" cy="360"/>
              <a:chOff x="2961" y="3424"/>
              <a:chExt cx="5040" cy="360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2961" y="3424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4041" y="3424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S2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5121" y="3424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S3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6201" y="3424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S4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7281" y="3424"/>
                <a:ext cx="72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S5</a:t>
                </a:r>
                <a:endPara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Line 9"/>
              <p:cNvCxnSpPr>
                <a:cxnSpLocks noChangeShapeType="1"/>
              </p:cNvCxnSpPr>
              <p:nvPr/>
            </p:nvCxnSpPr>
            <p:spPr bwMode="auto">
              <a:xfrm>
                <a:off x="3681" y="36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Line 10"/>
              <p:cNvCxnSpPr>
                <a:cxnSpLocks noChangeShapeType="1"/>
              </p:cNvCxnSpPr>
              <p:nvPr/>
            </p:nvCxnSpPr>
            <p:spPr bwMode="auto">
              <a:xfrm>
                <a:off x="4761" y="36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Line 11"/>
              <p:cNvCxnSpPr>
                <a:cxnSpLocks noChangeShapeType="1"/>
              </p:cNvCxnSpPr>
              <p:nvPr/>
            </p:nvCxnSpPr>
            <p:spPr bwMode="auto">
              <a:xfrm>
                <a:off x="5841" y="36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Line 12"/>
              <p:cNvCxnSpPr>
                <a:cxnSpLocks noChangeShapeType="1"/>
              </p:cNvCxnSpPr>
              <p:nvPr/>
            </p:nvCxnSpPr>
            <p:spPr bwMode="auto">
              <a:xfrm>
                <a:off x="6921" y="36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" name="Line 13"/>
            <p:cNvCxnSpPr>
              <a:cxnSpLocks noChangeShapeType="1"/>
            </p:cNvCxnSpPr>
            <p:nvPr/>
          </p:nvCxnSpPr>
          <p:spPr bwMode="auto">
            <a:xfrm>
              <a:off x="8001" y="3604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98431" y="3205222"/>
          <a:ext cx="7821709" cy="20743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0839"/>
                <a:gridCol w="636537"/>
                <a:gridCol w="636537"/>
                <a:gridCol w="636537"/>
                <a:gridCol w="636537"/>
                <a:gridCol w="636537"/>
                <a:gridCol w="636537"/>
                <a:gridCol w="636537"/>
                <a:gridCol w="636537"/>
                <a:gridCol w="636537"/>
                <a:gridCol w="636537"/>
                <a:gridCol w="735500"/>
              </a:tblGrid>
              <a:tr h="19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  <a:tr h="19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  <a:tr h="19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  <a:tr h="19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  <a:tr h="19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  <a:tr h="912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Время выполнения сегмента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 dirty="0">
                          <a:effectLst/>
                        </a:rPr>
                        <a:t>  </a:t>
                      </a:r>
                      <a:r>
                        <a:rPr lang="en-US" sz="1400" dirty="0">
                          <a:effectLst/>
                        </a:rPr>
                        <a:t>т </a:t>
                      </a:r>
                      <a:r>
                        <a:rPr lang="en-US" sz="1400" baseline="-25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  </a:t>
                      </a: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  </a:t>
                      </a: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  </a:t>
                      </a: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-25000">
                          <a:effectLst/>
                        </a:rPr>
                        <a:t>  </a:t>
                      </a:r>
                      <a:r>
                        <a:rPr lang="en-US" sz="1400">
                          <a:effectLst/>
                        </a:rPr>
                        <a:t>т </a:t>
                      </a:r>
                      <a:r>
                        <a:rPr lang="en-US" sz="1400" baseline="-25000">
                          <a:effectLst/>
                        </a:rPr>
                        <a:t>10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т </a:t>
                      </a:r>
                      <a:r>
                        <a:rPr lang="en-US" sz="1500" baseline="-250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284" marR="86284" marT="0" marB="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98431" y="5393840"/>
            <a:ext cx="7821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5-сегментной сборочной линии; (а) схема работы; б) временная диаграмма выполнения сегментов.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11844</Words>
  <Application>WPS Presentation</Application>
  <PresentationFormat>Широкоэкранный</PresentationFormat>
  <Paragraphs>371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Equation.3</vt:lpstr>
      <vt:lpstr>Equation.3</vt:lpstr>
      <vt:lpstr>Equation.3</vt:lpstr>
      <vt:lpstr>Архитектура компьютера  Т.4 - Структура и особенности единство центр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User</cp:lastModifiedBy>
  <cp:revision>431</cp:revision>
  <dcterms:created xsi:type="dcterms:W3CDTF">2020-08-28T11:28:00Z</dcterms:created>
  <dcterms:modified xsi:type="dcterms:W3CDTF">2026-02-23T14:17:43Z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14618D3F2A674B10800627D04DB12BD2_13</vt:lpwstr>
  </property>
  <property fmtid="{D5CDD505-2E9C-101B-9397-08002B2CF9AE}" pid="3" name="KSOProductBuildVer">
    <vt:lpwstr>1033-12.2.0.23196</vt:lpwstr>
  </property>
</Properties>
</file>