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61"/>
  </p:handoutMasterIdLst>
  <p:sldIdLst>
    <p:sldId id="256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2" r:id="rId34"/>
    <p:sldId id="344" r:id="rId35"/>
    <p:sldId id="345" r:id="rId36"/>
    <p:sldId id="346" r:id="rId37"/>
    <p:sldId id="347" r:id="rId38"/>
    <p:sldId id="348" r:id="rId39"/>
    <p:sldId id="349" r:id="rId40"/>
    <p:sldId id="351" r:id="rId41"/>
    <p:sldId id="352" r:id="rId42"/>
    <p:sldId id="350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7" r:id="rId57"/>
    <p:sldId id="366" r:id="rId58"/>
    <p:sldId id="368" r:id="rId59"/>
    <p:sldId id="369" r:id="rId6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16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6/11/relationships/changesInfo" Target="changesInfos/changesInfo1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undo custSel addSld delSld modSld sldOrd">
      <pc:chgData name="buzdugan artur" userId="1770a38c255ab84c" providerId="LiveId" clId="{16A4E4E3-8213-4AFF-9A21-3F99CB9D024A}" dt="2026-02-07T17:51:22.724" v="2115" actId="47"/>
      <pc:docMkLst>
        <pc:docMk/>
      </pc:docMkLst>
      <pc:sldChg chg="delSp modSp mod">
        <pc:chgData name="buzdugan artur" userId="1770a38c255ab84c" providerId="LiveId" clId="{16A4E4E3-8213-4AFF-9A21-3F99CB9D024A}" dt="2026-02-07T14:03:42.180" v="2044" actId="6549"/>
        <pc:sldMkLst>
          <pc:docMk/>
          <pc:sldMk cId="4032476198" sldId="256"/>
        </pc:sldMkLst>
        <pc:spChg chg="mod">
          <ac:chgData name="buzdugan artur" userId="1770a38c255ab84c" providerId="LiveId" clId="{16A4E4E3-8213-4AFF-9A21-3F99CB9D024A}" dt="2026-02-07T14:03:42.180" v="2044" actId="6549"/>
          <ac:spMkLst>
            <pc:docMk/>
            <pc:sldMk cId="4032476198" sldId="256"/>
            <ac:spMk id="13" creationId="{C221F751-3C5B-4561-AD14-8637C5B66736}"/>
          </ac:spMkLst>
        </pc:spChg>
        <pc:spChg chg="mod">
          <ac:chgData name="buzdugan artur" userId="1770a38c255ab84c" providerId="LiveId" clId="{16A4E4E3-8213-4AFF-9A21-3F99CB9D024A}" dt="2026-02-06T15:19:34.713" v="2033" actId="1076"/>
          <ac:spMkLst>
            <pc:docMk/>
            <pc:sldMk cId="4032476198" sldId="256"/>
            <ac:spMk id="14" creationId="{DF166F6B-B975-4F3C-BCF2-9971086140FB}"/>
          </ac:spMkLst>
        </pc:spChg>
        <pc:spChg chg="del mod">
          <ac:chgData name="buzdugan artur" userId="1770a38c255ab84c" providerId="LiveId" clId="{16A4E4E3-8213-4AFF-9A21-3F99CB9D024A}" dt="2026-02-06T15:19:29.943" v="2032" actId="478"/>
          <ac:spMkLst>
            <pc:docMk/>
            <pc:sldMk cId="4032476198" sldId="256"/>
            <ac:spMk id="16" creationId="{F50F8743-FFB4-4FAE-8605-DEE70EC88649}"/>
          </ac:spMkLst>
        </pc:spChg>
        <pc:picChg chg="del">
          <ac:chgData name="buzdugan artur" userId="1770a38c255ab84c" providerId="LiveId" clId="{16A4E4E3-8213-4AFF-9A21-3F99CB9D024A}" dt="2026-02-06T15:19:22.696" v="2028" actId="478"/>
          <ac:picMkLst>
            <pc:docMk/>
            <pc:sldMk cId="4032476198" sldId="256"/>
            <ac:picMk id="4" creationId="{2BB9CA9A-F494-40FC-9630-AA91FCF30206}"/>
          </ac:picMkLst>
        </pc:picChg>
        <pc:picChg chg="del">
          <ac:chgData name="buzdugan artur" userId="1770a38c255ab84c" providerId="LiveId" clId="{16A4E4E3-8213-4AFF-9A21-3F99CB9D024A}" dt="2026-02-06T15:19:25.439" v="2029" actId="478"/>
          <ac:picMkLst>
            <pc:docMk/>
            <pc:sldMk cId="4032476198" sldId="256"/>
            <ac:picMk id="15" creationId="{47F0BBC1-A9C6-4A87-855B-8689719EAA8A}"/>
          </ac:picMkLst>
        </pc:picChg>
      </pc:sldChg>
      <pc:sldChg chg="del">
        <pc:chgData name="buzdugan artur" userId="1770a38c255ab84c" providerId="LiveId" clId="{16A4E4E3-8213-4AFF-9A21-3F99CB9D024A}" dt="2026-02-06T15:18:34.857" v="2022" actId="47"/>
        <pc:sldMkLst>
          <pc:docMk/>
          <pc:sldMk cId="4033384841" sldId="262"/>
        </pc:sldMkLst>
      </pc:sldChg>
      <pc:sldChg chg="del">
        <pc:chgData name="buzdugan artur" userId="1770a38c255ab84c" providerId="LiveId" clId="{16A4E4E3-8213-4AFF-9A21-3F99CB9D024A}" dt="2026-02-06T15:18:40.164" v="2025" actId="47"/>
        <pc:sldMkLst>
          <pc:docMk/>
          <pc:sldMk cId="236044780" sldId="311"/>
        </pc:sldMkLst>
      </pc:sldChg>
      <pc:sldChg chg="del">
        <pc:chgData name="buzdugan artur" userId="1770a38c255ab84c" providerId="LiveId" clId="{16A4E4E3-8213-4AFF-9A21-3F99CB9D024A}" dt="2026-02-06T15:18:37.073" v="2023" actId="47"/>
        <pc:sldMkLst>
          <pc:docMk/>
          <pc:sldMk cId="2310864990" sldId="312"/>
        </pc:sldMkLst>
      </pc:sldChg>
      <pc:sldChg chg="del">
        <pc:chgData name="buzdugan artur" userId="1770a38c255ab84c" providerId="LiveId" clId="{16A4E4E3-8213-4AFF-9A21-3F99CB9D024A}" dt="2026-02-06T15:18:38.363" v="2024" actId="47"/>
        <pc:sldMkLst>
          <pc:docMk/>
          <pc:sldMk cId="1901254671" sldId="313"/>
        </pc:sldMkLst>
      </pc:sldChg>
      <pc:sldChg chg="delSp modSp mod">
        <pc:chgData name="buzdugan artur" userId="1770a38c255ab84c" providerId="LiveId" clId="{16A4E4E3-8213-4AFF-9A21-3F99CB9D024A}" dt="2026-02-06T15:18:49.188" v="2027" actId="1076"/>
        <pc:sldMkLst>
          <pc:docMk/>
          <pc:sldMk cId="3292894135" sldId="315"/>
        </pc:sldMkLst>
        <pc:spChg chg="del">
          <ac:chgData name="buzdugan artur" userId="1770a38c255ab84c" providerId="LiveId" clId="{16A4E4E3-8213-4AFF-9A21-3F99CB9D024A}" dt="2026-02-06T15:18:46.791" v="2026" actId="478"/>
          <ac:spMkLst>
            <pc:docMk/>
            <pc:sldMk cId="3292894135" sldId="315"/>
            <ac:spMk id="2" creationId="{A800D012-DAB1-CE64-BE43-02A91592CB36}"/>
          </ac:spMkLst>
        </pc:spChg>
        <pc:spChg chg="mod">
          <ac:chgData name="buzdugan artur" userId="1770a38c255ab84c" providerId="LiveId" clId="{16A4E4E3-8213-4AFF-9A21-3F99CB9D024A}" dt="2026-02-06T15:18:49.188" v="2027" actId="1076"/>
          <ac:spMkLst>
            <pc:docMk/>
            <pc:sldMk cId="3292894135" sldId="315"/>
            <ac:spMk id="4" creationId="{734077B0-5ACF-B24F-AE11-09C5AB6E7048}"/>
          </ac:spMkLst>
        </pc:spChg>
      </pc:sldChg>
      <pc:sldChg chg="addSp modSp new mod">
        <pc:chgData name="buzdugan artur" userId="1770a38c255ab84c" providerId="LiveId" clId="{16A4E4E3-8213-4AFF-9A21-3F99CB9D024A}" dt="2026-02-06T12:23:30.035" v="123" actId="113"/>
        <pc:sldMkLst>
          <pc:docMk/>
          <pc:sldMk cId="822124015" sldId="338"/>
        </pc:sldMkLst>
        <pc:spChg chg="mod">
          <ac:chgData name="buzdugan artur" userId="1770a38c255ab84c" providerId="LiveId" clId="{16A4E4E3-8213-4AFF-9A21-3F99CB9D024A}" dt="2026-02-06T12:16:51.107" v="3" actId="113"/>
          <ac:spMkLst>
            <pc:docMk/>
            <pc:sldMk cId="822124015" sldId="338"/>
            <ac:spMk id="2" creationId="{4076443C-A647-0C1B-147E-6B32669B1080}"/>
          </ac:spMkLst>
        </pc:spChg>
        <pc:spChg chg="add mod">
          <ac:chgData name="buzdugan artur" userId="1770a38c255ab84c" providerId="LiveId" clId="{16A4E4E3-8213-4AFF-9A21-3F99CB9D024A}" dt="2026-02-06T12:19:10.361" v="29" actId="14100"/>
          <ac:spMkLst>
            <pc:docMk/>
            <pc:sldMk cId="822124015" sldId="338"/>
            <ac:spMk id="6" creationId="{C6C54AE9-8FD6-6A29-C913-FF186FFC342B}"/>
          </ac:spMkLst>
        </pc:spChg>
        <pc:spChg chg="add mod">
          <ac:chgData name="buzdugan artur" userId="1770a38c255ab84c" providerId="LiveId" clId="{16A4E4E3-8213-4AFF-9A21-3F99CB9D024A}" dt="2026-02-06T12:19:17.002" v="30" actId="14100"/>
          <ac:spMkLst>
            <pc:docMk/>
            <pc:sldMk cId="822124015" sldId="338"/>
            <ac:spMk id="8" creationId="{F729031E-0C0C-04C7-1BD3-F8FEDE9FB487}"/>
          </ac:spMkLst>
        </pc:spChg>
        <pc:spChg chg="add mod">
          <ac:chgData name="buzdugan artur" userId="1770a38c255ab84c" providerId="LiveId" clId="{16A4E4E3-8213-4AFF-9A21-3F99CB9D024A}" dt="2026-02-06T12:23:30.035" v="123" actId="113"/>
          <ac:spMkLst>
            <pc:docMk/>
            <pc:sldMk cId="822124015" sldId="338"/>
            <ac:spMk id="10" creationId="{BC2922F8-B326-AAA1-70DB-AB1FC1750554}"/>
          </ac:spMkLst>
        </pc:spChg>
        <pc:picChg chg="add mod">
          <ac:chgData name="buzdugan artur" userId="1770a38c255ab84c" providerId="LiveId" clId="{16A4E4E3-8213-4AFF-9A21-3F99CB9D024A}" dt="2026-02-06T12:18:26.845" v="19" actId="1076"/>
          <ac:picMkLst>
            <pc:docMk/>
            <pc:sldMk cId="822124015" sldId="338"/>
            <ac:picMk id="3" creationId="{9564A020-993E-7BFD-AB94-CD452911F55C}"/>
          </ac:picMkLst>
        </pc:picChg>
        <pc:picChg chg="add mod">
          <ac:chgData name="buzdugan artur" userId="1770a38c255ab84c" providerId="LiveId" clId="{16A4E4E3-8213-4AFF-9A21-3F99CB9D024A}" dt="2026-02-06T12:18:44.028" v="24" actId="1076"/>
          <ac:picMkLst>
            <pc:docMk/>
            <pc:sldMk cId="822124015" sldId="338"/>
            <ac:picMk id="4" creationId="{98BC48FB-836A-B484-9985-5DF50879250C}"/>
          </ac:picMkLst>
        </pc:picChg>
      </pc:sldChg>
      <pc:sldChg chg="addSp modSp new mod">
        <pc:chgData name="buzdugan artur" userId="1770a38c255ab84c" providerId="LiveId" clId="{16A4E4E3-8213-4AFF-9A21-3F99CB9D024A}" dt="2026-02-06T12:28:29.167" v="292" actId="20577"/>
        <pc:sldMkLst>
          <pc:docMk/>
          <pc:sldMk cId="1571986923" sldId="339"/>
        </pc:sldMkLst>
        <pc:spChg chg="mod">
          <ac:chgData name="buzdugan artur" userId="1770a38c255ab84c" providerId="LiveId" clId="{16A4E4E3-8213-4AFF-9A21-3F99CB9D024A}" dt="2026-02-06T12:24:04.330" v="126" actId="113"/>
          <ac:spMkLst>
            <pc:docMk/>
            <pc:sldMk cId="1571986923" sldId="339"/>
            <ac:spMk id="2" creationId="{44E3685A-3495-0506-ABAE-8CE0FB61770B}"/>
          </ac:spMkLst>
        </pc:spChg>
        <pc:spChg chg="add mod">
          <ac:chgData name="buzdugan artur" userId="1770a38c255ab84c" providerId="LiveId" clId="{16A4E4E3-8213-4AFF-9A21-3F99CB9D024A}" dt="2026-02-06T12:28:29.167" v="292" actId="20577"/>
          <ac:spMkLst>
            <pc:docMk/>
            <pc:sldMk cId="1571986923" sldId="339"/>
            <ac:spMk id="4" creationId="{AEE5A594-11CC-1C9D-4117-30243881B390}"/>
          </ac:spMkLst>
        </pc:spChg>
        <pc:picChg chg="add mod">
          <ac:chgData name="buzdugan artur" userId="1770a38c255ab84c" providerId="LiveId" clId="{16A4E4E3-8213-4AFF-9A21-3F99CB9D024A}" dt="2026-02-06T12:24:32.646" v="130" actId="1076"/>
          <ac:picMkLst>
            <pc:docMk/>
            <pc:sldMk cId="1571986923" sldId="339"/>
            <ac:picMk id="5" creationId="{4B9F4D47-D51F-E247-092A-F00B56B432E6}"/>
          </ac:picMkLst>
        </pc:picChg>
        <pc:picChg chg="add mod">
          <ac:chgData name="buzdugan artur" userId="1770a38c255ab84c" providerId="LiveId" clId="{16A4E4E3-8213-4AFF-9A21-3F99CB9D024A}" dt="2026-02-06T12:24:44.446" v="133" actId="1076"/>
          <ac:picMkLst>
            <pc:docMk/>
            <pc:sldMk cId="1571986923" sldId="339"/>
            <ac:picMk id="6" creationId="{089DCAA7-7759-F34E-3D59-3731FF95BB0A}"/>
          </ac:picMkLst>
        </pc:picChg>
        <pc:picChg chg="add mod">
          <ac:chgData name="buzdugan artur" userId="1770a38c255ab84c" providerId="LiveId" clId="{16A4E4E3-8213-4AFF-9A21-3F99CB9D024A}" dt="2026-02-06T12:24:53.522" v="135" actId="1076"/>
          <ac:picMkLst>
            <pc:docMk/>
            <pc:sldMk cId="1571986923" sldId="339"/>
            <ac:picMk id="7" creationId="{4519041E-0221-31A9-2528-DA17AC63E7CE}"/>
          </ac:picMkLst>
        </pc:picChg>
      </pc:sldChg>
      <pc:sldChg chg="addSp delSp modSp new mod">
        <pc:chgData name="buzdugan artur" userId="1770a38c255ab84c" providerId="LiveId" clId="{16A4E4E3-8213-4AFF-9A21-3F99CB9D024A}" dt="2026-02-06T12:32:45.221" v="344" actId="1076"/>
        <pc:sldMkLst>
          <pc:docMk/>
          <pc:sldMk cId="1510514994" sldId="340"/>
        </pc:sldMkLst>
        <pc:spChg chg="mod">
          <ac:chgData name="buzdugan artur" userId="1770a38c255ab84c" providerId="LiveId" clId="{16A4E4E3-8213-4AFF-9A21-3F99CB9D024A}" dt="2026-02-06T12:29:23.848" v="296" actId="113"/>
          <ac:spMkLst>
            <pc:docMk/>
            <pc:sldMk cId="1510514994" sldId="340"/>
            <ac:spMk id="2" creationId="{5E87D929-1B55-DB07-5DA7-81013D7D64CE}"/>
          </ac:spMkLst>
        </pc:spChg>
        <pc:spChg chg="add mod">
          <ac:chgData name="buzdugan artur" userId="1770a38c255ab84c" providerId="LiveId" clId="{16A4E4E3-8213-4AFF-9A21-3F99CB9D024A}" dt="2026-02-06T12:30:13.712" v="310" actId="123"/>
          <ac:spMkLst>
            <pc:docMk/>
            <pc:sldMk cId="1510514994" sldId="340"/>
            <ac:spMk id="5" creationId="{EA4E659C-A084-9F10-5177-F16902F8CF1D}"/>
          </ac:spMkLst>
        </pc:spChg>
        <pc:spChg chg="add del mod">
          <ac:chgData name="buzdugan artur" userId="1770a38c255ab84c" providerId="LiveId" clId="{16A4E4E3-8213-4AFF-9A21-3F99CB9D024A}" dt="2026-02-06T12:30:40.141" v="316" actId="22"/>
          <ac:spMkLst>
            <pc:docMk/>
            <pc:sldMk cId="1510514994" sldId="340"/>
            <ac:spMk id="7" creationId="{FDA487C6-EB7A-388F-9847-5B7B86E737CC}"/>
          </ac:spMkLst>
        </pc:spChg>
        <pc:spChg chg="add mod">
          <ac:chgData name="buzdugan artur" userId="1770a38c255ab84c" providerId="LiveId" clId="{16A4E4E3-8213-4AFF-9A21-3F99CB9D024A}" dt="2026-02-06T12:31:38.273" v="331" actId="6549"/>
          <ac:spMkLst>
            <pc:docMk/>
            <pc:sldMk cId="1510514994" sldId="340"/>
            <ac:spMk id="9" creationId="{8F1222F8-87CE-3B87-8E8E-58EB50DE2CC6}"/>
          </ac:spMkLst>
        </pc:spChg>
        <pc:spChg chg="add mod">
          <ac:chgData name="buzdugan artur" userId="1770a38c255ab84c" providerId="LiveId" clId="{16A4E4E3-8213-4AFF-9A21-3F99CB9D024A}" dt="2026-02-06T12:32:45.221" v="344" actId="1076"/>
          <ac:spMkLst>
            <pc:docMk/>
            <pc:sldMk cId="1510514994" sldId="340"/>
            <ac:spMk id="11" creationId="{AC167A34-717D-BEC1-ED0B-B518694D6F11}"/>
          </ac:spMkLst>
        </pc:spChg>
        <pc:picChg chg="add mod">
          <ac:chgData name="buzdugan artur" userId="1770a38c255ab84c" providerId="LiveId" clId="{16A4E4E3-8213-4AFF-9A21-3F99CB9D024A}" dt="2026-02-06T12:29:38.994" v="298" actId="1076"/>
          <ac:picMkLst>
            <pc:docMk/>
            <pc:sldMk cId="1510514994" sldId="340"/>
            <ac:picMk id="3" creationId="{59A127C2-55C9-38E1-E274-3CB07B0BBB53}"/>
          </ac:picMkLst>
        </pc:picChg>
      </pc:sldChg>
      <pc:sldChg chg="addSp modSp new mod">
        <pc:chgData name="buzdugan artur" userId="1770a38c255ab84c" providerId="LiveId" clId="{16A4E4E3-8213-4AFF-9A21-3F99CB9D024A}" dt="2026-02-06T12:36:22.248" v="454" actId="6549"/>
        <pc:sldMkLst>
          <pc:docMk/>
          <pc:sldMk cId="1497746969" sldId="341"/>
        </pc:sldMkLst>
        <pc:spChg chg="mod">
          <ac:chgData name="buzdugan artur" userId="1770a38c255ab84c" providerId="LiveId" clId="{16A4E4E3-8213-4AFF-9A21-3F99CB9D024A}" dt="2026-02-06T12:33:01.906" v="346"/>
          <ac:spMkLst>
            <pc:docMk/>
            <pc:sldMk cId="1497746969" sldId="341"/>
            <ac:spMk id="2" creationId="{763D6F87-3443-9DA4-A4A1-76DD05861FCA}"/>
          </ac:spMkLst>
        </pc:spChg>
        <pc:spChg chg="add mod">
          <ac:chgData name="buzdugan artur" userId="1770a38c255ab84c" providerId="LiveId" clId="{16A4E4E3-8213-4AFF-9A21-3F99CB9D024A}" dt="2026-02-06T12:36:22.248" v="454" actId="6549"/>
          <ac:spMkLst>
            <pc:docMk/>
            <pc:sldMk cId="1497746969" sldId="341"/>
            <ac:spMk id="4" creationId="{B312D5B3-4985-28D5-FF13-B5F5FDE1D24C}"/>
          </ac:spMkLst>
        </pc:spChg>
      </pc:sldChg>
      <pc:sldChg chg="addSp delSp modSp new mod">
        <pc:chgData name="buzdugan artur" userId="1770a38c255ab84c" providerId="LiveId" clId="{16A4E4E3-8213-4AFF-9A21-3F99CB9D024A}" dt="2026-02-06T12:38:58.797" v="490" actId="478"/>
        <pc:sldMkLst>
          <pc:docMk/>
          <pc:sldMk cId="2592074614" sldId="342"/>
        </pc:sldMkLst>
        <pc:spChg chg="del">
          <ac:chgData name="buzdugan artur" userId="1770a38c255ab84c" providerId="LiveId" clId="{16A4E4E3-8213-4AFF-9A21-3F99CB9D024A}" dt="2026-02-06T12:38:58.797" v="490" actId="478"/>
          <ac:spMkLst>
            <pc:docMk/>
            <pc:sldMk cId="2592074614" sldId="342"/>
            <ac:spMk id="2" creationId="{60AF2857-EE07-F929-28EF-CE3F04A1F4D4}"/>
          </ac:spMkLst>
        </pc:spChg>
        <pc:spChg chg="add mod">
          <ac:chgData name="buzdugan artur" userId="1770a38c255ab84c" providerId="LiveId" clId="{16A4E4E3-8213-4AFF-9A21-3F99CB9D024A}" dt="2026-02-06T12:37:12.563" v="468" actId="20577"/>
          <ac:spMkLst>
            <pc:docMk/>
            <pc:sldMk cId="2592074614" sldId="342"/>
            <ac:spMk id="4" creationId="{DD214016-EA48-0785-A7EB-3BDB60F0F2F3}"/>
          </ac:spMkLst>
        </pc:spChg>
      </pc:sldChg>
      <pc:sldChg chg="addSp delSp modSp new mod">
        <pc:chgData name="buzdugan artur" userId="1770a38c255ab84c" providerId="LiveId" clId="{16A4E4E3-8213-4AFF-9A21-3F99CB9D024A}" dt="2026-02-06T12:38:45.101" v="489" actId="478"/>
        <pc:sldMkLst>
          <pc:docMk/>
          <pc:sldMk cId="1304269348" sldId="343"/>
        </pc:sldMkLst>
        <pc:spChg chg="del">
          <ac:chgData name="buzdugan artur" userId="1770a38c255ab84c" providerId="LiveId" clId="{16A4E4E3-8213-4AFF-9A21-3F99CB9D024A}" dt="2026-02-06T12:38:45.101" v="489" actId="478"/>
          <ac:spMkLst>
            <pc:docMk/>
            <pc:sldMk cId="1304269348" sldId="343"/>
            <ac:spMk id="2" creationId="{A94A355C-5A86-DCF1-C67D-BCB107BAB944}"/>
          </ac:spMkLst>
        </pc:spChg>
        <pc:spChg chg="add mod">
          <ac:chgData name="buzdugan artur" userId="1770a38c255ab84c" providerId="LiveId" clId="{16A4E4E3-8213-4AFF-9A21-3F99CB9D024A}" dt="2026-02-06T12:38:30.121" v="482" actId="20577"/>
          <ac:spMkLst>
            <pc:docMk/>
            <pc:sldMk cId="1304269348" sldId="343"/>
            <ac:spMk id="6" creationId="{B147022E-BD28-EA1D-FE50-28E4BC5B19EE}"/>
          </ac:spMkLst>
        </pc:spChg>
        <pc:picChg chg="add mod">
          <ac:chgData name="buzdugan artur" userId="1770a38c255ab84c" providerId="LiveId" clId="{16A4E4E3-8213-4AFF-9A21-3F99CB9D024A}" dt="2026-02-06T12:38:36.844" v="485" actId="14100"/>
          <ac:picMkLst>
            <pc:docMk/>
            <pc:sldMk cId="1304269348" sldId="343"/>
            <ac:picMk id="3" creationId="{DAE5B946-1E20-23DF-3D13-7EBB250545F0}"/>
          </ac:picMkLst>
        </pc:picChg>
        <pc:picChg chg="add mod">
          <ac:chgData name="buzdugan artur" userId="1770a38c255ab84c" providerId="LiveId" clId="{16A4E4E3-8213-4AFF-9A21-3F99CB9D024A}" dt="2026-02-06T12:38:42.474" v="488" actId="1076"/>
          <ac:picMkLst>
            <pc:docMk/>
            <pc:sldMk cId="1304269348" sldId="343"/>
            <ac:picMk id="4" creationId="{9D708BE5-9A56-C11E-FAD3-B7A28626166F}"/>
          </ac:picMkLst>
        </pc:picChg>
      </pc:sldChg>
      <pc:sldChg chg="addSp modSp new mod">
        <pc:chgData name="buzdugan artur" userId="1770a38c255ab84c" providerId="LiveId" clId="{16A4E4E3-8213-4AFF-9A21-3F99CB9D024A}" dt="2026-02-06T12:44:21.025" v="555" actId="6549"/>
        <pc:sldMkLst>
          <pc:docMk/>
          <pc:sldMk cId="3523741976" sldId="344"/>
        </pc:sldMkLst>
        <pc:spChg chg="mod">
          <ac:chgData name="buzdugan artur" userId="1770a38c255ab84c" providerId="LiveId" clId="{16A4E4E3-8213-4AFF-9A21-3F99CB9D024A}" dt="2026-02-06T12:42:36.182" v="500" actId="6549"/>
          <ac:spMkLst>
            <pc:docMk/>
            <pc:sldMk cId="3523741976" sldId="344"/>
            <ac:spMk id="2" creationId="{BBE38D1F-B3CB-5AE8-4847-1633A36039D8}"/>
          </ac:spMkLst>
        </pc:spChg>
        <pc:spChg chg="add mod">
          <ac:chgData name="buzdugan artur" userId="1770a38c255ab84c" providerId="LiveId" clId="{16A4E4E3-8213-4AFF-9A21-3F99CB9D024A}" dt="2026-02-06T12:44:21.025" v="555" actId="6549"/>
          <ac:spMkLst>
            <pc:docMk/>
            <pc:sldMk cId="3523741976" sldId="344"/>
            <ac:spMk id="4" creationId="{52D2F1D8-1E2F-8077-D7B9-7A507749162A}"/>
          </ac:spMkLst>
        </pc:spChg>
      </pc:sldChg>
      <pc:sldChg chg="addSp modSp new mod">
        <pc:chgData name="buzdugan artur" userId="1770a38c255ab84c" providerId="LiveId" clId="{16A4E4E3-8213-4AFF-9A21-3F99CB9D024A}" dt="2026-02-06T12:45:31.933" v="588" actId="114"/>
        <pc:sldMkLst>
          <pc:docMk/>
          <pc:sldMk cId="638213335" sldId="345"/>
        </pc:sldMkLst>
        <pc:spChg chg="mod">
          <ac:chgData name="buzdugan artur" userId="1770a38c255ab84c" providerId="LiveId" clId="{16A4E4E3-8213-4AFF-9A21-3F99CB9D024A}" dt="2026-02-06T12:44:39.454" v="558" actId="6549"/>
          <ac:spMkLst>
            <pc:docMk/>
            <pc:sldMk cId="638213335" sldId="345"/>
            <ac:spMk id="2" creationId="{DE8C3695-B549-BD66-47E0-3D9C0C5BE212}"/>
          </ac:spMkLst>
        </pc:spChg>
        <pc:spChg chg="add mod">
          <ac:chgData name="buzdugan artur" userId="1770a38c255ab84c" providerId="LiveId" clId="{16A4E4E3-8213-4AFF-9A21-3F99CB9D024A}" dt="2026-02-06T12:45:31.933" v="588" actId="114"/>
          <ac:spMkLst>
            <pc:docMk/>
            <pc:sldMk cId="638213335" sldId="345"/>
            <ac:spMk id="4" creationId="{C1C6BEB0-DCFD-38F9-61E7-921271ED687F}"/>
          </ac:spMkLst>
        </pc:spChg>
      </pc:sldChg>
      <pc:sldChg chg="addSp modSp new mod">
        <pc:chgData name="buzdugan artur" userId="1770a38c255ab84c" providerId="LiveId" clId="{16A4E4E3-8213-4AFF-9A21-3F99CB9D024A}" dt="2026-02-06T12:49:32.854" v="729" actId="6549"/>
        <pc:sldMkLst>
          <pc:docMk/>
          <pc:sldMk cId="3886143620" sldId="346"/>
        </pc:sldMkLst>
        <pc:spChg chg="mod">
          <ac:chgData name="buzdugan artur" userId="1770a38c255ab84c" providerId="LiveId" clId="{16A4E4E3-8213-4AFF-9A21-3F99CB9D024A}" dt="2026-02-06T12:46:40.597" v="594" actId="6549"/>
          <ac:spMkLst>
            <pc:docMk/>
            <pc:sldMk cId="3886143620" sldId="346"/>
            <ac:spMk id="2" creationId="{F55935A9-341D-4AA6-51FA-D61995F073F5}"/>
          </ac:spMkLst>
        </pc:spChg>
        <pc:spChg chg="add mod">
          <ac:chgData name="buzdugan artur" userId="1770a38c255ab84c" providerId="LiveId" clId="{16A4E4E3-8213-4AFF-9A21-3F99CB9D024A}" dt="2026-02-06T12:49:32.854" v="729" actId="6549"/>
          <ac:spMkLst>
            <pc:docMk/>
            <pc:sldMk cId="3886143620" sldId="346"/>
            <ac:spMk id="4" creationId="{395984BB-42BF-0088-E8AF-8A524533910D}"/>
          </ac:spMkLst>
        </pc:spChg>
      </pc:sldChg>
      <pc:sldChg chg="addSp modSp new mod">
        <pc:chgData name="buzdugan artur" userId="1770a38c255ab84c" providerId="LiveId" clId="{16A4E4E3-8213-4AFF-9A21-3F99CB9D024A}" dt="2026-02-06T13:21:56.022" v="910" actId="20577"/>
        <pc:sldMkLst>
          <pc:docMk/>
          <pc:sldMk cId="3014626634" sldId="347"/>
        </pc:sldMkLst>
        <pc:spChg chg="mod">
          <ac:chgData name="buzdugan artur" userId="1770a38c255ab84c" providerId="LiveId" clId="{16A4E4E3-8213-4AFF-9A21-3F99CB9D024A}" dt="2026-02-06T13:15:35.849" v="829" actId="20577"/>
          <ac:spMkLst>
            <pc:docMk/>
            <pc:sldMk cId="3014626634" sldId="347"/>
            <ac:spMk id="2" creationId="{045CB037-93F3-C618-9528-7CA52CAD7873}"/>
          </ac:spMkLst>
        </pc:spChg>
        <pc:spChg chg="add mod">
          <ac:chgData name="buzdugan artur" userId="1770a38c255ab84c" providerId="LiveId" clId="{16A4E4E3-8213-4AFF-9A21-3F99CB9D024A}" dt="2026-02-06T13:21:56.022" v="910" actId="20577"/>
          <ac:spMkLst>
            <pc:docMk/>
            <pc:sldMk cId="3014626634" sldId="347"/>
            <ac:spMk id="4" creationId="{F3D0784F-7C01-3D04-40E2-35305C57E5F1}"/>
          </ac:spMkLst>
        </pc:spChg>
      </pc:sldChg>
      <pc:sldChg chg="addSp delSp modSp new mod">
        <pc:chgData name="buzdugan artur" userId="1770a38c255ab84c" providerId="LiveId" clId="{16A4E4E3-8213-4AFF-9A21-3F99CB9D024A}" dt="2026-02-06T13:24:44.784" v="912" actId="478"/>
        <pc:sldMkLst>
          <pc:docMk/>
          <pc:sldMk cId="2462555737" sldId="348"/>
        </pc:sldMkLst>
        <pc:spChg chg="del">
          <ac:chgData name="buzdugan artur" userId="1770a38c255ab84c" providerId="LiveId" clId="{16A4E4E3-8213-4AFF-9A21-3F99CB9D024A}" dt="2026-02-06T13:20:35.129" v="897" actId="478"/>
          <ac:spMkLst>
            <pc:docMk/>
            <pc:sldMk cId="2462555737" sldId="348"/>
            <ac:spMk id="2" creationId="{D562D39A-F0F6-4540-964D-BDA185804446}"/>
          </ac:spMkLst>
        </pc:spChg>
        <pc:spChg chg="add mod">
          <ac:chgData name="buzdugan artur" userId="1770a38c255ab84c" providerId="LiveId" clId="{16A4E4E3-8213-4AFF-9A21-3F99CB9D024A}" dt="2026-02-06T13:21:14.148" v="902" actId="1076"/>
          <ac:spMkLst>
            <pc:docMk/>
            <pc:sldMk cId="2462555737" sldId="348"/>
            <ac:spMk id="6" creationId="{B8EE0C42-4F6D-BB11-4439-3FC3ADA26E72}"/>
          </ac:spMkLst>
        </pc:spChg>
        <pc:spChg chg="add mod">
          <ac:chgData name="buzdugan artur" userId="1770a38c255ab84c" providerId="LiveId" clId="{16A4E4E3-8213-4AFF-9A21-3F99CB9D024A}" dt="2026-02-06T13:21:27.685" v="905" actId="20577"/>
          <ac:spMkLst>
            <pc:docMk/>
            <pc:sldMk cId="2462555737" sldId="348"/>
            <ac:spMk id="8" creationId="{59D13D9B-83A8-5EFD-77EC-BF2C0C74FA5A}"/>
          </ac:spMkLst>
        </pc:spChg>
        <pc:picChg chg="add mod">
          <ac:chgData name="buzdugan artur" userId="1770a38c255ab84c" providerId="LiveId" clId="{16A4E4E3-8213-4AFF-9A21-3F99CB9D024A}" dt="2026-02-06T13:21:15.861" v="903" actId="1076"/>
          <ac:picMkLst>
            <pc:docMk/>
            <pc:sldMk cId="2462555737" sldId="348"/>
            <ac:picMk id="4" creationId="{9371E41E-F6C5-4FD1-A39A-5CB93835C8E4}"/>
          </ac:picMkLst>
        </pc:picChg>
        <pc:picChg chg="add del mod">
          <ac:chgData name="buzdugan artur" userId="1770a38c255ab84c" providerId="LiveId" clId="{16A4E4E3-8213-4AFF-9A21-3F99CB9D024A}" dt="2026-02-06T13:24:44.784" v="912" actId="478"/>
          <ac:picMkLst>
            <pc:docMk/>
            <pc:sldMk cId="2462555737" sldId="348"/>
            <ac:picMk id="9" creationId="{10746F55-5AC8-5E2D-8BAF-85EE52751A57}"/>
          </ac:picMkLst>
        </pc:picChg>
      </pc:sldChg>
      <pc:sldChg chg="addSp modSp new mod">
        <pc:chgData name="buzdugan artur" userId="1770a38c255ab84c" providerId="LiveId" clId="{16A4E4E3-8213-4AFF-9A21-3F99CB9D024A}" dt="2026-02-06T13:27:51.793" v="959" actId="20577"/>
        <pc:sldMkLst>
          <pc:docMk/>
          <pc:sldMk cId="3442772942" sldId="349"/>
        </pc:sldMkLst>
        <pc:spChg chg="mod">
          <ac:chgData name="buzdugan artur" userId="1770a38c255ab84c" providerId="LiveId" clId="{16A4E4E3-8213-4AFF-9A21-3F99CB9D024A}" dt="2026-02-06T13:26:18.617" v="927" actId="6549"/>
          <ac:spMkLst>
            <pc:docMk/>
            <pc:sldMk cId="3442772942" sldId="349"/>
            <ac:spMk id="2" creationId="{7C3F9405-54C7-26C9-34FF-48723E4342F8}"/>
          </ac:spMkLst>
        </pc:spChg>
        <pc:spChg chg="add mod">
          <ac:chgData name="buzdugan artur" userId="1770a38c255ab84c" providerId="LiveId" clId="{16A4E4E3-8213-4AFF-9A21-3F99CB9D024A}" dt="2026-02-06T13:27:51.793" v="959" actId="20577"/>
          <ac:spMkLst>
            <pc:docMk/>
            <pc:sldMk cId="3442772942" sldId="349"/>
            <ac:spMk id="4" creationId="{71C3359B-60FE-6D46-2757-1E5CA5C90D48}"/>
          </ac:spMkLst>
        </pc:spChg>
      </pc:sldChg>
      <pc:sldChg chg="addSp modSp new mod ord">
        <pc:chgData name="buzdugan artur" userId="1770a38c255ab84c" providerId="LiveId" clId="{16A4E4E3-8213-4AFF-9A21-3F99CB9D024A}" dt="2026-02-06T13:35:54.016" v="1030" actId="20577"/>
        <pc:sldMkLst>
          <pc:docMk/>
          <pc:sldMk cId="2334064847" sldId="350"/>
        </pc:sldMkLst>
        <pc:spChg chg="mod">
          <ac:chgData name="buzdugan artur" userId="1770a38c255ab84c" providerId="LiveId" clId="{16A4E4E3-8213-4AFF-9A21-3F99CB9D024A}" dt="2026-02-06T13:35:15.184" v="1001" actId="6549"/>
          <ac:spMkLst>
            <pc:docMk/>
            <pc:sldMk cId="2334064847" sldId="350"/>
            <ac:spMk id="2" creationId="{D3E852F4-F1EF-37B8-9D9F-BFBA707886FE}"/>
          </ac:spMkLst>
        </pc:spChg>
        <pc:spChg chg="add mod">
          <ac:chgData name="buzdugan artur" userId="1770a38c255ab84c" providerId="LiveId" clId="{16A4E4E3-8213-4AFF-9A21-3F99CB9D024A}" dt="2026-02-06T13:35:54.016" v="1030" actId="20577"/>
          <ac:spMkLst>
            <pc:docMk/>
            <pc:sldMk cId="2334064847" sldId="350"/>
            <ac:spMk id="4" creationId="{085FA7C4-006E-89CD-6FCA-5C93738580AF}"/>
          </ac:spMkLst>
        </pc:spChg>
      </pc:sldChg>
      <pc:sldChg chg="addSp modSp new mod">
        <pc:chgData name="buzdugan artur" userId="1770a38c255ab84c" providerId="LiveId" clId="{16A4E4E3-8213-4AFF-9A21-3F99CB9D024A}" dt="2026-02-06T13:33:44.844" v="971" actId="5793"/>
        <pc:sldMkLst>
          <pc:docMk/>
          <pc:sldMk cId="2710730239" sldId="351"/>
        </pc:sldMkLst>
        <pc:spChg chg="mod">
          <ac:chgData name="buzdugan artur" userId="1770a38c255ab84c" providerId="LiveId" clId="{16A4E4E3-8213-4AFF-9A21-3F99CB9D024A}" dt="2026-02-06T13:33:15.378" v="964" actId="113"/>
          <ac:spMkLst>
            <pc:docMk/>
            <pc:sldMk cId="2710730239" sldId="351"/>
            <ac:spMk id="2" creationId="{2C3DBB36-0B08-4211-7E1F-1BC959A2DA43}"/>
          </ac:spMkLst>
        </pc:spChg>
        <pc:spChg chg="add mod">
          <ac:chgData name="buzdugan artur" userId="1770a38c255ab84c" providerId="LiveId" clId="{16A4E4E3-8213-4AFF-9A21-3F99CB9D024A}" dt="2026-02-06T13:33:44.844" v="971" actId="5793"/>
          <ac:spMkLst>
            <pc:docMk/>
            <pc:sldMk cId="2710730239" sldId="351"/>
            <ac:spMk id="4" creationId="{BAE1D42D-92E3-9A4F-90E2-626873653F01}"/>
          </ac:spMkLst>
        </pc:spChg>
      </pc:sldChg>
      <pc:sldChg chg="addSp delSp modSp new mod ord">
        <pc:chgData name="buzdugan artur" userId="1770a38c255ab84c" providerId="LiveId" clId="{16A4E4E3-8213-4AFF-9A21-3F99CB9D024A}" dt="2026-02-06T13:34:45.828" v="998"/>
        <pc:sldMkLst>
          <pc:docMk/>
          <pc:sldMk cId="2538509778" sldId="352"/>
        </pc:sldMkLst>
        <pc:spChg chg="del">
          <ac:chgData name="buzdugan artur" userId="1770a38c255ab84c" providerId="LiveId" clId="{16A4E4E3-8213-4AFF-9A21-3F99CB9D024A}" dt="2026-02-06T13:34:39.313" v="993" actId="478"/>
          <ac:spMkLst>
            <pc:docMk/>
            <pc:sldMk cId="2538509778" sldId="352"/>
            <ac:spMk id="2" creationId="{FBB80E3C-278A-2042-9039-01A103D25692}"/>
          </ac:spMkLst>
        </pc:spChg>
        <pc:spChg chg="add mod">
          <ac:chgData name="buzdugan artur" userId="1770a38c255ab84c" providerId="LiveId" clId="{16A4E4E3-8213-4AFF-9A21-3F99CB9D024A}" dt="2026-02-06T13:34:41.516" v="994" actId="1076"/>
          <ac:spMkLst>
            <pc:docMk/>
            <pc:sldMk cId="2538509778" sldId="352"/>
            <ac:spMk id="4" creationId="{CC4E3F14-36EC-8181-1A5D-8E79A8BEEB61}"/>
          </ac:spMkLst>
        </pc:spChg>
      </pc:sldChg>
      <pc:sldChg chg="addSp modSp new mod">
        <pc:chgData name="buzdugan artur" userId="1770a38c255ab84c" providerId="LiveId" clId="{16A4E4E3-8213-4AFF-9A21-3F99CB9D024A}" dt="2026-02-06T13:36:50.309" v="1040" actId="20577"/>
        <pc:sldMkLst>
          <pc:docMk/>
          <pc:sldMk cId="1171385437" sldId="353"/>
        </pc:sldMkLst>
        <pc:spChg chg="mod">
          <ac:chgData name="buzdugan artur" userId="1770a38c255ab84c" providerId="LiveId" clId="{16A4E4E3-8213-4AFF-9A21-3F99CB9D024A}" dt="2026-02-06T13:36:10.177" v="1033" actId="255"/>
          <ac:spMkLst>
            <pc:docMk/>
            <pc:sldMk cId="1171385437" sldId="353"/>
            <ac:spMk id="2" creationId="{71A005CE-CFB6-26A3-67D4-FB3A87842EC6}"/>
          </ac:spMkLst>
        </pc:spChg>
        <pc:spChg chg="add mod">
          <ac:chgData name="buzdugan artur" userId="1770a38c255ab84c" providerId="LiveId" clId="{16A4E4E3-8213-4AFF-9A21-3F99CB9D024A}" dt="2026-02-06T13:36:50.309" v="1040" actId="20577"/>
          <ac:spMkLst>
            <pc:docMk/>
            <pc:sldMk cId="1171385437" sldId="353"/>
            <ac:spMk id="4" creationId="{76E7924D-0136-A3D3-6B4D-64B137A4170D}"/>
          </ac:spMkLst>
        </pc:spChg>
      </pc:sldChg>
      <pc:sldChg chg="addSp delSp modSp new mod">
        <pc:chgData name="buzdugan artur" userId="1770a38c255ab84c" providerId="LiveId" clId="{16A4E4E3-8213-4AFF-9A21-3F99CB9D024A}" dt="2026-02-06T14:22:05.692" v="1060" actId="478"/>
        <pc:sldMkLst>
          <pc:docMk/>
          <pc:sldMk cId="3723471241" sldId="354"/>
        </pc:sldMkLst>
        <pc:spChg chg="del">
          <ac:chgData name="buzdugan artur" userId="1770a38c255ab84c" providerId="LiveId" clId="{16A4E4E3-8213-4AFF-9A21-3F99CB9D024A}" dt="2026-02-06T14:22:05.692" v="1060" actId="478"/>
          <ac:spMkLst>
            <pc:docMk/>
            <pc:sldMk cId="3723471241" sldId="354"/>
            <ac:spMk id="2" creationId="{BF1B9852-1A0B-E6D5-6B43-437F913CF532}"/>
          </ac:spMkLst>
        </pc:spChg>
        <pc:spChg chg="add mod">
          <ac:chgData name="buzdugan artur" userId="1770a38c255ab84c" providerId="LiveId" clId="{16A4E4E3-8213-4AFF-9A21-3F99CB9D024A}" dt="2026-02-06T13:37:28.790" v="1059" actId="20577"/>
          <ac:spMkLst>
            <pc:docMk/>
            <pc:sldMk cId="3723471241" sldId="354"/>
            <ac:spMk id="4" creationId="{04CC606F-B5E5-E51D-BC70-80F314423D4F}"/>
          </ac:spMkLst>
        </pc:spChg>
      </pc:sldChg>
      <pc:sldChg chg="addSp modSp new mod">
        <pc:chgData name="buzdugan artur" userId="1770a38c255ab84c" providerId="LiveId" clId="{16A4E4E3-8213-4AFF-9A21-3F99CB9D024A}" dt="2026-02-06T14:28:17.145" v="1156" actId="1076"/>
        <pc:sldMkLst>
          <pc:docMk/>
          <pc:sldMk cId="167657883" sldId="355"/>
        </pc:sldMkLst>
        <pc:spChg chg="mod">
          <ac:chgData name="buzdugan artur" userId="1770a38c255ab84c" providerId="LiveId" clId="{16A4E4E3-8213-4AFF-9A21-3F99CB9D024A}" dt="2026-02-06T14:28:11.448" v="1154" actId="1076"/>
          <ac:spMkLst>
            <pc:docMk/>
            <pc:sldMk cId="167657883" sldId="355"/>
            <ac:spMk id="2" creationId="{29DEBB0A-3C0C-834E-6C0D-FDB15210CF2C}"/>
          </ac:spMkLst>
        </pc:spChg>
        <pc:spChg chg="add mod">
          <ac:chgData name="buzdugan artur" userId="1770a38c255ab84c" providerId="LiveId" clId="{16A4E4E3-8213-4AFF-9A21-3F99CB9D024A}" dt="2026-02-06T14:28:17.145" v="1156" actId="1076"/>
          <ac:spMkLst>
            <pc:docMk/>
            <pc:sldMk cId="167657883" sldId="355"/>
            <ac:spMk id="4" creationId="{CD7ED055-0471-5A48-E358-6441B8418518}"/>
          </ac:spMkLst>
        </pc:spChg>
        <pc:spChg chg="add mod">
          <ac:chgData name="buzdugan artur" userId="1770a38c255ab84c" providerId="LiveId" clId="{16A4E4E3-8213-4AFF-9A21-3F99CB9D024A}" dt="2026-02-06T14:25:34.252" v="1083" actId="20577"/>
          <ac:spMkLst>
            <pc:docMk/>
            <pc:sldMk cId="167657883" sldId="355"/>
            <ac:spMk id="8" creationId="{A63E0CC5-A220-FBD8-350E-D583A3EEA0F7}"/>
          </ac:spMkLst>
        </pc:spChg>
        <pc:picChg chg="add mod">
          <ac:chgData name="buzdugan artur" userId="1770a38c255ab84c" providerId="LiveId" clId="{16A4E4E3-8213-4AFF-9A21-3F99CB9D024A}" dt="2026-02-06T14:25:03.929" v="1069" actId="1076"/>
          <ac:picMkLst>
            <pc:docMk/>
            <pc:sldMk cId="167657883" sldId="355"/>
            <ac:picMk id="5" creationId="{9BED13A0-6F3E-3A60-FA13-444313D4927C}"/>
          </ac:picMkLst>
        </pc:picChg>
        <pc:picChg chg="add mod">
          <ac:chgData name="buzdugan artur" userId="1770a38c255ab84c" providerId="LiveId" clId="{16A4E4E3-8213-4AFF-9A21-3F99CB9D024A}" dt="2026-02-06T14:25:12.389" v="1071" actId="1076"/>
          <ac:picMkLst>
            <pc:docMk/>
            <pc:sldMk cId="167657883" sldId="355"/>
            <ac:picMk id="6" creationId="{428AD75D-72CD-42E2-18CD-319EB9942F37}"/>
          </ac:picMkLst>
        </pc:picChg>
      </pc:sldChg>
      <pc:sldChg chg="addSp delSp modSp new mod">
        <pc:chgData name="buzdugan artur" userId="1770a38c255ab84c" providerId="LiveId" clId="{16A4E4E3-8213-4AFF-9A21-3F99CB9D024A}" dt="2026-02-06T14:31:03.903" v="1233" actId="6549"/>
        <pc:sldMkLst>
          <pc:docMk/>
          <pc:sldMk cId="1064796740" sldId="356"/>
        </pc:sldMkLst>
        <pc:spChg chg="del">
          <ac:chgData name="buzdugan artur" userId="1770a38c255ab84c" providerId="LiveId" clId="{16A4E4E3-8213-4AFF-9A21-3F99CB9D024A}" dt="2026-02-06T14:28:44.275" v="1160" actId="478"/>
          <ac:spMkLst>
            <pc:docMk/>
            <pc:sldMk cId="1064796740" sldId="356"/>
            <ac:spMk id="2" creationId="{C527FB3F-7831-7E4A-EF1D-32EC72945EBD}"/>
          </ac:spMkLst>
        </pc:spChg>
        <pc:spChg chg="add mod">
          <ac:chgData name="buzdugan artur" userId="1770a38c255ab84c" providerId="LiveId" clId="{16A4E4E3-8213-4AFF-9A21-3F99CB9D024A}" dt="2026-02-06T14:31:03.903" v="1233" actId="6549"/>
          <ac:spMkLst>
            <pc:docMk/>
            <pc:sldMk cId="1064796740" sldId="356"/>
            <ac:spMk id="4" creationId="{37FF8612-456F-9052-5643-B84DDBD10946}"/>
          </ac:spMkLst>
        </pc:spChg>
        <pc:spChg chg="add mod">
          <ac:chgData name="buzdugan artur" userId="1770a38c255ab84c" providerId="LiveId" clId="{16A4E4E3-8213-4AFF-9A21-3F99CB9D024A}" dt="2026-02-06T14:29:29.164" v="1176" actId="6549"/>
          <ac:spMkLst>
            <pc:docMk/>
            <pc:sldMk cId="1064796740" sldId="356"/>
            <ac:spMk id="7" creationId="{F5E550FA-83D2-F68A-CE33-235B5D25F48B}"/>
          </ac:spMkLst>
        </pc:spChg>
        <pc:picChg chg="add mod">
          <ac:chgData name="buzdugan artur" userId="1770a38c255ab84c" providerId="LiveId" clId="{16A4E4E3-8213-4AFF-9A21-3F99CB9D024A}" dt="2026-02-06T14:28:58.535" v="1164" actId="1076"/>
          <ac:picMkLst>
            <pc:docMk/>
            <pc:sldMk cId="1064796740" sldId="356"/>
            <ac:picMk id="5" creationId="{D6035ABB-8B29-9CD8-435A-3DF6D6608E51}"/>
          </ac:picMkLst>
        </pc:picChg>
      </pc:sldChg>
      <pc:sldChg chg="addSp delSp modSp new mod">
        <pc:chgData name="buzdugan artur" userId="1770a38c255ab84c" providerId="LiveId" clId="{16A4E4E3-8213-4AFF-9A21-3F99CB9D024A}" dt="2026-02-06T14:33:33.809" v="1271" actId="1076"/>
        <pc:sldMkLst>
          <pc:docMk/>
          <pc:sldMk cId="673370726" sldId="357"/>
        </pc:sldMkLst>
        <pc:spChg chg="del">
          <ac:chgData name="buzdugan artur" userId="1770a38c255ab84c" providerId="LiveId" clId="{16A4E4E3-8213-4AFF-9A21-3F99CB9D024A}" dt="2026-02-06T14:32:10.827" v="1246" actId="478"/>
          <ac:spMkLst>
            <pc:docMk/>
            <pc:sldMk cId="673370726" sldId="357"/>
            <ac:spMk id="2" creationId="{6D9100A3-A8E5-629C-1104-F641A5BF45A2}"/>
          </ac:spMkLst>
        </pc:spChg>
        <pc:spChg chg="add mod">
          <ac:chgData name="buzdugan artur" userId="1770a38c255ab84c" providerId="LiveId" clId="{16A4E4E3-8213-4AFF-9A21-3F99CB9D024A}" dt="2026-02-06T14:33:14.124" v="1266" actId="20577"/>
          <ac:spMkLst>
            <pc:docMk/>
            <pc:sldMk cId="673370726" sldId="357"/>
            <ac:spMk id="4" creationId="{0D6A78D4-0872-8408-37A5-E40406130106}"/>
          </ac:spMkLst>
        </pc:spChg>
        <pc:spChg chg="add mod">
          <ac:chgData name="buzdugan artur" userId="1770a38c255ab84c" providerId="LiveId" clId="{16A4E4E3-8213-4AFF-9A21-3F99CB9D024A}" dt="2026-02-06T14:33:33.809" v="1271" actId="1076"/>
          <ac:spMkLst>
            <pc:docMk/>
            <pc:sldMk cId="673370726" sldId="357"/>
            <ac:spMk id="7" creationId="{6199D110-FED2-883F-DF57-C3CE3C0FEA49}"/>
          </ac:spMkLst>
        </pc:spChg>
        <pc:picChg chg="add mod">
          <ac:chgData name="buzdugan artur" userId="1770a38c255ab84c" providerId="LiveId" clId="{16A4E4E3-8213-4AFF-9A21-3F99CB9D024A}" dt="2026-02-06T14:33:23.618" v="1269" actId="1076"/>
          <ac:picMkLst>
            <pc:docMk/>
            <pc:sldMk cId="673370726" sldId="357"/>
            <ac:picMk id="5" creationId="{13092B37-B2EB-2657-F373-EC6C1F379234}"/>
          </ac:picMkLst>
        </pc:picChg>
      </pc:sldChg>
      <pc:sldChg chg="addSp modSp new mod">
        <pc:chgData name="buzdugan artur" userId="1770a38c255ab84c" providerId="LiveId" clId="{16A4E4E3-8213-4AFF-9A21-3F99CB9D024A}" dt="2026-02-06T14:33:42.179" v="1274" actId="6549"/>
        <pc:sldMkLst>
          <pc:docMk/>
          <pc:sldMk cId="422947901" sldId="358"/>
        </pc:sldMkLst>
        <pc:spChg chg="add mod">
          <ac:chgData name="buzdugan artur" userId="1770a38c255ab84c" providerId="LiveId" clId="{16A4E4E3-8213-4AFF-9A21-3F99CB9D024A}" dt="2026-02-06T14:33:42.179" v="1274" actId="6549"/>
          <ac:spMkLst>
            <pc:docMk/>
            <pc:sldMk cId="422947901" sldId="358"/>
            <ac:spMk id="4" creationId="{89D029BC-BC10-EB61-7628-BFD70F764C7A}"/>
          </ac:spMkLst>
        </pc:spChg>
      </pc:sldChg>
      <pc:sldChg chg="addSp modSp new mod">
        <pc:chgData name="buzdugan artur" userId="1770a38c255ab84c" providerId="LiveId" clId="{16A4E4E3-8213-4AFF-9A21-3F99CB9D024A}" dt="2026-02-06T14:35:36.636" v="1317" actId="20577"/>
        <pc:sldMkLst>
          <pc:docMk/>
          <pc:sldMk cId="2993930197" sldId="359"/>
        </pc:sldMkLst>
        <pc:spChg chg="mod">
          <ac:chgData name="buzdugan artur" userId="1770a38c255ab84c" providerId="LiveId" clId="{16A4E4E3-8213-4AFF-9A21-3F99CB9D024A}" dt="2026-02-06T14:34:38.868" v="1286" actId="6549"/>
          <ac:spMkLst>
            <pc:docMk/>
            <pc:sldMk cId="2993930197" sldId="359"/>
            <ac:spMk id="2" creationId="{6A6B0EE9-4C35-6942-EB19-9EFCC05B7F02}"/>
          </ac:spMkLst>
        </pc:spChg>
        <pc:spChg chg="add mod">
          <ac:chgData name="buzdugan artur" userId="1770a38c255ab84c" providerId="LiveId" clId="{16A4E4E3-8213-4AFF-9A21-3F99CB9D024A}" dt="2026-02-06T14:35:36.636" v="1317" actId="20577"/>
          <ac:spMkLst>
            <pc:docMk/>
            <pc:sldMk cId="2993930197" sldId="359"/>
            <ac:spMk id="4" creationId="{9B050F4A-B371-77B9-6BF7-A60F7898FB1E}"/>
          </ac:spMkLst>
        </pc:spChg>
      </pc:sldChg>
      <pc:sldChg chg="addSp delSp modSp new mod">
        <pc:chgData name="buzdugan artur" userId="1770a38c255ab84c" providerId="LiveId" clId="{16A4E4E3-8213-4AFF-9A21-3F99CB9D024A}" dt="2026-02-06T14:39:11.632" v="1381" actId="1076"/>
        <pc:sldMkLst>
          <pc:docMk/>
          <pc:sldMk cId="1487501529" sldId="360"/>
        </pc:sldMkLst>
        <pc:spChg chg="del">
          <ac:chgData name="buzdugan artur" userId="1770a38c255ab84c" providerId="LiveId" clId="{16A4E4E3-8213-4AFF-9A21-3F99CB9D024A}" dt="2026-02-06T14:35:59.899" v="1322" actId="478"/>
          <ac:spMkLst>
            <pc:docMk/>
            <pc:sldMk cId="1487501529" sldId="360"/>
            <ac:spMk id="2" creationId="{C10FA338-AE71-A001-8349-F003077D9288}"/>
          </ac:spMkLst>
        </pc:spChg>
        <pc:spChg chg="add mod">
          <ac:chgData name="buzdugan artur" userId="1770a38c255ab84c" providerId="LiveId" clId="{16A4E4E3-8213-4AFF-9A21-3F99CB9D024A}" dt="2026-02-06T14:39:00.884" v="1379" actId="6549"/>
          <ac:spMkLst>
            <pc:docMk/>
            <pc:sldMk cId="1487501529" sldId="360"/>
            <ac:spMk id="4" creationId="{57C857A3-4296-E262-8A9A-A4A8A0C280A6}"/>
          </ac:spMkLst>
        </pc:spChg>
        <pc:spChg chg="add mod">
          <ac:chgData name="buzdugan artur" userId="1770a38c255ab84c" providerId="LiveId" clId="{16A4E4E3-8213-4AFF-9A21-3F99CB9D024A}" dt="2026-02-06T14:37:31.482" v="1341" actId="1076"/>
          <ac:spMkLst>
            <pc:docMk/>
            <pc:sldMk cId="1487501529" sldId="360"/>
            <ac:spMk id="8" creationId="{B4054809-E786-C3B9-81C9-E13912BD433B}"/>
          </ac:spMkLst>
        </pc:spChg>
        <pc:picChg chg="add mod">
          <ac:chgData name="buzdugan artur" userId="1770a38c255ab84c" providerId="LiveId" clId="{16A4E4E3-8213-4AFF-9A21-3F99CB9D024A}" dt="2026-02-06T14:36:54.241" v="1333" actId="14100"/>
          <ac:picMkLst>
            <pc:docMk/>
            <pc:sldMk cId="1487501529" sldId="360"/>
            <ac:picMk id="5" creationId="{DBCF0334-92ED-0429-7C37-AC6898A71310}"/>
          </ac:picMkLst>
        </pc:picChg>
        <pc:picChg chg="add mod">
          <ac:chgData name="buzdugan artur" userId="1770a38c255ab84c" providerId="LiveId" clId="{16A4E4E3-8213-4AFF-9A21-3F99CB9D024A}" dt="2026-02-06T14:39:11.632" v="1381" actId="1076"/>
          <ac:picMkLst>
            <pc:docMk/>
            <pc:sldMk cId="1487501529" sldId="360"/>
            <ac:picMk id="6" creationId="{84CCEBFB-729E-9C03-189E-A3B422229DA6}"/>
          </ac:picMkLst>
        </pc:picChg>
      </pc:sldChg>
      <pc:sldChg chg="addSp delSp modSp new mod">
        <pc:chgData name="buzdugan artur" userId="1770a38c255ab84c" providerId="LiveId" clId="{16A4E4E3-8213-4AFF-9A21-3F99CB9D024A}" dt="2026-02-06T14:42:47.296" v="1433" actId="6549"/>
        <pc:sldMkLst>
          <pc:docMk/>
          <pc:sldMk cId="3818565720" sldId="361"/>
        </pc:sldMkLst>
        <pc:spChg chg="del">
          <ac:chgData name="buzdugan artur" userId="1770a38c255ab84c" providerId="LiveId" clId="{16A4E4E3-8213-4AFF-9A21-3F99CB9D024A}" dt="2026-02-06T14:40:04.626" v="1390" actId="478"/>
          <ac:spMkLst>
            <pc:docMk/>
            <pc:sldMk cId="3818565720" sldId="361"/>
            <ac:spMk id="2" creationId="{AFB6F5AF-FBEF-2C2D-999A-D9270346DF0B}"/>
          </ac:spMkLst>
        </pc:spChg>
        <pc:spChg chg="add">
          <ac:chgData name="buzdugan artur" userId="1770a38c255ab84c" providerId="LiveId" clId="{16A4E4E3-8213-4AFF-9A21-3F99CB9D024A}" dt="2026-02-06T14:39:36.612" v="1383"/>
          <ac:spMkLst>
            <pc:docMk/>
            <pc:sldMk cId="3818565720" sldId="361"/>
            <ac:spMk id="3" creationId="{D1E6B50D-136C-4BB0-DD71-0CD82ABC30E5}"/>
          </ac:spMkLst>
        </pc:spChg>
        <pc:spChg chg="add">
          <ac:chgData name="buzdugan artur" userId="1770a38c255ab84c" providerId="LiveId" clId="{16A4E4E3-8213-4AFF-9A21-3F99CB9D024A}" dt="2026-02-06T14:39:36.612" v="1383"/>
          <ac:spMkLst>
            <pc:docMk/>
            <pc:sldMk cId="3818565720" sldId="361"/>
            <ac:spMk id="4" creationId="{29EBA7BD-41A8-802E-24B2-4ED935AA592E}"/>
          </ac:spMkLst>
        </pc:spChg>
        <pc:spChg chg="add">
          <ac:chgData name="buzdugan artur" userId="1770a38c255ab84c" providerId="LiveId" clId="{16A4E4E3-8213-4AFF-9A21-3F99CB9D024A}" dt="2026-02-06T14:39:36.612" v="1383"/>
          <ac:spMkLst>
            <pc:docMk/>
            <pc:sldMk cId="3818565720" sldId="361"/>
            <ac:spMk id="5" creationId="{164511C4-64A9-8A33-76F1-867AAC0986B3}"/>
          </ac:spMkLst>
        </pc:spChg>
        <pc:spChg chg="add mod">
          <ac:chgData name="buzdugan artur" userId="1770a38c255ab84c" providerId="LiveId" clId="{16A4E4E3-8213-4AFF-9A21-3F99CB9D024A}" dt="2026-02-06T14:42:47.296" v="1433" actId="6549"/>
          <ac:spMkLst>
            <pc:docMk/>
            <pc:sldMk cId="3818565720" sldId="361"/>
            <ac:spMk id="8" creationId="{284F5F7E-CBD8-0727-010A-A4F9B45468CD}"/>
          </ac:spMkLst>
        </pc:spChg>
        <pc:picChg chg="add">
          <ac:chgData name="buzdugan artur" userId="1770a38c255ab84c" providerId="LiveId" clId="{16A4E4E3-8213-4AFF-9A21-3F99CB9D024A}" dt="2026-02-06T14:39:44.929" v="1384"/>
          <ac:picMkLst>
            <pc:docMk/>
            <pc:sldMk cId="3818565720" sldId="361"/>
            <ac:picMk id="6" creationId="{59977555-AE21-4730-27C1-A950A09C50E0}"/>
          </ac:picMkLst>
        </pc:picChg>
        <pc:picChg chg="add mod">
          <ac:chgData name="buzdugan artur" userId="1770a38c255ab84c" providerId="LiveId" clId="{16A4E4E3-8213-4AFF-9A21-3F99CB9D024A}" dt="2026-02-06T14:42:14.663" v="1413" actId="1076"/>
          <ac:picMkLst>
            <pc:docMk/>
            <pc:sldMk cId="3818565720" sldId="361"/>
            <ac:picMk id="9" creationId="{5CC5D634-9D1D-FD78-5543-DA321B9FC7A4}"/>
          </ac:picMkLst>
        </pc:picChg>
        <pc:picChg chg="add mod">
          <ac:chgData name="buzdugan artur" userId="1770a38c255ab84c" providerId="LiveId" clId="{16A4E4E3-8213-4AFF-9A21-3F99CB9D024A}" dt="2026-02-06T14:42:24.075" v="1418" actId="1076"/>
          <ac:picMkLst>
            <pc:docMk/>
            <pc:sldMk cId="3818565720" sldId="361"/>
            <ac:picMk id="10" creationId="{69EA987A-C27E-8714-2BD4-A1FFD4FF560E}"/>
          </ac:picMkLst>
        </pc:picChg>
        <pc:picChg chg="add">
          <ac:chgData name="buzdugan artur" userId="1770a38c255ab84c" providerId="LiveId" clId="{16A4E4E3-8213-4AFF-9A21-3F99CB9D024A}" dt="2026-02-06T14:39:36.612" v="1383"/>
          <ac:picMkLst>
            <pc:docMk/>
            <pc:sldMk cId="3818565720" sldId="361"/>
            <ac:picMk id="2049" creationId="{C254567F-04F6-9597-8ED2-170854ED52D7}"/>
          </ac:picMkLst>
        </pc:picChg>
        <pc:picChg chg="add">
          <ac:chgData name="buzdugan artur" userId="1770a38c255ab84c" providerId="LiveId" clId="{16A4E4E3-8213-4AFF-9A21-3F99CB9D024A}" dt="2026-02-06T14:39:36.612" v="1383"/>
          <ac:picMkLst>
            <pc:docMk/>
            <pc:sldMk cId="3818565720" sldId="361"/>
            <ac:picMk id="2050" creationId="{83FFF4A1-803B-70AF-327D-3DF5B897A629}"/>
          </ac:picMkLst>
        </pc:picChg>
      </pc:sldChg>
      <pc:sldChg chg="addSp delSp modSp new mod">
        <pc:chgData name="buzdugan artur" userId="1770a38c255ab84c" providerId="LiveId" clId="{16A4E4E3-8213-4AFF-9A21-3F99CB9D024A}" dt="2026-02-06T14:43:53.322" v="1461" actId="13926"/>
        <pc:sldMkLst>
          <pc:docMk/>
          <pc:sldMk cId="1194485318" sldId="362"/>
        </pc:sldMkLst>
        <pc:spChg chg="del">
          <ac:chgData name="buzdugan artur" userId="1770a38c255ab84c" providerId="LiveId" clId="{16A4E4E3-8213-4AFF-9A21-3F99CB9D024A}" dt="2026-02-06T14:43:39.226" v="1453" actId="478"/>
          <ac:spMkLst>
            <pc:docMk/>
            <pc:sldMk cId="1194485318" sldId="362"/>
            <ac:spMk id="2" creationId="{82D20CB6-8243-1F7D-81A7-94A2C7587AAE}"/>
          </ac:spMkLst>
        </pc:spChg>
        <pc:spChg chg="add mod">
          <ac:chgData name="buzdugan artur" userId="1770a38c255ab84c" providerId="LiveId" clId="{16A4E4E3-8213-4AFF-9A21-3F99CB9D024A}" dt="2026-02-06T14:43:53.322" v="1461" actId="13926"/>
          <ac:spMkLst>
            <pc:docMk/>
            <pc:sldMk cId="1194485318" sldId="362"/>
            <ac:spMk id="5" creationId="{0BD4184E-8C73-AE27-AE24-DCB4F6A43C37}"/>
          </ac:spMkLst>
        </pc:spChg>
        <pc:picChg chg="add mod">
          <ac:chgData name="buzdugan artur" userId="1770a38c255ab84c" providerId="LiveId" clId="{16A4E4E3-8213-4AFF-9A21-3F99CB9D024A}" dt="2026-02-06T14:43:44.265" v="1455" actId="1076"/>
          <ac:picMkLst>
            <pc:docMk/>
            <pc:sldMk cId="1194485318" sldId="362"/>
            <ac:picMk id="3" creationId="{D4B4C679-F8B6-01F4-550C-81D9BC35F8B8}"/>
          </ac:picMkLst>
        </pc:picChg>
      </pc:sldChg>
      <pc:sldChg chg="addSp modSp new mod">
        <pc:chgData name="buzdugan artur" userId="1770a38c255ab84c" providerId="LiveId" clId="{16A4E4E3-8213-4AFF-9A21-3F99CB9D024A}" dt="2026-02-06T14:45:28.420" v="1491" actId="207"/>
        <pc:sldMkLst>
          <pc:docMk/>
          <pc:sldMk cId="2625231605" sldId="363"/>
        </pc:sldMkLst>
        <pc:spChg chg="mod">
          <ac:chgData name="buzdugan artur" userId="1770a38c255ab84c" providerId="LiveId" clId="{16A4E4E3-8213-4AFF-9A21-3F99CB9D024A}" dt="2026-02-06T14:44:32.909" v="1482" actId="14100"/>
          <ac:spMkLst>
            <pc:docMk/>
            <pc:sldMk cId="2625231605" sldId="363"/>
            <ac:spMk id="2" creationId="{DBC78326-913F-D977-E969-F9C2DA73A3D0}"/>
          </ac:spMkLst>
        </pc:spChg>
        <pc:spChg chg="add mod">
          <ac:chgData name="buzdugan artur" userId="1770a38c255ab84c" providerId="LiveId" clId="{16A4E4E3-8213-4AFF-9A21-3F99CB9D024A}" dt="2026-02-06T14:45:28.420" v="1491" actId="207"/>
          <ac:spMkLst>
            <pc:docMk/>
            <pc:sldMk cId="2625231605" sldId="363"/>
            <ac:spMk id="4" creationId="{44B0EA6A-3DDA-CC61-AEC3-2514C2B9F10A}"/>
          </ac:spMkLst>
        </pc:spChg>
      </pc:sldChg>
      <pc:sldChg chg="addSp modSp new mod">
        <pc:chgData name="buzdugan artur" userId="1770a38c255ab84c" providerId="LiveId" clId="{16A4E4E3-8213-4AFF-9A21-3F99CB9D024A}" dt="2026-02-06T14:47:02.262" v="1520" actId="20577"/>
        <pc:sldMkLst>
          <pc:docMk/>
          <pc:sldMk cId="3678625170" sldId="364"/>
        </pc:sldMkLst>
        <pc:spChg chg="mod">
          <ac:chgData name="buzdugan artur" userId="1770a38c255ab84c" providerId="LiveId" clId="{16A4E4E3-8213-4AFF-9A21-3F99CB9D024A}" dt="2026-02-06T14:45:38.988" v="1493"/>
          <ac:spMkLst>
            <pc:docMk/>
            <pc:sldMk cId="3678625170" sldId="364"/>
            <ac:spMk id="2" creationId="{805C1DB1-556C-E155-564C-B2223D580D8C}"/>
          </ac:spMkLst>
        </pc:spChg>
        <pc:spChg chg="add mod">
          <ac:chgData name="buzdugan artur" userId="1770a38c255ab84c" providerId="LiveId" clId="{16A4E4E3-8213-4AFF-9A21-3F99CB9D024A}" dt="2026-02-06T14:47:02.262" v="1520" actId="20577"/>
          <ac:spMkLst>
            <pc:docMk/>
            <pc:sldMk cId="3678625170" sldId="364"/>
            <ac:spMk id="4" creationId="{9DBF870B-494E-E3C4-7531-4B89E043B4D5}"/>
          </ac:spMkLst>
        </pc:spChg>
      </pc:sldChg>
      <pc:sldChg chg="addSp delSp modSp new mod">
        <pc:chgData name="buzdugan artur" userId="1770a38c255ab84c" providerId="LiveId" clId="{16A4E4E3-8213-4AFF-9A21-3F99CB9D024A}" dt="2026-02-06T14:48:19.078" v="1544" actId="6549"/>
        <pc:sldMkLst>
          <pc:docMk/>
          <pc:sldMk cId="1369445838" sldId="365"/>
        </pc:sldMkLst>
        <pc:spChg chg="del">
          <ac:chgData name="buzdugan artur" userId="1770a38c255ab84c" providerId="LiveId" clId="{16A4E4E3-8213-4AFF-9A21-3F99CB9D024A}" dt="2026-02-06T14:47:28.818" v="1526" actId="478"/>
          <ac:spMkLst>
            <pc:docMk/>
            <pc:sldMk cId="1369445838" sldId="365"/>
            <ac:spMk id="2" creationId="{11772636-E12E-6969-A14E-9B55DC73C890}"/>
          </ac:spMkLst>
        </pc:spChg>
        <pc:spChg chg="add mod">
          <ac:chgData name="buzdugan artur" userId="1770a38c255ab84c" providerId="LiveId" clId="{16A4E4E3-8213-4AFF-9A21-3F99CB9D024A}" dt="2026-02-06T14:48:19.078" v="1544" actId="6549"/>
          <ac:spMkLst>
            <pc:docMk/>
            <pc:sldMk cId="1369445838" sldId="365"/>
            <ac:spMk id="4" creationId="{A9834DD6-5CC8-DF3C-A98E-1DDB9071D266}"/>
          </ac:spMkLst>
        </pc:spChg>
      </pc:sldChg>
      <pc:sldChg chg="addSp modSp new mod">
        <pc:chgData name="buzdugan artur" userId="1770a38c255ab84c" providerId="LiveId" clId="{16A4E4E3-8213-4AFF-9A21-3F99CB9D024A}" dt="2026-02-06T14:51:21.165" v="1586" actId="20577"/>
        <pc:sldMkLst>
          <pc:docMk/>
          <pc:sldMk cId="2134197337" sldId="366"/>
        </pc:sldMkLst>
        <pc:spChg chg="mod">
          <ac:chgData name="buzdugan artur" userId="1770a38c255ab84c" providerId="LiveId" clId="{16A4E4E3-8213-4AFF-9A21-3F99CB9D024A}" dt="2026-02-06T14:49:59.570" v="1563" actId="6549"/>
          <ac:spMkLst>
            <pc:docMk/>
            <pc:sldMk cId="2134197337" sldId="366"/>
            <ac:spMk id="2" creationId="{7A3657EA-54D3-E0C1-2D8B-290F042362CD}"/>
          </ac:spMkLst>
        </pc:spChg>
        <pc:spChg chg="add mod">
          <ac:chgData name="buzdugan artur" userId="1770a38c255ab84c" providerId="LiveId" clId="{16A4E4E3-8213-4AFF-9A21-3F99CB9D024A}" dt="2026-02-06T14:51:21.165" v="1586" actId="20577"/>
          <ac:spMkLst>
            <pc:docMk/>
            <pc:sldMk cId="2134197337" sldId="366"/>
            <ac:spMk id="4" creationId="{B9BD0D34-1F67-DAC0-CC41-DF2B2DA9A5F4}"/>
          </ac:spMkLst>
        </pc:spChg>
      </pc:sldChg>
      <pc:sldChg chg="addSp modSp new mod ord">
        <pc:chgData name="buzdugan artur" userId="1770a38c255ab84c" providerId="LiveId" clId="{16A4E4E3-8213-4AFF-9A21-3F99CB9D024A}" dt="2026-02-06T14:49:45.132" v="1561"/>
        <pc:sldMkLst>
          <pc:docMk/>
          <pc:sldMk cId="3199624271" sldId="367"/>
        </pc:sldMkLst>
        <pc:spChg chg="mod">
          <ac:chgData name="buzdugan artur" userId="1770a38c255ab84c" providerId="LiveId" clId="{16A4E4E3-8213-4AFF-9A21-3F99CB9D024A}" dt="2026-02-06T14:48:33.001" v="1547" actId="6549"/>
          <ac:spMkLst>
            <pc:docMk/>
            <pc:sldMk cId="3199624271" sldId="367"/>
            <ac:spMk id="2" creationId="{AE068DD0-28BA-5F14-D7CE-D6FF966D684F}"/>
          </ac:spMkLst>
        </pc:spChg>
        <pc:spChg chg="add mod">
          <ac:chgData name="buzdugan artur" userId="1770a38c255ab84c" providerId="LiveId" clId="{16A4E4E3-8213-4AFF-9A21-3F99CB9D024A}" dt="2026-02-06T14:49:41.867" v="1559" actId="6549"/>
          <ac:spMkLst>
            <pc:docMk/>
            <pc:sldMk cId="3199624271" sldId="367"/>
            <ac:spMk id="4" creationId="{2867A5D3-FED1-9DA7-5CFF-8EC77B916967}"/>
          </ac:spMkLst>
        </pc:spChg>
      </pc:sldChg>
      <pc:sldChg chg="addSp modSp new mod">
        <pc:chgData name="buzdugan artur" userId="1770a38c255ab84c" providerId="LiveId" clId="{16A4E4E3-8213-4AFF-9A21-3F99CB9D024A}" dt="2026-02-06T14:52:45.822" v="1601" actId="1076"/>
        <pc:sldMkLst>
          <pc:docMk/>
          <pc:sldMk cId="2248253082" sldId="368"/>
        </pc:sldMkLst>
        <pc:spChg chg="mod">
          <ac:chgData name="buzdugan artur" userId="1770a38c255ab84c" providerId="LiveId" clId="{16A4E4E3-8213-4AFF-9A21-3F99CB9D024A}" dt="2026-02-06T14:51:44.500" v="1590" actId="255"/>
          <ac:spMkLst>
            <pc:docMk/>
            <pc:sldMk cId="2248253082" sldId="368"/>
            <ac:spMk id="2" creationId="{916263EF-2DC4-9C28-8D6A-081CE7ACD48E}"/>
          </ac:spMkLst>
        </pc:spChg>
        <pc:spChg chg="add mod">
          <ac:chgData name="buzdugan artur" userId="1770a38c255ab84c" providerId="LiveId" clId="{16A4E4E3-8213-4AFF-9A21-3F99CB9D024A}" dt="2026-02-06T14:52:45.822" v="1601" actId="1076"/>
          <ac:spMkLst>
            <pc:docMk/>
            <pc:sldMk cId="2248253082" sldId="368"/>
            <ac:spMk id="4" creationId="{4038D31C-2354-77C7-8721-7C834D58192E}"/>
          </ac:spMkLst>
        </pc:spChg>
      </pc:sldChg>
      <pc:sldChg chg="addSp modSp new mod">
        <pc:chgData name="buzdugan artur" userId="1770a38c255ab84c" providerId="LiveId" clId="{16A4E4E3-8213-4AFF-9A21-3F99CB9D024A}" dt="2026-02-06T14:52:41.512" v="1600" actId="1076"/>
        <pc:sldMkLst>
          <pc:docMk/>
          <pc:sldMk cId="1964746232" sldId="369"/>
        </pc:sldMkLst>
        <pc:spChg chg="add mod">
          <ac:chgData name="buzdugan artur" userId="1770a38c255ab84c" providerId="LiveId" clId="{16A4E4E3-8213-4AFF-9A21-3F99CB9D024A}" dt="2026-02-06T14:52:41.512" v="1600" actId="1076"/>
          <ac:spMkLst>
            <pc:docMk/>
            <pc:sldMk cId="1964746232" sldId="369"/>
            <ac:spMk id="4" creationId="{B08EA9FE-726F-7BED-A44B-3EC4A5CD3208}"/>
          </ac:spMkLst>
        </pc:spChg>
      </pc:sldChg>
      <pc:sldChg chg="addSp modSp new del mod">
        <pc:chgData name="buzdugan artur" userId="1770a38c255ab84c" providerId="LiveId" clId="{16A4E4E3-8213-4AFF-9A21-3F99CB9D024A}" dt="2026-02-07T17:51:22.724" v="2115" actId="47"/>
        <pc:sldMkLst>
          <pc:docMk/>
          <pc:sldMk cId="3912815461" sldId="370"/>
        </pc:sldMkLst>
        <pc:spChg chg="mod">
          <ac:chgData name="buzdugan artur" userId="1770a38c255ab84c" providerId="LiveId" clId="{16A4E4E3-8213-4AFF-9A21-3F99CB9D024A}" dt="2026-02-06T14:52:58.562" v="1604" actId="6549"/>
          <ac:spMkLst>
            <pc:docMk/>
            <pc:sldMk cId="3912815461" sldId="370"/>
            <ac:spMk id="2" creationId="{14D591FF-C052-A85F-D1AC-C8B17A9AF5D2}"/>
          </ac:spMkLst>
        </pc:spChg>
        <pc:spChg chg="add mod">
          <ac:chgData name="buzdugan artur" userId="1770a38c255ab84c" providerId="LiveId" clId="{16A4E4E3-8213-4AFF-9A21-3F99CB9D024A}" dt="2026-02-06T14:55:19.646" v="1656" actId="20577"/>
          <ac:spMkLst>
            <pc:docMk/>
            <pc:sldMk cId="3912815461" sldId="370"/>
            <ac:spMk id="4" creationId="{573C5B4E-8542-0342-7D94-557F6E7B4A0B}"/>
          </ac:spMkLst>
        </pc:spChg>
        <pc:spChg chg="add mod">
          <ac:chgData name="buzdugan artur" userId="1770a38c255ab84c" providerId="LiveId" clId="{16A4E4E3-8213-4AFF-9A21-3F99CB9D024A}" dt="2026-02-06T14:54:37.870" v="1640" actId="1076"/>
          <ac:spMkLst>
            <pc:docMk/>
            <pc:sldMk cId="3912815461" sldId="370"/>
            <ac:spMk id="7" creationId="{04B023D9-9B10-81C9-F0E0-A65D9CBE4ACD}"/>
          </ac:spMkLst>
        </pc:spChg>
        <pc:picChg chg="add mod">
          <ac:chgData name="buzdugan artur" userId="1770a38c255ab84c" providerId="LiveId" clId="{16A4E4E3-8213-4AFF-9A21-3F99CB9D024A}" dt="2026-02-06T14:53:40.836" v="1619" actId="1076"/>
          <ac:picMkLst>
            <pc:docMk/>
            <pc:sldMk cId="3912815461" sldId="370"/>
            <ac:picMk id="5" creationId="{70D30D37-2EE1-8367-14DC-4396A28087F1}"/>
          </ac:picMkLst>
        </pc:picChg>
      </pc:sldChg>
      <pc:sldChg chg="addSp modSp new del mod">
        <pc:chgData name="buzdugan artur" userId="1770a38c255ab84c" providerId="LiveId" clId="{16A4E4E3-8213-4AFF-9A21-3F99CB9D024A}" dt="2026-02-07T17:51:22.724" v="2115" actId="47"/>
        <pc:sldMkLst>
          <pc:docMk/>
          <pc:sldMk cId="2131151847" sldId="371"/>
        </pc:sldMkLst>
        <pc:spChg chg="mod">
          <ac:chgData name="buzdugan artur" userId="1770a38c255ab84c" providerId="LiveId" clId="{16A4E4E3-8213-4AFF-9A21-3F99CB9D024A}" dt="2026-02-06T14:55:42.410" v="1659" actId="6549"/>
          <ac:spMkLst>
            <pc:docMk/>
            <pc:sldMk cId="2131151847" sldId="371"/>
            <ac:spMk id="2" creationId="{6FE087F4-AA8A-E8D0-BB5F-0DD301F6AF06}"/>
          </ac:spMkLst>
        </pc:spChg>
        <pc:spChg chg="add mod">
          <ac:chgData name="buzdugan artur" userId="1770a38c255ab84c" providerId="LiveId" clId="{16A4E4E3-8213-4AFF-9A21-3F99CB9D024A}" dt="2026-02-06T14:56:24.456" v="1686" actId="20577"/>
          <ac:spMkLst>
            <pc:docMk/>
            <pc:sldMk cId="2131151847" sldId="371"/>
            <ac:spMk id="4" creationId="{5649D1CD-CB75-A92C-3D66-8D8F772E5564}"/>
          </ac:spMkLst>
        </pc:spChg>
      </pc:sldChg>
      <pc:sldChg chg="addSp delSp modSp new del mod">
        <pc:chgData name="buzdugan artur" userId="1770a38c255ab84c" providerId="LiveId" clId="{16A4E4E3-8213-4AFF-9A21-3F99CB9D024A}" dt="2026-02-07T17:51:22.724" v="2115" actId="47"/>
        <pc:sldMkLst>
          <pc:docMk/>
          <pc:sldMk cId="740672699" sldId="372"/>
        </pc:sldMkLst>
        <pc:spChg chg="del">
          <ac:chgData name="buzdugan artur" userId="1770a38c255ab84c" providerId="LiveId" clId="{16A4E4E3-8213-4AFF-9A21-3F99CB9D024A}" dt="2026-02-06T14:58:27.328" v="1806" actId="478"/>
          <ac:spMkLst>
            <pc:docMk/>
            <pc:sldMk cId="740672699" sldId="372"/>
            <ac:spMk id="2" creationId="{3AB8D297-3301-CD17-BC04-33E23F2328C6}"/>
          </ac:spMkLst>
        </pc:spChg>
        <pc:spChg chg="add mod">
          <ac:chgData name="buzdugan artur" userId="1770a38c255ab84c" providerId="LiveId" clId="{16A4E4E3-8213-4AFF-9A21-3F99CB9D024A}" dt="2026-02-06T14:58:39.666" v="1811" actId="1076"/>
          <ac:spMkLst>
            <pc:docMk/>
            <pc:sldMk cId="740672699" sldId="372"/>
            <ac:spMk id="5" creationId="{44F98813-09FD-9EAA-88E4-1A1CDD0D277E}"/>
          </ac:spMkLst>
        </pc:spChg>
        <pc:picChg chg="add mod">
          <ac:chgData name="buzdugan artur" userId="1770a38c255ab84c" providerId="LiveId" clId="{16A4E4E3-8213-4AFF-9A21-3F99CB9D024A}" dt="2026-02-06T14:58:36.824" v="1810" actId="14100"/>
          <ac:picMkLst>
            <pc:docMk/>
            <pc:sldMk cId="740672699" sldId="372"/>
            <ac:picMk id="3" creationId="{281DEA9B-31B6-1FAD-ECBF-3316AE4265A5}"/>
          </ac:picMkLst>
        </pc:picChg>
      </pc:sldChg>
      <pc:sldChg chg="addSp modSp new del mod">
        <pc:chgData name="buzdugan artur" userId="1770a38c255ab84c" providerId="LiveId" clId="{16A4E4E3-8213-4AFF-9A21-3F99CB9D024A}" dt="2026-02-07T17:51:22.724" v="2115" actId="47"/>
        <pc:sldMkLst>
          <pc:docMk/>
          <pc:sldMk cId="2540115594" sldId="373"/>
        </pc:sldMkLst>
        <pc:spChg chg="mod">
          <ac:chgData name="buzdugan artur" userId="1770a38c255ab84c" providerId="LiveId" clId="{16A4E4E3-8213-4AFF-9A21-3F99CB9D024A}" dt="2026-02-06T15:02:26.852" v="1895" actId="1076"/>
          <ac:spMkLst>
            <pc:docMk/>
            <pc:sldMk cId="2540115594" sldId="373"/>
            <ac:spMk id="2" creationId="{BE3125A0-E21F-EEDE-5057-12159CC704FE}"/>
          </ac:spMkLst>
        </pc:spChg>
        <pc:spChg chg="add mod">
          <ac:chgData name="buzdugan artur" userId="1770a38c255ab84c" providerId="LiveId" clId="{16A4E4E3-8213-4AFF-9A21-3F99CB9D024A}" dt="2026-02-07T17:47:26.467" v="2114" actId="6549"/>
          <ac:spMkLst>
            <pc:docMk/>
            <pc:sldMk cId="2540115594" sldId="373"/>
            <ac:spMk id="4" creationId="{39FB7EEA-16BB-3F32-5BD1-328248A9923F}"/>
          </ac:spMkLst>
        </pc:spChg>
      </pc:sldChg>
      <pc:sldChg chg="addSp modSp new del mod">
        <pc:chgData name="buzdugan artur" userId="1770a38c255ab84c" providerId="LiveId" clId="{16A4E4E3-8213-4AFF-9A21-3F99CB9D024A}" dt="2026-02-07T17:51:22.724" v="2115" actId="47"/>
        <pc:sldMkLst>
          <pc:docMk/>
          <pc:sldMk cId="3548551297" sldId="374"/>
        </pc:sldMkLst>
        <pc:spChg chg="mod">
          <ac:chgData name="buzdugan artur" userId="1770a38c255ab84c" providerId="LiveId" clId="{16A4E4E3-8213-4AFF-9A21-3F99CB9D024A}" dt="2026-02-06T15:02:53.889" v="1899" actId="255"/>
          <ac:spMkLst>
            <pc:docMk/>
            <pc:sldMk cId="3548551297" sldId="374"/>
            <ac:spMk id="2" creationId="{9B9FFA07-160E-8B50-69BD-5F2282879D4A}"/>
          </ac:spMkLst>
        </pc:spChg>
        <pc:spChg chg="add mod">
          <ac:chgData name="buzdugan artur" userId="1770a38c255ab84c" providerId="LiveId" clId="{16A4E4E3-8213-4AFF-9A21-3F99CB9D024A}" dt="2026-02-07T17:46:17.618" v="2046" actId="123"/>
          <ac:spMkLst>
            <pc:docMk/>
            <pc:sldMk cId="3548551297" sldId="374"/>
            <ac:spMk id="4" creationId="{CCF29B02-4263-D0AC-DC0F-5F6CAD36027C}"/>
          </ac:spMkLst>
        </pc:spChg>
        <pc:picChg chg="add mod">
          <ac:chgData name="buzdugan artur" userId="1770a38c255ab84c" providerId="LiveId" clId="{16A4E4E3-8213-4AFF-9A21-3F99CB9D024A}" dt="2026-02-06T15:04:36.107" v="1917" actId="1076"/>
          <ac:picMkLst>
            <pc:docMk/>
            <pc:sldMk cId="3548551297" sldId="374"/>
            <ac:picMk id="5" creationId="{38664301-E0B5-3323-3383-EED535758B69}"/>
          </ac:picMkLst>
        </pc:picChg>
      </pc:sldChg>
      <pc:sldChg chg="addSp modSp new del mod">
        <pc:chgData name="buzdugan artur" userId="1770a38c255ab84c" providerId="LiveId" clId="{16A4E4E3-8213-4AFF-9A21-3F99CB9D024A}" dt="2026-02-07T17:51:22.724" v="2115" actId="47"/>
        <pc:sldMkLst>
          <pc:docMk/>
          <pc:sldMk cId="52086484" sldId="375"/>
        </pc:sldMkLst>
        <pc:spChg chg="add mod">
          <ac:chgData name="buzdugan artur" userId="1770a38c255ab84c" providerId="LiveId" clId="{16A4E4E3-8213-4AFF-9A21-3F99CB9D024A}" dt="2026-02-06T15:05:21.855" v="1928" actId="20577"/>
          <ac:spMkLst>
            <pc:docMk/>
            <pc:sldMk cId="52086484" sldId="375"/>
            <ac:spMk id="4" creationId="{AE08557F-3E77-CC1C-97BE-120CFED62C8A}"/>
          </ac:spMkLst>
        </pc:spChg>
      </pc:sldChg>
      <pc:sldChg chg="addSp delSp modSp new del mod">
        <pc:chgData name="buzdugan artur" userId="1770a38c255ab84c" providerId="LiveId" clId="{16A4E4E3-8213-4AFF-9A21-3F99CB9D024A}" dt="2026-02-07T17:51:22.724" v="2115" actId="47"/>
        <pc:sldMkLst>
          <pc:docMk/>
          <pc:sldMk cId="2218710512" sldId="376"/>
        </pc:sldMkLst>
        <pc:spChg chg="del">
          <ac:chgData name="buzdugan artur" userId="1770a38c255ab84c" providerId="LiveId" clId="{16A4E4E3-8213-4AFF-9A21-3F99CB9D024A}" dt="2026-02-06T15:06:00.576" v="1935" actId="478"/>
          <ac:spMkLst>
            <pc:docMk/>
            <pc:sldMk cId="2218710512" sldId="376"/>
            <ac:spMk id="2" creationId="{DFCDE0A8-1D5B-1EA9-19EB-AB8E7BE02C7B}"/>
          </ac:spMkLst>
        </pc:spChg>
        <pc:spChg chg="add mod">
          <ac:chgData name="buzdugan artur" userId="1770a38c255ab84c" providerId="LiveId" clId="{16A4E4E3-8213-4AFF-9A21-3F99CB9D024A}" dt="2026-02-06T15:06:41.394" v="2012" actId="6549"/>
          <ac:spMkLst>
            <pc:docMk/>
            <pc:sldMk cId="2218710512" sldId="376"/>
            <ac:spMk id="4" creationId="{7F9191B8-A581-6FEC-4824-1941A0B4CACC}"/>
          </ac:spMkLst>
        </pc:spChg>
      </pc:sldChg>
      <pc:sldChg chg="addSp modSp new del mod">
        <pc:chgData name="buzdugan artur" userId="1770a38c255ab84c" providerId="LiveId" clId="{16A4E4E3-8213-4AFF-9A21-3F99CB9D024A}" dt="2026-02-07T17:51:22.724" v="2115" actId="47"/>
        <pc:sldMkLst>
          <pc:docMk/>
          <pc:sldMk cId="3317631228" sldId="377"/>
        </pc:sldMkLst>
        <pc:spChg chg="add mod">
          <ac:chgData name="buzdugan artur" userId="1770a38c255ab84c" providerId="LiveId" clId="{16A4E4E3-8213-4AFF-9A21-3F99CB9D024A}" dt="2026-02-06T15:07:47.862" v="2021" actId="20577"/>
          <ac:spMkLst>
            <pc:docMk/>
            <pc:sldMk cId="3317631228" sldId="377"/>
            <ac:spMk id="4" creationId="{477F4FE4-61C6-4998-F4FB-4E0F31F28B4F}"/>
          </ac:spMkLst>
        </pc:spChg>
      </pc:sldChg>
      <pc:sldMasterChg chg="delSldLayout">
        <pc:chgData name="buzdugan artur" userId="1770a38c255ab84c" providerId="LiveId" clId="{16A4E4E3-8213-4AFF-9A21-3F99CB9D024A}" dt="2026-02-06T15:18:34.857" v="2022" actId="47"/>
        <pc:sldMasterMkLst>
          <pc:docMk/>
          <pc:sldMasterMk cId="2670174220" sldId="2147483652"/>
        </pc:sldMasterMkLst>
        <pc:sldLayoutChg chg="del">
          <pc:chgData name="buzdugan artur" userId="1770a38c255ab84c" providerId="LiveId" clId="{16A4E4E3-8213-4AFF-9A21-3F99CB9D024A}" dt="2026-02-06T15:18:34.857" v="2022" actId="47"/>
          <pc:sldLayoutMkLst>
            <pc:docMk/>
            <pc:sldMasterMk cId="2670174220" sldId="2147483652"/>
            <pc:sldLayoutMk cId="85214601" sldId="214748373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647701" y="5796838"/>
            <a:ext cx="520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1098394"/>
            <a:ext cx="77968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Seminar </a:t>
            </a:r>
            <a:r>
              <a:rPr lang="ro-RO" altLang="ko-KR" sz="5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991350" y="4577732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A6896-227D-F3D4-2168-6E7C23215550}"/>
              </a:ext>
            </a:extLst>
          </p:cNvPr>
          <p:cNvSpPr txBox="1"/>
          <p:nvPr/>
        </p:nvSpPr>
        <p:spPr>
          <a:xfrm>
            <a:off x="309401" y="262015"/>
            <a:ext cx="1157319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acest</a:t>
            </a:r>
            <a:r>
              <a:rPr lang="en-US" sz="1600" dirty="0"/>
              <a:t> </a:t>
            </a:r>
            <a:r>
              <a:rPr lang="en-US" sz="1600" dirty="0" err="1"/>
              <a:t>exemplu</a:t>
            </a:r>
            <a:r>
              <a:rPr lang="en-US" sz="1600" dirty="0"/>
              <a:t>, XRR </a:t>
            </a:r>
            <a:r>
              <a:rPr lang="en-US" sz="1600" dirty="0" err="1"/>
              <a:t>și</a:t>
            </a:r>
            <a:r>
              <a:rPr lang="en-US" sz="1600" dirty="0"/>
              <a:t> TEM </a:t>
            </a:r>
            <a:r>
              <a:rPr lang="en-US" sz="1600" dirty="0" err="1"/>
              <a:t>oferă</a:t>
            </a:r>
            <a:r>
              <a:rPr lang="en-US" sz="1600" dirty="0"/>
              <a:t> cel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scurt</a:t>
            </a:r>
            <a:r>
              <a:rPr lang="en-US" sz="1600" dirty="0"/>
              <a:t> </a:t>
            </a:r>
            <a:r>
              <a:rPr lang="en-US" sz="1600" dirty="0" err="1"/>
              <a:t>lanț</a:t>
            </a:r>
            <a:r>
              <a:rPr lang="en-US" sz="1600" dirty="0"/>
              <a:t> de </a:t>
            </a:r>
            <a:r>
              <a:rPr lang="en-US" sz="1600" dirty="0" err="1"/>
              <a:t>trasabilitate</a:t>
            </a:r>
            <a:r>
              <a:rPr lang="en-US" sz="1600" dirty="0"/>
              <a:t>. </a:t>
            </a:r>
            <a:r>
              <a:rPr lang="en-US" sz="1600" dirty="0" err="1"/>
              <a:t>Privind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atent</a:t>
            </a:r>
            <a:r>
              <a:rPr lang="en-US" sz="1600" dirty="0"/>
              <a:t> </a:t>
            </a:r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două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,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având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vedere</a:t>
            </a:r>
            <a:r>
              <a:rPr lang="en-US" sz="1600" dirty="0"/>
              <a:t> sarcina de </a:t>
            </a:r>
            <a:r>
              <a:rPr lang="en-US" sz="1600" dirty="0" err="1"/>
              <a:t>măsurare</a:t>
            </a:r>
            <a:r>
              <a:rPr lang="en-US" sz="1600" dirty="0"/>
              <a:t> (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grosimii</a:t>
            </a:r>
            <a:r>
              <a:rPr lang="en-US" sz="1600" dirty="0"/>
              <a:t> </a:t>
            </a:r>
            <a:r>
              <a:rPr lang="en-US" sz="1600" dirty="0" err="1"/>
              <a:t>unei</a:t>
            </a:r>
            <a:r>
              <a:rPr lang="en-US" sz="1600" dirty="0"/>
              <a:t> </a:t>
            </a:r>
            <a:r>
              <a:rPr lang="en-US" sz="1600" dirty="0" err="1"/>
              <a:t>pelicule</a:t>
            </a:r>
            <a:r>
              <a:rPr lang="en-US" sz="1600" dirty="0"/>
              <a:t> </a:t>
            </a:r>
            <a:r>
              <a:rPr lang="en-US" sz="1600" dirty="0" err="1"/>
              <a:t>subțiri</a:t>
            </a:r>
            <a:r>
              <a:rPr lang="en-US" sz="1600" dirty="0"/>
              <a:t> </a:t>
            </a:r>
            <a:r>
              <a:rPr lang="en-US" sz="1600" dirty="0" err="1"/>
              <a:t>omogene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plan), XRR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mod </a:t>
            </a:r>
            <a:r>
              <a:rPr lang="en-US" sz="1600" dirty="0" err="1"/>
              <a:t>clar</a:t>
            </a:r>
            <a:r>
              <a:rPr lang="en-US" sz="1600" dirty="0"/>
              <a:t> </a:t>
            </a:r>
            <a:r>
              <a:rPr lang="en-US" sz="1600" dirty="0" err="1"/>
              <a:t>opțiunea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bună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TEM </a:t>
            </a:r>
            <a:r>
              <a:rPr lang="en-US" sz="1600" dirty="0" err="1"/>
              <a:t>este</a:t>
            </a:r>
            <a:r>
              <a:rPr lang="en-US" sz="1600" dirty="0"/>
              <a:t> o </a:t>
            </a:r>
            <a:r>
              <a:rPr lang="en-US" sz="1600" dirty="0" err="1"/>
              <a:t>metodă</a:t>
            </a:r>
            <a:r>
              <a:rPr lang="en-US" sz="1600" dirty="0"/>
              <a:t> </a:t>
            </a:r>
            <a:r>
              <a:rPr lang="en-US" sz="1600" dirty="0" err="1"/>
              <a:t>distructivă</a:t>
            </a:r>
            <a:r>
              <a:rPr lang="en-US" sz="1600" dirty="0"/>
              <a:t> care </a:t>
            </a:r>
            <a:r>
              <a:rPr lang="en-US" sz="1600" dirty="0" err="1"/>
              <a:t>necesită</a:t>
            </a:r>
            <a:r>
              <a:rPr lang="en-US" sz="1600" dirty="0"/>
              <a:t> o </a:t>
            </a:r>
            <a:r>
              <a:rPr lang="en-US" sz="1600" dirty="0" err="1"/>
              <a:t>pregătire</a:t>
            </a:r>
            <a:r>
              <a:rPr lang="en-US" sz="1600" dirty="0"/>
              <a:t> </a:t>
            </a:r>
            <a:r>
              <a:rPr lang="en-US" sz="1600" dirty="0" err="1"/>
              <a:t>intensivă</a:t>
            </a:r>
            <a:r>
              <a:rPr lang="en-US" sz="1600" dirty="0"/>
              <a:t> a </a:t>
            </a:r>
            <a:r>
              <a:rPr lang="en-US" sz="1600" dirty="0" err="1"/>
              <a:t>probei</a:t>
            </a:r>
            <a:r>
              <a:rPr lang="en-US" sz="1600" dirty="0"/>
              <a:t>. Prin </a:t>
            </a:r>
            <a:r>
              <a:rPr lang="en-US" sz="1600" dirty="0" err="1"/>
              <a:t>urmare</a:t>
            </a:r>
            <a:r>
              <a:rPr lang="en-US" sz="1600" dirty="0"/>
              <a:t>, XRR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preferat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comparație</a:t>
            </a:r>
            <a:r>
              <a:rPr lang="en-US" sz="1600" dirty="0"/>
              <a:t>.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reamintit</a:t>
            </a:r>
            <a:r>
              <a:rPr lang="en-US" sz="1600" dirty="0"/>
              <a:t> </a:t>
            </a:r>
            <a:r>
              <a:rPr lang="en-US" sz="1600" dirty="0" err="1"/>
              <a:t>faptul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investigarea</a:t>
            </a:r>
            <a:r>
              <a:rPr lang="en-US" sz="1600" dirty="0"/>
              <a:t> </a:t>
            </a:r>
            <a:r>
              <a:rPr lang="en-US" sz="1600" dirty="0" err="1"/>
              <a:t>structurii</a:t>
            </a:r>
            <a:r>
              <a:rPr lang="en-US" sz="1600" dirty="0"/>
              <a:t> </a:t>
            </a:r>
            <a:r>
              <a:rPr lang="en-US" sz="1600" dirty="0" err="1"/>
              <a:t>unei</a:t>
            </a:r>
            <a:r>
              <a:rPr lang="en-US" sz="1600" dirty="0"/>
              <a:t> </a:t>
            </a:r>
            <a:r>
              <a:rPr lang="en-US" sz="1600" dirty="0" err="1"/>
              <a:t>pelicule</a:t>
            </a:r>
            <a:r>
              <a:rPr lang="en-US" sz="1600" dirty="0"/>
              <a:t> </a:t>
            </a:r>
            <a:r>
              <a:rPr lang="en-US" sz="1600" dirty="0" err="1"/>
              <a:t>structurate</a:t>
            </a:r>
            <a:r>
              <a:rPr lang="en-US" sz="1600" dirty="0"/>
              <a:t> 3D, </a:t>
            </a:r>
            <a:r>
              <a:rPr lang="en-US" sz="1600" dirty="0" err="1"/>
              <a:t>neomogene</a:t>
            </a:r>
            <a:r>
              <a:rPr lang="en-US" sz="1600" dirty="0"/>
              <a:t>, </a:t>
            </a:r>
            <a:r>
              <a:rPr lang="en-US" sz="1600" dirty="0" err="1"/>
              <a:t>numai</a:t>
            </a:r>
            <a:r>
              <a:rPr lang="en-US" sz="1600" dirty="0"/>
              <a:t> TEM </a:t>
            </a:r>
            <a:r>
              <a:rPr lang="en-US" sz="1600" dirty="0" err="1"/>
              <a:t>oferă</a:t>
            </a:r>
            <a:r>
              <a:rPr lang="en-US" sz="1600" dirty="0"/>
              <a:t> </a:t>
            </a:r>
            <a:r>
              <a:rPr lang="en-US" sz="1600" dirty="0" err="1"/>
              <a:t>rezoluția</a:t>
            </a:r>
            <a:r>
              <a:rPr lang="en-US" sz="1600" dirty="0"/>
              <a:t> </a:t>
            </a:r>
            <a:r>
              <a:rPr lang="en-US" sz="1600" dirty="0" err="1"/>
              <a:t>laterală</a:t>
            </a:r>
            <a:r>
              <a:rPr lang="en-US" sz="1600" dirty="0"/>
              <a:t> </a:t>
            </a:r>
            <a:r>
              <a:rPr lang="en-US" sz="1600" dirty="0" err="1"/>
              <a:t>necesară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Revenind</a:t>
            </a:r>
            <a:r>
              <a:rPr lang="en-US" sz="1600" dirty="0"/>
              <a:t> la </a:t>
            </a:r>
            <a:r>
              <a:rPr lang="en-US" sz="1600" dirty="0" err="1"/>
              <a:t>setul</a:t>
            </a:r>
            <a:r>
              <a:rPr lang="en-US" sz="1600" dirty="0"/>
              <a:t> </a:t>
            </a:r>
            <a:r>
              <a:rPr lang="en-US" sz="1600" dirty="0" err="1"/>
              <a:t>rămas</a:t>
            </a:r>
            <a:r>
              <a:rPr lang="en-US" sz="1600" dirty="0"/>
              <a:t> de </a:t>
            </a:r>
            <a:r>
              <a:rPr lang="en-US" sz="1600" dirty="0" err="1"/>
              <a:t>tehnologii</a:t>
            </a:r>
            <a:r>
              <a:rPr lang="en-US" sz="1600" dirty="0"/>
              <a:t>, </a:t>
            </a:r>
            <a:r>
              <a:rPr lang="en-US" sz="1600" dirty="0" err="1"/>
              <a:t>trei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utilizează</a:t>
            </a:r>
            <a:r>
              <a:rPr lang="en-US" sz="1600" dirty="0"/>
              <a:t> </a:t>
            </a:r>
            <a:r>
              <a:rPr lang="en-US" sz="1600" dirty="0" err="1"/>
              <a:t>radiații</a:t>
            </a:r>
            <a:r>
              <a:rPr lang="en-US" sz="1600" dirty="0"/>
              <a:t> cu raze X. </a:t>
            </a:r>
            <a:r>
              <a:rPr lang="en-US" sz="1600" dirty="0" err="1"/>
              <a:t>Acesta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un </a:t>
            </a:r>
            <a:r>
              <a:rPr lang="en-US" sz="1600" dirty="0" err="1"/>
              <a:t>subiect</a:t>
            </a:r>
            <a:r>
              <a:rPr lang="en-US" sz="1600" dirty="0"/>
              <a:t> important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linie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necesar</a:t>
            </a:r>
            <a:r>
              <a:rPr lang="en-US" sz="1600" dirty="0"/>
              <a:t> un </a:t>
            </a:r>
            <a:r>
              <a:rPr lang="en-US" sz="1600" dirty="0" err="1"/>
              <a:t>mediu</a:t>
            </a:r>
            <a:r>
              <a:rPr lang="en-US" sz="1600" dirty="0"/>
              <a:t> de </a:t>
            </a:r>
            <a:r>
              <a:rPr lang="en-US" sz="1600" dirty="0" err="1"/>
              <a:t>securitate</a:t>
            </a:r>
            <a:r>
              <a:rPr lang="en-US" sz="1600" dirty="0"/>
              <a:t> special </a:t>
            </a:r>
            <a:r>
              <a:rPr lang="en-US" sz="1600" dirty="0" err="1"/>
              <a:t>și</a:t>
            </a:r>
            <a:r>
              <a:rPr lang="en-US" sz="1600" dirty="0"/>
              <a:t> personal special </a:t>
            </a:r>
            <a:r>
              <a:rPr lang="en-US" sz="1600" dirty="0" err="1"/>
              <a:t>instruit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funcționarea</a:t>
            </a:r>
            <a:r>
              <a:rPr lang="en-US" sz="1600" dirty="0"/>
              <a:t> </a:t>
            </a:r>
            <a:r>
              <a:rPr lang="en-US" sz="1600" dirty="0" err="1"/>
              <a:t>dispozitivelor</a:t>
            </a:r>
            <a:r>
              <a:rPr lang="en-US" sz="1600" dirty="0"/>
              <a:t> de </a:t>
            </a:r>
            <a:r>
              <a:rPr lang="en-US" sz="1600" dirty="0" err="1"/>
              <a:t>ionizare</a:t>
            </a:r>
            <a:r>
              <a:rPr lang="en-US" sz="1600" dirty="0"/>
              <a:t>. </a:t>
            </a:r>
            <a:r>
              <a:rPr lang="en-US" sz="1600" dirty="0" err="1"/>
              <a:t>În</a:t>
            </a:r>
            <a:r>
              <a:rPr lang="en-US" sz="1600" dirty="0"/>
              <a:t> plus, XPS </a:t>
            </a:r>
            <a:r>
              <a:rPr lang="en-US" sz="1600" dirty="0" err="1"/>
              <a:t>necesită</a:t>
            </a:r>
            <a:r>
              <a:rPr lang="en-US" sz="1600" dirty="0"/>
              <a:t> un vid ultra-</a:t>
            </a:r>
            <a:r>
              <a:rPr lang="en-US" sz="1600" dirty="0" err="1"/>
              <a:t>înalt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timpul</a:t>
            </a:r>
            <a:r>
              <a:rPr lang="en-US" sz="1600" dirty="0"/>
              <a:t> </a:t>
            </a:r>
            <a:r>
              <a:rPr lang="en-US" sz="1600" dirty="0" err="1"/>
              <a:t>măsurării</a:t>
            </a:r>
            <a:r>
              <a:rPr lang="en-US" sz="1600" dirty="0"/>
              <a:t>. Prin </a:t>
            </a:r>
            <a:r>
              <a:rPr lang="en-US" sz="1600" dirty="0" err="1"/>
              <a:t>urmare</a:t>
            </a:r>
            <a:r>
              <a:rPr lang="en-US" sz="1600" dirty="0"/>
              <a:t>, un </a:t>
            </a:r>
            <a:r>
              <a:rPr lang="en-US" sz="1600" dirty="0" err="1"/>
              <a:t>sistem</a:t>
            </a:r>
            <a:r>
              <a:rPr lang="en-US" sz="1600" dirty="0"/>
              <a:t> special de </a:t>
            </a:r>
            <a:r>
              <a:rPr lang="en-US" sz="1600" dirty="0" err="1"/>
              <a:t>blocaje</a:t>
            </a:r>
            <a:r>
              <a:rPr lang="en-US" sz="1600" dirty="0"/>
              <a:t> cu vid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încărcarea</a:t>
            </a:r>
            <a:r>
              <a:rPr lang="en-US" sz="1600" dirty="0"/>
              <a:t> </a:t>
            </a:r>
            <a:r>
              <a:rPr lang="en-US" sz="1600" dirty="0" err="1"/>
              <a:t>probelor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instalat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linia</a:t>
            </a:r>
            <a:r>
              <a:rPr lang="en-US" sz="1600" dirty="0"/>
              <a:t> de </a:t>
            </a:r>
            <a:r>
              <a:rPr lang="en-US" sz="1600" dirty="0" err="1"/>
              <a:t>fabricație</a:t>
            </a:r>
            <a:r>
              <a:rPr lang="en-US" sz="1600" dirty="0"/>
              <a:t>.</a:t>
            </a:r>
          </a:p>
          <a:p>
            <a:r>
              <a:rPr lang="en-US" sz="1600" dirty="0"/>
              <a:t>Pe de </a:t>
            </a:r>
            <a:r>
              <a:rPr lang="en-US" sz="1600" dirty="0" err="1"/>
              <a:t>altă</a:t>
            </a:r>
            <a:r>
              <a:rPr lang="en-US" sz="1600" dirty="0"/>
              <a:t> </a:t>
            </a:r>
            <a:r>
              <a:rPr lang="en-US" sz="1600" dirty="0" err="1"/>
              <a:t>parte</a:t>
            </a:r>
            <a:r>
              <a:rPr lang="en-US" sz="1600" dirty="0"/>
              <a:t>, XPS are </a:t>
            </a:r>
            <a:r>
              <a:rPr lang="en-US" sz="1600" dirty="0" err="1"/>
              <a:t>avantajul</a:t>
            </a:r>
            <a:r>
              <a:rPr lang="en-US" sz="1600" dirty="0"/>
              <a:t> de a </a:t>
            </a:r>
            <a:r>
              <a:rPr lang="en-US" sz="1600" dirty="0" err="1"/>
              <a:t>oferi</a:t>
            </a:r>
            <a:r>
              <a:rPr lang="en-US" sz="1600" dirty="0"/>
              <a:t> </a:t>
            </a:r>
            <a:r>
              <a:rPr lang="en-US" sz="1600" dirty="0" err="1"/>
              <a:t>informații</a:t>
            </a:r>
            <a:r>
              <a:rPr lang="en-US" sz="1600" dirty="0"/>
              <a:t> </a:t>
            </a:r>
            <a:r>
              <a:rPr lang="en-US" sz="1600" dirty="0" err="1"/>
              <a:t>suplimentare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stările</a:t>
            </a:r>
            <a:r>
              <a:rPr lang="en-US" sz="1600" dirty="0"/>
              <a:t> de </a:t>
            </a:r>
            <a:r>
              <a:rPr lang="en-US" sz="1600" dirty="0" err="1"/>
              <a:t>legare</a:t>
            </a:r>
            <a:r>
              <a:rPr lang="en-US" sz="1600" dirty="0"/>
              <a:t> ale </a:t>
            </a:r>
            <a:r>
              <a:rPr lang="en-US" sz="1600" dirty="0" err="1"/>
              <a:t>materialului</a:t>
            </a:r>
            <a:r>
              <a:rPr lang="en-US" sz="1600" dirty="0"/>
              <a:t> </a:t>
            </a:r>
            <a:r>
              <a:rPr lang="en-US" sz="1600" dirty="0" err="1"/>
              <a:t>eșantionului</a:t>
            </a:r>
            <a:r>
              <a:rPr lang="en-US" sz="1600" dirty="0"/>
              <a:t>.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necesară</a:t>
            </a:r>
            <a:r>
              <a:rPr lang="en-US" sz="1600" dirty="0"/>
              <a:t> </a:t>
            </a:r>
            <a:r>
              <a:rPr lang="en-US" sz="1600" dirty="0" err="1"/>
              <a:t>doar</a:t>
            </a:r>
            <a:r>
              <a:rPr lang="en-US" sz="1600" dirty="0"/>
              <a:t> </a:t>
            </a:r>
            <a:r>
              <a:rPr lang="en-US" sz="1600" dirty="0" err="1"/>
              <a:t>grosimea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nu sunt solicitate </a:t>
            </a:r>
            <a:r>
              <a:rPr lang="en-US" sz="1600" dirty="0" err="1"/>
              <a:t>informații</a:t>
            </a:r>
            <a:r>
              <a:rPr lang="en-US" sz="1600" dirty="0"/>
              <a:t> </a:t>
            </a:r>
            <a:r>
              <a:rPr lang="en-US" sz="1600" dirty="0" err="1"/>
              <a:t>suplimentare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chimia</a:t>
            </a:r>
            <a:r>
              <a:rPr lang="en-US" sz="1600" dirty="0"/>
              <a:t> </a:t>
            </a:r>
            <a:r>
              <a:rPr lang="en-US" sz="1600" dirty="0" err="1"/>
              <a:t>probei</a:t>
            </a:r>
            <a:r>
              <a:rPr lang="en-US" sz="1600" dirty="0"/>
              <a:t>, XPS </a:t>
            </a:r>
            <a:r>
              <a:rPr lang="en-US" sz="1600" dirty="0" err="1"/>
              <a:t>și</a:t>
            </a:r>
            <a:r>
              <a:rPr lang="en-US" sz="1600" dirty="0"/>
              <a:t> XRF sunt </a:t>
            </a:r>
            <a:r>
              <a:rPr lang="en-US" sz="1600" dirty="0" err="1"/>
              <a:t>excluse</a:t>
            </a:r>
            <a:r>
              <a:rPr lang="en-US" sz="1600" dirty="0"/>
              <a:t> din </a:t>
            </a:r>
            <a:r>
              <a:rPr lang="en-US" sz="1600" dirty="0" err="1"/>
              <a:t>listă</a:t>
            </a:r>
            <a:r>
              <a:rPr lang="en-US" sz="1600" dirty="0"/>
              <a:t>.</a:t>
            </a:r>
          </a:p>
          <a:p>
            <a:r>
              <a:rPr lang="en-US" sz="1600" dirty="0"/>
              <a:t>Cei </a:t>
            </a:r>
            <a:r>
              <a:rPr lang="en-US" sz="1600" dirty="0" err="1"/>
              <a:t>doi</a:t>
            </a:r>
            <a:r>
              <a:rPr lang="en-US" sz="1600" dirty="0"/>
              <a:t> </a:t>
            </a:r>
            <a:r>
              <a:rPr lang="en-US" sz="1600" dirty="0" err="1"/>
              <a:t>candidați</a:t>
            </a:r>
            <a:r>
              <a:rPr lang="en-US" sz="1600" dirty="0"/>
              <a:t> </a:t>
            </a:r>
            <a:r>
              <a:rPr lang="en-US" sz="1600" dirty="0" err="1"/>
              <a:t>rămași</a:t>
            </a:r>
            <a:r>
              <a:rPr lang="en-US" sz="1600" dirty="0"/>
              <a:t> (XRR </a:t>
            </a:r>
            <a:r>
              <a:rPr lang="en-US" sz="1600" dirty="0" err="1"/>
              <a:t>și</a:t>
            </a:r>
            <a:r>
              <a:rPr lang="en-US" sz="1600" dirty="0"/>
              <a:t> SE) </a:t>
            </a:r>
            <a:r>
              <a:rPr lang="en-US" sz="1600" dirty="0" err="1"/>
              <a:t>prezintă</a:t>
            </a:r>
            <a:r>
              <a:rPr lang="en-US" sz="1600" dirty="0"/>
              <a:t> un </a:t>
            </a:r>
            <a:r>
              <a:rPr lang="en-US" sz="1600" dirty="0" err="1"/>
              <a:t>rezultat</a:t>
            </a:r>
            <a:r>
              <a:rPr lang="en-US" sz="1600" dirty="0"/>
              <a:t> </a:t>
            </a:r>
            <a:r>
              <a:rPr lang="en-US" sz="1600" dirty="0" err="1"/>
              <a:t>echilibrat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evaluare</a:t>
            </a:r>
            <a:r>
              <a:rPr lang="en-US" sz="1600" dirty="0"/>
              <a:t>. </a:t>
            </a:r>
            <a:r>
              <a:rPr lang="en-US" sz="1600" dirty="0" err="1"/>
              <a:t>Principalele</a:t>
            </a:r>
            <a:r>
              <a:rPr lang="en-US" sz="1600" dirty="0"/>
              <a:t> </a:t>
            </a:r>
            <a:r>
              <a:rPr lang="en-US" sz="1600" dirty="0" err="1"/>
              <a:t>beneficii</a:t>
            </a:r>
            <a:r>
              <a:rPr lang="en-US" sz="1600" dirty="0"/>
              <a:t> ale SE sunt </a:t>
            </a:r>
            <a:r>
              <a:rPr lang="en-US" sz="1600" dirty="0" err="1"/>
              <a:t>timpii</a:t>
            </a:r>
            <a:r>
              <a:rPr lang="en-US" sz="1600" dirty="0"/>
              <a:t> de </a:t>
            </a:r>
            <a:r>
              <a:rPr lang="en-US" sz="1600" dirty="0" err="1"/>
              <a:t>măsurare</a:t>
            </a:r>
            <a:r>
              <a:rPr lang="en-US" sz="1600" dirty="0"/>
              <a:t> </a:t>
            </a:r>
            <a:r>
              <a:rPr lang="en-US" sz="1600" dirty="0" err="1"/>
              <a:t>foarte</a:t>
            </a:r>
            <a:r>
              <a:rPr lang="en-US" sz="1600" dirty="0"/>
              <a:t> </a:t>
            </a:r>
            <a:r>
              <a:rPr lang="en-US" sz="1600" dirty="0" err="1"/>
              <a:t>scurți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capacitatea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foarte</a:t>
            </a:r>
            <a:r>
              <a:rPr lang="en-US" sz="1600" dirty="0"/>
              <a:t>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linie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poate</a:t>
            </a:r>
            <a:r>
              <a:rPr lang="en-US" sz="1600" dirty="0"/>
              <a:t> </a:t>
            </a:r>
            <a:r>
              <a:rPr lang="en-US" sz="1600" dirty="0" err="1"/>
              <a:t>funcționa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condiții</a:t>
            </a:r>
            <a:r>
              <a:rPr lang="en-US" sz="1600" dirty="0"/>
              <a:t> </a:t>
            </a:r>
            <a:r>
              <a:rPr lang="en-US" sz="1600" dirty="0" err="1"/>
              <a:t>ambientale</a:t>
            </a:r>
            <a:r>
              <a:rPr lang="en-US" sz="1600" dirty="0"/>
              <a:t>. </a:t>
            </a:r>
            <a:r>
              <a:rPr lang="en-US" sz="1600" dirty="0" err="1"/>
              <a:t>În</a:t>
            </a:r>
            <a:r>
              <a:rPr lang="en-US" sz="1600" dirty="0"/>
              <a:t> plus, SE </a:t>
            </a:r>
            <a:r>
              <a:rPr lang="en-US" sz="1600" dirty="0" err="1"/>
              <a:t>este</a:t>
            </a:r>
            <a:r>
              <a:rPr lang="en-US" sz="1600" dirty="0"/>
              <a:t> o </a:t>
            </a:r>
            <a:r>
              <a:rPr lang="en-US" sz="1600" dirty="0" err="1"/>
              <a:t>tehnică</a:t>
            </a:r>
            <a:r>
              <a:rPr lang="en-US" sz="1600" dirty="0"/>
              <a:t> </a:t>
            </a:r>
            <a:r>
              <a:rPr lang="en-US" sz="1600" dirty="0" err="1"/>
              <a:t>fiabilă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operare</a:t>
            </a:r>
            <a:r>
              <a:rPr lang="en-US" sz="1600" dirty="0"/>
              <a:t>, cu </a:t>
            </a:r>
            <a:r>
              <a:rPr lang="en-US" sz="1600" dirty="0" err="1"/>
              <a:t>costuri</a:t>
            </a:r>
            <a:r>
              <a:rPr lang="en-US" sz="1600" dirty="0"/>
              <a:t> de </a:t>
            </a:r>
            <a:r>
              <a:rPr lang="en-US" sz="1600" dirty="0" err="1"/>
              <a:t>operare</a:t>
            </a:r>
            <a:r>
              <a:rPr lang="en-US" sz="1600" dirty="0"/>
              <a:t> </a:t>
            </a:r>
            <a:r>
              <a:rPr lang="en-US" sz="1600" dirty="0" err="1"/>
              <a:t>relativ</a:t>
            </a:r>
            <a:r>
              <a:rPr lang="en-US" sz="1600" dirty="0"/>
              <a:t> </a:t>
            </a:r>
            <a:r>
              <a:rPr lang="en-US" sz="1600" dirty="0" err="1"/>
              <a:t>scăzute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utilizată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domeniul</a:t>
            </a:r>
            <a:r>
              <a:rPr lang="en-US" sz="1600" dirty="0"/>
              <a:t> </a:t>
            </a:r>
            <a:r>
              <a:rPr lang="en-US" sz="1600" dirty="0" err="1"/>
              <a:t>vizibil</a:t>
            </a:r>
            <a:r>
              <a:rPr lang="en-US" sz="1600" dirty="0"/>
              <a:t> al </a:t>
            </a:r>
            <a:r>
              <a:rPr lang="en-US" sz="1600" dirty="0" err="1"/>
              <a:t>spectrului</a:t>
            </a:r>
            <a:r>
              <a:rPr lang="en-US" sz="1600" dirty="0"/>
              <a:t> electromagnetic. </a:t>
            </a:r>
          </a:p>
          <a:p>
            <a:r>
              <a:rPr lang="en-US" sz="1600" dirty="0"/>
              <a:t>Pe de </a:t>
            </a:r>
            <a:r>
              <a:rPr lang="en-US" sz="1600" dirty="0" err="1"/>
              <a:t>altă</a:t>
            </a:r>
            <a:r>
              <a:rPr lang="en-US" sz="1600" dirty="0"/>
              <a:t> </a:t>
            </a:r>
            <a:r>
              <a:rPr lang="en-US" sz="1600" dirty="0" err="1"/>
              <a:t>parte</a:t>
            </a:r>
            <a:r>
              <a:rPr lang="en-US" sz="1600" dirty="0"/>
              <a:t>, XRR </a:t>
            </a:r>
            <a:r>
              <a:rPr lang="en-US" sz="1600" dirty="0" err="1"/>
              <a:t>oferă</a:t>
            </a:r>
            <a:r>
              <a:rPr lang="en-US" sz="1600" dirty="0"/>
              <a:t> </a:t>
            </a:r>
            <a:r>
              <a:rPr lang="en-US" sz="1600" dirty="0" err="1"/>
              <a:t>cea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precizie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are un </a:t>
            </a:r>
            <a:r>
              <a:rPr lang="en-US" sz="1600" dirty="0" err="1"/>
              <a:t>lanț</a:t>
            </a:r>
            <a:r>
              <a:rPr lang="en-US" sz="1600" dirty="0"/>
              <a:t> de </a:t>
            </a:r>
            <a:r>
              <a:rPr lang="en-US" sz="1600" dirty="0" err="1"/>
              <a:t>trasabilitate</a:t>
            </a:r>
            <a:r>
              <a:rPr lang="en-US" sz="1600" dirty="0"/>
              <a:t> </a:t>
            </a:r>
            <a:r>
              <a:rPr lang="en-US" sz="1600" dirty="0" err="1"/>
              <a:t>scurt</a:t>
            </a:r>
            <a:r>
              <a:rPr lang="en-US" sz="1600" dirty="0"/>
              <a:t> </a:t>
            </a:r>
            <a:r>
              <a:rPr lang="en-US" sz="1600" dirty="0" err="1"/>
              <a:t>până</a:t>
            </a:r>
            <a:r>
              <a:rPr lang="en-US" sz="1600" dirty="0"/>
              <a:t> la </a:t>
            </a:r>
            <a:r>
              <a:rPr lang="en-US" sz="1600" dirty="0" err="1"/>
              <a:t>unitățile</a:t>
            </a:r>
            <a:r>
              <a:rPr lang="en-US" sz="1600" dirty="0"/>
              <a:t> SI, </a:t>
            </a:r>
            <a:r>
              <a:rPr lang="en-US" sz="1600" dirty="0" err="1"/>
              <a:t>dar</a:t>
            </a:r>
            <a:r>
              <a:rPr lang="en-US" sz="1600" dirty="0"/>
              <a:t> </a:t>
            </a:r>
            <a:r>
              <a:rPr lang="en-US" sz="1600" dirty="0" err="1"/>
              <a:t>necesită</a:t>
            </a:r>
            <a:r>
              <a:rPr lang="en-US" sz="1600" dirty="0"/>
              <a:t> un </a:t>
            </a:r>
            <a:r>
              <a:rPr lang="en-US" sz="1600" dirty="0" err="1"/>
              <a:t>efort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mare, </a:t>
            </a:r>
            <a:r>
              <a:rPr lang="en-US" sz="1600" dirty="0" err="1"/>
              <a:t>atât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configurare</a:t>
            </a:r>
            <a:r>
              <a:rPr lang="en-US" sz="1600" dirty="0"/>
              <a:t>, </a:t>
            </a:r>
            <a:r>
              <a:rPr lang="en-US" sz="1600" dirty="0" err="1"/>
              <a:t>cât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operare</a:t>
            </a:r>
            <a:r>
              <a:rPr lang="en-US" sz="1600" dirty="0"/>
              <a:t>. </a:t>
            </a:r>
            <a:r>
              <a:rPr lang="en-US" sz="1600" dirty="0" err="1"/>
              <a:t>În</a:t>
            </a:r>
            <a:r>
              <a:rPr lang="en-US" sz="1600" dirty="0"/>
              <a:t> plus, </a:t>
            </a:r>
            <a:r>
              <a:rPr lang="en-US" sz="1600" dirty="0" err="1"/>
              <a:t>costul</a:t>
            </a:r>
            <a:r>
              <a:rPr lang="en-US" sz="1600" dirty="0"/>
              <a:t> </a:t>
            </a:r>
            <a:r>
              <a:rPr lang="en-US" sz="1600" dirty="0" err="1"/>
              <a:t>acestui</a:t>
            </a:r>
            <a:r>
              <a:rPr lang="en-US" sz="1600" dirty="0"/>
              <a:t> </a:t>
            </a:r>
            <a:r>
              <a:rPr lang="en-US" sz="1600" dirty="0" err="1"/>
              <a:t>echipament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mare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comparație</a:t>
            </a:r>
            <a:r>
              <a:rPr lang="en-US" sz="1600" dirty="0"/>
              <a:t> cu SE.</a:t>
            </a:r>
          </a:p>
          <a:p>
            <a:r>
              <a:rPr lang="en-US" sz="1600" dirty="0"/>
              <a:t>Pe </a:t>
            </a:r>
            <a:r>
              <a:rPr lang="en-US" sz="1600" dirty="0" err="1"/>
              <a:t>scurt</a:t>
            </a:r>
            <a:r>
              <a:rPr lang="en-US" sz="1600" dirty="0"/>
              <a:t>: </a:t>
            </a:r>
            <a:r>
              <a:rPr lang="en-US" sz="1600" dirty="0" err="1"/>
              <a:t>niciuna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cele</a:t>
            </a:r>
            <a:r>
              <a:rPr lang="en-US" sz="1600" dirty="0"/>
              <a:t> </a:t>
            </a:r>
            <a:r>
              <a:rPr lang="en-US" sz="1600" dirty="0" err="1"/>
              <a:t>două</a:t>
            </a:r>
            <a:r>
              <a:rPr lang="en-US" sz="1600" dirty="0"/>
              <a:t> </a:t>
            </a:r>
            <a:r>
              <a:rPr lang="en-US" sz="1600" dirty="0" err="1"/>
              <a:t>tehnici</a:t>
            </a:r>
            <a:r>
              <a:rPr lang="en-US" sz="1600" dirty="0"/>
              <a:t> </a:t>
            </a:r>
            <a:r>
              <a:rPr lang="en-US" sz="1600" dirty="0" err="1"/>
              <a:t>rămase</a:t>
            </a:r>
            <a:r>
              <a:rPr lang="en-US" sz="1600" dirty="0"/>
              <a:t> nu </a:t>
            </a:r>
            <a:r>
              <a:rPr lang="en-US" sz="1600" dirty="0" err="1"/>
              <a:t>este</a:t>
            </a:r>
            <a:r>
              <a:rPr lang="en-US" sz="1600" dirty="0"/>
              <a:t> o </a:t>
            </a:r>
            <a:r>
              <a:rPr lang="en-US" sz="1600" dirty="0" err="1"/>
              <a:t>soluție</a:t>
            </a:r>
            <a:r>
              <a:rPr lang="en-US" sz="1600" dirty="0"/>
              <a:t> </a:t>
            </a:r>
            <a:r>
              <a:rPr lang="en-US" sz="1600" dirty="0" err="1"/>
              <a:t>perfectă</a:t>
            </a:r>
            <a:r>
              <a:rPr lang="en-US" sz="1600" dirty="0"/>
              <a:t> la </a:t>
            </a:r>
            <a:r>
              <a:rPr lang="en-US" sz="1600" dirty="0" err="1"/>
              <a:t>problema</a:t>
            </a:r>
            <a:r>
              <a:rPr lang="en-US" sz="1600" dirty="0"/>
              <a:t> </a:t>
            </a:r>
            <a:r>
              <a:rPr lang="en-US" sz="1600" dirty="0" err="1"/>
              <a:t>nerezolvată</a:t>
            </a:r>
            <a:r>
              <a:rPr lang="en-US" sz="1600" dirty="0"/>
              <a:t> de </a:t>
            </a:r>
            <a:r>
              <a:rPr lang="en-US" sz="1600" dirty="0" err="1"/>
              <a:t>măsurare</a:t>
            </a:r>
            <a:r>
              <a:rPr lang="en-US" sz="1600" dirty="0"/>
              <a:t> a </a:t>
            </a:r>
            <a:r>
              <a:rPr lang="en-US" sz="1600" dirty="0" err="1"/>
              <a:t>grosimii</a:t>
            </a:r>
            <a:r>
              <a:rPr lang="en-US" sz="1600" dirty="0"/>
              <a:t> </a:t>
            </a:r>
            <a:r>
              <a:rPr lang="en-US" sz="1600" dirty="0" err="1"/>
              <a:t>peliculelor</a:t>
            </a:r>
            <a:r>
              <a:rPr lang="en-US" sz="1600" dirty="0"/>
              <a:t> de SiO2 cu </a:t>
            </a:r>
            <a:r>
              <a:rPr lang="en-US" sz="1600" dirty="0" err="1"/>
              <a:t>grosimea</a:t>
            </a:r>
            <a:r>
              <a:rPr lang="en-US" sz="1600" dirty="0"/>
              <a:t> de </a:t>
            </a:r>
            <a:r>
              <a:rPr lang="en-US" sz="1600" dirty="0" err="1"/>
              <a:t>aproximativ</a:t>
            </a:r>
            <a:r>
              <a:rPr lang="en-US" sz="1600" dirty="0"/>
              <a:t> 4 nm pe o </a:t>
            </a:r>
            <a:r>
              <a:rPr lang="en-US" sz="1600" dirty="0" err="1"/>
              <a:t>plachetă</a:t>
            </a:r>
            <a:r>
              <a:rPr lang="en-US" sz="1600" dirty="0"/>
              <a:t> de Si. SE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mod </a:t>
            </a:r>
            <a:r>
              <a:rPr lang="en-US" sz="1600" dirty="0" err="1"/>
              <a:t>clar</a:t>
            </a:r>
            <a:r>
              <a:rPr lang="en-US" sz="1600" dirty="0"/>
              <a:t> </a:t>
            </a:r>
            <a:r>
              <a:rPr lang="en-US" sz="1600" dirty="0" err="1"/>
              <a:t>cea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alegere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linie</a:t>
            </a:r>
            <a:r>
              <a:rPr lang="en-US" sz="1600" dirty="0"/>
              <a:t> (</a:t>
            </a:r>
            <a:r>
              <a:rPr lang="en-US" sz="1600" dirty="0" err="1"/>
              <a:t>rapidă</a:t>
            </a:r>
            <a:r>
              <a:rPr lang="en-US" sz="1600" dirty="0"/>
              <a:t>, </a:t>
            </a:r>
            <a:r>
              <a:rPr lang="en-US" sz="1600" dirty="0" err="1"/>
              <a:t>precisă</a:t>
            </a:r>
            <a:r>
              <a:rPr lang="en-US" sz="1600" dirty="0"/>
              <a:t>, </a:t>
            </a:r>
            <a:r>
              <a:rPr lang="en-US" sz="1600" dirty="0" err="1"/>
              <a:t>preț</a:t>
            </a:r>
            <a:r>
              <a:rPr lang="en-US" sz="1600" dirty="0"/>
              <a:t> </a:t>
            </a:r>
            <a:r>
              <a:rPr lang="en-US" sz="1600" dirty="0" err="1"/>
              <a:t>scăzut</a:t>
            </a:r>
            <a:r>
              <a:rPr lang="en-US" sz="1600" dirty="0"/>
              <a:t>). Pe de </a:t>
            </a:r>
            <a:r>
              <a:rPr lang="en-US" sz="1600" dirty="0" err="1"/>
              <a:t>altă</a:t>
            </a:r>
            <a:r>
              <a:rPr lang="en-US" sz="1600" dirty="0"/>
              <a:t> </a:t>
            </a:r>
            <a:r>
              <a:rPr lang="en-US" sz="1600" dirty="0" err="1"/>
              <a:t>parte</a:t>
            </a:r>
            <a:r>
              <a:rPr lang="en-US" sz="1600" dirty="0"/>
              <a:t>, XRR are </a:t>
            </a:r>
            <a:r>
              <a:rPr lang="en-US" sz="1600" dirty="0" err="1"/>
              <a:t>performanțe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bune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ceea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privește</a:t>
            </a:r>
            <a:r>
              <a:rPr lang="en-US" sz="1600" dirty="0"/>
              <a:t> </a:t>
            </a:r>
            <a:r>
              <a:rPr lang="en-US" sz="1600" dirty="0" err="1"/>
              <a:t>trasabilitatea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precizia</a:t>
            </a:r>
            <a:r>
              <a:rPr lang="en-US" sz="1600" dirty="0"/>
              <a:t>, </a:t>
            </a:r>
            <a:r>
              <a:rPr lang="en-US" sz="1600" dirty="0" err="1"/>
              <a:t>adică</a:t>
            </a:r>
            <a:r>
              <a:rPr lang="en-US" sz="1600" dirty="0"/>
              <a:t>, </a:t>
            </a:r>
            <a:r>
              <a:rPr lang="en-US" sz="1600" dirty="0" err="1"/>
              <a:t>dacă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bine </a:t>
            </a:r>
            <a:r>
              <a:rPr lang="en-US" sz="1600" dirty="0" err="1"/>
              <a:t>calibrat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operat</a:t>
            </a:r>
            <a:r>
              <a:rPr lang="en-US" sz="1600" dirty="0"/>
              <a:t>, </a:t>
            </a:r>
            <a:r>
              <a:rPr lang="en-US" sz="1600" dirty="0" err="1"/>
              <a:t>garantează</a:t>
            </a:r>
            <a:r>
              <a:rPr lang="en-US" sz="1600" dirty="0"/>
              <a:t> </a:t>
            </a:r>
            <a:r>
              <a:rPr lang="en-US" sz="1600" dirty="0" err="1"/>
              <a:t>incertitudinea</a:t>
            </a:r>
            <a:r>
              <a:rPr lang="en-US" sz="1600" dirty="0"/>
              <a:t> </a:t>
            </a:r>
            <a:r>
              <a:rPr lang="en-US" sz="1600" dirty="0" err="1"/>
              <a:t>solicitată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depăși</a:t>
            </a:r>
            <a:r>
              <a:rPr lang="en-US" sz="1600" dirty="0"/>
              <a:t>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provocare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stabili</a:t>
            </a:r>
            <a:r>
              <a:rPr lang="en-US" sz="1600" dirty="0"/>
              <a:t> </a:t>
            </a:r>
            <a:r>
              <a:rPr lang="en-US" sz="1600" dirty="0" err="1"/>
              <a:t>sistemul</a:t>
            </a:r>
            <a:r>
              <a:rPr lang="en-US" sz="1600" dirty="0"/>
              <a:t> </a:t>
            </a:r>
            <a:r>
              <a:rPr lang="en-US" sz="1600" dirty="0" err="1"/>
              <a:t>adecvat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sarcina de </a:t>
            </a:r>
            <a:r>
              <a:rPr lang="en-US" sz="1600" dirty="0" err="1"/>
              <a:t>măsurare</a:t>
            </a:r>
            <a:r>
              <a:rPr lang="en-US" sz="1600" dirty="0"/>
              <a:t>, </a:t>
            </a:r>
            <a:r>
              <a:rPr lang="en-US" sz="1600" dirty="0" err="1"/>
              <a:t>ar</a:t>
            </a:r>
            <a:r>
              <a:rPr lang="en-US" sz="1600" dirty="0"/>
              <a:t> fi </a:t>
            </a:r>
            <a:r>
              <a:rPr lang="en-US" sz="1600" dirty="0" err="1"/>
              <a:t>nevoie</a:t>
            </a:r>
            <a:r>
              <a:rPr lang="en-US" sz="1600" dirty="0"/>
              <a:t> de o </a:t>
            </a:r>
            <a:r>
              <a:rPr lang="en-US" sz="1600" dirty="0" err="1"/>
              <a:t>combinare</a:t>
            </a:r>
            <a:r>
              <a:rPr lang="en-US" sz="1600" dirty="0"/>
              <a:t> a </a:t>
            </a:r>
            <a:r>
              <a:rPr lang="en-US" sz="1600" dirty="0" err="1"/>
              <a:t>ambelor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calibrare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833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8444CF-D83A-824F-4AEB-08ABE1F2276C}"/>
              </a:ext>
            </a:extLst>
          </p:cNvPr>
          <p:cNvSpPr txBox="1"/>
          <p:nvPr/>
        </p:nvSpPr>
        <p:spPr>
          <a:xfrm>
            <a:off x="381620" y="1225689"/>
            <a:ext cx="114287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NOTA&gt; </a:t>
            </a:r>
            <a:r>
              <a:rPr lang="en-US" b="1" i="1" dirty="0" err="1">
                <a:highlight>
                  <a:srgbClr val="FFFF00"/>
                </a:highlight>
              </a:rPr>
              <a:t>Calibrare</a:t>
            </a:r>
            <a:r>
              <a:rPr lang="en-US" b="1" i="1" dirty="0">
                <a:highlight>
                  <a:srgbClr val="FFFF00"/>
                </a:highlight>
              </a:rPr>
              <a:t>  </a:t>
            </a:r>
            <a:r>
              <a:rPr lang="en-US" i="1" dirty="0">
                <a:highlight>
                  <a:srgbClr val="FFFF00"/>
                </a:highlight>
              </a:rPr>
              <a:t>De </a:t>
            </a:r>
            <a:r>
              <a:rPr lang="en-US" i="1" dirty="0" err="1">
                <a:highlight>
                  <a:srgbClr val="FFFF00"/>
                </a:highlight>
              </a:rPr>
              <a:t>obicei</a:t>
            </a:r>
            <a:r>
              <a:rPr lang="en-US" i="1" dirty="0">
                <a:highlight>
                  <a:srgbClr val="FFFF00"/>
                </a:highlight>
              </a:rPr>
              <a:t>, </a:t>
            </a:r>
            <a:r>
              <a:rPr lang="en-US" i="1" dirty="0" err="1">
                <a:highlight>
                  <a:srgbClr val="FFFF00"/>
                </a:highlight>
              </a:rPr>
              <a:t>rezultatul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unei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măsurători</a:t>
            </a:r>
            <a:r>
              <a:rPr lang="en-US" i="1" dirty="0">
                <a:highlight>
                  <a:srgbClr val="FFFF00"/>
                </a:highlight>
              </a:rPr>
              <a:t> are o </a:t>
            </a:r>
            <a:r>
              <a:rPr lang="en-US" i="1" dirty="0" err="1">
                <a:highlight>
                  <a:srgbClr val="FFFF00"/>
                </a:highlight>
              </a:rPr>
              <a:t>componentă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statistică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și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adesea</a:t>
            </a:r>
            <a:r>
              <a:rPr lang="en-US" i="1" dirty="0">
                <a:highlight>
                  <a:srgbClr val="FFFF00"/>
                </a:highlight>
              </a:rPr>
              <a:t> are o </a:t>
            </a:r>
            <a:r>
              <a:rPr lang="en-US" i="1" dirty="0" err="1">
                <a:highlight>
                  <a:srgbClr val="FFFF00"/>
                </a:highlight>
              </a:rPr>
              <a:t>abatere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sistematică</a:t>
            </a:r>
            <a:r>
              <a:rPr lang="en-US" i="1" dirty="0">
                <a:highlight>
                  <a:srgbClr val="FFFF00"/>
                </a:highlight>
              </a:rPr>
              <a:t> de la </a:t>
            </a:r>
            <a:r>
              <a:rPr lang="en-US" i="1" dirty="0" err="1">
                <a:highlight>
                  <a:srgbClr val="FFFF00"/>
                </a:highlight>
              </a:rPr>
              <a:t>valoarea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reală</a:t>
            </a:r>
            <a:r>
              <a:rPr lang="en-US" i="1" dirty="0">
                <a:highlight>
                  <a:srgbClr val="FFFF00"/>
                </a:highlight>
              </a:rPr>
              <a:t>. Scopul </a:t>
            </a:r>
            <a:r>
              <a:rPr lang="en-US" i="1" dirty="0" err="1">
                <a:highlight>
                  <a:srgbClr val="FFFF00"/>
                </a:highlight>
              </a:rPr>
              <a:t>unei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calibrări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este</a:t>
            </a:r>
            <a:r>
              <a:rPr lang="en-US" i="1" dirty="0">
                <a:highlight>
                  <a:srgbClr val="FFFF00"/>
                </a:highlight>
              </a:rPr>
              <a:t> de a </a:t>
            </a:r>
            <a:r>
              <a:rPr lang="en-US" i="1" dirty="0" err="1">
                <a:highlight>
                  <a:srgbClr val="FFFF00"/>
                </a:highlight>
              </a:rPr>
              <a:t>estima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valoarea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lui</a:t>
            </a:r>
            <a:r>
              <a:rPr lang="en-US" i="1" dirty="0">
                <a:highlight>
                  <a:srgbClr val="FFFF00"/>
                </a:highlight>
              </a:rPr>
              <a:t> x, de </a:t>
            </a:r>
            <a:r>
              <a:rPr lang="en-US" i="1" dirty="0" err="1">
                <a:highlight>
                  <a:srgbClr val="FFFF00"/>
                </a:highlight>
              </a:rPr>
              <a:t>exemplu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printr</a:t>
            </a:r>
            <a:r>
              <a:rPr lang="en-US" i="1" dirty="0">
                <a:highlight>
                  <a:srgbClr val="FFFF00"/>
                </a:highlight>
              </a:rPr>
              <a:t>-o </a:t>
            </a:r>
            <a:r>
              <a:rPr lang="en-US" i="1" dirty="0" err="1">
                <a:highlight>
                  <a:srgbClr val="FFFF00"/>
                </a:highlight>
              </a:rPr>
              <a:t>comparație</a:t>
            </a:r>
            <a:r>
              <a:rPr lang="en-US" i="1" dirty="0">
                <a:highlight>
                  <a:srgbClr val="FFFF00"/>
                </a:highlight>
              </a:rPr>
              <a:t> a </a:t>
            </a:r>
            <a:r>
              <a:rPr lang="en-US" i="1" dirty="0" err="1">
                <a:highlight>
                  <a:srgbClr val="FFFF00"/>
                </a:highlight>
              </a:rPr>
              <a:t>valorilor</a:t>
            </a:r>
            <a:r>
              <a:rPr lang="en-US" i="1" dirty="0">
                <a:highlight>
                  <a:srgbClr val="FFFF00"/>
                </a:highlight>
              </a:rPr>
              <a:t> determinate de </a:t>
            </a:r>
            <a:r>
              <a:rPr lang="en-US" i="1" dirty="0" err="1">
                <a:highlight>
                  <a:srgbClr val="FFFF00"/>
                </a:highlight>
              </a:rPr>
              <a:t>două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metode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sau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laboratoare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independente</a:t>
            </a:r>
            <a:r>
              <a:rPr lang="en-US" i="1" dirty="0">
                <a:highlight>
                  <a:srgbClr val="FFFF00"/>
                </a:highlight>
              </a:rPr>
              <a:t> pe </a:t>
            </a:r>
            <a:r>
              <a:rPr lang="en-US" i="1" dirty="0" err="1">
                <a:highlight>
                  <a:srgbClr val="FFFF00"/>
                </a:highlight>
              </a:rPr>
              <a:t>același</a:t>
            </a:r>
            <a:r>
              <a:rPr lang="en-US" i="1" dirty="0">
                <a:highlight>
                  <a:srgbClr val="FFFF00"/>
                </a:highlight>
              </a:rPr>
              <a:t> calibrator </a:t>
            </a:r>
            <a:r>
              <a:rPr lang="en-US" i="1" dirty="0" err="1">
                <a:highlight>
                  <a:srgbClr val="FFFF00"/>
                </a:highlight>
              </a:rPr>
              <a:t>și</a:t>
            </a:r>
            <a:r>
              <a:rPr lang="en-US" i="1" dirty="0">
                <a:highlight>
                  <a:srgbClr val="FFFF00"/>
                </a:highlight>
              </a:rPr>
              <a:t> cu </a:t>
            </a:r>
            <a:r>
              <a:rPr lang="en-US" i="1" dirty="0" err="1">
                <a:highlight>
                  <a:srgbClr val="FFFF00"/>
                </a:highlight>
              </a:rPr>
              <a:t>condiții</a:t>
            </a:r>
            <a:r>
              <a:rPr lang="en-US" i="1" dirty="0">
                <a:highlight>
                  <a:srgbClr val="FFFF00"/>
                </a:highlight>
              </a:rPr>
              <a:t> de </a:t>
            </a:r>
            <a:r>
              <a:rPr lang="en-US" i="1" dirty="0" err="1">
                <a:highlight>
                  <a:srgbClr val="FFFF00"/>
                </a:highlight>
              </a:rPr>
              <a:t>măsurare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identice</a:t>
            </a:r>
            <a:r>
              <a:rPr lang="en-US" i="1" dirty="0">
                <a:highlight>
                  <a:srgbClr val="FFFF00"/>
                </a:highlight>
              </a:rPr>
              <a:t>. </a:t>
            </a:r>
            <a:r>
              <a:rPr lang="en-US" i="1" dirty="0" err="1">
                <a:highlight>
                  <a:srgbClr val="FFFF00"/>
                </a:highlight>
              </a:rPr>
              <a:t>Incertitudinea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calibrării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trebuie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inclusă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în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incertitudinea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generală</a:t>
            </a:r>
            <a:r>
              <a:rPr lang="en-US" i="1" dirty="0">
                <a:highlight>
                  <a:srgbClr val="FFFF00"/>
                </a:highlight>
              </a:rPr>
              <a:t> a </a:t>
            </a:r>
            <a:r>
              <a:rPr lang="en-US" i="1" dirty="0" err="1">
                <a:highlight>
                  <a:srgbClr val="FFFF00"/>
                </a:highlight>
              </a:rPr>
              <a:t>rezultatului</a:t>
            </a:r>
            <a:r>
              <a:rPr lang="en-US" i="1" dirty="0">
                <a:highlight>
                  <a:srgbClr val="FFFF00"/>
                </a:highlight>
              </a:rPr>
              <a:t> final. </a:t>
            </a:r>
            <a:r>
              <a:rPr lang="en-US" i="1" dirty="0" err="1">
                <a:highlight>
                  <a:srgbClr val="FFFF00"/>
                </a:highlight>
              </a:rPr>
              <a:t>Etalonerii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adecvați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scopului</a:t>
            </a:r>
            <a:r>
              <a:rPr lang="en-US" i="1" dirty="0">
                <a:highlight>
                  <a:srgbClr val="FFFF00"/>
                </a:highlight>
              </a:rPr>
              <a:t>, care pot fi </a:t>
            </a:r>
            <a:r>
              <a:rPr lang="en-US" i="1" dirty="0" err="1">
                <a:highlight>
                  <a:srgbClr val="FFFF00"/>
                </a:highlight>
              </a:rPr>
              <a:t>achiziționați</a:t>
            </a:r>
            <a:r>
              <a:rPr lang="en-US" i="1" dirty="0">
                <a:highlight>
                  <a:srgbClr val="FFFF00"/>
                </a:highlight>
              </a:rPr>
              <a:t> de la </a:t>
            </a:r>
            <a:r>
              <a:rPr lang="en-US" i="1" dirty="0" err="1">
                <a:highlight>
                  <a:srgbClr val="FFFF00"/>
                </a:highlight>
              </a:rPr>
              <a:t>producătorii</a:t>
            </a:r>
            <a:r>
              <a:rPr lang="en-US" i="1" dirty="0">
                <a:highlight>
                  <a:srgbClr val="FFFF00"/>
                </a:highlight>
              </a:rPr>
              <a:t> de CRM, </a:t>
            </a:r>
            <a:r>
              <a:rPr lang="en-US" i="1" dirty="0" err="1">
                <a:highlight>
                  <a:srgbClr val="FFFF00"/>
                </a:highlight>
              </a:rPr>
              <a:t>ajută</a:t>
            </a:r>
            <a:r>
              <a:rPr lang="en-US" i="1" dirty="0">
                <a:highlight>
                  <a:srgbClr val="FFFF00"/>
                </a:highlight>
              </a:rPr>
              <a:t> la </a:t>
            </a:r>
            <a:r>
              <a:rPr lang="en-US" i="1" dirty="0" err="1">
                <a:highlight>
                  <a:srgbClr val="FFFF00"/>
                </a:highlight>
              </a:rPr>
              <a:t>crearea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unui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lanț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neîntrerupt</a:t>
            </a:r>
            <a:r>
              <a:rPr lang="en-US" i="1" dirty="0">
                <a:highlight>
                  <a:srgbClr val="FFFF00"/>
                </a:highlight>
              </a:rPr>
              <a:t> de </a:t>
            </a:r>
            <a:r>
              <a:rPr lang="en-US" i="1" dirty="0" err="1">
                <a:highlight>
                  <a:srgbClr val="FFFF00"/>
                </a:highlight>
              </a:rPr>
              <a:t>calibrări</a:t>
            </a:r>
            <a:r>
              <a:rPr lang="en-US" i="1" dirty="0">
                <a:highlight>
                  <a:srgbClr val="FFFF00"/>
                </a:highlight>
              </a:rPr>
              <a:t>, </a:t>
            </a:r>
            <a:r>
              <a:rPr lang="en-US" i="1" dirty="0" err="1">
                <a:highlight>
                  <a:srgbClr val="FFFF00"/>
                </a:highlight>
              </a:rPr>
              <a:t>stabilind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trasabilitatea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rezultatelor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măsurătorilor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în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sistemul</a:t>
            </a:r>
            <a:r>
              <a:rPr lang="en-US" i="1" dirty="0">
                <a:highlight>
                  <a:srgbClr val="FFFF00"/>
                </a:highlight>
              </a:rPr>
              <a:t> SI de </a:t>
            </a:r>
            <a:r>
              <a:rPr lang="en-US" i="1" dirty="0" err="1">
                <a:highlight>
                  <a:srgbClr val="FFFF00"/>
                </a:highlight>
              </a:rPr>
              <a:t>unități</a:t>
            </a:r>
            <a:r>
              <a:rPr lang="en-US" i="1" dirty="0">
                <a:highlight>
                  <a:srgbClr val="FFFF00"/>
                </a:highlight>
              </a:rPr>
              <a:t>.</a:t>
            </a:r>
          </a:p>
          <a:p>
            <a:endParaRPr lang="en-US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exemplul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, </a:t>
            </a:r>
            <a:r>
              <a:rPr lang="en-US" dirty="0" err="1"/>
              <a:t>configurația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măsurătorile</a:t>
            </a:r>
            <a:r>
              <a:rPr lang="en-US" dirty="0"/>
              <a:t> de </a:t>
            </a:r>
            <a:r>
              <a:rPr lang="en-US" dirty="0" err="1"/>
              <a:t>grosime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utiliza</a:t>
            </a:r>
            <a:r>
              <a:rPr lang="en-US" dirty="0"/>
              <a:t> SE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linie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instrument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calibrat</a:t>
            </a:r>
            <a:r>
              <a:rPr lang="en-US" dirty="0"/>
              <a:t> periodic cu un CRM </a:t>
            </a:r>
            <a:r>
              <a:rPr lang="en-US" dirty="0" err="1"/>
              <a:t>adecvat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o </a:t>
            </a:r>
            <a:r>
              <a:rPr lang="en-US" dirty="0" err="1"/>
              <a:t>plachetă</a:t>
            </a:r>
            <a:r>
              <a:rPr lang="en-US" dirty="0"/>
              <a:t> de Si cu un </a:t>
            </a:r>
            <a:r>
              <a:rPr lang="en-US" dirty="0" err="1"/>
              <a:t>strat</a:t>
            </a:r>
            <a:r>
              <a:rPr lang="en-US" dirty="0"/>
              <a:t> de SiO2 care are o </a:t>
            </a:r>
            <a:r>
              <a:rPr lang="en-US" dirty="0" err="1"/>
              <a:t>grosime</a:t>
            </a:r>
            <a:r>
              <a:rPr lang="en-US" dirty="0"/>
              <a:t> </a:t>
            </a:r>
            <a:r>
              <a:rPr lang="en-US" dirty="0" err="1"/>
              <a:t>certificată</a:t>
            </a:r>
            <a:r>
              <a:rPr lang="en-US" dirty="0"/>
              <a:t>)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măsurat</a:t>
            </a:r>
            <a:r>
              <a:rPr lang="en-US" dirty="0"/>
              <a:t> anterior,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XRR. CRM-urile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</a:t>
            </a:r>
            <a:r>
              <a:rPr lang="en-US" dirty="0" err="1"/>
              <a:t>instrumentului</a:t>
            </a:r>
            <a:r>
              <a:rPr lang="en-US" dirty="0"/>
              <a:t> sunt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de la </a:t>
            </a:r>
            <a:r>
              <a:rPr lang="en-US" dirty="0" err="1"/>
              <a:t>diferiți</a:t>
            </a:r>
            <a:r>
              <a:rPr lang="en-US" dirty="0"/>
              <a:t> </a:t>
            </a:r>
            <a:r>
              <a:rPr lang="en-US" dirty="0" err="1"/>
              <a:t>producători</a:t>
            </a:r>
            <a:r>
              <a:rPr lang="en-US" dirty="0"/>
              <a:t> de CRM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distribuitorii</a:t>
            </a:r>
            <a:r>
              <a:rPr lang="en-US" dirty="0"/>
              <a:t> lor </a:t>
            </a:r>
            <a:r>
              <a:rPr lang="en-US" dirty="0" err="1"/>
              <a:t>autorizați</a:t>
            </a:r>
            <a:r>
              <a:rPr lang="en-US" dirty="0"/>
              <a:t>.</a:t>
            </a:r>
          </a:p>
          <a:p>
            <a:r>
              <a:rPr lang="en-US" dirty="0"/>
              <a:t>CRM-urile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vină</a:t>
            </a:r>
            <a:r>
              <a:rPr lang="en-US" dirty="0"/>
              <a:t> cu un </a:t>
            </a:r>
            <a:r>
              <a:rPr lang="en-US" dirty="0" err="1"/>
              <a:t>certificat</a:t>
            </a:r>
            <a:r>
              <a:rPr lang="en-US" dirty="0"/>
              <a:t>,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rezume</a:t>
            </a:r>
            <a:r>
              <a:rPr lang="en-US" dirty="0"/>
              <a:t> </a:t>
            </a:r>
            <a:r>
              <a:rPr lang="en-US" dirty="0" err="1"/>
              <a:t>măsurandul</a:t>
            </a:r>
            <a:r>
              <a:rPr lang="en-US" dirty="0"/>
              <a:t>,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certificată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incertitudinea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, o </a:t>
            </a:r>
            <a:r>
              <a:rPr lang="en-US" dirty="0" err="1"/>
              <a:t>declarație</a:t>
            </a:r>
            <a:r>
              <a:rPr lang="en-US" dirty="0"/>
              <a:t> </a:t>
            </a:r>
            <a:r>
              <a:rPr lang="en-US" dirty="0" err="1"/>
              <a:t>referitoare</a:t>
            </a:r>
            <a:r>
              <a:rPr lang="en-US" dirty="0"/>
              <a:t> la </a:t>
            </a:r>
            <a:r>
              <a:rPr lang="en-US" dirty="0" err="1"/>
              <a:t>trasabilitatea</a:t>
            </a:r>
            <a:r>
              <a:rPr lang="en-US" dirty="0"/>
              <a:t> </a:t>
            </a:r>
            <a:r>
              <a:rPr lang="en-US" dirty="0" err="1"/>
              <a:t>metrologică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referință</a:t>
            </a:r>
            <a:r>
              <a:rPr lang="en-US" dirty="0"/>
              <a:t> la</a:t>
            </a:r>
          </a:p>
          <a:p>
            <a:r>
              <a:rPr lang="en-US" dirty="0" err="1"/>
              <a:t>metoda</a:t>
            </a:r>
            <a:r>
              <a:rPr lang="en-US" dirty="0"/>
              <a:t>(</a:t>
            </a:r>
            <a:r>
              <a:rPr lang="en-US" dirty="0" err="1"/>
              <a:t>ele</a:t>
            </a:r>
            <a:r>
              <a:rPr lang="en-US" dirty="0"/>
              <a:t>)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(e). Prin </a:t>
            </a:r>
            <a:r>
              <a:rPr lang="en-US" dirty="0" err="1"/>
              <a:t>urmare</a:t>
            </a:r>
            <a:r>
              <a:rPr lang="en-US" dirty="0"/>
              <a:t>, SE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calibrat</a:t>
            </a:r>
            <a:r>
              <a:rPr lang="en-US" dirty="0"/>
              <a:t> cu un CRM,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stabili</a:t>
            </a:r>
            <a:r>
              <a:rPr lang="en-US" dirty="0"/>
              <a:t> o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trasabilă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linie</a:t>
            </a:r>
            <a:r>
              <a:rPr lang="en-US" dirty="0"/>
              <a:t> a </a:t>
            </a:r>
            <a:r>
              <a:rPr lang="en-US" dirty="0" err="1"/>
              <a:t>grosimii</a:t>
            </a:r>
            <a:r>
              <a:rPr lang="en-US" dirty="0"/>
              <a:t>. O </a:t>
            </a:r>
            <a:r>
              <a:rPr lang="en-US" dirty="0" err="1"/>
              <a:t>incertitudine</a:t>
            </a:r>
            <a:r>
              <a:rPr lang="en-US" dirty="0"/>
              <a:t> </a:t>
            </a:r>
            <a:r>
              <a:rPr lang="en-US" dirty="0" err="1"/>
              <a:t>extinsă</a:t>
            </a:r>
            <a:r>
              <a:rPr lang="en-US" dirty="0"/>
              <a:t> (k = 2) de U(dox) = 0,4 nm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stabilită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echipamentul</a:t>
            </a:r>
            <a:r>
              <a:rPr lang="en-US" dirty="0"/>
              <a:t> </a:t>
            </a:r>
            <a:r>
              <a:rPr lang="en-US" dirty="0" err="1"/>
              <a:t>disponibil</a:t>
            </a:r>
            <a:r>
              <a:rPr lang="en-US" dirty="0"/>
              <a:t> (SE)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artefactele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. </a:t>
            </a:r>
            <a:r>
              <a:rPr lang="en-US" dirty="0" err="1"/>
              <a:t>Utilizatorul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repeta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de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dată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cerut</a:t>
            </a:r>
            <a:r>
              <a:rPr lang="en-US" dirty="0"/>
              <a:t> de </a:t>
            </a:r>
            <a:r>
              <a:rPr lang="en-US" dirty="0" err="1"/>
              <a:t>sistemul</a:t>
            </a:r>
            <a:r>
              <a:rPr lang="en-US" dirty="0"/>
              <a:t> de management al </a:t>
            </a:r>
            <a:r>
              <a:rPr lang="en-US" dirty="0" err="1"/>
              <a:t>calității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0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A7F27-22B4-0BAE-F5F1-DA7EF455A4BD}"/>
              </a:ext>
            </a:extLst>
          </p:cNvPr>
          <p:cNvSpPr txBox="1"/>
          <p:nvPr/>
        </p:nvSpPr>
        <p:spPr>
          <a:xfrm>
            <a:off x="428855" y="1408927"/>
            <a:ext cx="10822898" cy="454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concluzia acestui exemplu, trebuie reținute trei aspecte: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tehnică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măsurarea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grosimii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nanoscală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sarcină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măsurare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identifica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selecta cea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potrivită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măsurare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problemei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căutarea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configurației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adecvate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determinare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repetabilă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grosimii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exactitatea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este, de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asemenea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necesitând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absența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erorii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referință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aleasă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punctul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referință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ales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de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unități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implicând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necesitatea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trasabile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SI).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cazuri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materialele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referință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calibranți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control al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calității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ale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producătorilor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CRM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valoros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utilizare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calității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măsurarea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grosimii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PY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nanoscală</a:t>
            </a:r>
            <a:r>
              <a:rPr lang="es-PY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4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98C084-D7D6-9861-503E-569484B3B9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002060"/>
                </a:solidFill>
              </a:rPr>
              <a:t>Metrologie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pentru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analiza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dimensională</a:t>
            </a:r>
            <a:r>
              <a:rPr lang="en-US" sz="2400" b="1" dirty="0">
                <a:solidFill>
                  <a:srgbClr val="002060"/>
                </a:solidFill>
              </a:rPr>
              <a:t> a </a:t>
            </a:r>
            <a:r>
              <a:rPr lang="en-US" sz="2400" b="1" dirty="0" err="1">
                <a:solidFill>
                  <a:srgbClr val="002060"/>
                </a:solidFill>
              </a:rPr>
              <a:t>suprafeței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structurate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4BC73-99FA-9E8C-009C-437E3C916F32}"/>
              </a:ext>
            </a:extLst>
          </p:cNvPr>
          <p:cNvSpPr txBox="1"/>
          <p:nvPr/>
        </p:nvSpPr>
        <p:spPr>
          <a:xfrm>
            <a:off x="602105" y="1190763"/>
            <a:ext cx="109877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Probele</a:t>
            </a:r>
            <a:r>
              <a:rPr lang="en-US" dirty="0"/>
              <a:t> cu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structurate</a:t>
            </a:r>
            <a:r>
              <a:rPr lang="en-US" dirty="0"/>
              <a:t> ale </a:t>
            </a:r>
            <a:r>
              <a:rPr lang="en-US" dirty="0" err="1"/>
              <a:t>suprafeței</a:t>
            </a:r>
            <a:r>
              <a:rPr lang="en-US" dirty="0"/>
              <a:t> sunt </a:t>
            </a:r>
            <a:r>
              <a:rPr lang="en-US" dirty="0" err="1"/>
              <a:t>clasificate</a:t>
            </a:r>
            <a:r>
              <a:rPr lang="en-US" dirty="0"/>
              <a:t> ca </a:t>
            </a:r>
            <a:r>
              <a:rPr lang="en-US" dirty="0" err="1"/>
              <a:t>aparținând</a:t>
            </a:r>
            <a:r>
              <a:rPr lang="en-US" dirty="0"/>
              <a:t> </a:t>
            </a:r>
            <a:r>
              <a:rPr lang="en-US" dirty="0" err="1"/>
              <a:t>domeniului</a:t>
            </a:r>
            <a:r>
              <a:rPr lang="en-US" dirty="0"/>
              <a:t> </a:t>
            </a:r>
            <a:r>
              <a:rPr lang="en-US" dirty="0" err="1"/>
              <a:t>nanometrologiei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dimensiune</a:t>
            </a:r>
            <a:r>
              <a:rPr lang="en-US" dirty="0"/>
              <a:t> a </a:t>
            </a:r>
            <a:r>
              <a:rPr lang="en-US" dirty="0" err="1"/>
              <a:t>caracteristicii</a:t>
            </a:r>
            <a:r>
              <a:rPr lang="en-US" dirty="0"/>
              <a:t>,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de 100 nm.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structuri</a:t>
            </a:r>
            <a:r>
              <a:rPr lang="en-US" dirty="0"/>
              <a:t> fac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din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:</a:t>
            </a:r>
          </a:p>
          <a:p>
            <a:r>
              <a:rPr lang="en-US" b="1" dirty="0"/>
              <a:t>• </a:t>
            </a:r>
            <a:r>
              <a:rPr lang="en-US" b="1" dirty="0" err="1"/>
              <a:t>Semiconductori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circuite</a:t>
            </a:r>
            <a:r>
              <a:rPr lang="en-US" b="1" dirty="0"/>
              <a:t> integrate</a:t>
            </a:r>
          </a:p>
          <a:p>
            <a:r>
              <a:rPr lang="en-US" b="1" dirty="0"/>
              <a:t>• </a:t>
            </a:r>
            <a:r>
              <a:rPr lang="en-US" b="1" dirty="0" err="1"/>
              <a:t>Sisteme</a:t>
            </a:r>
            <a:r>
              <a:rPr lang="en-US" b="1" dirty="0"/>
              <a:t> </a:t>
            </a:r>
            <a:r>
              <a:rPr lang="en-US" b="1" dirty="0" err="1"/>
              <a:t>microelectromecanice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Dispozitive</a:t>
            </a:r>
            <a:r>
              <a:rPr lang="en-US" b="1" dirty="0"/>
              <a:t> </a:t>
            </a:r>
            <a:r>
              <a:rPr lang="en-US" b="1" dirty="0" err="1"/>
              <a:t>biomedicale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Dispozitive</a:t>
            </a:r>
            <a:r>
              <a:rPr lang="en-US" b="1" dirty="0"/>
              <a:t> </a:t>
            </a:r>
            <a:r>
              <a:rPr lang="en-US" b="1" dirty="0" err="1"/>
              <a:t>optice</a:t>
            </a:r>
            <a:endParaRPr lang="en-US" b="1" dirty="0"/>
          </a:p>
          <a:p>
            <a:endParaRPr lang="en-US" b="1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cazurile</a:t>
            </a:r>
            <a:r>
              <a:rPr lang="en-US" dirty="0"/>
              <a:t>,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obținerea</a:t>
            </a:r>
            <a:r>
              <a:rPr lang="en-US" dirty="0"/>
              <a:t> </a:t>
            </a:r>
            <a:r>
              <a:rPr lang="en-US" dirty="0" err="1"/>
              <a:t>funcționalității</a:t>
            </a:r>
            <a:r>
              <a:rPr lang="en-US" dirty="0"/>
              <a:t> </a:t>
            </a:r>
            <a:r>
              <a:rPr lang="en-US" dirty="0" err="1"/>
              <a:t>dorite</a:t>
            </a:r>
            <a:r>
              <a:rPr lang="en-US" dirty="0"/>
              <a:t>. O </a:t>
            </a:r>
            <a:r>
              <a:rPr lang="en-US" dirty="0" err="1"/>
              <a:t>modalitate</a:t>
            </a:r>
            <a:r>
              <a:rPr lang="en-US" dirty="0"/>
              <a:t> de a produce o </a:t>
            </a:r>
            <a:r>
              <a:rPr lang="en-US" dirty="0" err="1"/>
              <a:t>eșantion</a:t>
            </a:r>
            <a:r>
              <a:rPr lang="en-US" dirty="0"/>
              <a:t> </a:t>
            </a:r>
            <a:r>
              <a:rPr lang="en-US" dirty="0" err="1"/>
              <a:t>structurat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rezumată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urmează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mascare</a:t>
            </a:r>
            <a:r>
              <a:rPr lang="en-US" dirty="0"/>
              <a:t> (</a:t>
            </a:r>
            <a:r>
              <a:rPr lang="en-US" dirty="0" err="1"/>
              <a:t>gravare</a:t>
            </a:r>
            <a:r>
              <a:rPr lang="en-US" dirty="0"/>
              <a:t>),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prepararea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neuniforme</a:t>
            </a:r>
            <a:r>
              <a:rPr lang="en-US" dirty="0"/>
              <a:t> din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așezate</a:t>
            </a:r>
            <a:r>
              <a:rPr lang="en-US" dirty="0"/>
              <a:t> pe un </a:t>
            </a:r>
            <a:r>
              <a:rPr lang="en-US" dirty="0" err="1"/>
              <a:t>substrat</a:t>
            </a:r>
            <a:r>
              <a:rPr lang="en-US" dirty="0"/>
              <a:t>,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mască</a:t>
            </a:r>
            <a:r>
              <a:rPr lang="en-US" dirty="0"/>
              <a:t> de </a:t>
            </a:r>
            <a:r>
              <a:rPr lang="en-US" dirty="0" err="1"/>
              <a:t>gravare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etapă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gravare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de </a:t>
            </a:r>
            <a:r>
              <a:rPr lang="en-US" dirty="0" err="1"/>
              <a:t>obicei</a:t>
            </a:r>
            <a:r>
              <a:rPr lang="en-US" dirty="0"/>
              <a:t> un acid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o </a:t>
            </a:r>
            <a:r>
              <a:rPr lang="en-US" dirty="0" err="1"/>
              <a:t>plasmă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oxida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pulveriza</a:t>
            </a:r>
            <a:r>
              <a:rPr lang="en-US" dirty="0"/>
              <a:t> pe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măștii</a:t>
            </a:r>
            <a:r>
              <a:rPr lang="en-US" dirty="0"/>
              <a:t> de </a:t>
            </a:r>
            <a:r>
              <a:rPr lang="en-US" dirty="0" err="1"/>
              <a:t>gravare</a:t>
            </a:r>
            <a:r>
              <a:rPr lang="en-US" dirty="0"/>
              <a:t>, </a:t>
            </a:r>
            <a:r>
              <a:rPr lang="en-US" dirty="0" err="1"/>
              <a:t>transferând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 (CD) a</a:t>
            </a:r>
          </a:p>
          <a:p>
            <a:r>
              <a:rPr lang="en-US" dirty="0" err="1"/>
              <a:t>măștii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eșantionul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.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fizico-chimice</a:t>
            </a:r>
            <a:r>
              <a:rPr lang="en-US" dirty="0"/>
              <a:t> ale </a:t>
            </a:r>
            <a:r>
              <a:rPr lang="en-US" dirty="0" err="1"/>
              <a:t>straturilor</a:t>
            </a:r>
            <a:r>
              <a:rPr lang="en-US" dirty="0"/>
              <a:t> </a:t>
            </a:r>
            <a:r>
              <a:rPr lang="en-US" dirty="0" err="1"/>
              <a:t>măștii</a:t>
            </a:r>
            <a:r>
              <a:rPr lang="en-US" dirty="0"/>
              <a:t> de </a:t>
            </a:r>
            <a:r>
              <a:rPr lang="en-US" dirty="0" err="1"/>
              <a:t>gravare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de </a:t>
            </a:r>
            <a:r>
              <a:rPr lang="en-US" dirty="0" err="1"/>
              <a:t>gravare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sunt </a:t>
            </a:r>
            <a:r>
              <a:rPr lang="en-US" dirty="0" err="1"/>
              <a:t>factori</a:t>
            </a:r>
            <a:r>
              <a:rPr lang="en-US" dirty="0"/>
              <a:t> </a:t>
            </a:r>
            <a:r>
              <a:rPr lang="en-US" dirty="0" err="1"/>
              <a:t>importanți</a:t>
            </a:r>
            <a:r>
              <a:rPr lang="en-US" dirty="0"/>
              <a:t> care </a:t>
            </a:r>
            <a:r>
              <a:rPr lang="en-US" dirty="0" err="1"/>
              <a:t>determină</a:t>
            </a:r>
            <a:r>
              <a:rPr lang="en-US" dirty="0"/>
              <a:t> rata </a:t>
            </a:r>
            <a:r>
              <a:rPr lang="en-US" dirty="0" err="1"/>
              <a:t>finală</a:t>
            </a:r>
            <a:r>
              <a:rPr lang="en-US" dirty="0"/>
              <a:t> de </a:t>
            </a:r>
            <a:r>
              <a:rPr lang="en-US" dirty="0" err="1"/>
              <a:t>gravare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12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79266-B259-52F0-2740-C671AD6C2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2CAE0-AEA7-FFC0-7F9B-6AA2EFEA2505}"/>
              </a:ext>
            </a:extLst>
          </p:cNvPr>
          <p:cNvSpPr txBox="1"/>
          <p:nvPr/>
        </p:nvSpPr>
        <p:spPr>
          <a:xfrm>
            <a:off x="323529" y="1443841"/>
            <a:ext cx="1186847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fabrică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un control </a:t>
            </a:r>
            <a:r>
              <a:rPr lang="en-US" dirty="0" err="1"/>
              <a:t>mai</a:t>
            </a:r>
            <a:r>
              <a:rPr lang="en-US" dirty="0"/>
              <a:t> strict al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dimensionali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dificultățile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</a:t>
            </a:r>
            <a:r>
              <a:rPr lang="en-US" dirty="0" err="1"/>
              <a:t>cresc</a:t>
            </a:r>
            <a:r>
              <a:rPr lang="en-US" dirty="0"/>
              <a:t>.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tipici</a:t>
            </a:r>
            <a:r>
              <a:rPr lang="en-US" dirty="0"/>
              <a:t> care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măsurați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 sunt </a:t>
            </a:r>
            <a:r>
              <a:rPr lang="en-US" dirty="0" err="1"/>
              <a:t>înălțimea</a:t>
            </a:r>
            <a:r>
              <a:rPr lang="en-US" dirty="0"/>
              <a:t>, </a:t>
            </a:r>
            <a:r>
              <a:rPr lang="en-US" dirty="0" err="1"/>
              <a:t>lățimea</a:t>
            </a:r>
            <a:r>
              <a:rPr lang="en-US" dirty="0"/>
              <a:t>, </a:t>
            </a:r>
            <a:r>
              <a:rPr lang="en-US" dirty="0" err="1"/>
              <a:t>unghiul</a:t>
            </a:r>
            <a:r>
              <a:rPr lang="en-US" dirty="0"/>
              <a:t>, pasul (al </a:t>
            </a:r>
            <a:r>
              <a:rPr lang="en-US" dirty="0" err="1"/>
              <a:t>structurilor</a:t>
            </a:r>
            <a:r>
              <a:rPr lang="en-US" dirty="0"/>
              <a:t> </a:t>
            </a:r>
            <a:r>
              <a:rPr lang="en-US" dirty="0" err="1"/>
              <a:t>periodice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diametrul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al </a:t>
            </a:r>
            <a:r>
              <a:rPr lang="en-US" dirty="0" err="1"/>
              <a:t>particulelor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Mărimile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tratate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secțiune</a:t>
            </a:r>
            <a:r>
              <a:rPr lang="en-US" dirty="0"/>
              <a:t> sunt </a:t>
            </a:r>
            <a:r>
              <a:rPr lang="en-US" dirty="0" err="1"/>
              <a:t>dimensionale</a:t>
            </a:r>
            <a:r>
              <a:rPr lang="en-US" dirty="0"/>
              <a:t>.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structurilor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definesc</a:t>
            </a:r>
            <a:r>
              <a:rPr lang="en-US" dirty="0"/>
              <a:t> </a:t>
            </a:r>
            <a:r>
              <a:rPr lang="en-US" dirty="0" err="1"/>
              <a:t>comportamentul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al </a:t>
            </a:r>
            <a:r>
              <a:rPr lang="en-US" dirty="0" err="1"/>
              <a:t>întregului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-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 se pot </a:t>
            </a:r>
            <a:r>
              <a:rPr lang="en-US" dirty="0" err="1"/>
              <a:t>schimba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structurile</a:t>
            </a:r>
            <a:r>
              <a:rPr lang="en-US" dirty="0"/>
              <a:t> sunt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limită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dimensionale</a:t>
            </a:r>
            <a:r>
              <a:rPr lang="en-US" dirty="0"/>
              <a:t> sunt </a:t>
            </a:r>
            <a:r>
              <a:rPr lang="en-US" dirty="0" err="1"/>
              <a:t>necesare</a:t>
            </a:r>
            <a:r>
              <a:rPr lang="en-US" dirty="0"/>
              <a:t> ca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localizarea</a:t>
            </a:r>
            <a:r>
              <a:rPr lang="en-US" dirty="0"/>
              <a:t> </a:t>
            </a:r>
            <a:r>
              <a:rPr lang="en-US" dirty="0" err="1"/>
              <a:t>poziției</a:t>
            </a:r>
            <a:r>
              <a:rPr lang="en-US" dirty="0"/>
              <a:t> </a:t>
            </a:r>
            <a:r>
              <a:rPr lang="en-US" dirty="0" err="1"/>
              <a:t>oricăror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măsurate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chimice</a:t>
            </a:r>
            <a:r>
              <a:rPr lang="en-US" dirty="0"/>
              <a:t>). Alte </a:t>
            </a:r>
            <a:r>
              <a:rPr lang="en-US" dirty="0" err="1"/>
              <a:t>aspecte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, sunt la </a:t>
            </a:r>
            <a:r>
              <a:rPr lang="en-US" dirty="0" err="1"/>
              <a:t>fel</a:t>
            </a:r>
            <a:r>
              <a:rPr lang="en-US" dirty="0"/>
              <a:t> de </a:t>
            </a:r>
            <a:r>
              <a:rPr lang="en-US" dirty="0" err="1"/>
              <a:t>relevante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nu sunt </a:t>
            </a:r>
            <a:r>
              <a:rPr lang="en-US" dirty="0" err="1"/>
              <a:t>tratate</a:t>
            </a:r>
            <a:r>
              <a:rPr lang="en-US" dirty="0"/>
              <a:t> </a:t>
            </a:r>
            <a:r>
              <a:rPr lang="en-US" dirty="0" err="1"/>
              <a:t>aici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Intervalele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ale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,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metrologiei</a:t>
            </a:r>
            <a:r>
              <a:rPr lang="en-US" dirty="0"/>
              <a:t> </a:t>
            </a:r>
            <a:r>
              <a:rPr lang="en-US" dirty="0" err="1"/>
              <a:t>dimensionale</a:t>
            </a:r>
            <a:r>
              <a:rPr lang="en-US" dirty="0"/>
              <a:t>, sunt </a:t>
            </a:r>
            <a:r>
              <a:rPr lang="en-US" dirty="0" err="1"/>
              <a:t>ilustrate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3.2.1. Cu </a:t>
            </a:r>
            <a:r>
              <a:rPr lang="en-US" dirty="0" err="1"/>
              <a:t>cât</a:t>
            </a:r>
            <a:r>
              <a:rPr lang="en-US" dirty="0"/>
              <a:t> un instrument se </a:t>
            </a:r>
            <a:r>
              <a:rPr lang="en-US" dirty="0" err="1"/>
              <a:t>îndreaptă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colțul</a:t>
            </a:r>
            <a:r>
              <a:rPr lang="en-US" dirty="0"/>
              <a:t> din </a:t>
            </a:r>
            <a:r>
              <a:rPr lang="en-US" dirty="0" err="1"/>
              <a:t>stânga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al </a:t>
            </a:r>
            <a:r>
              <a:rPr lang="en-US" dirty="0" err="1"/>
              <a:t>graficului</a:t>
            </a:r>
            <a:r>
              <a:rPr lang="en-US" dirty="0"/>
              <a:t>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rezoluția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mare.</a:t>
            </a:r>
          </a:p>
          <a:p>
            <a:endParaRPr lang="en-US" dirty="0"/>
          </a:p>
          <a:p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la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nevoilor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activități</a:t>
            </a:r>
            <a:r>
              <a:rPr lang="en-US" dirty="0"/>
              <a:t> </a:t>
            </a:r>
            <a:r>
              <a:rPr lang="en-US" dirty="0" err="1"/>
              <a:t>viitoare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instrumentația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metodele</a:t>
            </a:r>
            <a:r>
              <a:rPr lang="en-US" dirty="0"/>
              <a:t> de nano-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grad de </a:t>
            </a:r>
            <a:r>
              <a:rPr lang="en-US" dirty="0" err="1"/>
              <a:t>acoperire</a:t>
            </a:r>
            <a:r>
              <a:rPr lang="en-US" dirty="0"/>
              <a:t> cu </a:t>
            </a:r>
            <a:r>
              <a:rPr lang="en-US" dirty="0" err="1"/>
              <a:t>standarde</a:t>
            </a:r>
            <a:r>
              <a:rPr lang="en-US" dirty="0"/>
              <a:t> de transfer </a:t>
            </a:r>
            <a:r>
              <a:rPr lang="en-US" dirty="0" err="1"/>
              <a:t>fizic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proceduri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uniform </a:t>
            </a:r>
            <a:r>
              <a:rPr lang="en-US" dirty="0" err="1"/>
              <a:t>convenite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sunt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la </a:t>
            </a:r>
            <a:r>
              <a:rPr lang="en-US" dirty="0" err="1"/>
              <a:t>scări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34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F4838-3FA2-E309-6811-87C9F6079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16" y="358562"/>
            <a:ext cx="7725364" cy="6140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F562D-C8AF-2C80-D220-39F1157AFD85}"/>
              </a:ext>
            </a:extLst>
          </p:cNvPr>
          <p:cNvSpPr txBox="1"/>
          <p:nvPr/>
        </p:nvSpPr>
        <p:spPr>
          <a:xfrm>
            <a:off x="513413" y="2413337"/>
            <a:ext cx="30692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3.2.1 Measurement techniques and their typical ranges in the lateral and vertical directions. The left and lower boundaries of the polygons show the typical resolution limits.</a:t>
            </a:r>
          </a:p>
        </p:txBody>
      </p:sp>
    </p:spTree>
    <p:extLst>
      <p:ext uri="{BB962C8B-B14F-4D97-AF65-F5344CB8AC3E}">
        <p14:creationId xmlns:p14="http://schemas.microsoft.com/office/powerpoint/2010/main" val="171194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F903D-94DD-FDB5-4B41-20297AB33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DC0B-E686-C57C-0840-30308223FDA1}"/>
              </a:ext>
            </a:extLst>
          </p:cNvPr>
          <p:cNvSpPr txBox="1"/>
          <p:nvPr/>
        </p:nvSpPr>
        <p:spPr>
          <a:xfrm>
            <a:off x="323529" y="1603951"/>
            <a:ext cx="1157319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microscoapele</a:t>
            </a:r>
            <a:r>
              <a:rPr lang="en-US" dirty="0"/>
              <a:t> </a:t>
            </a:r>
            <a:r>
              <a:rPr lang="en-US" dirty="0" err="1"/>
              <a:t>optice</a:t>
            </a:r>
            <a:r>
              <a:rPr lang="en-US" dirty="0"/>
              <a:t>, la </a:t>
            </a:r>
            <a:r>
              <a:rPr lang="en-US" dirty="0" err="1"/>
              <a:t>fel</a:t>
            </a:r>
            <a:r>
              <a:rPr lang="en-US" dirty="0"/>
              <a:t> ca </a:t>
            </a:r>
            <a:r>
              <a:rPr lang="en-US" dirty="0" err="1"/>
              <a:t>microscoapele</a:t>
            </a:r>
            <a:r>
              <a:rPr lang="en-US" dirty="0"/>
              <a:t> de </a:t>
            </a:r>
            <a:r>
              <a:rPr lang="en-US" dirty="0" err="1"/>
              <a:t>interferență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, </a:t>
            </a:r>
            <a:r>
              <a:rPr lang="en-US" dirty="0" err="1"/>
              <a:t>microscoapele</a:t>
            </a:r>
            <a:r>
              <a:rPr lang="en-US" dirty="0"/>
              <a:t> </a:t>
            </a:r>
            <a:r>
              <a:rPr lang="en-US" dirty="0" err="1"/>
              <a:t>confocale</a:t>
            </a:r>
            <a:r>
              <a:rPr lang="en-US" dirty="0"/>
              <a:t>, sunt </a:t>
            </a:r>
            <a:r>
              <a:rPr lang="en-US" dirty="0" err="1"/>
              <a:t>limitate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rezoluția</a:t>
            </a:r>
            <a:r>
              <a:rPr lang="en-US" dirty="0"/>
              <a:t> lor </a:t>
            </a:r>
            <a:r>
              <a:rPr lang="en-US" dirty="0" err="1"/>
              <a:t>laterală</a:t>
            </a:r>
            <a:r>
              <a:rPr lang="en-US" dirty="0"/>
              <a:t> de </a:t>
            </a:r>
            <a:r>
              <a:rPr lang="en-US" dirty="0" err="1"/>
              <a:t>limita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, </a:t>
            </a:r>
            <a:r>
              <a:rPr lang="en-US" dirty="0" err="1"/>
              <a:t>capacitățile</a:t>
            </a:r>
            <a:r>
              <a:rPr lang="en-US" dirty="0"/>
              <a:t> lor de </a:t>
            </a:r>
            <a:r>
              <a:rPr lang="en-US" dirty="0" err="1"/>
              <a:t>rezoluție</a:t>
            </a:r>
            <a:r>
              <a:rPr lang="en-US" dirty="0"/>
              <a:t> </a:t>
            </a:r>
            <a:r>
              <a:rPr lang="en-US" dirty="0" err="1"/>
              <a:t>verticală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fac ca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bine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interesante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nanometrologie</a:t>
            </a:r>
            <a:r>
              <a:rPr lang="en-US" dirty="0"/>
              <a:t>, </a:t>
            </a:r>
            <a:r>
              <a:rPr lang="en-US" dirty="0" err="1"/>
              <a:t>atâta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o </a:t>
            </a:r>
            <a:r>
              <a:rPr lang="en-US" dirty="0" err="1"/>
              <a:t>rezoluție</a:t>
            </a:r>
            <a:r>
              <a:rPr lang="en-US" dirty="0"/>
              <a:t> </a:t>
            </a:r>
            <a:r>
              <a:rPr lang="en-US" dirty="0" err="1"/>
              <a:t>laterală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mare. </a:t>
            </a:r>
            <a:r>
              <a:rPr lang="en-US" dirty="0" err="1"/>
              <a:t>Principalul</a:t>
            </a:r>
            <a:r>
              <a:rPr lang="en-US" dirty="0"/>
              <a:t> lor </a:t>
            </a:r>
            <a:r>
              <a:rPr lang="en-US" dirty="0" err="1"/>
              <a:t>avantaj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sunt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tehnicile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 tactile </a:t>
            </a:r>
            <a:r>
              <a:rPr lang="en-US" dirty="0" err="1"/>
              <a:t>și</a:t>
            </a:r>
            <a:r>
              <a:rPr lang="en-US" dirty="0"/>
              <a:t> permit </a:t>
            </a:r>
            <a:r>
              <a:rPr lang="en-US" dirty="0" err="1"/>
              <a:t>investigarea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secțiuni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de </a:t>
            </a:r>
            <a:r>
              <a:rPr lang="en-US" dirty="0" err="1"/>
              <a:t>suprafață</a:t>
            </a:r>
            <a:r>
              <a:rPr lang="en-US" dirty="0"/>
              <a:t>.</a:t>
            </a:r>
          </a:p>
          <a:p>
            <a:r>
              <a:rPr lang="en-US" dirty="0"/>
              <a:t>Pe de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</a:t>
            </a:r>
            <a:r>
              <a:rPr lang="en-US" dirty="0" err="1"/>
              <a:t>tehnicile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dimensionale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pe </a:t>
            </a:r>
            <a:r>
              <a:rPr lang="en-US" dirty="0" err="1"/>
              <a:t>suprafețe</a:t>
            </a:r>
            <a:r>
              <a:rPr lang="en-US" dirty="0"/>
              <a:t> [3.2.3]. O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integrală</a:t>
            </a:r>
            <a:r>
              <a:rPr lang="en-US" dirty="0"/>
              <a:t> </a:t>
            </a:r>
            <a:r>
              <a:rPr lang="en-US" dirty="0" err="1"/>
              <a:t>similară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calcularea</a:t>
            </a:r>
            <a:r>
              <a:rPr lang="en-US" dirty="0"/>
              <a:t> </a:t>
            </a:r>
            <a:r>
              <a:rPr lang="en-US" dirty="0" err="1"/>
              <a:t>mediei</a:t>
            </a:r>
            <a:r>
              <a:rPr lang="en-US" dirty="0"/>
              <a:t> pe o </a:t>
            </a:r>
            <a:r>
              <a:rPr lang="en-US" dirty="0" err="1"/>
              <a:t>suprafață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difractometria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scatterometria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modalități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ieftine</a:t>
            </a:r>
            <a:r>
              <a:rPr lang="en-US" dirty="0"/>
              <a:t> de a </a:t>
            </a:r>
            <a:r>
              <a:rPr lang="en-US" dirty="0" err="1"/>
              <a:t>determina</a:t>
            </a:r>
            <a:r>
              <a:rPr lang="en-US" dirty="0"/>
              <a:t> pasul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dimensionali</a:t>
            </a:r>
            <a:r>
              <a:rPr lang="en-US" dirty="0"/>
              <a:t> ai </a:t>
            </a:r>
            <a:r>
              <a:rPr lang="en-US" dirty="0" err="1"/>
              <a:t>structurilor</a:t>
            </a:r>
            <a:r>
              <a:rPr lang="en-US" dirty="0"/>
              <a:t> </a:t>
            </a:r>
            <a:r>
              <a:rPr lang="en-US" dirty="0" err="1"/>
              <a:t>periodice</a:t>
            </a:r>
            <a:r>
              <a:rPr lang="en-US" dirty="0"/>
              <a:t> cu o </a:t>
            </a:r>
            <a:r>
              <a:rPr lang="en-US" dirty="0" err="1"/>
              <a:t>rezoluție</a:t>
            </a:r>
            <a:r>
              <a:rPr lang="en-US" dirty="0"/>
              <a:t> </a:t>
            </a:r>
            <a:r>
              <a:rPr lang="en-US" dirty="0" err="1"/>
              <a:t>laterală</a:t>
            </a:r>
            <a:r>
              <a:rPr lang="en-US" dirty="0"/>
              <a:t> de </a:t>
            </a:r>
            <a:r>
              <a:rPr lang="en-US" dirty="0" err="1"/>
              <a:t>câțiva</a:t>
            </a:r>
            <a:r>
              <a:rPr lang="en-US" dirty="0"/>
              <a:t> </a:t>
            </a:r>
            <a:r>
              <a:rPr lang="en-US" dirty="0" err="1"/>
              <a:t>nanometri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scatterometria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calibrată</a:t>
            </a:r>
            <a:r>
              <a:rPr lang="en-US" dirty="0"/>
              <a:t>, are </a:t>
            </a:r>
            <a:r>
              <a:rPr lang="en-US" dirty="0" err="1"/>
              <a:t>avantajul</a:t>
            </a:r>
            <a:r>
              <a:rPr lang="en-US" dirty="0"/>
              <a:t> </a:t>
            </a:r>
            <a:r>
              <a:rPr lang="en-US" dirty="0" err="1"/>
              <a:t>suplimentar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tehnică</a:t>
            </a:r>
            <a:r>
              <a:rPr lang="en-US" dirty="0"/>
              <a:t> </a:t>
            </a:r>
            <a:r>
              <a:rPr lang="en-US" dirty="0" err="1"/>
              <a:t>nedistructivă</a:t>
            </a:r>
            <a:r>
              <a:rPr lang="en-US" dirty="0"/>
              <a:t> </a:t>
            </a:r>
            <a:r>
              <a:rPr lang="en-US" dirty="0" err="1"/>
              <a:t>capabilă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măsoare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adânci</a:t>
            </a:r>
            <a:r>
              <a:rPr lang="en-US" dirty="0"/>
              <a:t>, cu un pas mic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periodică</a:t>
            </a:r>
            <a:r>
              <a:rPr lang="en-US" dirty="0"/>
              <a:t> </a:t>
            </a:r>
            <a:r>
              <a:rPr lang="en-US" dirty="0" err="1"/>
              <a:t>încorporată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material.6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scatterometria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clasificată</a:t>
            </a:r>
            <a:r>
              <a:rPr lang="en-US" dirty="0"/>
              <a:t> ca o </a:t>
            </a:r>
            <a:r>
              <a:rPr lang="en-US" dirty="0" err="1"/>
              <a:t>tehnică</a:t>
            </a:r>
            <a:r>
              <a:rPr lang="en-US" dirty="0"/>
              <a:t> </a:t>
            </a:r>
            <a:r>
              <a:rPr lang="en-US" dirty="0" err="1"/>
              <a:t>neimagistică</a:t>
            </a:r>
            <a:r>
              <a:rPr lang="en-US" dirty="0"/>
              <a:t> care </a:t>
            </a:r>
            <a:r>
              <a:rPr lang="en-US" dirty="0" err="1"/>
              <a:t>găsește</a:t>
            </a:r>
            <a:r>
              <a:rPr lang="en-US" dirty="0"/>
              <a:t>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model </a:t>
            </a:r>
            <a:r>
              <a:rPr lang="en-US" dirty="0" err="1"/>
              <a:t>matematic</a:t>
            </a:r>
            <a:r>
              <a:rPr lang="en-US" dirty="0"/>
              <a:t> al </a:t>
            </a:r>
            <a:r>
              <a:rPr lang="en-US" dirty="0" err="1"/>
              <a:t>structurii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o  </a:t>
            </a:r>
            <a:r>
              <a:rPr lang="en-US" dirty="0" err="1"/>
              <a:t>procedură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potrivire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date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calculate (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).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procedură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potrivire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informatice</a:t>
            </a:r>
            <a:r>
              <a:rPr lang="en-US" dirty="0"/>
              <a:t> </a:t>
            </a:r>
            <a:r>
              <a:rPr lang="en-US" dirty="0" err="1"/>
              <a:t>puternice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.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, </a:t>
            </a:r>
            <a:r>
              <a:rPr lang="en-US" dirty="0" err="1"/>
              <a:t>scatterometria</a:t>
            </a:r>
            <a:r>
              <a:rPr lang="en-US" dirty="0"/>
              <a:t> se </a:t>
            </a:r>
            <a:r>
              <a:rPr lang="en-US" dirty="0" err="1"/>
              <a:t>aplică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nanometrologiei</a:t>
            </a:r>
            <a:r>
              <a:rPr lang="en-US" dirty="0"/>
              <a:t> </a:t>
            </a:r>
            <a:r>
              <a:rPr lang="en-US" dirty="0" err="1"/>
              <a:t>structurilor</a:t>
            </a:r>
            <a:r>
              <a:rPr lang="en-US" dirty="0"/>
              <a:t> simple.</a:t>
            </a:r>
          </a:p>
        </p:txBody>
      </p:sp>
    </p:spTree>
    <p:extLst>
      <p:ext uri="{BB962C8B-B14F-4D97-AF65-F5344CB8AC3E}">
        <p14:creationId xmlns:p14="http://schemas.microsoft.com/office/powerpoint/2010/main" val="133360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108968-170C-3804-43C4-3C615B2BB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D7C48-EFBE-2329-41FF-63F031BBA2A6}"/>
              </a:ext>
            </a:extLst>
          </p:cNvPr>
          <p:cNvSpPr txBox="1"/>
          <p:nvPr/>
        </p:nvSpPr>
        <p:spPr>
          <a:xfrm>
            <a:off x="779489" y="1452134"/>
            <a:ext cx="104181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Microscopul</a:t>
            </a:r>
            <a:r>
              <a:rPr lang="en-US" dirty="0"/>
              <a:t> electronic cu </a:t>
            </a:r>
            <a:r>
              <a:rPr lang="en-US" dirty="0" err="1"/>
              <a:t>scanare</a:t>
            </a:r>
            <a:r>
              <a:rPr lang="en-US" dirty="0"/>
              <a:t> (SEM) </a:t>
            </a:r>
            <a:r>
              <a:rPr lang="en-US" dirty="0" err="1"/>
              <a:t>este</a:t>
            </a:r>
            <a:r>
              <a:rPr lang="en-US" dirty="0"/>
              <a:t> un alt instrument </a:t>
            </a:r>
            <a:r>
              <a:rPr lang="en-US" dirty="0" err="1"/>
              <a:t>versatil</a:t>
            </a:r>
            <a:r>
              <a:rPr lang="en-US" dirty="0"/>
              <a:t>, cu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măriri</a:t>
            </a:r>
            <a:r>
              <a:rPr lang="en-US" dirty="0"/>
              <a:t> [3.2.4]. Cele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 </a:t>
            </a:r>
            <a:r>
              <a:rPr lang="en-US" dirty="0" err="1"/>
              <a:t>progrese</a:t>
            </a:r>
            <a:r>
              <a:rPr lang="en-US" dirty="0"/>
              <a:t> </a:t>
            </a:r>
            <a:r>
              <a:rPr lang="en-US" dirty="0" err="1"/>
              <a:t>tehnologice</a:t>
            </a:r>
            <a:r>
              <a:rPr lang="en-US" dirty="0"/>
              <a:t> permit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imagistica</a:t>
            </a:r>
            <a:r>
              <a:rPr lang="en-US" dirty="0"/>
              <a:t> cu </a:t>
            </a:r>
            <a:r>
              <a:rPr lang="en-US" dirty="0" err="1"/>
              <a:t>rezoluție</a:t>
            </a:r>
            <a:r>
              <a:rPr lang="en-US" dirty="0"/>
              <a:t> </a:t>
            </a:r>
            <a:r>
              <a:rPr lang="en-US" dirty="0" err="1"/>
              <a:t>laterală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o </a:t>
            </a:r>
            <a:r>
              <a:rPr lang="en-US" dirty="0" err="1"/>
              <a:t>rezoluție</a:t>
            </a:r>
            <a:r>
              <a:rPr lang="en-US" dirty="0"/>
              <a:t> sub-nm. </a:t>
            </a:r>
          </a:p>
          <a:p>
            <a:endParaRPr lang="en-US" dirty="0"/>
          </a:p>
          <a:p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SEM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detecție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secundari</a:t>
            </a:r>
            <a:r>
              <a:rPr lang="en-US" dirty="0"/>
              <a:t> (SE) are ca </a:t>
            </a:r>
            <a:r>
              <a:rPr lang="en-US" dirty="0" err="1"/>
              <a:t>rezultat</a:t>
            </a:r>
            <a:r>
              <a:rPr lang="en-US" dirty="0"/>
              <a:t> un contrast </a:t>
            </a:r>
            <a:r>
              <a:rPr lang="en-US" dirty="0" err="1"/>
              <a:t>morfologic</a:t>
            </a:r>
            <a:r>
              <a:rPr lang="en-US" dirty="0"/>
              <a:t> cu o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puternică</a:t>
            </a:r>
            <a:r>
              <a:rPr lang="en-US" dirty="0"/>
              <a:t> la </a:t>
            </a:r>
            <a:r>
              <a:rPr lang="en-US" dirty="0" err="1"/>
              <a:t>pantă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dimensională</a:t>
            </a:r>
            <a:r>
              <a:rPr lang="en-US" dirty="0"/>
              <a:t> </a:t>
            </a:r>
            <a:r>
              <a:rPr lang="en-US" dirty="0" err="1"/>
              <a:t>laterală</a:t>
            </a:r>
            <a:r>
              <a:rPr lang="en-US" dirty="0"/>
              <a:t> 2D, </a:t>
            </a:r>
            <a:r>
              <a:rPr lang="en-US" dirty="0" err="1"/>
              <a:t>accesul</a:t>
            </a:r>
            <a:r>
              <a:rPr lang="en-US" dirty="0"/>
              <a:t> la </a:t>
            </a:r>
            <a:r>
              <a:rPr lang="en-US" dirty="0" err="1"/>
              <a:t>informațiile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</a:t>
            </a:r>
            <a:r>
              <a:rPr lang="en-US" dirty="0"/>
              <a:t> la </a:t>
            </a:r>
            <a:r>
              <a:rPr lang="en-US" dirty="0" err="1"/>
              <a:t>secționarea</a:t>
            </a:r>
            <a:r>
              <a:rPr lang="en-US" dirty="0"/>
              <a:t> </a:t>
            </a:r>
            <a:r>
              <a:rPr lang="en-US" dirty="0" err="1"/>
              <a:t>transversală</a:t>
            </a:r>
            <a:r>
              <a:rPr lang="en-US" dirty="0"/>
              <a:t> (</a:t>
            </a:r>
            <a:r>
              <a:rPr lang="en-US" dirty="0" err="1"/>
              <a:t>adică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distructivă</a:t>
            </a:r>
            <a:r>
              <a:rPr lang="en-US" dirty="0"/>
              <a:t> a </a:t>
            </a:r>
            <a:r>
              <a:rPr lang="en-US" dirty="0" err="1"/>
              <a:t>probei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tehnologia</a:t>
            </a:r>
            <a:r>
              <a:rPr lang="en-US" dirty="0"/>
              <a:t> </a:t>
            </a:r>
            <a:r>
              <a:rPr lang="en-US" dirty="0" err="1"/>
              <a:t>fasciculului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focalizat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vizualizarea</a:t>
            </a:r>
            <a:r>
              <a:rPr lang="en-US" dirty="0"/>
              <a:t> cu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unghiuri</a:t>
            </a:r>
            <a:r>
              <a:rPr lang="en-US" dirty="0"/>
              <a:t> de </a:t>
            </a:r>
            <a:r>
              <a:rPr lang="en-US" dirty="0" err="1"/>
              <a:t>înclinare</a:t>
            </a:r>
            <a:r>
              <a:rPr lang="en-US" dirty="0"/>
              <a:t>. </a:t>
            </a:r>
            <a:r>
              <a:rPr lang="en-US" dirty="0" err="1"/>
              <a:t>Capacitatea</a:t>
            </a:r>
            <a:r>
              <a:rPr lang="en-US" dirty="0"/>
              <a:t> SEM de a </a:t>
            </a:r>
            <a:r>
              <a:rPr lang="en-US" dirty="0" err="1"/>
              <a:t>mări</a:t>
            </a:r>
            <a:r>
              <a:rPr lang="en-US" dirty="0"/>
              <a:t> de la </a:t>
            </a:r>
            <a:r>
              <a:rPr lang="en-US" dirty="0" err="1"/>
              <a:t>scara</a:t>
            </a:r>
            <a:r>
              <a:rPr lang="en-US" dirty="0"/>
              <a:t> </a:t>
            </a:r>
            <a:r>
              <a:rPr lang="en-US" dirty="0" err="1"/>
              <a:t>milimetrică</a:t>
            </a:r>
            <a:r>
              <a:rPr lang="en-US" dirty="0"/>
              <a:t> la </a:t>
            </a:r>
            <a:r>
              <a:rPr lang="en-US" dirty="0" err="1"/>
              <a:t>nanoscală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valoroase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morfologie</a:t>
            </a:r>
            <a:r>
              <a:rPr lang="en-US" dirty="0"/>
              <a:t> pe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mare. </a:t>
            </a:r>
          </a:p>
          <a:p>
            <a:endParaRPr lang="en-US" dirty="0"/>
          </a:p>
          <a:p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dificultăților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înălțimii</a:t>
            </a:r>
            <a:r>
              <a:rPr lang="en-US" dirty="0"/>
              <a:t>, SEM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dimensiunilor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 ale </a:t>
            </a:r>
            <a:r>
              <a:rPr lang="en-US" dirty="0" err="1"/>
              <a:t>structurilor</a:t>
            </a:r>
            <a:r>
              <a:rPr lang="en-US" dirty="0"/>
              <a:t> </a:t>
            </a:r>
            <a:r>
              <a:rPr lang="en-US" dirty="0" err="1"/>
              <a:t>laterale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dimensională</a:t>
            </a:r>
            <a:r>
              <a:rPr lang="en-US" dirty="0"/>
              <a:t> 3D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185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20979-B8DF-94A5-1965-D0375BEFF653}"/>
              </a:ext>
            </a:extLst>
          </p:cNvPr>
          <p:cNvSpPr txBox="1"/>
          <p:nvPr/>
        </p:nvSpPr>
        <p:spPr>
          <a:xfrm>
            <a:off x="309401" y="319103"/>
            <a:ext cx="1157319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tehnicilor</a:t>
            </a:r>
            <a:r>
              <a:rPr lang="en-US" dirty="0"/>
              <a:t> tactile (</a:t>
            </a:r>
            <a:r>
              <a:rPr lang="en-US" dirty="0" err="1"/>
              <a:t>tehnici</a:t>
            </a:r>
            <a:r>
              <a:rPr lang="en-US" dirty="0"/>
              <a:t> cu sonde </a:t>
            </a:r>
            <a:r>
              <a:rPr lang="en-US" dirty="0" err="1"/>
              <a:t>mecanice</a:t>
            </a:r>
            <a:r>
              <a:rPr lang="en-US" dirty="0"/>
              <a:t> precum </a:t>
            </a:r>
            <a:r>
              <a:rPr lang="en-US" dirty="0" err="1"/>
              <a:t>microscopia</a:t>
            </a:r>
            <a:r>
              <a:rPr lang="en-US" dirty="0"/>
              <a:t> cu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atomică</a:t>
            </a:r>
            <a:r>
              <a:rPr lang="en-US" dirty="0"/>
              <a:t> (AFM)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profilometria</a:t>
            </a:r>
            <a:r>
              <a:rPr lang="en-US" dirty="0"/>
              <a:t>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nanometrologie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mare </a:t>
            </a:r>
            <a:r>
              <a:rPr lang="en-US" dirty="0" err="1"/>
              <a:t>măsură</a:t>
            </a:r>
            <a:r>
              <a:rPr lang="en-US" dirty="0"/>
              <a:t> de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artefactului</a:t>
            </a:r>
            <a:r>
              <a:rPr lang="en-US" dirty="0"/>
              <a:t> </a:t>
            </a:r>
            <a:r>
              <a:rPr lang="en-US" dirty="0" err="1"/>
              <a:t>măsurat</a:t>
            </a:r>
            <a:r>
              <a:rPr lang="en-US" dirty="0"/>
              <a:t>, de raza </a:t>
            </a:r>
            <a:r>
              <a:rPr lang="en-US" dirty="0" err="1"/>
              <a:t>stylusului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vârfului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forța</a:t>
            </a:r>
            <a:r>
              <a:rPr lang="en-US" dirty="0"/>
              <a:t> </a:t>
            </a:r>
            <a:r>
              <a:rPr lang="en-US" dirty="0" err="1"/>
              <a:t>aplicată</a:t>
            </a:r>
            <a:r>
              <a:rPr lang="en-US" dirty="0"/>
              <a:t> la </a:t>
            </a:r>
            <a:r>
              <a:rPr lang="en-US" dirty="0" err="1"/>
              <a:t>scanarea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[3.2.5].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profilometria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o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mare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vârfuri</a:t>
            </a:r>
            <a:r>
              <a:rPr lang="en-US" dirty="0"/>
              <a:t> cu raze de </a:t>
            </a:r>
            <a:r>
              <a:rPr lang="en-US" dirty="0" err="1"/>
              <a:t>câțiva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micrometri</a:t>
            </a:r>
            <a:r>
              <a:rPr lang="en-US" dirty="0"/>
              <a:t>, nu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nanostructurilor</a:t>
            </a:r>
            <a:r>
              <a:rPr lang="en-US" dirty="0"/>
              <a:t>. Pe de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AFM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nanometrologie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aplică</a:t>
            </a:r>
            <a:r>
              <a:rPr lang="en-US" dirty="0"/>
              <a:t> o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vârful</a:t>
            </a:r>
            <a:r>
              <a:rPr lang="en-US" dirty="0"/>
              <a:t> </a:t>
            </a:r>
            <a:r>
              <a:rPr lang="en-US" dirty="0" err="1"/>
              <a:t>vârfului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15 nm). Gama </a:t>
            </a:r>
            <a:r>
              <a:rPr lang="en-US" dirty="0" err="1"/>
              <a:t>dinamică</a:t>
            </a:r>
            <a:r>
              <a:rPr lang="en-US" dirty="0"/>
              <a:t> a AFM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un </a:t>
            </a:r>
            <a:r>
              <a:rPr lang="en-US" dirty="0" err="1"/>
              <a:t>microscop</a:t>
            </a:r>
            <a:r>
              <a:rPr lang="en-US" dirty="0"/>
              <a:t> optic auxiliar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localiza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de </a:t>
            </a:r>
            <a:r>
              <a:rPr lang="en-US" dirty="0" err="1"/>
              <a:t>interes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intervalele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 sunt </a:t>
            </a:r>
            <a:r>
              <a:rPr lang="en-US" dirty="0" err="1"/>
              <a:t>în</a:t>
            </a:r>
            <a:r>
              <a:rPr lang="en-US" dirty="0"/>
              <a:t> mare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limitate</a:t>
            </a:r>
            <a:r>
              <a:rPr lang="en-US" dirty="0"/>
              <a:t> la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microscopice</a:t>
            </a:r>
            <a:r>
              <a:rPr lang="en-US" dirty="0"/>
              <a:t>. Este un </a:t>
            </a:r>
            <a:r>
              <a:rPr lang="en-US" dirty="0" err="1"/>
              <a:t>citat</a:t>
            </a:r>
            <a:r>
              <a:rPr lang="en-US" dirty="0"/>
              <a:t> popular care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AFM-urile </a:t>
            </a:r>
            <a:r>
              <a:rPr lang="en-US" dirty="0" err="1"/>
              <a:t>furnizează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„2½D” de la </a:t>
            </a:r>
            <a:r>
              <a:rPr lang="en-US" dirty="0" err="1"/>
              <a:t>suprafață</a:t>
            </a:r>
            <a:r>
              <a:rPr lang="en-US" dirty="0"/>
              <a:t>: </a:t>
            </a:r>
            <a:r>
              <a:rPr lang="en-US" dirty="0" err="1"/>
              <a:t>informațiile</a:t>
            </a:r>
            <a:r>
              <a:rPr lang="en-US" dirty="0"/>
              <a:t> pot fi </a:t>
            </a:r>
            <a:r>
              <a:rPr lang="en-US" dirty="0" err="1"/>
              <a:t>obținute</a:t>
            </a:r>
            <a:r>
              <a:rPr lang="en-US" dirty="0"/>
              <a:t> din zone X-Y </a:t>
            </a:r>
            <a:r>
              <a:rPr lang="en-US" dirty="0" err="1"/>
              <a:t>mari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sunt </a:t>
            </a:r>
            <a:r>
              <a:rPr lang="en-US" dirty="0" err="1"/>
              <a:t>limitate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 </a:t>
            </a:r>
            <a:r>
              <a:rPr lang="en-US" dirty="0" err="1"/>
              <a:t>treia</a:t>
            </a:r>
            <a:r>
              <a:rPr lang="en-US" dirty="0"/>
              <a:t> </a:t>
            </a:r>
            <a:r>
              <a:rPr lang="en-US" dirty="0" err="1"/>
              <a:t>dimensiune</a:t>
            </a:r>
            <a:r>
              <a:rPr lang="en-US" dirty="0"/>
              <a:t>,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interval vertical </a:t>
            </a:r>
            <a:r>
              <a:rPr lang="en-US" dirty="0" err="1"/>
              <a:t>limitat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10 µm. </a:t>
            </a:r>
          </a:p>
          <a:p>
            <a:r>
              <a:rPr lang="en-US" dirty="0"/>
              <a:t>Prin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măsurătorile</a:t>
            </a:r>
            <a:r>
              <a:rPr lang="en-US" dirty="0"/>
              <a:t> AFM sunt </a:t>
            </a:r>
            <a:r>
              <a:rPr lang="en-US" dirty="0" err="1"/>
              <a:t>limitate</a:t>
            </a:r>
            <a:r>
              <a:rPr lang="en-US" dirty="0"/>
              <a:t> la </a:t>
            </a:r>
            <a:r>
              <a:rPr lang="en-US" dirty="0" err="1"/>
              <a:t>obiecte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plane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lor de a studia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înguste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plus de forma </a:t>
            </a:r>
            <a:r>
              <a:rPr lang="en-US" dirty="0" err="1"/>
              <a:t>vârfului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intervalul</a:t>
            </a:r>
            <a:r>
              <a:rPr lang="en-US" dirty="0"/>
              <a:t> </a:t>
            </a:r>
            <a:r>
              <a:rPr lang="en-US" dirty="0" err="1"/>
              <a:t>dinamic</a:t>
            </a:r>
            <a:r>
              <a:rPr lang="en-US" dirty="0"/>
              <a:t>, </a:t>
            </a:r>
            <a:r>
              <a:rPr lang="en-US" dirty="0" err="1"/>
              <a:t>vârful</a:t>
            </a:r>
            <a:r>
              <a:rPr lang="en-US" dirty="0"/>
              <a:t> AFM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scana</a:t>
            </a:r>
            <a:r>
              <a:rPr lang="en-US" dirty="0"/>
              <a:t>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cu o </a:t>
            </a:r>
            <a:r>
              <a:rPr lang="en-US" dirty="0" err="1"/>
              <a:t>rezoluție</a:t>
            </a:r>
            <a:r>
              <a:rPr lang="en-US" dirty="0"/>
              <a:t> </a:t>
            </a:r>
            <a:r>
              <a:rPr lang="en-US" dirty="0" err="1"/>
              <a:t>subnanometrică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imagini</a:t>
            </a:r>
            <a:r>
              <a:rPr lang="en-US" dirty="0"/>
              <a:t> </a:t>
            </a:r>
            <a:r>
              <a:rPr lang="en-US" dirty="0" err="1"/>
              <a:t>topografice</a:t>
            </a:r>
            <a:r>
              <a:rPr lang="en-US" dirty="0"/>
              <a:t> ale </a:t>
            </a:r>
            <a:r>
              <a:rPr lang="en-US" dirty="0" err="1"/>
              <a:t>suprafeței</a:t>
            </a:r>
            <a:r>
              <a:rPr lang="en-US" dirty="0"/>
              <a:t>.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dimensionali</a:t>
            </a:r>
            <a:r>
              <a:rPr lang="en-US" dirty="0"/>
              <a:t> </a:t>
            </a:r>
            <a:r>
              <a:rPr lang="en-US" dirty="0" err="1"/>
              <a:t>deduși</a:t>
            </a:r>
            <a:r>
              <a:rPr lang="en-US" dirty="0"/>
              <a:t> din </a:t>
            </a:r>
            <a:r>
              <a:rPr lang="en-US" dirty="0" err="1"/>
              <a:t>imagini</a:t>
            </a:r>
            <a:r>
              <a:rPr lang="en-US" dirty="0"/>
              <a:t> </a:t>
            </a:r>
            <a:r>
              <a:rPr lang="en-US" dirty="0" err="1"/>
              <a:t>depind</a:t>
            </a:r>
            <a:r>
              <a:rPr lang="en-US" dirty="0"/>
              <a:t> de „forma </a:t>
            </a:r>
            <a:r>
              <a:rPr lang="en-US" dirty="0" err="1"/>
              <a:t>efectivă</a:t>
            </a:r>
            <a:r>
              <a:rPr lang="en-US" dirty="0"/>
              <a:t> a </a:t>
            </a:r>
            <a:r>
              <a:rPr lang="en-US" dirty="0" err="1"/>
              <a:t>vârfului</a:t>
            </a:r>
            <a:r>
              <a:rPr lang="en-US" dirty="0"/>
              <a:t>”,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definită</a:t>
            </a:r>
            <a:r>
              <a:rPr lang="en-US" dirty="0"/>
              <a:t> de </a:t>
            </a:r>
            <a:r>
              <a:rPr lang="en-US" dirty="0" err="1"/>
              <a:t>geometria</a:t>
            </a:r>
            <a:r>
              <a:rPr lang="en-US" dirty="0"/>
              <a:t> </a:t>
            </a:r>
            <a:r>
              <a:rPr lang="en-US" dirty="0" err="1"/>
              <a:t>vârfului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de </a:t>
            </a:r>
            <a:r>
              <a:rPr lang="en-US" dirty="0" err="1"/>
              <a:t>parametrii</a:t>
            </a:r>
            <a:r>
              <a:rPr lang="en-US" dirty="0"/>
              <a:t> de control al feedback-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interacțiunile</a:t>
            </a:r>
            <a:r>
              <a:rPr lang="en-US" dirty="0"/>
              <a:t> </a:t>
            </a:r>
            <a:r>
              <a:rPr lang="en-US" dirty="0" err="1"/>
              <a:t>vârf-suprafață</a:t>
            </a:r>
            <a:r>
              <a:rPr lang="en-US" dirty="0"/>
              <a:t>: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eșantionului</a:t>
            </a:r>
            <a:r>
              <a:rPr lang="en-US" dirty="0"/>
              <a:t> </a:t>
            </a:r>
            <a:r>
              <a:rPr lang="en-US" dirty="0" err="1"/>
              <a:t>observate</a:t>
            </a:r>
            <a:r>
              <a:rPr lang="en-US" dirty="0"/>
              <a:t> pe </a:t>
            </a:r>
            <a:r>
              <a:rPr lang="en-US" dirty="0" err="1"/>
              <a:t>imaginea</a:t>
            </a:r>
            <a:r>
              <a:rPr lang="en-US" dirty="0"/>
              <a:t> AFM sunt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convoluții</a:t>
            </a:r>
            <a:r>
              <a:rPr lang="en-US" dirty="0"/>
              <a:t> a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/>
              <a:t>vârfului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/>
              <a:t>caracteristicii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a </a:t>
            </a:r>
            <a:r>
              <a:rPr lang="en-US" dirty="0" err="1"/>
              <a:t>eșantionului</a:t>
            </a:r>
            <a:r>
              <a:rPr lang="en-US" dirty="0"/>
              <a:t>, </a:t>
            </a:r>
            <a:r>
              <a:rPr lang="en-US" dirty="0" err="1"/>
              <a:t>modificată</a:t>
            </a:r>
            <a:r>
              <a:rPr lang="en-US" dirty="0"/>
              <a:t> de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sondă-eșantion</a:t>
            </a:r>
            <a:r>
              <a:rPr lang="en-US" dirty="0"/>
              <a:t>. S-au </a:t>
            </a:r>
            <a:r>
              <a:rPr lang="en-US" dirty="0" err="1"/>
              <a:t>depus</a:t>
            </a:r>
            <a:r>
              <a:rPr lang="en-US" dirty="0"/>
              <a:t> </a:t>
            </a:r>
            <a:r>
              <a:rPr lang="en-US" dirty="0" err="1"/>
              <a:t>eforturi</a:t>
            </a:r>
            <a:r>
              <a:rPr lang="en-US" dirty="0"/>
              <a:t> </a:t>
            </a:r>
            <a:r>
              <a:rPr lang="en-US" dirty="0" err="1"/>
              <a:t>matematice</a:t>
            </a:r>
            <a:r>
              <a:rPr lang="en-US" dirty="0"/>
              <a:t> </a:t>
            </a:r>
            <a:r>
              <a:rPr lang="en-US" dirty="0" err="1"/>
              <a:t>considerabile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forma </a:t>
            </a:r>
            <a:r>
              <a:rPr lang="en-US" dirty="0" err="1"/>
              <a:t>precisă</a:t>
            </a:r>
            <a:r>
              <a:rPr lang="en-US" dirty="0"/>
              <a:t> a </a:t>
            </a:r>
            <a:r>
              <a:rPr lang="en-US" dirty="0" err="1"/>
              <a:t>vârfului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scanarea</a:t>
            </a:r>
            <a:r>
              <a:rPr lang="en-US" dirty="0"/>
              <a:t> </a:t>
            </a:r>
            <a:r>
              <a:rPr lang="en-US" dirty="0" err="1"/>
              <a:t>probelor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deconvoluția</a:t>
            </a:r>
            <a:r>
              <a:rPr lang="en-US" dirty="0"/>
              <a:t> </a:t>
            </a:r>
            <a:r>
              <a:rPr lang="en-US" dirty="0" err="1"/>
              <a:t>vârfului</a:t>
            </a:r>
            <a:r>
              <a:rPr lang="en-US" dirty="0"/>
              <a:t> [3.2.6]. </a:t>
            </a:r>
          </a:p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ale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raza </a:t>
            </a:r>
            <a:r>
              <a:rPr lang="en-US" dirty="0" err="1"/>
              <a:t>vârfului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obținerea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dimensionali</a:t>
            </a:r>
            <a:r>
              <a:rPr lang="en-US" dirty="0"/>
              <a:t> </a:t>
            </a:r>
            <a:r>
              <a:rPr lang="en-US" dirty="0" err="1"/>
              <a:t>corecți</a:t>
            </a:r>
            <a:r>
              <a:rPr lang="en-US" dirty="0"/>
              <a:t> din imagine.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, AFM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principalul</a:t>
            </a:r>
            <a:r>
              <a:rPr lang="en-US" dirty="0"/>
              <a:t> instrument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nanometrologia</a:t>
            </a:r>
            <a:r>
              <a:rPr lang="en-US" dirty="0"/>
              <a:t> </a:t>
            </a:r>
            <a:r>
              <a:rPr lang="en-US" dirty="0" err="1"/>
              <a:t>dimensională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structurilor</a:t>
            </a:r>
            <a:r>
              <a:rPr lang="en-US" dirty="0"/>
              <a:t> care nu sunt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adânci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prea</a:t>
            </a:r>
            <a:r>
              <a:rPr lang="en-US" dirty="0"/>
              <a:t> fin </a:t>
            </a:r>
            <a:r>
              <a:rPr lang="en-US" dirty="0" err="1"/>
              <a:t>spațiate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86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2A058-83FE-BB10-0F50-AEC6EC6B6804}"/>
              </a:ext>
            </a:extLst>
          </p:cNvPr>
          <p:cNvSpPr txBox="1"/>
          <p:nvPr/>
        </p:nvSpPr>
        <p:spPr>
          <a:xfrm>
            <a:off x="338519" y="681737"/>
            <a:ext cx="110989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microscopia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 de </a:t>
            </a:r>
            <a:r>
              <a:rPr lang="en-US" dirty="0" err="1"/>
              <a:t>transmisie</a:t>
            </a:r>
            <a:r>
              <a:rPr lang="en-US" dirty="0"/>
              <a:t> (TEM)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menționată</a:t>
            </a:r>
            <a:r>
              <a:rPr lang="en-US" dirty="0"/>
              <a:t> [3.2.7],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singura</a:t>
            </a:r>
            <a:r>
              <a:rPr lang="en-US" dirty="0"/>
              <a:t> </a:t>
            </a:r>
            <a:r>
              <a:rPr lang="en-US" dirty="0" err="1"/>
              <a:t>tehnică</a:t>
            </a:r>
            <a:r>
              <a:rPr lang="en-US" dirty="0"/>
              <a:t> </a:t>
            </a:r>
            <a:r>
              <a:rPr lang="en-US" dirty="0" err="1"/>
              <a:t>capabilă</a:t>
            </a:r>
            <a:r>
              <a:rPr lang="en-US" dirty="0"/>
              <a:t> de o </a:t>
            </a:r>
            <a:r>
              <a:rPr lang="en-US" dirty="0" err="1"/>
              <a:t>rezoluție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de Angstrom a </a:t>
            </a:r>
            <a:r>
              <a:rPr lang="en-US" dirty="0" err="1"/>
              <a:t>structurilor</a:t>
            </a:r>
            <a:r>
              <a:rPr lang="en-US" dirty="0"/>
              <a:t> interne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interfețe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un instrument </a:t>
            </a:r>
            <a:r>
              <a:rPr lang="en-US" dirty="0" err="1"/>
              <a:t>esențial</a:t>
            </a:r>
            <a:r>
              <a:rPr lang="en-US" dirty="0"/>
              <a:t> al </a:t>
            </a:r>
            <a:r>
              <a:rPr lang="en-US" dirty="0" err="1"/>
              <a:t>nanometrologiei</a:t>
            </a:r>
            <a:r>
              <a:rPr lang="en-US" dirty="0"/>
              <a:t>. </a:t>
            </a:r>
            <a:r>
              <a:rPr lang="en-US" dirty="0" err="1"/>
              <a:t>Cheltuiala</a:t>
            </a:r>
            <a:r>
              <a:rPr lang="en-US" dirty="0"/>
              <a:t> </a:t>
            </a:r>
            <a:r>
              <a:rPr lang="en-US" dirty="0" err="1"/>
              <a:t>instrumentelor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rezoluție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dificultatea</a:t>
            </a:r>
            <a:r>
              <a:rPr lang="en-US" dirty="0"/>
              <a:t> </a:t>
            </a:r>
            <a:r>
              <a:rPr lang="en-US" dirty="0" err="1"/>
              <a:t>preparării</a:t>
            </a:r>
            <a:r>
              <a:rPr lang="en-US" dirty="0"/>
              <a:t> </a:t>
            </a:r>
            <a:r>
              <a:rPr lang="en-US" dirty="0" err="1"/>
              <a:t>foliilor</a:t>
            </a:r>
            <a:r>
              <a:rPr lang="en-US" dirty="0"/>
              <a:t> de </a:t>
            </a:r>
            <a:r>
              <a:rPr lang="en-US" dirty="0" err="1"/>
              <a:t>probă</a:t>
            </a:r>
            <a:r>
              <a:rPr lang="en-US" dirty="0"/>
              <a:t> </a:t>
            </a:r>
            <a:r>
              <a:rPr lang="en-US" dirty="0" err="1"/>
              <a:t>transparente</a:t>
            </a:r>
            <a:r>
              <a:rPr lang="en-US" dirty="0"/>
              <a:t> la </a:t>
            </a:r>
            <a:r>
              <a:rPr lang="en-US" dirty="0" err="1"/>
              <a:t>electroni</a:t>
            </a:r>
            <a:r>
              <a:rPr lang="en-US" dirty="0"/>
              <a:t> din </a:t>
            </a:r>
            <a:r>
              <a:rPr lang="en-US" dirty="0" err="1"/>
              <a:t>regiunile</a:t>
            </a:r>
            <a:r>
              <a:rPr lang="en-US" dirty="0"/>
              <a:t> de </a:t>
            </a:r>
            <a:r>
              <a:rPr lang="en-US" dirty="0" err="1"/>
              <a:t>interes</a:t>
            </a:r>
            <a:r>
              <a:rPr lang="en-US" dirty="0"/>
              <a:t> pot </a:t>
            </a:r>
            <a:r>
              <a:rPr lang="en-US" dirty="0" err="1"/>
              <a:t>acționa</a:t>
            </a:r>
            <a:r>
              <a:rPr lang="en-US" dirty="0"/>
              <a:t> ca </a:t>
            </a:r>
            <a:r>
              <a:rPr lang="en-US" dirty="0" err="1"/>
              <a:t>bariere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utilizări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largi</a:t>
            </a:r>
            <a:r>
              <a:rPr lang="en-US" dirty="0"/>
              <a:t>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informațiile</a:t>
            </a:r>
            <a:r>
              <a:rPr lang="en-US" dirty="0"/>
              <a:t> </a:t>
            </a:r>
            <a:r>
              <a:rPr lang="en-US" dirty="0" err="1"/>
              <a:t>obținute</a:t>
            </a:r>
            <a:r>
              <a:rPr lang="en-US" dirty="0"/>
              <a:t>, cu </a:t>
            </a:r>
            <a:r>
              <a:rPr lang="en-US" dirty="0" err="1"/>
              <a:t>realizarea</a:t>
            </a:r>
            <a:r>
              <a:rPr lang="en-US" dirty="0"/>
              <a:t> </a:t>
            </a:r>
            <a:r>
              <a:rPr lang="en-US" dirty="0" err="1"/>
              <a:t>imagisticii</a:t>
            </a:r>
            <a:r>
              <a:rPr lang="en-US" dirty="0"/>
              <a:t> </a:t>
            </a:r>
            <a:r>
              <a:rPr lang="en-US" dirty="0" err="1"/>
              <a:t>rețelei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atomic, sunt de </a:t>
            </a:r>
            <a:r>
              <a:rPr lang="en-US" dirty="0" err="1"/>
              <a:t>neegalat</a:t>
            </a:r>
            <a:r>
              <a:rPr lang="en-US" dirty="0"/>
              <a:t>. Din </a:t>
            </a:r>
            <a:r>
              <a:rPr lang="en-US" dirty="0" err="1"/>
              <a:t>aceste</a:t>
            </a:r>
            <a:r>
              <a:rPr lang="en-US" dirty="0"/>
              <a:t> motive,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pe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comparabilitatea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stabilitatea</a:t>
            </a:r>
            <a:r>
              <a:rPr lang="en-US" dirty="0"/>
              <a:t> </a:t>
            </a:r>
            <a:r>
              <a:rPr lang="en-US" dirty="0" err="1"/>
              <a:t>rezultatelor</a:t>
            </a:r>
            <a:r>
              <a:rPr lang="en-US" dirty="0"/>
              <a:t> </a:t>
            </a:r>
            <a:r>
              <a:rPr lang="en-US" dirty="0" err="1"/>
              <a:t>obținute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de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unități</a:t>
            </a:r>
            <a:r>
              <a:rPr lang="en-US" dirty="0"/>
              <a:t> SI. </a:t>
            </a:r>
            <a:r>
              <a:rPr lang="en-US" dirty="0" err="1"/>
              <a:t>Cerințele</a:t>
            </a:r>
            <a:r>
              <a:rPr lang="en-US" dirty="0"/>
              <a:t> practice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trasabile</a:t>
            </a:r>
            <a:r>
              <a:rPr lang="en-US" dirty="0"/>
              <a:t> SI din </a:t>
            </a:r>
            <a:r>
              <a:rPr lang="en-US" dirty="0" err="1"/>
              <a:t>difractometrie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microscopie</a:t>
            </a:r>
            <a:r>
              <a:rPr lang="en-US" dirty="0"/>
              <a:t> </a:t>
            </a:r>
            <a:r>
              <a:rPr lang="en-US" dirty="0" err="1"/>
              <a:t>interferențială</a:t>
            </a:r>
            <a:r>
              <a:rPr lang="en-US" dirty="0"/>
              <a:t> sunt bine </a:t>
            </a:r>
            <a:r>
              <a:rPr lang="en-US" dirty="0" err="1"/>
              <a:t>stabilite</a:t>
            </a:r>
            <a:r>
              <a:rPr lang="en-US" dirty="0"/>
              <a:t>. </a:t>
            </a:r>
            <a:r>
              <a:rPr lang="en-US" dirty="0" err="1"/>
              <a:t>Trasabilitatea</a:t>
            </a:r>
            <a:r>
              <a:rPr lang="en-US" dirty="0"/>
              <a:t> </a:t>
            </a:r>
            <a:r>
              <a:rPr lang="en-US" dirty="0" err="1"/>
              <a:t>rezultatelor</a:t>
            </a:r>
            <a:r>
              <a:rPr lang="en-US" dirty="0"/>
              <a:t> AFM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abordată</a:t>
            </a:r>
            <a:r>
              <a:rPr lang="en-US" dirty="0"/>
              <a:t> recent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studiată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comparații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ale </a:t>
            </a:r>
            <a:r>
              <a:rPr lang="en-US" dirty="0" err="1"/>
              <a:t>rezultatelor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</a:t>
            </a:r>
            <a:r>
              <a:rPr lang="en-US" dirty="0" err="1"/>
              <a:t>obținute</a:t>
            </a:r>
            <a:r>
              <a:rPr lang="en-US" dirty="0"/>
              <a:t> cu AFM, </a:t>
            </a:r>
            <a:r>
              <a:rPr lang="en-US" dirty="0" err="1"/>
              <a:t>difractometre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microscoape</a:t>
            </a:r>
            <a:r>
              <a:rPr lang="en-US" dirty="0"/>
              <a:t> </a:t>
            </a:r>
            <a:r>
              <a:rPr lang="en-US" dirty="0" err="1"/>
              <a:t>interferențiale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Este important de </a:t>
            </a:r>
            <a:r>
              <a:rPr lang="en-US" dirty="0" err="1"/>
              <a:t>subliniat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trasabilitatea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a </a:t>
            </a:r>
            <a:r>
              <a:rPr lang="en-US" dirty="0" err="1"/>
              <a:t>rezultatelor</a:t>
            </a:r>
            <a:r>
              <a:rPr lang="en-US" dirty="0"/>
              <a:t> AFM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obținută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interferometre</a:t>
            </a:r>
            <a:r>
              <a:rPr lang="en-US" dirty="0"/>
              <a:t> </a:t>
            </a:r>
            <a:r>
              <a:rPr lang="en-US" dirty="0" err="1"/>
              <a:t>încorporate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</a:t>
            </a:r>
            <a:r>
              <a:rPr lang="en-US" dirty="0" err="1"/>
              <a:t>axei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. Prin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3D </a:t>
            </a:r>
            <a:r>
              <a:rPr lang="en-US" dirty="0" err="1"/>
              <a:t>trasabile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o </a:t>
            </a:r>
            <a:r>
              <a:rPr lang="en-US" dirty="0" err="1"/>
              <a:t>configurație</a:t>
            </a:r>
            <a:r>
              <a:rPr lang="en-US" dirty="0"/>
              <a:t> </a:t>
            </a:r>
            <a:r>
              <a:rPr lang="en-US" dirty="0" err="1"/>
              <a:t>interferometru</a:t>
            </a:r>
            <a:r>
              <a:rPr lang="en-US" dirty="0"/>
              <a:t> pe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axă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. </a:t>
            </a:r>
            <a:r>
              <a:rPr lang="en-US" dirty="0" err="1"/>
              <a:t>Totuși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remarcat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nu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interacțiune</a:t>
            </a:r>
            <a:r>
              <a:rPr lang="en-US" dirty="0"/>
              <a:t> </a:t>
            </a:r>
            <a:r>
              <a:rPr lang="en-US" dirty="0" err="1"/>
              <a:t>vârf-probă</a:t>
            </a:r>
            <a:r>
              <a:rPr lang="en-US" dirty="0"/>
              <a:t>. </a:t>
            </a:r>
            <a:r>
              <a:rPr lang="en-US" dirty="0" err="1"/>
              <a:t>Lanțul</a:t>
            </a:r>
            <a:r>
              <a:rPr lang="en-US" dirty="0"/>
              <a:t> de </a:t>
            </a:r>
            <a:r>
              <a:rPr lang="en-US" dirty="0" err="1"/>
              <a:t>trasabilitate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rezultatele</a:t>
            </a:r>
            <a:r>
              <a:rPr lang="en-US" dirty="0"/>
              <a:t> AFM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3.2.2 [3.2.8].</a:t>
            </a:r>
          </a:p>
        </p:txBody>
      </p:sp>
    </p:spTree>
    <p:extLst>
      <p:ext uri="{BB962C8B-B14F-4D97-AF65-F5344CB8AC3E}">
        <p14:creationId xmlns:p14="http://schemas.microsoft.com/office/powerpoint/2010/main" val="84138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DB90F-765A-2C3A-BAB4-E2D01F90C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764" y="294539"/>
            <a:ext cx="11868471" cy="784753"/>
          </a:xfrm>
        </p:spPr>
        <p:txBody>
          <a:bodyPr/>
          <a:lstStyle/>
          <a:p>
            <a:r>
              <a:rPr lang="en-US" sz="3200" b="1" dirty="0" err="1"/>
              <a:t>Metrologie</a:t>
            </a:r>
            <a:r>
              <a:rPr lang="en-US" sz="3200" b="1" dirty="0"/>
              <a:t> </a:t>
            </a:r>
            <a:r>
              <a:rPr lang="en-US" sz="3200" b="1" dirty="0" err="1"/>
              <a:t>pentru</a:t>
            </a:r>
            <a:r>
              <a:rPr lang="en-US" sz="3200" b="1" dirty="0"/>
              <a:t> </a:t>
            </a:r>
            <a:r>
              <a:rPr lang="en-US" sz="3200" b="1" dirty="0" err="1"/>
              <a:t>analiza</a:t>
            </a:r>
            <a:r>
              <a:rPr lang="en-US" sz="3200" b="1" dirty="0"/>
              <a:t> </a:t>
            </a:r>
            <a:r>
              <a:rPr lang="en-US" sz="3200" b="1" dirty="0" err="1"/>
              <a:t>dimensională</a:t>
            </a:r>
            <a:r>
              <a:rPr lang="en-US" sz="3200" b="1" dirty="0"/>
              <a:t> a </a:t>
            </a:r>
            <a:r>
              <a:rPr lang="en-US" sz="3200" b="1" dirty="0" err="1"/>
              <a:t>peliculelor</a:t>
            </a:r>
            <a:r>
              <a:rPr lang="en-US" sz="3200" b="1" dirty="0"/>
              <a:t> </a:t>
            </a:r>
            <a:r>
              <a:rPr lang="en-US" sz="3200" b="1" dirty="0" err="1"/>
              <a:t>subțiri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07D40-B9DE-564E-1EEF-7AAA9D187412}"/>
              </a:ext>
            </a:extLst>
          </p:cNvPr>
          <p:cNvSpPr txBox="1"/>
          <p:nvPr/>
        </p:nvSpPr>
        <p:spPr>
          <a:xfrm>
            <a:off x="161764" y="1472148"/>
            <a:ext cx="115305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Peliculele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acoperirile</a:t>
            </a:r>
            <a:r>
              <a:rPr lang="en-US" dirty="0"/>
              <a:t> au </a:t>
            </a:r>
            <a:r>
              <a:rPr lang="en-US" dirty="0" err="1"/>
              <a:t>adesea</a:t>
            </a:r>
            <a:r>
              <a:rPr lang="en-US" dirty="0"/>
              <a:t> o </a:t>
            </a:r>
            <a:r>
              <a:rPr lang="en-US" dirty="0" err="1"/>
              <a:t>grosime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interne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substraturi</a:t>
            </a:r>
            <a:r>
              <a:rPr lang="en-US" dirty="0"/>
              <a:t>) cu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100 nm. </a:t>
            </a:r>
            <a:r>
              <a:rPr lang="en-US" dirty="0" err="1"/>
              <a:t>Caracterizarea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acoperiri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ramură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a </a:t>
            </a:r>
            <a:r>
              <a:rPr lang="en-US" dirty="0" err="1"/>
              <a:t>nanometrologiei</a:t>
            </a:r>
            <a:r>
              <a:rPr lang="en-US" dirty="0"/>
              <a:t>, cu o mare </a:t>
            </a:r>
            <a:r>
              <a:rPr lang="en-US" dirty="0" err="1"/>
              <a:t>varietate</a:t>
            </a:r>
            <a:r>
              <a:rPr lang="en-US" dirty="0"/>
              <a:t> de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sarcini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necesar</a:t>
            </a:r>
            <a:r>
              <a:rPr lang="en-US" dirty="0"/>
              <a:t>,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secțiune</a:t>
            </a:r>
            <a:r>
              <a:rPr lang="en-US" dirty="0"/>
              <a:t> s-a </a:t>
            </a:r>
            <a:r>
              <a:rPr lang="en-US" dirty="0" err="1"/>
              <a:t>concentrat</a:t>
            </a:r>
            <a:r>
              <a:rPr lang="en-US" dirty="0"/>
              <a:t> pe </a:t>
            </a:r>
            <a:r>
              <a:rPr lang="en-US" dirty="0" err="1"/>
              <a:t>domeniul</a:t>
            </a:r>
            <a:r>
              <a:rPr lang="en-US" dirty="0"/>
              <a:t> particular al </a:t>
            </a:r>
            <a:r>
              <a:rPr lang="en-US" dirty="0" err="1"/>
              <a:t>caracterizării</a:t>
            </a:r>
            <a:r>
              <a:rPr lang="en-US" dirty="0"/>
              <a:t> </a:t>
            </a:r>
            <a:r>
              <a:rPr lang="en-US" dirty="0" err="1"/>
              <a:t>dimensionale</a:t>
            </a:r>
            <a:r>
              <a:rPr lang="en-US" dirty="0"/>
              <a:t> a </a:t>
            </a:r>
            <a:r>
              <a:rPr lang="en-US" dirty="0" err="1"/>
              <a:t>peliculelor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</a:t>
            </a:r>
            <a:r>
              <a:rPr lang="en-US" dirty="0" err="1"/>
              <a:t>omogene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stratificate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a </a:t>
            </a:r>
            <a:r>
              <a:rPr lang="en-US" dirty="0" err="1"/>
              <a:t>peliculelor</a:t>
            </a:r>
            <a:r>
              <a:rPr lang="en-US" dirty="0"/>
              <a:t> cu o </a:t>
            </a:r>
            <a:r>
              <a:rPr lang="en-US" dirty="0" err="1"/>
              <a:t>omogenitate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plan:</a:t>
            </a:r>
          </a:p>
          <a:p>
            <a:r>
              <a:rPr lang="en-US" dirty="0" err="1"/>
              <a:t>Pelicule</a:t>
            </a:r>
            <a:r>
              <a:rPr lang="en-US" dirty="0"/>
              <a:t> cu </a:t>
            </a:r>
            <a:r>
              <a:rPr lang="en-US" dirty="0" err="1"/>
              <a:t>omogenitate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plan: sunt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caracterizarea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rezoluția</a:t>
            </a:r>
            <a:r>
              <a:rPr lang="en-US" dirty="0"/>
              <a:t> </a:t>
            </a:r>
            <a:r>
              <a:rPr lang="en-US" dirty="0" err="1"/>
              <a:t>laterală</a:t>
            </a:r>
            <a:r>
              <a:rPr lang="en-US" dirty="0"/>
              <a:t> a </a:t>
            </a:r>
            <a:r>
              <a:rPr lang="en-US" dirty="0" err="1"/>
              <a:t>metodelor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grosimea</a:t>
            </a:r>
            <a:r>
              <a:rPr lang="en-US" dirty="0"/>
              <a:t>.</a:t>
            </a:r>
          </a:p>
          <a:p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tip de </a:t>
            </a:r>
            <a:r>
              <a:rPr lang="en-US" dirty="0" err="1"/>
              <a:t>pelicule</a:t>
            </a:r>
            <a:r>
              <a:rPr lang="en-US" dirty="0"/>
              <a:t> sunt:</a:t>
            </a:r>
          </a:p>
          <a:p>
            <a:r>
              <a:rPr lang="en-US" b="1" dirty="0"/>
              <a:t>• </a:t>
            </a:r>
            <a:r>
              <a:rPr lang="en-US" b="1" dirty="0" err="1"/>
              <a:t>Semiconductori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dielectrici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Componente</a:t>
            </a:r>
            <a:r>
              <a:rPr lang="en-US" b="1" dirty="0"/>
              <a:t> </a:t>
            </a:r>
            <a:r>
              <a:rPr lang="en-US" b="1" dirty="0" err="1"/>
              <a:t>optice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Acoperiri</a:t>
            </a:r>
            <a:r>
              <a:rPr lang="en-US" b="1" dirty="0"/>
              <a:t> </a:t>
            </a:r>
            <a:r>
              <a:rPr lang="en-US" b="1" dirty="0" err="1"/>
              <a:t>rezistente</a:t>
            </a:r>
            <a:r>
              <a:rPr lang="en-US" b="1" dirty="0"/>
              <a:t> la </a:t>
            </a:r>
            <a:r>
              <a:rPr lang="en-US" b="1" dirty="0" err="1"/>
              <a:t>uzură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Celule</a:t>
            </a:r>
            <a:r>
              <a:rPr lang="en-US" b="1" dirty="0"/>
              <a:t> </a:t>
            </a:r>
            <a:r>
              <a:rPr lang="en-US" b="1" dirty="0" err="1"/>
              <a:t>solare</a:t>
            </a:r>
            <a:endParaRPr lang="en-US" b="1" dirty="0"/>
          </a:p>
          <a:p>
            <a:r>
              <a:rPr lang="en-US" dirty="0" err="1"/>
              <a:t>Primul</a:t>
            </a:r>
            <a:r>
              <a:rPr lang="en-US" dirty="0"/>
              <a:t> pas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obținerea</a:t>
            </a:r>
            <a:r>
              <a:rPr lang="en-US" dirty="0"/>
              <a:t> </a:t>
            </a:r>
            <a:r>
              <a:rPr lang="en-US" dirty="0" err="1"/>
              <a:t>funcționalității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</a:t>
            </a:r>
            <a:r>
              <a:rPr lang="en-US" dirty="0" err="1"/>
              <a:t>omogene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formare</a:t>
            </a:r>
            <a:r>
              <a:rPr lang="en-US" dirty="0"/>
              <a:t> a </a:t>
            </a:r>
            <a:r>
              <a:rPr lang="en-US" dirty="0" err="1"/>
              <a:t>straturilor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depunere</a:t>
            </a:r>
            <a:r>
              <a:rPr lang="en-US" dirty="0"/>
              <a:t> </a:t>
            </a:r>
            <a:r>
              <a:rPr lang="en-US" dirty="0" err="1"/>
              <a:t>fizică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, </a:t>
            </a:r>
            <a:r>
              <a:rPr lang="en-US" dirty="0" err="1"/>
              <a:t>depunere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 (</a:t>
            </a:r>
            <a:r>
              <a:rPr lang="en-US" dirty="0" err="1"/>
              <a:t>strat</a:t>
            </a:r>
            <a:r>
              <a:rPr lang="en-US" dirty="0"/>
              <a:t> atomic)). </a:t>
            </a:r>
            <a:r>
              <a:rPr lang="en-US" dirty="0" err="1"/>
              <a:t>Adesea</a:t>
            </a:r>
            <a:r>
              <a:rPr lang="en-US" dirty="0"/>
              <a:t>,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formare</a:t>
            </a:r>
            <a:r>
              <a:rPr lang="en-US" dirty="0"/>
              <a:t> a </a:t>
            </a:r>
            <a:r>
              <a:rPr lang="en-US" dirty="0" err="1"/>
              <a:t>straturilor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cu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depus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 </a:t>
            </a:r>
            <a:r>
              <a:rPr lang="en-US" dirty="0" err="1"/>
              <a:t>substratului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 </a:t>
            </a:r>
            <a:r>
              <a:rPr lang="en-US" dirty="0" err="1"/>
              <a:t>straturilor</a:t>
            </a:r>
            <a:r>
              <a:rPr lang="en-US" dirty="0"/>
              <a:t> </a:t>
            </a:r>
            <a:r>
              <a:rPr lang="en-US" dirty="0" err="1"/>
              <a:t>anterioare</a:t>
            </a:r>
            <a:r>
              <a:rPr lang="en-US" dirty="0"/>
              <a:t>.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de </a:t>
            </a:r>
            <a:r>
              <a:rPr lang="en-US" dirty="0" err="1"/>
              <a:t>peliculă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un </a:t>
            </a:r>
            <a:r>
              <a:rPr lang="en-US" dirty="0" err="1"/>
              <a:t>amestec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grosime</a:t>
            </a:r>
            <a:r>
              <a:rPr lang="en-US" dirty="0"/>
              <a:t> </a:t>
            </a:r>
            <a:r>
              <a:rPr lang="en-US" dirty="0" err="1"/>
              <a:t>diferită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3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D046C-B667-5B8E-91B6-F1AD69B66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3" y="374207"/>
            <a:ext cx="8639806" cy="5621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930E1-957E-1E3D-9D97-74C84D963A75}"/>
              </a:ext>
            </a:extLst>
          </p:cNvPr>
          <p:cNvSpPr txBox="1"/>
          <p:nvPr/>
        </p:nvSpPr>
        <p:spPr>
          <a:xfrm>
            <a:off x="8754349" y="2274838"/>
            <a:ext cx="3294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</a:t>
            </a:r>
          </a:p>
          <a:p>
            <a:r>
              <a:rPr lang="en-US" dirty="0"/>
              <a:t>Traceability chain for AFM using either diffractometry and interference microscopy or metrological AFM to establish SI-traceability; implicit assumption: no tip-sample interaction.</a:t>
            </a:r>
          </a:p>
        </p:txBody>
      </p:sp>
    </p:spTree>
    <p:extLst>
      <p:ext uri="{BB962C8B-B14F-4D97-AF65-F5344CB8AC3E}">
        <p14:creationId xmlns:p14="http://schemas.microsoft.com/office/powerpoint/2010/main" val="11154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40CB1-A2EA-8A7C-C1D5-0FF8B26B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231124"/>
            <a:ext cx="6616994" cy="6454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FE68A5-A31A-D5F4-4F30-DB510583F4F3}"/>
              </a:ext>
            </a:extLst>
          </p:cNvPr>
          <p:cNvSpPr txBox="1"/>
          <p:nvPr/>
        </p:nvSpPr>
        <p:spPr>
          <a:xfrm>
            <a:off x="7169046" y="910573"/>
            <a:ext cx="408856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Overview of the main advantages and disadvantages of the discussed methods.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sz="1400" i="1" dirty="0"/>
              <a:t>This column covers confocal and optical microscopes  </a:t>
            </a:r>
          </a:p>
          <a:p>
            <a:pPr marL="342900" indent="-342900">
              <a:buAutoNum type="arabicParenR"/>
            </a:pPr>
            <a:r>
              <a:rPr lang="en-US" sz="1400" i="1" dirty="0"/>
              <a:t>Can detect material boundaries if the hardness is different   </a:t>
            </a:r>
          </a:p>
          <a:p>
            <a:pPr marL="342900" indent="-342900">
              <a:buAutoNum type="arabicParenR"/>
            </a:pPr>
            <a:r>
              <a:rPr lang="en-US" sz="1400" i="1" dirty="0"/>
              <a:t>Can detect material boundaries if the refractive index is different </a:t>
            </a:r>
          </a:p>
          <a:p>
            <a:pPr marL="342900" indent="-342900">
              <a:buAutoNum type="arabicParenR"/>
            </a:pPr>
            <a:r>
              <a:rPr lang="en-US" sz="1400" i="1" dirty="0"/>
              <a:t>Only angular scatterometry </a:t>
            </a:r>
          </a:p>
          <a:p>
            <a:pPr marL="342900" indent="-342900">
              <a:buAutoNum type="arabicParenR"/>
            </a:pPr>
            <a:r>
              <a:rPr lang="en-US" sz="1400" i="1" dirty="0"/>
              <a:t>Cross sectional view</a:t>
            </a:r>
          </a:p>
        </p:txBody>
      </p:sp>
    </p:spTree>
    <p:extLst>
      <p:ext uri="{BB962C8B-B14F-4D97-AF65-F5344CB8AC3E}">
        <p14:creationId xmlns:p14="http://schemas.microsoft.com/office/powerpoint/2010/main" val="64608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ED865C-5F74-542E-EA10-824783533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544911"/>
          </a:xfrm>
        </p:spPr>
        <p:txBody>
          <a:bodyPr/>
          <a:lstStyle/>
          <a:p>
            <a:r>
              <a:rPr lang="en-US" sz="2000" b="1" dirty="0"/>
              <a:t>STUDIU DE CAZ: GEOMETRIA ȘI MĂSURAREA PASULUI STRUCTURILOR PERIODICE.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F8F19-C9A0-8996-C693-AFA243688228}"/>
              </a:ext>
            </a:extLst>
          </p:cNvPr>
          <p:cNvSpPr txBox="1"/>
          <p:nvPr/>
        </p:nvSpPr>
        <p:spPr>
          <a:xfrm>
            <a:off x="191126" y="2271174"/>
            <a:ext cx="60935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compară</a:t>
            </a:r>
            <a:r>
              <a:rPr lang="en-US" dirty="0"/>
              <a:t> </a:t>
            </a:r>
            <a:r>
              <a:rPr lang="en-US" dirty="0" err="1"/>
              <a:t>măsurătorile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ale </a:t>
            </a:r>
            <a:r>
              <a:rPr lang="en-US" dirty="0" err="1"/>
              <a:t>pasului</a:t>
            </a:r>
            <a:r>
              <a:rPr lang="en-US" dirty="0"/>
              <a:t> optic cu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geometriei</a:t>
            </a:r>
            <a:r>
              <a:rPr lang="en-US" dirty="0"/>
              <a:t> locale a </a:t>
            </a:r>
            <a:r>
              <a:rPr lang="en-US" dirty="0" err="1"/>
              <a:t>structurilor</a:t>
            </a:r>
            <a:r>
              <a:rPr lang="en-US" dirty="0"/>
              <a:t> </a:t>
            </a:r>
            <a:r>
              <a:rPr lang="en-US" dirty="0" err="1"/>
              <a:t>periodice</a:t>
            </a:r>
            <a:r>
              <a:rPr lang="en-US" dirty="0"/>
              <a:t>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dirty="0" err="1"/>
              <a:t>grilaje</a:t>
            </a:r>
            <a:r>
              <a:rPr lang="en-US" dirty="0"/>
              <a:t>. Dar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începe</a:t>
            </a:r>
            <a:r>
              <a:rPr lang="en-US" dirty="0"/>
              <a:t>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interacționează</a:t>
            </a:r>
            <a:r>
              <a:rPr lang="en-US" dirty="0"/>
              <a:t> cu o </a:t>
            </a:r>
            <a:r>
              <a:rPr lang="en-US" dirty="0" err="1"/>
              <a:t>structură</a:t>
            </a:r>
            <a:r>
              <a:rPr lang="en-US" dirty="0"/>
              <a:t> de </a:t>
            </a:r>
            <a:r>
              <a:rPr lang="en-US" dirty="0" err="1"/>
              <a:t>suprafață</a:t>
            </a:r>
            <a:r>
              <a:rPr lang="en-US" dirty="0"/>
              <a:t>. Un AFM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tehnică</a:t>
            </a:r>
            <a:r>
              <a:rPr lang="en-US" dirty="0"/>
              <a:t> de </a:t>
            </a:r>
            <a:r>
              <a:rPr lang="en-US" dirty="0" err="1"/>
              <a:t>sondare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 care </a:t>
            </a:r>
            <a:r>
              <a:rPr lang="en-US" dirty="0" err="1"/>
              <a:t>urmărește</a:t>
            </a:r>
            <a:r>
              <a:rPr lang="en-US" dirty="0"/>
              <a:t> </a:t>
            </a:r>
            <a:r>
              <a:rPr lang="en-US" dirty="0" err="1"/>
              <a:t>topografia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 cu un </a:t>
            </a:r>
            <a:r>
              <a:rPr lang="en-US" dirty="0" err="1"/>
              <a:t>vârf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Metodele </a:t>
            </a:r>
            <a:r>
              <a:rPr lang="en-US" dirty="0" err="1"/>
              <a:t>optice</a:t>
            </a:r>
            <a:r>
              <a:rPr lang="en-US" dirty="0"/>
              <a:t> sunt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integrale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colectează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din zone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AFM-urile,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3.2.3. </a:t>
            </a:r>
          </a:p>
          <a:p>
            <a:r>
              <a:rPr lang="en-US" dirty="0"/>
              <a:t>O </a:t>
            </a:r>
            <a:r>
              <a:rPr lang="en-US" dirty="0" err="1"/>
              <a:t>comparație</a:t>
            </a:r>
            <a:r>
              <a:rPr lang="en-US" dirty="0"/>
              <a:t> a </a:t>
            </a:r>
            <a:r>
              <a:rPr lang="en-US" dirty="0" err="1"/>
              <a:t>măsurătorilor</a:t>
            </a:r>
            <a:r>
              <a:rPr lang="en-US" dirty="0"/>
              <a:t> de pas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metodele</a:t>
            </a:r>
            <a:r>
              <a:rPr lang="en-US" dirty="0"/>
              <a:t> </a:t>
            </a:r>
            <a:r>
              <a:rPr lang="en-US" dirty="0" err="1"/>
              <a:t>optice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AFM-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 </a:t>
            </a:r>
            <a:r>
              <a:rPr lang="en-US" dirty="0" err="1"/>
              <a:t>semnificativă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se </a:t>
            </a:r>
            <a:r>
              <a:rPr lang="en-US" dirty="0" err="1"/>
              <a:t>ia</a:t>
            </a:r>
            <a:r>
              <a:rPr lang="en-US" dirty="0"/>
              <a:t> media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AFM pe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perioade</a:t>
            </a:r>
            <a:r>
              <a:rPr lang="en-US" dirty="0"/>
              <a:t> ale </a:t>
            </a:r>
            <a:r>
              <a:rPr lang="en-US" dirty="0" err="1"/>
              <a:t>structurii</a:t>
            </a:r>
            <a:r>
              <a:rPr lang="en-US" dirty="0"/>
              <a:t> </a:t>
            </a:r>
            <a:r>
              <a:rPr lang="en-US" dirty="0" err="1"/>
              <a:t>periodice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măsurătorile</a:t>
            </a:r>
            <a:r>
              <a:rPr lang="en-US" dirty="0"/>
              <a:t> sunt </a:t>
            </a:r>
            <a:r>
              <a:rPr lang="en-US" dirty="0" err="1"/>
              <a:t>efectuate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aceleași</a:t>
            </a:r>
            <a:r>
              <a:rPr lang="en-US" dirty="0"/>
              <a:t> zone.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0C472-473F-1A09-ADFE-C2E83CE7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372" y="2690795"/>
            <a:ext cx="4744229" cy="4072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13DD9-3787-0357-E2F2-A5456DA108A2}"/>
              </a:ext>
            </a:extLst>
          </p:cNvPr>
          <p:cNvSpPr txBox="1"/>
          <p:nvPr/>
        </p:nvSpPr>
        <p:spPr>
          <a:xfrm>
            <a:off x="6284626" y="824135"/>
            <a:ext cx="60935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highlight>
                  <a:srgbClr val="FFFF00"/>
                </a:highlight>
              </a:rPr>
              <a:t>Figura</a:t>
            </a:r>
            <a:r>
              <a:rPr lang="en-US" sz="1400" i="1" dirty="0">
                <a:highlight>
                  <a:srgbClr val="FFFF00"/>
                </a:highlight>
              </a:rPr>
              <a:t>: </a:t>
            </a:r>
            <a:r>
              <a:rPr lang="en-US" sz="1400" i="1" dirty="0" err="1">
                <a:highlight>
                  <a:srgbClr val="FFFF00"/>
                </a:highlight>
              </a:rPr>
              <a:t>Ilustrația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interacțiunii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luminii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și</a:t>
            </a:r>
            <a:r>
              <a:rPr lang="en-US" sz="1400" i="1" dirty="0">
                <a:highlight>
                  <a:srgbClr val="FFFF00"/>
                </a:highlight>
              </a:rPr>
              <a:t> AFM cu o </a:t>
            </a:r>
            <a:r>
              <a:rPr lang="en-US" sz="1400" i="1" dirty="0" err="1">
                <a:highlight>
                  <a:srgbClr val="FFFF00"/>
                </a:highlight>
              </a:rPr>
              <a:t>structură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suprafață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periodică</a:t>
            </a:r>
            <a:r>
              <a:rPr lang="en-US" sz="1400" i="1" dirty="0">
                <a:highlight>
                  <a:srgbClr val="FFFF00"/>
                </a:highlight>
              </a:rPr>
              <a:t> (sus). </a:t>
            </a:r>
            <a:r>
              <a:rPr lang="en-US" sz="1400" i="1" dirty="0" err="1">
                <a:highlight>
                  <a:srgbClr val="FFFF00"/>
                </a:highlight>
              </a:rPr>
              <a:t>Figura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arată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clar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interacțiunea</a:t>
            </a:r>
            <a:r>
              <a:rPr lang="en-US" sz="1400" i="1" dirty="0">
                <a:highlight>
                  <a:srgbClr val="FFFF00"/>
                </a:highlight>
              </a:rPr>
              <a:t> laser-</a:t>
            </a:r>
            <a:r>
              <a:rPr lang="en-US" sz="1400" i="1" dirty="0" err="1">
                <a:highlight>
                  <a:srgbClr val="FFFF00"/>
                </a:highlight>
              </a:rPr>
              <a:t>lumină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este</a:t>
            </a:r>
            <a:r>
              <a:rPr lang="en-US" sz="1400" i="1" dirty="0">
                <a:highlight>
                  <a:srgbClr val="FFFF00"/>
                </a:highlight>
              </a:rPr>
              <a:t> o </a:t>
            </a:r>
            <a:r>
              <a:rPr lang="en-US" sz="1400" i="1" dirty="0" err="1">
                <a:highlight>
                  <a:srgbClr val="FFFF00"/>
                </a:highlight>
              </a:rPr>
              <a:t>tehnică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caracterizare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integrală</a:t>
            </a:r>
            <a:r>
              <a:rPr lang="en-US" sz="1400" i="1" dirty="0">
                <a:highlight>
                  <a:srgbClr val="FFFF00"/>
                </a:highlight>
              </a:rPr>
              <a:t> care </a:t>
            </a:r>
            <a:r>
              <a:rPr lang="en-US" sz="1400" i="1" dirty="0" err="1">
                <a:highlight>
                  <a:srgbClr val="FFFF00"/>
                </a:highlight>
              </a:rPr>
              <a:t>investighează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suprafața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regiune</a:t>
            </a:r>
            <a:r>
              <a:rPr lang="en-US" sz="1400" i="1" dirty="0">
                <a:highlight>
                  <a:srgbClr val="FFFF00"/>
                </a:highlight>
              </a:rPr>
              <a:t> cu </a:t>
            </a:r>
            <a:r>
              <a:rPr lang="en-US" sz="1400" i="1" dirty="0" err="1">
                <a:highlight>
                  <a:srgbClr val="FFFF00"/>
                </a:highlight>
              </a:rPr>
              <a:t>regiune</a:t>
            </a:r>
            <a:r>
              <a:rPr lang="en-US" sz="1400" i="1" dirty="0">
                <a:highlight>
                  <a:srgbClr val="FFFF00"/>
                </a:highlight>
              </a:rPr>
              <a:t>,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timp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ce</a:t>
            </a:r>
            <a:r>
              <a:rPr lang="en-US" sz="1400" i="1" dirty="0">
                <a:highlight>
                  <a:srgbClr val="FFFF00"/>
                </a:highlight>
              </a:rPr>
              <a:t> AFM </a:t>
            </a:r>
            <a:r>
              <a:rPr lang="en-US" sz="1400" i="1" dirty="0" err="1">
                <a:highlight>
                  <a:srgbClr val="FFFF00"/>
                </a:highlight>
              </a:rPr>
              <a:t>este</a:t>
            </a:r>
            <a:r>
              <a:rPr lang="en-US" sz="1400" i="1" dirty="0">
                <a:highlight>
                  <a:srgbClr val="FFFF00"/>
                </a:highlight>
              </a:rPr>
              <a:t> o </a:t>
            </a:r>
            <a:r>
              <a:rPr lang="en-US" sz="1400" i="1" dirty="0" err="1">
                <a:highlight>
                  <a:srgbClr val="FFFF00"/>
                </a:highlight>
              </a:rPr>
              <a:t>tehnică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scanare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locală</a:t>
            </a:r>
            <a:r>
              <a:rPr lang="en-US" sz="1400" i="1" dirty="0">
                <a:highlight>
                  <a:srgbClr val="FFFF00"/>
                </a:highlight>
              </a:rPr>
              <a:t>, care </a:t>
            </a:r>
            <a:r>
              <a:rPr lang="en-US" sz="1400" i="1" dirty="0" err="1">
                <a:highlight>
                  <a:srgbClr val="FFFF00"/>
                </a:highlight>
              </a:rPr>
              <a:t>sondează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continuu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suprafața</a:t>
            </a:r>
            <a:r>
              <a:rPr lang="en-US" sz="1400" i="1" dirty="0">
                <a:highlight>
                  <a:srgbClr val="FFFF00"/>
                </a:highlight>
              </a:rPr>
              <a:t> cu un </a:t>
            </a:r>
            <a:r>
              <a:rPr lang="en-US" sz="1400" i="1" dirty="0" err="1">
                <a:highlight>
                  <a:srgbClr val="FFFF00"/>
                </a:highlight>
              </a:rPr>
              <a:t>vârf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ascuțit</a:t>
            </a:r>
            <a:r>
              <a:rPr lang="en-US" sz="1400" i="1" dirty="0">
                <a:highlight>
                  <a:srgbClr val="FFFF00"/>
                </a:highlight>
              </a:rPr>
              <a:t>. </a:t>
            </a:r>
            <a:r>
              <a:rPr lang="en-US" sz="1400" i="1" dirty="0" err="1">
                <a:highlight>
                  <a:srgbClr val="FFFF00"/>
                </a:highlight>
              </a:rPr>
              <a:t>Imaginile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jos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prezintă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imagini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tipice</a:t>
            </a:r>
            <a:r>
              <a:rPr lang="en-US" sz="1400" i="1" dirty="0">
                <a:highlight>
                  <a:srgbClr val="FFFF00"/>
                </a:highlight>
              </a:rPr>
              <a:t> ale </a:t>
            </a:r>
            <a:r>
              <a:rPr lang="en-US" sz="1400" i="1" dirty="0" err="1">
                <a:highlight>
                  <a:srgbClr val="FFFF00"/>
                </a:highlight>
              </a:rPr>
              <a:t>scanărilor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liniare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obținute</a:t>
            </a:r>
            <a:r>
              <a:rPr lang="en-US" sz="1400" i="1" dirty="0">
                <a:highlight>
                  <a:srgbClr val="FFFF00"/>
                </a:highlight>
              </a:rPr>
              <a:t> cu AFM (</a:t>
            </a:r>
            <a:r>
              <a:rPr lang="en-US" sz="1400" i="1" dirty="0" err="1">
                <a:highlight>
                  <a:srgbClr val="FFFF00"/>
                </a:highlight>
              </a:rPr>
              <a:t>stânga</a:t>
            </a:r>
            <a:r>
              <a:rPr lang="en-US" sz="1400" i="1" dirty="0">
                <a:highlight>
                  <a:srgbClr val="FFFF00"/>
                </a:highlight>
              </a:rPr>
              <a:t>) </a:t>
            </a:r>
            <a:r>
              <a:rPr lang="en-US" sz="1400" i="1" dirty="0" err="1">
                <a:highlight>
                  <a:srgbClr val="FFFF00"/>
                </a:highlight>
              </a:rPr>
              <a:t>și</a:t>
            </a:r>
            <a:r>
              <a:rPr lang="en-US" sz="1400" i="1" dirty="0">
                <a:highlight>
                  <a:srgbClr val="FFFF00"/>
                </a:highlight>
              </a:rPr>
              <a:t> o </a:t>
            </a:r>
            <a:r>
              <a:rPr lang="en-US" sz="1400" i="1" dirty="0" err="1">
                <a:highlight>
                  <a:srgbClr val="FFFF00"/>
                </a:highlight>
              </a:rPr>
              <a:t>simulare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reflectanței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pentru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scatterometrie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unghiulară</a:t>
            </a:r>
            <a:r>
              <a:rPr lang="en-US" sz="1400" i="1" dirty="0">
                <a:highlight>
                  <a:srgbClr val="FFFF00"/>
                </a:highlight>
              </a:rPr>
              <a:t> cu o </a:t>
            </a:r>
            <a:r>
              <a:rPr lang="en-US" sz="1400" i="1" dirty="0" err="1">
                <a:highlight>
                  <a:srgbClr val="FFFF00"/>
                </a:highlight>
              </a:rPr>
              <a:t>singură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lungime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undă</a:t>
            </a:r>
            <a:r>
              <a:rPr lang="en-US" sz="1400" i="1" dirty="0">
                <a:highlight>
                  <a:srgbClr val="FFFF00"/>
                </a:highlight>
              </a:rPr>
              <a:t> (</a:t>
            </a:r>
            <a:r>
              <a:rPr lang="en-US" sz="1400" i="1" dirty="0" err="1">
                <a:highlight>
                  <a:srgbClr val="FFFF00"/>
                </a:highlight>
              </a:rPr>
              <a:t>dreapta</a:t>
            </a:r>
            <a:r>
              <a:rPr lang="en-US" sz="1400" i="1" dirty="0">
                <a:highlight>
                  <a:srgbClr val="FFFF00"/>
                </a:highlight>
              </a:rPr>
              <a:t>). </a:t>
            </a:r>
            <a:r>
              <a:rPr lang="en-US" sz="1400" i="1" dirty="0" err="1">
                <a:highlight>
                  <a:srgbClr val="FFFF00"/>
                </a:highlight>
              </a:rPr>
              <a:t>Rețineți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imaginea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scatterometriei</a:t>
            </a:r>
            <a:r>
              <a:rPr lang="en-US" sz="1400" i="1" dirty="0">
                <a:highlight>
                  <a:srgbClr val="FFFF00"/>
                </a:highlight>
              </a:rPr>
              <a:t> nu </a:t>
            </a:r>
            <a:r>
              <a:rPr lang="en-US" sz="1400" i="1" dirty="0" err="1">
                <a:highlight>
                  <a:srgbClr val="FFFF00"/>
                </a:highlight>
              </a:rPr>
              <a:t>vedem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niciun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detaliu</a:t>
            </a:r>
            <a:r>
              <a:rPr lang="en-US" sz="1400" i="1" dirty="0">
                <a:highlight>
                  <a:srgbClr val="FFFF00"/>
                </a:highlight>
              </a:rPr>
              <a:t> al </a:t>
            </a:r>
            <a:r>
              <a:rPr lang="en-US" sz="1400" i="1" dirty="0" err="1">
                <a:highlight>
                  <a:srgbClr val="FFFF00"/>
                </a:highlight>
              </a:rPr>
              <a:t>structurii</a:t>
            </a:r>
            <a:r>
              <a:rPr lang="en-US" sz="1400" i="1" dirty="0">
                <a:highlight>
                  <a:srgbClr val="FFFF00"/>
                </a:highlight>
              </a:rPr>
              <a:t>, ci </a:t>
            </a:r>
            <a:r>
              <a:rPr lang="en-US" sz="1400" i="1" dirty="0" err="1">
                <a:highlight>
                  <a:srgbClr val="FFFF00"/>
                </a:highlight>
              </a:rPr>
              <a:t>doar</a:t>
            </a:r>
            <a:r>
              <a:rPr lang="en-US" sz="1400" i="1" dirty="0">
                <a:highlight>
                  <a:srgbClr val="FFFF00"/>
                </a:highlight>
              </a:rPr>
              <a:t> un </a:t>
            </a:r>
            <a:r>
              <a:rPr lang="en-US" sz="1400" i="1" dirty="0" err="1">
                <a:highlight>
                  <a:srgbClr val="FFFF00"/>
                </a:highlight>
              </a:rPr>
              <a:t>răspuns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colectiv</a:t>
            </a:r>
            <a:r>
              <a:rPr lang="en-US" sz="1400" i="1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8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89D88-D400-A791-4FB8-73A2D9C0411B}"/>
              </a:ext>
            </a:extLst>
          </p:cNvPr>
          <p:cNvSpPr txBox="1"/>
          <p:nvPr/>
        </p:nvSpPr>
        <p:spPr>
          <a:xfrm>
            <a:off x="168638" y="258821"/>
            <a:ext cx="1172808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Măsurătorile</a:t>
            </a:r>
            <a:r>
              <a:rPr lang="en-US" dirty="0"/>
              <a:t> de pas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difractometria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pe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periodică</a:t>
            </a:r>
            <a:r>
              <a:rPr lang="en-US" dirty="0"/>
              <a:t> </a:t>
            </a:r>
            <a:r>
              <a:rPr lang="en-US" dirty="0" err="1"/>
              <a:t>emite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lumina </a:t>
            </a:r>
            <a:r>
              <a:rPr lang="en-US" dirty="0" err="1"/>
              <a:t>difracționată</a:t>
            </a:r>
            <a:r>
              <a:rPr lang="en-US" dirty="0"/>
              <a:t> la un </a:t>
            </a:r>
            <a:r>
              <a:rPr lang="en-US" dirty="0" err="1"/>
              <a:t>număr</a:t>
            </a:r>
            <a:r>
              <a:rPr lang="en-US" dirty="0"/>
              <a:t> de </a:t>
            </a:r>
            <a:r>
              <a:rPr lang="en-US" dirty="0" err="1"/>
              <a:t>unghiuri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 discrete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unghi</a:t>
            </a:r>
            <a:r>
              <a:rPr lang="en-US" dirty="0"/>
              <a:t> de </a:t>
            </a:r>
            <a:r>
              <a:rPr lang="en-US" dirty="0" err="1"/>
              <a:t>incidență</a:t>
            </a:r>
            <a:r>
              <a:rPr lang="en-US" dirty="0"/>
              <a:t> dat.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unghiurile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un </a:t>
            </a:r>
            <a:r>
              <a:rPr lang="en-US" dirty="0" err="1"/>
              <a:t>unghi</a:t>
            </a:r>
            <a:r>
              <a:rPr lang="en-US" dirty="0"/>
              <a:t> special, </a:t>
            </a:r>
            <a:r>
              <a:rPr lang="en-US" dirty="0" err="1"/>
              <a:t>denumit</a:t>
            </a:r>
            <a:r>
              <a:rPr lang="en-US" dirty="0"/>
              <a:t> </a:t>
            </a:r>
            <a:r>
              <a:rPr lang="en-US" dirty="0" err="1"/>
              <a:t>unghiul</a:t>
            </a:r>
            <a:r>
              <a:rPr lang="en-US" dirty="0"/>
              <a:t> Littrow, </a:t>
            </a:r>
            <a:r>
              <a:rPr lang="en-US" dirty="0" err="1"/>
              <a:t>pentru</a:t>
            </a:r>
            <a:r>
              <a:rPr lang="en-US" dirty="0"/>
              <a:t> care lumina se </a:t>
            </a:r>
            <a:r>
              <a:rPr lang="en-US" dirty="0" err="1"/>
              <a:t>reflectă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aceleiași</a:t>
            </a:r>
            <a:r>
              <a:rPr lang="en-US" dirty="0"/>
              <a:t> </a:t>
            </a:r>
            <a:r>
              <a:rPr lang="en-US" dirty="0" err="1"/>
              <a:t>traiectorii</a:t>
            </a:r>
            <a:r>
              <a:rPr lang="en-US" dirty="0"/>
              <a:t>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fasciculul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incidentă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o </a:t>
            </a:r>
            <a:r>
              <a:rPr lang="en-US" dirty="0" err="1"/>
              <a:t>configurație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precisă</a:t>
            </a:r>
            <a:r>
              <a:rPr lang="en-US" dirty="0"/>
              <a:t> a </a:t>
            </a:r>
            <a:r>
              <a:rPr lang="en-US" dirty="0" err="1"/>
              <a:t>pasului</a:t>
            </a:r>
            <a:r>
              <a:rPr lang="en-US" dirty="0"/>
              <a:t>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3.2.4.</a:t>
            </a:r>
          </a:p>
          <a:p>
            <a:r>
              <a:rPr lang="en-US" dirty="0"/>
              <a:t>O </a:t>
            </a:r>
            <a:r>
              <a:rPr lang="en-US" dirty="0" err="1"/>
              <a:t>configurație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 bine </a:t>
            </a:r>
            <a:r>
              <a:rPr lang="en-US" dirty="0" err="1"/>
              <a:t>calibrată</a:t>
            </a:r>
            <a:r>
              <a:rPr lang="en-US" dirty="0"/>
              <a:t> are </a:t>
            </a:r>
            <a:r>
              <a:rPr lang="en-US" dirty="0" err="1"/>
              <a:t>poziția</a:t>
            </a:r>
            <a:r>
              <a:rPr lang="en-US" dirty="0"/>
              <a:t> </a:t>
            </a:r>
            <a:r>
              <a:rPr lang="en-US" dirty="0" err="1"/>
              <a:t>unghiului</a:t>
            </a:r>
            <a:r>
              <a:rPr lang="en-US" dirty="0"/>
              <a:t> zero </a:t>
            </a:r>
            <a:r>
              <a:rPr lang="en-US" dirty="0" err="1"/>
              <a:t>determinată</a:t>
            </a:r>
            <a:r>
              <a:rPr lang="en-US" dirty="0"/>
              <a:t> de </a:t>
            </a:r>
            <a:r>
              <a:rPr lang="en-US" dirty="0" err="1"/>
              <a:t>alinierea</a:t>
            </a:r>
            <a:r>
              <a:rPr lang="en-US" dirty="0"/>
              <a:t> </a:t>
            </a:r>
            <a:r>
              <a:rPr lang="en-US" dirty="0" err="1"/>
              <a:t>coliniară</a:t>
            </a:r>
            <a:r>
              <a:rPr lang="en-US" dirty="0"/>
              <a:t> a </a:t>
            </a:r>
            <a:r>
              <a:rPr lang="en-US" dirty="0" err="1"/>
              <a:t>incidentului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reflectate</a:t>
            </a:r>
            <a:r>
              <a:rPr lang="en-US" dirty="0"/>
              <a:t> de o </a:t>
            </a:r>
            <a:r>
              <a:rPr lang="en-US" dirty="0" err="1"/>
              <a:t>probă</a:t>
            </a:r>
            <a:r>
              <a:rPr lang="en-US" dirty="0"/>
              <a:t> de referință7.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poziție</a:t>
            </a:r>
            <a:r>
              <a:rPr lang="en-US" dirty="0"/>
              <a:t>, detectorul de </a:t>
            </a:r>
            <a:r>
              <a:rPr lang="en-US" dirty="0" err="1"/>
              <a:t>nul</a:t>
            </a:r>
            <a:r>
              <a:rPr lang="en-US" dirty="0"/>
              <a:t> din </a:t>
            </a:r>
            <a:r>
              <a:rPr lang="en-US" dirty="0" err="1"/>
              <a:t>Figura</a:t>
            </a:r>
            <a:r>
              <a:rPr lang="en-US" dirty="0"/>
              <a:t> 3.2.4 </a:t>
            </a:r>
            <a:r>
              <a:rPr lang="en-US" dirty="0" err="1"/>
              <a:t>indic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zero. </a:t>
            </a:r>
            <a:r>
              <a:rPr lang="en-US" dirty="0" err="1"/>
              <a:t>Trecând</a:t>
            </a:r>
            <a:r>
              <a:rPr lang="en-US" dirty="0"/>
              <a:t> la </a:t>
            </a:r>
            <a:r>
              <a:rPr lang="en-US" dirty="0" err="1"/>
              <a:t>proba</a:t>
            </a:r>
            <a:r>
              <a:rPr lang="en-US" dirty="0"/>
              <a:t> cu </a:t>
            </a:r>
            <a:r>
              <a:rPr lang="en-US" dirty="0" err="1"/>
              <a:t>rețea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, </a:t>
            </a:r>
            <a:r>
              <a:rPr lang="en-US" dirty="0" err="1"/>
              <a:t>rotim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aliniem</a:t>
            </a:r>
            <a:r>
              <a:rPr lang="en-US" dirty="0"/>
              <a:t> </a:t>
            </a:r>
            <a:r>
              <a:rPr lang="en-US" dirty="0" err="1"/>
              <a:t>proba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detectorul de </a:t>
            </a:r>
            <a:r>
              <a:rPr lang="en-US" dirty="0" err="1"/>
              <a:t>nul</a:t>
            </a:r>
            <a:r>
              <a:rPr lang="en-US" dirty="0"/>
              <a:t> </a:t>
            </a:r>
            <a:r>
              <a:rPr lang="en-US" dirty="0" err="1"/>
              <a:t>indic</a:t>
            </a:r>
            <a:r>
              <a:rPr lang="en-US" dirty="0"/>
              <a:t> din nou </a:t>
            </a:r>
            <a:r>
              <a:rPr lang="en-US" dirty="0" err="1"/>
              <a:t>aproximativ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poziție</a:t>
            </a:r>
            <a:r>
              <a:rPr lang="en-US" dirty="0"/>
              <a:t> </a:t>
            </a:r>
            <a:r>
              <a:rPr lang="en-US" dirty="0" err="1"/>
              <a:t>marchează</a:t>
            </a:r>
            <a:r>
              <a:rPr lang="en-US" dirty="0"/>
              <a:t> </a:t>
            </a:r>
            <a:r>
              <a:rPr lang="en-US" dirty="0" err="1"/>
              <a:t>unghiul</a:t>
            </a:r>
            <a:r>
              <a:rPr lang="en-US" dirty="0"/>
              <a:t> Littrow (</a:t>
            </a:r>
            <a:r>
              <a:rPr lang="el-GR" dirty="0"/>
              <a:t>θ). </a:t>
            </a:r>
            <a:r>
              <a:rPr lang="en-US" dirty="0" err="1"/>
              <a:t>Rotind</a:t>
            </a:r>
            <a:r>
              <a:rPr lang="en-US" dirty="0"/>
              <a:t> </a:t>
            </a:r>
            <a:r>
              <a:rPr lang="en-US" dirty="0" err="1"/>
              <a:t>rețeaua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incidenta</a:t>
            </a:r>
            <a:r>
              <a:rPr lang="en-US" dirty="0"/>
              <a:t> </a:t>
            </a:r>
            <a:r>
              <a:rPr lang="en-US" dirty="0" err="1"/>
              <a:t>normală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găsi</a:t>
            </a:r>
            <a:r>
              <a:rPr lang="en-US" dirty="0"/>
              <a:t> </a:t>
            </a:r>
            <a:r>
              <a:rPr lang="en-US" dirty="0" err="1"/>
              <a:t>unghiul</a:t>
            </a:r>
            <a:r>
              <a:rPr lang="en-US" dirty="0"/>
              <a:t> Littrow </a:t>
            </a:r>
            <a:r>
              <a:rPr lang="en-US" dirty="0" err="1"/>
              <a:t>oglindit</a:t>
            </a:r>
            <a:r>
              <a:rPr lang="en-US" dirty="0"/>
              <a:t>. </a:t>
            </a:r>
            <a:r>
              <a:rPr lang="en-US" dirty="0" err="1"/>
              <a:t>Luând</a:t>
            </a:r>
            <a:r>
              <a:rPr lang="en-US" dirty="0"/>
              <a:t> media </a:t>
            </a:r>
            <a:r>
              <a:rPr lang="en-US" dirty="0" err="1"/>
              <a:t>unghiurilor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pasul </a:t>
            </a:r>
            <a:r>
              <a:rPr lang="en-US" dirty="0" err="1"/>
              <a:t>mediu</a:t>
            </a:r>
            <a:r>
              <a:rPr lang="en-US" dirty="0"/>
              <a:t> p din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ecuație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72875-9C9C-25DD-92D0-35515378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07" y="3964046"/>
            <a:ext cx="5060119" cy="2554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C40B4-98A4-E912-9B84-168153E3C580}"/>
              </a:ext>
            </a:extLst>
          </p:cNvPr>
          <p:cNvSpPr txBox="1"/>
          <p:nvPr/>
        </p:nvSpPr>
        <p:spPr>
          <a:xfrm>
            <a:off x="6924362" y="3275111"/>
            <a:ext cx="609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Figura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Configurația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difractometriei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pentru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măsurarea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pasului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06394-4D5E-EE91-6212-D8E96B1B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147" y="3459859"/>
            <a:ext cx="3072897" cy="731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F6B3CE-E6E0-F800-A2EB-6C64B98C2FC5}"/>
              </a:ext>
            </a:extLst>
          </p:cNvPr>
          <p:cNvSpPr txBox="1"/>
          <p:nvPr/>
        </p:nvSpPr>
        <p:spPr>
          <a:xfrm>
            <a:off x="439553" y="4487166"/>
            <a:ext cx="63970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b="1" dirty="0"/>
              <a:t>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ordinul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, </a:t>
            </a:r>
          </a:p>
          <a:p>
            <a:r>
              <a:rPr lang="el-GR" b="1" dirty="0"/>
              <a:t>λ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vid a </a:t>
            </a:r>
            <a:r>
              <a:rPr lang="en-US" dirty="0" err="1"/>
              <a:t>laserului</a:t>
            </a:r>
            <a:r>
              <a:rPr lang="en-US" dirty="0"/>
              <a:t>, </a:t>
            </a:r>
          </a:p>
          <a:p>
            <a:r>
              <a:rPr lang="en-US" b="1" dirty="0"/>
              <a:t>n -</a:t>
            </a:r>
            <a:r>
              <a:rPr lang="en-US" dirty="0"/>
              <a:t> </a:t>
            </a:r>
            <a:r>
              <a:rPr lang="en-US" dirty="0" err="1"/>
              <a:t>indicele</a:t>
            </a:r>
            <a:r>
              <a:rPr lang="en-US" dirty="0"/>
              <a:t> de </a:t>
            </a:r>
            <a:r>
              <a:rPr lang="en-US" dirty="0" err="1"/>
              <a:t>refracție</a:t>
            </a:r>
            <a:r>
              <a:rPr lang="en-US" dirty="0"/>
              <a:t> al </a:t>
            </a:r>
            <a:r>
              <a:rPr lang="en-US" dirty="0" err="1"/>
              <a:t>aerului</a:t>
            </a:r>
            <a:r>
              <a:rPr lang="en-US" dirty="0"/>
              <a:t>, </a:t>
            </a:r>
          </a:p>
          <a:p>
            <a:r>
              <a:rPr lang="el-GR" b="1" dirty="0"/>
              <a:t>α</a:t>
            </a:r>
            <a:r>
              <a:rPr lang="en-US" sz="1400" b="1" dirty="0"/>
              <a:t>s</a:t>
            </a:r>
            <a:r>
              <a:rPr lang="en-US" dirty="0"/>
              <a:t> - </a:t>
            </a:r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dilatare</a:t>
            </a:r>
            <a:r>
              <a:rPr lang="en-US" dirty="0"/>
              <a:t> </a:t>
            </a:r>
            <a:r>
              <a:rPr lang="en-US" dirty="0" err="1"/>
              <a:t>termică</a:t>
            </a:r>
            <a:r>
              <a:rPr lang="en-US" dirty="0"/>
              <a:t> al </a:t>
            </a:r>
            <a:r>
              <a:rPr lang="en-US" dirty="0" err="1"/>
              <a:t>materialului</a:t>
            </a:r>
            <a:r>
              <a:rPr lang="en-US" dirty="0"/>
              <a:t> </a:t>
            </a:r>
            <a:r>
              <a:rPr lang="en-US" dirty="0" err="1"/>
              <a:t>rețelei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, </a:t>
            </a:r>
          </a:p>
          <a:p>
            <a:r>
              <a:rPr lang="en-US" b="1" dirty="0"/>
              <a:t>∆T -</a:t>
            </a:r>
            <a:r>
              <a:rPr lang="en-US" dirty="0"/>
              <a:t> </a:t>
            </a:r>
            <a:r>
              <a:rPr lang="en-US" dirty="0" err="1"/>
              <a:t>abaterea</a:t>
            </a:r>
            <a:r>
              <a:rPr lang="en-US" dirty="0"/>
              <a:t> </a:t>
            </a:r>
            <a:r>
              <a:rPr lang="en-US" dirty="0" err="1"/>
              <a:t>temperaturii</a:t>
            </a:r>
            <a:r>
              <a:rPr lang="en-US" dirty="0"/>
              <a:t> de la 20 ºC </a:t>
            </a:r>
            <a:r>
              <a:rPr lang="en-US" dirty="0" err="1"/>
              <a:t>și</a:t>
            </a:r>
            <a:r>
              <a:rPr lang="en-US" dirty="0"/>
              <a:t> </a:t>
            </a:r>
          </a:p>
          <a:p>
            <a:r>
              <a:rPr lang="en-US" b="1" dirty="0" err="1"/>
              <a:t>e</a:t>
            </a:r>
            <a:r>
              <a:rPr lang="en-US" sz="1400" b="1" dirty="0" err="1"/>
              <a:t>m</a:t>
            </a:r>
            <a:r>
              <a:rPr lang="en-US" sz="1400" dirty="0"/>
              <a:t> -</a:t>
            </a:r>
            <a:r>
              <a:rPr lang="en-US" dirty="0"/>
              <a:t> </a:t>
            </a:r>
            <a:r>
              <a:rPr lang="en-US" dirty="0" err="1"/>
              <a:t>eroarea</a:t>
            </a:r>
            <a:r>
              <a:rPr lang="en-US" dirty="0"/>
              <a:t> </a:t>
            </a:r>
            <a:r>
              <a:rPr lang="en-US" dirty="0" err="1"/>
              <a:t>datorată</a:t>
            </a:r>
            <a:r>
              <a:rPr lang="en-US" dirty="0"/>
              <a:t> </a:t>
            </a:r>
            <a:r>
              <a:rPr lang="en-US" dirty="0" err="1"/>
              <a:t>repetabilității</a:t>
            </a:r>
            <a:r>
              <a:rPr lang="en-US" dirty="0"/>
              <a:t> </a:t>
            </a:r>
            <a:r>
              <a:rPr lang="en-US" dirty="0" err="1"/>
              <a:t>măsurătorii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476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FA262C-1E96-8991-CAB4-C771B4C3AB2A}"/>
              </a:ext>
            </a:extLst>
          </p:cNvPr>
          <p:cNvSpPr txBox="1"/>
          <p:nvPr/>
        </p:nvSpPr>
        <p:spPr>
          <a:xfrm>
            <a:off x="123670" y="333373"/>
            <a:ext cx="116981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necunoscute</a:t>
            </a:r>
            <a:r>
              <a:rPr lang="en-US" dirty="0"/>
              <a:t>, </a:t>
            </a:r>
            <a:r>
              <a:rPr lang="en-US" dirty="0" err="1"/>
              <a:t>măsurătorile</a:t>
            </a:r>
            <a:r>
              <a:rPr lang="en-US" dirty="0"/>
              <a:t> sunt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efectuate</a:t>
            </a:r>
            <a:r>
              <a:rPr lang="en-US" dirty="0"/>
              <a:t> cu un laser </a:t>
            </a:r>
            <a:r>
              <a:rPr lang="en-US" dirty="0" err="1"/>
              <a:t>stabilizat</a:t>
            </a:r>
            <a:r>
              <a:rPr lang="en-US" dirty="0"/>
              <a:t> cu </a:t>
            </a:r>
            <a:r>
              <a:rPr lang="en-US" dirty="0" err="1"/>
              <a:t>lungime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mediu</a:t>
            </a:r>
            <a:r>
              <a:rPr lang="en-US" dirty="0"/>
              <a:t> cu </a:t>
            </a:r>
            <a:r>
              <a:rPr lang="en-US" dirty="0" err="1"/>
              <a:t>temperatură</a:t>
            </a:r>
            <a:r>
              <a:rPr lang="en-US" dirty="0"/>
              <a:t>, </a:t>
            </a:r>
            <a:r>
              <a:rPr lang="en-US" dirty="0" err="1"/>
              <a:t>umiditate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controlate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ne </a:t>
            </a:r>
            <a:r>
              <a:rPr lang="en-US" dirty="0" err="1"/>
              <a:t>lasă</a:t>
            </a:r>
            <a:r>
              <a:rPr lang="en-US" dirty="0"/>
              <a:t> cu o </a:t>
            </a:r>
            <a:r>
              <a:rPr lang="en-US" dirty="0" err="1"/>
              <a:t>necunoscută</a:t>
            </a:r>
            <a:r>
              <a:rPr lang="en-US" dirty="0"/>
              <a:t> n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determinată</a:t>
            </a:r>
            <a:r>
              <a:rPr lang="en-US" dirty="0"/>
              <a:t> din </a:t>
            </a:r>
            <a:r>
              <a:rPr lang="en-US" dirty="0" err="1"/>
              <a:t>ecuația</a:t>
            </a:r>
            <a:r>
              <a:rPr lang="en-US" dirty="0"/>
              <a:t> Edlen </a:t>
            </a:r>
            <a:r>
              <a:rPr lang="en-US" dirty="0" err="1"/>
              <a:t>modificată</a:t>
            </a:r>
            <a:r>
              <a:rPr lang="en-US" dirty="0"/>
              <a:t>. </a:t>
            </a:r>
            <a:r>
              <a:rPr lang="en-US" dirty="0" err="1"/>
              <a:t>Rămânem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cu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ecuație</a:t>
            </a:r>
            <a:r>
              <a:rPr lang="en-US" dirty="0"/>
              <a:t> a </a:t>
            </a:r>
            <a:r>
              <a:rPr lang="en-US" dirty="0" err="1"/>
              <a:t>variabilelor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ecuație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facem</a:t>
            </a:r>
            <a:r>
              <a:rPr lang="en-US" dirty="0"/>
              <a:t> o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precisă</a:t>
            </a:r>
            <a:r>
              <a:rPr lang="en-US" dirty="0"/>
              <a:t>, nu </a:t>
            </a:r>
            <a:r>
              <a:rPr lang="en-US" dirty="0" err="1"/>
              <a:t>obținem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răspuns</a:t>
            </a:r>
            <a:r>
              <a:rPr lang="en-US" dirty="0"/>
              <a:t> de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dată</a:t>
            </a:r>
            <a:r>
              <a:rPr lang="en-US" dirty="0"/>
              <a:t>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repetabilitatea</a:t>
            </a:r>
            <a:r>
              <a:rPr lang="en-US" dirty="0"/>
              <a:t> </a:t>
            </a:r>
            <a:r>
              <a:rPr lang="en-US" dirty="0" err="1"/>
              <a:t>măsurătorii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perfect </a:t>
            </a:r>
            <a:r>
              <a:rPr lang="en-US" dirty="0" err="1"/>
              <a:t>aleatorie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valorii</a:t>
            </a:r>
            <a:r>
              <a:rPr lang="en-US" dirty="0"/>
              <a:t> </a:t>
            </a:r>
            <a:r>
              <a:rPr lang="en-US" dirty="0" err="1"/>
              <a:t>țintă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nu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măsurătorile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ale </a:t>
            </a:r>
            <a:r>
              <a:rPr lang="en-US" dirty="0" err="1"/>
              <a:t>pasului</a:t>
            </a:r>
            <a:r>
              <a:rPr lang="en-US" dirty="0"/>
              <a:t>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incertitudinea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punct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discutat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detaliat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capitolul</a:t>
            </a:r>
            <a:r>
              <a:rPr lang="en-US" dirty="0"/>
              <a:t> 2.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are o </a:t>
            </a:r>
            <a:r>
              <a:rPr lang="en-US" dirty="0" err="1"/>
              <a:t>incertitudine</a:t>
            </a:r>
            <a:r>
              <a:rPr lang="en-US" dirty="0"/>
              <a:t> </a:t>
            </a:r>
            <a:r>
              <a:rPr lang="en-US" dirty="0" err="1"/>
              <a:t>asociată</a:t>
            </a:r>
            <a:r>
              <a:rPr lang="en-US" dirty="0"/>
              <a:t> care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de precis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pasul </a:t>
            </a:r>
            <a:r>
              <a:rPr lang="en-US" dirty="0" err="1"/>
              <a:t>mediu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7D2CE-3A4A-CA18-BEF9-19CEAFA70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03" y="1230836"/>
            <a:ext cx="2426239" cy="957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CBF48A-B189-53B3-C300-0076827D09C6}"/>
              </a:ext>
            </a:extLst>
          </p:cNvPr>
          <p:cNvSpPr txBox="1"/>
          <p:nvPr/>
        </p:nvSpPr>
        <p:spPr>
          <a:xfrm>
            <a:off x="123670" y="3749693"/>
            <a:ext cx="1169810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highlight>
                  <a:srgbClr val="FFFF00"/>
                </a:highlight>
              </a:rPr>
              <a:t>NOTA: </a:t>
            </a:r>
            <a:r>
              <a:rPr lang="en-US" sz="1600" i="1" dirty="0" err="1">
                <a:highlight>
                  <a:srgbClr val="FFFF00"/>
                </a:highlight>
              </a:rPr>
              <a:t>Contribuțiile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difractometriei</a:t>
            </a:r>
            <a:r>
              <a:rPr lang="en-US" sz="1600" i="1" dirty="0">
                <a:highlight>
                  <a:srgbClr val="FFFF00"/>
                </a:highlight>
              </a:rPr>
              <a:t> la </a:t>
            </a:r>
            <a:r>
              <a:rPr lang="en-US" sz="1600" i="1" dirty="0" err="1">
                <a:highlight>
                  <a:srgbClr val="FFFF00"/>
                </a:highlight>
              </a:rPr>
              <a:t>incertitudine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Principalele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surse</a:t>
            </a:r>
            <a:r>
              <a:rPr lang="en-US" sz="1600" i="1" dirty="0">
                <a:highlight>
                  <a:srgbClr val="FFFF00"/>
                </a:highlight>
              </a:rPr>
              <a:t> de </a:t>
            </a:r>
            <a:r>
              <a:rPr lang="en-US" sz="1600" i="1" dirty="0" err="1">
                <a:highlight>
                  <a:srgbClr val="FFFF00"/>
                </a:highlight>
              </a:rPr>
              <a:t>incertitudine</a:t>
            </a:r>
            <a:r>
              <a:rPr lang="en-US" sz="1600" i="1" dirty="0">
                <a:highlight>
                  <a:srgbClr val="FFFF00"/>
                </a:highlight>
              </a:rPr>
              <a:t> sunt masa </a:t>
            </a:r>
            <a:r>
              <a:rPr lang="en-US" sz="1600" i="1" dirty="0" err="1">
                <a:highlight>
                  <a:srgbClr val="FFFF00"/>
                </a:highlight>
              </a:rPr>
              <a:t>rotativă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și</a:t>
            </a:r>
            <a:r>
              <a:rPr lang="en-US" sz="1600" i="1" dirty="0">
                <a:highlight>
                  <a:srgbClr val="FFFF00"/>
                </a:highlight>
              </a:rPr>
              <a:t>, </a:t>
            </a:r>
            <a:r>
              <a:rPr lang="en-US" sz="1600" i="1" dirty="0" err="1">
                <a:highlight>
                  <a:srgbClr val="FFFF00"/>
                </a:highlight>
              </a:rPr>
              <a:t>într</a:t>
            </a:r>
            <a:r>
              <a:rPr lang="en-US" sz="1600" i="1" dirty="0">
                <a:highlight>
                  <a:srgbClr val="FFFF00"/>
                </a:highlight>
              </a:rPr>
              <a:t>-o </a:t>
            </a:r>
            <a:r>
              <a:rPr lang="en-US" sz="1600" i="1" dirty="0" err="1">
                <a:highlight>
                  <a:srgbClr val="FFFF00"/>
                </a:highlight>
              </a:rPr>
              <a:t>măsură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mai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mică</a:t>
            </a:r>
            <a:r>
              <a:rPr lang="en-US" sz="1600" i="1" dirty="0">
                <a:highlight>
                  <a:srgbClr val="FFFF00"/>
                </a:highlight>
              </a:rPr>
              <a:t>, </a:t>
            </a:r>
            <a:r>
              <a:rPr lang="en-US" sz="1600" i="1" dirty="0" err="1">
                <a:highlight>
                  <a:srgbClr val="FFFF00"/>
                </a:highlight>
              </a:rPr>
              <a:t>lungimea</a:t>
            </a:r>
            <a:r>
              <a:rPr lang="en-US" sz="1600" i="1" dirty="0">
                <a:highlight>
                  <a:srgbClr val="FFFF00"/>
                </a:highlight>
              </a:rPr>
              <a:t> de </a:t>
            </a:r>
            <a:r>
              <a:rPr lang="en-US" sz="1600" i="1" dirty="0" err="1">
                <a:highlight>
                  <a:srgbClr val="FFFF00"/>
                </a:highlight>
              </a:rPr>
              <a:t>undă</a:t>
            </a:r>
            <a:r>
              <a:rPr lang="en-US" sz="1600" i="1" dirty="0">
                <a:highlight>
                  <a:srgbClr val="FFFF00"/>
                </a:highlight>
              </a:rPr>
              <a:t> a </a:t>
            </a:r>
            <a:r>
              <a:rPr lang="en-US" sz="1600" i="1" dirty="0" err="1">
                <a:highlight>
                  <a:srgbClr val="FFFF00"/>
                </a:highlight>
              </a:rPr>
              <a:t>laserului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și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indicele</a:t>
            </a:r>
            <a:r>
              <a:rPr lang="en-US" sz="1600" i="1" dirty="0">
                <a:highlight>
                  <a:srgbClr val="FFFF00"/>
                </a:highlight>
              </a:rPr>
              <a:t> de </a:t>
            </a:r>
            <a:r>
              <a:rPr lang="en-US" sz="1600" i="1" dirty="0" err="1">
                <a:highlight>
                  <a:srgbClr val="FFFF00"/>
                </a:highlight>
              </a:rPr>
              <a:t>refracție</a:t>
            </a:r>
            <a:r>
              <a:rPr lang="en-US" sz="1600" i="1" dirty="0">
                <a:highlight>
                  <a:srgbClr val="FFFF00"/>
                </a:highlight>
              </a:rPr>
              <a:t> al </a:t>
            </a:r>
            <a:r>
              <a:rPr lang="en-US" sz="1600" i="1" dirty="0" err="1">
                <a:highlight>
                  <a:srgbClr val="FFFF00"/>
                </a:highlight>
              </a:rPr>
              <a:t>aerului</a:t>
            </a:r>
            <a:r>
              <a:rPr lang="en-US" sz="1600" i="1" dirty="0">
                <a:highlight>
                  <a:srgbClr val="FFFF00"/>
                </a:highlight>
              </a:rPr>
              <a:t>. </a:t>
            </a:r>
            <a:r>
              <a:rPr lang="en-US" sz="1600" i="1" dirty="0" err="1">
                <a:highlight>
                  <a:srgbClr val="FFFF00"/>
                </a:highlight>
              </a:rPr>
              <a:t>Pentru</a:t>
            </a:r>
            <a:r>
              <a:rPr lang="en-US" sz="1600" i="1" dirty="0">
                <a:highlight>
                  <a:srgbClr val="FFFF00"/>
                </a:highlight>
              </a:rPr>
              <a:t> a </a:t>
            </a:r>
            <a:r>
              <a:rPr lang="en-US" sz="1600" i="1" dirty="0" err="1">
                <a:highlight>
                  <a:srgbClr val="FFFF00"/>
                </a:highlight>
              </a:rPr>
              <a:t>estima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incertitudinea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fiecăruia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dintre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acești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factori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contribuitori</a:t>
            </a:r>
            <a:r>
              <a:rPr lang="en-US" sz="1600" i="1" dirty="0">
                <a:highlight>
                  <a:srgbClr val="FFFF00"/>
                </a:highlight>
              </a:rPr>
              <a:t>, </a:t>
            </a:r>
            <a:r>
              <a:rPr lang="en-US" sz="1600" i="1" dirty="0" err="1">
                <a:highlight>
                  <a:srgbClr val="FFFF00"/>
                </a:highlight>
              </a:rPr>
              <a:t>avem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nevoie</a:t>
            </a:r>
            <a:r>
              <a:rPr lang="en-US" sz="1600" i="1" dirty="0">
                <a:highlight>
                  <a:srgbClr val="FFFF00"/>
                </a:highlight>
              </a:rPr>
              <a:t> de </a:t>
            </a:r>
            <a:r>
              <a:rPr lang="en-US" sz="1600" i="1" dirty="0" err="1">
                <a:highlight>
                  <a:srgbClr val="FFFF00"/>
                </a:highlight>
              </a:rPr>
              <a:t>cunoștințe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despre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valorile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și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distribuția</a:t>
            </a:r>
            <a:r>
              <a:rPr lang="en-US" sz="1600" i="1" dirty="0">
                <a:highlight>
                  <a:srgbClr val="FFFF00"/>
                </a:highlight>
              </a:rPr>
              <a:t> care </a:t>
            </a:r>
            <a:r>
              <a:rPr lang="en-US" sz="1600" i="1" dirty="0" err="1">
                <a:highlight>
                  <a:srgbClr val="FFFF00"/>
                </a:highlight>
              </a:rPr>
              <a:t>vor</a:t>
            </a:r>
            <a:r>
              <a:rPr lang="en-US" sz="1600" i="1" dirty="0">
                <a:highlight>
                  <a:srgbClr val="FFFF00"/>
                </a:highlight>
              </a:rPr>
              <a:t> fi </a:t>
            </a:r>
            <a:r>
              <a:rPr lang="en-US" sz="1600" i="1" dirty="0" err="1">
                <a:highlight>
                  <a:srgbClr val="FFFF00"/>
                </a:highlight>
              </a:rPr>
              <a:t>utilizate</a:t>
            </a:r>
            <a:r>
              <a:rPr lang="en-US" sz="1600" i="1" dirty="0">
                <a:highlight>
                  <a:srgbClr val="FFFF00"/>
                </a:highlight>
              </a:rPr>
              <a:t>. </a:t>
            </a:r>
            <a:r>
              <a:rPr lang="en-US" sz="1600" i="1" dirty="0" err="1">
                <a:highlight>
                  <a:srgbClr val="FFFF00"/>
                </a:highlight>
              </a:rPr>
              <a:t>Aceste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cunoștințe</a:t>
            </a:r>
            <a:r>
              <a:rPr lang="en-US" sz="1600" i="1" dirty="0">
                <a:highlight>
                  <a:srgbClr val="FFFF00"/>
                </a:highlight>
              </a:rPr>
              <a:t> pot fi </a:t>
            </a:r>
            <a:r>
              <a:rPr lang="en-US" sz="1600" i="1" dirty="0" err="1">
                <a:highlight>
                  <a:srgbClr val="FFFF00"/>
                </a:highlight>
              </a:rPr>
              <a:t>obținute</a:t>
            </a:r>
            <a:r>
              <a:rPr lang="en-US" sz="1600" i="1" dirty="0">
                <a:highlight>
                  <a:srgbClr val="FFFF00"/>
                </a:highlight>
              </a:rPr>
              <a:t> din </a:t>
            </a:r>
            <a:r>
              <a:rPr lang="en-US" sz="1600" i="1" dirty="0" err="1">
                <a:highlight>
                  <a:srgbClr val="FFFF00"/>
                </a:highlight>
              </a:rPr>
              <a:t>rezultatele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măsurătorilor</a:t>
            </a:r>
            <a:r>
              <a:rPr lang="en-US" sz="1600" i="1" dirty="0">
                <a:highlight>
                  <a:srgbClr val="FFFF00"/>
                </a:highlight>
              </a:rPr>
              <a:t>, </a:t>
            </a:r>
            <a:r>
              <a:rPr lang="en-US" sz="1600" i="1" dirty="0" err="1">
                <a:highlight>
                  <a:srgbClr val="FFFF00"/>
                </a:highlight>
              </a:rPr>
              <a:t>literatura</a:t>
            </a:r>
            <a:r>
              <a:rPr lang="en-US" sz="1600" i="1" dirty="0">
                <a:highlight>
                  <a:srgbClr val="FFFF00"/>
                </a:highlight>
              </a:rPr>
              <a:t> de </a:t>
            </a:r>
            <a:r>
              <a:rPr lang="en-US" sz="1600" i="1" dirty="0" err="1">
                <a:highlight>
                  <a:srgbClr val="FFFF00"/>
                </a:highlight>
              </a:rPr>
              <a:t>specialitate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sau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fisa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producătorului</a:t>
            </a:r>
            <a:r>
              <a:rPr lang="en-US" sz="1600" i="1" dirty="0">
                <a:highlight>
                  <a:srgbClr val="FFFF00"/>
                </a:highlight>
              </a:rPr>
              <a:t>.  </a:t>
            </a:r>
          </a:p>
          <a:p>
            <a:r>
              <a:rPr lang="en-US" sz="1600" b="1" i="1" dirty="0" err="1">
                <a:highlight>
                  <a:srgbClr val="FFFF00"/>
                </a:highlight>
              </a:rPr>
              <a:t>Masă</a:t>
            </a:r>
            <a:r>
              <a:rPr lang="en-US" sz="1600" b="1" i="1" dirty="0">
                <a:highlight>
                  <a:srgbClr val="FFFF00"/>
                </a:highlight>
              </a:rPr>
              <a:t> </a:t>
            </a:r>
            <a:r>
              <a:rPr lang="en-US" sz="1600" b="1" i="1" dirty="0" err="1">
                <a:highlight>
                  <a:srgbClr val="FFFF00"/>
                </a:highlight>
              </a:rPr>
              <a:t>rotativă</a:t>
            </a:r>
            <a:r>
              <a:rPr lang="en-US" sz="1600" b="1" i="1" dirty="0">
                <a:highlight>
                  <a:srgbClr val="FFFF00"/>
                </a:highlight>
              </a:rPr>
              <a:t>: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Pentru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rezoluție</a:t>
            </a:r>
            <a:r>
              <a:rPr lang="en-US" sz="1600" i="1" dirty="0">
                <a:highlight>
                  <a:srgbClr val="FFFF00"/>
                </a:highlight>
              </a:rPr>
              <a:t>, </a:t>
            </a:r>
            <a:r>
              <a:rPr lang="en-US" sz="1600" i="1" dirty="0" err="1">
                <a:highlight>
                  <a:srgbClr val="FFFF00"/>
                </a:highlight>
              </a:rPr>
              <a:t>avem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doar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fisa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producătorului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pentru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lățimea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distribuției</a:t>
            </a:r>
            <a:r>
              <a:rPr lang="en-US" sz="1600" i="1" dirty="0">
                <a:highlight>
                  <a:srgbClr val="FFFF00"/>
                </a:highlight>
              </a:rPr>
              <a:t>, </a:t>
            </a:r>
            <a:r>
              <a:rPr lang="en-US" sz="1600" i="1" dirty="0" err="1">
                <a:highlight>
                  <a:srgbClr val="FFFF00"/>
                </a:highlight>
              </a:rPr>
              <a:t>deci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trebuie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să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presupunem</a:t>
            </a:r>
            <a:r>
              <a:rPr lang="en-US" sz="1600" i="1" dirty="0">
                <a:highlight>
                  <a:srgbClr val="FFFF00"/>
                </a:highlight>
              </a:rPr>
              <a:t> o </a:t>
            </a:r>
            <a:r>
              <a:rPr lang="en-US" sz="1600" i="1" dirty="0" err="1">
                <a:highlight>
                  <a:srgbClr val="FFFF00"/>
                </a:highlight>
              </a:rPr>
              <a:t>distribuție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dreptunghiulară</a:t>
            </a:r>
            <a:r>
              <a:rPr lang="en-US" sz="1600" i="1" dirty="0">
                <a:highlight>
                  <a:srgbClr val="FFFF00"/>
                </a:highlight>
              </a:rPr>
              <a:t>. </a:t>
            </a:r>
          </a:p>
          <a:p>
            <a:r>
              <a:rPr lang="en-US" sz="1600" b="1" i="1" dirty="0" err="1">
                <a:highlight>
                  <a:srgbClr val="FFFF00"/>
                </a:highlight>
              </a:rPr>
              <a:t>Lungime</a:t>
            </a:r>
            <a:r>
              <a:rPr lang="en-US" sz="1600" b="1" i="1" dirty="0">
                <a:highlight>
                  <a:srgbClr val="FFFF00"/>
                </a:highlight>
              </a:rPr>
              <a:t> de </a:t>
            </a:r>
            <a:r>
              <a:rPr lang="en-US" sz="1600" b="1" i="1" dirty="0" err="1">
                <a:highlight>
                  <a:srgbClr val="FFFF00"/>
                </a:highlight>
              </a:rPr>
              <a:t>undă</a:t>
            </a:r>
            <a:r>
              <a:rPr lang="en-US" sz="1600" i="1" dirty="0">
                <a:highlight>
                  <a:srgbClr val="FFFF00"/>
                </a:highlight>
              </a:rPr>
              <a:t>: </a:t>
            </a:r>
            <a:r>
              <a:rPr lang="en-US" sz="1600" i="1" dirty="0" err="1">
                <a:highlight>
                  <a:srgbClr val="FFFF00"/>
                </a:highlight>
              </a:rPr>
              <a:t>Avem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observații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experimentale</a:t>
            </a:r>
            <a:r>
              <a:rPr lang="en-US" sz="1600" i="1" dirty="0">
                <a:highlight>
                  <a:srgbClr val="FFFF00"/>
                </a:highlight>
              </a:rPr>
              <a:t> care </a:t>
            </a:r>
            <a:r>
              <a:rPr lang="en-US" sz="1600" i="1" dirty="0" err="1">
                <a:highlight>
                  <a:srgbClr val="FFFF00"/>
                </a:highlight>
              </a:rPr>
              <a:t>arată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că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putem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utiliza</a:t>
            </a:r>
            <a:r>
              <a:rPr lang="en-US" sz="1600" i="1" dirty="0">
                <a:highlight>
                  <a:srgbClr val="FFFF00"/>
                </a:highlight>
              </a:rPr>
              <a:t> o </a:t>
            </a:r>
            <a:r>
              <a:rPr lang="en-US" sz="1600" i="1" dirty="0" err="1">
                <a:highlight>
                  <a:srgbClr val="FFFF00"/>
                </a:highlight>
              </a:rPr>
              <a:t>distribuție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normală</a:t>
            </a:r>
            <a:r>
              <a:rPr lang="en-US" sz="1600" i="1" dirty="0">
                <a:highlight>
                  <a:srgbClr val="FFFF00"/>
                </a:highlight>
              </a:rPr>
              <a:t>.</a:t>
            </a:r>
          </a:p>
          <a:p>
            <a:r>
              <a:rPr lang="en-US" sz="1600" b="1" i="1" dirty="0" err="1">
                <a:highlight>
                  <a:srgbClr val="FFFF00"/>
                </a:highlight>
              </a:rPr>
              <a:t>Indice</a:t>
            </a:r>
            <a:r>
              <a:rPr lang="en-US" sz="1600" b="1" i="1" dirty="0">
                <a:highlight>
                  <a:srgbClr val="FFFF00"/>
                </a:highlight>
              </a:rPr>
              <a:t> de </a:t>
            </a:r>
            <a:r>
              <a:rPr lang="en-US" sz="1600" b="1" i="1" dirty="0" err="1">
                <a:highlight>
                  <a:srgbClr val="FFFF00"/>
                </a:highlight>
              </a:rPr>
              <a:t>refracție</a:t>
            </a:r>
            <a:r>
              <a:rPr lang="en-US" sz="1600" b="1" i="1" dirty="0">
                <a:highlight>
                  <a:srgbClr val="FFFF00"/>
                </a:highlight>
              </a:rPr>
              <a:t>: </a:t>
            </a:r>
            <a:r>
              <a:rPr lang="en-US" sz="1600" i="1" dirty="0" err="1">
                <a:highlight>
                  <a:srgbClr val="FFFF00"/>
                </a:highlight>
              </a:rPr>
              <a:t>Avem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doar</a:t>
            </a:r>
            <a:r>
              <a:rPr lang="en-US" sz="1600" i="1" dirty="0">
                <a:highlight>
                  <a:srgbClr val="FFFF00"/>
                </a:highlight>
              </a:rPr>
              <a:t> o </a:t>
            </a:r>
            <a:r>
              <a:rPr lang="en-US" sz="1600" i="1" dirty="0" err="1">
                <a:highlight>
                  <a:srgbClr val="FFFF00"/>
                </a:highlight>
              </a:rPr>
              <a:t>valoare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medie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și</a:t>
            </a:r>
            <a:r>
              <a:rPr lang="en-US" sz="1600" i="1" dirty="0">
                <a:highlight>
                  <a:srgbClr val="FFFF00"/>
                </a:highlight>
              </a:rPr>
              <a:t> o </a:t>
            </a:r>
            <a:r>
              <a:rPr lang="en-US" sz="1600" i="1" dirty="0" err="1">
                <a:highlight>
                  <a:srgbClr val="FFFF00"/>
                </a:highlight>
              </a:rPr>
              <a:t>lățime</a:t>
            </a:r>
            <a:r>
              <a:rPr lang="en-US" sz="1600" i="1" dirty="0">
                <a:highlight>
                  <a:srgbClr val="FFFF00"/>
                </a:highlight>
              </a:rPr>
              <a:t> a </a:t>
            </a:r>
            <a:r>
              <a:rPr lang="en-US" sz="1600" i="1" dirty="0" err="1">
                <a:highlight>
                  <a:srgbClr val="FFFF00"/>
                </a:highlight>
              </a:rPr>
              <a:t>distribuției</a:t>
            </a:r>
            <a:r>
              <a:rPr lang="en-US" sz="1600" i="1" dirty="0">
                <a:highlight>
                  <a:srgbClr val="FFFF00"/>
                </a:highlight>
              </a:rPr>
              <a:t> din </a:t>
            </a:r>
            <a:r>
              <a:rPr lang="en-US" sz="1600" i="1" dirty="0" err="1">
                <a:highlight>
                  <a:srgbClr val="FFFF00"/>
                </a:highlight>
              </a:rPr>
              <a:t>literatura</a:t>
            </a:r>
            <a:r>
              <a:rPr lang="en-US" sz="1600" i="1" dirty="0">
                <a:highlight>
                  <a:srgbClr val="FFFF00"/>
                </a:highlight>
              </a:rPr>
              <a:t> de </a:t>
            </a:r>
            <a:r>
              <a:rPr lang="en-US" sz="1600" i="1" dirty="0" err="1">
                <a:highlight>
                  <a:srgbClr val="FFFF00"/>
                </a:highlight>
              </a:rPr>
              <a:t>specialitate</a:t>
            </a:r>
            <a:r>
              <a:rPr lang="en-US" sz="1600" i="1" dirty="0">
                <a:highlight>
                  <a:srgbClr val="FFFF00"/>
                </a:highlight>
              </a:rPr>
              <a:t>, </a:t>
            </a:r>
            <a:r>
              <a:rPr lang="en-US" sz="1600" i="1" dirty="0" err="1">
                <a:highlight>
                  <a:srgbClr val="FFFF00"/>
                </a:highlight>
              </a:rPr>
              <a:t>deci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alegem</a:t>
            </a:r>
            <a:r>
              <a:rPr lang="en-US" sz="1600" i="1" dirty="0">
                <a:highlight>
                  <a:srgbClr val="FFFF00"/>
                </a:highlight>
              </a:rPr>
              <a:t> o </a:t>
            </a:r>
            <a:r>
              <a:rPr lang="en-US" sz="1600" i="1" dirty="0" err="1">
                <a:highlight>
                  <a:srgbClr val="FFFF00"/>
                </a:highlight>
              </a:rPr>
              <a:t>distribuție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dreptunghiulară</a:t>
            </a:r>
            <a:r>
              <a:rPr lang="en-US" sz="1600" i="1" dirty="0">
                <a:highlight>
                  <a:srgbClr val="FFFF00"/>
                </a:highlight>
              </a:rPr>
              <a:t>.</a:t>
            </a:r>
          </a:p>
          <a:p>
            <a:r>
              <a:rPr lang="en-US" sz="1600" b="1" i="1" dirty="0" err="1">
                <a:highlight>
                  <a:srgbClr val="FFFF00"/>
                </a:highlight>
              </a:rPr>
              <a:t>Repetabilitatea</a:t>
            </a:r>
            <a:r>
              <a:rPr lang="en-US" sz="1600" b="1" i="1" dirty="0">
                <a:highlight>
                  <a:srgbClr val="FFFF00"/>
                </a:highlight>
              </a:rPr>
              <a:t> </a:t>
            </a:r>
            <a:r>
              <a:rPr lang="en-US" sz="1600" b="1" i="1" dirty="0" err="1">
                <a:highlight>
                  <a:srgbClr val="FFFF00"/>
                </a:highlight>
              </a:rPr>
              <a:t>măsurătorii</a:t>
            </a:r>
            <a:r>
              <a:rPr lang="en-US" sz="1600" b="1" i="1" dirty="0">
                <a:highlight>
                  <a:srgbClr val="FFFF00"/>
                </a:highlight>
              </a:rPr>
              <a:t>: </a:t>
            </a:r>
            <a:r>
              <a:rPr lang="en-US" sz="1600" i="1" dirty="0" err="1">
                <a:highlight>
                  <a:srgbClr val="FFFF00"/>
                </a:highlight>
              </a:rPr>
              <a:t>Avem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observații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experimentale</a:t>
            </a:r>
            <a:r>
              <a:rPr lang="en-US" sz="1600" i="1" dirty="0">
                <a:highlight>
                  <a:srgbClr val="FFFF00"/>
                </a:highlight>
              </a:rPr>
              <a:t> care </a:t>
            </a:r>
            <a:r>
              <a:rPr lang="en-US" sz="1600" i="1" dirty="0" err="1">
                <a:highlight>
                  <a:srgbClr val="FFFF00"/>
                </a:highlight>
              </a:rPr>
              <a:t>arată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că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putem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utiliza</a:t>
            </a:r>
            <a:r>
              <a:rPr lang="en-US" sz="1600" i="1" dirty="0">
                <a:highlight>
                  <a:srgbClr val="FFFF00"/>
                </a:highlight>
              </a:rPr>
              <a:t> o </a:t>
            </a:r>
            <a:r>
              <a:rPr lang="en-US" sz="1600" i="1" dirty="0" err="1">
                <a:highlight>
                  <a:srgbClr val="FFFF00"/>
                </a:highlight>
              </a:rPr>
              <a:t>distribuție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normală</a:t>
            </a:r>
            <a:r>
              <a:rPr lang="en-US" sz="1600" i="1" dirty="0">
                <a:highlight>
                  <a:srgbClr val="FFFF00"/>
                </a:highlight>
              </a:rPr>
              <a:t>.</a:t>
            </a:r>
          </a:p>
          <a:p>
            <a:r>
              <a:rPr lang="en-US" sz="1600" i="1" dirty="0" err="1">
                <a:highlight>
                  <a:srgbClr val="FFFF00"/>
                </a:highlight>
              </a:rPr>
              <a:t>Valorile</a:t>
            </a:r>
            <a:r>
              <a:rPr lang="en-US" sz="1600" i="1" dirty="0">
                <a:highlight>
                  <a:srgbClr val="FFFF00"/>
                </a:highlight>
              </a:rPr>
              <a:t> sunt </a:t>
            </a:r>
            <a:r>
              <a:rPr lang="en-US" sz="1600" i="1" dirty="0" err="1">
                <a:highlight>
                  <a:srgbClr val="FFFF00"/>
                </a:highlight>
              </a:rPr>
              <a:t>inserate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în</a:t>
            </a:r>
            <a:r>
              <a:rPr lang="en-US" sz="1600" i="1" dirty="0">
                <a:highlight>
                  <a:srgbClr val="FFFF00"/>
                </a:highlight>
              </a:rPr>
              <a:t> </a:t>
            </a:r>
            <a:r>
              <a:rPr lang="en-US" sz="1600" i="1" dirty="0" err="1">
                <a:highlight>
                  <a:srgbClr val="FFFF00"/>
                </a:highlight>
              </a:rPr>
              <a:t>Tabelul</a:t>
            </a:r>
            <a:r>
              <a:rPr lang="en-US" sz="1600" i="1" dirty="0">
                <a:highlight>
                  <a:srgbClr val="FFFF00"/>
                </a:highligh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0398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7E1AB7-A47E-D18F-7E1B-294725584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B2EA7-3849-80D8-3A75-892658A5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03" y="3125792"/>
            <a:ext cx="8577050" cy="2433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1821A-7D53-6F01-3BB9-62D86F36FC33}"/>
              </a:ext>
            </a:extLst>
          </p:cNvPr>
          <p:cNvSpPr txBox="1"/>
          <p:nvPr/>
        </p:nvSpPr>
        <p:spPr>
          <a:xfrm>
            <a:off x="2746947" y="5893845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Tabel. Result of uncertainty calculations.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BB8ED-6DFC-AC9C-95F9-CFEC731DE935}"/>
              </a:ext>
            </a:extLst>
          </p:cNvPr>
          <p:cNvSpPr txBox="1"/>
          <p:nvPr/>
        </p:nvSpPr>
        <p:spPr>
          <a:xfrm>
            <a:off x="1241062" y="1633109"/>
            <a:ext cx="9896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calculatoarele</a:t>
            </a:r>
            <a:r>
              <a:rPr lang="en-US" dirty="0"/>
              <a:t> de </a:t>
            </a:r>
            <a:r>
              <a:rPr lang="en-US" dirty="0" err="1"/>
              <a:t>incertitudine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estima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incertitudinea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</a:t>
            </a:r>
            <a:r>
              <a:rPr lang="en-US" dirty="0" err="1"/>
              <a:t>noastre</a:t>
            </a:r>
            <a:r>
              <a:rPr lang="en-US" dirty="0"/>
              <a:t>: </a:t>
            </a:r>
            <a:r>
              <a:rPr lang="en-US" dirty="0" err="1"/>
              <a:t>efortul</a:t>
            </a:r>
            <a:r>
              <a:rPr lang="en-US" dirty="0"/>
              <a:t> </a:t>
            </a:r>
            <a:r>
              <a:rPr lang="en-US" dirty="0" err="1"/>
              <a:t>nostru</a:t>
            </a:r>
            <a:r>
              <a:rPr lang="en-US" dirty="0"/>
              <a:t> a </a:t>
            </a:r>
            <a:r>
              <a:rPr lang="en-US" dirty="0" err="1"/>
              <a:t>dus</a:t>
            </a:r>
            <a:r>
              <a:rPr lang="en-US" dirty="0"/>
              <a:t> la un pas </a:t>
            </a:r>
            <a:r>
              <a:rPr lang="en-US" dirty="0" err="1"/>
              <a:t>mediu</a:t>
            </a:r>
            <a:r>
              <a:rPr lang="en-US" dirty="0"/>
              <a:t> de 1822,0 nm cu o </a:t>
            </a:r>
            <a:r>
              <a:rPr lang="en-US" dirty="0" err="1"/>
              <a:t>incertitudine</a:t>
            </a:r>
            <a:r>
              <a:rPr lang="en-US" dirty="0"/>
              <a:t> </a:t>
            </a:r>
            <a:r>
              <a:rPr lang="en-US" dirty="0" err="1"/>
              <a:t>extinsă</a:t>
            </a:r>
            <a:r>
              <a:rPr lang="en-US" dirty="0"/>
              <a:t> de 1,2 nm (Tabel)&gt;</a:t>
            </a:r>
          </a:p>
        </p:txBody>
      </p:sp>
    </p:spTree>
    <p:extLst>
      <p:ext uri="{BB962C8B-B14F-4D97-AF65-F5344CB8AC3E}">
        <p14:creationId xmlns:p14="http://schemas.microsoft.com/office/powerpoint/2010/main" val="1091725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76443C-A647-0C1B-147E-6B32669B1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b="1" dirty="0"/>
              <a:t>MĂSURĂTORI DE PAS FOLOSIND AFM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4A020-993E-7BFD-AB94-CD452911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2871"/>
            <a:ext cx="5572760" cy="162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C48FB-836A-B484-9985-5DF508792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" y="3711825"/>
            <a:ext cx="5974598" cy="2011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54AE9-8FD6-6A29-C913-FF186FFC342B}"/>
              </a:ext>
            </a:extLst>
          </p:cNvPr>
          <p:cNvSpPr txBox="1"/>
          <p:nvPr/>
        </p:nvSpPr>
        <p:spPr>
          <a:xfrm>
            <a:off x="16627" y="2542274"/>
            <a:ext cx="58796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O </a:t>
            </a:r>
            <a:r>
              <a:rPr lang="en-US" sz="1400" i="1" dirty="0" err="1"/>
              <a:t>rețea</a:t>
            </a:r>
            <a:r>
              <a:rPr lang="en-US" sz="1400" i="1" dirty="0"/>
              <a:t> de </a:t>
            </a:r>
            <a:r>
              <a:rPr lang="en-US" sz="1400" i="1" dirty="0" err="1"/>
              <a:t>difracție</a:t>
            </a:r>
            <a:r>
              <a:rPr lang="en-US" sz="1400" i="1" dirty="0"/>
              <a:t> </a:t>
            </a:r>
            <a:r>
              <a:rPr lang="en-US" sz="1400" i="1" dirty="0" err="1"/>
              <a:t>unidimensională</a:t>
            </a:r>
            <a:r>
              <a:rPr lang="en-US" sz="1400" i="1" dirty="0"/>
              <a:t> cu un pas nominal de </a:t>
            </a:r>
            <a:r>
              <a:rPr lang="en-US" sz="1400" i="1" dirty="0" err="1"/>
              <a:t>aproximativ</a:t>
            </a:r>
            <a:r>
              <a:rPr lang="en-US" sz="1400" i="1" dirty="0"/>
              <a:t> 3 µm a </a:t>
            </a:r>
            <a:r>
              <a:rPr lang="en-US" sz="1400" i="1" dirty="0" err="1"/>
              <a:t>fost</a:t>
            </a:r>
            <a:r>
              <a:rPr lang="en-US" sz="1400" i="1" dirty="0"/>
              <a:t> </a:t>
            </a:r>
            <a:r>
              <a:rPr lang="en-US" sz="1400" i="1" dirty="0" err="1"/>
              <a:t>scanată</a:t>
            </a:r>
            <a:r>
              <a:rPr lang="en-US" sz="1400" i="1" dirty="0"/>
              <a:t> pe o </a:t>
            </a:r>
            <a:r>
              <a:rPr lang="en-US" sz="1400" i="1" dirty="0" err="1"/>
              <a:t>lungime</a:t>
            </a:r>
            <a:r>
              <a:rPr lang="en-US" sz="1400" i="1" dirty="0"/>
              <a:t> de 161 µm cu AFM de </a:t>
            </a:r>
            <a:r>
              <a:rPr lang="en-US" sz="1400" i="1" dirty="0" err="1"/>
              <a:t>rază</a:t>
            </a:r>
            <a:r>
              <a:rPr lang="en-US" sz="1400" i="1" dirty="0"/>
              <a:t> </a:t>
            </a:r>
            <a:r>
              <a:rPr lang="en-US" sz="1400" i="1" dirty="0" err="1"/>
              <a:t>lungă</a:t>
            </a:r>
            <a:r>
              <a:rPr lang="en-US" sz="1400" i="1" dirty="0"/>
              <a:t> de </a:t>
            </a:r>
            <a:r>
              <a:rPr lang="en-US" sz="1400" i="1" dirty="0" err="1"/>
              <a:t>acțiune</a:t>
            </a:r>
            <a:r>
              <a:rPr lang="en-US" sz="1400" i="1" dirty="0"/>
              <a:t>. </a:t>
            </a:r>
            <a:r>
              <a:rPr lang="en-US" sz="1400" i="1" dirty="0" err="1"/>
              <a:t>Înălțimea</a:t>
            </a:r>
            <a:r>
              <a:rPr lang="en-US" sz="1400" i="1" dirty="0"/>
              <a:t> </a:t>
            </a:r>
            <a:r>
              <a:rPr lang="en-US" sz="1400" i="1" dirty="0" err="1"/>
              <a:t>rețelei</a:t>
            </a:r>
            <a:r>
              <a:rPr lang="en-US" sz="1400" i="1" dirty="0"/>
              <a:t> de </a:t>
            </a:r>
            <a:r>
              <a:rPr lang="en-US" sz="1400" i="1" dirty="0" err="1"/>
              <a:t>difracție</a:t>
            </a:r>
            <a:r>
              <a:rPr lang="en-US" sz="1400" i="1" dirty="0"/>
              <a:t> </a:t>
            </a:r>
            <a:r>
              <a:rPr lang="en-US" sz="1400" i="1" dirty="0" err="1"/>
              <a:t>este</a:t>
            </a:r>
            <a:r>
              <a:rPr lang="en-US" sz="1400" i="1" dirty="0"/>
              <a:t> de </a:t>
            </a:r>
            <a:r>
              <a:rPr lang="en-US" sz="1400" i="1" dirty="0" err="1"/>
              <a:t>aproximativ</a:t>
            </a:r>
            <a:r>
              <a:rPr lang="en-US" sz="1400" i="1" dirty="0"/>
              <a:t> 100 nm. </a:t>
            </a:r>
            <a:r>
              <a:rPr lang="en-US" sz="1400" i="1" dirty="0" err="1"/>
              <a:t>Profilul</a:t>
            </a:r>
            <a:r>
              <a:rPr lang="en-US" sz="1400" i="1" dirty="0"/>
              <a:t> </a:t>
            </a:r>
            <a:r>
              <a:rPr lang="en-US" sz="1400" i="1" dirty="0" err="1"/>
              <a:t>măsurat</a:t>
            </a:r>
            <a:r>
              <a:rPr lang="en-US" sz="1400" i="1" dirty="0"/>
              <a:t> </a:t>
            </a:r>
            <a:r>
              <a:rPr lang="en-US" sz="1400" i="1" dirty="0" err="1"/>
              <a:t>este</a:t>
            </a:r>
            <a:r>
              <a:rPr lang="en-US" sz="1400" i="1" dirty="0"/>
              <a:t> </a:t>
            </a:r>
            <a:r>
              <a:rPr lang="en-US" sz="1400" i="1" dirty="0" err="1"/>
              <a:t>reprezentat</a:t>
            </a:r>
            <a:r>
              <a:rPr lang="en-US" sz="1400" i="1" dirty="0"/>
              <a:t> </a:t>
            </a:r>
            <a:r>
              <a:rPr lang="en-US" sz="1400" i="1" dirty="0" err="1"/>
              <a:t>grafic</a:t>
            </a:r>
            <a:r>
              <a:rPr lang="en-US" sz="1400" i="1" dirty="0"/>
              <a:t> </a:t>
            </a:r>
            <a:r>
              <a:rPr lang="en-US" sz="1400" i="1" dirty="0" err="1"/>
              <a:t>mai</a:t>
            </a:r>
            <a:r>
              <a:rPr lang="en-US" sz="1400" i="1" dirty="0"/>
              <a:t> sus. Ulterior, </a:t>
            </a:r>
            <a:r>
              <a:rPr lang="en-US" sz="1400" i="1" dirty="0" err="1"/>
              <a:t>poziția</a:t>
            </a:r>
            <a:r>
              <a:rPr lang="en-US" sz="1400" i="1" dirty="0"/>
              <a:t> </a:t>
            </a:r>
            <a:r>
              <a:rPr lang="en-US" sz="1400" i="1" dirty="0" err="1"/>
              <a:t>fiecărei</a:t>
            </a:r>
            <a:r>
              <a:rPr lang="en-US" sz="1400" i="1" dirty="0"/>
              <a:t> </a:t>
            </a:r>
            <a:r>
              <a:rPr lang="en-US" sz="1400" i="1" dirty="0" err="1"/>
              <a:t>creste</a:t>
            </a:r>
            <a:r>
              <a:rPr lang="en-US" sz="1400" i="1" dirty="0"/>
              <a:t> a </a:t>
            </a:r>
            <a:r>
              <a:rPr lang="en-US" sz="1400" i="1" dirty="0" err="1"/>
              <a:t>profilului</a:t>
            </a:r>
            <a:r>
              <a:rPr lang="en-US" sz="1400" i="1" dirty="0"/>
              <a:t> </a:t>
            </a:r>
            <a:r>
              <a:rPr lang="en-US" sz="1400" i="1" dirty="0" err="1"/>
              <a:t>este</a:t>
            </a:r>
            <a:r>
              <a:rPr lang="en-US" sz="1400" i="1" dirty="0"/>
              <a:t> </a:t>
            </a:r>
            <a:r>
              <a:rPr lang="en-US" sz="1400" i="1" dirty="0" err="1"/>
              <a:t>determinată</a:t>
            </a:r>
            <a:r>
              <a:rPr lang="en-US" sz="1400" i="1" dirty="0"/>
              <a:t> </a:t>
            </a:r>
            <a:r>
              <a:rPr lang="en-US" sz="1400" i="1" dirty="0" err="1"/>
              <a:t>prin</a:t>
            </a:r>
            <a:r>
              <a:rPr lang="en-US" sz="1400" i="1" dirty="0"/>
              <a:t> </a:t>
            </a:r>
            <a:r>
              <a:rPr lang="en-US" sz="1400" i="1" dirty="0" err="1"/>
              <a:t>calcularea</a:t>
            </a:r>
            <a:r>
              <a:rPr lang="en-US" sz="1400" i="1" dirty="0"/>
              <a:t> </a:t>
            </a:r>
            <a:r>
              <a:rPr lang="en-US" sz="1400" i="1" dirty="0" err="1"/>
              <a:t>centrului</a:t>
            </a:r>
            <a:r>
              <a:rPr lang="en-US" sz="1400" i="1" dirty="0"/>
              <a:t> </a:t>
            </a:r>
            <a:r>
              <a:rPr lang="en-US" sz="1400" i="1" dirty="0" err="1"/>
              <a:t>său</a:t>
            </a:r>
            <a:r>
              <a:rPr lang="en-US" sz="1400" i="1" dirty="0"/>
              <a:t> de </a:t>
            </a:r>
            <a:r>
              <a:rPr lang="en-US" sz="1400" i="1" dirty="0" err="1"/>
              <a:t>greutate</a:t>
            </a:r>
            <a:r>
              <a:rPr lang="en-US" sz="1400" i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9031E-0C0C-04C7-1BD3-F8FEDE9FB487}"/>
              </a:ext>
            </a:extLst>
          </p:cNvPr>
          <p:cNvSpPr txBox="1"/>
          <p:nvPr/>
        </p:nvSpPr>
        <p:spPr>
          <a:xfrm>
            <a:off x="61951" y="5688449"/>
            <a:ext cx="58796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Abaterea</a:t>
            </a:r>
            <a:r>
              <a:rPr lang="en-US" sz="1400" i="1" dirty="0"/>
              <a:t> </a:t>
            </a:r>
            <a:r>
              <a:rPr lang="en-US" sz="1400" i="1" dirty="0" err="1"/>
              <a:t>poziției</a:t>
            </a:r>
            <a:r>
              <a:rPr lang="en-US" sz="1400" i="1" dirty="0"/>
              <a:t> </a:t>
            </a:r>
            <a:r>
              <a:rPr lang="en-US" sz="1400" i="1" dirty="0" err="1"/>
              <a:t>centrelor</a:t>
            </a:r>
            <a:r>
              <a:rPr lang="en-US" sz="1400" i="1" dirty="0"/>
              <a:t> de </a:t>
            </a:r>
            <a:r>
              <a:rPr lang="en-US" sz="1400" i="1" dirty="0" err="1"/>
              <a:t>greutate</a:t>
            </a:r>
            <a:r>
              <a:rPr lang="en-US" sz="1400" i="1" dirty="0"/>
              <a:t> </a:t>
            </a:r>
            <a:r>
              <a:rPr lang="en-US" sz="1400" i="1" dirty="0" err="1"/>
              <a:t>în</a:t>
            </a:r>
            <a:r>
              <a:rPr lang="en-US" sz="1400" i="1" dirty="0"/>
              <a:t> </a:t>
            </a:r>
            <a:r>
              <a:rPr lang="en-US" sz="1400" i="1" dirty="0" err="1"/>
              <a:t>rețeaua</a:t>
            </a:r>
            <a:r>
              <a:rPr lang="en-US" sz="1400" i="1" dirty="0"/>
              <a:t> </a:t>
            </a:r>
            <a:r>
              <a:rPr lang="en-US" sz="1400" i="1" dirty="0" err="1"/>
              <a:t>reală</a:t>
            </a:r>
            <a:r>
              <a:rPr lang="en-US" sz="1400" i="1" dirty="0"/>
              <a:t> </a:t>
            </a:r>
            <a:r>
              <a:rPr lang="en-US" sz="1400" i="1" dirty="0" err="1"/>
              <a:t>în</a:t>
            </a:r>
            <a:r>
              <a:rPr lang="en-US" sz="1400" i="1" dirty="0"/>
              <a:t> </a:t>
            </a:r>
            <a:r>
              <a:rPr lang="en-US" sz="1400" i="1" dirty="0" err="1"/>
              <a:t>comparație</a:t>
            </a:r>
            <a:r>
              <a:rPr lang="en-US" sz="1400" i="1" dirty="0"/>
              <a:t> cu </a:t>
            </a:r>
            <a:r>
              <a:rPr lang="en-US" sz="1400" i="1" dirty="0" err="1"/>
              <a:t>rețeaua</a:t>
            </a:r>
            <a:r>
              <a:rPr lang="en-US" sz="1400" i="1" dirty="0"/>
              <a:t> </a:t>
            </a:r>
            <a:r>
              <a:rPr lang="en-US" sz="1400" i="1" dirty="0" err="1"/>
              <a:t>proiectată</a:t>
            </a:r>
            <a:r>
              <a:rPr lang="en-US" sz="1400" i="1" dirty="0"/>
              <a:t> ideal cu un pas </a:t>
            </a:r>
            <a:r>
              <a:rPr lang="en-US" sz="1400" i="1" dirty="0" err="1"/>
              <a:t>mediu</a:t>
            </a:r>
            <a:r>
              <a:rPr lang="en-US" sz="1400" i="1" dirty="0"/>
              <a:t> constant. </a:t>
            </a:r>
            <a:r>
              <a:rPr lang="en-US" sz="1400" i="1" dirty="0" err="1"/>
              <a:t>Punctele</a:t>
            </a:r>
            <a:r>
              <a:rPr lang="en-US" sz="1400" i="1" dirty="0"/>
              <a:t> </a:t>
            </a:r>
            <a:r>
              <a:rPr lang="en-US" sz="1400" i="1" dirty="0" err="1"/>
              <a:t>roșii</a:t>
            </a:r>
            <a:r>
              <a:rPr lang="en-US" sz="1400" i="1" dirty="0"/>
              <a:t> </a:t>
            </a:r>
            <a:r>
              <a:rPr lang="en-US" sz="1400" i="1" dirty="0" err="1"/>
              <a:t>reprezintă</a:t>
            </a:r>
            <a:r>
              <a:rPr lang="en-US" sz="1400" i="1" dirty="0"/>
              <a:t> </a:t>
            </a:r>
            <a:r>
              <a:rPr lang="en-US" sz="1400" i="1" dirty="0" err="1"/>
              <a:t>abaterile</a:t>
            </a:r>
            <a:r>
              <a:rPr lang="en-US" sz="1400" i="1" dirty="0"/>
              <a:t> </a:t>
            </a:r>
            <a:r>
              <a:rPr lang="en-US" sz="1400" i="1" dirty="0" err="1"/>
              <a:t>liniilor</a:t>
            </a:r>
            <a:r>
              <a:rPr lang="en-US" sz="1400" i="1" dirty="0"/>
              <a:t> la </a:t>
            </a:r>
            <a:r>
              <a:rPr lang="en-US" sz="1400" i="1" dirty="0" err="1"/>
              <a:t>scanarea</a:t>
            </a:r>
            <a:r>
              <a:rPr lang="en-US" sz="1400" i="1" dirty="0"/>
              <a:t> de la </a:t>
            </a:r>
            <a:r>
              <a:rPr lang="en-US" sz="1400" i="1" dirty="0" err="1"/>
              <a:t>stânga</a:t>
            </a:r>
            <a:r>
              <a:rPr lang="en-US" sz="1400" i="1" dirty="0"/>
              <a:t> la </a:t>
            </a:r>
            <a:r>
              <a:rPr lang="en-US" sz="1400" i="1" dirty="0" err="1"/>
              <a:t>dreapta</a:t>
            </a:r>
            <a:r>
              <a:rPr lang="en-US" sz="1400" i="1" dirty="0"/>
              <a:t>, </a:t>
            </a:r>
            <a:r>
              <a:rPr lang="en-US" sz="1400" i="1" dirty="0" err="1"/>
              <a:t>punctele</a:t>
            </a:r>
            <a:r>
              <a:rPr lang="en-US" sz="1400" i="1" dirty="0"/>
              <a:t> </a:t>
            </a:r>
            <a:r>
              <a:rPr lang="en-US" sz="1400" i="1" dirty="0" err="1"/>
              <a:t>verzi</a:t>
            </a:r>
            <a:r>
              <a:rPr lang="en-US" sz="1400" i="1" dirty="0"/>
              <a:t> la </a:t>
            </a:r>
            <a:r>
              <a:rPr lang="en-US" sz="1400" i="1" dirty="0" err="1"/>
              <a:t>scanarea</a:t>
            </a:r>
            <a:r>
              <a:rPr lang="en-US" sz="1400" i="1" dirty="0"/>
              <a:t> de la </a:t>
            </a:r>
            <a:r>
              <a:rPr lang="en-US" sz="1400" i="1" dirty="0" err="1"/>
              <a:t>dreapta</a:t>
            </a:r>
            <a:r>
              <a:rPr lang="en-US" sz="1400" i="1" dirty="0"/>
              <a:t> la </a:t>
            </a:r>
            <a:r>
              <a:rPr lang="en-US" sz="1400" i="1" dirty="0" err="1"/>
              <a:t>stânga</a:t>
            </a:r>
            <a:r>
              <a:rPr lang="en-US" sz="1400" i="1" dirty="0"/>
              <a:t>. </a:t>
            </a:r>
            <a:r>
              <a:rPr lang="en-US" sz="1400" i="1" dirty="0" err="1"/>
              <a:t>Liniile</a:t>
            </a:r>
            <a:r>
              <a:rPr lang="en-US" sz="1400" i="1" dirty="0"/>
              <a:t> </a:t>
            </a:r>
            <a:r>
              <a:rPr lang="en-US" sz="1400" i="1" dirty="0" err="1"/>
              <a:t>individuale</a:t>
            </a:r>
            <a:r>
              <a:rPr lang="en-US" sz="1400" i="1" dirty="0"/>
              <a:t> nu </a:t>
            </a:r>
            <a:r>
              <a:rPr lang="en-US" sz="1400" i="1" dirty="0" err="1"/>
              <a:t>diferă</a:t>
            </a:r>
            <a:r>
              <a:rPr lang="en-US" sz="1400" i="1" dirty="0"/>
              <a:t> de pasul </a:t>
            </a:r>
            <a:r>
              <a:rPr lang="en-US" sz="1400" i="1" dirty="0" err="1"/>
              <a:t>mediu</a:t>
            </a:r>
            <a:r>
              <a:rPr lang="en-US" sz="1400" i="1" dirty="0"/>
              <a:t> cu </a:t>
            </a:r>
            <a:r>
              <a:rPr lang="en-US" sz="1400" i="1" dirty="0" err="1"/>
              <a:t>mai</a:t>
            </a:r>
            <a:r>
              <a:rPr lang="en-US" sz="1400" i="1" dirty="0"/>
              <a:t> </a:t>
            </a:r>
            <a:r>
              <a:rPr lang="en-US" sz="1400" i="1" dirty="0" err="1"/>
              <a:t>mult</a:t>
            </a:r>
            <a:r>
              <a:rPr lang="en-US" sz="1400" i="1" dirty="0"/>
              <a:t> de 20 nm.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922F8-B326-AAA1-70DB-AB1FC1750554}"/>
              </a:ext>
            </a:extLst>
          </p:cNvPr>
          <p:cNvSpPr txBox="1"/>
          <p:nvPr/>
        </p:nvSpPr>
        <p:spPr>
          <a:xfrm>
            <a:off x="6155452" y="1063756"/>
            <a:ext cx="5879661" cy="5597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arată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cum se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AFM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pasul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nanostructurilor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scanată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rețea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difractie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de-a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lungul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scanate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(Fig).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 a determina pasul mediu: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datele scanate trebuie mai întâi corectate pentru artefactele de sondare, cum ar fi neliniaritățile și pantele, în timpul măsurătorilor. 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poate alege să se medieze mai multe linii de scanare pentru a minimiza zgomotul de măsurare. 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găsește centrul de greutate în fiecare creastă a dealului/văii profilului scanării liniei mediate. 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Pasul mediu este apoi găsit ca  distanța medie dintre centrele de greutate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Variațiile centrelor de greutate detectate permit apoi calcularea incertitudinii pasului mediu. 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Transformarea Fourier a profilului periodic al suprafeței este o metodă alternativă pentru măsurarea pasului mediu. Compararea difrației cu AFM arată direct că AFM oferă informații locale despre pasul liniilor individuale.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24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E3685A-3495-0506-ABAE-8CE0FB617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2800" b="1" dirty="0"/>
              <a:t>MĂSURĂTORI DE PROFIL FOLOSIND SCATTEROMETRIA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5A594-11CC-1C9D-4117-30243881B390}"/>
              </a:ext>
            </a:extLst>
          </p:cNvPr>
          <p:cNvSpPr txBox="1"/>
          <p:nvPr/>
        </p:nvSpPr>
        <p:spPr>
          <a:xfrm>
            <a:off x="295274" y="1063756"/>
            <a:ext cx="631163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arată</a:t>
            </a:r>
            <a:r>
              <a:rPr lang="en-US" dirty="0"/>
              <a:t> cum </a:t>
            </a:r>
            <a:r>
              <a:rPr lang="en-US" dirty="0" err="1"/>
              <a:t>interacționează</a:t>
            </a:r>
            <a:r>
              <a:rPr lang="en-US" dirty="0"/>
              <a:t> lumina cu o </a:t>
            </a:r>
            <a:r>
              <a:rPr lang="en-US" dirty="0" err="1"/>
              <a:t>zonă</a:t>
            </a:r>
            <a:r>
              <a:rPr lang="en-US" dirty="0"/>
              <a:t> </a:t>
            </a:r>
            <a:r>
              <a:rPr lang="en-US" dirty="0" err="1"/>
              <a:t>nanostructurată</a:t>
            </a:r>
            <a:r>
              <a:rPr lang="en-US" dirty="0"/>
              <a:t> pe un </a:t>
            </a:r>
            <a:r>
              <a:rPr lang="en-US" dirty="0" err="1"/>
              <a:t>substrat</a:t>
            </a:r>
            <a:r>
              <a:rPr lang="en-US" dirty="0"/>
              <a:t>. Este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lumina nu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rezolutia</a:t>
            </a:r>
            <a:r>
              <a:rPr lang="en-US" dirty="0"/>
              <a:t> </a:t>
            </a:r>
            <a:r>
              <a:rPr lang="en-US" dirty="0" err="1"/>
              <a:t>structurii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microscop</a:t>
            </a:r>
            <a:r>
              <a:rPr lang="en-US" dirty="0"/>
              <a:t> optic </a:t>
            </a:r>
            <a:r>
              <a:rPr lang="en-US" dirty="0" err="1"/>
              <a:t>tradițional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studieze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colectiv</a:t>
            </a:r>
            <a:r>
              <a:rPr lang="en-US" dirty="0"/>
              <a:t> al </a:t>
            </a:r>
            <a:r>
              <a:rPr lang="en-US" dirty="0" err="1"/>
              <a:t>nanostructurilor</a:t>
            </a:r>
            <a:r>
              <a:rPr lang="en-US" dirty="0"/>
              <a:t> din zona de </a:t>
            </a:r>
            <a:r>
              <a:rPr lang="en-US" dirty="0" err="1"/>
              <a:t>interacțiune</a:t>
            </a:r>
            <a:r>
              <a:rPr lang="en-US" dirty="0"/>
              <a:t>. Despre </a:t>
            </a:r>
            <a:r>
              <a:rPr lang="en-US" dirty="0" err="1"/>
              <a:t>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vorba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scatterometrie</a:t>
            </a:r>
            <a:r>
              <a:rPr lang="en-US" dirty="0"/>
              <a:t>: </a:t>
            </a:r>
            <a:r>
              <a:rPr lang="en-US" dirty="0" err="1"/>
              <a:t>scatterometria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studiul</a:t>
            </a:r>
            <a:r>
              <a:rPr lang="en-US" dirty="0"/>
              <a:t> </a:t>
            </a:r>
            <a:r>
              <a:rPr lang="en-US" dirty="0" err="1"/>
              <a:t>răspunsului</a:t>
            </a:r>
            <a:r>
              <a:rPr lang="en-US" dirty="0"/>
              <a:t> </a:t>
            </a:r>
            <a:r>
              <a:rPr lang="en-US" dirty="0" err="1"/>
              <a:t>colectiv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  </a:t>
            </a:r>
            <a:r>
              <a:rPr lang="en-US" dirty="0" err="1"/>
              <a:t>amplitudine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al </a:t>
            </a:r>
            <a:r>
              <a:rPr lang="en-US" dirty="0" err="1"/>
              <a:t>nanostructurilor</a:t>
            </a:r>
            <a:r>
              <a:rPr lang="en-US" dirty="0"/>
              <a:t>.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implementări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ale </a:t>
            </a:r>
            <a:r>
              <a:rPr lang="en-US" dirty="0" err="1"/>
              <a:t>scatterometriei</a:t>
            </a:r>
            <a:r>
              <a:rPr lang="en-US" dirty="0"/>
              <a:t> sunt </a:t>
            </a:r>
            <a:r>
              <a:rPr lang="en-US" dirty="0" err="1"/>
              <a:t>scatterometria</a:t>
            </a:r>
            <a:r>
              <a:rPr lang="en-US" dirty="0"/>
              <a:t> </a:t>
            </a:r>
            <a:r>
              <a:rPr lang="en-US" dirty="0" err="1"/>
              <a:t>unghiulară</a:t>
            </a:r>
            <a:r>
              <a:rPr lang="en-US" dirty="0"/>
              <a:t> (</a:t>
            </a:r>
            <a:r>
              <a:rPr lang="en-US" dirty="0" err="1"/>
              <a:t>dreapta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scatterometria</a:t>
            </a:r>
            <a:r>
              <a:rPr lang="en-US" dirty="0"/>
              <a:t> </a:t>
            </a:r>
            <a:r>
              <a:rPr lang="en-US" dirty="0" err="1"/>
              <a:t>spectroscopică</a:t>
            </a:r>
            <a:r>
              <a:rPr lang="en-US" dirty="0"/>
              <a:t> (</a:t>
            </a:r>
            <a:r>
              <a:rPr lang="en-US" dirty="0" err="1"/>
              <a:t>stinga</a:t>
            </a:r>
            <a:r>
              <a:rPr lang="en-US" dirty="0"/>
              <a:t>). 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, se </a:t>
            </a:r>
            <a:r>
              <a:rPr lang="en-US" dirty="0" err="1"/>
              <a:t>utilizează</a:t>
            </a:r>
            <a:r>
              <a:rPr lang="en-US" dirty="0"/>
              <a:t> o </a:t>
            </a:r>
            <a:r>
              <a:rPr lang="en-US" dirty="0" err="1"/>
              <a:t>lungime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fixă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unghi</a:t>
            </a:r>
            <a:r>
              <a:rPr lang="en-US" dirty="0"/>
              <a:t> de </a:t>
            </a:r>
            <a:r>
              <a:rPr lang="en-US" dirty="0" err="1"/>
              <a:t>incidență</a:t>
            </a:r>
            <a:r>
              <a:rPr lang="en-US" dirty="0"/>
              <a:t> fix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detectează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ordinele</a:t>
            </a:r>
            <a:r>
              <a:rPr lang="en-US" dirty="0"/>
              <a:t> de </a:t>
            </a:r>
            <a:r>
              <a:rPr lang="en-US" dirty="0" err="1"/>
              <a:t>difracție</a:t>
            </a:r>
            <a:r>
              <a:rPr lang="en-US" dirty="0"/>
              <a:t>. </a:t>
            </a:r>
          </a:p>
          <a:p>
            <a:r>
              <a:rPr lang="en-US" dirty="0" err="1"/>
              <a:t>În</a:t>
            </a:r>
            <a:r>
              <a:rPr lang="en-US" dirty="0"/>
              <a:t>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, se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la un </a:t>
            </a:r>
            <a:r>
              <a:rPr lang="en-US" dirty="0" err="1"/>
              <a:t>unghi</a:t>
            </a:r>
            <a:r>
              <a:rPr lang="en-US" dirty="0"/>
              <a:t> de </a:t>
            </a:r>
            <a:r>
              <a:rPr lang="en-US" dirty="0" err="1"/>
              <a:t>incidență</a:t>
            </a:r>
            <a:r>
              <a:rPr lang="en-US" dirty="0"/>
              <a:t> fix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detectează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</a:t>
            </a:r>
            <a:r>
              <a:rPr lang="en-US" dirty="0" err="1"/>
              <a:t>dintr-unul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ordinele</a:t>
            </a:r>
            <a:r>
              <a:rPr lang="en-US" dirty="0"/>
              <a:t> </a:t>
            </a:r>
            <a:r>
              <a:rPr lang="en-US" dirty="0" err="1"/>
              <a:t>difractate</a:t>
            </a:r>
            <a:r>
              <a:rPr lang="en-US" dirty="0"/>
              <a:t>. </a:t>
            </a:r>
          </a:p>
          <a:p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sunt </a:t>
            </a:r>
            <a:r>
              <a:rPr lang="en-US" dirty="0" err="1"/>
              <a:t>tehnici</a:t>
            </a:r>
            <a:r>
              <a:rPr lang="en-US" dirty="0"/>
              <a:t> non-</a:t>
            </a:r>
            <a:r>
              <a:rPr lang="en-US" dirty="0" err="1"/>
              <a:t>imagistice</a:t>
            </a:r>
            <a:r>
              <a:rPr lang="en-US" dirty="0"/>
              <a:t> care au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reprezentare</a:t>
            </a:r>
            <a:r>
              <a:rPr lang="en-US" dirty="0"/>
              <a:t> </a:t>
            </a:r>
            <a:r>
              <a:rPr lang="en-US" dirty="0" err="1"/>
              <a:t>matematică</a:t>
            </a:r>
            <a:r>
              <a:rPr lang="en-US" dirty="0"/>
              <a:t> a </a:t>
            </a:r>
            <a:r>
              <a:rPr lang="en-US" dirty="0" err="1"/>
              <a:t>nanostructurilor</a:t>
            </a:r>
            <a:r>
              <a:rPr lang="en-US" dirty="0"/>
              <a:t>.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nanostructurii</a:t>
            </a:r>
            <a:r>
              <a:rPr lang="en-US" dirty="0"/>
              <a:t> se </a:t>
            </a:r>
            <a:r>
              <a:rPr lang="en-US" dirty="0" err="1"/>
              <a:t>obțin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variația</a:t>
            </a:r>
            <a:r>
              <a:rPr lang="en-US" dirty="0"/>
              <a:t>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matematici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o </a:t>
            </a:r>
            <a:r>
              <a:rPr lang="en-US" dirty="0" err="1"/>
              <a:t>procedură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potrivire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date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calculate. </a:t>
            </a:r>
            <a:r>
              <a:rPr lang="en-US" dirty="0" err="1"/>
              <a:t>Exemple</a:t>
            </a:r>
            <a:r>
              <a:rPr lang="en-US" dirty="0"/>
              <a:t> ale </a:t>
            </a:r>
            <a:r>
              <a:rPr lang="en-US" dirty="0" err="1"/>
              <a:t>metodelor</a:t>
            </a:r>
            <a:r>
              <a:rPr lang="en-US" dirty="0"/>
              <a:t>  in </a:t>
            </a:r>
            <a:r>
              <a:rPr lang="en-US" dirty="0" err="1"/>
              <a:t>Figura</a:t>
            </a:r>
            <a:r>
              <a:rPr lang="en-US" dirty="0"/>
              <a:t> -graphic.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F4D47-D51F-E247-092A-F00B56B4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09" y="1300638"/>
            <a:ext cx="2097206" cy="2517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9DCAA7-7759-F34E-3D59-3731FF95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1638300"/>
            <a:ext cx="291465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9041E-0221-31A9-2528-DA17AC63E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847" y="4319144"/>
            <a:ext cx="4602879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6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87D929-1B55-DB07-5DA7-81013D7D6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/>
              <a:t>MĂSURĂTORI DE PROFIL FOLOSIND MICROSCOPIA DE FORȚĂ ATOMICĂ: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127C2-55C9-38E1-E274-3CB07B0BB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402" y="4907165"/>
            <a:ext cx="5974598" cy="190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4E659C-A084-9F10-5177-F16902F8CF1D}"/>
              </a:ext>
            </a:extLst>
          </p:cNvPr>
          <p:cNvSpPr txBox="1"/>
          <p:nvPr/>
        </p:nvSpPr>
        <p:spPr>
          <a:xfrm>
            <a:off x="6157951" y="2660396"/>
            <a:ext cx="6093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1" dirty="0" err="1">
                <a:highlight>
                  <a:srgbClr val="FFFF00"/>
                </a:highlight>
              </a:rPr>
              <a:t>Figura</a:t>
            </a:r>
            <a:r>
              <a:rPr lang="en-US" sz="1400" i="1" dirty="0">
                <a:highlight>
                  <a:srgbClr val="FFFF00"/>
                </a:highlight>
              </a:rPr>
              <a:t>: </a:t>
            </a:r>
            <a:r>
              <a:rPr lang="en-US" sz="1400" i="1" dirty="0" err="1">
                <a:highlight>
                  <a:srgbClr val="FFFF00"/>
                </a:highlight>
              </a:rPr>
              <a:t>Imaginea</a:t>
            </a:r>
            <a:r>
              <a:rPr lang="en-US" sz="1400" i="1" dirty="0">
                <a:highlight>
                  <a:srgbClr val="FFFF00"/>
                </a:highlight>
              </a:rPr>
              <a:t> din </a:t>
            </a:r>
            <a:r>
              <a:rPr lang="en-US" sz="1400" i="1" dirty="0" err="1">
                <a:highlight>
                  <a:srgbClr val="FFFF00"/>
                </a:highlight>
              </a:rPr>
              <a:t>stânga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prezintă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urma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vârfului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atunci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când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este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scanat</a:t>
            </a:r>
            <a:r>
              <a:rPr lang="en-US" sz="1400" i="1" dirty="0">
                <a:highlight>
                  <a:srgbClr val="FFFF00"/>
                </a:highlight>
              </a:rPr>
              <a:t> la </a:t>
            </a:r>
            <a:r>
              <a:rPr lang="en-US" sz="1400" i="1" dirty="0" err="1">
                <a:highlight>
                  <a:srgbClr val="FFFF00"/>
                </a:highlight>
              </a:rPr>
              <a:t>diferite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unghiuri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față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suprafață</a:t>
            </a:r>
            <a:r>
              <a:rPr lang="en-US" sz="1400" i="1" dirty="0">
                <a:highlight>
                  <a:srgbClr val="FFFF00"/>
                </a:highlight>
              </a:rPr>
              <a:t>. </a:t>
            </a:r>
            <a:r>
              <a:rPr lang="en-US" sz="1400" i="1" dirty="0" err="1">
                <a:highlight>
                  <a:srgbClr val="FFFF00"/>
                </a:highlight>
              </a:rPr>
              <a:t>Când</a:t>
            </a:r>
            <a:r>
              <a:rPr lang="en-US" sz="1400" i="1" dirty="0">
                <a:highlight>
                  <a:srgbClr val="FFFF00"/>
                </a:highlight>
              </a:rPr>
              <a:t> se </a:t>
            </a:r>
            <a:r>
              <a:rPr lang="en-US" sz="1400" i="1" dirty="0" err="1">
                <a:highlight>
                  <a:srgbClr val="FFFF00"/>
                </a:highlight>
              </a:rPr>
              <a:t>scanează</a:t>
            </a:r>
            <a:r>
              <a:rPr lang="en-US" sz="1400" i="1" dirty="0">
                <a:highlight>
                  <a:srgbClr val="FFFF00"/>
                </a:highlight>
              </a:rPr>
              <a:t> cu </a:t>
            </a:r>
            <a:r>
              <a:rPr lang="en-US" sz="1400" i="1" dirty="0" err="1">
                <a:highlight>
                  <a:srgbClr val="FFFF00"/>
                </a:highlight>
              </a:rPr>
              <a:t>vârful</a:t>
            </a:r>
            <a:r>
              <a:rPr lang="en-US" sz="1400" i="1" dirty="0">
                <a:highlight>
                  <a:srgbClr val="FFFF00"/>
                </a:highlight>
              </a:rPr>
              <a:t> perpendicular pe </a:t>
            </a:r>
            <a:r>
              <a:rPr lang="en-US" sz="1400" i="1" dirty="0" err="1">
                <a:highlight>
                  <a:srgbClr val="FFFF00"/>
                </a:highlight>
              </a:rPr>
              <a:t>suprafață</a:t>
            </a:r>
            <a:r>
              <a:rPr lang="en-US" sz="1400" i="1" dirty="0">
                <a:highlight>
                  <a:srgbClr val="FFFF00"/>
                </a:highlight>
              </a:rPr>
              <a:t>, se </a:t>
            </a:r>
            <a:r>
              <a:rPr lang="en-US" sz="1400" i="1" dirty="0" err="1">
                <a:highlight>
                  <a:srgbClr val="FFFF00"/>
                </a:highlight>
              </a:rPr>
              <a:t>va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observa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profilul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punctat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figură</a:t>
            </a:r>
            <a:r>
              <a:rPr lang="en-US" sz="1400" i="1" dirty="0">
                <a:highlight>
                  <a:srgbClr val="FFFF00"/>
                </a:highlight>
              </a:rPr>
              <a:t>. </a:t>
            </a:r>
            <a:r>
              <a:rPr lang="en-US" sz="1400" i="1" dirty="0" err="1">
                <a:highlight>
                  <a:srgbClr val="FFFF00"/>
                </a:highlight>
              </a:rPr>
              <a:t>Acest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profil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indică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dilatarea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suprafeței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cauzată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geometria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vârfului</a:t>
            </a:r>
            <a:r>
              <a:rPr lang="en-US" sz="1400" i="1" dirty="0">
                <a:highlight>
                  <a:srgbClr val="FFFF00"/>
                </a:highlight>
              </a:rPr>
              <a:t>. </a:t>
            </a:r>
            <a:r>
              <a:rPr lang="en-US" sz="1400" i="1" dirty="0" err="1">
                <a:highlight>
                  <a:srgbClr val="FFFF00"/>
                </a:highlight>
              </a:rPr>
              <a:t>Liniile</a:t>
            </a:r>
            <a:r>
              <a:rPr lang="en-US" sz="1400" i="1" dirty="0">
                <a:highlight>
                  <a:srgbClr val="FFFF00"/>
                </a:highlight>
              </a:rPr>
              <a:t> continue </a:t>
            </a:r>
            <a:r>
              <a:rPr lang="en-US" sz="1400" i="1" dirty="0" err="1">
                <a:highlight>
                  <a:srgbClr val="FFFF00"/>
                </a:highlight>
              </a:rPr>
              <a:t>gri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și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negre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reprezintă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curbele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scanare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liniară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observate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prin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înclinarea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probelor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două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direcții</a:t>
            </a:r>
            <a:r>
              <a:rPr lang="en-US" sz="1400" i="1" dirty="0">
                <a:highlight>
                  <a:srgbClr val="FFFF00"/>
                </a:highlight>
              </a:rPr>
              <a:t>. </a:t>
            </a:r>
            <a:r>
              <a:rPr lang="en-US" sz="1400" i="1" dirty="0" err="1">
                <a:highlight>
                  <a:srgbClr val="FFFF00"/>
                </a:highlight>
              </a:rPr>
              <a:t>Imaginea</a:t>
            </a:r>
            <a:r>
              <a:rPr lang="en-US" sz="1400" i="1" dirty="0">
                <a:highlight>
                  <a:srgbClr val="FFFF00"/>
                </a:highlight>
              </a:rPr>
              <a:t> din </a:t>
            </a:r>
            <a:r>
              <a:rPr lang="en-US" sz="1400" i="1" dirty="0" err="1">
                <a:highlight>
                  <a:srgbClr val="FFFF00"/>
                </a:highlight>
              </a:rPr>
              <a:t>dreapta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prezintă</a:t>
            </a:r>
            <a:r>
              <a:rPr lang="en-US" sz="1400" i="1" dirty="0">
                <a:highlight>
                  <a:srgbClr val="FFFF00"/>
                </a:highlight>
              </a:rPr>
              <a:t> un </a:t>
            </a:r>
            <a:r>
              <a:rPr lang="en-US" sz="1400" i="1" dirty="0" err="1">
                <a:highlight>
                  <a:srgbClr val="FFFF00"/>
                </a:highlight>
              </a:rPr>
              <a:t>profil</a:t>
            </a:r>
            <a:r>
              <a:rPr lang="en-US" sz="1400" i="1" dirty="0">
                <a:highlight>
                  <a:srgbClr val="FFFF00"/>
                </a:highlight>
              </a:rPr>
              <a:t> experimental </a:t>
            </a:r>
            <a:r>
              <a:rPr lang="en-US" sz="1400" i="1" dirty="0" err="1">
                <a:highlight>
                  <a:srgbClr val="FFFF00"/>
                </a:highlight>
              </a:rPr>
              <a:t>obținut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prin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utilizarea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tehnicii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înclinare</a:t>
            </a:r>
            <a:r>
              <a:rPr lang="en-US" sz="1400" i="1" dirty="0">
                <a:highlight>
                  <a:srgbClr val="FFFF00"/>
                </a:highlight>
              </a:rPr>
              <a:t>. Pe </a:t>
            </a:r>
            <a:r>
              <a:rPr lang="en-US" sz="1400" i="1" dirty="0" err="1">
                <a:highlight>
                  <a:srgbClr val="FFFF00"/>
                </a:highlight>
              </a:rPr>
              <a:t>lângă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profilul</a:t>
            </a:r>
            <a:r>
              <a:rPr lang="en-US" sz="1400" i="1" dirty="0">
                <a:highlight>
                  <a:srgbClr val="FFFF00"/>
                </a:highlight>
              </a:rPr>
              <a:t> experimental, o </a:t>
            </a:r>
            <a:r>
              <a:rPr lang="en-US" sz="1400" i="1" dirty="0" err="1">
                <a:highlight>
                  <a:srgbClr val="FFFF00"/>
                </a:highlight>
              </a:rPr>
              <a:t>curbă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suprapusă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ilustrează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faptul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profilul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măsurat</a:t>
            </a:r>
            <a:r>
              <a:rPr lang="en-US" sz="1400" i="1" dirty="0">
                <a:highlight>
                  <a:srgbClr val="FFFF00"/>
                </a:highlight>
              </a:rPr>
              <a:t> are </a:t>
            </a:r>
            <a:r>
              <a:rPr lang="en-US" sz="1400" i="1" dirty="0" err="1">
                <a:highlight>
                  <a:srgbClr val="FFFF00"/>
                </a:highlight>
              </a:rPr>
              <a:t>unghiuri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diferite</a:t>
            </a:r>
            <a:r>
              <a:rPr lang="en-US" sz="1400" i="1" dirty="0">
                <a:highlight>
                  <a:srgbClr val="FFFF00"/>
                </a:highlight>
              </a:rPr>
              <a:t> ale </a:t>
            </a:r>
            <a:r>
              <a:rPr lang="en-US" sz="1400" i="1" dirty="0" err="1">
                <a:highlight>
                  <a:srgbClr val="FFFF00"/>
                </a:highlight>
              </a:rPr>
              <a:t>pereților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laterali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partea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superioară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și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partea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inferioară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profilului</a:t>
            </a:r>
            <a:r>
              <a:rPr lang="en-US" sz="1400" i="1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222F8-87CE-3B87-8E8E-58EB50DE2CC6}"/>
              </a:ext>
            </a:extLst>
          </p:cNvPr>
          <p:cNvSpPr txBox="1"/>
          <p:nvPr/>
        </p:nvSpPr>
        <p:spPr>
          <a:xfrm>
            <a:off x="442210" y="920940"/>
            <a:ext cx="117497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arată</a:t>
            </a:r>
            <a:r>
              <a:rPr lang="en-US" dirty="0"/>
              <a:t> cum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utiliza</a:t>
            </a:r>
            <a:r>
              <a:rPr lang="en-US" dirty="0"/>
              <a:t> AFM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măsura</a:t>
            </a:r>
            <a:r>
              <a:rPr lang="en-US" dirty="0"/>
              <a:t> pasul </a:t>
            </a:r>
            <a:r>
              <a:rPr lang="en-US" dirty="0" err="1"/>
              <a:t>nanostructurilor</a:t>
            </a:r>
            <a:r>
              <a:rPr lang="en-US" dirty="0"/>
              <a:t> </a:t>
            </a:r>
            <a:r>
              <a:rPr lang="en-US" dirty="0" err="1"/>
              <a:t>periodice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scanarea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 a </a:t>
            </a:r>
            <a:r>
              <a:rPr lang="en-US" dirty="0" err="1"/>
              <a:t>topografiei</a:t>
            </a:r>
            <a:r>
              <a:rPr lang="en-US" dirty="0"/>
              <a:t>. Este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vârful</a:t>
            </a:r>
            <a:r>
              <a:rPr lang="en-US" dirty="0"/>
              <a:t> nu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topografia</a:t>
            </a:r>
            <a:r>
              <a:rPr lang="en-US" dirty="0"/>
              <a:t> </a:t>
            </a:r>
            <a:r>
              <a:rPr lang="en-US" dirty="0" err="1"/>
              <a:t>reală</a:t>
            </a:r>
            <a:r>
              <a:rPr lang="en-US" dirty="0"/>
              <a:t> a </a:t>
            </a:r>
            <a:r>
              <a:rPr lang="en-US" dirty="0" err="1"/>
              <a:t>suprafeței</a:t>
            </a:r>
            <a:r>
              <a:rPr lang="en-US" dirty="0"/>
              <a:t>; propria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degrabă</a:t>
            </a:r>
            <a:r>
              <a:rPr lang="en-US" dirty="0"/>
              <a:t> </a:t>
            </a:r>
            <a:r>
              <a:rPr lang="en-US" dirty="0" err="1"/>
              <a:t>factorul</a:t>
            </a:r>
            <a:r>
              <a:rPr lang="en-US" dirty="0"/>
              <a:t> </a:t>
            </a:r>
            <a:r>
              <a:rPr lang="en-US" dirty="0" err="1"/>
              <a:t>limitator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precizia</a:t>
            </a:r>
            <a:r>
              <a:rPr lang="en-US" dirty="0"/>
              <a:t> </a:t>
            </a:r>
            <a:r>
              <a:rPr lang="en-US" dirty="0" err="1"/>
              <a:t>rezoluției</a:t>
            </a:r>
            <a:r>
              <a:rPr lang="en-US" dirty="0"/>
              <a:t> </a:t>
            </a:r>
            <a:r>
              <a:rPr lang="en-US" dirty="0" err="1"/>
              <a:t>spațiale</a:t>
            </a:r>
            <a:r>
              <a:rPr lang="en-US" dirty="0"/>
              <a:t> locale.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utiliza</a:t>
            </a:r>
            <a:r>
              <a:rPr lang="en-US" dirty="0"/>
              <a:t> fie un </a:t>
            </a:r>
            <a:r>
              <a:rPr lang="en-US" dirty="0" err="1"/>
              <a:t>vârf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ascuțit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rezolva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structurile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,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material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adecvat</a:t>
            </a:r>
            <a:r>
              <a:rPr lang="en-US" dirty="0"/>
              <a:t>, </a:t>
            </a:r>
            <a:r>
              <a:rPr lang="en-US" dirty="0" err="1"/>
              <a:t>estima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forma </a:t>
            </a:r>
            <a:r>
              <a:rPr lang="en-US" dirty="0" err="1"/>
              <a:t>vârfului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scopuri</a:t>
            </a:r>
            <a:r>
              <a:rPr lang="en-US" dirty="0"/>
              <a:t> de </a:t>
            </a:r>
            <a:r>
              <a:rPr lang="en-US" dirty="0" err="1"/>
              <a:t>deconvoluție</a:t>
            </a:r>
            <a:r>
              <a:rPr lang="en-US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67A34-717D-BEC1-ED0B-B518694D6F11}"/>
              </a:ext>
            </a:extLst>
          </p:cNvPr>
          <p:cNvSpPr txBox="1"/>
          <p:nvPr/>
        </p:nvSpPr>
        <p:spPr>
          <a:xfrm>
            <a:off x="442210" y="2486618"/>
            <a:ext cx="56537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O </a:t>
            </a:r>
            <a:r>
              <a:rPr lang="en-US" sz="1600" dirty="0" err="1"/>
              <a:t>altă</a:t>
            </a:r>
            <a:r>
              <a:rPr lang="en-US" sz="1600" dirty="0"/>
              <a:t> </a:t>
            </a:r>
            <a:r>
              <a:rPr lang="en-US" sz="1600" dirty="0" err="1"/>
              <a:t>abordare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curburii</a:t>
            </a:r>
            <a:r>
              <a:rPr lang="en-US" sz="1600" dirty="0"/>
              <a:t> </a:t>
            </a:r>
            <a:r>
              <a:rPr lang="en-US" sz="1600" dirty="0" err="1"/>
              <a:t>structurilor</a:t>
            </a:r>
            <a:r>
              <a:rPr lang="en-US" sz="1600" dirty="0"/>
              <a:t> </a:t>
            </a:r>
            <a:r>
              <a:rPr lang="en-US" sz="1600" dirty="0" err="1"/>
              <a:t>abrupte</a:t>
            </a:r>
            <a:r>
              <a:rPr lang="en-US" sz="1600" dirty="0"/>
              <a:t> </a:t>
            </a:r>
            <a:r>
              <a:rPr lang="en-US" sz="1600" dirty="0" err="1"/>
              <a:t>constă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înclinarea</a:t>
            </a:r>
            <a:r>
              <a:rPr lang="en-US" sz="1600" dirty="0"/>
              <a:t> </a:t>
            </a:r>
            <a:r>
              <a:rPr lang="en-US" sz="1600" dirty="0" err="1"/>
              <a:t>probei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măsurarea</a:t>
            </a:r>
            <a:r>
              <a:rPr lang="en-US" sz="1600" dirty="0"/>
              <a:t>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unghi</a:t>
            </a:r>
            <a:r>
              <a:rPr lang="en-US" sz="1600" dirty="0"/>
              <a:t> al </a:t>
            </a:r>
            <a:r>
              <a:rPr lang="en-US" sz="1600" dirty="0" err="1"/>
              <a:t>peretelui</a:t>
            </a:r>
            <a:r>
              <a:rPr lang="en-US" sz="1600" dirty="0"/>
              <a:t> lateral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același</a:t>
            </a:r>
            <a:r>
              <a:rPr lang="en-US" sz="1600" dirty="0"/>
              <a:t> </a:t>
            </a:r>
            <a:r>
              <a:rPr lang="en-US" sz="1600" dirty="0" err="1"/>
              <a:t>timp.</a:t>
            </a:r>
            <a:r>
              <a:rPr lang="en-US" sz="1600" dirty="0"/>
              <a:t> </a:t>
            </a:r>
            <a:r>
              <a:rPr lang="en-US" sz="1600" dirty="0" err="1"/>
              <a:t>Figura</a:t>
            </a:r>
            <a:r>
              <a:rPr lang="en-US" sz="1600" dirty="0"/>
              <a:t> </a:t>
            </a:r>
            <a:r>
              <a:rPr lang="en-US" sz="1600" dirty="0" err="1"/>
              <a:t>ilustrează</a:t>
            </a:r>
            <a:r>
              <a:rPr lang="en-US" sz="1600" dirty="0"/>
              <a:t> </a:t>
            </a:r>
            <a:r>
              <a:rPr lang="en-US" sz="1600" dirty="0" err="1"/>
              <a:t>profilurile</a:t>
            </a:r>
            <a:r>
              <a:rPr lang="en-US" sz="1600" dirty="0"/>
              <a:t> de </a:t>
            </a:r>
            <a:r>
              <a:rPr lang="en-US" sz="1600" dirty="0" err="1"/>
              <a:t>scanare</a:t>
            </a:r>
            <a:r>
              <a:rPr lang="en-US" sz="1600" dirty="0"/>
              <a:t> </a:t>
            </a:r>
            <a:r>
              <a:rPr lang="en-US" sz="1600" dirty="0" err="1"/>
              <a:t>liniară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mișcarea</a:t>
            </a:r>
            <a:r>
              <a:rPr lang="en-US" sz="1600" dirty="0"/>
              <a:t> </a:t>
            </a:r>
            <a:r>
              <a:rPr lang="en-US" sz="1600" dirty="0" err="1"/>
              <a:t>vârfului</a:t>
            </a:r>
            <a:r>
              <a:rPr lang="en-US" sz="1600" dirty="0"/>
              <a:t> </a:t>
            </a:r>
            <a:r>
              <a:rPr lang="en-US" sz="1600" dirty="0" err="1"/>
              <a:t>atât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o </a:t>
            </a:r>
            <a:r>
              <a:rPr lang="en-US" sz="1600" dirty="0" err="1"/>
              <a:t>suprafață</a:t>
            </a:r>
            <a:r>
              <a:rPr lang="en-US" sz="1600" dirty="0"/>
              <a:t> </a:t>
            </a:r>
            <a:r>
              <a:rPr lang="en-US" sz="1600" dirty="0" err="1"/>
              <a:t>înclinată</a:t>
            </a:r>
            <a:r>
              <a:rPr lang="en-US" sz="1600" dirty="0"/>
              <a:t>, </a:t>
            </a:r>
            <a:r>
              <a:rPr lang="en-US" sz="1600" dirty="0" err="1"/>
              <a:t>cât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montată</a:t>
            </a:r>
            <a:r>
              <a:rPr lang="en-US" sz="1600" dirty="0"/>
              <a:t> </a:t>
            </a:r>
            <a:r>
              <a:rPr lang="en-US" sz="1600" dirty="0" err="1"/>
              <a:t>orizontal</a:t>
            </a:r>
            <a:r>
              <a:rPr lang="en-US" sz="1600" dirty="0"/>
              <a:t>. </a:t>
            </a:r>
          </a:p>
          <a:p>
            <a:r>
              <a:rPr lang="en-US" sz="1600" dirty="0" err="1"/>
              <a:t>Curbele</a:t>
            </a:r>
            <a:r>
              <a:rPr lang="en-US" sz="1600" dirty="0"/>
              <a:t> </a:t>
            </a:r>
            <a:r>
              <a:rPr lang="en-US" sz="1600" dirty="0" err="1"/>
              <a:t>liniare</a:t>
            </a:r>
            <a:r>
              <a:rPr lang="en-US" sz="1600" dirty="0"/>
              <a:t> </a:t>
            </a:r>
            <a:r>
              <a:rPr lang="en-US" sz="1600" dirty="0" err="1"/>
              <a:t>înclinate</a:t>
            </a:r>
            <a:r>
              <a:rPr lang="en-US" sz="1600" dirty="0"/>
              <a:t> (</a:t>
            </a:r>
            <a:r>
              <a:rPr lang="en-US" sz="1600" dirty="0" err="1"/>
              <a:t>gri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negru</a:t>
            </a:r>
            <a:r>
              <a:rPr lang="en-US" sz="1600" dirty="0"/>
              <a:t>) permit,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principiu</a:t>
            </a:r>
            <a:r>
              <a:rPr lang="en-US" sz="1600" dirty="0"/>
              <a:t>, </a:t>
            </a:r>
            <a:r>
              <a:rPr lang="en-US" sz="1600" dirty="0" err="1"/>
              <a:t>reconstrucția</a:t>
            </a:r>
            <a:r>
              <a:rPr lang="en-US" sz="1600" dirty="0"/>
              <a:t> </a:t>
            </a:r>
            <a:r>
              <a:rPr lang="en-US" sz="1600" dirty="0" err="1"/>
              <a:t>formei</a:t>
            </a:r>
            <a:r>
              <a:rPr lang="en-US" sz="1600" dirty="0"/>
              <a:t> </a:t>
            </a:r>
            <a:r>
              <a:rPr lang="en-US" sz="1600" dirty="0" err="1"/>
              <a:t>reale</a:t>
            </a:r>
            <a:r>
              <a:rPr lang="en-US" sz="1600" dirty="0"/>
              <a:t> a </a:t>
            </a:r>
            <a:r>
              <a:rPr lang="en-US" sz="1600" dirty="0" err="1"/>
              <a:t>profilului</a:t>
            </a:r>
            <a:r>
              <a:rPr lang="en-US" sz="1600" dirty="0"/>
              <a:t> </a:t>
            </a:r>
            <a:r>
              <a:rPr lang="en-US" sz="1600" dirty="0" err="1"/>
              <a:t>dacă</a:t>
            </a:r>
            <a:r>
              <a:rPr lang="en-US" sz="1600" dirty="0"/>
              <a:t> pot fi </a:t>
            </a:r>
            <a:r>
              <a:rPr lang="en-US" sz="1600" dirty="0" err="1"/>
              <a:t>îmbinate</a:t>
            </a:r>
            <a:r>
              <a:rPr lang="en-US" sz="1600" dirty="0"/>
              <a:t> </a:t>
            </a:r>
            <a:r>
              <a:rPr lang="en-US" sz="1600" dirty="0" err="1"/>
              <a:t>corect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Desenul</a:t>
            </a:r>
            <a:r>
              <a:rPr lang="en-US" sz="1600" dirty="0"/>
              <a:t> </a:t>
            </a:r>
            <a:r>
              <a:rPr lang="en-US" sz="1600" dirty="0" err="1"/>
              <a:t>ilustrează</a:t>
            </a:r>
            <a:r>
              <a:rPr lang="en-US" sz="1600" dirty="0"/>
              <a:t> </a:t>
            </a:r>
            <a:r>
              <a:rPr lang="en-US" sz="1600" dirty="0" err="1"/>
              <a:t>faptul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cele</a:t>
            </a:r>
            <a:r>
              <a:rPr lang="en-US" sz="1600" dirty="0"/>
              <a:t> </a:t>
            </a:r>
            <a:r>
              <a:rPr lang="en-US" sz="1600" dirty="0" err="1"/>
              <a:t>trei</a:t>
            </a:r>
            <a:r>
              <a:rPr lang="en-US" sz="1600" dirty="0"/>
              <a:t> profile au un segment de </a:t>
            </a:r>
            <a:r>
              <a:rPr lang="en-US" sz="1600" dirty="0" err="1"/>
              <a:t>linie</a:t>
            </a:r>
            <a:r>
              <a:rPr lang="en-US" sz="1600" dirty="0"/>
              <a:t> </a:t>
            </a:r>
            <a:r>
              <a:rPr lang="en-US" sz="1600" dirty="0" err="1"/>
              <a:t>comun</a:t>
            </a:r>
            <a:r>
              <a:rPr lang="en-US" sz="1600" dirty="0"/>
              <a:t> </a:t>
            </a:r>
            <a:r>
              <a:rPr lang="en-US" sz="1600" dirty="0" err="1"/>
              <a:t>aproape</a:t>
            </a:r>
            <a:r>
              <a:rPr lang="en-US" sz="1600" dirty="0"/>
              <a:t> de </a:t>
            </a:r>
            <a:r>
              <a:rPr lang="en-US" sz="1600" dirty="0" err="1"/>
              <a:t>partea</a:t>
            </a:r>
            <a:r>
              <a:rPr lang="en-US" sz="1600" dirty="0"/>
              <a:t> </a:t>
            </a:r>
            <a:r>
              <a:rPr lang="en-US" sz="1600" dirty="0" err="1"/>
              <a:t>superioară</a:t>
            </a:r>
            <a:r>
              <a:rPr lang="en-US" sz="1600" dirty="0"/>
              <a:t>, care </a:t>
            </a:r>
            <a:r>
              <a:rPr lang="en-US" sz="1600" dirty="0" err="1"/>
              <a:t>poate</a:t>
            </a:r>
            <a:r>
              <a:rPr lang="en-US" sz="1600" dirty="0"/>
              <a:t> fi </a:t>
            </a:r>
            <a:r>
              <a:rPr lang="en-US" sz="1600" dirty="0" err="1"/>
              <a:t>utilizat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uni</a:t>
            </a:r>
            <a:r>
              <a:rPr lang="en-US" sz="1600" dirty="0"/>
              <a:t> </a:t>
            </a:r>
            <a:r>
              <a:rPr lang="en-US" sz="1600" dirty="0" err="1"/>
              <a:t>profilurile</a:t>
            </a:r>
            <a:r>
              <a:rPr lang="en-US" sz="1600" dirty="0"/>
              <a:t> </a:t>
            </a:r>
            <a:r>
              <a:rPr lang="en-US" sz="1600" dirty="0" err="1"/>
              <a:t>liniare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obține</a:t>
            </a:r>
            <a:r>
              <a:rPr lang="en-US" sz="1600" dirty="0"/>
              <a:t> </a:t>
            </a:r>
            <a:r>
              <a:rPr lang="en-US" sz="1600" dirty="0" err="1"/>
              <a:t>profilul</a:t>
            </a:r>
            <a:r>
              <a:rPr lang="en-US" sz="1600" dirty="0"/>
              <a:t>. </a:t>
            </a:r>
            <a:r>
              <a:rPr lang="en-US" sz="1600" dirty="0" err="1"/>
              <a:t>Metoda</a:t>
            </a:r>
            <a:r>
              <a:rPr lang="en-US" sz="1600" dirty="0"/>
              <a:t> de </a:t>
            </a:r>
            <a:r>
              <a:rPr lang="en-US" sz="1600" dirty="0" err="1"/>
              <a:t>înclinare</a:t>
            </a:r>
            <a:r>
              <a:rPr lang="en-US" sz="1600" dirty="0"/>
              <a:t> a </a:t>
            </a:r>
            <a:r>
              <a:rPr lang="en-US" sz="1600" dirty="0" err="1"/>
              <a:t>probei</a:t>
            </a:r>
            <a:r>
              <a:rPr lang="en-US" sz="1600" dirty="0"/>
              <a:t> </a:t>
            </a:r>
            <a:r>
              <a:rPr lang="en-US" sz="1600" dirty="0" err="1"/>
              <a:t>oferă</a:t>
            </a:r>
            <a:r>
              <a:rPr lang="en-US" sz="1600" dirty="0"/>
              <a:t> o </a:t>
            </a:r>
            <a:r>
              <a:rPr lang="en-US" sz="1600" dirty="0" err="1"/>
              <a:t>determinare</a:t>
            </a:r>
            <a:r>
              <a:rPr lang="en-US" sz="1600" dirty="0"/>
              <a:t> </a:t>
            </a:r>
            <a:r>
              <a:rPr lang="en-US" sz="1600" dirty="0" err="1"/>
              <a:t>precisă</a:t>
            </a:r>
            <a:r>
              <a:rPr lang="en-US" sz="1600" dirty="0"/>
              <a:t> a </a:t>
            </a:r>
            <a:r>
              <a:rPr lang="en-US" sz="1600" dirty="0" err="1"/>
              <a:t>înălțimii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 </a:t>
            </a:r>
            <a:r>
              <a:rPr lang="en-US" sz="1600" dirty="0" err="1"/>
              <a:t>unghiurilor</a:t>
            </a:r>
            <a:r>
              <a:rPr lang="en-US" sz="1600" dirty="0"/>
              <a:t> </a:t>
            </a:r>
            <a:r>
              <a:rPr lang="en-US" sz="1600" dirty="0" err="1"/>
              <a:t>pereților</a:t>
            </a:r>
            <a:r>
              <a:rPr lang="en-US" sz="1600" dirty="0"/>
              <a:t> </a:t>
            </a:r>
            <a:r>
              <a:rPr lang="en-US" sz="1600" dirty="0" err="1"/>
              <a:t>laterali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acestea</a:t>
            </a:r>
            <a:r>
              <a:rPr lang="en-US" sz="1600" dirty="0"/>
              <a:t> sunt direct </a:t>
            </a:r>
            <a:r>
              <a:rPr lang="en-US" sz="1600" dirty="0" err="1"/>
              <a:t>măsurabile</a:t>
            </a:r>
            <a:r>
              <a:rPr lang="en-US" sz="1600" dirty="0"/>
              <a:t>. </a:t>
            </a:r>
            <a:r>
              <a:rPr lang="en-US" sz="1600" dirty="0" err="1"/>
              <a:t>Determinarea</a:t>
            </a:r>
            <a:r>
              <a:rPr lang="en-US" sz="1600" dirty="0"/>
              <a:t> </a:t>
            </a:r>
            <a:r>
              <a:rPr lang="en-US" sz="1600" dirty="0" err="1"/>
              <a:t>lățimii</a:t>
            </a:r>
            <a:r>
              <a:rPr lang="en-US" sz="1600" dirty="0"/>
              <a:t> </a:t>
            </a:r>
            <a:r>
              <a:rPr lang="en-US" sz="1600" dirty="0" err="1"/>
              <a:t>treptelor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puțin</a:t>
            </a:r>
            <a:r>
              <a:rPr lang="en-US" sz="1600" dirty="0"/>
              <a:t> </a:t>
            </a:r>
            <a:r>
              <a:rPr lang="en-US" sz="1600" dirty="0" err="1"/>
              <a:t>precisă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depinde</a:t>
            </a:r>
            <a:r>
              <a:rPr lang="en-US" sz="1600" dirty="0"/>
              <a:t> de </a:t>
            </a:r>
            <a:r>
              <a:rPr lang="en-US" sz="1600" dirty="0" err="1"/>
              <a:t>unirea</a:t>
            </a:r>
            <a:r>
              <a:rPr lang="en-US" sz="1600" dirty="0"/>
              <a:t> </a:t>
            </a:r>
            <a:r>
              <a:rPr lang="en-US" sz="1600" dirty="0" err="1"/>
              <a:t>corectă</a:t>
            </a:r>
            <a:r>
              <a:rPr lang="en-US" sz="1600" dirty="0"/>
              <a:t> a </a:t>
            </a:r>
            <a:r>
              <a:rPr lang="en-US" sz="1600" dirty="0" err="1"/>
              <a:t>profilurilor</a:t>
            </a:r>
            <a:r>
              <a:rPr lang="en-US" sz="1600" dirty="0"/>
              <a:t> de </a:t>
            </a:r>
            <a:r>
              <a:rPr lang="en-US" sz="1600" dirty="0" err="1"/>
              <a:t>scanare</a:t>
            </a:r>
            <a:r>
              <a:rPr lang="en-US" sz="1600" dirty="0"/>
              <a:t> </a:t>
            </a:r>
            <a:r>
              <a:rPr lang="en-US" sz="1600" dirty="0" err="1"/>
              <a:t>liniară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51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3D6F87-3443-9DA4-A4A1-76DD05861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RECAPITULARE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2D5B3-4985-28D5-FF13-B5F5FDE1D24C}"/>
              </a:ext>
            </a:extLst>
          </p:cNvPr>
          <p:cNvSpPr txBox="1"/>
          <p:nvPr/>
        </p:nvSpPr>
        <p:spPr>
          <a:xfrm>
            <a:off x="323529" y="1225689"/>
            <a:ext cx="110477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 </a:t>
            </a:r>
            <a:r>
              <a:rPr lang="en-US" dirty="0" err="1"/>
              <a:t>comparam</a:t>
            </a:r>
            <a:r>
              <a:rPr lang="en-US" dirty="0"/>
              <a:t>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rețea</a:t>
            </a:r>
            <a:r>
              <a:rPr lang="en-US" dirty="0"/>
              <a:t> de </a:t>
            </a:r>
            <a:r>
              <a:rPr lang="en-US" dirty="0" err="1"/>
              <a:t>linii</a:t>
            </a:r>
            <a:r>
              <a:rPr lang="en-US" dirty="0"/>
              <a:t> cu pas </a:t>
            </a:r>
            <a:r>
              <a:rPr lang="en-US" dirty="0" err="1"/>
              <a:t>cunoscut</a:t>
            </a:r>
            <a:r>
              <a:rPr lang="en-US" dirty="0"/>
              <a:t>, 1013 nm, </a:t>
            </a:r>
            <a:r>
              <a:rPr lang="en-US" dirty="0" err="1"/>
              <a:t>măsurată</a:t>
            </a:r>
            <a:r>
              <a:rPr lang="en-US" dirty="0"/>
              <a:t> cu AFM </a:t>
            </a:r>
            <a:r>
              <a:rPr lang="en-US" dirty="0" err="1"/>
              <a:t>convențional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scatterometrie</a:t>
            </a:r>
            <a:r>
              <a:rPr lang="en-US" dirty="0"/>
              <a:t> </a:t>
            </a:r>
            <a:r>
              <a:rPr lang="en-US" dirty="0" err="1"/>
              <a:t>spectroscopică</a:t>
            </a:r>
            <a:r>
              <a:rPr lang="en-US" dirty="0"/>
              <a:t>.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experimentale</a:t>
            </a:r>
            <a:r>
              <a:rPr lang="en-US" dirty="0"/>
              <a:t> AFM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scatterometrie</a:t>
            </a:r>
            <a:r>
              <a:rPr lang="en-US" dirty="0"/>
              <a:t> sunt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Fig </a:t>
            </a:r>
            <a:r>
              <a:rPr lang="en-US" dirty="0" err="1"/>
              <a:t>și</a:t>
            </a:r>
            <a:r>
              <a:rPr lang="en-US" dirty="0"/>
              <a:t> Fig.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explicăm</a:t>
            </a:r>
            <a:r>
              <a:rPr lang="en-US" dirty="0"/>
              <a:t> cum </a:t>
            </a:r>
            <a:r>
              <a:rPr lang="en-US" dirty="0" err="1"/>
              <a:t>transformăm</a:t>
            </a:r>
            <a:r>
              <a:rPr lang="en-US" dirty="0"/>
              <a:t> </a:t>
            </a:r>
            <a:r>
              <a:rPr lang="en-US" dirty="0" err="1"/>
              <a:t>parametrul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potrivire</a:t>
            </a:r>
            <a:r>
              <a:rPr lang="en-US" dirty="0"/>
              <a:t> din </a:t>
            </a:r>
            <a:r>
              <a:rPr lang="en-US" dirty="0" err="1"/>
              <a:t>scatterometrie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profilurile</a:t>
            </a:r>
            <a:r>
              <a:rPr lang="en-US" dirty="0"/>
              <a:t> de </a:t>
            </a:r>
            <a:r>
              <a:rPr lang="en-US" dirty="0" err="1"/>
              <a:t>linii</a:t>
            </a:r>
            <a:r>
              <a:rPr lang="en-US" dirty="0"/>
              <a:t> AFM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mărimi</a:t>
            </a:r>
            <a:r>
              <a:rPr lang="en-US" dirty="0"/>
              <a:t> </a:t>
            </a:r>
            <a:r>
              <a:rPr lang="en-US" dirty="0" err="1"/>
              <a:t>geometrice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înălțimea</a:t>
            </a:r>
            <a:r>
              <a:rPr lang="en-US" dirty="0"/>
              <a:t> (h), </a:t>
            </a:r>
            <a:r>
              <a:rPr lang="en-US" dirty="0" err="1"/>
              <a:t>lățimea</a:t>
            </a:r>
            <a:r>
              <a:rPr lang="en-US" dirty="0"/>
              <a:t> (l)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unghiurile</a:t>
            </a:r>
            <a:r>
              <a:rPr lang="en-US" dirty="0"/>
              <a:t> </a:t>
            </a:r>
            <a:r>
              <a:rPr lang="en-US" dirty="0" err="1"/>
              <a:t>peretelui</a:t>
            </a:r>
            <a:r>
              <a:rPr lang="en-US" dirty="0"/>
              <a:t> lateral (</a:t>
            </a:r>
            <a:r>
              <a:rPr lang="el-GR" dirty="0"/>
              <a:t>γ1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l-GR" dirty="0"/>
              <a:t>γ4 </a:t>
            </a:r>
            <a:r>
              <a:rPr lang="en-US" dirty="0" err="1"/>
              <a:t>în</a:t>
            </a:r>
            <a:r>
              <a:rPr lang="en-US" dirty="0"/>
              <a:t> Fig) al </a:t>
            </a:r>
            <a:r>
              <a:rPr lang="en-US" dirty="0" err="1"/>
              <a:t>profilului</a:t>
            </a:r>
            <a:r>
              <a:rPr lang="en-US" dirty="0"/>
              <a:t> de </a:t>
            </a:r>
            <a:r>
              <a:rPr lang="en-US" dirty="0" err="1"/>
              <a:t>linie</a:t>
            </a:r>
            <a:r>
              <a:rPr lang="en-US" dirty="0"/>
              <a:t>. </a:t>
            </a:r>
          </a:p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scatterometrie</a:t>
            </a:r>
            <a:r>
              <a:rPr lang="en-US" dirty="0"/>
              <a:t>,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sunt </a:t>
            </a:r>
            <a:r>
              <a:rPr lang="en-US" dirty="0" err="1"/>
              <a:t>obținuți</a:t>
            </a:r>
            <a:r>
              <a:rPr lang="en-US" dirty="0"/>
              <a:t> direct din </a:t>
            </a:r>
            <a:r>
              <a:rPr lang="en-US" dirty="0" err="1"/>
              <a:t>procedura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potrivire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set </a:t>
            </a:r>
            <a:r>
              <a:rPr lang="en-US" dirty="0" err="1"/>
              <a:t>calculat</a:t>
            </a:r>
            <a:r>
              <a:rPr lang="en-US" dirty="0"/>
              <a:t> de date </a:t>
            </a:r>
            <a:r>
              <a:rPr lang="en-US" dirty="0" err="1"/>
              <a:t>corespunde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set de </a:t>
            </a:r>
            <a:r>
              <a:rPr lang="en-US" dirty="0" err="1"/>
              <a:t>mărimi</a:t>
            </a:r>
            <a:r>
              <a:rPr lang="en-US" dirty="0"/>
              <a:t> </a:t>
            </a:r>
            <a:r>
              <a:rPr lang="en-US" dirty="0" err="1"/>
              <a:t>geometrice</a:t>
            </a:r>
            <a:r>
              <a:rPr lang="en-US" dirty="0"/>
              <a:t>.</a:t>
            </a:r>
          </a:p>
          <a:p>
            <a:r>
              <a:rPr lang="en-US" dirty="0" err="1"/>
              <a:t>Pentru</a:t>
            </a:r>
            <a:r>
              <a:rPr lang="en-US" dirty="0"/>
              <a:t> AFM, </a:t>
            </a:r>
            <a:r>
              <a:rPr lang="en-US" dirty="0" err="1"/>
              <a:t>înălțimea</a:t>
            </a:r>
            <a:r>
              <a:rPr lang="en-US" dirty="0"/>
              <a:t> h se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scanarea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 cu o </a:t>
            </a:r>
            <a:r>
              <a:rPr lang="en-US" dirty="0" err="1"/>
              <a:t>sondă</a:t>
            </a:r>
            <a:r>
              <a:rPr lang="en-US" dirty="0"/>
              <a:t> </a:t>
            </a:r>
            <a:r>
              <a:rPr lang="en-US" dirty="0" err="1"/>
              <a:t>oscilantă</a:t>
            </a:r>
            <a:r>
              <a:rPr lang="en-US" dirty="0"/>
              <a:t> </a:t>
            </a:r>
            <a:r>
              <a:rPr lang="en-US" dirty="0" err="1"/>
              <a:t>perpendiculară</a:t>
            </a:r>
            <a:r>
              <a:rPr lang="en-US" dirty="0"/>
              <a:t> pe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; </a:t>
            </a:r>
            <a:r>
              <a:rPr lang="en-US" dirty="0" err="1"/>
              <a:t>unghiurile</a:t>
            </a:r>
            <a:r>
              <a:rPr lang="en-US" dirty="0"/>
              <a:t> </a:t>
            </a:r>
            <a:r>
              <a:rPr lang="en-US" dirty="0" err="1"/>
              <a:t>peretelui</a:t>
            </a:r>
            <a:r>
              <a:rPr lang="en-US" dirty="0"/>
              <a:t> lateral se </a:t>
            </a:r>
            <a:r>
              <a:rPr lang="en-US" dirty="0" err="1"/>
              <a:t>obțin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scanarea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probe </a:t>
            </a:r>
            <a:r>
              <a:rPr lang="en-US" dirty="0" err="1"/>
              <a:t>înclinate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final, </a:t>
            </a:r>
            <a:r>
              <a:rPr lang="en-US" dirty="0" err="1"/>
              <a:t>lățimea</a:t>
            </a:r>
            <a:r>
              <a:rPr lang="en-US" dirty="0"/>
              <a:t> se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combinarea</a:t>
            </a:r>
            <a:r>
              <a:rPr lang="en-US" dirty="0"/>
              <a:t> a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scanări</a:t>
            </a:r>
            <a:r>
              <a:rPr lang="en-US" dirty="0"/>
              <a:t> </a:t>
            </a:r>
            <a:r>
              <a:rPr lang="en-US" dirty="0" err="1"/>
              <a:t>înclinate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normală</a:t>
            </a:r>
            <a:r>
              <a:rPr lang="en-US" dirty="0"/>
              <a:t>.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obținute</a:t>
            </a:r>
            <a:r>
              <a:rPr lang="en-US" dirty="0"/>
              <a:t> sunt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Fig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Intervalul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dimensiuni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prezentat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în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mai</a:t>
            </a:r>
            <a:r>
              <a:rPr lang="en-US" dirty="0">
                <a:solidFill>
                  <a:srgbClr val="FF0000"/>
                </a:solidFill>
              </a:rPr>
              <a:t> mare </a:t>
            </a:r>
            <a:r>
              <a:rPr lang="en-US" dirty="0" err="1">
                <a:solidFill>
                  <a:srgbClr val="FF0000"/>
                </a:solidFill>
              </a:rPr>
              <a:t>decât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intervalul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dimensiuni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nanoscală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așa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rămâne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întrebare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răspuns</a:t>
            </a:r>
            <a:r>
              <a:rPr lang="en-US" dirty="0">
                <a:solidFill>
                  <a:srgbClr val="FF0000"/>
                </a:solidFill>
              </a:rPr>
              <a:t>. Cum </a:t>
            </a:r>
            <a:r>
              <a:rPr lang="en-US" dirty="0" err="1">
                <a:solidFill>
                  <a:srgbClr val="FF0000"/>
                </a:solidFill>
              </a:rPr>
              <a:t>extindem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tehnologia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intervalul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dimensiuni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nanoscală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scatterometrie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difractometrie</a:t>
            </a:r>
            <a:r>
              <a:rPr lang="en-US" dirty="0"/>
              <a:t>, </a:t>
            </a:r>
            <a:r>
              <a:rPr lang="en-US" dirty="0" err="1"/>
              <a:t>mărimea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pasul (pitch), nu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caracteristicii</a:t>
            </a:r>
            <a:r>
              <a:rPr lang="en-US" dirty="0"/>
              <a:t>.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la </a:t>
            </a:r>
            <a:r>
              <a:rPr lang="en-US" dirty="0" err="1"/>
              <a:t>nanoscală</a:t>
            </a:r>
            <a:r>
              <a:rPr lang="en-US" dirty="0"/>
              <a:t> pot fi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studiate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descris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pas </a:t>
            </a:r>
            <a:r>
              <a:rPr lang="en-US" dirty="0" err="1"/>
              <a:t>mai</a:t>
            </a:r>
            <a:r>
              <a:rPr lang="en-US" dirty="0"/>
              <a:t> mare de 150 nm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pasul.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pasul </a:t>
            </a:r>
            <a:r>
              <a:rPr lang="en-US" dirty="0" err="1"/>
              <a:t>este</a:t>
            </a:r>
            <a:r>
              <a:rPr lang="en-US" dirty="0"/>
              <a:t> de 150 nm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utilizeze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ultraviolete</a:t>
            </a:r>
            <a:r>
              <a:rPr lang="en-US" dirty="0"/>
              <a:t> extreme (EUV)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studierea</a:t>
            </a:r>
            <a:r>
              <a:rPr lang="en-US" dirty="0"/>
              <a:t> </a:t>
            </a:r>
            <a:r>
              <a:rPr lang="en-US" dirty="0" err="1"/>
              <a:t>ordinelor</a:t>
            </a:r>
            <a:r>
              <a:rPr lang="en-US" dirty="0"/>
              <a:t> </a:t>
            </a:r>
            <a:r>
              <a:rPr lang="en-US" dirty="0" err="1"/>
              <a:t>difractate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alternativ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utilizeze</a:t>
            </a:r>
            <a:r>
              <a:rPr lang="en-US" dirty="0"/>
              <a:t> 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extinsă</a:t>
            </a:r>
            <a:r>
              <a:rPr lang="en-US" dirty="0"/>
              <a:t> de </a:t>
            </a:r>
            <a:r>
              <a:rPr lang="en-US" dirty="0" err="1"/>
              <a:t>scatterometrie</a:t>
            </a:r>
            <a:r>
              <a:rPr lang="en-US" dirty="0"/>
              <a:t> </a:t>
            </a:r>
            <a:r>
              <a:rPr lang="en-US" dirty="0" err="1"/>
              <a:t>numită</a:t>
            </a:r>
            <a:r>
              <a:rPr lang="en-US" dirty="0"/>
              <a:t> </a:t>
            </a:r>
            <a:r>
              <a:rPr lang="en-US" dirty="0" err="1"/>
              <a:t>polarimetrie</a:t>
            </a:r>
            <a:r>
              <a:rPr lang="en-US" dirty="0"/>
              <a:t> Mueller.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scatterometrie</a:t>
            </a:r>
            <a:r>
              <a:rPr lang="en-US" dirty="0"/>
              <a:t> se </a:t>
            </a:r>
            <a:r>
              <a:rPr lang="en-US" dirty="0" err="1"/>
              <a:t>măsoară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proprietate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care </a:t>
            </a:r>
            <a:r>
              <a:rPr lang="en-US" dirty="0" err="1"/>
              <a:t>corespunde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element al </a:t>
            </a:r>
            <a:r>
              <a:rPr lang="en-US" dirty="0" err="1"/>
              <a:t>matricei</a:t>
            </a:r>
            <a:r>
              <a:rPr lang="en-US" dirty="0"/>
              <a:t> de </a:t>
            </a:r>
            <a:r>
              <a:rPr lang="en-US" dirty="0" err="1"/>
              <a:t>răspuns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774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077B0-5ACF-B24F-AE11-09C5AB6E7048}"/>
              </a:ext>
            </a:extLst>
          </p:cNvPr>
          <p:cNvSpPr txBox="1"/>
          <p:nvPr/>
        </p:nvSpPr>
        <p:spPr>
          <a:xfrm>
            <a:off x="488421" y="695450"/>
            <a:ext cx="115731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comună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formarea</a:t>
            </a:r>
            <a:r>
              <a:rPr lang="en-US" dirty="0"/>
              <a:t> </a:t>
            </a:r>
            <a:r>
              <a:rPr lang="en-US" dirty="0" err="1"/>
              <a:t>straturilor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depunerea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depunerea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, </a:t>
            </a:r>
            <a:r>
              <a:rPr lang="en-US" dirty="0" err="1"/>
              <a:t>reacția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gaze produce </a:t>
            </a:r>
            <a:r>
              <a:rPr lang="en-US" dirty="0" err="1"/>
              <a:t>straturile</a:t>
            </a:r>
            <a:r>
              <a:rPr lang="en-US" dirty="0"/>
              <a:t> pe un </a:t>
            </a:r>
            <a:r>
              <a:rPr lang="en-US" dirty="0" err="1"/>
              <a:t>substrat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straturile</a:t>
            </a:r>
            <a:r>
              <a:rPr lang="en-US" dirty="0"/>
              <a:t> de </a:t>
            </a:r>
            <a:r>
              <a:rPr lang="en-US" dirty="0" err="1"/>
              <a:t>dioxid</a:t>
            </a:r>
            <a:r>
              <a:rPr lang="en-US" dirty="0"/>
              <a:t> de </a:t>
            </a:r>
            <a:r>
              <a:rPr lang="en-US" dirty="0" err="1"/>
              <a:t>siliciu</a:t>
            </a:r>
            <a:r>
              <a:rPr lang="en-US" dirty="0"/>
              <a:t> pot fi fabricate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aplicarea</a:t>
            </a:r>
            <a:r>
              <a:rPr lang="en-US" dirty="0"/>
              <a:t> de gaze de </a:t>
            </a:r>
            <a:r>
              <a:rPr lang="en-US" dirty="0" err="1"/>
              <a:t>silan</a:t>
            </a:r>
            <a:r>
              <a:rPr lang="en-US" dirty="0"/>
              <a:t> (SiH4)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oxigen</a:t>
            </a:r>
            <a:r>
              <a:rPr lang="en-US" dirty="0"/>
              <a:t>, care </a:t>
            </a:r>
            <a:r>
              <a:rPr lang="en-US" dirty="0" err="1"/>
              <a:t>reacționează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dioxid</a:t>
            </a:r>
            <a:r>
              <a:rPr lang="en-US" dirty="0"/>
              <a:t> de </a:t>
            </a:r>
            <a:r>
              <a:rPr lang="en-US" dirty="0" err="1"/>
              <a:t>siliciu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hidrogen</a:t>
            </a:r>
            <a:r>
              <a:rPr lang="en-US" dirty="0"/>
              <a:t>.</a:t>
            </a:r>
          </a:p>
          <a:p>
            <a:r>
              <a:rPr lang="en-US" dirty="0" err="1"/>
              <a:t>Caracterizarea</a:t>
            </a:r>
            <a:r>
              <a:rPr lang="en-US" dirty="0"/>
              <a:t> </a:t>
            </a:r>
            <a:r>
              <a:rPr lang="en-US" dirty="0" err="1"/>
              <a:t>dimensională</a:t>
            </a:r>
            <a:r>
              <a:rPr lang="en-US" dirty="0"/>
              <a:t> a </a:t>
            </a:r>
            <a:r>
              <a:rPr lang="en-US" dirty="0" err="1"/>
              <a:t>peliculelor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: 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fabrică</a:t>
            </a:r>
            <a:r>
              <a:rPr lang="en-US" dirty="0"/>
              <a:t>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, un control </a:t>
            </a:r>
            <a:r>
              <a:rPr lang="en-US" dirty="0" err="1"/>
              <a:t>mai</a:t>
            </a:r>
            <a:r>
              <a:rPr lang="en-US" dirty="0"/>
              <a:t> bun al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care pot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funcționalitatea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crucial.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, </a:t>
            </a:r>
            <a:r>
              <a:rPr lang="en-US" dirty="0" err="1"/>
              <a:t>provocările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</a:t>
            </a:r>
            <a:r>
              <a:rPr lang="en-US" dirty="0" err="1"/>
              <a:t>fiabile</a:t>
            </a:r>
            <a:r>
              <a:rPr lang="en-US" dirty="0"/>
              <a:t> </a:t>
            </a:r>
            <a:r>
              <a:rPr lang="en-US" dirty="0" err="1"/>
              <a:t>cresc</a:t>
            </a:r>
            <a:r>
              <a:rPr lang="en-US" dirty="0"/>
              <a:t>. </a:t>
            </a:r>
            <a:r>
              <a:rPr lang="en-US" dirty="0" err="1"/>
              <a:t>Nevoile</a:t>
            </a:r>
            <a:r>
              <a:rPr lang="en-US" dirty="0"/>
              <a:t> </a:t>
            </a:r>
            <a:r>
              <a:rPr lang="en-US" dirty="0" err="1"/>
              <a:t>tipice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la </a:t>
            </a:r>
            <a:r>
              <a:rPr lang="en-US" dirty="0" err="1"/>
              <a:t>nanoscală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 sunt enumerate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jos.</a:t>
            </a:r>
            <a:endParaRPr lang="en-US" dirty="0"/>
          </a:p>
          <a:p>
            <a:r>
              <a:rPr lang="en-US" b="1" dirty="0"/>
              <a:t>• </a:t>
            </a:r>
            <a:r>
              <a:rPr lang="en-US" b="1" dirty="0" err="1"/>
              <a:t>Grosimea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densitatea</a:t>
            </a:r>
            <a:r>
              <a:rPr lang="en-US" b="1" dirty="0"/>
              <a:t> </a:t>
            </a:r>
            <a:r>
              <a:rPr lang="en-US" b="1" dirty="0" err="1"/>
              <a:t>peliculei</a:t>
            </a:r>
            <a:r>
              <a:rPr lang="en-US" b="1" dirty="0"/>
              <a:t> </a:t>
            </a:r>
            <a:r>
              <a:rPr lang="en-US" b="1" dirty="0" err="1"/>
              <a:t>subțiri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Morfologia</a:t>
            </a:r>
            <a:r>
              <a:rPr lang="en-US" b="1" dirty="0"/>
              <a:t> </a:t>
            </a:r>
            <a:r>
              <a:rPr lang="en-US" b="1" dirty="0" err="1"/>
              <a:t>suprafeței</a:t>
            </a:r>
            <a:r>
              <a:rPr lang="en-US" b="1" dirty="0"/>
              <a:t> </a:t>
            </a:r>
            <a:r>
              <a:rPr lang="en-US" b="1" dirty="0" err="1"/>
              <a:t>exterioare</a:t>
            </a:r>
            <a:r>
              <a:rPr lang="en-US" b="1" dirty="0"/>
              <a:t> a </a:t>
            </a:r>
            <a:r>
              <a:rPr lang="en-US" b="1" dirty="0" err="1"/>
              <a:t>peliculei</a:t>
            </a:r>
            <a:r>
              <a:rPr lang="en-US" b="1" dirty="0"/>
              <a:t> </a:t>
            </a:r>
            <a:r>
              <a:rPr lang="en-US" b="1" dirty="0" err="1"/>
              <a:t>subțiri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peliculele</a:t>
            </a:r>
            <a:r>
              <a:rPr lang="en-US" b="1" dirty="0"/>
              <a:t> </a:t>
            </a:r>
            <a:r>
              <a:rPr lang="en-US" b="1" dirty="0" err="1"/>
              <a:t>multistrat</a:t>
            </a:r>
            <a:r>
              <a:rPr lang="en-US" b="1" dirty="0"/>
              <a:t>, </a:t>
            </a:r>
            <a:r>
              <a:rPr lang="en-US" b="1" dirty="0" err="1"/>
              <a:t>grosimea</a:t>
            </a:r>
            <a:r>
              <a:rPr lang="en-US" b="1" dirty="0"/>
              <a:t>, </a:t>
            </a:r>
            <a:r>
              <a:rPr lang="en-US" b="1" dirty="0" err="1"/>
              <a:t>rugozitatea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densitatea</a:t>
            </a:r>
            <a:r>
              <a:rPr lang="en-US" b="1" dirty="0"/>
              <a:t> </a:t>
            </a:r>
            <a:r>
              <a:rPr lang="en-US" b="1" dirty="0" err="1"/>
              <a:t>substraturilor</a:t>
            </a:r>
            <a:r>
              <a:rPr lang="en-US" b="1" dirty="0"/>
              <a:t> </a:t>
            </a:r>
            <a:r>
              <a:rPr lang="en-US" b="1" dirty="0" err="1"/>
              <a:t>individuale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Compozițiile</a:t>
            </a:r>
            <a:r>
              <a:rPr lang="en-US" b="1" dirty="0"/>
              <a:t> </a:t>
            </a:r>
            <a:r>
              <a:rPr lang="en-US" b="1" dirty="0" err="1"/>
              <a:t>chimice</a:t>
            </a:r>
            <a:r>
              <a:rPr lang="en-US" b="1" dirty="0"/>
              <a:t> ale </a:t>
            </a:r>
            <a:r>
              <a:rPr lang="en-US" b="1" dirty="0" err="1"/>
              <a:t>straturilor</a:t>
            </a:r>
            <a:r>
              <a:rPr lang="en-US" b="1" dirty="0"/>
              <a:t> </a:t>
            </a:r>
            <a:r>
              <a:rPr lang="en-US" b="1" dirty="0" err="1"/>
              <a:t>individuale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Uniformitatea</a:t>
            </a:r>
            <a:r>
              <a:rPr lang="en-US" b="1" dirty="0"/>
              <a:t> </a:t>
            </a:r>
            <a:r>
              <a:rPr lang="en-US" b="1" dirty="0" err="1"/>
              <a:t>straturilor</a:t>
            </a:r>
            <a:r>
              <a:rPr lang="en-US" b="1" dirty="0"/>
              <a:t> </a:t>
            </a:r>
            <a:r>
              <a:rPr lang="en-US" b="1" dirty="0" err="1"/>
              <a:t>individuale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Calitatea</a:t>
            </a:r>
            <a:r>
              <a:rPr lang="en-US" b="1" dirty="0"/>
              <a:t> </a:t>
            </a:r>
            <a:r>
              <a:rPr lang="en-US" b="1" dirty="0" err="1"/>
              <a:t>suprafeței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materialul</a:t>
            </a:r>
            <a:r>
              <a:rPr lang="en-US" b="1" dirty="0"/>
              <a:t> </a:t>
            </a:r>
            <a:r>
              <a:rPr lang="en-US" b="1" dirty="0" err="1"/>
              <a:t>substratului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Proprietățile</a:t>
            </a:r>
            <a:r>
              <a:rPr lang="en-US" b="1" dirty="0"/>
              <a:t> </a:t>
            </a:r>
            <a:r>
              <a:rPr lang="en-US" b="1" dirty="0" err="1"/>
              <a:t>funcționale</a:t>
            </a:r>
            <a:r>
              <a:rPr lang="en-US" b="1" dirty="0"/>
              <a:t> ale </a:t>
            </a:r>
            <a:r>
              <a:rPr lang="en-US" b="1" dirty="0" err="1"/>
              <a:t>peliculei</a:t>
            </a:r>
            <a:r>
              <a:rPr lang="en-US" b="1" dirty="0"/>
              <a:t> (de </a:t>
            </a:r>
            <a:r>
              <a:rPr lang="en-US" b="1" dirty="0" err="1"/>
              <a:t>exemplu</a:t>
            </a:r>
            <a:r>
              <a:rPr lang="en-US" b="1" dirty="0"/>
              <a:t>, </a:t>
            </a:r>
            <a:r>
              <a:rPr lang="en-US" b="1" dirty="0" err="1"/>
              <a:t>rezistența</a:t>
            </a:r>
            <a:r>
              <a:rPr lang="en-US" b="1" dirty="0"/>
              <a:t> la </a:t>
            </a:r>
            <a:r>
              <a:rPr lang="en-US" b="1" dirty="0" err="1"/>
              <a:t>aderență</a:t>
            </a:r>
            <a:r>
              <a:rPr lang="en-US" b="1" dirty="0"/>
              <a:t>, </a:t>
            </a:r>
            <a:r>
              <a:rPr lang="en-US" b="1" dirty="0" err="1"/>
              <a:t>duritatea</a:t>
            </a:r>
            <a:r>
              <a:rPr lang="en-US" b="1" dirty="0"/>
              <a:t>, </a:t>
            </a:r>
            <a:r>
              <a:rPr lang="en-US" b="1" dirty="0" err="1"/>
              <a:t>coeficientul</a:t>
            </a:r>
            <a:r>
              <a:rPr lang="en-US" b="1" dirty="0"/>
              <a:t> de </a:t>
            </a:r>
            <a:r>
              <a:rPr lang="en-US" b="1" dirty="0" err="1"/>
              <a:t>frecare</a:t>
            </a:r>
            <a:r>
              <a:rPr lang="en-US" b="1" dirty="0"/>
              <a:t>, </a:t>
            </a:r>
            <a:r>
              <a:rPr lang="en-US" b="1" dirty="0" err="1"/>
              <a:t>rezistența</a:t>
            </a:r>
            <a:r>
              <a:rPr lang="en-US" b="1" dirty="0"/>
              <a:t> la </a:t>
            </a:r>
            <a:r>
              <a:rPr lang="en-US" b="1" dirty="0" err="1"/>
              <a:t>uzura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2894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5B946-1E20-23DF-3D13-7EBB2505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5" y="1599298"/>
            <a:ext cx="5583549" cy="1547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708BE5-9A56-C11E-FAD3-B7A28626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0" y="3335545"/>
            <a:ext cx="5560924" cy="2501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47022E-BD28-EA1D-FE50-28E4BC5B19EE}"/>
              </a:ext>
            </a:extLst>
          </p:cNvPr>
          <p:cNvSpPr txBox="1"/>
          <p:nvPr/>
        </p:nvSpPr>
        <p:spPr>
          <a:xfrm>
            <a:off x="6110127" y="1312357"/>
            <a:ext cx="6093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Parametrii</a:t>
            </a:r>
            <a:r>
              <a:rPr lang="en-US" dirty="0"/>
              <a:t> care </a:t>
            </a:r>
            <a:r>
              <a:rPr lang="en-US" dirty="0" err="1"/>
              <a:t>descriu</a:t>
            </a:r>
            <a:r>
              <a:rPr lang="en-US" dirty="0"/>
              <a:t>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rețelei</a:t>
            </a:r>
            <a:r>
              <a:rPr lang="en-US" dirty="0"/>
              <a:t> de </a:t>
            </a:r>
            <a:r>
              <a:rPr lang="en-US" dirty="0" err="1"/>
              <a:t>distribuție</a:t>
            </a:r>
            <a:r>
              <a:rPr lang="en-US" dirty="0"/>
              <a:t>. Linia </a:t>
            </a:r>
            <a:r>
              <a:rPr lang="en-US" dirty="0" err="1"/>
              <a:t>gri</a:t>
            </a:r>
            <a:r>
              <a:rPr lang="en-US" dirty="0"/>
              <a:t> </a:t>
            </a:r>
            <a:r>
              <a:rPr lang="en-US" dirty="0" err="1"/>
              <a:t>lată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trapezoidal </a:t>
            </a:r>
            <a:r>
              <a:rPr lang="en-US" dirty="0" err="1"/>
              <a:t>estimat</a:t>
            </a:r>
            <a:r>
              <a:rPr lang="en-US" dirty="0"/>
              <a:t> din </a:t>
            </a:r>
            <a:r>
              <a:rPr lang="en-US" dirty="0" err="1"/>
              <a:t>scatterometrie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AFM. </a:t>
            </a:r>
          </a:p>
          <a:p>
            <a:r>
              <a:rPr lang="en-US" dirty="0"/>
              <a:t>Linia </a:t>
            </a:r>
            <a:r>
              <a:rPr lang="en-US" dirty="0" err="1"/>
              <a:t>neagră</a:t>
            </a:r>
            <a:r>
              <a:rPr lang="en-US" dirty="0"/>
              <a:t> </a:t>
            </a:r>
            <a:r>
              <a:rPr lang="en-US" dirty="0" err="1"/>
              <a:t>îngustă</a:t>
            </a:r>
            <a:r>
              <a:rPr lang="en-US" dirty="0"/>
              <a:t>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modelului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, </a:t>
            </a:r>
            <a:r>
              <a:rPr lang="en-US" dirty="0" err="1"/>
              <a:t>estimat</a:t>
            </a:r>
            <a:r>
              <a:rPr lang="en-US" dirty="0"/>
              <a:t> tot </a:t>
            </a:r>
            <a:r>
              <a:rPr lang="en-US" dirty="0" err="1"/>
              <a:t>prin</a:t>
            </a:r>
            <a:r>
              <a:rPr lang="en-US" dirty="0"/>
              <a:t> AFM. </a:t>
            </a:r>
          </a:p>
          <a:p>
            <a:r>
              <a:rPr lang="en-US" dirty="0"/>
              <a:t>(b)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definiția</a:t>
            </a:r>
            <a:r>
              <a:rPr lang="en-US" dirty="0"/>
              <a:t> </a:t>
            </a:r>
            <a:r>
              <a:rPr lang="en-US" dirty="0" err="1"/>
              <a:t>părții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a </a:t>
            </a:r>
            <a:r>
              <a:rPr lang="en-US" dirty="0" err="1"/>
              <a:t>rețelei</a:t>
            </a:r>
            <a:r>
              <a:rPr lang="en-US" dirty="0"/>
              <a:t> de </a:t>
            </a:r>
            <a:r>
              <a:rPr lang="en-US" dirty="0" err="1"/>
              <a:t>distribuție</a:t>
            </a:r>
            <a:r>
              <a:rPr lang="en-US" dirty="0"/>
              <a:t>, </a:t>
            </a:r>
            <a:r>
              <a:rPr lang="en-US" dirty="0" err="1"/>
              <a:t>marcată</a:t>
            </a:r>
            <a:r>
              <a:rPr lang="en-US" dirty="0"/>
              <a:t> cu M,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părții</a:t>
            </a:r>
            <a:r>
              <a:rPr lang="en-US" dirty="0"/>
              <a:t> vide a </a:t>
            </a:r>
            <a:r>
              <a:rPr lang="en-US" dirty="0" err="1"/>
              <a:t>rețelei</a:t>
            </a:r>
            <a:r>
              <a:rPr lang="en-US" dirty="0"/>
              <a:t> de </a:t>
            </a:r>
            <a:r>
              <a:rPr lang="en-US" dirty="0" err="1"/>
              <a:t>distribuție</a:t>
            </a:r>
            <a:r>
              <a:rPr lang="en-US" dirty="0"/>
              <a:t>, </a:t>
            </a:r>
            <a:r>
              <a:rPr lang="en-US" dirty="0" err="1"/>
              <a:t>marcată</a:t>
            </a:r>
            <a:r>
              <a:rPr lang="en-US" dirty="0"/>
              <a:t> cu V.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Tabelul</a:t>
            </a:r>
            <a:r>
              <a:rPr lang="en-US" dirty="0"/>
              <a:t> </a:t>
            </a:r>
            <a:r>
              <a:rPr lang="en-US" dirty="0" err="1"/>
              <a:t>prezintă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definiți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(a) cu </a:t>
            </a:r>
            <a:r>
              <a:rPr lang="en-US" dirty="0" err="1"/>
              <a:t>incertitudinile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paranteze</a:t>
            </a:r>
            <a:r>
              <a:rPr lang="en-US" dirty="0"/>
              <a:t>. </a:t>
            </a:r>
          </a:p>
          <a:p>
            <a:r>
              <a:rPr lang="en-US" dirty="0" err="1"/>
              <a:t>Valorile</a:t>
            </a:r>
            <a:r>
              <a:rPr lang="en-US" dirty="0"/>
              <a:t> AFM sunt </a:t>
            </a:r>
            <a:r>
              <a:rPr lang="en-US" dirty="0" err="1"/>
              <a:t>obținute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medierea</a:t>
            </a:r>
            <a:r>
              <a:rPr lang="en-US" dirty="0"/>
              <a:t> </a:t>
            </a:r>
            <a:r>
              <a:rPr lang="en-US" dirty="0" err="1"/>
              <a:t>profilului</a:t>
            </a:r>
            <a:r>
              <a:rPr lang="en-US" dirty="0"/>
              <a:t> pe </a:t>
            </a:r>
            <a:r>
              <a:rPr lang="en-US" dirty="0" err="1"/>
              <a:t>câțiva</a:t>
            </a:r>
            <a:r>
              <a:rPr lang="en-US" dirty="0"/>
              <a:t> µm2,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ODM sunt mediate pe o </a:t>
            </a:r>
            <a:r>
              <a:rPr lang="en-US" dirty="0" err="1"/>
              <a:t>distanță</a:t>
            </a:r>
            <a:r>
              <a:rPr lang="en-US" dirty="0"/>
              <a:t> de 0,5 mm2. </a:t>
            </a:r>
          </a:p>
          <a:p>
            <a:r>
              <a:rPr lang="en-US" dirty="0"/>
              <a:t>Este </a:t>
            </a:r>
            <a:r>
              <a:rPr lang="en-US" dirty="0" err="1"/>
              <a:t>dat</a:t>
            </a:r>
            <a:r>
              <a:rPr lang="en-US" dirty="0"/>
              <a:t> un </a:t>
            </a:r>
            <a:r>
              <a:rPr lang="en-US" dirty="0" err="1"/>
              <a:t>singur</a:t>
            </a:r>
            <a:r>
              <a:rPr lang="en-US" dirty="0"/>
              <a:t> set de </a:t>
            </a:r>
            <a:r>
              <a:rPr lang="en-US" dirty="0" err="1"/>
              <a:t>unghiuri</a:t>
            </a:r>
            <a:r>
              <a:rPr lang="en-US" dirty="0"/>
              <a:t> ale </a:t>
            </a:r>
            <a:r>
              <a:rPr lang="en-US" dirty="0" err="1"/>
              <a:t>pereților</a:t>
            </a:r>
            <a:r>
              <a:rPr lang="en-US" dirty="0"/>
              <a:t> </a:t>
            </a:r>
            <a:r>
              <a:rPr lang="en-US" dirty="0" err="1"/>
              <a:t>laterali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simetric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269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214016-EA48-0785-A7EB-3BDB60F0F2F3}"/>
              </a:ext>
            </a:extLst>
          </p:cNvPr>
          <p:cNvSpPr txBox="1"/>
          <p:nvPr/>
        </p:nvSpPr>
        <p:spPr>
          <a:xfrm>
            <a:off x="498424" y="1225689"/>
            <a:ext cx="113983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 </a:t>
            </a:r>
            <a:r>
              <a:rPr lang="en-US" dirty="0" err="1"/>
              <a:t>polarimetru</a:t>
            </a:r>
            <a:r>
              <a:rPr lang="en-US" dirty="0"/>
              <a:t> Mueller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descriere</a:t>
            </a:r>
            <a:r>
              <a:rPr lang="en-US" dirty="0"/>
              <a:t> </a:t>
            </a:r>
            <a:r>
              <a:rPr lang="en-US" dirty="0" err="1"/>
              <a:t>completă</a:t>
            </a:r>
            <a:r>
              <a:rPr lang="en-US" dirty="0"/>
              <a:t> a </a:t>
            </a:r>
            <a:r>
              <a:rPr lang="en-US" dirty="0" err="1"/>
              <a:t>acțiunii</a:t>
            </a:r>
            <a:r>
              <a:rPr lang="en-US" dirty="0"/>
              <a:t> de </a:t>
            </a:r>
            <a:r>
              <a:rPr lang="en-US" dirty="0" err="1"/>
              <a:t>polarizare</a:t>
            </a:r>
            <a:r>
              <a:rPr lang="en-US" dirty="0"/>
              <a:t> a </a:t>
            </a:r>
            <a:r>
              <a:rPr lang="en-US" dirty="0" err="1"/>
              <a:t>probei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matricei</a:t>
            </a:r>
            <a:r>
              <a:rPr lang="en-US" dirty="0"/>
              <a:t> de </a:t>
            </a:r>
            <a:r>
              <a:rPr lang="en-US" dirty="0" err="1"/>
              <a:t>răspuns</a:t>
            </a:r>
            <a:r>
              <a:rPr lang="en-US" dirty="0"/>
              <a:t> complete (16 </a:t>
            </a:r>
            <a:r>
              <a:rPr lang="en-US" dirty="0" err="1"/>
              <a:t>elemente</a:t>
            </a:r>
            <a:r>
              <a:rPr lang="en-US" dirty="0"/>
              <a:t>) din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acces</a:t>
            </a:r>
            <a:r>
              <a:rPr lang="en-US" dirty="0"/>
              <a:t> la date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independente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scatterometria</a:t>
            </a:r>
            <a:r>
              <a:rPr lang="en-US" dirty="0"/>
              <a:t> </a:t>
            </a:r>
            <a:r>
              <a:rPr lang="en-US" dirty="0" err="1"/>
              <a:t>convențională</a:t>
            </a:r>
            <a:r>
              <a:rPr lang="en-US" dirty="0"/>
              <a:t>. </a:t>
            </a:r>
          </a:p>
          <a:p>
            <a:r>
              <a:rPr lang="en-US" dirty="0" err="1"/>
              <a:t>Pentru</a:t>
            </a:r>
            <a:r>
              <a:rPr lang="en-US" dirty="0"/>
              <a:t> AFM-urile </a:t>
            </a:r>
            <a:r>
              <a:rPr lang="en-US" dirty="0" err="1"/>
              <a:t>interferometrice</a:t>
            </a:r>
            <a:r>
              <a:rPr lang="en-US" dirty="0"/>
              <a:t>, </a:t>
            </a:r>
            <a:r>
              <a:rPr lang="en-US" dirty="0" err="1"/>
              <a:t>mărimile</a:t>
            </a:r>
            <a:r>
              <a:rPr lang="en-US" dirty="0"/>
              <a:t> </a:t>
            </a:r>
            <a:r>
              <a:rPr lang="en-US" dirty="0" err="1"/>
              <a:t>fundamentale</a:t>
            </a:r>
            <a:r>
              <a:rPr lang="en-US" dirty="0"/>
              <a:t> sunt </a:t>
            </a:r>
            <a:r>
              <a:rPr lang="en-US" dirty="0" err="1"/>
              <a:t>stabilite</a:t>
            </a:r>
            <a:r>
              <a:rPr lang="en-US" dirty="0"/>
              <a:t> de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vârfului</a:t>
            </a:r>
            <a:r>
              <a:rPr lang="en-US" dirty="0"/>
              <a:t> de a </a:t>
            </a:r>
            <a:r>
              <a:rPr lang="en-US" dirty="0" err="1"/>
              <a:t>ajunge</a:t>
            </a:r>
            <a:r>
              <a:rPr lang="en-US" dirty="0"/>
              <a:t> la </a:t>
            </a:r>
            <a:r>
              <a:rPr lang="en-US" dirty="0" err="1"/>
              <a:t>fundul</a:t>
            </a:r>
            <a:r>
              <a:rPr lang="en-US" dirty="0"/>
              <a:t> </a:t>
            </a:r>
            <a:r>
              <a:rPr lang="en-US" dirty="0" err="1"/>
              <a:t>canelurii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structurile</a:t>
            </a:r>
            <a:r>
              <a:rPr lang="en-US" dirty="0"/>
              <a:t> </a:t>
            </a:r>
            <a:r>
              <a:rPr lang="en-US" dirty="0" err="1"/>
              <a:t>vecine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scanarea</a:t>
            </a:r>
            <a:r>
              <a:rPr lang="en-US" dirty="0"/>
              <a:t> </a:t>
            </a:r>
            <a:r>
              <a:rPr lang="en-US" dirty="0" err="1"/>
              <a:t>vârfului</a:t>
            </a:r>
            <a:r>
              <a:rPr lang="en-US" dirty="0"/>
              <a:t> la </a:t>
            </a:r>
            <a:r>
              <a:rPr lang="en-US" dirty="0" err="1"/>
              <a:t>unghiuri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suprafață</a:t>
            </a:r>
            <a:r>
              <a:rPr lang="en-US" dirty="0"/>
              <a:t>. Gama </a:t>
            </a:r>
            <a:r>
              <a:rPr lang="en-US" dirty="0" err="1"/>
              <a:t>dinamică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axei</a:t>
            </a:r>
            <a:r>
              <a:rPr lang="en-US" dirty="0"/>
              <a:t> z </a:t>
            </a:r>
            <a:r>
              <a:rPr lang="en-US" dirty="0" err="1"/>
              <a:t>limitează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plus AFM-urile </a:t>
            </a:r>
            <a:r>
              <a:rPr lang="en-US" dirty="0" err="1"/>
              <a:t>neinterferometrice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alternativă</a:t>
            </a:r>
            <a:r>
              <a:rPr lang="en-US" dirty="0"/>
              <a:t> la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la </a:t>
            </a:r>
            <a:r>
              <a:rPr lang="en-US" dirty="0" err="1"/>
              <a:t>scală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fasciculului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focalizat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microscopiei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 (FIB-SEM).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tehnică</a:t>
            </a:r>
            <a:r>
              <a:rPr lang="en-US" dirty="0"/>
              <a:t> face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combinarea</a:t>
            </a:r>
            <a:r>
              <a:rPr lang="en-US" dirty="0"/>
              <a:t> </a:t>
            </a:r>
            <a:r>
              <a:rPr lang="en-US" dirty="0" err="1"/>
              <a:t>informațiilor</a:t>
            </a:r>
            <a:r>
              <a:rPr lang="en-US" dirty="0"/>
              <a:t> </a:t>
            </a:r>
            <a:r>
              <a:rPr lang="en-US" dirty="0" err="1"/>
              <a:t>laterale</a:t>
            </a:r>
            <a:r>
              <a:rPr lang="en-US" dirty="0"/>
              <a:t> </a:t>
            </a:r>
            <a:r>
              <a:rPr lang="en-US" dirty="0" err="1"/>
              <a:t>convenționale</a:t>
            </a:r>
            <a:r>
              <a:rPr lang="en-US" dirty="0"/>
              <a:t> din SEM-ul de sus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informațiile</a:t>
            </a:r>
            <a:r>
              <a:rPr lang="en-US" dirty="0"/>
              <a:t> de pe </a:t>
            </a:r>
            <a:r>
              <a:rPr lang="en-US" dirty="0" err="1"/>
              <a:t>axa</a:t>
            </a:r>
            <a:r>
              <a:rPr lang="en-US" dirty="0"/>
              <a:t> z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secțiuni</a:t>
            </a:r>
            <a:r>
              <a:rPr lang="en-US" dirty="0"/>
              <a:t> </a:t>
            </a:r>
            <a:r>
              <a:rPr lang="en-US" dirty="0" err="1"/>
              <a:t>transversale</a:t>
            </a:r>
            <a:r>
              <a:rPr lang="en-US" dirty="0"/>
              <a:t> cu FIB.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bine </a:t>
            </a:r>
            <a:r>
              <a:rPr lang="en-US" dirty="0" err="1"/>
              <a:t>cunoscut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observarea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o </a:t>
            </a:r>
            <a:r>
              <a:rPr lang="en-US" dirty="0" err="1"/>
              <a:t>mărire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mare, care duce </a:t>
            </a:r>
            <a:r>
              <a:rPr lang="en-US" dirty="0" err="1"/>
              <a:t>adesea</a:t>
            </a:r>
            <a:r>
              <a:rPr lang="en-US" dirty="0"/>
              <a:t> la </a:t>
            </a:r>
            <a:r>
              <a:rPr lang="en-US" dirty="0" err="1"/>
              <a:t>imagini</a:t>
            </a:r>
            <a:r>
              <a:rPr lang="en-US" dirty="0"/>
              <a:t> </a:t>
            </a:r>
            <a:r>
              <a:rPr lang="en-US" dirty="0" err="1"/>
              <a:t>neclare</a:t>
            </a:r>
            <a:r>
              <a:rPr lang="en-US" dirty="0"/>
              <a:t> din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dificil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extragă</a:t>
            </a:r>
            <a:r>
              <a:rPr lang="en-US" dirty="0"/>
              <a:t> </a:t>
            </a:r>
            <a:r>
              <a:rPr lang="en-US" dirty="0" err="1"/>
              <a:t>dimensiuni</a:t>
            </a:r>
            <a:r>
              <a:rPr lang="en-US" dirty="0"/>
              <a:t> precise </a:t>
            </a:r>
          </a:p>
        </p:txBody>
      </p:sp>
    </p:spTree>
    <p:extLst>
      <p:ext uri="{BB962C8B-B14F-4D97-AF65-F5344CB8AC3E}">
        <p14:creationId xmlns:p14="http://schemas.microsoft.com/office/powerpoint/2010/main" val="2592074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38D1F-B3CB-5AE8-4847-1633A3603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/>
              <a:t>Metrologie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</a:t>
            </a:r>
            <a:r>
              <a:rPr lang="en-US" sz="3600" dirty="0" err="1"/>
              <a:t>nanoparticule</a:t>
            </a:r>
            <a:r>
              <a:rPr lang="en-US" sz="3600" dirty="0"/>
              <a:t> </a:t>
            </a:r>
            <a:r>
              <a:rPr lang="en-US" sz="3600" dirty="0" err="1"/>
              <a:t>proiectate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2F1D8-1E2F-8077-D7B9-7A507749162A}"/>
              </a:ext>
            </a:extLst>
          </p:cNvPr>
          <p:cNvSpPr txBox="1"/>
          <p:nvPr/>
        </p:nvSpPr>
        <p:spPr>
          <a:xfrm>
            <a:off x="323528" y="1063756"/>
            <a:ext cx="111739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Ce sunt </a:t>
            </a:r>
            <a:r>
              <a:rPr lang="en-US" b="1" dirty="0" err="1"/>
              <a:t>nanoparticulele</a:t>
            </a:r>
            <a:r>
              <a:rPr lang="en-US" b="1" dirty="0"/>
              <a:t>?</a:t>
            </a:r>
          </a:p>
          <a:p>
            <a:r>
              <a:rPr lang="en-US" dirty="0" err="1"/>
              <a:t>Intuitiv</a:t>
            </a:r>
            <a:r>
              <a:rPr lang="en-US" dirty="0"/>
              <a:t>,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particulă</a:t>
            </a:r>
            <a:r>
              <a:rPr lang="en-US" dirty="0"/>
              <a:t>;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o </a:t>
            </a:r>
            <a:r>
              <a:rPr lang="en-US" dirty="0" err="1"/>
              <a:t>demonstrează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15 </a:t>
            </a:r>
            <a:r>
              <a:rPr lang="en-US" dirty="0" err="1"/>
              <a:t>definiții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din </a:t>
            </a:r>
            <a:r>
              <a:rPr lang="en-US" dirty="0" err="1"/>
              <a:t>documentele</a:t>
            </a:r>
            <a:r>
              <a:rPr lang="en-US" dirty="0"/>
              <a:t> ISO8,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exactă</a:t>
            </a:r>
            <a:r>
              <a:rPr lang="en-US" dirty="0"/>
              <a:t> a </a:t>
            </a:r>
            <a:r>
              <a:rPr lang="en-US" dirty="0" err="1"/>
              <a:t>termenului</a:t>
            </a:r>
            <a:r>
              <a:rPr lang="en-US" dirty="0"/>
              <a:t> „</a:t>
            </a:r>
            <a:r>
              <a:rPr lang="en-US" dirty="0" err="1"/>
              <a:t>particulă</a:t>
            </a:r>
            <a:r>
              <a:rPr lang="en-US" dirty="0"/>
              <a:t>”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contextul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termenul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definiție</a:t>
            </a:r>
            <a:r>
              <a:rPr lang="en-US" dirty="0"/>
              <a:t>: „</a:t>
            </a:r>
            <a:r>
              <a:rPr lang="en-US" b="1" dirty="0"/>
              <a:t>o </a:t>
            </a:r>
            <a:r>
              <a:rPr lang="en-US" b="1" dirty="0" err="1"/>
              <a:t>particulă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o </a:t>
            </a:r>
            <a:r>
              <a:rPr lang="en-US" b="1" dirty="0" err="1"/>
              <a:t>mică</a:t>
            </a:r>
            <a:r>
              <a:rPr lang="en-US" b="1" dirty="0"/>
              <a:t> </a:t>
            </a:r>
            <a:r>
              <a:rPr lang="en-US" b="1" dirty="0" err="1"/>
              <a:t>bucată</a:t>
            </a:r>
            <a:r>
              <a:rPr lang="en-US" b="1" dirty="0"/>
              <a:t> de </a:t>
            </a:r>
            <a:r>
              <a:rPr lang="en-US" b="1" dirty="0" err="1"/>
              <a:t>materie</a:t>
            </a:r>
            <a:r>
              <a:rPr lang="en-US" b="1" dirty="0"/>
              <a:t> cu </a:t>
            </a:r>
            <a:r>
              <a:rPr lang="en-US" b="1" dirty="0" err="1"/>
              <a:t>limite</a:t>
            </a:r>
            <a:r>
              <a:rPr lang="en-US" b="1" dirty="0"/>
              <a:t> </a:t>
            </a:r>
            <a:r>
              <a:rPr lang="en-US" b="1" dirty="0" err="1"/>
              <a:t>fizice</a:t>
            </a:r>
            <a:r>
              <a:rPr lang="en-US" b="1" dirty="0"/>
              <a:t> definite</a:t>
            </a:r>
            <a:r>
              <a:rPr lang="en-US" dirty="0"/>
              <a:t>” din ISO/TS 27687:2008 </a:t>
            </a:r>
          </a:p>
          <a:p>
            <a:endParaRPr lang="en-US" dirty="0"/>
          </a:p>
          <a:p>
            <a:r>
              <a:rPr lang="en-US" dirty="0" err="1"/>
              <a:t>Termenul</a:t>
            </a:r>
            <a:r>
              <a:rPr lang="en-US" dirty="0"/>
              <a:t> „</a:t>
            </a:r>
            <a:r>
              <a:rPr lang="en-US" dirty="0" err="1"/>
              <a:t>nanoparticulă</a:t>
            </a:r>
            <a:r>
              <a:rPr lang="en-US" dirty="0"/>
              <a:t>”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recent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puține</a:t>
            </a:r>
            <a:r>
              <a:rPr lang="en-US" dirty="0"/>
              <a:t> </a:t>
            </a:r>
            <a:r>
              <a:rPr lang="en-US" dirty="0" err="1"/>
              <a:t>ambiguități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definiția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: </a:t>
            </a:r>
            <a:r>
              <a:rPr lang="en-US" b="1" dirty="0"/>
              <a:t>o </a:t>
            </a:r>
            <a:r>
              <a:rPr lang="en-US" b="1" dirty="0" err="1"/>
              <a:t>nanoparticulă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o </a:t>
            </a:r>
            <a:r>
              <a:rPr lang="en-US" b="1" dirty="0" err="1"/>
              <a:t>particulă</a:t>
            </a:r>
            <a:r>
              <a:rPr lang="en-US" b="1" dirty="0"/>
              <a:t> „...cu </a:t>
            </a:r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/>
              <a:t>trei</a:t>
            </a:r>
            <a:r>
              <a:rPr lang="en-US" b="1" dirty="0"/>
              <a:t> </a:t>
            </a:r>
            <a:r>
              <a:rPr lang="en-US" b="1" dirty="0" err="1"/>
              <a:t>dimensiuni</a:t>
            </a:r>
            <a:r>
              <a:rPr lang="en-US" b="1" dirty="0"/>
              <a:t> externe la </a:t>
            </a:r>
            <a:r>
              <a:rPr lang="en-US" b="1" dirty="0" err="1"/>
              <a:t>scară</a:t>
            </a:r>
            <a:r>
              <a:rPr lang="en-US" b="1" dirty="0"/>
              <a:t> </a:t>
            </a:r>
            <a:r>
              <a:rPr lang="en-US" b="1" dirty="0" err="1"/>
              <a:t>nanometrică</a:t>
            </a:r>
            <a:r>
              <a:rPr lang="en-US" b="1" dirty="0"/>
              <a:t>...”. </a:t>
            </a:r>
          </a:p>
          <a:p>
            <a:endParaRPr lang="en-US" b="1" dirty="0"/>
          </a:p>
          <a:p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termenul</a:t>
            </a:r>
            <a:r>
              <a:rPr lang="en-US" dirty="0"/>
              <a:t> </a:t>
            </a:r>
            <a:r>
              <a:rPr lang="en-US" dirty="0" err="1"/>
              <a:t>nanoparticulă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nou nu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nanoparticulele</a:t>
            </a:r>
            <a:r>
              <a:rPr lang="en-US" dirty="0"/>
              <a:t> sunt </a:t>
            </a:r>
            <a:r>
              <a:rPr lang="en-US" dirty="0" err="1"/>
              <a:t>noi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care </a:t>
            </a:r>
            <a:r>
              <a:rPr lang="en-US" dirty="0" err="1"/>
              <a:t>astăzi</a:t>
            </a:r>
            <a:r>
              <a:rPr lang="en-US" dirty="0"/>
              <a:t> pot fi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, sunt </a:t>
            </a:r>
            <a:r>
              <a:rPr lang="en-US" dirty="0" err="1"/>
              <a:t>descrise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termenul</a:t>
            </a:r>
            <a:r>
              <a:rPr lang="en-US" dirty="0"/>
              <a:t> de </a:t>
            </a:r>
            <a:r>
              <a:rPr lang="en-US" dirty="0" err="1"/>
              <a:t>particulă</a:t>
            </a:r>
            <a:r>
              <a:rPr lang="en-US" dirty="0"/>
              <a:t> </a:t>
            </a:r>
            <a:r>
              <a:rPr lang="en-US" dirty="0" err="1"/>
              <a:t>ultrafină</a:t>
            </a:r>
            <a:r>
              <a:rPr lang="en-US" dirty="0"/>
              <a:t>, </a:t>
            </a:r>
            <a:r>
              <a:rPr lang="en-US" dirty="0" err="1"/>
              <a:t>definită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ca „</a:t>
            </a:r>
            <a:r>
              <a:rPr lang="en-US" dirty="0" err="1"/>
              <a:t>particulă</a:t>
            </a:r>
            <a:r>
              <a:rPr lang="en-US" dirty="0"/>
              <a:t> cu un </a:t>
            </a:r>
            <a:r>
              <a:rPr lang="en-US" dirty="0" err="1"/>
              <a:t>diametru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de 0,1 µm”. </a:t>
            </a:r>
            <a:r>
              <a:rPr lang="en-US" dirty="0" err="1"/>
              <a:t>Diferența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definițiile</a:t>
            </a:r>
            <a:r>
              <a:rPr lang="en-US" dirty="0"/>
              <a:t> </a:t>
            </a:r>
            <a:r>
              <a:rPr lang="en-US" dirty="0" err="1"/>
              <a:t>nanoparticulei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particulei</a:t>
            </a:r>
            <a:r>
              <a:rPr lang="en-US" dirty="0"/>
              <a:t> ultrafine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subtilă</a:t>
            </a:r>
            <a:r>
              <a:rPr lang="en-US" dirty="0"/>
              <a:t>.</a:t>
            </a:r>
          </a:p>
          <a:p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menționat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lor </a:t>
            </a:r>
            <a:r>
              <a:rPr lang="en-US" dirty="0" err="1"/>
              <a:t>superficiale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, </a:t>
            </a:r>
            <a:r>
              <a:rPr lang="en-US" dirty="0" err="1"/>
              <a:t>nanoparticulele</a:t>
            </a:r>
            <a:r>
              <a:rPr lang="en-US" dirty="0"/>
              <a:t> apar cel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aglomerate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agregate</a:t>
            </a:r>
            <a:r>
              <a:rPr lang="en-US" dirty="0"/>
              <a:t>, care sunt </a:t>
            </a:r>
            <a:r>
              <a:rPr lang="en-US" dirty="0" err="1"/>
              <a:t>grupuri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care se </a:t>
            </a:r>
            <a:r>
              <a:rPr lang="en-US" dirty="0" err="1"/>
              <a:t>lipesc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, fie </a:t>
            </a:r>
            <a:r>
              <a:rPr lang="en-US" dirty="0" err="1"/>
              <a:t>puternic</a:t>
            </a:r>
            <a:r>
              <a:rPr lang="en-US" dirty="0"/>
              <a:t> (</a:t>
            </a:r>
            <a:r>
              <a:rPr lang="en-US" dirty="0" err="1"/>
              <a:t>agregate</a:t>
            </a:r>
            <a:r>
              <a:rPr lang="en-US" dirty="0"/>
              <a:t>), fie slab (</a:t>
            </a:r>
            <a:r>
              <a:rPr lang="en-US" dirty="0" err="1"/>
              <a:t>aglomerate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23741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8C3695-B549-BD66-47E0-3D9C0C5BE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sunt </a:t>
            </a:r>
            <a:r>
              <a:rPr lang="en-US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nanoparticulele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proiectate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6BEB0-DCFD-38F9-61E7-921271ED687F}"/>
              </a:ext>
            </a:extLst>
          </p:cNvPr>
          <p:cNvSpPr txBox="1"/>
          <p:nvPr/>
        </p:nvSpPr>
        <p:spPr>
          <a:xfrm>
            <a:off x="309401" y="1063756"/>
            <a:ext cx="115731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 </a:t>
            </a:r>
            <a:r>
              <a:rPr lang="en-US" dirty="0" err="1"/>
              <a:t>disting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categorii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de </a:t>
            </a:r>
            <a:r>
              <a:rPr lang="en-US" dirty="0" err="1"/>
              <a:t>nanoparticule</a:t>
            </a:r>
            <a:r>
              <a:rPr lang="en-US" b="1" i="1" dirty="0"/>
              <a:t>: </a:t>
            </a:r>
            <a:r>
              <a:rPr lang="en-US" b="1" i="1" dirty="0" err="1"/>
              <a:t>nanoparticule</a:t>
            </a:r>
            <a:r>
              <a:rPr lang="en-US" b="1" i="1" dirty="0"/>
              <a:t> </a:t>
            </a:r>
            <a:r>
              <a:rPr lang="en-US" b="1" i="1" dirty="0" err="1"/>
              <a:t>naturale</a:t>
            </a:r>
            <a:r>
              <a:rPr lang="en-US" b="1" i="1" dirty="0"/>
              <a:t> </a:t>
            </a:r>
            <a:r>
              <a:rPr lang="en-US" b="1" i="1" dirty="0" err="1"/>
              <a:t>și</a:t>
            </a:r>
            <a:r>
              <a:rPr lang="en-US" b="1" i="1" dirty="0"/>
              <a:t> </a:t>
            </a:r>
            <a:r>
              <a:rPr lang="en-US" b="1" i="1" dirty="0" err="1"/>
              <a:t>nanoparticule</a:t>
            </a:r>
            <a:r>
              <a:rPr lang="en-US" b="1" i="1" dirty="0"/>
              <a:t> </a:t>
            </a:r>
            <a:r>
              <a:rPr lang="en-US" b="1" i="1" dirty="0" err="1"/>
              <a:t>artificiale</a:t>
            </a:r>
            <a:r>
              <a:rPr lang="en-US" b="1" i="1" dirty="0"/>
              <a:t> (</a:t>
            </a:r>
            <a:r>
              <a:rPr lang="en-US" b="1" i="1" dirty="0" err="1"/>
              <a:t>sau</a:t>
            </a:r>
            <a:r>
              <a:rPr lang="en-US" b="1" i="1" dirty="0"/>
              <a:t> „</a:t>
            </a:r>
            <a:r>
              <a:rPr lang="en-US" b="1" i="1" dirty="0" err="1"/>
              <a:t>antropogene</a:t>
            </a:r>
            <a:r>
              <a:rPr lang="en-US" b="1" i="1" dirty="0"/>
              <a:t>”). </a:t>
            </a:r>
            <a:r>
              <a:rPr lang="en-US" dirty="0"/>
              <a:t>Natura produce </a:t>
            </a:r>
            <a:r>
              <a:rPr lang="en-US" dirty="0" err="1"/>
              <a:t>nanoparticule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erupții</a:t>
            </a:r>
            <a:r>
              <a:rPr lang="en-US" dirty="0"/>
              <a:t> </a:t>
            </a:r>
            <a:r>
              <a:rPr lang="en-US" dirty="0" err="1"/>
              <a:t>vulcanice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incendii</a:t>
            </a:r>
            <a:r>
              <a:rPr lang="en-US" dirty="0"/>
              <a:t> </a:t>
            </a:r>
            <a:r>
              <a:rPr lang="en-US" dirty="0" err="1"/>
              <a:t>forestiere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mod similar, </a:t>
            </a:r>
            <a:r>
              <a:rPr lang="en-US" dirty="0" err="1"/>
              <a:t>omenirea</a:t>
            </a:r>
            <a:r>
              <a:rPr lang="en-US" dirty="0"/>
              <a:t> produce 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neintenționat</a:t>
            </a:r>
            <a:r>
              <a:rPr lang="en-US" dirty="0"/>
              <a:t>, </a:t>
            </a:r>
            <a:r>
              <a:rPr lang="en-US" dirty="0" err="1"/>
              <a:t>creând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 „</a:t>
            </a:r>
            <a:r>
              <a:rPr lang="en-US" dirty="0" err="1"/>
              <a:t>accidentale</a:t>
            </a:r>
            <a:r>
              <a:rPr lang="en-US" dirty="0"/>
              <a:t>”,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arderea</a:t>
            </a:r>
            <a:r>
              <a:rPr lang="en-US" dirty="0"/>
              <a:t> </a:t>
            </a:r>
            <a:r>
              <a:rPr lang="en-US" dirty="0" err="1"/>
              <a:t>lumânărilor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conducerea</a:t>
            </a:r>
            <a:r>
              <a:rPr lang="en-US" dirty="0"/>
              <a:t> </a:t>
            </a:r>
            <a:r>
              <a:rPr lang="en-US" dirty="0" err="1"/>
              <a:t>mașinilor</a:t>
            </a:r>
            <a:r>
              <a:rPr lang="en-US" dirty="0"/>
              <a:t> cu motor cu </a:t>
            </a:r>
            <a:r>
              <a:rPr lang="en-US" dirty="0" err="1"/>
              <a:t>ardere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.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termenului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nouă</a:t>
            </a:r>
            <a:r>
              <a:rPr lang="en-US" dirty="0"/>
              <a:t>, </a:t>
            </a:r>
            <a:r>
              <a:rPr lang="en-US" dirty="0" err="1"/>
              <a:t>producția</a:t>
            </a:r>
            <a:r>
              <a:rPr lang="en-US" dirty="0"/>
              <a:t> </a:t>
            </a:r>
            <a:r>
              <a:rPr lang="en-US" dirty="0" err="1"/>
              <a:t>industrială</a:t>
            </a:r>
            <a:r>
              <a:rPr lang="en-US" dirty="0"/>
              <a:t> </a:t>
            </a:r>
            <a:r>
              <a:rPr lang="en-US" dirty="0" err="1"/>
              <a:t>intenționată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 sub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, care </a:t>
            </a:r>
            <a:r>
              <a:rPr lang="en-US" dirty="0" err="1"/>
              <a:t>acum</a:t>
            </a:r>
            <a:r>
              <a:rPr lang="en-US" dirty="0"/>
              <a:t> sunt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negrul</a:t>
            </a:r>
            <a:r>
              <a:rPr lang="en-US" dirty="0"/>
              <a:t> de </a:t>
            </a:r>
            <a:r>
              <a:rPr lang="en-US" dirty="0" err="1"/>
              <a:t>fum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silicea</a:t>
            </a:r>
            <a:r>
              <a:rPr lang="en-US" dirty="0"/>
              <a:t> </a:t>
            </a:r>
            <a:r>
              <a:rPr lang="en-US" dirty="0" err="1"/>
              <a:t>coloidală</a:t>
            </a:r>
            <a:r>
              <a:rPr lang="en-US" dirty="0"/>
              <a:t>, are o </a:t>
            </a:r>
            <a:r>
              <a:rPr lang="en-US" dirty="0" err="1"/>
              <a:t>vechime</a:t>
            </a:r>
            <a:r>
              <a:rPr lang="en-US" dirty="0"/>
              <a:t> de </a:t>
            </a:r>
            <a:r>
              <a:rPr lang="en-US" dirty="0" err="1"/>
              <a:t>peste</a:t>
            </a:r>
            <a:r>
              <a:rPr lang="en-US" dirty="0"/>
              <a:t> 100 de ani. </a:t>
            </a:r>
            <a:r>
              <a:rPr lang="en-US" dirty="0" err="1"/>
              <a:t>Negrul</a:t>
            </a:r>
            <a:r>
              <a:rPr lang="en-US" dirty="0"/>
              <a:t> de </a:t>
            </a:r>
            <a:r>
              <a:rPr lang="en-US" dirty="0" err="1"/>
              <a:t>fum</a:t>
            </a:r>
            <a:r>
              <a:rPr lang="en-US" dirty="0"/>
              <a:t> modern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fapt</a:t>
            </a:r>
            <a:r>
              <a:rPr lang="en-US" dirty="0"/>
              <a:t> descendent al „</a:t>
            </a:r>
            <a:r>
              <a:rPr lang="en-US" dirty="0" err="1"/>
              <a:t>negrului</a:t>
            </a:r>
            <a:r>
              <a:rPr lang="en-US" dirty="0"/>
              <a:t> de </a:t>
            </a:r>
            <a:r>
              <a:rPr lang="en-US" dirty="0" err="1"/>
              <a:t>fum</a:t>
            </a:r>
            <a:r>
              <a:rPr lang="en-US" dirty="0"/>
              <a:t>” </a:t>
            </a:r>
            <a:r>
              <a:rPr lang="en-US" dirty="0" err="1"/>
              <a:t>timpuriu</a:t>
            </a:r>
            <a:r>
              <a:rPr lang="en-US" dirty="0"/>
              <a:t>, </a:t>
            </a:r>
            <a:r>
              <a:rPr lang="en-US" dirty="0" err="1"/>
              <a:t>produs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China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3500 de ani.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comercial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inventate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create </a:t>
            </a:r>
            <a:r>
              <a:rPr lang="en-US" dirty="0" err="1"/>
              <a:t>mai</a:t>
            </a:r>
            <a:r>
              <a:rPr lang="en-US" dirty="0"/>
              <a:t> recent, care nu sunt </a:t>
            </a:r>
            <a:r>
              <a:rPr lang="en-US" dirty="0" err="1"/>
              <a:t>încă</a:t>
            </a:r>
            <a:r>
              <a:rPr lang="en-US" dirty="0"/>
              <a:t> fabricate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text </a:t>
            </a:r>
            <a:r>
              <a:rPr lang="en-US" dirty="0" err="1"/>
              <a:t>termenul</a:t>
            </a:r>
            <a:r>
              <a:rPr lang="en-US" dirty="0"/>
              <a:t> „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”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sensul</a:t>
            </a:r>
            <a:r>
              <a:rPr lang="en-US" dirty="0"/>
              <a:t> </a:t>
            </a:r>
            <a:r>
              <a:rPr lang="en-US" dirty="0" err="1"/>
              <a:t>definit</a:t>
            </a:r>
            <a:r>
              <a:rPr lang="en-US" dirty="0"/>
              <a:t> de ISO: o </a:t>
            </a:r>
            <a:r>
              <a:rPr lang="en-US" dirty="0" err="1"/>
              <a:t>nanoparticulă</a:t>
            </a:r>
            <a:r>
              <a:rPr lang="en-US" dirty="0"/>
              <a:t> </a:t>
            </a:r>
            <a:r>
              <a:rPr lang="en-US" dirty="0" err="1"/>
              <a:t>proiectată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nanoparticulă</a:t>
            </a:r>
            <a:r>
              <a:rPr lang="en-US" dirty="0"/>
              <a:t> „... </a:t>
            </a:r>
            <a:r>
              <a:rPr lang="en-US" dirty="0" err="1"/>
              <a:t>concepută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scop </a:t>
            </a:r>
            <a:r>
              <a:rPr lang="en-US" dirty="0" err="1"/>
              <a:t>sau</a:t>
            </a:r>
            <a:r>
              <a:rPr lang="en-US" dirty="0"/>
              <a:t> o </a:t>
            </a:r>
            <a:r>
              <a:rPr lang="en-US" dirty="0" err="1"/>
              <a:t>funcție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...”.</a:t>
            </a:r>
          </a:p>
          <a:p>
            <a:r>
              <a:rPr lang="en-US" dirty="0"/>
              <a:t>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/>
              <a:t>volumului</a:t>
            </a:r>
            <a:r>
              <a:rPr lang="en-US" dirty="0"/>
              <a:t>, </a:t>
            </a:r>
            <a:r>
              <a:rPr lang="en-US" dirty="0" err="1"/>
              <a:t>relevanța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nu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spectaculos</a:t>
            </a:r>
            <a:r>
              <a:rPr lang="en-US" dirty="0"/>
              <a:t>.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sunt bine </a:t>
            </a:r>
            <a:r>
              <a:rPr lang="en-US" dirty="0" err="1"/>
              <a:t>stabilite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ca </a:t>
            </a:r>
            <a:r>
              <a:rPr lang="en-US" dirty="0" err="1"/>
              <a:t>materiale</a:t>
            </a:r>
            <a:r>
              <a:rPr lang="en-US" dirty="0"/>
              <a:t> de </a:t>
            </a:r>
            <a:r>
              <a:rPr lang="en-US" dirty="0" err="1"/>
              <a:t>umplutură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pigmenți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anvelopele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vopselele</a:t>
            </a:r>
            <a:r>
              <a:rPr lang="en-US" dirty="0"/>
              <a:t> auto.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diversitatea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creștere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,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nișe</a:t>
            </a:r>
            <a:r>
              <a:rPr lang="en-US" dirty="0"/>
              <a:t> de </a:t>
            </a:r>
            <a:r>
              <a:rPr lang="en-US" dirty="0" err="1"/>
              <a:t>piață</a:t>
            </a:r>
            <a:r>
              <a:rPr lang="en-US" dirty="0"/>
              <a:t> </a:t>
            </a:r>
            <a:r>
              <a:rPr lang="en-US" dirty="0" err="1"/>
              <a:t>dezvoltându</a:t>
            </a:r>
            <a:r>
              <a:rPr lang="en-US" dirty="0"/>
              <a:t>-se rapid.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binecunoscută</a:t>
            </a:r>
            <a:r>
              <a:rPr lang="en-US" dirty="0"/>
              <a:t> ca </a:t>
            </a:r>
            <a:r>
              <a:rPr lang="en-US" dirty="0" err="1"/>
              <a:t>agenți</a:t>
            </a:r>
            <a:r>
              <a:rPr lang="en-US" dirty="0"/>
              <a:t> </a:t>
            </a:r>
            <a:r>
              <a:rPr lang="en-US" dirty="0" err="1"/>
              <a:t>funcționali</a:t>
            </a:r>
            <a:r>
              <a:rPr lang="en-US" dirty="0"/>
              <a:t> de </a:t>
            </a:r>
            <a:r>
              <a:rPr lang="en-US" dirty="0" err="1"/>
              <a:t>absorbție</a:t>
            </a:r>
            <a:r>
              <a:rPr lang="en-US" dirty="0"/>
              <a:t> a </a:t>
            </a:r>
            <a:r>
              <a:rPr lang="en-US" dirty="0" err="1"/>
              <a:t>razelor</a:t>
            </a:r>
            <a:r>
              <a:rPr lang="en-US" dirty="0"/>
              <a:t> UV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produsele</a:t>
            </a:r>
            <a:r>
              <a:rPr lang="en-US" dirty="0"/>
              <a:t> de </a:t>
            </a:r>
            <a:r>
              <a:rPr lang="en-US" dirty="0" err="1"/>
              <a:t>protecție</a:t>
            </a:r>
            <a:r>
              <a:rPr lang="en-US" dirty="0"/>
              <a:t> </a:t>
            </a:r>
            <a:r>
              <a:rPr lang="en-US" dirty="0" err="1"/>
              <a:t>solară</a:t>
            </a:r>
            <a:r>
              <a:rPr lang="en-US" dirty="0"/>
              <a:t>, </a:t>
            </a:r>
            <a:r>
              <a:rPr lang="en-US" dirty="0" err="1"/>
              <a:t>duc</a:t>
            </a:r>
            <a:r>
              <a:rPr lang="en-US" dirty="0"/>
              <a:t> la un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de </a:t>
            </a:r>
            <a:r>
              <a:rPr lang="en-US" dirty="0" err="1"/>
              <a:t>expunere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absorbție</a:t>
            </a:r>
            <a:r>
              <a:rPr lang="en-US" dirty="0"/>
              <a:t> a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observație</a:t>
            </a:r>
            <a:r>
              <a:rPr lang="en-US" dirty="0"/>
              <a:t> </a:t>
            </a:r>
            <a:r>
              <a:rPr lang="en-US" dirty="0" err="1"/>
              <a:t>ridică</a:t>
            </a:r>
            <a:r>
              <a:rPr lang="en-US" dirty="0"/>
              <a:t> </a:t>
            </a:r>
            <a:r>
              <a:rPr lang="en-US" dirty="0" err="1"/>
              <a:t>îngrijorări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împinge</a:t>
            </a:r>
            <a:r>
              <a:rPr lang="en-US" dirty="0"/>
              <a:t> pe </a:t>
            </a:r>
            <a:r>
              <a:rPr lang="en-US" dirty="0" err="1"/>
              <a:t>oamenii</a:t>
            </a:r>
            <a:r>
              <a:rPr lang="en-US" dirty="0"/>
              <a:t> de </a:t>
            </a:r>
            <a:r>
              <a:rPr lang="en-US" dirty="0" err="1"/>
              <a:t>știință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dezvolte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evaluare</a:t>
            </a:r>
            <a:r>
              <a:rPr lang="en-US" dirty="0"/>
              <a:t> a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/>
              <a:t>toxicității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proiectate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21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935A9-341D-4AA6-51FA-D61995F07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984BB-42BF-0088-E8AF-8A524533910D}"/>
              </a:ext>
            </a:extLst>
          </p:cNvPr>
          <p:cNvSpPr txBox="1"/>
          <p:nvPr/>
        </p:nvSpPr>
        <p:spPr>
          <a:xfrm>
            <a:off x="323530" y="1225689"/>
            <a:ext cx="115731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ale „</a:t>
            </a:r>
            <a:r>
              <a:rPr lang="en-US" dirty="0" err="1"/>
              <a:t>metrologiei</a:t>
            </a:r>
            <a:r>
              <a:rPr lang="en-US" dirty="0"/>
              <a:t> la </a:t>
            </a:r>
            <a:r>
              <a:rPr lang="en-US" dirty="0" err="1"/>
              <a:t>nanoscală</a:t>
            </a:r>
            <a:r>
              <a:rPr lang="en-US" dirty="0"/>
              <a:t>”, </a:t>
            </a:r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combinație</a:t>
            </a:r>
            <a:r>
              <a:rPr lang="en-US" dirty="0"/>
              <a:t> de </a:t>
            </a:r>
            <a:r>
              <a:rPr lang="en-US" dirty="0" err="1"/>
              <a:t>aspecte</a:t>
            </a:r>
            <a:r>
              <a:rPr lang="en-US" dirty="0"/>
              <a:t> legate de </a:t>
            </a:r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, </a:t>
            </a:r>
            <a:r>
              <a:rPr lang="en-US" dirty="0" err="1"/>
              <a:t>generică</a:t>
            </a:r>
            <a:r>
              <a:rPr lang="en-US" dirty="0"/>
              <a:t> (</a:t>
            </a:r>
            <a:r>
              <a:rPr lang="en-US" dirty="0" err="1"/>
              <a:t>aici</a:t>
            </a:r>
            <a:r>
              <a:rPr lang="en-US" dirty="0"/>
              <a:t>: </a:t>
            </a:r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aspecte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.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aborda</a:t>
            </a:r>
            <a:r>
              <a:rPr lang="en-US" dirty="0"/>
              <a:t> </a:t>
            </a:r>
            <a:r>
              <a:rPr lang="en-US" dirty="0" err="1"/>
              <a:t>aspectele</a:t>
            </a:r>
            <a:r>
              <a:rPr lang="en-US" dirty="0"/>
              <a:t> nano, sunt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aspecte</a:t>
            </a:r>
            <a:r>
              <a:rPr lang="en-US" dirty="0"/>
              <a:t> </a:t>
            </a:r>
            <a:r>
              <a:rPr lang="en-US" dirty="0" err="1"/>
              <a:t>generice</a:t>
            </a:r>
            <a:r>
              <a:rPr lang="en-US" dirty="0"/>
              <a:t> legate de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concentrându</a:t>
            </a:r>
            <a:r>
              <a:rPr lang="en-US" dirty="0"/>
              <a:t>-se pe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măsurării</a:t>
            </a:r>
            <a:r>
              <a:rPr lang="en-US" dirty="0"/>
              <a:t> </a:t>
            </a:r>
            <a:r>
              <a:rPr lang="en-US" dirty="0" err="1"/>
              <a:t>dimensiunii</a:t>
            </a:r>
            <a:r>
              <a:rPr lang="en-US" dirty="0"/>
              <a:t>.</a:t>
            </a:r>
          </a:p>
          <a:p>
            <a:r>
              <a:rPr lang="en-US" dirty="0"/>
              <a:t> Analiza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Dimensionarea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răspunsul</a:t>
            </a:r>
            <a:r>
              <a:rPr lang="en-US" dirty="0"/>
              <a:t> la 2 </a:t>
            </a:r>
            <a:r>
              <a:rPr lang="en-US" dirty="0" err="1"/>
              <a:t>întrebări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:</a:t>
            </a:r>
          </a:p>
          <a:p>
            <a:r>
              <a:rPr lang="en-US" dirty="0"/>
              <a:t>1) </a:t>
            </a:r>
            <a:r>
              <a:rPr lang="en-US" dirty="0" err="1"/>
              <a:t>cât</a:t>
            </a:r>
            <a:r>
              <a:rPr lang="en-US" dirty="0"/>
              <a:t> de </a:t>
            </a:r>
            <a:r>
              <a:rPr lang="en-US" dirty="0" err="1"/>
              <a:t>mari</a:t>
            </a:r>
            <a:r>
              <a:rPr lang="en-US" dirty="0"/>
              <a:t> sunt </a:t>
            </a:r>
            <a:r>
              <a:rPr lang="en-US" dirty="0" err="1"/>
              <a:t>particulele</a:t>
            </a:r>
            <a:r>
              <a:rPr lang="en-US" dirty="0"/>
              <a:t>? </a:t>
            </a:r>
            <a:r>
              <a:rPr lang="en-US" dirty="0" err="1"/>
              <a:t>Adesea</a:t>
            </a:r>
            <a:r>
              <a:rPr lang="en-US" dirty="0"/>
              <a:t>, </a:t>
            </a:r>
            <a:r>
              <a:rPr lang="en-US" dirty="0" err="1"/>
              <a:t>răspunsul</a:t>
            </a:r>
            <a:r>
              <a:rPr lang="en-US" dirty="0"/>
              <a:t> la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întrebare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termeni</a:t>
            </a:r>
            <a:r>
              <a:rPr lang="en-US" dirty="0"/>
              <a:t> de </a:t>
            </a:r>
            <a:r>
              <a:rPr lang="en-US" dirty="0" err="1"/>
              <a:t>diametru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, a </a:t>
            </a:r>
            <a:r>
              <a:rPr lang="en-US" dirty="0" err="1"/>
              <a:t>cărui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principiul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măsurare</a:t>
            </a:r>
            <a:r>
              <a:rPr lang="en-US" dirty="0"/>
              <a:t> (ex.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Stokes din </a:t>
            </a:r>
            <a:r>
              <a:rPr lang="en-US" dirty="0" err="1"/>
              <a:t>testele</a:t>
            </a:r>
            <a:r>
              <a:rPr lang="en-US" dirty="0"/>
              <a:t> de </a:t>
            </a:r>
            <a:r>
              <a:rPr lang="en-US" dirty="0" err="1"/>
              <a:t>sedimentare</a:t>
            </a:r>
            <a:r>
              <a:rPr lang="en-US" dirty="0"/>
              <a:t>,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hidrodinamic</a:t>
            </a:r>
            <a:r>
              <a:rPr lang="en-US" dirty="0"/>
              <a:t> din </a:t>
            </a:r>
            <a:r>
              <a:rPr lang="en-US" dirty="0" err="1"/>
              <a:t>testele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, ...). Un </a:t>
            </a:r>
            <a:r>
              <a:rPr lang="en-US" dirty="0" err="1"/>
              <a:t>diametru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perfect </a:t>
            </a:r>
            <a:r>
              <a:rPr lang="en-US" dirty="0" err="1"/>
              <a:t>sferice</a:t>
            </a:r>
            <a:r>
              <a:rPr lang="en-US" dirty="0"/>
              <a:t> 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răspuns</a:t>
            </a:r>
            <a:r>
              <a:rPr lang="en-US" dirty="0"/>
              <a:t> (</a:t>
            </a:r>
            <a:r>
              <a:rPr lang="en-US" dirty="0" err="1"/>
              <a:t>fluctuația</a:t>
            </a:r>
            <a:r>
              <a:rPr lang="en-US" dirty="0"/>
              <a:t> </a:t>
            </a:r>
            <a:r>
              <a:rPr lang="en-US" dirty="0" err="1"/>
              <a:t>intensității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împrăștiate</a:t>
            </a:r>
            <a:r>
              <a:rPr lang="en-US" dirty="0"/>
              <a:t>, </a:t>
            </a:r>
            <a:r>
              <a:rPr lang="en-US" dirty="0" err="1"/>
              <a:t>timpul</a:t>
            </a:r>
            <a:r>
              <a:rPr lang="en-US" dirty="0"/>
              <a:t> de </a:t>
            </a:r>
            <a:r>
              <a:rPr lang="en-US" dirty="0" err="1"/>
              <a:t>sedimentare</a:t>
            </a:r>
            <a:r>
              <a:rPr lang="en-US" dirty="0"/>
              <a:t>, ...)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colectat</a:t>
            </a:r>
            <a:r>
              <a:rPr lang="en-US" dirty="0"/>
              <a:t> la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efectivă</a:t>
            </a:r>
            <a:r>
              <a:rPr lang="en-US" dirty="0"/>
              <a:t> a </a:t>
            </a:r>
            <a:r>
              <a:rPr lang="en-US" dirty="0" err="1"/>
              <a:t>particulei</a:t>
            </a:r>
            <a:r>
              <a:rPr lang="en-US" dirty="0"/>
              <a:t>;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un </a:t>
            </a:r>
            <a:r>
              <a:rPr lang="en-US" dirty="0" err="1"/>
              <a:t>diametru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</a:t>
            </a:r>
            <a:r>
              <a:rPr lang="en-US" dirty="0" err="1"/>
              <a:t>măsurat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înșelător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particulele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nu sunt </a:t>
            </a:r>
            <a:r>
              <a:rPr lang="en-US" dirty="0" err="1"/>
              <a:t>sferice</a:t>
            </a:r>
            <a:r>
              <a:rPr lang="en-US" dirty="0"/>
              <a:t>.</a:t>
            </a:r>
          </a:p>
          <a:p>
            <a:r>
              <a:rPr lang="en-US" dirty="0"/>
              <a:t>2)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distribuția</a:t>
            </a:r>
            <a:r>
              <a:rPr lang="en-US" dirty="0"/>
              <a:t> </a:t>
            </a:r>
            <a:r>
              <a:rPr lang="en-US" dirty="0" err="1"/>
              <a:t>dimensiunilor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populația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? </a:t>
            </a:r>
            <a:r>
              <a:rPr lang="en-US" dirty="0" err="1"/>
              <a:t>Particulele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particulele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apar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grupuri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întrebare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tipul</a:t>
            </a:r>
            <a:r>
              <a:rPr lang="en-US" dirty="0"/>
              <a:t> de </a:t>
            </a:r>
            <a:r>
              <a:rPr lang="en-US" dirty="0" err="1"/>
              <a:t>cantitate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exprima</a:t>
            </a:r>
            <a:r>
              <a:rPr lang="en-US" dirty="0"/>
              <a:t>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din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clasă</a:t>
            </a:r>
            <a:r>
              <a:rPr lang="en-US" dirty="0"/>
              <a:t> de </a:t>
            </a:r>
            <a:r>
              <a:rPr lang="en-US" dirty="0" err="1"/>
              <a:t>dimensiune</a:t>
            </a:r>
            <a:r>
              <a:rPr lang="en-US" dirty="0"/>
              <a:t>;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număra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(</a:t>
            </a:r>
            <a:r>
              <a:rPr lang="en-US" dirty="0" err="1"/>
              <a:t>distribuție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număr</a:t>
            </a:r>
            <a:r>
              <a:rPr lang="en-US" dirty="0"/>
              <a:t>),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număra</a:t>
            </a:r>
            <a:r>
              <a:rPr lang="en-US" dirty="0"/>
              <a:t> </a:t>
            </a:r>
            <a:r>
              <a:rPr lang="en-US" dirty="0" err="1"/>
              <a:t>suprafața</a:t>
            </a:r>
            <a:r>
              <a:rPr lang="en-US" dirty="0"/>
              <a:t> pe care o </a:t>
            </a:r>
            <a:r>
              <a:rPr lang="en-US" dirty="0" err="1"/>
              <a:t>reprezintă</a:t>
            </a:r>
            <a:r>
              <a:rPr lang="en-US" dirty="0"/>
              <a:t> (</a:t>
            </a:r>
            <a:r>
              <a:rPr lang="en-US" dirty="0" err="1"/>
              <a:t>distribuție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suprafață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număra</a:t>
            </a:r>
            <a:r>
              <a:rPr lang="en-US" dirty="0"/>
              <a:t> </a:t>
            </a:r>
            <a:r>
              <a:rPr lang="en-US" dirty="0" err="1"/>
              <a:t>volumul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masa lor (</a:t>
            </a:r>
            <a:r>
              <a:rPr lang="en-US" dirty="0" err="1"/>
              <a:t>distribuție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volum</a:t>
            </a:r>
            <a:r>
              <a:rPr lang="en-US" dirty="0"/>
              <a:t>). Mai </a:t>
            </a:r>
            <a:r>
              <a:rPr lang="en-US" dirty="0" err="1"/>
              <a:t>mult</a:t>
            </a:r>
            <a:r>
              <a:rPr lang="en-US" dirty="0"/>
              <a:t>, se fac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distribuții</a:t>
            </a:r>
            <a:r>
              <a:rPr lang="en-US" dirty="0"/>
              <a:t> ale </a:t>
            </a:r>
            <a:r>
              <a:rPr lang="en-US" dirty="0" err="1"/>
              <a:t>dimensiunilor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pe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intensității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anumit</a:t>
            </a:r>
            <a:r>
              <a:rPr lang="en-US" dirty="0"/>
              <a:t>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de o </a:t>
            </a:r>
            <a:r>
              <a:rPr lang="en-US" dirty="0" err="1"/>
              <a:t>particulă</a:t>
            </a:r>
            <a:r>
              <a:rPr lang="en-US" dirty="0"/>
              <a:t> </a:t>
            </a:r>
            <a:r>
              <a:rPr lang="en-US" dirty="0" err="1"/>
              <a:t>individuală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ultim</a:t>
            </a:r>
            <a:r>
              <a:rPr lang="en-US" dirty="0"/>
              <a:t> tip de </a:t>
            </a:r>
            <a:r>
              <a:rPr lang="en-US" dirty="0" err="1"/>
              <a:t>cantitate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schimba</a:t>
            </a:r>
            <a:r>
              <a:rPr lang="en-US" dirty="0"/>
              <a:t> drastic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distribuții</a:t>
            </a:r>
            <a:r>
              <a:rPr lang="en-US" dirty="0"/>
              <a:t> </a:t>
            </a:r>
            <a:r>
              <a:rPr lang="en-US" dirty="0" err="1"/>
              <a:t>măsurate</a:t>
            </a:r>
            <a:r>
              <a:rPr lang="en-US" dirty="0"/>
              <a:t>. </a:t>
            </a:r>
          </a:p>
          <a:p>
            <a:r>
              <a:rPr lang="en-US" dirty="0"/>
              <a:t>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intensitatea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,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,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mare </a:t>
            </a:r>
            <a:r>
              <a:rPr lang="en-US" dirty="0" err="1"/>
              <a:t>măsură</a:t>
            </a:r>
            <a:r>
              <a:rPr lang="en-US" dirty="0"/>
              <a:t> de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143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5CB037-93F3-C618-9528-7CA52CAD7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Trasabilitatea</a:t>
            </a:r>
            <a:r>
              <a:rPr lang="en-US" sz="3600" b="1" dirty="0"/>
              <a:t> </a:t>
            </a:r>
            <a:r>
              <a:rPr lang="en-US" sz="3600" b="1" dirty="0" err="1"/>
              <a:t>măsuradurilor</a:t>
            </a:r>
            <a:r>
              <a:rPr lang="en-US" sz="3600" b="1" dirty="0"/>
              <a:t> </a:t>
            </a:r>
            <a:r>
              <a:rPr lang="en-US" sz="3600" b="1" dirty="0" err="1"/>
              <a:t>defininiti</a:t>
            </a:r>
            <a:r>
              <a:rPr lang="en-US" sz="3600" b="1" dirty="0"/>
              <a:t> </a:t>
            </a:r>
            <a:r>
              <a:rPr lang="en-US" sz="3600" b="1" dirty="0" err="1"/>
              <a:t>prin</a:t>
            </a:r>
            <a:r>
              <a:rPr lang="en-US" sz="3600" b="1" dirty="0"/>
              <a:t> </a:t>
            </a:r>
            <a:r>
              <a:rPr lang="en-US" sz="3600" b="1" dirty="0" err="1"/>
              <a:t>metodă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0784F-7C01-3D04-40E2-35305C57E5F1}"/>
              </a:ext>
            </a:extLst>
          </p:cNvPr>
          <p:cNvSpPr txBox="1"/>
          <p:nvPr/>
        </p:nvSpPr>
        <p:spPr>
          <a:xfrm>
            <a:off x="323529" y="1063756"/>
            <a:ext cx="114287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3.3.3.2 Un termen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metrologie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„</a:t>
            </a:r>
            <a:r>
              <a:rPr lang="en-US" dirty="0" err="1"/>
              <a:t>măsurand</a:t>
            </a:r>
            <a:r>
              <a:rPr lang="en-US" dirty="0"/>
              <a:t>”,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definit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Ghidul</a:t>
            </a:r>
            <a:r>
              <a:rPr lang="en-US" dirty="0"/>
              <a:t> ISO/IEC 99:2007 ca „</a:t>
            </a:r>
            <a:r>
              <a:rPr lang="en-US" dirty="0" err="1"/>
              <a:t>cantitate</a:t>
            </a:r>
            <a:r>
              <a:rPr lang="en-US" dirty="0"/>
              <a:t> </a:t>
            </a:r>
            <a:r>
              <a:rPr lang="en-US" dirty="0" err="1"/>
              <a:t>destinată</a:t>
            </a:r>
            <a:r>
              <a:rPr lang="en-US" dirty="0"/>
              <a:t> a fi </a:t>
            </a:r>
            <a:r>
              <a:rPr lang="en-US" dirty="0" err="1"/>
              <a:t>măsurată</a:t>
            </a:r>
            <a:r>
              <a:rPr lang="en-US" dirty="0"/>
              <a:t>”. </a:t>
            </a:r>
          </a:p>
          <a:p>
            <a:r>
              <a:rPr lang="en-US" i="1" dirty="0">
                <a:highlight>
                  <a:srgbClr val="FFFF00"/>
                </a:highlight>
              </a:rPr>
              <a:t>NOTA 1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definiții</a:t>
            </a:r>
            <a:r>
              <a:rPr lang="en-US" dirty="0"/>
              <a:t> </a:t>
            </a:r>
            <a:r>
              <a:rPr lang="en-US" dirty="0" err="1"/>
              <a:t>prevede</a:t>
            </a:r>
            <a:r>
              <a:rPr lang="en-US" dirty="0"/>
              <a:t>: „</a:t>
            </a:r>
            <a:r>
              <a:rPr lang="en-US" i="1" dirty="0" err="1">
                <a:solidFill>
                  <a:srgbClr val="FF0000"/>
                </a:solidFill>
              </a:rPr>
              <a:t>specificarea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unui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măsurand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necesită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cunoașterea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tipului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mărime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descrierea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stării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fenomenului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corpului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sau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substanței</a:t>
            </a:r>
            <a:r>
              <a:rPr lang="en-US" i="1" dirty="0">
                <a:solidFill>
                  <a:srgbClr val="FF0000"/>
                </a:solidFill>
              </a:rPr>
              <a:t> care transport </a:t>
            </a:r>
            <a:r>
              <a:rPr lang="en-US" i="1" dirty="0" err="1">
                <a:solidFill>
                  <a:srgbClr val="FF0000"/>
                </a:solidFill>
              </a:rPr>
              <a:t>cantitatea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inclusiv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orice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componentă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relevantă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entitățile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chimice</a:t>
            </a:r>
            <a:r>
              <a:rPr lang="en-US" i="1" dirty="0">
                <a:solidFill>
                  <a:srgbClr val="FF0000"/>
                </a:solidFill>
              </a:rPr>
              <a:t> implicate”. </a:t>
            </a:r>
          </a:p>
          <a:p>
            <a:r>
              <a:rPr lang="en-US" dirty="0"/>
              <a:t>Analiza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excelent</a:t>
            </a:r>
            <a:r>
              <a:rPr lang="en-US" dirty="0"/>
              <a:t> de </a:t>
            </a:r>
            <a:r>
              <a:rPr lang="en-US" dirty="0" err="1"/>
              <a:t>domeniu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riguroasă</a:t>
            </a:r>
            <a:r>
              <a:rPr lang="en-US" dirty="0"/>
              <a:t> a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definiții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utilă</a:t>
            </a:r>
            <a:r>
              <a:rPr lang="en-US" dirty="0"/>
              <a:t>. </a:t>
            </a:r>
            <a:r>
              <a:rPr lang="en-US" dirty="0" err="1"/>
              <a:t>Prea</a:t>
            </a:r>
            <a:r>
              <a:rPr lang="en-US" dirty="0"/>
              <a:t> des, </a:t>
            </a:r>
            <a:r>
              <a:rPr lang="en-US" dirty="0" err="1"/>
              <a:t>dimensiunea</a:t>
            </a:r>
            <a:r>
              <a:rPr lang="en-US" dirty="0"/>
              <a:t> /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raportat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o </a:t>
            </a:r>
            <a:r>
              <a:rPr lang="en-US" dirty="0" err="1"/>
              <a:t>descriere</a:t>
            </a:r>
            <a:r>
              <a:rPr lang="en-US" dirty="0"/>
              <a:t> </a:t>
            </a:r>
            <a:r>
              <a:rPr lang="en-US" dirty="0" err="1"/>
              <a:t>completă</a:t>
            </a:r>
            <a:r>
              <a:rPr lang="en-US" dirty="0"/>
              <a:t> a </a:t>
            </a:r>
            <a:r>
              <a:rPr lang="en-US" dirty="0" err="1"/>
              <a:t>măsurandului</a:t>
            </a:r>
            <a:r>
              <a:rPr lang="en-US" dirty="0"/>
              <a:t>, </a:t>
            </a:r>
            <a:r>
              <a:rPr lang="en-US" dirty="0" err="1"/>
              <a:t>neglijând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modalități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de a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raporta</a:t>
            </a:r>
            <a:r>
              <a:rPr lang="en-US" dirty="0"/>
              <a:t>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modalități</a:t>
            </a:r>
            <a:r>
              <a:rPr lang="en-US" dirty="0"/>
              <a:t> nu </a:t>
            </a:r>
            <a:r>
              <a:rPr lang="en-US" dirty="0" err="1"/>
              <a:t>duc</a:t>
            </a:r>
            <a:r>
              <a:rPr lang="en-US" dirty="0"/>
              <a:t> </a:t>
            </a:r>
            <a:r>
              <a:rPr lang="en-US" dirty="0" err="1"/>
              <a:t>neapărat</a:t>
            </a:r>
            <a:r>
              <a:rPr lang="en-US" dirty="0"/>
              <a:t> la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comparabile</a:t>
            </a:r>
            <a:r>
              <a:rPr lang="en-US" dirty="0"/>
              <a:t> a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sunt </a:t>
            </a:r>
            <a:r>
              <a:rPr lang="en-US" dirty="0" err="1"/>
              <a:t>totuși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tip de </a:t>
            </a:r>
            <a:r>
              <a:rPr lang="en-US" dirty="0" err="1"/>
              <a:t>mărime</a:t>
            </a:r>
            <a:r>
              <a:rPr lang="en-US" dirty="0"/>
              <a:t> „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”.</a:t>
            </a:r>
          </a:p>
          <a:p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motivele</a:t>
            </a:r>
            <a:r>
              <a:rPr lang="en-US" dirty="0"/>
              <a:t> </a:t>
            </a:r>
            <a:r>
              <a:rPr lang="en-US" dirty="0" err="1"/>
              <a:t>diferenței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măsurate</a:t>
            </a:r>
            <a:r>
              <a:rPr lang="en-US" dirty="0"/>
              <a:t> cu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ca </a:t>
            </a:r>
            <a:r>
              <a:rPr lang="en-US" dirty="0" err="1"/>
              <a:t>rezultatele</a:t>
            </a:r>
            <a:r>
              <a:rPr lang="en-US" dirty="0"/>
              <a:t> sunt „</a:t>
            </a:r>
            <a:r>
              <a:rPr lang="en-US" i="1" dirty="0">
                <a:solidFill>
                  <a:srgbClr val="FF0000"/>
                </a:solidFill>
              </a:rPr>
              <a:t>definite procedural, </a:t>
            </a:r>
            <a:r>
              <a:rPr lang="en-US" i="1" dirty="0" err="1">
                <a:solidFill>
                  <a:srgbClr val="FF0000"/>
                </a:solidFill>
              </a:rPr>
              <a:t>metodologic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sau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operațional</a:t>
            </a:r>
            <a:r>
              <a:rPr lang="en-US" dirty="0">
                <a:solidFill>
                  <a:srgbClr val="FF0000"/>
                </a:solidFill>
              </a:rPr>
              <a:t>”: </a:t>
            </a:r>
            <a:r>
              <a:rPr lang="en-US" i="1" dirty="0" err="1">
                <a:solidFill>
                  <a:srgbClr val="FF0000"/>
                </a:solidFill>
              </a:rPr>
              <a:t>proprietatea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măsurată</a:t>
            </a:r>
            <a:r>
              <a:rPr lang="en-US" i="1" dirty="0">
                <a:solidFill>
                  <a:srgbClr val="FF0000"/>
                </a:solidFill>
              </a:rPr>
              <a:t> nu </a:t>
            </a:r>
            <a:r>
              <a:rPr lang="en-US" i="1" dirty="0" err="1">
                <a:solidFill>
                  <a:srgbClr val="FF0000"/>
                </a:solidFill>
              </a:rPr>
              <a:t>este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intrinsecă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obiectului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testare</a:t>
            </a:r>
            <a:r>
              <a:rPr lang="en-US" i="1" dirty="0">
                <a:solidFill>
                  <a:srgbClr val="FF0000"/>
                </a:solidFill>
              </a:rPr>
              <a:t> ci </a:t>
            </a:r>
            <a:r>
              <a:rPr lang="en-US" i="1" dirty="0" err="1">
                <a:solidFill>
                  <a:srgbClr val="FF0000"/>
                </a:solidFill>
              </a:rPr>
              <a:t>este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determinată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de </a:t>
            </a:r>
            <a:r>
              <a:rPr lang="en-US" i="1" dirty="0" err="1">
                <a:solidFill>
                  <a:srgbClr val="FF0000"/>
                </a:solidFill>
              </a:rPr>
              <a:t>modul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</a:t>
            </a:r>
            <a:r>
              <a:rPr lang="en-US" i="1" dirty="0">
                <a:solidFill>
                  <a:srgbClr val="FF0000"/>
                </a:solidFill>
              </a:rPr>
              <a:t> care </a:t>
            </a:r>
            <a:r>
              <a:rPr lang="en-US" i="1" dirty="0" err="1">
                <a:solidFill>
                  <a:srgbClr val="FF0000"/>
                </a:solidFill>
              </a:rPr>
              <a:t>este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măsurat</a:t>
            </a:r>
            <a:r>
              <a:rPr lang="en-US" dirty="0"/>
              <a:t>.</a:t>
            </a:r>
          </a:p>
          <a:p>
            <a:r>
              <a:rPr lang="en-US" dirty="0"/>
              <a:t> Este bine </a:t>
            </a:r>
            <a:r>
              <a:rPr lang="en-US" dirty="0" err="1"/>
              <a:t>înțeles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e.g., </a:t>
            </a:r>
            <a:r>
              <a:rPr lang="en-US" dirty="0" err="1"/>
              <a:t>dacă</a:t>
            </a:r>
            <a:r>
              <a:rPr lang="en-US" dirty="0"/>
              <a:t> forma </a:t>
            </a:r>
            <a:r>
              <a:rPr lang="en-US" dirty="0" err="1"/>
              <a:t>particulelor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perfect </a:t>
            </a:r>
            <a:r>
              <a:rPr lang="en-US" dirty="0" err="1"/>
              <a:t>sferică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duce la o </a:t>
            </a:r>
            <a:r>
              <a:rPr lang="en-US" dirty="0" err="1"/>
              <a:t>deviație</a:t>
            </a:r>
            <a:r>
              <a:rPr lang="en-US" dirty="0"/>
              <a:t> a </a:t>
            </a:r>
            <a:r>
              <a:rPr lang="en-US" dirty="0" err="1"/>
              <a:t>diametrului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al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măsurat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sedimentare</a:t>
            </a:r>
            <a:r>
              <a:rPr lang="en-US" dirty="0"/>
              <a:t> </a:t>
            </a:r>
            <a:r>
              <a:rPr lang="en-US" dirty="0" err="1"/>
              <a:t>centrifugă</a:t>
            </a:r>
            <a:r>
              <a:rPr lang="en-US" dirty="0"/>
              <a:t> cu </a:t>
            </a:r>
            <a:r>
              <a:rPr lang="en-US" dirty="0" err="1"/>
              <a:t>lichid</a:t>
            </a:r>
            <a:r>
              <a:rPr lang="en-US" dirty="0"/>
              <a:t>. </a:t>
            </a:r>
            <a:r>
              <a:rPr lang="en-US" dirty="0" err="1"/>
              <a:t>Într</a:t>
            </a:r>
            <a:r>
              <a:rPr lang="en-US" dirty="0"/>
              <a:t>-un experiment de </a:t>
            </a:r>
            <a:r>
              <a:rPr lang="en-US" dirty="0" err="1"/>
              <a:t>sedimentare</a:t>
            </a:r>
            <a:r>
              <a:rPr lang="en-US" dirty="0"/>
              <a:t>, o </a:t>
            </a:r>
            <a:r>
              <a:rPr lang="en-US" dirty="0" err="1"/>
              <a:t>nanoparticulă</a:t>
            </a:r>
            <a:r>
              <a:rPr lang="en-US" dirty="0"/>
              <a:t> </a:t>
            </a:r>
            <a:r>
              <a:rPr lang="en-US" dirty="0" err="1"/>
              <a:t>nesferică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alinia</a:t>
            </a:r>
            <a:r>
              <a:rPr lang="en-US" dirty="0"/>
              <a:t> </a:t>
            </a:r>
            <a:r>
              <a:rPr lang="en-US" dirty="0" err="1"/>
              <a:t>axa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 cu </a:t>
            </a:r>
            <a:r>
              <a:rPr lang="en-US" dirty="0" err="1"/>
              <a:t>direcția</a:t>
            </a:r>
            <a:r>
              <a:rPr lang="en-US" dirty="0"/>
              <a:t> de </a:t>
            </a:r>
            <a:r>
              <a:rPr lang="en-US" dirty="0" err="1"/>
              <a:t>sedimentare</a:t>
            </a:r>
            <a:r>
              <a:rPr lang="en-US" dirty="0"/>
              <a:t>;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reduce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vâscoasă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da </a:t>
            </a:r>
            <a:r>
              <a:rPr lang="en-US" dirty="0" err="1"/>
              <a:t>impresia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diametru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al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definit</a:t>
            </a:r>
            <a:r>
              <a:rPr lang="en-US" dirty="0"/>
              <a:t> geometric real. Prin </a:t>
            </a:r>
            <a:r>
              <a:rPr lang="en-US" dirty="0" err="1"/>
              <a:t>urmare</a:t>
            </a:r>
            <a:r>
              <a:rPr lang="en-US" dirty="0"/>
              <a:t>, un element cel </a:t>
            </a:r>
            <a:r>
              <a:rPr lang="en-US" dirty="0" err="1"/>
              <a:t>mai</a:t>
            </a:r>
            <a:r>
              <a:rPr lang="en-US" dirty="0"/>
              <a:t>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declarația</a:t>
            </a:r>
            <a:r>
              <a:rPr lang="en-US" dirty="0"/>
              <a:t> de </a:t>
            </a:r>
            <a:r>
              <a:rPr lang="en-US" dirty="0" err="1"/>
              <a:t>trasabilitate</a:t>
            </a:r>
            <a:r>
              <a:rPr lang="en-US" dirty="0"/>
              <a:t> a </a:t>
            </a:r>
            <a:r>
              <a:rPr lang="en-US" dirty="0" err="1"/>
              <a:t>rezultatului</a:t>
            </a:r>
            <a:r>
              <a:rPr lang="en-US" dirty="0"/>
              <a:t> </a:t>
            </a:r>
            <a:r>
              <a:rPr lang="en-US" dirty="0" err="1"/>
              <a:t>măsurării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referința</a:t>
            </a:r>
            <a:r>
              <a:rPr lang="en-US" dirty="0"/>
              <a:t> la </a:t>
            </a:r>
            <a:r>
              <a:rPr lang="en-US" dirty="0" err="1"/>
              <a:t>procedura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462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1E41E-F6C5-4FD1-A39A-5CB93835C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5" y="2982636"/>
            <a:ext cx="7557032" cy="2048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EE0C42-4F6D-BB11-4439-3FC3ADA26E72}"/>
              </a:ext>
            </a:extLst>
          </p:cNvPr>
          <p:cNvSpPr txBox="1"/>
          <p:nvPr/>
        </p:nvSpPr>
        <p:spPr>
          <a:xfrm>
            <a:off x="998481" y="5272039"/>
            <a:ext cx="10223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Exemplu de </a:t>
            </a:r>
            <a:r>
              <a:rPr lang="en-US" dirty="0" err="1"/>
              <a:t>raportare</a:t>
            </a:r>
            <a:r>
              <a:rPr lang="en-US" dirty="0"/>
              <a:t> </a:t>
            </a:r>
            <a:r>
              <a:rPr lang="en-US" dirty="0" err="1"/>
              <a:t>completă</a:t>
            </a:r>
            <a:r>
              <a:rPr lang="en-US" dirty="0"/>
              <a:t> a </a:t>
            </a:r>
            <a:r>
              <a:rPr lang="en-US" dirty="0" err="1"/>
              <a:t>rezultatului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a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; </a:t>
            </a:r>
          </a:p>
          <a:p>
            <a:r>
              <a:rPr lang="en-US" dirty="0" err="1">
                <a:solidFill>
                  <a:srgbClr val="0070C0"/>
                </a:solidFill>
              </a:rPr>
              <a:t>în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interiorul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elipsei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albastre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err="1"/>
              <a:t>părțile</a:t>
            </a:r>
            <a:r>
              <a:rPr lang="en-US" dirty="0"/>
              <a:t> </a:t>
            </a:r>
            <a:r>
              <a:rPr lang="en-US" dirty="0" err="1"/>
              <a:t>obișnuite</a:t>
            </a:r>
            <a:r>
              <a:rPr lang="en-US" dirty="0"/>
              <a:t> ale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al </a:t>
            </a:r>
            <a:r>
              <a:rPr lang="en-US" dirty="0" err="1"/>
              <a:t>măsurătorii</a:t>
            </a:r>
            <a:r>
              <a:rPr lang="en-US" dirty="0"/>
              <a:t>;</a:t>
            </a:r>
          </a:p>
          <a:p>
            <a:r>
              <a:rPr lang="en-US" dirty="0" err="1">
                <a:solidFill>
                  <a:srgbClr val="FF0000"/>
                </a:solidFill>
              </a:rPr>
              <a:t>în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elipsa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roșie</a:t>
            </a:r>
            <a:r>
              <a:rPr lang="en-US" dirty="0"/>
              <a:t>: </a:t>
            </a:r>
            <a:r>
              <a:rPr lang="en-US" dirty="0" err="1"/>
              <a:t>referințele</a:t>
            </a:r>
            <a:r>
              <a:rPr lang="en-US" dirty="0"/>
              <a:t> </a:t>
            </a:r>
            <a:r>
              <a:rPr lang="en-US" dirty="0" err="1"/>
              <a:t>suplimentare</a:t>
            </a:r>
            <a:r>
              <a:rPr lang="en-US" dirty="0"/>
              <a:t>, </a:t>
            </a:r>
            <a:r>
              <a:rPr lang="en-US" dirty="0" err="1"/>
              <a:t>explicite</a:t>
            </a:r>
            <a:r>
              <a:rPr lang="en-US" dirty="0"/>
              <a:t>, la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măsurat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metoda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13D9B-83A8-5EFD-77EC-BF2C0C74FA5A}"/>
              </a:ext>
            </a:extLst>
          </p:cNvPr>
          <p:cNvSpPr txBox="1"/>
          <p:nvPr/>
        </p:nvSpPr>
        <p:spPr>
          <a:xfrm>
            <a:off x="998481" y="662631"/>
            <a:ext cx="10094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 bun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cum se </a:t>
            </a:r>
            <a:r>
              <a:rPr lang="en-US" dirty="0" err="1"/>
              <a:t>raportează</a:t>
            </a:r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a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cu un test de </a:t>
            </a:r>
            <a:r>
              <a:rPr lang="en-US" dirty="0" err="1"/>
              <a:t>sedimentare</a:t>
            </a:r>
            <a:r>
              <a:rPr lang="en-US" dirty="0"/>
              <a:t> </a:t>
            </a:r>
            <a:r>
              <a:rPr lang="en-US" dirty="0" err="1"/>
              <a:t>centrifugă</a:t>
            </a:r>
            <a:r>
              <a:rPr lang="en-US" dirty="0"/>
              <a:t> cu </a:t>
            </a:r>
            <a:r>
              <a:rPr lang="en-US" dirty="0" err="1"/>
              <a:t>lichid</a:t>
            </a:r>
            <a:r>
              <a:rPr lang="en-US" dirty="0"/>
              <a:t> (</a:t>
            </a:r>
            <a:r>
              <a:rPr lang="en-US" dirty="0" err="1"/>
              <a:t>furnizarea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a </a:t>
            </a:r>
            <a:r>
              <a:rPr lang="en-US" dirty="0" err="1"/>
              <a:t>diametrului</a:t>
            </a:r>
            <a:r>
              <a:rPr lang="en-US" dirty="0"/>
              <a:t> Stokes modal)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Fig.</a:t>
            </a:r>
          </a:p>
          <a:p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raportat</a:t>
            </a:r>
            <a:r>
              <a:rPr lang="en-US" dirty="0"/>
              <a:t> </a:t>
            </a:r>
            <a:r>
              <a:rPr lang="en-US" dirty="0" err="1"/>
              <a:t>cuprinde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declarația</a:t>
            </a:r>
            <a:r>
              <a:rPr lang="en-US" dirty="0"/>
              <a:t> </a:t>
            </a:r>
            <a:r>
              <a:rPr lang="en-US" dirty="0" err="1"/>
              <a:t>explicită</a:t>
            </a:r>
            <a:r>
              <a:rPr lang="en-US" dirty="0"/>
              <a:t> a </a:t>
            </a:r>
            <a:r>
              <a:rPr lang="en-US" dirty="0" err="1"/>
              <a:t>substanței</a:t>
            </a:r>
            <a:r>
              <a:rPr lang="en-US" dirty="0"/>
              <a:t> care </a:t>
            </a:r>
            <a:r>
              <a:rPr lang="en-US" dirty="0" err="1"/>
              <a:t>poartă</a:t>
            </a:r>
            <a:r>
              <a:rPr lang="en-US" dirty="0"/>
              <a:t> </a:t>
            </a:r>
            <a:r>
              <a:rPr lang="en-US" dirty="0" err="1"/>
              <a:t>proprietatea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proprietății</a:t>
            </a:r>
            <a:r>
              <a:rPr lang="en-US" dirty="0"/>
              <a:t> </a:t>
            </a:r>
            <a:r>
              <a:rPr lang="en-US" dirty="0" err="1"/>
              <a:t>măsurate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o </a:t>
            </a:r>
            <a:r>
              <a:rPr lang="en-US" dirty="0" err="1"/>
              <a:t>referință</a:t>
            </a:r>
            <a:r>
              <a:rPr lang="en-US" dirty="0"/>
              <a:t> la </a:t>
            </a:r>
            <a:r>
              <a:rPr lang="en-US" dirty="0" err="1"/>
              <a:t>procedura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elipsa</a:t>
            </a:r>
            <a:r>
              <a:rPr lang="en-US" dirty="0"/>
              <a:t> </a:t>
            </a:r>
            <a:r>
              <a:rPr lang="en-US" dirty="0" err="1"/>
              <a:t>roșie</a:t>
            </a:r>
            <a:r>
              <a:rPr lang="en-US" dirty="0"/>
              <a:t>). </a:t>
            </a:r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se </a:t>
            </a:r>
            <a:r>
              <a:rPr lang="en-US" dirty="0" err="1"/>
              <a:t>adaugă</a:t>
            </a:r>
            <a:r>
              <a:rPr lang="en-US" dirty="0"/>
              <a:t> la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numerică</a:t>
            </a:r>
            <a:r>
              <a:rPr lang="en-US" dirty="0"/>
              <a:t> </a:t>
            </a:r>
            <a:r>
              <a:rPr lang="en-US" dirty="0" err="1"/>
              <a:t>raportată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general, inclusive </a:t>
            </a:r>
            <a:r>
              <a:rPr lang="en-US" dirty="0" err="1"/>
              <a:t>incertitudinea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unitatea</a:t>
            </a:r>
            <a:r>
              <a:rPr lang="en-US" dirty="0"/>
              <a:t> de </a:t>
            </a:r>
            <a:r>
              <a:rPr lang="en-US" dirty="0" err="1"/>
              <a:t>măsură</a:t>
            </a:r>
            <a:r>
              <a:rPr lang="en-US" dirty="0"/>
              <a:t> (</a:t>
            </a:r>
            <a:r>
              <a:rPr lang="en-US" dirty="0" err="1"/>
              <a:t>elipsa</a:t>
            </a:r>
            <a:r>
              <a:rPr lang="en-US" dirty="0"/>
              <a:t> </a:t>
            </a:r>
            <a:r>
              <a:rPr lang="en-US" dirty="0" err="1"/>
              <a:t>albastră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2555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F9405-54C7-26C9-34FF-48723E434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Valori </a:t>
            </a:r>
            <a:r>
              <a:rPr lang="en-US" sz="3600" dirty="0" err="1"/>
              <a:t>medii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</a:t>
            </a:r>
            <a:r>
              <a:rPr lang="en-US" sz="3600" dirty="0" err="1"/>
              <a:t>populațiile</a:t>
            </a:r>
            <a:r>
              <a:rPr lang="en-US" sz="3600" dirty="0"/>
              <a:t> de </a:t>
            </a:r>
            <a:r>
              <a:rPr lang="en-US" sz="3600" dirty="0" err="1"/>
              <a:t>particule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3359B-60FE-6D46-2757-1E5CA5C90D48}"/>
              </a:ext>
            </a:extLst>
          </p:cNvPr>
          <p:cNvSpPr txBox="1"/>
          <p:nvPr/>
        </p:nvSpPr>
        <p:spPr>
          <a:xfrm>
            <a:off x="1053058" y="1546476"/>
            <a:ext cx="1014459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Adesea</a:t>
            </a:r>
            <a:r>
              <a:rPr lang="en-US" dirty="0"/>
              <a:t>, </a:t>
            </a:r>
            <a:r>
              <a:rPr lang="en-US" dirty="0" err="1"/>
              <a:t>măsurătorile</a:t>
            </a:r>
            <a:r>
              <a:rPr lang="en-US" dirty="0"/>
              <a:t> </a:t>
            </a:r>
            <a:r>
              <a:rPr lang="en-US" dirty="0" err="1"/>
              <a:t>dimensionale</a:t>
            </a:r>
            <a:r>
              <a:rPr lang="en-US" dirty="0"/>
              <a:t> ale </a:t>
            </a:r>
            <a:r>
              <a:rPr lang="en-US" dirty="0" err="1"/>
              <a:t>particulelor</a:t>
            </a:r>
            <a:r>
              <a:rPr lang="en-US" dirty="0"/>
              <a:t> sunt </a:t>
            </a:r>
            <a:r>
              <a:rPr lang="en-US" dirty="0" err="1"/>
              <a:t>așteptate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surprindă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valoare</a:t>
            </a:r>
            <a:r>
              <a:rPr lang="en-US" dirty="0"/>
              <a:t> (</a:t>
            </a:r>
            <a:r>
              <a:rPr lang="en-US" dirty="0" err="1"/>
              <a:t>echivalentă</a:t>
            </a:r>
            <a:r>
              <a:rPr lang="en-US" dirty="0"/>
              <a:t>) a </a:t>
            </a:r>
            <a:r>
              <a:rPr lang="en-US" dirty="0" err="1"/>
              <a:t>diametrului</a:t>
            </a:r>
            <a:r>
              <a:rPr lang="en-US" dirty="0"/>
              <a:t> (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incertitudinea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) forma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număr</a:t>
            </a:r>
            <a:r>
              <a:rPr lang="en-US" dirty="0"/>
              <a:t> (</a:t>
            </a:r>
            <a:r>
              <a:rPr lang="en-US" dirty="0" err="1"/>
              <a:t>foarte</a:t>
            </a:r>
            <a:r>
              <a:rPr lang="en-US" dirty="0"/>
              <a:t>) mare de </a:t>
            </a:r>
            <a:r>
              <a:rPr lang="en-US" dirty="0" err="1"/>
              <a:t>particule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Complexitatea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capturată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diametru</a:t>
            </a:r>
            <a:r>
              <a:rPr lang="en-US" dirty="0"/>
              <a:t>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proba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 </a:t>
            </a:r>
            <a:r>
              <a:rPr lang="en-US" dirty="0" err="1"/>
              <a:t>cuprinde</a:t>
            </a:r>
            <a:r>
              <a:rPr lang="en-US" dirty="0"/>
              <a:t> o </a:t>
            </a:r>
            <a:r>
              <a:rPr lang="en-US" dirty="0" err="1"/>
              <a:t>populație</a:t>
            </a:r>
            <a:r>
              <a:rPr lang="en-US" dirty="0"/>
              <a:t> </a:t>
            </a:r>
            <a:r>
              <a:rPr lang="en-US" dirty="0" err="1"/>
              <a:t>monodispersă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cu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regulată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alt </a:t>
            </a:r>
            <a:r>
              <a:rPr lang="en-US" dirty="0" err="1"/>
              <a:t>caz</a:t>
            </a:r>
            <a:r>
              <a:rPr lang="en-US" dirty="0"/>
              <a:t>,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al </a:t>
            </a:r>
            <a:r>
              <a:rPr lang="en-US" dirty="0" err="1"/>
              <a:t>populației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cu </a:t>
            </a: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neregulată</a:t>
            </a:r>
            <a:endParaRPr lang="en-US" dirty="0"/>
          </a:p>
          <a:p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ale </a:t>
            </a:r>
            <a:r>
              <a:rPr lang="en-US" dirty="0" err="1"/>
              <a:t>metodei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alese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efectuată</a:t>
            </a:r>
            <a:r>
              <a:rPr lang="en-US" dirty="0"/>
              <a:t> </a:t>
            </a:r>
            <a:r>
              <a:rPr lang="en-US" dirty="0" err="1"/>
              <a:t>medierea</a:t>
            </a:r>
            <a:endParaRPr lang="en-US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un </a:t>
            </a:r>
            <a:r>
              <a:rPr lang="en-US" dirty="0" err="1"/>
              <a:t>diametru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aritmetic</a:t>
            </a:r>
            <a:r>
              <a:rPr lang="en-US" dirty="0"/>
              <a:t>, un </a:t>
            </a:r>
            <a:r>
              <a:rPr lang="en-US" dirty="0" err="1"/>
              <a:t>diametru</a:t>
            </a:r>
            <a:r>
              <a:rPr lang="en-US" dirty="0"/>
              <a:t> modal </a:t>
            </a:r>
            <a:r>
              <a:rPr lang="en-US" dirty="0" err="1"/>
              <a:t>sau</a:t>
            </a:r>
            <a:r>
              <a:rPr lang="en-US" dirty="0"/>
              <a:t> un </a:t>
            </a:r>
            <a:r>
              <a:rPr lang="en-US" dirty="0" err="1"/>
              <a:t>diametru</a:t>
            </a:r>
            <a:endParaRPr lang="en-US" dirty="0"/>
          </a:p>
          <a:p>
            <a:r>
              <a:rPr lang="en-US" dirty="0" err="1"/>
              <a:t>calculat</a:t>
            </a:r>
            <a:r>
              <a:rPr lang="en-US" dirty="0"/>
              <a:t> cu o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ponderare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complex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7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3DBB36-0B08-4211-7E1F-1BC959A2D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Aspecte</a:t>
            </a:r>
            <a:r>
              <a:rPr lang="en-US" sz="3600" b="1" dirty="0"/>
              <a:t> </a:t>
            </a:r>
            <a:r>
              <a:rPr lang="en-US" sz="3600" b="1" dirty="0" err="1"/>
              <a:t>specifice</a:t>
            </a:r>
            <a:r>
              <a:rPr lang="en-US" sz="3600" b="1" dirty="0"/>
              <a:t> </a:t>
            </a:r>
            <a:r>
              <a:rPr lang="en-US" sz="3600" b="1" dirty="0" err="1"/>
              <a:t>nanoparticulelor</a:t>
            </a:r>
            <a:r>
              <a:rPr lang="en-US" sz="3600" b="1" dirty="0"/>
              <a:t>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metrologia</a:t>
            </a:r>
            <a:r>
              <a:rPr lang="en-US" sz="3600" b="1" dirty="0"/>
              <a:t> </a:t>
            </a:r>
            <a:r>
              <a:rPr lang="en-US" sz="3600" b="1" dirty="0" err="1"/>
              <a:t>particulelor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1D42D-92E3-9A4F-90E2-626873653F01}"/>
              </a:ext>
            </a:extLst>
          </p:cNvPr>
          <p:cNvSpPr txBox="1"/>
          <p:nvPr/>
        </p:nvSpPr>
        <p:spPr>
          <a:xfrm>
            <a:off x="918148" y="1814847"/>
            <a:ext cx="105793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Complicația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</a:t>
            </a:r>
            <a:r>
              <a:rPr lang="en-US" dirty="0" err="1"/>
              <a:t>evidentă</a:t>
            </a:r>
            <a:r>
              <a:rPr lang="en-US" dirty="0"/>
              <a:t> a </a:t>
            </a:r>
            <a:r>
              <a:rPr lang="en-US" dirty="0" err="1"/>
              <a:t>metrologiei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lucrează</a:t>
            </a:r>
            <a:r>
              <a:rPr lang="en-US" dirty="0"/>
              <a:t> cu 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redusă</a:t>
            </a:r>
            <a:r>
              <a:rPr lang="en-US" dirty="0"/>
              <a:t> a </a:t>
            </a:r>
            <a:r>
              <a:rPr lang="en-US" dirty="0" err="1"/>
              <a:t>nanoparticulelor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are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consecințe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,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oricăror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adsorbite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absorbite</a:t>
            </a:r>
            <a:r>
              <a:rPr lang="en-US" dirty="0"/>
              <a:t> pe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particulei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deveni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. </a:t>
            </a:r>
          </a:p>
          <a:p>
            <a:r>
              <a:rPr lang="en-US" dirty="0"/>
              <a:t>De </a:t>
            </a:r>
            <a:r>
              <a:rPr lang="en-US" dirty="0" err="1"/>
              <a:t>fapt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o </a:t>
            </a:r>
            <a:r>
              <a:rPr lang="en-US" dirty="0" err="1"/>
              <a:t>nanoparticulă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suspendată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lichid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</a:t>
            </a:r>
            <a:r>
              <a:rPr lang="en-US" dirty="0" err="1"/>
              <a:t>dublu</a:t>
            </a:r>
            <a:r>
              <a:rPr lang="en-US" dirty="0"/>
              <a:t> electric din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particulei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comparabilă</a:t>
            </a:r>
            <a:r>
              <a:rPr lang="en-US" dirty="0"/>
              <a:t> cu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en-US" dirty="0" err="1"/>
              <a:t>particulei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oricăreia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particulei</a:t>
            </a:r>
            <a:r>
              <a:rPr lang="en-US" dirty="0"/>
              <a:t> (</a:t>
            </a:r>
            <a:r>
              <a:rPr lang="en-US" dirty="0" err="1"/>
              <a:t>dimensiune</a:t>
            </a:r>
            <a:r>
              <a:rPr lang="en-US" dirty="0"/>
              <a:t>, </a:t>
            </a:r>
            <a:r>
              <a:rPr lang="en-US" dirty="0" err="1"/>
              <a:t>compoziție</a:t>
            </a:r>
            <a:r>
              <a:rPr lang="en-US" dirty="0"/>
              <a:t>, </a:t>
            </a:r>
            <a:r>
              <a:rPr lang="en-US" dirty="0" err="1"/>
              <a:t>masă</a:t>
            </a:r>
            <a:r>
              <a:rPr lang="en-US" dirty="0"/>
              <a:t>, ...)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grav</a:t>
            </a:r>
            <a:r>
              <a:rPr lang="en-US" dirty="0"/>
              <a:t> </a:t>
            </a:r>
            <a:r>
              <a:rPr lang="en-US" dirty="0" err="1"/>
              <a:t>afectată</a:t>
            </a:r>
            <a:r>
              <a:rPr lang="en-US" dirty="0"/>
              <a:t> de </a:t>
            </a:r>
            <a:r>
              <a:rPr lang="en-US" dirty="0" err="1"/>
              <a:t>substanțele</a:t>
            </a:r>
            <a:r>
              <a:rPr lang="en-US" dirty="0"/>
              <a:t> </a:t>
            </a:r>
            <a:r>
              <a:rPr lang="en-US" dirty="0" err="1"/>
              <a:t>colectate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din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particulei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730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4E3F14-36EC-8181-1A5D-8E79A8BEEB61}"/>
              </a:ext>
            </a:extLst>
          </p:cNvPr>
          <p:cNvSpPr txBox="1"/>
          <p:nvPr/>
        </p:nvSpPr>
        <p:spPr>
          <a:xfrm>
            <a:off x="374125" y="889843"/>
            <a:ext cx="114437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2) </a:t>
            </a:r>
            <a:r>
              <a:rPr lang="en-US" dirty="0" err="1"/>
              <a:t>În</a:t>
            </a:r>
            <a:r>
              <a:rPr lang="en-US" dirty="0"/>
              <a:t>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,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tehnicilor</a:t>
            </a:r>
            <a:r>
              <a:rPr lang="en-US" dirty="0"/>
              <a:t> de </a:t>
            </a:r>
            <a:r>
              <a:rPr lang="en-US" dirty="0" err="1"/>
              <a:t>imagistică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validarea</a:t>
            </a:r>
            <a:r>
              <a:rPr lang="en-US" dirty="0"/>
              <a:t> </a:t>
            </a:r>
            <a:r>
              <a:rPr lang="en-US" dirty="0" err="1"/>
              <a:t>metodelor</a:t>
            </a:r>
            <a:r>
              <a:rPr lang="en-US" dirty="0"/>
              <a:t> non-</a:t>
            </a:r>
            <a:r>
              <a:rPr lang="en-US" dirty="0" err="1"/>
              <a:t>imagistice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evidentă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fascicul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formei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deloc</a:t>
            </a:r>
            <a:r>
              <a:rPr lang="en-US" dirty="0"/>
              <a:t> </a:t>
            </a:r>
            <a:r>
              <a:rPr lang="en-US" dirty="0" err="1"/>
              <a:t>neglijabil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prepararea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probe TEM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probabil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afecteze</a:t>
            </a:r>
            <a:r>
              <a:rPr lang="en-US" dirty="0"/>
              <a:t>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estimarea</a:t>
            </a:r>
            <a:r>
              <a:rPr lang="en-US" dirty="0"/>
              <a:t> </a:t>
            </a:r>
            <a:r>
              <a:rPr lang="en-US" dirty="0" err="1"/>
              <a:t>incertitudinii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înregistrate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microscop</a:t>
            </a:r>
            <a:r>
              <a:rPr lang="en-US" dirty="0"/>
              <a:t> electronic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niciodată</a:t>
            </a:r>
            <a:r>
              <a:rPr lang="en-US" dirty="0"/>
              <a:t> la </a:t>
            </a:r>
            <a:r>
              <a:rPr lang="en-US" dirty="0" err="1"/>
              <a:t>fel</a:t>
            </a:r>
            <a:r>
              <a:rPr lang="en-US" dirty="0"/>
              <a:t> de mare (</a:t>
            </a:r>
            <a:r>
              <a:rPr lang="en-US" dirty="0" err="1"/>
              <a:t>în</a:t>
            </a:r>
            <a:r>
              <a:rPr lang="en-US" dirty="0"/>
              <a:t> mod normal </a:t>
            </a:r>
            <a:r>
              <a:rPr lang="en-US" dirty="0" err="1"/>
              <a:t>mai</a:t>
            </a:r>
            <a:r>
              <a:rPr lang="en-US" dirty="0"/>
              <a:t> mic de 1000) ca </a:t>
            </a:r>
            <a:r>
              <a:rPr lang="en-US" dirty="0" err="1"/>
              <a:t>miliardele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sondate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experiment de </a:t>
            </a:r>
            <a:r>
              <a:rPr lang="en-US" dirty="0" err="1"/>
              <a:t>rutină</a:t>
            </a:r>
            <a:r>
              <a:rPr lang="en-US" dirty="0"/>
              <a:t> de </a:t>
            </a:r>
            <a:r>
              <a:rPr lang="en-US" dirty="0" err="1"/>
              <a:t>sedimentare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.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remarcat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s-au </a:t>
            </a:r>
            <a:r>
              <a:rPr lang="en-US" dirty="0" err="1"/>
              <a:t>făcut</a:t>
            </a:r>
            <a:r>
              <a:rPr lang="en-US" dirty="0"/>
              <a:t> </a:t>
            </a:r>
            <a:r>
              <a:rPr lang="en-US" dirty="0" err="1"/>
              <a:t>progrese</a:t>
            </a:r>
            <a:r>
              <a:rPr lang="en-US" dirty="0"/>
              <a:t> </a:t>
            </a:r>
            <a:r>
              <a:rPr lang="en-US" dirty="0" err="1"/>
              <a:t>semnificative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facă</a:t>
            </a:r>
            <a:r>
              <a:rPr lang="en-US" dirty="0"/>
              <a:t> </a:t>
            </a:r>
            <a:r>
              <a:rPr lang="en-US" dirty="0" err="1"/>
              <a:t>progrese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,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microscopiei</a:t>
            </a:r>
            <a:r>
              <a:rPr lang="en-US" dirty="0"/>
              <a:t> </a:t>
            </a:r>
            <a:r>
              <a:rPr lang="en-US" dirty="0" err="1"/>
              <a:t>criogenice</a:t>
            </a:r>
            <a:r>
              <a:rPr lang="en-US" dirty="0"/>
              <a:t>, de </a:t>
            </a:r>
            <a:r>
              <a:rPr lang="en-US" dirty="0" err="1"/>
              <a:t>joasă</a:t>
            </a:r>
            <a:r>
              <a:rPr lang="en-US" dirty="0"/>
              <a:t>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. </a:t>
            </a:r>
          </a:p>
          <a:p>
            <a:r>
              <a:rPr lang="en-US" dirty="0" err="1"/>
              <a:t>Microscopia</a:t>
            </a:r>
            <a:r>
              <a:rPr lang="en-US" dirty="0"/>
              <a:t> cu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atomică</a:t>
            </a:r>
            <a:r>
              <a:rPr lang="en-US" dirty="0"/>
              <a:t> </a:t>
            </a:r>
            <a:r>
              <a:rPr lang="en-US" dirty="0" err="1"/>
              <a:t>depășește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limitările</a:t>
            </a:r>
            <a:r>
              <a:rPr lang="en-US" dirty="0"/>
              <a:t> </a:t>
            </a:r>
            <a:r>
              <a:rPr lang="en-US" dirty="0" err="1"/>
              <a:t>microscopiei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înălțimii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.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un </a:t>
            </a:r>
            <a:r>
              <a:rPr lang="en-US" dirty="0" err="1"/>
              <a:t>fascicul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vid,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tehnica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făcută</a:t>
            </a:r>
            <a:r>
              <a:rPr lang="en-US" dirty="0"/>
              <a:t> direct </a:t>
            </a:r>
            <a:r>
              <a:rPr lang="en-US" dirty="0" err="1"/>
              <a:t>trasabilă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Pe de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AFM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interacțiunilor</a:t>
            </a:r>
            <a:r>
              <a:rPr lang="en-US" dirty="0"/>
              <a:t> </a:t>
            </a:r>
            <a:r>
              <a:rPr lang="en-US" dirty="0" err="1"/>
              <a:t>particulă-sondă</a:t>
            </a:r>
            <a:r>
              <a:rPr lang="en-US" dirty="0"/>
              <a:t> are,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termeni</a:t>
            </a:r>
            <a:r>
              <a:rPr lang="en-US" dirty="0"/>
              <a:t> </a:t>
            </a:r>
            <a:r>
              <a:rPr lang="en-US" dirty="0" err="1"/>
              <a:t>relativi</a:t>
            </a:r>
            <a:r>
              <a:rPr lang="en-US" dirty="0"/>
              <a:t>, un </a:t>
            </a:r>
            <a:r>
              <a:rPr lang="en-US" dirty="0" err="1"/>
              <a:t>efect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măsurate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50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01257-F05B-970A-2C8D-F499B5FB77AD}"/>
              </a:ext>
            </a:extLst>
          </p:cNvPr>
          <p:cNvSpPr txBox="1"/>
          <p:nvPr/>
        </p:nvSpPr>
        <p:spPr>
          <a:xfrm>
            <a:off x="299803" y="578081"/>
            <a:ext cx="1137753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recunoscut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adesea</a:t>
            </a:r>
            <a:r>
              <a:rPr lang="en-US" dirty="0"/>
              <a:t>,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cel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evaluată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a </a:t>
            </a:r>
            <a:r>
              <a:rPr lang="en-US" dirty="0" err="1"/>
              <a:t>proprietății</a:t>
            </a:r>
            <a:r>
              <a:rPr lang="en-US" dirty="0"/>
              <a:t> sale </a:t>
            </a:r>
            <a:r>
              <a:rPr lang="en-US" dirty="0" err="1"/>
              <a:t>funcționale</a:t>
            </a:r>
            <a:r>
              <a:rPr lang="en-US" dirty="0"/>
              <a:t> </a:t>
            </a:r>
            <a:r>
              <a:rPr lang="en-US" dirty="0" err="1"/>
              <a:t>dorite</a:t>
            </a:r>
            <a:r>
              <a:rPr lang="en-US" dirty="0"/>
              <a:t> (</a:t>
            </a:r>
            <a:r>
              <a:rPr lang="en-US" dirty="0" err="1"/>
              <a:t>rezistența</a:t>
            </a:r>
            <a:r>
              <a:rPr lang="en-US" dirty="0"/>
              <a:t> la </a:t>
            </a:r>
            <a:r>
              <a:rPr lang="en-US" dirty="0" err="1"/>
              <a:t>uzură</a:t>
            </a:r>
            <a:r>
              <a:rPr lang="en-US" dirty="0"/>
              <a:t>, </a:t>
            </a:r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frecare</a:t>
            </a:r>
            <a:r>
              <a:rPr lang="en-US" dirty="0"/>
              <a:t>).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s-a ales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domeniului</a:t>
            </a:r>
            <a:r>
              <a:rPr lang="en-US" dirty="0"/>
              <a:t> de </a:t>
            </a:r>
            <a:r>
              <a:rPr lang="en-US" dirty="0" err="1"/>
              <a:t>aplicare</a:t>
            </a:r>
            <a:r>
              <a:rPr lang="en-US" dirty="0"/>
              <a:t> al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secțiuni</a:t>
            </a:r>
            <a:r>
              <a:rPr lang="en-US" dirty="0"/>
              <a:t> la </a:t>
            </a:r>
            <a:r>
              <a:rPr lang="en-US" dirty="0" err="1"/>
              <a:t>caracterizarea</a:t>
            </a:r>
            <a:r>
              <a:rPr lang="en-US" dirty="0"/>
              <a:t> </a:t>
            </a:r>
            <a:r>
              <a:rPr lang="en-US" dirty="0" err="1"/>
              <a:t>dimensională</a:t>
            </a:r>
            <a:r>
              <a:rPr lang="en-US" dirty="0"/>
              <a:t> (a </a:t>
            </a:r>
            <a:r>
              <a:rPr lang="en-US" dirty="0" err="1"/>
              <a:t>grosimii</a:t>
            </a:r>
            <a:r>
              <a:rPr lang="en-US" dirty="0"/>
              <a:t>).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măsurătorile</a:t>
            </a:r>
            <a:r>
              <a:rPr lang="en-US" dirty="0"/>
              <a:t> de </a:t>
            </a:r>
            <a:r>
              <a:rPr lang="en-US" dirty="0" err="1"/>
              <a:t>grosime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general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 de </a:t>
            </a:r>
            <a:r>
              <a:rPr lang="en-US" dirty="0" err="1"/>
              <a:t>instrumente</a:t>
            </a:r>
            <a:r>
              <a:rPr lang="en-US" dirty="0"/>
              <a:t>: </a:t>
            </a:r>
            <a:r>
              <a:rPr lang="en-US" dirty="0" err="1"/>
              <a:t>imagistice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non-</a:t>
            </a:r>
            <a:r>
              <a:rPr lang="en-US" dirty="0" err="1"/>
              <a:t>imagistice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tehnicilor</a:t>
            </a:r>
            <a:r>
              <a:rPr lang="en-US" dirty="0"/>
              <a:t> de </a:t>
            </a:r>
            <a:r>
              <a:rPr lang="en-US" dirty="0" err="1"/>
              <a:t>imagistică</a:t>
            </a:r>
            <a:r>
              <a:rPr lang="en-US" dirty="0"/>
              <a:t>, </a:t>
            </a:r>
            <a:r>
              <a:rPr lang="en-US" dirty="0" err="1"/>
              <a:t>dimensiunile</a:t>
            </a:r>
            <a:r>
              <a:rPr lang="en-US" dirty="0"/>
              <a:t> pot fi </a:t>
            </a:r>
            <a:r>
              <a:rPr lang="en-US" dirty="0" err="1"/>
              <a:t>obținute</a:t>
            </a:r>
            <a:r>
              <a:rPr lang="en-US" dirty="0"/>
              <a:t> direct din imagine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distanței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marcajele</a:t>
            </a:r>
            <a:r>
              <a:rPr lang="en-US" dirty="0"/>
              <a:t> de pe imagine,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compararea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distanțe</a:t>
            </a:r>
            <a:r>
              <a:rPr lang="en-US" dirty="0"/>
              <a:t> cu </a:t>
            </a:r>
            <a:r>
              <a:rPr lang="en-US" dirty="0" err="1"/>
              <a:t>scara</a:t>
            </a:r>
            <a:r>
              <a:rPr lang="en-US" dirty="0"/>
              <a:t> </a:t>
            </a:r>
            <a:r>
              <a:rPr lang="en-US" dirty="0" err="1"/>
              <a:t>imaginii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investigațiilor</a:t>
            </a:r>
            <a:r>
              <a:rPr lang="en-US" dirty="0"/>
              <a:t> pe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, </a:t>
            </a:r>
            <a:r>
              <a:rPr lang="en-US" dirty="0" err="1"/>
              <a:t>scara</a:t>
            </a:r>
            <a:r>
              <a:rPr lang="en-US" dirty="0"/>
              <a:t> </a:t>
            </a:r>
            <a:r>
              <a:rPr lang="en-US" dirty="0" err="1"/>
              <a:t>imaginii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calibrată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distanței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a </a:t>
            </a:r>
            <a:r>
              <a:rPr lang="en-US" dirty="0" err="1"/>
              <a:t>rețelei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 </a:t>
            </a:r>
            <a:r>
              <a:rPr lang="en-US" dirty="0" err="1"/>
              <a:t>substratului</a:t>
            </a:r>
            <a:r>
              <a:rPr lang="en-US" dirty="0"/>
              <a:t> ca o </a:t>
            </a:r>
            <a:r>
              <a:rPr lang="en-US" dirty="0" err="1"/>
              <a:t>scală</a:t>
            </a:r>
            <a:r>
              <a:rPr lang="en-US" dirty="0"/>
              <a:t> de </a:t>
            </a:r>
            <a:r>
              <a:rPr lang="en-US" dirty="0" err="1"/>
              <a:t>lungime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încorporată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tehnicile</a:t>
            </a:r>
            <a:r>
              <a:rPr lang="en-US" dirty="0"/>
              <a:t> non-</a:t>
            </a:r>
            <a:r>
              <a:rPr lang="en-US" dirty="0" err="1"/>
              <a:t>imagistice</a:t>
            </a:r>
            <a:r>
              <a:rPr lang="en-US" dirty="0"/>
              <a:t>, se </a:t>
            </a:r>
            <a:r>
              <a:rPr lang="en-US" dirty="0" err="1"/>
              <a:t>consideră</a:t>
            </a:r>
            <a:r>
              <a:rPr lang="en-US" dirty="0"/>
              <a:t> de </a:t>
            </a:r>
            <a:r>
              <a:rPr lang="en-US" dirty="0" err="1"/>
              <a:t>obicei</a:t>
            </a:r>
            <a:r>
              <a:rPr lang="en-US" dirty="0"/>
              <a:t> un model </a:t>
            </a:r>
            <a:r>
              <a:rPr lang="en-US" dirty="0" err="1"/>
              <a:t>matematic</a:t>
            </a:r>
            <a:r>
              <a:rPr lang="en-US" dirty="0"/>
              <a:t> al </a:t>
            </a:r>
            <a:r>
              <a:rPr lang="en-US" dirty="0" err="1"/>
              <a:t>straturilor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reprezenta</a:t>
            </a:r>
            <a:r>
              <a:rPr lang="en-US" dirty="0"/>
              <a:t> </a:t>
            </a:r>
            <a:r>
              <a:rPr lang="en-US" dirty="0" err="1"/>
              <a:t>straturile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ale </a:t>
            </a:r>
            <a:r>
              <a:rPr lang="en-US" dirty="0" err="1"/>
              <a:t>peliculei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.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matematice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esență</a:t>
            </a:r>
            <a:r>
              <a:rPr lang="en-US" dirty="0"/>
              <a:t>, un set de </a:t>
            </a:r>
            <a:r>
              <a:rPr lang="en-US" dirty="0" err="1"/>
              <a:t>ecuații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reprezenta</a:t>
            </a:r>
            <a:r>
              <a:rPr lang="en-US" dirty="0"/>
              <a:t> </a:t>
            </a:r>
            <a:r>
              <a:rPr lang="en-US" dirty="0" err="1"/>
              <a:t>stratul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</a:t>
            </a:r>
            <a:r>
              <a:rPr lang="en-US" dirty="0" err="1"/>
              <a:t>corespunzător</a:t>
            </a:r>
            <a:r>
              <a:rPr lang="en-US" dirty="0"/>
              <a:t>. </a:t>
            </a:r>
            <a:r>
              <a:rPr lang="en-US" dirty="0" err="1"/>
              <a:t>Dimensiunile</a:t>
            </a:r>
            <a:r>
              <a:rPr lang="en-US" dirty="0"/>
              <a:t> sunt </a:t>
            </a:r>
            <a:r>
              <a:rPr lang="en-US" dirty="0" err="1"/>
              <a:t>obținute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variarea</a:t>
            </a:r>
            <a:r>
              <a:rPr lang="en-US" dirty="0"/>
              <a:t> </a:t>
            </a:r>
            <a:r>
              <a:rPr lang="en-US" dirty="0" err="1"/>
              <a:t>parametrilor</a:t>
            </a:r>
            <a:r>
              <a:rPr lang="en-US" dirty="0"/>
              <a:t> </a:t>
            </a:r>
            <a:r>
              <a:rPr lang="en-US" dirty="0" err="1"/>
              <a:t>matematici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o </a:t>
            </a:r>
            <a:r>
              <a:rPr lang="en-US" dirty="0" err="1"/>
              <a:t>procedură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potrivire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 </a:t>
            </a:r>
            <a:r>
              <a:rPr lang="en-US" dirty="0" err="1"/>
              <a:t>experimentale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calculate. </a:t>
            </a:r>
          </a:p>
          <a:p>
            <a:r>
              <a:rPr lang="en-US" dirty="0"/>
              <a:t>O </a:t>
            </a:r>
            <a:r>
              <a:rPr lang="en-US" dirty="0" err="1"/>
              <a:t>excepție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reflectometria</a:t>
            </a:r>
            <a:r>
              <a:rPr lang="en-US" dirty="0"/>
              <a:t> cu raze X (XRR). Cu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metodă</a:t>
            </a:r>
            <a:r>
              <a:rPr lang="en-US" dirty="0"/>
              <a:t>,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obținută</a:t>
            </a:r>
            <a:r>
              <a:rPr lang="en-US" dirty="0"/>
              <a:t> direct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cu 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periodice</a:t>
            </a:r>
            <a:r>
              <a:rPr lang="en-US" dirty="0"/>
              <a:t> </a:t>
            </a:r>
            <a:r>
              <a:rPr lang="en-US" dirty="0" err="1"/>
              <a:t>multistrat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cu 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,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absolută</a:t>
            </a:r>
            <a:r>
              <a:rPr lang="en-US" dirty="0"/>
              <a:t> a </a:t>
            </a:r>
            <a:r>
              <a:rPr lang="en-US" dirty="0" err="1"/>
              <a:t>stratului</a:t>
            </a:r>
            <a:r>
              <a:rPr lang="en-US" dirty="0"/>
              <a:t> se </a:t>
            </a:r>
            <a:r>
              <a:rPr lang="en-US" dirty="0" err="1"/>
              <a:t>găsește</a:t>
            </a:r>
            <a:r>
              <a:rPr lang="en-US" dirty="0"/>
              <a:t> direct din </a:t>
            </a:r>
            <a:r>
              <a:rPr lang="en-US" dirty="0" err="1"/>
              <a:t>parametrii</a:t>
            </a:r>
            <a:r>
              <a:rPr lang="en-US" dirty="0"/>
              <a:t> </a:t>
            </a:r>
            <a:r>
              <a:rPr lang="en-US" dirty="0" err="1"/>
              <a:t>măsurați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unghiul</a:t>
            </a:r>
            <a:r>
              <a:rPr lang="en-US" dirty="0"/>
              <a:t> de </a:t>
            </a:r>
            <a:r>
              <a:rPr lang="en-US" dirty="0" err="1"/>
              <a:t>reflexie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ecuații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. Mai </a:t>
            </a:r>
            <a:r>
              <a:rPr lang="en-US" dirty="0" err="1"/>
              <a:t>mult</a:t>
            </a:r>
            <a:r>
              <a:rPr lang="en-US" dirty="0"/>
              <a:t>,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funcției</a:t>
            </a:r>
            <a:r>
              <a:rPr lang="en-US" dirty="0"/>
              <a:t> de </a:t>
            </a:r>
            <a:r>
              <a:rPr lang="en-US" dirty="0" err="1"/>
              <a:t>autocorelație</a:t>
            </a:r>
            <a:r>
              <a:rPr lang="en-US" dirty="0"/>
              <a:t> (</a:t>
            </a:r>
            <a:r>
              <a:rPr lang="en-US" dirty="0" err="1"/>
              <a:t>extrasă</a:t>
            </a:r>
            <a:r>
              <a:rPr lang="en-US" dirty="0"/>
              <a:t> din </a:t>
            </a:r>
            <a:r>
              <a:rPr lang="en-US" dirty="0" err="1"/>
              <a:t>derivata</a:t>
            </a:r>
            <a:r>
              <a:rPr lang="en-US" dirty="0"/>
              <a:t> </a:t>
            </a:r>
            <a:r>
              <a:rPr lang="en-US" dirty="0" err="1"/>
              <a:t>profilurilor</a:t>
            </a:r>
            <a:r>
              <a:rPr lang="en-US" dirty="0"/>
              <a:t> de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obținute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transformată</a:t>
            </a:r>
            <a:r>
              <a:rPr lang="en-US" dirty="0"/>
              <a:t> Fourier)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oferi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utile ale </a:t>
            </a:r>
            <a:r>
              <a:rPr lang="en-US" dirty="0" err="1"/>
              <a:t>grosimii</a:t>
            </a:r>
            <a:r>
              <a:rPr lang="en-US" dirty="0"/>
              <a:t> </a:t>
            </a:r>
            <a:r>
              <a:rPr lang="en-US" dirty="0" err="1"/>
              <a:t>straturilor</a:t>
            </a:r>
            <a:r>
              <a:rPr lang="en-US" dirty="0"/>
              <a:t> din </a:t>
            </a:r>
            <a:r>
              <a:rPr lang="en-US" dirty="0" err="1"/>
              <a:t>eșantioane</a:t>
            </a:r>
            <a:r>
              <a:rPr lang="en-US" dirty="0"/>
              <a:t> care sunt </a:t>
            </a:r>
            <a:r>
              <a:rPr lang="en-US" dirty="0" err="1"/>
              <a:t>prea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simulare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simplă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abordare</a:t>
            </a:r>
            <a:r>
              <a:rPr lang="en-US" dirty="0"/>
              <a:t> de </a:t>
            </a:r>
            <a:r>
              <a:rPr lang="en-US" dirty="0" err="1"/>
              <a:t>ajustare</a:t>
            </a:r>
            <a:r>
              <a:rPr lang="en-US" dirty="0"/>
              <a:t>. O </a:t>
            </a:r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a </a:t>
            </a:r>
            <a:r>
              <a:rPr lang="en-US" dirty="0" err="1"/>
              <a:t>metodelor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selectate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Tabelul</a:t>
            </a:r>
            <a:r>
              <a:rPr lang="en-US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1297932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852F4-F1EF-37B8-9D9F-BFBA70788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Caracteristicile de bază ale particulelor relevante pentru mediu, sănătate și siguranță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FA7C4-006E-89CD-6FCA-5C93738580AF}"/>
              </a:ext>
            </a:extLst>
          </p:cNvPr>
          <p:cNvSpPr txBox="1"/>
          <p:nvPr/>
        </p:nvSpPr>
        <p:spPr>
          <a:xfrm>
            <a:off x="822742" y="1561292"/>
            <a:ext cx="11073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Lucrările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metodologia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 a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,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siguranței</a:t>
            </a:r>
            <a:r>
              <a:rPr lang="en-US" dirty="0"/>
              <a:t> (EHS) au </a:t>
            </a:r>
            <a:r>
              <a:rPr lang="en-US" dirty="0" err="1"/>
              <a:t>dus</a:t>
            </a:r>
            <a:r>
              <a:rPr lang="en-US" dirty="0"/>
              <a:t> la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rapoarte</a:t>
            </a:r>
            <a:r>
              <a:rPr lang="en-US" dirty="0"/>
              <a:t> de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atentă</a:t>
            </a:r>
            <a:r>
              <a:rPr lang="en-US" dirty="0"/>
              <a:t> 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caracteristici</a:t>
            </a:r>
            <a:r>
              <a:rPr lang="en-US" dirty="0"/>
              <a:t> ale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toxicologie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Proprietățile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ale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 (</a:t>
            </a:r>
            <a:r>
              <a:rPr lang="en-US" dirty="0" err="1"/>
              <a:t>populații</a:t>
            </a:r>
            <a:r>
              <a:rPr lang="en-US" dirty="0"/>
              <a:t>) care, conform </a:t>
            </a:r>
            <a:r>
              <a:rPr lang="en-US" dirty="0" err="1"/>
              <a:t>grupului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relevant al ISO/TC 229,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caracterizate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descrie</a:t>
            </a:r>
            <a:r>
              <a:rPr lang="en-US" dirty="0"/>
              <a:t> </a:t>
            </a:r>
            <a:r>
              <a:rPr lang="en-US" dirty="0" err="1"/>
              <a:t>nanoparticulele</a:t>
            </a:r>
            <a:r>
              <a:rPr lang="en-US" dirty="0"/>
              <a:t> (</a:t>
            </a:r>
            <a:r>
              <a:rPr lang="en-US" dirty="0" err="1"/>
              <a:t>populația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, eventual, a </a:t>
            </a:r>
            <a:r>
              <a:rPr lang="en-US" dirty="0" err="1"/>
              <a:t>prezice</a:t>
            </a:r>
            <a:r>
              <a:rPr lang="en-US" dirty="0"/>
              <a:t> </a:t>
            </a:r>
            <a:r>
              <a:rPr lang="en-US" dirty="0" err="1"/>
              <a:t>comportamentul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studiu</a:t>
            </a:r>
            <a:r>
              <a:rPr lang="en-US" dirty="0"/>
              <a:t> EHS, sunt </a:t>
            </a:r>
            <a:r>
              <a:rPr lang="en-US" dirty="0" err="1"/>
              <a:t>dimensiunea</a:t>
            </a:r>
            <a:r>
              <a:rPr lang="en-US" dirty="0"/>
              <a:t>/</a:t>
            </a:r>
            <a:r>
              <a:rPr lang="en-US" dirty="0" err="1"/>
              <a:t>distribuția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, </a:t>
            </a:r>
            <a:r>
              <a:rPr lang="en-US" dirty="0" err="1"/>
              <a:t>starea</a:t>
            </a:r>
            <a:r>
              <a:rPr lang="en-US" dirty="0"/>
              <a:t> de </a:t>
            </a:r>
            <a:r>
              <a:rPr lang="en-US" dirty="0" err="1"/>
              <a:t>aglomerare</a:t>
            </a:r>
            <a:r>
              <a:rPr lang="en-US" dirty="0"/>
              <a:t>/</a:t>
            </a:r>
            <a:r>
              <a:rPr lang="en-US" dirty="0" err="1"/>
              <a:t>agregare</a:t>
            </a:r>
            <a:r>
              <a:rPr lang="en-US" dirty="0"/>
              <a:t>, forma,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, </a:t>
            </a:r>
            <a:r>
              <a:rPr lang="en-US" dirty="0" err="1"/>
              <a:t>compoziția</a:t>
            </a:r>
            <a:r>
              <a:rPr lang="en-US" dirty="0"/>
              <a:t>, </a:t>
            </a:r>
            <a:r>
              <a:rPr lang="en-US" dirty="0" err="1"/>
              <a:t>chimia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, sarcina </a:t>
            </a:r>
            <a:r>
              <a:rPr lang="en-US" dirty="0" err="1"/>
              <a:t>suprafeței</a:t>
            </a:r>
            <a:r>
              <a:rPr lang="en-US" dirty="0"/>
              <a:t>, </a:t>
            </a:r>
            <a:r>
              <a:rPr lang="en-US" dirty="0" err="1"/>
              <a:t>solubilitatea</a:t>
            </a:r>
            <a:r>
              <a:rPr lang="en-US" dirty="0"/>
              <a:t>, </a:t>
            </a:r>
            <a:r>
              <a:rPr lang="en-US" dirty="0" err="1"/>
              <a:t>dispersabilitatea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ISO/TC 229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propune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ofere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 de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proprietăților</a:t>
            </a:r>
            <a:r>
              <a:rPr lang="en-US" dirty="0"/>
              <a:t> enumerate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limitări</a:t>
            </a:r>
            <a:r>
              <a:rPr lang="en-US" dirty="0"/>
              <a:t> ale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. </a:t>
            </a:r>
          </a:p>
          <a:p>
            <a:r>
              <a:rPr lang="en-US" dirty="0"/>
              <a:t>Un </a:t>
            </a:r>
            <a:r>
              <a:rPr lang="en-US" dirty="0" err="1"/>
              <a:t>mesaj</a:t>
            </a:r>
            <a:r>
              <a:rPr lang="en-US" dirty="0"/>
              <a:t> important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ale </a:t>
            </a:r>
            <a:r>
              <a:rPr lang="en-US" dirty="0" err="1"/>
              <a:t>nanoparticulelor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pot fi </a:t>
            </a:r>
            <a:r>
              <a:rPr lang="en-US" dirty="0" err="1"/>
              <a:t>imaginate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metodele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sunt </a:t>
            </a:r>
            <a:r>
              <a:rPr lang="en-US" dirty="0" err="1"/>
              <a:t>practicate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mod </a:t>
            </a:r>
            <a:r>
              <a:rPr lang="en-US" dirty="0" err="1"/>
              <a:t>fiabil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metrologic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duce la </a:t>
            </a:r>
            <a:r>
              <a:rPr lang="en-US" dirty="0" err="1"/>
              <a:t>rezultate</a:t>
            </a:r>
            <a:r>
              <a:rPr lang="en-US" dirty="0"/>
              <a:t> ale </a:t>
            </a:r>
            <a:r>
              <a:rPr lang="en-US" dirty="0" err="1"/>
              <a:t>măsurătorilor</a:t>
            </a:r>
            <a:r>
              <a:rPr lang="en-US" dirty="0"/>
              <a:t> </a:t>
            </a:r>
            <a:r>
              <a:rPr lang="en-US" dirty="0" err="1"/>
              <a:t>trasabile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încertitudine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semnificativă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064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A005CE-CFB6-26A3-67D4-FB3A87842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Proprietăți suplimentare de bază și funcționale ale particulelor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7924D-0136-A3D3-6B4D-64B137A4170D}"/>
              </a:ext>
            </a:extLst>
          </p:cNvPr>
          <p:cNvSpPr txBox="1"/>
          <p:nvPr/>
        </p:nvSpPr>
        <p:spPr>
          <a:xfrm>
            <a:off x="573374" y="1422792"/>
            <a:ext cx="109840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surprinzător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caracteristicile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ale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menționate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sus sunt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 ale </a:t>
            </a:r>
            <a:r>
              <a:rPr lang="en-US" dirty="0" err="1"/>
              <a:t>nanoparticulelor</a:t>
            </a:r>
            <a:r>
              <a:rPr lang="en-US" dirty="0"/>
              <a:t>.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fizico-chimice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suplimentare</a:t>
            </a:r>
            <a:r>
              <a:rPr lang="en-US" dirty="0"/>
              <a:t> ale </a:t>
            </a:r>
            <a:r>
              <a:rPr lang="en-US" dirty="0" err="1"/>
              <a:t>particulelor</a:t>
            </a:r>
            <a:r>
              <a:rPr lang="en-US" dirty="0"/>
              <a:t> sunt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scopuri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 </a:t>
            </a:r>
          </a:p>
          <a:p>
            <a:r>
              <a:rPr lang="en-US" dirty="0"/>
              <a:t>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indicele</a:t>
            </a:r>
            <a:r>
              <a:rPr lang="en-US" dirty="0"/>
              <a:t> de </a:t>
            </a:r>
            <a:r>
              <a:rPr lang="en-US" dirty="0" err="1"/>
              <a:t>refracție</a:t>
            </a:r>
            <a:r>
              <a:rPr lang="en-US" dirty="0"/>
              <a:t> al </a:t>
            </a:r>
            <a:r>
              <a:rPr lang="en-US" dirty="0" err="1"/>
              <a:t>particulelor</a:t>
            </a:r>
            <a:r>
              <a:rPr lang="en-US" dirty="0"/>
              <a:t> sunt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calcula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din </a:t>
            </a:r>
            <a:r>
              <a:rPr lang="en-US" dirty="0" err="1"/>
              <a:t>măsurători</a:t>
            </a:r>
            <a:r>
              <a:rPr lang="en-US" dirty="0"/>
              <a:t> de </a:t>
            </a:r>
            <a:r>
              <a:rPr lang="en-US" dirty="0" err="1"/>
              <a:t>sedimentare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</a:t>
            </a:r>
            <a:r>
              <a:rPr lang="en-US" dirty="0" err="1"/>
              <a:t>împrăștiere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, </a:t>
            </a:r>
            <a:r>
              <a:rPr lang="en-US" dirty="0" err="1"/>
              <a:t>respectiv</a:t>
            </a:r>
            <a:r>
              <a:rPr lang="en-US" dirty="0"/>
              <a:t>. </a:t>
            </a:r>
          </a:p>
          <a:p>
            <a:r>
              <a:rPr lang="en-US" dirty="0"/>
              <a:t>De </a:t>
            </a:r>
            <a:r>
              <a:rPr lang="en-US" dirty="0" err="1"/>
              <a:t>fapt</a:t>
            </a:r>
            <a:r>
              <a:rPr lang="en-US" dirty="0"/>
              <a:t>, </a:t>
            </a:r>
            <a:r>
              <a:rPr lang="en-US" dirty="0" err="1"/>
              <a:t>obținerea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fiabile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sine o </a:t>
            </a:r>
            <a:r>
              <a:rPr lang="en-US" dirty="0" err="1"/>
              <a:t>provocare</a:t>
            </a:r>
            <a:r>
              <a:rPr lang="en-US" dirty="0"/>
              <a:t> </a:t>
            </a:r>
            <a:r>
              <a:rPr lang="en-US" dirty="0" err="1"/>
              <a:t>metrologică</a:t>
            </a:r>
            <a:r>
              <a:rPr lang="en-US" dirty="0"/>
              <a:t>. </a:t>
            </a:r>
            <a:r>
              <a:rPr lang="en-US" dirty="0" err="1"/>
              <a:t>Foarte</a:t>
            </a:r>
            <a:r>
              <a:rPr lang="en-US" dirty="0"/>
              <a:t> des,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ale </a:t>
            </a:r>
            <a:r>
              <a:rPr lang="en-US" dirty="0" err="1"/>
              <a:t>nanoparticulelor</a:t>
            </a:r>
            <a:r>
              <a:rPr lang="en-US" dirty="0"/>
              <a:t> sunt </a:t>
            </a:r>
            <a:r>
              <a:rPr lang="en-US" dirty="0" err="1"/>
              <a:t>preluate</a:t>
            </a:r>
            <a:r>
              <a:rPr lang="en-US" dirty="0"/>
              <a:t> din </a:t>
            </a:r>
            <a:r>
              <a:rPr lang="en-US" dirty="0" err="1"/>
              <a:t>literatura</a:t>
            </a:r>
            <a:r>
              <a:rPr lang="en-US" dirty="0"/>
              <a:t> de </a:t>
            </a:r>
            <a:r>
              <a:rPr lang="en-US" dirty="0" err="1"/>
              <a:t>specialitate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proprietăților</a:t>
            </a:r>
            <a:r>
              <a:rPr lang="en-US" dirty="0"/>
              <a:t> sunt date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vrac</a:t>
            </a:r>
            <a:r>
              <a:rPr lang="en-US" dirty="0"/>
              <a:t> cu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compoziție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ca </a:t>
            </a:r>
            <a:r>
              <a:rPr lang="en-US" dirty="0" err="1"/>
              <a:t>nanoparticulele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, </a:t>
            </a:r>
            <a:r>
              <a:rPr lang="en-US" dirty="0" err="1"/>
              <a:t>inginerii</a:t>
            </a:r>
            <a:r>
              <a:rPr lang="en-US" dirty="0"/>
              <a:t> </a:t>
            </a:r>
            <a:r>
              <a:rPr lang="en-US" dirty="0" err="1"/>
              <a:t>doresc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exploateze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care apar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sunt </a:t>
            </a:r>
            <a:r>
              <a:rPr lang="en-US" dirty="0" err="1"/>
              <a:t>reduse</a:t>
            </a:r>
            <a:r>
              <a:rPr lang="en-US" dirty="0"/>
              <a:t> la </a:t>
            </a:r>
            <a:r>
              <a:rPr lang="en-US" dirty="0" err="1"/>
              <a:t>nanometri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duc</a:t>
            </a:r>
            <a:r>
              <a:rPr lang="en-US" dirty="0"/>
              <a:t> la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oportunități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, </a:t>
            </a:r>
            <a:r>
              <a:rPr lang="en-US" dirty="0" err="1"/>
              <a:t>optice</a:t>
            </a:r>
            <a:r>
              <a:rPr lang="en-US" dirty="0"/>
              <a:t>, </a:t>
            </a:r>
            <a:r>
              <a:rPr lang="en-US" dirty="0" err="1"/>
              <a:t>biologice</a:t>
            </a:r>
            <a:r>
              <a:rPr lang="en-US" dirty="0"/>
              <a:t>, </a:t>
            </a:r>
            <a:r>
              <a:rPr lang="en-US" dirty="0" err="1"/>
              <a:t>mecanice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 Prin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necesitate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caracterizeze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cu </a:t>
            </a:r>
            <a:r>
              <a:rPr lang="en-US" dirty="0" err="1"/>
              <a:t>precizie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științifice</a:t>
            </a:r>
            <a:r>
              <a:rPr lang="en-US" dirty="0"/>
              <a:t> </a:t>
            </a:r>
            <a:r>
              <a:rPr lang="en-US" dirty="0" err="1"/>
              <a:t>fiabile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385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C606F-B5E5-E51D-BC70-80F314423D4F}"/>
              </a:ext>
            </a:extLst>
          </p:cNvPr>
          <p:cNvSpPr txBox="1"/>
          <p:nvPr/>
        </p:nvSpPr>
        <p:spPr>
          <a:xfrm>
            <a:off x="323528" y="1489928"/>
            <a:ext cx="113837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plus,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metrologic</a:t>
            </a:r>
            <a:r>
              <a:rPr lang="en-US" dirty="0"/>
              <a:t>, se pot </a:t>
            </a:r>
            <a:r>
              <a:rPr lang="en-US" dirty="0" err="1"/>
              <a:t>deschide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ferestre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caracterizarea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intervalul</a:t>
            </a:r>
            <a:r>
              <a:rPr lang="en-US" dirty="0"/>
              <a:t> de </a:t>
            </a:r>
            <a:r>
              <a:rPr lang="en-US" dirty="0" err="1"/>
              <a:t>bandă</a:t>
            </a:r>
            <a:r>
              <a:rPr lang="en-US" dirty="0"/>
              <a:t> al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odată</a:t>
            </a:r>
            <a:r>
              <a:rPr lang="en-US" dirty="0"/>
              <a:t> cu </a:t>
            </a:r>
            <a:r>
              <a:rPr lang="en-US" dirty="0" err="1"/>
              <a:t>scăderea</a:t>
            </a:r>
            <a:r>
              <a:rPr lang="en-US" dirty="0"/>
              <a:t>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nanometric, </a:t>
            </a:r>
            <a:r>
              <a:rPr lang="en-US" dirty="0" err="1"/>
              <a:t>rezultând</a:t>
            </a:r>
            <a:r>
              <a:rPr lang="en-US" dirty="0"/>
              <a:t> o </a:t>
            </a:r>
            <a:r>
              <a:rPr lang="en-US" dirty="0" err="1"/>
              <a:t>schimbare</a:t>
            </a:r>
            <a:r>
              <a:rPr lang="en-US" dirty="0"/>
              <a:t> a </a:t>
            </a:r>
            <a:r>
              <a:rPr lang="en-US" dirty="0" err="1"/>
              <a:t>spectrului</a:t>
            </a:r>
            <a:r>
              <a:rPr lang="en-US" dirty="0"/>
              <a:t> de </a:t>
            </a:r>
            <a:r>
              <a:rPr lang="en-US" dirty="0" err="1"/>
              <a:t>luminescență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Un nou standard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stabilit</a:t>
            </a:r>
            <a:r>
              <a:rPr lang="en-US" dirty="0"/>
              <a:t> </a:t>
            </a:r>
            <a:r>
              <a:rPr lang="en-US" dirty="0" err="1"/>
              <a:t>utilizând</a:t>
            </a:r>
            <a:r>
              <a:rPr lang="en-US" dirty="0"/>
              <a:t> </a:t>
            </a:r>
            <a:r>
              <a:rPr lang="en-US" dirty="0" err="1"/>
              <a:t>culoarea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. </a:t>
            </a:r>
          </a:p>
          <a:p>
            <a:r>
              <a:rPr lang="en-US" dirty="0"/>
              <a:t>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similară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estimarea</a:t>
            </a:r>
            <a:r>
              <a:rPr lang="en-US" dirty="0"/>
              <a:t>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spectroscopie</a:t>
            </a:r>
            <a:r>
              <a:rPr lang="en-US" dirty="0"/>
              <a:t> Raman,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Raman </a:t>
            </a:r>
            <a:r>
              <a:rPr lang="en-US" dirty="0" err="1"/>
              <a:t>caracteristic</a:t>
            </a:r>
            <a:r>
              <a:rPr lang="en-US" dirty="0"/>
              <a:t> </a:t>
            </a:r>
            <a:r>
              <a:rPr lang="en-US" dirty="0" err="1"/>
              <a:t>prezintă</a:t>
            </a:r>
            <a:r>
              <a:rPr lang="en-US" dirty="0"/>
              <a:t> </a:t>
            </a:r>
            <a:r>
              <a:rPr lang="en-US" dirty="0" err="1"/>
              <a:t>variații</a:t>
            </a:r>
            <a:r>
              <a:rPr lang="en-US" dirty="0"/>
              <a:t> </a:t>
            </a:r>
            <a:r>
              <a:rPr lang="en-US" dirty="0" err="1"/>
              <a:t>măsurabile</a:t>
            </a:r>
            <a:r>
              <a:rPr lang="en-US" dirty="0"/>
              <a:t> </a:t>
            </a:r>
            <a:r>
              <a:rPr lang="en-US" dirty="0" err="1"/>
              <a:t>datorate</a:t>
            </a:r>
            <a:r>
              <a:rPr lang="en-US" dirty="0"/>
              <a:t> </a:t>
            </a:r>
            <a:r>
              <a:rPr lang="en-US" dirty="0" err="1"/>
              <a:t>confinării</a:t>
            </a:r>
            <a:r>
              <a:rPr lang="en-US" dirty="0"/>
              <a:t> </a:t>
            </a:r>
            <a:r>
              <a:rPr lang="en-US" dirty="0" err="1"/>
              <a:t>fononilor</a:t>
            </a:r>
            <a:r>
              <a:rPr lang="en-US" dirty="0"/>
              <a:t> la </a:t>
            </a:r>
            <a:r>
              <a:rPr lang="en-US" dirty="0" err="1"/>
              <a:t>nanoscară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dimensionii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care apar la </a:t>
            </a:r>
            <a:r>
              <a:rPr lang="en-US" dirty="0" err="1"/>
              <a:t>nanoscară</a:t>
            </a:r>
            <a:r>
              <a:rPr lang="en-US" dirty="0"/>
              <a:t> sunt </a:t>
            </a:r>
            <a:r>
              <a:rPr lang="en-US" dirty="0" err="1"/>
              <a:t>culoarea</a:t>
            </a:r>
            <a:r>
              <a:rPr lang="en-US" dirty="0"/>
              <a:t>, </a:t>
            </a:r>
            <a:r>
              <a:rPr lang="en-US" dirty="0" err="1"/>
              <a:t>difuzia</a:t>
            </a:r>
            <a:r>
              <a:rPr lang="en-US" dirty="0"/>
              <a:t> </a:t>
            </a:r>
            <a:r>
              <a:rPr lang="en-US" dirty="0" err="1"/>
              <a:t>atomică</a:t>
            </a:r>
            <a:r>
              <a:rPr lang="en-US" dirty="0"/>
              <a:t> </a:t>
            </a:r>
            <a:r>
              <a:rPr lang="en-US" dirty="0" err="1"/>
              <a:t>îmbunătățită</a:t>
            </a:r>
            <a:r>
              <a:rPr lang="en-US" dirty="0"/>
              <a:t> pe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</a:t>
            </a:r>
            <a:r>
              <a:rPr lang="en-US" dirty="0" err="1"/>
              <a:t>conductivitatea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redusă</a:t>
            </a:r>
            <a:r>
              <a:rPr lang="en-US" dirty="0"/>
              <a:t>, </a:t>
            </a:r>
            <a:r>
              <a:rPr lang="en-US" dirty="0" err="1"/>
              <a:t>tunelarea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nanoparticule</a:t>
            </a:r>
            <a:r>
              <a:rPr lang="en-US" dirty="0"/>
              <a:t>, </a:t>
            </a:r>
            <a:r>
              <a:rPr lang="en-US" dirty="0" err="1"/>
              <a:t>efectul</a:t>
            </a:r>
            <a:r>
              <a:rPr lang="en-US" dirty="0"/>
              <a:t> de </a:t>
            </a:r>
            <a:r>
              <a:rPr lang="en-US" dirty="0" err="1"/>
              <a:t>confinare</a:t>
            </a:r>
            <a:r>
              <a:rPr lang="en-US" dirty="0"/>
              <a:t> </a:t>
            </a:r>
            <a:r>
              <a:rPr lang="en-US" dirty="0" err="1"/>
              <a:t>fononică</a:t>
            </a:r>
            <a:r>
              <a:rPr lang="en-US" dirty="0"/>
              <a:t>, </a:t>
            </a:r>
            <a:r>
              <a:rPr lang="en-US" dirty="0" err="1"/>
              <a:t>modificările</a:t>
            </a:r>
            <a:r>
              <a:rPr lang="en-US" dirty="0"/>
              <a:t> </a:t>
            </a:r>
            <a:r>
              <a:rPr lang="en-US" dirty="0" err="1"/>
              <a:t>benzii</a:t>
            </a:r>
            <a:r>
              <a:rPr lang="en-US" dirty="0"/>
              <a:t> </a:t>
            </a:r>
            <a:r>
              <a:rPr lang="en-US" dirty="0" err="1"/>
              <a:t>interzise</a:t>
            </a:r>
            <a:r>
              <a:rPr lang="en-US" dirty="0"/>
              <a:t> care </a:t>
            </a:r>
            <a:r>
              <a:rPr lang="en-US" dirty="0" err="1"/>
              <a:t>duc</a:t>
            </a:r>
            <a:r>
              <a:rPr lang="en-US" dirty="0"/>
              <a:t> la </a:t>
            </a:r>
            <a:r>
              <a:rPr lang="en-US" dirty="0" err="1"/>
              <a:t>deplasări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spectrul</a:t>
            </a:r>
            <a:r>
              <a:rPr lang="en-US" dirty="0"/>
              <a:t> de </a:t>
            </a:r>
            <a:r>
              <a:rPr lang="en-US" dirty="0" err="1"/>
              <a:t>luminescență</a:t>
            </a:r>
            <a:r>
              <a:rPr lang="en-US" dirty="0"/>
              <a:t>, </a:t>
            </a:r>
            <a:r>
              <a:rPr lang="en-US" dirty="0" err="1"/>
              <a:t>efectele</a:t>
            </a:r>
            <a:r>
              <a:rPr lang="en-US" dirty="0"/>
              <a:t> de </a:t>
            </a:r>
            <a:r>
              <a:rPr lang="en-US" dirty="0" err="1"/>
              <a:t>suprafață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nanoparticulele</a:t>
            </a:r>
            <a:r>
              <a:rPr lang="en-US" dirty="0"/>
              <a:t> </a:t>
            </a:r>
            <a:r>
              <a:rPr lang="en-US" dirty="0" err="1"/>
              <a:t>magnetice</a:t>
            </a:r>
            <a:r>
              <a:rPr lang="en-US" dirty="0"/>
              <a:t>,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magnetică</a:t>
            </a:r>
            <a:r>
              <a:rPr lang="en-US" dirty="0"/>
              <a:t> </a:t>
            </a:r>
            <a:r>
              <a:rPr lang="en-US" dirty="0" err="1"/>
              <a:t>gigantică</a:t>
            </a:r>
            <a:r>
              <a:rPr lang="en-US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3723471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DEBB0A-3C0C-834E-6C0D-FDB15210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493" y="141551"/>
            <a:ext cx="11573197" cy="724247"/>
          </a:xfrm>
        </p:spPr>
        <p:txBody>
          <a:bodyPr/>
          <a:lstStyle/>
          <a:p>
            <a:r>
              <a:rPr lang="pt-B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 de caz: dimensionarea particulelor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ED055-0471-5A48-E358-6441B8418518}"/>
              </a:ext>
            </a:extLst>
          </p:cNvPr>
          <p:cNvSpPr txBox="1"/>
          <p:nvPr/>
        </p:nvSpPr>
        <p:spPr>
          <a:xfrm>
            <a:off x="380493" y="663088"/>
            <a:ext cx="10784114" cy="36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Pregătirea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contextului</a:t>
            </a:r>
            <a:r>
              <a:rPr lang="en-US" sz="1400" b="1" dirty="0">
                <a:solidFill>
                  <a:srgbClr val="FF0000"/>
                </a:solidFill>
              </a:rPr>
              <a:t>: </a:t>
            </a:r>
            <a:r>
              <a:rPr lang="en-US" sz="1400" b="1" dirty="0" err="1">
                <a:solidFill>
                  <a:srgbClr val="FF0000"/>
                </a:solidFill>
              </a:rPr>
              <a:t>problema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măsurării</a:t>
            </a:r>
            <a:endParaRPr lang="en-US" sz="1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/>
              <a:t>Un </a:t>
            </a:r>
            <a:r>
              <a:rPr lang="en-US" sz="1400" dirty="0" err="1"/>
              <a:t>producător</a:t>
            </a:r>
            <a:r>
              <a:rPr lang="en-US" sz="1400" dirty="0"/>
              <a:t> de NP </a:t>
            </a:r>
            <a:r>
              <a:rPr lang="en-US" sz="1400" dirty="0" err="1"/>
              <a:t>dorește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dezvolte</a:t>
            </a:r>
            <a:r>
              <a:rPr lang="en-US" sz="1400" dirty="0"/>
              <a:t> un nou material  </a:t>
            </a:r>
            <a:r>
              <a:rPr lang="en-US" sz="1400" dirty="0" err="1"/>
              <a:t>nanoparticulat</a:t>
            </a:r>
            <a:r>
              <a:rPr lang="en-US" sz="1400" dirty="0"/>
              <a:t> de </a:t>
            </a:r>
            <a:r>
              <a:rPr lang="en-US" sz="1400" dirty="0" err="1"/>
              <a:t>oxid</a:t>
            </a:r>
            <a:r>
              <a:rPr lang="en-US" sz="1400" dirty="0"/>
              <a:t> de </a:t>
            </a:r>
            <a:r>
              <a:rPr lang="en-US" sz="1400" dirty="0" err="1"/>
              <a:t>ceriu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lustruirea</a:t>
            </a:r>
            <a:r>
              <a:rPr lang="en-US" sz="1400" dirty="0"/>
              <a:t> </a:t>
            </a:r>
            <a:r>
              <a:rPr lang="en-US" sz="1400" dirty="0" err="1"/>
              <a:t>chimică</a:t>
            </a:r>
            <a:r>
              <a:rPr lang="en-US" sz="1400" dirty="0"/>
              <a:t> </a:t>
            </a:r>
            <a:r>
              <a:rPr lang="en-US" sz="1400" dirty="0" err="1"/>
              <a:t>mecanică</a:t>
            </a:r>
            <a:r>
              <a:rPr lang="en-US" sz="1400" dirty="0"/>
              <a:t> (CMP), de </a:t>
            </a:r>
            <a:r>
              <a:rPr lang="en-US" sz="1400" dirty="0" err="1"/>
              <a:t>exemplu</a:t>
            </a:r>
            <a:r>
              <a:rPr lang="en-US" sz="1400" dirty="0"/>
              <a:t>, a </a:t>
            </a:r>
            <a:r>
              <a:rPr lang="en-US" sz="1400" dirty="0" err="1"/>
              <a:t>straturilor</a:t>
            </a:r>
            <a:r>
              <a:rPr lang="en-US" sz="1400" dirty="0"/>
              <a:t> de SiO2 de pe </a:t>
            </a:r>
            <a:r>
              <a:rPr lang="en-US" sz="1400" dirty="0" err="1"/>
              <a:t>napolitane</a:t>
            </a:r>
            <a:r>
              <a:rPr lang="en-US" sz="1400" dirty="0"/>
              <a:t> de </a:t>
            </a:r>
            <a:r>
              <a:rPr lang="en-US" sz="1400" dirty="0" err="1"/>
              <a:t>siliciu</a:t>
            </a:r>
            <a:r>
              <a:rPr lang="en-US" sz="1400" dirty="0"/>
              <a:t>. CMP se </a:t>
            </a:r>
            <a:r>
              <a:rPr lang="en-US" sz="1400" dirty="0" err="1"/>
              <a:t>realizează</a:t>
            </a:r>
            <a:r>
              <a:rPr lang="en-US" sz="1400" dirty="0"/>
              <a:t> cu </a:t>
            </a:r>
            <a:r>
              <a:rPr lang="en-US" sz="1400" dirty="0" err="1"/>
              <a:t>suspensii</a:t>
            </a:r>
            <a:r>
              <a:rPr lang="en-US" sz="1400" dirty="0"/>
              <a:t> de </a:t>
            </a:r>
            <a:r>
              <a:rPr lang="en-US" sz="1400" dirty="0" err="1"/>
              <a:t>particule</a:t>
            </a:r>
            <a:r>
              <a:rPr lang="en-US" sz="1400" dirty="0"/>
              <a:t> fine, </a:t>
            </a:r>
            <a:r>
              <a:rPr lang="en-US" sz="1400" dirty="0" err="1"/>
              <a:t>abrazive</a:t>
            </a:r>
            <a:r>
              <a:rPr lang="en-US" sz="1400" dirty="0"/>
              <a:t>]. </a:t>
            </a:r>
            <a:r>
              <a:rPr lang="en-US" sz="1400" dirty="0" err="1"/>
              <a:t>Unitatea</a:t>
            </a:r>
            <a:r>
              <a:rPr lang="en-US" sz="1400" dirty="0"/>
              <a:t> de </a:t>
            </a:r>
            <a:r>
              <a:rPr lang="en-US" sz="1400" dirty="0" err="1"/>
              <a:t>producție</a:t>
            </a:r>
            <a:r>
              <a:rPr lang="en-US" sz="1400" dirty="0"/>
              <a:t> a </a:t>
            </a:r>
            <a:r>
              <a:rPr lang="en-US" sz="1400" dirty="0" err="1"/>
              <a:t>pulberii</a:t>
            </a:r>
            <a:r>
              <a:rPr lang="en-US" sz="1400" dirty="0"/>
              <a:t> </a:t>
            </a:r>
            <a:r>
              <a:rPr lang="en-US" sz="1400" dirty="0" err="1"/>
              <a:t>furnizează</a:t>
            </a:r>
            <a:r>
              <a:rPr lang="en-US" sz="1400" dirty="0"/>
              <a:t> </a:t>
            </a:r>
            <a:r>
              <a:rPr lang="en-US" sz="1400" dirty="0" err="1"/>
              <a:t>laboratorului</a:t>
            </a:r>
            <a:r>
              <a:rPr lang="en-US" sz="1400" dirty="0"/>
              <a:t> de </a:t>
            </a:r>
            <a:r>
              <a:rPr lang="en-US" sz="1400" dirty="0" err="1"/>
              <a:t>testare</a:t>
            </a:r>
            <a:r>
              <a:rPr lang="en-US" sz="1400" dirty="0"/>
              <a:t> o </a:t>
            </a:r>
            <a:r>
              <a:rPr lang="en-US" sz="1400" dirty="0" err="1"/>
              <a:t>serie</a:t>
            </a:r>
            <a:r>
              <a:rPr lang="en-US" sz="1400" dirty="0"/>
              <a:t> de </a:t>
            </a:r>
            <a:r>
              <a:rPr lang="en-US" sz="1400" dirty="0" err="1"/>
              <a:t>materiale</a:t>
            </a:r>
            <a:r>
              <a:rPr lang="en-US" sz="1400" dirty="0"/>
              <a:t> </a:t>
            </a:r>
            <a:r>
              <a:rPr lang="en-US" sz="1400" dirty="0" err="1"/>
              <a:t>nanopulbere</a:t>
            </a:r>
            <a:r>
              <a:rPr lang="en-US" sz="1400" dirty="0"/>
              <a:t> cu </a:t>
            </a:r>
            <a:r>
              <a:rPr lang="en-US" sz="1400" dirty="0" err="1"/>
              <a:t>suprafețe</a:t>
            </a:r>
            <a:r>
              <a:rPr lang="en-US" sz="1400" dirty="0"/>
              <a:t> </a:t>
            </a:r>
            <a:r>
              <a:rPr lang="en-US" sz="1400" dirty="0" err="1"/>
              <a:t>specifice</a:t>
            </a:r>
            <a:r>
              <a:rPr lang="en-US" sz="1400" dirty="0"/>
              <a:t> </a:t>
            </a:r>
            <a:r>
              <a:rPr lang="en-US" sz="1400" dirty="0" err="1"/>
              <a:t>diferite</a:t>
            </a:r>
            <a:r>
              <a:rPr lang="en-US" sz="1400" dirty="0"/>
              <a:t>. </a:t>
            </a:r>
            <a:r>
              <a:rPr lang="en-US" sz="1400" dirty="0" err="1"/>
              <a:t>Valorile</a:t>
            </a:r>
            <a:r>
              <a:rPr lang="en-US" sz="1400" dirty="0"/>
              <a:t> </a:t>
            </a:r>
            <a:r>
              <a:rPr lang="en-US" sz="1400" dirty="0" err="1"/>
              <a:t>suprafeței</a:t>
            </a:r>
            <a:r>
              <a:rPr lang="en-US" sz="1400" dirty="0"/>
              <a:t> </a:t>
            </a:r>
            <a:r>
              <a:rPr lang="en-US" sz="1400" dirty="0" err="1"/>
              <a:t>specifice</a:t>
            </a:r>
            <a:r>
              <a:rPr lang="en-US" sz="1400" dirty="0"/>
              <a:t> sunt </a:t>
            </a:r>
            <a:r>
              <a:rPr lang="en-US" sz="1400" dirty="0" err="1"/>
              <a:t>utilizate</a:t>
            </a:r>
            <a:r>
              <a:rPr lang="en-US" sz="1400" dirty="0"/>
              <a:t> </a:t>
            </a:r>
            <a:r>
              <a:rPr lang="en-US" sz="1400" dirty="0" err="1"/>
              <a:t>aici</a:t>
            </a:r>
            <a:r>
              <a:rPr lang="en-US" sz="1400" dirty="0"/>
              <a:t> ca o </a:t>
            </a:r>
            <a:r>
              <a:rPr lang="en-US" sz="1400" dirty="0" err="1"/>
              <a:t>primă</a:t>
            </a:r>
            <a:r>
              <a:rPr lang="en-US" sz="1400" dirty="0"/>
              <a:t> </a:t>
            </a:r>
            <a:r>
              <a:rPr lang="en-US" sz="1400" dirty="0" err="1"/>
              <a:t>indicație</a:t>
            </a:r>
            <a:r>
              <a:rPr lang="en-US" sz="1400" dirty="0"/>
              <a:t> a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. </a:t>
            </a:r>
            <a:r>
              <a:rPr lang="en-US" sz="1400" dirty="0" err="1"/>
              <a:t>Acesta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un </a:t>
            </a:r>
            <a:r>
              <a:rPr lang="en-US" sz="1400" dirty="0" err="1"/>
              <a:t>exemplu</a:t>
            </a:r>
            <a:r>
              <a:rPr lang="en-US" sz="1400" dirty="0"/>
              <a:t> </a:t>
            </a:r>
            <a:r>
              <a:rPr lang="en-US" sz="1400" dirty="0" err="1"/>
              <a:t>excelent</a:t>
            </a:r>
            <a:r>
              <a:rPr lang="en-US" sz="1400" dirty="0"/>
              <a:t> al </a:t>
            </a:r>
            <a:r>
              <a:rPr lang="en-US" sz="1400" dirty="0" err="1"/>
              <a:t>ipotezelor</a:t>
            </a:r>
            <a:r>
              <a:rPr lang="en-US" sz="1400" dirty="0"/>
              <a:t> </a:t>
            </a:r>
            <a:r>
              <a:rPr lang="en-US" sz="1400" dirty="0" err="1"/>
              <a:t>adesea</a:t>
            </a:r>
            <a:r>
              <a:rPr lang="en-US" sz="1400" dirty="0"/>
              <a:t> </a:t>
            </a:r>
            <a:r>
              <a:rPr lang="en-US" sz="1400" dirty="0" err="1"/>
              <a:t>făcute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estimarea</a:t>
            </a:r>
            <a:r>
              <a:rPr lang="en-US" sz="1400" dirty="0"/>
              <a:t> </a:t>
            </a:r>
            <a:r>
              <a:rPr lang="en-US" sz="1400" dirty="0" err="1"/>
              <a:t>dimensiunilor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: </a:t>
            </a:r>
            <a:r>
              <a:rPr lang="en-US" sz="1400" dirty="0" err="1"/>
              <a:t>suprafața</a:t>
            </a:r>
            <a:r>
              <a:rPr lang="en-US" sz="1400" dirty="0"/>
              <a:t> </a:t>
            </a:r>
            <a:r>
              <a:rPr lang="en-US" sz="1400" dirty="0" err="1"/>
              <a:t>specifică</a:t>
            </a:r>
            <a:r>
              <a:rPr lang="en-US" sz="1400" dirty="0"/>
              <a:t> </a:t>
            </a:r>
            <a:r>
              <a:rPr lang="en-US" sz="1400" dirty="0" err="1"/>
              <a:t>poate</a:t>
            </a:r>
            <a:r>
              <a:rPr lang="en-US" sz="1400" dirty="0"/>
              <a:t> fi </a:t>
            </a:r>
            <a:r>
              <a:rPr lang="en-US" sz="1400" dirty="0" err="1"/>
              <a:t>calculată</a:t>
            </a:r>
            <a:r>
              <a:rPr lang="en-US" sz="1400" dirty="0"/>
              <a:t> </a:t>
            </a:r>
            <a:r>
              <a:rPr lang="en-US" sz="1400" dirty="0" err="1"/>
              <a:t>într</a:t>
            </a:r>
            <a:r>
              <a:rPr lang="en-US" sz="1400" dirty="0"/>
              <a:t>-o </a:t>
            </a:r>
            <a:r>
              <a:rPr lang="en-US" sz="1400" dirty="0" err="1"/>
              <a:t>dimensiune</a:t>
            </a:r>
            <a:r>
              <a:rPr lang="en-US" sz="1400" dirty="0"/>
              <a:t> </a:t>
            </a:r>
            <a:r>
              <a:rPr lang="en-US" sz="1400" dirty="0" err="1"/>
              <a:t>medie</a:t>
            </a:r>
            <a:r>
              <a:rPr lang="en-US" sz="1400" dirty="0"/>
              <a:t> a </a:t>
            </a:r>
            <a:r>
              <a:rPr lang="en-US" sz="1400" dirty="0" err="1"/>
              <a:t>particulelor</a:t>
            </a:r>
            <a:r>
              <a:rPr lang="en-US" sz="1400" dirty="0"/>
              <a:t> </a:t>
            </a:r>
            <a:r>
              <a:rPr lang="en-US" sz="1400" dirty="0" err="1"/>
              <a:t>doar</a:t>
            </a:r>
            <a:r>
              <a:rPr lang="en-US" sz="1400" dirty="0"/>
              <a:t> </a:t>
            </a:r>
            <a:r>
              <a:rPr lang="en-US" sz="1400" dirty="0" err="1"/>
              <a:t>presupunând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particulele</a:t>
            </a:r>
            <a:r>
              <a:rPr lang="en-US" sz="1400" dirty="0"/>
              <a:t> sunt </a:t>
            </a:r>
            <a:r>
              <a:rPr lang="en-US" sz="1400" dirty="0" err="1"/>
              <a:t>sferice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de </a:t>
            </a:r>
            <a:r>
              <a:rPr lang="en-US" sz="1400" dirty="0" err="1"/>
              <a:t>aceeași</a:t>
            </a:r>
            <a:r>
              <a:rPr lang="en-US" sz="1400" dirty="0"/>
              <a:t> </a:t>
            </a:r>
            <a:r>
              <a:rPr lang="en-US" sz="1400" dirty="0" err="1"/>
              <a:t>dimensiune</a:t>
            </a:r>
            <a:r>
              <a:rPr lang="en-US" sz="1400" dirty="0"/>
              <a:t>. </a:t>
            </a:r>
            <a:r>
              <a:rPr lang="en-US" sz="1400" dirty="0" err="1"/>
              <a:t>Figura</a:t>
            </a:r>
            <a:r>
              <a:rPr lang="en-US" sz="1400" dirty="0"/>
              <a:t> </a:t>
            </a:r>
            <a:r>
              <a:rPr lang="en-US" sz="1400" dirty="0" err="1"/>
              <a:t>prezintă</a:t>
            </a:r>
            <a:r>
              <a:rPr lang="en-US" sz="1400" dirty="0"/>
              <a:t> </a:t>
            </a:r>
            <a:r>
              <a:rPr lang="en-US" sz="1400" dirty="0" err="1"/>
              <a:t>imagini</a:t>
            </a:r>
            <a:r>
              <a:rPr lang="en-US" sz="1400" dirty="0"/>
              <a:t> </a:t>
            </a:r>
            <a:r>
              <a:rPr lang="en-US" sz="1400" dirty="0" err="1"/>
              <a:t>tipice</a:t>
            </a:r>
            <a:r>
              <a:rPr lang="en-US" sz="1400" dirty="0"/>
              <a:t> ale </a:t>
            </a:r>
            <a:r>
              <a:rPr lang="en-US" sz="1400" dirty="0" err="1"/>
              <a:t>materialelor</a:t>
            </a:r>
            <a:r>
              <a:rPr lang="en-US" sz="1400" dirty="0"/>
              <a:t> CMP candidate, care </a:t>
            </a:r>
            <a:r>
              <a:rPr lang="en-US" sz="1400" dirty="0" err="1"/>
              <a:t>arată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ipoteza</a:t>
            </a:r>
            <a:r>
              <a:rPr lang="en-US" sz="1400" dirty="0"/>
              <a:t> de NP monodisperse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sferice</a:t>
            </a:r>
            <a:r>
              <a:rPr lang="en-US" sz="1400" dirty="0"/>
              <a:t> nu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corectă</a:t>
            </a:r>
            <a:r>
              <a:rPr lang="en-US" sz="1400" dirty="0"/>
              <a:t>. Cu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acestea</a:t>
            </a:r>
            <a:r>
              <a:rPr lang="en-US" sz="1400" dirty="0"/>
              <a:t>, </a:t>
            </a:r>
            <a:r>
              <a:rPr lang="en-US" sz="1400" dirty="0" err="1"/>
              <a:t>măsurătorile</a:t>
            </a:r>
            <a:r>
              <a:rPr lang="en-US" sz="1400" dirty="0"/>
              <a:t> BET (</a:t>
            </a:r>
            <a:r>
              <a:rPr lang="en-US" sz="1400" dirty="0" err="1"/>
              <a:t>măsurători</a:t>
            </a:r>
            <a:r>
              <a:rPr lang="en-US" sz="1400" dirty="0"/>
              <a:t> ale </a:t>
            </a:r>
            <a:r>
              <a:rPr lang="en-US" sz="1400" dirty="0" err="1"/>
              <a:t>suprafeței</a:t>
            </a:r>
            <a:r>
              <a:rPr lang="en-US" sz="1400" dirty="0"/>
              <a:t> </a:t>
            </a:r>
            <a:r>
              <a:rPr lang="en-US" sz="1400" dirty="0" err="1"/>
              <a:t>specifice</a:t>
            </a:r>
            <a:r>
              <a:rPr lang="en-US" sz="1400" dirty="0"/>
              <a:t> a </a:t>
            </a:r>
            <a:r>
              <a:rPr lang="en-US" sz="1400" dirty="0" err="1"/>
              <a:t>unei</a:t>
            </a:r>
            <a:r>
              <a:rPr lang="en-US" sz="1400" dirty="0"/>
              <a:t> </a:t>
            </a:r>
            <a:r>
              <a:rPr lang="en-US" sz="1400" dirty="0" err="1"/>
              <a:t>pulberi</a:t>
            </a:r>
            <a:r>
              <a:rPr lang="en-US" sz="1400" dirty="0"/>
              <a:t> </a:t>
            </a:r>
            <a:r>
              <a:rPr lang="en-US" sz="1400" dirty="0" err="1"/>
              <a:t>solide</a:t>
            </a:r>
            <a:r>
              <a:rPr lang="en-US" sz="1400" dirty="0"/>
              <a:t> </a:t>
            </a:r>
            <a:r>
              <a:rPr lang="en-US" sz="1400" dirty="0" err="1"/>
              <a:t>urmând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BET, </a:t>
            </a:r>
            <a:r>
              <a:rPr lang="en-US" sz="1400" dirty="0" err="1"/>
              <a:t>așa</a:t>
            </a:r>
            <a:r>
              <a:rPr lang="en-US" sz="1400" dirty="0"/>
              <a:t> cum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descrisă</a:t>
            </a:r>
            <a:r>
              <a:rPr lang="en-US" sz="1400" dirty="0"/>
              <a:t>, de </a:t>
            </a:r>
            <a:r>
              <a:rPr lang="en-US" sz="1400" dirty="0" err="1"/>
              <a:t>exemplu</a:t>
            </a:r>
            <a:r>
              <a:rPr lang="en-US" sz="1400" dirty="0"/>
              <a:t>, </a:t>
            </a:r>
            <a:r>
              <a:rPr lang="en-US" sz="1400" dirty="0" err="1"/>
              <a:t>în</a:t>
            </a:r>
            <a:r>
              <a:rPr lang="en-US" sz="1400" dirty="0"/>
              <a:t> ISO 9277:2010) </a:t>
            </a:r>
            <a:r>
              <a:rPr lang="en-US" sz="1400" dirty="0" err="1"/>
              <a:t>rămân</a:t>
            </a:r>
            <a:r>
              <a:rPr lang="en-US" sz="1400" dirty="0"/>
              <a:t> o </a:t>
            </a:r>
            <a:r>
              <a:rPr lang="en-US" sz="1400" dirty="0" err="1"/>
              <a:t>metodă</a:t>
            </a:r>
            <a:r>
              <a:rPr lang="en-US" sz="1400" dirty="0"/>
              <a:t> </a:t>
            </a:r>
            <a:r>
              <a:rPr lang="en-US" sz="1400" dirty="0" err="1"/>
              <a:t>foarte</a:t>
            </a:r>
            <a:r>
              <a:rPr lang="en-US" sz="1400" dirty="0"/>
              <a:t> </a:t>
            </a:r>
            <a:r>
              <a:rPr lang="en-US" sz="1400" dirty="0" err="1"/>
              <a:t>comună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procesarea</a:t>
            </a:r>
            <a:r>
              <a:rPr lang="en-US" sz="1400" dirty="0"/>
              <a:t> </a:t>
            </a:r>
            <a:r>
              <a:rPr lang="en-US" sz="1400" dirty="0" err="1"/>
              <a:t>industrială</a:t>
            </a:r>
            <a:r>
              <a:rPr lang="en-US" sz="1400" dirty="0"/>
              <a:t> a </a:t>
            </a:r>
            <a:r>
              <a:rPr lang="en-US" sz="1400" dirty="0" err="1"/>
              <a:t>particulelor</a:t>
            </a:r>
            <a:r>
              <a:rPr lang="en-US" sz="1400" dirty="0"/>
              <a:t>, </a:t>
            </a:r>
            <a:r>
              <a:rPr lang="en-US" sz="1400" dirty="0" err="1"/>
              <a:t>deoarece</a:t>
            </a:r>
            <a:r>
              <a:rPr lang="en-US" sz="1400" dirty="0"/>
              <a:t>, de </a:t>
            </a:r>
            <a:r>
              <a:rPr lang="en-US" sz="1400" dirty="0" err="1"/>
              <a:t>exemplu</a:t>
            </a:r>
            <a:r>
              <a:rPr lang="en-US" sz="1400" dirty="0"/>
              <a:t>, nu </a:t>
            </a:r>
            <a:r>
              <a:rPr lang="en-US" sz="1400" dirty="0" err="1"/>
              <a:t>necesită</a:t>
            </a:r>
            <a:r>
              <a:rPr lang="en-US" sz="1400" dirty="0"/>
              <a:t> </a:t>
            </a:r>
            <a:r>
              <a:rPr lang="en-US" sz="1400" dirty="0" err="1"/>
              <a:t>suspendarea</a:t>
            </a:r>
            <a:r>
              <a:rPr lang="en-US" sz="1400" dirty="0"/>
              <a:t> </a:t>
            </a:r>
            <a:r>
              <a:rPr lang="en-US" sz="1400" dirty="0" err="1"/>
              <a:t>pulberii</a:t>
            </a:r>
            <a:r>
              <a:rPr lang="en-US" sz="1400" dirty="0"/>
              <a:t> </a:t>
            </a:r>
            <a:r>
              <a:rPr lang="en-US" sz="1400" dirty="0" err="1"/>
              <a:t>într</a:t>
            </a:r>
            <a:r>
              <a:rPr lang="en-US" sz="1400" dirty="0"/>
              <a:t>-un </a:t>
            </a:r>
            <a:r>
              <a:rPr lang="en-US" sz="1400" dirty="0" err="1"/>
              <a:t>anumit</a:t>
            </a:r>
            <a:r>
              <a:rPr lang="en-US" sz="1400" dirty="0"/>
              <a:t> </a:t>
            </a:r>
            <a:r>
              <a:rPr lang="en-US" sz="1400" dirty="0" err="1"/>
              <a:t>mediu</a:t>
            </a:r>
            <a:r>
              <a:rPr lang="en-US" sz="1400" dirty="0"/>
              <a:t> de </a:t>
            </a:r>
            <a:r>
              <a:rPr lang="en-US" sz="1400" dirty="0" err="1"/>
              <a:t>testare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D13A0-6F3E-3A60-FA13-444313D4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88" y="3903530"/>
            <a:ext cx="2895851" cy="2011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8AD75D-72CD-42E2-18CD-319EB9942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19" y="3903530"/>
            <a:ext cx="2877561" cy="2017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3E0CC5-A220-FBD8-350E-D583A3EEA0F7}"/>
              </a:ext>
            </a:extLst>
          </p:cNvPr>
          <p:cNvSpPr txBox="1"/>
          <p:nvPr/>
        </p:nvSpPr>
        <p:spPr>
          <a:xfrm>
            <a:off x="578705" y="6056826"/>
            <a:ext cx="9102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Figure: Comparison of two cerium oxide powders with similar specific surface area but different particle size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7657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FF8612-456F-9052-5643-B84DDBD10946}"/>
              </a:ext>
            </a:extLst>
          </p:cNvPr>
          <p:cNvSpPr txBox="1"/>
          <p:nvPr/>
        </p:nvSpPr>
        <p:spPr>
          <a:xfrm>
            <a:off x="294500" y="612844"/>
            <a:ext cx="11476586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/>
              <a:t>Folosind</a:t>
            </a:r>
            <a:r>
              <a:rPr lang="en-US" sz="1400" dirty="0"/>
              <a:t> </a:t>
            </a:r>
            <a:r>
              <a:rPr lang="en-US" sz="1400" dirty="0" err="1"/>
              <a:t>pulberile</a:t>
            </a:r>
            <a:r>
              <a:rPr lang="en-US" sz="1400" dirty="0"/>
              <a:t>, </a:t>
            </a:r>
            <a:r>
              <a:rPr lang="en-US" sz="1400" dirty="0" err="1"/>
              <a:t>laboratorul</a:t>
            </a:r>
            <a:r>
              <a:rPr lang="en-US" sz="1400" dirty="0"/>
              <a:t> de </a:t>
            </a:r>
            <a:r>
              <a:rPr lang="en-US" sz="1400" dirty="0" err="1"/>
              <a:t>testare</a:t>
            </a:r>
            <a:r>
              <a:rPr lang="en-US" sz="1400" dirty="0"/>
              <a:t> </a:t>
            </a:r>
            <a:r>
              <a:rPr lang="en-US" sz="1400" dirty="0" err="1"/>
              <a:t>prepară</a:t>
            </a:r>
            <a:r>
              <a:rPr lang="en-US" sz="1400" dirty="0"/>
              <a:t> </a:t>
            </a:r>
            <a:r>
              <a:rPr lang="en-US" sz="1400" dirty="0" err="1"/>
              <a:t>suspensii</a:t>
            </a:r>
            <a:r>
              <a:rPr lang="en-US" sz="1400" dirty="0"/>
              <a:t> de CMP pe </a:t>
            </a:r>
            <a:r>
              <a:rPr lang="en-US" sz="1400" dirty="0" err="1"/>
              <a:t>bază</a:t>
            </a:r>
            <a:r>
              <a:rPr lang="en-US" sz="1400" dirty="0"/>
              <a:t> de </a:t>
            </a:r>
            <a:r>
              <a:rPr lang="en-US" sz="1400" dirty="0" err="1"/>
              <a:t>etanol</a:t>
            </a:r>
            <a:r>
              <a:rPr lang="en-US" sz="1400" dirty="0"/>
              <a:t>. </a:t>
            </a:r>
            <a:r>
              <a:rPr lang="en-US" sz="1400" dirty="0" err="1"/>
              <a:t>Comparând</a:t>
            </a:r>
            <a:r>
              <a:rPr lang="en-US" sz="1400" dirty="0"/>
              <a:t> </a:t>
            </a:r>
            <a:r>
              <a:rPr lang="en-US" sz="1400" dirty="0" err="1"/>
              <a:t>rezultatele</a:t>
            </a:r>
            <a:r>
              <a:rPr lang="en-US" sz="1400" dirty="0"/>
              <a:t> </a:t>
            </a:r>
            <a:r>
              <a:rPr lang="en-US" sz="1400" dirty="0" err="1"/>
              <a:t>câtorva</a:t>
            </a:r>
            <a:r>
              <a:rPr lang="en-US" sz="1400" dirty="0"/>
              <a:t> teste CMP, </a:t>
            </a:r>
            <a:r>
              <a:rPr lang="en-US" sz="1400" dirty="0" err="1"/>
              <a:t>laboratorul</a:t>
            </a:r>
            <a:r>
              <a:rPr lang="en-US" sz="1400" dirty="0"/>
              <a:t> </a:t>
            </a:r>
            <a:r>
              <a:rPr lang="en-US" sz="1400" dirty="0" err="1"/>
              <a:t>confirmă</a:t>
            </a:r>
            <a:r>
              <a:rPr lang="en-US" sz="1400" dirty="0"/>
              <a:t> </a:t>
            </a:r>
            <a:r>
              <a:rPr lang="en-US" sz="1400" dirty="0" err="1"/>
              <a:t>corelația</a:t>
            </a:r>
            <a:r>
              <a:rPr lang="en-US" sz="1400" dirty="0"/>
              <a:t> </a:t>
            </a:r>
            <a:r>
              <a:rPr lang="en-US" sz="1400" dirty="0" err="1"/>
              <a:t>așteptată</a:t>
            </a:r>
            <a:r>
              <a:rPr lang="en-US" sz="1400" dirty="0"/>
              <a:t> </a:t>
            </a:r>
            <a:r>
              <a:rPr lang="en-US" sz="1400" dirty="0" err="1"/>
              <a:t>dintre</a:t>
            </a:r>
            <a:r>
              <a:rPr lang="en-US" sz="1400" dirty="0"/>
              <a:t> </a:t>
            </a:r>
            <a:r>
              <a:rPr lang="en-US" sz="1400" dirty="0" err="1"/>
              <a:t>suprafața</a:t>
            </a:r>
            <a:r>
              <a:rPr lang="en-US" sz="1400" dirty="0"/>
              <a:t> </a:t>
            </a:r>
            <a:r>
              <a:rPr lang="en-US" sz="1400" dirty="0" err="1"/>
              <a:t>specifică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rata de </a:t>
            </a:r>
            <a:r>
              <a:rPr lang="en-US" sz="1400" dirty="0" err="1"/>
              <a:t>îndepărtare</a:t>
            </a:r>
            <a:r>
              <a:rPr lang="en-US" sz="1400" dirty="0"/>
              <a:t>: </a:t>
            </a:r>
            <a:r>
              <a:rPr lang="en-US" sz="1400" dirty="0" err="1"/>
              <a:t>suprafețele</a:t>
            </a:r>
            <a:r>
              <a:rPr lang="en-US" sz="1400" dirty="0"/>
              <a:t> </a:t>
            </a:r>
            <a:r>
              <a:rPr lang="en-US" sz="1400" dirty="0" err="1"/>
              <a:t>specifice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mici</a:t>
            </a:r>
            <a:r>
              <a:rPr lang="en-US" sz="1400" dirty="0"/>
              <a:t> (= </a:t>
            </a:r>
            <a:r>
              <a:rPr lang="en-US" sz="1400" dirty="0" err="1"/>
              <a:t>dimensiune</a:t>
            </a:r>
            <a:r>
              <a:rPr lang="en-US" sz="1400" dirty="0"/>
              <a:t> </a:t>
            </a:r>
            <a:r>
              <a:rPr lang="en-US" sz="1400" dirty="0" err="1"/>
              <a:t>medie</a:t>
            </a:r>
            <a:r>
              <a:rPr lang="en-US" sz="1400" dirty="0"/>
              <a:t> a </a:t>
            </a:r>
            <a:r>
              <a:rPr lang="en-US" sz="1400" dirty="0" err="1"/>
              <a:t>particulelor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mare) </a:t>
            </a:r>
            <a:r>
              <a:rPr lang="en-US" sz="1400" dirty="0" err="1"/>
              <a:t>dau</a:t>
            </a:r>
            <a:r>
              <a:rPr lang="en-US" sz="1400" dirty="0"/>
              <a:t> rate de </a:t>
            </a:r>
            <a:r>
              <a:rPr lang="en-US" sz="1400" dirty="0" err="1"/>
              <a:t>îndepărtare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mari</a:t>
            </a:r>
            <a:r>
              <a:rPr lang="en-US" sz="1400" dirty="0"/>
              <a:t>. Pe de </a:t>
            </a:r>
            <a:r>
              <a:rPr lang="en-US" sz="1400" dirty="0" err="1"/>
              <a:t>altă</a:t>
            </a:r>
            <a:r>
              <a:rPr lang="en-US" sz="1400" dirty="0"/>
              <a:t> </a:t>
            </a:r>
            <a:r>
              <a:rPr lang="en-US" sz="1400" dirty="0" err="1"/>
              <a:t>parte</a:t>
            </a:r>
            <a:r>
              <a:rPr lang="en-US" sz="1400" dirty="0"/>
              <a:t>, </a:t>
            </a:r>
            <a:r>
              <a:rPr lang="en-US" sz="1400" dirty="0" err="1"/>
              <a:t>numărul</a:t>
            </a:r>
            <a:r>
              <a:rPr lang="en-US" sz="1400" dirty="0"/>
              <a:t> de </a:t>
            </a:r>
            <a:r>
              <a:rPr lang="en-US" sz="1400" dirty="0" err="1"/>
              <a:t>defecte</a:t>
            </a:r>
            <a:r>
              <a:rPr lang="en-US" sz="1400" dirty="0"/>
              <a:t> </a:t>
            </a:r>
            <a:r>
              <a:rPr lang="en-US" sz="1400" dirty="0" err="1"/>
              <a:t>crește</a:t>
            </a:r>
            <a:r>
              <a:rPr lang="en-US" sz="1400" dirty="0"/>
              <a:t>, de </a:t>
            </a:r>
            <a:r>
              <a:rPr lang="en-US" sz="1400" dirty="0" err="1"/>
              <a:t>asemenea</a:t>
            </a:r>
            <a:r>
              <a:rPr lang="en-US" sz="1400" dirty="0"/>
              <a:t>, </a:t>
            </a:r>
            <a:r>
              <a:rPr lang="en-US" sz="1400" dirty="0" err="1"/>
              <a:t>odată</a:t>
            </a:r>
            <a:r>
              <a:rPr lang="en-US" sz="1400" dirty="0"/>
              <a:t> cu </a:t>
            </a:r>
            <a:r>
              <a:rPr lang="en-US" sz="1400" dirty="0" err="1"/>
              <a:t>creșterea</a:t>
            </a:r>
            <a:r>
              <a:rPr lang="en-US" sz="1400" dirty="0"/>
              <a:t>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(</a:t>
            </a:r>
            <a:r>
              <a:rPr lang="en-US" sz="1400" dirty="0" err="1"/>
              <a:t>Figura</a:t>
            </a:r>
            <a:r>
              <a:rPr lang="en-US" sz="1400" dirty="0"/>
              <a:t>). Pe </a:t>
            </a:r>
            <a:r>
              <a:rPr lang="en-US" sz="1400" dirty="0" err="1"/>
              <a:t>baza</a:t>
            </a:r>
            <a:r>
              <a:rPr lang="en-US" sz="1400" dirty="0"/>
              <a:t> </a:t>
            </a:r>
            <a:r>
              <a:rPr lang="en-US" sz="1400" dirty="0" err="1"/>
              <a:t>rezultatelor</a:t>
            </a:r>
            <a:r>
              <a:rPr lang="en-US" sz="1400" dirty="0"/>
              <a:t> din </a:t>
            </a:r>
            <a:r>
              <a:rPr lang="en-US" sz="1400" dirty="0" err="1"/>
              <a:t>Figura</a:t>
            </a:r>
            <a:r>
              <a:rPr lang="en-US" sz="1400" dirty="0"/>
              <a:t>, </a:t>
            </a:r>
            <a:r>
              <a:rPr lang="en-US" sz="1400" dirty="0" err="1"/>
              <a:t>laboratorul</a:t>
            </a:r>
            <a:r>
              <a:rPr lang="en-US" sz="1400" dirty="0"/>
              <a:t> de </a:t>
            </a:r>
            <a:r>
              <a:rPr lang="en-US" sz="1400" dirty="0" err="1"/>
              <a:t>testare</a:t>
            </a:r>
            <a:r>
              <a:rPr lang="en-US" sz="1400" dirty="0"/>
              <a:t> </a:t>
            </a:r>
            <a:r>
              <a:rPr lang="en-US" sz="1400" dirty="0" err="1"/>
              <a:t>recomandă</a:t>
            </a:r>
            <a:r>
              <a:rPr lang="en-US" sz="1400" dirty="0"/>
              <a:t> </a:t>
            </a:r>
            <a:r>
              <a:rPr lang="en-US" sz="1400" dirty="0" err="1"/>
              <a:t>unității</a:t>
            </a:r>
            <a:r>
              <a:rPr lang="en-US" sz="1400" dirty="0"/>
              <a:t> de </a:t>
            </a:r>
            <a:r>
              <a:rPr lang="en-US" sz="1400" dirty="0" err="1"/>
              <a:t>producție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prepare o </a:t>
            </a:r>
            <a:r>
              <a:rPr lang="en-US" sz="1400" dirty="0" err="1"/>
              <a:t>serie</a:t>
            </a:r>
            <a:r>
              <a:rPr lang="en-US" sz="1400" dirty="0"/>
              <a:t> de </a:t>
            </a:r>
            <a:r>
              <a:rPr lang="en-US" sz="1400" dirty="0" err="1"/>
              <a:t>pulberi</a:t>
            </a:r>
            <a:r>
              <a:rPr lang="en-US" sz="1400" dirty="0"/>
              <a:t> </a:t>
            </a:r>
            <a:r>
              <a:rPr lang="en-US" sz="1400" dirty="0" err="1"/>
              <a:t>constând</a:t>
            </a:r>
            <a:r>
              <a:rPr lang="en-US" sz="1400" dirty="0"/>
              <a:t> din </a:t>
            </a:r>
            <a:r>
              <a:rPr lang="en-US" sz="1400" dirty="0" err="1"/>
              <a:t>aglomerate</a:t>
            </a:r>
            <a:r>
              <a:rPr lang="en-US" sz="1400" dirty="0"/>
              <a:t> de NP cu o </a:t>
            </a:r>
            <a:r>
              <a:rPr lang="en-US" sz="1400" dirty="0" err="1"/>
              <a:t>suprafață</a:t>
            </a:r>
            <a:r>
              <a:rPr lang="en-US" sz="1400" dirty="0"/>
              <a:t> </a:t>
            </a:r>
            <a:r>
              <a:rPr lang="en-US" sz="1400" dirty="0" err="1"/>
              <a:t>specifică</a:t>
            </a:r>
            <a:r>
              <a:rPr lang="en-US" sz="1400" dirty="0"/>
              <a:t> de </a:t>
            </a:r>
            <a:r>
              <a:rPr lang="en-US" sz="1400" dirty="0" err="1"/>
              <a:t>aproximativ</a:t>
            </a:r>
            <a:r>
              <a:rPr lang="en-US" sz="1400" dirty="0"/>
              <a:t> 40 m2/g. </a:t>
            </a:r>
            <a:r>
              <a:rPr lang="en-US" sz="1400" dirty="0" err="1"/>
              <a:t>Când</a:t>
            </a:r>
            <a:r>
              <a:rPr lang="en-US" sz="1400" dirty="0"/>
              <a:t> </a:t>
            </a:r>
            <a:r>
              <a:rPr lang="en-US" sz="1400" dirty="0" err="1"/>
              <a:t>laboratorul</a:t>
            </a:r>
            <a:r>
              <a:rPr lang="en-US" sz="1400" dirty="0"/>
              <a:t> de </a:t>
            </a:r>
            <a:r>
              <a:rPr lang="en-US" sz="1400" dirty="0" err="1"/>
              <a:t>testare</a:t>
            </a:r>
            <a:r>
              <a:rPr lang="en-US" sz="1400" dirty="0"/>
              <a:t> </a:t>
            </a:r>
            <a:r>
              <a:rPr lang="en-US" sz="1400" dirty="0" err="1"/>
              <a:t>primește</a:t>
            </a:r>
            <a:r>
              <a:rPr lang="en-US" sz="1400" dirty="0"/>
              <a:t> un </a:t>
            </a:r>
            <a:r>
              <a:rPr lang="en-US" sz="1400" dirty="0" err="1"/>
              <a:t>număr</a:t>
            </a:r>
            <a:r>
              <a:rPr lang="en-US" sz="1400" dirty="0"/>
              <a:t> din </a:t>
            </a:r>
            <a:r>
              <a:rPr lang="en-US" sz="1400" dirty="0" err="1"/>
              <a:t>aceste</a:t>
            </a:r>
            <a:r>
              <a:rPr lang="en-US" sz="1400" dirty="0"/>
              <a:t> </a:t>
            </a:r>
            <a:r>
              <a:rPr lang="en-US" sz="1400" dirty="0" err="1"/>
              <a:t>loturi</a:t>
            </a:r>
            <a:r>
              <a:rPr lang="en-US" sz="1400" dirty="0"/>
              <a:t>, </a:t>
            </a:r>
            <a:r>
              <a:rPr lang="en-US" sz="1400" dirty="0" err="1"/>
              <a:t>testele</a:t>
            </a:r>
            <a:r>
              <a:rPr lang="en-US" sz="1400" dirty="0"/>
              <a:t> CMP </a:t>
            </a:r>
            <a:r>
              <a:rPr lang="en-US" sz="1400" dirty="0" err="1"/>
              <a:t>produc</a:t>
            </a:r>
            <a:r>
              <a:rPr lang="en-US" sz="1400" dirty="0"/>
              <a:t> </a:t>
            </a:r>
            <a:r>
              <a:rPr lang="en-US" sz="1400" dirty="0" err="1"/>
              <a:t>rezultate</a:t>
            </a:r>
            <a:r>
              <a:rPr lang="en-US" sz="1400" dirty="0"/>
              <a:t> </a:t>
            </a:r>
            <a:r>
              <a:rPr lang="en-US" sz="1400" dirty="0" err="1"/>
              <a:t>consistente</a:t>
            </a:r>
            <a:r>
              <a:rPr lang="en-US" sz="1400" dirty="0"/>
              <a:t>, </a:t>
            </a:r>
            <a:r>
              <a:rPr lang="en-US" sz="1400" dirty="0" err="1"/>
              <a:t>dar</a:t>
            </a:r>
            <a:r>
              <a:rPr lang="en-US" sz="1400" dirty="0"/>
              <a:t> </a:t>
            </a:r>
            <a:r>
              <a:rPr lang="en-US" sz="1400" dirty="0" err="1"/>
              <a:t>unele</a:t>
            </a:r>
            <a:r>
              <a:rPr lang="en-US" sz="1400" dirty="0"/>
              <a:t> </a:t>
            </a:r>
            <a:r>
              <a:rPr lang="en-US" sz="1400" dirty="0" err="1"/>
              <a:t>suspensii</a:t>
            </a:r>
            <a:r>
              <a:rPr lang="en-US" sz="1400" dirty="0"/>
              <a:t> </a:t>
            </a:r>
            <a:r>
              <a:rPr lang="en-US" sz="1400" dirty="0" err="1"/>
              <a:t>produc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multe</a:t>
            </a:r>
            <a:r>
              <a:rPr lang="en-US" sz="1400" dirty="0"/>
              <a:t> </a:t>
            </a:r>
            <a:r>
              <a:rPr lang="en-US" sz="1400" dirty="0" err="1"/>
              <a:t>defecte</a:t>
            </a:r>
            <a:r>
              <a:rPr lang="en-US" sz="1400" dirty="0"/>
              <a:t> de </a:t>
            </a:r>
            <a:r>
              <a:rPr lang="en-US" sz="1400" dirty="0" err="1"/>
              <a:t>lustruire</a:t>
            </a:r>
            <a:r>
              <a:rPr lang="en-US" sz="1400" dirty="0"/>
              <a:t> </a:t>
            </a:r>
            <a:r>
              <a:rPr lang="en-US" sz="1400" dirty="0" err="1"/>
              <a:t>decât</a:t>
            </a:r>
            <a:r>
              <a:rPr lang="en-US" sz="1400" dirty="0"/>
              <a:t> </a:t>
            </a:r>
            <a:r>
              <a:rPr lang="en-US" sz="1400" dirty="0" err="1"/>
              <a:t>altele</a:t>
            </a:r>
            <a:r>
              <a:rPr lang="en-US" sz="1400" dirty="0"/>
              <a:t>. </a:t>
            </a:r>
            <a:r>
              <a:rPr lang="en-US" sz="1400" dirty="0" err="1"/>
              <a:t>Laboratorul</a:t>
            </a:r>
            <a:r>
              <a:rPr lang="en-US" sz="1400" dirty="0"/>
              <a:t> de </a:t>
            </a:r>
            <a:r>
              <a:rPr lang="en-US" sz="1400" dirty="0" err="1"/>
              <a:t>testare</a:t>
            </a:r>
            <a:r>
              <a:rPr lang="en-US" sz="1400" dirty="0"/>
              <a:t> decide </a:t>
            </a:r>
            <a:r>
              <a:rPr lang="en-US" sz="1400" dirty="0" err="1"/>
              <a:t>apoi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verifice</a:t>
            </a:r>
            <a:r>
              <a:rPr lang="en-US" sz="1400" dirty="0"/>
              <a:t> </a:t>
            </a:r>
            <a:r>
              <a:rPr lang="en-US" sz="1400" dirty="0" err="1"/>
              <a:t>particulele</a:t>
            </a:r>
            <a:r>
              <a:rPr lang="en-US" sz="1400" dirty="0"/>
              <a:t> cu o </a:t>
            </a:r>
            <a:r>
              <a:rPr lang="en-US" sz="1400" dirty="0" err="1"/>
              <a:t>metodă</a:t>
            </a:r>
            <a:r>
              <a:rPr lang="en-US" sz="1400" dirty="0"/>
              <a:t> care </a:t>
            </a:r>
            <a:r>
              <a:rPr lang="en-US" sz="1400" dirty="0" err="1"/>
              <a:t>permite</a:t>
            </a:r>
            <a:r>
              <a:rPr lang="en-US" sz="1400" dirty="0"/>
              <a:t> </a:t>
            </a:r>
            <a:r>
              <a:rPr lang="en-US" sz="1400" dirty="0" err="1"/>
              <a:t>evaluarea</a:t>
            </a:r>
            <a:r>
              <a:rPr lang="en-US" sz="1400" dirty="0"/>
              <a:t> </a:t>
            </a:r>
            <a:r>
              <a:rPr lang="en-US" sz="1400" dirty="0" err="1"/>
              <a:t>distribuției</a:t>
            </a:r>
            <a:r>
              <a:rPr lang="en-US" sz="1400" dirty="0"/>
              <a:t>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. La </a:t>
            </a:r>
            <a:r>
              <a:rPr lang="en-US" sz="1400" dirty="0" err="1"/>
              <a:t>dispoziția</a:t>
            </a:r>
            <a:r>
              <a:rPr lang="en-US" sz="1400" dirty="0"/>
              <a:t> </a:t>
            </a:r>
            <a:r>
              <a:rPr lang="en-US" sz="1400" dirty="0" err="1"/>
              <a:t>laboratorului</a:t>
            </a:r>
            <a:r>
              <a:rPr lang="en-US" sz="1400" dirty="0"/>
              <a:t> </a:t>
            </a:r>
            <a:r>
              <a:rPr lang="en-US" sz="1400" dirty="0" err="1"/>
              <a:t>există</a:t>
            </a:r>
            <a:r>
              <a:rPr lang="en-US" sz="1400" dirty="0"/>
              <a:t> </a:t>
            </a:r>
            <a:r>
              <a:rPr lang="en-US" sz="1400" dirty="0" err="1"/>
              <a:t>diferite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de </a:t>
            </a:r>
            <a:r>
              <a:rPr lang="en-US" sz="1400" dirty="0" err="1"/>
              <a:t>analiză</a:t>
            </a:r>
            <a:r>
              <a:rPr lang="en-US" sz="1400" dirty="0"/>
              <a:t> a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(</a:t>
            </a:r>
            <a:r>
              <a:rPr lang="en-US" sz="1400" dirty="0" err="1"/>
              <a:t>vezi</a:t>
            </a:r>
            <a:r>
              <a:rPr lang="en-US" sz="1400" dirty="0"/>
              <a:t> Nota).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35ABB-8B29-9CD8-435A-3DF6D660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50" y="3710667"/>
            <a:ext cx="5772785" cy="1962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550FA-83D2-F68A-CE33-235B5D25F48B}"/>
              </a:ext>
            </a:extLst>
          </p:cNvPr>
          <p:cNvSpPr txBox="1"/>
          <p:nvPr/>
        </p:nvSpPr>
        <p:spPr>
          <a:xfrm>
            <a:off x="1683656" y="5908318"/>
            <a:ext cx="8287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Figure: Relation between the specific surface area of a cerium oxide nanoparticulate powder used to prepare the CMP slurry, and a) removal rate during CMP and b) number of defects after polishing [3.3.16].</a:t>
            </a:r>
          </a:p>
        </p:txBody>
      </p:sp>
    </p:spTree>
    <p:extLst>
      <p:ext uri="{BB962C8B-B14F-4D97-AF65-F5344CB8AC3E}">
        <p14:creationId xmlns:p14="http://schemas.microsoft.com/office/powerpoint/2010/main" val="1064796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6A78D4-0872-8408-37A5-E40406130106}"/>
              </a:ext>
            </a:extLst>
          </p:cNvPr>
          <p:cNvSpPr txBox="1"/>
          <p:nvPr/>
        </p:nvSpPr>
        <p:spPr>
          <a:xfrm>
            <a:off x="309401" y="485864"/>
            <a:ext cx="11573197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highlight>
                  <a:srgbClr val="FFFF00"/>
                </a:highlight>
              </a:rPr>
              <a:t>Nota </a:t>
            </a:r>
            <a:r>
              <a:rPr lang="en-US" sz="1400" dirty="0" err="1">
                <a:highlight>
                  <a:srgbClr val="FFFF00"/>
                </a:highlight>
              </a:rPr>
              <a:t>Clasificarea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metodelor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analiză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dimensiunii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particulelor</a:t>
            </a:r>
            <a:endParaRPr lang="en-US" sz="14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1400" dirty="0"/>
              <a:t>Metodele de </a:t>
            </a:r>
            <a:r>
              <a:rPr lang="en-US" sz="1400" dirty="0" err="1"/>
              <a:t>analiză</a:t>
            </a:r>
            <a:r>
              <a:rPr lang="en-US" sz="1400" dirty="0"/>
              <a:t> a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se </a:t>
            </a:r>
            <a:r>
              <a:rPr lang="en-US" sz="1400" dirty="0" err="1"/>
              <a:t>bazează</a:t>
            </a:r>
            <a:r>
              <a:rPr lang="en-US" sz="1400" dirty="0"/>
              <a:t> pe principii </a:t>
            </a:r>
            <a:r>
              <a:rPr lang="en-US" sz="1400" dirty="0" err="1"/>
              <a:t>fizice</a:t>
            </a:r>
            <a:r>
              <a:rPr lang="en-US" sz="1400" dirty="0"/>
              <a:t> </a:t>
            </a:r>
            <a:r>
              <a:rPr lang="en-US" sz="1400" dirty="0" err="1"/>
              <a:t>diferite</a:t>
            </a:r>
            <a:r>
              <a:rPr lang="en-US" sz="1400" dirty="0"/>
              <a:t>. Metodele pot fi </a:t>
            </a:r>
            <a:r>
              <a:rPr lang="en-US" sz="1400" dirty="0" err="1"/>
              <a:t>clasificate</a:t>
            </a:r>
            <a:r>
              <a:rPr lang="en-US" sz="1400" dirty="0"/>
              <a:t> ca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Tabelul</a:t>
            </a:r>
            <a:r>
              <a:rPr lang="en-US" sz="1400" dirty="0"/>
              <a:t> 3.3.1, care </a:t>
            </a:r>
            <a:r>
              <a:rPr lang="en-US" sz="1400" dirty="0" err="1"/>
              <a:t>prezintă</a:t>
            </a:r>
            <a:r>
              <a:rPr lang="en-US" sz="1400" dirty="0"/>
              <a:t> </a:t>
            </a:r>
            <a:r>
              <a:rPr lang="en-US" sz="1400" dirty="0" err="1"/>
              <a:t>două</a:t>
            </a:r>
            <a:r>
              <a:rPr lang="en-US" sz="1400" dirty="0"/>
              <a:t> </a:t>
            </a:r>
            <a:r>
              <a:rPr lang="en-US" sz="1400" dirty="0" err="1"/>
              <a:t>categorii</a:t>
            </a:r>
            <a:r>
              <a:rPr lang="en-US" sz="1400" dirty="0"/>
              <a:t> </a:t>
            </a:r>
            <a:r>
              <a:rPr lang="en-US" sz="1400" dirty="0" err="1"/>
              <a:t>principale</a:t>
            </a:r>
            <a:r>
              <a:rPr lang="en-US" sz="1400" dirty="0"/>
              <a:t>: </a:t>
            </a:r>
            <a:r>
              <a:rPr lang="en-US" sz="1400" dirty="0" err="1"/>
              <a:t>metode</a:t>
            </a:r>
            <a:r>
              <a:rPr lang="en-US" sz="1400" dirty="0"/>
              <a:t> de </a:t>
            </a:r>
            <a:r>
              <a:rPr lang="en-US" sz="1400" dirty="0" err="1"/>
              <a:t>numărare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de </a:t>
            </a:r>
            <a:r>
              <a:rPr lang="en-US" sz="1400" dirty="0" err="1"/>
              <a:t>ansamblu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92B37-B2EB-2657-F373-EC6C1F37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124" y="1481553"/>
            <a:ext cx="589661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9D110-FED2-883F-DF57-C3CE3C0FEA49}"/>
              </a:ext>
            </a:extLst>
          </p:cNvPr>
          <p:cNvSpPr txBox="1"/>
          <p:nvPr/>
        </p:nvSpPr>
        <p:spPr>
          <a:xfrm>
            <a:off x="2743200" y="53764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Classification of measuring methods for particle size distributions according to their physical principle.</a:t>
            </a:r>
          </a:p>
        </p:txBody>
      </p:sp>
    </p:spTree>
    <p:extLst>
      <p:ext uri="{BB962C8B-B14F-4D97-AF65-F5344CB8AC3E}">
        <p14:creationId xmlns:p14="http://schemas.microsoft.com/office/powerpoint/2010/main" val="673370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93F28E-2770-12A2-0EA6-F1979B1447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029BC-BC10-EB61-7628-BFD70F764C7A}"/>
              </a:ext>
            </a:extLst>
          </p:cNvPr>
          <p:cNvSpPr txBox="1"/>
          <p:nvPr/>
        </p:nvSpPr>
        <p:spPr>
          <a:xfrm>
            <a:off x="769257" y="1452163"/>
            <a:ext cx="10638972" cy="457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Metodele de </a:t>
            </a:r>
            <a:r>
              <a:rPr lang="en-US" sz="1400" dirty="0" err="1"/>
              <a:t>numărare</a:t>
            </a:r>
            <a:r>
              <a:rPr lang="en-US" sz="1400" dirty="0"/>
              <a:t> </a:t>
            </a:r>
            <a:r>
              <a:rPr lang="en-US" sz="1400" dirty="0" err="1"/>
              <a:t>necesită</a:t>
            </a:r>
            <a:r>
              <a:rPr lang="en-US" sz="1400" dirty="0"/>
              <a:t> </a:t>
            </a:r>
            <a:r>
              <a:rPr lang="en-US" sz="1400" dirty="0" err="1"/>
              <a:t>diluarea</a:t>
            </a:r>
            <a:r>
              <a:rPr lang="en-US" sz="1400" dirty="0"/>
              <a:t> </a:t>
            </a:r>
            <a:r>
              <a:rPr lang="en-US" sz="1400" dirty="0" err="1"/>
              <a:t>populației</a:t>
            </a:r>
            <a:r>
              <a:rPr lang="en-US" sz="1400" dirty="0"/>
              <a:t> de </a:t>
            </a:r>
            <a:r>
              <a:rPr lang="en-US" sz="1400" dirty="0" err="1"/>
              <a:t>nanoparticule</a:t>
            </a:r>
            <a:r>
              <a:rPr lang="en-US" sz="1400" dirty="0"/>
              <a:t> </a:t>
            </a:r>
            <a:r>
              <a:rPr lang="en-US" sz="1400" dirty="0" err="1"/>
              <a:t>până</a:t>
            </a:r>
            <a:r>
              <a:rPr lang="en-US" sz="1400" dirty="0"/>
              <a:t> la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individuale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zona de </a:t>
            </a:r>
            <a:r>
              <a:rPr lang="en-US" sz="1400" dirty="0" err="1"/>
              <a:t>observație</a:t>
            </a:r>
            <a:r>
              <a:rPr lang="en-US" sz="1400" dirty="0"/>
              <a:t>. </a:t>
            </a:r>
            <a:r>
              <a:rPr lang="en-US" sz="1400" dirty="0" err="1"/>
              <a:t>Tehnicile</a:t>
            </a:r>
            <a:r>
              <a:rPr lang="en-US" sz="1400" dirty="0"/>
              <a:t> de </a:t>
            </a:r>
            <a:r>
              <a:rPr lang="en-US" sz="1400" dirty="0" err="1"/>
              <a:t>ansamblu</a:t>
            </a:r>
            <a:r>
              <a:rPr lang="en-US" sz="1400" dirty="0"/>
              <a:t> sunt fie </a:t>
            </a:r>
            <a:r>
              <a:rPr lang="en-US" sz="1400" dirty="0" err="1"/>
              <a:t>clasificatoare</a:t>
            </a:r>
            <a:r>
              <a:rPr lang="en-US" sz="1400" dirty="0"/>
              <a:t>, fie </a:t>
            </a:r>
            <a:r>
              <a:rPr lang="en-US" sz="1400" dirty="0" err="1"/>
              <a:t>neclasificatoare</a:t>
            </a:r>
            <a:r>
              <a:rPr lang="en-US" sz="1400" dirty="0"/>
              <a:t>. Metodele de </a:t>
            </a:r>
            <a:r>
              <a:rPr lang="en-US" sz="1400" dirty="0" err="1"/>
              <a:t>clasificare</a:t>
            </a:r>
            <a:r>
              <a:rPr lang="en-US" sz="1400" dirty="0"/>
              <a:t> </a:t>
            </a:r>
            <a:r>
              <a:rPr lang="en-US" sz="1400" dirty="0" err="1"/>
              <a:t>separă</a:t>
            </a:r>
            <a:r>
              <a:rPr lang="en-US" sz="1400" dirty="0"/>
              <a:t> </a:t>
            </a:r>
            <a:r>
              <a:rPr lang="en-US" sz="1400" dirty="0" err="1"/>
              <a:t>fracțiunile</a:t>
            </a:r>
            <a:r>
              <a:rPr lang="en-US" sz="1400" dirty="0"/>
              <a:t> </a:t>
            </a:r>
            <a:r>
              <a:rPr lang="en-US" sz="1400" dirty="0" err="1"/>
              <a:t>sistemelor</a:t>
            </a:r>
            <a:r>
              <a:rPr lang="en-US" sz="1400" dirty="0"/>
              <a:t> de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funcție</a:t>
            </a:r>
            <a:r>
              <a:rPr lang="en-US" sz="1400" dirty="0"/>
              <a:t> de </a:t>
            </a:r>
            <a:r>
              <a:rPr lang="en-US" sz="1400" dirty="0" err="1"/>
              <a:t>proprietățile</a:t>
            </a:r>
            <a:r>
              <a:rPr lang="en-US" sz="1400" dirty="0"/>
              <a:t> </a:t>
            </a:r>
            <a:r>
              <a:rPr lang="en-US" sz="1400" dirty="0" err="1"/>
              <a:t>dependente</a:t>
            </a:r>
            <a:r>
              <a:rPr lang="en-US" sz="1400" dirty="0"/>
              <a:t> de </a:t>
            </a:r>
            <a:r>
              <a:rPr lang="en-US" sz="1400" dirty="0" err="1"/>
              <a:t>dimensiune</a:t>
            </a:r>
            <a:r>
              <a:rPr lang="en-US" sz="1400" dirty="0"/>
              <a:t>, cum </a:t>
            </a:r>
            <a:r>
              <a:rPr lang="en-US" sz="1400" dirty="0" err="1"/>
              <a:t>ar</a:t>
            </a:r>
            <a:r>
              <a:rPr lang="en-US" sz="1400" dirty="0"/>
              <a:t> fi </a:t>
            </a:r>
            <a:r>
              <a:rPr lang="en-US" sz="1400" dirty="0" err="1"/>
              <a:t>viteza</a:t>
            </a:r>
            <a:r>
              <a:rPr lang="en-US" sz="1400" dirty="0"/>
              <a:t> de </a:t>
            </a:r>
            <a:r>
              <a:rPr lang="en-US" sz="1400" dirty="0" err="1"/>
              <a:t>depunere</a:t>
            </a:r>
            <a:r>
              <a:rPr lang="en-US" sz="1400" dirty="0"/>
              <a:t> de </a:t>
            </a:r>
            <a:r>
              <a:rPr lang="en-US" sz="1400" dirty="0" err="1"/>
              <a:t>sedimentare</a:t>
            </a:r>
            <a:r>
              <a:rPr lang="en-US" sz="1400" dirty="0"/>
              <a:t>. Metodele </a:t>
            </a:r>
            <a:r>
              <a:rPr lang="en-US" sz="1400" dirty="0" err="1"/>
              <a:t>neclasificatoare</a:t>
            </a:r>
            <a:r>
              <a:rPr lang="en-US" sz="1400" dirty="0"/>
              <a:t> </a:t>
            </a:r>
            <a:r>
              <a:rPr lang="en-US" sz="1400" dirty="0" err="1"/>
              <a:t>analizează</a:t>
            </a:r>
            <a:r>
              <a:rPr lang="en-US" sz="1400" dirty="0"/>
              <a:t> </a:t>
            </a:r>
            <a:r>
              <a:rPr lang="en-US" sz="1400" dirty="0" err="1"/>
              <a:t>spectrele</a:t>
            </a:r>
            <a:r>
              <a:rPr lang="en-US" sz="1400" dirty="0"/>
              <a:t> de </a:t>
            </a:r>
            <a:r>
              <a:rPr lang="en-US" sz="1400" dirty="0" err="1"/>
              <a:t>semnal</a:t>
            </a:r>
            <a:r>
              <a:rPr lang="en-US" sz="1400" dirty="0"/>
              <a:t> ale </a:t>
            </a:r>
            <a:r>
              <a:rPr lang="en-US" sz="1400" dirty="0" err="1"/>
              <a:t>ansamblurilor</a:t>
            </a:r>
            <a:r>
              <a:rPr lang="en-US" sz="1400" dirty="0"/>
              <a:t> de </a:t>
            </a:r>
            <a:r>
              <a:rPr lang="en-US" sz="1400" dirty="0" err="1"/>
              <a:t>particule</a:t>
            </a:r>
            <a:r>
              <a:rPr lang="en-US" sz="1400" dirty="0"/>
              <a:t> cu </a:t>
            </a:r>
            <a:r>
              <a:rPr lang="en-US" sz="1400" dirty="0" err="1"/>
              <a:t>dimensiuni</a:t>
            </a:r>
            <a:r>
              <a:rPr lang="en-US" sz="1400" dirty="0"/>
              <a:t> </a:t>
            </a:r>
            <a:r>
              <a:rPr lang="en-US" sz="1400" dirty="0" err="1"/>
              <a:t>diferite</a:t>
            </a:r>
            <a:r>
              <a:rPr lang="en-US" sz="1400" dirty="0"/>
              <a:t> </a:t>
            </a:r>
            <a:r>
              <a:rPr lang="en-US" sz="1400" dirty="0" err="1"/>
              <a:t>împreună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zona de </a:t>
            </a:r>
            <a:r>
              <a:rPr lang="en-US" sz="1400" dirty="0" err="1"/>
              <a:t>măsurare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funcție</a:t>
            </a:r>
            <a:r>
              <a:rPr lang="en-US" sz="1400" dirty="0"/>
              <a:t> de </a:t>
            </a:r>
            <a:r>
              <a:rPr lang="en-US" sz="1400" dirty="0" err="1"/>
              <a:t>distribuția</a:t>
            </a:r>
            <a:r>
              <a:rPr lang="en-US" sz="1400" dirty="0"/>
              <a:t> lor </a:t>
            </a:r>
            <a:r>
              <a:rPr lang="en-US" sz="1400" dirty="0" err="1"/>
              <a:t>cantitativă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În</a:t>
            </a:r>
            <a:r>
              <a:rPr lang="en-US" sz="1400" dirty="0"/>
              <a:t> general, </a:t>
            </a:r>
            <a:r>
              <a:rPr lang="en-US" sz="1400" dirty="0" err="1"/>
              <a:t>metodele</a:t>
            </a:r>
            <a:r>
              <a:rPr lang="en-US" sz="1400" dirty="0"/>
              <a:t> de </a:t>
            </a:r>
            <a:r>
              <a:rPr lang="en-US" sz="1400" dirty="0" err="1"/>
              <a:t>numărare</a:t>
            </a:r>
            <a:r>
              <a:rPr lang="en-US" sz="1400" dirty="0"/>
              <a:t> permit </a:t>
            </a:r>
            <a:r>
              <a:rPr lang="en-US" sz="1400" dirty="0" err="1"/>
              <a:t>cea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mare </a:t>
            </a:r>
            <a:r>
              <a:rPr lang="en-US" sz="1400" dirty="0" err="1"/>
              <a:t>rezoluție</a:t>
            </a:r>
            <a:r>
              <a:rPr lang="en-US" sz="1400" dirty="0"/>
              <a:t> a </a:t>
            </a:r>
            <a:r>
              <a:rPr lang="en-US" sz="1400" dirty="0" err="1"/>
              <a:t>cantității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. </a:t>
            </a:r>
            <a:r>
              <a:rPr lang="en-US" sz="1400" dirty="0" err="1"/>
              <a:t>Sensibilitatea</a:t>
            </a:r>
            <a:r>
              <a:rPr lang="en-US" sz="1400" dirty="0"/>
              <a:t> lor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detectarea</a:t>
            </a:r>
            <a:r>
              <a:rPr lang="en-US" sz="1400" dirty="0"/>
              <a:t> </a:t>
            </a:r>
            <a:r>
              <a:rPr lang="en-US" sz="1400" dirty="0" err="1"/>
              <a:t>unei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independentă</a:t>
            </a:r>
            <a:r>
              <a:rPr lang="en-US" sz="1400" dirty="0"/>
              <a:t> de </a:t>
            </a:r>
            <a:r>
              <a:rPr lang="en-US" sz="1400" dirty="0" err="1"/>
              <a:t>prezența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</a:t>
            </a:r>
            <a:r>
              <a:rPr lang="en-US" sz="1400" dirty="0" err="1"/>
              <a:t>vecine</a:t>
            </a:r>
            <a:r>
              <a:rPr lang="en-US" sz="1400" dirty="0"/>
              <a:t>. Din </a:t>
            </a:r>
            <a:r>
              <a:rPr lang="en-US" sz="1400" dirty="0" err="1"/>
              <a:t>păcate</a:t>
            </a:r>
            <a:r>
              <a:rPr lang="en-US" sz="1400" dirty="0"/>
              <a:t>, </a:t>
            </a:r>
            <a:r>
              <a:rPr lang="en-US" sz="1400" dirty="0" err="1"/>
              <a:t>performanța</a:t>
            </a:r>
            <a:r>
              <a:rPr lang="en-US" sz="1400" dirty="0"/>
              <a:t> </a:t>
            </a:r>
            <a:r>
              <a:rPr lang="en-US" sz="1400" dirty="0" err="1"/>
              <a:t>metodelor</a:t>
            </a:r>
            <a:r>
              <a:rPr lang="en-US" sz="1400" dirty="0"/>
              <a:t> de </a:t>
            </a:r>
            <a:r>
              <a:rPr lang="en-US" sz="1400" dirty="0" err="1"/>
              <a:t>numărare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limitată</a:t>
            </a:r>
            <a:r>
              <a:rPr lang="en-US" sz="1400" dirty="0"/>
              <a:t> de </a:t>
            </a:r>
            <a:r>
              <a:rPr lang="en-US" sz="1400" dirty="0" err="1"/>
              <a:t>nevoile</a:t>
            </a:r>
            <a:r>
              <a:rPr lang="en-US" sz="1400" dirty="0"/>
              <a:t> de </a:t>
            </a:r>
            <a:r>
              <a:rPr lang="en-US" sz="1400" dirty="0" err="1"/>
              <a:t>divizare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diluare</a:t>
            </a:r>
            <a:r>
              <a:rPr lang="en-US" sz="1400" dirty="0"/>
              <a:t> a </a:t>
            </a:r>
            <a:r>
              <a:rPr lang="en-US" sz="1400" dirty="0" err="1"/>
              <a:t>probei</a:t>
            </a:r>
            <a:r>
              <a:rPr lang="en-US" sz="1400" dirty="0"/>
              <a:t> care </a:t>
            </a:r>
            <a:r>
              <a:rPr lang="en-US" sz="1400" dirty="0" err="1"/>
              <a:t>asigură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doar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individuale</a:t>
            </a:r>
            <a:r>
              <a:rPr lang="en-US" sz="1400" dirty="0"/>
              <a:t> </a:t>
            </a:r>
            <a:r>
              <a:rPr lang="en-US" sz="1400" dirty="0" err="1"/>
              <a:t>trec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zona de </a:t>
            </a:r>
            <a:r>
              <a:rPr lang="en-US" sz="1400" dirty="0" err="1"/>
              <a:t>măsurare</a:t>
            </a:r>
            <a:r>
              <a:rPr lang="en-US" sz="1400" dirty="0"/>
              <a:t>,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urmare</a:t>
            </a:r>
            <a:r>
              <a:rPr lang="en-US" sz="1400" dirty="0"/>
              <a:t>, un </a:t>
            </a:r>
            <a:r>
              <a:rPr lang="en-US" sz="1400" dirty="0" err="1"/>
              <a:t>număr</a:t>
            </a:r>
            <a:r>
              <a:rPr lang="en-US" sz="1400" dirty="0"/>
              <a:t> </a:t>
            </a:r>
            <a:r>
              <a:rPr lang="en-US" sz="1400" dirty="0" err="1"/>
              <a:t>relativ</a:t>
            </a:r>
            <a:r>
              <a:rPr lang="en-US" sz="1400" dirty="0"/>
              <a:t> mic de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măsurate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Tehnicile</a:t>
            </a:r>
            <a:r>
              <a:rPr lang="en-US" sz="1400" dirty="0"/>
              <a:t> de </a:t>
            </a:r>
            <a:r>
              <a:rPr lang="en-US" sz="1400" dirty="0" err="1"/>
              <a:t>ansamblu</a:t>
            </a:r>
            <a:r>
              <a:rPr lang="en-US" sz="1400" dirty="0"/>
              <a:t> </a:t>
            </a:r>
            <a:r>
              <a:rPr lang="en-US" sz="1400" dirty="0" err="1"/>
              <a:t>neclasificatoare</a:t>
            </a:r>
            <a:r>
              <a:rPr lang="en-US" sz="1400" dirty="0"/>
              <a:t> pot </a:t>
            </a:r>
            <a:r>
              <a:rPr lang="en-US" sz="1400" dirty="0" err="1"/>
              <a:t>oferi</a:t>
            </a:r>
            <a:r>
              <a:rPr lang="en-US" sz="1400" dirty="0"/>
              <a:t> </a:t>
            </a:r>
            <a:r>
              <a:rPr lang="en-US" sz="1400" dirty="0" err="1"/>
              <a:t>rezultate</a:t>
            </a:r>
            <a:r>
              <a:rPr lang="en-US" sz="1400" dirty="0"/>
              <a:t> </a:t>
            </a:r>
            <a:r>
              <a:rPr lang="en-US" sz="1400" dirty="0" err="1"/>
              <a:t>ambigue</a:t>
            </a:r>
            <a:r>
              <a:rPr lang="en-US" sz="1400" dirty="0"/>
              <a:t>, </a:t>
            </a:r>
            <a:r>
              <a:rPr lang="en-US" sz="1400" dirty="0" err="1"/>
              <a:t>deoarece</a:t>
            </a:r>
            <a:r>
              <a:rPr lang="en-US" sz="1400" dirty="0"/>
              <a:t> </a:t>
            </a:r>
            <a:r>
              <a:rPr lang="en-US" sz="1400" dirty="0" err="1"/>
              <a:t>algoritmii</a:t>
            </a:r>
            <a:r>
              <a:rPr lang="en-US" sz="1400" dirty="0"/>
              <a:t> </a:t>
            </a:r>
            <a:r>
              <a:rPr lang="en-US" sz="1400" dirty="0" err="1"/>
              <a:t>numerici</a:t>
            </a:r>
            <a:r>
              <a:rPr lang="en-US" sz="1400" dirty="0"/>
              <a:t> sunt </a:t>
            </a:r>
            <a:r>
              <a:rPr lang="en-US" sz="1400" dirty="0" err="1"/>
              <a:t>necesari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/>
              <a:t>deconvolua</a:t>
            </a:r>
            <a:r>
              <a:rPr lang="en-US" sz="1400" dirty="0"/>
              <a:t> </a:t>
            </a:r>
            <a:r>
              <a:rPr lang="en-US" sz="1400" dirty="0" err="1"/>
              <a:t>contribuțiile</a:t>
            </a:r>
            <a:r>
              <a:rPr lang="en-US" sz="1400" dirty="0"/>
              <a:t> </a:t>
            </a:r>
            <a:r>
              <a:rPr lang="en-US" sz="1400" dirty="0" err="1"/>
              <a:t>diferitelor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ale </a:t>
            </a:r>
            <a:r>
              <a:rPr lang="en-US" sz="1400" dirty="0" err="1"/>
              <a:t>diferitelor</a:t>
            </a:r>
            <a:r>
              <a:rPr lang="en-US" sz="1400" dirty="0"/>
              <a:t> intervale de </a:t>
            </a:r>
            <a:r>
              <a:rPr lang="en-US" sz="1400" dirty="0" err="1"/>
              <a:t>dimensiuni</a:t>
            </a:r>
            <a:r>
              <a:rPr lang="en-US" sz="1400" dirty="0"/>
              <a:t> ale </a:t>
            </a:r>
            <a:r>
              <a:rPr lang="en-US" sz="1400" dirty="0" err="1"/>
              <a:t>particulelor</a:t>
            </a:r>
            <a:r>
              <a:rPr lang="en-US" sz="1400" dirty="0"/>
              <a:t>. </a:t>
            </a:r>
            <a:r>
              <a:rPr lang="en-US" sz="1400" dirty="0" err="1"/>
              <a:t>Aceste</a:t>
            </a:r>
            <a:r>
              <a:rPr lang="en-US" sz="1400" dirty="0"/>
              <a:t> </a:t>
            </a:r>
            <a:r>
              <a:rPr lang="en-US" sz="1400" dirty="0" err="1"/>
              <a:t>tehnici</a:t>
            </a:r>
            <a:r>
              <a:rPr lang="en-US" sz="1400" dirty="0"/>
              <a:t> permit </a:t>
            </a:r>
            <a:r>
              <a:rPr lang="en-US" sz="1400" dirty="0" err="1"/>
              <a:t>caracterizarea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care se </a:t>
            </a:r>
            <a:r>
              <a:rPr lang="en-US" sz="1400" dirty="0" err="1"/>
              <a:t>află</a:t>
            </a:r>
            <a:r>
              <a:rPr lang="en-US" sz="1400" dirty="0"/>
              <a:t> </a:t>
            </a:r>
            <a:r>
              <a:rPr lang="en-US" sz="1400" dirty="0" err="1"/>
              <a:t>într</a:t>
            </a:r>
            <a:r>
              <a:rPr lang="en-US" sz="1400" dirty="0"/>
              <a:t>-o </a:t>
            </a:r>
            <a:r>
              <a:rPr lang="en-US" sz="1400" dirty="0" err="1"/>
              <a:t>clasă</a:t>
            </a:r>
            <a:r>
              <a:rPr lang="en-US" sz="1400" dirty="0"/>
              <a:t> de </a:t>
            </a:r>
            <a:r>
              <a:rPr lang="en-US" sz="1400" dirty="0" err="1"/>
              <a:t>dimensiuni</a:t>
            </a:r>
            <a:r>
              <a:rPr lang="en-US" sz="1400" dirty="0"/>
              <a:t> cu </a:t>
            </a:r>
            <a:r>
              <a:rPr lang="en-US" sz="1400" dirty="0" err="1"/>
              <a:t>intensități</a:t>
            </a:r>
            <a:r>
              <a:rPr lang="en-US" sz="1400" dirty="0"/>
              <a:t> </a:t>
            </a:r>
            <a:r>
              <a:rPr lang="en-US" sz="1400" dirty="0" err="1"/>
              <a:t>rezonabile</a:t>
            </a:r>
            <a:r>
              <a:rPr lang="en-US" sz="1400" dirty="0"/>
              <a:t> ale </a:t>
            </a:r>
            <a:r>
              <a:rPr lang="en-US" sz="1400" dirty="0" err="1"/>
              <a:t>semnalului</a:t>
            </a:r>
            <a:r>
              <a:rPr lang="en-US" sz="1400" dirty="0"/>
              <a:t>, </a:t>
            </a:r>
            <a:r>
              <a:rPr lang="en-US" sz="1400" dirty="0" err="1"/>
              <a:t>dar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posibil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nu </a:t>
            </a:r>
            <a:r>
              <a:rPr lang="en-US" sz="1400" dirty="0" err="1"/>
              <a:t>detecteze</a:t>
            </a:r>
            <a:r>
              <a:rPr lang="en-US" sz="1400" dirty="0"/>
              <a:t> bine </a:t>
            </a:r>
            <a:r>
              <a:rPr lang="en-US" sz="1400" dirty="0" err="1"/>
              <a:t>particulele</a:t>
            </a:r>
            <a:r>
              <a:rPr lang="en-US" sz="1400" dirty="0"/>
              <a:t> din </a:t>
            </a:r>
            <a:r>
              <a:rPr lang="en-US" sz="1400" dirty="0" err="1"/>
              <a:t>clase</a:t>
            </a:r>
            <a:r>
              <a:rPr lang="en-US" sz="1400" dirty="0"/>
              <a:t> de </a:t>
            </a:r>
            <a:r>
              <a:rPr lang="en-US" sz="1400" dirty="0" err="1"/>
              <a:t>dimensiuni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puțin</a:t>
            </a:r>
            <a:r>
              <a:rPr lang="en-US" sz="1400" dirty="0"/>
              <a:t> populate, de </a:t>
            </a:r>
            <a:r>
              <a:rPr lang="en-US" sz="1400" dirty="0" err="1"/>
              <a:t>exemplu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cozile</a:t>
            </a:r>
            <a:r>
              <a:rPr lang="en-US" sz="1400" dirty="0"/>
              <a:t> </a:t>
            </a:r>
            <a:r>
              <a:rPr lang="en-US" sz="1400" dirty="0" err="1"/>
              <a:t>distribuției</a:t>
            </a:r>
            <a:r>
              <a:rPr lang="en-US" sz="1400" dirty="0"/>
              <a:t>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. Pe de </a:t>
            </a:r>
            <a:r>
              <a:rPr lang="en-US" sz="1400" dirty="0" err="1"/>
              <a:t>altă</a:t>
            </a:r>
            <a:r>
              <a:rPr lang="en-US" sz="1400" dirty="0"/>
              <a:t> </a:t>
            </a:r>
            <a:r>
              <a:rPr lang="en-US" sz="1400" dirty="0" err="1"/>
              <a:t>parte</a:t>
            </a:r>
            <a:r>
              <a:rPr lang="en-US" sz="1400" dirty="0"/>
              <a:t>, </a:t>
            </a:r>
            <a:r>
              <a:rPr lang="en-US" sz="1400" dirty="0" err="1"/>
              <a:t>ele</a:t>
            </a:r>
            <a:r>
              <a:rPr lang="en-US" sz="1400" dirty="0"/>
              <a:t> pot, de </a:t>
            </a:r>
            <a:r>
              <a:rPr lang="en-US" sz="1400" dirty="0" err="1"/>
              <a:t>asemenea</a:t>
            </a:r>
            <a:r>
              <a:rPr lang="en-US" sz="1400" dirty="0"/>
              <a:t>,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supraestimeze</a:t>
            </a:r>
            <a:r>
              <a:rPr lang="en-US" sz="1400" dirty="0"/>
              <a:t> </a:t>
            </a:r>
            <a:r>
              <a:rPr lang="en-US" sz="1400" dirty="0" err="1"/>
              <a:t>clasele</a:t>
            </a:r>
            <a:r>
              <a:rPr lang="en-US" sz="1400" dirty="0"/>
              <a:t> de </a:t>
            </a:r>
            <a:r>
              <a:rPr lang="en-US" sz="1400" dirty="0" err="1"/>
              <a:t>dimensiuni</a:t>
            </a:r>
            <a:r>
              <a:rPr lang="en-US" sz="1400" dirty="0"/>
              <a:t> care </a:t>
            </a:r>
            <a:r>
              <a:rPr lang="en-US" sz="1400" dirty="0" err="1"/>
              <a:t>contribuie</a:t>
            </a:r>
            <a:r>
              <a:rPr lang="en-US" sz="1400" dirty="0"/>
              <a:t> </a:t>
            </a:r>
            <a:r>
              <a:rPr lang="en-US" sz="1400" dirty="0" err="1"/>
              <a:t>neproporțional</a:t>
            </a:r>
            <a:r>
              <a:rPr lang="en-US" sz="1400" dirty="0"/>
              <a:t> la </a:t>
            </a:r>
            <a:r>
              <a:rPr lang="en-US" sz="1400" dirty="0" err="1"/>
              <a:t>semnalul</a:t>
            </a:r>
            <a:r>
              <a:rPr lang="en-US" sz="1400" dirty="0"/>
              <a:t> </a:t>
            </a:r>
            <a:r>
              <a:rPr lang="en-US" sz="1400" dirty="0" err="1"/>
              <a:t>detectat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47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6B0EE9-4C35-6942-EB19-9EFCC05B7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Selectarea metodei relevante de analiză a dimensiunii particulelor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50F4A-B371-77B9-6BF7-A60F7898FB1E}"/>
              </a:ext>
            </a:extLst>
          </p:cNvPr>
          <p:cNvSpPr txBox="1"/>
          <p:nvPr/>
        </p:nvSpPr>
        <p:spPr>
          <a:xfrm>
            <a:off x="323529" y="1462489"/>
            <a:ext cx="11026642" cy="393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/>
              <a:t>Suspiciunea</a:t>
            </a:r>
            <a:r>
              <a:rPr lang="en-US" sz="1400" dirty="0"/>
              <a:t> </a:t>
            </a:r>
            <a:r>
              <a:rPr lang="en-US" sz="1400" dirty="0" err="1"/>
              <a:t>laboratorului</a:t>
            </a:r>
            <a:r>
              <a:rPr lang="en-US" sz="1400" dirty="0"/>
              <a:t> de </a:t>
            </a:r>
            <a:r>
              <a:rPr lang="en-US" sz="1400" dirty="0" err="1"/>
              <a:t>testare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unele</a:t>
            </a:r>
            <a:r>
              <a:rPr lang="en-US" sz="1400" dirty="0"/>
              <a:t> </a:t>
            </a:r>
            <a:r>
              <a:rPr lang="en-US" sz="1400" dirty="0" err="1"/>
              <a:t>dintre</a:t>
            </a:r>
            <a:r>
              <a:rPr lang="en-US" sz="1400" dirty="0"/>
              <a:t> </a:t>
            </a:r>
            <a:r>
              <a:rPr lang="en-US" sz="1400" dirty="0" err="1"/>
              <a:t>suspensiile</a:t>
            </a:r>
            <a:r>
              <a:rPr lang="en-US" sz="1400" dirty="0"/>
              <a:t> de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conțin</a:t>
            </a:r>
            <a:r>
              <a:rPr lang="en-US" sz="1400" dirty="0"/>
              <a:t> cel </a:t>
            </a:r>
            <a:r>
              <a:rPr lang="en-US" sz="1400" dirty="0" err="1"/>
              <a:t>puțin</a:t>
            </a:r>
            <a:r>
              <a:rPr lang="en-US" sz="1400" dirty="0"/>
              <a:t> </a:t>
            </a:r>
            <a:r>
              <a:rPr lang="en-US" sz="1400" dirty="0" err="1"/>
              <a:t>câteva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care sunt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mari</a:t>
            </a:r>
            <a:r>
              <a:rPr lang="en-US" sz="1400" dirty="0"/>
              <a:t> </a:t>
            </a:r>
            <a:r>
              <a:rPr lang="en-US" sz="1400" dirty="0" err="1"/>
              <a:t>decât</a:t>
            </a:r>
            <a:r>
              <a:rPr lang="en-US" sz="1400" dirty="0"/>
              <a:t> media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aceste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mari</a:t>
            </a:r>
            <a:r>
              <a:rPr lang="en-US" sz="1400" dirty="0"/>
              <a:t> sunt </a:t>
            </a:r>
            <a:r>
              <a:rPr lang="en-US" sz="1400" dirty="0" err="1"/>
              <a:t>responsabile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numărul</a:t>
            </a:r>
            <a:r>
              <a:rPr lang="en-US" sz="1400" dirty="0"/>
              <a:t> </a:t>
            </a:r>
            <a:r>
              <a:rPr lang="en-US" sz="1400" dirty="0" err="1"/>
              <a:t>crescut</a:t>
            </a:r>
            <a:r>
              <a:rPr lang="en-US" sz="1400" dirty="0"/>
              <a:t> de </a:t>
            </a:r>
            <a:r>
              <a:rPr lang="en-US" sz="1400" dirty="0" err="1"/>
              <a:t>defecte</a:t>
            </a:r>
            <a:r>
              <a:rPr lang="en-US" sz="1400" dirty="0"/>
              <a:t> de </a:t>
            </a:r>
            <a:r>
              <a:rPr lang="en-US" sz="1400" dirty="0" err="1"/>
              <a:t>lustruire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O </a:t>
            </a:r>
            <a:r>
              <a:rPr lang="en-US" sz="1400" dirty="0" err="1"/>
              <a:t>serie</a:t>
            </a:r>
            <a:r>
              <a:rPr lang="en-US" sz="1400" dirty="0"/>
              <a:t> de </a:t>
            </a:r>
            <a:r>
              <a:rPr lang="en-US" sz="1400" dirty="0" err="1"/>
              <a:t>metode</a:t>
            </a:r>
            <a:r>
              <a:rPr lang="en-US" sz="1400" dirty="0"/>
              <a:t> candidate </a:t>
            </a:r>
            <a:r>
              <a:rPr lang="en-US" sz="1400" dirty="0" err="1"/>
              <a:t>menționate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Tabelul</a:t>
            </a:r>
            <a:r>
              <a:rPr lang="en-US" sz="1400" dirty="0"/>
              <a:t> precedent nu </a:t>
            </a:r>
            <a:r>
              <a:rPr lang="en-US" sz="1400" dirty="0" err="1"/>
              <a:t>rezolvă</a:t>
            </a:r>
            <a:r>
              <a:rPr lang="en-US" sz="1400" dirty="0"/>
              <a:t> </a:t>
            </a:r>
            <a:r>
              <a:rPr lang="en-US" sz="1400" dirty="0" err="1"/>
              <a:t>ușor</a:t>
            </a:r>
            <a:r>
              <a:rPr lang="en-US" sz="1400" dirty="0"/>
              <a:t> </a:t>
            </a:r>
            <a:r>
              <a:rPr lang="en-US" sz="1400" dirty="0" err="1"/>
              <a:t>acest</a:t>
            </a:r>
            <a:r>
              <a:rPr lang="en-US" sz="1400" dirty="0"/>
              <a:t> tip de </a:t>
            </a:r>
            <a:r>
              <a:rPr lang="en-US" sz="1400" dirty="0" err="1"/>
              <a:t>problemă</a:t>
            </a:r>
            <a:r>
              <a:rPr lang="en-US" sz="1400" dirty="0"/>
              <a:t>: </a:t>
            </a:r>
            <a:r>
              <a:rPr lang="en-US" sz="1400" dirty="0" err="1"/>
              <a:t>metodele</a:t>
            </a:r>
            <a:r>
              <a:rPr lang="en-US" sz="1400" dirty="0"/>
              <a:t> de </a:t>
            </a:r>
            <a:r>
              <a:rPr lang="en-US" sz="1400" dirty="0" err="1"/>
              <a:t>numărare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metodele</a:t>
            </a:r>
            <a:r>
              <a:rPr lang="en-US" sz="1400" dirty="0"/>
              <a:t> de </a:t>
            </a:r>
            <a:r>
              <a:rPr lang="en-US" sz="1400" dirty="0" err="1"/>
              <a:t>neclasificare</a:t>
            </a:r>
            <a:r>
              <a:rPr lang="en-US" sz="1400" dirty="0"/>
              <a:t> nu sunt -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principiu</a:t>
            </a:r>
            <a:r>
              <a:rPr lang="en-US" sz="1400" dirty="0"/>
              <a:t> - </a:t>
            </a:r>
            <a:r>
              <a:rPr lang="en-US" sz="1400" dirty="0" err="1"/>
              <a:t>atât</a:t>
            </a:r>
            <a:r>
              <a:rPr lang="en-US" sz="1400" dirty="0"/>
              <a:t> de </a:t>
            </a:r>
            <a:r>
              <a:rPr lang="en-US" sz="1400" dirty="0" err="1"/>
              <a:t>puternice</a:t>
            </a:r>
            <a:r>
              <a:rPr lang="en-US" sz="1400" dirty="0"/>
              <a:t> </a:t>
            </a:r>
            <a:r>
              <a:rPr lang="en-US" sz="1400" dirty="0" err="1"/>
              <a:t>atunci</a:t>
            </a:r>
            <a:r>
              <a:rPr lang="en-US" sz="1400" dirty="0"/>
              <a:t> </a:t>
            </a:r>
            <a:r>
              <a:rPr lang="en-US" sz="1400" dirty="0" err="1"/>
              <a:t>când</a:t>
            </a:r>
            <a:r>
              <a:rPr lang="en-US" sz="1400" dirty="0"/>
              <a:t> vine </a:t>
            </a:r>
            <a:r>
              <a:rPr lang="en-US" sz="1400" dirty="0" err="1"/>
              <a:t>vorba</a:t>
            </a:r>
            <a:r>
              <a:rPr lang="en-US" sz="1400" dirty="0"/>
              <a:t> de </a:t>
            </a:r>
            <a:r>
              <a:rPr lang="en-US" sz="1400" dirty="0" err="1"/>
              <a:t>detectarea</a:t>
            </a:r>
            <a:r>
              <a:rPr lang="en-US" sz="1400" dirty="0"/>
              <a:t> </a:t>
            </a:r>
            <a:r>
              <a:rPr lang="en-US" sz="1400" dirty="0" err="1"/>
              <a:t>unui</a:t>
            </a:r>
            <a:r>
              <a:rPr lang="en-US" sz="1400" dirty="0"/>
              <a:t> </a:t>
            </a:r>
            <a:r>
              <a:rPr lang="en-US" sz="1400" dirty="0" err="1"/>
              <a:t>număr</a:t>
            </a:r>
            <a:r>
              <a:rPr lang="en-US" sz="1400" dirty="0"/>
              <a:t> mic de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într</a:t>
            </a:r>
            <a:r>
              <a:rPr lang="en-US" sz="1400" dirty="0"/>
              <a:t>-o </a:t>
            </a:r>
            <a:r>
              <a:rPr lang="en-US" sz="1400" dirty="0" err="1"/>
              <a:t>populație</a:t>
            </a:r>
            <a:r>
              <a:rPr lang="en-US" sz="1400" dirty="0"/>
              <a:t> mare. Pe de </a:t>
            </a:r>
            <a:r>
              <a:rPr lang="en-US" sz="1400" dirty="0" err="1"/>
              <a:t>altă</a:t>
            </a:r>
            <a:r>
              <a:rPr lang="en-US" sz="1400" dirty="0"/>
              <a:t> </a:t>
            </a:r>
            <a:r>
              <a:rPr lang="en-US" sz="1400" dirty="0" err="1"/>
              <a:t>parte</a:t>
            </a:r>
            <a:r>
              <a:rPr lang="en-US" sz="1400" dirty="0"/>
              <a:t>, </a:t>
            </a:r>
            <a:r>
              <a:rPr lang="en-US" sz="1400" dirty="0" err="1"/>
              <a:t>împrăștierea</a:t>
            </a:r>
            <a:r>
              <a:rPr lang="en-US" sz="1400" dirty="0"/>
              <a:t> </a:t>
            </a:r>
            <a:r>
              <a:rPr lang="en-US" sz="1400" dirty="0" err="1"/>
              <a:t>dinamică</a:t>
            </a:r>
            <a:r>
              <a:rPr lang="en-US" sz="1400" dirty="0"/>
              <a:t> a </a:t>
            </a:r>
            <a:r>
              <a:rPr lang="en-US" sz="1400" dirty="0" err="1"/>
              <a:t>luminii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foarte</a:t>
            </a:r>
            <a:r>
              <a:rPr lang="en-US" sz="1400" dirty="0"/>
              <a:t> </a:t>
            </a:r>
            <a:r>
              <a:rPr lang="en-US" sz="1400" dirty="0" err="1"/>
              <a:t>sensibilă</a:t>
            </a:r>
            <a:r>
              <a:rPr lang="en-US" sz="1400" dirty="0"/>
              <a:t> la </a:t>
            </a:r>
            <a:r>
              <a:rPr lang="en-US" sz="1400" dirty="0" err="1"/>
              <a:t>prezența</a:t>
            </a:r>
            <a:r>
              <a:rPr lang="en-US" sz="1400" dirty="0"/>
              <a:t> </a:t>
            </a:r>
            <a:r>
              <a:rPr lang="en-US" sz="1400" dirty="0" err="1"/>
              <a:t>câtorva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mari</a:t>
            </a:r>
            <a:r>
              <a:rPr lang="en-US" sz="1400" dirty="0"/>
              <a:t> </a:t>
            </a:r>
            <a:r>
              <a:rPr lang="en-US" sz="1400" dirty="0" err="1"/>
              <a:t>izolate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produce un </a:t>
            </a:r>
            <a:r>
              <a:rPr lang="en-US" sz="1400" dirty="0" err="1"/>
              <a:t>rezultat</a:t>
            </a:r>
            <a:r>
              <a:rPr lang="en-US" sz="1400" dirty="0"/>
              <a:t> al </a:t>
            </a:r>
            <a:r>
              <a:rPr lang="en-US" sz="1400" dirty="0" err="1"/>
              <a:t>măsurării</a:t>
            </a:r>
            <a:r>
              <a:rPr lang="en-US" sz="1400" dirty="0"/>
              <a:t> </a:t>
            </a:r>
            <a:r>
              <a:rPr lang="en-US" sz="1400" dirty="0" err="1"/>
              <a:t>distribuției</a:t>
            </a:r>
            <a:r>
              <a:rPr lang="en-US" sz="1400" dirty="0"/>
              <a:t>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sever </a:t>
            </a:r>
            <a:r>
              <a:rPr lang="en-US" sz="1400" dirty="0" err="1"/>
              <a:t>deformat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nesigur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err="1"/>
              <a:t>Alegerile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evidente</a:t>
            </a:r>
            <a:r>
              <a:rPr lang="en-US" sz="1400" dirty="0"/>
              <a:t> sunt </a:t>
            </a:r>
            <a:r>
              <a:rPr lang="en-US" sz="1400" dirty="0" err="1"/>
              <a:t>metodele</a:t>
            </a:r>
            <a:r>
              <a:rPr lang="en-US" sz="1400" dirty="0"/>
              <a:t> de </a:t>
            </a:r>
            <a:r>
              <a:rPr lang="en-US" sz="1400" dirty="0" err="1"/>
              <a:t>clasificare</a:t>
            </a:r>
            <a:r>
              <a:rPr lang="en-US" sz="1400" dirty="0"/>
              <a:t>, care </a:t>
            </a:r>
            <a:r>
              <a:rPr lang="en-US" sz="1400" dirty="0" err="1"/>
              <a:t>vor</a:t>
            </a:r>
            <a:r>
              <a:rPr lang="en-US" sz="1400" dirty="0"/>
              <a:t> </a:t>
            </a:r>
            <a:r>
              <a:rPr lang="en-US" sz="1400" dirty="0" err="1"/>
              <a:t>separa</a:t>
            </a:r>
            <a:r>
              <a:rPr lang="en-US" sz="1400" dirty="0"/>
              <a:t> </a:t>
            </a:r>
            <a:r>
              <a:rPr lang="en-US" sz="1400" dirty="0" err="1"/>
              <a:t>subpopulațiile</a:t>
            </a:r>
            <a:r>
              <a:rPr lang="en-US" sz="1400" dirty="0"/>
              <a:t> de </a:t>
            </a:r>
            <a:r>
              <a:rPr lang="en-US" sz="1400" dirty="0" err="1"/>
              <a:t>dimensiuni</a:t>
            </a:r>
            <a:r>
              <a:rPr lang="en-US" sz="1400" dirty="0"/>
              <a:t> </a:t>
            </a:r>
            <a:r>
              <a:rPr lang="en-US" sz="1400" dirty="0" err="1"/>
              <a:t>diferite</a:t>
            </a:r>
            <a:r>
              <a:rPr lang="en-US" sz="1400" dirty="0"/>
              <a:t>, </a:t>
            </a:r>
            <a:r>
              <a:rPr lang="en-US" sz="1400" dirty="0" err="1"/>
              <a:t>înainte</a:t>
            </a:r>
            <a:r>
              <a:rPr lang="en-US" sz="1400" dirty="0"/>
              <a:t> de a </a:t>
            </a:r>
            <a:r>
              <a:rPr lang="en-US" sz="1400" dirty="0" err="1"/>
              <a:t>determina</a:t>
            </a:r>
            <a:r>
              <a:rPr lang="en-US" sz="1400" dirty="0"/>
              <a:t> </a:t>
            </a:r>
            <a:r>
              <a:rPr lang="en-US" sz="1400" dirty="0" err="1"/>
              <a:t>efectiv</a:t>
            </a:r>
            <a:r>
              <a:rPr lang="en-US" sz="1400" dirty="0"/>
              <a:t> </a:t>
            </a:r>
            <a:r>
              <a:rPr lang="en-US" sz="1400" dirty="0" err="1"/>
              <a:t>dimensiunea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Un </a:t>
            </a:r>
            <a:r>
              <a:rPr lang="en-US" sz="1400" dirty="0" err="1"/>
              <a:t>exemplu</a:t>
            </a:r>
            <a:r>
              <a:rPr lang="en-US" sz="1400" dirty="0"/>
              <a:t> de </a:t>
            </a:r>
            <a:r>
              <a:rPr lang="en-US" sz="1400" dirty="0" err="1"/>
              <a:t>astfel</a:t>
            </a:r>
            <a:r>
              <a:rPr lang="en-US" sz="1400" dirty="0"/>
              <a:t> de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tehnica</a:t>
            </a:r>
            <a:r>
              <a:rPr lang="en-US" sz="1400" dirty="0"/>
              <a:t> de </a:t>
            </a:r>
            <a:r>
              <a:rPr lang="en-US" sz="1400" dirty="0" err="1"/>
              <a:t>sedimentare</a:t>
            </a:r>
            <a:r>
              <a:rPr lang="en-US" sz="1400" dirty="0"/>
              <a:t> </a:t>
            </a:r>
            <a:r>
              <a:rPr lang="en-US" sz="1400" dirty="0" err="1"/>
              <a:t>centrifugă</a:t>
            </a:r>
            <a:r>
              <a:rPr lang="en-US" sz="1400" dirty="0"/>
              <a:t> cu </a:t>
            </a:r>
            <a:r>
              <a:rPr lang="en-US" sz="1400" dirty="0" err="1"/>
              <a:t>lichid</a:t>
            </a:r>
            <a:r>
              <a:rPr lang="en-US" sz="1400" dirty="0"/>
              <a:t>. </a:t>
            </a:r>
            <a:r>
              <a:rPr lang="en-US" sz="1400" dirty="0" err="1"/>
              <a:t>Aceasta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o </a:t>
            </a:r>
            <a:r>
              <a:rPr lang="en-US" sz="1400" dirty="0" err="1"/>
              <a:t>metodă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care </a:t>
            </a:r>
            <a:r>
              <a:rPr lang="en-US" sz="1400" dirty="0" err="1"/>
              <a:t>procesul</a:t>
            </a:r>
            <a:r>
              <a:rPr lang="en-US" sz="1400" dirty="0"/>
              <a:t> natural de </a:t>
            </a:r>
            <a:r>
              <a:rPr lang="en-US" sz="1400" dirty="0" err="1"/>
              <a:t>sedimentare</a:t>
            </a:r>
            <a:r>
              <a:rPr lang="en-US" sz="1400" dirty="0"/>
              <a:t> a </a:t>
            </a:r>
            <a:r>
              <a:rPr lang="en-US" sz="1400" dirty="0" err="1"/>
              <a:t>particulelor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suspensie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accelerat</a:t>
            </a:r>
            <a:r>
              <a:rPr lang="en-US" sz="1400" dirty="0"/>
              <a:t> de </a:t>
            </a:r>
            <a:r>
              <a:rPr lang="en-US" sz="1400" dirty="0" err="1"/>
              <a:t>forțele</a:t>
            </a:r>
            <a:r>
              <a:rPr lang="en-US" sz="1400" dirty="0"/>
              <a:t> centrifuge. </a:t>
            </a:r>
            <a:r>
              <a:rPr lang="en-US" sz="1400" dirty="0" err="1"/>
              <a:t>Centrifugarea</a:t>
            </a:r>
            <a:r>
              <a:rPr lang="en-US" sz="1400" dirty="0"/>
              <a:t> </a:t>
            </a:r>
            <a:r>
              <a:rPr lang="en-US" sz="1400" dirty="0" err="1"/>
              <a:t>permite</a:t>
            </a:r>
            <a:r>
              <a:rPr lang="en-US" sz="1400" dirty="0"/>
              <a:t> </a:t>
            </a:r>
            <a:r>
              <a:rPr lang="en-US" sz="1400" dirty="0" err="1"/>
              <a:t>investigarea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a </a:t>
            </a:r>
            <a:r>
              <a:rPr lang="en-US" sz="1400" dirty="0" err="1"/>
              <a:t>nanoparticulelor</a:t>
            </a:r>
            <a:r>
              <a:rPr lang="en-US" sz="1400" dirty="0"/>
              <a:t> care,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condiții</a:t>
            </a:r>
            <a:r>
              <a:rPr lang="en-US" sz="1400" dirty="0"/>
              <a:t> </a:t>
            </a:r>
            <a:r>
              <a:rPr lang="en-US" sz="1400" dirty="0" err="1"/>
              <a:t>gravitaționale</a:t>
            </a:r>
            <a:r>
              <a:rPr lang="en-US" sz="1400" dirty="0"/>
              <a:t> </a:t>
            </a:r>
            <a:r>
              <a:rPr lang="en-US" sz="1400" dirty="0" err="1"/>
              <a:t>normale</a:t>
            </a:r>
            <a:r>
              <a:rPr lang="en-US" sz="1400" dirty="0"/>
              <a:t>, nu </a:t>
            </a:r>
            <a:r>
              <a:rPr lang="en-US" sz="1400" dirty="0" err="1"/>
              <a:t>sedimentează</a:t>
            </a:r>
            <a:r>
              <a:rPr lang="en-US" sz="1400" dirty="0"/>
              <a:t>, </a:t>
            </a:r>
            <a:r>
              <a:rPr lang="en-US" sz="1400" dirty="0" err="1"/>
              <a:t>deoarece</a:t>
            </a:r>
            <a:r>
              <a:rPr lang="en-US" sz="1400" dirty="0"/>
              <a:t> sunt </a:t>
            </a:r>
            <a:r>
              <a:rPr lang="en-US" sz="1400" dirty="0" err="1"/>
              <a:t>menținute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suspensie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mișcarea</a:t>
            </a:r>
            <a:r>
              <a:rPr lang="en-US" sz="1400" dirty="0"/>
              <a:t> </a:t>
            </a:r>
            <a:r>
              <a:rPr lang="en-US" sz="1400" dirty="0" err="1"/>
              <a:t>browniană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930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C857A3-4296-E262-8A9A-A4A8A0C280A6}"/>
              </a:ext>
            </a:extLst>
          </p:cNvPr>
          <p:cNvSpPr txBox="1"/>
          <p:nvPr/>
        </p:nvSpPr>
        <p:spPr>
          <a:xfrm>
            <a:off x="595085" y="433924"/>
            <a:ext cx="11001829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highlight>
                  <a:srgbClr val="FFFF00"/>
                </a:highlight>
              </a:rPr>
              <a:t>Pauza 3.3.2: </a:t>
            </a:r>
            <a:r>
              <a:rPr lang="en-US" sz="1400" dirty="0" err="1">
                <a:highlight>
                  <a:srgbClr val="FFFF00"/>
                </a:highlight>
              </a:rPr>
              <a:t>incertitudinea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măsurării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sedimentarea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centrifugă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lichidelor</a:t>
            </a:r>
            <a:endParaRPr lang="en-US" sz="14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highlight>
                  <a:srgbClr val="FFFF00"/>
                </a:highlight>
              </a:rPr>
              <a:t>Sedimentarea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centrifugă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lichidelor</a:t>
            </a:r>
            <a:r>
              <a:rPr lang="en-US" sz="1400" dirty="0">
                <a:highlight>
                  <a:srgbClr val="FFFF00"/>
                </a:highlight>
              </a:rPr>
              <a:t> (CLS) </a:t>
            </a:r>
            <a:r>
              <a:rPr lang="en-US" sz="1400" dirty="0" err="1">
                <a:highlight>
                  <a:srgbClr val="FFFF00"/>
                </a:highlight>
              </a:rPr>
              <a:t>determină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diametrul</a:t>
            </a:r>
            <a:r>
              <a:rPr lang="en-US" sz="1400" dirty="0">
                <a:highlight>
                  <a:srgbClr val="FFFF00"/>
                </a:highlight>
              </a:rPr>
              <a:t> Stokes al </a:t>
            </a:r>
            <a:r>
              <a:rPr lang="en-US" sz="1400" dirty="0" err="1">
                <a:highlight>
                  <a:srgbClr val="FFFF00"/>
                </a:highlight>
              </a:rPr>
              <a:t>particulei</a:t>
            </a:r>
            <a:r>
              <a:rPr lang="en-US" sz="1400" dirty="0">
                <a:highlight>
                  <a:srgbClr val="FFFF00"/>
                </a:highlight>
              </a:rPr>
              <a:t>, care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un </a:t>
            </a:r>
            <a:r>
              <a:rPr lang="en-US" sz="1400" dirty="0" err="1">
                <a:highlight>
                  <a:srgbClr val="FFFF00"/>
                </a:highlight>
              </a:rPr>
              <a:t>anumit</a:t>
            </a:r>
            <a:r>
              <a:rPr lang="en-US" sz="1400" dirty="0">
                <a:highlight>
                  <a:srgbClr val="FFFF00"/>
                </a:highlight>
              </a:rPr>
              <a:t> tip de </a:t>
            </a:r>
            <a:r>
              <a:rPr lang="en-US" sz="1400" dirty="0" err="1">
                <a:highlight>
                  <a:srgbClr val="FFFF00"/>
                </a:highlight>
              </a:rPr>
              <a:t>diametru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echivalent</a:t>
            </a:r>
            <a:r>
              <a:rPr lang="en-US" sz="1400" dirty="0">
                <a:highlight>
                  <a:srgbClr val="FFFF00"/>
                </a:highlight>
              </a:rPr>
              <a:t> al </a:t>
            </a:r>
            <a:r>
              <a:rPr lang="en-US" sz="1400" dirty="0" err="1">
                <a:highlight>
                  <a:srgbClr val="FFFF00"/>
                </a:highlight>
              </a:rPr>
              <a:t>particulei</a:t>
            </a:r>
            <a:r>
              <a:rPr lang="en-US" sz="1400" dirty="0">
                <a:highlight>
                  <a:srgbClr val="FFFF00"/>
                </a:highlight>
              </a:rPr>
              <a:t>. Un </a:t>
            </a:r>
            <a:r>
              <a:rPr lang="en-US" sz="1400" dirty="0" err="1">
                <a:highlight>
                  <a:srgbClr val="FFFF00"/>
                </a:highlight>
              </a:rPr>
              <a:t>caz</a:t>
            </a:r>
            <a:r>
              <a:rPr lang="en-US" sz="1400" dirty="0">
                <a:highlight>
                  <a:srgbClr val="FFFF00"/>
                </a:highlight>
              </a:rPr>
              <a:t> special de CLS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metoda</a:t>
            </a:r>
            <a:r>
              <a:rPr lang="en-US" sz="1400" dirty="0">
                <a:highlight>
                  <a:srgbClr val="FFFF00"/>
                </a:highlight>
              </a:rPr>
              <a:t> cu </a:t>
            </a:r>
            <a:r>
              <a:rPr lang="en-US" sz="1400" dirty="0" err="1">
                <a:highlight>
                  <a:srgbClr val="FFFF00"/>
                </a:highlight>
              </a:rPr>
              <a:t>pornire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liniară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sau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centrifugarea</a:t>
            </a:r>
            <a:r>
              <a:rPr lang="en-US" sz="1400" dirty="0">
                <a:highlight>
                  <a:srgbClr val="FFFF00"/>
                </a:highlight>
              </a:rPr>
              <a:t> cu disc,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care </a:t>
            </a:r>
            <a:r>
              <a:rPr lang="en-US" sz="1400" dirty="0" err="1">
                <a:highlight>
                  <a:srgbClr val="FFFF00"/>
                </a:highlight>
              </a:rPr>
              <a:t>particulele</a:t>
            </a:r>
            <a:r>
              <a:rPr lang="en-US" sz="1400" dirty="0">
                <a:highlight>
                  <a:srgbClr val="FFFF00"/>
                </a:highlight>
              </a:rPr>
              <a:t> sunt </a:t>
            </a:r>
            <a:r>
              <a:rPr lang="en-US" sz="1400" dirty="0" err="1">
                <a:highlight>
                  <a:srgbClr val="FFFF00"/>
                </a:highlight>
              </a:rPr>
              <a:t>forțate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sedimenteze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printr</a:t>
            </a:r>
            <a:r>
              <a:rPr lang="en-US" sz="1400" dirty="0">
                <a:highlight>
                  <a:srgbClr val="FFFF00"/>
                </a:highlight>
              </a:rPr>
              <a:t>-un gradient de </a:t>
            </a:r>
            <a:r>
              <a:rPr lang="en-US" sz="1400" dirty="0" err="1">
                <a:highlight>
                  <a:srgbClr val="FFFF00"/>
                </a:highlight>
              </a:rPr>
              <a:t>densitate</a:t>
            </a:r>
            <a:r>
              <a:rPr lang="en-US" sz="1400" dirty="0">
                <a:highlight>
                  <a:srgbClr val="FFFF00"/>
                </a:highlight>
              </a:rPr>
              <a:t> (ISO 13318 2:2007 [3.3.18]). </a:t>
            </a:r>
            <a:r>
              <a:rPr lang="en-US" sz="1400" dirty="0" err="1">
                <a:highlight>
                  <a:srgbClr val="FFFF00"/>
                </a:highlight>
              </a:rPr>
              <a:t>Ecuația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măsurare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pentru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sedimentarea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centrifugă</a:t>
            </a:r>
            <a:r>
              <a:rPr lang="en-US" sz="1400" dirty="0">
                <a:highlight>
                  <a:srgbClr val="FFFF00"/>
                </a:highlight>
              </a:rPr>
              <a:t> cu disc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relativ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simplă</a:t>
            </a:r>
            <a:r>
              <a:rPr lang="en-US" sz="1400" dirty="0">
                <a:highlight>
                  <a:srgbClr val="FFFF00"/>
                </a:highlight>
              </a:rPr>
              <a:t>:</a:t>
            </a:r>
          </a:p>
          <a:p>
            <a:pPr>
              <a:lnSpc>
                <a:spcPct val="150000"/>
              </a:lnSpc>
            </a:pPr>
            <a:endParaRPr lang="en-US" sz="14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sz="14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highlight>
                  <a:srgbClr val="FFFF00"/>
                </a:highlight>
              </a:rPr>
              <a:t>unde</a:t>
            </a:r>
            <a:r>
              <a:rPr lang="en-US" sz="1400" dirty="0">
                <a:highlight>
                  <a:srgbClr val="FFFF00"/>
                </a:highlight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xSt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diametrul</a:t>
            </a:r>
            <a:r>
              <a:rPr lang="en-US" sz="1400" dirty="0">
                <a:highlight>
                  <a:srgbClr val="FFFF00"/>
                </a:highlight>
              </a:rPr>
              <a:t> Stokes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l-G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η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vâscozitatea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dinamică</a:t>
            </a:r>
            <a:r>
              <a:rPr lang="en-US" sz="1400" dirty="0">
                <a:highlight>
                  <a:srgbClr val="FFFF00"/>
                </a:highlight>
              </a:rPr>
              <a:t> (</a:t>
            </a:r>
            <a:r>
              <a:rPr lang="en-US" sz="1400" dirty="0" err="1">
                <a:highlight>
                  <a:srgbClr val="FFFF00"/>
                </a:highlight>
              </a:rPr>
              <a:t>medie</a:t>
            </a:r>
            <a:r>
              <a:rPr lang="en-US" sz="1400" dirty="0">
                <a:highlight>
                  <a:srgbClr val="FFFF00"/>
                </a:highlight>
              </a:rPr>
              <a:t>) a </a:t>
            </a:r>
            <a:r>
              <a:rPr lang="en-US" sz="1400" dirty="0" err="1">
                <a:highlight>
                  <a:srgbClr val="FFFF00"/>
                </a:highlight>
              </a:rPr>
              <a:t>lichidului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gradientul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densitate</a:t>
            </a:r>
            <a:r>
              <a:rPr lang="en-US" sz="1400" dirty="0">
                <a:highlight>
                  <a:srgbClr val="FFFF00"/>
                </a:highlight>
              </a:rPr>
              <a:t>, 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  <a:r>
              <a:rPr lang="en-US" sz="1400" dirty="0">
                <a:highlight>
                  <a:srgbClr val="FFFF00"/>
                </a:highlight>
              </a:rPr>
              <a:t> sunt raza </a:t>
            </a:r>
            <a:r>
              <a:rPr lang="en-US" sz="1400" dirty="0" err="1">
                <a:highlight>
                  <a:srgbClr val="FFFF00"/>
                </a:highlight>
              </a:rPr>
              <a:t>exterioară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interioară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traseului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sedimentare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particulelor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timpul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măsurării</a:t>
            </a:r>
            <a:r>
              <a:rPr lang="en-US" sz="1400" dirty="0">
                <a:highlight>
                  <a:srgbClr val="FFFF00"/>
                </a:highlight>
              </a:rPr>
              <a:t>. </a:t>
            </a:r>
            <a:r>
              <a:rPr lang="el-G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ρ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s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l-G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ρ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l </a:t>
            </a:r>
            <a:r>
              <a:rPr lang="en-US" sz="1400" dirty="0">
                <a:highlight>
                  <a:srgbClr val="FFFF00"/>
                </a:highlight>
              </a:rPr>
              <a:t>sunt </a:t>
            </a:r>
            <a:r>
              <a:rPr lang="en-US" sz="1400" dirty="0" err="1">
                <a:highlight>
                  <a:srgbClr val="FFFF00"/>
                </a:highlight>
              </a:rPr>
              <a:t>densitatea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efectivă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particulelor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respectiv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fluidului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l-GR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ω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viteza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rotație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timpul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necesar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nanoparticulelor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pentru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ajunge</a:t>
            </a:r>
            <a:r>
              <a:rPr lang="en-US" sz="1400" dirty="0">
                <a:highlight>
                  <a:srgbClr val="FFFF00"/>
                </a:highlight>
              </a:rPr>
              <a:t> la detector, </a:t>
            </a:r>
            <a:r>
              <a:rPr lang="en-US" sz="1400" dirty="0" err="1">
                <a:highlight>
                  <a:srgbClr val="FFFF00"/>
                </a:highlight>
              </a:rPr>
              <a:t>situat</a:t>
            </a:r>
            <a:r>
              <a:rPr lang="en-US" sz="1400" dirty="0">
                <a:highlight>
                  <a:srgbClr val="FFFF00"/>
                </a:highlight>
              </a:rPr>
              <a:t> la 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n-US" sz="1400" dirty="0">
                <a:highlight>
                  <a:srgbClr val="FFFF00"/>
                </a:highligh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highlight>
                  <a:srgbClr val="FFFF00"/>
                </a:highlight>
              </a:rPr>
              <a:t>Figura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demonstrează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primul</a:t>
            </a:r>
            <a:r>
              <a:rPr lang="en-US" sz="1400" dirty="0">
                <a:highlight>
                  <a:srgbClr val="FFFF00"/>
                </a:highlight>
              </a:rPr>
              <a:t> pas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stabilirea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unui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buget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incertitudine</a:t>
            </a:r>
            <a:r>
              <a:rPr lang="en-US" sz="1400" dirty="0">
                <a:highlight>
                  <a:srgbClr val="FFFF00"/>
                </a:highlight>
              </a:rPr>
              <a:t>: o </a:t>
            </a:r>
            <a:r>
              <a:rPr lang="en-US" sz="1400" dirty="0" err="1">
                <a:highlight>
                  <a:srgbClr val="FFFF00"/>
                </a:highlight>
              </a:rPr>
              <a:t>diagramă</a:t>
            </a:r>
            <a:r>
              <a:rPr lang="en-US" sz="1400" dirty="0">
                <a:highlight>
                  <a:srgbClr val="FFFF00"/>
                </a:highlight>
              </a:rPr>
              <a:t> (</a:t>
            </a:r>
            <a:r>
              <a:rPr lang="en-US" sz="1400" dirty="0" err="1">
                <a:highlight>
                  <a:srgbClr val="FFFF00"/>
                </a:highlight>
              </a:rPr>
              <a:t>simplificată</a:t>
            </a:r>
            <a:r>
              <a:rPr lang="en-US" sz="1400" dirty="0">
                <a:highlight>
                  <a:srgbClr val="FFFF00"/>
                </a:highlight>
              </a:rPr>
              <a:t>)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formă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os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pește</a:t>
            </a:r>
            <a:r>
              <a:rPr lang="en-US" sz="1400" dirty="0">
                <a:highlight>
                  <a:srgbClr val="FFFF00"/>
                </a:highlight>
              </a:rPr>
              <a:t>, care </a:t>
            </a:r>
            <a:r>
              <a:rPr lang="en-US" sz="1400" dirty="0" err="1">
                <a:highlight>
                  <a:srgbClr val="FFFF00"/>
                </a:highlight>
              </a:rPr>
              <a:t>arată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toți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parametrii</a:t>
            </a:r>
            <a:r>
              <a:rPr lang="en-US" sz="1400" dirty="0">
                <a:highlight>
                  <a:srgbClr val="FFFF00"/>
                </a:highlight>
              </a:rPr>
              <a:t> care pot </a:t>
            </a:r>
            <a:r>
              <a:rPr lang="en-US" sz="1400" dirty="0" err="1">
                <a:highlight>
                  <a:srgbClr val="FFFF00"/>
                </a:highlight>
              </a:rPr>
              <a:t>contribui</a:t>
            </a:r>
            <a:r>
              <a:rPr lang="en-US" sz="1400" dirty="0">
                <a:highlight>
                  <a:srgbClr val="FFFF00"/>
                </a:highlight>
              </a:rPr>
              <a:t> la </a:t>
            </a:r>
            <a:r>
              <a:rPr lang="en-US" sz="1400" dirty="0" err="1">
                <a:highlight>
                  <a:srgbClr val="FFFF00"/>
                </a:highlight>
              </a:rPr>
              <a:t>incertitudinea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măsurării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sedimentarea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centrifugă</a:t>
            </a:r>
            <a:r>
              <a:rPr lang="en-US" sz="1400" dirty="0">
                <a:highlight>
                  <a:srgbClr val="FFFF00"/>
                </a:highlight>
              </a:rPr>
              <a:t> cu disc,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acest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caz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pentru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sedimentarea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printr</a:t>
            </a:r>
            <a:r>
              <a:rPr lang="en-US" sz="1400" dirty="0">
                <a:highlight>
                  <a:srgbClr val="FFFF00"/>
                </a:highlight>
              </a:rPr>
              <a:t>-un gradient de </a:t>
            </a:r>
            <a:r>
              <a:rPr lang="en-US" sz="1400" dirty="0" err="1">
                <a:highlight>
                  <a:srgbClr val="FFFF00"/>
                </a:highlight>
              </a:rPr>
              <a:t>densitate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constând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dintr</a:t>
            </a:r>
            <a:r>
              <a:rPr lang="en-US" sz="1400" dirty="0">
                <a:highlight>
                  <a:srgbClr val="FFFF00"/>
                </a:highlight>
              </a:rPr>
              <a:t>-o </a:t>
            </a:r>
            <a:r>
              <a:rPr lang="en-US" sz="1400" dirty="0" err="1">
                <a:highlight>
                  <a:srgbClr val="FFFF00"/>
                </a:highlight>
              </a:rPr>
              <a:t>soluție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zaharoză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apă</a:t>
            </a:r>
            <a:r>
              <a:rPr lang="en-US" sz="1400" dirty="0">
                <a:highlight>
                  <a:srgbClr val="FFFF00"/>
                </a:highlight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F0334-92ED-0429-7C37-AC6898A7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37" y="1814287"/>
            <a:ext cx="2132916" cy="710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CEBFB-729E-9C03-189E-A3B422229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9" y="4612680"/>
            <a:ext cx="5835926" cy="2089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54809-E786-C3B9-81C9-E13912BD433B}"/>
              </a:ext>
            </a:extLst>
          </p:cNvPr>
          <p:cNvSpPr txBox="1"/>
          <p:nvPr/>
        </p:nvSpPr>
        <p:spPr>
          <a:xfrm>
            <a:off x="7250696" y="5121961"/>
            <a:ext cx="4209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3.3.4: Fishbone diagram showing the possible contributions from measurement parameters to the total measurement uncertainty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01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4F5F7E-CBD8-0727-010A-A4F9B45468CD}"/>
              </a:ext>
            </a:extLst>
          </p:cNvPr>
          <p:cNvSpPr txBox="1"/>
          <p:nvPr/>
        </p:nvSpPr>
        <p:spPr>
          <a:xfrm>
            <a:off x="512215" y="279984"/>
            <a:ext cx="11679785" cy="619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teorie</a:t>
            </a:r>
            <a:r>
              <a:rPr lang="en-US" sz="1400" dirty="0">
                <a:highlight>
                  <a:srgbClr val="FFFF00"/>
                </a:highlight>
              </a:rPr>
              <a:t>,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perfect </a:t>
            </a:r>
            <a:r>
              <a:rPr lang="en-US" sz="1400" dirty="0" err="1">
                <a:highlight>
                  <a:srgbClr val="FFFF00"/>
                </a:highlight>
              </a:rPr>
              <a:t>posibil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să</a:t>
            </a:r>
            <a:r>
              <a:rPr lang="en-US" sz="1400" dirty="0">
                <a:highlight>
                  <a:srgbClr val="FFFF00"/>
                </a:highlight>
              </a:rPr>
              <a:t> se </a:t>
            </a:r>
            <a:r>
              <a:rPr lang="en-US" sz="1400" dirty="0" err="1">
                <a:highlight>
                  <a:srgbClr val="FFFF00"/>
                </a:highlight>
              </a:rPr>
              <a:t>estimeze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valorile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incertitudinile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asociate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tuturor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parametrilor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menționați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Figura</a:t>
            </a:r>
            <a:r>
              <a:rPr lang="en-US" sz="1400" dirty="0">
                <a:highlight>
                  <a:srgbClr val="FFFF00"/>
                </a:highlight>
              </a:rPr>
              <a:t>; </a:t>
            </a:r>
            <a:r>
              <a:rPr lang="en-US" sz="1400" dirty="0" err="1">
                <a:highlight>
                  <a:srgbClr val="FFFF00"/>
                </a:highlight>
              </a:rPr>
              <a:t>această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abordare</a:t>
            </a:r>
            <a:r>
              <a:rPr lang="en-US" sz="1400" dirty="0">
                <a:highlight>
                  <a:srgbClr val="FFFF00"/>
                </a:highlight>
              </a:rPr>
              <a:t> se </a:t>
            </a:r>
            <a:r>
              <a:rPr lang="en-US" sz="1400" dirty="0" err="1">
                <a:highlight>
                  <a:srgbClr val="FFFF00"/>
                </a:highlight>
              </a:rPr>
              <a:t>numește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abordare</a:t>
            </a:r>
            <a:r>
              <a:rPr lang="en-US" sz="1400" dirty="0">
                <a:highlight>
                  <a:srgbClr val="FFFF00"/>
                </a:highlight>
              </a:rPr>
              <a:t> „de </a:t>
            </a:r>
            <a:r>
              <a:rPr lang="en-US" sz="1400" dirty="0" err="1">
                <a:highlight>
                  <a:srgbClr val="FFFF00"/>
                </a:highlight>
              </a:rPr>
              <a:t>jos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sus”.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highlight>
                  <a:srgbClr val="FFFF00"/>
                </a:highlight>
              </a:rPr>
              <a:t>Din </a:t>
            </a:r>
            <a:r>
              <a:rPr lang="en-US" sz="1400" dirty="0" err="1">
                <a:highlight>
                  <a:srgbClr val="FFFF00"/>
                </a:highlight>
              </a:rPr>
              <a:t>păcate</a:t>
            </a:r>
            <a:r>
              <a:rPr lang="en-US" sz="1400" dirty="0">
                <a:highlight>
                  <a:srgbClr val="FFFF00"/>
                </a:highlight>
              </a:rPr>
              <a:t>, </a:t>
            </a:r>
            <a:r>
              <a:rPr lang="en-US" sz="1400" dirty="0" err="1">
                <a:highlight>
                  <a:srgbClr val="FFFF00"/>
                </a:highlight>
              </a:rPr>
              <a:t>estimarea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contribuțiilor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individuale</a:t>
            </a:r>
            <a:r>
              <a:rPr lang="en-US" sz="1400" dirty="0">
                <a:highlight>
                  <a:srgbClr val="FFFF00"/>
                </a:highlight>
              </a:rPr>
              <a:t> la </a:t>
            </a:r>
            <a:r>
              <a:rPr lang="en-US" sz="1400" dirty="0" err="1">
                <a:highlight>
                  <a:srgbClr val="FFFF00"/>
                </a:highlight>
              </a:rPr>
              <a:t>incertitudine</a:t>
            </a:r>
            <a:r>
              <a:rPr lang="en-US" sz="1400" dirty="0">
                <a:highlight>
                  <a:srgbClr val="FFFF00"/>
                </a:highlight>
              </a:rPr>
              <a:t> nu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adesea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simplă</a:t>
            </a:r>
            <a:r>
              <a:rPr lang="en-US" sz="1400" dirty="0">
                <a:highlight>
                  <a:srgbClr val="FFFF00"/>
                </a:highlight>
              </a:rPr>
              <a:t>, </a:t>
            </a:r>
            <a:r>
              <a:rPr lang="en-US" sz="1400" dirty="0" err="1">
                <a:highlight>
                  <a:srgbClr val="FFFF00"/>
                </a:highlight>
              </a:rPr>
              <a:t>iar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interrelația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dintre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diferitele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contribuții</a:t>
            </a:r>
            <a:r>
              <a:rPr lang="en-US" sz="1400" dirty="0">
                <a:highlight>
                  <a:srgbClr val="FFFF00"/>
                </a:highlight>
              </a:rPr>
              <a:t> la </a:t>
            </a:r>
            <a:r>
              <a:rPr lang="en-US" sz="1400" dirty="0" err="1">
                <a:highlight>
                  <a:srgbClr val="FFFF00"/>
                </a:highlight>
              </a:rPr>
              <a:t>incertitudine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incertitudinea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combinată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complexă</a:t>
            </a:r>
            <a:r>
              <a:rPr lang="en-US" sz="1400" dirty="0">
                <a:highlight>
                  <a:srgbClr val="FFFF00"/>
                </a:highlight>
              </a:rPr>
              <a:t>. O </a:t>
            </a:r>
            <a:r>
              <a:rPr lang="en-US" sz="1400" dirty="0" err="1">
                <a:highlight>
                  <a:srgbClr val="FFFF00"/>
                </a:highlight>
              </a:rPr>
              <a:t>abordare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alternativă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utilizată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mod </a:t>
            </a:r>
            <a:r>
              <a:rPr lang="en-US" sz="1400" dirty="0" err="1">
                <a:highlight>
                  <a:srgbClr val="FFFF00"/>
                </a:highlight>
              </a:rPr>
              <a:t>obișnuit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practica </a:t>
            </a:r>
            <a:r>
              <a:rPr lang="en-US" sz="1400" dirty="0" err="1">
                <a:highlight>
                  <a:srgbClr val="FFFF00"/>
                </a:highlight>
              </a:rPr>
              <a:t>zilnică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laborator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calibrarea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instrumentului</a:t>
            </a:r>
            <a:r>
              <a:rPr lang="en-US" sz="1400" dirty="0">
                <a:highlight>
                  <a:srgbClr val="FFFF00"/>
                </a:highlight>
              </a:rPr>
              <a:t> CLS cu un etalon (material de </a:t>
            </a:r>
            <a:r>
              <a:rPr lang="en-US" sz="1400" dirty="0" err="1">
                <a:highlight>
                  <a:srgbClr val="FFFF00"/>
                </a:highlight>
              </a:rPr>
              <a:t>referință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adecvat</a:t>
            </a:r>
            <a:r>
              <a:rPr lang="en-US" sz="1400" dirty="0">
                <a:highlight>
                  <a:srgbClr val="FFFF00"/>
                </a:highlight>
              </a:rPr>
              <a:t> cu </a:t>
            </a:r>
            <a:r>
              <a:rPr lang="en-US" sz="1400" dirty="0" err="1">
                <a:highlight>
                  <a:srgbClr val="FFFF00"/>
                </a:highlight>
              </a:rPr>
              <a:t>dimensiunea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densitatea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particulelor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cunoscute</a:t>
            </a:r>
            <a:r>
              <a:rPr lang="en-US" sz="1400" dirty="0">
                <a:highlight>
                  <a:srgbClr val="FFFF00"/>
                </a:highlight>
              </a:rPr>
              <a:t>). </a:t>
            </a:r>
            <a:r>
              <a:rPr lang="en-US" sz="1400" dirty="0" err="1">
                <a:highlight>
                  <a:srgbClr val="FFFF00"/>
                </a:highlight>
              </a:rPr>
              <a:t>Aceasta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permite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reducerea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ecuației</a:t>
            </a:r>
            <a:r>
              <a:rPr lang="en-US" sz="1400" dirty="0">
                <a:highlight>
                  <a:srgbClr val="FFFF00"/>
                </a:highlight>
              </a:rPr>
              <a:t> de </a:t>
            </a:r>
            <a:r>
              <a:rPr lang="en-US" sz="1400" dirty="0" err="1">
                <a:highlight>
                  <a:srgbClr val="FFFF00"/>
                </a:highlight>
              </a:rPr>
              <a:t>măsurare</a:t>
            </a:r>
            <a:r>
              <a:rPr lang="en-US" sz="1400" dirty="0">
                <a:highlight>
                  <a:srgbClr val="FFFF00"/>
                </a:highlight>
              </a:rPr>
              <a:t> la: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ecuația</a:t>
            </a:r>
            <a:r>
              <a:rPr lang="en-US" sz="1400" dirty="0">
                <a:highlight>
                  <a:srgbClr val="FFFF00"/>
                </a:highlight>
              </a:rPr>
              <a:t> 2, </a:t>
            </a:r>
            <a:r>
              <a:rPr lang="en-US" sz="1400" dirty="0" err="1">
                <a:highlight>
                  <a:srgbClr val="FFFF00"/>
                </a:highlight>
              </a:rPr>
              <a:t>toate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variabilele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sistemului</a:t>
            </a:r>
            <a:r>
              <a:rPr lang="en-US" sz="1400" dirty="0">
                <a:highlight>
                  <a:srgbClr val="FFFF00"/>
                </a:highlight>
              </a:rPr>
              <a:t> sunt </a:t>
            </a:r>
            <a:r>
              <a:rPr lang="en-US" sz="1400" dirty="0" err="1">
                <a:highlight>
                  <a:srgbClr val="FFFF00"/>
                </a:highlight>
              </a:rPr>
              <a:t>captate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într</a:t>
            </a:r>
            <a:r>
              <a:rPr lang="en-US" sz="1400" dirty="0">
                <a:highlight>
                  <a:srgbClr val="FFFF00"/>
                </a:highlight>
              </a:rPr>
              <a:t>-un </a:t>
            </a:r>
            <a:r>
              <a:rPr lang="en-US" sz="1400" dirty="0" err="1">
                <a:highlight>
                  <a:srgbClr val="FFFF00"/>
                </a:highlight>
              </a:rPr>
              <a:t>singur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parametru</a:t>
            </a:r>
            <a:r>
              <a:rPr lang="en-US" sz="1400" dirty="0">
                <a:highlight>
                  <a:srgbClr val="FFFF00"/>
                </a:highlight>
              </a:rPr>
              <a:t>, K. </a:t>
            </a:r>
            <a:r>
              <a:rPr lang="en-US" sz="1400" dirty="0" err="1">
                <a:highlight>
                  <a:srgbClr val="FFFF00"/>
                </a:highlight>
              </a:rPr>
              <a:t>Valoarea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lui</a:t>
            </a:r>
            <a:r>
              <a:rPr lang="en-US" sz="1400" dirty="0">
                <a:highlight>
                  <a:srgbClr val="FFFF00"/>
                </a:highlight>
              </a:rPr>
              <a:t> K se </a:t>
            </a:r>
            <a:r>
              <a:rPr lang="en-US" sz="1400" dirty="0" err="1">
                <a:highlight>
                  <a:srgbClr val="FFFF00"/>
                </a:highlight>
              </a:rPr>
              <a:t>modifică</a:t>
            </a:r>
            <a:r>
              <a:rPr lang="en-US" sz="1400" dirty="0">
                <a:highlight>
                  <a:srgbClr val="FFFF00"/>
                </a:highlight>
              </a:rPr>
              <a:t> cu </a:t>
            </a:r>
            <a:r>
              <a:rPr lang="el-GR" sz="1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ρ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s, </a:t>
            </a:r>
            <a:r>
              <a:rPr lang="en-US" sz="1400" dirty="0">
                <a:highlight>
                  <a:srgbClr val="FFFF00"/>
                </a:highlight>
              </a:rPr>
              <a:t>de </a:t>
            </a:r>
            <a:r>
              <a:rPr lang="en-US" sz="1400" dirty="0" err="1">
                <a:highlight>
                  <a:srgbClr val="FFFF00"/>
                </a:highlight>
              </a:rPr>
              <a:t>unde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notația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K(</a:t>
            </a:r>
            <a:r>
              <a:rPr lang="el-GR" sz="1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ρ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  <a:r>
              <a:rPr lang="en-US" sz="1400" dirty="0">
                <a:highlight>
                  <a:srgbClr val="FFFF00"/>
                </a:highlight>
              </a:rPr>
              <a:t>). </a:t>
            </a:r>
            <a:r>
              <a:rPr lang="en-US" sz="1400" dirty="0" err="1">
                <a:highlight>
                  <a:srgbClr val="FFFF00"/>
                </a:highlight>
              </a:rPr>
              <a:t>Dacă</a:t>
            </a:r>
            <a:r>
              <a:rPr lang="en-US" sz="1400" dirty="0">
                <a:highlight>
                  <a:srgbClr val="FFFF00"/>
                </a:highlight>
              </a:rPr>
              <a:t> se </a:t>
            </a:r>
            <a:r>
              <a:rPr lang="en-US" sz="1400" dirty="0" err="1">
                <a:highlight>
                  <a:srgbClr val="FFFF00"/>
                </a:highlight>
              </a:rPr>
              <a:t>cunoaște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densitatea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efectivă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particulelor</a:t>
            </a:r>
            <a:r>
              <a:rPr lang="en-US" sz="1400" dirty="0">
                <a:highlight>
                  <a:srgbClr val="FFFF00"/>
                </a:highlight>
              </a:rPr>
              <a:t> care </a:t>
            </a:r>
            <a:r>
              <a:rPr lang="en-US" sz="1400" dirty="0" err="1">
                <a:highlight>
                  <a:srgbClr val="FFFF00"/>
                </a:highlight>
              </a:rPr>
              <a:t>urmează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să</a:t>
            </a:r>
            <a:r>
              <a:rPr lang="en-US" sz="1400" dirty="0">
                <a:highlight>
                  <a:srgbClr val="FFFF00"/>
                </a:highlight>
              </a:rPr>
              <a:t> fie testate </a:t>
            </a:r>
            <a:r>
              <a:rPr lang="en-US" sz="1400" dirty="0" err="1">
                <a:highlight>
                  <a:srgbClr val="FFFF00"/>
                </a:highlight>
              </a:rPr>
              <a:t>după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calibrare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timpul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necesar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pentru</a:t>
            </a:r>
            <a:r>
              <a:rPr lang="en-US" sz="1400" dirty="0">
                <a:highlight>
                  <a:srgbClr val="FFFF00"/>
                </a:highlight>
              </a:rPr>
              <a:t> ca </a:t>
            </a:r>
            <a:r>
              <a:rPr lang="en-US" sz="1400" dirty="0" err="1">
                <a:highlight>
                  <a:srgbClr val="FFFF00"/>
                </a:highlight>
              </a:rPr>
              <a:t>aceste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particule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să</a:t>
            </a:r>
            <a:r>
              <a:rPr lang="en-US" sz="1400" dirty="0">
                <a:highlight>
                  <a:srgbClr val="FFFF00"/>
                </a:highlight>
              </a:rPr>
              <a:t> se </a:t>
            </a:r>
            <a:r>
              <a:rPr lang="en-US" sz="1400" dirty="0" err="1">
                <a:highlight>
                  <a:srgbClr val="FFFF00"/>
                </a:highlight>
              </a:rPr>
              <a:t>sedimenteze</a:t>
            </a:r>
            <a:r>
              <a:rPr lang="en-US" sz="1400" dirty="0">
                <a:highlight>
                  <a:srgbClr val="FFFF00"/>
                </a:highlight>
              </a:rPr>
              <a:t>, </a:t>
            </a:r>
            <a:r>
              <a:rPr lang="en-US" sz="1400" dirty="0" err="1">
                <a:highlight>
                  <a:srgbClr val="FFFF00"/>
                </a:highlight>
              </a:rPr>
              <a:t>atunci</a:t>
            </a:r>
            <a:r>
              <a:rPr lang="en-US" sz="1400" dirty="0">
                <a:highlight>
                  <a:srgbClr val="FFFF00"/>
                </a:highlight>
              </a:rPr>
              <a:t> se </a:t>
            </a:r>
            <a:r>
              <a:rPr lang="en-US" sz="1400" dirty="0" err="1">
                <a:highlight>
                  <a:srgbClr val="FFFF00"/>
                </a:highlight>
              </a:rPr>
              <a:t>poate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calcula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xSt</a:t>
            </a:r>
            <a:r>
              <a:rPr lang="en-US" sz="1400" dirty="0">
                <a:highlight>
                  <a:srgbClr val="FFFF00"/>
                </a:highlight>
              </a:rPr>
              <a:t>. </a:t>
            </a:r>
            <a:r>
              <a:rPr lang="en-US" sz="1400" dirty="0" err="1">
                <a:highlight>
                  <a:srgbClr val="FFFF00"/>
                </a:highlight>
              </a:rPr>
              <a:t>Incertitudinea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acestei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metode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poate</a:t>
            </a:r>
            <a:r>
              <a:rPr lang="en-US" sz="1400" dirty="0">
                <a:highlight>
                  <a:srgbClr val="FFFF00"/>
                </a:highlight>
              </a:rPr>
              <a:t> fi </a:t>
            </a:r>
            <a:r>
              <a:rPr lang="en-US" sz="1400" dirty="0" err="1">
                <a:highlight>
                  <a:srgbClr val="FFFF00"/>
                </a:highlight>
              </a:rPr>
              <a:t>determinată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mai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ușor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prin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așa-numita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abordare</a:t>
            </a:r>
            <a:r>
              <a:rPr lang="en-US" sz="1400" dirty="0">
                <a:highlight>
                  <a:srgbClr val="FFFF00"/>
                </a:highlight>
              </a:rPr>
              <a:t> „de sus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jos</a:t>
            </a:r>
            <a:r>
              <a:rPr lang="en-US" sz="1400" dirty="0">
                <a:highlight>
                  <a:srgbClr val="FFFF00"/>
                </a:highlight>
              </a:rPr>
              <a:t>”. </a:t>
            </a:r>
            <a:r>
              <a:rPr lang="en-US" sz="1400" dirty="0" err="1">
                <a:highlight>
                  <a:srgbClr val="FFFF00"/>
                </a:highlight>
              </a:rPr>
              <a:t>Incertitudinea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combinată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corespunzătoare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acestei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abordări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poate</a:t>
            </a:r>
            <a:r>
              <a:rPr lang="en-US" sz="1400" dirty="0">
                <a:highlight>
                  <a:srgbClr val="FFFF00"/>
                </a:highlight>
              </a:rPr>
              <a:t> fi </a:t>
            </a:r>
            <a:r>
              <a:rPr lang="en-US" sz="1400" dirty="0" err="1">
                <a:highlight>
                  <a:srgbClr val="FFFF00"/>
                </a:highlight>
              </a:rPr>
              <a:t>exprimată</a:t>
            </a:r>
            <a:r>
              <a:rPr lang="en-US" sz="1400" dirty="0">
                <a:highlight>
                  <a:srgbClr val="FFFF00"/>
                </a:highlight>
              </a:rPr>
              <a:t> ca </a:t>
            </a:r>
            <a:r>
              <a:rPr lang="en-US" sz="1400" dirty="0" err="1">
                <a:highlight>
                  <a:srgbClr val="FFFF00"/>
                </a:highlight>
              </a:rPr>
              <a:t>în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ecuația</a:t>
            </a:r>
            <a:r>
              <a:rPr lang="en-US" sz="1400" dirty="0">
                <a:highlight>
                  <a:srgbClr val="FFFF00"/>
                </a:highlight>
              </a:rPr>
              <a:t> 3: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endParaRPr lang="en-US" sz="14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sz="14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highlight>
                  <a:srgbClr val="FFFF00"/>
                </a:highlight>
              </a:rPr>
              <a:t>Ecuația</a:t>
            </a:r>
            <a:r>
              <a:rPr lang="en-US" sz="1400" dirty="0">
                <a:highlight>
                  <a:srgbClr val="FFFF00"/>
                </a:highlight>
              </a:rPr>
              <a:t> 3 </a:t>
            </a:r>
            <a:r>
              <a:rPr lang="en-US" sz="1400" dirty="0" err="1">
                <a:highlight>
                  <a:srgbClr val="FFFF00"/>
                </a:highlight>
              </a:rPr>
              <a:t>conține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contribuții</a:t>
            </a:r>
            <a:r>
              <a:rPr lang="en-US" sz="1400" dirty="0">
                <a:highlight>
                  <a:srgbClr val="FFFF00"/>
                </a:highlight>
              </a:rPr>
              <a:t> din </a:t>
            </a:r>
            <a:r>
              <a:rPr lang="en-US" sz="1400" dirty="0" err="1">
                <a:highlight>
                  <a:srgbClr val="FFFF00"/>
                </a:highlight>
              </a:rPr>
              <a:t>repetabilitatea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metodei</a:t>
            </a:r>
            <a:r>
              <a:rPr lang="en-US" sz="1400" dirty="0">
                <a:highlight>
                  <a:srgbClr val="FFFF00"/>
                </a:highlight>
              </a:rPr>
              <a:t> (u(r)), </a:t>
            </a:r>
            <a:r>
              <a:rPr lang="en-US" sz="1400" dirty="0" err="1">
                <a:highlight>
                  <a:srgbClr val="FFFF00"/>
                </a:highlight>
              </a:rPr>
              <a:t>precizia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intermediară</a:t>
            </a:r>
            <a:r>
              <a:rPr lang="en-US" sz="1400" dirty="0">
                <a:highlight>
                  <a:srgbClr val="FFFF00"/>
                </a:highlight>
              </a:rPr>
              <a:t> (u(</a:t>
            </a:r>
            <a:r>
              <a:rPr lang="en-US" sz="1400" dirty="0" err="1">
                <a:highlight>
                  <a:srgbClr val="FFFF00"/>
                </a:highlight>
              </a:rPr>
              <a:t>ip</a:t>
            </a:r>
            <a:r>
              <a:rPr lang="en-US" sz="1400" dirty="0">
                <a:highlight>
                  <a:srgbClr val="FFFF00"/>
                </a:highlight>
              </a:rPr>
              <a:t>)), </a:t>
            </a:r>
            <a:r>
              <a:rPr lang="en-US" sz="1400" dirty="0" err="1">
                <a:highlight>
                  <a:srgbClr val="FFFF00"/>
                </a:highlight>
              </a:rPr>
              <a:t>calibrarea</a:t>
            </a:r>
            <a:r>
              <a:rPr lang="en-US" sz="1400" dirty="0">
                <a:highlight>
                  <a:srgbClr val="FFFF00"/>
                </a:highlight>
              </a:rPr>
              <a:t> (u(</a:t>
            </a:r>
            <a:r>
              <a:rPr lang="en-US" sz="1400" dirty="0" err="1">
                <a:highlight>
                  <a:srgbClr val="FFFF00"/>
                </a:highlight>
              </a:rPr>
              <a:t>cal</a:t>
            </a:r>
            <a:r>
              <a:rPr lang="en-US" sz="1400" dirty="0">
                <a:highlight>
                  <a:srgbClr val="FFFF00"/>
                </a:highlight>
              </a:rPr>
              <a:t>)), </a:t>
            </a:r>
            <a:r>
              <a:rPr lang="en-US" sz="1400" dirty="0" err="1">
                <a:highlight>
                  <a:srgbClr val="FFFF00"/>
                </a:highlight>
              </a:rPr>
              <a:t>densitatea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efectivă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particulelor</a:t>
            </a:r>
            <a:r>
              <a:rPr lang="en-US" sz="1400" dirty="0">
                <a:highlight>
                  <a:srgbClr val="FFFF00"/>
                </a:highlight>
              </a:rPr>
              <a:t> (</a:t>
            </a:r>
            <a:r>
              <a:rPr lang="el-GR" sz="1400" dirty="0">
                <a:highlight>
                  <a:srgbClr val="FFFF00"/>
                </a:highlight>
              </a:rPr>
              <a:t>ρ</a:t>
            </a:r>
            <a:r>
              <a:rPr lang="en-US" sz="1400" dirty="0">
                <a:highlight>
                  <a:srgbClr val="FFFF00"/>
                </a:highlight>
              </a:rPr>
              <a:t>s)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exactitatea</a:t>
            </a:r>
            <a:r>
              <a:rPr lang="en-US" sz="1400" dirty="0">
                <a:highlight>
                  <a:srgbClr val="FFFF00"/>
                </a:highlight>
              </a:rPr>
              <a:t> (u(t)). </a:t>
            </a:r>
            <a:r>
              <a:rPr lang="en-US" sz="1400" dirty="0" err="1">
                <a:highlight>
                  <a:srgbClr val="FFFF00"/>
                </a:highlight>
              </a:rPr>
              <a:t>Majoritatea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acestor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contribuții</a:t>
            </a:r>
            <a:r>
              <a:rPr lang="en-US" sz="1400" dirty="0">
                <a:highlight>
                  <a:srgbClr val="FFFF00"/>
                </a:highlight>
              </a:rPr>
              <a:t> pot fi determinate </a:t>
            </a:r>
            <a:r>
              <a:rPr lang="en-US" sz="1400" dirty="0" err="1">
                <a:highlight>
                  <a:srgbClr val="FFFF00"/>
                </a:highlight>
              </a:rPr>
              <a:t>prin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efectuarea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unei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validări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metodei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concepute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corespunzător</a:t>
            </a:r>
            <a:r>
              <a:rPr lang="en-US" sz="1400" dirty="0">
                <a:highlight>
                  <a:srgbClr val="FFFF00"/>
                </a:highlight>
              </a:rPr>
              <a:t> cu un material de </a:t>
            </a:r>
            <a:r>
              <a:rPr lang="en-US" sz="1400" dirty="0" err="1">
                <a:highlight>
                  <a:srgbClr val="FFFF00"/>
                </a:highlight>
              </a:rPr>
              <a:t>referință</a:t>
            </a:r>
            <a:r>
              <a:rPr lang="en-US" sz="1400" dirty="0">
                <a:highlight>
                  <a:srgbClr val="FFFF00"/>
                </a:highlight>
              </a:rPr>
              <a:t> (</a:t>
            </a:r>
            <a:r>
              <a:rPr lang="en-US" sz="1400" dirty="0" err="1">
                <a:highlight>
                  <a:srgbClr val="FFFF00"/>
                </a:highlight>
              </a:rPr>
              <a:t>pentru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determina</a:t>
            </a:r>
            <a:r>
              <a:rPr lang="en-US" sz="1400" dirty="0">
                <a:highlight>
                  <a:srgbClr val="FFFF00"/>
                </a:highlight>
              </a:rPr>
              <a:t> u(r)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u(</a:t>
            </a:r>
            <a:r>
              <a:rPr lang="en-US" sz="1400" dirty="0" err="1">
                <a:highlight>
                  <a:srgbClr val="FFFF00"/>
                </a:highlight>
              </a:rPr>
              <a:t>ip</a:t>
            </a:r>
            <a:r>
              <a:rPr lang="en-US" sz="1400" dirty="0">
                <a:highlight>
                  <a:srgbClr val="FFFF00"/>
                </a:highlight>
              </a:rPr>
              <a:t>)), </a:t>
            </a:r>
            <a:r>
              <a:rPr lang="en-US" sz="1400" dirty="0" err="1">
                <a:highlight>
                  <a:srgbClr val="FFFF00"/>
                </a:highlight>
              </a:rPr>
              <a:t>prin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verificarea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certificatului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sau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altor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informații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documentate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despre</a:t>
            </a:r>
            <a:r>
              <a:rPr lang="en-US" sz="1400" dirty="0">
                <a:highlight>
                  <a:srgbClr val="FFFF00"/>
                </a:highlight>
              </a:rPr>
              <a:t> calibrant (</a:t>
            </a:r>
            <a:r>
              <a:rPr lang="en-US" sz="1400" dirty="0" err="1">
                <a:highlight>
                  <a:srgbClr val="FFFF00"/>
                </a:highlight>
              </a:rPr>
              <a:t>pentru</a:t>
            </a:r>
            <a:r>
              <a:rPr lang="en-US" sz="1400" dirty="0">
                <a:highlight>
                  <a:srgbClr val="FFFF00"/>
                </a:highlight>
              </a:rPr>
              <a:t> a </a:t>
            </a:r>
            <a:r>
              <a:rPr lang="en-US" sz="1400" dirty="0" err="1">
                <a:highlight>
                  <a:srgbClr val="FFFF00"/>
                </a:highlight>
              </a:rPr>
              <a:t>găsi</a:t>
            </a:r>
            <a:r>
              <a:rPr lang="en-US" sz="1400" dirty="0">
                <a:highlight>
                  <a:srgbClr val="FFFF00"/>
                </a:highlight>
              </a:rPr>
              <a:t> u(</a:t>
            </a:r>
            <a:r>
              <a:rPr lang="en-US" sz="1400" dirty="0" err="1">
                <a:highlight>
                  <a:srgbClr val="FFFF00"/>
                </a:highlight>
              </a:rPr>
              <a:t>cal</a:t>
            </a:r>
            <a:r>
              <a:rPr lang="en-US" sz="1400" dirty="0">
                <a:highlight>
                  <a:srgbClr val="FFFF00"/>
                </a:highlight>
              </a:rPr>
              <a:t>)) </a:t>
            </a:r>
            <a:r>
              <a:rPr lang="en-US" sz="1400" dirty="0" err="1">
                <a:highlight>
                  <a:srgbClr val="FFFF00"/>
                </a:highlight>
              </a:rPr>
              <a:t>și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prin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testarea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unui</a:t>
            </a:r>
            <a:r>
              <a:rPr lang="en-US" sz="1400" dirty="0">
                <a:highlight>
                  <a:srgbClr val="FFFF00"/>
                </a:highlight>
              </a:rPr>
              <a:t> material </a:t>
            </a:r>
            <a:r>
              <a:rPr lang="pt-BR" sz="1400" dirty="0">
                <a:highlight>
                  <a:srgbClr val="FFFF00"/>
                </a:highlight>
              </a:rPr>
              <a:t>de referință certificat (pentru a estima u(t)). Un exemplu numeric de aplicare a acestei metode este prezentat în Tabelul urmator.</a:t>
            </a:r>
            <a:endParaRPr lang="en-US" sz="1400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5D634-9D1D-FD78-5543-DA321B9F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00" y="1973944"/>
            <a:ext cx="1093800" cy="550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A987A-C27E-8714-2BD4-A1FFD4FF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554" y="3917816"/>
            <a:ext cx="4659692" cy="8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6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B389FB-6B65-4373-C6DD-D35C73D87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1412" y="339509"/>
            <a:ext cx="7850587" cy="724247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pt-BR" sz="2400" b="1" dirty="0"/>
              <a:t>Sinteza metodelor frecvente pentru filmuri subtiri cu sensibilitatea de nanometri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A0E91-4A78-1742-4885-2E844B32C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356189"/>
              </p:ext>
            </p:extLst>
          </p:nvPr>
        </p:nvGraphicFramePr>
        <p:xfrm>
          <a:off x="156437" y="136235"/>
          <a:ext cx="3461405" cy="6630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351">
                  <a:extLst>
                    <a:ext uri="{9D8B030D-6E8A-4147-A177-3AD203B41FA5}">
                      <a16:colId xmlns:a16="http://schemas.microsoft.com/office/drawing/2014/main" val="418821432"/>
                    </a:ext>
                  </a:extLst>
                </a:gridCol>
                <a:gridCol w="865351">
                  <a:extLst>
                    <a:ext uri="{9D8B030D-6E8A-4147-A177-3AD203B41FA5}">
                      <a16:colId xmlns:a16="http://schemas.microsoft.com/office/drawing/2014/main" val="164358434"/>
                    </a:ext>
                  </a:extLst>
                </a:gridCol>
                <a:gridCol w="1052494">
                  <a:extLst>
                    <a:ext uri="{9D8B030D-6E8A-4147-A177-3AD203B41FA5}">
                      <a16:colId xmlns:a16="http://schemas.microsoft.com/office/drawing/2014/main" val="2140530225"/>
                    </a:ext>
                  </a:extLst>
                </a:gridCol>
                <a:gridCol w="678209">
                  <a:extLst>
                    <a:ext uri="{9D8B030D-6E8A-4147-A177-3AD203B41FA5}">
                      <a16:colId xmlns:a16="http://schemas.microsoft.com/office/drawing/2014/main" val="2159563463"/>
                    </a:ext>
                  </a:extLst>
                </a:gridCol>
              </a:tblGrid>
              <a:tr h="179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Abordare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Tehnici masurare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500" kern="100">
                          <a:effectLst/>
                        </a:rPr>
                        <a:t>Parametrii calibrare adincimii si artefacte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500" kern="100">
                          <a:effectLst/>
                        </a:rPr>
                        <a:t>Sensibilitate primara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3062977451"/>
                  </a:ext>
                </a:extLst>
              </a:tr>
              <a:tr h="271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Microscopie electronică cu scanare (SEM)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Perioada retelei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Contrast de interferenta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3408538707"/>
                  </a:ext>
                </a:extLst>
              </a:tr>
              <a:tr h="386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500" kern="100">
                          <a:effectLst/>
                        </a:rPr>
                        <a:t>Analiza imaginii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500" kern="100">
                          <a:effectLst/>
                        </a:rPr>
                        <a:t>în secțiune transversală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Microscopie cu fascicul de ioni focalizat (FIB)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Perioada retelei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Contrast de interferenta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107397050"/>
                  </a:ext>
                </a:extLst>
              </a:tr>
              <a:tr h="386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Microscopie electronică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(TEM)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Perioada rețelei sau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Parametrului de rețea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Suprafata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676233845"/>
                  </a:ext>
                </a:extLst>
              </a:tr>
              <a:tr h="386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Analiza treaptă tactilă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înălțime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Microscopie cu forță atomică (AFM)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Standard de calibrare a înălțimii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Suprafata 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696453091"/>
                  </a:ext>
                </a:extLst>
              </a:tr>
              <a:tr h="386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Profilometrie cu stylus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(profilometrie)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Standard de calibrare a înălțimii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Suprafata 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235989365"/>
                  </a:ext>
                </a:extLst>
              </a:tr>
              <a:tr h="386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Reflectometrie cu raze X (XRR)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λ, unghi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Modificări Densitatea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interfaței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1563218"/>
                  </a:ext>
                </a:extLst>
              </a:tr>
              <a:tr h="179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Tehnici optice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Reflectometrie optică (OR)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λ, n, k, unghi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Interfață și 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337570302"/>
                  </a:ext>
                </a:extLst>
              </a:tr>
              <a:tr h="179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Elipsometrie spectroscopică (SE)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λ, n, k, unghi, fază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Interfață și 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1978690059"/>
                  </a:ext>
                </a:extLst>
              </a:tr>
              <a:tr h="179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Optice (vizibil-IR) Interferometrie (OI)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λ</a:t>
                      </a:r>
                      <a:r>
                        <a:rPr lang="en-US" sz="500" kern="100">
                          <a:effectLst/>
                        </a:rPr>
                        <a:t>, n, k, unghi 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500" kern="100">
                          <a:effectLst/>
                        </a:rPr>
                        <a:t>Interfață și 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187329398"/>
                  </a:ext>
                </a:extLst>
              </a:tr>
              <a:tr h="386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Spectroscopie fotoelectronică cu raze X (XPS)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Parcurs liber inelastic  al electronului;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densitate,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Suprafata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3318875277"/>
                  </a:ext>
                </a:extLst>
              </a:tr>
              <a:tr h="271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Spectroscopie electronică Auger (AES)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Parcurs liber mediu al electronului; densitate,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342428722"/>
                  </a:ext>
                </a:extLst>
              </a:tr>
              <a:tr h="271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Spectroscopie fotonică sau electronică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Analiza fluorescenței cu raze X prin reflexie totală (TXRF)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Randamente fluorescente; densitate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327061234"/>
                  </a:ext>
                </a:extLst>
              </a:tr>
              <a:tr h="776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Spectrometrie cu raze X cu fascicul de electroni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(EDX) / Microanaliză cu sondă electronică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(EPMA)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Randamente fluorescente; densitate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2433533068"/>
                  </a:ext>
                </a:extLst>
              </a:tr>
              <a:tr h="570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Spectroscopie în infraroșu cu transformare Fourier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 indent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(FTIR)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Coeficient absorbtie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1443258800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Spectrometrie de retrodifuzie Rutherford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(RBS)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Scală energetică; unghi; densitate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Film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1294932329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Spectroscopie cu fascicul de ioni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Dispersie ionica de energie medie și joasă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(MEIS / LEIS)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Y" sz="500" kern="100">
                          <a:effectLst/>
                        </a:rPr>
                        <a:t>Scală de pierdere de energie; Unghi;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densitate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Film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3900110656"/>
                  </a:ext>
                </a:extLst>
              </a:tr>
              <a:tr h="4781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Spectrometrie de masă cu ioni secundari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(SIMS)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Măsurarea adâncimii craterului</a:t>
                      </a:r>
                      <a:endParaRPr lang="en-US" sz="5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>
                          <a:effectLst/>
                        </a:rPr>
                        <a:t>după pulverizare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500" kern="100" dirty="0">
                          <a:effectLst/>
                        </a:rPr>
                        <a:t>Film</a:t>
                      </a:r>
                      <a:endParaRPr lang="en-US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6" marR="30806" marT="0" marB="0"/>
                </a:tc>
                <a:extLst>
                  <a:ext uri="{0D108BD9-81ED-4DB2-BD59-A6C34878D82A}">
                    <a16:rowId xmlns:a16="http://schemas.microsoft.com/office/drawing/2014/main" val="1472851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12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4C679-F8B6-01F4-550C-81D9BC35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70" y="595086"/>
            <a:ext cx="8786587" cy="3760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4184E-8C73-AE27-AE24-DCB4F6A43C37}"/>
              </a:ext>
            </a:extLst>
          </p:cNvPr>
          <p:cNvSpPr txBox="1"/>
          <p:nvPr/>
        </p:nvSpPr>
        <p:spPr>
          <a:xfrm>
            <a:off x="566057" y="4738024"/>
            <a:ext cx="1045028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Table : Uncertainty budget for particle sizing via centrifugal liquid sedimentation.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sz="1400" i="1" dirty="0">
                <a:highlight>
                  <a:srgbClr val="FFFF00"/>
                </a:highlight>
              </a:rPr>
              <a:t>1. Din </a:t>
            </a:r>
            <a:r>
              <a:rPr lang="en-US" sz="1400" i="1" dirty="0" err="1">
                <a:highlight>
                  <a:srgbClr val="FFFF00"/>
                </a:highlight>
              </a:rPr>
              <a:t>măsurători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efectuate</a:t>
            </a:r>
            <a:r>
              <a:rPr lang="en-US" sz="1400" i="1" dirty="0">
                <a:highlight>
                  <a:srgbClr val="FFFF00"/>
                </a:highlight>
              </a:rPr>
              <a:t> pe </a:t>
            </a:r>
            <a:r>
              <a:rPr lang="en-US" sz="1400" i="1" dirty="0" err="1">
                <a:highlight>
                  <a:srgbClr val="FFFF00"/>
                </a:highlight>
              </a:rPr>
              <a:t>materialul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referință</a:t>
            </a:r>
            <a:r>
              <a:rPr lang="en-US" sz="1400" i="1" dirty="0">
                <a:highlight>
                  <a:srgbClr val="FFFF00"/>
                </a:highlight>
              </a:rPr>
              <a:t> IRMM-304; 2. Din </a:t>
            </a:r>
            <a:r>
              <a:rPr lang="en-US" sz="1400" i="1" dirty="0" err="1">
                <a:highlight>
                  <a:srgbClr val="FFFF00"/>
                </a:highlight>
              </a:rPr>
              <a:t>măsurători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efectuate</a:t>
            </a:r>
            <a:r>
              <a:rPr lang="en-US" sz="1400" i="1" dirty="0">
                <a:highlight>
                  <a:srgbClr val="FFFF00"/>
                </a:highlight>
              </a:rPr>
              <a:t> pe </a:t>
            </a:r>
            <a:r>
              <a:rPr lang="en-US" sz="1400" i="1" dirty="0" err="1">
                <a:highlight>
                  <a:srgbClr val="FFFF00"/>
                </a:highlight>
              </a:rPr>
              <a:t>dimensiunea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particulelor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polistiren</a:t>
            </a:r>
            <a:r>
              <a:rPr lang="en-US" sz="1400" i="1" dirty="0">
                <a:highlight>
                  <a:srgbClr val="FFFF00"/>
                </a:highlight>
              </a:rPr>
              <a:t> RM; 3. </a:t>
            </a:r>
            <a:r>
              <a:rPr lang="en-US" sz="1400" i="1" dirty="0" err="1">
                <a:highlight>
                  <a:srgbClr val="FFFF00"/>
                </a:highlight>
              </a:rPr>
              <a:t>Pentru</a:t>
            </a:r>
            <a:r>
              <a:rPr lang="en-US" sz="1400" i="1" dirty="0">
                <a:highlight>
                  <a:srgbClr val="FFFF00"/>
                </a:highlight>
              </a:rPr>
              <a:t> o </a:t>
            </a:r>
            <a:r>
              <a:rPr lang="en-US" sz="1400" i="1" dirty="0" err="1">
                <a:highlight>
                  <a:srgbClr val="FFFF00"/>
                </a:highlight>
              </a:rPr>
              <a:t>distribuție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normală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valorilor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măsurate</a:t>
            </a:r>
            <a:r>
              <a:rPr lang="en-US" sz="1400" i="1" dirty="0">
                <a:highlight>
                  <a:srgbClr val="FFFF00"/>
                </a:highlight>
              </a:rPr>
              <a:t> x </a:t>
            </a:r>
            <a:r>
              <a:rPr lang="en-US" sz="1400" i="1" dirty="0" err="1">
                <a:highlight>
                  <a:srgbClr val="FFFF00"/>
                </a:highlight>
              </a:rPr>
              <a:t>și</a:t>
            </a:r>
            <a:r>
              <a:rPr lang="en-US" sz="1400" i="1" dirty="0">
                <a:highlight>
                  <a:srgbClr val="FFFF00"/>
                </a:highlight>
              </a:rPr>
              <a:t> un </a:t>
            </a:r>
            <a:r>
              <a:rPr lang="en-US" sz="1400" i="1" dirty="0" err="1">
                <a:highlight>
                  <a:srgbClr val="FFFF00"/>
                </a:highlight>
              </a:rPr>
              <a:t>nivel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încredere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aproximativ</a:t>
            </a:r>
            <a:r>
              <a:rPr lang="en-US" sz="1400" i="1" dirty="0">
                <a:highlight>
                  <a:srgbClr val="FFFF00"/>
                </a:highlight>
              </a:rPr>
              <a:t> 95%, </a:t>
            </a:r>
            <a:r>
              <a:rPr lang="en-US" sz="1400" i="1" dirty="0" err="1">
                <a:highlight>
                  <a:srgbClr val="FFFF00"/>
                </a:highlight>
              </a:rPr>
              <a:t>incertitudinea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combinată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fost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înmulțită</a:t>
            </a:r>
            <a:r>
              <a:rPr lang="en-US" sz="1400" i="1" dirty="0">
                <a:highlight>
                  <a:srgbClr val="FFFF00"/>
                </a:highlight>
              </a:rPr>
              <a:t> cu un factor de </a:t>
            </a:r>
            <a:r>
              <a:rPr lang="en-US" sz="1400" i="1" dirty="0" err="1">
                <a:highlight>
                  <a:srgbClr val="FFFF00"/>
                </a:highlight>
              </a:rPr>
              <a:t>acoperire</a:t>
            </a:r>
            <a:r>
              <a:rPr lang="en-US" sz="1400" i="1" dirty="0">
                <a:highlight>
                  <a:srgbClr val="FFFF00"/>
                </a:highlight>
              </a:rPr>
              <a:t> k = 2, </a:t>
            </a:r>
            <a:r>
              <a:rPr lang="en-US" sz="1400" i="1" dirty="0" err="1">
                <a:highlight>
                  <a:srgbClr val="FFFF00"/>
                </a:highlight>
              </a:rPr>
              <a:t>pentru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obține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incertitudinea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extinsă</a:t>
            </a:r>
            <a:r>
              <a:rPr lang="en-US" sz="1400" i="1" dirty="0">
                <a:highlight>
                  <a:srgbClr val="FFFF00"/>
                </a:highlight>
              </a:rPr>
              <a:t> (U).</a:t>
            </a:r>
          </a:p>
        </p:txBody>
      </p:sp>
    </p:spTree>
    <p:extLst>
      <p:ext uri="{BB962C8B-B14F-4D97-AF65-F5344CB8AC3E}">
        <p14:creationId xmlns:p14="http://schemas.microsoft.com/office/powerpoint/2010/main" val="1194485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78326-913F-D977-E969-F9C2DA73A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39509"/>
            <a:ext cx="11896726" cy="724247"/>
          </a:xfrm>
        </p:spPr>
        <p:txBody>
          <a:bodyPr/>
          <a:lstStyle/>
          <a:p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Nevoile de trasabilitate metrologică ale producătorului de NP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0EA6A-3DDA-CC61-AEC3-2514C2B9F10A}"/>
              </a:ext>
            </a:extLst>
          </p:cNvPr>
          <p:cNvSpPr txBox="1"/>
          <p:nvPr/>
        </p:nvSpPr>
        <p:spPr>
          <a:xfrm>
            <a:off x="147637" y="1305341"/>
            <a:ext cx="116014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 prima </a:t>
            </a:r>
            <a:r>
              <a:rPr lang="en-US" dirty="0" err="1"/>
              <a:t>vedere</a:t>
            </a:r>
            <a:r>
              <a:rPr lang="en-US" dirty="0"/>
              <a:t>, </a:t>
            </a:r>
            <a:r>
              <a:rPr lang="en-US" dirty="0" err="1"/>
              <a:t>cerințele</a:t>
            </a:r>
            <a:r>
              <a:rPr lang="en-US" dirty="0"/>
              <a:t> de </a:t>
            </a:r>
            <a:r>
              <a:rPr lang="en-US" dirty="0" err="1"/>
              <a:t>trasabilitate</a:t>
            </a:r>
            <a:r>
              <a:rPr lang="en-US" dirty="0"/>
              <a:t> ale </a:t>
            </a:r>
            <a:r>
              <a:rPr lang="en-US" dirty="0" err="1"/>
              <a:t>producătorului</a:t>
            </a:r>
            <a:r>
              <a:rPr lang="en-US" dirty="0"/>
              <a:t> de </a:t>
            </a:r>
            <a:r>
              <a:rPr lang="en-US" dirty="0" err="1"/>
              <a:t>nanoparticule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studiu</a:t>
            </a:r>
            <a:r>
              <a:rPr lang="en-US" dirty="0"/>
              <a:t> de </a:t>
            </a:r>
            <a:r>
              <a:rPr lang="en-US" dirty="0" err="1"/>
              <a:t>caz</a:t>
            </a:r>
            <a:r>
              <a:rPr lang="en-US" dirty="0"/>
              <a:t> particular, pot </a:t>
            </a:r>
            <a:r>
              <a:rPr lang="en-US" dirty="0" err="1"/>
              <a:t>părea</a:t>
            </a:r>
            <a:r>
              <a:rPr lang="en-US" dirty="0"/>
              <a:t> </a:t>
            </a:r>
            <a:r>
              <a:rPr lang="en-US" dirty="0" err="1"/>
              <a:t>limitate</a:t>
            </a:r>
            <a:r>
              <a:rPr lang="en-US" dirty="0"/>
              <a:t>. </a:t>
            </a:r>
            <a:r>
              <a:rPr lang="en-US" dirty="0" err="1"/>
              <a:t>Principalul</a:t>
            </a:r>
            <a:r>
              <a:rPr lang="en-US" dirty="0"/>
              <a:t> </a:t>
            </a:r>
            <a:r>
              <a:rPr lang="en-US" dirty="0" err="1"/>
              <a:t>interes</a:t>
            </a:r>
            <a:r>
              <a:rPr lang="en-US" dirty="0"/>
              <a:t> al </a:t>
            </a:r>
            <a:r>
              <a:rPr lang="en-US" dirty="0" err="1"/>
              <a:t>producătorului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a </a:t>
            </a:r>
            <a:r>
              <a:rPr lang="en-US" dirty="0" err="1"/>
              <a:t>detecta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de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slamurile</a:t>
            </a:r>
            <a:r>
              <a:rPr lang="en-US" dirty="0"/>
              <a:t> pe care le-a </a:t>
            </a:r>
            <a:r>
              <a:rPr lang="en-US" dirty="0" err="1"/>
              <a:t>preparat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absolută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trasabilitatea</a:t>
            </a:r>
            <a:r>
              <a:rPr lang="en-US" dirty="0"/>
              <a:t> la </a:t>
            </a:r>
            <a:r>
              <a:rPr lang="en-US" dirty="0" err="1"/>
              <a:t>sistemul</a:t>
            </a:r>
            <a:r>
              <a:rPr lang="en-US" dirty="0"/>
              <a:t> SI nu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necesitate</a:t>
            </a:r>
            <a:r>
              <a:rPr lang="en-US" dirty="0"/>
              <a:t>: </a:t>
            </a:r>
            <a:r>
              <a:rPr lang="en-US" dirty="0" err="1"/>
              <a:t>trasabilitatea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compararea</a:t>
            </a:r>
            <a:r>
              <a:rPr lang="en-US" dirty="0"/>
              <a:t> </a:t>
            </a:r>
            <a:r>
              <a:rPr lang="en-US" dirty="0" err="1"/>
              <a:t>rezultatelor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cu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obținute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locuri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momente</a:t>
            </a:r>
            <a:r>
              <a:rPr lang="en-US" dirty="0"/>
              <a:t>. S-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argumenta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compararea</a:t>
            </a:r>
            <a:r>
              <a:rPr lang="en-US" dirty="0"/>
              <a:t> </a:t>
            </a:r>
            <a:r>
              <a:rPr lang="en-US" dirty="0" err="1"/>
              <a:t>timpilor</a:t>
            </a:r>
            <a:r>
              <a:rPr lang="en-US" dirty="0"/>
              <a:t> de </a:t>
            </a:r>
            <a:r>
              <a:rPr lang="en-US" dirty="0" err="1"/>
              <a:t>sedimentare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suficientă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producătorul</a:t>
            </a:r>
            <a:r>
              <a:rPr lang="en-US" dirty="0"/>
              <a:t> de </a:t>
            </a:r>
            <a:r>
              <a:rPr lang="en-US" dirty="0" err="1"/>
              <a:t>circuite</a:t>
            </a:r>
            <a:r>
              <a:rPr lang="en-US" dirty="0"/>
              <a:t> integrate (CI)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judece</a:t>
            </a:r>
            <a:r>
              <a:rPr lang="en-US" dirty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loturi</a:t>
            </a:r>
            <a:r>
              <a:rPr lang="en-US" dirty="0"/>
              <a:t> de </a:t>
            </a:r>
            <a:r>
              <a:rPr lang="en-US" dirty="0" err="1"/>
              <a:t>pulberi</a:t>
            </a:r>
            <a:r>
              <a:rPr lang="en-US" dirty="0"/>
              <a:t> de </a:t>
            </a:r>
            <a:r>
              <a:rPr lang="en-US" dirty="0" err="1"/>
              <a:t>nanoparticule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, o </a:t>
            </a:r>
            <a:r>
              <a:rPr lang="en-US" b="1" dirty="0" err="1">
                <a:solidFill>
                  <a:srgbClr val="FF0000"/>
                </a:solidFill>
              </a:rPr>
              <a:t>calibrare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instrumentului</a:t>
            </a:r>
            <a:r>
              <a:rPr lang="en-US" b="1" dirty="0">
                <a:solidFill>
                  <a:srgbClr val="FF0000"/>
                </a:solidFill>
              </a:rPr>
              <a:t> CLS </a:t>
            </a:r>
            <a:r>
              <a:rPr lang="en-US" dirty="0"/>
              <a:t>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.</a:t>
            </a:r>
          </a:p>
          <a:p>
            <a:r>
              <a:rPr lang="en-US" dirty="0" err="1"/>
              <a:t>Totuși</a:t>
            </a:r>
            <a:r>
              <a:rPr lang="en-US" dirty="0"/>
              <a:t>, </a:t>
            </a:r>
            <a:r>
              <a:rPr lang="en-US" dirty="0" err="1"/>
              <a:t>dacă</a:t>
            </a:r>
            <a:r>
              <a:rPr lang="en-US" dirty="0"/>
              <a:t> se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decizia</a:t>
            </a:r>
            <a:r>
              <a:rPr lang="en-US" dirty="0"/>
              <a:t> de a </a:t>
            </a:r>
            <a:r>
              <a:rPr lang="en-US" dirty="0" err="1"/>
              <a:t>transpune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de </a:t>
            </a:r>
            <a:r>
              <a:rPr lang="en-US" dirty="0" err="1"/>
              <a:t>pulbere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fabrici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producția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externalizată</a:t>
            </a:r>
            <a:r>
              <a:rPr lang="en-US" dirty="0"/>
              <a:t> (</a:t>
            </a:r>
            <a:r>
              <a:rPr lang="en-US" dirty="0" err="1"/>
              <a:t>implicând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la un </a:t>
            </a:r>
            <a:r>
              <a:rPr lang="en-US" dirty="0" err="1"/>
              <a:t>furnizor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de </a:t>
            </a:r>
            <a:r>
              <a:rPr lang="en-US" dirty="0" err="1"/>
              <a:t>inspecție</a:t>
            </a:r>
            <a:r>
              <a:rPr lang="en-US" dirty="0"/>
              <a:t> la client,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producătorul</a:t>
            </a:r>
            <a:r>
              <a:rPr lang="en-US" dirty="0"/>
              <a:t> de </a:t>
            </a:r>
            <a:r>
              <a:rPr lang="en-US" dirty="0" err="1"/>
              <a:t>circuite</a:t>
            </a:r>
            <a:r>
              <a:rPr lang="en-US" dirty="0"/>
              <a:t> integrate),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trasabilitatea</a:t>
            </a:r>
            <a:r>
              <a:rPr lang="en-US" dirty="0"/>
              <a:t> </a:t>
            </a:r>
            <a:r>
              <a:rPr lang="en-US" dirty="0" err="1"/>
              <a:t>metrologică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: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pot fi </a:t>
            </a:r>
            <a:r>
              <a:rPr lang="en-US" dirty="0" err="1"/>
              <a:t>comparate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rezonabil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au un </a:t>
            </a:r>
            <a:r>
              <a:rPr lang="en-US" dirty="0" err="1"/>
              <a:t>punct</a:t>
            </a:r>
            <a:r>
              <a:rPr lang="en-US" dirty="0"/>
              <a:t> final de </a:t>
            </a:r>
            <a:r>
              <a:rPr lang="en-US" dirty="0" err="1"/>
              <a:t>trasabilitate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, </a:t>
            </a:r>
            <a:r>
              <a:rPr lang="en-US" dirty="0" err="1"/>
              <a:t>definit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CLS: </a:t>
            </a:r>
            <a:r>
              <a:rPr lang="en-US" dirty="0" err="1"/>
              <a:t>dacă</a:t>
            </a:r>
            <a:r>
              <a:rPr lang="en-US" dirty="0"/>
              <a:t> sunt </a:t>
            </a:r>
            <a:r>
              <a:rPr lang="en-US" dirty="0" err="1"/>
              <a:t>efectuate</a:t>
            </a:r>
            <a:r>
              <a:rPr lang="en-US" dirty="0"/>
              <a:t> pe 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,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calibrate cu un CRM cu o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certificată</a:t>
            </a:r>
            <a:r>
              <a:rPr lang="en-US" dirty="0"/>
              <a:t> </a:t>
            </a:r>
            <a:r>
              <a:rPr lang="en-US" dirty="0" err="1"/>
              <a:t>trasabilă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SI.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CRM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calibrare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cel </a:t>
            </a:r>
            <a:r>
              <a:rPr lang="en-US" dirty="0" err="1"/>
              <a:t>puțin</a:t>
            </a:r>
            <a:r>
              <a:rPr lang="en-US" dirty="0"/>
              <a:t> un material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común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diferitele</a:t>
            </a:r>
            <a:r>
              <a:rPr lang="en-US" dirty="0"/>
              <a:t> </a:t>
            </a:r>
            <a:r>
              <a:rPr lang="en-US" dirty="0" err="1"/>
              <a:t>laboratoare</a:t>
            </a:r>
            <a:r>
              <a:rPr lang="en-US" dirty="0"/>
              <a:t>. Ultima </a:t>
            </a:r>
            <a:r>
              <a:rPr lang="en-US" dirty="0" err="1"/>
              <a:t>soluție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duce la o </a:t>
            </a:r>
            <a:r>
              <a:rPr lang="en-US" dirty="0" err="1"/>
              <a:t>trasabilitate</a:t>
            </a:r>
            <a:r>
              <a:rPr lang="en-US" dirty="0"/>
              <a:t> a </a:t>
            </a:r>
            <a:r>
              <a:rPr lang="en-US" dirty="0" err="1"/>
              <a:t>rezultatelor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la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material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tehnicii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înțelegere</a:t>
            </a:r>
            <a:r>
              <a:rPr lang="en-US" dirty="0"/>
              <a:t> </a:t>
            </a:r>
            <a:r>
              <a:rPr lang="en-US" dirty="0" err="1"/>
              <a:t>comună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aspecte</a:t>
            </a:r>
            <a:r>
              <a:rPr lang="en-US" dirty="0"/>
              <a:t> ale </a:t>
            </a:r>
            <a:r>
              <a:rPr lang="en-US" dirty="0" err="1"/>
              <a:t>dimensionării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 sunt cel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îndeplinite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metodelor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dimensiunii</a:t>
            </a:r>
            <a:r>
              <a:rPr lang="en-US" dirty="0"/>
              <a:t> </a:t>
            </a:r>
            <a:r>
              <a:rPr lang="en-US" dirty="0" err="1"/>
              <a:t>nanoparticulelor</a:t>
            </a:r>
            <a:r>
              <a:rPr lang="en-US" dirty="0"/>
              <a:t> (CLS, DLS, SAXS,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imaginilor</a:t>
            </a:r>
            <a:r>
              <a:rPr lang="en-US" dirty="0"/>
              <a:t>, SMPS etc.) </a:t>
            </a:r>
            <a:r>
              <a:rPr lang="en-US" dirty="0" err="1"/>
              <a:t>vor</a:t>
            </a:r>
            <a:r>
              <a:rPr lang="en-US" dirty="0"/>
              <a:t> continua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curent</a:t>
            </a:r>
            <a:r>
              <a:rPr lang="en-US" dirty="0"/>
              <a:t>. Prin </a:t>
            </a:r>
            <a:r>
              <a:rPr lang="en-US" dirty="0" err="1"/>
              <a:t>urmare</a:t>
            </a:r>
            <a:r>
              <a:rPr lang="en-US" dirty="0"/>
              <a:t>, CRM-urile care pot </a:t>
            </a:r>
            <a:r>
              <a:rPr lang="en-US" dirty="0" err="1"/>
              <a:t>corela</a:t>
            </a:r>
            <a:r>
              <a:rPr lang="en-US" dirty="0"/>
              <a:t> </a:t>
            </a:r>
            <a:r>
              <a:rPr lang="en-US" dirty="0" err="1"/>
              <a:t>măsurătorile</a:t>
            </a:r>
            <a:r>
              <a:rPr lang="en-US" dirty="0"/>
              <a:t> de la o </a:t>
            </a:r>
            <a:r>
              <a:rPr lang="en-US" dirty="0" err="1"/>
              <a:t>metodă</a:t>
            </a:r>
            <a:r>
              <a:rPr lang="en-US" dirty="0"/>
              <a:t> la </a:t>
            </a:r>
            <a:r>
              <a:rPr lang="en-US" dirty="0" err="1"/>
              <a:t>alta</a:t>
            </a:r>
            <a:r>
              <a:rPr lang="en-US" dirty="0"/>
              <a:t> sunt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dorite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231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C1DB1-556C-E155-564C-B2223D580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Metrologie pentru nanobiotehnologie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F870B-494E-E3C4-7531-4B89E043B4D5}"/>
              </a:ext>
            </a:extLst>
          </p:cNvPr>
          <p:cNvSpPr txBox="1"/>
          <p:nvPr/>
        </p:nvSpPr>
        <p:spPr>
          <a:xfrm>
            <a:off x="408507" y="1997839"/>
            <a:ext cx="114032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„bio </a:t>
            </a:r>
            <a:r>
              <a:rPr lang="en-US" dirty="0" err="1"/>
              <a:t>este</a:t>
            </a:r>
            <a:r>
              <a:rPr lang="en-US" dirty="0"/>
              <a:t> nano </a:t>
            </a:r>
            <a:r>
              <a:rPr lang="en-US" dirty="0" err="1"/>
              <a:t>prin</a:t>
            </a:r>
            <a:r>
              <a:rPr lang="en-US" dirty="0"/>
              <a:t> natura </a:t>
            </a:r>
            <a:r>
              <a:rPr lang="en-US" dirty="0" err="1"/>
              <a:t>sa</a:t>
            </a:r>
            <a:r>
              <a:rPr lang="en-US" dirty="0"/>
              <a:t>”. </a:t>
            </a:r>
          </a:p>
          <a:p>
            <a:endParaRPr lang="en-US" dirty="0"/>
          </a:p>
          <a:p>
            <a:r>
              <a:rPr lang="en-US" dirty="0" err="1"/>
              <a:t>Raționamentul</a:t>
            </a:r>
            <a:r>
              <a:rPr lang="en-US" dirty="0"/>
              <a:t> din </a:t>
            </a:r>
            <a:r>
              <a:rPr lang="en-US" dirty="0" err="1"/>
              <a:t>spatele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afirmații</a:t>
            </a:r>
            <a:r>
              <a:rPr lang="en-US" dirty="0"/>
              <a:t> simple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fenomene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apar „</a:t>
            </a:r>
            <a:r>
              <a:rPr lang="en-US" dirty="0" err="1"/>
              <a:t>în</a:t>
            </a:r>
            <a:r>
              <a:rPr lang="en-US" dirty="0"/>
              <a:t> mod natural” la </a:t>
            </a:r>
            <a:r>
              <a:rPr lang="en-US" dirty="0" err="1"/>
              <a:t>nanoscară</a:t>
            </a:r>
            <a:r>
              <a:rPr lang="en-US" dirty="0"/>
              <a:t>: </a:t>
            </a:r>
            <a:r>
              <a:rPr lang="en-US" dirty="0" err="1"/>
              <a:t>nanoscară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scara</a:t>
            </a:r>
            <a:r>
              <a:rPr lang="en-US" dirty="0"/>
              <a:t> la care </a:t>
            </a:r>
            <a:r>
              <a:rPr lang="en-US" dirty="0" err="1"/>
              <a:t>proteinele</a:t>
            </a:r>
            <a:r>
              <a:rPr lang="en-US" dirty="0"/>
              <a:t> </a:t>
            </a:r>
            <a:r>
              <a:rPr lang="en-US" dirty="0" err="1"/>
              <a:t>iau</a:t>
            </a:r>
            <a:r>
              <a:rPr lang="en-US" dirty="0"/>
              <a:t> </a:t>
            </a:r>
            <a:r>
              <a:rPr lang="en-US" dirty="0" err="1"/>
              <a:t>formele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de care au </a:t>
            </a:r>
            <a:r>
              <a:rPr lang="en-US" dirty="0" err="1"/>
              <a:t>nevoie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a-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îndeplini</a:t>
            </a:r>
            <a:r>
              <a:rPr lang="en-US" dirty="0"/>
              <a:t> </a:t>
            </a:r>
            <a:r>
              <a:rPr lang="en-US" dirty="0" err="1"/>
              <a:t>funcțiile</a:t>
            </a:r>
            <a:r>
              <a:rPr lang="en-US" dirty="0"/>
              <a:t>;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scara</a:t>
            </a:r>
            <a:r>
              <a:rPr lang="en-US" dirty="0"/>
              <a:t> care </a:t>
            </a:r>
            <a:r>
              <a:rPr lang="en-US" dirty="0" err="1"/>
              <a:t>deține</a:t>
            </a:r>
            <a:r>
              <a:rPr lang="en-US" dirty="0"/>
              <a:t> </a:t>
            </a:r>
            <a:r>
              <a:rPr lang="en-US" dirty="0" err="1"/>
              <a:t>lățimea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de ADN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virusurilor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care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peretele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. Prin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domeniile</a:t>
            </a:r>
            <a:r>
              <a:rPr lang="en-US" dirty="0"/>
              <a:t> </a:t>
            </a:r>
            <a:r>
              <a:rPr lang="en-US" dirty="0" err="1"/>
              <a:t>nanotehnologiei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biotehnologiei</a:t>
            </a:r>
            <a:r>
              <a:rPr lang="en-US" dirty="0"/>
              <a:t> sunt </a:t>
            </a:r>
            <a:r>
              <a:rPr lang="en-US" dirty="0" err="1"/>
              <a:t>într-adevăr</a:t>
            </a:r>
            <a:r>
              <a:rPr lang="en-US" dirty="0"/>
              <a:t> </a:t>
            </a:r>
            <a:r>
              <a:rPr lang="en-US" dirty="0" err="1"/>
              <a:t>strâns</a:t>
            </a:r>
            <a:r>
              <a:rPr lang="en-US" dirty="0"/>
              <a:t> legate.</a:t>
            </a:r>
          </a:p>
          <a:p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distinge</a:t>
            </a:r>
            <a:r>
              <a:rPr lang="en-US" dirty="0"/>
              <a:t> nano-</a:t>
            </a:r>
            <a:r>
              <a:rPr lang="en-US" dirty="0" err="1"/>
              <a:t>biotehnologia</a:t>
            </a:r>
            <a:r>
              <a:rPr lang="en-US" dirty="0"/>
              <a:t> (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nanotehnologiei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biologie</a:t>
            </a:r>
            <a:r>
              <a:rPr lang="en-US" dirty="0"/>
              <a:t>; de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nanoparticulele</a:t>
            </a:r>
            <a:r>
              <a:rPr lang="en-US" dirty="0"/>
              <a:t> </a:t>
            </a:r>
            <a:r>
              <a:rPr lang="en-US" dirty="0" err="1"/>
              <a:t>magnetice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distruge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canceroase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bio-</a:t>
            </a:r>
            <a:r>
              <a:rPr lang="en-US" dirty="0" err="1"/>
              <a:t>nanotehnologia</a:t>
            </a:r>
            <a:r>
              <a:rPr lang="en-US" dirty="0"/>
              <a:t> (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biologiei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nanotehnologie</a:t>
            </a:r>
            <a:r>
              <a:rPr lang="en-US" dirty="0"/>
              <a:t>; de </a:t>
            </a:r>
            <a:r>
              <a:rPr lang="en-US" dirty="0" err="1"/>
              <a:t>exemplu</a:t>
            </a:r>
            <a:r>
              <a:rPr lang="en-US" dirty="0"/>
              <a:t>: memoria </a:t>
            </a:r>
            <a:r>
              <a:rPr lang="en-US" dirty="0" err="1"/>
              <a:t>optică</a:t>
            </a:r>
            <a:r>
              <a:rPr lang="en-US" dirty="0"/>
              <a:t> de </a:t>
            </a:r>
            <a:r>
              <a:rPr lang="en-US" dirty="0" err="1"/>
              <a:t>densitate</a:t>
            </a:r>
            <a:r>
              <a:rPr lang="en-US" dirty="0"/>
              <a:t> ultra-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bacteriohodopsină</a:t>
            </a:r>
            <a:r>
              <a:rPr lang="en-US" dirty="0"/>
              <a:t>).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restul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text,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nu se </a:t>
            </a:r>
            <a:r>
              <a:rPr lang="en-US" dirty="0" err="1"/>
              <a:t>specifică</a:t>
            </a:r>
            <a:r>
              <a:rPr lang="en-US" dirty="0"/>
              <a:t> </a:t>
            </a:r>
            <a:r>
              <a:rPr lang="en-US" dirty="0" err="1"/>
              <a:t>altfel</a:t>
            </a:r>
            <a:r>
              <a:rPr lang="en-US" dirty="0"/>
              <a:t>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termenul</a:t>
            </a:r>
            <a:r>
              <a:rPr lang="en-US" dirty="0"/>
              <a:t> </a:t>
            </a:r>
            <a:r>
              <a:rPr lang="en-US" dirty="0" err="1"/>
              <a:t>nanobiotehnologie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acoperi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nano-bio-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bio-nano-</a:t>
            </a:r>
            <a:r>
              <a:rPr lang="en-US" dirty="0" err="1"/>
              <a:t>tehnologia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625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834DD6-5CC8-DF3C-A98E-1DDB9071D266}"/>
              </a:ext>
            </a:extLst>
          </p:cNvPr>
          <p:cNvSpPr txBox="1"/>
          <p:nvPr/>
        </p:nvSpPr>
        <p:spPr>
          <a:xfrm>
            <a:off x="469445" y="405908"/>
            <a:ext cx="1172255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sensul</a:t>
            </a:r>
            <a:r>
              <a:rPr lang="en-US" dirty="0"/>
              <a:t> cel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larg</a:t>
            </a:r>
            <a:r>
              <a:rPr lang="en-US" dirty="0"/>
              <a:t>, </a:t>
            </a:r>
            <a:r>
              <a:rPr lang="en-US" dirty="0" err="1"/>
              <a:t>nanobiotehnologia</a:t>
            </a:r>
            <a:r>
              <a:rPr lang="en-US" dirty="0"/>
              <a:t> include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sectoare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sănătatea</a:t>
            </a:r>
            <a:r>
              <a:rPr lang="en-US" dirty="0"/>
              <a:t>, </a:t>
            </a:r>
            <a:r>
              <a:rPr lang="en-US" dirty="0" err="1"/>
              <a:t>alimentația</a:t>
            </a:r>
            <a:r>
              <a:rPr lang="en-US" dirty="0"/>
              <a:t>, </a:t>
            </a:r>
            <a:r>
              <a:rPr lang="en-US" dirty="0" err="1"/>
              <a:t>agricultura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. </a:t>
            </a:r>
            <a:r>
              <a:rPr lang="en-US" dirty="0" err="1"/>
              <a:t>Sectoarele</a:t>
            </a:r>
            <a:r>
              <a:rPr lang="en-US" dirty="0"/>
              <a:t> </a:t>
            </a:r>
            <a:r>
              <a:rPr lang="en-US" dirty="0" err="1"/>
              <a:t>științelor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ale </a:t>
            </a:r>
            <a:r>
              <a:rPr lang="en-US" dirty="0" err="1"/>
              <a:t>asistenței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pe </a:t>
            </a:r>
            <a:r>
              <a:rPr lang="en-US" dirty="0" err="1"/>
              <a:t>nanoștiințe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nanotehnologii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a-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satisface</a:t>
            </a:r>
            <a:r>
              <a:rPr lang="en-US" dirty="0"/>
              <a:t> </a:t>
            </a:r>
            <a:r>
              <a:rPr lang="en-US" dirty="0" err="1"/>
              <a:t>nevoile</a:t>
            </a:r>
            <a:r>
              <a:rPr lang="en-US" dirty="0"/>
              <a:t> de </a:t>
            </a:r>
            <a:r>
              <a:rPr lang="en-US" dirty="0" err="1"/>
              <a:t>progrese</a:t>
            </a:r>
            <a:r>
              <a:rPr lang="en-US" dirty="0"/>
              <a:t> </a:t>
            </a:r>
            <a:r>
              <a:rPr lang="en-US" dirty="0" err="1"/>
              <a:t>tehnologice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nevoi</a:t>
            </a:r>
            <a:r>
              <a:rPr lang="en-US" dirty="0"/>
              <a:t> sunt </a:t>
            </a:r>
            <a:r>
              <a:rPr lang="en-US" dirty="0" err="1"/>
              <a:t>tehnicile</a:t>
            </a:r>
            <a:r>
              <a:rPr lang="en-US" dirty="0"/>
              <a:t> de </a:t>
            </a:r>
            <a:r>
              <a:rPr lang="en-US" dirty="0" err="1"/>
              <a:t>imagistică</a:t>
            </a:r>
            <a:r>
              <a:rPr lang="en-US" dirty="0"/>
              <a:t> cu </a:t>
            </a:r>
            <a:r>
              <a:rPr lang="en-US" dirty="0" err="1"/>
              <a:t>rezoluție</a:t>
            </a:r>
            <a:r>
              <a:rPr lang="en-US" dirty="0"/>
              <a:t> </a:t>
            </a:r>
            <a:r>
              <a:rPr lang="en-US" dirty="0" err="1"/>
              <a:t>spațială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tehnicile</a:t>
            </a:r>
            <a:r>
              <a:rPr lang="en-US" dirty="0"/>
              <a:t> de diagnostic cu o </a:t>
            </a:r>
            <a:r>
              <a:rPr lang="en-US" dirty="0" err="1"/>
              <a:t>sensibilitate</a:t>
            </a:r>
            <a:r>
              <a:rPr lang="en-US" dirty="0"/>
              <a:t>, </a:t>
            </a:r>
            <a:r>
              <a:rPr lang="en-US" dirty="0" err="1"/>
              <a:t>selectivitate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, sunt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suprafețelor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acoperiri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adapta</a:t>
            </a:r>
            <a:r>
              <a:rPr lang="en-US" dirty="0"/>
              <a:t> </a:t>
            </a:r>
            <a:r>
              <a:rPr lang="en-US" dirty="0" err="1"/>
              <a:t>răspunsurile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la </a:t>
            </a:r>
            <a:r>
              <a:rPr lang="en-US" dirty="0" err="1"/>
              <a:t>materialele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implanturi</a:t>
            </a:r>
            <a:r>
              <a:rPr lang="en-US" dirty="0"/>
              <a:t>.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sunt macromolecule </a:t>
            </a:r>
            <a:r>
              <a:rPr lang="en-US" dirty="0" err="1"/>
              <a:t>sensibile</a:t>
            </a:r>
            <a:r>
              <a:rPr lang="en-US" dirty="0"/>
              <a:t> care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furnizate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formulări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structura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adaptate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livrarea</a:t>
            </a:r>
            <a:r>
              <a:rPr lang="en-US" dirty="0"/>
              <a:t> </a:t>
            </a:r>
            <a:r>
              <a:rPr lang="en-US" dirty="0" err="1"/>
              <a:t>eficientă</a:t>
            </a:r>
            <a:r>
              <a:rPr lang="en-US" dirty="0"/>
              <a:t> a </a:t>
            </a:r>
            <a:r>
              <a:rPr lang="en-US" dirty="0" err="1"/>
              <a:t>medicamentului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ținta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alimentară</a:t>
            </a:r>
            <a:r>
              <a:rPr lang="en-US" dirty="0"/>
              <a:t>, </a:t>
            </a:r>
            <a:r>
              <a:rPr lang="en-US" dirty="0" err="1"/>
              <a:t>nanotehnologia</a:t>
            </a:r>
            <a:r>
              <a:rPr lang="en-US" dirty="0"/>
              <a:t> </a:t>
            </a:r>
            <a:r>
              <a:rPr lang="en-US" dirty="0" err="1"/>
              <a:t>contribuie</a:t>
            </a:r>
            <a:r>
              <a:rPr lang="en-US" dirty="0"/>
              <a:t> la </a:t>
            </a:r>
            <a:r>
              <a:rPr lang="en-US" dirty="0" err="1"/>
              <a:t>îmbunătățirea</a:t>
            </a:r>
            <a:r>
              <a:rPr lang="en-US" dirty="0"/>
              <a:t> </a:t>
            </a:r>
            <a:r>
              <a:rPr lang="en-US" dirty="0" err="1"/>
              <a:t>ambalării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materialelor</a:t>
            </a:r>
            <a:r>
              <a:rPr lang="en-US" dirty="0"/>
              <a:t> de </a:t>
            </a:r>
            <a:r>
              <a:rPr lang="en-US" dirty="0" err="1"/>
              <a:t>depozitare</a:t>
            </a:r>
            <a:r>
              <a:rPr lang="en-US" dirty="0"/>
              <a:t> a </a:t>
            </a:r>
            <a:r>
              <a:rPr lang="en-US" dirty="0" err="1"/>
              <a:t>alimentelor</a:t>
            </a:r>
            <a:r>
              <a:rPr lang="en-US" dirty="0"/>
              <a:t>, </a:t>
            </a:r>
            <a:r>
              <a:rPr lang="en-US" dirty="0" err="1"/>
              <a:t>prelungind</a:t>
            </a:r>
            <a:r>
              <a:rPr lang="en-US" dirty="0"/>
              <a:t> </a:t>
            </a:r>
            <a:r>
              <a:rPr lang="en-US" dirty="0" err="1"/>
              <a:t>durata</a:t>
            </a:r>
            <a:r>
              <a:rPr lang="en-US" dirty="0"/>
              <a:t> de </a:t>
            </a:r>
            <a:r>
              <a:rPr lang="en-US" dirty="0" err="1"/>
              <a:t>valabilitate</a:t>
            </a:r>
            <a:r>
              <a:rPr lang="en-US" dirty="0"/>
              <a:t> a </a:t>
            </a:r>
            <a:r>
              <a:rPr lang="en-US" dirty="0" err="1"/>
              <a:t>alimentelor</a:t>
            </a:r>
            <a:r>
              <a:rPr lang="en-US" dirty="0"/>
              <a:t> </a:t>
            </a:r>
            <a:r>
              <a:rPr lang="en-US" dirty="0" err="1"/>
              <a:t>proaspete</a:t>
            </a:r>
            <a:r>
              <a:rPr lang="en-US" dirty="0"/>
              <a:t>. </a:t>
            </a:r>
          </a:p>
          <a:p>
            <a:r>
              <a:rPr lang="en-US" dirty="0" err="1"/>
              <a:t>Prelucrarea</a:t>
            </a:r>
            <a:r>
              <a:rPr lang="en-US" dirty="0"/>
              <a:t> </a:t>
            </a:r>
            <a:r>
              <a:rPr lang="en-US" dirty="0" err="1"/>
              <a:t>modernă</a:t>
            </a:r>
            <a:r>
              <a:rPr lang="en-US" dirty="0"/>
              <a:t> a </a:t>
            </a:r>
            <a:r>
              <a:rPr lang="en-US" dirty="0" err="1"/>
              <a:t>alimentelor</a:t>
            </a:r>
            <a:r>
              <a:rPr lang="en-US" dirty="0"/>
              <a:t> </a:t>
            </a:r>
            <a:r>
              <a:rPr lang="en-US" dirty="0" err="1"/>
              <a:t>vizează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structurii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a </a:t>
            </a:r>
            <a:r>
              <a:rPr lang="en-US" dirty="0" err="1"/>
              <a:t>alimentelor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o </a:t>
            </a:r>
            <a:r>
              <a:rPr lang="en-US" dirty="0" err="1"/>
              <a:t>livrare</a:t>
            </a:r>
            <a:r>
              <a:rPr lang="en-US" dirty="0"/>
              <a:t> </a:t>
            </a:r>
            <a:r>
              <a:rPr lang="en-US" dirty="0" err="1"/>
              <a:t>eficientă</a:t>
            </a:r>
            <a:r>
              <a:rPr lang="en-US" dirty="0"/>
              <a:t> a </a:t>
            </a:r>
            <a:r>
              <a:rPr lang="en-US" dirty="0" err="1"/>
              <a:t>nutrienților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biodisponibilitate</a:t>
            </a:r>
            <a:r>
              <a:rPr lang="en-US" dirty="0"/>
              <a:t> </a:t>
            </a:r>
            <a:r>
              <a:rPr lang="en-US" dirty="0" err="1"/>
              <a:t>îmbunătățită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consideră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nanotehnologia</a:t>
            </a:r>
            <a:r>
              <a:rPr lang="en-US" dirty="0"/>
              <a:t> are un mare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viitoare</a:t>
            </a:r>
            <a:r>
              <a:rPr lang="en-US" dirty="0"/>
              <a:t> a </a:t>
            </a:r>
            <a:r>
              <a:rPr lang="en-US" dirty="0" err="1"/>
              <a:t>domeniilor</a:t>
            </a:r>
            <a:r>
              <a:rPr lang="en-US" dirty="0"/>
              <a:t> legate de </a:t>
            </a:r>
            <a:r>
              <a:rPr lang="en-US" dirty="0" err="1"/>
              <a:t>bioștiințe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științe</a:t>
            </a:r>
            <a:r>
              <a:rPr lang="en-US" dirty="0"/>
              <a:t> ale </a:t>
            </a:r>
            <a:r>
              <a:rPr lang="en-US" dirty="0" err="1"/>
              <a:t>vieții</a:t>
            </a:r>
            <a:r>
              <a:rPr lang="en-US" dirty="0"/>
              <a:t>. 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nanotehnologiei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împiedicat</a:t>
            </a:r>
            <a:r>
              <a:rPr lang="en-US" dirty="0"/>
              <a:t> de </a:t>
            </a:r>
            <a:r>
              <a:rPr lang="en-US" dirty="0" err="1"/>
              <a:t>preocupările</a:t>
            </a:r>
            <a:r>
              <a:rPr lang="en-US" dirty="0"/>
              <a:t> legate de </a:t>
            </a:r>
            <a:r>
              <a:rPr lang="en-US" dirty="0" err="1"/>
              <a:t>lipsa</a:t>
            </a:r>
            <a:r>
              <a:rPr lang="en-US" dirty="0"/>
              <a:t> de </a:t>
            </a:r>
            <a:r>
              <a:rPr lang="en-US" dirty="0" err="1"/>
              <a:t>cunoștințe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potențialele</a:t>
            </a:r>
            <a:r>
              <a:rPr lang="en-US" dirty="0"/>
              <a:t> </a:t>
            </a:r>
            <a:r>
              <a:rPr lang="en-US" dirty="0" err="1"/>
              <a:t>efecte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impacturi</a:t>
            </a:r>
            <a:r>
              <a:rPr lang="en-US" dirty="0"/>
              <a:t> ale </a:t>
            </a:r>
            <a:r>
              <a:rPr lang="en-US" dirty="0" err="1"/>
              <a:t>materialelor</a:t>
            </a:r>
            <a:r>
              <a:rPr lang="en-US" dirty="0"/>
              <a:t> de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nanometrice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mediului</a:t>
            </a:r>
            <a:r>
              <a:rPr lang="en-US" dirty="0"/>
              <a:t>. </a:t>
            </a:r>
          </a:p>
          <a:p>
            <a:r>
              <a:rPr lang="en-US" dirty="0" err="1"/>
              <a:t>Nevoile</a:t>
            </a:r>
            <a:r>
              <a:rPr lang="en-US" dirty="0"/>
              <a:t> </a:t>
            </a:r>
            <a:r>
              <a:rPr lang="en-US" dirty="0" err="1"/>
              <a:t>utilizatorilor</a:t>
            </a:r>
            <a:r>
              <a:rPr lang="en-US" dirty="0"/>
              <a:t> </a:t>
            </a:r>
            <a:r>
              <a:rPr lang="en-US" dirty="0" err="1"/>
              <a:t>finali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ale </a:t>
            </a:r>
            <a:r>
              <a:rPr lang="en-US" dirty="0" err="1"/>
              <a:t>industriei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de </a:t>
            </a:r>
            <a:r>
              <a:rPr lang="en-US" dirty="0" err="1"/>
              <a:t>siguranță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pericole</a:t>
            </a:r>
            <a:r>
              <a:rPr lang="en-US" dirty="0"/>
              <a:t> </a:t>
            </a:r>
            <a:r>
              <a:rPr lang="en-US" dirty="0" err="1"/>
              <a:t>potențiale</a:t>
            </a:r>
            <a:r>
              <a:rPr lang="en-US" dirty="0"/>
              <a:t> implicate,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tehnologică</a:t>
            </a:r>
            <a:r>
              <a:rPr lang="en-US" dirty="0"/>
              <a:t> </a:t>
            </a:r>
            <a:r>
              <a:rPr lang="en-US" dirty="0" err="1"/>
              <a:t>puternică</a:t>
            </a:r>
            <a:r>
              <a:rPr lang="en-US" dirty="0"/>
              <a:t> care are loc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însoțită</a:t>
            </a:r>
            <a:r>
              <a:rPr lang="en-US" dirty="0"/>
              <a:t> de </a:t>
            </a:r>
            <a:r>
              <a:rPr lang="en-US" dirty="0" err="1"/>
              <a:t>evoluții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respectarea</a:t>
            </a:r>
            <a:r>
              <a:rPr lang="en-US" dirty="0"/>
              <a:t> </a:t>
            </a:r>
            <a:r>
              <a:rPr lang="en-US" dirty="0" err="1"/>
              <a:t>reglementărilor</a:t>
            </a:r>
            <a:r>
              <a:rPr lang="en-US" dirty="0"/>
              <a:t> legate de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producție</a:t>
            </a:r>
            <a:r>
              <a:rPr lang="en-US" dirty="0"/>
              <a:t>. Metodele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fiabile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valide</a:t>
            </a:r>
            <a:r>
              <a:rPr lang="en-US" dirty="0"/>
              <a:t> sunt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445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68DD0-28BA-5F14-D7CE-D6FF966D68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Metrologia în nanobiotehnologie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7A5D3-FED1-9DA7-5CFF-8EC77B916967}"/>
              </a:ext>
            </a:extLst>
          </p:cNvPr>
          <p:cNvSpPr txBox="1"/>
          <p:nvPr/>
        </p:nvSpPr>
        <p:spPr>
          <a:xfrm>
            <a:off x="323529" y="1282396"/>
            <a:ext cx="115731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Cerințele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nanobiotehnologie</a:t>
            </a:r>
            <a:r>
              <a:rPr lang="en-US" dirty="0"/>
              <a:t> </a:t>
            </a:r>
            <a:r>
              <a:rPr lang="en-US" dirty="0" err="1"/>
              <a:t>acoperă</a:t>
            </a:r>
            <a:r>
              <a:rPr lang="en-US" dirty="0"/>
              <a:t>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depind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 de </a:t>
            </a:r>
            <a:r>
              <a:rPr lang="en-US" dirty="0" err="1"/>
              <a:t>aplicație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. Multe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cerințe</a:t>
            </a:r>
            <a:r>
              <a:rPr lang="en-US" dirty="0"/>
              <a:t> nu sunt </a:t>
            </a:r>
            <a:r>
              <a:rPr lang="en-US" dirty="0" err="1"/>
              <a:t>unice</a:t>
            </a:r>
            <a:r>
              <a:rPr lang="en-US" dirty="0"/>
              <a:t> </a:t>
            </a:r>
            <a:r>
              <a:rPr lang="en-US" dirty="0" err="1"/>
              <a:t>domeniului</a:t>
            </a:r>
            <a:r>
              <a:rPr lang="en-US" dirty="0"/>
              <a:t> </a:t>
            </a:r>
            <a:r>
              <a:rPr lang="en-US" dirty="0" err="1"/>
              <a:t>respectiv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privințe</a:t>
            </a:r>
            <a:r>
              <a:rPr lang="en-US" dirty="0"/>
              <a:t> sunt </a:t>
            </a:r>
            <a:r>
              <a:rPr lang="en-US" dirty="0" err="1"/>
              <a:t>similare</a:t>
            </a:r>
            <a:r>
              <a:rPr lang="en-US" dirty="0"/>
              <a:t> cu </a:t>
            </a:r>
            <a:r>
              <a:rPr lang="en-US" dirty="0" err="1"/>
              <a:t>cele</a:t>
            </a:r>
            <a:r>
              <a:rPr lang="en-US" dirty="0"/>
              <a:t> ale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ale </a:t>
            </a:r>
            <a:r>
              <a:rPr lang="en-US" dirty="0" err="1"/>
              <a:t>nanotehnologiei</a:t>
            </a:r>
            <a:r>
              <a:rPr lang="en-US" dirty="0"/>
              <a:t>.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unic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, </a:t>
            </a:r>
            <a:r>
              <a:rPr lang="en-US" dirty="0" err="1"/>
              <a:t>însă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se </a:t>
            </a:r>
            <a:r>
              <a:rPr lang="en-US" dirty="0" err="1"/>
              <a:t>ocupă</a:t>
            </a:r>
            <a:r>
              <a:rPr lang="en-US" dirty="0"/>
              <a:t> de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secțiune</a:t>
            </a:r>
            <a:r>
              <a:rPr lang="en-US" dirty="0"/>
              <a:t>, </a:t>
            </a:r>
            <a:r>
              <a:rPr lang="en-US" dirty="0" err="1"/>
              <a:t>prezentăm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întâi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metrologice</a:t>
            </a:r>
            <a:r>
              <a:rPr lang="en-US" dirty="0"/>
              <a:t> </a:t>
            </a:r>
            <a:r>
              <a:rPr lang="en-US" dirty="0" err="1"/>
              <a:t>generice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câțiva</a:t>
            </a:r>
            <a:r>
              <a:rPr lang="en-US" dirty="0"/>
              <a:t> </a:t>
            </a:r>
            <a:r>
              <a:rPr lang="en-US" dirty="0" err="1"/>
              <a:t>actori</a:t>
            </a:r>
            <a:r>
              <a:rPr lang="en-US" dirty="0"/>
              <a:t> </a:t>
            </a:r>
            <a:r>
              <a:rPr lang="en-US" dirty="0" err="1"/>
              <a:t>importanți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,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enumera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metrologice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la </a:t>
            </a:r>
            <a:r>
              <a:rPr lang="en-US" dirty="0" err="1"/>
              <a:t>nanoscală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/>
              <a:t>Provocări</a:t>
            </a:r>
            <a:r>
              <a:rPr lang="en-US" b="1" dirty="0"/>
              <a:t> </a:t>
            </a:r>
            <a:r>
              <a:rPr lang="en-US" b="1" dirty="0" err="1"/>
              <a:t>generice</a:t>
            </a:r>
            <a:r>
              <a:rPr lang="en-US" b="1" dirty="0"/>
              <a:t> </a:t>
            </a:r>
            <a:r>
              <a:rPr lang="en-US" b="1" dirty="0" err="1"/>
              <a:t>asociate</a:t>
            </a:r>
            <a:r>
              <a:rPr lang="en-US" b="1" dirty="0"/>
              <a:t> cu </a:t>
            </a:r>
            <a:r>
              <a:rPr lang="en-US" b="1" dirty="0" err="1"/>
              <a:t>măsurătorile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sistemele</a:t>
            </a:r>
            <a:r>
              <a:rPr lang="en-US" b="1" dirty="0"/>
              <a:t> </a:t>
            </a:r>
            <a:r>
              <a:rPr lang="en-US" b="1" dirty="0" err="1"/>
              <a:t>biologice</a:t>
            </a:r>
            <a:endParaRPr lang="en-US" b="1" dirty="0"/>
          </a:p>
          <a:p>
            <a:r>
              <a:rPr lang="en-US" dirty="0" err="1"/>
              <a:t>Comparativ</a:t>
            </a:r>
            <a:r>
              <a:rPr lang="en-US" dirty="0"/>
              <a:t> cu </a:t>
            </a:r>
            <a:r>
              <a:rPr lang="en-US" dirty="0" err="1"/>
              <a:t>materialele</a:t>
            </a:r>
            <a:r>
              <a:rPr lang="en-US" dirty="0"/>
              <a:t>, </a:t>
            </a:r>
            <a:r>
              <a:rPr lang="en-US" dirty="0" err="1"/>
              <a:t>produsele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procesele</a:t>
            </a:r>
            <a:r>
              <a:rPr lang="en-US" dirty="0"/>
              <a:t> </a:t>
            </a:r>
            <a:r>
              <a:rPr lang="en-US" dirty="0" err="1"/>
              <a:t>sintetice</a:t>
            </a:r>
            <a:r>
              <a:rPr lang="en-US" dirty="0"/>
              <a:t>,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sunt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caracterizate</a:t>
            </a:r>
            <a:r>
              <a:rPr lang="en-US" dirty="0"/>
              <a:t> de un grad </a:t>
            </a:r>
            <a:r>
              <a:rPr lang="en-US" dirty="0" err="1"/>
              <a:t>ridicat</a:t>
            </a:r>
            <a:r>
              <a:rPr lang="en-US" dirty="0"/>
              <a:t> de </a:t>
            </a:r>
            <a:r>
              <a:rPr lang="en-US" dirty="0" err="1"/>
              <a:t>complexitate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variabilitate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impune</a:t>
            </a:r>
            <a:r>
              <a:rPr lang="en-US" dirty="0"/>
              <a:t> </a:t>
            </a:r>
            <a:r>
              <a:rPr lang="en-US" dirty="0" err="1"/>
              <a:t>cerințe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tehnicilor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 </a:t>
            </a:r>
            <a:r>
              <a:rPr lang="en-US" dirty="0" err="1"/>
              <a:t>Aspecte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ale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complexități</a:t>
            </a:r>
            <a:r>
              <a:rPr lang="en-US" dirty="0"/>
              <a:t> sunt, de </a:t>
            </a:r>
            <a:r>
              <a:rPr lang="en-US" dirty="0" err="1"/>
              <a:t>exemplu</a:t>
            </a:r>
            <a:r>
              <a:rPr lang="en-US" dirty="0"/>
              <a:t>:</a:t>
            </a:r>
          </a:p>
          <a:p>
            <a:r>
              <a:rPr lang="en-US" i="1" dirty="0"/>
              <a:t>-</a:t>
            </a:r>
            <a:r>
              <a:rPr lang="en-US" i="1" dirty="0" err="1"/>
              <a:t>Prezența</a:t>
            </a:r>
            <a:r>
              <a:rPr lang="en-US" i="1" dirty="0"/>
              <a:t> </a:t>
            </a:r>
            <a:r>
              <a:rPr lang="en-US" i="1" dirty="0" err="1"/>
              <a:t>unei</a:t>
            </a:r>
            <a:r>
              <a:rPr lang="en-US" i="1" dirty="0"/>
              <a:t> </a:t>
            </a:r>
            <a:r>
              <a:rPr lang="en-US" i="1" dirty="0" err="1"/>
              <a:t>varietăți</a:t>
            </a:r>
            <a:r>
              <a:rPr lang="en-US" i="1" dirty="0"/>
              <a:t> de </a:t>
            </a:r>
            <a:r>
              <a:rPr lang="en-US" i="1" dirty="0" err="1"/>
              <a:t>substanțe</a:t>
            </a:r>
            <a:r>
              <a:rPr lang="en-US" i="1" dirty="0"/>
              <a:t> cu </a:t>
            </a:r>
            <a:r>
              <a:rPr lang="en-US" i="1" dirty="0" err="1"/>
              <a:t>cantități</a:t>
            </a:r>
            <a:r>
              <a:rPr lang="en-US" i="1" dirty="0"/>
              <a:t> </a:t>
            </a:r>
            <a:r>
              <a:rPr lang="en-US" i="1" dirty="0" err="1"/>
              <a:t>relevante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intervalul</a:t>
            </a:r>
            <a:r>
              <a:rPr lang="en-US" i="1" dirty="0"/>
              <a:t> </a:t>
            </a:r>
            <a:r>
              <a:rPr lang="en-US" i="1" dirty="0" err="1"/>
              <a:t>moleculelor</a:t>
            </a:r>
            <a:r>
              <a:rPr lang="en-US" i="1" dirty="0"/>
              <a:t> </a:t>
            </a:r>
            <a:r>
              <a:rPr lang="en-US" i="1" dirty="0" err="1"/>
              <a:t>individuale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mari</a:t>
            </a:r>
            <a:r>
              <a:rPr lang="en-US" i="1" dirty="0"/>
              <a:t>;</a:t>
            </a:r>
          </a:p>
          <a:p>
            <a:r>
              <a:rPr lang="en-US" i="1" dirty="0"/>
              <a:t>- </a:t>
            </a:r>
            <a:r>
              <a:rPr lang="en-US" i="1" dirty="0" err="1"/>
              <a:t>Structuri</a:t>
            </a:r>
            <a:r>
              <a:rPr lang="en-US" i="1" dirty="0"/>
              <a:t> de </a:t>
            </a:r>
            <a:r>
              <a:rPr lang="en-US" i="1" dirty="0" err="1"/>
              <a:t>dimensiuni</a:t>
            </a:r>
            <a:r>
              <a:rPr lang="en-US" i="1" dirty="0"/>
              <a:t> </a:t>
            </a:r>
            <a:r>
              <a:rPr lang="en-US" i="1" dirty="0" err="1"/>
              <a:t>relevante</a:t>
            </a:r>
            <a:r>
              <a:rPr lang="en-US" i="1" dirty="0"/>
              <a:t>, de la </a:t>
            </a:r>
            <a:r>
              <a:rPr lang="en-US" i="1" dirty="0" err="1"/>
              <a:t>scara</a:t>
            </a:r>
            <a:r>
              <a:rPr lang="en-US" i="1" dirty="0"/>
              <a:t> </a:t>
            </a:r>
            <a:r>
              <a:rPr lang="en-US" i="1" dirty="0" err="1"/>
              <a:t>moleculelor</a:t>
            </a:r>
            <a:r>
              <a:rPr lang="en-US" i="1" dirty="0"/>
              <a:t> </a:t>
            </a:r>
            <a:r>
              <a:rPr lang="en-US" i="1" dirty="0" err="1"/>
              <a:t>mici</a:t>
            </a:r>
            <a:r>
              <a:rPr lang="en-US" i="1" dirty="0"/>
              <a:t> </a:t>
            </a:r>
            <a:r>
              <a:rPr lang="en-US" i="1" dirty="0" err="1"/>
              <a:t>până</a:t>
            </a:r>
            <a:r>
              <a:rPr lang="en-US" i="1" dirty="0"/>
              <a:t> la </a:t>
            </a:r>
            <a:r>
              <a:rPr lang="en-US" i="1" dirty="0" err="1"/>
              <a:t>organisme</a:t>
            </a:r>
            <a:r>
              <a:rPr lang="en-US" i="1" dirty="0"/>
              <a:t> complete; </a:t>
            </a:r>
          </a:p>
          <a:p>
            <a:r>
              <a:rPr lang="en-US" i="1" dirty="0"/>
              <a:t>-</a:t>
            </a:r>
            <a:r>
              <a:rPr lang="en-US" i="1" dirty="0" err="1"/>
              <a:t>Relații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mecanisme</a:t>
            </a:r>
            <a:r>
              <a:rPr lang="en-US" i="1" dirty="0"/>
              <a:t> </a:t>
            </a:r>
            <a:r>
              <a:rPr lang="en-US" i="1" dirty="0" err="1"/>
              <a:t>structură-funcție</a:t>
            </a:r>
            <a:r>
              <a:rPr lang="en-US" i="1" dirty="0"/>
              <a:t> </a:t>
            </a:r>
            <a:r>
              <a:rPr lang="en-US" i="1" dirty="0" err="1"/>
              <a:t>interdependente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adesea</a:t>
            </a:r>
            <a:r>
              <a:rPr lang="en-US" i="1" dirty="0"/>
              <a:t> </a:t>
            </a:r>
            <a:r>
              <a:rPr lang="en-US" i="1" dirty="0" err="1"/>
              <a:t>neînțelese</a:t>
            </a:r>
            <a:r>
              <a:rPr lang="en-US" i="1" dirty="0"/>
              <a:t> pe </a:t>
            </a:r>
            <a:r>
              <a:rPr lang="en-US" i="1" dirty="0" err="1"/>
              <a:t>deplin</a:t>
            </a:r>
            <a:r>
              <a:rPr lang="en-US" i="1" dirty="0"/>
              <a:t>, care </a:t>
            </a:r>
            <a:r>
              <a:rPr lang="en-US" i="1" dirty="0" err="1"/>
              <a:t>stă</a:t>
            </a:r>
            <a:r>
              <a:rPr lang="en-US" i="1" dirty="0"/>
              <a:t> la </a:t>
            </a:r>
            <a:r>
              <a:rPr lang="en-US" i="1" dirty="0" err="1"/>
              <a:t>baza</a:t>
            </a:r>
            <a:r>
              <a:rPr lang="en-US" i="1" dirty="0"/>
              <a:t> </a:t>
            </a:r>
            <a:r>
              <a:rPr lang="en-US" i="1" dirty="0" err="1"/>
              <a:t>fenomenelor</a:t>
            </a:r>
            <a:r>
              <a:rPr lang="en-US" i="1" dirty="0"/>
              <a:t> </a:t>
            </a:r>
            <a:r>
              <a:rPr lang="en-US" i="1" dirty="0" err="1"/>
              <a:t>biologice</a:t>
            </a:r>
            <a:r>
              <a:rPr lang="en-US" i="1" dirty="0"/>
              <a:t> </a:t>
            </a:r>
            <a:r>
              <a:rPr lang="en-US" i="1" dirty="0" err="1"/>
              <a:t>observate</a:t>
            </a:r>
            <a:r>
              <a:rPr lang="en-US" i="1" dirty="0"/>
              <a:t>;</a:t>
            </a:r>
          </a:p>
          <a:p>
            <a:r>
              <a:rPr lang="en-US" i="1" dirty="0"/>
              <a:t>-</a:t>
            </a:r>
            <a:r>
              <a:rPr lang="en-US" i="1" dirty="0" err="1"/>
              <a:t>Importanța</a:t>
            </a:r>
            <a:r>
              <a:rPr lang="en-US" i="1" dirty="0"/>
              <a:t> </a:t>
            </a:r>
            <a:r>
              <a:rPr lang="en-US" i="1" dirty="0" err="1"/>
              <a:t>apei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stabilizarea</a:t>
            </a:r>
            <a:r>
              <a:rPr lang="en-US" i="1" dirty="0"/>
              <a:t> </a:t>
            </a:r>
            <a:r>
              <a:rPr lang="en-US" i="1" dirty="0" err="1"/>
              <a:t>structurilor</a:t>
            </a:r>
            <a:r>
              <a:rPr lang="en-US" i="1" dirty="0"/>
              <a:t> </a:t>
            </a:r>
            <a:r>
              <a:rPr lang="en-US" i="1" dirty="0" err="1"/>
              <a:t>biologice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ca </a:t>
            </a:r>
            <a:r>
              <a:rPr lang="en-US" i="1" dirty="0" err="1"/>
              <a:t>mediu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care au loc </a:t>
            </a:r>
            <a:r>
              <a:rPr lang="en-US" i="1" dirty="0" err="1"/>
              <a:t>interacțiunile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restricție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err="1"/>
              <a:t>clasice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caracterizare</a:t>
            </a:r>
            <a:r>
              <a:rPr lang="en-US" dirty="0"/>
              <a:t> care nu sunt </a:t>
            </a:r>
            <a:r>
              <a:rPr lang="en-US" dirty="0" err="1"/>
              <a:t>operaționale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sunt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</a:t>
            </a:r>
            <a:r>
              <a:rPr lang="en-US" dirty="0" err="1"/>
              <a:t>lichide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24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3657EA-54D3-E0C1-2D8B-290F04236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Actori în domeniul biologiei-metrologiei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D0D34-1F67-DAC0-CC41-DF2B2DA9A5F4}"/>
              </a:ext>
            </a:extLst>
          </p:cNvPr>
          <p:cNvSpPr txBox="1"/>
          <p:nvPr/>
        </p:nvSpPr>
        <p:spPr>
          <a:xfrm>
            <a:off x="323529" y="1700134"/>
            <a:ext cx="112443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tradițional</a:t>
            </a:r>
            <a:r>
              <a:rPr lang="en-US" dirty="0"/>
              <a:t>,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metrologiei</a:t>
            </a:r>
            <a:r>
              <a:rPr lang="en-US" dirty="0"/>
              <a:t> s-a </a:t>
            </a:r>
            <a:r>
              <a:rPr lang="en-US" dirty="0" err="1"/>
              <a:t>concentrat</a:t>
            </a:r>
            <a:r>
              <a:rPr lang="en-US" dirty="0"/>
              <a:t> pe </a:t>
            </a:r>
            <a:r>
              <a:rPr lang="en-US" dirty="0" err="1"/>
              <a:t>măsurători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masă</a:t>
            </a:r>
            <a:r>
              <a:rPr lang="en-US" dirty="0"/>
              <a:t>, </a:t>
            </a:r>
            <a:r>
              <a:rPr lang="en-US" dirty="0" err="1"/>
              <a:t>timp</a:t>
            </a:r>
            <a:r>
              <a:rPr lang="en-US" dirty="0"/>
              <a:t>, </a:t>
            </a:r>
            <a:r>
              <a:rPr lang="en-US" dirty="0" err="1"/>
              <a:t>lungime</a:t>
            </a:r>
            <a:r>
              <a:rPr lang="en-US" dirty="0"/>
              <a:t>).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timpului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recunoscând</a:t>
            </a:r>
            <a:r>
              <a:rPr lang="en-US" dirty="0"/>
              <a:t> </a:t>
            </a:r>
            <a:r>
              <a:rPr lang="en-US" dirty="0" err="1"/>
              <a:t>importanța</a:t>
            </a:r>
            <a:r>
              <a:rPr lang="en-US" dirty="0"/>
              <a:t> </a:t>
            </a:r>
            <a:r>
              <a:rPr lang="en-US" dirty="0" err="1"/>
              <a:t>validării</a:t>
            </a:r>
            <a:r>
              <a:rPr lang="en-US" dirty="0"/>
              <a:t> </a:t>
            </a:r>
            <a:r>
              <a:rPr lang="en-US" dirty="0" err="1"/>
              <a:t>metodelor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asigurării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chimiei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-a </a:t>
            </a:r>
            <a:r>
              <a:rPr lang="en-US" dirty="0" err="1"/>
              <a:t>dezvoltat</a:t>
            </a:r>
            <a:r>
              <a:rPr lang="en-US" dirty="0"/>
              <a:t> un loc </a:t>
            </a:r>
            <a:r>
              <a:rPr lang="en-US" dirty="0" err="1"/>
              <a:t>proeminent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lumea</a:t>
            </a:r>
            <a:r>
              <a:rPr lang="en-US" dirty="0"/>
              <a:t> </a:t>
            </a:r>
            <a:r>
              <a:rPr lang="en-US" dirty="0" err="1"/>
              <a:t>metrologiei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.</a:t>
            </a:r>
          </a:p>
          <a:p>
            <a:r>
              <a:rPr lang="en-US" dirty="0"/>
              <a:t>Pe de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biologiei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dezvoltat</a:t>
            </a:r>
            <a:r>
              <a:rPr lang="en-US" dirty="0"/>
              <a:t> de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implicarea</a:t>
            </a:r>
            <a:r>
              <a:rPr lang="en-US" dirty="0"/>
              <a:t> </a:t>
            </a:r>
            <a:r>
              <a:rPr lang="en-US" dirty="0" err="1"/>
              <a:t>explicită</a:t>
            </a:r>
            <a:r>
              <a:rPr lang="en-US" dirty="0"/>
              <a:t> a </a:t>
            </a:r>
            <a:r>
              <a:rPr lang="en-US" dirty="0" err="1"/>
              <a:t>actorilor</a:t>
            </a:r>
            <a:r>
              <a:rPr lang="en-US" dirty="0"/>
              <a:t> </a:t>
            </a:r>
            <a:r>
              <a:rPr lang="en-US" dirty="0" err="1"/>
              <a:t>tradiționali</a:t>
            </a:r>
            <a:r>
              <a:rPr lang="en-US" dirty="0"/>
              <a:t> din </a:t>
            </a:r>
            <a:r>
              <a:rPr lang="en-US" dirty="0" err="1"/>
              <a:t>metrologie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Comitetul </a:t>
            </a:r>
            <a:r>
              <a:rPr lang="en-US" dirty="0" err="1"/>
              <a:t>Internațional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Greutăți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Măsuri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Instituturile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. </a:t>
            </a:r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se </a:t>
            </a:r>
            <a:r>
              <a:rPr lang="en-US" dirty="0" err="1"/>
              <a:t>schimbă</a:t>
            </a:r>
            <a:r>
              <a:rPr lang="en-US" dirty="0"/>
              <a:t> </a:t>
            </a:r>
            <a:r>
              <a:rPr lang="en-US" dirty="0" err="1"/>
              <a:t>treptat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un </a:t>
            </a:r>
            <a:r>
              <a:rPr lang="en-US" dirty="0" err="1"/>
              <a:t>grup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dedicat</a:t>
            </a:r>
            <a:r>
              <a:rPr lang="en-US" dirty="0"/>
              <a:t> bio-</a:t>
            </a:r>
            <a:r>
              <a:rPr lang="en-US" dirty="0" err="1"/>
              <a:t>analizei</a:t>
            </a:r>
            <a:r>
              <a:rPr lang="en-US" dirty="0"/>
              <a:t> de </a:t>
            </a:r>
            <a:r>
              <a:rPr lang="en-US" dirty="0" err="1"/>
              <a:t>mai</a:t>
            </a:r>
            <a:r>
              <a:rPr lang="en-US" dirty="0"/>
              <a:t> bine de 5 ani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Comitetului</a:t>
            </a:r>
            <a:r>
              <a:rPr lang="en-US" dirty="0"/>
              <a:t> </a:t>
            </a:r>
            <a:r>
              <a:rPr lang="en-US" dirty="0" err="1"/>
              <a:t>Consultativ</a:t>
            </a:r>
            <a:r>
              <a:rPr lang="en-US" dirty="0"/>
              <a:t> CIPM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Cantități</a:t>
            </a:r>
            <a:r>
              <a:rPr lang="en-US" dirty="0"/>
              <a:t> de </a:t>
            </a:r>
            <a:r>
              <a:rPr lang="en-US" dirty="0" err="1"/>
              <a:t>Materie</a:t>
            </a:r>
            <a:r>
              <a:rPr lang="en-US" dirty="0"/>
              <a:t> (CCQM),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se </a:t>
            </a:r>
            <a:r>
              <a:rPr lang="en-US" dirty="0" err="1"/>
              <a:t>concentrează</a:t>
            </a:r>
            <a:r>
              <a:rPr lang="en-US" dirty="0"/>
              <a:t> pe </a:t>
            </a:r>
            <a:r>
              <a:rPr lang="en-US" dirty="0" err="1"/>
              <a:t>aspectele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ale </a:t>
            </a:r>
            <a:r>
              <a:rPr lang="en-US" dirty="0" err="1"/>
              <a:t>biotehnologiei</a:t>
            </a:r>
            <a:r>
              <a:rPr lang="en-US" dirty="0"/>
              <a:t>. </a:t>
            </a:r>
          </a:p>
          <a:p>
            <a:r>
              <a:rPr lang="en-US" dirty="0"/>
              <a:t>Alte </a:t>
            </a:r>
            <a:r>
              <a:rPr lang="en-US" dirty="0" err="1"/>
              <a:t>organizații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au o </a:t>
            </a:r>
            <a:r>
              <a:rPr lang="en-US" dirty="0" err="1"/>
              <a:t>istorie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 de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CCQM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măsurătorilor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biologie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Organizația</a:t>
            </a:r>
            <a:r>
              <a:rPr lang="en-US" dirty="0"/>
              <a:t> </a:t>
            </a:r>
            <a:r>
              <a:rPr lang="en-US" dirty="0" err="1"/>
              <a:t>Mondială</a:t>
            </a:r>
            <a:r>
              <a:rPr lang="en-US" dirty="0"/>
              <a:t> a </a:t>
            </a:r>
            <a:r>
              <a:rPr lang="en-US" dirty="0" err="1"/>
              <a:t>Sănătății</a:t>
            </a:r>
            <a:r>
              <a:rPr lang="en-US" dirty="0"/>
              <a:t> (OMS), </a:t>
            </a:r>
            <a:r>
              <a:rPr lang="en-US" dirty="0" err="1"/>
              <a:t>Organizația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Alimentație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Agricultură</a:t>
            </a:r>
            <a:r>
              <a:rPr lang="en-US" dirty="0"/>
              <a:t> a </a:t>
            </a:r>
            <a:r>
              <a:rPr lang="en-US" dirty="0" err="1"/>
              <a:t>Națiunilor</a:t>
            </a:r>
            <a:r>
              <a:rPr lang="en-US" dirty="0"/>
              <a:t> Unite, </a:t>
            </a:r>
            <a:r>
              <a:rPr lang="en-US" dirty="0" err="1"/>
              <a:t>Federația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de Chimie </a:t>
            </a:r>
            <a:r>
              <a:rPr lang="en-US" dirty="0" err="1"/>
              <a:t>Clinică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 (IFCC)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Farmacopeele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regionale</a:t>
            </a:r>
            <a:r>
              <a:rPr lang="en-US" dirty="0"/>
              <a:t>. Un </a:t>
            </a:r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colaborare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CIPM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organizații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Comitetul mixt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trasabilitate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medicina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 (JCTLM),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dezvoltat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îndeplini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cerințele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a </a:t>
            </a:r>
            <a:r>
              <a:rPr lang="en-US" dirty="0" err="1"/>
              <a:t>măsurătorilor</a:t>
            </a:r>
            <a:r>
              <a:rPr lang="en-US" dirty="0"/>
              <a:t> </a:t>
            </a:r>
            <a:r>
              <a:rPr lang="en-US" dirty="0" err="1"/>
              <a:t>asociate</a:t>
            </a:r>
            <a:r>
              <a:rPr lang="en-US" dirty="0"/>
              <a:t> cu o </a:t>
            </a:r>
            <a:r>
              <a:rPr lang="en-US" dirty="0" err="1"/>
              <a:t>inițiativă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de </a:t>
            </a:r>
            <a:r>
              <a:rPr lang="en-US" dirty="0" err="1"/>
              <a:t>reglementare</a:t>
            </a:r>
            <a:r>
              <a:rPr lang="en-US" dirty="0"/>
              <a:t> a </a:t>
            </a:r>
            <a:r>
              <a:rPr lang="en-US" dirty="0" err="1"/>
              <a:t>diagnosticului</a:t>
            </a:r>
            <a:r>
              <a:rPr lang="en-US" dirty="0"/>
              <a:t> in vitro.</a:t>
            </a:r>
          </a:p>
        </p:txBody>
      </p:sp>
    </p:spTree>
    <p:extLst>
      <p:ext uri="{BB962C8B-B14F-4D97-AF65-F5344CB8AC3E}">
        <p14:creationId xmlns:p14="http://schemas.microsoft.com/office/powerpoint/2010/main" val="2134197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263EF-2DC4-9C28-8D6A-081CE7ACD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Unități de măsură specifice pentru biologie și medicină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8D31C-2354-77C7-8721-7C834D58192E}"/>
              </a:ext>
            </a:extLst>
          </p:cNvPr>
          <p:cNvSpPr txBox="1"/>
          <p:nvPr/>
        </p:nvSpPr>
        <p:spPr>
          <a:xfrm>
            <a:off x="323529" y="1063756"/>
            <a:ext cx="1104537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obțin</a:t>
            </a:r>
            <a:r>
              <a:rPr lang="en-US" dirty="0"/>
              <a:t> </a:t>
            </a:r>
            <a:r>
              <a:rPr lang="en-US" dirty="0" err="1"/>
              <a:t>imagini</a:t>
            </a:r>
            <a:r>
              <a:rPr lang="en-US" dirty="0"/>
              <a:t> cu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, </a:t>
            </a:r>
            <a:r>
              <a:rPr lang="en-US" dirty="0" err="1"/>
              <a:t>interpretarea</a:t>
            </a:r>
            <a:r>
              <a:rPr lang="en-US" dirty="0"/>
              <a:t> </a:t>
            </a:r>
            <a:r>
              <a:rPr lang="en-US" dirty="0" err="1"/>
              <a:t>implicațiilor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ale </a:t>
            </a:r>
            <a:r>
              <a:rPr lang="en-US" dirty="0" err="1"/>
              <a:t>imaginilor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, </a:t>
            </a:r>
            <a:r>
              <a:rPr lang="en-US" dirty="0" err="1"/>
              <a:t>desigur</a:t>
            </a:r>
            <a:r>
              <a:rPr lang="en-US" dirty="0"/>
              <a:t>, de un </a:t>
            </a:r>
            <a:r>
              <a:rPr lang="en-US" dirty="0" err="1"/>
              <a:t>anumit</a:t>
            </a:r>
            <a:r>
              <a:rPr lang="en-US" dirty="0"/>
              <a:t> grad de </a:t>
            </a:r>
            <a:r>
              <a:rPr lang="en-US" dirty="0" err="1"/>
              <a:t>precizie</a:t>
            </a:r>
            <a:r>
              <a:rPr lang="en-US" dirty="0"/>
              <a:t> </a:t>
            </a:r>
            <a:r>
              <a:rPr lang="en-US" dirty="0" err="1"/>
              <a:t>dimensională</a:t>
            </a:r>
            <a:r>
              <a:rPr lang="en-US" dirty="0"/>
              <a:t> a </a:t>
            </a:r>
            <a:r>
              <a:rPr lang="en-US" dirty="0" err="1"/>
              <a:t>imaginilor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realizat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</a:t>
            </a:r>
            <a:r>
              <a:rPr lang="en-US" dirty="0" err="1"/>
              <a:t>instrumentelor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face de </a:t>
            </a:r>
            <a:r>
              <a:rPr lang="en-US" dirty="0" err="1"/>
              <a:t>obicei</a:t>
            </a:r>
            <a:r>
              <a:rPr lang="en-US" dirty="0"/>
              <a:t> cu </a:t>
            </a:r>
            <a:r>
              <a:rPr lang="en-US" dirty="0" err="1"/>
              <a:t>etalonanți</a:t>
            </a:r>
            <a:r>
              <a:rPr lang="en-US" dirty="0"/>
              <a:t> non-</a:t>
            </a:r>
            <a:r>
              <a:rPr lang="en-US" dirty="0" err="1"/>
              <a:t>biologici</a:t>
            </a:r>
            <a:r>
              <a:rPr lang="en-US" dirty="0"/>
              <a:t>. </a:t>
            </a:r>
            <a:r>
              <a:rPr lang="en-US" dirty="0" err="1"/>
              <a:t>Materialele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organice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</a:t>
            </a:r>
            <a:r>
              <a:rPr lang="en-US" dirty="0" err="1"/>
              <a:t>scalelor</a:t>
            </a:r>
            <a:r>
              <a:rPr lang="en-US" dirty="0"/>
              <a:t> </a:t>
            </a:r>
            <a:r>
              <a:rPr lang="en-US" dirty="0" err="1"/>
              <a:t>dimensionale</a:t>
            </a:r>
            <a:r>
              <a:rPr lang="en-US" dirty="0"/>
              <a:t> </a:t>
            </a:r>
            <a:r>
              <a:rPr lang="en-US" dirty="0" err="1"/>
              <a:t>lipsesc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mare </a:t>
            </a:r>
            <a:r>
              <a:rPr lang="en-US" dirty="0" err="1"/>
              <a:t>măsură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realizarea</a:t>
            </a:r>
            <a:r>
              <a:rPr lang="en-US" dirty="0"/>
              <a:t> lor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dificilă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instabilității</a:t>
            </a:r>
            <a:r>
              <a:rPr lang="en-US" dirty="0"/>
              <a:t> </a:t>
            </a:r>
            <a:r>
              <a:rPr lang="en-US" dirty="0" err="1"/>
              <a:t>materiei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interpretarea</a:t>
            </a:r>
            <a:r>
              <a:rPr lang="en-US" dirty="0"/>
              <a:t> </a:t>
            </a:r>
            <a:r>
              <a:rPr lang="en-US" dirty="0" err="1"/>
              <a:t>imaginilor</a:t>
            </a:r>
            <a:r>
              <a:rPr lang="en-US" dirty="0"/>
              <a:t> </a:t>
            </a:r>
            <a:r>
              <a:rPr lang="en-US" dirty="0" err="1"/>
              <a:t>probelor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 a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țesuturilor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scopuri</a:t>
            </a:r>
            <a:r>
              <a:rPr lang="en-US" dirty="0"/>
              <a:t> </a:t>
            </a:r>
            <a:r>
              <a:rPr lang="en-US" dirty="0" err="1"/>
              <a:t>diagnostice</a:t>
            </a:r>
            <a:r>
              <a:rPr lang="en-US" dirty="0"/>
              <a:t>,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pe </a:t>
            </a:r>
            <a:r>
              <a:rPr lang="en-US" dirty="0" err="1"/>
              <a:t>recunoașterea</a:t>
            </a:r>
            <a:r>
              <a:rPr lang="en-US" dirty="0"/>
              <a:t> </a:t>
            </a:r>
            <a:r>
              <a:rPr lang="en-US" dirty="0" err="1"/>
              <a:t>tiparelor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pe </a:t>
            </a:r>
            <a:r>
              <a:rPr lang="en-US" dirty="0" err="1"/>
              <a:t>pozițiile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formele</a:t>
            </a:r>
            <a:r>
              <a:rPr lang="en-US" dirty="0"/>
              <a:t> relative ale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observate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degrabă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pe scale </a:t>
            </a:r>
            <a:r>
              <a:rPr lang="en-US" dirty="0" err="1"/>
              <a:t>dimensionale</a:t>
            </a:r>
            <a:r>
              <a:rPr lang="en-US" dirty="0"/>
              <a:t> precise. Abia recent,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instrumentele</a:t>
            </a:r>
            <a:r>
              <a:rPr lang="en-US" dirty="0"/>
              <a:t> </a:t>
            </a:r>
            <a:r>
              <a:rPr lang="en-US" dirty="0" err="1"/>
              <a:t>nanotehnologice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microscopia</a:t>
            </a:r>
            <a:r>
              <a:rPr lang="en-US" dirty="0"/>
              <a:t> cu </a:t>
            </a:r>
            <a:r>
              <a:rPr lang="en-US" dirty="0" err="1"/>
              <a:t>sondă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,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precis </a:t>
            </a:r>
            <a:r>
              <a:rPr lang="en-US" dirty="0" err="1"/>
              <a:t>probele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</a:t>
            </a:r>
            <a:r>
              <a:rPr lang="en-US" dirty="0" err="1"/>
              <a:t>fiziologice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problemă</a:t>
            </a:r>
            <a:r>
              <a:rPr lang="en-US" dirty="0"/>
              <a:t> </a:t>
            </a:r>
            <a:r>
              <a:rPr lang="en-US" dirty="0" err="1"/>
              <a:t>particulară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de </a:t>
            </a:r>
            <a:r>
              <a:rPr lang="en-US" dirty="0" err="1"/>
              <a:t>măsurătorile</a:t>
            </a:r>
            <a:r>
              <a:rPr lang="en-US" dirty="0"/>
              <a:t> din </a:t>
            </a:r>
            <a:r>
              <a:rPr lang="en-US" dirty="0" err="1"/>
              <a:t>biologie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 care au </a:t>
            </a:r>
            <a:r>
              <a:rPr lang="en-US" dirty="0" err="1"/>
              <a:t>legătură</a:t>
            </a:r>
            <a:r>
              <a:rPr lang="en-US" dirty="0"/>
              <a:t> cu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substanță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farmacologie</a:t>
            </a:r>
            <a:r>
              <a:rPr lang="en-US" dirty="0"/>
              <a:t>, „</a:t>
            </a:r>
            <a:r>
              <a:rPr lang="en-US" dirty="0" err="1"/>
              <a:t>Unitățile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” sunt </a:t>
            </a:r>
            <a:r>
              <a:rPr lang="en-US" dirty="0" err="1"/>
              <a:t>unitățile</a:t>
            </a:r>
            <a:r>
              <a:rPr lang="en-US" dirty="0"/>
              <a:t> de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cantitatea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. O </a:t>
            </a:r>
            <a:r>
              <a:rPr lang="en-US" dirty="0" err="1"/>
              <a:t>unitate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(UI) se </a:t>
            </a:r>
            <a:r>
              <a:rPr lang="en-US" dirty="0" err="1"/>
              <a:t>bazează</a:t>
            </a:r>
            <a:r>
              <a:rPr lang="en-US" dirty="0"/>
              <a:t> pe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biologic </a:t>
            </a:r>
            <a:r>
              <a:rPr lang="en-US" dirty="0" err="1"/>
              <a:t>măsurat</a:t>
            </a:r>
            <a:r>
              <a:rPr lang="en-US" dirty="0"/>
              <a:t>. </a:t>
            </a:r>
            <a:r>
              <a:rPr lang="en-US" dirty="0" err="1"/>
              <a:t>Unitatea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analiți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vitamine</a:t>
            </a:r>
            <a:r>
              <a:rPr lang="en-US" dirty="0"/>
              <a:t>, </a:t>
            </a:r>
            <a:r>
              <a:rPr lang="en-US" dirty="0" err="1"/>
              <a:t>hormoni</a:t>
            </a:r>
            <a:r>
              <a:rPr lang="en-US" dirty="0"/>
              <a:t>, </a:t>
            </a:r>
            <a:r>
              <a:rPr lang="en-US" dirty="0" err="1"/>
              <a:t>factori</a:t>
            </a:r>
            <a:r>
              <a:rPr lang="en-US" dirty="0"/>
              <a:t> de </a:t>
            </a:r>
            <a:r>
              <a:rPr lang="en-US" dirty="0" err="1"/>
              <a:t>coagulare</a:t>
            </a:r>
            <a:r>
              <a:rPr lang="en-US" dirty="0"/>
              <a:t> a </a:t>
            </a:r>
            <a:r>
              <a:rPr lang="en-US" dirty="0" err="1"/>
              <a:t>sângelui</a:t>
            </a:r>
            <a:r>
              <a:rPr lang="en-US" dirty="0"/>
              <a:t>) care nu au o </a:t>
            </a:r>
            <a:r>
              <a:rPr lang="en-US" dirty="0" err="1"/>
              <a:t>entitate</a:t>
            </a:r>
            <a:r>
              <a:rPr lang="en-US" dirty="0"/>
              <a:t> </a:t>
            </a:r>
            <a:r>
              <a:rPr lang="en-US" dirty="0" err="1"/>
              <a:t>elementară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. 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defini</a:t>
            </a:r>
            <a:r>
              <a:rPr lang="en-US" dirty="0"/>
              <a:t> o UI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, Comitetul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Standardizare</a:t>
            </a:r>
            <a:r>
              <a:rPr lang="en-US" dirty="0"/>
              <a:t> </a:t>
            </a:r>
            <a:r>
              <a:rPr lang="en-US" dirty="0" err="1"/>
              <a:t>Biologică</a:t>
            </a:r>
            <a:r>
              <a:rPr lang="en-US" dirty="0"/>
              <a:t> al OMS </a:t>
            </a:r>
            <a:r>
              <a:rPr lang="en-US" dirty="0" err="1"/>
              <a:t>oferă</a:t>
            </a:r>
            <a:r>
              <a:rPr lang="en-US" dirty="0"/>
              <a:t> un </a:t>
            </a:r>
            <a:r>
              <a:rPr lang="en-US" dirty="0" err="1"/>
              <a:t>preparat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al </a:t>
            </a:r>
            <a:r>
              <a:rPr lang="en-US" dirty="0" err="1"/>
              <a:t>substanței</a:t>
            </a:r>
            <a:r>
              <a:rPr lang="en-US" dirty="0"/>
              <a:t>, </a:t>
            </a:r>
            <a:r>
              <a:rPr lang="en-US" dirty="0" err="1"/>
              <a:t>stabilește</a:t>
            </a:r>
            <a:r>
              <a:rPr lang="en-US" dirty="0"/>
              <a:t> </a:t>
            </a:r>
            <a:r>
              <a:rPr lang="en-US" dirty="0" err="1"/>
              <a:t>arbitrar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UI </a:t>
            </a:r>
            <a:r>
              <a:rPr lang="en-US" dirty="0" err="1"/>
              <a:t>conținute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</a:t>
            </a:r>
            <a:r>
              <a:rPr lang="en-US" dirty="0"/>
              <a:t> </a:t>
            </a:r>
            <a:r>
              <a:rPr lang="en-US" dirty="0" err="1"/>
              <a:t>preparat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specifică</a:t>
            </a:r>
            <a:r>
              <a:rPr lang="en-US" dirty="0"/>
              <a:t> o </a:t>
            </a:r>
            <a:r>
              <a:rPr lang="en-US" dirty="0" err="1"/>
              <a:t>procedură</a:t>
            </a:r>
            <a:r>
              <a:rPr lang="en-US" dirty="0"/>
              <a:t> </a:t>
            </a:r>
            <a:r>
              <a:rPr lang="en-US" dirty="0" err="1"/>
              <a:t>biologică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compara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preparate ale </a:t>
            </a:r>
            <a:r>
              <a:rPr lang="en-US" dirty="0" err="1"/>
              <a:t>acelei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cu </a:t>
            </a:r>
            <a:r>
              <a:rPr lang="en-US" dirty="0" err="1"/>
              <a:t>preparatul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253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8A2251-2586-AA6F-27F3-3C18FA6D9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EA9FE-726F-7BED-A44B-3EC4A5CD3208}"/>
              </a:ext>
            </a:extLst>
          </p:cNvPr>
          <p:cNvSpPr txBox="1"/>
          <p:nvPr/>
        </p:nvSpPr>
        <p:spPr>
          <a:xfrm>
            <a:off x="116114" y="1750321"/>
            <a:ext cx="11277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Scopul </a:t>
            </a:r>
            <a:r>
              <a:rPr lang="en-US" dirty="0" err="1"/>
              <a:t>stabilirii</a:t>
            </a:r>
            <a:r>
              <a:rPr lang="en-US" dirty="0"/>
              <a:t> </a:t>
            </a:r>
            <a:r>
              <a:rPr lang="en-US" dirty="0" err="1"/>
              <a:t>standardului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ca </a:t>
            </a:r>
            <a:r>
              <a:rPr lang="en-US" dirty="0" err="1"/>
              <a:t>diferite</a:t>
            </a:r>
            <a:r>
              <a:rPr lang="en-US" dirty="0"/>
              <a:t> preparate cu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efect</a:t>
            </a:r>
            <a:r>
              <a:rPr lang="en-US" dirty="0"/>
              <a:t> biologic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conțină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număr</a:t>
            </a:r>
            <a:r>
              <a:rPr lang="en-US" dirty="0"/>
              <a:t> de UI. </a:t>
            </a:r>
            <a:r>
              <a:rPr lang="en-US" dirty="0" err="1"/>
              <a:t>Preparatele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sunt </a:t>
            </a:r>
            <a:r>
              <a:rPr lang="en-US" dirty="0" err="1"/>
              <a:t>utilizate</a:t>
            </a:r>
            <a:r>
              <a:rPr lang="en-US" dirty="0"/>
              <a:t> pe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laboratoarele</a:t>
            </a:r>
            <a:r>
              <a:rPr lang="en-US" dirty="0"/>
              <a:t> care sunt cere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mențină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industriile</a:t>
            </a:r>
            <a:r>
              <a:rPr lang="en-US" dirty="0"/>
              <a:t> </a:t>
            </a:r>
            <a:r>
              <a:rPr lang="en-US" dirty="0" err="1"/>
              <a:t>farmaceutice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laboratoarele</a:t>
            </a:r>
            <a:r>
              <a:rPr lang="en-US" dirty="0"/>
              <a:t> de </a:t>
            </a:r>
            <a:r>
              <a:rPr lang="en-US" dirty="0" err="1"/>
              <a:t>chimie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 din </a:t>
            </a:r>
            <a:r>
              <a:rPr lang="en-US" dirty="0" err="1"/>
              <a:t>spitale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ciuda</a:t>
            </a:r>
            <a:r>
              <a:rPr lang="en-US" dirty="0"/>
              <a:t> </a:t>
            </a:r>
            <a:r>
              <a:rPr lang="en-US" dirty="0" err="1"/>
              <a:t>numelui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, UI nu face </a:t>
            </a:r>
            <a:r>
              <a:rPr lang="en-US" dirty="0" err="1"/>
              <a:t>parte</a:t>
            </a:r>
            <a:r>
              <a:rPr lang="en-US" dirty="0"/>
              <a:t> din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Internațional</a:t>
            </a:r>
            <a:r>
              <a:rPr lang="en-US" dirty="0"/>
              <a:t> de </a:t>
            </a:r>
            <a:r>
              <a:rPr lang="en-US" dirty="0" err="1"/>
              <a:t>Unități</a:t>
            </a:r>
            <a:r>
              <a:rPr lang="en-US" dirty="0"/>
              <a:t>.</a:t>
            </a:r>
          </a:p>
          <a:p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metrologice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pot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fiabilitatea</a:t>
            </a:r>
            <a:r>
              <a:rPr lang="en-US" dirty="0"/>
              <a:t> </a:t>
            </a:r>
            <a:r>
              <a:rPr lang="en-US" dirty="0" err="1"/>
              <a:t>valorilor</a:t>
            </a:r>
            <a:r>
              <a:rPr lang="en-US" dirty="0"/>
              <a:t> </a:t>
            </a:r>
            <a:r>
              <a:rPr lang="en-US" dirty="0" err="1"/>
              <a:t>măsurate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cu </a:t>
            </a:r>
            <a:r>
              <a:rPr lang="en-US" dirty="0" err="1"/>
              <a:t>unități</a:t>
            </a:r>
            <a:r>
              <a:rPr lang="en-US" dirty="0"/>
              <a:t> non-SI.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Farmacopeea</a:t>
            </a:r>
            <a:r>
              <a:rPr lang="en-US" dirty="0"/>
              <a:t> </a:t>
            </a:r>
            <a:r>
              <a:rPr lang="en-US" dirty="0" err="1"/>
              <a:t>Statelor</a:t>
            </a:r>
            <a:r>
              <a:rPr lang="en-US" dirty="0"/>
              <a:t> Unite (USP) a </a:t>
            </a:r>
            <a:r>
              <a:rPr lang="en-US" dirty="0" err="1"/>
              <a:t>început</a:t>
            </a:r>
            <a:r>
              <a:rPr lang="en-US" dirty="0"/>
              <a:t> recent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ofere</a:t>
            </a:r>
            <a:r>
              <a:rPr lang="en-US" dirty="0"/>
              <a:t>, pe </a:t>
            </a:r>
            <a:r>
              <a:rPr lang="en-US" dirty="0" err="1"/>
              <a:t>lângă</a:t>
            </a:r>
            <a:r>
              <a:rPr lang="en-US" dirty="0"/>
              <a:t> „</a:t>
            </a:r>
            <a:r>
              <a:rPr lang="en-US" dirty="0" err="1"/>
              <a:t>standardele</a:t>
            </a:r>
            <a:r>
              <a:rPr lang="en-US" dirty="0"/>
              <a:t> lor de </a:t>
            </a:r>
            <a:r>
              <a:rPr lang="en-US" dirty="0" err="1"/>
              <a:t>referință</a:t>
            </a:r>
            <a:r>
              <a:rPr lang="en-US" dirty="0"/>
              <a:t>”, </a:t>
            </a:r>
            <a:r>
              <a:rPr lang="en-US" dirty="0" err="1"/>
              <a:t>materiale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certificate (CRM), care „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generație</a:t>
            </a:r>
            <a:r>
              <a:rPr lang="en-US" dirty="0"/>
              <a:t> de </a:t>
            </a:r>
            <a:r>
              <a:rPr lang="en-US" dirty="0" err="1"/>
              <a:t>standarde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USP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excepțională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supuse</a:t>
            </a:r>
            <a:r>
              <a:rPr lang="en-US" dirty="0"/>
              <a:t> </a:t>
            </a:r>
            <a:r>
              <a:rPr lang="en-US" dirty="0" err="1"/>
              <a:t>testelor</a:t>
            </a:r>
            <a:r>
              <a:rPr lang="en-US" dirty="0"/>
              <a:t> </a:t>
            </a:r>
            <a:r>
              <a:rPr lang="en-US" dirty="0" err="1"/>
              <a:t>metrologice</a:t>
            </a:r>
            <a:r>
              <a:rPr lang="en-US" dirty="0"/>
              <a:t> </a:t>
            </a:r>
            <a:r>
              <a:rPr lang="en-US" dirty="0" err="1"/>
              <a:t>suplimentare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analizelor</a:t>
            </a:r>
            <a:r>
              <a:rPr lang="en-US" dirty="0"/>
              <a:t> </a:t>
            </a:r>
            <a:r>
              <a:rPr lang="en-US" dirty="0" err="1"/>
              <a:t>statistice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îndeplini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criteriile</a:t>
            </a:r>
            <a:r>
              <a:rPr lang="en-US" dirty="0"/>
              <a:t> </a:t>
            </a:r>
            <a:r>
              <a:rPr lang="en-US" dirty="0" err="1"/>
              <a:t>stricte</a:t>
            </a:r>
            <a:r>
              <a:rPr lang="en-US" dirty="0"/>
              <a:t> ale USP,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liniile</a:t>
            </a:r>
            <a:r>
              <a:rPr lang="en-US" dirty="0"/>
              <a:t> </a:t>
            </a:r>
            <a:r>
              <a:rPr lang="en-US" dirty="0" err="1"/>
              <a:t>directoare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de ISO. CRM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acuratețe</a:t>
            </a:r>
            <a:r>
              <a:rPr lang="en-US" dirty="0"/>
              <a:t> a </a:t>
            </a:r>
            <a:r>
              <a:rPr lang="en-US" dirty="0" err="1"/>
              <a:t>măsurătorilor</a:t>
            </a:r>
            <a:r>
              <a:rPr lang="en-US" dirty="0"/>
              <a:t> care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trasabilitatea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un grad </a:t>
            </a:r>
            <a:r>
              <a:rPr lang="en-US" dirty="0" err="1"/>
              <a:t>mai</a:t>
            </a:r>
            <a:r>
              <a:rPr lang="en-US" dirty="0"/>
              <a:t> mare de </a:t>
            </a:r>
            <a:r>
              <a:rPr lang="en-US" dirty="0" err="1"/>
              <a:t>încredere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analitică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duce la </a:t>
            </a:r>
            <a:r>
              <a:rPr lang="en-US" dirty="0" err="1"/>
              <a:t>decizii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specificațiile</a:t>
            </a:r>
            <a:r>
              <a:rPr lang="en-US" dirty="0"/>
              <a:t> </a:t>
            </a:r>
            <a:r>
              <a:rPr lang="en-US" dirty="0" err="1"/>
              <a:t>produsului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limitele</a:t>
            </a:r>
            <a:r>
              <a:rPr lang="en-US" dirty="0"/>
              <a:t> de </a:t>
            </a:r>
            <a:r>
              <a:rPr lang="en-US" dirty="0" err="1"/>
              <a:t>acceptare</a:t>
            </a:r>
            <a:r>
              <a:rPr lang="en-US" dirty="0"/>
              <a:t>”. </a:t>
            </a:r>
            <a:r>
              <a:rPr lang="en-US" dirty="0" err="1"/>
              <a:t>În</a:t>
            </a:r>
            <a:r>
              <a:rPr lang="en-US" dirty="0"/>
              <a:t> mod similar, </a:t>
            </a:r>
            <a:r>
              <a:rPr lang="en-US" dirty="0" err="1"/>
              <a:t>Institutul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(IRMM) produce </a:t>
            </a:r>
            <a:r>
              <a:rPr lang="en-US" dirty="0" err="1"/>
              <a:t>materiale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macromolecule </a:t>
            </a:r>
            <a:r>
              <a:rPr lang="en-US" dirty="0" err="1"/>
              <a:t>biologice</a:t>
            </a:r>
            <a:r>
              <a:rPr lang="en-US" dirty="0"/>
              <a:t> care au </a:t>
            </a:r>
            <a:r>
              <a:rPr lang="en-US" dirty="0" err="1"/>
              <a:t>fost</a:t>
            </a:r>
            <a:r>
              <a:rPr lang="en-US" dirty="0"/>
              <a:t> certificate cu 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metrologică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colaborare</a:t>
            </a:r>
            <a:r>
              <a:rPr lang="en-US" dirty="0"/>
              <a:t> cu IFCC.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cooperare</a:t>
            </a:r>
            <a:r>
              <a:rPr lang="en-US" dirty="0"/>
              <a:t> de </a:t>
            </a: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institutele</a:t>
            </a:r>
            <a:r>
              <a:rPr lang="en-US" dirty="0"/>
              <a:t> de </a:t>
            </a:r>
            <a:r>
              <a:rPr lang="en-US" dirty="0" err="1"/>
              <a:t>metrologie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comunitatea</a:t>
            </a:r>
            <a:r>
              <a:rPr lang="en-US" dirty="0"/>
              <a:t> </a:t>
            </a:r>
            <a:r>
              <a:rPr lang="en-US" dirty="0" err="1"/>
              <a:t>biomedicală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74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C11D0-0FD4-A30D-8C77-AFA9C1F75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 b="1" dirty="0">
                <a:solidFill>
                  <a:srgbClr val="FF0000"/>
                </a:solidFill>
              </a:rPr>
              <a:t>Studiu de caz: Măsurarea grosimii oxidului de siliciu ultrafin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68BCB-669F-85E1-1C12-5FAFF87FC1F1}"/>
              </a:ext>
            </a:extLst>
          </p:cNvPr>
          <p:cNvSpPr txBox="1"/>
          <p:nvPr/>
        </p:nvSpPr>
        <p:spPr>
          <a:xfrm>
            <a:off x="582352" y="1576920"/>
            <a:ext cx="110272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studiu</a:t>
            </a:r>
            <a:r>
              <a:rPr lang="en-US" dirty="0"/>
              <a:t> de </a:t>
            </a:r>
            <a:r>
              <a:rPr lang="en-US" dirty="0" err="1"/>
              <a:t>caz</a:t>
            </a:r>
            <a:r>
              <a:rPr lang="en-US" dirty="0"/>
              <a:t> se </a:t>
            </a:r>
            <a:r>
              <a:rPr lang="en-US" dirty="0" err="1"/>
              <a:t>concentrează</a:t>
            </a:r>
            <a:r>
              <a:rPr lang="en-US" dirty="0"/>
              <a:t> pe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grosimii</a:t>
            </a:r>
            <a:r>
              <a:rPr lang="en-US" dirty="0"/>
              <a:t>,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grosimea</a:t>
            </a:r>
            <a:r>
              <a:rPr lang="en-US" dirty="0"/>
              <a:t> nu pot fi separate la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ultrafină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pelicula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echilibru</a:t>
            </a:r>
            <a:r>
              <a:rPr lang="en-US" dirty="0"/>
              <a:t> </a:t>
            </a:r>
            <a:r>
              <a:rPr lang="en-US" dirty="0" err="1"/>
              <a:t>dinamic</a:t>
            </a:r>
            <a:r>
              <a:rPr lang="en-US" dirty="0"/>
              <a:t> cu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înconjurător</a:t>
            </a:r>
            <a:r>
              <a:rPr lang="en-US" dirty="0"/>
              <a:t>. Mai </a:t>
            </a:r>
            <a:r>
              <a:rPr lang="en-US" dirty="0" err="1"/>
              <a:t>mult</a:t>
            </a:r>
            <a:r>
              <a:rPr lang="en-US" dirty="0"/>
              <a:t>,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măsurată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studiu</a:t>
            </a:r>
            <a:r>
              <a:rPr lang="en-US" dirty="0"/>
              <a:t> de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la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de </a:t>
            </a:r>
            <a:r>
              <a:rPr lang="en-US" dirty="0" err="1"/>
              <a:t>limitele</a:t>
            </a:r>
            <a:r>
              <a:rPr lang="en-US" dirty="0"/>
              <a:t> </a:t>
            </a:r>
            <a:r>
              <a:rPr lang="en-US" dirty="0" err="1"/>
              <a:t>tehnice</a:t>
            </a:r>
            <a:r>
              <a:rPr lang="en-US" dirty="0"/>
              <a:t> ale </a:t>
            </a:r>
            <a:r>
              <a:rPr lang="en-US" dirty="0" err="1"/>
              <a:t>instrumentelor</a:t>
            </a:r>
            <a:r>
              <a:rPr lang="en-US" dirty="0"/>
              <a:t>.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descrie</a:t>
            </a:r>
            <a:r>
              <a:rPr lang="en-US" dirty="0"/>
              <a:t> o </a:t>
            </a:r>
            <a:r>
              <a:rPr lang="en-US" dirty="0" err="1"/>
              <a:t>comparație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a </a:t>
            </a:r>
            <a:r>
              <a:rPr lang="en-US" dirty="0" err="1"/>
              <a:t>măsurătorilor</a:t>
            </a:r>
            <a:r>
              <a:rPr lang="en-US" dirty="0"/>
              <a:t> de </a:t>
            </a:r>
            <a:r>
              <a:rPr lang="en-US" dirty="0" err="1"/>
              <a:t>grosime</a:t>
            </a:r>
            <a:r>
              <a:rPr lang="en-US" dirty="0"/>
              <a:t> ale </a:t>
            </a:r>
            <a:r>
              <a:rPr lang="en-US" dirty="0" err="1"/>
              <a:t>straturilor</a:t>
            </a:r>
            <a:r>
              <a:rPr lang="en-US" dirty="0"/>
              <a:t> </a:t>
            </a:r>
            <a:r>
              <a:rPr lang="en-US" dirty="0" err="1"/>
              <a:t>ultrafin</a:t>
            </a:r>
            <a:r>
              <a:rPr lang="en-US" dirty="0"/>
              <a:t> (1,5 nm </a:t>
            </a:r>
            <a:r>
              <a:rPr lang="en-US" dirty="0" err="1"/>
              <a:t>până</a:t>
            </a:r>
            <a:r>
              <a:rPr lang="en-US" dirty="0"/>
              <a:t> la 8 nm, nominal) de SiO2 </a:t>
            </a:r>
            <a:r>
              <a:rPr lang="en-US" dirty="0" err="1"/>
              <a:t>formate</a:t>
            </a:r>
            <a:r>
              <a:rPr lang="en-US" dirty="0"/>
              <a:t> pe </a:t>
            </a:r>
            <a:r>
              <a:rPr lang="en-US" dirty="0" err="1"/>
              <a:t>napolitane</a:t>
            </a:r>
            <a:r>
              <a:rPr lang="en-US" dirty="0"/>
              <a:t> de Si.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remarcat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precizie</a:t>
            </a:r>
            <a:r>
              <a:rPr lang="en-US" dirty="0"/>
              <a:t>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capabile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măsoare</a:t>
            </a:r>
            <a:r>
              <a:rPr lang="en-US" dirty="0"/>
              <a:t> un </a:t>
            </a:r>
            <a:r>
              <a:rPr lang="en-US" dirty="0" err="1"/>
              <a:t>număr</a:t>
            </a:r>
            <a:r>
              <a:rPr lang="en-US" dirty="0"/>
              <a:t> </a:t>
            </a:r>
            <a:r>
              <a:rPr lang="en-US" dirty="0" err="1"/>
              <a:t>semnificativ</a:t>
            </a:r>
            <a:r>
              <a:rPr lang="en-US" dirty="0"/>
              <a:t> statistic de </a:t>
            </a:r>
            <a:r>
              <a:rPr lang="en-US" dirty="0" err="1"/>
              <a:t>locații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pe </a:t>
            </a:r>
            <a:r>
              <a:rPr lang="en-US" dirty="0" err="1"/>
              <a:t>napolitane</a:t>
            </a:r>
            <a:r>
              <a:rPr lang="en-US" dirty="0"/>
              <a:t> multiple </a:t>
            </a:r>
            <a:r>
              <a:rPr lang="en-US" dirty="0" err="1"/>
              <a:t>într</a:t>
            </a:r>
            <a:r>
              <a:rPr lang="en-US" dirty="0"/>
              <a:t>-un interval de </a:t>
            </a:r>
            <a:r>
              <a:rPr lang="en-US" dirty="0" err="1"/>
              <a:t>timp</a:t>
            </a:r>
            <a:r>
              <a:rPr lang="en-US" dirty="0"/>
              <a:t> economic.</a:t>
            </a:r>
          </a:p>
          <a:p>
            <a:endParaRPr lang="en-US" dirty="0"/>
          </a:p>
          <a:p>
            <a:r>
              <a:rPr lang="en-US" b="1" dirty="0" err="1"/>
              <a:t>Definirea</a:t>
            </a:r>
            <a:r>
              <a:rPr lang="en-US" b="1" dirty="0"/>
              <a:t> </a:t>
            </a:r>
            <a:r>
              <a:rPr lang="en-US" b="1" dirty="0" err="1"/>
              <a:t>problemei</a:t>
            </a:r>
            <a:r>
              <a:rPr lang="en-US" b="1" dirty="0"/>
              <a:t>: </a:t>
            </a:r>
            <a:r>
              <a:rPr lang="en-US" dirty="0"/>
              <a:t>Cu </a:t>
            </a:r>
            <a:r>
              <a:rPr lang="en-US" dirty="0" err="1"/>
              <a:t>următorul</a:t>
            </a:r>
            <a:r>
              <a:rPr lang="en-US" dirty="0"/>
              <a:t> </a:t>
            </a:r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a </a:t>
            </a:r>
            <a:r>
              <a:rPr lang="en-US" dirty="0" err="1"/>
              <a:t>grosimii</a:t>
            </a:r>
            <a:r>
              <a:rPr lang="en-US" dirty="0"/>
              <a:t> la </a:t>
            </a:r>
            <a:r>
              <a:rPr lang="en-US" dirty="0" err="1"/>
              <a:t>nanoscară</a:t>
            </a:r>
            <a:r>
              <a:rPr lang="en-US" dirty="0"/>
              <a:t>,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aspecte</a:t>
            </a:r>
            <a:r>
              <a:rPr lang="en-US" dirty="0"/>
              <a:t> ale </a:t>
            </a:r>
            <a:r>
              <a:rPr lang="en-US" dirty="0" err="1"/>
              <a:t>analizei</a:t>
            </a:r>
            <a:r>
              <a:rPr lang="en-US" dirty="0"/>
              <a:t> </a:t>
            </a:r>
            <a:r>
              <a:rPr lang="en-US" dirty="0" err="1"/>
              <a:t>sarcinii</a:t>
            </a:r>
            <a:r>
              <a:rPr lang="en-US" dirty="0"/>
              <a:t> solicitate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menținerii</a:t>
            </a:r>
            <a:r>
              <a:rPr lang="en-US" dirty="0"/>
              <a:t> sub o </a:t>
            </a:r>
            <a:r>
              <a:rPr lang="en-US" dirty="0" err="1"/>
              <a:t>incertitudine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ale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sunt </a:t>
            </a:r>
            <a:r>
              <a:rPr lang="en-US" dirty="0" err="1"/>
              <a:t>evidențiate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proiect</a:t>
            </a:r>
            <a:r>
              <a:rPr lang="en-US" dirty="0"/>
              <a:t> </a:t>
            </a:r>
            <a:r>
              <a:rPr lang="en-US" dirty="0" err="1"/>
              <a:t>practic</a:t>
            </a:r>
            <a:r>
              <a:rPr lang="en-US" dirty="0"/>
              <a:t>. O </a:t>
            </a:r>
            <a:r>
              <a:rPr lang="en-US" dirty="0" err="1"/>
              <a:t>companie</a:t>
            </a:r>
            <a:r>
              <a:rPr lang="en-US" dirty="0"/>
              <a:t> are </a:t>
            </a:r>
            <a:r>
              <a:rPr lang="en-US" dirty="0" err="1"/>
              <a:t>contractul</a:t>
            </a:r>
            <a:r>
              <a:rPr lang="en-US" dirty="0"/>
              <a:t> 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producerea</a:t>
            </a:r>
            <a:r>
              <a:rPr lang="en-US" dirty="0"/>
              <a:t> de </a:t>
            </a:r>
            <a:r>
              <a:rPr lang="en-US" dirty="0" err="1"/>
              <a:t>napolitane</a:t>
            </a:r>
            <a:r>
              <a:rPr lang="en-US" dirty="0"/>
              <a:t> de Si cu un </a:t>
            </a:r>
            <a:r>
              <a:rPr lang="en-US" dirty="0" err="1"/>
              <a:t>strat</a:t>
            </a:r>
            <a:r>
              <a:rPr lang="en-US" dirty="0"/>
              <a:t> de </a:t>
            </a:r>
            <a:r>
              <a:rPr lang="en-US" dirty="0" err="1"/>
              <a:t>oxid</a:t>
            </a:r>
            <a:r>
              <a:rPr lang="en-US" dirty="0"/>
              <a:t> </a:t>
            </a:r>
            <a:r>
              <a:rPr lang="en-US" dirty="0" err="1"/>
              <a:t>termic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, cu o </a:t>
            </a:r>
            <a:r>
              <a:rPr lang="en-US" dirty="0" err="1"/>
              <a:t>grosime</a:t>
            </a:r>
            <a:r>
              <a:rPr lang="en-US" dirty="0"/>
              <a:t> bine </a:t>
            </a:r>
            <a:r>
              <a:rPr lang="en-US" dirty="0" err="1"/>
              <a:t>definită</a:t>
            </a:r>
            <a:r>
              <a:rPr lang="en-US" dirty="0"/>
              <a:t>.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dox ≈ 4 nm. Conform </a:t>
            </a:r>
            <a:r>
              <a:rPr lang="en-US" dirty="0" err="1"/>
              <a:t>specificațiilor</a:t>
            </a:r>
            <a:r>
              <a:rPr lang="en-US" dirty="0"/>
              <a:t> </a:t>
            </a:r>
            <a:r>
              <a:rPr lang="en-US" dirty="0" err="1"/>
              <a:t>clientului</a:t>
            </a:r>
            <a:r>
              <a:rPr lang="en-US" dirty="0"/>
              <a:t>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instalat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de management al </a:t>
            </a:r>
            <a:r>
              <a:rPr lang="en-US" dirty="0" err="1"/>
              <a:t>calității</a:t>
            </a:r>
            <a:r>
              <a:rPr lang="en-US" dirty="0"/>
              <a:t>,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includă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de </a:t>
            </a:r>
            <a:r>
              <a:rPr lang="en-US" dirty="0" err="1"/>
              <a:t>verificare</a:t>
            </a:r>
            <a:r>
              <a:rPr lang="en-US" dirty="0"/>
              <a:t> a </a:t>
            </a:r>
            <a:r>
              <a:rPr lang="en-US" dirty="0" err="1"/>
              <a:t>grosimii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de </a:t>
            </a:r>
            <a:r>
              <a:rPr lang="en-US" dirty="0" err="1"/>
              <a:t>oxid</a:t>
            </a:r>
            <a:r>
              <a:rPr lang="en-US" dirty="0"/>
              <a:t> cu o </a:t>
            </a:r>
            <a:r>
              <a:rPr lang="en-US" dirty="0" err="1"/>
              <a:t>incertitudine</a:t>
            </a:r>
            <a:r>
              <a:rPr lang="en-US" dirty="0"/>
              <a:t> standard </a:t>
            </a:r>
            <a:r>
              <a:rPr lang="en-US" dirty="0" err="1"/>
              <a:t>relativă</a:t>
            </a:r>
            <a:r>
              <a:rPr lang="en-US" dirty="0"/>
              <a:t> de 10% din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5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70D4B-33B4-6D77-990B-DF2EC96B3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68697-E861-4732-2BA4-0CFDE4BDE6AF}"/>
              </a:ext>
            </a:extLst>
          </p:cNvPr>
          <p:cNvSpPr txBox="1"/>
          <p:nvPr/>
        </p:nvSpPr>
        <p:spPr>
          <a:xfrm>
            <a:off x="552911" y="1582340"/>
            <a:ext cx="113438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Întrucât</a:t>
            </a:r>
            <a:r>
              <a:rPr lang="en-US" dirty="0"/>
              <a:t> </a:t>
            </a:r>
            <a:r>
              <a:rPr lang="en-US" dirty="0" err="1"/>
              <a:t>clientul</a:t>
            </a:r>
            <a:r>
              <a:rPr lang="en-US" dirty="0"/>
              <a:t> </a:t>
            </a:r>
            <a:r>
              <a:rPr lang="en-US" dirty="0" err="1"/>
              <a:t>solicită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explicit </a:t>
            </a:r>
            <a:r>
              <a:rPr lang="en-US" dirty="0" err="1"/>
              <a:t>acuratețe</a:t>
            </a:r>
            <a:r>
              <a:rPr lang="en-US" dirty="0"/>
              <a:t> (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exactitate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precizie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trasabilitate</a:t>
            </a:r>
            <a:r>
              <a:rPr lang="en-US" dirty="0"/>
              <a:t> SI (</a:t>
            </a:r>
            <a:r>
              <a:rPr lang="en-US" dirty="0" err="1"/>
              <a:t>adică</a:t>
            </a:r>
            <a:r>
              <a:rPr lang="en-US" dirty="0"/>
              <a:t> un </a:t>
            </a:r>
            <a:r>
              <a:rPr lang="en-US" dirty="0" err="1"/>
              <a:t>lanț</a:t>
            </a:r>
            <a:r>
              <a:rPr lang="en-US" dirty="0"/>
              <a:t> </a:t>
            </a:r>
            <a:r>
              <a:rPr lang="en-US" dirty="0" err="1"/>
              <a:t>neîntrerupt</a:t>
            </a:r>
            <a:r>
              <a:rPr lang="en-US" dirty="0"/>
              <a:t> de </a:t>
            </a:r>
            <a:r>
              <a:rPr lang="en-US" dirty="0" err="1"/>
              <a:t>calibrări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măsurătorii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unitatea</a:t>
            </a:r>
            <a:r>
              <a:rPr lang="en-US" dirty="0"/>
              <a:t> SI </a:t>
            </a:r>
            <a:r>
              <a:rPr lang="en-US" dirty="0" err="1"/>
              <a:t>relevantă</a:t>
            </a:r>
            <a:r>
              <a:rPr lang="en-US" dirty="0"/>
              <a:t>),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efectuată</a:t>
            </a:r>
            <a:r>
              <a:rPr lang="en-US" dirty="0"/>
              <a:t> o </a:t>
            </a:r>
            <a:r>
              <a:rPr lang="en-US" dirty="0" err="1"/>
              <a:t>selecție</a:t>
            </a:r>
            <a:r>
              <a:rPr lang="en-US" dirty="0"/>
              <a:t> </a:t>
            </a:r>
            <a:r>
              <a:rPr lang="en-US" dirty="0" err="1"/>
              <a:t>atentă</a:t>
            </a:r>
            <a:r>
              <a:rPr lang="en-US" dirty="0"/>
              <a:t> a </a:t>
            </a:r>
            <a:r>
              <a:rPr lang="en-US" dirty="0" err="1"/>
              <a:t>metodei</a:t>
            </a:r>
            <a:r>
              <a:rPr lang="en-US" dirty="0"/>
              <a:t>. Lista </a:t>
            </a:r>
            <a:r>
              <a:rPr lang="en-US" dirty="0" err="1"/>
              <a:t>tehnicilor</a:t>
            </a:r>
            <a:r>
              <a:rPr lang="en-US" dirty="0"/>
              <a:t> </a:t>
            </a:r>
            <a:r>
              <a:rPr lang="en-US" dirty="0" err="1"/>
              <a:t>posibile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a </a:t>
            </a:r>
            <a:r>
              <a:rPr lang="en-US" dirty="0" err="1"/>
              <a:t>grosimii</a:t>
            </a:r>
            <a:r>
              <a:rPr lang="en-US" dirty="0"/>
              <a:t> la </a:t>
            </a:r>
            <a:r>
              <a:rPr lang="en-US" dirty="0" err="1"/>
              <a:t>nanoscală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, </a:t>
            </a:r>
            <a:r>
              <a:rPr lang="en-US" dirty="0" err="1"/>
              <a:t>confuză</a:t>
            </a:r>
            <a:r>
              <a:rPr lang="en-US" dirty="0"/>
              <a:t> [3.1.2].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primă</a:t>
            </a:r>
            <a:r>
              <a:rPr lang="en-US" dirty="0"/>
              <a:t> </a:t>
            </a:r>
            <a:r>
              <a:rPr lang="en-US" dirty="0" err="1"/>
              <a:t>etapă</a:t>
            </a:r>
            <a:r>
              <a:rPr lang="en-US" dirty="0"/>
              <a:t>,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preselectat</a:t>
            </a:r>
            <a:r>
              <a:rPr lang="en-US" dirty="0"/>
              <a:t> un set de </a:t>
            </a:r>
            <a:r>
              <a:rPr lang="en-US" dirty="0" err="1"/>
              <a:t>cinci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evaluare</a:t>
            </a:r>
            <a:r>
              <a:rPr lang="en-US" dirty="0"/>
              <a:t> </a:t>
            </a:r>
            <a:r>
              <a:rPr lang="en-US" dirty="0" err="1"/>
              <a:t>detaliată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cu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specificații</a:t>
            </a:r>
            <a:r>
              <a:rPr lang="en-US" dirty="0"/>
              <a:t>. </a:t>
            </a:r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sunt:</a:t>
            </a:r>
          </a:p>
          <a:p>
            <a:endParaRPr lang="en-US" dirty="0"/>
          </a:p>
          <a:p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err="1"/>
              <a:t>Reflectometrie</a:t>
            </a:r>
            <a:r>
              <a:rPr lang="en-US" b="1" dirty="0"/>
              <a:t> cu raze X (XRR)</a:t>
            </a:r>
          </a:p>
          <a:p>
            <a:r>
              <a:rPr lang="en-US" b="1" dirty="0"/>
              <a:t>ii) </a:t>
            </a:r>
            <a:r>
              <a:rPr lang="en-US" b="1" dirty="0" err="1"/>
              <a:t>Elipsometrie</a:t>
            </a:r>
            <a:r>
              <a:rPr lang="en-US" b="1" dirty="0"/>
              <a:t> </a:t>
            </a:r>
            <a:r>
              <a:rPr lang="en-US" b="1" dirty="0" err="1"/>
              <a:t>spectrală</a:t>
            </a:r>
            <a:r>
              <a:rPr lang="en-US" b="1" dirty="0"/>
              <a:t> (SE)</a:t>
            </a:r>
          </a:p>
          <a:p>
            <a:r>
              <a:rPr lang="en-US" b="1" dirty="0"/>
              <a:t>iii) </a:t>
            </a:r>
            <a:r>
              <a:rPr lang="en-US" b="1" dirty="0" err="1"/>
              <a:t>Spectroscopie</a:t>
            </a:r>
            <a:r>
              <a:rPr lang="en-US" b="1" dirty="0"/>
              <a:t> </a:t>
            </a:r>
            <a:r>
              <a:rPr lang="en-US" b="1" dirty="0" err="1"/>
              <a:t>fotoelectronică</a:t>
            </a:r>
            <a:r>
              <a:rPr lang="en-US" b="1" dirty="0"/>
              <a:t> cu raze X (XPS)</a:t>
            </a:r>
          </a:p>
          <a:p>
            <a:r>
              <a:rPr lang="en-US" b="1" dirty="0"/>
              <a:t>iv) </a:t>
            </a:r>
            <a:r>
              <a:rPr lang="en-US" b="1" dirty="0" err="1"/>
              <a:t>Analiză</a:t>
            </a:r>
            <a:r>
              <a:rPr lang="en-US" b="1" dirty="0"/>
              <a:t> cu </a:t>
            </a:r>
            <a:r>
              <a:rPr lang="en-US" b="1" dirty="0" err="1"/>
              <a:t>fluorescență</a:t>
            </a:r>
            <a:r>
              <a:rPr lang="en-US" b="1" dirty="0"/>
              <a:t> de raze X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reflexie</a:t>
            </a:r>
            <a:r>
              <a:rPr lang="en-US" b="1" dirty="0"/>
              <a:t> </a:t>
            </a:r>
            <a:r>
              <a:rPr lang="en-US" b="1" dirty="0" err="1"/>
              <a:t>totală</a:t>
            </a:r>
            <a:r>
              <a:rPr lang="en-US" b="1" dirty="0"/>
              <a:t> (TXRF)</a:t>
            </a:r>
          </a:p>
          <a:p>
            <a:r>
              <a:rPr lang="en-US" b="1" dirty="0"/>
              <a:t>iv) </a:t>
            </a:r>
            <a:r>
              <a:rPr lang="en-US" b="1" dirty="0" err="1"/>
              <a:t>Microscopie</a:t>
            </a:r>
            <a:r>
              <a:rPr lang="en-US" b="1" dirty="0"/>
              <a:t> </a:t>
            </a:r>
            <a:r>
              <a:rPr lang="en-US" b="1" dirty="0" err="1"/>
              <a:t>electronică</a:t>
            </a:r>
            <a:r>
              <a:rPr lang="en-US" b="1" dirty="0"/>
              <a:t> de </a:t>
            </a:r>
            <a:r>
              <a:rPr lang="en-US" b="1" dirty="0" err="1"/>
              <a:t>transmisie</a:t>
            </a:r>
            <a:r>
              <a:rPr lang="en-US" b="1" dirty="0"/>
              <a:t> (TEM)</a:t>
            </a:r>
          </a:p>
          <a:p>
            <a:endParaRPr lang="en-US" b="1" dirty="0"/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cinci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pot fi </a:t>
            </a:r>
            <a:r>
              <a:rPr lang="en-US" dirty="0" err="1"/>
              <a:t>împărțite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. </a:t>
            </a:r>
            <a:r>
              <a:rPr lang="en-US" dirty="0" err="1"/>
              <a:t>Primele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(XRR </a:t>
            </a:r>
            <a:r>
              <a:rPr lang="en-US" dirty="0" err="1"/>
              <a:t>și</a:t>
            </a:r>
            <a:r>
              <a:rPr lang="en-US" dirty="0"/>
              <a:t> SE)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 </a:t>
            </a:r>
            <a:r>
              <a:rPr lang="en-US" dirty="0" err="1"/>
              <a:t>electromagnetice</a:t>
            </a:r>
            <a:r>
              <a:rPr lang="en-US" dirty="0"/>
              <a:t>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.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măsoară</a:t>
            </a:r>
            <a:r>
              <a:rPr lang="en-US" dirty="0"/>
              <a:t> direct </a:t>
            </a:r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pelicule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interferometrică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6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6973B-134D-E1D7-BBB4-CEC4135301EA}"/>
              </a:ext>
            </a:extLst>
          </p:cNvPr>
          <p:cNvSpPr txBox="1"/>
          <p:nvPr/>
        </p:nvSpPr>
        <p:spPr>
          <a:xfrm>
            <a:off x="214859" y="232347"/>
            <a:ext cx="60073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Următoarele</a:t>
            </a:r>
            <a:r>
              <a:rPr lang="en-US" sz="1600" dirty="0"/>
              <a:t> </a:t>
            </a:r>
            <a:r>
              <a:rPr lang="en-US" sz="1600" dirty="0" err="1"/>
              <a:t>două</a:t>
            </a:r>
            <a:r>
              <a:rPr lang="en-US" sz="1600" dirty="0"/>
              <a:t> (XPS </a:t>
            </a:r>
            <a:r>
              <a:rPr lang="en-US" sz="1600" dirty="0" err="1"/>
              <a:t>și</a:t>
            </a:r>
            <a:r>
              <a:rPr lang="en-US" sz="1600" dirty="0"/>
              <a:t> TXRF) </a:t>
            </a:r>
            <a:r>
              <a:rPr lang="en-US" sz="1600" dirty="0" err="1"/>
              <a:t>excită</a:t>
            </a:r>
            <a:r>
              <a:rPr lang="en-US" sz="1600" dirty="0"/>
              <a:t> </a:t>
            </a:r>
            <a:r>
              <a:rPr lang="en-US" sz="1600" dirty="0" err="1"/>
              <a:t>atomii</a:t>
            </a:r>
            <a:r>
              <a:rPr lang="en-US" sz="1600" dirty="0"/>
              <a:t> </a:t>
            </a:r>
            <a:r>
              <a:rPr lang="en-US" sz="1600" dirty="0" err="1"/>
              <a:t>materialului</a:t>
            </a:r>
            <a:r>
              <a:rPr lang="en-US" sz="1600" dirty="0"/>
              <a:t> cu </a:t>
            </a:r>
            <a:r>
              <a:rPr lang="en-US" sz="1600" dirty="0" err="1"/>
              <a:t>radiații</a:t>
            </a:r>
            <a:r>
              <a:rPr lang="en-US" sz="1600" dirty="0"/>
              <a:t> de </a:t>
            </a:r>
            <a:r>
              <a:rPr lang="en-US" sz="1600" dirty="0" err="1"/>
              <a:t>ionizare</a:t>
            </a:r>
            <a:r>
              <a:rPr lang="en-US" sz="1600" dirty="0"/>
              <a:t>. </a:t>
            </a:r>
            <a:r>
              <a:rPr lang="en-US" sz="1600" dirty="0" err="1"/>
              <a:t>Electronii</a:t>
            </a:r>
            <a:r>
              <a:rPr lang="en-US" sz="1600" dirty="0"/>
              <a:t> (XPS)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fotonii</a:t>
            </a:r>
            <a:r>
              <a:rPr lang="en-US" sz="1600" dirty="0"/>
              <a:t> de raze X (TXRF) care sunt ulterior </a:t>
            </a:r>
            <a:r>
              <a:rPr lang="en-US" sz="1600" dirty="0" err="1"/>
              <a:t>emiși</a:t>
            </a:r>
            <a:r>
              <a:rPr lang="en-US" sz="1600" dirty="0"/>
              <a:t> de </a:t>
            </a:r>
            <a:r>
              <a:rPr lang="en-US" sz="1600" dirty="0" err="1"/>
              <a:t>atomii</a:t>
            </a:r>
            <a:r>
              <a:rPr lang="en-US" sz="1600" dirty="0"/>
              <a:t> </a:t>
            </a:r>
            <a:r>
              <a:rPr lang="en-US" sz="1600" dirty="0" err="1"/>
              <a:t>excitați</a:t>
            </a:r>
            <a:r>
              <a:rPr lang="en-US" sz="1600" dirty="0"/>
              <a:t> sunt </a:t>
            </a:r>
            <a:r>
              <a:rPr lang="en-US" sz="1600" dirty="0" err="1"/>
              <a:t>detectați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analizați</a:t>
            </a:r>
            <a:r>
              <a:rPr lang="en-US" sz="1600" dirty="0"/>
              <a:t>. </a:t>
            </a:r>
            <a:r>
              <a:rPr lang="en-US" sz="1600" dirty="0" err="1"/>
              <a:t>Spre</a:t>
            </a:r>
            <a:r>
              <a:rPr lang="en-US" sz="1600" dirty="0"/>
              <a:t> </a:t>
            </a:r>
            <a:r>
              <a:rPr lang="en-US" sz="1600" dirty="0" err="1"/>
              <a:t>deosebire</a:t>
            </a:r>
            <a:r>
              <a:rPr lang="en-US" sz="1600" dirty="0"/>
              <a:t> de </a:t>
            </a:r>
            <a:r>
              <a:rPr lang="en-US" sz="1600" dirty="0" err="1"/>
              <a:t>primele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, XPS </a:t>
            </a:r>
            <a:r>
              <a:rPr lang="en-US" sz="1600" dirty="0" err="1"/>
              <a:t>și</a:t>
            </a:r>
            <a:r>
              <a:rPr lang="en-US" sz="1600" dirty="0"/>
              <a:t> TXRF nu sunt </a:t>
            </a:r>
            <a:r>
              <a:rPr lang="en-US" sz="1600" dirty="0" err="1"/>
              <a:t>metode</a:t>
            </a:r>
            <a:r>
              <a:rPr lang="en-US" sz="1600" dirty="0"/>
              <a:t> de </a:t>
            </a:r>
            <a:r>
              <a:rPr lang="en-US" sz="1600" dirty="0" err="1"/>
              <a:t>măsurare</a:t>
            </a:r>
            <a:r>
              <a:rPr lang="en-US" sz="1600" dirty="0"/>
              <a:t> a </a:t>
            </a:r>
            <a:r>
              <a:rPr lang="en-US" sz="1600" dirty="0" err="1"/>
              <a:t>lungimii</a:t>
            </a:r>
            <a:r>
              <a:rPr lang="en-US" sz="1600" dirty="0"/>
              <a:t>. </a:t>
            </a:r>
            <a:r>
              <a:rPr lang="en-US" sz="1600" dirty="0" err="1"/>
              <a:t>Numai</a:t>
            </a:r>
            <a:r>
              <a:rPr lang="en-US" sz="1600" dirty="0"/>
              <a:t> </a:t>
            </a:r>
            <a:r>
              <a:rPr lang="en-US" sz="1600" dirty="0" err="1"/>
              <a:t>după</a:t>
            </a:r>
            <a:r>
              <a:rPr lang="en-US" sz="1600" dirty="0"/>
              <a:t> un </a:t>
            </a:r>
            <a:r>
              <a:rPr lang="en-US" sz="1600" dirty="0" err="1"/>
              <a:t>calcul</a:t>
            </a:r>
            <a:r>
              <a:rPr lang="en-US" sz="1600" dirty="0"/>
              <a:t> </a:t>
            </a:r>
            <a:r>
              <a:rPr lang="en-US" sz="1600" dirty="0" err="1"/>
              <a:t>suplimentar</a:t>
            </a:r>
            <a:r>
              <a:rPr lang="en-US" sz="1600" dirty="0"/>
              <a:t>, </a:t>
            </a:r>
            <a:r>
              <a:rPr lang="en-US" sz="1600" dirty="0" err="1"/>
              <a:t>grosimea</a:t>
            </a:r>
            <a:r>
              <a:rPr lang="en-US" sz="1600" dirty="0"/>
              <a:t>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strat</a:t>
            </a:r>
            <a:r>
              <a:rPr lang="en-US" sz="1600" dirty="0"/>
              <a:t> </a:t>
            </a:r>
            <a:r>
              <a:rPr lang="en-US" sz="1600" dirty="0" err="1"/>
              <a:t>poate</a:t>
            </a:r>
            <a:r>
              <a:rPr lang="en-US" sz="1600" dirty="0"/>
              <a:t> fi </a:t>
            </a:r>
            <a:r>
              <a:rPr lang="en-US" sz="1600" dirty="0" err="1"/>
              <a:t>derivată</a:t>
            </a:r>
            <a:r>
              <a:rPr lang="en-US" sz="1600" dirty="0"/>
              <a:t> din </a:t>
            </a:r>
            <a:r>
              <a:rPr lang="en-US" sz="1600" dirty="0" err="1"/>
              <a:t>datele</a:t>
            </a:r>
            <a:r>
              <a:rPr lang="en-US" sz="1600" dirty="0"/>
              <a:t> brute,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cunoașterea</a:t>
            </a:r>
            <a:r>
              <a:rPr lang="en-US" sz="1600" dirty="0"/>
              <a:t> </a:t>
            </a:r>
            <a:r>
              <a:rPr lang="en-US" sz="1600" dirty="0" err="1"/>
              <a:t>densității</a:t>
            </a:r>
            <a:r>
              <a:rPr lang="en-US" sz="1600" dirty="0"/>
              <a:t> </a:t>
            </a:r>
            <a:r>
              <a:rPr lang="en-US" sz="1600" dirty="0" err="1"/>
              <a:t>stratului</a:t>
            </a:r>
            <a:r>
              <a:rPr lang="en-US" sz="1600" dirty="0"/>
              <a:t>. Pe de </a:t>
            </a:r>
            <a:r>
              <a:rPr lang="en-US" sz="1600" dirty="0" err="1"/>
              <a:t>altă</a:t>
            </a:r>
            <a:r>
              <a:rPr lang="en-US" sz="1600" dirty="0"/>
              <a:t> </a:t>
            </a:r>
            <a:r>
              <a:rPr lang="en-US" sz="1600" dirty="0" err="1"/>
              <a:t>parte</a:t>
            </a:r>
            <a:r>
              <a:rPr lang="en-US" sz="1600" dirty="0"/>
              <a:t>, XPS </a:t>
            </a:r>
            <a:r>
              <a:rPr lang="en-US" sz="1600" dirty="0" err="1"/>
              <a:t>și</a:t>
            </a:r>
            <a:r>
              <a:rPr lang="en-US" sz="1600" dirty="0"/>
              <a:t> TXRF </a:t>
            </a:r>
            <a:r>
              <a:rPr lang="en-US" sz="1600" dirty="0" err="1"/>
              <a:t>oferă</a:t>
            </a:r>
            <a:r>
              <a:rPr lang="en-US" sz="1600" dirty="0"/>
              <a:t> </a:t>
            </a:r>
            <a:r>
              <a:rPr lang="en-US" sz="1600" dirty="0" err="1"/>
              <a:t>informații</a:t>
            </a:r>
            <a:r>
              <a:rPr lang="en-US" sz="1600" dirty="0"/>
              <a:t> </a:t>
            </a:r>
            <a:r>
              <a:rPr lang="en-US" sz="1600" dirty="0" err="1"/>
              <a:t>suplimentare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compoziția</a:t>
            </a:r>
            <a:r>
              <a:rPr lang="en-US" sz="1600" dirty="0"/>
              <a:t> </a:t>
            </a:r>
            <a:r>
              <a:rPr lang="en-US" sz="1600" dirty="0" err="1"/>
              <a:t>chimică</a:t>
            </a:r>
            <a:r>
              <a:rPr lang="en-US" sz="1600" dirty="0"/>
              <a:t> a </a:t>
            </a:r>
            <a:r>
              <a:rPr lang="en-US" sz="1600" dirty="0" err="1"/>
              <a:t>oxidului</a:t>
            </a:r>
            <a:r>
              <a:rPr lang="en-US" sz="1600" dirty="0"/>
              <a:t>.</a:t>
            </a:r>
          </a:p>
          <a:p>
            <a:r>
              <a:rPr lang="en-US" sz="1600" dirty="0"/>
              <a:t>TEM </a:t>
            </a:r>
            <a:r>
              <a:rPr lang="en-US" sz="1600" dirty="0" err="1"/>
              <a:t>folosește</a:t>
            </a:r>
            <a:r>
              <a:rPr lang="en-US" sz="1600" dirty="0"/>
              <a:t> o </a:t>
            </a:r>
            <a:r>
              <a:rPr lang="en-US" sz="1600" dirty="0" err="1"/>
              <a:t>abordare</a:t>
            </a:r>
            <a:r>
              <a:rPr lang="en-US" sz="1600" dirty="0"/>
              <a:t> </a:t>
            </a:r>
            <a:r>
              <a:rPr lang="en-US" sz="1600" dirty="0" err="1"/>
              <a:t>complet</a:t>
            </a:r>
            <a:r>
              <a:rPr lang="en-US" sz="1600" dirty="0"/>
              <a:t> </a:t>
            </a:r>
            <a:r>
              <a:rPr lang="en-US" sz="1600" dirty="0" err="1"/>
              <a:t>diferită</a:t>
            </a:r>
            <a:r>
              <a:rPr lang="en-US" sz="1600" dirty="0"/>
              <a:t> a </a:t>
            </a:r>
            <a:r>
              <a:rPr lang="en-US" sz="1600" dirty="0" err="1"/>
              <a:t>problemei</a:t>
            </a:r>
            <a:r>
              <a:rPr lang="en-US" sz="1600" dirty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o </a:t>
            </a:r>
            <a:r>
              <a:rPr lang="en-US" sz="1600" dirty="0" err="1"/>
              <a:t>tehnică</a:t>
            </a:r>
            <a:r>
              <a:rPr lang="en-US" sz="1600" dirty="0"/>
              <a:t> de </a:t>
            </a:r>
            <a:r>
              <a:rPr lang="en-US" sz="1600" dirty="0" err="1"/>
              <a:t>imagistică</a:t>
            </a:r>
            <a:r>
              <a:rPr lang="en-US" sz="1600" dirty="0"/>
              <a:t> care </a:t>
            </a:r>
            <a:r>
              <a:rPr lang="en-US" sz="1600" dirty="0" err="1"/>
              <a:t>poate</a:t>
            </a:r>
            <a:r>
              <a:rPr lang="en-US" sz="1600" dirty="0"/>
              <a:t> </a:t>
            </a:r>
            <a:r>
              <a:rPr lang="en-US" sz="1600" dirty="0" err="1"/>
              <a:t>atinge</a:t>
            </a:r>
            <a:r>
              <a:rPr lang="en-US" sz="1600" dirty="0"/>
              <a:t> </a:t>
            </a:r>
            <a:r>
              <a:rPr lang="en-US" sz="1600" dirty="0" err="1"/>
              <a:t>rezoluție</a:t>
            </a:r>
            <a:r>
              <a:rPr lang="en-US" sz="1600" dirty="0"/>
              <a:t> </a:t>
            </a:r>
            <a:r>
              <a:rPr lang="en-US" sz="1600" dirty="0" err="1"/>
              <a:t>atomică</a:t>
            </a:r>
            <a:r>
              <a:rPr lang="en-US" sz="1600" dirty="0"/>
              <a:t> (</a:t>
            </a:r>
            <a:r>
              <a:rPr lang="en-US" sz="1600" dirty="0" err="1"/>
              <a:t>Figura</a:t>
            </a:r>
            <a:r>
              <a:rPr lang="en-US" sz="1600" dirty="0"/>
              <a:t> 3.1.1). </a:t>
            </a:r>
            <a:r>
              <a:rPr lang="en-US" sz="1600" dirty="0" err="1"/>
              <a:t>Datorită</a:t>
            </a:r>
            <a:r>
              <a:rPr lang="en-US" sz="1600" dirty="0"/>
              <a:t> </a:t>
            </a:r>
            <a:r>
              <a:rPr lang="en-US" sz="1600" dirty="0" err="1"/>
              <a:t>acestei</a:t>
            </a:r>
            <a:r>
              <a:rPr lang="en-US" sz="1600" dirty="0"/>
              <a:t> </a:t>
            </a:r>
            <a:r>
              <a:rPr lang="en-US" sz="1600" dirty="0" err="1"/>
              <a:t>rezoluții</a:t>
            </a:r>
            <a:r>
              <a:rPr lang="en-US" sz="1600" dirty="0"/>
              <a:t> </a:t>
            </a:r>
            <a:r>
              <a:rPr lang="en-US" sz="1600" dirty="0" err="1"/>
              <a:t>unice</a:t>
            </a:r>
            <a:r>
              <a:rPr lang="en-US" sz="1600" dirty="0"/>
              <a:t>, se </a:t>
            </a:r>
            <a:r>
              <a:rPr lang="en-US" sz="1600" dirty="0" err="1"/>
              <a:t>presupune</a:t>
            </a:r>
            <a:r>
              <a:rPr lang="en-US" sz="1600" dirty="0"/>
              <a:t> </a:t>
            </a:r>
            <a:r>
              <a:rPr lang="en-US" sz="1600" dirty="0" err="1"/>
              <a:t>adesea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TEM are automat o </a:t>
            </a:r>
            <a:r>
              <a:rPr lang="en-US" sz="1600" dirty="0" err="1"/>
              <a:t>precizie</a:t>
            </a:r>
            <a:r>
              <a:rPr lang="en-US" sz="1600" dirty="0"/>
              <a:t> </a:t>
            </a:r>
            <a:r>
              <a:rPr lang="en-US" sz="1600" dirty="0" err="1"/>
              <a:t>foarte</a:t>
            </a:r>
            <a:r>
              <a:rPr lang="en-US" sz="1600" dirty="0"/>
              <a:t> mare.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presupunere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însă</a:t>
            </a:r>
            <a:r>
              <a:rPr lang="en-US" sz="1600" dirty="0"/>
              <a:t> </a:t>
            </a:r>
            <a:r>
              <a:rPr lang="en-US" sz="1600" dirty="0" err="1"/>
              <a:t>valabilă</a:t>
            </a:r>
            <a:r>
              <a:rPr lang="en-US" sz="1600" dirty="0"/>
              <a:t> </a:t>
            </a:r>
            <a:r>
              <a:rPr lang="en-US" sz="1600" dirty="0" err="1"/>
              <a:t>numai</a:t>
            </a:r>
            <a:r>
              <a:rPr lang="en-US" sz="1600" dirty="0"/>
              <a:t> </a:t>
            </a:r>
            <a:r>
              <a:rPr lang="en-US" sz="1600" dirty="0" err="1"/>
              <a:t>dacă</a:t>
            </a:r>
            <a:r>
              <a:rPr lang="en-US" sz="1600" dirty="0"/>
              <a:t> </a:t>
            </a:r>
            <a:r>
              <a:rPr lang="en-US" sz="1600" dirty="0" err="1"/>
              <a:t>scara</a:t>
            </a:r>
            <a:r>
              <a:rPr lang="en-US" sz="1600" dirty="0"/>
              <a:t> </a:t>
            </a:r>
            <a:r>
              <a:rPr lang="en-US" sz="1600" dirty="0" err="1"/>
              <a:t>imaginii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corect</a:t>
            </a:r>
            <a:r>
              <a:rPr lang="en-US" sz="1600" dirty="0"/>
              <a:t> </a:t>
            </a:r>
            <a:r>
              <a:rPr lang="en-US" sz="1600" dirty="0" err="1"/>
              <a:t>calibrata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dacă</a:t>
            </a:r>
            <a:r>
              <a:rPr lang="en-US" sz="1600" dirty="0"/>
              <a:t> </a:t>
            </a:r>
            <a:r>
              <a:rPr lang="en-US" sz="1600" dirty="0" err="1"/>
              <a:t>contrastul</a:t>
            </a:r>
            <a:r>
              <a:rPr lang="en-US" sz="1600" dirty="0"/>
              <a:t> </a:t>
            </a:r>
            <a:r>
              <a:rPr lang="en-US" sz="1600" dirty="0" err="1"/>
              <a:t>imaginii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pelicula</a:t>
            </a:r>
            <a:r>
              <a:rPr lang="en-US" sz="1600" dirty="0"/>
              <a:t> </a:t>
            </a:r>
            <a:r>
              <a:rPr lang="en-US" sz="1600" dirty="0" err="1"/>
              <a:t>subțire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materialul</a:t>
            </a:r>
            <a:r>
              <a:rPr lang="en-US" sz="1600" dirty="0"/>
              <a:t> care o </a:t>
            </a:r>
            <a:r>
              <a:rPr lang="en-US" sz="1600" dirty="0" err="1"/>
              <a:t>înconjoară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suficient</a:t>
            </a:r>
            <a:r>
              <a:rPr lang="en-US" sz="1600" dirty="0"/>
              <a:t> de mare.</a:t>
            </a:r>
          </a:p>
          <a:p>
            <a:r>
              <a:rPr lang="en-US" sz="1600" dirty="0" err="1"/>
              <a:t>În</a:t>
            </a:r>
            <a:r>
              <a:rPr lang="en-US" sz="1600" dirty="0"/>
              <a:t> plus, TEM are </a:t>
            </a:r>
            <a:r>
              <a:rPr lang="en-US" sz="1600" dirty="0" err="1"/>
              <a:t>unele</a:t>
            </a:r>
            <a:r>
              <a:rPr lang="en-US" sz="1600" dirty="0"/>
              <a:t> </a:t>
            </a:r>
            <a:r>
              <a:rPr lang="en-US" sz="1600" dirty="0" err="1"/>
              <a:t>complicații</a:t>
            </a:r>
            <a:r>
              <a:rPr lang="en-US" sz="1600" dirty="0"/>
              <a:t> </a:t>
            </a:r>
            <a:r>
              <a:rPr lang="en-US" sz="1600" dirty="0" err="1"/>
              <a:t>suplimentare</a:t>
            </a:r>
            <a:r>
              <a:rPr lang="en-US" sz="1600" dirty="0"/>
              <a:t>, care </a:t>
            </a:r>
            <a:r>
              <a:rPr lang="en-US" sz="1600" dirty="0" err="1"/>
              <a:t>vor</a:t>
            </a:r>
            <a:r>
              <a:rPr lang="en-US" sz="1600" dirty="0"/>
              <a:t> fi </a:t>
            </a:r>
            <a:r>
              <a:rPr lang="en-US" sz="1600" dirty="0" err="1"/>
              <a:t>descrise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târziu</a:t>
            </a:r>
            <a:r>
              <a:rPr lang="en-US" sz="1600" dirty="0"/>
              <a:t>. </a:t>
            </a:r>
            <a:r>
              <a:rPr lang="en-US" sz="1600" dirty="0" err="1"/>
              <a:t>Totuși</a:t>
            </a:r>
            <a:r>
              <a:rPr lang="en-US" sz="1600" dirty="0"/>
              <a:t>, TEM </a:t>
            </a:r>
            <a:r>
              <a:rPr lang="en-US" sz="1600" dirty="0" err="1"/>
              <a:t>poate</a:t>
            </a:r>
            <a:r>
              <a:rPr lang="en-US" sz="1600" dirty="0"/>
              <a:t> </a:t>
            </a:r>
            <a:r>
              <a:rPr lang="en-US" sz="1600" dirty="0" err="1"/>
              <a:t>observa</a:t>
            </a:r>
            <a:r>
              <a:rPr lang="en-US" sz="1600" dirty="0"/>
              <a:t> </a:t>
            </a:r>
            <a:r>
              <a:rPr lang="en-US" sz="1600" dirty="0" err="1"/>
              <a:t>variabilitatea</a:t>
            </a:r>
            <a:r>
              <a:rPr lang="en-US" sz="1600" dirty="0"/>
              <a:t> la </a:t>
            </a:r>
            <a:r>
              <a:rPr lang="en-US" sz="1600" dirty="0" err="1"/>
              <a:t>interfață</a:t>
            </a:r>
            <a:r>
              <a:rPr lang="en-US" sz="1600" dirty="0"/>
              <a:t>,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timp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tehnologiile</a:t>
            </a:r>
            <a:r>
              <a:rPr lang="en-US" sz="1600" dirty="0"/>
              <a:t> non-</a:t>
            </a:r>
            <a:r>
              <a:rPr lang="en-US" sz="1600" dirty="0" err="1"/>
              <a:t>imagistice</a:t>
            </a:r>
            <a:r>
              <a:rPr lang="en-US" sz="1600" dirty="0"/>
              <a:t> </a:t>
            </a:r>
            <a:r>
              <a:rPr lang="en-US" sz="1600" dirty="0" err="1"/>
              <a:t>returnează</a:t>
            </a:r>
            <a:r>
              <a:rPr lang="en-US" sz="1600" dirty="0"/>
              <a:t> o </a:t>
            </a:r>
            <a:r>
              <a:rPr lang="en-US" sz="1600" dirty="0" err="1"/>
              <a:t>valoare</a:t>
            </a:r>
            <a:r>
              <a:rPr lang="en-US" sz="1600" dirty="0"/>
              <a:t> </a:t>
            </a:r>
            <a:r>
              <a:rPr lang="en-US" sz="1600" dirty="0" err="1"/>
              <a:t>medie</a:t>
            </a:r>
            <a:r>
              <a:rPr lang="en-US" sz="1600" dirty="0"/>
              <a:t>.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etapa</a:t>
            </a:r>
            <a:r>
              <a:rPr lang="en-US" sz="1600" dirty="0"/>
              <a:t> </a:t>
            </a:r>
            <a:r>
              <a:rPr lang="en-US" sz="1600" dirty="0" err="1"/>
              <a:t>inițială</a:t>
            </a:r>
            <a:r>
              <a:rPr lang="en-US" sz="1600" dirty="0"/>
              <a:t> de </a:t>
            </a:r>
            <a:r>
              <a:rPr lang="en-US" sz="1600" dirty="0" err="1"/>
              <a:t>dezvoltare</a:t>
            </a:r>
            <a:r>
              <a:rPr lang="en-US" sz="1600" dirty="0"/>
              <a:t> a </a:t>
            </a:r>
            <a:r>
              <a:rPr lang="en-US" sz="1600" dirty="0" err="1"/>
              <a:t>procesului</a:t>
            </a:r>
            <a:r>
              <a:rPr lang="en-US" sz="1600" dirty="0"/>
              <a:t>, </a:t>
            </a:r>
            <a:r>
              <a:rPr lang="en-US" sz="1600" dirty="0" err="1"/>
              <a:t>imaginile</a:t>
            </a:r>
            <a:r>
              <a:rPr lang="en-US" sz="1600" dirty="0"/>
              <a:t> TEM pot </a:t>
            </a:r>
            <a:r>
              <a:rPr lang="en-US" sz="1600" dirty="0" err="1"/>
              <a:t>oferi</a:t>
            </a:r>
            <a:r>
              <a:rPr lang="en-US" sz="1600" dirty="0"/>
              <a:t>,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urmare</a:t>
            </a:r>
            <a:r>
              <a:rPr lang="en-US" sz="1600" dirty="0"/>
              <a:t>, </a:t>
            </a:r>
            <a:r>
              <a:rPr lang="en-US" sz="1600" dirty="0" err="1"/>
              <a:t>informații</a:t>
            </a:r>
            <a:r>
              <a:rPr lang="en-US" sz="1600" dirty="0"/>
              <a:t> </a:t>
            </a:r>
            <a:r>
              <a:rPr lang="en-US" sz="1600" dirty="0" err="1"/>
              <a:t>importante</a:t>
            </a:r>
            <a:r>
              <a:rPr lang="en-US" sz="1600" dirty="0"/>
              <a:t> </a:t>
            </a:r>
            <a:r>
              <a:rPr lang="en-US" sz="1600" dirty="0" err="1"/>
              <a:t>despre</a:t>
            </a:r>
            <a:r>
              <a:rPr lang="en-US" sz="1600" dirty="0"/>
              <a:t> </a:t>
            </a:r>
            <a:r>
              <a:rPr lang="en-US" sz="1600" dirty="0" err="1"/>
              <a:t>calitatea</a:t>
            </a:r>
            <a:r>
              <a:rPr lang="en-US" sz="1600" dirty="0"/>
              <a:t> </a:t>
            </a:r>
            <a:r>
              <a:rPr lang="en-US" sz="1600" dirty="0" err="1"/>
              <a:t>formării</a:t>
            </a:r>
            <a:r>
              <a:rPr lang="en-US" sz="1600" dirty="0"/>
              <a:t> </a:t>
            </a:r>
            <a:r>
              <a:rPr lang="en-US" sz="1600" dirty="0" err="1"/>
              <a:t>peliculei</a:t>
            </a:r>
            <a:r>
              <a:rPr lang="en-US" sz="1600" dirty="0"/>
              <a:t> de </a:t>
            </a:r>
            <a:r>
              <a:rPr lang="en-US" sz="1600" dirty="0" err="1"/>
              <a:t>oxid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pot fi </a:t>
            </a:r>
            <a:r>
              <a:rPr lang="en-US" sz="1600" dirty="0" err="1"/>
              <a:t>utilizate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justifica</a:t>
            </a:r>
            <a:r>
              <a:rPr lang="en-US" sz="1600" dirty="0"/>
              <a:t> </a:t>
            </a:r>
            <a:r>
              <a:rPr lang="en-US" sz="1600" dirty="0" err="1"/>
              <a:t>modelul</a:t>
            </a:r>
            <a:r>
              <a:rPr lang="en-US" sz="1600" dirty="0"/>
              <a:t> </a:t>
            </a:r>
            <a:r>
              <a:rPr lang="en-US" sz="1600" dirty="0" err="1"/>
              <a:t>aplicat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tehnologiile</a:t>
            </a:r>
            <a:r>
              <a:rPr lang="en-US" sz="1600" dirty="0"/>
              <a:t> non-</a:t>
            </a:r>
            <a:r>
              <a:rPr lang="en-US" sz="1600" dirty="0" err="1"/>
              <a:t>imagistice</a:t>
            </a:r>
            <a:r>
              <a:rPr lang="en-US" sz="1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DAEF8-3DA2-733E-3638-3358440E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232347"/>
            <a:ext cx="2981325" cy="297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C9A605-7F53-BA2E-FB74-5FB933A57880}"/>
              </a:ext>
            </a:extLst>
          </p:cNvPr>
          <p:cNvSpPr txBox="1"/>
          <p:nvPr/>
        </p:nvSpPr>
        <p:spPr>
          <a:xfrm>
            <a:off x="6362466" y="3429000"/>
            <a:ext cx="56146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Fig. Imagine TEM a </a:t>
            </a:r>
            <a:r>
              <a:rPr lang="en-US" sz="1600" dirty="0" err="1">
                <a:solidFill>
                  <a:srgbClr val="002060"/>
                </a:solidFill>
              </a:rPr>
              <a:t>unei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secțiuni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transversale</a:t>
            </a:r>
            <a:r>
              <a:rPr lang="en-US" sz="1600" dirty="0">
                <a:solidFill>
                  <a:srgbClr val="002060"/>
                </a:solidFill>
              </a:rPr>
              <a:t> a </a:t>
            </a:r>
            <a:r>
              <a:rPr lang="en-US" sz="1600" dirty="0" err="1">
                <a:solidFill>
                  <a:srgbClr val="002060"/>
                </a:solidFill>
              </a:rPr>
              <a:t>unui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strat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interfață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amorf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SiOx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plasat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între</a:t>
            </a:r>
            <a:r>
              <a:rPr lang="en-US" sz="1600" dirty="0">
                <a:solidFill>
                  <a:srgbClr val="002060"/>
                </a:solidFill>
              </a:rPr>
              <a:t> un </a:t>
            </a:r>
            <a:r>
              <a:rPr lang="en-US" sz="1600" dirty="0" err="1">
                <a:solidFill>
                  <a:srgbClr val="002060"/>
                </a:solidFill>
              </a:rPr>
              <a:t>substrat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cristalin</a:t>
            </a:r>
            <a:r>
              <a:rPr lang="en-US" sz="1600" dirty="0">
                <a:solidFill>
                  <a:srgbClr val="002060"/>
                </a:solidFill>
              </a:rPr>
              <a:t> de Si </a:t>
            </a:r>
            <a:r>
              <a:rPr lang="en-US" sz="1600" dirty="0" err="1">
                <a:solidFill>
                  <a:srgbClr val="002060"/>
                </a:solidFill>
              </a:rPr>
              <a:t>și</a:t>
            </a:r>
            <a:r>
              <a:rPr lang="en-US" sz="1600" dirty="0">
                <a:solidFill>
                  <a:srgbClr val="002060"/>
                </a:solidFill>
              </a:rPr>
              <a:t> o </a:t>
            </a:r>
            <a:r>
              <a:rPr lang="en-US" sz="1600" dirty="0" err="1">
                <a:solidFill>
                  <a:srgbClr val="002060"/>
                </a:solidFill>
              </a:rPr>
              <a:t>peliculă</a:t>
            </a:r>
            <a:r>
              <a:rPr lang="en-US" sz="1600" dirty="0">
                <a:solidFill>
                  <a:srgbClr val="002060"/>
                </a:solidFill>
              </a:rPr>
              <a:t> de SiO2. </a:t>
            </a:r>
            <a:r>
              <a:rPr lang="en-US" sz="1600" dirty="0" err="1">
                <a:solidFill>
                  <a:srgbClr val="002060"/>
                </a:solidFill>
              </a:rPr>
              <a:t>Grosimea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stratului</a:t>
            </a:r>
            <a:r>
              <a:rPr lang="en-US" sz="1600" dirty="0">
                <a:solidFill>
                  <a:srgbClr val="002060"/>
                </a:solidFill>
              </a:rPr>
              <a:t> de SiO2 </a:t>
            </a:r>
            <a:r>
              <a:rPr lang="en-US" sz="1600" dirty="0" err="1">
                <a:solidFill>
                  <a:srgbClr val="002060"/>
                </a:solidFill>
              </a:rPr>
              <a:t>este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determinată</a:t>
            </a:r>
            <a:r>
              <a:rPr lang="en-US" sz="1600" dirty="0">
                <a:solidFill>
                  <a:srgbClr val="002060"/>
                </a:solidFill>
              </a:rPr>
              <a:t> la 5,8 nm. </a:t>
            </a:r>
            <a:r>
              <a:rPr lang="en-US" sz="1600" dirty="0" err="1">
                <a:solidFill>
                  <a:srgbClr val="002060"/>
                </a:solidFill>
              </a:rPr>
              <a:t>Micrografia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demonstrează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rezoluția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atomică</a:t>
            </a:r>
            <a:r>
              <a:rPr lang="en-US" sz="1600" dirty="0">
                <a:solidFill>
                  <a:srgbClr val="002060"/>
                </a:solidFill>
              </a:rPr>
              <a:t> a TEM, </a:t>
            </a:r>
            <a:r>
              <a:rPr lang="en-US" sz="1600" dirty="0" err="1">
                <a:solidFill>
                  <a:srgbClr val="002060"/>
                </a:solidFill>
              </a:rPr>
              <a:t>așa</a:t>
            </a:r>
            <a:r>
              <a:rPr lang="en-US" sz="1600" dirty="0">
                <a:solidFill>
                  <a:srgbClr val="002060"/>
                </a:solidFill>
              </a:rPr>
              <a:t> cum se </a:t>
            </a:r>
            <a:r>
              <a:rPr lang="en-US" sz="1600" dirty="0" err="1">
                <a:solidFill>
                  <a:srgbClr val="002060"/>
                </a:solidFill>
              </a:rPr>
              <a:t>vede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în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structura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periodică</a:t>
            </a:r>
            <a:r>
              <a:rPr lang="en-US" sz="1600" dirty="0">
                <a:solidFill>
                  <a:srgbClr val="002060"/>
                </a:solidFill>
              </a:rPr>
              <a:t> a </a:t>
            </a:r>
            <a:r>
              <a:rPr lang="en-US" sz="1600" dirty="0" err="1">
                <a:solidFill>
                  <a:srgbClr val="002060"/>
                </a:solidFill>
              </a:rPr>
              <a:t>granulei</a:t>
            </a:r>
            <a:r>
              <a:rPr lang="en-US" sz="1600" dirty="0">
                <a:solidFill>
                  <a:srgbClr val="002060"/>
                </a:solidFill>
              </a:rPr>
              <a:t> de Si, </a:t>
            </a:r>
            <a:r>
              <a:rPr lang="en-US" sz="1600" dirty="0" err="1">
                <a:solidFill>
                  <a:srgbClr val="002060"/>
                </a:solidFill>
              </a:rPr>
              <a:t>și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problema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inerentă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oricărei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măsurători</a:t>
            </a:r>
            <a:r>
              <a:rPr lang="en-US" sz="1600" dirty="0">
                <a:solidFill>
                  <a:srgbClr val="002060"/>
                </a:solidFill>
              </a:rPr>
              <a:t> a </a:t>
            </a:r>
            <a:r>
              <a:rPr lang="en-US" sz="1600" dirty="0" err="1">
                <a:solidFill>
                  <a:srgbClr val="002060"/>
                </a:solidFill>
              </a:rPr>
              <a:t>grosimii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peliculei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subțiri</a:t>
            </a:r>
            <a:r>
              <a:rPr lang="en-US" sz="1600" dirty="0">
                <a:solidFill>
                  <a:srgbClr val="002060"/>
                </a:solidFill>
              </a:rPr>
              <a:t>: Cum </a:t>
            </a:r>
            <a:r>
              <a:rPr lang="en-US" sz="1600" dirty="0" err="1">
                <a:solidFill>
                  <a:srgbClr val="002060"/>
                </a:solidFill>
              </a:rPr>
              <a:t>să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identifici</a:t>
            </a:r>
            <a:r>
              <a:rPr lang="en-US" sz="1600" dirty="0">
                <a:solidFill>
                  <a:srgbClr val="002060"/>
                </a:solidFill>
              </a:rPr>
              <a:t> exact </a:t>
            </a:r>
            <a:r>
              <a:rPr lang="en-US" sz="1600" dirty="0" err="1">
                <a:solidFill>
                  <a:srgbClr val="002060"/>
                </a:solidFill>
              </a:rPr>
              <a:t>interfețele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substrat</a:t>
            </a:r>
            <a:r>
              <a:rPr lang="en-US" sz="1600" dirty="0">
                <a:solidFill>
                  <a:srgbClr val="002060"/>
                </a:solidFill>
              </a:rPr>
              <a:t> - </a:t>
            </a:r>
            <a:r>
              <a:rPr lang="en-US" sz="1600" dirty="0" err="1">
                <a:solidFill>
                  <a:srgbClr val="002060"/>
                </a:solidFill>
              </a:rPr>
              <a:t>oxid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și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oxid</a:t>
            </a:r>
            <a:r>
              <a:rPr lang="en-US" sz="1600" dirty="0">
                <a:solidFill>
                  <a:srgbClr val="002060"/>
                </a:solidFill>
              </a:rPr>
              <a:t> - </a:t>
            </a:r>
            <a:r>
              <a:rPr lang="en-US" sz="1600" dirty="0" err="1">
                <a:solidFill>
                  <a:srgbClr val="002060"/>
                </a:solidFill>
              </a:rPr>
              <a:t>materialul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acoperire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În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metodele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imagistică</a:t>
            </a:r>
            <a:r>
              <a:rPr lang="en-US" sz="1600" dirty="0">
                <a:solidFill>
                  <a:srgbClr val="002060"/>
                </a:solidFill>
              </a:rPr>
              <a:t> (cum </a:t>
            </a:r>
            <a:r>
              <a:rPr lang="en-US" sz="1600" dirty="0" err="1">
                <a:solidFill>
                  <a:srgbClr val="002060"/>
                </a:solidFill>
              </a:rPr>
              <a:t>ar</a:t>
            </a:r>
            <a:r>
              <a:rPr lang="en-US" sz="1600" dirty="0">
                <a:solidFill>
                  <a:srgbClr val="002060"/>
                </a:solidFill>
              </a:rPr>
              <a:t> fi TEM), </a:t>
            </a:r>
            <a:r>
              <a:rPr lang="en-US" sz="1600" dirty="0" err="1">
                <a:solidFill>
                  <a:srgbClr val="002060"/>
                </a:solidFill>
              </a:rPr>
              <a:t>răspunsul</a:t>
            </a:r>
            <a:r>
              <a:rPr lang="en-US" sz="1600" dirty="0">
                <a:solidFill>
                  <a:srgbClr val="002060"/>
                </a:solidFill>
              </a:rPr>
              <a:t> la </a:t>
            </a:r>
            <a:r>
              <a:rPr lang="en-US" sz="1600" dirty="0" err="1">
                <a:solidFill>
                  <a:srgbClr val="002060"/>
                </a:solidFill>
              </a:rPr>
              <a:t>aceasta</a:t>
            </a:r>
            <a:r>
              <a:rPr lang="en-US" sz="1600" dirty="0">
                <a:solidFill>
                  <a:srgbClr val="002060"/>
                </a:solidFill>
              </a:rPr>
              <a:t> din </a:t>
            </a:r>
            <a:r>
              <a:rPr lang="en-US" sz="1600" dirty="0" err="1">
                <a:solidFill>
                  <a:srgbClr val="002060"/>
                </a:solidFill>
              </a:rPr>
              <a:t>urmă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depinde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în</a:t>
            </a:r>
            <a:r>
              <a:rPr lang="en-US" sz="1600" dirty="0">
                <a:solidFill>
                  <a:srgbClr val="002060"/>
                </a:solidFill>
              </a:rPr>
              <a:t> mare </a:t>
            </a:r>
            <a:r>
              <a:rPr lang="en-US" sz="1600" dirty="0" err="1">
                <a:solidFill>
                  <a:srgbClr val="002060"/>
                </a:solidFill>
              </a:rPr>
              <a:t>măsură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experiența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operatorului</a:t>
            </a:r>
            <a:r>
              <a:rPr lang="en-US" sz="1600" dirty="0">
                <a:solidFill>
                  <a:srgbClr val="002060"/>
                </a:solidFill>
              </a:rPr>
              <a:t> TEM; </a:t>
            </a:r>
            <a:r>
              <a:rPr lang="en-US" sz="1600" dirty="0" err="1">
                <a:solidFill>
                  <a:srgbClr val="002060"/>
                </a:solidFill>
              </a:rPr>
              <a:t>în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metodele</a:t>
            </a:r>
            <a:r>
              <a:rPr lang="en-US" sz="1600" dirty="0">
                <a:solidFill>
                  <a:srgbClr val="002060"/>
                </a:solidFill>
              </a:rPr>
              <a:t> non-</a:t>
            </a:r>
            <a:r>
              <a:rPr lang="en-US" sz="1600" dirty="0" err="1">
                <a:solidFill>
                  <a:srgbClr val="002060"/>
                </a:solidFill>
              </a:rPr>
              <a:t>imagistice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problema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este</a:t>
            </a:r>
            <a:r>
              <a:rPr lang="en-US" sz="1600" dirty="0">
                <a:solidFill>
                  <a:srgbClr val="002060"/>
                </a:solidFill>
              </a:rPr>
              <a:t> la </a:t>
            </a:r>
            <a:r>
              <a:rPr lang="en-US" sz="1600" dirty="0" err="1">
                <a:solidFill>
                  <a:srgbClr val="002060"/>
                </a:solidFill>
              </a:rPr>
              <a:t>fel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critică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și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depinde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presupunerile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făcute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în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tratarea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datelor</a:t>
            </a:r>
            <a:r>
              <a:rPr lang="en-US" sz="1600" dirty="0">
                <a:solidFill>
                  <a:srgbClr val="002060"/>
                </a:solidFill>
              </a:rPr>
              <a:t> brute ale </a:t>
            </a:r>
            <a:r>
              <a:rPr lang="en-US" sz="1600" dirty="0" err="1">
                <a:solidFill>
                  <a:srgbClr val="002060"/>
                </a:solidFill>
              </a:rPr>
              <a:t>metodei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28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322ED5-4E6E-80B9-A49F-AD37F497B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Overview of the selected instruments with respect to the presented specification list.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10CD6-5D8D-DCD2-C02E-BDB7E729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68" y="1063756"/>
            <a:ext cx="9209700" cy="5454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2C80FC-49A9-7A5D-F472-A0A93AE95EFE}"/>
              </a:ext>
            </a:extLst>
          </p:cNvPr>
          <p:cNvSpPr txBox="1"/>
          <p:nvPr/>
        </p:nvSpPr>
        <p:spPr>
          <a:xfrm>
            <a:off x="10331656" y="1261366"/>
            <a:ext cx="16751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en-US" sz="1100" dirty="0"/>
              <a:t>Only in reference geometry.</a:t>
            </a:r>
          </a:p>
          <a:p>
            <a:pPr marL="228600" indent="-228600">
              <a:buAutoNum type="arabicParenR"/>
            </a:pPr>
            <a:r>
              <a:rPr lang="en-US" sz="1100" dirty="0"/>
              <a:t>For photon energies around the O or Si K absorption edge, accessible only with synchrotron radiation</a:t>
            </a:r>
          </a:p>
        </p:txBody>
      </p:sp>
    </p:spTree>
    <p:extLst>
      <p:ext uri="{BB962C8B-B14F-4D97-AF65-F5344CB8AC3E}">
        <p14:creationId xmlns:p14="http://schemas.microsoft.com/office/powerpoint/2010/main" val="29041414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12253</Words>
  <Application>Microsoft Office PowerPoint</Application>
  <PresentationFormat>Widescreen</PresentationFormat>
  <Paragraphs>418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buzdugan artur</cp:lastModifiedBy>
  <cp:revision>97</cp:revision>
  <dcterms:created xsi:type="dcterms:W3CDTF">2018-04-24T17:14:44Z</dcterms:created>
  <dcterms:modified xsi:type="dcterms:W3CDTF">2026-02-07T17:51:26Z</dcterms:modified>
</cp:coreProperties>
</file>