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9144000" cy="6858000"/>
  <p:embeddedFontLst>
    <p:embeddedFont>
      <p:font typeface="Calibri,Bold" panose="020B0604020202020204" charset="0"/>
      <p:bold r:id="rId38"/>
    </p:embeddedFont>
    <p:embeddedFont>
      <p:font typeface="Calibri,Italic" panose="020B0604020202020204" charset="0"/>
      <p:italic r:id="rId39"/>
    </p:embeddedFont>
    <p:embeddedFont>
      <p:font typeface="Consolas" panose="020B0609020204030204" pitchFamily="49" charset="0"/>
      <p:regular r:id="rId40"/>
      <p:bold r:id="rId41"/>
      <p:italic r:id="rId42"/>
      <p:boldItalic r:id="rId43"/>
    </p:embeddedFont>
    <p:embeddedFont>
      <p:font typeface="Elsie Black" panose="02000000000000000000" pitchFamily="2" charset="0"/>
      <p:bold r:id="rId44"/>
    </p:embeddedFont>
    <p:embeddedFont>
      <p:font typeface="Wingdings 3" panose="05040102010807070707" pitchFamily="18" charset="2"/>
      <p:regular r:id="rId45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0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127.0.0.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2.png"/><Relationship Id="rId18" Type="http://schemas.openxmlformats.org/officeDocument/2006/relationships/image" Target="../media/image4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51.png"/><Relationship Id="rId17" Type="http://schemas.openxmlformats.org/officeDocument/2006/relationships/image" Target="../media/image47.png"/><Relationship Id="rId2" Type="http://schemas.openxmlformats.org/officeDocument/2006/relationships/image" Target="../media/image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3.png"/><Relationship Id="rId19" Type="http://schemas.openxmlformats.org/officeDocument/2006/relationships/image" Target="../media/image49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5.png"/><Relationship Id="rId3" Type="http://schemas.openxmlformats.org/officeDocument/2006/relationships/image" Target="../media/image36.png"/><Relationship Id="rId21" Type="http://schemas.openxmlformats.org/officeDocument/2006/relationships/image" Target="../media/image58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62.png"/><Relationship Id="rId2" Type="http://schemas.openxmlformats.org/officeDocument/2006/relationships/image" Target="../media/image2.png"/><Relationship Id="rId16" Type="http://schemas.openxmlformats.org/officeDocument/2006/relationships/image" Target="../media/image54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61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60.png"/><Relationship Id="rId10" Type="http://schemas.openxmlformats.org/officeDocument/2006/relationships/image" Target="../media/image43.png"/><Relationship Id="rId19" Type="http://schemas.openxmlformats.org/officeDocument/2006/relationships/image" Target="../media/image56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6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49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65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68.png"/><Relationship Id="rId2" Type="http://schemas.openxmlformats.org/officeDocument/2006/relationships/image" Target="../media/image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68.png"/><Relationship Id="rId2" Type="http://schemas.openxmlformats.org/officeDocument/2006/relationships/image" Target="../media/image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054" y="554641"/>
            <a:ext cx="3474527" cy="2137187"/>
          </a:xfrm>
          <a:prstGeom prst="rect">
            <a:avLst/>
          </a:prstGeom>
          <a:noFill/>
        </p:spPr>
      </p:pic>
      <p:sp>
        <p:nvSpPr>
          <p:cNvPr id="118" name="Freeform 118"/>
          <p:cNvSpPr/>
          <p:nvPr/>
        </p:nvSpPr>
        <p:spPr>
          <a:xfrm>
            <a:off x="2186576" y="2637798"/>
            <a:ext cx="228600" cy="1280161"/>
          </a:xfrm>
          <a:custGeom>
            <a:avLst/>
            <a:gdLst/>
            <a:ahLst/>
            <a:cxnLst/>
            <a:rect l="0" t="0" r="0" b="0"/>
            <a:pathLst>
              <a:path w="228600" h="1280161">
                <a:moveTo>
                  <a:pt x="0" y="1280161"/>
                </a:moveTo>
                <a:lnTo>
                  <a:pt x="228600" y="1280161"/>
                </a:lnTo>
                <a:lnTo>
                  <a:pt x="228600" y="0"/>
                </a:lnTo>
                <a:lnTo>
                  <a:pt x="0" y="0"/>
                </a:lnTo>
                <a:lnTo>
                  <a:pt x="0" y="1280161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3411021" y="4650064"/>
            <a:ext cx="228600" cy="685800"/>
          </a:xfrm>
          <a:custGeom>
            <a:avLst/>
            <a:gdLst/>
            <a:ahLst/>
            <a:cxnLst/>
            <a:rect l="0" t="0" r="0" b="0"/>
            <a:pathLst>
              <a:path w="228600" h="685800">
                <a:moveTo>
                  <a:pt x="0" y="685800"/>
                </a:moveTo>
                <a:lnTo>
                  <a:pt x="228600" y="685800"/>
                </a:lnTo>
                <a:lnTo>
                  <a:pt x="228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FB8CD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Rectangle 120"/>
          <p:cNvSpPr/>
          <p:nvPr/>
        </p:nvSpPr>
        <p:spPr>
          <a:xfrm>
            <a:off x="2058898" y="2662326"/>
            <a:ext cx="5582185" cy="1231106"/>
          </a:xfrm>
          <a:prstGeom prst="rect">
            <a:avLst/>
          </a:prstGeom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1254633"/>
            <a:r>
              <a:rPr lang="en-US" sz="8000" b="1" i="0" spc="0" baseline="0" dirty="0" err="1">
                <a:solidFill>
                  <a:schemeClr val="accent3">
                    <a:lumMod val="50000"/>
                  </a:schemeClr>
                </a:solidFill>
                <a:latin typeface="Elsie Black" panose="02000000000000000000" pitchFamily="2" charset="0"/>
              </a:rPr>
              <a:t>IPv6</a:t>
            </a:r>
            <a:endParaRPr lang="en-US" sz="8000" b="1" i="0" spc="0" baseline="0" dirty="0">
              <a:solidFill>
                <a:schemeClr val="accent3">
                  <a:lumMod val="50000"/>
                </a:schemeClr>
              </a:solidFill>
              <a:latin typeface="Elsie Black" panose="02000000000000000000" pitchFamily="2" charset="0"/>
            </a:endParaRPr>
          </a:p>
        </p:txBody>
      </p:sp>
      <p:sp>
        <p:nvSpPr>
          <p:cNvPr id="121" name="Rectangle 121"/>
          <p:cNvSpPr/>
          <p:nvPr/>
        </p:nvSpPr>
        <p:spPr>
          <a:xfrm>
            <a:off x="3743860" y="4746743"/>
            <a:ext cx="4672561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0" b="1" i="1" spc="0" baseline="0" dirty="0" err="1">
                <a:solidFill>
                  <a:srgbClr val="464653"/>
                </a:solidFill>
                <a:latin typeface="Consolas" panose="020B0609020204030204" pitchFamily="49" charset="0"/>
              </a:rPr>
              <a:t>Proiectare</a:t>
            </a:r>
            <a:r>
              <a:rPr lang="en-US" sz="3200" b="1" i="1" spc="596" baseline="0" dirty="0" err="1">
                <a:solidFill>
                  <a:srgbClr val="464653"/>
                </a:solidFill>
                <a:latin typeface="Consolas" panose="020B0609020204030204" pitchFamily="49" charset="0"/>
              </a:rPr>
              <a:t>a</a:t>
            </a:r>
            <a:r>
              <a:rPr lang="en-US" sz="3200" b="1" i="1" spc="0" baseline="0" dirty="0" err="1">
                <a:solidFill>
                  <a:srgbClr val="464653"/>
                </a:solidFill>
                <a:latin typeface="Consolas" panose="020B0609020204030204" pitchFamily="49" charset="0"/>
              </a:rPr>
              <a:t>Rețelelo</a:t>
            </a:r>
            <a:r>
              <a:rPr lang="en-US" sz="3200" b="1" i="1" spc="590" baseline="0" dirty="0" err="1">
                <a:solidFill>
                  <a:srgbClr val="464653"/>
                </a:solidFill>
                <a:latin typeface="Consolas" panose="020B0609020204030204" pitchFamily="49" charset="0"/>
              </a:rPr>
              <a:t>r</a:t>
            </a:r>
            <a:endParaRPr lang="en-US" sz="3200" b="1" i="1" spc="0" baseline="0" dirty="0">
              <a:solidFill>
                <a:srgbClr val="464653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Freeform 163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Freeform 1632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3" name="Freeform 163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Freeform 1634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5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636" name="Picture 163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552" y="1773937"/>
            <a:ext cx="3351276" cy="3346703"/>
          </a:xfrm>
          <a:prstGeom prst="rect">
            <a:avLst/>
          </a:prstGeom>
          <a:noFill/>
        </p:spPr>
      </p:pic>
      <p:sp>
        <p:nvSpPr>
          <p:cNvPr id="1637" name="Freeform 1637"/>
          <p:cNvSpPr/>
          <p:nvPr/>
        </p:nvSpPr>
        <p:spPr>
          <a:xfrm>
            <a:off x="2932048" y="1366012"/>
            <a:ext cx="4364863" cy="604774"/>
          </a:xfrm>
          <a:custGeom>
            <a:avLst/>
            <a:gdLst/>
            <a:ahLst/>
            <a:cxnLst/>
            <a:rect l="0" t="0" r="0" b="0"/>
            <a:pathLst>
              <a:path w="4364863" h="604774">
                <a:moveTo>
                  <a:pt x="0" y="100838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838"/>
                </a:cubicBezTo>
                <a:cubicBezTo>
                  <a:pt x="4364863" y="100838"/>
                  <a:pt x="4364863" y="100838"/>
                  <a:pt x="4364863" y="100838"/>
                </a:cubicBezTo>
                <a:lnTo>
                  <a:pt x="4364863" y="100838"/>
                </a:lnTo>
                <a:lnTo>
                  <a:pt x="4364863" y="503936"/>
                </a:lnTo>
                <a:cubicBezTo>
                  <a:pt x="4364863" y="559690"/>
                  <a:pt x="4319779" y="604774"/>
                  <a:pt x="4264153" y="604774"/>
                </a:cubicBezTo>
                <a:cubicBezTo>
                  <a:pt x="4264153" y="604774"/>
                  <a:pt x="4264153" y="604774"/>
                  <a:pt x="4264153" y="604774"/>
                </a:cubicBezTo>
                <a:lnTo>
                  <a:pt x="4264153" y="604774"/>
                </a:lnTo>
                <a:lnTo>
                  <a:pt x="100838" y="604774"/>
                </a:lnTo>
                <a:cubicBezTo>
                  <a:pt x="45085" y="604774"/>
                  <a:pt x="0" y="559690"/>
                  <a:pt x="0" y="503936"/>
                </a:cubicBezTo>
                <a:cubicBezTo>
                  <a:pt x="0" y="503936"/>
                  <a:pt x="0" y="503936"/>
                  <a:pt x="0" y="503936"/>
                </a:cubicBezTo>
                <a:close/>
                <a:moveTo>
                  <a:pt x="2459102" y="549198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Freeform 1638"/>
          <p:cNvSpPr/>
          <p:nvPr/>
        </p:nvSpPr>
        <p:spPr>
          <a:xfrm>
            <a:off x="2932048" y="1366012"/>
            <a:ext cx="4364863" cy="604774"/>
          </a:xfrm>
          <a:custGeom>
            <a:avLst/>
            <a:gdLst/>
            <a:ahLst/>
            <a:cxnLst/>
            <a:rect l="0" t="0" r="0" b="0"/>
            <a:pathLst>
              <a:path w="4364863" h="604774">
                <a:moveTo>
                  <a:pt x="0" y="100838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838"/>
                </a:cubicBezTo>
                <a:cubicBezTo>
                  <a:pt x="4364863" y="100838"/>
                  <a:pt x="4364863" y="100838"/>
                  <a:pt x="4364863" y="100838"/>
                </a:cubicBezTo>
                <a:lnTo>
                  <a:pt x="4364863" y="100838"/>
                </a:lnTo>
                <a:lnTo>
                  <a:pt x="4364863" y="503936"/>
                </a:lnTo>
                <a:cubicBezTo>
                  <a:pt x="4364863" y="559690"/>
                  <a:pt x="4319779" y="604774"/>
                  <a:pt x="4264153" y="604774"/>
                </a:cubicBezTo>
                <a:cubicBezTo>
                  <a:pt x="4264153" y="604774"/>
                  <a:pt x="4264153" y="604774"/>
                  <a:pt x="4264153" y="604774"/>
                </a:cubicBezTo>
                <a:lnTo>
                  <a:pt x="4264153" y="604774"/>
                </a:lnTo>
                <a:lnTo>
                  <a:pt x="100838" y="604774"/>
                </a:lnTo>
                <a:cubicBezTo>
                  <a:pt x="45085" y="604774"/>
                  <a:pt x="0" y="559690"/>
                  <a:pt x="0" y="503936"/>
                </a:cubicBezTo>
                <a:cubicBezTo>
                  <a:pt x="0" y="503936"/>
                  <a:pt x="0" y="503936"/>
                  <a:pt x="0" y="503936"/>
                </a:cubicBezTo>
                <a:close/>
                <a:moveTo>
                  <a:pt x="2459102" y="5491988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Freeform 1639"/>
          <p:cNvSpPr/>
          <p:nvPr/>
        </p:nvSpPr>
        <p:spPr>
          <a:xfrm>
            <a:off x="2932048" y="2046352"/>
            <a:ext cx="4364863" cy="604773"/>
          </a:xfrm>
          <a:custGeom>
            <a:avLst/>
            <a:gdLst/>
            <a:ahLst/>
            <a:cxnLst/>
            <a:rect l="0" t="0" r="0" b="0"/>
            <a:pathLst>
              <a:path w="4364863" h="604773">
                <a:moveTo>
                  <a:pt x="0" y="100838"/>
                </a:moveTo>
                <a:cubicBezTo>
                  <a:pt x="0" y="45212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212"/>
                  <a:pt x="4364863" y="100838"/>
                </a:cubicBezTo>
                <a:cubicBezTo>
                  <a:pt x="4364863" y="100838"/>
                  <a:pt x="4364863" y="100838"/>
                  <a:pt x="4364863" y="100838"/>
                </a:cubicBezTo>
                <a:lnTo>
                  <a:pt x="4364863" y="100838"/>
                </a:lnTo>
                <a:lnTo>
                  <a:pt x="4364863" y="504063"/>
                </a:lnTo>
                <a:cubicBezTo>
                  <a:pt x="4364863" y="559689"/>
                  <a:pt x="4319779" y="604773"/>
                  <a:pt x="4264153" y="604773"/>
                </a:cubicBezTo>
                <a:cubicBezTo>
                  <a:pt x="4264153" y="604773"/>
                  <a:pt x="4264153" y="604773"/>
                  <a:pt x="4264153" y="604773"/>
                </a:cubicBezTo>
                <a:lnTo>
                  <a:pt x="4264153" y="604773"/>
                </a:lnTo>
                <a:lnTo>
                  <a:pt x="100838" y="604773"/>
                </a:lnTo>
                <a:cubicBezTo>
                  <a:pt x="45085" y="604773"/>
                  <a:pt x="0" y="559689"/>
                  <a:pt x="0" y="504063"/>
                </a:cubicBezTo>
                <a:cubicBezTo>
                  <a:pt x="0" y="504063"/>
                  <a:pt x="0" y="504063"/>
                  <a:pt x="0" y="504063"/>
                </a:cubicBezTo>
                <a:close/>
                <a:moveTo>
                  <a:pt x="1778762" y="4811648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Freeform 1640"/>
          <p:cNvSpPr/>
          <p:nvPr/>
        </p:nvSpPr>
        <p:spPr>
          <a:xfrm>
            <a:off x="2932048" y="2046352"/>
            <a:ext cx="4364863" cy="604773"/>
          </a:xfrm>
          <a:custGeom>
            <a:avLst/>
            <a:gdLst/>
            <a:ahLst/>
            <a:cxnLst/>
            <a:rect l="0" t="0" r="0" b="0"/>
            <a:pathLst>
              <a:path w="4364863" h="604773">
                <a:moveTo>
                  <a:pt x="0" y="100838"/>
                </a:moveTo>
                <a:cubicBezTo>
                  <a:pt x="0" y="45212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212"/>
                  <a:pt x="4364863" y="100838"/>
                </a:cubicBezTo>
                <a:cubicBezTo>
                  <a:pt x="4364863" y="100838"/>
                  <a:pt x="4364863" y="100838"/>
                  <a:pt x="4364863" y="100838"/>
                </a:cubicBezTo>
                <a:lnTo>
                  <a:pt x="4364863" y="100838"/>
                </a:lnTo>
                <a:lnTo>
                  <a:pt x="4364863" y="504063"/>
                </a:lnTo>
                <a:cubicBezTo>
                  <a:pt x="4364863" y="559689"/>
                  <a:pt x="4319779" y="604773"/>
                  <a:pt x="4264153" y="604773"/>
                </a:cubicBezTo>
                <a:cubicBezTo>
                  <a:pt x="4264153" y="604773"/>
                  <a:pt x="4264153" y="604773"/>
                  <a:pt x="4264153" y="604773"/>
                </a:cubicBezTo>
                <a:lnTo>
                  <a:pt x="4264153" y="604773"/>
                </a:lnTo>
                <a:lnTo>
                  <a:pt x="100838" y="604773"/>
                </a:lnTo>
                <a:cubicBezTo>
                  <a:pt x="45085" y="604773"/>
                  <a:pt x="0" y="559689"/>
                  <a:pt x="0" y="504063"/>
                </a:cubicBezTo>
                <a:cubicBezTo>
                  <a:pt x="0" y="504063"/>
                  <a:pt x="0" y="504063"/>
                  <a:pt x="0" y="504063"/>
                </a:cubicBezTo>
                <a:close/>
                <a:moveTo>
                  <a:pt x="1778762" y="4811648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Freeform 1641"/>
          <p:cNvSpPr/>
          <p:nvPr/>
        </p:nvSpPr>
        <p:spPr>
          <a:xfrm>
            <a:off x="2932048" y="2726817"/>
            <a:ext cx="4364863" cy="604774"/>
          </a:xfrm>
          <a:custGeom>
            <a:avLst/>
            <a:gdLst/>
            <a:ahLst/>
            <a:cxnLst/>
            <a:rect l="0" t="0" r="0" b="0"/>
            <a:pathLst>
              <a:path w="4364863" h="604774">
                <a:moveTo>
                  <a:pt x="0" y="100712"/>
                </a:moveTo>
                <a:cubicBezTo>
                  <a:pt x="0" y="45086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6"/>
                  <a:pt x="4364863" y="100712"/>
                </a:cubicBezTo>
                <a:cubicBezTo>
                  <a:pt x="4364863" y="100712"/>
                  <a:pt x="4364863" y="100712"/>
                  <a:pt x="4364863" y="100712"/>
                </a:cubicBezTo>
                <a:lnTo>
                  <a:pt x="4364863" y="100712"/>
                </a:lnTo>
                <a:lnTo>
                  <a:pt x="4364863" y="503937"/>
                </a:lnTo>
                <a:cubicBezTo>
                  <a:pt x="4364863" y="559562"/>
                  <a:pt x="4319779" y="604774"/>
                  <a:pt x="4264153" y="604774"/>
                </a:cubicBezTo>
                <a:cubicBezTo>
                  <a:pt x="4264153" y="604774"/>
                  <a:pt x="4264153" y="604774"/>
                  <a:pt x="4264153" y="604774"/>
                </a:cubicBezTo>
                <a:lnTo>
                  <a:pt x="4264153" y="604774"/>
                </a:lnTo>
                <a:lnTo>
                  <a:pt x="100838" y="604774"/>
                </a:lnTo>
                <a:cubicBezTo>
                  <a:pt x="45085" y="604774"/>
                  <a:pt x="0" y="559562"/>
                  <a:pt x="0" y="503937"/>
                </a:cubicBezTo>
                <a:cubicBezTo>
                  <a:pt x="0" y="503937"/>
                  <a:pt x="0" y="503937"/>
                  <a:pt x="0" y="503937"/>
                </a:cubicBezTo>
                <a:close/>
                <a:moveTo>
                  <a:pt x="1098423" y="4131183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Freeform 1642"/>
          <p:cNvSpPr/>
          <p:nvPr/>
        </p:nvSpPr>
        <p:spPr>
          <a:xfrm>
            <a:off x="2932048" y="2726817"/>
            <a:ext cx="4364863" cy="604774"/>
          </a:xfrm>
          <a:custGeom>
            <a:avLst/>
            <a:gdLst/>
            <a:ahLst/>
            <a:cxnLst/>
            <a:rect l="0" t="0" r="0" b="0"/>
            <a:pathLst>
              <a:path w="4364863" h="604774">
                <a:moveTo>
                  <a:pt x="0" y="100712"/>
                </a:moveTo>
                <a:cubicBezTo>
                  <a:pt x="0" y="45086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6"/>
                  <a:pt x="4364863" y="100712"/>
                </a:cubicBezTo>
                <a:cubicBezTo>
                  <a:pt x="4364863" y="100712"/>
                  <a:pt x="4364863" y="100712"/>
                  <a:pt x="4364863" y="100712"/>
                </a:cubicBezTo>
                <a:lnTo>
                  <a:pt x="4364863" y="100712"/>
                </a:lnTo>
                <a:lnTo>
                  <a:pt x="4364863" y="503937"/>
                </a:lnTo>
                <a:cubicBezTo>
                  <a:pt x="4364863" y="559562"/>
                  <a:pt x="4319779" y="604774"/>
                  <a:pt x="4264153" y="604774"/>
                </a:cubicBezTo>
                <a:cubicBezTo>
                  <a:pt x="4264153" y="604774"/>
                  <a:pt x="4264153" y="604774"/>
                  <a:pt x="4264153" y="604774"/>
                </a:cubicBezTo>
                <a:lnTo>
                  <a:pt x="4264153" y="604774"/>
                </a:lnTo>
                <a:lnTo>
                  <a:pt x="100838" y="604774"/>
                </a:lnTo>
                <a:cubicBezTo>
                  <a:pt x="45085" y="604774"/>
                  <a:pt x="0" y="559562"/>
                  <a:pt x="0" y="503937"/>
                </a:cubicBezTo>
                <a:cubicBezTo>
                  <a:pt x="0" y="503937"/>
                  <a:pt x="0" y="503937"/>
                  <a:pt x="0" y="503937"/>
                </a:cubicBezTo>
                <a:close/>
                <a:moveTo>
                  <a:pt x="1098423" y="4131183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Freeform 1643"/>
          <p:cNvSpPr/>
          <p:nvPr/>
        </p:nvSpPr>
        <p:spPr>
          <a:xfrm>
            <a:off x="2932048" y="3407156"/>
            <a:ext cx="4364863" cy="604774"/>
          </a:xfrm>
          <a:custGeom>
            <a:avLst/>
            <a:gdLst/>
            <a:ahLst/>
            <a:cxnLst/>
            <a:rect l="0" t="0" r="0" b="0"/>
            <a:pathLst>
              <a:path w="4364863" h="604774">
                <a:moveTo>
                  <a:pt x="0" y="100839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839"/>
                </a:cubicBezTo>
                <a:cubicBezTo>
                  <a:pt x="4364863" y="100839"/>
                  <a:pt x="4364863" y="100839"/>
                  <a:pt x="4364863" y="100839"/>
                </a:cubicBezTo>
                <a:lnTo>
                  <a:pt x="4364863" y="100839"/>
                </a:lnTo>
                <a:lnTo>
                  <a:pt x="4364863" y="504064"/>
                </a:lnTo>
                <a:cubicBezTo>
                  <a:pt x="4364863" y="559690"/>
                  <a:pt x="4319779" y="604774"/>
                  <a:pt x="4264153" y="604774"/>
                </a:cubicBezTo>
                <a:cubicBezTo>
                  <a:pt x="4264153" y="604774"/>
                  <a:pt x="4264153" y="604774"/>
                  <a:pt x="4264153" y="604774"/>
                </a:cubicBezTo>
                <a:lnTo>
                  <a:pt x="4264153" y="604774"/>
                </a:lnTo>
                <a:lnTo>
                  <a:pt x="100838" y="604774"/>
                </a:lnTo>
                <a:cubicBezTo>
                  <a:pt x="45085" y="604774"/>
                  <a:pt x="0" y="559690"/>
                  <a:pt x="0" y="504064"/>
                </a:cubicBezTo>
                <a:cubicBezTo>
                  <a:pt x="0" y="504064"/>
                  <a:pt x="0" y="504064"/>
                  <a:pt x="0" y="504064"/>
                </a:cubicBezTo>
                <a:close/>
                <a:moveTo>
                  <a:pt x="417957" y="3450844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Freeform 1644"/>
          <p:cNvSpPr/>
          <p:nvPr/>
        </p:nvSpPr>
        <p:spPr>
          <a:xfrm>
            <a:off x="2932048" y="3407156"/>
            <a:ext cx="4364863" cy="604774"/>
          </a:xfrm>
          <a:custGeom>
            <a:avLst/>
            <a:gdLst/>
            <a:ahLst/>
            <a:cxnLst/>
            <a:rect l="0" t="0" r="0" b="0"/>
            <a:pathLst>
              <a:path w="4364863" h="604774">
                <a:moveTo>
                  <a:pt x="0" y="100839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839"/>
                </a:cubicBezTo>
                <a:cubicBezTo>
                  <a:pt x="4364863" y="100839"/>
                  <a:pt x="4364863" y="100839"/>
                  <a:pt x="4364863" y="100839"/>
                </a:cubicBezTo>
                <a:lnTo>
                  <a:pt x="4364863" y="100839"/>
                </a:lnTo>
                <a:lnTo>
                  <a:pt x="4364863" y="504064"/>
                </a:lnTo>
                <a:cubicBezTo>
                  <a:pt x="4364863" y="559690"/>
                  <a:pt x="4319779" y="604774"/>
                  <a:pt x="4264153" y="604774"/>
                </a:cubicBezTo>
                <a:cubicBezTo>
                  <a:pt x="4264153" y="604774"/>
                  <a:pt x="4264153" y="604774"/>
                  <a:pt x="4264153" y="604774"/>
                </a:cubicBezTo>
                <a:lnTo>
                  <a:pt x="4264153" y="604774"/>
                </a:lnTo>
                <a:lnTo>
                  <a:pt x="100838" y="604774"/>
                </a:lnTo>
                <a:cubicBezTo>
                  <a:pt x="45085" y="604774"/>
                  <a:pt x="0" y="559690"/>
                  <a:pt x="0" y="504064"/>
                </a:cubicBezTo>
                <a:cubicBezTo>
                  <a:pt x="0" y="504064"/>
                  <a:pt x="0" y="504064"/>
                  <a:pt x="0" y="504064"/>
                </a:cubicBezTo>
                <a:close/>
                <a:moveTo>
                  <a:pt x="417957" y="3450844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Freeform 1645"/>
          <p:cNvSpPr/>
          <p:nvPr/>
        </p:nvSpPr>
        <p:spPr>
          <a:xfrm>
            <a:off x="2932048" y="4087623"/>
            <a:ext cx="4364863" cy="604773"/>
          </a:xfrm>
          <a:custGeom>
            <a:avLst/>
            <a:gdLst/>
            <a:ahLst/>
            <a:cxnLst/>
            <a:rect l="0" t="0" r="0" b="0"/>
            <a:pathLst>
              <a:path w="4364863" h="604773">
                <a:moveTo>
                  <a:pt x="0" y="100710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710"/>
                </a:cubicBezTo>
                <a:cubicBezTo>
                  <a:pt x="4364863" y="100710"/>
                  <a:pt x="4364863" y="100710"/>
                  <a:pt x="4364863" y="100710"/>
                </a:cubicBezTo>
                <a:lnTo>
                  <a:pt x="4364863" y="100710"/>
                </a:lnTo>
                <a:lnTo>
                  <a:pt x="4364863" y="503935"/>
                </a:lnTo>
                <a:cubicBezTo>
                  <a:pt x="4364863" y="559561"/>
                  <a:pt x="4319779" y="604773"/>
                  <a:pt x="4264153" y="604773"/>
                </a:cubicBezTo>
                <a:cubicBezTo>
                  <a:pt x="4264153" y="604773"/>
                  <a:pt x="4264153" y="604773"/>
                  <a:pt x="4264153" y="604773"/>
                </a:cubicBezTo>
                <a:lnTo>
                  <a:pt x="4264153" y="604773"/>
                </a:lnTo>
                <a:lnTo>
                  <a:pt x="100838" y="604773"/>
                </a:lnTo>
                <a:cubicBezTo>
                  <a:pt x="45085" y="604773"/>
                  <a:pt x="0" y="559561"/>
                  <a:pt x="0" y="503935"/>
                </a:cubicBezTo>
                <a:cubicBezTo>
                  <a:pt x="0" y="503935"/>
                  <a:pt x="0" y="503935"/>
                  <a:pt x="0" y="503935"/>
                </a:cubicBezTo>
                <a:close/>
                <a:moveTo>
                  <a:pt x="-262381" y="2770377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Freeform 1646"/>
          <p:cNvSpPr/>
          <p:nvPr/>
        </p:nvSpPr>
        <p:spPr>
          <a:xfrm>
            <a:off x="2932048" y="4087623"/>
            <a:ext cx="4364863" cy="604773"/>
          </a:xfrm>
          <a:custGeom>
            <a:avLst/>
            <a:gdLst/>
            <a:ahLst/>
            <a:cxnLst/>
            <a:rect l="0" t="0" r="0" b="0"/>
            <a:pathLst>
              <a:path w="4364863" h="604773">
                <a:moveTo>
                  <a:pt x="0" y="100710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710"/>
                </a:cubicBezTo>
                <a:cubicBezTo>
                  <a:pt x="4364863" y="100710"/>
                  <a:pt x="4364863" y="100710"/>
                  <a:pt x="4364863" y="100710"/>
                </a:cubicBezTo>
                <a:lnTo>
                  <a:pt x="4364863" y="100710"/>
                </a:lnTo>
                <a:lnTo>
                  <a:pt x="4364863" y="503935"/>
                </a:lnTo>
                <a:cubicBezTo>
                  <a:pt x="4364863" y="559561"/>
                  <a:pt x="4319779" y="604773"/>
                  <a:pt x="4264153" y="604773"/>
                </a:cubicBezTo>
                <a:cubicBezTo>
                  <a:pt x="4264153" y="604773"/>
                  <a:pt x="4264153" y="604773"/>
                  <a:pt x="4264153" y="604773"/>
                </a:cubicBezTo>
                <a:lnTo>
                  <a:pt x="4264153" y="604773"/>
                </a:lnTo>
                <a:lnTo>
                  <a:pt x="100838" y="604773"/>
                </a:lnTo>
                <a:cubicBezTo>
                  <a:pt x="45085" y="604773"/>
                  <a:pt x="0" y="559561"/>
                  <a:pt x="0" y="503935"/>
                </a:cubicBezTo>
                <a:cubicBezTo>
                  <a:pt x="0" y="503935"/>
                  <a:pt x="0" y="503935"/>
                  <a:pt x="0" y="503935"/>
                </a:cubicBezTo>
                <a:close/>
                <a:moveTo>
                  <a:pt x="-262381" y="2770377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Freeform 1647"/>
          <p:cNvSpPr/>
          <p:nvPr/>
        </p:nvSpPr>
        <p:spPr>
          <a:xfrm>
            <a:off x="2932048" y="4767961"/>
            <a:ext cx="4364863" cy="604775"/>
          </a:xfrm>
          <a:custGeom>
            <a:avLst/>
            <a:gdLst/>
            <a:ahLst/>
            <a:cxnLst/>
            <a:rect l="0" t="0" r="0" b="0"/>
            <a:pathLst>
              <a:path w="4364863" h="604775">
                <a:moveTo>
                  <a:pt x="0" y="100838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838"/>
                </a:cubicBezTo>
                <a:cubicBezTo>
                  <a:pt x="4364863" y="100838"/>
                  <a:pt x="4364863" y="100838"/>
                  <a:pt x="4364863" y="100838"/>
                </a:cubicBezTo>
                <a:lnTo>
                  <a:pt x="4364863" y="100838"/>
                </a:lnTo>
                <a:lnTo>
                  <a:pt x="4364863" y="503937"/>
                </a:lnTo>
                <a:cubicBezTo>
                  <a:pt x="4364863" y="559689"/>
                  <a:pt x="4319779" y="604775"/>
                  <a:pt x="4264153" y="604775"/>
                </a:cubicBezTo>
                <a:cubicBezTo>
                  <a:pt x="4264153" y="604775"/>
                  <a:pt x="4264153" y="604775"/>
                  <a:pt x="4264153" y="604775"/>
                </a:cubicBezTo>
                <a:lnTo>
                  <a:pt x="4264153" y="604775"/>
                </a:lnTo>
                <a:lnTo>
                  <a:pt x="100838" y="604775"/>
                </a:lnTo>
                <a:cubicBezTo>
                  <a:pt x="45085" y="604775"/>
                  <a:pt x="0" y="559689"/>
                  <a:pt x="0" y="503937"/>
                </a:cubicBezTo>
                <a:cubicBezTo>
                  <a:pt x="0" y="503937"/>
                  <a:pt x="0" y="503937"/>
                  <a:pt x="0" y="503937"/>
                </a:cubicBezTo>
                <a:close/>
                <a:moveTo>
                  <a:pt x="-942847" y="2090039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Freeform 1648"/>
          <p:cNvSpPr/>
          <p:nvPr/>
        </p:nvSpPr>
        <p:spPr>
          <a:xfrm>
            <a:off x="2932048" y="4767961"/>
            <a:ext cx="4364863" cy="604775"/>
          </a:xfrm>
          <a:custGeom>
            <a:avLst/>
            <a:gdLst/>
            <a:ahLst/>
            <a:cxnLst/>
            <a:rect l="0" t="0" r="0" b="0"/>
            <a:pathLst>
              <a:path w="4364863" h="604775">
                <a:moveTo>
                  <a:pt x="0" y="100838"/>
                </a:moveTo>
                <a:cubicBezTo>
                  <a:pt x="0" y="45085"/>
                  <a:pt x="45085" y="0"/>
                  <a:pt x="100838" y="0"/>
                </a:cubicBezTo>
                <a:cubicBezTo>
                  <a:pt x="100838" y="0"/>
                  <a:pt x="100838" y="0"/>
                  <a:pt x="100838" y="0"/>
                </a:cubicBezTo>
                <a:lnTo>
                  <a:pt x="100838" y="0"/>
                </a:lnTo>
                <a:lnTo>
                  <a:pt x="4264153" y="0"/>
                </a:lnTo>
                <a:cubicBezTo>
                  <a:pt x="4319779" y="0"/>
                  <a:pt x="4364863" y="45085"/>
                  <a:pt x="4364863" y="100838"/>
                </a:cubicBezTo>
                <a:cubicBezTo>
                  <a:pt x="4364863" y="100838"/>
                  <a:pt x="4364863" y="100838"/>
                  <a:pt x="4364863" y="100838"/>
                </a:cubicBezTo>
                <a:lnTo>
                  <a:pt x="4364863" y="100838"/>
                </a:lnTo>
                <a:lnTo>
                  <a:pt x="4364863" y="503937"/>
                </a:lnTo>
                <a:cubicBezTo>
                  <a:pt x="4364863" y="559689"/>
                  <a:pt x="4319779" y="604775"/>
                  <a:pt x="4264153" y="604775"/>
                </a:cubicBezTo>
                <a:cubicBezTo>
                  <a:pt x="4264153" y="604775"/>
                  <a:pt x="4264153" y="604775"/>
                  <a:pt x="4264153" y="604775"/>
                </a:cubicBezTo>
                <a:lnTo>
                  <a:pt x="4264153" y="604775"/>
                </a:lnTo>
                <a:lnTo>
                  <a:pt x="100838" y="604775"/>
                </a:lnTo>
                <a:cubicBezTo>
                  <a:pt x="45085" y="604775"/>
                  <a:pt x="0" y="559689"/>
                  <a:pt x="0" y="503937"/>
                </a:cubicBezTo>
                <a:cubicBezTo>
                  <a:pt x="0" y="503937"/>
                  <a:pt x="0" y="503937"/>
                  <a:pt x="0" y="503937"/>
                </a:cubicBezTo>
                <a:close/>
                <a:moveTo>
                  <a:pt x="-942847" y="2090039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Rectangle 1649"/>
          <p:cNvSpPr/>
          <p:nvPr/>
        </p:nvSpPr>
        <p:spPr>
          <a:xfrm>
            <a:off x="548640" y="685673"/>
            <a:ext cx="2294961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Avantaje IPv6</a:t>
            </a:r>
          </a:p>
        </p:txBody>
      </p:sp>
      <p:sp>
        <p:nvSpPr>
          <p:cNvPr id="1650" name="Rectangle 1650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651" name="Rectangle 1651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13</a:t>
            </a:r>
          </a:p>
        </p:txBody>
      </p:sp>
      <p:sp>
        <p:nvSpPr>
          <p:cNvPr id="1652" name="Rectangle 1652"/>
          <p:cNvSpPr/>
          <p:nvPr/>
        </p:nvSpPr>
        <p:spPr>
          <a:xfrm>
            <a:off x="3309492" y="1562228"/>
            <a:ext cx="3610508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Spațiu de adrese mult mai mare (128b)</a:t>
            </a:r>
          </a:p>
        </p:txBody>
      </p:sp>
      <p:sp>
        <p:nvSpPr>
          <p:cNvPr id="1653" name="Rectangle 1653"/>
          <p:cNvSpPr/>
          <p:nvPr/>
        </p:nvSpPr>
        <p:spPr>
          <a:xfrm>
            <a:off x="3598417" y="2248409"/>
            <a:ext cx="3031964" cy="2164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04" b="0" i="0" spc="0" baseline="0" dirty="0">
                <a:solidFill>
                  <a:srgbClr val="000000"/>
                </a:solidFill>
                <a:latin typeface="Calibri"/>
              </a:rPr>
              <a:t>Suport simplificat pentru multicast</a:t>
            </a:r>
          </a:p>
        </p:txBody>
      </p:sp>
      <p:sp>
        <p:nvSpPr>
          <p:cNvPr id="1654" name="Rectangle 1654"/>
          <p:cNvSpPr/>
          <p:nvPr/>
        </p:nvSpPr>
        <p:spPr>
          <a:xfrm>
            <a:off x="4011421" y="2929002"/>
            <a:ext cx="2204331" cy="2164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04" b="0" i="0" spc="0" baseline="0" dirty="0">
                <a:solidFill>
                  <a:srgbClr val="000000"/>
                </a:solidFill>
                <a:latin typeface="Calibri"/>
              </a:rPr>
              <a:t>Adrese autoconfigurabile</a:t>
            </a:r>
          </a:p>
        </p:txBody>
      </p:sp>
      <p:sp>
        <p:nvSpPr>
          <p:cNvPr id="1655" name="Rectangle 1655"/>
          <p:cNvSpPr/>
          <p:nvPr/>
        </p:nvSpPr>
        <p:spPr>
          <a:xfrm>
            <a:off x="4252214" y="3609340"/>
            <a:ext cx="1725024" cy="2164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04" b="0" i="0" spc="0" baseline="0" dirty="0">
                <a:solidFill>
                  <a:srgbClr val="000000"/>
                </a:solidFill>
                <a:latin typeface="Calibri"/>
              </a:rPr>
              <a:t>Suport pentru IPsec</a:t>
            </a:r>
          </a:p>
        </p:txBody>
      </p:sp>
      <p:sp>
        <p:nvSpPr>
          <p:cNvPr id="1656" name="Rectangle 1656"/>
          <p:cNvSpPr/>
          <p:nvPr/>
        </p:nvSpPr>
        <p:spPr>
          <a:xfrm>
            <a:off x="4518914" y="4289934"/>
            <a:ext cx="1189162" cy="2164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04" b="0" i="0" spc="0" baseline="0" dirty="0">
                <a:solidFill>
                  <a:srgbClr val="000000"/>
                </a:solidFill>
                <a:latin typeface="Calibri"/>
              </a:rPr>
              <a:t>Antet eficient</a:t>
            </a:r>
          </a:p>
        </p:txBody>
      </p:sp>
      <p:sp>
        <p:nvSpPr>
          <p:cNvPr id="1657" name="Rectangle 1657"/>
          <p:cNvSpPr/>
          <p:nvPr/>
        </p:nvSpPr>
        <p:spPr>
          <a:xfrm>
            <a:off x="3694429" y="4970527"/>
            <a:ext cx="2838401" cy="2164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04" b="0" i="0" spc="0" baseline="0" dirty="0">
                <a:solidFill>
                  <a:srgbClr val="000000"/>
                </a:solidFill>
                <a:latin typeface="Calibri"/>
              </a:rPr>
              <a:t>Ruterel</a:t>
            </a:r>
            <a:r>
              <a:rPr lang="en-US" sz="1704" b="0" i="0" spc="342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1704" b="0" i="0" spc="0" baseline="0" dirty="0">
                <a:solidFill>
                  <a:srgbClr val="000000"/>
                </a:solidFill>
                <a:latin typeface="Calibri"/>
              </a:rPr>
              <a:t>nu mai fac fragmentare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Freeform 165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Freeform 1659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Freeform 1660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Freeform 1661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2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663" name="Picture 166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0167" y="2208277"/>
            <a:ext cx="2798064" cy="818388"/>
          </a:xfrm>
          <a:prstGeom prst="rect">
            <a:avLst/>
          </a:prstGeom>
          <a:noFill/>
        </p:spPr>
      </p:pic>
      <p:sp>
        <p:nvSpPr>
          <p:cNvPr id="1664" name="Rectangle 1664"/>
          <p:cNvSpPr/>
          <p:nvPr/>
        </p:nvSpPr>
        <p:spPr>
          <a:xfrm>
            <a:off x="548640" y="685673"/>
            <a:ext cx="4797376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IPV6 </a:t>
            </a:r>
            <a:r>
              <a:rPr lang="en-US" sz="3204" b="1" i="0" spc="732" baseline="0" dirty="0">
                <a:solidFill>
                  <a:srgbClr val="464653"/>
                </a:solidFill>
                <a:latin typeface="Calibri,Bold"/>
              </a:rPr>
              <a:t>–</a:t>
            </a:r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avantaje discutabile? </a:t>
            </a:r>
          </a:p>
        </p:txBody>
      </p:sp>
      <p:sp>
        <p:nvSpPr>
          <p:cNvPr id="1665" name="Rectangle 1665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666" name="Rectangle 1666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14</a:t>
            </a:r>
          </a:p>
        </p:txBody>
      </p:sp>
      <p:sp>
        <p:nvSpPr>
          <p:cNvPr id="1667" name="Rectangle 1667"/>
          <p:cNvSpPr/>
          <p:nvPr/>
        </p:nvSpPr>
        <p:spPr>
          <a:xfrm>
            <a:off x="548640" y="1534796"/>
            <a:ext cx="7359115" cy="44170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128 biți</a:t>
            </a:r>
          </a:p>
          <a:p>
            <a:pPr marL="274320">
              <a:lnSpc>
                <a:spcPts val="2985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Totuși, se fac alocări de /64 către fiecare end-host</a:t>
            </a:r>
          </a:p>
          <a:p>
            <a:pPr marL="0">
              <a:lnSpc>
                <a:spcPts val="3413"/>
              </a:lnSpc>
            </a:pPr>
            <a:r>
              <a:rPr lang="en-US" sz="1982" b="0" i="0" spc="1109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Scăpăm de NAT? </a:t>
            </a:r>
          </a:p>
          <a:p>
            <a:pPr marL="274320">
              <a:lnSpc>
                <a:spcPts val="2984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Din păcate, nu</a:t>
            </a:r>
          </a:p>
          <a:p>
            <a:pPr marL="274320">
              <a:lnSpc>
                <a:spcPts val="2976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De-a lungul timpului NAT a reușit să se impună ca un fals </a:t>
            </a:r>
          </a:p>
          <a:p>
            <a:pPr marL="548944">
              <a:lnSpc>
                <a:spcPts val="2483"/>
              </a:lnSpc>
            </a:pP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mecanism de securitate și confort </a:t>
            </a:r>
            <a:r>
              <a:rPr lang="en-US" sz="2304" b="0" i="0" spc="520" baseline="0" dirty="0">
                <a:solidFill>
                  <a:srgbClr val="464653"/>
                </a:solidFill>
                <a:latin typeface="Calibri"/>
              </a:rPr>
              <a:t>–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industria îl cere în </a:t>
            </a:r>
          </a:p>
          <a:p>
            <a:pPr marL="548944">
              <a:lnSpc>
                <a:spcPts val="2486"/>
              </a:lnSpc>
            </a:pP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continuare</a:t>
            </a:r>
          </a:p>
          <a:p>
            <a:pPr marL="0">
              <a:lnSpc>
                <a:spcPts val="3411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Autoconfigurare</a:t>
            </a:r>
          </a:p>
          <a:p>
            <a:pPr marL="274320">
              <a:lnSpc>
                <a:spcPts val="2985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Posibilitatea unui hos</a:t>
            </a:r>
            <a:r>
              <a:rPr lang="en-US" sz="2304" b="0" i="0" spc="524" baseline="0" dirty="0">
                <a:solidFill>
                  <a:srgbClr val="464653"/>
                </a:solidFill>
                <a:latin typeface="Calibri"/>
              </a:rPr>
              <a:t>t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de a își putea configura automat o </a:t>
            </a:r>
          </a:p>
          <a:p>
            <a:pPr marL="548944">
              <a:lnSpc>
                <a:spcPts val="2487"/>
              </a:lnSpc>
            </a:pPr>
            <a:r>
              <a:rPr lang="en-US" sz="2306" b="0" i="0" spc="0" baseline="0" dirty="0">
                <a:solidFill>
                  <a:srgbClr val="464653"/>
                </a:solidFill>
                <a:latin typeface="Calibri"/>
              </a:rPr>
              <a:t>adresă IPv6 globală pentru comunicarea într-un subnet</a:t>
            </a:r>
          </a:p>
          <a:p>
            <a:pPr marL="274320">
              <a:lnSpc>
                <a:spcPts val="2987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Există mari riscuri de securitate </a:t>
            </a:r>
          </a:p>
          <a:p>
            <a:pPr marL="274320">
              <a:lnSpc>
                <a:spcPts val="2975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Se pierde posibilitatea unui </a:t>
            </a:r>
            <a:r>
              <a:rPr lang="en-US" sz="2304" b="0" i="1" spc="0" baseline="0" dirty="0">
                <a:solidFill>
                  <a:srgbClr val="464653"/>
                </a:solidFill>
                <a:latin typeface="Calibri,Italic"/>
              </a:rPr>
              <a:t>accountin</a:t>
            </a:r>
            <a:r>
              <a:rPr lang="en-US" sz="2304" b="0" i="1" spc="535" baseline="0" dirty="0">
                <a:solidFill>
                  <a:srgbClr val="464653"/>
                </a:solidFill>
                <a:latin typeface="Calibri,Italic"/>
              </a:rPr>
              <a:t>g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eficient</a:t>
            </a:r>
          </a:p>
        </p:txBody>
      </p:sp>
      <p:sp>
        <p:nvSpPr>
          <p:cNvPr id="1668" name="Rectangle 1668"/>
          <p:cNvSpPr/>
          <p:nvPr/>
        </p:nvSpPr>
        <p:spPr>
          <a:xfrm>
            <a:off x="3919728" y="2465960"/>
            <a:ext cx="2318943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(omg! IPse</a:t>
            </a:r>
            <a:r>
              <a:rPr lang="en-US" sz="1800" b="0" i="0" spc="395" baseline="0" dirty="0">
                <a:solidFill>
                  <a:srgbClr val="000000"/>
                </a:solidFill>
                <a:latin typeface="Calibri"/>
              </a:rPr>
              <a:t>c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end-to-end!)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Freeform 166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Freeform 1670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Freeform 1671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Freeform 1672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3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674" name="Picture 167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3934" y="2892959"/>
            <a:ext cx="3827398" cy="3416300"/>
          </a:xfrm>
          <a:prstGeom prst="rect">
            <a:avLst/>
          </a:prstGeom>
          <a:noFill/>
        </p:spPr>
      </p:pic>
      <p:sp>
        <p:nvSpPr>
          <p:cNvPr id="1675" name="Rectangle 1675"/>
          <p:cNvSpPr/>
          <p:nvPr/>
        </p:nvSpPr>
        <p:spPr>
          <a:xfrm>
            <a:off x="3440303" y="6414387"/>
            <a:ext cx="3860086" cy="4124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403">
              <a:lnSpc>
                <a:spcPts val="1682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676" name="Rectangle 1676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15</a:t>
            </a:r>
          </a:p>
        </p:txBody>
      </p:sp>
      <p:sp>
        <p:nvSpPr>
          <p:cNvPr id="1677" name="Rectangle 1677"/>
          <p:cNvSpPr/>
          <p:nvPr/>
        </p:nvSpPr>
        <p:spPr>
          <a:xfrm>
            <a:off x="548640" y="4214521"/>
            <a:ext cx="4187776" cy="407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6" b="0" i="1" spc="0" baseline="0" dirty="0">
                <a:solidFill>
                  <a:srgbClr val="000000"/>
                </a:solidFill>
                <a:latin typeface="Calibri,Italic"/>
              </a:rPr>
              <a:t>Antetul și adresarea IPv6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Freeform 16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Freeform 1680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Freeform 1681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Freeform 1682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83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684" name="Picture 168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962" y="1538288"/>
            <a:ext cx="7665973" cy="4276725"/>
          </a:xfrm>
          <a:prstGeom prst="rect">
            <a:avLst/>
          </a:prstGeom>
          <a:noFill/>
        </p:spPr>
      </p:pic>
      <p:sp>
        <p:nvSpPr>
          <p:cNvPr id="1685" name="Rectangle 1685"/>
          <p:cNvSpPr/>
          <p:nvPr/>
        </p:nvSpPr>
        <p:spPr>
          <a:xfrm>
            <a:off x="548640" y="685673"/>
            <a:ext cx="2071161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Antetul IPv6</a:t>
            </a:r>
          </a:p>
        </p:txBody>
      </p:sp>
      <p:sp>
        <p:nvSpPr>
          <p:cNvPr id="1686" name="Rectangle 1686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687" name="Rectangle 1687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Freeform 168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Freeform 1689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Freeform 1690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Freeform 1691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92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693" name="Rectangle 1693"/>
          <p:cNvSpPr/>
          <p:nvPr/>
        </p:nvSpPr>
        <p:spPr>
          <a:xfrm>
            <a:off x="548640" y="685673"/>
            <a:ext cx="4725015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Ce lipsește din antetul IPv6?</a:t>
            </a:r>
          </a:p>
        </p:txBody>
      </p:sp>
      <p:sp>
        <p:nvSpPr>
          <p:cNvPr id="1694" name="Rectangle 1694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695" name="Rectangle 1695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17</a:t>
            </a:r>
          </a:p>
        </p:txBody>
      </p:sp>
      <p:sp>
        <p:nvSpPr>
          <p:cNvPr id="1696" name="Rectangle 1696"/>
          <p:cNvSpPr/>
          <p:nvPr/>
        </p:nvSpPr>
        <p:spPr>
          <a:xfrm>
            <a:off x="548640" y="1286891"/>
            <a:ext cx="7855304" cy="4534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Heade</a:t>
            </a:r>
            <a:r>
              <a:rPr lang="en-US" sz="2604" b="0" i="0" spc="566" baseline="0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checksum</a:t>
            </a:r>
          </a:p>
          <a:p>
            <a:pPr marL="274320">
              <a:lnSpc>
                <a:spcPts val="2988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6" b="0" i="0" spc="0" baseline="0" dirty="0">
                <a:solidFill>
                  <a:srgbClr val="464653"/>
                </a:solidFill>
                <a:latin typeface="Calibri"/>
              </a:rPr>
              <a:t>De ce s-a dorit înlăturarea câmpului de detecție a erorilor din </a:t>
            </a:r>
          </a:p>
          <a:p>
            <a:pPr marL="548944">
              <a:lnSpc>
                <a:spcPts val="2483"/>
              </a:lnSpc>
            </a:pP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antetul IPv4?</a:t>
            </a:r>
          </a:p>
          <a:p>
            <a:pPr marL="0">
              <a:lnSpc>
                <a:spcPts val="3411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Câmpurile legate de funcționalitatea fragmentării </a:t>
            </a:r>
          </a:p>
          <a:p>
            <a:pPr marL="274320">
              <a:lnSpc>
                <a:spcPts val="2985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Identification</a:t>
            </a:r>
          </a:p>
          <a:p>
            <a:pPr marL="274320">
              <a:lnSpc>
                <a:spcPts val="2978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Flags</a:t>
            </a:r>
          </a:p>
          <a:p>
            <a:pPr marL="274320">
              <a:lnSpc>
                <a:spcPts val="2987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Fragment offset</a:t>
            </a:r>
          </a:p>
          <a:p>
            <a:pPr marL="0">
              <a:lnSpc>
                <a:spcPts val="3411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Atenție! În IPV6 ruterel</a:t>
            </a:r>
            <a:r>
              <a:rPr lang="en-US" sz="2604" b="0" i="0" spc="566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nu mai fac fragmentare</a:t>
            </a:r>
          </a:p>
          <a:p>
            <a:pPr marL="274320">
              <a:lnSpc>
                <a:spcPts val="2988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Se face dro</a:t>
            </a:r>
            <a:r>
              <a:rPr lang="en-US" sz="2304" b="0" i="0" spc="529" baseline="0" dirty="0">
                <a:solidFill>
                  <a:srgbClr val="464653"/>
                </a:solidFill>
                <a:latin typeface="Calibri"/>
              </a:rPr>
              <a:t>p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la pachet și se trimite un ICMP Packe</a:t>
            </a:r>
            <a:r>
              <a:rPr lang="en-US" sz="2304" b="0" i="0" spc="526" baseline="0" dirty="0">
                <a:solidFill>
                  <a:srgbClr val="464653"/>
                </a:solidFill>
                <a:latin typeface="Calibri"/>
              </a:rPr>
              <a:t>t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to</a:t>
            </a:r>
            <a:r>
              <a:rPr lang="en-US" sz="2304" b="0" i="0" spc="535" baseline="0" dirty="0">
                <a:solidFill>
                  <a:srgbClr val="464653"/>
                </a:solidFill>
                <a:latin typeface="Calibri"/>
              </a:rPr>
              <a:t>o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big </a:t>
            </a:r>
          </a:p>
          <a:p>
            <a:pPr marL="0">
              <a:lnSpc>
                <a:spcPts val="3398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Câmpul de paddin</a:t>
            </a:r>
            <a:r>
              <a:rPr lang="en-US" sz="2604" b="0" i="0" spc="564" baseline="0" dirty="0">
                <a:solidFill>
                  <a:srgbClr val="000000"/>
                </a:solidFill>
                <a:latin typeface="Calibri"/>
              </a:rPr>
              <a:t>g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și options</a:t>
            </a:r>
          </a:p>
          <a:p>
            <a:pPr marL="274320">
              <a:lnSpc>
                <a:spcPts val="2985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Având antete de extensie, nu avem nevoie de paddin</a:t>
            </a:r>
            <a:r>
              <a:rPr lang="en-US" sz="2304" b="0" i="0" spc="529" baseline="0" dirty="0">
                <a:solidFill>
                  <a:srgbClr val="464653"/>
                </a:solidFill>
                <a:latin typeface="Calibri"/>
              </a:rPr>
              <a:t>g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sau </a:t>
            </a:r>
          </a:p>
          <a:p>
            <a:pPr marL="548944">
              <a:lnSpc>
                <a:spcPts val="2486"/>
              </a:lnSpc>
            </a:pPr>
            <a:r>
              <a:rPr lang="en-US" sz="2306" b="0" i="0" spc="0" baseline="0" dirty="0">
                <a:solidFill>
                  <a:srgbClr val="464653"/>
                </a:solidFill>
                <a:latin typeface="Calibri"/>
              </a:rPr>
              <a:t>câmp fix de opțiuni suplimentare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Freeform 169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Freeform 1698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Freeform 1699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Freeform 1700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1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702" name="Picture 17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191" y="2075688"/>
            <a:ext cx="8348471" cy="786383"/>
          </a:xfrm>
          <a:prstGeom prst="rect">
            <a:avLst/>
          </a:prstGeom>
          <a:noFill/>
        </p:spPr>
      </p:pic>
      <p:pic>
        <p:nvPicPr>
          <p:cNvPr id="1703" name="Picture 17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9996" y="2113789"/>
            <a:ext cx="99060" cy="714755"/>
          </a:xfrm>
          <a:prstGeom prst="rect">
            <a:avLst/>
          </a:prstGeom>
          <a:noFill/>
        </p:spPr>
      </p:pic>
      <p:sp>
        <p:nvSpPr>
          <p:cNvPr id="1704" name="Freeform 1704"/>
          <p:cNvSpPr/>
          <p:nvPr/>
        </p:nvSpPr>
        <p:spPr>
          <a:xfrm>
            <a:off x="4589145" y="2127631"/>
            <a:ext cx="0" cy="635381"/>
          </a:xfrm>
          <a:custGeom>
            <a:avLst/>
            <a:gdLst/>
            <a:ahLst/>
            <a:cxnLst/>
            <a:rect l="0" t="0" r="0" b="0"/>
            <a:pathLst>
              <a:path h="635381">
                <a:moveTo>
                  <a:pt x="0" y="0"/>
                </a:moveTo>
                <a:lnTo>
                  <a:pt x="0" y="635381"/>
                </a:lnTo>
              </a:path>
            </a:pathLst>
          </a:custGeom>
          <a:noFill/>
          <a:ln w="1905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5" name="Picture 170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2279" y="2113789"/>
            <a:ext cx="99060" cy="714755"/>
          </a:xfrm>
          <a:prstGeom prst="rect">
            <a:avLst/>
          </a:prstGeom>
          <a:noFill/>
        </p:spPr>
      </p:pic>
      <p:sp>
        <p:nvSpPr>
          <p:cNvPr id="1706" name="Freeform 1706"/>
          <p:cNvSpPr/>
          <p:nvPr/>
        </p:nvSpPr>
        <p:spPr>
          <a:xfrm>
            <a:off x="3051936" y="2127631"/>
            <a:ext cx="0" cy="635381"/>
          </a:xfrm>
          <a:custGeom>
            <a:avLst/>
            <a:gdLst/>
            <a:ahLst/>
            <a:cxnLst/>
            <a:rect l="0" t="0" r="0" b="0"/>
            <a:pathLst>
              <a:path h="635381">
                <a:moveTo>
                  <a:pt x="0" y="0"/>
                </a:moveTo>
                <a:lnTo>
                  <a:pt x="0" y="635381"/>
                </a:lnTo>
              </a:path>
            </a:pathLst>
          </a:custGeom>
          <a:noFill/>
          <a:ln w="1905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7" name="Picture 170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563" y="1399032"/>
            <a:ext cx="4402835" cy="271272"/>
          </a:xfrm>
          <a:prstGeom prst="rect">
            <a:avLst/>
          </a:prstGeom>
          <a:noFill/>
        </p:spPr>
      </p:pic>
      <p:pic>
        <p:nvPicPr>
          <p:cNvPr id="1708" name="Picture 17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461" y="1441916"/>
            <a:ext cx="4157509" cy="134831"/>
          </a:xfrm>
          <a:prstGeom prst="rect">
            <a:avLst/>
          </a:prstGeom>
          <a:noFill/>
        </p:spPr>
      </p:pic>
      <p:pic>
        <p:nvPicPr>
          <p:cNvPr id="1709" name="Picture 170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935" y="1885189"/>
            <a:ext cx="1807464" cy="272795"/>
          </a:xfrm>
          <a:prstGeom prst="rect">
            <a:avLst/>
          </a:prstGeom>
          <a:noFill/>
        </p:spPr>
      </p:pic>
      <p:pic>
        <p:nvPicPr>
          <p:cNvPr id="1710" name="Picture 171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9236" y="1928835"/>
            <a:ext cx="1562734" cy="134742"/>
          </a:xfrm>
          <a:prstGeom prst="rect">
            <a:avLst/>
          </a:prstGeom>
          <a:noFill/>
        </p:spPr>
      </p:pic>
      <p:pic>
        <p:nvPicPr>
          <p:cNvPr id="1711" name="Picture 171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563" y="1885189"/>
            <a:ext cx="2817876" cy="272795"/>
          </a:xfrm>
          <a:prstGeom prst="rect">
            <a:avLst/>
          </a:prstGeom>
          <a:noFill/>
        </p:spPr>
      </p:pic>
      <p:pic>
        <p:nvPicPr>
          <p:cNvPr id="1712" name="Picture 1712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461" y="1928835"/>
            <a:ext cx="2572677" cy="134830"/>
          </a:xfrm>
          <a:prstGeom prst="rect">
            <a:avLst/>
          </a:prstGeom>
          <a:noFill/>
        </p:spPr>
      </p:pic>
      <p:sp>
        <p:nvSpPr>
          <p:cNvPr id="1713" name="Rectangle 1713"/>
          <p:cNvSpPr/>
          <p:nvPr/>
        </p:nvSpPr>
        <p:spPr>
          <a:xfrm>
            <a:off x="548640" y="685673"/>
            <a:ext cx="4058500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Structura adreselor IPv6</a:t>
            </a:r>
          </a:p>
        </p:txBody>
      </p:sp>
      <p:sp>
        <p:nvSpPr>
          <p:cNvPr id="1714" name="Rectangle 1714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715" name="Rectangle 1715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18</a:t>
            </a:r>
          </a:p>
        </p:txBody>
      </p:sp>
      <p:sp>
        <p:nvSpPr>
          <p:cNvPr id="1716" name="Rectangle 1716"/>
          <p:cNvSpPr/>
          <p:nvPr/>
        </p:nvSpPr>
        <p:spPr>
          <a:xfrm>
            <a:off x="548640" y="3036824"/>
            <a:ext cx="7819383" cy="2617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RIR-uril</a:t>
            </a:r>
            <a:r>
              <a:rPr lang="en-US" sz="2604" b="0" i="0" spc="557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primesc /12</a:t>
            </a:r>
          </a:p>
          <a:p>
            <a:pPr marL="0">
              <a:lnSpc>
                <a:spcPts val="3719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ISP-uril</a:t>
            </a:r>
            <a:r>
              <a:rPr lang="en-US" sz="2604" b="0" i="0" spc="557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primesc /32</a:t>
            </a:r>
          </a:p>
          <a:p>
            <a:pPr marL="0">
              <a:lnSpc>
                <a:spcPts val="3722"/>
              </a:lnSpc>
            </a:pPr>
            <a:r>
              <a:rPr lang="en-US" sz="1982" b="0" i="0" spc="1109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Organizațiile primesc adrese /48 de la ISP</a:t>
            </a:r>
          </a:p>
          <a:p>
            <a:pPr marL="0">
              <a:lnSpc>
                <a:spcPts val="3719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Următorii 16 biți pot fi subnetaț</a:t>
            </a:r>
            <a:r>
              <a:rPr lang="en-US" sz="2604" b="0" i="0" spc="557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pentru a obține maxim </a:t>
            </a:r>
          </a:p>
          <a:p>
            <a:pPr marL="274320">
              <a:lnSpc>
                <a:spcPts val="3120"/>
              </a:lnSpc>
            </a:pP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2^16 subneturi</a:t>
            </a:r>
          </a:p>
          <a:p>
            <a:pPr marL="0">
              <a:lnSpc>
                <a:spcPts val="3722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Ultimii 64 de biți sunt folosiți pentru partea de host</a:t>
            </a:r>
          </a:p>
        </p:txBody>
      </p:sp>
      <p:sp>
        <p:nvSpPr>
          <p:cNvPr id="1717" name="Rectangle 1717"/>
          <p:cNvSpPr/>
          <p:nvPr/>
        </p:nvSpPr>
        <p:spPr>
          <a:xfrm>
            <a:off x="584301" y="2303908"/>
            <a:ext cx="6553459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09900" algn="l"/>
                <a:tab pos="5354472" algn="l"/>
              </a:tabLst>
            </a:pPr>
            <a:r>
              <a:rPr lang="en-US" sz="2004" b="0" i="0" spc="0" baseline="0" dirty="0">
                <a:solidFill>
                  <a:srgbClr val="FFFFFF"/>
                </a:solidFill>
                <a:latin typeface="Calibri"/>
              </a:rPr>
              <a:t>Prefix global de rutare	Subnet	Interface ID</a:t>
            </a:r>
          </a:p>
        </p:txBody>
      </p:sp>
      <p:sp>
        <p:nvSpPr>
          <p:cNvPr id="1718" name="Rectangle 1718"/>
          <p:cNvSpPr/>
          <p:nvPr/>
        </p:nvSpPr>
        <p:spPr>
          <a:xfrm>
            <a:off x="1321942" y="1192022"/>
            <a:ext cx="3091763" cy="6911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46125"/>
            <a:r>
              <a:rPr lang="en-US" sz="2100" b="0" i="0" spc="0" baseline="0" dirty="0">
                <a:solidFill>
                  <a:srgbClr val="464653"/>
                </a:solidFill>
                <a:latin typeface="Calibri"/>
              </a:rPr>
              <a:t>64 biți</a:t>
            </a:r>
          </a:p>
          <a:p>
            <a:pPr marL="0">
              <a:lnSpc>
                <a:spcPts val="3342"/>
              </a:lnSpc>
              <a:tabLst>
                <a:tab pos="2100326" algn="l"/>
              </a:tabLst>
            </a:pP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ma</a:t>
            </a:r>
            <a:r>
              <a:rPr lang="en-US" sz="1800" b="0" i="0" spc="385" baseline="0" dirty="0">
                <a:solidFill>
                  <a:srgbClr val="464653"/>
                </a:solidFill>
                <a:latin typeface="Calibri"/>
              </a:rPr>
              <a:t>x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4</a:t>
            </a:r>
            <a:r>
              <a:rPr lang="en-US" sz="1800" b="0" i="0" spc="419" baseline="0" dirty="0">
                <a:solidFill>
                  <a:srgbClr val="464653"/>
                </a:solidFill>
                <a:latin typeface="Calibri"/>
              </a:rPr>
              <a:t>8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biți	min 1</a:t>
            </a:r>
            <a:r>
              <a:rPr lang="en-US" sz="1800" b="0" i="0" spc="406" baseline="0" dirty="0">
                <a:solidFill>
                  <a:srgbClr val="464653"/>
                </a:solidFill>
                <a:latin typeface="Calibri"/>
              </a:rPr>
              <a:t>6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biți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Freeform 171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Freeform 1720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1" name="Freeform 1721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Freeform 1722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3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724" name="Freeform 1724"/>
          <p:cNvSpPr/>
          <p:nvPr/>
        </p:nvSpPr>
        <p:spPr>
          <a:xfrm>
            <a:off x="427875" y="1371194"/>
            <a:ext cx="1666621" cy="524662"/>
          </a:xfrm>
          <a:custGeom>
            <a:avLst/>
            <a:gdLst/>
            <a:ahLst/>
            <a:cxnLst/>
            <a:rect l="0" t="0" r="0" b="0"/>
            <a:pathLst>
              <a:path w="1666621" h="524662">
                <a:moveTo>
                  <a:pt x="0" y="524662"/>
                </a:moveTo>
                <a:lnTo>
                  <a:pt x="1666621" y="524662"/>
                </a:lnTo>
                <a:lnTo>
                  <a:pt x="1666621" y="0"/>
                </a:lnTo>
                <a:lnTo>
                  <a:pt x="0" y="0"/>
                </a:lnTo>
                <a:lnTo>
                  <a:pt x="0" y="524662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5" name="Freeform 1725"/>
          <p:cNvSpPr/>
          <p:nvPr/>
        </p:nvSpPr>
        <p:spPr>
          <a:xfrm>
            <a:off x="2094483" y="1371194"/>
            <a:ext cx="3055493" cy="524662"/>
          </a:xfrm>
          <a:custGeom>
            <a:avLst/>
            <a:gdLst/>
            <a:ahLst/>
            <a:cxnLst/>
            <a:rect l="0" t="0" r="0" b="0"/>
            <a:pathLst>
              <a:path w="3055493" h="524662">
                <a:moveTo>
                  <a:pt x="0" y="524662"/>
                </a:moveTo>
                <a:lnTo>
                  <a:pt x="3055493" y="524662"/>
                </a:lnTo>
                <a:lnTo>
                  <a:pt x="3055493" y="0"/>
                </a:lnTo>
                <a:lnTo>
                  <a:pt x="0" y="0"/>
                </a:lnTo>
                <a:lnTo>
                  <a:pt x="0" y="524662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Freeform 1726"/>
          <p:cNvSpPr/>
          <p:nvPr/>
        </p:nvSpPr>
        <p:spPr>
          <a:xfrm>
            <a:off x="5149977" y="1371194"/>
            <a:ext cx="3055493" cy="524662"/>
          </a:xfrm>
          <a:custGeom>
            <a:avLst/>
            <a:gdLst/>
            <a:ahLst/>
            <a:cxnLst/>
            <a:rect l="0" t="0" r="0" b="0"/>
            <a:pathLst>
              <a:path w="3055493" h="524662">
                <a:moveTo>
                  <a:pt x="0" y="524662"/>
                </a:moveTo>
                <a:lnTo>
                  <a:pt x="3055493" y="524662"/>
                </a:lnTo>
                <a:lnTo>
                  <a:pt x="3055493" y="0"/>
                </a:lnTo>
                <a:lnTo>
                  <a:pt x="0" y="0"/>
                </a:lnTo>
                <a:lnTo>
                  <a:pt x="0" y="524662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Freeform 1727"/>
          <p:cNvSpPr/>
          <p:nvPr/>
        </p:nvSpPr>
        <p:spPr>
          <a:xfrm>
            <a:off x="427875" y="1895958"/>
            <a:ext cx="1666621" cy="524663"/>
          </a:xfrm>
          <a:custGeom>
            <a:avLst/>
            <a:gdLst/>
            <a:ahLst/>
            <a:cxnLst/>
            <a:rect l="0" t="0" r="0" b="0"/>
            <a:pathLst>
              <a:path w="1666621" h="524663">
                <a:moveTo>
                  <a:pt x="0" y="524663"/>
                </a:moveTo>
                <a:lnTo>
                  <a:pt x="1666621" y="524663"/>
                </a:lnTo>
                <a:lnTo>
                  <a:pt x="1666621" y="0"/>
                </a:lnTo>
                <a:lnTo>
                  <a:pt x="0" y="0"/>
                </a:lnTo>
                <a:lnTo>
                  <a:pt x="0" y="524663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8" name="Freeform 1728"/>
          <p:cNvSpPr/>
          <p:nvPr/>
        </p:nvSpPr>
        <p:spPr>
          <a:xfrm>
            <a:off x="2094483" y="1895958"/>
            <a:ext cx="3055493" cy="524663"/>
          </a:xfrm>
          <a:custGeom>
            <a:avLst/>
            <a:gdLst/>
            <a:ahLst/>
            <a:cxnLst/>
            <a:rect l="0" t="0" r="0" b="0"/>
            <a:pathLst>
              <a:path w="3055493" h="524663">
                <a:moveTo>
                  <a:pt x="0" y="524663"/>
                </a:moveTo>
                <a:lnTo>
                  <a:pt x="3055493" y="524663"/>
                </a:lnTo>
                <a:lnTo>
                  <a:pt x="3055493" y="0"/>
                </a:lnTo>
                <a:lnTo>
                  <a:pt x="0" y="0"/>
                </a:lnTo>
                <a:lnTo>
                  <a:pt x="0" y="524663"/>
                </a:lnTo>
                <a:close/>
              </a:path>
            </a:pathLst>
          </a:custGeom>
          <a:solidFill>
            <a:srgbClr val="E8E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Freeform 1729"/>
          <p:cNvSpPr/>
          <p:nvPr/>
        </p:nvSpPr>
        <p:spPr>
          <a:xfrm>
            <a:off x="5149977" y="1895958"/>
            <a:ext cx="3055493" cy="524663"/>
          </a:xfrm>
          <a:custGeom>
            <a:avLst/>
            <a:gdLst/>
            <a:ahLst/>
            <a:cxnLst/>
            <a:rect l="0" t="0" r="0" b="0"/>
            <a:pathLst>
              <a:path w="3055493" h="524663">
                <a:moveTo>
                  <a:pt x="0" y="524663"/>
                </a:moveTo>
                <a:lnTo>
                  <a:pt x="3055493" y="524663"/>
                </a:lnTo>
                <a:lnTo>
                  <a:pt x="3055493" y="0"/>
                </a:lnTo>
                <a:lnTo>
                  <a:pt x="0" y="0"/>
                </a:lnTo>
                <a:lnTo>
                  <a:pt x="0" y="524663"/>
                </a:lnTo>
                <a:close/>
              </a:path>
            </a:pathLst>
          </a:custGeom>
          <a:solidFill>
            <a:srgbClr val="E8E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Freeform 1730"/>
          <p:cNvSpPr/>
          <p:nvPr/>
        </p:nvSpPr>
        <p:spPr>
          <a:xfrm>
            <a:off x="427875" y="2420519"/>
            <a:ext cx="1666621" cy="715366"/>
          </a:xfrm>
          <a:custGeom>
            <a:avLst/>
            <a:gdLst/>
            <a:ahLst/>
            <a:cxnLst/>
            <a:rect l="0" t="0" r="0" b="0"/>
            <a:pathLst>
              <a:path w="1666621" h="715366">
                <a:moveTo>
                  <a:pt x="0" y="715366"/>
                </a:moveTo>
                <a:lnTo>
                  <a:pt x="1666621" y="715366"/>
                </a:lnTo>
                <a:lnTo>
                  <a:pt x="1666621" y="0"/>
                </a:lnTo>
                <a:lnTo>
                  <a:pt x="0" y="0"/>
                </a:lnTo>
                <a:lnTo>
                  <a:pt x="0" y="715366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Freeform 1731"/>
          <p:cNvSpPr/>
          <p:nvPr/>
        </p:nvSpPr>
        <p:spPr>
          <a:xfrm>
            <a:off x="2094483" y="2420519"/>
            <a:ext cx="3055493" cy="715366"/>
          </a:xfrm>
          <a:custGeom>
            <a:avLst/>
            <a:gdLst/>
            <a:ahLst/>
            <a:cxnLst/>
            <a:rect l="0" t="0" r="0" b="0"/>
            <a:pathLst>
              <a:path w="3055493" h="715366">
                <a:moveTo>
                  <a:pt x="0" y="715366"/>
                </a:moveTo>
                <a:lnTo>
                  <a:pt x="3055493" y="715366"/>
                </a:lnTo>
                <a:lnTo>
                  <a:pt x="3055493" y="0"/>
                </a:lnTo>
                <a:lnTo>
                  <a:pt x="0" y="0"/>
                </a:lnTo>
                <a:lnTo>
                  <a:pt x="0" y="71536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Freeform 1732"/>
          <p:cNvSpPr/>
          <p:nvPr/>
        </p:nvSpPr>
        <p:spPr>
          <a:xfrm>
            <a:off x="5149977" y="2420519"/>
            <a:ext cx="3055493" cy="715366"/>
          </a:xfrm>
          <a:custGeom>
            <a:avLst/>
            <a:gdLst/>
            <a:ahLst/>
            <a:cxnLst/>
            <a:rect l="0" t="0" r="0" b="0"/>
            <a:pathLst>
              <a:path w="3055493" h="715366">
                <a:moveTo>
                  <a:pt x="0" y="715366"/>
                </a:moveTo>
                <a:lnTo>
                  <a:pt x="3055493" y="715366"/>
                </a:lnTo>
                <a:lnTo>
                  <a:pt x="3055493" y="0"/>
                </a:lnTo>
                <a:lnTo>
                  <a:pt x="0" y="0"/>
                </a:lnTo>
                <a:lnTo>
                  <a:pt x="0" y="71536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Freeform 1733"/>
          <p:cNvSpPr/>
          <p:nvPr/>
        </p:nvSpPr>
        <p:spPr>
          <a:xfrm>
            <a:off x="427875" y="3135948"/>
            <a:ext cx="1666621" cy="465011"/>
          </a:xfrm>
          <a:custGeom>
            <a:avLst/>
            <a:gdLst/>
            <a:ahLst/>
            <a:cxnLst/>
            <a:rect l="0" t="0" r="0" b="0"/>
            <a:pathLst>
              <a:path w="1666621" h="465011">
                <a:moveTo>
                  <a:pt x="0" y="465011"/>
                </a:moveTo>
                <a:lnTo>
                  <a:pt x="1666621" y="465011"/>
                </a:lnTo>
                <a:lnTo>
                  <a:pt x="1666621" y="0"/>
                </a:lnTo>
                <a:lnTo>
                  <a:pt x="0" y="0"/>
                </a:lnTo>
                <a:lnTo>
                  <a:pt x="0" y="465011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Freeform 1734"/>
          <p:cNvSpPr/>
          <p:nvPr/>
        </p:nvSpPr>
        <p:spPr>
          <a:xfrm>
            <a:off x="2094483" y="3135948"/>
            <a:ext cx="3055493" cy="465011"/>
          </a:xfrm>
          <a:custGeom>
            <a:avLst/>
            <a:gdLst/>
            <a:ahLst/>
            <a:cxnLst/>
            <a:rect l="0" t="0" r="0" b="0"/>
            <a:pathLst>
              <a:path w="3055493" h="465011">
                <a:moveTo>
                  <a:pt x="0" y="465011"/>
                </a:moveTo>
                <a:lnTo>
                  <a:pt x="3055493" y="465011"/>
                </a:lnTo>
                <a:lnTo>
                  <a:pt x="3055493" y="0"/>
                </a:lnTo>
                <a:lnTo>
                  <a:pt x="0" y="0"/>
                </a:lnTo>
                <a:lnTo>
                  <a:pt x="0" y="465011"/>
                </a:lnTo>
                <a:close/>
              </a:path>
            </a:pathLst>
          </a:custGeom>
          <a:solidFill>
            <a:srgbClr val="E8E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Freeform 1735"/>
          <p:cNvSpPr/>
          <p:nvPr/>
        </p:nvSpPr>
        <p:spPr>
          <a:xfrm>
            <a:off x="5149977" y="3135948"/>
            <a:ext cx="3055493" cy="465011"/>
          </a:xfrm>
          <a:custGeom>
            <a:avLst/>
            <a:gdLst/>
            <a:ahLst/>
            <a:cxnLst/>
            <a:rect l="0" t="0" r="0" b="0"/>
            <a:pathLst>
              <a:path w="3055493" h="465011">
                <a:moveTo>
                  <a:pt x="0" y="465011"/>
                </a:moveTo>
                <a:lnTo>
                  <a:pt x="3055493" y="465011"/>
                </a:lnTo>
                <a:lnTo>
                  <a:pt x="3055493" y="0"/>
                </a:lnTo>
                <a:lnTo>
                  <a:pt x="0" y="0"/>
                </a:lnTo>
                <a:lnTo>
                  <a:pt x="0" y="465011"/>
                </a:lnTo>
                <a:close/>
              </a:path>
            </a:pathLst>
          </a:custGeom>
          <a:solidFill>
            <a:srgbClr val="E8E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Freeform 1736"/>
          <p:cNvSpPr/>
          <p:nvPr/>
        </p:nvSpPr>
        <p:spPr>
          <a:xfrm>
            <a:off x="427875" y="3600971"/>
            <a:ext cx="1666621" cy="768972"/>
          </a:xfrm>
          <a:custGeom>
            <a:avLst/>
            <a:gdLst/>
            <a:ahLst/>
            <a:cxnLst/>
            <a:rect l="0" t="0" r="0" b="0"/>
            <a:pathLst>
              <a:path w="1666621" h="768972">
                <a:moveTo>
                  <a:pt x="0" y="768972"/>
                </a:moveTo>
                <a:lnTo>
                  <a:pt x="1666621" y="768972"/>
                </a:lnTo>
                <a:lnTo>
                  <a:pt x="1666621" y="0"/>
                </a:lnTo>
                <a:lnTo>
                  <a:pt x="0" y="0"/>
                </a:lnTo>
                <a:lnTo>
                  <a:pt x="0" y="768972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Freeform 1737"/>
          <p:cNvSpPr/>
          <p:nvPr/>
        </p:nvSpPr>
        <p:spPr>
          <a:xfrm>
            <a:off x="2094483" y="3600971"/>
            <a:ext cx="3055493" cy="768972"/>
          </a:xfrm>
          <a:custGeom>
            <a:avLst/>
            <a:gdLst/>
            <a:ahLst/>
            <a:cxnLst/>
            <a:rect l="0" t="0" r="0" b="0"/>
            <a:pathLst>
              <a:path w="3055493" h="768972">
                <a:moveTo>
                  <a:pt x="0" y="768972"/>
                </a:moveTo>
                <a:lnTo>
                  <a:pt x="3055493" y="768972"/>
                </a:lnTo>
                <a:lnTo>
                  <a:pt x="3055493" y="0"/>
                </a:lnTo>
                <a:lnTo>
                  <a:pt x="0" y="0"/>
                </a:lnTo>
                <a:lnTo>
                  <a:pt x="0" y="7689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Freeform 1738"/>
          <p:cNvSpPr/>
          <p:nvPr/>
        </p:nvSpPr>
        <p:spPr>
          <a:xfrm>
            <a:off x="5149977" y="3600971"/>
            <a:ext cx="3055493" cy="768972"/>
          </a:xfrm>
          <a:custGeom>
            <a:avLst/>
            <a:gdLst/>
            <a:ahLst/>
            <a:cxnLst/>
            <a:rect l="0" t="0" r="0" b="0"/>
            <a:pathLst>
              <a:path w="3055493" h="768972">
                <a:moveTo>
                  <a:pt x="0" y="768972"/>
                </a:moveTo>
                <a:lnTo>
                  <a:pt x="3055493" y="768972"/>
                </a:lnTo>
                <a:lnTo>
                  <a:pt x="3055493" y="0"/>
                </a:lnTo>
                <a:lnTo>
                  <a:pt x="0" y="0"/>
                </a:lnTo>
                <a:lnTo>
                  <a:pt x="0" y="7689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Freeform 1739"/>
          <p:cNvSpPr/>
          <p:nvPr/>
        </p:nvSpPr>
        <p:spPr>
          <a:xfrm>
            <a:off x="427875" y="4369956"/>
            <a:ext cx="1666621" cy="677533"/>
          </a:xfrm>
          <a:custGeom>
            <a:avLst/>
            <a:gdLst/>
            <a:ahLst/>
            <a:cxnLst/>
            <a:rect l="0" t="0" r="0" b="0"/>
            <a:pathLst>
              <a:path w="1666621" h="677533">
                <a:moveTo>
                  <a:pt x="0" y="677533"/>
                </a:moveTo>
                <a:lnTo>
                  <a:pt x="1666621" y="677533"/>
                </a:lnTo>
                <a:lnTo>
                  <a:pt x="1666621" y="0"/>
                </a:lnTo>
                <a:lnTo>
                  <a:pt x="0" y="0"/>
                </a:lnTo>
                <a:lnTo>
                  <a:pt x="0" y="677533"/>
                </a:lnTo>
                <a:close/>
              </a:path>
            </a:pathLst>
          </a:custGeom>
          <a:solidFill>
            <a:srgbClr val="727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Freeform 1740"/>
          <p:cNvSpPr/>
          <p:nvPr/>
        </p:nvSpPr>
        <p:spPr>
          <a:xfrm>
            <a:off x="2094483" y="4369956"/>
            <a:ext cx="3055493" cy="677533"/>
          </a:xfrm>
          <a:custGeom>
            <a:avLst/>
            <a:gdLst/>
            <a:ahLst/>
            <a:cxnLst/>
            <a:rect l="0" t="0" r="0" b="0"/>
            <a:pathLst>
              <a:path w="3055493" h="677533">
                <a:moveTo>
                  <a:pt x="0" y="677533"/>
                </a:moveTo>
                <a:lnTo>
                  <a:pt x="3055493" y="677533"/>
                </a:lnTo>
                <a:lnTo>
                  <a:pt x="3055493" y="0"/>
                </a:lnTo>
                <a:lnTo>
                  <a:pt x="0" y="0"/>
                </a:lnTo>
                <a:lnTo>
                  <a:pt x="0" y="677533"/>
                </a:lnTo>
                <a:close/>
              </a:path>
            </a:pathLst>
          </a:custGeom>
          <a:solidFill>
            <a:srgbClr val="E8E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Freeform 1741"/>
          <p:cNvSpPr/>
          <p:nvPr/>
        </p:nvSpPr>
        <p:spPr>
          <a:xfrm>
            <a:off x="5149977" y="4369956"/>
            <a:ext cx="3055493" cy="677533"/>
          </a:xfrm>
          <a:custGeom>
            <a:avLst/>
            <a:gdLst/>
            <a:ahLst/>
            <a:cxnLst/>
            <a:rect l="0" t="0" r="0" b="0"/>
            <a:pathLst>
              <a:path w="3055493" h="677533">
                <a:moveTo>
                  <a:pt x="0" y="677533"/>
                </a:moveTo>
                <a:lnTo>
                  <a:pt x="3055493" y="677533"/>
                </a:lnTo>
                <a:lnTo>
                  <a:pt x="3055493" y="0"/>
                </a:lnTo>
                <a:lnTo>
                  <a:pt x="0" y="0"/>
                </a:lnTo>
                <a:lnTo>
                  <a:pt x="0" y="677533"/>
                </a:lnTo>
                <a:close/>
              </a:path>
            </a:pathLst>
          </a:custGeom>
          <a:solidFill>
            <a:srgbClr val="E8E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Rectangle 1742"/>
          <p:cNvSpPr/>
          <p:nvPr/>
        </p:nvSpPr>
        <p:spPr>
          <a:xfrm>
            <a:off x="548640" y="685673"/>
            <a:ext cx="3530741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Tipuri de adrese IPv6</a:t>
            </a:r>
          </a:p>
        </p:txBody>
      </p:sp>
      <p:sp>
        <p:nvSpPr>
          <p:cNvPr id="1743" name="Rectangle 1743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744" name="Rectangle 1744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19</a:t>
            </a:r>
          </a:p>
        </p:txBody>
      </p:sp>
      <p:sp>
        <p:nvSpPr>
          <p:cNvPr id="1745" name="Rectangle 1745"/>
          <p:cNvSpPr/>
          <p:nvPr/>
        </p:nvSpPr>
        <p:spPr>
          <a:xfrm>
            <a:off x="548640" y="5107052"/>
            <a:ext cx="7158630" cy="7451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Este o adresă ce începe cu FEB7 o adresă link-local?</a:t>
            </a:r>
          </a:p>
          <a:p>
            <a:pPr marL="274320">
              <a:lnSpc>
                <a:spcPts val="3263"/>
              </a:lnSpc>
            </a:pPr>
            <a:r>
              <a:rPr lang="en-US" sz="1754" b="0" i="0" spc="1232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6" b="1" i="0" spc="0" baseline="0" dirty="0">
                <a:solidFill>
                  <a:srgbClr val="464653"/>
                </a:solidFill>
                <a:latin typeface="Calibri,Bold"/>
              </a:rPr>
              <a:t>R: </a:t>
            </a:r>
            <a:r>
              <a:rPr lang="en-US" sz="2306" b="0" i="0" spc="0" baseline="0" dirty="0">
                <a:solidFill>
                  <a:srgbClr val="464653"/>
                </a:solidFill>
                <a:latin typeface="Calibri"/>
              </a:rPr>
              <a:t>Da. Doar primii 10 biți trebuie să fie aceiași.</a:t>
            </a:r>
          </a:p>
        </p:txBody>
      </p:sp>
      <p:sp>
        <p:nvSpPr>
          <p:cNvPr id="1746" name="Rectangle 1746"/>
          <p:cNvSpPr/>
          <p:nvPr/>
        </p:nvSpPr>
        <p:spPr>
          <a:xfrm>
            <a:off x="552907" y="1534160"/>
            <a:ext cx="7290573" cy="25933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21533">
              <a:tabLst>
                <a:tab pos="5964985" algn="l"/>
              </a:tabLst>
            </a:pPr>
            <a:r>
              <a:rPr lang="en-US" sz="1895" b="1" i="0" spc="0" baseline="0" dirty="0">
                <a:solidFill>
                  <a:srgbClr val="FFFFFF"/>
                </a:solidFill>
                <a:latin typeface="Calibri,Bold"/>
              </a:rPr>
              <a:t>Adresă	Rol</a:t>
            </a:r>
          </a:p>
          <a:p>
            <a:pPr marL="0">
              <a:lnSpc>
                <a:spcPts val="4316"/>
              </a:lnSpc>
              <a:tabLst>
                <a:tab pos="2585897" algn="l"/>
                <a:tab pos="5265470" algn="l"/>
              </a:tabLst>
            </a:pPr>
            <a:r>
              <a:rPr lang="en-US" sz="1895" b="1" i="0" spc="0" baseline="0" dirty="0">
                <a:solidFill>
                  <a:srgbClr val="FFFFFF"/>
                </a:solidFill>
                <a:latin typeface="Calibri,Bold"/>
              </a:rPr>
              <a:t>Global unicast	</a:t>
            </a:r>
            <a:r>
              <a:rPr lang="en-US" sz="3330" b="0" i="0" spc="0" baseline="-4912" dirty="0">
                <a:solidFill>
                  <a:srgbClr val="000000"/>
                </a:solidFill>
                <a:latin typeface="Calibri"/>
              </a:rPr>
              <a:t>2000::/3	</a:t>
            </a:r>
            <a:r>
              <a:rPr lang="en-US" sz="1895" b="0" i="0" spc="0" baseline="0" dirty="0">
                <a:solidFill>
                  <a:srgbClr val="000000"/>
                </a:solidFill>
                <a:latin typeface="Calibri"/>
              </a:rPr>
              <a:t>Transmisii unicast</a:t>
            </a:r>
          </a:p>
          <a:p>
            <a:pPr marL="234696">
              <a:lnSpc>
                <a:spcPts val="4881"/>
              </a:lnSpc>
              <a:tabLst>
                <a:tab pos="2524937" algn="l"/>
                <a:tab pos="5070398" algn="l"/>
              </a:tabLst>
            </a:pPr>
            <a:r>
              <a:rPr lang="en-US" sz="1895" b="1" i="0" spc="0" baseline="0" dirty="0">
                <a:solidFill>
                  <a:srgbClr val="FFFFFF"/>
                </a:solidFill>
                <a:latin typeface="Calibri,Bold"/>
              </a:rPr>
              <a:t>Link-local	</a:t>
            </a:r>
            <a:r>
              <a:rPr lang="en-US" sz="3325" b="0" i="0" spc="0" baseline="-4917" dirty="0">
                <a:solidFill>
                  <a:srgbClr val="000000"/>
                </a:solidFill>
                <a:latin typeface="Calibri"/>
              </a:rPr>
              <a:t>FE80::/10	</a:t>
            </a:r>
            <a:r>
              <a:rPr lang="en-US" sz="2871" b="0" i="0" spc="0" baseline="60126" dirty="0">
                <a:solidFill>
                  <a:srgbClr val="000000"/>
                </a:solidFill>
                <a:latin typeface="Calibri"/>
              </a:rPr>
              <a:t>Comunicații în același </a:t>
            </a:r>
          </a:p>
          <a:p>
            <a:pPr marL="5268518">
              <a:lnSpc>
                <a:spcPts val="957"/>
              </a:lnSpc>
            </a:pPr>
            <a:r>
              <a:rPr lang="en-US" sz="1895" b="0" i="0" spc="0" baseline="0" dirty="0">
                <a:solidFill>
                  <a:srgbClr val="000000"/>
                </a:solidFill>
                <a:latin typeface="Calibri"/>
              </a:rPr>
              <a:t>segment de rețea</a:t>
            </a:r>
          </a:p>
          <a:p>
            <a:pPr marL="239268">
              <a:lnSpc>
                <a:spcPts val="3691"/>
              </a:lnSpc>
              <a:tabLst>
                <a:tab pos="2599613" algn="l"/>
                <a:tab pos="4960670" algn="l"/>
              </a:tabLst>
            </a:pPr>
            <a:r>
              <a:rPr lang="en-US" sz="1895" b="1" i="0" spc="0" baseline="0" dirty="0">
                <a:solidFill>
                  <a:srgbClr val="FFFFFF"/>
                </a:solidFill>
                <a:latin typeface="Calibri,Bold"/>
              </a:rPr>
              <a:t>Multicast	</a:t>
            </a:r>
            <a:r>
              <a:rPr lang="en-US" sz="3325" b="0" i="0" spc="0" baseline="-4917" dirty="0">
                <a:solidFill>
                  <a:srgbClr val="000000"/>
                </a:solidFill>
                <a:latin typeface="Calibri"/>
              </a:rPr>
              <a:t>FF00::/8	</a:t>
            </a:r>
            <a:r>
              <a:rPr lang="en-US" sz="1895" b="0" i="0" spc="0" baseline="0" dirty="0">
                <a:solidFill>
                  <a:srgbClr val="000000"/>
                </a:solidFill>
                <a:latin typeface="Calibri"/>
              </a:rPr>
              <a:t>Transmisii către un grup</a:t>
            </a:r>
          </a:p>
          <a:p>
            <a:pPr marL="320040">
              <a:lnSpc>
                <a:spcPts val="4677"/>
              </a:lnSpc>
            </a:pPr>
            <a:r>
              <a:rPr lang="en-US" sz="1895" b="1" i="0" spc="0" baseline="0" dirty="0">
                <a:solidFill>
                  <a:srgbClr val="FFFFFF"/>
                </a:solidFill>
                <a:latin typeface="Calibri,Bold"/>
              </a:rPr>
              <a:t>Anycast</a:t>
            </a:r>
          </a:p>
        </p:txBody>
      </p:sp>
      <p:sp>
        <p:nvSpPr>
          <p:cNvPr id="1747" name="Rectangle 1747"/>
          <p:cNvSpPr/>
          <p:nvPr/>
        </p:nvSpPr>
        <p:spPr>
          <a:xfrm>
            <a:off x="2468245" y="3704210"/>
            <a:ext cx="2370582" cy="6141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5" b="0" i="0" spc="0" baseline="0" dirty="0">
                <a:solidFill>
                  <a:srgbClr val="000000"/>
                </a:solidFill>
                <a:latin typeface="Calibri"/>
              </a:rPr>
              <a:t>Poate fi orice adresă </a:t>
            </a:r>
          </a:p>
          <a:p>
            <a:pPr marL="751331">
              <a:lnSpc>
                <a:spcPts val="2639"/>
              </a:lnSpc>
            </a:pPr>
            <a:r>
              <a:rPr lang="en-US" sz="2195" b="0" i="0" spc="0" baseline="0" dirty="0">
                <a:solidFill>
                  <a:srgbClr val="000000"/>
                </a:solidFill>
                <a:latin typeface="Calibri"/>
              </a:rPr>
              <a:t>unicast</a:t>
            </a:r>
          </a:p>
        </p:txBody>
      </p:sp>
      <p:sp>
        <p:nvSpPr>
          <p:cNvPr id="1748" name="Rectangle 1748"/>
          <p:cNvSpPr/>
          <p:nvPr/>
        </p:nvSpPr>
        <p:spPr>
          <a:xfrm>
            <a:off x="766267" y="3741929"/>
            <a:ext cx="7272751" cy="1253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622342"/>
            <a:r>
              <a:rPr lang="en-US" sz="1895" b="0" i="0" spc="0" baseline="0" dirty="0">
                <a:solidFill>
                  <a:srgbClr val="000000"/>
                </a:solidFill>
                <a:latin typeface="Calibri"/>
              </a:rPr>
              <a:t>Aceeași adresă se pune pe </a:t>
            </a:r>
          </a:p>
          <a:p>
            <a:pPr marL="4872278">
              <a:lnSpc>
                <a:spcPts val="2280"/>
              </a:lnSpc>
            </a:pPr>
            <a:r>
              <a:rPr lang="en-US" sz="1895" b="0" i="0" spc="0" baseline="0" dirty="0">
                <a:solidFill>
                  <a:srgbClr val="000000"/>
                </a:solidFill>
                <a:latin typeface="Calibri"/>
              </a:rPr>
              <a:t>mai multe dispozitive</a:t>
            </a:r>
          </a:p>
          <a:p>
            <a:pPr marL="0">
              <a:lnSpc>
                <a:spcPts val="4737"/>
              </a:lnSpc>
              <a:tabLst>
                <a:tab pos="2662097" algn="l"/>
                <a:tab pos="4604054" algn="l"/>
              </a:tabLst>
            </a:pPr>
            <a:r>
              <a:rPr lang="en-US" sz="1895" b="1" i="0" spc="0" baseline="0" dirty="0">
                <a:solidFill>
                  <a:srgbClr val="FFFFFF"/>
                </a:solidFill>
                <a:latin typeface="Calibri,Bold"/>
              </a:rPr>
              <a:t>Broadcast	</a:t>
            </a:r>
            <a:r>
              <a:rPr lang="en-US" sz="3325" b="0" i="0" spc="0" baseline="-4917" dirty="0">
                <a:solidFill>
                  <a:srgbClr val="000000"/>
                </a:solidFill>
                <a:latin typeface="Calibri"/>
              </a:rPr>
              <a:t>???	</a:t>
            </a:r>
            <a:r>
              <a:rPr lang="en-US" sz="2871" b="0" i="0" spc="0" baseline="60126" dirty="0">
                <a:solidFill>
                  <a:srgbClr val="000000"/>
                </a:solidFill>
                <a:latin typeface="Calibri"/>
              </a:rPr>
              <a:t>Nici unul. Internetul urăște </a:t>
            </a:r>
          </a:p>
          <a:p>
            <a:pPr marL="5210606">
              <a:lnSpc>
                <a:spcPts val="957"/>
              </a:lnSpc>
            </a:pPr>
            <a:r>
              <a:rPr lang="en-US" sz="1898" b="0" i="0" spc="0" baseline="0" dirty="0">
                <a:solidFill>
                  <a:srgbClr val="000000"/>
                </a:solidFill>
                <a:latin typeface="Calibri"/>
              </a:rPr>
              <a:t>broadcasturile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Freeform 174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Freeform 1750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Freeform 1751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Freeform 1752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53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754" name="Freeform 1754"/>
          <p:cNvSpPr/>
          <p:nvPr/>
        </p:nvSpPr>
        <p:spPr>
          <a:xfrm>
            <a:off x="3240373" y="5030845"/>
            <a:ext cx="665853" cy="330713"/>
          </a:xfrm>
          <a:custGeom>
            <a:avLst/>
            <a:gdLst/>
            <a:ahLst/>
            <a:cxnLst/>
            <a:rect l="0" t="0" r="0" b="0"/>
            <a:pathLst>
              <a:path w="665852" h="330707">
                <a:moveTo>
                  <a:pt x="77948" y="330707"/>
                </a:moveTo>
                <a:cubicBezTo>
                  <a:pt x="0" y="252759"/>
                  <a:pt x="0" y="77948"/>
                  <a:pt x="77948" y="0"/>
                </a:cubicBezTo>
                <a:lnTo>
                  <a:pt x="587903" y="0"/>
                </a:lnTo>
                <a:cubicBezTo>
                  <a:pt x="665852" y="77948"/>
                  <a:pt x="665852" y="252759"/>
                  <a:pt x="587903" y="330707"/>
                </a:cubicBezTo>
              </a:path>
            </a:pathLst>
          </a:custGeom>
          <a:solidFill>
            <a:srgbClr val="FFD100">
              <a:alpha val="39999"/>
            </a:srgbClr>
          </a:solidFill>
          <a:ln w="206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Freeform 1755"/>
          <p:cNvSpPr/>
          <p:nvPr/>
        </p:nvSpPr>
        <p:spPr>
          <a:xfrm>
            <a:off x="4243768" y="3732016"/>
            <a:ext cx="833190" cy="330712"/>
          </a:xfrm>
          <a:custGeom>
            <a:avLst/>
            <a:gdLst/>
            <a:ahLst/>
            <a:cxnLst/>
            <a:rect l="0" t="0" r="0" b="0"/>
            <a:pathLst>
              <a:path w="833193" h="330707">
                <a:moveTo>
                  <a:pt x="77949" y="330707"/>
                </a:moveTo>
                <a:cubicBezTo>
                  <a:pt x="0" y="252759"/>
                  <a:pt x="0" y="77948"/>
                  <a:pt x="77949" y="0"/>
                </a:cubicBezTo>
                <a:lnTo>
                  <a:pt x="755243" y="0"/>
                </a:lnTo>
                <a:cubicBezTo>
                  <a:pt x="833193" y="77948"/>
                  <a:pt x="833193" y="252759"/>
                  <a:pt x="755243" y="330707"/>
                </a:cubicBezTo>
              </a:path>
            </a:pathLst>
          </a:custGeom>
          <a:solidFill>
            <a:srgbClr val="FFD100">
              <a:alpha val="39999"/>
            </a:srgbClr>
          </a:solidFill>
          <a:ln w="2066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Rectangle 1756"/>
          <p:cNvSpPr/>
          <p:nvPr/>
        </p:nvSpPr>
        <p:spPr>
          <a:xfrm>
            <a:off x="548640" y="685673"/>
            <a:ext cx="4939456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Reprezentarea adreselor IPv6</a:t>
            </a:r>
          </a:p>
        </p:txBody>
      </p:sp>
      <p:sp>
        <p:nvSpPr>
          <p:cNvPr id="1757" name="Rectangle 1757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758" name="Rectangle 1758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20</a:t>
            </a:r>
          </a:p>
        </p:txBody>
      </p:sp>
      <p:sp>
        <p:nvSpPr>
          <p:cNvPr id="1759" name="Rectangle 1759"/>
          <p:cNvSpPr/>
          <p:nvPr/>
        </p:nvSpPr>
        <p:spPr>
          <a:xfrm>
            <a:off x="548640" y="1286891"/>
            <a:ext cx="7920182" cy="45078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23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Câmpuril</a:t>
            </a:r>
            <a:r>
              <a:rPr lang="en-US" sz="2604" b="0" i="0" spc="553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succesiv</a:t>
            </a:r>
            <a:r>
              <a:rPr lang="en-US" sz="2604" b="0" i="0" spc="545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de 0 pot f</a:t>
            </a:r>
            <a:r>
              <a:rPr lang="en-US" sz="2604" b="0" i="0" spc="591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reprezentat</a:t>
            </a:r>
            <a:r>
              <a:rPr lang="en-US" sz="2604" b="0" i="0" spc="542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ca :: , dar</a:t>
            </a:r>
          </a:p>
          <a:p>
            <a:pPr marL="289559">
              <a:lnSpc>
                <a:spcPts val="2811"/>
              </a:lnSpc>
            </a:pP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numa</a:t>
            </a:r>
            <a:r>
              <a:rPr lang="en-US" sz="2606" b="0" i="0" spc="559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o singur</a:t>
            </a:r>
            <a:r>
              <a:rPr lang="en-US" sz="2606" b="0" i="0" spc="566" baseline="0" dirty="0">
                <a:solidFill>
                  <a:srgbClr val="000000"/>
                </a:solidFill>
                <a:latin typeface="Calibri"/>
              </a:rPr>
              <a:t>ă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dat</a:t>
            </a:r>
            <a:r>
              <a:rPr lang="en-US" sz="2606" b="0" i="0" spc="587" baseline="0" dirty="0">
                <a:solidFill>
                  <a:srgbClr val="000000"/>
                </a:solidFill>
                <a:latin typeface="Calibri"/>
              </a:rPr>
              <a:t>ă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într-o adresă</a:t>
            </a:r>
          </a:p>
          <a:p>
            <a:pPr marL="0">
              <a:lnSpc>
                <a:spcPts val="3407"/>
              </a:lnSpc>
            </a:pPr>
            <a:r>
              <a:rPr lang="en-US" sz="1979" b="0" i="0" spc="123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Zerouril</a:t>
            </a:r>
            <a:r>
              <a:rPr lang="en-US" sz="2604" b="0" i="0" spc="544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din câmpuril</a:t>
            </a:r>
            <a:r>
              <a:rPr lang="en-US" sz="2604" b="0" i="0" spc="568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cel</a:t>
            </a:r>
            <a:r>
              <a:rPr lang="en-US" sz="2604" b="0" i="0" spc="578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ma</a:t>
            </a:r>
            <a:r>
              <a:rPr lang="en-US" sz="2604" b="0" i="0" spc="587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semnificativ</a:t>
            </a:r>
            <a:r>
              <a:rPr lang="en-US" sz="2604" b="0" i="0" spc="542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din fiecare</a:t>
            </a:r>
          </a:p>
          <a:p>
            <a:pPr marL="289559">
              <a:lnSpc>
                <a:spcPts val="2808"/>
              </a:lnSpc>
            </a:pP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gru</a:t>
            </a:r>
            <a:r>
              <a:rPr lang="en-US" sz="2604" b="0" i="0" spc="568" baseline="0" dirty="0">
                <a:solidFill>
                  <a:srgbClr val="000000"/>
                </a:solidFill>
                <a:latin typeface="Calibri"/>
              </a:rPr>
              <a:t>p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de 16 biț</a:t>
            </a:r>
            <a:r>
              <a:rPr lang="en-US" sz="2604" b="0" i="0" spc="577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pot f</a:t>
            </a:r>
            <a:r>
              <a:rPr lang="en-US" sz="2604" b="0" i="0" spc="589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omise</a:t>
            </a:r>
          </a:p>
          <a:p>
            <a:pPr marL="0">
              <a:lnSpc>
                <a:spcPts val="3410"/>
              </a:lnSpc>
            </a:pPr>
            <a:r>
              <a:rPr lang="en-US" sz="1979" b="0" i="0" spc="123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Un grup de 4 zero-uri pot fi scrise ca unul singur</a:t>
            </a:r>
          </a:p>
          <a:p>
            <a:pPr marL="0">
              <a:lnSpc>
                <a:spcPts val="3407"/>
              </a:lnSpc>
            </a:pPr>
            <a:r>
              <a:rPr lang="en-US" sz="1979" b="0" i="0" spc="123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Exemplu:</a:t>
            </a:r>
          </a:p>
          <a:p>
            <a:pPr marL="0">
              <a:lnSpc>
                <a:spcPts val="3408"/>
              </a:lnSpc>
            </a:pP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2023:0000:34FA:0000:0000:09C1:4322:AA43</a:t>
            </a:r>
          </a:p>
          <a:p>
            <a:pPr marL="289559">
              <a:lnSpc>
                <a:spcPts val="3411"/>
              </a:lnSpc>
            </a:pPr>
            <a:r>
              <a:rPr lang="en-US" sz="2606" b="0" i="0" spc="571" baseline="0" dirty="0">
                <a:solidFill>
                  <a:srgbClr val="000000"/>
                </a:solidFill>
                <a:latin typeface="Calibri"/>
              </a:rPr>
              <a:t>→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2023:0000:34FA</a:t>
            </a:r>
            <a:r>
              <a:rPr lang="en-US" sz="2606" b="0" i="0" spc="0" baseline="0" dirty="0">
                <a:solidFill>
                  <a:srgbClr val="FF0000"/>
                </a:solidFill>
                <a:latin typeface="Calibri"/>
              </a:rPr>
              <a:t>::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09C1:4322:AA43 </a:t>
            </a:r>
            <a:r>
              <a:rPr lang="en-US" sz="2606" b="0" i="0" spc="0" baseline="0" dirty="0">
                <a:solidFill>
                  <a:srgbClr val="FF0000"/>
                </a:solidFill>
                <a:latin typeface="Calibri"/>
              </a:rPr>
              <a:t>Corect</a:t>
            </a:r>
          </a:p>
          <a:p>
            <a:pPr marL="289559">
              <a:lnSpc>
                <a:spcPts val="3407"/>
              </a:lnSpc>
            </a:pPr>
            <a:r>
              <a:rPr lang="en-US" sz="2604" b="0" i="0" spc="573" baseline="0" dirty="0">
                <a:solidFill>
                  <a:srgbClr val="000000"/>
                </a:solidFill>
                <a:latin typeface="Calibri"/>
              </a:rPr>
              <a:t>→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2023:0:34FA</a:t>
            </a:r>
            <a:r>
              <a:rPr lang="en-US" sz="2604" b="0" i="0" spc="0" baseline="0" dirty="0">
                <a:solidFill>
                  <a:srgbClr val="FF0000"/>
                </a:solidFill>
                <a:latin typeface="Calibri"/>
              </a:rPr>
              <a:t>::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9C1:4322:AA43 </a:t>
            </a:r>
            <a:r>
              <a:rPr lang="en-US" sz="2604" b="0" i="0" spc="0" baseline="0" dirty="0">
                <a:solidFill>
                  <a:srgbClr val="FF0000"/>
                </a:solidFill>
                <a:latin typeface="Calibri"/>
              </a:rPr>
              <a:t>Corect</a:t>
            </a:r>
          </a:p>
          <a:p>
            <a:pPr marL="289559">
              <a:lnSpc>
                <a:spcPts val="3408"/>
              </a:lnSpc>
            </a:pP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→ 2023</a:t>
            </a:r>
            <a:r>
              <a:rPr lang="en-US" sz="2604" b="0" i="0" spc="0" baseline="0" dirty="0">
                <a:solidFill>
                  <a:srgbClr val="FF0000"/>
                </a:solidFill>
                <a:latin typeface="Calibri"/>
              </a:rPr>
              <a:t>::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34FA:0:0:9C1:4322:AA43 </a:t>
            </a:r>
            <a:r>
              <a:rPr lang="en-US" sz="2604" b="0" i="0" spc="0" baseline="0" dirty="0">
                <a:solidFill>
                  <a:srgbClr val="FF0000"/>
                </a:solidFill>
                <a:latin typeface="Calibri"/>
              </a:rPr>
              <a:t>Corect</a:t>
            </a:r>
          </a:p>
          <a:p>
            <a:pPr marL="289559">
              <a:lnSpc>
                <a:spcPts val="3410"/>
              </a:lnSpc>
            </a:pPr>
            <a:r>
              <a:rPr lang="en-US" sz="2606" b="0" i="0" spc="571" baseline="0" dirty="0">
                <a:solidFill>
                  <a:srgbClr val="000000"/>
                </a:solidFill>
                <a:latin typeface="Calibri"/>
              </a:rPr>
              <a:t>→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2023</a:t>
            </a:r>
            <a:r>
              <a:rPr lang="en-US" sz="2606" b="0" i="0" spc="0" baseline="0" dirty="0">
                <a:solidFill>
                  <a:srgbClr val="FF0000"/>
                </a:solidFill>
                <a:latin typeface="Calibri"/>
              </a:rPr>
              <a:t>::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34FA</a:t>
            </a:r>
            <a:r>
              <a:rPr lang="en-US" sz="2606" b="0" i="0" spc="0" baseline="0" dirty="0">
                <a:solidFill>
                  <a:srgbClr val="FF0000"/>
                </a:solidFill>
                <a:latin typeface="Calibri"/>
              </a:rPr>
              <a:t>::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9C1:4322:AA43 </a:t>
            </a:r>
            <a:r>
              <a:rPr lang="en-US" sz="2606" b="0" i="0" spc="0" baseline="0" dirty="0">
                <a:solidFill>
                  <a:srgbClr val="FF0000"/>
                </a:solidFill>
                <a:latin typeface="Calibri"/>
              </a:rPr>
              <a:t>Incorect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Freeform 1760">
            <a:hlinkClick r:id="rId2"/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Freeform 1761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Freeform 176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Freeform 1763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4" name="Picture 12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765" name="Picture 176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908" y="1219200"/>
            <a:ext cx="3616452" cy="3010661"/>
          </a:xfrm>
          <a:prstGeom prst="rect">
            <a:avLst/>
          </a:prstGeom>
          <a:noFill/>
        </p:spPr>
      </p:pic>
      <p:sp>
        <p:nvSpPr>
          <p:cNvPr id="1766" name="Rectangle 1766"/>
          <p:cNvSpPr/>
          <p:nvPr/>
        </p:nvSpPr>
        <p:spPr>
          <a:xfrm>
            <a:off x="548640" y="685673"/>
            <a:ext cx="3318302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Adresă de loopback</a:t>
            </a:r>
          </a:p>
        </p:txBody>
      </p:sp>
      <p:sp>
        <p:nvSpPr>
          <p:cNvPr id="1767" name="Rectangle 1767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768" name="Rectangle 1768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21</a:t>
            </a:r>
          </a:p>
        </p:txBody>
      </p:sp>
      <p:sp>
        <p:nvSpPr>
          <p:cNvPr id="1769" name="Rectangle 1769"/>
          <p:cNvSpPr/>
          <p:nvPr/>
        </p:nvSpPr>
        <p:spPr>
          <a:xfrm>
            <a:off x="548640" y="1326516"/>
            <a:ext cx="4482579" cy="33291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Echivalentă cu 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  <a:hlinkClick r:id="rId2"/>
              </a:rPr>
              <a:t>127.0.0.1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 în IPv4</a:t>
            </a:r>
          </a:p>
          <a:p>
            <a:pPr marL="0">
              <a:lnSpc>
                <a:spcPts val="3723"/>
              </a:lnSpc>
            </a:pPr>
            <a:r>
              <a:rPr lang="en-US" sz="1982" b="0" i="0" spc="1109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Adresă folosită când un host</a:t>
            </a:r>
          </a:p>
          <a:p>
            <a:pPr marL="274320">
              <a:lnSpc>
                <a:spcPts val="3119"/>
              </a:lnSpc>
            </a:pP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comunică cu el însuși </a:t>
            </a:r>
          </a:p>
          <a:p>
            <a:pPr marL="274320">
              <a:lnSpc>
                <a:spcPts val="3260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Servicii de rețea</a:t>
            </a:r>
          </a:p>
          <a:p>
            <a:pPr marL="0">
              <a:lnSpc>
                <a:spcPts val="3725"/>
              </a:lnSpc>
            </a:pPr>
            <a:r>
              <a:rPr lang="en-US" sz="1982" b="0" i="0" spc="1109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Adresa de loopbac</a:t>
            </a:r>
            <a:r>
              <a:rPr lang="en-US" sz="2606" b="0" i="0" spc="593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IPv6 este:</a:t>
            </a:r>
          </a:p>
          <a:p>
            <a:pPr marL="274320">
              <a:lnSpc>
                <a:spcPts val="3260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0:0:0:0:0:0:0:1/128</a:t>
            </a:r>
          </a:p>
          <a:p>
            <a:pPr marL="274320">
              <a:lnSpc>
                <a:spcPts val="3251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Sau?</a:t>
            </a:r>
          </a:p>
          <a:p>
            <a:pPr marL="274320">
              <a:lnSpc>
                <a:spcPts val="3267"/>
              </a:lnSpc>
            </a:pPr>
            <a:r>
              <a:rPr lang="en-US" sz="1754" b="0" i="0" spc="1232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6" b="0" i="0" spc="0" baseline="0" dirty="0">
                <a:solidFill>
                  <a:srgbClr val="464653"/>
                </a:solidFill>
                <a:latin typeface="Calibri"/>
              </a:rPr>
              <a:t>::1/128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Freeform 177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Freeform 1771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Freeform 177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Freeform 1773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4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775" name="Picture 17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271016"/>
            <a:ext cx="115823" cy="5428488"/>
          </a:xfrm>
          <a:prstGeom prst="rect">
            <a:avLst/>
          </a:prstGeom>
          <a:noFill/>
        </p:spPr>
      </p:pic>
      <p:sp>
        <p:nvSpPr>
          <p:cNvPr id="1776" name="Freeform 1776"/>
          <p:cNvSpPr/>
          <p:nvPr/>
        </p:nvSpPr>
        <p:spPr>
          <a:xfrm>
            <a:off x="3704082" y="1284986"/>
            <a:ext cx="23495" cy="5350041"/>
          </a:xfrm>
          <a:custGeom>
            <a:avLst/>
            <a:gdLst/>
            <a:ahLst/>
            <a:cxnLst/>
            <a:rect l="0" t="0" r="0" b="0"/>
            <a:pathLst>
              <a:path w="23495" h="5350041">
                <a:moveTo>
                  <a:pt x="0" y="0"/>
                </a:moveTo>
                <a:lnTo>
                  <a:pt x="23495" y="5350041"/>
                </a:lnTo>
              </a:path>
            </a:pathLst>
          </a:custGeom>
          <a:noFill/>
          <a:ln w="12700" cap="flat" cmpd="sng">
            <a:solidFill>
              <a:srgbClr val="727CA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7" name="Picture 17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5659" y="1850137"/>
            <a:ext cx="115823" cy="4849367"/>
          </a:xfrm>
          <a:prstGeom prst="rect">
            <a:avLst/>
          </a:prstGeom>
          <a:noFill/>
        </p:spPr>
      </p:pic>
      <p:sp>
        <p:nvSpPr>
          <p:cNvPr id="1778" name="Freeform 1778"/>
          <p:cNvSpPr/>
          <p:nvPr/>
        </p:nvSpPr>
        <p:spPr>
          <a:xfrm>
            <a:off x="7231760" y="1864106"/>
            <a:ext cx="23496" cy="4770921"/>
          </a:xfrm>
          <a:custGeom>
            <a:avLst/>
            <a:gdLst/>
            <a:ahLst/>
            <a:cxnLst/>
            <a:rect l="0" t="0" r="0" b="0"/>
            <a:pathLst>
              <a:path w="23496" h="4770921">
                <a:moveTo>
                  <a:pt x="0" y="0"/>
                </a:moveTo>
                <a:lnTo>
                  <a:pt x="23496" y="4770921"/>
                </a:lnTo>
              </a:path>
            </a:pathLst>
          </a:custGeom>
          <a:noFill/>
          <a:ln w="12700" cap="flat" cmpd="sng">
            <a:solidFill>
              <a:srgbClr val="727CA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9" name="Picture 17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0047" y="1423415"/>
            <a:ext cx="115823" cy="5428488"/>
          </a:xfrm>
          <a:prstGeom prst="rect">
            <a:avLst/>
          </a:prstGeom>
          <a:noFill/>
        </p:spPr>
      </p:pic>
      <p:sp>
        <p:nvSpPr>
          <p:cNvPr id="1780" name="Freeform 1780"/>
          <p:cNvSpPr/>
          <p:nvPr/>
        </p:nvSpPr>
        <p:spPr>
          <a:xfrm>
            <a:off x="6525768" y="1437386"/>
            <a:ext cx="23495" cy="5350044"/>
          </a:xfrm>
          <a:custGeom>
            <a:avLst/>
            <a:gdLst/>
            <a:ahLst/>
            <a:cxnLst/>
            <a:rect l="0" t="0" r="0" b="0"/>
            <a:pathLst>
              <a:path w="23495" h="5350044">
                <a:moveTo>
                  <a:pt x="0" y="0"/>
                </a:moveTo>
                <a:lnTo>
                  <a:pt x="23495" y="5350044"/>
                </a:lnTo>
              </a:path>
            </a:pathLst>
          </a:custGeom>
          <a:noFill/>
          <a:ln w="12700" cap="flat" cmpd="sng">
            <a:solidFill>
              <a:srgbClr val="727CA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1" name="Picture 178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3004" y="1920239"/>
            <a:ext cx="114300" cy="4849367"/>
          </a:xfrm>
          <a:prstGeom prst="rect">
            <a:avLst/>
          </a:prstGeom>
          <a:noFill/>
        </p:spPr>
      </p:pic>
      <p:sp>
        <p:nvSpPr>
          <p:cNvPr id="1782" name="Freeform 1782"/>
          <p:cNvSpPr/>
          <p:nvPr/>
        </p:nvSpPr>
        <p:spPr>
          <a:xfrm>
            <a:off x="8078343" y="1934210"/>
            <a:ext cx="23495" cy="4770921"/>
          </a:xfrm>
          <a:custGeom>
            <a:avLst/>
            <a:gdLst/>
            <a:ahLst/>
            <a:cxnLst/>
            <a:rect l="0" t="0" r="0" b="0"/>
            <a:pathLst>
              <a:path w="23495" h="4770921">
                <a:moveTo>
                  <a:pt x="0" y="0"/>
                </a:moveTo>
                <a:lnTo>
                  <a:pt x="23495" y="4770921"/>
                </a:lnTo>
              </a:path>
            </a:pathLst>
          </a:custGeom>
          <a:noFill/>
          <a:ln w="12700" cap="flat" cmpd="sng">
            <a:solidFill>
              <a:srgbClr val="727CA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3" name="Picture 178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6988" y="1920239"/>
            <a:ext cx="115823" cy="4849367"/>
          </a:xfrm>
          <a:prstGeom prst="rect">
            <a:avLst/>
          </a:prstGeom>
          <a:noFill/>
        </p:spPr>
      </p:pic>
      <p:sp>
        <p:nvSpPr>
          <p:cNvPr id="1784" name="Freeform 1784"/>
          <p:cNvSpPr/>
          <p:nvPr/>
        </p:nvSpPr>
        <p:spPr>
          <a:xfrm>
            <a:off x="8713343" y="1934210"/>
            <a:ext cx="23495" cy="4770921"/>
          </a:xfrm>
          <a:custGeom>
            <a:avLst/>
            <a:gdLst/>
            <a:ahLst/>
            <a:cxnLst/>
            <a:rect l="0" t="0" r="0" b="0"/>
            <a:pathLst>
              <a:path w="23495" h="4770921">
                <a:moveTo>
                  <a:pt x="0" y="0"/>
                </a:moveTo>
                <a:lnTo>
                  <a:pt x="23495" y="4770921"/>
                </a:lnTo>
              </a:path>
            </a:pathLst>
          </a:custGeom>
          <a:noFill/>
          <a:ln w="12700" cap="flat" cmpd="sng">
            <a:solidFill>
              <a:srgbClr val="727CA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5" name="Picture 178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208" y="1810513"/>
            <a:ext cx="641604" cy="1339596"/>
          </a:xfrm>
          <a:prstGeom prst="rect">
            <a:avLst/>
          </a:prstGeom>
          <a:noFill/>
        </p:spPr>
      </p:pic>
      <p:pic>
        <p:nvPicPr>
          <p:cNvPr id="1786" name="Picture 178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5374" y="1812672"/>
            <a:ext cx="508386" cy="1189989"/>
          </a:xfrm>
          <a:prstGeom prst="rect">
            <a:avLst/>
          </a:prstGeom>
          <a:noFill/>
        </p:spPr>
      </p:pic>
      <p:pic>
        <p:nvPicPr>
          <p:cNvPr id="1787" name="Picture 178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847" y="1805941"/>
            <a:ext cx="2543555" cy="1344167"/>
          </a:xfrm>
          <a:prstGeom prst="rect">
            <a:avLst/>
          </a:prstGeom>
          <a:noFill/>
        </p:spPr>
      </p:pic>
      <p:pic>
        <p:nvPicPr>
          <p:cNvPr id="1788" name="Picture 178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5279" y="1807591"/>
            <a:ext cx="2393188" cy="1202588"/>
          </a:xfrm>
          <a:prstGeom prst="rect">
            <a:avLst/>
          </a:prstGeom>
          <a:noFill/>
        </p:spPr>
      </p:pic>
      <p:pic>
        <p:nvPicPr>
          <p:cNvPr id="1789" name="Picture 178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76" y="5518404"/>
            <a:ext cx="592836" cy="504444"/>
          </a:xfrm>
          <a:prstGeom prst="rect">
            <a:avLst/>
          </a:prstGeom>
          <a:noFill/>
        </p:spPr>
      </p:pic>
      <p:pic>
        <p:nvPicPr>
          <p:cNvPr id="1790" name="Picture 1790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808" y="5675377"/>
            <a:ext cx="155447" cy="155447"/>
          </a:xfrm>
          <a:prstGeom prst="rect">
            <a:avLst/>
          </a:prstGeom>
          <a:noFill/>
        </p:spPr>
      </p:pic>
      <p:sp>
        <p:nvSpPr>
          <p:cNvPr id="1791" name="Freeform 1791"/>
          <p:cNvSpPr/>
          <p:nvPr/>
        </p:nvSpPr>
        <p:spPr>
          <a:xfrm>
            <a:off x="3098" y="5423662"/>
            <a:ext cx="888289" cy="470320"/>
          </a:xfrm>
          <a:custGeom>
            <a:avLst/>
            <a:gdLst/>
            <a:ahLst/>
            <a:cxnLst/>
            <a:rect l="0" t="0" r="0" b="0"/>
            <a:pathLst>
              <a:path w="888289" h="470320">
                <a:moveTo>
                  <a:pt x="444145" y="205753"/>
                </a:moveTo>
                <a:cubicBezTo>
                  <a:pt x="534785" y="0"/>
                  <a:pt x="888289" y="205753"/>
                  <a:pt x="444145" y="470320"/>
                </a:cubicBezTo>
                <a:cubicBezTo>
                  <a:pt x="0" y="205753"/>
                  <a:pt x="353505" y="0"/>
                  <a:pt x="444145" y="205753"/>
                </a:cubicBezTo>
                <a:close/>
                <a:moveTo>
                  <a:pt x="1225487" y="1434338"/>
                </a:moveTo>
              </a:path>
            </a:pathLst>
          </a:custGeom>
          <a:solidFill>
            <a:srgbClr val="0096D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92" name="Picture 179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9979" y="5247132"/>
            <a:ext cx="2953511" cy="1363980"/>
          </a:xfrm>
          <a:prstGeom prst="rect">
            <a:avLst/>
          </a:prstGeom>
          <a:noFill/>
        </p:spPr>
      </p:pic>
      <p:pic>
        <p:nvPicPr>
          <p:cNvPr id="1793" name="Picture 1790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9011" y="5849113"/>
            <a:ext cx="155447" cy="155447"/>
          </a:xfrm>
          <a:prstGeom prst="rect">
            <a:avLst/>
          </a:prstGeom>
          <a:noFill/>
        </p:spPr>
      </p:pic>
      <p:sp>
        <p:nvSpPr>
          <p:cNvPr id="1794" name="Freeform 1794"/>
          <p:cNvSpPr/>
          <p:nvPr/>
        </p:nvSpPr>
        <p:spPr>
          <a:xfrm>
            <a:off x="3727577" y="5273295"/>
            <a:ext cx="2798191" cy="830427"/>
          </a:xfrm>
          <a:custGeom>
            <a:avLst/>
            <a:gdLst/>
            <a:ahLst/>
            <a:cxnLst/>
            <a:rect l="0" t="0" r="0" b="0"/>
            <a:pathLst>
              <a:path w="2798191" h="830427">
                <a:moveTo>
                  <a:pt x="2798191" y="300608"/>
                </a:moveTo>
                <a:lnTo>
                  <a:pt x="2495423" y="605574"/>
                </a:lnTo>
                <a:lnTo>
                  <a:pt x="2495423" y="454202"/>
                </a:lnTo>
                <a:cubicBezTo>
                  <a:pt x="1075563" y="475106"/>
                  <a:pt x="0" y="637260"/>
                  <a:pt x="0" y="830427"/>
                </a:cubicBezTo>
                <a:lnTo>
                  <a:pt x="0" y="830427"/>
                </a:lnTo>
                <a:lnTo>
                  <a:pt x="0" y="527672"/>
                </a:lnTo>
                <a:cubicBezTo>
                  <a:pt x="0" y="334505"/>
                  <a:pt x="1075563" y="172339"/>
                  <a:pt x="2495423" y="151383"/>
                </a:cubicBezTo>
                <a:lnTo>
                  <a:pt x="2495423" y="151383"/>
                </a:lnTo>
                <a:lnTo>
                  <a:pt x="2495423" y="0"/>
                </a:lnTo>
                <a:close/>
                <a:moveTo>
                  <a:pt x="-2443480" y="1584705"/>
                </a:moveTo>
              </a:path>
            </a:pathLst>
          </a:custGeom>
          <a:solidFill>
            <a:srgbClr val="0096D6">
              <a:alpha val="411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5" name="Freeform 1795"/>
          <p:cNvSpPr/>
          <p:nvPr/>
        </p:nvSpPr>
        <p:spPr>
          <a:xfrm>
            <a:off x="3727577" y="5952338"/>
            <a:ext cx="2798191" cy="529831"/>
          </a:xfrm>
          <a:custGeom>
            <a:avLst/>
            <a:gdLst/>
            <a:ahLst/>
            <a:cxnLst/>
            <a:rect l="0" t="0" r="0" b="0"/>
            <a:pathLst>
              <a:path w="2798191" h="529831">
                <a:moveTo>
                  <a:pt x="233552" y="0"/>
                </a:moveTo>
                <a:cubicBezTo>
                  <a:pt x="678688" y="137922"/>
                  <a:pt x="1685544" y="227076"/>
                  <a:pt x="2798191" y="227076"/>
                </a:cubicBezTo>
                <a:lnTo>
                  <a:pt x="2798191" y="227076"/>
                </a:lnTo>
                <a:lnTo>
                  <a:pt x="2798191" y="529831"/>
                </a:lnTo>
                <a:cubicBezTo>
                  <a:pt x="1252727" y="529831"/>
                  <a:pt x="0" y="360401"/>
                  <a:pt x="0" y="151384"/>
                </a:cubicBezTo>
                <a:cubicBezTo>
                  <a:pt x="0" y="99289"/>
                  <a:pt x="79501" y="47752"/>
                  <a:pt x="233552" y="0"/>
                </a:cubicBezTo>
                <a:close/>
                <a:moveTo>
                  <a:pt x="-2821915" y="905662"/>
                </a:moveTo>
              </a:path>
            </a:pathLst>
          </a:custGeom>
          <a:solidFill>
            <a:srgbClr val="0079AC">
              <a:alpha val="411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Freeform 1796"/>
          <p:cNvSpPr/>
          <p:nvPr/>
        </p:nvSpPr>
        <p:spPr>
          <a:xfrm>
            <a:off x="6563994" y="1626489"/>
            <a:ext cx="2513584" cy="2973832"/>
          </a:xfrm>
          <a:custGeom>
            <a:avLst/>
            <a:gdLst/>
            <a:ahLst/>
            <a:cxnLst/>
            <a:rect l="0" t="0" r="0" b="0"/>
            <a:pathLst>
              <a:path w="2513584" h="2973832">
                <a:moveTo>
                  <a:pt x="0" y="2973832"/>
                </a:moveTo>
                <a:lnTo>
                  <a:pt x="2513584" y="2973832"/>
                </a:lnTo>
                <a:lnTo>
                  <a:pt x="2513584" y="0"/>
                </a:lnTo>
                <a:lnTo>
                  <a:pt x="0" y="0"/>
                </a:lnTo>
                <a:lnTo>
                  <a:pt x="0" y="297383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97" name="Picture 1797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3994" y="1626489"/>
            <a:ext cx="2513583" cy="2973832"/>
          </a:xfrm>
          <a:prstGeom prst="rect">
            <a:avLst/>
          </a:prstGeom>
          <a:noFill/>
        </p:spPr>
      </p:pic>
      <p:pic>
        <p:nvPicPr>
          <p:cNvPr id="1798" name="Picture 1798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6490"/>
            <a:ext cx="1612900" cy="2273300"/>
          </a:xfrm>
          <a:prstGeom prst="rect">
            <a:avLst/>
          </a:prstGeom>
          <a:noFill/>
        </p:spPr>
      </p:pic>
      <p:sp>
        <p:nvSpPr>
          <p:cNvPr id="1799" name="Rectangle 1799"/>
          <p:cNvSpPr/>
          <p:nvPr/>
        </p:nvSpPr>
        <p:spPr>
          <a:xfrm>
            <a:off x="548640" y="685673"/>
            <a:ext cx="2743443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Subnetare</a:t>
            </a:r>
            <a:r>
              <a:rPr lang="en-US" sz="3204" b="1" i="0" spc="695" baseline="0" dirty="0">
                <a:solidFill>
                  <a:srgbClr val="464653"/>
                </a:solidFill>
                <a:latin typeface="Calibri,Bold"/>
              </a:rPr>
              <a:t>a</a:t>
            </a:r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IPv6</a:t>
            </a:r>
          </a:p>
        </p:txBody>
      </p:sp>
      <p:sp>
        <p:nvSpPr>
          <p:cNvPr id="1800" name="Rectangle 1800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801" name="Rectangle 1801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22</a:t>
            </a:r>
          </a:p>
        </p:txBody>
      </p:sp>
      <p:sp>
        <p:nvSpPr>
          <p:cNvPr id="1802" name="Rectangle 1802"/>
          <p:cNvSpPr/>
          <p:nvPr/>
        </p:nvSpPr>
        <p:spPr>
          <a:xfrm>
            <a:off x="91439" y="1660144"/>
            <a:ext cx="7190892" cy="2938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001001010001000000010001001010001000000010100101010101001000010100010100010111110111101011000100100000101010010100101010101011111000010010101010011100000001101001001101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111111111111111111111111111111111111111111111111111111111111111111111111111111111111111111111111111111111111111111111100000000000000000000000000000000000000000000000000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---------------------------------------------------------------------------------------------------------------------------------------------------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001001010001000000010001001010001000000010100101010101001000010100010100010111110111101011000100100000101010010100101000000000000000000000000000000000000000000000000000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001001010001000000010001001010001000000010100101010101001000010100010100010111110111101011000100100000101010010100101000000000000000000000000000000000000000000000000001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001001010001000000010001001010001000000010100101010101001000010100010100010111110111101011000100100000101010010100101111111111111111111111111111111111111111111111111110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001001010001000000010001001010001000000010100101010101001000010100010100010111110111101011000100100000101010010100101010101011111000010010101010011100000001101001001101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11111111111111111111111111111111111111111111111111111111111111111111111001001010001000000011111111111111111111111111100000000000000000000000000000000000000000000000000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---------------------------------------------------------------------------------------------------------------------------------------------------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001001010001000000010001001010001000000010100101010101001000010100010100010111110111101011000100100000101010010100101010101011111000010010101010011100000001101001001101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111111111111111111111001001010001000000010111111111111111111111111111111111111111111111111111111111111111111111111111111111111111111111111111111111110000000000000000000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---------------------------------------------------------------------------------------------------------------------------------------------------</a:t>
            </a:r>
          </a:p>
          <a:p>
            <a:pPr marL="0">
              <a:lnSpc>
                <a:spcPts val="578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001001010001000000010001001010001000000010100101010101001000010100010100010111110111101011000100100000101010010100101010101011111000010010101010011100000001101001001101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001001010001000000010100101010101001000010100010100010111110111101011000100100000101010010100101010101011111000010010101011011010100000000000000000000000000000000000000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001001010001000000010111111111111111111111111111111111111111111111111111111111111111111111111111111111111111111111111100000000000000000000000000000000000000000000000000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---------------------------------------------------------------------------------------------------------------------------------------------------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001001010001000000010001001010001000000010100101010101001000010100010100010111110111101011000100100000101010010100101000000000000000000000000000000000000000000000000000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001001010000010010100000100101000100000001010010101010100100001010001010001011111011110101100010010000010101001010010100000000000000000000000000000000000000000000000000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001001010001000000010001001010001000000010100101010101001000010100010100010111110111101011000100100000101010010100101111111111111111111111111111111111111111111111111110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001001010001000000010100101010101001000010100010100010111110111101011000100100000101010010100101010101011111000010010101010011100000001101001001101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111111111111111111111111111111111111111111111111111111111111111111111111111111111111111111111111100000000000000000000000000000000000000000000000000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---------------------------------------------------------------------------------------------------------------------------------------------------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000010010100010000000101001010001000000010100101010101001000010100010100010111110111101011000100100000101010010100101010101011111000010010101010011100000001101001001101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111111111111111111111111111111111111111111111111111111111111111111111111111111111111111111111111111111111111111111111111111111110000000000000000000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---------------------------------------------------------------------------------------------------------------------------------------------------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001001001010001000000010001010001000000010100101010101001000010100010100010111110111101011000100100000101010010100101010101011111000010010101010011100000001101001001101</a:t>
            </a:r>
          </a:p>
          <a:p>
            <a:pPr marL="0">
              <a:lnSpc>
                <a:spcPts val="1151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001000100101000100000001001010001000000010100101010101001000010100010100010111110111101011000100100000101010010100101010101011111000010010101010011100000001101001001101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111111111111111111111111111111111111111111111111111111111111111111111111111111111111111111111111100000000000000000000000000000000000000000000000000</a:t>
            </a:r>
          </a:p>
          <a:p>
            <a:pPr marL="0">
              <a:lnSpc>
                <a:spcPts val="577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---------------------------------------------------------------------------------------------------------------------------------------------------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001000100101000100000001001010001000000010100101010101001000010100010100010111110111101011000100100000101010010100101000000000000000000000000000000000000000000000000000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001001010001000000010100100100101000100000001001010101001000010100010100010111110111101011000100100000101010010100101000000000000000000000000000000000000000000000000001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001001010001000000010100100100101000100000001001010101001000010100010100010111110111101011000100100000101010010100101111111111111111111111111111111111111111111111111110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001001010001000000010100100100101000100000001001010101001000010100010100010111110111101011000100100000101010010100101010101011111000010010101010011100000001101001001101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111111111111111111111111111111111111111111111111111111111111111111111111111111111111111111111111100000000000000000000000000000000000000000000000000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---------------------------------------------------------------------------------------------------------------------------------------------------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001001010001000000010100100100101000100000001001010101001000010100010100010111110111101011000100100000101010010100101010101011111000010010101010011100000001101001001101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111111111111111111111111111111111111111111111111111111111111111111111111111111111111111111111111111111111111111111111111111111110000000000000000000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---------------------------------------------------------------------------------------------------------------------------------------------------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001001010001000000010100100100101000100000001001010101001000010100010100010111110111101011000100100000101010010100101010101011111000010010101010011100000001101001001101</a:t>
            </a:r>
          </a:p>
        </p:txBody>
      </p:sp>
      <p:sp>
        <p:nvSpPr>
          <p:cNvPr id="1803" name="Rectangle 1803"/>
          <p:cNvSpPr/>
          <p:nvPr/>
        </p:nvSpPr>
        <p:spPr>
          <a:xfrm>
            <a:off x="91439" y="4733163"/>
            <a:ext cx="7190892" cy="9630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001001010001000000010100100100101000100000001001010101001000010100010100010111110111101011000100100000101010010100101010101011111000010010101010011100000001101001001101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111111111111111111111111111111111111111111111111111111111111111111111111111111111111111111111111100000000000000000000000000000000000000000000000000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---------------------------------------------------------------------------------------------------------------------------------------------------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001001010001000000010001001010001000000010100101010101001000010100010100010111110111101011000100100000101010010100101000000000000000000000000000000000000000000000000000</a:t>
            </a:r>
          </a:p>
          <a:p>
            <a:pPr marL="0">
              <a:lnSpc>
                <a:spcPts val="577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001001010001000000010001001010001000000010100101010101001000010100010100010111110111101011000100100000101010010100101000000000000000000000000000000000000000000000000001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001001010001000000010001001010001000000010100101010101001000010100010100010111110111101011000100100000101010010100101111111111111111111111111111111111111111111111111110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001001010001000000010001001010001000000010100101010101001000010100010100010111110111101011000100100000101010010100101010101011111000010010101010011100000001101001001101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111111111111111111111111111111111111111111111111111111111111111111111111111111111111111111111111100000000000000000000000000000000000000000000000000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---------------------------------------------------------------------------------------------------------------------------------------------------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001001010001000000010001001010001000000010100101010101001000010100010100010111110111101011000100100000101010010100101010101011111000010010101010011100000001101001001101</a:t>
            </a:r>
          </a:p>
          <a:p>
            <a:pPr marL="0">
              <a:lnSpc>
                <a:spcPts val="575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111111111111111111111111111111111111111111111111111111111111111111111111111111111111111111111111111111111111111111111111111111110000000000000000000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001001010001000000010---------------------------------------------------------------------------------------------------------------------------------------------------</a:t>
            </a:r>
          </a:p>
          <a:p>
            <a:pPr marL="0">
              <a:lnSpc>
                <a:spcPts val="576"/>
              </a:lnSpc>
            </a:pPr>
            <a:r>
              <a:rPr lang="en-US" sz="600" b="1" i="0" spc="0" baseline="0" dirty="0">
                <a:solidFill>
                  <a:srgbClr val="000000"/>
                </a:solidFill>
                <a:latin typeface="Arial"/>
              </a:rPr>
              <a:t>001001010001000000010100101010101001000010100010100010111110111101011000100100000101010010100101010101011111000010010101010011100000001101001001101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12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30" name="Picture 13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6642" y="1797305"/>
            <a:ext cx="3237357" cy="4359655"/>
          </a:xfrm>
          <a:prstGeom prst="rect">
            <a:avLst/>
          </a:prstGeom>
          <a:noFill/>
        </p:spPr>
      </p:pic>
      <p:sp>
        <p:nvSpPr>
          <p:cNvPr id="131" name="Rectangle 131"/>
          <p:cNvSpPr/>
          <p:nvPr/>
        </p:nvSpPr>
        <p:spPr>
          <a:xfrm>
            <a:off x="548640" y="627889"/>
            <a:ext cx="1435608" cy="4572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1" i="0" spc="0" baseline="0" dirty="0">
                <a:solidFill>
                  <a:srgbClr val="464653"/>
                </a:solidFill>
                <a:latin typeface="Calibri,Bold"/>
              </a:rPr>
              <a:t>Cuprins</a:t>
            </a:r>
          </a:p>
        </p:txBody>
      </p:sp>
      <p:sp>
        <p:nvSpPr>
          <p:cNvPr id="132" name="Rectangle 132"/>
          <p:cNvSpPr/>
          <p:nvPr/>
        </p:nvSpPr>
        <p:spPr>
          <a:xfrm>
            <a:off x="3440303" y="6414387"/>
            <a:ext cx="3810635" cy="4124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</a:t>
            </a:r>
            <a:r>
              <a:rPr lang="en-US" sz="1403" b="0" i="0" spc="340" baseline="0" dirty="0">
                <a:solidFill>
                  <a:srgbClr val="464653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Politehnic</a:t>
            </a:r>
            <a:r>
              <a:rPr lang="en-US" sz="1403" b="0" i="0" spc="362" baseline="0" dirty="0">
                <a:solidFill>
                  <a:srgbClr val="464653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Bucureşt</a:t>
            </a:r>
            <a:r>
              <a:rPr lang="en-US" sz="1403" b="0" i="0" spc="343" baseline="0" dirty="0">
                <a:solidFill>
                  <a:srgbClr val="464653"/>
                </a:solidFill>
                <a:latin typeface="Arial"/>
              </a:rPr>
              <a:t>i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</a:t>
            </a:r>
          </a:p>
          <a:p>
            <a:pPr marL="3097403">
              <a:lnSpc>
                <a:spcPts val="1682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34" name="Rectangle 134"/>
          <p:cNvSpPr/>
          <p:nvPr/>
        </p:nvSpPr>
        <p:spPr>
          <a:xfrm>
            <a:off x="7943977" y="6411339"/>
            <a:ext cx="9913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3</a:t>
            </a:r>
          </a:p>
        </p:txBody>
      </p:sp>
      <p:sp>
        <p:nvSpPr>
          <p:cNvPr id="135" name="Rectangle 135"/>
          <p:cNvSpPr/>
          <p:nvPr/>
        </p:nvSpPr>
        <p:spPr>
          <a:xfrm>
            <a:off x="548640" y="1964589"/>
            <a:ext cx="4689732" cy="26282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De ce IPv6?</a:t>
            </a:r>
          </a:p>
          <a:p>
            <a:pPr marL="0">
              <a:lnSpc>
                <a:spcPts val="4525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Antetul și adresarea IPv6</a:t>
            </a:r>
          </a:p>
          <a:p>
            <a:pPr marL="0">
              <a:lnSpc>
                <a:spcPts val="4511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Neighbo</a:t>
            </a:r>
            <a:r>
              <a:rPr lang="en-US" sz="2604" b="0" i="0" spc="562" baseline="0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discover</a:t>
            </a:r>
            <a:r>
              <a:rPr lang="en-US" sz="2604" b="0" i="0" spc="565" baseline="0" dirty="0">
                <a:solidFill>
                  <a:srgbClr val="000000"/>
                </a:solidFill>
                <a:latin typeface="Calibri"/>
              </a:rPr>
              <a:t>y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protocol</a:t>
            </a:r>
          </a:p>
          <a:p>
            <a:pPr marL="0">
              <a:lnSpc>
                <a:spcPts val="4526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Configurații de bază IPv6 și RIPng</a:t>
            </a:r>
          </a:p>
          <a:p>
            <a:pPr marL="0">
              <a:lnSpc>
                <a:spcPts val="4524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Metode de tranziție IPv4-IPv6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Freeform 180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Freeform 1805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Freeform 1806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Freeform 1807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8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809" name="Rectangle 1809"/>
          <p:cNvSpPr/>
          <p:nvPr/>
        </p:nvSpPr>
        <p:spPr>
          <a:xfrm>
            <a:off x="548640" y="685673"/>
            <a:ext cx="3738315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Deci.. subnetar</a:t>
            </a:r>
            <a:r>
              <a:rPr lang="en-US" sz="3204" b="1" i="0" spc="707" baseline="0" dirty="0">
                <a:solidFill>
                  <a:srgbClr val="464653"/>
                </a:solidFill>
                <a:latin typeface="Calibri,Bold"/>
              </a:rPr>
              <a:t>e</a:t>
            </a:r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IPv6?</a:t>
            </a:r>
          </a:p>
        </p:txBody>
      </p:sp>
      <p:sp>
        <p:nvSpPr>
          <p:cNvPr id="1810" name="Rectangle 1810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811" name="Rectangle 1811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23</a:t>
            </a:r>
          </a:p>
        </p:txBody>
      </p:sp>
      <p:sp>
        <p:nvSpPr>
          <p:cNvPr id="1812" name="Rectangle 1812"/>
          <p:cNvSpPr/>
          <p:nvPr/>
        </p:nvSpPr>
        <p:spPr>
          <a:xfrm>
            <a:off x="548640" y="1326516"/>
            <a:ext cx="7935749" cy="44449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Pentru că spațiul de adrese e foarte mare, se alege o </a:t>
            </a:r>
          </a:p>
          <a:p>
            <a:pPr marL="274320">
              <a:lnSpc>
                <a:spcPts val="3123"/>
              </a:lnSpc>
            </a:pP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convenție recomandată</a:t>
            </a:r>
          </a:p>
          <a:p>
            <a:pPr marL="274320">
              <a:lnSpc>
                <a:spcPts val="3260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Se va face subnetar</a:t>
            </a:r>
            <a:r>
              <a:rPr lang="en-US" sz="2304" b="0" i="0" spc="537" baseline="0" dirty="0">
                <a:solidFill>
                  <a:srgbClr val="464653"/>
                </a:solidFill>
                <a:latin typeface="Calibri"/>
              </a:rPr>
              <a:t>e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între bitul 48 și bitul 64</a:t>
            </a:r>
          </a:p>
          <a:p>
            <a:pPr marL="274320">
              <a:lnSpc>
                <a:spcPts val="3263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Ultimii 64 de biți sunt folosiți pentru Host</a:t>
            </a:r>
          </a:p>
          <a:p>
            <a:pPr marL="0">
              <a:lnSpc>
                <a:spcPts val="3713"/>
              </a:lnSpc>
            </a:pPr>
            <a:r>
              <a:rPr lang="en-US" sz="1982" b="0" i="0" spc="1109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606" b="0" i="0" spc="563" baseline="0" dirty="0">
                <a:solidFill>
                  <a:srgbClr val="000000"/>
                </a:solidFill>
                <a:latin typeface="Calibri"/>
              </a:rPr>
              <a:t>f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yo</a:t>
            </a:r>
            <a:r>
              <a:rPr lang="en-US" sz="2606" b="0" i="0" spc="582" baseline="0" dirty="0">
                <a:solidFill>
                  <a:srgbClr val="000000"/>
                </a:solidFill>
                <a:latin typeface="Calibri"/>
              </a:rPr>
              <a:t>u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don’</a:t>
            </a:r>
            <a:r>
              <a:rPr lang="en-US" sz="2606" b="0" i="0" spc="591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hav</a:t>
            </a:r>
            <a:r>
              <a:rPr lang="en-US" sz="2606" b="0" i="0" spc="577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a life</a:t>
            </a:r>
          </a:p>
          <a:p>
            <a:pPr marL="274320">
              <a:lnSpc>
                <a:spcPts val="3260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Se pot subnet</a:t>
            </a:r>
            <a:r>
              <a:rPr lang="en-US" sz="2304" b="0" i="0" spc="517" baseline="0" dirty="0">
                <a:solidFill>
                  <a:srgbClr val="464653"/>
                </a:solidFill>
                <a:latin typeface="Calibri"/>
              </a:rPr>
              <a:t>a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fără probleme și cei 64 de biți din Interface-ID</a:t>
            </a:r>
          </a:p>
          <a:p>
            <a:pPr marL="548944">
              <a:lnSpc>
                <a:spcPts val="2760"/>
              </a:lnSpc>
            </a:pP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pentru a se obține măști mai lungi </a:t>
            </a:r>
          </a:p>
          <a:p>
            <a:pPr marL="0">
              <a:lnSpc>
                <a:spcPts val="3726"/>
              </a:lnSpc>
            </a:pPr>
            <a:r>
              <a:rPr lang="en-US" sz="1982" b="0" i="0" spc="1109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Totuși, există vreun motiv pentru a avea măști mai lungi?</a:t>
            </a:r>
          </a:p>
          <a:p>
            <a:pPr marL="274320">
              <a:lnSpc>
                <a:spcPts val="3260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Addres</a:t>
            </a:r>
            <a:r>
              <a:rPr lang="en-US" sz="2304" b="0" i="0" spc="505" baseline="0" dirty="0">
                <a:solidFill>
                  <a:srgbClr val="464653"/>
                </a:solidFill>
                <a:latin typeface="Calibri"/>
              </a:rPr>
              <a:t>s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swee</a:t>
            </a:r>
            <a:r>
              <a:rPr lang="en-US" sz="2304" b="0" i="0" spc="545" baseline="0" dirty="0">
                <a:solidFill>
                  <a:srgbClr val="464653"/>
                </a:solidFill>
                <a:latin typeface="Calibri"/>
              </a:rPr>
              <a:t>p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care duce la un Do</a:t>
            </a:r>
            <a:r>
              <a:rPr lang="en-US" sz="2304" b="0" i="0" spc="525" baseline="0" dirty="0">
                <a:solidFill>
                  <a:srgbClr val="464653"/>
                </a:solidFill>
                <a:latin typeface="Calibri"/>
              </a:rPr>
              <a:t>S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pentru că ruteru</a:t>
            </a:r>
            <a:r>
              <a:rPr lang="en-US" sz="2304" b="0" i="0" spc="519" baseline="0" dirty="0">
                <a:solidFill>
                  <a:srgbClr val="464653"/>
                </a:solidFill>
                <a:latin typeface="Calibri"/>
              </a:rPr>
              <a:t>l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încearcă </a:t>
            </a:r>
          </a:p>
          <a:p>
            <a:pPr marL="548944">
              <a:lnSpc>
                <a:spcPts val="2760"/>
              </a:lnSpc>
            </a:pP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să translateze adrese MAC pentru un /64</a:t>
            </a:r>
          </a:p>
          <a:p>
            <a:pPr marL="274320">
              <a:lnSpc>
                <a:spcPts val="3266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6" b="0" i="0" spc="0" baseline="0" dirty="0">
                <a:solidFill>
                  <a:srgbClr val="464653"/>
                </a:solidFill>
                <a:latin typeface="Calibri"/>
              </a:rPr>
              <a:t>Recomandarea utilizării /126 pentru legături point-to-point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Freeform 18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Freeform 1814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Freeform 1815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Freeform 1816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17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818" name="Freeform 1818"/>
          <p:cNvSpPr/>
          <p:nvPr/>
        </p:nvSpPr>
        <p:spPr>
          <a:xfrm>
            <a:off x="5722239" y="4221099"/>
            <a:ext cx="337312" cy="576072"/>
          </a:xfrm>
          <a:custGeom>
            <a:avLst/>
            <a:gdLst/>
            <a:ahLst/>
            <a:cxnLst/>
            <a:rect l="0" t="0" r="0" b="0"/>
            <a:pathLst>
              <a:path w="337312" h="576072">
                <a:moveTo>
                  <a:pt x="0" y="407416"/>
                </a:moveTo>
                <a:lnTo>
                  <a:pt x="84327" y="407416"/>
                </a:lnTo>
                <a:lnTo>
                  <a:pt x="84327" y="0"/>
                </a:lnTo>
                <a:lnTo>
                  <a:pt x="252983" y="0"/>
                </a:lnTo>
                <a:lnTo>
                  <a:pt x="252983" y="407416"/>
                </a:lnTo>
                <a:lnTo>
                  <a:pt x="337312" y="407416"/>
                </a:lnTo>
                <a:lnTo>
                  <a:pt x="168656" y="576072"/>
                </a:lnTo>
                <a:close/>
                <a:moveTo>
                  <a:pt x="-3492754" y="2636901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Freeform 1819"/>
          <p:cNvSpPr/>
          <p:nvPr/>
        </p:nvSpPr>
        <p:spPr>
          <a:xfrm>
            <a:off x="5722239" y="4221099"/>
            <a:ext cx="337312" cy="576072"/>
          </a:xfrm>
          <a:custGeom>
            <a:avLst/>
            <a:gdLst/>
            <a:ahLst/>
            <a:cxnLst/>
            <a:rect l="0" t="0" r="0" b="0"/>
            <a:pathLst>
              <a:path w="337312" h="576072">
                <a:moveTo>
                  <a:pt x="0" y="407416"/>
                </a:moveTo>
                <a:lnTo>
                  <a:pt x="84327" y="407416"/>
                </a:lnTo>
                <a:lnTo>
                  <a:pt x="84327" y="0"/>
                </a:lnTo>
                <a:lnTo>
                  <a:pt x="252983" y="0"/>
                </a:lnTo>
                <a:lnTo>
                  <a:pt x="252983" y="407416"/>
                </a:lnTo>
                <a:lnTo>
                  <a:pt x="337312" y="407416"/>
                </a:lnTo>
                <a:lnTo>
                  <a:pt x="168656" y="576072"/>
                </a:lnTo>
                <a:close/>
                <a:moveTo>
                  <a:pt x="-3492754" y="2636901"/>
                </a:move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Freeform 1820"/>
          <p:cNvSpPr/>
          <p:nvPr/>
        </p:nvSpPr>
        <p:spPr>
          <a:xfrm>
            <a:off x="4494403" y="3501010"/>
            <a:ext cx="337312" cy="317626"/>
          </a:xfrm>
          <a:custGeom>
            <a:avLst/>
            <a:gdLst/>
            <a:ahLst/>
            <a:cxnLst/>
            <a:rect l="0" t="0" r="0" b="0"/>
            <a:pathLst>
              <a:path w="337312" h="317626">
                <a:moveTo>
                  <a:pt x="0" y="158749"/>
                </a:moveTo>
                <a:lnTo>
                  <a:pt x="84327" y="158749"/>
                </a:lnTo>
                <a:lnTo>
                  <a:pt x="84327" y="0"/>
                </a:lnTo>
                <a:lnTo>
                  <a:pt x="252983" y="0"/>
                </a:lnTo>
                <a:lnTo>
                  <a:pt x="252983" y="158749"/>
                </a:lnTo>
                <a:lnTo>
                  <a:pt x="337312" y="158749"/>
                </a:lnTo>
                <a:lnTo>
                  <a:pt x="168656" y="317626"/>
                </a:lnTo>
                <a:close/>
                <a:moveTo>
                  <a:pt x="-1296162" y="3356990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Freeform 1821"/>
          <p:cNvSpPr/>
          <p:nvPr/>
        </p:nvSpPr>
        <p:spPr>
          <a:xfrm>
            <a:off x="4494403" y="3501010"/>
            <a:ext cx="337312" cy="317626"/>
          </a:xfrm>
          <a:custGeom>
            <a:avLst/>
            <a:gdLst/>
            <a:ahLst/>
            <a:cxnLst/>
            <a:rect l="0" t="0" r="0" b="0"/>
            <a:pathLst>
              <a:path w="337312" h="317626">
                <a:moveTo>
                  <a:pt x="0" y="158749"/>
                </a:moveTo>
                <a:lnTo>
                  <a:pt x="84327" y="158749"/>
                </a:lnTo>
                <a:lnTo>
                  <a:pt x="84327" y="0"/>
                </a:lnTo>
                <a:lnTo>
                  <a:pt x="252983" y="0"/>
                </a:lnTo>
                <a:lnTo>
                  <a:pt x="252983" y="158749"/>
                </a:lnTo>
                <a:lnTo>
                  <a:pt x="337312" y="158749"/>
                </a:lnTo>
                <a:lnTo>
                  <a:pt x="168656" y="317626"/>
                </a:lnTo>
                <a:close/>
                <a:moveTo>
                  <a:pt x="-1296162" y="3356990"/>
                </a:move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Freeform 1822"/>
          <p:cNvSpPr/>
          <p:nvPr/>
        </p:nvSpPr>
        <p:spPr>
          <a:xfrm>
            <a:off x="6787133" y="3501010"/>
            <a:ext cx="337185" cy="317626"/>
          </a:xfrm>
          <a:custGeom>
            <a:avLst/>
            <a:gdLst/>
            <a:ahLst/>
            <a:cxnLst/>
            <a:rect l="0" t="0" r="0" b="0"/>
            <a:pathLst>
              <a:path w="337185" h="317626">
                <a:moveTo>
                  <a:pt x="0" y="158749"/>
                </a:moveTo>
                <a:lnTo>
                  <a:pt x="84201" y="158749"/>
                </a:lnTo>
                <a:lnTo>
                  <a:pt x="84201" y="0"/>
                </a:lnTo>
                <a:lnTo>
                  <a:pt x="252858" y="0"/>
                </a:lnTo>
                <a:lnTo>
                  <a:pt x="252858" y="158749"/>
                </a:lnTo>
                <a:lnTo>
                  <a:pt x="337185" y="158749"/>
                </a:lnTo>
                <a:lnTo>
                  <a:pt x="168530" y="317626"/>
                </a:lnTo>
                <a:close/>
                <a:moveTo>
                  <a:pt x="-3588892" y="3356990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Freeform 1823"/>
          <p:cNvSpPr/>
          <p:nvPr/>
        </p:nvSpPr>
        <p:spPr>
          <a:xfrm>
            <a:off x="6787133" y="3501010"/>
            <a:ext cx="337185" cy="317626"/>
          </a:xfrm>
          <a:custGeom>
            <a:avLst/>
            <a:gdLst/>
            <a:ahLst/>
            <a:cxnLst/>
            <a:rect l="0" t="0" r="0" b="0"/>
            <a:pathLst>
              <a:path w="337185" h="317626">
                <a:moveTo>
                  <a:pt x="0" y="158749"/>
                </a:moveTo>
                <a:lnTo>
                  <a:pt x="84201" y="158749"/>
                </a:lnTo>
                <a:lnTo>
                  <a:pt x="84201" y="0"/>
                </a:lnTo>
                <a:lnTo>
                  <a:pt x="252858" y="0"/>
                </a:lnTo>
                <a:lnTo>
                  <a:pt x="252858" y="158749"/>
                </a:lnTo>
                <a:lnTo>
                  <a:pt x="337185" y="158749"/>
                </a:lnTo>
                <a:lnTo>
                  <a:pt x="168530" y="317626"/>
                </a:lnTo>
                <a:close/>
                <a:moveTo>
                  <a:pt x="-3588892" y="3356990"/>
                </a:move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Freeform 1824"/>
          <p:cNvSpPr/>
          <p:nvPr/>
        </p:nvSpPr>
        <p:spPr>
          <a:xfrm>
            <a:off x="1708911" y="5270754"/>
            <a:ext cx="337312" cy="534505"/>
          </a:xfrm>
          <a:custGeom>
            <a:avLst/>
            <a:gdLst/>
            <a:ahLst/>
            <a:cxnLst/>
            <a:rect l="0" t="0" r="0" b="0"/>
            <a:pathLst>
              <a:path w="337312" h="534505">
                <a:moveTo>
                  <a:pt x="0" y="365862"/>
                </a:moveTo>
                <a:lnTo>
                  <a:pt x="84328" y="365862"/>
                </a:lnTo>
                <a:lnTo>
                  <a:pt x="84328" y="0"/>
                </a:lnTo>
                <a:lnTo>
                  <a:pt x="252984" y="0"/>
                </a:lnTo>
                <a:lnTo>
                  <a:pt x="252984" y="365862"/>
                </a:lnTo>
                <a:lnTo>
                  <a:pt x="337312" y="365862"/>
                </a:lnTo>
                <a:lnTo>
                  <a:pt x="168656" y="534505"/>
                </a:lnTo>
                <a:close/>
                <a:moveTo>
                  <a:pt x="-487527" y="1587246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Freeform 1825"/>
          <p:cNvSpPr/>
          <p:nvPr/>
        </p:nvSpPr>
        <p:spPr>
          <a:xfrm>
            <a:off x="1708911" y="5270754"/>
            <a:ext cx="337312" cy="534505"/>
          </a:xfrm>
          <a:custGeom>
            <a:avLst/>
            <a:gdLst/>
            <a:ahLst/>
            <a:cxnLst/>
            <a:rect l="0" t="0" r="0" b="0"/>
            <a:pathLst>
              <a:path w="337312" h="534505">
                <a:moveTo>
                  <a:pt x="0" y="365862"/>
                </a:moveTo>
                <a:lnTo>
                  <a:pt x="84328" y="365862"/>
                </a:lnTo>
                <a:lnTo>
                  <a:pt x="84328" y="0"/>
                </a:lnTo>
                <a:lnTo>
                  <a:pt x="252984" y="0"/>
                </a:lnTo>
                <a:lnTo>
                  <a:pt x="252984" y="365862"/>
                </a:lnTo>
                <a:lnTo>
                  <a:pt x="337312" y="365862"/>
                </a:lnTo>
                <a:lnTo>
                  <a:pt x="168656" y="534505"/>
                </a:lnTo>
                <a:close/>
                <a:moveTo>
                  <a:pt x="-487527" y="1587246"/>
                </a:move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Freeform 1826"/>
          <p:cNvSpPr/>
          <p:nvPr/>
        </p:nvSpPr>
        <p:spPr>
          <a:xfrm>
            <a:off x="5722239" y="5270754"/>
            <a:ext cx="337312" cy="534505"/>
          </a:xfrm>
          <a:custGeom>
            <a:avLst/>
            <a:gdLst/>
            <a:ahLst/>
            <a:cxnLst/>
            <a:rect l="0" t="0" r="0" b="0"/>
            <a:pathLst>
              <a:path w="337312" h="534505">
                <a:moveTo>
                  <a:pt x="0" y="365862"/>
                </a:moveTo>
                <a:lnTo>
                  <a:pt x="84327" y="365862"/>
                </a:lnTo>
                <a:lnTo>
                  <a:pt x="84327" y="0"/>
                </a:lnTo>
                <a:lnTo>
                  <a:pt x="252983" y="0"/>
                </a:lnTo>
                <a:lnTo>
                  <a:pt x="252983" y="365862"/>
                </a:lnTo>
                <a:lnTo>
                  <a:pt x="337312" y="365862"/>
                </a:lnTo>
                <a:lnTo>
                  <a:pt x="168656" y="534505"/>
                </a:lnTo>
                <a:close/>
                <a:moveTo>
                  <a:pt x="-4500855" y="1587246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Freeform 1827"/>
          <p:cNvSpPr/>
          <p:nvPr/>
        </p:nvSpPr>
        <p:spPr>
          <a:xfrm>
            <a:off x="5722239" y="5270754"/>
            <a:ext cx="337312" cy="534505"/>
          </a:xfrm>
          <a:custGeom>
            <a:avLst/>
            <a:gdLst/>
            <a:ahLst/>
            <a:cxnLst/>
            <a:rect l="0" t="0" r="0" b="0"/>
            <a:pathLst>
              <a:path w="337312" h="534505">
                <a:moveTo>
                  <a:pt x="0" y="365862"/>
                </a:moveTo>
                <a:lnTo>
                  <a:pt x="84327" y="365862"/>
                </a:lnTo>
                <a:lnTo>
                  <a:pt x="84327" y="0"/>
                </a:lnTo>
                <a:lnTo>
                  <a:pt x="252983" y="0"/>
                </a:lnTo>
                <a:lnTo>
                  <a:pt x="252983" y="365862"/>
                </a:lnTo>
                <a:lnTo>
                  <a:pt x="337312" y="365862"/>
                </a:lnTo>
                <a:lnTo>
                  <a:pt x="168656" y="534505"/>
                </a:lnTo>
                <a:close/>
                <a:moveTo>
                  <a:pt x="-4500855" y="1587246"/>
                </a:move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Freeform 1828"/>
          <p:cNvSpPr/>
          <p:nvPr/>
        </p:nvSpPr>
        <p:spPr>
          <a:xfrm>
            <a:off x="4269779" y="5896356"/>
            <a:ext cx="2878609" cy="304800"/>
          </a:xfrm>
          <a:custGeom>
            <a:avLst/>
            <a:gdLst/>
            <a:ahLst/>
            <a:cxnLst/>
            <a:rect l="0" t="0" r="0" b="0"/>
            <a:pathLst>
              <a:path w="2878610" h="304800">
                <a:moveTo>
                  <a:pt x="71842" y="304800"/>
                </a:moveTo>
                <a:cubicBezTo>
                  <a:pt x="0" y="232958"/>
                  <a:pt x="0" y="71843"/>
                  <a:pt x="71842" y="0"/>
                </a:cubicBezTo>
                <a:lnTo>
                  <a:pt x="2806767" y="0"/>
                </a:lnTo>
                <a:cubicBezTo>
                  <a:pt x="2878610" y="71843"/>
                  <a:pt x="2878610" y="232958"/>
                  <a:pt x="2806767" y="304800"/>
                </a:cubicBezTo>
              </a:path>
            </a:pathLst>
          </a:custGeom>
          <a:solidFill>
            <a:srgbClr val="FFD100">
              <a:alpha val="39999"/>
            </a:srgbClr>
          </a:solidFill>
          <a:ln w="1904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Rectangle 1829"/>
          <p:cNvSpPr/>
          <p:nvPr/>
        </p:nvSpPr>
        <p:spPr>
          <a:xfrm>
            <a:off x="548640" y="685673"/>
            <a:ext cx="2889177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Procedeul EUI-64</a:t>
            </a:r>
          </a:p>
        </p:txBody>
      </p:sp>
      <p:sp>
        <p:nvSpPr>
          <p:cNvPr id="1830" name="Rectangle 1830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831" name="Rectangle 1831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24</a:t>
            </a:r>
          </a:p>
        </p:txBody>
      </p:sp>
      <p:sp>
        <p:nvSpPr>
          <p:cNvPr id="1832" name="Rectangle 1832"/>
          <p:cNvSpPr/>
          <p:nvPr/>
        </p:nvSpPr>
        <p:spPr>
          <a:xfrm>
            <a:off x="548640" y="1326516"/>
            <a:ext cx="7944430" cy="11997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Standardul IPv6 conține o metodă automată prin care un </a:t>
            </a:r>
          </a:p>
          <a:p>
            <a:pPr marL="274320">
              <a:lnSpc>
                <a:spcPts val="3123"/>
              </a:lnSpc>
            </a:pP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hos</a:t>
            </a:r>
            <a:r>
              <a:rPr lang="en-US" sz="2606" b="0" i="0" spc="568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își poate determina, unic în rețea, Interface-ID-ul</a:t>
            </a:r>
          </a:p>
          <a:p>
            <a:pPr marL="0">
              <a:lnSpc>
                <a:spcPts val="3719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Se folosește adresa MAC</a:t>
            </a:r>
          </a:p>
        </p:txBody>
      </p:sp>
      <p:sp>
        <p:nvSpPr>
          <p:cNvPr id="1833" name="Rectangle 1833"/>
          <p:cNvSpPr/>
          <p:nvPr/>
        </p:nvSpPr>
        <p:spPr>
          <a:xfrm>
            <a:off x="4415282" y="3159253"/>
            <a:ext cx="4430624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29409" algn="l"/>
              </a:tabLst>
            </a:pPr>
            <a:r>
              <a:rPr lang="en-US" sz="2400" b="1" i="0" spc="0" baseline="0" dirty="0">
                <a:solidFill>
                  <a:srgbClr val="D2DA7A"/>
                </a:solidFill>
                <a:latin typeface="Calibri,Bold"/>
              </a:rPr>
              <a:t>ff.fe	</a:t>
            </a:r>
            <a:r>
              <a:rPr lang="en-US" sz="2400" b="1" i="0" spc="0" baseline="0" dirty="0">
                <a:solidFill>
                  <a:srgbClr val="9FB8CD"/>
                </a:solidFill>
                <a:latin typeface="Calibri,Bold"/>
              </a:rPr>
              <a:t>00.d0.5</a:t>
            </a:r>
            <a:r>
              <a:rPr lang="en-US" sz="2400" b="1" i="0" spc="136" baseline="0" dirty="0">
                <a:solidFill>
                  <a:srgbClr val="9FB8CD"/>
                </a:solidFill>
                <a:latin typeface="Calibri,Bold"/>
              </a:rPr>
              <a:t>8</a:t>
            </a:r>
            <a:r>
              <a:rPr lang="en-US" sz="2400" b="1" i="0" spc="197" baseline="0" dirty="0">
                <a:solidFill>
                  <a:srgbClr val="000000"/>
                </a:solidFill>
                <a:latin typeface="Calibri,Bold"/>
              </a:rPr>
              <a:t>.</a:t>
            </a:r>
            <a:r>
              <a:rPr lang="en-US" sz="2400" b="1" i="0" spc="0" baseline="0" dirty="0">
                <a:solidFill>
                  <a:srgbClr val="B88472"/>
                </a:solidFill>
                <a:latin typeface="Calibri,Bold"/>
              </a:rPr>
              <a:t>a9.19.01</a:t>
            </a:r>
          </a:p>
        </p:txBody>
      </p:sp>
      <p:sp>
        <p:nvSpPr>
          <p:cNvPr id="1834" name="Rectangle 1834"/>
          <p:cNvSpPr/>
          <p:nvPr/>
        </p:nvSpPr>
        <p:spPr>
          <a:xfrm>
            <a:off x="505053" y="4887875"/>
            <a:ext cx="2746259" cy="3051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1" i="0" spc="0" baseline="0" dirty="0">
                <a:solidFill>
                  <a:srgbClr val="8E736A"/>
                </a:solidFill>
                <a:latin typeface="Calibri,Bold"/>
              </a:rPr>
              <a:t>2001</a:t>
            </a:r>
            <a:r>
              <a:rPr lang="en-US" sz="2402" b="1" i="0" spc="0" baseline="0" dirty="0">
                <a:solidFill>
                  <a:srgbClr val="000000"/>
                </a:solidFill>
                <a:latin typeface="Calibri,Bold"/>
              </a:rPr>
              <a:t>:</a:t>
            </a:r>
            <a:r>
              <a:rPr lang="en-US" sz="2402" b="1" i="0" spc="0" baseline="0" dirty="0">
                <a:solidFill>
                  <a:srgbClr val="8E736A"/>
                </a:solidFill>
                <a:latin typeface="Calibri,Bold"/>
              </a:rPr>
              <a:t>0000</a:t>
            </a:r>
            <a:r>
              <a:rPr lang="en-US" sz="2402" b="1" i="0" spc="0" baseline="0" dirty="0">
                <a:solidFill>
                  <a:srgbClr val="000000"/>
                </a:solidFill>
                <a:latin typeface="Calibri,Bold"/>
              </a:rPr>
              <a:t>:</a:t>
            </a:r>
            <a:r>
              <a:rPr lang="en-US" sz="2402" b="1" i="0" spc="0" baseline="0" dirty="0">
                <a:solidFill>
                  <a:srgbClr val="8E736A"/>
                </a:solidFill>
                <a:latin typeface="Calibri,Bold"/>
              </a:rPr>
              <a:t>0000</a:t>
            </a:r>
            <a:r>
              <a:rPr lang="en-US" sz="2402" b="1" i="0" spc="0" baseline="0" dirty="0">
                <a:solidFill>
                  <a:srgbClr val="000000"/>
                </a:solidFill>
                <a:latin typeface="Calibri,Bold"/>
              </a:rPr>
              <a:t>:</a:t>
            </a:r>
            <a:r>
              <a:rPr lang="en-US" sz="2402" b="1" i="0" spc="0" baseline="0" dirty="0">
                <a:solidFill>
                  <a:srgbClr val="8E736A"/>
                </a:solidFill>
                <a:latin typeface="Calibri,Bold"/>
              </a:rPr>
              <a:t>00A0</a:t>
            </a:r>
          </a:p>
        </p:txBody>
      </p:sp>
      <p:sp>
        <p:nvSpPr>
          <p:cNvPr id="1835" name="Rectangle 1835"/>
          <p:cNvSpPr/>
          <p:nvPr/>
        </p:nvSpPr>
        <p:spPr>
          <a:xfrm>
            <a:off x="4470780" y="3879470"/>
            <a:ext cx="2817342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9FB8CD"/>
                </a:solidFill>
                <a:latin typeface="Calibri,Bold"/>
              </a:rPr>
              <a:t>00.d0.58</a:t>
            </a:r>
            <a:r>
              <a:rPr lang="en-US" sz="2400" b="1" i="0" spc="0" baseline="0" dirty="0">
                <a:solidFill>
                  <a:srgbClr val="D2DA7A"/>
                </a:solidFill>
                <a:latin typeface="Calibri,Bold"/>
              </a:rPr>
              <a:t>.ff.fe.</a:t>
            </a:r>
            <a:r>
              <a:rPr lang="en-US" sz="2400" b="1" i="0" spc="0" baseline="0" dirty="0">
                <a:solidFill>
                  <a:srgbClr val="B88472"/>
                </a:solidFill>
                <a:latin typeface="Calibri,Bold"/>
              </a:rPr>
              <a:t>a9.19.01</a:t>
            </a:r>
          </a:p>
        </p:txBody>
      </p:sp>
      <p:sp>
        <p:nvSpPr>
          <p:cNvPr id="1836" name="Rectangle 1836"/>
          <p:cNvSpPr/>
          <p:nvPr/>
        </p:nvSpPr>
        <p:spPr>
          <a:xfrm>
            <a:off x="4470780" y="4887875"/>
            <a:ext cx="2817509" cy="3051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1" i="0" spc="0" baseline="0" dirty="0">
                <a:solidFill>
                  <a:srgbClr val="9FB8CD"/>
                </a:solidFill>
                <a:latin typeface="Calibri,Bold"/>
              </a:rPr>
              <a:t>0</a:t>
            </a:r>
            <a:r>
              <a:rPr lang="en-US" sz="2402" b="1" i="0" spc="0" baseline="0" dirty="0">
                <a:solidFill>
                  <a:srgbClr val="FADA7A"/>
                </a:solidFill>
                <a:latin typeface="Calibri,Bold"/>
              </a:rPr>
              <a:t>2</a:t>
            </a:r>
            <a:r>
              <a:rPr lang="en-US" sz="2402" b="1" i="0" spc="0" baseline="0" dirty="0">
                <a:solidFill>
                  <a:srgbClr val="9FB8CD"/>
                </a:solidFill>
                <a:latin typeface="Calibri,Bold"/>
              </a:rPr>
              <a:t>.d0.58</a:t>
            </a:r>
            <a:r>
              <a:rPr lang="en-US" sz="2402" b="1" i="0" spc="0" baseline="0" dirty="0">
                <a:solidFill>
                  <a:srgbClr val="D2DA7A"/>
                </a:solidFill>
                <a:latin typeface="Calibri,Bold"/>
              </a:rPr>
              <a:t>.ff.fe.</a:t>
            </a:r>
            <a:r>
              <a:rPr lang="en-US" sz="2402" b="1" i="0" spc="0" baseline="0" dirty="0">
                <a:solidFill>
                  <a:srgbClr val="B88472"/>
                </a:solidFill>
                <a:latin typeface="Calibri,Bold"/>
              </a:rPr>
              <a:t>a9.19.01</a:t>
            </a:r>
          </a:p>
        </p:txBody>
      </p:sp>
      <p:sp>
        <p:nvSpPr>
          <p:cNvPr id="1837" name="Rectangle 1837"/>
          <p:cNvSpPr/>
          <p:nvPr/>
        </p:nvSpPr>
        <p:spPr>
          <a:xfrm>
            <a:off x="6919594" y="2746884"/>
            <a:ext cx="1555394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000000"/>
                </a:solidFill>
                <a:latin typeface="Calibri,Bold"/>
              </a:rPr>
              <a:t>Adresă MAC</a:t>
            </a:r>
          </a:p>
        </p:txBody>
      </p:sp>
      <p:sp>
        <p:nvSpPr>
          <p:cNvPr id="1838" name="Rectangle 1838"/>
          <p:cNvSpPr/>
          <p:nvPr/>
        </p:nvSpPr>
        <p:spPr>
          <a:xfrm>
            <a:off x="3535679" y="2510435"/>
            <a:ext cx="2562401" cy="670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86155"/>
            <a:r>
              <a:rPr lang="en-US" sz="2402" b="1" i="0" spc="0" baseline="0" dirty="0">
                <a:solidFill>
                  <a:srgbClr val="000000"/>
                </a:solidFill>
                <a:latin typeface="Calibri,Bold"/>
              </a:rPr>
              <a:t>Biți adăugați </a:t>
            </a:r>
          </a:p>
          <a:p>
            <a:pPr marL="0">
              <a:lnSpc>
                <a:spcPts val="2879"/>
              </a:lnSpc>
            </a:pPr>
            <a:r>
              <a:rPr lang="en-US" sz="2400" b="1" i="0" spc="0" baseline="0" dirty="0">
                <a:solidFill>
                  <a:srgbClr val="000000"/>
                </a:solidFill>
                <a:latin typeface="Calibri,Bold"/>
              </a:rPr>
              <a:t>conform standarului</a:t>
            </a:r>
          </a:p>
        </p:txBody>
      </p:sp>
      <p:sp>
        <p:nvSpPr>
          <p:cNvPr id="1839" name="Rectangle 1839"/>
          <p:cNvSpPr/>
          <p:nvPr/>
        </p:nvSpPr>
        <p:spPr>
          <a:xfrm>
            <a:off x="879347" y="4383659"/>
            <a:ext cx="7140499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335778" algn="l"/>
              </a:tabLst>
            </a:pPr>
            <a:r>
              <a:rPr lang="en-US" sz="2400" b="1" i="0" spc="0" baseline="0" dirty="0">
                <a:solidFill>
                  <a:srgbClr val="000000"/>
                </a:solidFill>
                <a:latin typeface="Calibri,Bold"/>
              </a:rPr>
              <a:t>Adresa de rețea	</a:t>
            </a:r>
            <a:r>
              <a:rPr lang="en-US" sz="2400" b="1" i="0" spc="0" baseline="0" dirty="0">
                <a:solidFill>
                  <a:srgbClr val="FADA7A"/>
                </a:solidFill>
                <a:latin typeface="Calibri,Bold"/>
              </a:rPr>
              <a:t>Inversare bit 7</a:t>
            </a:r>
          </a:p>
        </p:txBody>
      </p:sp>
      <p:sp>
        <p:nvSpPr>
          <p:cNvPr id="1840" name="Rectangle 1840"/>
          <p:cNvSpPr/>
          <p:nvPr/>
        </p:nvSpPr>
        <p:spPr>
          <a:xfrm>
            <a:off x="1512697" y="5896356"/>
            <a:ext cx="5563844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8E736A"/>
                </a:solidFill>
                <a:latin typeface="Calibri,Bold"/>
              </a:rPr>
              <a:t>2001</a:t>
            </a:r>
            <a:r>
              <a:rPr lang="en-US" sz="2400" b="1" i="0" spc="0" baseline="0" dirty="0">
                <a:solidFill>
                  <a:srgbClr val="000000"/>
                </a:solidFill>
                <a:latin typeface="Calibri,Bold"/>
              </a:rPr>
              <a:t>:</a:t>
            </a:r>
            <a:r>
              <a:rPr lang="en-US" sz="2400" b="1" i="0" spc="0" baseline="0" dirty="0">
                <a:solidFill>
                  <a:srgbClr val="8E736A"/>
                </a:solidFill>
                <a:latin typeface="Calibri,Bold"/>
              </a:rPr>
              <a:t>0000</a:t>
            </a:r>
            <a:r>
              <a:rPr lang="en-US" sz="2400" b="1" i="0" spc="0" baseline="0" dirty="0">
                <a:solidFill>
                  <a:srgbClr val="000000"/>
                </a:solidFill>
                <a:latin typeface="Calibri,Bold"/>
              </a:rPr>
              <a:t>:</a:t>
            </a:r>
            <a:r>
              <a:rPr lang="en-US" sz="2400" b="1" i="0" spc="0" baseline="0" dirty="0">
                <a:solidFill>
                  <a:srgbClr val="8E736A"/>
                </a:solidFill>
                <a:latin typeface="Calibri,Bold"/>
              </a:rPr>
              <a:t>0000</a:t>
            </a:r>
            <a:r>
              <a:rPr lang="en-US" sz="2400" b="1" i="0" spc="0" baseline="0" dirty="0">
                <a:solidFill>
                  <a:srgbClr val="000000"/>
                </a:solidFill>
                <a:latin typeface="Calibri,Bold"/>
              </a:rPr>
              <a:t>:</a:t>
            </a:r>
            <a:r>
              <a:rPr lang="en-US" sz="2400" b="1" i="0" spc="0" baseline="0" dirty="0">
                <a:solidFill>
                  <a:srgbClr val="8E736A"/>
                </a:solidFill>
                <a:latin typeface="Calibri,Bold"/>
              </a:rPr>
              <a:t>00A0</a:t>
            </a:r>
            <a:r>
              <a:rPr lang="en-US" sz="2400" b="1" i="0" spc="0" baseline="0" dirty="0">
                <a:solidFill>
                  <a:srgbClr val="000000"/>
                </a:solidFill>
                <a:latin typeface="Calibri,Bold"/>
              </a:rPr>
              <a:t>:</a:t>
            </a:r>
            <a:r>
              <a:rPr lang="en-US" sz="2400" b="1" i="0" spc="0" baseline="0" dirty="0">
                <a:solidFill>
                  <a:srgbClr val="9FB8CD"/>
                </a:solidFill>
                <a:latin typeface="Calibri,Bold"/>
              </a:rPr>
              <a:t>02D0</a:t>
            </a:r>
            <a:r>
              <a:rPr lang="en-US" sz="2400" b="1" i="0" spc="0" baseline="0" dirty="0">
                <a:solidFill>
                  <a:srgbClr val="000000"/>
                </a:solidFill>
                <a:latin typeface="Calibri,Bold"/>
              </a:rPr>
              <a:t>:</a:t>
            </a:r>
            <a:r>
              <a:rPr lang="en-US" sz="2400" b="1" i="0" spc="0" baseline="0" dirty="0">
                <a:solidFill>
                  <a:srgbClr val="9FB8CD"/>
                </a:solidFill>
                <a:latin typeface="Calibri,Bold"/>
              </a:rPr>
              <a:t>58</a:t>
            </a:r>
            <a:r>
              <a:rPr lang="en-US" sz="2400" b="1" i="0" spc="0" baseline="0" dirty="0">
                <a:solidFill>
                  <a:srgbClr val="D2DA7A"/>
                </a:solidFill>
                <a:latin typeface="Calibri,Bold"/>
              </a:rPr>
              <a:t>FF</a:t>
            </a:r>
            <a:r>
              <a:rPr lang="en-US" sz="2400" b="1" i="0" spc="0" baseline="0" dirty="0">
                <a:solidFill>
                  <a:srgbClr val="000000"/>
                </a:solidFill>
                <a:latin typeface="Calibri,Bold"/>
              </a:rPr>
              <a:t>:</a:t>
            </a:r>
            <a:r>
              <a:rPr lang="en-US" sz="2400" b="1" i="0" spc="0" baseline="0" dirty="0">
                <a:solidFill>
                  <a:srgbClr val="D2DA7A"/>
                </a:solidFill>
                <a:latin typeface="Calibri,Bold"/>
              </a:rPr>
              <a:t>FE</a:t>
            </a:r>
            <a:r>
              <a:rPr lang="en-US" sz="2400" b="1" i="0" spc="0" baseline="0" dirty="0">
                <a:solidFill>
                  <a:srgbClr val="B88472"/>
                </a:solidFill>
                <a:latin typeface="Calibri,Bold"/>
              </a:rPr>
              <a:t>A9</a:t>
            </a:r>
            <a:r>
              <a:rPr lang="en-US" sz="2400" b="1" i="0" spc="0" baseline="0" dirty="0">
                <a:solidFill>
                  <a:srgbClr val="000000"/>
                </a:solidFill>
                <a:latin typeface="Calibri,Bold"/>
              </a:rPr>
              <a:t>:</a:t>
            </a:r>
            <a:r>
              <a:rPr lang="en-US" sz="2400" b="1" i="0" spc="0" baseline="0" dirty="0">
                <a:solidFill>
                  <a:srgbClr val="B88472"/>
                </a:solidFill>
                <a:latin typeface="Calibri,Bold"/>
              </a:rPr>
              <a:t>1901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Freeform 184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Freeform 1842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Freeform 184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Freeform 1844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5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846" name="Picture 18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8211" y="4875759"/>
            <a:ext cx="1148562" cy="1144739"/>
          </a:xfrm>
          <a:prstGeom prst="rect">
            <a:avLst/>
          </a:prstGeom>
          <a:noFill/>
        </p:spPr>
      </p:pic>
      <p:sp>
        <p:nvSpPr>
          <p:cNvPr id="1847" name="Rectangle 1847"/>
          <p:cNvSpPr/>
          <p:nvPr/>
        </p:nvSpPr>
        <p:spPr>
          <a:xfrm>
            <a:off x="548640" y="685673"/>
            <a:ext cx="5080939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Procedeul EUI-64 pe Windows</a:t>
            </a:r>
          </a:p>
        </p:txBody>
      </p:sp>
      <p:sp>
        <p:nvSpPr>
          <p:cNvPr id="1848" name="Rectangle 1848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849" name="Rectangle 1849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25</a:t>
            </a:r>
          </a:p>
        </p:txBody>
      </p:sp>
      <p:sp>
        <p:nvSpPr>
          <p:cNvPr id="1850" name="Rectangle 1850"/>
          <p:cNvSpPr/>
          <p:nvPr/>
        </p:nvSpPr>
        <p:spPr>
          <a:xfrm>
            <a:off x="548640" y="1326516"/>
            <a:ext cx="7386856" cy="37302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Din cauza unor probleme de securitate și </a:t>
            </a:r>
          </a:p>
          <a:p>
            <a:pPr marL="274320">
              <a:lnSpc>
                <a:spcPts val="3123"/>
              </a:lnSpc>
            </a:pP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confidențialitate, hosturil</a:t>
            </a:r>
            <a:r>
              <a:rPr lang="en-US" sz="2606" b="0" i="0" spc="567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pot crea un Interface-ID</a:t>
            </a:r>
          </a:p>
          <a:p>
            <a:pPr marL="274320">
              <a:lnSpc>
                <a:spcPts val="3119"/>
              </a:lnSpc>
            </a:pP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rando</a:t>
            </a:r>
            <a:r>
              <a:rPr lang="en-US" sz="2604" b="0" i="0" spc="559" baseline="0" dirty="0">
                <a:solidFill>
                  <a:srgbClr val="000000"/>
                </a:solidFill>
                <a:latin typeface="Calibri"/>
              </a:rPr>
              <a:t>m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bazat pe adresa MAC</a:t>
            </a:r>
          </a:p>
          <a:p>
            <a:pPr marL="0">
              <a:lnSpc>
                <a:spcPts val="3719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Aceasta e considerată o extensie de confidențialitate </a:t>
            </a:r>
          </a:p>
          <a:p>
            <a:pPr marL="274320">
              <a:lnSpc>
                <a:spcPts val="3122"/>
              </a:lnSpc>
            </a:pP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pentru că EUI-64 permite track-u</a:t>
            </a:r>
            <a:r>
              <a:rPr lang="en-US" sz="2606" b="0" i="0" spc="576" baseline="0" dirty="0">
                <a:solidFill>
                  <a:srgbClr val="000000"/>
                </a:solidFill>
                <a:latin typeface="Calibri"/>
              </a:rPr>
              <a:t>l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unei adrese de la </a:t>
            </a:r>
          </a:p>
          <a:p>
            <a:pPr marL="274320">
              <a:lnSpc>
                <a:spcPts val="3119"/>
              </a:lnSpc>
            </a:pP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realizarea conexiunii</a:t>
            </a:r>
          </a:p>
          <a:p>
            <a:pPr marL="0">
              <a:lnSpc>
                <a:spcPts val="3719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Windows implementează această măsură</a:t>
            </a:r>
          </a:p>
          <a:p>
            <a:pPr marL="0">
              <a:lnSpc>
                <a:spcPts val="3723"/>
              </a:lnSpc>
            </a:pPr>
            <a:r>
              <a:rPr lang="en-US" sz="1982" b="0" i="0" spc="1109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Îngreunează munca unui administrator de rețea în </a:t>
            </a:r>
          </a:p>
          <a:p>
            <a:pPr marL="274320">
              <a:lnSpc>
                <a:spcPts val="3119"/>
              </a:lnSpc>
            </a:pP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rețeaua locală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Freeform 185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Freeform 1852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Freeform 185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Freeform 1854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55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856" name="Picture 185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0948" y="4647312"/>
            <a:ext cx="3583051" cy="2210688"/>
          </a:xfrm>
          <a:prstGeom prst="rect">
            <a:avLst/>
          </a:prstGeom>
          <a:noFill/>
        </p:spPr>
      </p:pic>
      <p:sp>
        <p:nvSpPr>
          <p:cNvPr id="1857" name="Rectangle 1857"/>
          <p:cNvSpPr/>
          <p:nvPr/>
        </p:nvSpPr>
        <p:spPr>
          <a:xfrm>
            <a:off x="3440303" y="6414387"/>
            <a:ext cx="3860086" cy="4124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403">
              <a:lnSpc>
                <a:spcPts val="1682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858" name="Rectangle 1858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26</a:t>
            </a:r>
          </a:p>
        </p:txBody>
      </p:sp>
      <p:sp>
        <p:nvSpPr>
          <p:cNvPr id="1859" name="Rectangle 1859"/>
          <p:cNvSpPr/>
          <p:nvPr/>
        </p:nvSpPr>
        <p:spPr>
          <a:xfrm>
            <a:off x="548640" y="4214521"/>
            <a:ext cx="4608788" cy="407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6" b="0" i="1" spc="0" baseline="0" dirty="0">
                <a:solidFill>
                  <a:srgbClr val="000000"/>
                </a:solidFill>
                <a:latin typeface="Calibri,Italic"/>
              </a:rPr>
              <a:t>Neighbo</a:t>
            </a:r>
            <a:r>
              <a:rPr lang="en-US" sz="3206" b="0" i="1" spc="704" baseline="0" dirty="0">
                <a:solidFill>
                  <a:srgbClr val="000000"/>
                </a:solidFill>
                <a:latin typeface="Calibri,Italic"/>
              </a:rPr>
              <a:t>r</a:t>
            </a:r>
            <a:r>
              <a:rPr lang="en-US" sz="3206" b="0" i="1" spc="0" baseline="0" dirty="0">
                <a:solidFill>
                  <a:srgbClr val="000000"/>
                </a:solidFill>
                <a:latin typeface="Calibri,Italic"/>
              </a:rPr>
              <a:t>discover</a:t>
            </a:r>
            <a:r>
              <a:rPr lang="en-US" sz="3206" b="0" i="1" spc="734" baseline="0" dirty="0">
                <a:solidFill>
                  <a:srgbClr val="000000"/>
                </a:solidFill>
                <a:latin typeface="Calibri,Italic"/>
              </a:rPr>
              <a:t>y</a:t>
            </a:r>
            <a:r>
              <a:rPr lang="en-US" sz="3206" b="0" i="1" spc="0" baseline="0" dirty="0">
                <a:solidFill>
                  <a:srgbClr val="000000"/>
                </a:solidFill>
                <a:latin typeface="Calibri,Italic"/>
              </a:rPr>
              <a:t>protocol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Freeform 186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1" name="Freeform 1861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Freeform 186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3" name="Freeform 1863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64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865" name="Rectangle 1865"/>
          <p:cNvSpPr/>
          <p:nvPr/>
        </p:nvSpPr>
        <p:spPr>
          <a:xfrm>
            <a:off x="548640" y="685673"/>
            <a:ext cx="740979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NDP</a:t>
            </a:r>
          </a:p>
        </p:txBody>
      </p:sp>
      <p:sp>
        <p:nvSpPr>
          <p:cNvPr id="1866" name="Rectangle 1866"/>
          <p:cNvSpPr/>
          <p:nvPr/>
        </p:nvSpPr>
        <p:spPr>
          <a:xfrm>
            <a:off x="548640" y="1837208"/>
            <a:ext cx="7999989" cy="37605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82" b="0" i="0" spc="1109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Networ</a:t>
            </a:r>
            <a:r>
              <a:rPr lang="en-US" sz="2606" b="0" i="0" spc="564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Discovery Protocol</a:t>
            </a:r>
          </a:p>
          <a:p>
            <a:pPr marL="0">
              <a:lnSpc>
                <a:spcPts val="3719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Include următoarele funcționalități:</a:t>
            </a:r>
          </a:p>
          <a:p>
            <a:pPr marL="274320">
              <a:lnSpc>
                <a:spcPts val="3260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Autoconfigurarea adreselor</a:t>
            </a:r>
          </a:p>
          <a:p>
            <a:pPr marL="274320">
              <a:lnSpc>
                <a:spcPts val="3266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Descoperirea echipamentelor din rețea</a:t>
            </a:r>
          </a:p>
          <a:p>
            <a:pPr marL="274320">
              <a:lnSpc>
                <a:spcPts val="3251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Determinarea adreselor de nivel 2</a:t>
            </a:r>
          </a:p>
          <a:p>
            <a:pPr marL="274320">
              <a:lnSpc>
                <a:spcPts val="3264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Descoperirea gateway-ului</a:t>
            </a:r>
          </a:p>
          <a:p>
            <a:pPr marL="274320">
              <a:lnSpc>
                <a:spcPts val="3266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Descoperirea adresei de rețea (prefixului)</a:t>
            </a:r>
          </a:p>
          <a:p>
            <a:pPr marL="274320">
              <a:lnSpc>
                <a:spcPts val="3252"/>
              </a:lnSpc>
            </a:pPr>
            <a:r>
              <a:rPr lang="en-US" sz="1752" b="0" i="0" spc="1233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304" b="0" i="0" spc="0" baseline="0" dirty="0">
                <a:solidFill>
                  <a:srgbClr val="464653"/>
                </a:solidFill>
                <a:latin typeface="Calibri"/>
              </a:rPr>
              <a:t>Descoperirea adreselor duplicat</a:t>
            </a:r>
          </a:p>
          <a:p>
            <a:pPr marL="0">
              <a:lnSpc>
                <a:spcPts val="3723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Folosește mesaje ICMP pentru a îndeplini funcționalitățile</a:t>
            </a:r>
          </a:p>
        </p:txBody>
      </p:sp>
      <p:sp>
        <p:nvSpPr>
          <p:cNvPr id="1867" name="Rectangle 1867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27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Freeform 186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9" name="Freeform 1869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Freeform 1870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Freeform 1871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72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873" name="Freeform 1873"/>
          <p:cNvSpPr/>
          <p:nvPr/>
        </p:nvSpPr>
        <p:spPr>
          <a:xfrm>
            <a:off x="611555" y="2636902"/>
            <a:ext cx="1872184" cy="1080134"/>
          </a:xfrm>
          <a:custGeom>
            <a:avLst/>
            <a:gdLst/>
            <a:ahLst/>
            <a:cxnLst/>
            <a:rect l="0" t="0" r="0" b="0"/>
            <a:pathLst>
              <a:path w="1872184" h="1080134">
                <a:moveTo>
                  <a:pt x="0" y="180085"/>
                </a:moveTo>
                <a:cubicBezTo>
                  <a:pt x="0" y="80645"/>
                  <a:pt x="80607" y="0"/>
                  <a:pt x="180023" y="0"/>
                </a:cubicBezTo>
                <a:cubicBezTo>
                  <a:pt x="180023" y="0"/>
                  <a:pt x="180023" y="0"/>
                  <a:pt x="180023" y="0"/>
                </a:cubicBezTo>
                <a:lnTo>
                  <a:pt x="180023" y="0"/>
                </a:lnTo>
                <a:lnTo>
                  <a:pt x="1692224" y="0"/>
                </a:lnTo>
                <a:cubicBezTo>
                  <a:pt x="1791665" y="0"/>
                  <a:pt x="1872184" y="80645"/>
                  <a:pt x="1872184" y="180085"/>
                </a:cubicBezTo>
                <a:cubicBezTo>
                  <a:pt x="1872184" y="180085"/>
                  <a:pt x="1872184" y="180085"/>
                  <a:pt x="1872184" y="180085"/>
                </a:cubicBezTo>
                <a:lnTo>
                  <a:pt x="1872184" y="180085"/>
                </a:lnTo>
                <a:lnTo>
                  <a:pt x="1872184" y="900048"/>
                </a:lnTo>
                <a:cubicBezTo>
                  <a:pt x="1872184" y="999490"/>
                  <a:pt x="1791665" y="1080134"/>
                  <a:pt x="1692224" y="1080134"/>
                </a:cubicBezTo>
                <a:cubicBezTo>
                  <a:pt x="1692224" y="1080134"/>
                  <a:pt x="1692224" y="1080134"/>
                  <a:pt x="1692224" y="1080134"/>
                </a:cubicBezTo>
                <a:lnTo>
                  <a:pt x="1692224" y="1080134"/>
                </a:lnTo>
                <a:lnTo>
                  <a:pt x="180023" y="1080134"/>
                </a:lnTo>
                <a:cubicBezTo>
                  <a:pt x="80607" y="1080134"/>
                  <a:pt x="0" y="999490"/>
                  <a:pt x="0" y="900048"/>
                </a:cubicBezTo>
                <a:cubicBezTo>
                  <a:pt x="0" y="900048"/>
                  <a:pt x="0" y="900048"/>
                  <a:pt x="0" y="900048"/>
                </a:cubicBezTo>
                <a:close/>
                <a:moveTo>
                  <a:pt x="3429458" y="422109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Freeform 1874"/>
          <p:cNvSpPr/>
          <p:nvPr/>
        </p:nvSpPr>
        <p:spPr>
          <a:xfrm>
            <a:off x="611555" y="2636902"/>
            <a:ext cx="1872184" cy="1080134"/>
          </a:xfrm>
          <a:custGeom>
            <a:avLst/>
            <a:gdLst/>
            <a:ahLst/>
            <a:cxnLst/>
            <a:rect l="0" t="0" r="0" b="0"/>
            <a:pathLst>
              <a:path w="1872184" h="1080134">
                <a:moveTo>
                  <a:pt x="0" y="180085"/>
                </a:moveTo>
                <a:cubicBezTo>
                  <a:pt x="0" y="80645"/>
                  <a:pt x="80607" y="0"/>
                  <a:pt x="180023" y="0"/>
                </a:cubicBezTo>
                <a:cubicBezTo>
                  <a:pt x="180023" y="0"/>
                  <a:pt x="180023" y="0"/>
                  <a:pt x="180023" y="0"/>
                </a:cubicBezTo>
                <a:lnTo>
                  <a:pt x="180023" y="0"/>
                </a:lnTo>
                <a:lnTo>
                  <a:pt x="1692224" y="0"/>
                </a:lnTo>
                <a:cubicBezTo>
                  <a:pt x="1791665" y="0"/>
                  <a:pt x="1872184" y="80645"/>
                  <a:pt x="1872184" y="180085"/>
                </a:cubicBezTo>
                <a:cubicBezTo>
                  <a:pt x="1872184" y="180085"/>
                  <a:pt x="1872184" y="180085"/>
                  <a:pt x="1872184" y="180085"/>
                </a:cubicBezTo>
                <a:lnTo>
                  <a:pt x="1872184" y="180085"/>
                </a:lnTo>
                <a:lnTo>
                  <a:pt x="1872184" y="900048"/>
                </a:lnTo>
                <a:cubicBezTo>
                  <a:pt x="1872184" y="999490"/>
                  <a:pt x="1791665" y="1080134"/>
                  <a:pt x="1692224" y="1080134"/>
                </a:cubicBezTo>
                <a:cubicBezTo>
                  <a:pt x="1692224" y="1080134"/>
                  <a:pt x="1692224" y="1080134"/>
                  <a:pt x="1692224" y="1080134"/>
                </a:cubicBezTo>
                <a:lnTo>
                  <a:pt x="1692224" y="1080134"/>
                </a:lnTo>
                <a:lnTo>
                  <a:pt x="180023" y="1080134"/>
                </a:lnTo>
                <a:cubicBezTo>
                  <a:pt x="80607" y="1080134"/>
                  <a:pt x="0" y="999490"/>
                  <a:pt x="0" y="900048"/>
                </a:cubicBezTo>
                <a:cubicBezTo>
                  <a:pt x="0" y="900048"/>
                  <a:pt x="0" y="900048"/>
                  <a:pt x="0" y="900048"/>
                </a:cubicBezTo>
                <a:close/>
                <a:moveTo>
                  <a:pt x="3429458" y="4221098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Freeform 1875"/>
          <p:cNvSpPr/>
          <p:nvPr/>
        </p:nvSpPr>
        <p:spPr>
          <a:xfrm>
            <a:off x="2339720" y="2636914"/>
            <a:ext cx="5832603" cy="1080122"/>
          </a:xfrm>
          <a:custGeom>
            <a:avLst/>
            <a:gdLst/>
            <a:ahLst/>
            <a:cxnLst/>
            <a:rect l="0" t="0" r="0" b="0"/>
            <a:pathLst>
              <a:path w="5832603" h="1080122">
                <a:moveTo>
                  <a:pt x="0" y="1080122"/>
                </a:moveTo>
                <a:lnTo>
                  <a:pt x="5832603" y="1080122"/>
                </a:lnTo>
                <a:lnTo>
                  <a:pt x="5832603" y="0"/>
                </a:lnTo>
                <a:lnTo>
                  <a:pt x="0" y="0"/>
                </a:lnTo>
                <a:lnTo>
                  <a:pt x="0" y="10801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Freeform 1876"/>
          <p:cNvSpPr/>
          <p:nvPr/>
        </p:nvSpPr>
        <p:spPr>
          <a:xfrm>
            <a:off x="2339720" y="2636914"/>
            <a:ext cx="5832603" cy="1080122"/>
          </a:xfrm>
          <a:custGeom>
            <a:avLst/>
            <a:gdLst/>
            <a:ahLst/>
            <a:cxnLst/>
            <a:rect l="0" t="0" r="0" b="0"/>
            <a:pathLst>
              <a:path w="5832603" h="1080122">
                <a:moveTo>
                  <a:pt x="0" y="1080122"/>
                </a:moveTo>
                <a:lnTo>
                  <a:pt x="5832603" y="1080122"/>
                </a:lnTo>
                <a:lnTo>
                  <a:pt x="5832603" y="0"/>
                </a:lnTo>
                <a:lnTo>
                  <a:pt x="0" y="0"/>
                </a:lnTo>
                <a:lnTo>
                  <a:pt x="0" y="1080122"/>
                </a:lnTo>
                <a:close/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Freeform 1877"/>
          <p:cNvSpPr/>
          <p:nvPr/>
        </p:nvSpPr>
        <p:spPr>
          <a:xfrm>
            <a:off x="611555" y="4293108"/>
            <a:ext cx="1872184" cy="1728178"/>
          </a:xfrm>
          <a:custGeom>
            <a:avLst/>
            <a:gdLst/>
            <a:ahLst/>
            <a:cxnLst/>
            <a:rect l="0" t="0" r="0" b="0"/>
            <a:pathLst>
              <a:path w="1872184" h="1728178">
                <a:moveTo>
                  <a:pt x="0" y="166116"/>
                </a:moveTo>
                <a:cubicBezTo>
                  <a:pt x="0" y="74422"/>
                  <a:pt x="74371" y="0"/>
                  <a:pt x="166116" y="0"/>
                </a:cubicBezTo>
                <a:cubicBezTo>
                  <a:pt x="166116" y="0"/>
                  <a:pt x="166116" y="0"/>
                  <a:pt x="166116" y="0"/>
                </a:cubicBezTo>
                <a:lnTo>
                  <a:pt x="166116" y="0"/>
                </a:lnTo>
                <a:lnTo>
                  <a:pt x="1706068" y="0"/>
                </a:lnTo>
                <a:cubicBezTo>
                  <a:pt x="1797889" y="0"/>
                  <a:pt x="1872184" y="74422"/>
                  <a:pt x="1872184" y="166116"/>
                </a:cubicBezTo>
                <a:cubicBezTo>
                  <a:pt x="1872184" y="166116"/>
                  <a:pt x="1872184" y="166116"/>
                  <a:pt x="1872184" y="166116"/>
                </a:cubicBezTo>
                <a:lnTo>
                  <a:pt x="1872184" y="166116"/>
                </a:lnTo>
                <a:lnTo>
                  <a:pt x="1872184" y="1562062"/>
                </a:lnTo>
                <a:cubicBezTo>
                  <a:pt x="1872184" y="1653807"/>
                  <a:pt x="1797889" y="1728178"/>
                  <a:pt x="1706068" y="1728178"/>
                </a:cubicBezTo>
                <a:cubicBezTo>
                  <a:pt x="1706068" y="1728178"/>
                  <a:pt x="1706068" y="1728178"/>
                  <a:pt x="1706068" y="1728178"/>
                </a:cubicBezTo>
                <a:lnTo>
                  <a:pt x="1706068" y="1728178"/>
                </a:lnTo>
                <a:lnTo>
                  <a:pt x="166116" y="1728178"/>
                </a:lnTo>
                <a:cubicBezTo>
                  <a:pt x="74371" y="1728178"/>
                  <a:pt x="0" y="1653807"/>
                  <a:pt x="0" y="1562062"/>
                </a:cubicBezTo>
                <a:cubicBezTo>
                  <a:pt x="0" y="1562062"/>
                  <a:pt x="0" y="1562062"/>
                  <a:pt x="0" y="1562062"/>
                </a:cubicBezTo>
                <a:close/>
                <a:moveTo>
                  <a:pt x="1787221" y="2564892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Freeform 1878"/>
          <p:cNvSpPr/>
          <p:nvPr/>
        </p:nvSpPr>
        <p:spPr>
          <a:xfrm>
            <a:off x="611555" y="4293108"/>
            <a:ext cx="1872184" cy="1728178"/>
          </a:xfrm>
          <a:custGeom>
            <a:avLst/>
            <a:gdLst/>
            <a:ahLst/>
            <a:cxnLst/>
            <a:rect l="0" t="0" r="0" b="0"/>
            <a:pathLst>
              <a:path w="1872184" h="1728178">
                <a:moveTo>
                  <a:pt x="0" y="166116"/>
                </a:moveTo>
                <a:cubicBezTo>
                  <a:pt x="0" y="74422"/>
                  <a:pt x="74371" y="0"/>
                  <a:pt x="166116" y="0"/>
                </a:cubicBezTo>
                <a:cubicBezTo>
                  <a:pt x="166116" y="0"/>
                  <a:pt x="166116" y="0"/>
                  <a:pt x="166116" y="0"/>
                </a:cubicBezTo>
                <a:lnTo>
                  <a:pt x="166116" y="0"/>
                </a:lnTo>
                <a:lnTo>
                  <a:pt x="1706068" y="0"/>
                </a:lnTo>
                <a:cubicBezTo>
                  <a:pt x="1797889" y="0"/>
                  <a:pt x="1872184" y="74422"/>
                  <a:pt x="1872184" y="166116"/>
                </a:cubicBezTo>
                <a:cubicBezTo>
                  <a:pt x="1872184" y="166116"/>
                  <a:pt x="1872184" y="166116"/>
                  <a:pt x="1872184" y="166116"/>
                </a:cubicBezTo>
                <a:lnTo>
                  <a:pt x="1872184" y="166116"/>
                </a:lnTo>
                <a:lnTo>
                  <a:pt x="1872184" y="1562062"/>
                </a:lnTo>
                <a:cubicBezTo>
                  <a:pt x="1872184" y="1653807"/>
                  <a:pt x="1797889" y="1728178"/>
                  <a:pt x="1706068" y="1728178"/>
                </a:cubicBezTo>
                <a:cubicBezTo>
                  <a:pt x="1706068" y="1728178"/>
                  <a:pt x="1706068" y="1728178"/>
                  <a:pt x="1706068" y="1728178"/>
                </a:cubicBezTo>
                <a:lnTo>
                  <a:pt x="1706068" y="1728178"/>
                </a:lnTo>
                <a:lnTo>
                  <a:pt x="166116" y="1728178"/>
                </a:lnTo>
                <a:cubicBezTo>
                  <a:pt x="74371" y="1728178"/>
                  <a:pt x="0" y="1653807"/>
                  <a:pt x="0" y="1562062"/>
                </a:cubicBezTo>
                <a:cubicBezTo>
                  <a:pt x="0" y="1562062"/>
                  <a:pt x="0" y="1562062"/>
                  <a:pt x="0" y="1562062"/>
                </a:cubicBezTo>
                <a:close/>
                <a:moveTo>
                  <a:pt x="1787221" y="2564892"/>
                </a:moveTo>
              </a:path>
            </a:pathLst>
          </a:custGeom>
          <a:noFill/>
          <a:ln w="19050" cap="flat" cmpd="sng">
            <a:solidFill>
              <a:srgbClr val="8E736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Freeform 1879"/>
          <p:cNvSpPr/>
          <p:nvPr/>
        </p:nvSpPr>
        <p:spPr>
          <a:xfrm>
            <a:off x="2339720" y="4293070"/>
            <a:ext cx="5832603" cy="1728216"/>
          </a:xfrm>
          <a:custGeom>
            <a:avLst/>
            <a:gdLst/>
            <a:ahLst/>
            <a:cxnLst/>
            <a:rect l="0" t="0" r="0" b="0"/>
            <a:pathLst>
              <a:path w="5832603" h="1728216">
                <a:moveTo>
                  <a:pt x="0" y="1728216"/>
                </a:moveTo>
                <a:lnTo>
                  <a:pt x="5832603" y="1728216"/>
                </a:lnTo>
                <a:lnTo>
                  <a:pt x="5832603" y="0"/>
                </a:lnTo>
                <a:lnTo>
                  <a:pt x="0" y="0"/>
                </a:lnTo>
                <a:lnTo>
                  <a:pt x="0" y="17282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Freeform 1880"/>
          <p:cNvSpPr/>
          <p:nvPr/>
        </p:nvSpPr>
        <p:spPr>
          <a:xfrm>
            <a:off x="2339720" y="4293070"/>
            <a:ext cx="5832603" cy="1728216"/>
          </a:xfrm>
          <a:custGeom>
            <a:avLst/>
            <a:gdLst/>
            <a:ahLst/>
            <a:cxnLst/>
            <a:rect l="0" t="0" r="0" b="0"/>
            <a:pathLst>
              <a:path w="5832603" h="1728216">
                <a:moveTo>
                  <a:pt x="0" y="1728216"/>
                </a:moveTo>
                <a:lnTo>
                  <a:pt x="5832603" y="1728216"/>
                </a:lnTo>
                <a:lnTo>
                  <a:pt x="5832603" y="0"/>
                </a:lnTo>
                <a:lnTo>
                  <a:pt x="0" y="0"/>
                </a:lnTo>
                <a:lnTo>
                  <a:pt x="0" y="1728216"/>
                </a:lnTo>
                <a:close/>
              </a:path>
            </a:pathLst>
          </a:custGeom>
          <a:noFill/>
          <a:ln w="19050" cap="flat" cmpd="sng">
            <a:solidFill>
              <a:srgbClr val="8E736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Rectangle 1881"/>
          <p:cNvSpPr/>
          <p:nvPr/>
        </p:nvSpPr>
        <p:spPr>
          <a:xfrm>
            <a:off x="548640" y="685673"/>
            <a:ext cx="8045627" cy="18406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ICMPv6</a:t>
            </a:r>
          </a:p>
          <a:p>
            <a:pPr marL="0">
              <a:lnSpc>
                <a:spcPts val="4446"/>
              </a:lnSpc>
            </a:pPr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Protocol ce îndeplinește rolul ICMP pentru protocolul IPv6</a:t>
            </a:r>
          </a:p>
          <a:p>
            <a:pPr marL="0">
              <a:lnSpc>
                <a:spcPts val="3723"/>
              </a:lnSpc>
            </a:pPr>
            <a:r>
              <a:rPr lang="en-US" sz="1982" b="0" i="0" spc="1109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6" b="0" i="0" spc="0" baseline="0" dirty="0">
                <a:solidFill>
                  <a:srgbClr val="000000"/>
                </a:solidFill>
                <a:latin typeface="Calibri"/>
              </a:rPr>
              <a:t>5 mesaje ICMPv6 sunt folosite de NDP pentru a oferi </a:t>
            </a:r>
          </a:p>
          <a:p>
            <a:pPr marL="274320">
              <a:lnSpc>
                <a:spcPts val="3119"/>
              </a:lnSpc>
            </a:pP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servicii automate în rețeaua locală</a:t>
            </a:r>
          </a:p>
        </p:txBody>
      </p:sp>
      <p:sp>
        <p:nvSpPr>
          <p:cNvPr id="1882" name="Rectangle 1882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28</a:t>
            </a:r>
          </a:p>
        </p:txBody>
      </p:sp>
      <p:sp>
        <p:nvSpPr>
          <p:cNvPr id="1883" name="Rectangle 1883"/>
          <p:cNvSpPr/>
          <p:nvPr/>
        </p:nvSpPr>
        <p:spPr>
          <a:xfrm>
            <a:off x="1033576" y="2807996"/>
            <a:ext cx="1026870" cy="7774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1167"/>
            <a:r>
              <a:rPr lang="en-US" sz="1802" b="0" i="0" spc="0" baseline="0" dirty="0">
                <a:solidFill>
                  <a:srgbClr val="000000"/>
                </a:solidFill>
                <a:latin typeface="Calibri"/>
              </a:rPr>
              <a:t>Router</a:t>
            </a:r>
          </a:p>
          <a:p>
            <a:pPr marL="0">
              <a:lnSpc>
                <a:spcPts val="2159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Solicitation</a:t>
            </a:r>
          </a:p>
          <a:p>
            <a:pPr marL="271602">
              <a:lnSpc>
                <a:spcPts val="2160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(133)</a:t>
            </a:r>
          </a:p>
        </p:txBody>
      </p:sp>
      <p:sp>
        <p:nvSpPr>
          <p:cNvPr id="1884" name="Rectangle 1884"/>
          <p:cNvSpPr/>
          <p:nvPr/>
        </p:nvSpPr>
        <p:spPr>
          <a:xfrm>
            <a:off x="2431669" y="2909952"/>
            <a:ext cx="5548756" cy="5383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en-US" sz="1800" b="0" i="0" spc="0" baseline="0" dirty="0">
                <a:solidFill>
                  <a:srgbClr val="000000"/>
                </a:solidFill>
                <a:latin typeface="Arial"/>
              </a:rPr>
              <a:t>•	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Folosit de stații pentru a cere informații tuturor ruterelor</a:t>
            </a:r>
          </a:p>
          <a:p>
            <a:pPr marL="286511">
              <a:lnSpc>
                <a:spcPts val="2159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din rețeaua locală</a:t>
            </a:r>
          </a:p>
        </p:txBody>
      </p:sp>
      <p:sp>
        <p:nvSpPr>
          <p:cNvPr id="1885" name="Rectangle 1885"/>
          <p:cNvSpPr/>
          <p:nvPr/>
        </p:nvSpPr>
        <p:spPr>
          <a:xfrm>
            <a:off x="860755" y="4788917"/>
            <a:ext cx="1373657" cy="7772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7338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Router</a:t>
            </a:r>
          </a:p>
          <a:p>
            <a:pPr marL="0">
              <a:lnSpc>
                <a:spcPts val="2159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Advertisement</a:t>
            </a:r>
          </a:p>
          <a:p>
            <a:pPr marL="445058">
              <a:lnSpc>
                <a:spcPts val="2159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(134)</a:t>
            </a:r>
          </a:p>
        </p:txBody>
      </p:sp>
      <p:sp>
        <p:nvSpPr>
          <p:cNvPr id="1886" name="Rectangle 1886"/>
          <p:cNvSpPr/>
          <p:nvPr/>
        </p:nvSpPr>
        <p:spPr>
          <a:xfrm>
            <a:off x="2431669" y="4341728"/>
            <a:ext cx="5569730" cy="1636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en-US" sz="1802" b="0" i="0" spc="0" baseline="0" dirty="0">
                <a:solidFill>
                  <a:srgbClr val="000000"/>
                </a:solidFill>
                <a:latin typeface="Arial"/>
              </a:rPr>
              <a:t>•	</a:t>
            </a:r>
            <a:r>
              <a:rPr lang="en-US" sz="1802" b="0" i="0" spc="0" baseline="0" dirty="0">
                <a:solidFill>
                  <a:srgbClr val="000000"/>
                </a:solidFill>
                <a:latin typeface="Calibri"/>
              </a:rPr>
              <a:t>Trimise periodic de ruter</a:t>
            </a:r>
            <a:r>
              <a:rPr lang="en-US" sz="1802" b="0" i="0" spc="422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1802" b="0" i="0" spc="0" baseline="0" dirty="0">
                <a:solidFill>
                  <a:srgbClr val="000000"/>
                </a:solidFill>
                <a:latin typeface="Calibri"/>
              </a:rPr>
              <a:t>sau ca răspuns la cererea unui </a:t>
            </a:r>
          </a:p>
          <a:p>
            <a:pPr marL="286511">
              <a:lnSpc>
                <a:spcPts val="2159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RS</a:t>
            </a:r>
          </a:p>
          <a:p>
            <a:pPr marL="0">
              <a:lnSpc>
                <a:spcPts val="2160"/>
              </a:lnSpc>
              <a:tabLst>
                <a:tab pos="286511" algn="l"/>
              </a:tabLst>
            </a:pPr>
            <a:r>
              <a:rPr lang="en-US" sz="1800" b="0" i="0" spc="0" baseline="0" dirty="0">
                <a:solidFill>
                  <a:srgbClr val="000000"/>
                </a:solidFill>
                <a:latin typeface="Arial"/>
              </a:rPr>
              <a:t>•	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Pe baza acestor mesaje o stație își construiește dinamic </a:t>
            </a:r>
          </a:p>
          <a:p>
            <a:pPr marL="286511">
              <a:lnSpc>
                <a:spcPts val="2159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lista de ruter</a:t>
            </a:r>
            <a:r>
              <a:rPr lang="en-US" sz="1800" b="0" i="0" spc="424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defaul</a:t>
            </a:r>
            <a:r>
              <a:rPr lang="en-US" sz="1800" b="0" i="0" spc="418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(defaul</a:t>
            </a:r>
            <a:r>
              <a:rPr lang="en-US" sz="1800" b="0" i="0" spc="415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gateway)</a:t>
            </a:r>
          </a:p>
          <a:p>
            <a:pPr marL="0">
              <a:lnSpc>
                <a:spcPts val="2159"/>
              </a:lnSpc>
              <a:tabLst>
                <a:tab pos="286511" algn="l"/>
              </a:tabLst>
            </a:pPr>
            <a:r>
              <a:rPr lang="en-US" sz="1800" b="0" i="0" spc="0" baseline="0" dirty="0">
                <a:solidFill>
                  <a:srgbClr val="000000"/>
                </a:solidFill>
                <a:latin typeface="Arial"/>
              </a:rPr>
              <a:t>•	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Folosit în stateles</a:t>
            </a:r>
            <a:r>
              <a:rPr lang="en-US" sz="1800" b="0" i="0" spc="417" baseline="0" dirty="0">
                <a:solidFill>
                  <a:srgbClr val="000000"/>
                </a:solidFill>
                <a:latin typeface="Calibri"/>
              </a:rPr>
              <a:t>s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autoconfi</a:t>
            </a:r>
            <a:r>
              <a:rPr lang="en-US" sz="1800" b="0" i="0" spc="409" baseline="0" dirty="0">
                <a:solidFill>
                  <a:srgbClr val="000000"/>
                </a:solidFill>
                <a:latin typeface="Calibri"/>
              </a:rPr>
              <a:t>g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pentru descoperirea </a:t>
            </a:r>
          </a:p>
          <a:p>
            <a:pPr marL="286511">
              <a:lnSpc>
                <a:spcPts val="2162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prefixului rețelei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Freeform 188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Freeform 1888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Freeform 1889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Freeform 1890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91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892" name="Freeform 1892"/>
          <p:cNvSpPr/>
          <p:nvPr/>
        </p:nvSpPr>
        <p:spPr>
          <a:xfrm>
            <a:off x="611555" y="1285875"/>
            <a:ext cx="1872184" cy="1831214"/>
          </a:xfrm>
          <a:custGeom>
            <a:avLst/>
            <a:gdLst/>
            <a:ahLst/>
            <a:cxnLst/>
            <a:rect l="0" t="0" r="0" b="0"/>
            <a:pathLst>
              <a:path w="1872184" h="1831214">
                <a:moveTo>
                  <a:pt x="0" y="205867"/>
                </a:moveTo>
                <a:cubicBezTo>
                  <a:pt x="0" y="92075"/>
                  <a:pt x="92164" y="0"/>
                  <a:pt x="205829" y="0"/>
                </a:cubicBezTo>
                <a:cubicBezTo>
                  <a:pt x="205829" y="0"/>
                  <a:pt x="205842" y="0"/>
                  <a:pt x="205842" y="0"/>
                </a:cubicBezTo>
                <a:lnTo>
                  <a:pt x="205842" y="0"/>
                </a:lnTo>
                <a:lnTo>
                  <a:pt x="1666443" y="0"/>
                </a:lnTo>
                <a:cubicBezTo>
                  <a:pt x="1780109" y="0"/>
                  <a:pt x="1872184" y="92075"/>
                  <a:pt x="1872184" y="205867"/>
                </a:cubicBezTo>
                <a:cubicBezTo>
                  <a:pt x="1872184" y="205867"/>
                  <a:pt x="1872184" y="205867"/>
                  <a:pt x="1872184" y="205867"/>
                </a:cubicBezTo>
                <a:lnTo>
                  <a:pt x="1872184" y="205867"/>
                </a:lnTo>
                <a:lnTo>
                  <a:pt x="1872184" y="1625347"/>
                </a:lnTo>
                <a:cubicBezTo>
                  <a:pt x="1872184" y="1739011"/>
                  <a:pt x="1780109" y="1831214"/>
                  <a:pt x="1666443" y="1831214"/>
                </a:cubicBezTo>
                <a:cubicBezTo>
                  <a:pt x="1666443" y="1831214"/>
                  <a:pt x="1666443" y="1831214"/>
                  <a:pt x="1666443" y="1831214"/>
                </a:cubicBezTo>
                <a:lnTo>
                  <a:pt x="1666443" y="1831214"/>
                </a:lnTo>
                <a:lnTo>
                  <a:pt x="205829" y="1831214"/>
                </a:lnTo>
                <a:cubicBezTo>
                  <a:pt x="92164" y="1831214"/>
                  <a:pt x="0" y="1739011"/>
                  <a:pt x="0" y="1625347"/>
                </a:cubicBezTo>
                <a:cubicBezTo>
                  <a:pt x="0" y="1625347"/>
                  <a:pt x="0" y="1625347"/>
                  <a:pt x="0" y="1625347"/>
                </a:cubicBezTo>
                <a:close/>
                <a:moveTo>
                  <a:pt x="4754703" y="557212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Freeform 1893"/>
          <p:cNvSpPr/>
          <p:nvPr/>
        </p:nvSpPr>
        <p:spPr>
          <a:xfrm>
            <a:off x="611555" y="1285875"/>
            <a:ext cx="1872184" cy="1831214"/>
          </a:xfrm>
          <a:custGeom>
            <a:avLst/>
            <a:gdLst/>
            <a:ahLst/>
            <a:cxnLst/>
            <a:rect l="0" t="0" r="0" b="0"/>
            <a:pathLst>
              <a:path w="1872184" h="1831214">
                <a:moveTo>
                  <a:pt x="0" y="205867"/>
                </a:moveTo>
                <a:cubicBezTo>
                  <a:pt x="0" y="92075"/>
                  <a:pt x="92164" y="0"/>
                  <a:pt x="205829" y="0"/>
                </a:cubicBezTo>
                <a:cubicBezTo>
                  <a:pt x="205829" y="0"/>
                  <a:pt x="205842" y="0"/>
                  <a:pt x="205842" y="0"/>
                </a:cubicBezTo>
                <a:lnTo>
                  <a:pt x="205842" y="0"/>
                </a:lnTo>
                <a:lnTo>
                  <a:pt x="1666443" y="0"/>
                </a:lnTo>
                <a:cubicBezTo>
                  <a:pt x="1780109" y="0"/>
                  <a:pt x="1872184" y="92075"/>
                  <a:pt x="1872184" y="205867"/>
                </a:cubicBezTo>
                <a:cubicBezTo>
                  <a:pt x="1872184" y="205867"/>
                  <a:pt x="1872184" y="205867"/>
                  <a:pt x="1872184" y="205867"/>
                </a:cubicBezTo>
                <a:lnTo>
                  <a:pt x="1872184" y="205867"/>
                </a:lnTo>
                <a:lnTo>
                  <a:pt x="1872184" y="1625347"/>
                </a:lnTo>
                <a:cubicBezTo>
                  <a:pt x="1872184" y="1739011"/>
                  <a:pt x="1780109" y="1831214"/>
                  <a:pt x="1666443" y="1831214"/>
                </a:cubicBezTo>
                <a:cubicBezTo>
                  <a:pt x="1666443" y="1831214"/>
                  <a:pt x="1666443" y="1831214"/>
                  <a:pt x="1666443" y="1831214"/>
                </a:cubicBezTo>
                <a:lnTo>
                  <a:pt x="1666443" y="1831214"/>
                </a:lnTo>
                <a:lnTo>
                  <a:pt x="205829" y="1831214"/>
                </a:lnTo>
                <a:cubicBezTo>
                  <a:pt x="92164" y="1831214"/>
                  <a:pt x="0" y="1739011"/>
                  <a:pt x="0" y="1625347"/>
                </a:cubicBezTo>
                <a:cubicBezTo>
                  <a:pt x="0" y="1625347"/>
                  <a:pt x="0" y="1625347"/>
                  <a:pt x="0" y="1625347"/>
                </a:cubicBezTo>
                <a:close/>
                <a:moveTo>
                  <a:pt x="4754703" y="5572125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Freeform 1894"/>
          <p:cNvSpPr/>
          <p:nvPr/>
        </p:nvSpPr>
        <p:spPr>
          <a:xfrm>
            <a:off x="2339720" y="1285875"/>
            <a:ext cx="5832603" cy="1831214"/>
          </a:xfrm>
          <a:custGeom>
            <a:avLst/>
            <a:gdLst/>
            <a:ahLst/>
            <a:cxnLst/>
            <a:rect l="0" t="0" r="0" b="0"/>
            <a:pathLst>
              <a:path w="5832603" h="1831214">
                <a:moveTo>
                  <a:pt x="0" y="1831214"/>
                </a:moveTo>
                <a:lnTo>
                  <a:pt x="5832603" y="1831214"/>
                </a:lnTo>
                <a:lnTo>
                  <a:pt x="5832603" y="0"/>
                </a:lnTo>
                <a:lnTo>
                  <a:pt x="0" y="0"/>
                </a:lnTo>
                <a:lnTo>
                  <a:pt x="0" y="183121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Freeform 1895"/>
          <p:cNvSpPr/>
          <p:nvPr/>
        </p:nvSpPr>
        <p:spPr>
          <a:xfrm>
            <a:off x="2339720" y="1285875"/>
            <a:ext cx="5832603" cy="1831214"/>
          </a:xfrm>
          <a:custGeom>
            <a:avLst/>
            <a:gdLst/>
            <a:ahLst/>
            <a:cxnLst/>
            <a:rect l="0" t="0" r="0" b="0"/>
            <a:pathLst>
              <a:path w="5832603" h="1831214">
                <a:moveTo>
                  <a:pt x="0" y="1831214"/>
                </a:moveTo>
                <a:lnTo>
                  <a:pt x="5832603" y="1831214"/>
                </a:lnTo>
                <a:lnTo>
                  <a:pt x="5832603" y="0"/>
                </a:lnTo>
                <a:lnTo>
                  <a:pt x="0" y="0"/>
                </a:lnTo>
                <a:lnTo>
                  <a:pt x="0" y="1831214"/>
                </a:lnTo>
                <a:close/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Freeform 1896"/>
          <p:cNvSpPr/>
          <p:nvPr/>
        </p:nvSpPr>
        <p:spPr>
          <a:xfrm>
            <a:off x="611555" y="3522727"/>
            <a:ext cx="1872184" cy="1504315"/>
          </a:xfrm>
          <a:custGeom>
            <a:avLst/>
            <a:gdLst/>
            <a:ahLst/>
            <a:cxnLst/>
            <a:rect l="0" t="0" r="0" b="0"/>
            <a:pathLst>
              <a:path w="1872184" h="1504315">
                <a:moveTo>
                  <a:pt x="0" y="176529"/>
                </a:moveTo>
                <a:cubicBezTo>
                  <a:pt x="0" y="78994"/>
                  <a:pt x="78994" y="0"/>
                  <a:pt x="176441" y="0"/>
                </a:cubicBezTo>
                <a:cubicBezTo>
                  <a:pt x="176441" y="0"/>
                  <a:pt x="176441" y="0"/>
                  <a:pt x="176441" y="0"/>
                </a:cubicBezTo>
                <a:lnTo>
                  <a:pt x="176441" y="0"/>
                </a:lnTo>
                <a:lnTo>
                  <a:pt x="1695780" y="0"/>
                </a:lnTo>
                <a:cubicBezTo>
                  <a:pt x="1793190" y="0"/>
                  <a:pt x="1872184" y="78994"/>
                  <a:pt x="1872184" y="176529"/>
                </a:cubicBezTo>
                <a:cubicBezTo>
                  <a:pt x="1872184" y="176529"/>
                  <a:pt x="1872184" y="176529"/>
                  <a:pt x="1872184" y="176529"/>
                </a:cubicBezTo>
                <a:lnTo>
                  <a:pt x="1872184" y="176529"/>
                </a:lnTo>
                <a:lnTo>
                  <a:pt x="1872184" y="1327784"/>
                </a:lnTo>
                <a:cubicBezTo>
                  <a:pt x="1872184" y="1425321"/>
                  <a:pt x="1793190" y="1504315"/>
                  <a:pt x="1695780" y="1504315"/>
                </a:cubicBezTo>
                <a:cubicBezTo>
                  <a:pt x="1695780" y="1504315"/>
                  <a:pt x="1695780" y="1504315"/>
                  <a:pt x="1695780" y="1504315"/>
                </a:cubicBezTo>
                <a:lnTo>
                  <a:pt x="1695780" y="1504315"/>
                </a:lnTo>
                <a:lnTo>
                  <a:pt x="176441" y="1504315"/>
                </a:lnTo>
                <a:cubicBezTo>
                  <a:pt x="78994" y="1504315"/>
                  <a:pt x="0" y="1425321"/>
                  <a:pt x="0" y="1327784"/>
                </a:cubicBezTo>
                <a:cubicBezTo>
                  <a:pt x="0" y="1327784"/>
                  <a:pt x="0" y="1327784"/>
                  <a:pt x="0" y="1327784"/>
                </a:cubicBezTo>
                <a:close/>
                <a:moveTo>
                  <a:pt x="2547189" y="3335273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Freeform 1897"/>
          <p:cNvSpPr/>
          <p:nvPr/>
        </p:nvSpPr>
        <p:spPr>
          <a:xfrm>
            <a:off x="611555" y="3522727"/>
            <a:ext cx="1872184" cy="1504315"/>
          </a:xfrm>
          <a:custGeom>
            <a:avLst/>
            <a:gdLst/>
            <a:ahLst/>
            <a:cxnLst/>
            <a:rect l="0" t="0" r="0" b="0"/>
            <a:pathLst>
              <a:path w="1872184" h="1504315">
                <a:moveTo>
                  <a:pt x="0" y="176529"/>
                </a:moveTo>
                <a:cubicBezTo>
                  <a:pt x="0" y="78994"/>
                  <a:pt x="78994" y="0"/>
                  <a:pt x="176441" y="0"/>
                </a:cubicBezTo>
                <a:cubicBezTo>
                  <a:pt x="176441" y="0"/>
                  <a:pt x="176441" y="0"/>
                  <a:pt x="176441" y="0"/>
                </a:cubicBezTo>
                <a:lnTo>
                  <a:pt x="176441" y="0"/>
                </a:lnTo>
                <a:lnTo>
                  <a:pt x="1695780" y="0"/>
                </a:lnTo>
                <a:cubicBezTo>
                  <a:pt x="1793190" y="0"/>
                  <a:pt x="1872184" y="78994"/>
                  <a:pt x="1872184" y="176529"/>
                </a:cubicBezTo>
                <a:cubicBezTo>
                  <a:pt x="1872184" y="176529"/>
                  <a:pt x="1872184" y="176529"/>
                  <a:pt x="1872184" y="176529"/>
                </a:cubicBezTo>
                <a:lnTo>
                  <a:pt x="1872184" y="176529"/>
                </a:lnTo>
                <a:lnTo>
                  <a:pt x="1872184" y="1327784"/>
                </a:lnTo>
                <a:cubicBezTo>
                  <a:pt x="1872184" y="1425321"/>
                  <a:pt x="1793190" y="1504315"/>
                  <a:pt x="1695780" y="1504315"/>
                </a:cubicBezTo>
                <a:cubicBezTo>
                  <a:pt x="1695780" y="1504315"/>
                  <a:pt x="1695780" y="1504315"/>
                  <a:pt x="1695780" y="1504315"/>
                </a:cubicBezTo>
                <a:lnTo>
                  <a:pt x="1695780" y="1504315"/>
                </a:lnTo>
                <a:lnTo>
                  <a:pt x="176441" y="1504315"/>
                </a:lnTo>
                <a:cubicBezTo>
                  <a:pt x="78994" y="1504315"/>
                  <a:pt x="0" y="1425321"/>
                  <a:pt x="0" y="1327784"/>
                </a:cubicBezTo>
                <a:cubicBezTo>
                  <a:pt x="0" y="1327784"/>
                  <a:pt x="0" y="1327784"/>
                  <a:pt x="0" y="1327784"/>
                </a:cubicBezTo>
                <a:close/>
                <a:moveTo>
                  <a:pt x="2547189" y="3335273"/>
                </a:moveTo>
              </a:path>
            </a:pathLst>
          </a:custGeom>
          <a:noFill/>
          <a:ln w="19050" cap="flat" cmpd="sng">
            <a:solidFill>
              <a:srgbClr val="8E736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Freeform 1898"/>
          <p:cNvSpPr/>
          <p:nvPr/>
        </p:nvSpPr>
        <p:spPr>
          <a:xfrm>
            <a:off x="2339720" y="3522853"/>
            <a:ext cx="5832603" cy="1504189"/>
          </a:xfrm>
          <a:custGeom>
            <a:avLst/>
            <a:gdLst/>
            <a:ahLst/>
            <a:cxnLst/>
            <a:rect l="0" t="0" r="0" b="0"/>
            <a:pathLst>
              <a:path w="5832603" h="1504189">
                <a:moveTo>
                  <a:pt x="0" y="1504189"/>
                </a:moveTo>
                <a:lnTo>
                  <a:pt x="5832603" y="1504189"/>
                </a:lnTo>
                <a:lnTo>
                  <a:pt x="5832603" y="0"/>
                </a:lnTo>
                <a:lnTo>
                  <a:pt x="0" y="0"/>
                </a:lnTo>
                <a:lnTo>
                  <a:pt x="0" y="15041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Freeform 1899"/>
          <p:cNvSpPr/>
          <p:nvPr/>
        </p:nvSpPr>
        <p:spPr>
          <a:xfrm>
            <a:off x="2339720" y="3522853"/>
            <a:ext cx="5832603" cy="1504189"/>
          </a:xfrm>
          <a:custGeom>
            <a:avLst/>
            <a:gdLst/>
            <a:ahLst/>
            <a:cxnLst/>
            <a:rect l="0" t="0" r="0" b="0"/>
            <a:pathLst>
              <a:path w="5832603" h="1504189">
                <a:moveTo>
                  <a:pt x="0" y="1504189"/>
                </a:moveTo>
                <a:lnTo>
                  <a:pt x="5832603" y="1504189"/>
                </a:lnTo>
                <a:lnTo>
                  <a:pt x="5832603" y="0"/>
                </a:lnTo>
                <a:lnTo>
                  <a:pt x="0" y="0"/>
                </a:lnTo>
                <a:lnTo>
                  <a:pt x="0" y="1504189"/>
                </a:lnTo>
                <a:close/>
              </a:path>
            </a:pathLst>
          </a:custGeom>
          <a:noFill/>
          <a:ln w="19050" cap="flat" cmpd="sng">
            <a:solidFill>
              <a:srgbClr val="8E736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Freeform 1900"/>
          <p:cNvSpPr/>
          <p:nvPr/>
        </p:nvSpPr>
        <p:spPr>
          <a:xfrm>
            <a:off x="611555" y="5397628"/>
            <a:ext cx="1872184" cy="817448"/>
          </a:xfrm>
          <a:custGeom>
            <a:avLst/>
            <a:gdLst/>
            <a:ahLst/>
            <a:cxnLst/>
            <a:rect l="0" t="0" r="0" b="0"/>
            <a:pathLst>
              <a:path w="1872184" h="817448">
                <a:moveTo>
                  <a:pt x="0" y="95884"/>
                </a:moveTo>
                <a:cubicBezTo>
                  <a:pt x="0" y="42925"/>
                  <a:pt x="42939" y="0"/>
                  <a:pt x="95885" y="0"/>
                </a:cubicBezTo>
                <a:cubicBezTo>
                  <a:pt x="95885" y="0"/>
                  <a:pt x="95885" y="0"/>
                  <a:pt x="95885" y="0"/>
                </a:cubicBezTo>
                <a:lnTo>
                  <a:pt x="95885" y="0"/>
                </a:lnTo>
                <a:lnTo>
                  <a:pt x="1776299" y="0"/>
                </a:lnTo>
                <a:cubicBezTo>
                  <a:pt x="1829258" y="0"/>
                  <a:pt x="1872184" y="42925"/>
                  <a:pt x="1872184" y="95884"/>
                </a:cubicBezTo>
                <a:cubicBezTo>
                  <a:pt x="1872184" y="95884"/>
                  <a:pt x="1872184" y="95884"/>
                  <a:pt x="1872184" y="95884"/>
                </a:cubicBezTo>
                <a:lnTo>
                  <a:pt x="1872184" y="95884"/>
                </a:lnTo>
                <a:lnTo>
                  <a:pt x="1872184" y="721563"/>
                </a:lnTo>
                <a:cubicBezTo>
                  <a:pt x="1872184" y="774522"/>
                  <a:pt x="1829258" y="817448"/>
                  <a:pt x="1776299" y="817448"/>
                </a:cubicBezTo>
                <a:cubicBezTo>
                  <a:pt x="1776299" y="817448"/>
                  <a:pt x="1776299" y="817448"/>
                  <a:pt x="1776299" y="817448"/>
                </a:cubicBezTo>
                <a:lnTo>
                  <a:pt x="1776299" y="817448"/>
                </a:lnTo>
                <a:lnTo>
                  <a:pt x="95885" y="817448"/>
                </a:lnTo>
                <a:cubicBezTo>
                  <a:pt x="42939" y="817448"/>
                  <a:pt x="0" y="774522"/>
                  <a:pt x="0" y="721563"/>
                </a:cubicBezTo>
                <a:cubicBezTo>
                  <a:pt x="0" y="721563"/>
                  <a:pt x="0" y="721563"/>
                  <a:pt x="0" y="721563"/>
                </a:cubicBezTo>
                <a:close/>
                <a:moveTo>
                  <a:pt x="752933" y="1460372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Freeform 1901"/>
          <p:cNvSpPr/>
          <p:nvPr/>
        </p:nvSpPr>
        <p:spPr>
          <a:xfrm>
            <a:off x="611555" y="5397628"/>
            <a:ext cx="1872184" cy="817448"/>
          </a:xfrm>
          <a:custGeom>
            <a:avLst/>
            <a:gdLst/>
            <a:ahLst/>
            <a:cxnLst/>
            <a:rect l="0" t="0" r="0" b="0"/>
            <a:pathLst>
              <a:path w="1872184" h="817448">
                <a:moveTo>
                  <a:pt x="0" y="95884"/>
                </a:moveTo>
                <a:cubicBezTo>
                  <a:pt x="0" y="42925"/>
                  <a:pt x="42939" y="0"/>
                  <a:pt x="95885" y="0"/>
                </a:cubicBezTo>
                <a:cubicBezTo>
                  <a:pt x="95885" y="0"/>
                  <a:pt x="95885" y="0"/>
                  <a:pt x="95885" y="0"/>
                </a:cubicBezTo>
                <a:lnTo>
                  <a:pt x="95885" y="0"/>
                </a:lnTo>
                <a:lnTo>
                  <a:pt x="1776299" y="0"/>
                </a:lnTo>
                <a:cubicBezTo>
                  <a:pt x="1829258" y="0"/>
                  <a:pt x="1872184" y="42925"/>
                  <a:pt x="1872184" y="95884"/>
                </a:cubicBezTo>
                <a:cubicBezTo>
                  <a:pt x="1872184" y="95884"/>
                  <a:pt x="1872184" y="95884"/>
                  <a:pt x="1872184" y="95884"/>
                </a:cubicBezTo>
                <a:lnTo>
                  <a:pt x="1872184" y="95884"/>
                </a:lnTo>
                <a:lnTo>
                  <a:pt x="1872184" y="721563"/>
                </a:lnTo>
                <a:cubicBezTo>
                  <a:pt x="1872184" y="774522"/>
                  <a:pt x="1829258" y="817448"/>
                  <a:pt x="1776299" y="817448"/>
                </a:cubicBezTo>
                <a:cubicBezTo>
                  <a:pt x="1776299" y="817448"/>
                  <a:pt x="1776299" y="817448"/>
                  <a:pt x="1776299" y="817448"/>
                </a:cubicBezTo>
                <a:lnTo>
                  <a:pt x="1776299" y="817448"/>
                </a:lnTo>
                <a:lnTo>
                  <a:pt x="95885" y="817448"/>
                </a:lnTo>
                <a:cubicBezTo>
                  <a:pt x="42939" y="817448"/>
                  <a:pt x="0" y="774522"/>
                  <a:pt x="0" y="721563"/>
                </a:cubicBezTo>
                <a:cubicBezTo>
                  <a:pt x="0" y="721563"/>
                  <a:pt x="0" y="721563"/>
                  <a:pt x="0" y="721563"/>
                </a:cubicBezTo>
                <a:close/>
                <a:moveTo>
                  <a:pt x="752933" y="1460372"/>
                </a:moveTo>
              </a:path>
            </a:pathLst>
          </a:custGeom>
          <a:noFill/>
          <a:ln w="19050" cap="flat" cmpd="sng">
            <a:solidFill>
              <a:srgbClr val="B88472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Freeform 1902"/>
          <p:cNvSpPr/>
          <p:nvPr/>
        </p:nvSpPr>
        <p:spPr>
          <a:xfrm>
            <a:off x="2339720" y="5397564"/>
            <a:ext cx="5832603" cy="817512"/>
          </a:xfrm>
          <a:custGeom>
            <a:avLst/>
            <a:gdLst/>
            <a:ahLst/>
            <a:cxnLst/>
            <a:rect l="0" t="0" r="0" b="0"/>
            <a:pathLst>
              <a:path w="5832603" h="817512">
                <a:moveTo>
                  <a:pt x="0" y="817512"/>
                </a:moveTo>
                <a:lnTo>
                  <a:pt x="5832603" y="817512"/>
                </a:lnTo>
                <a:lnTo>
                  <a:pt x="5832603" y="0"/>
                </a:lnTo>
                <a:lnTo>
                  <a:pt x="0" y="0"/>
                </a:lnTo>
                <a:lnTo>
                  <a:pt x="0" y="81751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Freeform 1903"/>
          <p:cNvSpPr/>
          <p:nvPr/>
        </p:nvSpPr>
        <p:spPr>
          <a:xfrm>
            <a:off x="2339720" y="5397564"/>
            <a:ext cx="5832603" cy="817512"/>
          </a:xfrm>
          <a:custGeom>
            <a:avLst/>
            <a:gdLst/>
            <a:ahLst/>
            <a:cxnLst/>
            <a:rect l="0" t="0" r="0" b="0"/>
            <a:pathLst>
              <a:path w="5832603" h="817512">
                <a:moveTo>
                  <a:pt x="0" y="817512"/>
                </a:moveTo>
                <a:lnTo>
                  <a:pt x="5832603" y="817512"/>
                </a:lnTo>
                <a:lnTo>
                  <a:pt x="5832603" y="0"/>
                </a:lnTo>
                <a:lnTo>
                  <a:pt x="0" y="0"/>
                </a:lnTo>
                <a:lnTo>
                  <a:pt x="0" y="817512"/>
                </a:lnTo>
                <a:close/>
              </a:path>
            </a:pathLst>
          </a:custGeom>
          <a:noFill/>
          <a:ln w="19050" cap="flat" cmpd="sng">
            <a:solidFill>
              <a:srgbClr val="B88472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Rectangle 1904"/>
          <p:cNvSpPr/>
          <p:nvPr/>
        </p:nvSpPr>
        <p:spPr>
          <a:xfrm>
            <a:off x="548640" y="685673"/>
            <a:ext cx="1293560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ICMPv6</a:t>
            </a:r>
          </a:p>
        </p:txBody>
      </p:sp>
      <p:sp>
        <p:nvSpPr>
          <p:cNvPr id="1905" name="Rectangle 1905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29</a:t>
            </a:r>
          </a:p>
        </p:txBody>
      </p:sp>
      <p:sp>
        <p:nvSpPr>
          <p:cNvPr id="1906" name="Rectangle 1906"/>
          <p:cNvSpPr/>
          <p:nvPr/>
        </p:nvSpPr>
        <p:spPr>
          <a:xfrm>
            <a:off x="1033272" y="1832356"/>
            <a:ext cx="1027094" cy="7774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2295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Neighbor</a:t>
            </a:r>
          </a:p>
          <a:p>
            <a:pPr marL="0">
              <a:lnSpc>
                <a:spcPts val="2162"/>
              </a:lnSpc>
            </a:pPr>
            <a:r>
              <a:rPr lang="en-US" sz="1802" b="0" i="0" spc="0" baseline="0" dirty="0">
                <a:solidFill>
                  <a:srgbClr val="000000"/>
                </a:solidFill>
                <a:latin typeface="Calibri"/>
              </a:rPr>
              <a:t>Solicitation</a:t>
            </a:r>
          </a:p>
          <a:p>
            <a:pPr marL="271272">
              <a:lnSpc>
                <a:spcPts val="2159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(135)</a:t>
            </a:r>
          </a:p>
        </p:txBody>
      </p:sp>
      <p:sp>
        <p:nvSpPr>
          <p:cNvPr id="1907" name="Rectangle 1907"/>
          <p:cNvSpPr/>
          <p:nvPr/>
        </p:nvSpPr>
        <p:spPr>
          <a:xfrm>
            <a:off x="2431669" y="1385444"/>
            <a:ext cx="5695873" cy="16358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en-US" sz="1800" b="0" i="0" spc="0" baseline="0" dirty="0">
                <a:solidFill>
                  <a:srgbClr val="000000"/>
                </a:solidFill>
                <a:latin typeface="Arial"/>
              </a:rPr>
              <a:t>•	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Folosit pentru a descoperi adresele link-local ale vecinilor </a:t>
            </a:r>
          </a:p>
          <a:p>
            <a:pPr marL="286511">
              <a:lnSpc>
                <a:spcPts val="2160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când se cunoaște adresa IPv6 (similar ARP)</a:t>
            </a:r>
          </a:p>
          <a:p>
            <a:pPr marL="0">
              <a:lnSpc>
                <a:spcPts val="2159"/>
              </a:lnSpc>
              <a:tabLst>
                <a:tab pos="286511" algn="l"/>
              </a:tabLst>
            </a:pPr>
            <a:r>
              <a:rPr lang="en-US" sz="1800" b="0" i="0" spc="0" baseline="0" dirty="0">
                <a:solidFill>
                  <a:srgbClr val="000000"/>
                </a:solidFill>
                <a:latin typeface="Arial"/>
              </a:rPr>
              <a:t>•	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Folosit pentru a determina dacă există conectivitate cu un </a:t>
            </a:r>
          </a:p>
          <a:p>
            <a:pPr marL="286511">
              <a:lnSpc>
                <a:spcPts val="2162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vecin</a:t>
            </a:r>
          </a:p>
          <a:p>
            <a:pPr marL="0">
              <a:lnSpc>
                <a:spcPts val="2159"/>
              </a:lnSpc>
              <a:tabLst>
                <a:tab pos="286511" algn="l"/>
              </a:tabLst>
            </a:pPr>
            <a:r>
              <a:rPr lang="en-US" sz="1800" b="0" i="0" spc="0" baseline="0" dirty="0">
                <a:solidFill>
                  <a:srgbClr val="000000"/>
                </a:solidFill>
                <a:latin typeface="Arial"/>
              </a:rPr>
              <a:t>•	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Detectează adresele duplicate în timpul procesului de </a:t>
            </a:r>
          </a:p>
          <a:p>
            <a:pPr marL="286511">
              <a:lnSpc>
                <a:spcPts val="2160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autoconfigurare</a:t>
            </a:r>
          </a:p>
        </p:txBody>
      </p:sp>
      <p:sp>
        <p:nvSpPr>
          <p:cNvPr id="1908" name="Rectangle 1908"/>
          <p:cNvSpPr/>
          <p:nvPr/>
        </p:nvSpPr>
        <p:spPr>
          <a:xfrm>
            <a:off x="861364" y="3906140"/>
            <a:ext cx="1373657" cy="7776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54508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Neighbor</a:t>
            </a:r>
          </a:p>
          <a:p>
            <a:pPr marL="0">
              <a:lnSpc>
                <a:spcPts val="2162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Advertisement</a:t>
            </a:r>
          </a:p>
          <a:p>
            <a:pPr marL="443433">
              <a:lnSpc>
                <a:spcPts val="2160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(136)</a:t>
            </a:r>
          </a:p>
        </p:txBody>
      </p:sp>
      <p:sp>
        <p:nvSpPr>
          <p:cNvPr id="1909" name="Rectangle 1909"/>
          <p:cNvSpPr/>
          <p:nvPr/>
        </p:nvSpPr>
        <p:spPr>
          <a:xfrm>
            <a:off x="2431669" y="3596387"/>
            <a:ext cx="5411495" cy="13616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en-US" sz="1800" b="0" i="0" spc="0" baseline="0" dirty="0">
                <a:solidFill>
                  <a:srgbClr val="000000"/>
                </a:solidFill>
                <a:latin typeface="Arial"/>
              </a:rPr>
              <a:t>•	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Trimise ca răspuns la un NS</a:t>
            </a:r>
          </a:p>
          <a:p>
            <a:pPr marL="0">
              <a:lnSpc>
                <a:spcPts val="2160"/>
              </a:lnSpc>
              <a:tabLst>
                <a:tab pos="286511" algn="l"/>
              </a:tabLst>
            </a:pPr>
            <a:r>
              <a:rPr lang="en-US" sz="1800" b="0" i="0" spc="0" baseline="0" dirty="0">
                <a:solidFill>
                  <a:srgbClr val="000000"/>
                </a:solidFill>
                <a:latin typeface="Arial"/>
              </a:rPr>
              <a:t>•	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Trimise automat atunci când are loc o schimbare a </a:t>
            </a:r>
          </a:p>
          <a:p>
            <a:pPr marL="286511">
              <a:lnSpc>
                <a:spcPts val="2162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adresei de nivel 2</a:t>
            </a:r>
          </a:p>
          <a:p>
            <a:pPr marL="0">
              <a:lnSpc>
                <a:spcPts val="2160"/>
              </a:lnSpc>
              <a:tabLst>
                <a:tab pos="286511" algn="l"/>
              </a:tabLst>
            </a:pPr>
            <a:r>
              <a:rPr lang="en-US" sz="1800" b="0" i="0" spc="0" baseline="0" dirty="0">
                <a:solidFill>
                  <a:srgbClr val="000000"/>
                </a:solidFill>
                <a:latin typeface="Arial"/>
              </a:rPr>
              <a:t>•	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La primirea unui NA fiecare nod își actualizează lista de </a:t>
            </a:r>
          </a:p>
          <a:p>
            <a:pPr marL="286511">
              <a:lnSpc>
                <a:spcPts val="2159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vecini</a:t>
            </a:r>
          </a:p>
        </p:txBody>
      </p:sp>
      <p:sp>
        <p:nvSpPr>
          <p:cNvPr id="1910" name="Rectangle 1910"/>
          <p:cNvSpPr/>
          <p:nvPr/>
        </p:nvSpPr>
        <p:spPr>
          <a:xfrm>
            <a:off x="1163116" y="5575250"/>
            <a:ext cx="768553" cy="5029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Redirect</a:t>
            </a:r>
          </a:p>
          <a:p>
            <a:pPr marL="141681">
              <a:lnSpc>
                <a:spcPts val="2159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(137)</a:t>
            </a:r>
          </a:p>
        </p:txBody>
      </p:sp>
      <p:sp>
        <p:nvSpPr>
          <p:cNvPr id="1911" name="Rectangle 1911"/>
          <p:cNvSpPr/>
          <p:nvPr/>
        </p:nvSpPr>
        <p:spPr>
          <a:xfrm>
            <a:off x="2431669" y="5402657"/>
            <a:ext cx="5396052" cy="8130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en-US" sz="1800" b="0" i="0" spc="0" baseline="0" dirty="0">
                <a:solidFill>
                  <a:srgbClr val="000000"/>
                </a:solidFill>
                <a:latin typeface="Arial"/>
              </a:rPr>
              <a:t>•	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Folosite de ruter</a:t>
            </a:r>
            <a:r>
              <a:rPr lang="en-US" sz="1800" b="0" i="0" spc="439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pentru a indica host-urilo</a:t>
            </a:r>
            <a:r>
              <a:rPr lang="en-US" sz="1800" b="0" i="0" spc="414" baseline="0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că pentru </a:t>
            </a:r>
          </a:p>
          <a:p>
            <a:pPr marL="286511">
              <a:lnSpc>
                <a:spcPts val="2159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destinația dorită este recomandată folosirea unui alt </a:t>
            </a:r>
          </a:p>
          <a:p>
            <a:pPr marL="286511">
              <a:lnSpc>
                <a:spcPts val="2163"/>
              </a:lnSpc>
            </a:pPr>
            <a:r>
              <a:rPr lang="en-US" sz="1802" b="0" i="0" spc="0" baseline="0" dirty="0">
                <a:solidFill>
                  <a:srgbClr val="000000"/>
                </a:solidFill>
                <a:latin typeface="Calibri"/>
              </a:rPr>
              <a:t>rute</a:t>
            </a:r>
            <a:r>
              <a:rPr lang="en-US" sz="1802" b="0" i="0" spc="404" baseline="0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sz="1802" b="0" i="0" spc="0" baseline="0" dirty="0">
                <a:solidFill>
                  <a:srgbClr val="000000"/>
                </a:solidFill>
                <a:latin typeface="Calibri"/>
              </a:rPr>
              <a:t>din rețea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Freeform 19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Freeform 1913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Freeform 1914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Freeform 1915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16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917" name="Rectangle 1917"/>
          <p:cNvSpPr/>
          <p:nvPr/>
        </p:nvSpPr>
        <p:spPr>
          <a:xfrm>
            <a:off x="548640" y="685673"/>
            <a:ext cx="8041284" cy="4865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Autoconfigurar</a:t>
            </a:r>
            <a:r>
              <a:rPr lang="en-US" sz="3204" b="1" i="0" spc="686" baseline="0" dirty="0">
                <a:solidFill>
                  <a:srgbClr val="464653"/>
                </a:solidFill>
                <a:latin typeface="Calibri,Bold"/>
              </a:rPr>
              <a:t>e</a:t>
            </a:r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(stateless)</a:t>
            </a:r>
          </a:p>
          <a:p>
            <a:pPr marL="0">
              <a:lnSpc>
                <a:spcPts val="3300"/>
              </a:lnSpc>
            </a:pPr>
            <a:r>
              <a:rPr lang="en-US" sz="1523" b="0" i="0" spc="1352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RFC 2462</a:t>
            </a:r>
          </a:p>
          <a:p>
            <a:pPr marL="0">
              <a:lnSpc>
                <a:spcPts val="2520"/>
              </a:lnSpc>
            </a:pPr>
            <a:r>
              <a:rPr lang="en-US" sz="1523" b="0" i="0" spc="1352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Nu necesită nicio configurare suplimentară în rețeaua locală</a:t>
            </a:r>
          </a:p>
          <a:p>
            <a:pPr marL="0">
              <a:lnSpc>
                <a:spcPts val="2523"/>
              </a:lnSpc>
            </a:pPr>
            <a:r>
              <a:rPr lang="en-US" sz="1523" b="0" i="0" spc="1352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Oferă doar adresă IP globală și defaul</a:t>
            </a:r>
            <a:r>
              <a:rPr lang="en-US" sz="2004" b="0" i="0" spc="444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gateway</a:t>
            </a:r>
          </a:p>
          <a:p>
            <a:pPr marL="274320">
              <a:lnSpc>
                <a:spcPts val="2228"/>
              </a:lnSpc>
            </a:pPr>
            <a:r>
              <a:rPr lang="en-US" sz="1368" b="0" i="0" spc="1437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Pentru DNS și alte informații este necesară instalarea unui server DHCPv6</a:t>
            </a:r>
          </a:p>
          <a:p>
            <a:pPr marL="0">
              <a:lnSpc>
                <a:spcPts val="2523"/>
              </a:lnSpc>
            </a:pPr>
            <a:r>
              <a:rPr lang="en-US" sz="1523" b="0" i="0" spc="1352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Pași:</a:t>
            </a:r>
          </a:p>
          <a:p>
            <a:pPr marL="457199">
              <a:lnSpc>
                <a:spcPts val="2216"/>
              </a:lnSpc>
              <a:tabLst>
                <a:tab pos="914653" algn="l"/>
              </a:tabLst>
            </a:pPr>
            <a:r>
              <a:rPr lang="en-US" sz="1368" b="0" i="0" spc="0" baseline="0" dirty="0">
                <a:solidFill>
                  <a:srgbClr val="9FB8CD"/>
                </a:solidFill>
                <a:latin typeface="Calibri"/>
              </a:rPr>
              <a:t>1.	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Se generează adresa link-local prin concatenarea FE80::/64 cu eui-64 (sau cu </a:t>
            </a:r>
          </a:p>
          <a:p>
            <a:pPr marL="914654">
              <a:lnSpc>
                <a:spcPts val="1730"/>
              </a:lnSpc>
            </a:pPr>
            <a:r>
              <a:rPr lang="en-US" sz="1802" b="0" i="0" spc="0" baseline="0" dirty="0">
                <a:solidFill>
                  <a:srgbClr val="464653"/>
                </a:solidFill>
                <a:latin typeface="Calibri"/>
              </a:rPr>
              <a:t>un alt toke</a:t>
            </a:r>
            <a:r>
              <a:rPr lang="en-US" sz="1802" b="0" i="0" spc="413" baseline="0" dirty="0">
                <a:solidFill>
                  <a:srgbClr val="464653"/>
                </a:solidFill>
                <a:latin typeface="Calibri"/>
              </a:rPr>
              <a:t>n</a:t>
            </a:r>
            <a:r>
              <a:rPr lang="en-US" sz="1802" b="0" i="0" spc="0" baseline="0" dirty="0">
                <a:solidFill>
                  <a:srgbClr val="464653"/>
                </a:solidFill>
                <a:latin typeface="Calibri"/>
              </a:rPr>
              <a:t>generat pe 64 de biți)</a:t>
            </a:r>
          </a:p>
          <a:p>
            <a:pPr marL="457199">
              <a:lnSpc>
                <a:spcPts val="2231"/>
              </a:lnSpc>
              <a:tabLst>
                <a:tab pos="914653" algn="l"/>
              </a:tabLst>
            </a:pPr>
            <a:r>
              <a:rPr lang="en-US" sz="1368" b="0" i="0" spc="0" baseline="0" dirty="0">
                <a:solidFill>
                  <a:srgbClr val="9FB8CD"/>
                </a:solidFill>
                <a:latin typeface="Calibri"/>
              </a:rPr>
              <a:t>2.	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Se testează dacă adresa link-local este unică</a:t>
            </a:r>
          </a:p>
          <a:p>
            <a:pPr marL="457199">
              <a:lnSpc>
                <a:spcPts val="2232"/>
              </a:lnSpc>
              <a:tabLst>
                <a:tab pos="914653" algn="l"/>
              </a:tabLst>
            </a:pPr>
            <a:r>
              <a:rPr lang="en-US" sz="1368" b="0" i="0" spc="0" baseline="0" dirty="0">
                <a:solidFill>
                  <a:srgbClr val="9FB8CD"/>
                </a:solidFill>
                <a:latin typeface="Calibri"/>
              </a:rPr>
              <a:t>3.	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Dacă e unică, se asignează adresa link-local interfeței fizice</a:t>
            </a:r>
          </a:p>
          <a:p>
            <a:pPr marL="457199">
              <a:lnSpc>
                <a:spcPts val="2219"/>
              </a:lnSpc>
              <a:tabLst>
                <a:tab pos="914653" algn="l"/>
              </a:tabLst>
            </a:pPr>
            <a:r>
              <a:rPr lang="en-US" sz="1368" b="0" i="0" spc="0" baseline="0" dirty="0">
                <a:solidFill>
                  <a:srgbClr val="9FB8CD"/>
                </a:solidFill>
                <a:latin typeface="Calibri"/>
              </a:rPr>
              <a:t>4.	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Se încearcă descoperirea unui rute</a:t>
            </a:r>
            <a:r>
              <a:rPr lang="en-US" sz="1800" b="0" i="0" spc="420" baseline="0" dirty="0">
                <a:solidFill>
                  <a:srgbClr val="464653"/>
                </a:solidFill>
                <a:latin typeface="Calibri"/>
              </a:rPr>
              <a:t>r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local prin ascultarea RA-urilor sau </a:t>
            </a:r>
          </a:p>
          <a:p>
            <a:pPr marL="914654">
              <a:lnSpc>
                <a:spcPts val="1728"/>
              </a:lnSpc>
            </a:pP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forțarea unui RA prin trimiterea unui RS</a:t>
            </a:r>
          </a:p>
          <a:p>
            <a:pPr marL="457199">
              <a:lnSpc>
                <a:spcPts val="2234"/>
              </a:lnSpc>
              <a:tabLst>
                <a:tab pos="914653" algn="l"/>
              </a:tabLst>
            </a:pPr>
            <a:r>
              <a:rPr lang="en-US" sz="1368" b="0" i="0" spc="0" baseline="0" dirty="0">
                <a:solidFill>
                  <a:srgbClr val="9FB8CD"/>
                </a:solidFill>
                <a:latin typeface="Calibri"/>
              </a:rPr>
              <a:t>5.	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Ruteru</a:t>
            </a:r>
            <a:r>
              <a:rPr lang="en-US" sz="1800" b="0" i="0" spc="415" baseline="0" dirty="0">
                <a:solidFill>
                  <a:srgbClr val="464653"/>
                </a:solidFill>
                <a:latin typeface="Calibri"/>
              </a:rPr>
              <a:t>l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răspunde în RA cu tipul autoconfigurării din rețeaua locală (Câmpul </a:t>
            </a:r>
          </a:p>
          <a:p>
            <a:pPr marL="914654">
              <a:lnSpc>
                <a:spcPts val="1727"/>
              </a:lnSpc>
            </a:pP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M din câmpul Autoconfi</a:t>
            </a:r>
            <a:r>
              <a:rPr lang="en-US" sz="1800" b="0" i="0" spc="412" baseline="0" dirty="0">
                <a:solidFill>
                  <a:srgbClr val="464653"/>
                </a:solidFill>
                <a:latin typeface="Calibri"/>
              </a:rPr>
              <a:t>g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Flag</a:t>
            </a:r>
            <a:r>
              <a:rPr lang="en-US" sz="1800" b="0" i="0" spc="413" baseline="0" dirty="0">
                <a:solidFill>
                  <a:srgbClr val="464653"/>
                </a:solidFill>
                <a:latin typeface="Calibri"/>
              </a:rPr>
              <a:t>s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din mesajul RA)</a:t>
            </a:r>
          </a:p>
          <a:p>
            <a:pPr marL="457199">
              <a:lnSpc>
                <a:spcPts val="2232"/>
              </a:lnSpc>
              <a:tabLst>
                <a:tab pos="914653" algn="l"/>
              </a:tabLst>
            </a:pPr>
            <a:r>
              <a:rPr lang="en-US" sz="1368" b="0" i="0" spc="0" baseline="0" dirty="0">
                <a:solidFill>
                  <a:srgbClr val="9FB8CD"/>
                </a:solidFill>
                <a:latin typeface="Calibri"/>
              </a:rPr>
              <a:t>6.	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Dacă e folosită autoconfigurare stateless</a:t>
            </a:r>
            <a:r>
              <a:rPr lang="en-US" sz="1800" b="0" i="0" spc="808" baseline="0" dirty="0">
                <a:solidFill>
                  <a:srgbClr val="464653"/>
                </a:solidFill>
                <a:latin typeface="Calibri"/>
              </a:rPr>
              <a:t>,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se generează adresa unică prin </a:t>
            </a:r>
          </a:p>
          <a:p>
            <a:pPr marL="914654">
              <a:lnSpc>
                <a:spcPts val="1727"/>
              </a:lnSpc>
            </a:pP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concatenarea prefixului primit în RA cu ultimii 64 de biți din adresa de la </a:t>
            </a:r>
          </a:p>
          <a:p>
            <a:pPr marL="914654">
              <a:lnSpc>
                <a:spcPts val="1727"/>
              </a:lnSpc>
            </a:pP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pasul 1</a:t>
            </a:r>
          </a:p>
        </p:txBody>
      </p:sp>
      <p:sp>
        <p:nvSpPr>
          <p:cNvPr id="1918" name="Rectangle 1918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30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Freeform 191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0" name="Freeform 1920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Freeform 1921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Freeform 1922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3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924" name="Freeform 1924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Freeform 1925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6" name="Picture 19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595" y="2432305"/>
            <a:ext cx="5779008" cy="97535"/>
          </a:xfrm>
          <a:prstGeom prst="rect">
            <a:avLst/>
          </a:prstGeom>
          <a:noFill/>
        </p:spPr>
      </p:pic>
      <p:sp>
        <p:nvSpPr>
          <p:cNvPr id="1927" name="Freeform 1927"/>
          <p:cNvSpPr/>
          <p:nvPr/>
        </p:nvSpPr>
        <p:spPr>
          <a:xfrm>
            <a:off x="1760473" y="2455418"/>
            <a:ext cx="5699125" cy="0"/>
          </a:xfrm>
          <a:custGeom>
            <a:avLst/>
            <a:gdLst/>
            <a:ahLst/>
            <a:cxnLst/>
            <a:rect l="0" t="0" r="0" b="0"/>
            <a:pathLst>
              <a:path w="5699125">
                <a:moveTo>
                  <a:pt x="5699125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8" name="Picture 19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5611" y="2430781"/>
            <a:ext cx="105155" cy="1325880"/>
          </a:xfrm>
          <a:prstGeom prst="rect">
            <a:avLst/>
          </a:prstGeom>
          <a:noFill/>
        </p:spPr>
      </p:pic>
      <p:sp>
        <p:nvSpPr>
          <p:cNvPr id="1929" name="Freeform 1929"/>
          <p:cNvSpPr/>
          <p:nvPr/>
        </p:nvSpPr>
        <p:spPr>
          <a:xfrm>
            <a:off x="4564888" y="2444750"/>
            <a:ext cx="7239" cy="1246378"/>
          </a:xfrm>
          <a:custGeom>
            <a:avLst/>
            <a:gdLst/>
            <a:ahLst/>
            <a:cxnLst/>
            <a:rect l="0" t="0" r="0" b="0"/>
            <a:pathLst>
              <a:path w="7239" h="1246378">
                <a:moveTo>
                  <a:pt x="7239" y="0"/>
                </a:moveTo>
                <a:lnTo>
                  <a:pt x="0" y="1246378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0" name="Freeform 1930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1" name="Freeform 1931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2" name="Freeform 1932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3" name="Freeform 1933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Freeform 1934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35" name="Picture 193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045" y="2223786"/>
            <a:ext cx="224115" cy="405099"/>
          </a:xfrm>
          <a:prstGeom prst="rect">
            <a:avLst/>
          </a:prstGeom>
          <a:noFill/>
        </p:spPr>
      </p:pic>
      <p:sp>
        <p:nvSpPr>
          <p:cNvPr id="1936" name="Freeform 1936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7" name="Freeform 1937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Freeform 1938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9" name="Freeform 1939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Freeform 1940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1" name="Freeform 1941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Freeform 1942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Freeform 1943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4" name="Freeform 1944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Freeform 1945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Freeform 1946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Freeform 1947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Freeform 1948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Freeform 1949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Freeform 1950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Freeform 1951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Freeform 1952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Freeform 1953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Freeform 1954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Freeform 1955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Freeform 1956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Freeform 1957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Freeform 1958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Freeform 1959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Freeform 1960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61" name="Picture 196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179" y="2600723"/>
            <a:ext cx="155781" cy="10831"/>
          </a:xfrm>
          <a:prstGeom prst="rect">
            <a:avLst/>
          </a:prstGeom>
          <a:noFill/>
        </p:spPr>
      </p:pic>
      <p:sp>
        <p:nvSpPr>
          <p:cNvPr id="1962" name="Freeform 1962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Freeform 1963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Freeform 1964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Freeform 1965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Freeform 1966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Freeform 1967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Freeform 1968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Freeform 1969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Freeform 1970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Freeform 1971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Freeform 1972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Freeform 1973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Freeform 1974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Freeform 1975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Freeform 1976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Freeform 1977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Freeform 1978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Freeform 1979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3" name="Picture 199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18" y="3769758"/>
            <a:ext cx="155781" cy="10831"/>
          </a:xfrm>
          <a:prstGeom prst="rect">
            <a:avLst/>
          </a:prstGeom>
          <a:noFill/>
        </p:spPr>
      </p:pic>
      <p:sp>
        <p:nvSpPr>
          <p:cNvPr id="1994" name="Freeform 1994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Freeform 1995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Freeform 1996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Freeform 1997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Freeform 1998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Freeform 1999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Freeform 2000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Freeform 2001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Freeform 2002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Freeform 2003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4" name="Freeform 2004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5" name="Freeform 2005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6" name="Freeform 2006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7" name="Freeform 2007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8" name="Freeform 2008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9" name="Freeform 2009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0" name="Freeform 2010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1" name="Freeform 2011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2" name="Freeform 2012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3" name="Freeform 2013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4" name="Freeform 2014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5" name="Freeform 2015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6" name="Freeform 2016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7" name="Freeform 2017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8" name="Freeform 2018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19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598" y="2194624"/>
            <a:ext cx="762000" cy="534987"/>
          </a:xfrm>
          <a:prstGeom prst="rect">
            <a:avLst/>
          </a:prstGeom>
          <a:noFill/>
        </p:spPr>
      </p:pic>
      <p:pic>
        <p:nvPicPr>
          <p:cNvPr id="2020" name="Picture 202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4227068"/>
            <a:ext cx="3817111" cy="1022096"/>
          </a:xfrm>
          <a:prstGeom prst="rect">
            <a:avLst/>
          </a:prstGeom>
          <a:noFill/>
        </p:spPr>
      </p:pic>
      <p:pic>
        <p:nvPicPr>
          <p:cNvPr id="2021" name="Picture 202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4207256"/>
            <a:ext cx="1660651" cy="449072"/>
          </a:xfrm>
          <a:prstGeom prst="rect">
            <a:avLst/>
          </a:prstGeom>
          <a:noFill/>
        </p:spPr>
      </p:pic>
      <p:pic>
        <p:nvPicPr>
          <p:cNvPr id="2022" name="Picture 2022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4246118"/>
            <a:ext cx="3728211" cy="933069"/>
          </a:xfrm>
          <a:prstGeom prst="rect">
            <a:avLst/>
          </a:prstGeom>
          <a:noFill/>
        </p:spPr>
      </p:pic>
      <p:sp>
        <p:nvSpPr>
          <p:cNvPr id="2023" name="Freeform 2023"/>
          <p:cNvSpPr/>
          <p:nvPr/>
        </p:nvSpPr>
        <p:spPr>
          <a:xfrm>
            <a:off x="4860035" y="4258818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803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2260853" y="2599182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4" name="Freeform 2024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5" name="Freeform 2025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26" name="Picture 202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5269484"/>
            <a:ext cx="3817111" cy="1022096"/>
          </a:xfrm>
          <a:prstGeom prst="rect">
            <a:avLst/>
          </a:prstGeom>
          <a:noFill/>
        </p:spPr>
      </p:pic>
      <p:pic>
        <p:nvPicPr>
          <p:cNvPr id="2027" name="Picture 202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5249673"/>
            <a:ext cx="1547876" cy="449072"/>
          </a:xfrm>
          <a:prstGeom prst="rect">
            <a:avLst/>
          </a:prstGeom>
          <a:noFill/>
        </p:spPr>
      </p:pic>
      <p:pic>
        <p:nvPicPr>
          <p:cNvPr id="2028" name="Picture 202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5288534"/>
            <a:ext cx="3728211" cy="933069"/>
          </a:xfrm>
          <a:prstGeom prst="rect">
            <a:avLst/>
          </a:prstGeom>
          <a:noFill/>
        </p:spPr>
      </p:pic>
      <p:sp>
        <p:nvSpPr>
          <p:cNvPr id="2029" name="Freeform 2029"/>
          <p:cNvSpPr/>
          <p:nvPr/>
        </p:nvSpPr>
        <p:spPr>
          <a:xfrm>
            <a:off x="4860035" y="5301234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930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3303269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30" name="Picture 203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36" y="5269484"/>
            <a:ext cx="3817111" cy="1022096"/>
          </a:xfrm>
          <a:prstGeom prst="rect">
            <a:avLst/>
          </a:prstGeom>
          <a:noFill/>
        </p:spPr>
      </p:pic>
      <p:pic>
        <p:nvPicPr>
          <p:cNvPr id="2031" name="Picture 2031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87" y="5249673"/>
            <a:ext cx="2197100" cy="449072"/>
          </a:xfrm>
          <a:prstGeom prst="rect">
            <a:avLst/>
          </a:prstGeom>
          <a:noFill/>
        </p:spPr>
      </p:pic>
      <p:pic>
        <p:nvPicPr>
          <p:cNvPr id="2032" name="Picture 203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038" y="5288534"/>
            <a:ext cx="3728224" cy="933069"/>
          </a:xfrm>
          <a:prstGeom prst="rect">
            <a:avLst/>
          </a:prstGeom>
          <a:noFill/>
        </p:spPr>
      </p:pic>
      <p:sp>
        <p:nvSpPr>
          <p:cNvPr id="2033" name="Freeform 2033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4" name="Rectangle 2034"/>
          <p:cNvSpPr/>
          <p:nvPr/>
        </p:nvSpPr>
        <p:spPr>
          <a:xfrm>
            <a:off x="517245" y="4290823"/>
            <a:ext cx="1889607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Informații IPv6 pe A:</a:t>
            </a:r>
          </a:p>
        </p:txBody>
      </p:sp>
      <p:sp>
        <p:nvSpPr>
          <p:cNvPr id="2035" name="Rectangle 2035"/>
          <p:cNvSpPr/>
          <p:nvPr/>
        </p:nvSpPr>
        <p:spPr>
          <a:xfrm>
            <a:off x="323697" y="685673"/>
            <a:ext cx="4774580" cy="9982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4942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Autoconfigurare (stateless)</a:t>
            </a:r>
          </a:p>
          <a:p>
            <a:pPr marL="0">
              <a:lnSpc>
                <a:spcPts val="4656"/>
              </a:lnSpc>
            </a:pPr>
            <a:r>
              <a:rPr lang="en-US" sz="1526" b="0" i="0" spc="1353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006" b="0" i="0" spc="0" baseline="0" dirty="0">
                <a:solidFill>
                  <a:srgbClr val="000000"/>
                </a:solidFill>
                <a:latin typeface="Calibri"/>
              </a:rPr>
              <a:t>0. Stare inițială rețea</a:t>
            </a:r>
          </a:p>
        </p:txBody>
      </p:sp>
      <p:sp>
        <p:nvSpPr>
          <p:cNvPr id="2036" name="Rectangle 2036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31</a:t>
            </a:r>
          </a:p>
        </p:txBody>
      </p:sp>
      <p:sp>
        <p:nvSpPr>
          <p:cNvPr id="2037" name="Rectangle 2037"/>
          <p:cNvSpPr/>
          <p:nvPr/>
        </p:nvSpPr>
        <p:spPr>
          <a:xfrm>
            <a:off x="4383278" y="2463420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038" name="Rectangle 2038"/>
          <p:cNvSpPr/>
          <p:nvPr/>
        </p:nvSpPr>
        <p:spPr>
          <a:xfrm>
            <a:off x="1850389" y="2241042"/>
            <a:ext cx="13853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A</a:t>
            </a:r>
          </a:p>
        </p:txBody>
      </p:sp>
      <p:sp>
        <p:nvSpPr>
          <p:cNvPr id="2039" name="Rectangle 2039"/>
          <p:cNvSpPr/>
          <p:nvPr/>
        </p:nvSpPr>
        <p:spPr>
          <a:xfrm>
            <a:off x="4499736" y="3410204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B</a:t>
            </a:r>
          </a:p>
        </p:txBody>
      </p:sp>
      <p:sp>
        <p:nvSpPr>
          <p:cNvPr id="2040" name="Rectangle 2040"/>
          <p:cNvSpPr/>
          <p:nvPr/>
        </p:nvSpPr>
        <p:spPr>
          <a:xfrm>
            <a:off x="7010654" y="2744852"/>
            <a:ext cx="951030" cy="446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8792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Ruter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(fără DHCP)</a:t>
            </a:r>
          </a:p>
        </p:txBody>
      </p:sp>
      <p:sp>
        <p:nvSpPr>
          <p:cNvPr id="2041" name="Rectangle 2041"/>
          <p:cNvSpPr/>
          <p:nvPr/>
        </p:nvSpPr>
        <p:spPr>
          <a:xfrm>
            <a:off x="4952365" y="4347465"/>
            <a:ext cx="1281302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Adresă Fa0/0:</a:t>
            </a:r>
          </a:p>
        </p:txBody>
      </p:sp>
      <p:sp>
        <p:nvSpPr>
          <p:cNvPr id="2042" name="Rectangle 2042"/>
          <p:cNvSpPr/>
          <p:nvPr/>
        </p:nvSpPr>
        <p:spPr>
          <a:xfrm>
            <a:off x="766267" y="4861052"/>
            <a:ext cx="2142896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Calibri"/>
              </a:rPr>
              <a:t>Stare Fa0/0: </a:t>
            </a:r>
            <a:r>
              <a:rPr lang="en-US" sz="1800" b="1" i="0" spc="0" baseline="0" dirty="0">
                <a:solidFill>
                  <a:srgbClr val="FFFFFF"/>
                </a:solidFill>
                <a:latin typeface="Calibri,Bold"/>
              </a:rPr>
              <a:t>Shutdown</a:t>
            </a:r>
          </a:p>
        </p:txBody>
      </p:sp>
      <p:sp>
        <p:nvSpPr>
          <p:cNvPr id="2043" name="Rectangle 2043"/>
          <p:cNvSpPr/>
          <p:nvPr/>
        </p:nvSpPr>
        <p:spPr>
          <a:xfrm>
            <a:off x="2359405" y="2505837"/>
            <a:ext cx="467002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Fa0/0</a:t>
            </a:r>
          </a:p>
        </p:txBody>
      </p:sp>
      <p:sp>
        <p:nvSpPr>
          <p:cNvPr id="2044" name="Rectangle 2044"/>
          <p:cNvSpPr/>
          <p:nvPr/>
        </p:nvSpPr>
        <p:spPr>
          <a:xfrm>
            <a:off x="4952365" y="5390262"/>
            <a:ext cx="1168374" cy="444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Listă prefixe:</a:t>
            </a:r>
          </a:p>
          <a:p>
            <a:pPr marL="124713">
              <a:lnSpc>
                <a:spcPts val="1701"/>
              </a:lnSpc>
            </a:pPr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FE80::/10</a:t>
            </a:r>
          </a:p>
        </p:txBody>
      </p:sp>
      <p:sp>
        <p:nvSpPr>
          <p:cNvPr id="2045" name="Rectangle 2045"/>
          <p:cNvSpPr/>
          <p:nvPr/>
        </p:nvSpPr>
        <p:spPr>
          <a:xfrm>
            <a:off x="766267" y="5390262"/>
            <a:ext cx="181874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Listă ruter</a:t>
            </a:r>
            <a:r>
              <a:rPr lang="en-US" sz="1800" b="0" i="0" spc="427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default: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Freeform 204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7" name="Freeform 2047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" name="Freeform 2048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9" name="Freeform 2049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2051" name="Freeform 2051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2" name="Freeform 2052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3" name="Picture 19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595" y="2432305"/>
            <a:ext cx="5779008" cy="97535"/>
          </a:xfrm>
          <a:prstGeom prst="rect">
            <a:avLst/>
          </a:prstGeom>
          <a:noFill/>
        </p:spPr>
      </p:pic>
      <p:sp>
        <p:nvSpPr>
          <p:cNvPr id="2054" name="Freeform 2054"/>
          <p:cNvSpPr/>
          <p:nvPr/>
        </p:nvSpPr>
        <p:spPr>
          <a:xfrm>
            <a:off x="1760473" y="2455418"/>
            <a:ext cx="5699125" cy="0"/>
          </a:xfrm>
          <a:custGeom>
            <a:avLst/>
            <a:gdLst/>
            <a:ahLst/>
            <a:cxnLst/>
            <a:rect l="0" t="0" r="0" b="0"/>
            <a:pathLst>
              <a:path w="5699125">
                <a:moveTo>
                  <a:pt x="5699125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5" name="Picture 19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5611" y="2430781"/>
            <a:ext cx="105155" cy="1325880"/>
          </a:xfrm>
          <a:prstGeom prst="rect">
            <a:avLst/>
          </a:prstGeom>
          <a:noFill/>
        </p:spPr>
      </p:pic>
      <p:sp>
        <p:nvSpPr>
          <p:cNvPr id="2056" name="Freeform 2056"/>
          <p:cNvSpPr/>
          <p:nvPr/>
        </p:nvSpPr>
        <p:spPr>
          <a:xfrm>
            <a:off x="4564888" y="2444750"/>
            <a:ext cx="7239" cy="1246378"/>
          </a:xfrm>
          <a:custGeom>
            <a:avLst/>
            <a:gdLst/>
            <a:ahLst/>
            <a:cxnLst/>
            <a:rect l="0" t="0" r="0" b="0"/>
            <a:pathLst>
              <a:path w="7239" h="1246378">
                <a:moveTo>
                  <a:pt x="7239" y="0"/>
                </a:moveTo>
                <a:lnTo>
                  <a:pt x="0" y="1246378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Freeform 2057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8" name="Freeform 2058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9" name="Freeform 2059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0" name="Freeform 2060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1" name="Freeform 2061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62" name="Picture 206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045" y="2223786"/>
            <a:ext cx="224115" cy="405099"/>
          </a:xfrm>
          <a:prstGeom prst="rect">
            <a:avLst/>
          </a:prstGeom>
          <a:noFill/>
        </p:spPr>
      </p:pic>
      <p:sp>
        <p:nvSpPr>
          <p:cNvPr id="2063" name="Freeform 2063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4" name="Freeform 2064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5" name="Freeform 2065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6" name="Freeform 2066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7" name="Freeform 2067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8" name="Freeform 2068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9" name="Freeform 2069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0" name="Freeform 2070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1" name="Freeform 2071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2" name="Freeform 2072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3" name="Freeform 2073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4" name="Freeform 2074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5" name="Freeform 2075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6" name="Freeform 2076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7" name="Freeform 2077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8" name="Freeform 2078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9" name="Freeform 2079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0" name="Freeform 2080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1" name="Freeform 2081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2" name="Freeform 2082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3" name="Freeform 2083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4" name="Freeform 2084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5" name="Freeform 2085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6" name="Freeform 2086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7" name="Freeform 2087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8" name="Picture 208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179" y="2600723"/>
            <a:ext cx="155781" cy="10831"/>
          </a:xfrm>
          <a:prstGeom prst="rect">
            <a:avLst/>
          </a:prstGeom>
          <a:noFill/>
        </p:spPr>
      </p:pic>
      <p:sp>
        <p:nvSpPr>
          <p:cNvPr id="2089" name="Freeform 2089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0" name="Freeform 2090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1" name="Freeform 2091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2" name="Freeform 2092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3" name="Freeform 2093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4" name="Freeform 2094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5" name="Freeform 2095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6" name="Freeform 2096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7" name="Freeform 2097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8" name="Freeform 2098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9" name="Freeform 2099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0" name="Freeform 2100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1" name="Freeform 2101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2" name="Freeform 2102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3" name="Freeform 2103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4" name="Freeform 2104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5" name="Freeform 2105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6" name="Freeform 2106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7" name="Freeform 2107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8" name="Freeform 2108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9" name="Freeform 2109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0" name="Freeform 2110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1" name="Freeform 2111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2" name="Freeform 2112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3" name="Freeform 2113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4" name="Freeform 2114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5" name="Freeform 2115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6" name="Freeform 2116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7" name="Freeform 2117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8" name="Freeform 2118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9" name="Freeform 2119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20" name="Picture 212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18" y="3769758"/>
            <a:ext cx="155781" cy="10831"/>
          </a:xfrm>
          <a:prstGeom prst="rect">
            <a:avLst/>
          </a:prstGeom>
          <a:noFill/>
        </p:spPr>
      </p:pic>
      <p:sp>
        <p:nvSpPr>
          <p:cNvPr id="2121" name="Freeform 2121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2" name="Freeform 2122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3" name="Freeform 2123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4" name="Freeform 2124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5" name="Freeform 2125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6" name="Freeform 2126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7" name="Freeform 2127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8" name="Freeform 2128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9" name="Freeform 2129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0" name="Freeform 2130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1" name="Freeform 2131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2" name="Freeform 2132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3" name="Freeform 2133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4" name="Freeform 2134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5" name="Freeform 2135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6" name="Freeform 2136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7" name="Freeform 2137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8" name="Freeform 2138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9" name="Freeform 2139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0" name="Freeform 2140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1" name="Freeform 2141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2" name="Freeform 2142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3" name="Freeform 2143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4" name="Freeform 2144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5" name="Freeform 2145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6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598" y="2194624"/>
            <a:ext cx="762000" cy="534987"/>
          </a:xfrm>
          <a:prstGeom prst="rect">
            <a:avLst/>
          </a:prstGeom>
          <a:noFill/>
        </p:spPr>
      </p:pic>
      <p:pic>
        <p:nvPicPr>
          <p:cNvPr id="2147" name="Picture 214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4227068"/>
            <a:ext cx="3817111" cy="1022096"/>
          </a:xfrm>
          <a:prstGeom prst="rect">
            <a:avLst/>
          </a:prstGeom>
          <a:noFill/>
        </p:spPr>
      </p:pic>
      <p:pic>
        <p:nvPicPr>
          <p:cNvPr id="2148" name="Picture 214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4207256"/>
            <a:ext cx="1660651" cy="449072"/>
          </a:xfrm>
          <a:prstGeom prst="rect">
            <a:avLst/>
          </a:prstGeom>
          <a:noFill/>
        </p:spPr>
      </p:pic>
      <p:pic>
        <p:nvPicPr>
          <p:cNvPr id="2149" name="Picture 214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4246118"/>
            <a:ext cx="3728211" cy="933069"/>
          </a:xfrm>
          <a:prstGeom prst="rect">
            <a:avLst/>
          </a:prstGeom>
          <a:noFill/>
        </p:spPr>
      </p:pic>
      <p:sp>
        <p:nvSpPr>
          <p:cNvPr id="2150" name="Freeform 2150"/>
          <p:cNvSpPr/>
          <p:nvPr/>
        </p:nvSpPr>
        <p:spPr>
          <a:xfrm>
            <a:off x="4860035" y="4258818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803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2260853" y="2599182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1" name="Freeform 2151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solidFill>
            <a:srgbClr val="D2DA7A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2" name="Freeform 2152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noFill/>
          <a:ln w="19050" cap="flat" cmpd="sng">
            <a:solidFill>
              <a:srgbClr val="9AA05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3" name="Picture 215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2765553"/>
            <a:ext cx="3426967" cy="1139443"/>
          </a:xfrm>
          <a:prstGeom prst="rect">
            <a:avLst/>
          </a:prstGeom>
          <a:noFill/>
        </p:spPr>
      </p:pic>
      <p:pic>
        <p:nvPicPr>
          <p:cNvPr id="2154" name="Picture 215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151" y="3120645"/>
            <a:ext cx="2972815" cy="653288"/>
          </a:xfrm>
          <a:prstGeom prst="rect">
            <a:avLst/>
          </a:prstGeom>
          <a:noFill/>
        </p:spPr>
      </p:pic>
      <p:pic>
        <p:nvPicPr>
          <p:cNvPr id="2155" name="Picture 2155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846" y="2784348"/>
            <a:ext cx="3337763" cy="1050544"/>
          </a:xfrm>
          <a:prstGeom prst="rect">
            <a:avLst/>
          </a:prstGeom>
          <a:noFill/>
        </p:spPr>
      </p:pic>
      <p:sp>
        <p:nvSpPr>
          <p:cNvPr id="2156" name="Freeform 2156"/>
          <p:cNvSpPr/>
          <p:nvPr/>
        </p:nvSpPr>
        <p:spPr>
          <a:xfrm>
            <a:off x="539546" y="2797048"/>
            <a:ext cx="3312363" cy="1025145"/>
          </a:xfrm>
          <a:custGeom>
            <a:avLst/>
            <a:gdLst/>
            <a:ahLst/>
            <a:cxnLst/>
            <a:rect l="0" t="0" r="0" b="0"/>
            <a:pathLst>
              <a:path w="3312363" h="1025145">
                <a:moveTo>
                  <a:pt x="0" y="409449"/>
                </a:moveTo>
                <a:cubicBezTo>
                  <a:pt x="0" y="341376"/>
                  <a:pt x="55144" y="286258"/>
                  <a:pt x="123165" y="286258"/>
                </a:cubicBezTo>
                <a:cubicBezTo>
                  <a:pt x="123165" y="286258"/>
                  <a:pt x="123165" y="286258"/>
                  <a:pt x="123165" y="286258"/>
                </a:cubicBezTo>
                <a:lnTo>
                  <a:pt x="123165" y="286258"/>
                </a:lnTo>
                <a:lnTo>
                  <a:pt x="552069" y="286258"/>
                </a:lnTo>
                <a:lnTo>
                  <a:pt x="1373836" y="0"/>
                </a:lnTo>
                <a:lnTo>
                  <a:pt x="1380186" y="286258"/>
                </a:lnTo>
                <a:lnTo>
                  <a:pt x="3189174" y="286258"/>
                </a:lnTo>
                <a:cubicBezTo>
                  <a:pt x="3257245" y="286258"/>
                  <a:pt x="3312363" y="341376"/>
                  <a:pt x="3312363" y="409449"/>
                </a:cubicBezTo>
                <a:cubicBezTo>
                  <a:pt x="3312363" y="409449"/>
                  <a:pt x="3312363" y="409449"/>
                  <a:pt x="3312363" y="409449"/>
                </a:cubicBezTo>
                <a:lnTo>
                  <a:pt x="3312363" y="409449"/>
                </a:lnTo>
                <a:lnTo>
                  <a:pt x="3312363" y="594106"/>
                </a:lnTo>
                <a:lnTo>
                  <a:pt x="3312363" y="902082"/>
                </a:lnTo>
                <a:cubicBezTo>
                  <a:pt x="3312363" y="970026"/>
                  <a:pt x="3257245" y="1025145"/>
                  <a:pt x="3189174" y="1025145"/>
                </a:cubicBezTo>
                <a:cubicBezTo>
                  <a:pt x="3189174" y="1025145"/>
                  <a:pt x="3189174" y="1025145"/>
                  <a:pt x="3189174" y="1025145"/>
                </a:cubicBezTo>
                <a:lnTo>
                  <a:pt x="3189174" y="1025145"/>
                </a:lnTo>
                <a:lnTo>
                  <a:pt x="1380186" y="1025145"/>
                </a:lnTo>
                <a:lnTo>
                  <a:pt x="552069" y="1025145"/>
                </a:lnTo>
                <a:lnTo>
                  <a:pt x="123165" y="1025145"/>
                </a:lnTo>
                <a:cubicBezTo>
                  <a:pt x="55144" y="1025145"/>
                  <a:pt x="0" y="970026"/>
                  <a:pt x="0" y="902082"/>
                </a:cubicBezTo>
                <a:cubicBezTo>
                  <a:pt x="0" y="902082"/>
                  <a:pt x="0" y="902082"/>
                  <a:pt x="0" y="902082"/>
                </a:cubicBezTo>
                <a:lnTo>
                  <a:pt x="0" y="902082"/>
                </a:lnTo>
                <a:lnTo>
                  <a:pt x="0" y="594106"/>
                </a:lnTo>
                <a:lnTo>
                  <a:pt x="0" y="409449"/>
                </a:lnTo>
                <a:close/>
                <a:moveTo>
                  <a:pt x="3111957" y="4060952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7" name="Picture 2157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5269484"/>
            <a:ext cx="3817111" cy="1022096"/>
          </a:xfrm>
          <a:prstGeom prst="rect">
            <a:avLst/>
          </a:prstGeom>
          <a:noFill/>
        </p:spPr>
      </p:pic>
      <p:pic>
        <p:nvPicPr>
          <p:cNvPr id="2158" name="Picture 2158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5249673"/>
            <a:ext cx="1547876" cy="449072"/>
          </a:xfrm>
          <a:prstGeom prst="rect">
            <a:avLst/>
          </a:prstGeom>
          <a:noFill/>
        </p:spPr>
      </p:pic>
      <p:pic>
        <p:nvPicPr>
          <p:cNvPr id="2159" name="Picture 2159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5288534"/>
            <a:ext cx="3728211" cy="933069"/>
          </a:xfrm>
          <a:prstGeom prst="rect">
            <a:avLst/>
          </a:prstGeom>
          <a:noFill/>
        </p:spPr>
      </p:pic>
      <p:sp>
        <p:nvSpPr>
          <p:cNvPr id="2160" name="Freeform 2160"/>
          <p:cNvSpPr/>
          <p:nvPr/>
        </p:nvSpPr>
        <p:spPr>
          <a:xfrm>
            <a:off x="4860035" y="5301234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930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3303269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1" name="Picture 2161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36" y="5269484"/>
            <a:ext cx="3817111" cy="1022096"/>
          </a:xfrm>
          <a:prstGeom prst="rect">
            <a:avLst/>
          </a:prstGeom>
          <a:noFill/>
        </p:spPr>
      </p:pic>
      <p:pic>
        <p:nvPicPr>
          <p:cNvPr id="2162" name="Picture 216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87" y="5249673"/>
            <a:ext cx="2197100" cy="449072"/>
          </a:xfrm>
          <a:prstGeom prst="rect">
            <a:avLst/>
          </a:prstGeom>
          <a:noFill/>
        </p:spPr>
      </p:pic>
      <p:sp>
        <p:nvSpPr>
          <p:cNvPr id="2163" name="Freeform 2163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solidFill>
            <a:srgbClr val="D9E3EB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4" name="Freeform 2164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5" name="Rectangle 2165"/>
          <p:cNvSpPr/>
          <p:nvPr/>
        </p:nvSpPr>
        <p:spPr>
          <a:xfrm>
            <a:off x="517245" y="4290823"/>
            <a:ext cx="1889607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Informații IPv6 pe A:</a:t>
            </a:r>
          </a:p>
        </p:txBody>
      </p:sp>
      <p:sp>
        <p:nvSpPr>
          <p:cNvPr id="2166" name="Rectangle 2166"/>
          <p:cNvSpPr/>
          <p:nvPr/>
        </p:nvSpPr>
        <p:spPr>
          <a:xfrm>
            <a:off x="323697" y="685673"/>
            <a:ext cx="6075891" cy="8964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4942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Autoconfigurare (stateless)</a:t>
            </a:r>
          </a:p>
          <a:p>
            <a:pPr marL="0">
              <a:lnSpc>
                <a:spcPts val="3855"/>
              </a:lnSpc>
            </a:pPr>
            <a:r>
              <a:rPr lang="en-US" sz="1523" b="0" i="0" spc="1354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1. Generare adresă link-local la ridicarea interfeței Fa0/0</a:t>
            </a:r>
          </a:p>
        </p:txBody>
      </p:sp>
      <p:sp>
        <p:nvSpPr>
          <p:cNvPr id="2167" name="Rectangle 2167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32</a:t>
            </a:r>
          </a:p>
        </p:txBody>
      </p:sp>
      <p:sp>
        <p:nvSpPr>
          <p:cNvPr id="2168" name="Rectangle 2168"/>
          <p:cNvSpPr/>
          <p:nvPr/>
        </p:nvSpPr>
        <p:spPr>
          <a:xfrm>
            <a:off x="4383278" y="2463420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169" name="Rectangle 2169"/>
          <p:cNvSpPr/>
          <p:nvPr/>
        </p:nvSpPr>
        <p:spPr>
          <a:xfrm>
            <a:off x="1850389" y="2241042"/>
            <a:ext cx="13853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A</a:t>
            </a:r>
          </a:p>
        </p:txBody>
      </p:sp>
      <p:sp>
        <p:nvSpPr>
          <p:cNvPr id="2170" name="Rectangle 2170"/>
          <p:cNvSpPr/>
          <p:nvPr/>
        </p:nvSpPr>
        <p:spPr>
          <a:xfrm>
            <a:off x="4499736" y="3410204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B</a:t>
            </a:r>
          </a:p>
        </p:txBody>
      </p:sp>
      <p:sp>
        <p:nvSpPr>
          <p:cNvPr id="2171" name="Rectangle 2171"/>
          <p:cNvSpPr/>
          <p:nvPr/>
        </p:nvSpPr>
        <p:spPr>
          <a:xfrm>
            <a:off x="7010654" y="2744852"/>
            <a:ext cx="951030" cy="446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8792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Ruter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(fără DHCP)</a:t>
            </a:r>
          </a:p>
        </p:txBody>
      </p:sp>
      <p:sp>
        <p:nvSpPr>
          <p:cNvPr id="2172" name="Rectangle 2172"/>
          <p:cNvSpPr/>
          <p:nvPr/>
        </p:nvSpPr>
        <p:spPr>
          <a:xfrm>
            <a:off x="4952365" y="4347465"/>
            <a:ext cx="1281302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Adresă Fa0/0:</a:t>
            </a:r>
          </a:p>
        </p:txBody>
      </p:sp>
      <p:sp>
        <p:nvSpPr>
          <p:cNvPr id="2173" name="Rectangle 2173"/>
          <p:cNvSpPr/>
          <p:nvPr/>
        </p:nvSpPr>
        <p:spPr>
          <a:xfrm>
            <a:off x="766267" y="4861052"/>
            <a:ext cx="144437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Stare Fa0/0: </a:t>
            </a:r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Up</a:t>
            </a:r>
          </a:p>
        </p:txBody>
      </p:sp>
      <p:sp>
        <p:nvSpPr>
          <p:cNvPr id="2174" name="Rectangle 2174"/>
          <p:cNvSpPr/>
          <p:nvPr/>
        </p:nvSpPr>
        <p:spPr>
          <a:xfrm>
            <a:off x="2359405" y="2505837"/>
            <a:ext cx="467002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Fa0/0</a:t>
            </a:r>
          </a:p>
        </p:txBody>
      </p:sp>
      <p:sp>
        <p:nvSpPr>
          <p:cNvPr id="2175" name="Rectangle 2175"/>
          <p:cNvSpPr/>
          <p:nvPr/>
        </p:nvSpPr>
        <p:spPr>
          <a:xfrm>
            <a:off x="882700" y="3248279"/>
            <a:ext cx="2623847" cy="446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59257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Generat link-local:</a:t>
            </a:r>
          </a:p>
          <a:p>
            <a:pPr marL="0">
              <a:lnSpc>
                <a:spcPts val="1920"/>
              </a:lnSpc>
            </a:pPr>
            <a:r>
              <a:rPr lang="en-US" sz="1596" b="1" i="0" spc="0" baseline="0" dirty="0">
                <a:solidFill>
                  <a:srgbClr val="000000"/>
                </a:solidFill>
                <a:latin typeface="Calibri,Bold"/>
              </a:rPr>
              <a:t>FE80::02D0:58FF:FEA9:1901/64</a:t>
            </a:r>
          </a:p>
        </p:txBody>
      </p:sp>
      <p:sp>
        <p:nvSpPr>
          <p:cNvPr id="2176" name="Rectangle 2176"/>
          <p:cNvSpPr/>
          <p:nvPr/>
        </p:nvSpPr>
        <p:spPr>
          <a:xfrm>
            <a:off x="4952365" y="5390262"/>
            <a:ext cx="1168374" cy="444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Listă prefixe:</a:t>
            </a:r>
          </a:p>
          <a:p>
            <a:pPr marL="124713">
              <a:lnSpc>
                <a:spcPts val="1701"/>
              </a:lnSpc>
            </a:pPr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FE80::/10</a:t>
            </a:r>
          </a:p>
        </p:txBody>
      </p:sp>
      <p:sp>
        <p:nvSpPr>
          <p:cNvPr id="2177" name="Rectangle 2177"/>
          <p:cNvSpPr/>
          <p:nvPr/>
        </p:nvSpPr>
        <p:spPr>
          <a:xfrm>
            <a:off x="766267" y="5390262"/>
            <a:ext cx="181874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Listă ruter</a:t>
            </a:r>
            <a:r>
              <a:rPr lang="en-US" sz="1800" b="0" i="0" spc="427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default: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42" name="Picture 14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7648" y="1932509"/>
            <a:ext cx="3333750" cy="4352925"/>
          </a:xfrm>
          <a:prstGeom prst="rect">
            <a:avLst/>
          </a:prstGeom>
          <a:noFill/>
        </p:spPr>
      </p:pic>
      <p:sp>
        <p:nvSpPr>
          <p:cNvPr id="143" name="Rectangle 143"/>
          <p:cNvSpPr/>
          <p:nvPr/>
        </p:nvSpPr>
        <p:spPr>
          <a:xfrm>
            <a:off x="3440303" y="6414387"/>
            <a:ext cx="3860086" cy="4124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403">
              <a:lnSpc>
                <a:spcPts val="1682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44" name="Rectangle 144"/>
          <p:cNvSpPr/>
          <p:nvPr/>
        </p:nvSpPr>
        <p:spPr>
          <a:xfrm>
            <a:off x="7943977" y="6411339"/>
            <a:ext cx="9913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4</a:t>
            </a:r>
          </a:p>
        </p:txBody>
      </p:sp>
      <p:sp>
        <p:nvSpPr>
          <p:cNvPr id="145" name="Rectangle 145"/>
          <p:cNvSpPr/>
          <p:nvPr/>
        </p:nvSpPr>
        <p:spPr>
          <a:xfrm>
            <a:off x="548640" y="4214521"/>
            <a:ext cx="1875622" cy="407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6" b="0" i="1" spc="0" baseline="0" dirty="0">
                <a:solidFill>
                  <a:srgbClr val="000000"/>
                </a:solidFill>
                <a:latin typeface="Calibri,Italic"/>
              </a:rPr>
              <a:t>De ce IPv6?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Freeform 217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9" name="Freeform 2179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0" name="Freeform 2180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1" name="Freeform 2181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2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2183" name="Freeform 2183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4" name="Freeform 2184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5" name="Picture 19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595" y="2432305"/>
            <a:ext cx="5779008" cy="97535"/>
          </a:xfrm>
          <a:prstGeom prst="rect">
            <a:avLst/>
          </a:prstGeom>
          <a:noFill/>
        </p:spPr>
      </p:pic>
      <p:sp>
        <p:nvSpPr>
          <p:cNvPr id="2186" name="Freeform 2186"/>
          <p:cNvSpPr/>
          <p:nvPr/>
        </p:nvSpPr>
        <p:spPr>
          <a:xfrm>
            <a:off x="1760473" y="2455418"/>
            <a:ext cx="5699125" cy="0"/>
          </a:xfrm>
          <a:custGeom>
            <a:avLst/>
            <a:gdLst/>
            <a:ahLst/>
            <a:cxnLst/>
            <a:rect l="0" t="0" r="0" b="0"/>
            <a:pathLst>
              <a:path w="5699125">
                <a:moveTo>
                  <a:pt x="5699125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7" name="Picture 19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5611" y="2430781"/>
            <a:ext cx="105155" cy="1325880"/>
          </a:xfrm>
          <a:prstGeom prst="rect">
            <a:avLst/>
          </a:prstGeom>
          <a:noFill/>
        </p:spPr>
      </p:pic>
      <p:sp>
        <p:nvSpPr>
          <p:cNvPr id="2188" name="Freeform 2188"/>
          <p:cNvSpPr/>
          <p:nvPr/>
        </p:nvSpPr>
        <p:spPr>
          <a:xfrm>
            <a:off x="4564888" y="2444750"/>
            <a:ext cx="7239" cy="1246378"/>
          </a:xfrm>
          <a:custGeom>
            <a:avLst/>
            <a:gdLst/>
            <a:ahLst/>
            <a:cxnLst/>
            <a:rect l="0" t="0" r="0" b="0"/>
            <a:pathLst>
              <a:path w="7239" h="1246378">
                <a:moveTo>
                  <a:pt x="7239" y="0"/>
                </a:moveTo>
                <a:lnTo>
                  <a:pt x="0" y="1246378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9" name="Freeform 2189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0" name="Freeform 2190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1" name="Freeform 2191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2" name="Freeform 2192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3" name="Freeform 2193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94" name="Picture 219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045" y="2223786"/>
            <a:ext cx="224115" cy="405099"/>
          </a:xfrm>
          <a:prstGeom prst="rect">
            <a:avLst/>
          </a:prstGeom>
          <a:noFill/>
        </p:spPr>
      </p:pic>
      <p:sp>
        <p:nvSpPr>
          <p:cNvPr id="2195" name="Freeform 2195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6" name="Freeform 2196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7" name="Freeform 2197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8" name="Freeform 2198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9" name="Freeform 2199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0" name="Freeform 2200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1" name="Freeform 2201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2" name="Freeform 2202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3" name="Freeform 2203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4" name="Freeform 2204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5" name="Freeform 2205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6" name="Freeform 2206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7" name="Freeform 2207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8" name="Freeform 2208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9" name="Freeform 2209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0" name="Freeform 2210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1" name="Freeform 2211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2" name="Freeform 2212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3" name="Freeform 2213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4" name="Freeform 2214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5" name="Freeform 2215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6" name="Freeform 2216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7" name="Freeform 2217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8" name="Freeform 2218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9" name="Freeform 2219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20" name="Picture 22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179" y="2600723"/>
            <a:ext cx="155781" cy="10831"/>
          </a:xfrm>
          <a:prstGeom prst="rect">
            <a:avLst/>
          </a:prstGeom>
          <a:noFill/>
        </p:spPr>
      </p:pic>
      <p:sp>
        <p:nvSpPr>
          <p:cNvPr id="2221" name="Freeform 2221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2" name="Freeform 2222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3" name="Freeform 2223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4" name="Freeform 2224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5" name="Freeform 2225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6" name="Freeform 2226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7" name="Freeform 2227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8" name="Freeform 2228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9" name="Freeform 2229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0" name="Freeform 2230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1" name="Freeform 2231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2" name="Freeform 2232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3" name="Freeform 2233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4" name="Freeform 2234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5" name="Freeform 2235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6" name="Freeform 2236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7" name="Freeform 2237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8" name="Freeform 2238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9" name="Freeform 2239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0" name="Freeform 2240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1" name="Freeform 2241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2" name="Freeform 2242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3" name="Freeform 2243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4" name="Freeform 2244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5" name="Freeform 2245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6" name="Freeform 2246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7" name="Freeform 2247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8" name="Freeform 2248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9" name="Freeform 2249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0" name="Freeform 2250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1" name="Freeform 2251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2" name="Picture 225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18" y="3769758"/>
            <a:ext cx="155781" cy="10831"/>
          </a:xfrm>
          <a:prstGeom prst="rect">
            <a:avLst/>
          </a:prstGeom>
          <a:noFill/>
        </p:spPr>
      </p:pic>
      <p:sp>
        <p:nvSpPr>
          <p:cNvPr id="2253" name="Freeform 2253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4" name="Freeform 2254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5" name="Freeform 2255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6" name="Freeform 2256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7" name="Freeform 2257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8" name="Freeform 2258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9" name="Freeform 2259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0" name="Freeform 2260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1" name="Freeform 2261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2" name="Freeform 2262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3" name="Freeform 2263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4" name="Freeform 2264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5" name="Freeform 2265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6" name="Freeform 2266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7" name="Freeform 2267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8" name="Freeform 2268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9" name="Freeform 2269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0" name="Freeform 2270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1" name="Freeform 2271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2" name="Freeform 2272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3" name="Freeform 2273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4" name="Freeform 2274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5" name="Freeform 2275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6" name="Freeform 2276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7" name="Freeform 2277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78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598" y="2194624"/>
            <a:ext cx="762000" cy="534987"/>
          </a:xfrm>
          <a:prstGeom prst="rect">
            <a:avLst/>
          </a:prstGeom>
          <a:noFill/>
        </p:spPr>
      </p:pic>
      <p:pic>
        <p:nvPicPr>
          <p:cNvPr id="2279" name="Picture 227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4227068"/>
            <a:ext cx="3817111" cy="1022096"/>
          </a:xfrm>
          <a:prstGeom prst="rect">
            <a:avLst/>
          </a:prstGeom>
          <a:noFill/>
        </p:spPr>
      </p:pic>
      <p:pic>
        <p:nvPicPr>
          <p:cNvPr id="2280" name="Picture 228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4207256"/>
            <a:ext cx="1660651" cy="449072"/>
          </a:xfrm>
          <a:prstGeom prst="rect">
            <a:avLst/>
          </a:prstGeom>
          <a:noFill/>
        </p:spPr>
      </p:pic>
      <p:pic>
        <p:nvPicPr>
          <p:cNvPr id="2281" name="Picture 228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4246118"/>
            <a:ext cx="3728211" cy="933069"/>
          </a:xfrm>
          <a:prstGeom prst="rect">
            <a:avLst/>
          </a:prstGeom>
          <a:noFill/>
        </p:spPr>
      </p:pic>
      <p:sp>
        <p:nvSpPr>
          <p:cNvPr id="2282" name="Freeform 2282"/>
          <p:cNvSpPr/>
          <p:nvPr/>
        </p:nvSpPr>
        <p:spPr>
          <a:xfrm>
            <a:off x="4860035" y="4258818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803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2260853" y="2599182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3" name="Freeform 2283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solidFill>
            <a:srgbClr val="D2DA7A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4" name="Freeform 2284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noFill/>
          <a:ln w="19050" cap="flat" cmpd="sng">
            <a:solidFill>
              <a:srgbClr val="9AA05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5" name="Picture 228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5269484"/>
            <a:ext cx="3817111" cy="1022096"/>
          </a:xfrm>
          <a:prstGeom prst="rect">
            <a:avLst/>
          </a:prstGeom>
          <a:noFill/>
        </p:spPr>
      </p:pic>
      <p:pic>
        <p:nvPicPr>
          <p:cNvPr id="2286" name="Picture 228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5249673"/>
            <a:ext cx="1547876" cy="449072"/>
          </a:xfrm>
          <a:prstGeom prst="rect">
            <a:avLst/>
          </a:prstGeom>
          <a:noFill/>
        </p:spPr>
      </p:pic>
      <p:pic>
        <p:nvPicPr>
          <p:cNvPr id="2287" name="Picture 228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5288534"/>
            <a:ext cx="3728211" cy="933069"/>
          </a:xfrm>
          <a:prstGeom prst="rect">
            <a:avLst/>
          </a:prstGeom>
          <a:noFill/>
        </p:spPr>
      </p:pic>
      <p:sp>
        <p:nvSpPr>
          <p:cNvPr id="2288" name="Freeform 2288"/>
          <p:cNvSpPr/>
          <p:nvPr/>
        </p:nvSpPr>
        <p:spPr>
          <a:xfrm>
            <a:off x="4860035" y="5301234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930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3303269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9" name="Picture 2289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36" y="5269484"/>
            <a:ext cx="3817111" cy="1022096"/>
          </a:xfrm>
          <a:prstGeom prst="rect">
            <a:avLst/>
          </a:prstGeom>
          <a:noFill/>
        </p:spPr>
      </p:pic>
      <p:pic>
        <p:nvPicPr>
          <p:cNvPr id="2290" name="Picture 2290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87" y="5246625"/>
            <a:ext cx="2305304" cy="452119"/>
          </a:xfrm>
          <a:prstGeom prst="rect">
            <a:avLst/>
          </a:prstGeom>
          <a:noFill/>
        </p:spPr>
      </p:pic>
      <p:pic>
        <p:nvPicPr>
          <p:cNvPr id="2291" name="Picture 2291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038" y="5288534"/>
            <a:ext cx="3728224" cy="933069"/>
          </a:xfrm>
          <a:prstGeom prst="rect">
            <a:avLst/>
          </a:prstGeom>
          <a:noFill/>
        </p:spPr>
      </p:pic>
      <p:sp>
        <p:nvSpPr>
          <p:cNvPr id="2292" name="Freeform 2292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3" name="Freeform 2293"/>
          <p:cNvSpPr/>
          <p:nvPr/>
        </p:nvSpPr>
        <p:spPr>
          <a:xfrm>
            <a:off x="2379979" y="1874647"/>
            <a:ext cx="1903985" cy="478156"/>
          </a:xfrm>
          <a:custGeom>
            <a:avLst/>
            <a:gdLst/>
            <a:ahLst/>
            <a:cxnLst/>
            <a:rect l="0" t="0" r="0" b="0"/>
            <a:pathLst>
              <a:path w="1903985" h="478156">
                <a:moveTo>
                  <a:pt x="0" y="119507"/>
                </a:moveTo>
                <a:lnTo>
                  <a:pt x="1664971" y="119507"/>
                </a:lnTo>
                <a:lnTo>
                  <a:pt x="1664971" y="0"/>
                </a:lnTo>
                <a:lnTo>
                  <a:pt x="1903985" y="239142"/>
                </a:lnTo>
                <a:lnTo>
                  <a:pt x="1664971" y="478156"/>
                </a:lnTo>
                <a:lnTo>
                  <a:pt x="1664971" y="358649"/>
                </a:lnTo>
                <a:lnTo>
                  <a:pt x="0" y="358649"/>
                </a:lnTo>
                <a:close/>
                <a:moveTo>
                  <a:pt x="2483867" y="4983353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4" name="Freeform 2294"/>
          <p:cNvSpPr/>
          <p:nvPr/>
        </p:nvSpPr>
        <p:spPr>
          <a:xfrm>
            <a:off x="2379979" y="1874647"/>
            <a:ext cx="1903985" cy="478156"/>
          </a:xfrm>
          <a:custGeom>
            <a:avLst/>
            <a:gdLst/>
            <a:ahLst/>
            <a:cxnLst/>
            <a:rect l="0" t="0" r="0" b="0"/>
            <a:pathLst>
              <a:path w="1903985" h="478156">
                <a:moveTo>
                  <a:pt x="0" y="119507"/>
                </a:moveTo>
                <a:lnTo>
                  <a:pt x="1664971" y="119507"/>
                </a:lnTo>
                <a:lnTo>
                  <a:pt x="1664971" y="0"/>
                </a:lnTo>
                <a:lnTo>
                  <a:pt x="1903985" y="239142"/>
                </a:lnTo>
                <a:lnTo>
                  <a:pt x="1664971" y="478156"/>
                </a:lnTo>
                <a:lnTo>
                  <a:pt x="1664971" y="358649"/>
                </a:lnTo>
                <a:lnTo>
                  <a:pt x="0" y="358649"/>
                </a:lnTo>
                <a:close/>
                <a:moveTo>
                  <a:pt x="2483867" y="4983353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5" name="Freeform 2295"/>
          <p:cNvSpPr/>
          <p:nvPr/>
        </p:nvSpPr>
        <p:spPr>
          <a:xfrm>
            <a:off x="5109590" y="1873250"/>
            <a:ext cx="1789812" cy="479553"/>
          </a:xfrm>
          <a:custGeom>
            <a:avLst/>
            <a:gdLst/>
            <a:ahLst/>
            <a:cxnLst/>
            <a:rect l="0" t="0" r="0" b="0"/>
            <a:pathLst>
              <a:path w="1789812" h="479553">
                <a:moveTo>
                  <a:pt x="0" y="239777"/>
                </a:moveTo>
                <a:lnTo>
                  <a:pt x="239776" y="0"/>
                </a:lnTo>
                <a:lnTo>
                  <a:pt x="239776" y="119889"/>
                </a:lnTo>
                <a:lnTo>
                  <a:pt x="1789812" y="119889"/>
                </a:lnTo>
                <a:lnTo>
                  <a:pt x="1789812" y="359665"/>
                </a:lnTo>
                <a:lnTo>
                  <a:pt x="239776" y="359665"/>
                </a:lnTo>
                <a:lnTo>
                  <a:pt x="239776" y="479553"/>
                </a:lnTo>
                <a:close/>
                <a:moveTo>
                  <a:pt x="-364617" y="4984750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6" name="Freeform 2296"/>
          <p:cNvSpPr/>
          <p:nvPr/>
        </p:nvSpPr>
        <p:spPr>
          <a:xfrm>
            <a:off x="5109590" y="1873250"/>
            <a:ext cx="1789812" cy="479553"/>
          </a:xfrm>
          <a:custGeom>
            <a:avLst/>
            <a:gdLst/>
            <a:ahLst/>
            <a:cxnLst/>
            <a:rect l="0" t="0" r="0" b="0"/>
            <a:pathLst>
              <a:path w="1789812" h="479553">
                <a:moveTo>
                  <a:pt x="0" y="239777"/>
                </a:moveTo>
                <a:lnTo>
                  <a:pt x="239776" y="0"/>
                </a:lnTo>
                <a:lnTo>
                  <a:pt x="239776" y="119889"/>
                </a:lnTo>
                <a:lnTo>
                  <a:pt x="1789812" y="119889"/>
                </a:lnTo>
                <a:lnTo>
                  <a:pt x="1789812" y="359665"/>
                </a:lnTo>
                <a:lnTo>
                  <a:pt x="239776" y="359665"/>
                </a:lnTo>
                <a:lnTo>
                  <a:pt x="239776" y="479553"/>
                </a:lnTo>
                <a:close/>
                <a:moveTo>
                  <a:pt x="-364617" y="4984750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97" name="Picture 2297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2411" y="1773937"/>
            <a:ext cx="1042416" cy="690372"/>
          </a:xfrm>
          <a:prstGeom prst="rect">
            <a:avLst/>
          </a:prstGeom>
          <a:noFill/>
        </p:spPr>
      </p:pic>
      <p:sp>
        <p:nvSpPr>
          <p:cNvPr id="2298" name="Freeform 2298"/>
          <p:cNvSpPr/>
          <p:nvPr/>
        </p:nvSpPr>
        <p:spPr>
          <a:xfrm>
            <a:off x="5146294" y="2804541"/>
            <a:ext cx="479552" cy="984505"/>
          </a:xfrm>
          <a:custGeom>
            <a:avLst/>
            <a:gdLst/>
            <a:ahLst/>
            <a:cxnLst/>
            <a:rect l="0" t="0" r="0" b="0"/>
            <a:pathLst>
              <a:path w="479552" h="984505">
                <a:moveTo>
                  <a:pt x="239776" y="0"/>
                </a:moveTo>
                <a:lnTo>
                  <a:pt x="479552" y="239776"/>
                </a:lnTo>
                <a:lnTo>
                  <a:pt x="359664" y="239776"/>
                </a:lnTo>
                <a:lnTo>
                  <a:pt x="359664" y="984505"/>
                </a:lnTo>
                <a:lnTo>
                  <a:pt x="119888" y="984505"/>
                </a:lnTo>
                <a:lnTo>
                  <a:pt x="119888" y="239776"/>
                </a:lnTo>
                <a:lnTo>
                  <a:pt x="0" y="239776"/>
                </a:lnTo>
                <a:close/>
                <a:moveTo>
                  <a:pt x="-1092835" y="4053459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9" name="Freeform 2299"/>
          <p:cNvSpPr/>
          <p:nvPr/>
        </p:nvSpPr>
        <p:spPr>
          <a:xfrm>
            <a:off x="5146294" y="2804541"/>
            <a:ext cx="479552" cy="984505"/>
          </a:xfrm>
          <a:custGeom>
            <a:avLst/>
            <a:gdLst/>
            <a:ahLst/>
            <a:cxnLst/>
            <a:rect l="0" t="0" r="0" b="0"/>
            <a:pathLst>
              <a:path w="479552" h="984505">
                <a:moveTo>
                  <a:pt x="239776" y="0"/>
                </a:moveTo>
                <a:lnTo>
                  <a:pt x="479552" y="239776"/>
                </a:lnTo>
                <a:lnTo>
                  <a:pt x="359664" y="239776"/>
                </a:lnTo>
                <a:lnTo>
                  <a:pt x="359664" y="984505"/>
                </a:lnTo>
                <a:lnTo>
                  <a:pt x="119888" y="984505"/>
                </a:lnTo>
                <a:lnTo>
                  <a:pt x="119888" y="239776"/>
                </a:lnTo>
                <a:lnTo>
                  <a:pt x="0" y="239776"/>
                </a:lnTo>
                <a:close/>
                <a:moveTo>
                  <a:pt x="-1092835" y="4053459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0" name="Picture 2300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5" y="2926080"/>
            <a:ext cx="1042416" cy="685800"/>
          </a:xfrm>
          <a:prstGeom prst="rect">
            <a:avLst/>
          </a:prstGeom>
          <a:noFill/>
        </p:spPr>
      </p:pic>
      <p:pic>
        <p:nvPicPr>
          <p:cNvPr id="2301" name="Picture 2301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000" y="3164841"/>
            <a:ext cx="3032252" cy="985519"/>
          </a:xfrm>
          <a:prstGeom prst="rect">
            <a:avLst/>
          </a:prstGeom>
          <a:noFill/>
        </p:spPr>
      </p:pic>
      <p:pic>
        <p:nvPicPr>
          <p:cNvPr id="2302" name="Picture 230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2820" y="3225800"/>
            <a:ext cx="2506472" cy="897127"/>
          </a:xfrm>
          <a:prstGeom prst="rect">
            <a:avLst/>
          </a:prstGeom>
          <a:noFill/>
        </p:spPr>
      </p:pic>
      <p:pic>
        <p:nvPicPr>
          <p:cNvPr id="2303" name="Picture 2303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3084" y="3183129"/>
            <a:ext cx="2942463" cy="898143"/>
          </a:xfrm>
          <a:prstGeom prst="rect">
            <a:avLst/>
          </a:prstGeom>
          <a:noFill/>
        </p:spPr>
      </p:pic>
      <p:sp>
        <p:nvSpPr>
          <p:cNvPr id="2304" name="Freeform 2304"/>
          <p:cNvSpPr/>
          <p:nvPr/>
        </p:nvSpPr>
        <p:spPr>
          <a:xfrm>
            <a:off x="5645784" y="3195829"/>
            <a:ext cx="2917063" cy="872744"/>
          </a:xfrm>
          <a:custGeom>
            <a:avLst/>
            <a:gdLst/>
            <a:ahLst/>
            <a:cxnLst/>
            <a:rect l="0" t="0" r="0" b="0"/>
            <a:pathLst>
              <a:path w="2917063" h="872744">
                <a:moveTo>
                  <a:pt x="358775" y="225170"/>
                </a:moveTo>
                <a:cubicBezTo>
                  <a:pt x="358775" y="153669"/>
                  <a:pt x="416687" y="95631"/>
                  <a:pt x="488188" y="95631"/>
                </a:cubicBezTo>
                <a:cubicBezTo>
                  <a:pt x="488188" y="95631"/>
                  <a:pt x="488188" y="95631"/>
                  <a:pt x="488188" y="95631"/>
                </a:cubicBezTo>
                <a:lnTo>
                  <a:pt x="488188" y="95631"/>
                </a:lnTo>
                <a:lnTo>
                  <a:pt x="785114" y="95631"/>
                </a:lnTo>
                <a:lnTo>
                  <a:pt x="1424686" y="95631"/>
                </a:lnTo>
                <a:lnTo>
                  <a:pt x="2787523" y="95631"/>
                </a:lnTo>
                <a:cubicBezTo>
                  <a:pt x="2859024" y="95631"/>
                  <a:pt x="2917063" y="153669"/>
                  <a:pt x="2917063" y="225170"/>
                </a:cubicBezTo>
                <a:cubicBezTo>
                  <a:pt x="2917063" y="225170"/>
                  <a:pt x="2917063" y="225170"/>
                  <a:pt x="2917063" y="225170"/>
                </a:cubicBezTo>
                <a:lnTo>
                  <a:pt x="2917063" y="225170"/>
                </a:lnTo>
                <a:lnTo>
                  <a:pt x="2917063" y="419480"/>
                </a:lnTo>
                <a:lnTo>
                  <a:pt x="2917063" y="743204"/>
                </a:lnTo>
                <a:cubicBezTo>
                  <a:pt x="2917063" y="814704"/>
                  <a:pt x="2859024" y="872744"/>
                  <a:pt x="2787523" y="872744"/>
                </a:cubicBezTo>
                <a:cubicBezTo>
                  <a:pt x="2787523" y="872744"/>
                  <a:pt x="2787523" y="872744"/>
                  <a:pt x="2787523" y="872744"/>
                </a:cubicBezTo>
                <a:lnTo>
                  <a:pt x="2787523" y="872744"/>
                </a:lnTo>
                <a:lnTo>
                  <a:pt x="1424686" y="872744"/>
                </a:lnTo>
                <a:lnTo>
                  <a:pt x="785114" y="872744"/>
                </a:lnTo>
                <a:lnTo>
                  <a:pt x="488188" y="872744"/>
                </a:lnTo>
                <a:cubicBezTo>
                  <a:pt x="416687" y="872744"/>
                  <a:pt x="358775" y="814704"/>
                  <a:pt x="358775" y="743204"/>
                </a:cubicBezTo>
                <a:cubicBezTo>
                  <a:pt x="358775" y="743204"/>
                  <a:pt x="358775" y="743204"/>
                  <a:pt x="358775" y="743204"/>
                </a:cubicBezTo>
                <a:lnTo>
                  <a:pt x="358775" y="743204"/>
                </a:lnTo>
                <a:lnTo>
                  <a:pt x="358775" y="419480"/>
                </a:lnTo>
                <a:lnTo>
                  <a:pt x="0" y="0"/>
                </a:lnTo>
                <a:lnTo>
                  <a:pt x="358775" y="225170"/>
                </a:lnTo>
                <a:close/>
                <a:moveTo>
                  <a:pt x="-2208783" y="3662171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5" name="Picture 2305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2834133"/>
            <a:ext cx="3426967" cy="891032"/>
          </a:xfrm>
          <a:prstGeom prst="rect">
            <a:avLst/>
          </a:prstGeom>
          <a:noFill/>
        </p:spPr>
      </p:pic>
      <p:pic>
        <p:nvPicPr>
          <p:cNvPr id="2306" name="Picture 2306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151" y="3032253"/>
            <a:ext cx="2972815" cy="653287"/>
          </a:xfrm>
          <a:prstGeom prst="rect">
            <a:avLst/>
          </a:prstGeom>
          <a:noFill/>
        </p:spPr>
      </p:pic>
      <p:pic>
        <p:nvPicPr>
          <p:cNvPr id="2307" name="Picture 2307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846" y="2853564"/>
            <a:ext cx="3337763" cy="802513"/>
          </a:xfrm>
          <a:prstGeom prst="rect">
            <a:avLst/>
          </a:prstGeom>
          <a:noFill/>
        </p:spPr>
      </p:pic>
      <p:sp>
        <p:nvSpPr>
          <p:cNvPr id="2308" name="Freeform 2308"/>
          <p:cNvSpPr/>
          <p:nvPr/>
        </p:nvSpPr>
        <p:spPr>
          <a:xfrm>
            <a:off x="539546" y="2866264"/>
            <a:ext cx="3312363" cy="777113"/>
          </a:xfrm>
          <a:custGeom>
            <a:avLst/>
            <a:gdLst/>
            <a:ahLst/>
            <a:cxnLst/>
            <a:rect l="0" t="0" r="0" b="0"/>
            <a:pathLst>
              <a:path w="3312363" h="777113">
                <a:moveTo>
                  <a:pt x="0" y="310388"/>
                </a:moveTo>
                <a:cubicBezTo>
                  <a:pt x="0" y="258826"/>
                  <a:pt x="41796" y="217042"/>
                  <a:pt x="93345" y="217042"/>
                </a:cubicBezTo>
                <a:cubicBezTo>
                  <a:pt x="93345" y="217042"/>
                  <a:pt x="93345" y="217042"/>
                  <a:pt x="93345" y="217042"/>
                </a:cubicBezTo>
                <a:lnTo>
                  <a:pt x="93345" y="217042"/>
                </a:lnTo>
                <a:lnTo>
                  <a:pt x="552069" y="217042"/>
                </a:lnTo>
                <a:lnTo>
                  <a:pt x="1373836" y="0"/>
                </a:lnTo>
                <a:lnTo>
                  <a:pt x="1380186" y="217042"/>
                </a:lnTo>
                <a:lnTo>
                  <a:pt x="3219019" y="217042"/>
                </a:lnTo>
                <a:cubicBezTo>
                  <a:pt x="3270581" y="217042"/>
                  <a:pt x="3312363" y="258826"/>
                  <a:pt x="3312363" y="310388"/>
                </a:cubicBezTo>
                <a:cubicBezTo>
                  <a:pt x="3312363" y="310388"/>
                  <a:pt x="3312363" y="310388"/>
                  <a:pt x="3312363" y="310388"/>
                </a:cubicBezTo>
                <a:lnTo>
                  <a:pt x="3312363" y="310388"/>
                </a:lnTo>
                <a:lnTo>
                  <a:pt x="3312363" y="450341"/>
                </a:lnTo>
                <a:lnTo>
                  <a:pt x="3312363" y="683767"/>
                </a:lnTo>
                <a:cubicBezTo>
                  <a:pt x="3312363" y="735202"/>
                  <a:pt x="3270581" y="777113"/>
                  <a:pt x="3219019" y="777113"/>
                </a:cubicBezTo>
                <a:cubicBezTo>
                  <a:pt x="3219019" y="777113"/>
                  <a:pt x="3219019" y="777113"/>
                  <a:pt x="3219019" y="777113"/>
                </a:cubicBezTo>
                <a:lnTo>
                  <a:pt x="3219019" y="777113"/>
                </a:lnTo>
                <a:lnTo>
                  <a:pt x="1380186" y="777113"/>
                </a:lnTo>
                <a:lnTo>
                  <a:pt x="552069" y="777113"/>
                </a:lnTo>
                <a:lnTo>
                  <a:pt x="93345" y="777113"/>
                </a:lnTo>
                <a:cubicBezTo>
                  <a:pt x="41796" y="777113"/>
                  <a:pt x="0" y="735202"/>
                  <a:pt x="0" y="683767"/>
                </a:cubicBezTo>
                <a:cubicBezTo>
                  <a:pt x="0" y="683767"/>
                  <a:pt x="0" y="683767"/>
                  <a:pt x="0" y="683767"/>
                </a:cubicBezTo>
                <a:lnTo>
                  <a:pt x="0" y="683767"/>
                </a:lnTo>
                <a:lnTo>
                  <a:pt x="0" y="450341"/>
                </a:lnTo>
                <a:lnTo>
                  <a:pt x="0" y="310388"/>
                </a:lnTo>
                <a:close/>
                <a:moveTo>
                  <a:pt x="3141802" y="3991736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9" name="Rectangle 2309"/>
          <p:cNvSpPr/>
          <p:nvPr/>
        </p:nvSpPr>
        <p:spPr>
          <a:xfrm>
            <a:off x="517245" y="4264534"/>
            <a:ext cx="2043455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Arial"/>
              </a:rPr>
              <a:t>Informații IPv6 pe A:</a:t>
            </a:r>
          </a:p>
        </p:txBody>
      </p:sp>
      <p:sp>
        <p:nvSpPr>
          <p:cNvPr id="2310" name="Rectangle 2310"/>
          <p:cNvSpPr/>
          <p:nvPr/>
        </p:nvSpPr>
        <p:spPr>
          <a:xfrm>
            <a:off x="323697" y="685673"/>
            <a:ext cx="7971080" cy="886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4942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Autoconfigurare (stateless)</a:t>
            </a:r>
          </a:p>
          <a:p>
            <a:pPr marL="0">
              <a:lnSpc>
                <a:spcPts val="3776"/>
              </a:lnSpc>
            </a:pPr>
            <a:r>
              <a:rPr lang="en-US" sz="1523" b="0" i="0" spc="1354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2. Testarea unicității adresei link-local (DAD </a:t>
            </a:r>
            <a:r>
              <a:rPr lang="en-US" sz="2004" b="0" i="0" spc="454" baseline="0" dirty="0">
                <a:solidFill>
                  <a:srgbClr val="000000"/>
                </a:solidFill>
                <a:latin typeface="Calibri"/>
              </a:rPr>
              <a:t>–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Duplicate Addres</a:t>
            </a:r>
            <a:r>
              <a:rPr lang="en-US" sz="2004" b="0" i="0" spc="460" baseline="0" dirty="0">
                <a:solidFill>
                  <a:srgbClr val="000000"/>
                </a:solidFill>
                <a:latin typeface="Calibri"/>
              </a:rPr>
              <a:t>s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Detection)</a:t>
            </a:r>
          </a:p>
        </p:txBody>
      </p:sp>
      <p:sp>
        <p:nvSpPr>
          <p:cNvPr id="2311" name="Rectangle 2311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33</a:t>
            </a:r>
          </a:p>
        </p:txBody>
      </p:sp>
      <p:sp>
        <p:nvSpPr>
          <p:cNvPr id="2312" name="Rectangle 2312"/>
          <p:cNvSpPr/>
          <p:nvPr/>
        </p:nvSpPr>
        <p:spPr>
          <a:xfrm>
            <a:off x="4383278" y="2463420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313" name="Rectangle 2313"/>
          <p:cNvSpPr/>
          <p:nvPr/>
        </p:nvSpPr>
        <p:spPr>
          <a:xfrm>
            <a:off x="1850389" y="2241042"/>
            <a:ext cx="13853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A</a:t>
            </a:r>
          </a:p>
        </p:txBody>
      </p:sp>
      <p:sp>
        <p:nvSpPr>
          <p:cNvPr id="2314" name="Rectangle 2314"/>
          <p:cNvSpPr/>
          <p:nvPr/>
        </p:nvSpPr>
        <p:spPr>
          <a:xfrm>
            <a:off x="4499736" y="3410204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B</a:t>
            </a:r>
          </a:p>
        </p:txBody>
      </p:sp>
      <p:sp>
        <p:nvSpPr>
          <p:cNvPr id="2315" name="Rectangle 2315"/>
          <p:cNvSpPr/>
          <p:nvPr/>
        </p:nvSpPr>
        <p:spPr>
          <a:xfrm>
            <a:off x="7010654" y="2744852"/>
            <a:ext cx="951030" cy="446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8792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Ruter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(fără DHCP)</a:t>
            </a:r>
          </a:p>
        </p:txBody>
      </p:sp>
      <p:sp>
        <p:nvSpPr>
          <p:cNvPr id="2316" name="Rectangle 2316"/>
          <p:cNvSpPr/>
          <p:nvPr/>
        </p:nvSpPr>
        <p:spPr>
          <a:xfrm>
            <a:off x="4952365" y="4347465"/>
            <a:ext cx="1281302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Adresă Fa0/0:</a:t>
            </a:r>
          </a:p>
        </p:txBody>
      </p:sp>
      <p:sp>
        <p:nvSpPr>
          <p:cNvPr id="2317" name="Rectangle 2317"/>
          <p:cNvSpPr/>
          <p:nvPr/>
        </p:nvSpPr>
        <p:spPr>
          <a:xfrm>
            <a:off x="766267" y="4861052"/>
            <a:ext cx="144437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Stare Fa0/0: </a:t>
            </a:r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Up</a:t>
            </a:r>
          </a:p>
        </p:txBody>
      </p:sp>
      <p:sp>
        <p:nvSpPr>
          <p:cNvPr id="2318" name="Rectangle 2318"/>
          <p:cNvSpPr/>
          <p:nvPr/>
        </p:nvSpPr>
        <p:spPr>
          <a:xfrm>
            <a:off x="2359405" y="2505837"/>
            <a:ext cx="467002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Fa0/0</a:t>
            </a:r>
          </a:p>
        </p:txBody>
      </p:sp>
      <p:sp>
        <p:nvSpPr>
          <p:cNvPr id="2319" name="Rectangle 2319"/>
          <p:cNvSpPr/>
          <p:nvPr/>
        </p:nvSpPr>
        <p:spPr>
          <a:xfrm>
            <a:off x="4952365" y="5390262"/>
            <a:ext cx="1168374" cy="444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Listă prefixe:</a:t>
            </a:r>
          </a:p>
          <a:p>
            <a:pPr marL="124713">
              <a:lnSpc>
                <a:spcPts val="1701"/>
              </a:lnSpc>
            </a:pPr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FE80::/10</a:t>
            </a:r>
          </a:p>
        </p:txBody>
      </p:sp>
      <p:sp>
        <p:nvSpPr>
          <p:cNvPr id="2320" name="Rectangle 2320"/>
          <p:cNvSpPr/>
          <p:nvPr/>
        </p:nvSpPr>
        <p:spPr>
          <a:xfrm>
            <a:off x="766267" y="5357876"/>
            <a:ext cx="1926183" cy="2640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Arial"/>
              </a:rPr>
              <a:t>Listă ruter</a:t>
            </a:r>
            <a:r>
              <a:rPr lang="en-US" sz="1800" b="0" i="0" spc="513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default</a:t>
            </a:r>
            <a:r>
              <a:rPr lang="en-US" sz="1800" b="0" i="0" spc="0" baseline="0" dirty="0">
                <a:solidFill>
                  <a:srgbClr val="000000"/>
                </a:solidFill>
                <a:latin typeface="Arial"/>
              </a:rPr>
              <a:t>:</a:t>
            </a:r>
          </a:p>
        </p:txBody>
      </p:sp>
      <p:sp>
        <p:nvSpPr>
          <p:cNvPr id="2321" name="Rectangle 2321"/>
          <p:cNvSpPr/>
          <p:nvPr/>
        </p:nvSpPr>
        <p:spPr>
          <a:xfrm>
            <a:off x="3173602" y="2039240"/>
            <a:ext cx="3000365" cy="1791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781300" algn="l"/>
              </a:tabLst>
            </a:pPr>
            <a:r>
              <a:rPr lang="en-US" sz="1403" b="0" i="0" spc="0" baseline="0" dirty="0">
                <a:solidFill>
                  <a:srgbClr val="000000"/>
                </a:solidFill>
                <a:latin typeface="Calibri"/>
              </a:rPr>
              <a:t>NS	NA</a:t>
            </a:r>
          </a:p>
        </p:txBody>
      </p:sp>
      <p:sp>
        <p:nvSpPr>
          <p:cNvPr id="2322" name="Rectangle 2322"/>
          <p:cNvSpPr/>
          <p:nvPr/>
        </p:nvSpPr>
        <p:spPr>
          <a:xfrm rot="5400000">
            <a:off x="5262301" y="3267324"/>
            <a:ext cx="219241" cy="1786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0" baseline="0" dirty="0">
                <a:solidFill>
                  <a:srgbClr val="000000"/>
                </a:solidFill>
                <a:latin typeface="Calibri"/>
              </a:rPr>
              <a:t>NA</a:t>
            </a:r>
          </a:p>
        </p:txBody>
      </p:sp>
      <p:sp>
        <p:nvSpPr>
          <p:cNvPr id="2323" name="Rectangle 2323"/>
          <p:cNvSpPr/>
          <p:nvPr/>
        </p:nvSpPr>
        <p:spPr>
          <a:xfrm>
            <a:off x="6228334" y="3353435"/>
            <a:ext cx="2156237" cy="6907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Un NA e trimis ca răspuns </a:t>
            </a:r>
          </a:p>
          <a:p>
            <a:pPr marL="149351">
              <a:lnSpc>
                <a:spcPts val="1923"/>
              </a:lnSpc>
            </a:pPr>
            <a:r>
              <a:rPr lang="en-US" sz="1598" b="0" i="0" spc="0" baseline="0" dirty="0">
                <a:solidFill>
                  <a:srgbClr val="000000"/>
                </a:solidFill>
                <a:latin typeface="Calibri"/>
              </a:rPr>
              <a:t>doar dacă adresa e un </a:t>
            </a:r>
          </a:p>
          <a:p>
            <a:pPr marL="723899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duplicat</a:t>
            </a:r>
          </a:p>
        </p:txBody>
      </p:sp>
      <p:sp>
        <p:nvSpPr>
          <p:cNvPr id="2324" name="Rectangle 2324"/>
          <p:cNvSpPr/>
          <p:nvPr/>
        </p:nvSpPr>
        <p:spPr>
          <a:xfrm>
            <a:off x="883310" y="3158745"/>
            <a:ext cx="2623847" cy="446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53186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Este unică adresa?</a:t>
            </a:r>
          </a:p>
          <a:p>
            <a:pPr marL="0">
              <a:lnSpc>
                <a:spcPts val="1920"/>
              </a:lnSpc>
            </a:pPr>
            <a:r>
              <a:rPr lang="en-US" sz="1596" b="1" i="0" spc="0" baseline="0" dirty="0">
                <a:solidFill>
                  <a:srgbClr val="000000"/>
                </a:solidFill>
                <a:latin typeface="Calibri,Bold"/>
              </a:rPr>
              <a:t>FE80::02D0:58FF:FEA9:1901/64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Freeform 232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6" name="Freeform 232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7" name="Freeform 2327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8" name="Freeform 2328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29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2330" name="Freeform 2330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1" name="Freeform 2331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2" name="Picture 19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595" y="2432305"/>
            <a:ext cx="5779008" cy="97535"/>
          </a:xfrm>
          <a:prstGeom prst="rect">
            <a:avLst/>
          </a:prstGeom>
          <a:noFill/>
        </p:spPr>
      </p:pic>
      <p:sp>
        <p:nvSpPr>
          <p:cNvPr id="2333" name="Freeform 2333"/>
          <p:cNvSpPr/>
          <p:nvPr/>
        </p:nvSpPr>
        <p:spPr>
          <a:xfrm>
            <a:off x="1760473" y="2455418"/>
            <a:ext cx="5699125" cy="0"/>
          </a:xfrm>
          <a:custGeom>
            <a:avLst/>
            <a:gdLst/>
            <a:ahLst/>
            <a:cxnLst/>
            <a:rect l="0" t="0" r="0" b="0"/>
            <a:pathLst>
              <a:path w="5699125">
                <a:moveTo>
                  <a:pt x="5699125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4" name="Picture 19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5611" y="2430781"/>
            <a:ext cx="105155" cy="1325880"/>
          </a:xfrm>
          <a:prstGeom prst="rect">
            <a:avLst/>
          </a:prstGeom>
          <a:noFill/>
        </p:spPr>
      </p:pic>
      <p:sp>
        <p:nvSpPr>
          <p:cNvPr id="2335" name="Freeform 2335"/>
          <p:cNvSpPr/>
          <p:nvPr/>
        </p:nvSpPr>
        <p:spPr>
          <a:xfrm>
            <a:off x="4564888" y="2444750"/>
            <a:ext cx="7239" cy="1246378"/>
          </a:xfrm>
          <a:custGeom>
            <a:avLst/>
            <a:gdLst/>
            <a:ahLst/>
            <a:cxnLst/>
            <a:rect l="0" t="0" r="0" b="0"/>
            <a:pathLst>
              <a:path w="7239" h="1246378">
                <a:moveTo>
                  <a:pt x="7239" y="0"/>
                </a:moveTo>
                <a:lnTo>
                  <a:pt x="0" y="1246378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6" name="Freeform 2336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7" name="Freeform 2337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8" name="Freeform 2338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9" name="Freeform 2339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0" name="Freeform 2340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41" name="Picture 234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045" y="2223786"/>
            <a:ext cx="224115" cy="405099"/>
          </a:xfrm>
          <a:prstGeom prst="rect">
            <a:avLst/>
          </a:prstGeom>
          <a:noFill/>
        </p:spPr>
      </p:pic>
      <p:sp>
        <p:nvSpPr>
          <p:cNvPr id="2342" name="Freeform 2342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3" name="Freeform 2343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4" name="Freeform 2344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5" name="Freeform 2345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6" name="Freeform 2346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7" name="Freeform 2347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8" name="Freeform 2348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9" name="Freeform 2349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0" name="Freeform 2350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1" name="Freeform 2351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2" name="Freeform 2352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3" name="Freeform 2353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4" name="Freeform 2354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5" name="Freeform 2355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6" name="Freeform 2356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7" name="Freeform 2357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8" name="Freeform 2358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9" name="Freeform 2359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0" name="Freeform 2360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1" name="Freeform 2361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2" name="Freeform 2362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3" name="Freeform 2363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4" name="Freeform 2364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5" name="Freeform 2365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6" name="Freeform 2366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67" name="Picture 236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179" y="2600723"/>
            <a:ext cx="155781" cy="10831"/>
          </a:xfrm>
          <a:prstGeom prst="rect">
            <a:avLst/>
          </a:prstGeom>
          <a:noFill/>
        </p:spPr>
      </p:pic>
      <p:sp>
        <p:nvSpPr>
          <p:cNvPr id="2368" name="Freeform 2368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9" name="Freeform 2369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0" name="Freeform 2370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1" name="Freeform 2371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2" name="Freeform 2372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3" name="Freeform 2373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4" name="Freeform 2374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5" name="Freeform 2375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6" name="Freeform 2376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7" name="Freeform 2377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8" name="Freeform 2378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9" name="Freeform 2379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0" name="Freeform 2380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1" name="Freeform 2381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2" name="Freeform 2382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3" name="Freeform 2383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4" name="Freeform 2384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5" name="Freeform 2385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6" name="Freeform 2386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7" name="Freeform 2387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8" name="Freeform 2388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9" name="Freeform 2389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0" name="Freeform 2390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1" name="Freeform 2391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2" name="Freeform 2392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3" name="Freeform 2393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4" name="Freeform 2394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5" name="Freeform 2395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6" name="Freeform 2396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7" name="Freeform 2397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8" name="Freeform 2398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9" name="Picture 239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18" y="3769758"/>
            <a:ext cx="155781" cy="10831"/>
          </a:xfrm>
          <a:prstGeom prst="rect">
            <a:avLst/>
          </a:prstGeom>
          <a:noFill/>
        </p:spPr>
      </p:pic>
      <p:sp>
        <p:nvSpPr>
          <p:cNvPr id="2400" name="Freeform 2400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1" name="Freeform 2401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2" name="Freeform 2402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3" name="Freeform 2403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4" name="Freeform 2404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5" name="Freeform 2405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6" name="Freeform 2406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7" name="Freeform 2407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8" name="Freeform 2408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9" name="Freeform 2409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0" name="Freeform 2410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1" name="Freeform 2411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2" name="Freeform 2412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3" name="Freeform 2413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4" name="Freeform 2414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5" name="Freeform 2415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6" name="Freeform 2416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7" name="Freeform 2417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8" name="Freeform 2418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9" name="Freeform 2419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0" name="Freeform 2420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1" name="Freeform 2421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2" name="Freeform 2422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3" name="Freeform 2423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4" name="Freeform 2424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25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598" y="2194624"/>
            <a:ext cx="762000" cy="534987"/>
          </a:xfrm>
          <a:prstGeom prst="rect">
            <a:avLst/>
          </a:prstGeom>
          <a:noFill/>
        </p:spPr>
      </p:pic>
      <p:pic>
        <p:nvPicPr>
          <p:cNvPr id="2426" name="Picture 242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4227068"/>
            <a:ext cx="3817111" cy="1022096"/>
          </a:xfrm>
          <a:prstGeom prst="rect">
            <a:avLst/>
          </a:prstGeom>
          <a:noFill/>
        </p:spPr>
      </p:pic>
      <p:pic>
        <p:nvPicPr>
          <p:cNvPr id="2427" name="Picture 242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4207256"/>
            <a:ext cx="1660651" cy="449072"/>
          </a:xfrm>
          <a:prstGeom prst="rect">
            <a:avLst/>
          </a:prstGeom>
          <a:noFill/>
        </p:spPr>
      </p:pic>
      <p:pic>
        <p:nvPicPr>
          <p:cNvPr id="2428" name="Picture 242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4246118"/>
            <a:ext cx="3728211" cy="933069"/>
          </a:xfrm>
          <a:prstGeom prst="rect">
            <a:avLst/>
          </a:prstGeom>
          <a:noFill/>
        </p:spPr>
      </p:pic>
      <p:sp>
        <p:nvSpPr>
          <p:cNvPr id="2429" name="Freeform 2429"/>
          <p:cNvSpPr/>
          <p:nvPr/>
        </p:nvSpPr>
        <p:spPr>
          <a:xfrm>
            <a:off x="4860035" y="4258818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803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2260853" y="2599182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0" name="Freeform 2430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solidFill>
            <a:srgbClr val="D2DA7A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1" name="Freeform 2431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noFill/>
          <a:ln w="19050" cap="flat" cmpd="sng">
            <a:solidFill>
              <a:srgbClr val="9AA05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2" name="Picture 243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5269484"/>
            <a:ext cx="3817111" cy="1022096"/>
          </a:xfrm>
          <a:prstGeom prst="rect">
            <a:avLst/>
          </a:prstGeom>
          <a:noFill/>
        </p:spPr>
      </p:pic>
      <p:pic>
        <p:nvPicPr>
          <p:cNvPr id="2433" name="Picture 243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5249673"/>
            <a:ext cx="1547876" cy="449072"/>
          </a:xfrm>
          <a:prstGeom prst="rect">
            <a:avLst/>
          </a:prstGeom>
          <a:noFill/>
        </p:spPr>
      </p:pic>
      <p:pic>
        <p:nvPicPr>
          <p:cNvPr id="2434" name="Picture 243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5288534"/>
            <a:ext cx="3728211" cy="933069"/>
          </a:xfrm>
          <a:prstGeom prst="rect">
            <a:avLst/>
          </a:prstGeom>
          <a:noFill/>
        </p:spPr>
      </p:pic>
      <p:sp>
        <p:nvSpPr>
          <p:cNvPr id="2435" name="Freeform 2435"/>
          <p:cNvSpPr/>
          <p:nvPr/>
        </p:nvSpPr>
        <p:spPr>
          <a:xfrm>
            <a:off x="4860035" y="5301234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930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3303269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6" name="Picture 2436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36" y="5269484"/>
            <a:ext cx="3817111" cy="1022096"/>
          </a:xfrm>
          <a:prstGeom prst="rect">
            <a:avLst/>
          </a:prstGeom>
          <a:noFill/>
        </p:spPr>
      </p:pic>
      <p:pic>
        <p:nvPicPr>
          <p:cNvPr id="2437" name="Picture 2437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87" y="5249673"/>
            <a:ext cx="2197100" cy="449072"/>
          </a:xfrm>
          <a:prstGeom prst="rect">
            <a:avLst/>
          </a:prstGeom>
          <a:noFill/>
        </p:spPr>
      </p:pic>
      <p:pic>
        <p:nvPicPr>
          <p:cNvPr id="2438" name="Picture 2438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038" y="5288534"/>
            <a:ext cx="3728224" cy="933069"/>
          </a:xfrm>
          <a:prstGeom prst="rect">
            <a:avLst/>
          </a:prstGeom>
          <a:noFill/>
        </p:spPr>
      </p:pic>
      <p:sp>
        <p:nvSpPr>
          <p:cNvPr id="2439" name="Freeform 2439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40" name="Picture 2440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2764029"/>
            <a:ext cx="3426967" cy="1261363"/>
          </a:xfrm>
          <a:prstGeom prst="rect">
            <a:avLst/>
          </a:prstGeom>
          <a:noFill/>
        </p:spPr>
      </p:pic>
      <p:pic>
        <p:nvPicPr>
          <p:cNvPr id="2441" name="Picture 2441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676" y="3059684"/>
            <a:ext cx="2972815" cy="897128"/>
          </a:xfrm>
          <a:prstGeom prst="rect">
            <a:avLst/>
          </a:prstGeom>
          <a:noFill/>
        </p:spPr>
      </p:pic>
      <p:pic>
        <p:nvPicPr>
          <p:cNvPr id="2442" name="Picture 2442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846" y="2783333"/>
            <a:ext cx="3337763" cy="1171955"/>
          </a:xfrm>
          <a:prstGeom prst="rect">
            <a:avLst/>
          </a:prstGeom>
          <a:noFill/>
        </p:spPr>
      </p:pic>
      <p:sp>
        <p:nvSpPr>
          <p:cNvPr id="2443" name="Freeform 2443"/>
          <p:cNvSpPr/>
          <p:nvPr/>
        </p:nvSpPr>
        <p:spPr>
          <a:xfrm>
            <a:off x="539546" y="2796033"/>
            <a:ext cx="3312363" cy="1146556"/>
          </a:xfrm>
          <a:custGeom>
            <a:avLst/>
            <a:gdLst/>
            <a:ahLst/>
            <a:cxnLst/>
            <a:rect l="0" t="0" r="0" b="0"/>
            <a:pathLst>
              <a:path w="3312363" h="1146556">
                <a:moveTo>
                  <a:pt x="0" y="430529"/>
                </a:moveTo>
                <a:cubicBezTo>
                  <a:pt x="0" y="351408"/>
                  <a:pt x="64123" y="287273"/>
                  <a:pt x="143218" y="287273"/>
                </a:cubicBezTo>
                <a:cubicBezTo>
                  <a:pt x="143218" y="287273"/>
                  <a:pt x="143218" y="287273"/>
                  <a:pt x="143218" y="287273"/>
                </a:cubicBezTo>
                <a:lnTo>
                  <a:pt x="143218" y="287273"/>
                </a:lnTo>
                <a:lnTo>
                  <a:pt x="552069" y="287273"/>
                </a:lnTo>
                <a:lnTo>
                  <a:pt x="1373836" y="0"/>
                </a:lnTo>
                <a:lnTo>
                  <a:pt x="1380186" y="287273"/>
                </a:lnTo>
                <a:lnTo>
                  <a:pt x="3169107" y="287273"/>
                </a:lnTo>
                <a:cubicBezTo>
                  <a:pt x="3248229" y="287273"/>
                  <a:pt x="3312363" y="351408"/>
                  <a:pt x="3312363" y="430529"/>
                </a:cubicBezTo>
                <a:cubicBezTo>
                  <a:pt x="3312363" y="430529"/>
                  <a:pt x="3312363" y="430529"/>
                  <a:pt x="3312363" y="430529"/>
                </a:cubicBezTo>
                <a:lnTo>
                  <a:pt x="3312363" y="430529"/>
                </a:lnTo>
                <a:lnTo>
                  <a:pt x="3312363" y="645287"/>
                </a:lnTo>
                <a:lnTo>
                  <a:pt x="3312363" y="1003300"/>
                </a:lnTo>
                <a:cubicBezTo>
                  <a:pt x="3312363" y="1082420"/>
                  <a:pt x="3248229" y="1146556"/>
                  <a:pt x="3169107" y="1146556"/>
                </a:cubicBezTo>
                <a:cubicBezTo>
                  <a:pt x="3169107" y="1146556"/>
                  <a:pt x="3169107" y="1146556"/>
                  <a:pt x="3169107" y="1146556"/>
                </a:cubicBezTo>
                <a:lnTo>
                  <a:pt x="3169107" y="1146556"/>
                </a:lnTo>
                <a:lnTo>
                  <a:pt x="1380186" y="1146556"/>
                </a:lnTo>
                <a:lnTo>
                  <a:pt x="552069" y="1146556"/>
                </a:lnTo>
                <a:lnTo>
                  <a:pt x="143218" y="1146556"/>
                </a:lnTo>
                <a:cubicBezTo>
                  <a:pt x="64123" y="1146556"/>
                  <a:pt x="0" y="1082420"/>
                  <a:pt x="0" y="1003300"/>
                </a:cubicBezTo>
                <a:cubicBezTo>
                  <a:pt x="0" y="1003300"/>
                  <a:pt x="0" y="1003300"/>
                  <a:pt x="0" y="1003300"/>
                </a:cubicBezTo>
                <a:lnTo>
                  <a:pt x="0" y="1003300"/>
                </a:lnTo>
                <a:lnTo>
                  <a:pt x="0" y="645287"/>
                </a:lnTo>
                <a:lnTo>
                  <a:pt x="0" y="430529"/>
                </a:lnTo>
                <a:close/>
                <a:moveTo>
                  <a:pt x="3091892" y="4061967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4" name="Rectangle 2444"/>
          <p:cNvSpPr/>
          <p:nvPr/>
        </p:nvSpPr>
        <p:spPr>
          <a:xfrm>
            <a:off x="517245" y="4264534"/>
            <a:ext cx="2043455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Arial"/>
              </a:rPr>
              <a:t>Informații IPv6 pe A:</a:t>
            </a:r>
          </a:p>
        </p:txBody>
      </p:sp>
      <p:sp>
        <p:nvSpPr>
          <p:cNvPr id="2445" name="Rectangle 2445"/>
          <p:cNvSpPr/>
          <p:nvPr/>
        </p:nvSpPr>
        <p:spPr>
          <a:xfrm>
            <a:off x="323697" y="685673"/>
            <a:ext cx="5897314" cy="7950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4942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Autoconfigurare (stateless)</a:t>
            </a:r>
          </a:p>
          <a:p>
            <a:pPr marL="0">
              <a:lnSpc>
                <a:spcPts val="3055"/>
              </a:lnSpc>
            </a:pPr>
            <a:r>
              <a:rPr lang="en-US" sz="1523" b="0" i="0" spc="1354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3. Adresa link-local unică este asignată interfeței Fa0/0</a:t>
            </a:r>
          </a:p>
        </p:txBody>
      </p:sp>
      <p:sp>
        <p:nvSpPr>
          <p:cNvPr id="2446" name="Rectangle 2446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34</a:t>
            </a:r>
          </a:p>
        </p:txBody>
      </p:sp>
      <p:sp>
        <p:nvSpPr>
          <p:cNvPr id="2447" name="Rectangle 2447"/>
          <p:cNvSpPr/>
          <p:nvPr/>
        </p:nvSpPr>
        <p:spPr>
          <a:xfrm>
            <a:off x="4383278" y="2463420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448" name="Rectangle 2448"/>
          <p:cNvSpPr/>
          <p:nvPr/>
        </p:nvSpPr>
        <p:spPr>
          <a:xfrm>
            <a:off x="1850389" y="2241042"/>
            <a:ext cx="13853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A</a:t>
            </a:r>
          </a:p>
        </p:txBody>
      </p:sp>
      <p:sp>
        <p:nvSpPr>
          <p:cNvPr id="2449" name="Rectangle 2449"/>
          <p:cNvSpPr/>
          <p:nvPr/>
        </p:nvSpPr>
        <p:spPr>
          <a:xfrm>
            <a:off x="4499736" y="3410204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B</a:t>
            </a:r>
          </a:p>
        </p:txBody>
      </p:sp>
      <p:sp>
        <p:nvSpPr>
          <p:cNvPr id="2450" name="Rectangle 2450"/>
          <p:cNvSpPr/>
          <p:nvPr/>
        </p:nvSpPr>
        <p:spPr>
          <a:xfrm>
            <a:off x="7010654" y="2744852"/>
            <a:ext cx="951030" cy="446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8792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Ruter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(fără DHCP)</a:t>
            </a:r>
          </a:p>
        </p:txBody>
      </p:sp>
      <p:sp>
        <p:nvSpPr>
          <p:cNvPr id="2451" name="Rectangle 2451"/>
          <p:cNvSpPr/>
          <p:nvPr/>
        </p:nvSpPr>
        <p:spPr>
          <a:xfrm>
            <a:off x="4952365" y="4347465"/>
            <a:ext cx="1281302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Adresă Fa0/0:</a:t>
            </a:r>
          </a:p>
        </p:txBody>
      </p:sp>
      <p:sp>
        <p:nvSpPr>
          <p:cNvPr id="2452" name="Rectangle 2452"/>
          <p:cNvSpPr/>
          <p:nvPr/>
        </p:nvSpPr>
        <p:spPr>
          <a:xfrm>
            <a:off x="766267" y="4861052"/>
            <a:ext cx="144437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Stare Fa0/0: </a:t>
            </a:r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Up</a:t>
            </a:r>
          </a:p>
        </p:txBody>
      </p:sp>
      <p:sp>
        <p:nvSpPr>
          <p:cNvPr id="2453" name="Rectangle 2453"/>
          <p:cNvSpPr/>
          <p:nvPr/>
        </p:nvSpPr>
        <p:spPr>
          <a:xfrm>
            <a:off x="2359405" y="2505837"/>
            <a:ext cx="467002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Fa0/0</a:t>
            </a:r>
          </a:p>
        </p:txBody>
      </p:sp>
      <p:sp>
        <p:nvSpPr>
          <p:cNvPr id="2454" name="Rectangle 2454"/>
          <p:cNvSpPr/>
          <p:nvPr/>
        </p:nvSpPr>
        <p:spPr>
          <a:xfrm>
            <a:off x="4952365" y="5390262"/>
            <a:ext cx="1168374" cy="444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Listă prefixe:</a:t>
            </a:r>
          </a:p>
          <a:p>
            <a:pPr marL="124713">
              <a:lnSpc>
                <a:spcPts val="1701"/>
              </a:lnSpc>
            </a:pPr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FE80::/10</a:t>
            </a:r>
          </a:p>
        </p:txBody>
      </p:sp>
      <p:sp>
        <p:nvSpPr>
          <p:cNvPr id="2455" name="Rectangle 2455"/>
          <p:cNvSpPr/>
          <p:nvPr/>
        </p:nvSpPr>
        <p:spPr>
          <a:xfrm>
            <a:off x="766267" y="5390262"/>
            <a:ext cx="181874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Listă ruter</a:t>
            </a:r>
            <a:r>
              <a:rPr lang="en-US" sz="1800" b="0" i="0" spc="427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default:</a:t>
            </a:r>
          </a:p>
        </p:txBody>
      </p:sp>
      <p:sp>
        <p:nvSpPr>
          <p:cNvPr id="2456" name="Rectangle 2456"/>
          <p:cNvSpPr/>
          <p:nvPr/>
        </p:nvSpPr>
        <p:spPr>
          <a:xfrm>
            <a:off x="5077078" y="4588637"/>
            <a:ext cx="2839440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FE80::2D0:58FF:FEA9:1901/64</a:t>
            </a:r>
          </a:p>
        </p:txBody>
      </p:sp>
      <p:sp>
        <p:nvSpPr>
          <p:cNvPr id="2457" name="Rectangle 2457"/>
          <p:cNvSpPr/>
          <p:nvPr/>
        </p:nvSpPr>
        <p:spPr>
          <a:xfrm>
            <a:off x="883919" y="3186430"/>
            <a:ext cx="2624951" cy="6908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6388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Adresa este unică deci poate fi </a:t>
            </a:r>
          </a:p>
          <a:p>
            <a:pPr marL="405383">
              <a:lnSpc>
                <a:spcPts val="1920"/>
              </a:lnSpc>
            </a:pPr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adăugată pe interfață.</a:t>
            </a:r>
          </a:p>
          <a:p>
            <a:pPr marL="0">
              <a:lnSpc>
                <a:spcPts val="1923"/>
              </a:lnSpc>
            </a:pPr>
            <a:r>
              <a:rPr lang="en-US" sz="1598" b="1" i="0" spc="0" baseline="0" dirty="0">
                <a:solidFill>
                  <a:srgbClr val="000000"/>
                </a:solidFill>
                <a:latin typeface="Calibri,Bold"/>
              </a:rPr>
              <a:t>FE80::02D0:58FF:FEA9:1901/64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Freeform 245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9" name="Freeform 2459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0" name="Freeform 2460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1" name="Freeform 2461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62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2463" name="Freeform 2463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4" name="Freeform 2464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65" name="Picture 19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595" y="2432305"/>
            <a:ext cx="5779008" cy="97535"/>
          </a:xfrm>
          <a:prstGeom prst="rect">
            <a:avLst/>
          </a:prstGeom>
          <a:noFill/>
        </p:spPr>
      </p:pic>
      <p:sp>
        <p:nvSpPr>
          <p:cNvPr id="2466" name="Freeform 2466"/>
          <p:cNvSpPr/>
          <p:nvPr/>
        </p:nvSpPr>
        <p:spPr>
          <a:xfrm>
            <a:off x="1760473" y="2455418"/>
            <a:ext cx="5699125" cy="0"/>
          </a:xfrm>
          <a:custGeom>
            <a:avLst/>
            <a:gdLst/>
            <a:ahLst/>
            <a:cxnLst/>
            <a:rect l="0" t="0" r="0" b="0"/>
            <a:pathLst>
              <a:path w="5699125">
                <a:moveTo>
                  <a:pt x="5699125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67" name="Picture 19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5611" y="2430781"/>
            <a:ext cx="105155" cy="1325880"/>
          </a:xfrm>
          <a:prstGeom prst="rect">
            <a:avLst/>
          </a:prstGeom>
          <a:noFill/>
        </p:spPr>
      </p:pic>
      <p:sp>
        <p:nvSpPr>
          <p:cNvPr id="2468" name="Freeform 2468"/>
          <p:cNvSpPr/>
          <p:nvPr/>
        </p:nvSpPr>
        <p:spPr>
          <a:xfrm>
            <a:off x="4564888" y="2444750"/>
            <a:ext cx="7239" cy="1246378"/>
          </a:xfrm>
          <a:custGeom>
            <a:avLst/>
            <a:gdLst/>
            <a:ahLst/>
            <a:cxnLst/>
            <a:rect l="0" t="0" r="0" b="0"/>
            <a:pathLst>
              <a:path w="7239" h="1246378">
                <a:moveTo>
                  <a:pt x="7239" y="0"/>
                </a:moveTo>
                <a:lnTo>
                  <a:pt x="0" y="1246378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9" name="Freeform 2469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0" name="Freeform 2470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1" name="Freeform 2471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2" name="Freeform 2472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3" name="Freeform 2473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74" name="Picture 247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045" y="2223786"/>
            <a:ext cx="224115" cy="405099"/>
          </a:xfrm>
          <a:prstGeom prst="rect">
            <a:avLst/>
          </a:prstGeom>
          <a:noFill/>
        </p:spPr>
      </p:pic>
      <p:sp>
        <p:nvSpPr>
          <p:cNvPr id="2475" name="Freeform 2475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6" name="Freeform 2476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7" name="Freeform 2477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8" name="Freeform 2478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9" name="Freeform 2479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0" name="Freeform 2480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1" name="Freeform 2481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2" name="Freeform 2482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3" name="Freeform 2483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4" name="Freeform 2484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5" name="Freeform 2485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6" name="Freeform 2486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7" name="Freeform 2487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8" name="Freeform 2488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9" name="Freeform 2489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0" name="Freeform 2490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1" name="Freeform 2491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2" name="Freeform 2492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3" name="Freeform 2493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4" name="Freeform 2494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5" name="Freeform 2495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6" name="Freeform 2496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7" name="Freeform 2497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8" name="Freeform 2498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9" name="Freeform 2499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00" name="Picture 250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179" y="2600723"/>
            <a:ext cx="155781" cy="10831"/>
          </a:xfrm>
          <a:prstGeom prst="rect">
            <a:avLst/>
          </a:prstGeom>
          <a:noFill/>
        </p:spPr>
      </p:pic>
      <p:sp>
        <p:nvSpPr>
          <p:cNvPr id="2501" name="Freeform 2501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2" name="Freeform 2502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3" name="Freeform 2503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4" name="Freeform 2504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5" name="Freeform 2505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6" name="Freeform 2506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7" name="Freeform 2507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8" name="Freeform 2508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9" name="Freeform 2509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0" name="Freeform 2510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1" name="Freeform 2511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2" name="Freeform 2512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3" name="Freeform 2513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4" name="Freeform 2514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5" name="Freeform 2515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6" name="Freeform 2516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7" name="Freeform 2517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8" name="Freeform 2518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9" name="Freeform 2519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0" name="Freeform 2520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1" name="Freeform 2521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2" name="Freeform 2522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3" name="Freeform 2523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4" name="Freeform 2524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5" name="Freeform 2525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6" name="Freeform 2526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7" name="Freeform 2527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8" name="Freeform 2528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9" name="Freeform 2529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0" name="Freeform 2530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1" name="Freeform 2531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2" name="Picture 253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18" y="3769758"/>
            <a:ext cx="155781" cy="10831"/>
          </a:xfrm>
          <a:prstGeom prst="rect">
            <a:avLst/>
          </a:prstGeom>
          <a:noFill/>
        </p:spPr>
      </p:pic>
      <p:sp>
        <p:nvSpPr>
          <p:cNvPr id="2533" name="Freeform 2533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4" name="Freeform 2534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5" name="Freeform 2535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6" name="Freeform 2536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7" name="Freeform 2537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8" name="Freeform 2538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9" name="Freeform 2539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0" name="Freeform 2540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1" name="Freeform 2541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2" name="Freeform 2542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3" name="Freeform 2543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4" name="Freeform 2544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5" name="Freeform 2545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6" name="Freeform 2546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7" name="Freeform 2547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8" name="Freeform 2548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9" name="Freeform 2549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0" name="Freeform 2550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1" name="Freeform 2551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2" name="Freeform 2552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3" name="Freeform 2553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4" name="Freeform 2554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5" name="Freeform 2555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6" name="Freeform 2556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7" name="Freeform 2557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58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598" y="2194624"/>
            <a:ext cx="762000" cy="534987"/>
          </a:xfrm>
          <a:prstGeom prst="rect">
            <a:avLst/>
          </a:prstGeom>
          <a:noFill/>
        </p:spPr>
      </p:pic>
      <p:pic>
        <p:nvPicPr>
          <p:cNvPr id="2559" name="Picture 255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4227068"/>
            <a:ext cx="3817111" cy="1022096"/>
          </a:xfrm>
          <a:prstGeom prst="rect">
            <a:avLst/>
          </a:prstGeom>
          <a:noFill/>
        </p:spPr>
      </p:pic>
      <p:pic>
        <p:nvPicPr>
          <p:cNvPr id="2560" name="Picture 256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4207256"/>
            <a:ext cx="1660651" cy="449072"/>
          </a:xfrm>
          <a:prstGeom prst="rect">
            <a:avLst/>
          </a:prstGeom>
          <a:noFill/>
        </p:spPr>
      </p:pic>
      <p:pic>
        <p:nvPicPr>
          <p:cNvPr id="2561" name="Picture 256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4246118"/>
            <a:ext cx="3728211" cy="933069"/>
          </a:xfrm>
          <a:prstGeom prst="rect">
            <a:avLst/>
          </a:prstGeom>
          <a:noFill/>
        </p:spPr>
      </p:pic>
      <p:sp>
        <p:nvSpPr>
          <p:cNvPr id="2562" name="Freeform 2562"/>
          <p:cNvSpPr/>
          <p:nvPr/>
        </p:nvSpPr>
        <p:spPr>
          <a:xfrm>
            <a:off x="4860035" y="4258818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803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2260853" y="2599182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3" name="Freeform 2563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solidFill>
            <a:srgbClr val="D2DA7A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4" name="Freeform 2564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noFill/>
          <a:ln w="19050" cap="flat" cmpd="sng">
            <a:solidFill>
              <a:srgbClr val="9AA05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65" name="Picture 256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5269484"/>
            <a:ext cx="3817111" cy="1022096"/>
          </a:xfrm>
          <a:prstGeom prst="rect">
            <a:avLst/>
          </a:prstGeom>
          <a:noFill/>
        </p:spPr>
      </p:pic>
      <p:pic>
        <p:nvPicPr>
          <p:cNvPr id="2566" name="Picture 256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5249673"/>
            <a:ext cx="1547876" cy="449072"/>
          </a:xfrm>
          <a:prstGeom prst="rect">
            <a:avLst/>
          </a:prstGeom>
          <a:noFill/>
        </p:spPr>
      </p:pic>
      <p:pic>
        <p:nvPicPr>
          <p:cNvPr id="2567" name="Picture 256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5288534"/>
            <a:ext cx="3728211" cy="933069"/>
          </a:xfrm>
          <a:prstGeom prst="rect">
            <a:avLst/>
          </a:prstGeom>
          <a:noFill/>
        </p:spPr>
      </p:pic>
      <p:sp>
        <p:nvSpPr>
          <p:cNvPr id="2568" name="Freeform 2568"/>
          <p:cNvSpPr/>
          <p:nvPr/>
        </p:nvSpPr>
        <p:spPr>
          <a:xfrm>
            <a:off x="4860035" y="5301234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930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3303269" y="1556766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69" name="Picture 2569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36" y="5269484"/>
            <a:ext cx="3817111" cy="1022096"/>
          </a:xfrm>
          <a:prstGeom prst="rect">
            <a:avLst/>
          </a:prstGeom>
          <a:noFill/>
        </p:spPr>
      </p:pic>
      <p:pic>
        <p:nvPicPr>
          <p:cNvPr id="2570" name="Picture 2570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87" y="5249673"/>
            <a:ext cx="2197100" cy="449072"/>
          </a:xfrm>
          <a:prstGeom prst="rect">
            <a:avLst/>
          </a:prstGeom>
          <a:noFill/>
        </p:spPr>
      </p:pic>
      <p:pic>
        <p:nvPicPr>
          <p:cNvPr id="2571" name="Picture 2571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038" y="5288534"/>
            <a:ext cx="3728224" cy="933069"/>
          </a:xfrm>
          <a:prstGeom prst="rect">
            <a:avLst/>
          </a:prstGeom>
          <a:noFill/>
        </p:spPr>
      </p:pic>
      <p:sp>
        <p:nvSpPr>
          <p:cNvPr id="2572" name="Freeform 2572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3" name="Freeform 2573"/>
          <p:cNvSpPr/>
          <p:nvPr/>
        </p:nvSpPr>
        <p:spPr>
          <a:xfrm>
            <a:off x="2379979" y="1874647"/>
            <a:ext cx="1903985" cy="478156"/>
          </a:xfrm>
          <a:custGeom>
            <a:avLst/>
            <a:gdLst/>
            <a:ahLst/>
            <a:cxnLst/>
            <a:rect l="0" t="0" r="0" b="0"/>
            <a:pathLst>
              <a:path w="1903985" h="478156">
                <a:moveTo>
                  <a:pt x="0" y="119507"/>
                </a:moveTo>
                <a:lnTo>
                  <a:pt x="1664971" y="119507"/>
                </a:lnTo>
                <a:lnTo>
                  <a:pt x="1664971" y="0"/>
                </a:lnTo>
                <a:lnTo>
                  <a:pt x="1903985" y="239142"/>
                </a:lnTo>
                <a:lnTo>
                  <a:pt x="1664971" y="478156"/>
                </a:lnTo>
                <a:lnTo>
                  <a:pt x="1664971" y="358649"/>
                </a:lnTo>
                <a:lnTo>
                  <a:pt x="0" y="358649"/>
                </a:lnTo>
                <a:close/>
                <a:moveTo>
                  <a:pt x="2483867" y="4983353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4" name="Freeform 2574"/>
          <p:cNvSpPr/>
          <p:nvPr/>
        </p:nvSpPr>
        <p:spPr>
          <a:xfrm>
            <a:off x="2379979" y="1874647"/>
            <a:ext cx="1903985" cy="478156"/>
          </a:xfrm>
          <a:custGeom>
            <a:avLst/>
            <a:gdLst/>
            <a:ahLst/>
            <a:cxnLst/>
            <a:rect l="0" t="0" r="0" b="0"/>
            <a:pathLst>
              <a:path w="1903985" h="478156">
                <a:moveTo>
                  <a:pt x="0" y="119507"/>
                </a:moveTo>
                <a:lnTo>
                  <a:pt x="1664971" y="119507"/>
                </a:lnTo>
                <a:lnTo>
                  <a:pt x="1664971" y="0"/>
                </a:lnTo>
                <a:lnTo>
                  <a:pt x="1903985" y="239142"/>
                </a:lnTo>
                <a:lnTo>
                  <a:pt x="1664971" y="478156"/>
                </a:lnTo>
                <a:lnTo>
                  <a:pt x="1664971" y="358649"/>
                </a:lnTo>
                <a:lnTo>
                  <a:pt x="0" y="358649"/>
                </a:lnTo>
                <a:close/>
                <a:moveTo>
                  <a:pt x="2483867" y="4983353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5" name="Rectangle 2575"/>
          <p:cNvSpPr/>
          <p:nvPr/>
        </p:nvSpPr>
        <p:spPr>
          <a:xfrm>
            <a:off x="517245" y="4290823"/>
            <a:ext cx="1889607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Informații IPv6 pe A:</a:t>
            </a:r>
          </a:p>
        </p:txBody>
      </p:sp>
      <p:sp>
        <p:nvSpPr>
          <p:cNvPr id="2576" name="Rectangle 2576"/>
          <p:cNvSpPr/>
          <p:nvPr/>
        </p:nvSpPr>
        <p:spPr>
          <a:xfrm>
            <a:off x="323697" y="685673"/>
            <a:ext cx="6525822" cy="8455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4942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Autoconfigurare (stateless)</a:t>
            </a:r>
          </a:p>
          <a:p>
            <a:pPr marL="0">
              <a:lnSpc>
                <a:spcPts val="3454"/>
              </a:lnSpc>
            </a:pPr>
            <a:r>
              <a:rPr lang="en-US" sz="1523" b="0" i="0" spc="1354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4. Stația A cere un RA pentru a nu aștepta update-u</a:t>
            </a:r>
            <a:r>
              <a:rPr lang="en-US" sz="2004" b="0" i="0" spc="448" baseline="0" dirty="0">
                <a:solidFill>
                  <a:srgbClr val="000000"/>
                </a:solidFill>
                <a:latin typeface="Calibri"/>
              </a:rPr>
              <a:t>l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periodic</a:t>
            </a:r>
          </a:p>
        </p:txBody>
      </p:sp>
      <p:sp>
        <p:nvSpPr>
          <p:cNvPr id="2577" name="Rectangle 2577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35</a:t>
            </a:r>
          </a:p>
        </p:txBody>
      </p:sp>
      <p:sp>
        <p:nvSpPr>
          <p:cNvPr id="2578" name="Rectangle 2578"/>
          <p:cNvSpPr/>
          <p:nvPr/>
        </p:nvSpPr>
        <p:spPr>
          <a:xfrm>
            <a:off x="4383278" y="2463420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579" name="Rectangle 2579"/>
          <p:cNvSpPr/>
          <p:nvPr/>
        </p:nvSpPr>
        <p:spPr>
          <a:xfrm>
            <a:off x="1850389" y="2241042"/>
            <a:ext cx="13853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A</a:t>
            </a:r>
          </a:p>
        </p:txBody>
      </p:sp>
      <p:sp>
        <p:nvSpPr>
          <p:cNvPr id="2580" name="Rectangle 2580"/>
          <p:cNvSpPr/>
          <p:nvPr/>
        </p:nvSpPr>
        <p:spPr>
          <a:xfrm>
            <a:off x="4499736" y="3410204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B</a:t>
            </a:r>
          </a:p>
        </p:txBody>
      </p:sp>
      <p:sp>
        <p:nvSpPr>
          <p:cNvPr id="2581" name="Rectangle 2581"/>
          <p:cNvSpPr/>
          <p:nvPr/>
        </p:nvSpPr>
        <p:spPr>
          <a:xfrm>
            <a:off x="7010654" y="2744852"/>
            <a:ext cx="951030" cy="446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8792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Ruter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(fără DHCP)</a:t>
            </a:r>
          </a:p>
        </p:txBody>
      </p:sp>
      <p:sp>
        <p:nvSpPr>
          <p:cNvPr id="2582" name="Rectangle 2582"/>
          <p:cNvSpPr/>
          <p:nvPr/>
        </p:nvSpPr>
        <p:spPr>
          <a:xfrm>
            <a:off x="4952365" y="4347465"/>
            <a:ext cx="1281302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Adresă Fa0/0:</a:t>
            </a:r>
          </a:p>
        </p:txBody>
      </p:sp>
      <p:sp>
        <p:nvSpPr>
          <p:cNvPr id="2583" name="Rectangle 2583"/>
          <p:cNvSpPr/>
          <p:nvPr/>
        </p:nvSpPr>
        <p:spPr>
          <a:xfrm>
            <a:off x="766267" y="4861052"/>
            <a:ext cx="144437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Stare Fa0/0: </a:t>
            </a:r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Up</a:t>
            </a:r>
          </a:p>
        </p:txBody>
      </p:sp>
      <p:sp>
        <p:nvSpPr>
          <p:cNvPr id="2584" name="Rectangle 2584"/>
          <p:cNvSpPr/>
          <p:nvPr/>
        </p:nvSpPr>
        <p:spPr>
          <a:xfrm>
            <a:off x="2359405" y="2505837"/>
            <a:ext cx="467002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Fa0/0</a:t>
            </a:r>
          </a:p>
        </p:txBody>
      </p:sp>
      <p:sp>
        <p:nvSpPr>
          <p:cNvPr id="2585" name="Rectangle 2585"/>
          <p:cNvSpPr/>
          <p:nvPr/>
        </p:nvSpPr>
        <p:spPr>
          <a:xfrm>
            <a:off x="4952365" y="5390262"/>
            <a:ext cx="1168374" cy="444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Listă prefixe:</a:t>
            </a:r>
          </a:p>
          <a:p>
            <a:pPr marL="124713">
              <a:lnSpc>
                <a:spcPts val="1701"/>
              </a:lnSpc>
            </a:pPr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FE80::/10</a:t>
            </a:r>
          </a:p>
        </p:txBody>
      </p:sp>
      <p:sp>
        <p:nvSpPr>
          <p:cNvPr id="2586" name="Rectangle 2586"/>
          <p:cNvSpPr/>
          <p:nvPr/>
        </p:nvSpPr>
        <p:spPr>
          <a:xfrm>
            <a:off x="766267" y="5390262"/>
            <a:ext cx="181874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Listă ruter</a:t>
            </a:r>
            <a:r>
              <a:rPr lang="en-US" sz="1800" b="0" i="0" spc="427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default:</a:t>
            </a:r>
          </a:p>
        </p:txBody>
      </p:sp>
      <p:sp>
        <p:nvSpPr>
          <p:cNvPr id="2587" name="Rectangle 2587"/>
          <p:cNvSpPr/>
          <p:nvPr/>
        </p:nvSpPr>
        <p:spPr>
          <a:xfrm>
            <a:off x="5077078" y="4588637"/>
            <a:ext cx="295526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FE80::02D0:58FF:FEA9:1901/64</a:t>
            </a:r>
          </a:p>
        </p:txBody>
      </p:sp>
      <p:sp>
        <p:nvSpPr>
          <p:cNvPr id="2588" name="Rectangle 2588"/>
          <p:cNvSpPr/>
          <p:nvPr/>
        </p:nvSpPr>
        <p:spPr>
          <a:xfrm>
            <a:off x="3149219" y="2018587"/>
            <a:ext cx="246947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Arial"/>
              </a:rPr>
              <a:t>RS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Freeform 258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0" name="Freeform 2590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1" name="Freeform 2591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2" name="Freeform 2592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93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2594" name="Freeform 2594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5" name="Freeform 2595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96" name="Picture 19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595" y="2432305"/>
            <a:ext cx="5779008" cy="97535"/>
          </a:xfrm>
          <a:prstGeom prst="rect">
            <a:avLst/>
          </a:prstGeom>
          <a:noFill/>
        </p:spPr>
      </p:pic>
      <p:sp>
        <p:nvSpPr>
          <p:cNvPr id="2597" name="Freeform 2597"/>
          <p:cNvSpPr/>
          <p:nvPr/>
        </p:nvSpPr>
        <p:spPr>
          <a:xfrm>
            <a:off x="1760473" y="2455418"/>
            <a:ext cx="5699125" cy="0"/>
          </a:xfrm>
          <a:custGeom>
            <a:avLst/>
            <a:gdLst/>
            <a:ahLst/>
            <a:cxnLst/>
            <a:rect l="0" t="0" r="0" b="0"/>
            <a:pathLst>
              <a:path w="5699125">
                <a:moveTo>
                  <a:pt x="5699125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98" name="Picture 19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5611" y="2430781"/>
            <a:ext cx="105155" cy="1325880"/>
          </a:xfrm>
          <a:prstGeom prst="rect">
            <a:avLst/>
          </a:prstGeom>
          <a:noFill/>
        </p:spPr>
      </p:pic>
      <p:sp>
        <p:nvSpPr>
          <p:cNvPr id="2599" name="Freeform 2599"/>
          <p:cNvSpPr/>
          <p:nvPr/>
        </p:nvSpPr>
        <p:spPr>
          <a:xfrm>
            <a:off x="4564888" y="2444750"/>
            <a:ext cx="7239" cy="1246378"/>
          </a:xfrm>
          <a:custGeom>
            <a:avLst/>
            <a:gdLst/>
            <a:ahLst/>
            <a:cxnLst/>
            <a:rect l="0" t="0" r="0" b="0"/>
            <a:pathLst>
              <a:path w="7239" h="1246378">
                <a:moveTo>
                  <a:pt x="7239" y="0"/>
                </a:moveTo>
                <a:lnTo>
                  <a:pt x="0" y="1246378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0" name="Freeform 2600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1" name="Freeform 2601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2" name="Freeform 2602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3" name="Freeform 2603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4" name="Freeform 2604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05" name="Picture 260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045" y="2223786"/>
            <a:ext cx="224115" cy="405099"/>
          </a:xfrm>
          <a:prstGeom prst="rect">
            <a:avLst/>
          </a:prstGeom>
          <a:noFill/>
        </p:spPr>
      </p:pic>
      <p:sp>
        <p:nvSpPr>
          <p:cNvPr id="2606" name="Freeform 2606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7" name="Freeform 2607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8" name="Freeform 2608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9" name="Freeform 2609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0" name="Freeform 2610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1" name="Freeform 2611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2" name="Freeform 2612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3" name="Freeform 2613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4" name="Freeform 2614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5" name="Freeform 2615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6" name="Freeform 2616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7" name="Freeform 2617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8" name="Freeform 2618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9" name="Freeform 2619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0" name="Freeform 2620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1" name="Freeform 2621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2" name="Freeform 2622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3" name="Freeform 2623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4" name="Freeform 2624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5" name="Freeform 2625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6" name="Freeform 2626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7" name="Freeform 2627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8" name="Freeform 2628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9" name="Freeform 2629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0" name="Freeform 2630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31" name="Picture 263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179" y="2600723"/>
            <a:ext cx="155781" cy="10831"/>
          </a:xfrm>
          <a:prstGeom prst="rect">
            <a:avLst/>
          </a:prstGeom>
          <a:noFill/>
        </p:spPr>
      </p:pic>
      <p:sp>
        <p:nvSpPr>
          <p:cNvPr id="2632" name="Freeform 2632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3" name="Freeform 2633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4" name="Freeform 2634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5" name="Freeform 2635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6" name="Freeform 2636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7" name="Freeform 2637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8" name="Freeform 2638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9" name="Freeform 2639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0" name="Freeform 2640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1" name="Freeform 2641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2" name="Freeform 2642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3" name="Freeform 2643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4" name="Freeform 2644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5" name="Freeform 2645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6" name="Freeform 2646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7" name="Freeform 2647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8" name="Freeform 2648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9" name="Freeform 2649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0" name="Freeform 2650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1" name="Freeform 2651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2" name="Freeform 2652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3" name="Freeform 2653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4" name="Freeform 2654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5" name="Freeform 2655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6" name="Freeform 2656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7" name="Freeform 2657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8" name="Freeform 2658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9" name="Freeform 2659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0" name="Freeform 2660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1" name="Freeform 2661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2" name="Freeform 2662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3" name="Picture 266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18" y="3769758"/>
            <a:ext cx="155781" cy="10831"/>
          </a:xfrm>
          <a:prstGeom prst="rect">
            <a:avLst/>
          </a:prstGeom>
          <a:noFill/>
        </p:spPr>
      </p:pic>
      <p:sp>
        <p:nvSpPr>
          <p:cNvPr id="2664" name="Freeform 2664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5" name="Freeform 2665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6" name="Freeform 2666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7" name="Freeform 2667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8" name="Freeform 2668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9" name="Freeform 2669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0" name="Freeform 2670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1" name="Freeform 2671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2" name="Freeform 2672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3" name="Freeform 2673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4" name="Freeform 2674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5" name="Freeform 2675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6" name="Freeform 2676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7" name="Freeform 2677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8" name="Freeform 2678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9" name="Freeform 2679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0" name="Freeform 2680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1" name="Freeform 2681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2" name="Freeform 2682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3" name="Freeform 2683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4" name="Freeform 2684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5" name="Freeform 2685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6" name="Freeform 2686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7" name="Freeform 2687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8" name="Freeform 2688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89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598" y="2194624"/>
            <a:ext cx="762000" cy="534987"/>
          </a:xfrm>
          <a:prstGeom prst="rect">
            <a:avLst/>
          </a:prstGeom>
          <a:noFill/>
        </p:spPr>
      </p:pic>
      <p:pic>
        <p:nvPicPr>
          <p:cNvPr id="2690" name="Picture 269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4227068"/>
            <a:ext cx="3817111" cy="1022096"/>
          </a:xfrm>
          <a:prstGeom prst="rect">
            <a:avLst/>
          </a:prstGeom>
          <a:noFill/>
        </p:spPr>
      </p:pic>
      <p:pic>
        <p:nvPicPr>
          <p:cNvPr id="2691" name="Picture 269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4207256"/>
            <a:ext cx="1660651" cy="449072"/>
          </a:xfrm>
          <a:prstGeom prst="rect">
            <a:avLst/>
          </a:prstGeom>
          <a:noFill/>
        </p:spPr>
      </p:pic>
      <p:pic>
        <p:nvPicPr>
          <p:cNvPr id="2692" name="Picture 2692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4246118"/>
            <a:ext cx="3728211" cy="933069"/>
          </a:xfrm>
          <a:prstGeom prst="rect">
            <a:avLst/>
          </a:prstGeom>
          <a:noFill/>
        </p:spPr>
      </p:pic>
      <p:sp>
        <p:nvSpPr>
          <p:cNvPr id="2693" name="Freeform 2693"/>
          <p:cNvSpPr/>
          <p:nvPr/>
        </p:nvSpPr>
        <p:spPr>
          <a:xfrm>
            <a:off x="4860035" y="4258818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803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2260853" y="2599182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4" name="Freeform 2694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solidFill>
            <a:srgbClr val="D2DA7A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5" name="Freeform 2695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noFill/>
          <a:ln w="19050" cap="flat" cmpd="sng">
            <a:solidFill>
              <a:srgbClr val="9AA05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96" name="Picture 269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5269484"/>
            <a:ext cx="3817111" cy="1022096"/>
          </a:xfrm>
          <a:prstGeom prst="rect">
            <a:avLst/>
          </a:prstGeom>
          <a:noFill/>
        </p:spPr>
      </p:pic>
      <p:pic>
        <p:nvPicPr>
          <p:cNvPr id="2697" name="Picture 269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5249673"/>
            <a:ext cx="1547876" cy="449072"/>
          </a:xfrm>
          <a:prstGeom prst="rect">
            <a:avLst/>
          </a:prstGeom>
          <a:noFill/>
        </p:spPr>
      </p:pic>
      <p:pic>
        <p:nvPicPr>
          <p:cNvPr id="2698" name="Picture 269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5288534"/>
            <a:ext cx="3728211" cy="933069"/>
          </a:xfrm>
          <a:prstGeom prst="rect">
            <a:avLst/>
          </a:prstGeom>
          <a:noFill/>
        </p:spPr>
      </p:pic>
      <p:sp>
        <p:nvSpPr>
          <p:cNvPr id="2699" name="Freeform 2699"/>
          <p:cNvSpPr/>
          <p:nvPr/>
        </p:nvSpPr>
        <p:spPr>
          <a:xfrm>
            <a:off x="4860035" y="5301234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930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3303269" y="1556766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0" name="Picture 270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36" y="5269484"/>
            <a:ext cx="3817111" cy="1022096"/>
          </a:xfrm>
          <a:prstGeom prst="rect">
            <a:avLst/>
          </a:prstGeom>
          <a:noFill/>
        </p:spPr>
      </p:pic>
      <p:pic>
        <p:nvPicPr>
          <p:cNvPr id="2701" name="Picture 2701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87" y="5249673"/>
            <a:ext cx="2197100" cy="449072"/>
          </a:xfrm>
          <a:prstGeom prst="rect">
            <a:avLst/>
          </a:prstGeom>
          <a:noFill/>
        </p:spPr>
      </p:pic>
      <p:pic>
        <p:nvPicPr>
          <p:cNvPr id="2702" name="Picture 270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038" y="5288534"/>
            <a:ext cx="3728224" cy="933069"/>
          </a:xfrm>
          <a:prstGeom prst="rect">
            <a:avLst/>
          </a:prstGeom>
          <a:noFill/>
        </p:spPr>
      </p:pic>
      <p:sp>
        <p:nvSpPr>
          <p:cNvPr id="2703" name="Freeform 2703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4" name="Freeform 2704"/>
          <p:cNvSpPr/>
          <p:nvPr/>
        </p:nvSpPr>
        <p:spPr>
          <a:xfrm>
            <a:off x="5109590" y="1873250"/>
            <a:ext cx="1789812" cy="479553"/>
          </a:xfrm>
          <a:custGeom>
            <a:avLst/>
            <a:gdLst/>
            <a:ahLst/>
            <a:cxnLst/>
            <a:rect l="0" t="0" r="0" b="0"/>
            <a:pathLst>
              <a:path w="1789812" h="479553">
                <a:moveTo>
                  <a:pt x="0" y="239777"/>
                </a:moveTo>
                <a:lnTo>
                  <a:pt x="239776" y="0"/>
                </a:lnTo>
                <a:lnTo>
                  <a:pt x="239776" y="119889"/>
                </a:lnTo>
                <a:lnTo>
                  <a:pt x="1789812" y="119889"/>
                </a:lnTo>
                <a:lnTo>
                  <a:pt x="1789812" y="359665"/>
                </a:lnTo>
                <a:lnTo>
                  <a:pt x="239776" y="359665"/>
                </a:lnTo>
                <a:lnTo>
                  <a:pt x="239776" y="479553"/>
                </a:lnTo>
                <a:close/>
                <a:moveTo>
                  <a:pt x="-364617" y="4984750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5" name="Freeform 2705"/>
          <p:cNvSpPr/>
          <p:nvPr/>
        </p:nvSpPr>
        <p:spPr>
          <a:xfrm>
            <a:off x="5109590" y="1873250"/>
            <a:ext cx="1789812" cy="479553"/>
          </a:xfrm>
          <a:custGeom>
            <a:avLst/>
            <a:gdLst/>
            <a:ahLst/>
            <a:cxnLst/>
            <a:rect l="0" t="0" r="0" b="0"/>
            <a:pathLst>
              <a:path w="1789812" h="479553">
                <a:moveTo>
                  <a:pt x="0" y="239777"/>
                </a:moveTo>
                <a:lnTo>
                  <a:pt x="239776" y="0"/>
                </a:lnTo>
                <a:lnTo>
                  <a:pt x="239776" y="119889"/>
                </a:lnTo>
                <a:lnTo>
                  <a:pt x="1789812" y="119889"/>
                </a:lnTo>
                <a:lnTo>
                  <a:pt x="1789812" y="359665"/>
                </a:lnTo>
                <a:lnTo>
                  <a:pt x="239776" y="359665"/>
                </a:lnTo>
                <a:lnTo>
                  <a:pt x="239776" y="479553"/>
                </a:lnTo>
                <a:close/>
                <a:moveTo>
                  <a:pt x="-364617" y="4984750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6" name="Rectangle 2706"/>
          <p:cNvSpPr/>
          <p:nvPr/>
        </p:nvSpPr>
        <p:spPr>
          <a:xfrm>
            <a:off x="517245" y="4290823"/>
            <a:ext cx="1889607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Informații IPv6 pe A:</a:t>
            </a:r>
          </a:p>
        </p:txBody>
      </p:sp>
      <p:sp>
        <p:nvSpPr>
          <p:cNvPr id="2707" name="Rectangle 2707"/>
          <p:cNvSpPr/>
          <p:nvPr/>
        </p:nvSpPr>
        <p:spPr>
          <a:xfrm>
            <a:off x="323697" y="685673"/>
            <a:ext cx="7994239" cy="11098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4942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Autoconfigurare (stateless)</a:t>
            </a:r>
          </a:p>
          <a:p>
            <a:pPr marL="0">
              <a:lnSpc>
                <a:spcPts val="3135"/>
              </a:lnSpc>
            </a:pPr>
            <a:r>
              <a:rPr lang="en-US" sz="1523" b="0" i="0" spc="1354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5. Ruteru</a:t>
            </a:r>
            <a:r>
              <a:rPr lang="en-US" sz="2004" b="0" i="0" spc="437" baseline="0" dirty="0">
                <a:solidFill>
                  <a:srgbClr val="000000"/>
                </a:solidFill>
                <a:latin typeface="Calibri"/>
              </a:rPr>
              <a:t>l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răspunde cu un RA în care îi comunică stației prefixele din rețea, </a:t>
            </a:r>
          </a:p>
          <a:p>
            <a:pPr marL="274624">
              <a:lnSpc>
                <a:spcPts val="2400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adresa sa link-local și faptul că poate folosi stateles</a:t>
            </a:r>
            <a:r>
              <a:rPr lang="en-US" sz="2004" b="0" i="0" spc="490" baseline="0" dirty="0">
                <a:solidFill>
                  <a:srgbClr val="000000"/>
                </a:solidFill>
                <a:latin typeface="Calibri"/>
              </a:rPr>
              <a:t>s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autoconfiguration</a:t>
            </a:r>
          </a:p>
        </p:txBody>
      </p:sp>
      <p:sp>
        <p:nvSpPr>
          <p:cNvPr id="2708" name="Rectangle 2708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36</a:t>
            </a:r>
          </a:p>
        </p:txBody>
      </p:sp>
      <p:sp>
        <p:nvSpPr>
          <p:cNvPr id="2709" name="Rectangle 2709"/>
          <p:cNvSpPr/>
          <p:nvPr/>
        </p:nvSpPr>
        <p:spPr>
          <a:xfrm>
            <a:off x="4383278" y="2463420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710" name="Rectangle 2710"/>
          <p:cNvSpPr/>
          <p:nvPr/>
        </p:nvSpPr>
        <p:spPr>
          <a:xfrm>
            <a:off x="1850389" y="2241042"/>
            <a:ext cx="13853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A</a:t>
            </a:r>
          </a:p>
        </p:txBody>
      </p:sp>
      <p:sp>
        <p:nvSpPr>
          <p:cNvPr id="2711" name="Rectangle 2711"/>
          <p:cNvSpPr/>
          <p:nvPr/>
        </p:nvSpPr>
        <p:spPr>
          <a:xfrm>
            <a:off x="4499736" y="3410204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B</a:t>
            </a:r>
          </a:p>
        </p:txBody>
      </p:sp>
      <p:sp>
        <p:nvSpPr>
          <p:cNvPr id="2712" name="Rectangle 2712"/>
          <p:cNvSpPr/>
          <p:nvPr/>
        </p:nvSpPr>
        <p:spPr>
          <a:xfrm>
            <a:off x="7010654" y="2744852"/>
            <a:ext cx="951030" cy="446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8792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Ruter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(fără DHCP)</a:t>
            </a:r>
          </a:p>
        </p:txBody>
      </p:sp>
      <p:sp>
        <p:nvSpPr>
          <p:cNvPr id="2713" name="Rectangle 2713"/>
          <p:cNvSpPr/>
          <p:nvPr/>
        </p:nvSpPr>
        <p:spPr>
          <a:xfrm>
            <a:off x="4952365" y="4347465"/>
            <a:ext cx="1281302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Adresă Fa0/0:</a:t>
            </a:r>
          </a:p>
        </p:txBody>
      </p:sp>
      <p:sp>
        <p:nvSpPr>
          <p:cNvPr id="2714" name="Rectangle 2714"/>
          <p:cNvSpPr/>
          <p:nvPr/>
        </p:nvSpPr>
        <p:spPr>
          <a:xfrm>
            <a:off x="766267" y="4861052"/>
            <a:ext cx="144437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Stare Fa0/0: </a:t>
            </a:r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Up</a:t>
            </a:r>
          </a:p>
        </p:txBody>
      </p:sp>
      <p:sp>
        <p:nvSpPr>
          <p:cNvPr id="2715" name="Rectangle 2715"/>
          <p:cNvSpPr/>
          <p:nvPr/>
        </p:nvSpPr>
        <p:spPr>
          <a:xfrm>
            <a:off x="2359405" y="2505837"/>
            <a:ext cx="467002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Fa0/0</a:t>
            </a:r>
          </a:p>
        </p:txBody>
      </p:sp>
      <p:sp>
        <p:nvSpPr>
          <p:cNvPr id="2716" name="Rectangle 2716"/>
          <p:cNvSpPr/>
          <p:nvPr/>
        </p:nvSpPr>
        <p:spPr>
          <a:xfrm>
            <a:off x="4952365" y="5390262"/>
            <a:ext cx="1168374" cy="444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Listă prefixe:</a:t>
            </a:r>
          </a:p>
          <a:p>
            <a:pPr marL="124713">
              <a:lnSpc>
                <a:spcPts val="1701"/>
              </a:lnSpc>
            </a:pPr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FE80::/10</a:t>
            </a:r>
          </a:p>
        </p:txBody>
      </p:sp>
      <p:sp>
        <p:nvSpPr>
          <p:cNvPr id="2717" name="Rectangle 2717"/>
          <p:cNvSpPr/>
          <p:nvPr/>
        </p:nvSpPr>
        <p:spPr>
          <a:xfrm>
            <a:off x="766267" y="5390262"/>
            <a:ext cx="181874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Listă ruter</a:t>
            </a:r>
            <a:r>
              <a:rPr lang="en-US" sz="1800" b="0" i="0" spc="427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default:</a:t>
            </a:r>
          </a:p>
        </p:txBody>
      </p:sp>
      <p:sp>
        <p:nvSpPr>
          <p:cNvPr id="2718" name="Rectangle 2718"/>
          <p:cNvSpPr/>
          <p:nvPr/>
        </p:nvSpPr>
        <p:spPr>
          <a:xfrm>
            <a:off x="5077078" y="4588637"/>
            <a:ext cx="2839440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FE80::2D0:58FF:FEA9:1901/64</a:t>
            </a:r>
          </a:p>
        </p:txBody>
      </p:sp>
      <p:sp>
        <p:nvSpPr>
          <p:cNvPr id="2719" name="Rectangle 2719"/>
          <p:cNvSpPr/>
          <p:nvPr/>
        </p:nvSpPr>
        <p:spPr>
          <a:xfrm>
            <a:off x="5964046" y="2039240"/>
            <a:ext cx="200776" cy="1783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00"/>
                </a:solidFill>
                <a:latin typeface="Calibri"/>
              </a:rPr>
              <a:t>RA</a:t>
            </a:r>
          </a:p>
        </p:txBody>
      </p:sp>
      <p:sp>
        <p:nvSpPr>
          <p:cNvPr id="2720" name="Rectangle 2720"/>
          <p:cNvSpPr/>
          <p:nvPr/>
        </p:nvSpPr>
        <p:spPr>
          <a:xfrm>
            <a:off x="5077078" y="5885003"/>
            <a:ext cx="1800311" cy="2289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1" i="0" spc="0" baseline="0" dirty="0">
                <a:solidFill>
                  <a:srgbClr val="000000"/>
                </a:solidFill>
                <a:latin typeface="Calibri,Bold"/>
              </a:rPr>
              <a:t>2001:0:0:1234::/64</a:t>
            </a:r>
          </a:p>
        </p:txBody>
      </p:sp>
      <p:sp>
        <p:nvSpPr>
          <p:cNvPr id="2721" name="Rectangle 2721"/>
          <p:cNvSpPr/>
          <p:nvPr/>
        </p:nvSpPr>
        <p:spPr>
          <a:xfrm>
            <a:off x="942441" y="5631638"/>
            <a:ext cx="2736977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FE80::2D0:D3FF:FE25:C02/64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Freeform 272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3" name="Freeform 2723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4" name="Freeform 2724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5" name="Freeform 2725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26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2727" name="Freeform 2727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8" name="Freeform 2728"/>
          <p:cNvSpPr/>
          <p:nvPr/>
        </p:nvSpPr>
        <p:spPr>
          <a:xfrm>
            <a:off x="372656" y="4149090"/>
            <a:ext cx="8447875" cy="2160232"/>
          </a:xfrm>
          <a:custGeom>
            <a:avLst/>
            <a:gdLst/>
            <a:ahLst/>
            <a:cxnLst/>
            <a:rect l="0" t="0" r="0" b="0"/>
            <a:pathLst>
              <a:path w="8447875" h="2160232">
                <a:moveTo>
                  <a:pt x="0" y="180849"/>
                </a:moveTo>
                <a:cubicBezTo>
                  <a:pt x="0" y="80900"/>
                  <a:pt x="80962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lnTo>
                  <a:pt x="180835" y="0"/>
                </a:lnTo>
                <a:lnTo>
                  <a:pt x="8267026" y="0"/>
                </a:lnTo>
                <a:cubicBezTo>
                  <a:pt x="8366849" y="0"/>
                  <a:pt x="8447875" y="80900"/>
                  <a:pt x="8447875" y="180849"/>
                </a:cubicBezTo>
                <a:cubicBezTo>
                  <a:pt x="8447875" y="180849"/>
                  <a:pt x="8447875" y="180849"/>
                  <a:pt x="8447875" y="180849"/>
                </a:cubicBezTo>
                <a:lnTo>
                  <a:pt x="8447875" y="180849"/>
                </a:lnTo>
                <a:lnTo>
                  <a:pt x="8447875" y="1979397"/>
                </a:lnTo>
                <a:cubicBezTo>
                  <a:pt x="8447875" y="2079270"/>
                  <a:pt x="8366849" y="2160232"/>
                  <a:pt x="8267026" y="2160232"/>
                </a:cubicBezTo>
                <a:cubicBezTo>
                  <a:pt x="8267026" y="2160232"/>
                  <a:pt x="8267026" y="2160232"/>
                  <a:pt x="8267026" y="2160232"/>
                </a:cubicBezTo>
                <a:lnTo>
                  <a:pt x="8267026" y="2160232"/>
                </a:lnTo>
                <a:lnTo>
                  <a:pt x="180835" y="2160232"/>
                </a:lnTo>
                <a:cubicBezTo>
                  <a:pt x="80962" y="2160232"/>
                  <a:pt x="0" y="2079270"/>
                  <a:pt x="0" y="1979397"/>
                </a:cubicBezTo>
                <a:cubicBezTo>
                  <a:pt x="0" y="1979397"/>
                  <a:pt x="0" y="1979397"/>
                  <a:pt x="0" y="1979397"/>
                </a:cubicBezTo>
                <a:close/>
                <a:moveTo>
                  <a:pt x="2155405" y="2708910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29" name="Picture 19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595" y="2432305"/>
            <a:ext cx="5779008" cy="97535"/>
          </a:xfrm>
          <a:prstGeom prst="rect">
            <a:avLst/>
          </a:prstGeom>
          <a:noFill/>
        </p:spPr>
      </p:pic>
      <p:sp>
        <p:nvSpPr>
          <p:cNvPr id="2730" name="Freeform 2730"/>
          <p:cNvSpPr/>
          <p:nvPr/>
        </p:nvSpPr>
        <p:spPr>
          <a:xfrm>
            <a:off x="1760473" y="2455418"/>
            <a:ext cx="5699125" cy="0"/>
          </a:xfrm>
          <a:custGeom>
            <a:avLst/>
            <a:gdLst/>
            <a:ahLst/>
            <a:cxnLst/>
            <a:rect l="0" t="0" r="0" b="0"/>
            <a:pathLst>
              <a:path w="5699125">
                <a:moveTo>
                  <a:pt x="5699125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31" name="Picture 19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5611" y="2430781"/>
            <a:ext cx="105155" cy="1325880"/>
          </a:xfrm>
          <a:prstGeom prst="rect">
            <a:avLst/>
          </a:prstGeom>
          <a:noFill/>
        </p:spPr>
      </p:pic>
      <p:sp>
        <p:nvSpPr>
          <p:cNvPr id="2732" name="Freeform 2732"/>
          <p:cNvSpPr/>
          <p:nvPr/>
        </p:nvSpPr>
        <p:spPr>
          <a:xfrm>
            <a:off x="4564888" y="2444750"/>
            <a:ext cx="7239" cy="1246378"/>
          </a:xfrm>
          <a:custGeom>
            <a:avLst/>
            <a:gdLst/>
            <a:ahLst/>
            <a:cxnLst/>
            <a:rect l="0" t="0" r="0" b="0"/>
            <a:pathLst>
              <a:path w="7239" h="1246378">
                <a:moveTo>
                  <a:pt x="7239" y="0"/>
                </a:moveTo>
                <a:lnTo>
                  <a:pt x="0" y="1246378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3" name="Freeform 2733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4" name="Freeform 2734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5" name="Freeform 2735"/>
          <p:cNvSpPr/>
          <p:nvPr/>
        </p:nvSpPr>
        <p:spPr>
          <a:xfrm>
            <a:off x="4162866" y="2442318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6" name="Freeform 2736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7" name="Freeform 2737"/>
          <p:cNvSpPr/>
          <p:nvPr/>
        </p:nvSpPr>
        <p:spPr>
          <a:xfrm>
            <a:off x="4867247" y="2231343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38" name="Picture 273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045" y="2223786"/>
            <a:ext cx="224115" cy="405099"/>
          </a:xfrm>
          <a:prstGeom prst="rect">
            <a:avLst/>
          </a:prstGeom>
          <a:noFill/>
        </p:spPr>
      </p:pic>
      <p:sp>
        <p:nvSpPr>
          <p:cNvPr id="2739" name="Freeform 2739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0" name="Freeform 2740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1" name="Freeform 2741"/>
          <p:cNvSpPr/>
          <p:nvPr/>
        </p:nvSpPr>
        <p:spPr>
          <a:xfrm>
            <a:off x="4162866" y="2231343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2" name="Freeform 2742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3" name="Freeform 2743"/>
          <p:cNvSpPr/>
          <p:nvPr/>
        </p:nvSpPr>
        <p:spPr>
          <a:xfrm>
            <a:off x="4579079" y="2327242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4" name="Freeform 2744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5" name="Freeform 2745"/>
          <p:cNvSpPr/>
          <p:nvPr/>
        </p:nvSpPr>
        <p:spPr>
          <a:xfrm>
            <a:off x="4668725" y="2237736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6" name="Freeform 2746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7" name="Freeform 2747"/>
          <p:cNvSpPr/>
          <p:nvPr/>
        </p:nvSpPr>
        <p:spPr>
          <a:xfrm>
            <a:off x="4265317" y="2352815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8" name="Freeform 2748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9" name="Freeform 2749"/>
          <p:cNvSpPr/>
          <p:nvPr/>
        </p:nvSpPr>
        <p:spPr>
          <a:xfrm>
            <a:off x="4348560" y="2263309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0" name="Freeform 2750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1" name="Freeform 2751"/>
          <p:cNvSpPr/>
          <p:nvPr/>
        </p:nvSpPr>
        <p:spPr>
          <a:xfrm>
            <a:off x="4585482" y="2333635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2" name="Freeform 2752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3" name="Freeform 2753"/>
          <p:cNvSpPr/>
          <p:nvPr/>
        </p:nvSpPr>
        <p:spPr>
          <a:xfrm>
            <a:off x="4675129" y="2244130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4" name="Freeform 2754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5" name="Freeform 2755"/>
          <p:cNvSpPr/>
          <p:nvPr/>
        </p:nvSpPr>
        <p:spPr>
          <a:xfrm>
            <a:off x="4271720" y="2359208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6" name="Freeform 2756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7" name="Freeform 2757"/>
          <p:cNvSpPr/>
          <p:nvPr/>
        </p:nvSpPr>
        <p:spPr>
          <a:xfrm>
            <a:off x="4354963" y="22697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8" name="Freeform 2758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9" name="Freeform 2759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0" name="Freeform 2760"/>
          <p:cNvSpPr/>
          <p:nvPr/>
        </p:nvSpPr>
        <p:spPr>
          <a:xfrm>
            <a:off x="1616713" y="2551981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1" name="Freeform 2761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2" name="Freeform 2762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3" name="Freeform 2763"/>
          <p:cNvSpPr/>
          <p:nvPr/>
        </p:nvSpPr>
        <p:spPr>
          <a:xfrm>
            <a:off x="1616713" y="2486992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64" name="Picture 276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179" y="2600723"/>
            <a:ext cx="155781" cy="10831"/>
          </a:xfrm>
          <a:prstGeom prst="rect">
            <a:avLst/>
          </a:prstGeom>
          <a:noFill/>
        </p:spPr>
      </p:pic>
      <p:sp>
        <p:nvSpPr>
          <p:cNvPr id="2765" name="Freeform 2765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6" name="Freeform 2766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7" name="Freeform 2767"/>
          <p:cNvSpPr/>
          <p:nvPr/>
        </p:nvSpPr>
        <p:spPr>
          <a:xfrm>
            <a:off x="2265189" y="2486992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8" name="Freeform 2768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9" name="Freeform 2769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0" name="Freeform 2770"/>
          <p:cNvSpPr/>
          <p:nvPr/>
        </p:nvSpPr>
        <p:spPr>
          <a:xfrm>
            <a:off x="1620336" y="2656685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1" name="Freeform 2771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2" name="Freeform 2772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3" name="Freeform 2773"/>
          <p:cNvSpPr/>
          <p:nvPr/>
        </p:nvSpPr>
        <p:spPr>
          <a:xfrm>
            <a:off x="2120276" y="2656685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4" name="Freeform 2774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5" name="Freeform 2775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6" name="Freeform 2776"/>
          <p:cNvSpPr/>
          <p:nvPr/>
        </p:nvSpPr>
        <p:spPr>
          <a:xfrm>
            <a:off x="1620336" y="2746949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7" name="Freeform 2777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8" name="Freeform 2778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9" name="Freeform 2779"/>
          <p:cNvSpPr/>
          <p:nvPr/>
        </p:nvSpPr>
        <p:spPr>
          <a:xfrm>
            <a:off x="1714530" y="2486992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0" name="Freeform 2780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1" name="Freeform 2781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2" name="Freeform 2782"/>
          <p:cNvSpPr/>
          <p:nvPr/>
        </p:nvSpPr>
        <p:spPr>
          <a:xfrm>
            <a:off x="1710907" y="2118718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3" name="Freeform 2783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4" name="Freeform 2784"/>
          <p:cNvSpPr/>
          <p:nvPr/>
        </p:nvSpPr>
        <p:spPr>
          <a:xfrm>
            <a:off x="1710907" y="2165658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5" name="Freeform 2785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6" name="Freeform 2786"/>
          <p:cNvSpPr/>
          <p:nvPr/>
        </p:nvSpPr>
        <p:spPr>
          <a:xfrm>
            <a:off x="1750758" y="2212594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7" name="Freeform 2787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8" name="Freeform 2788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9" name="Freeform 2789"/>
          <p:cNvSpPr/>
          <p:nvPr/>
        </p:nvSpPr>
        <p:spPr>
          <a:xfrm>
            <a:off x="2170995" y="2118718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0" name="Freeform 2790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1" name="Freeform 2791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2" name="Freeform 2792"/>
          <p:cNvSpPr/>
          <p:nvPr/>
        </p:nvSpPr>
        <p:spPr>
          <a:xfrm>
            <a:off x="4265552" y="3721016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3" name="Freeform 2793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4" name="Freeform 2794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5" name="Freeform 2795"/>
          <p:cNvSpPr/>
          <p:nvPr/>
        </p:nvSpPr>
        <p:spPr>
          <a:xfrm>
            <a:off x="4265552" y="3656027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96" name="Picture 279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18" y="3769758"/>
            <a:ext cx="155781" cy="10831"/>
          </a:xfrm>
          <a:prstGeom prst="rect">
            <a:avLst/>
          </a:prstGeom>
          <a:noFill/>
        </p:spPr>
      </p:pic>
      <p:sp>
        <p:nvSpPr>
          <p:cNvPr id="2797" name="Freeform 2797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8" name="Freeform 2798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9" name="Freeform 2799"/>
          <p:cNvSpPr/>
          <p:nvPr/>
        </p:nvSpPr>
        <p:spPr>
          <a:xfrm>
            <a:off x="4914028" y="3656027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0" name="Freeform 2800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1" name="Freeform 2801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2" name="Freeform 2802"/>
          <p:cNvSpPr/>
          <p:nvPr/>
        </p:nvSpPr>
        <p:spPr>
          <a:xfrm>
            <a:off x="4269175" y="3825720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3" name="Freeform 2803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4" name="Freeform 2804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5" name="Freeform 2805"/>
          <p:cNvSpPr/>
          <p:nvPr/>
        </p:nvSpPr>
        <p:spPr>
          <a:xfrm>
            <a:off x="4769115" y="3825720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6" name="Freeform 2806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7" name="Freeform 2807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8" name="Freeform 2808"/>
          <p:cNvSpPr/>
          <p:nvPr/>
        </p:nvSpPr>
        <p:spPr>
          <a:xfrm>
            <a:off x="4269175" y="3915984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9" name="Freeform 2809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0" name="Freeform 2810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1" name="Freeform 2811"/>
          <p:cNvSpPr/>
          <p:nvPr/>
        </p:nvSpPr>
        <p:spPr>
          <a:xfrm>
            <a:off x="4363369" y="3656027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2" name="Freeform 2812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3" name="Freeform 2813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4" name="Freeform 2814"/>
          <p:cNvSpPr/>
          <p:nvPr/>
        </p:nvSpPr>
        <p:spPr>
          <a:xfrm>
            <a:off x="4359746" y="3287753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5" name="Freeform 2815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6" name="Freeform 2816"/>
          <p:cNvSpPr/>
          <p:nvPr/>
        </p:nvSpPr>
        <p:spPr>
          <a:xfrm>
            <a:off x="4359746" y="3334693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7" name="Freeform 2817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8" name="Freeform 2818"/>
          <p:cNvSpPr/>
          <p:nvPr/>
        </p:nvSpPr>
        <p:spPr>
          <a:xfrm>
            <a:off x="4399597" y="3381629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9" name="Freeform 2819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0" name="Freeform 2820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1" name="Freeform 2821"/>
          <p:cNvSpPr/>
          <p:nvPr/>
        </p:nvSpPr>
        <p:spPr>
          <a:xfrm>
            <a:off x="4819834" y="3287753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22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598" y="2194624"/>
            <a:ext cx="762000" cy="534987"/>
          </a:xfrm>
          <a:prstGeom prst="rect">
            <a:avLst/>
          </a:prstGeom>
          <a:noFill/>
        </p:spPr>
      </p:pic>
      <p:pic>
        <p:nvPicPr>
          <p:cNvPr id="2823" name="Picture 282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4227068"/>
            <a:ext cx="3817111" cy="1022096"/>
          </a:xfrm>
          <a:prstGeom prst="rect">
            <a:avLst/>
          </a:prstGeom>
          <a:noFill/>
        </p:spPr>
      </p:pic>
      <p:pic>
        <p:nvPicPr>
          <p:cNvPr id="2824" name="Picture 282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4207256"/>
            <a:ext cx="1660651" cy="449072"/>
          </a:xfrm>
          <a:prstGeom prst="rect">
            <a:avLst/>
          </a:prstGeom>
          <a:noFill/>
        </p:spPr>
      </p:pic>
      <p:pic>
        <p:nvPicPr>
          <p:cNvPr id="2825" name="Picture 282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4246118"/>
            <a:ext cx="3728211" cy="933069"/>
          </a:xfrm>
          <a:prstGeom prst="rect">
            <a:avLst/>
          </a:prstGeom>
          <a:noFill/>
        </p:spPr>
      </p:pic>
      <p:sp>
        <p:nvSpPr>
          <p:cNvPr id="2826" name="Freeform 2826"/>
          <p:cNvSpPr/>
          <p:nvPr/>
        </p:nvSpPr>
        <p:spPr>
          <a:xfrm>
            <a:off x="4860035" y="4258818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803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2260853" y="2599182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7" name="Freeform 2827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solidFill>
            <a:srgbClr val="D2DA7A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8" name="Freeform 2828"/>
          <p:cNvSpPr/>
          <p:nvPr/>
        </p:nvSpPr>
        <p:spPr>
          <a:xfrm>
            <a:off x="674738" y="4772152"/>
            <a:ext cx="3702825" cy="394335"/>
          </a:xfrm>
          <a:custGeom>
            <a:avLst/>
            <a:gdLst/>
            <a:ahLst/>
            <a:cxnLst/>
            <a:rect l="0" t="0" r="0" b="0"/>
            <a:pathLst>
              <a:path w="3702825" h="394335">
                <a:moveTo>
                  <a:pt x="0" y="0"/>
                </a:moveTo>
                <a:lnTo>
                  <a:pt x="3613925" y="0"/>
                </a:lnTo>
                <a:cubicBezTo>
                  <a:pt x="3663073" y="0"/>
                  <a:pt x="3702825" y="39751"/>
                  <a:pt x="3702825" y="88900"/>
                </a:cubicBezTo>
                <a:cubicBezTo>
                  <a:pt x="3702825" y="88900"/>
                  <a:pt x="3702825" y="88900"/>
                  <a:pt x="3702825" y="88900"/>
                </a:cubicBezTo>
                <a:lnTo>
                  <a:pt x="3702825" y="88900"/>
                </a:lnTo>
                <a:lnTo>
                  <a:pt x="3702825" y="394335"/>
                </a:lnTo>
                <a:lnTo>
                  <a:pt x="0" y="394335"/>
                </a:lnTo>
                <a:close/>
                <a:moveTo>
                  <a:pt x="1411110" y="2085848"/>
                </a:moveTo>
              </a:path>
            </a:pathLst>
          </a:custGeom>
          <a:noFill/>
          <a:ln w="19050" cap="flat" cmpd="sng">
            <a:solidFill>
              <a:srgbClr val="9AA05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29" name="Picture 282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140" y="5269484"/>
            <a:ext cx="3817111" cy="1022096"/>
          </a:xfrm>
          <a:prstGeom prst="rect">
            <a:avLst/>
          </a:prstGeom>
          <a:noFill/>
        </p:spPr>
      </p:pic>
      <p:pic>
        <p:nvPicPr>
          <p:cNvPr id="2830" name="Picture 2830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1991" y="5249673"/>
            <a:ext cx="1547876" cy="449072"/>
          </a:xfrm>
          <a:prstGeom prst="rect">
            <a:avLst/>
          </a:prstGeom>
          <a:noFill/>
        </p:spPr>
      </p:pic>
      <p:pic>
        <p:nvPicPr>
          <p:cNvPr id="2831" name="Picture 283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7335" y="5288534"/>
            <a:ext cx="3728211" cy="933069"/>
          </a:xfrm>
          <a:prstGeom prst="rect">
            <a:avLst/>
          </a:prstGeom>
          <a:noFill/>
        </p:spPr>
      </p:pic>
      <p:sp>
        <p:nvSpPr>
          <p:cNvPr id="2832" name="Freeform 2832"/>
          <p:cNvSpPr/>
          <p:nvPr/>
        </p:nvSpPr>
        <p:spPr>
          <a:xfrm>
            <a:off x="4860035" y="5301234"/>
            <a:ext cx="3702812" cy="907669"/>
          </a:xfrm>
          <a:custGeom>
            <a:avLst/>
            <a:gdLst/>
            <a:ahLst/>
            <a:cxnLst/>
            <a:rect l="0" t="0" r="0" b="0"/>
            <a:pathLst>
              <a:path w="3702812" h="907669">
                <a:moveTo>
                  <a:pt x="0" y="0"/>
                </a:moveTo>
                <a:lnTo>
                  <a:pt x="3553460" y="0"/>
                </a:lnTo>
                <a:cubicBezTo>
                  <a:pt x="3635883" y="0"/>
                  <a:pt x="3702812" y="66930"/>
                  <a:pt x="3702812" y="149353"/>
                </a:cubicBezTo>
                <a:cubicBezTo>
                  <a:pt x="3702812" y="149353"/>
                  <a:pt x="3702812" y="149353"/>
                  <a:pt x="3702812" y="149353"/>
                </a:cubicBezTo>
                <a:lnTo>
                  <a:pt x="3702812" y="149353"/>
                </a:lnTo>
                <a:lnTo>
                  <a:pt x="3702812" y="907669"/>
                </a:lnTo>
                <a:lnTo>
                  <a:pt x="0" y="907669"/>
                </a:lnTo>
                <a:close/>
                <a:moveTo>
                  <a:pt x="-3303269" y="1556766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3" name="Picture 283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36" y="5269484"/>
            <a:ext cx="3817111" cy="1022096"/>
          </a:xfrm>
          <a:prstGeom prst="rect">
            <a:avLst/>
          </a:prstGeom>
          <a:noFill/>
        </p:spPr>
      </p:pic>
      <p:pic>
        <p:nvPicPr>
          <p:cNvPr id="2834" name="Picture 283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87" y="5249673"/>
            <a:ext cx="2197100" cy="449072"/>
          </a:xfrm>
          <a:prstGeom prst="rect">
            <a:avLst/>
          </a:prstGeom>
          <a:noFill/>
        </p:spPr>
      </p:pic>
      <p:pic>
        <p:nvPicPr>
          <p:cNvPr id="2835" name="Picture 283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038" y="5288534"/>
            <a:ext cx="3728224" cy="933069"/>
          </a:xfrm>
          <a:prstGeom prst="rect">
            <a:avLst/>
          </a:prstGeom>
          <a:noFill/>
        </p:spPr>
      </p:pic>
      <p:sp>
        <p:nvSpPr>
          <p:cNvPr id="2836" name="Freeform 2836"/>
          <p:cNvSpPr/>
          <p:nvPr/>
        </p:nvSpPr>
        <p:spPr>
          <a:xfrm>
            <a:off x="674738" y="5301234"/>
            <a:ext cx="3702825" cy="907669"/>
          </a:xfrm>
          <a:custGeom>
            <a:avLst/>
            <a:gdLst/>
            <a:ahLst/>
            <a:cxnLst/>
            <a:rect l="0" t="0" r="0" b="0"/>
            <a:pathLst>
              <a:path w="3702825" h="907669">
                <a:moveTo>
                  <a:pt x="0" y="0"/>
                </a:moveTo>
                <a:lnTo>
                  <a:pt x="3553472" y="0"/>
                </a:lnTo>
                <a:cubicBezTo>
                  <a:pt x="3635896" y="0"/>
                  <a:pt x="3702825" y="66930"/>
                  <a:pt x="3702825" y="149353"/>
                </a:cubicBezTo>
                <a:cubicBezTo>
                  <a:pt x="3702825" y="149353"/>
                  <a:pt x="3702825" y="149353"/>
                  <a:pt x="3702825" y="149353"/>
                </a:cubicBezTo>
                <a:lnTo>
                  <a:pt x="3702825" y="149353"/>
                </a:lnTo>
                <a:lnTo>
                  <a:pt x="3702825" y="907669"/>
                </a:lnTo>
                <a:lnTo>
                  <a:pt x="0" y="907669"/>
                </a:lnTo>
                <a:close/>
                <a:moveTo>
                  <a:pt x="882028" y="1556766"/>
                </a:moveTo>
              </a:path>
            </a:pathLst>
          </a:custGeom>
          <a:noFill/>
          <a:ln w="9525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7" name="Freeform 2837"/>
          <p:cNvSpPr/>
          <p:nvPr/>
        </p:nvSpPr>
        <p:spPr>
          <a:xfrm>
            <a:off x="5109590" y="1873250"/>
            <a:ext cx="1789812" cy="479553"/>
          </a:xfrm>
          <a:custGeom>
            <a:avLst/>
            <a:gdLst/>
            <a:ahLst/>
            <a:cxnLst/>
            <a:rect l="0" t="0" r="0" b="0"/>
            <a:pathLst>
              <a:path w="1789812" h="479553">
                <a:moveTo>
                  <a:pt x="0" y="239777"/>
                </a:moveTo>
                <a:lnTo>
                  <a:pt x="239776" y="0"/>
                </a:lnTo>
                <a:lnTo>
                  <a:pt x="239776" y="119889"/>
                </a:lnTo>
                <a:lnTo>
                  <a:pt x="1789812" y="119889"/>
                </a:lnTo>
                <a:lnTo>
                  <a:pt x="1789812" y="359665"/>
                </a:lnTo>
                <a:lnTo>
                  <a:pt x="239776" y="359665"/>
                </a:lnTo>
                <a:lnTo>
                  <a:pt x="239776" y="479553"/>
                </a:lnTo>
                <a:close/>
                <a:moveTo>
                  <a:pt x="-364617" y="4984750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8" name="Freeform 2838"/>
          <p:cNvSpPr/>
          <p:nvPr/>
        </p:nvSpPr>
        <p:spPr>
          <a:xfrm>
            <a:off x="5109590" y="1873250"/>
            <a:ext cx="1789812" cy="479553"/>
          </a:xfrm>
          <a:custGeom>
            <a:avLst/>
            <a:gdLst/>
            <a:ahLst/>
            <a:cxnLst/>
            <a:rect l="0" t="0" r="0" b="0"/>
            <a:pathLst>
              <a:path w="1789812" h="479553">
                <a:moveTo>
                  <a:pt x="0" y="239777"/>
                </a:moveTo>
                <a:lnTo>
                  <a:pt x="239776" y="0"/>
                </a:lnTo>
                <a:lnTo>
                  <a:pt x="239776" y="119889"/>
                </a:lnTo>
                <a:lnTo>
                  <a:pt x="1789812" y="119889"/>
                </a:lnTo>
                <a:lnTo>
                  <a:pt x="1789812" y="359665"/>
                </a:lnTo>
                <a:lnTo>
                  <a:pt x="239776" y="359665"/>
                </a:lnTo>
                <a:lnTo>
                  <a:pt x="239776" y="479553"/>
                </a:lnTo>
                <a:close/>
                <a:moveTo>
                  <a:pt x="-364617" y="4984750"/>
                </a:moveTo>
              </a:path>
            </a:pathLst>
          </a:custGeom>
          <a:noFill/>
          <a:ln w="19050" cap="flat" cmpd="sng">
            <a:solidFill>
              <a:srgbClr val="D2DA7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9" name="Rectangle 2839"/>
          <p:cNvSpPr/>
          <p:nvPr/>
        </p:nvSpPr>
        <p:spPr>
          <a:xfrm>
            <a:off x="517245" y="4290823"/>
            <a:ext cx="1889607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Informații IPv6 pe A:</a:t>
            </a:r>
          </a:p>
        </p:txBody>
      </p:sp>
      <p:sp>
        <p:nvSpPr>
          <p:cNvPr id="2840" name="Rectangle 2840"/>
          <p:cNvSpPr/>
          <p:nvPr/>
        </p:nvSpPr>
        <p:spPr>
          <a:xfrm>
            <a:off x="323697" y="685673"/>
            <a:ext cx="8145285" cy="1140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4942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Autoconfigurare (stateless)</a:t>
            </a:r>
          </a:p>
          <a:p>
            <a:pPr marL="0">
              <a:lnSpc>
                <a:spcPts val="3375"/>
              </a:lnSpc>
            </a:pPr>
            <a:r>
              <a:rPr lang="en-US" sz="1523" b="0" i="0" spc="1354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6. A generează adrese globale folosind prefixele obținute în pasul anterior și </a:t>
            </a:r>
          </a:p>
          <a:p>
            <a:pPr marL="274624">
              <a:lnSpc>
                <a:spcPts val="2400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ultima porțiune din adresa sa link-local</a:t>
            </a:r>
          </a:p>
        </p:txBody>
      </p:sp>
      <p:sp>
        <p:nvSpPr>
          <p:cNvPr id="2841" name="Rectangle 2841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37</a:t>
            </a:r>
          </a:p>
        </p:txBody>
      </p:sp>
      <p:sp>
        <p:nvSpPr>
          <p:cNvPr id="2842" name="Rectangle 2842"/>
          <p:cNvSpPr/>
          <p:nvPr/>
        </p:nvSpPr>
        <p:spPr>
          <a:xfrm>
            <a:off x="4383278" y="2463420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843" name="Rectangle 2843"/>
          <p:cNvSpPr/>
          <p:nvPr/>
        </p:nvSpPr>
        <p:spPr>
          <a:xfrm>
            <a:off x="1850389" y="2241042"/>
            <a:ext cx="13853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A</a:t>
            </a:r>
          </a:p>
        </p:txBody>
      </p:sp>
      <p:sp>
        <p:nvSpPr>
          <p:cNvPr id="2844" name="Rectangle 2844"/>
          <p:cNvSpPr/>
          <p:nvPr/>
        </p:nvSpPr>
        <p:spPr>
          <a:xfrm>
            <a:off x="4499736" y="3410204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B</a:t>
            </a:r>
          </a:p>
        </p:txBody>
      </p:sp>
      <p:sp>
        <p:nvSpPr>
          <p:cNvPr id="2845" name="Rectangle 2845"/>
          <p:cNvSpPr/>
          <p:nvPr/>
        </p:nvSpPr>
        <p:spPr>
          <a:xfrm>
            <a:off x="7010654" y="2744852"/>
            <a:ext cx="951030" cy="446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8792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Ruter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(fără DHCP)</a:t>
            </a:r>
          </a:p>
        </p:txBody>
      </p:sp>
      <p:sp>
        <p:nvSpPr>
          <p:cNvPr id="2846" name="Rectangle 2846"/>
          <p:cNvSpPr/>
          <p:nvPr/>
        </p:nvSpPr>
        <p:spPr>
          <a:xfrm>
            <a:off x="4952365" y="4347465"/>
            <a:ext cx="1281302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Adresă Fa0/0:</a:t>
            </a:r>
          </a:p>
        </p:txBody>
      </p:sp>
      <p:sp>
        <p:nvSpPr>
          <p:cNvPr id="2847" name="Rectangle 2847"/>
          <p:cNvSpPr/>
          <p:nvPr/>
        </p:nvSpPr>
        <p:spPr>
          <a:xfrm>
            <a:off x="766267" y="4861052"/>
            <a:ext cx="144437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Stare Fa0/0: </a:t>
            </a:r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Up</a:t>
            </a:r>
          </a:p>
        </p:txBody>
      </p:sp>
      <p:sp>
        <p:nvSpPr>
          <p:cNvPr id="2848" name="Rectangle 2848"/>
          <p:cNvSpPr/>
          <p:nvPr/>
        </p:nvSpPr>
        <p:spPr>
          <a:xfrm>
            <a:off x="2359405" y="2505837"/>
            <a:ext cx="467002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Fa0/0</a:t>
            </a:r>
          </a:p>
        </p:txBody>
      </p:sp>
      <p:sp>
        <p:nvSpPr>
          <p:cNvPr id="2849" name="Rectangle 2849"/>
          <p:cNvSpPr/>
          <p:nvPr/>
        </p:nvSpPr>
        <p:spPr>
          <a:xfrm>
            <a:off x="4952365" y="5390262"/>
            <a:ext cx="1168374" cy="444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Listă prefixe:</a:t>
            </a:r>
          </a:p>
          <a:p>
            <a:pPr marL="124713">
              <a:lnSpc>
                <a:spcPts val="1701"/>
              </a:lnSpc>
            </a:pPr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FE80::/10</a:t>
            </a:r>
          </a:p>
        </p:txBody>
      </p:sp>
      <p:sp>
        <p:nvSpPr>
          <p:cNvPr id="2850" name="Rectangle 2850"/>
          <p:cNvSpPr/>
          <p:nvPr/>
        </p:nvSpPr>
        <p:spPr>
          <a:xfrm>
            <a:off x="766267" y="5390262"/>
            <a:ext cx="1818741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Listă ruter</a:t>
            </a:r>
            <a:r>
              <a:rPr lang="en-US" sz="1800" b="0" i="0" spc="427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00000"/>
                </a:solidFill>
                <a:latin typeface="Calibri"/>
              </a:rPr>
              <a:t>default:</a:t>
            </a:r>
          </a:p>
        </p:txBody>
      </p:sp>
      <p:sp>
        <p:nvSpPr>
          <p:cNvPr id="2851" name="Rectangle 2851"/>
          <p:cNvSpPr/>
          <p:nvPr/>
        </p:nvSpPr>
        <p:spPr>
          <a:xfrm>
            <a:off x="5077078" y="4588637"/>
            <a:ext cx="2839440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FE80::2D0:58FF:FEA9:1901/64</a:t>
            </a:r>
          </a:p>
        </p:txBody>
      </p:sp>
      <p:sp>
        <p:nvSpPr>
          <p:cNvPr id="2852" name="Rectangle 2852"/>
          <p:cNvSpPr/>
          <p:nvPr/>
        </p:nvSpPr>
        <p:spPr>
          <a:xfrm>
            <a:off x="5951854" y="2030096"/>
            <a:ext cx="227086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RA</a:t>
            </a:r>
          </a:p>
        </p:txBody>
      </p:sp>
      <p:sp>
        <p:nvSpPr>
          <p:cNvPr id="2853" name="Rectangle 2853"/>
          <p:cNvSpPr/>
          <p:nvPr/>
        </p:nvSpPr>
        <p:spPr>
          <a:xfrm>
            <a:off x="5077078" y="5885003"/>
            <a:ext cx="1800311" cy="2289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1" i="0" spc="0" baseline="0" dirty="0">
                <a:solidFill>
                  <a:srgbClr val="000000"/>
                </a:solidFill>
                <a:latin typeface="Calibri,Bold"/>
              </a:rPr>
              <a:t>2001:0:0:1234::/64</a:t>
            </a:r>
          </a:p>
        </p:txBody>
      </p:sp>
      <p:sp>
        <p:nvSpPr>
          <p:cNvPr id="2854" name="Rectangle 2854"/>
          <p:cNvSpPr/>
          <p:nvPr/>
        </p:nvSpPr>
        <p:spPr>
          <a:xfrm>
            <a:off x="942441" y="5631638"/>
            <a:ext cx="2736977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FE80::2D0:D3FF:FE25:C02/64</a:t>
            </a:r>
          </a:p>
        </p:txBody>
      </p:sp>
      <p:sp>
        <p:nvSpPr>
          <p:cNvPr id="2855" name="Rectangle 2855"/>
          <p:cNvSpPr/>
          <p:nvPr/>
        </p:nvSpPr>
        <p:spPr>
          <a:xfrm>
            <a:off x="5077078" y="4876674"/>
            <a:ext cx="3380308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2001::1234:2D0:58FF:FEA9:1901/64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Freeform 285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7" name="Freeform 2857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8" name="Freeform 2858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9" name="Freeform 2859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0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2861" name="Picture 286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4428744"/>
            <a:ext cx="5779008" cy="97535"/>
          </a:xfrm>
          <a:prstGeom prst="rect">
            <a:avLst/>
          </a:prstGeom>
          <a:noFill/>
        </p:spPr>
      </p:pic>
      <p:sp>
        <p:nvSpPr>
          <p:cNvPr id="2862" name="Freeform 2862"/>
          <p:cNvSpPr/>
          <p:nvPr/>
        </p:nvSpPr>
        <p:spPr>
          <a:xfrm>
            <a:off x="1792097" y="4452240"/>
            <a:ext cx="5699251" cy="0"/>
          </a:xfrm>
          <a:custGeom>
            <a:avLst/>
            <a:gdLst/>
            <a:ahLst/>
            <a:cxnLst/>
            <a:rect l="0" t="0" r="0" b="0"/>
            <a:pathLst>
              <a:path w="5699251">
                <a:moveTo>
                  <a:pt x="5699251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3" name="Picture 286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235" y="4427221"/>
            <a:ext cx="97535" cy="1598675"/>
          </a:xfrm>
          <a:prstGeom prst="rect">
            <a:avLst/>
          </a:prstGeom>
          <a:noFill/>
        </p:spPr>
      </p:pic>
      <p:sp>
        <p:nvSpPr>
          <p:cNvPr id="2864" name="Freeform 2864"/>
          <p:cNvSpPr/>
          <p:nvPr/>
        </p:nvSpPr>
        <p:spPr>
          <a:xfrm>
            <a:off x="4603877" y="4441445"/>
            <a:ext cx="0" cy="1519643"/>
          </a:xfrm>
          <a:custGeom>
            <a:avLst/>
            <a:gdLst/>
            <a:ahLst/>
            <a:cxnLst/>
            <a:rect l="0" t="0" r="0" b="0"/>
            <a:pathLst>
              <a:path h="1519643">
                <a:moveTo>
                  <a:pt x="0" y="0"/>
                </a:moveTo>
                <a:lnTo>
                  <a:pt x="0" y="1519643"/>
                </a:lnTo>
              </a:path>
            </a:pathLst>
          </a:custGeom>
          <a:noFill/>
          <a:ln w="190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5" name="Freeform 2865"/>
          <p:cNvSpPr/>
          <p:nvPr/>
        </p:nvSpPr>
        <p:spPr>
          <a:xfrm>
            <a:off x="4194616" y="4439012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6" name="Freeform 2866"/>
          <p:cNvSpPr/>
          <p:nvPr/>
        </p:nvSpPr>
        <p:spPr>
          <a:xfrm>
            <a:off x="4194616" y="4439012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7" name="Freeform 2867"/>
          <p:cNvSpPr/>
          <p:nvPr/>
        </p:nvSpPr>
        <p:spPr>
          <a:xfrm>
            <a:off x="4194616" y="4439012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8" name="Freeform 2868"/>
          <p:cNvSpPr/>
          <p:nvPr/>
        </p:nvSpPr>
        <p:spPr>
          <a:xfrm>
            <a:off x="4898997" y="4228037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9" name="Freeform 2869"/>
          <p:cNvSpPr/>
          <p:nvPr/>
        </p:nvSpPr>
        <p:spPr>
          <a:xfrm>
            <a:off x="4898997" y="4228037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70" name="Picture 287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5795" y="4220480"/>
            <a:ext cx="224115" cy="405099"/>
          </a:xfrm>
          <a:prstGeom prst="rect">
            <a:avLst/>
          </a:prstGeom>
          <a:noFill/>
        </p:spPr>
      </p:pic>
      <p:sp>
        <p:nvSpPr>
          <p:cNvPr id="2871" name="Freeform 2871"/>
          <p:cNvSpPr/>
          <p:nvPr/>
        </p:nvSpPr>
        <p:spPr>
          <a:xfrm>
            <a:off x="4194616" y="4228037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2" name="Freeform 2872"/>
          <p:cNvSpPr/>
          <p:nvPr/>
        </p:nvSpPr>
        <p:spPr>
          <a:xfrm>
            <a:off x="4194616" y="4228037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3" name="Freeform 2873"/>
          <p:cNvSpPr/>
          <p:nvPr/>
        </p:nvSpPr>
        <p:spPr>
          <a:xfrm>
            <a:off x="4194616" y="4228037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4" name="Freeform 2874"/>
          <p:cNvSpPr/>
          <p:nvPr/>
        </p:nvSpPr>
        <p:spPr>
          <a:xfrm>
            <a:off x="4610829" y="4323936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5" name="Freeform 2875"/>
          <p:cNvSpPr/>
          <p:nvPr/>
        </p:nvSpPr>
        <p:spPr>
          <a:xfrm>
            <a:off x="4610829" y="4323936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6" name="Freeform 2876"/>
          <p:cNvSpPr/>
          <p:nvPr/>
        </p:nvSpPr>
        <p:spPr>
          <a:xfrm>
            <a:off x="4700475" y="4234431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7" name="Freeform 2877"/>
          <p:cNvSpPr/>
          <p:nvPr/>
        </p:nvSpPr>
        <p:spPr>
          <a:xfrm>
            <a:off x="4700475" y="4234431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8" name="Freeform 2878"/>
          <p:cNvSpPr/>
          <p:nvPr/>
        </p:nvSpPr>
        <p:spPr>
          <a:xfrm>
            <a:off x="4297067" y="4349509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9" name="Freeform 2879"/>
          <p:cNvSpPr/>
          <p:nvPr/>
        </p:nvSpPr>
        <p:spPr>
          <a:xfrm>
            <a:off x="4297067" y="4349509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0" name="Freeform 2880"/>
          <p:cNvSpPr/>
          <p:nvPr/>
        </p:nvSpPr>
        <p:spPr>
          <a:xfrm>
            <a:off x="4380310" y="42600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1" name="Freeform 2881"/>
          <p:cNvSpPr/>
          <p:nvPr/>
        </p:nvSpPr>
        <p:spPr>
          <a:xfrm>
            <a:off x="4380310" y="426000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2" name="Freeform 2882"/>
          <p:cNvSpPr/>
          <p:nvPr/>
        </p:nvSpPr>
        <p:spPr>
          <a:xfrm>
            <a:off x="4617232" y="4330329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3" name="Freeform 2883"/>
          <p:cNvSpPr/>
          <p:nvPr/>
        </p:nvSpPr>
        <p:spPr>
          <a:xfrm>
            <a:off x="4617232" y="4330329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4" name="Freeform 2884"/>
          <p:cNvSpPr/>
          <p:nvPr/>
        </p:nvSpPr>
        <p:spPr>
          <a:xfrm>
            <a:off x="4706879" y="4240824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5" name="Freeform 2885"/>
          <p:cNvSpPr/>
          <p:nvPr/>
        </p:nvSpPr>
        <p:spPr>
          <a:xfrm>
            <a:off x="4706879" y="4240824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6" name="Freeform 2886"/>
          <p:cNvSpPr/>
          <p:nvPr/>
        </p:nvSpPr>
        <p:spPr>
          <a:xfrm>
            <a:off x="4303470" y="4355902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7" name="Freeform 2887"/>
          <p:cNvSpPr/>
          <p:nvPr/>
        </p:nvSpPr>
        <p:spPr>
          <a:xfrm>
            <a:off x="4303470" y="4355902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8" name="Freeform 2888"/>
          <p:cNvSpPr/>
          <p:nvPr/>
        </p:nvSpPr>
        <p:spPr>
          <a:xfrm>
            <a:off x="4386713" y="4266397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9" name="Freeform 2889"/>
          <p:cNvSpPr/>
          <p:nvPr/>
        </p:nvSpPr>
        <p:spPr>
          <a:xfrm>
            <a:off x="4386713" y="4266397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0" name="Freeform 2890"/>
          <p:cNvSpPr/>
          <p:nvPr/>
        </p:nvSpPr>
        <p:spPr>
          <a:xfrm>
            <a:off x="1479934" y="4548675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1" name="Freeform 2891"/>
          <p:cNvSpPr/>
          <p:nvPr/>
        </p:nvSpPr>
        <p:spPr>
          <a:xfrm>
            <a:off x="1479934" y="4548675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2" name="Freeform 2892"/>
          <p:cNvSpPr/>
          <p:nvPr/>
        </p:nvSpPr>
        <p:spPr>
          <a:xfrm>
            <a:off x="1479934" y="4548675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3" name="Freeform 2893"/>
          <p:cNvSpPr/>
          <p:nvPr/>
        </p:nvSpPr>
        <p:spPr>
          <a:xfrm>
            <a:off x="1479934" y="4483686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4" name="Freeform 2894"/>
          <p:cNvSpPr/>
          <p:nvPr/>
        </p:nvSpPr>
        <p:spPr>
          <a:xfrm>
            <a:off x="1479934" y="4483686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5" name="Freeform 2895"/>
          <p:cNvSpPr/>
          <p:nvPr/>
        </p:nvSpPr>
        <p:spPr>
          <a:xfrm>
            <a:off x="1479934" y="4483686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96" name="Picture 289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6400" y="4597417"/>
            <a:ext cx="155781" cy="10831"/>
          </a:xfrm>
          <a:prstGeom prst="rect">
            <a:avLst/>
          </a:prstGeom>
          <a:noFill/>
        </p:spPr>
      </p:pic>
      <p:sp>
        <p:nvSpPr>
          <p:cNvPr id="2897" name="Freeform 2897"/>
          <p:cNvSpPr/>
          <p:nvPr/>
        </p:nvSpPr>
        <p:spPr>
          <a:xfrm>
            <a:off x="2128410" y="4483686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8" name="Freeform 2898"/>
          <p:cNvSpPr/>
          <p:nvPr/>
        </p:nvSpPr>
        <p:spPr>
          <a:xfrm>
            <a:off x="2128410" y="4483686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9" name="Freeform 2899"/>
          <p:cNvSpPr/>
          <p:nvPr/>
        </p:nvSpPr>
        <p:spPr>
          <a:xfrm>
            <a:off x="2128410" y="4483686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0" name="Freeform 2900"/>
          <p:cNvSpPr/>
          <p:nvPr/>
        </p:nvSpPr>
        <p:spPr>
          <a:xfrm>
            <a:off x="1483557" y="4653379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1" name="Freeform 2901"/>
          <p:cNvSpPr/>
          <p:nvPr/>
        </p:nvSpPr>
        <p:spPr>
          <a:xfrm>
            <a:off x="1483557" y="4653379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2" name="Freeform 2902"/>
          <p:cNvSpPr/>
          <p:nvPr/>
        </p:nvSpPr>
        <p:spPr>
          <a:xfrm>
            <a:off x="1483557" y="4653379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3" name="Freeform 2903"/>
          <p:cNvSpPr/>
          <p:nvPr/>
        </p:nvSpPr>
        <p:spPr>
          <a:xfrm>
            <a:off x="1983497" y="4653379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4" name="Freeform 2904"/>
          <p:cNvSpPr/>
          <p:nvPr/>
        </p:nvSpPr>
        <p:spPr>
          <a:xfrm>
            <a:off x="1983497" y="4653379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5" name="Freeform 2905"/>
          <p:cNvSpPr/>
          <p:nvPr/>
        </p:nvSpPr>
        <p:spPr>
          <a:xfrm>
            <a:off x="1983497" y="4653379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6" name="Freeform 2906"/>
          <p:cNvSpPr/>
          <p:nvPr/>
        </p:nvSpPr>
        <p:spPr>
          <a:xfrm>
            <a:off x="1483557" y="4743643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7" name="Freeform 2907"/>
          <p:cNvSpPr/>
          <p:nvPr/>
        </p:nvSpPr>
        <p:spPr>
          <a:xfrm>
            <a:off x="1483557" y="4743643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8" name="Freeform 2908"/>
          <p:cNvSpPr/>
          <p:nvPr/>
        </p:nvSpPr>
        <p:spPr>
          <a:xfrm>
            <a:off x="1483557" y="4743643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9" name="Freeform 2909"/>
          <p:cNvSpPr/>
          <p:nvPr/>
        </p:nvSpPr>
        <p:spPr>
          <a:xfrm>
            <a:off x="1577751" y="4483686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0" name="Freeform 2910"/>
          <p:cNvSpPr/>
          <p:nvPr/>
        </p:nvSpPr>
        <p:spPr>
          <a:xfrm>
            <a:off x="1577751" y="4483686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1" name="Freeform 2911"/>
          <p:cNvSpPr/>
          <p:nvPr/>
        </p:nvSpPr>
        <p:spPr>
          <a:xfrm>
            <a:off x="1577751" y="4483686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2" name="Freeform 2912"/>
          <p:cNvSpPr/>
          <p:nvPr/>
        </p:nvSpPr>
        <p:spPr>
          <a:xfrm>
            <a:off x="1574128" y="4115412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3" name="Freeform 2913"/>
          <p:cNvSpPr/>
          <p:nvPr/>
        </p:nvSpPr>
        <p:spPr>
          <a:xfrm>
            <a:off x="1574128" y="4115412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4" name="Freeform 2914"/>
          <p:cNvSpPr/>
          <p:nvPr/>
        </p:nvSpPr>
        <p:spPr>
          <a:xfrm>
            <a:off x="1574128" y="4115412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5" name="Freeform 2915"/>
          <p:cNvSpPr/>
          <p:nvPr/>
        </p:nvSpPr>
        <p:spPr>
          <a:xfrm>
            <a:off x="1574128" y="4162352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6" name="Freeform 2916"/>
          <p:cNvSpPr/>
          <p:nvPr/>
        </p:nvSpPr>
        <p:spPr>
          <a:xfrm>
            <a:off x="1574128" y="4162352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7" name="Freeform 2917"/>
          <p:cNvSpPr/>
          <p:nvPr/>
        </p:nvSpPr>
        <p:spPr>
          <a:xfrm>
            <a:off x="1613979" y="4209288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8" name="Freeform 2918"/>
          <p:cNvSpPr/>
          <p:nvPr/>
        </p:nvSpPr>
        <p:spPr>
          <a:xfrm>
            <a:off x="1613979" y="4209288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9" name="Freeform 2919"/>
          <p:cNvSpPr/>
          <p:nvPr/>
        </p:nvSpPr>
        <p:spPr>
          <a:xfrm>
            <a:off x="2034216" y="4115412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0" name="Freeform 2920"/>
          <p:cNvSpPr/>
          <p:nvPr/>
        </p:nvSpPr>
        <p:spPr>
          <a:xfrm>
            <a:off x="2034216" y="4115412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1" name="Freeform 2921"/>
          <p:cNvSpPr/>
          <p:nvPr/>
        </p:nvSpPr>
        <p:spPr>
          <a:xfrm>
            <a:off x="2034216" y="4115412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2" name="Freeform 2922"/>
          <p:cNvSpPr/>
          <p:nvPr/>
        </p:nvSpPr>
        <p:spPr>
          <a:xfrm>
            <a:off x="4297302" y="6068319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3" name="Freeform 2923"/>
          <p:cNvSpPr/>
          <p:nvPr/>
        </p:nvSpPr>
        <p:spPr>
          <a:xfrm>
            <a:off x="4297302" y="6068319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4" name="Freeform 2924"/>
          <p:cNvSpPr/>
          <p:nvPr/>
        </p:nvSpPr>
        <p:spPr>
          <a:xfrm>
            <a:off x="4297302" y="6068319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5" name="Freeform 2925"/>
          <p:cNvSpPr/>
          <p:nvPr/>
        </p:nvSpPr>
        <p:spPr>
          <a:xfrm>
            <a:off x="4297302" y="6003330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6" name="Freeform 2926"/>
          <p:cNvSpPr/>
          <p:nvPr/>
        </p:nvSpPr>
        <p:spPr>
          <a:xfrm>
            <a:off x="4297302" y="6003330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7" name="Freeform 2927"/>
          <p:cNvSpPr/>
          <p:nvPr/>
        </p:nvSpPr>
        <p:spPr>
          <a:xfrm>
            <a:off x="4297302" y="6003330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28" name="Picture 292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3768" y="6117060"/>
            <a:ext cx="155781" cy="10831"/>
          </a:xfrm>
          <a:prstGeom prst="rect">
            <a:avLst/>
          </a:prstGeom>
          <a:noFill/>
        </p:spPr>
      </p:pic>
      <p:sp>
        <p:nvSpPr>
          <p:cNvPr id="2929" name="Freeform 2929"/>
          <p:cNvSpPr/>
          <p:nvPr/>
        </p:nvSpPr>
        <p:spPr>
          <a:xfrm>
            <a:off x="4945778" y="6003330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0" name="Freeform 2930"/>
          <p:cNvSpPr/>
          <p:nvPr/>
        </p:nvSpPr>
        <p:spPr>
          <a:xfrm>
            <a:off x="4945778" y="6003330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1" name="Freeform 2931"/>
          <p:cNvSpPr/>
          <p:nvPr/>
        </p:nvSpPr>
        <p:spPr>
          <a:xfrm>
            <a:off x="4945778" y="6003330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2" name="Freeform 2932"/>
          <p:cNvSpPr/>
          <p:nvPr/>
        </p:nvSpPr>
        <p:spPr>
          <a:xfrm>
            <a:off x="4300925" y="6173023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3" name="Freeform 2933"/>
          <p:cNvSpPr/>
          <p:nvPr/>
        </p:nvSpPr>
        <p:spPr>
          <a:xfrm>
            <a:off x="4300925" y="6173023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4" name="Freeform 2934"/>
          <p:cNvSpPr/>
          <p:nvPr/>
        </p:nvSpPr>
        <p:spPr>
          <a:xfrm>
            <a:off x="4300925" y="6173023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5" name="Freeform 2935"/>
          <p:cNvSpPr/>
          <p:nvPr/>
        </p:nvSpPr>
        <p:spPr>
          <a:xfrm>
            <a:off x="4800865" y="6173023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6" name="Freeform 2936"/>
          <p:cNvSpPr/>
          <p:nvPr/>
        </p:nvSpPr>
        <p:spPr>
          <a:xfrm>
            <a:off x="4800865" y="6173023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7" name="Freeform 2937"/>
          <p:cNvSpPr/>
          <p:nvPr/>
        </p:nvSpPr>
        <p:spPr>
          <a:xfrm>
            <a:off x="4800865" y="6173023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8" name="Freeform 2938"/>
          <p:cNvSpPr/>
          <p:nvPr/>
        </p:nvSpPr>
        <p:spPr>
          <a:xfrm>
            <a:off x="4300925" y="6263287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9" name="Freeform 2939"/>
          <p:cNvSpPr/>
          <p:nvPr/>
        </p:nvSpPr>
        <p:spPr>
          <a:xfrm>
            <a:off x="4300925" y="6263287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0" name="Freeform 2940"/>
          <p:cNvSpPr/>
          <p:nvPr/>
        </p:nvSpPr>
        <p:spPr>
          <a:xfrm>
            <a:off x="4300925" y="6263287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1" name="Freeform 2941"/>
          <p:cNvSpPr/>
          <p:nvPr/>
        </p:nvSpPr>
        <p:spPr>
          <a:xfrm>
            <a:off x="4395119" y="6003330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2" name="Freeform 2942"/>
          <p:cNvSpPr/>
          <p:nvPr/>
        </p:nvSpPr>
        <p:spPr>
          <a:xfrm>
            <a:off x="4395119" y="6003330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3" name="Freeform 2943"/>
          <p:cNvSpPr/>
          <p:nvPr/>
        </p:nvSpPr>
        <p:spPr>
          <a:xfrm>
            <a:off x="4395119" y="6003330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4" name="Freeform 2944"/>
          <p:cNvSpPr/>
          <p:nvPr/>
        </p:nvSpPr>
        <p:spPr>
          <a:xfrm>
            <a:off x="4391496" y="5635055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5" name="Freeform 2945"/>
          <p:cNvSpPr/>
          <p:nvPr/>
        </p:nvSpPr>
        <p:spPr>
          <a:xfrm>
            <a:off x="4391496" y="5635055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6" name="Freeform 2946"/>
          <p:cNvSpPr/>
          <p:nvPr/>
        </p:nvSpPr>
        <p:spPr>
          <a:xfrm>
            <a:off x="4391496" y="5635055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7" name="Freeform 2947"/>
          <p:cNvSpPr/>
          <p:nvPr/>
        </p:nvSpPr>
        <p:spPr>
          <a:xfrm>
            <a:off x="4391496" y="5681995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8" name="Freeform 2948"/>
          <p:cNvSpPr/>
          <p:nvPr/>
        </p:nvSpPr>
        <p:spPr>
          <a:xfrm>
            <a:off x="4391496" y="5681995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9" name="Freeform 2949"/>
          <p:cNvSpPr/>
          <p:nvPr/>
        </p:nvSpPr>
        <p:spPr>
          <a:xfrm>
            <a:off x="4431347" y="5728932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0" name="Freeform 2950"/>
          <p:cNvSpPr/>
          <p:nvPr/>
        </p:nvSpPr>
        <p:spPr>
          <a:xfrm>
            <a:off x="4431347" y="5728932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1" name="Freeform 2951"/>
          <p:cNvSpPr/>
          <p:nvPr/>
        </p:nvSpPr>
        <p:spPr>
          <a:xfrm>
            <a:off x="4851584" y="5635055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2" name="Freeform 2952"/>
          <p:cNvSpPr/>
          <p:nvPr/>
        </p:nvSpPr>
        <p:spPr>
          <a:xfrm>
            <a:off x="4851584" y="5635055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3" name="Freeform 2953"/>
          <p:cNvSpPr/>
          <p:nvPr/>
        </p:nvSpPr>
        <p:spPr>
          <a:xfrm>
            <a:off x="4851584" y="5635055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54" name="Picture 20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0348" y="4191445"/>
            <a:ext cx="762000" cy="534987"/>
          </a:xfrm>
          <a:prstGeom prst="rect">
            <a:avLst/>
          </a:prstGeom>
          <a:noFill/>
        </p:spPr>
      </p:pic>
      <p:sp>
        <p:nvSpPr>
          <p:cNvPr id="2955" name="Rectangle 2955"/>
          <p:cNvSpPr/>
          <p:nvPr/>
        </p:nvSpPr>
        <p:spPr>
          <a:xfrm>
            <a:off x="548640" y="685673"/>
            <a:ext cx="7540523" cy="29187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Autoconfigurar</a:t>
            </a:r>
            <a:r>
              <a:rPr lang="en-US" sz="3204" b="1" i="0" spc="686" baseline="0" dirty="0">
                <a:solidFill>
                  <a:srgbClr val="464653"/>
                </a:solidFill>
                <a:latin typeface="Calibri,Bold"/>
              </a:rPr>
              <a:t>e</a:t>
            </a:r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(stateful)</a:t>
            </a:r>
          </a:p>
          <a:p>
            <a:pPr marL="0">
              <a:lnSpc>
                <a:spcPts val="3732"/>
              </a:lnSpc>
            </a:pPr>
            <a:r>
              <a:rPr lang="en-US" sz="1523" b="0" i="0" spc="1352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Necesită configurarea unui server de DHCPv6</a:t>
            </a:r>
          </a:p>
          <a:p>
            <a:pPr marL="0">
              <a:lnSpc>
                <a:spcPts val="3003"/>
              </a:lnSpc>
            </a:pPr>
            <a:r>
              <a:rPr lang="en-US" sz="1523" b="0" i="0" spc="1352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DHCPv6 este util doar în asigurarea unor servicii suplimentare în rețea </a:t>
            </a:r>
          </a:p>
          <a:p>
            <a:pPr marL="274320">
              <a:lnSpc>
                <a:spcPts val="2400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(adresarea IP este rezolvată mult mai ușor de stateles</a:t>
            </a:r>
            <a:r>
              <a:rPr lang="en-US" sz="2004" b="0" i="0" spc="496" baseline="0" dirty="0">
                <a:solidFill>
                  <a:srgbClr val="000000"/>
                </a:solidFill>
                <a:latin typeface="Calibri"/>
              </a:rPr>
              <a:t>s</a:t>
            </a:r>
            <a:r>
              <a:rPr lang="en-US" sz="2004" b="0" i="0" spc="0" baseline="0" dirty="0">
                <a:solidFill>
                  <a:srgbClr val="000000"/>
                </a:solidFill>
                <a:latin typeface="Calibri"/>
              </a:rPr>
              <a:t>autoconfig):</a:t>
            </a:r>
          </a:p>
          <a:p>
            <a:pPr marL="274320">
              <a:lnSpc>
                <a:spcPts val="2660"/>
              </a:lnSpc>
            </a:pPr>
            <a:r>
              <a:rPr lang="en-US" sz="1368" b="0" i="0" spc="1437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1800" b="0" i="0" spc="0" baseline="0" dirty="0">
                <a:solidFill>
                  <a:srgbClr val="C00000"/>
                </a:solidFill>
                <a:latin typeface="Calibri"/>
              </a:rPr>
              <a:t>Servere DNS</a:t>
            </a:r>
          </a:p>
          <a:p>
            <a:pPr marL="274320">
              <a:lnSpc>
                <a:spcPts val="2664"/>
              </a:lnSpc>
            </a:pPr>
            <a:r>
              <a:rPr lang="en-US" sz="1368" b="0" i="0" spc="1437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Servere WINS</a:t>
            </a:r>
          </a:p>
          <a:p>
            <a:pPr marL="274320">
              <a:lnSpc>
                <a:spcPts val="2654"/>
              </a:lnSpc>
            </a:pPr>
            <a:r>
              <a:rPr lang="en-US" sz="1370" b="0" i="0" spc="1436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1802" b="0" i="0" spc="0" baseline="0" dirty="0">
                <a:solidFill>
                  <a:srgbClr val="464653"/>
                </a:solidFill>
                <a:latin typeface="Calibri"/>
              </a:rPr>
              <a:t>Domeniul DNS</a:t>
            </a:r>
          </a:p>
          <a:p>
            <a:pPr marL="274320">
              <a:lnSpc>
                <a:spcPts val="2663"/>
              </a:lnSpc>
            </a:pPr>
            <a:r>
              <a:rPr lang="en-US" sz="1368" b="0" i="0" spc="1437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1800" b="0" i="0" spc="0" baseline="0" dirty="0">
                <a:solidFill>
                  <a:srgbClr val="464653"/>
                </a:solidFill>
                <a:latin typeface="Calibri"/>
              </a:rPr>
              <a:t>Servere NTP</a:t>
            </a:r>
          </a:p>
        </p:txBody>
      </p:sp>
      <p:sp>
        <p:nvSpPr>
          <p:cNvPr id="2956" name="Rectangle 2956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38</a:t>
            </a:r>
          </a:p>
        </p:txBody>
      </p:sp>
      <p:sp>
        <p:nvSpPr>
          <p:cNvPr id="2957" name="Rectangle 2957"/>
          <p:cNvSpPr/>
          <p:nvPr/>
        </p:nvSpPr>
        <p:spPr>
          <a:xfrm>
            <a:off x="4415028" y="4460749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2958" name="Rectangle 2958"/>
          <p:cNvSpPr/>
          <p:nvPr/>
        </p:nvSpPr>
        <p:spPr>
          <a:xfrm>
            <a:off x="1713864" y="4238143"/>
            <a:ext cx="138716" cy="2289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1" i="0" spc="0" baseline="0" dirty="0">
                <a:solidFill>
                  <a:srgbClr val="000000"/>
                </a:solidFill>
                <a:latin typeface="Calibri,Bold"/>
              </a:rPr>
              <a:t>A</a:t>
            </a:r>
          </a:p>
        </p:txBody>
      </p:sp>
      <p:sp>
        <p:nvSpPr>
          <p:cNvPr id="2959" name="Rectangle 2959"/>
          <p:cNvSpPr/>
          <p:nvPr/>
        </p:nvSpPr>
        <p:spPr>
          <a:xfrm>
            <a:off x="4531486" y="5758130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B</a:t>
            </a:r>
          </a:p>
        </p:txBody>
      </p:sp>
      <p:sp>
        <p:nvSpPr>
          <p:cNvPr id="2960" name="Rectangle 2960"/>
          <p:cNvSpPr/>
          <p:nvPr/>
        </p:nvSpPr>
        <p:spPr>
          <a:xfrm>
            <a:off x="7074407" y="4792727"/>
            <a:ext cx="824775" cy="4469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4404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Ruter</a:t>
            </a:r>
          </a:p>
          <a:p>
            <a:pPr marL="0">
              <a:lnSpc>
                <a:spcPts val="1923"/>
              </a:lnSpc>
            </a:pPr>
            <a:r>
              <a:rPr lang="en-US" sz="1598" b="0" i="0" spc="0" baseline="0" dirty="0">
                <a:solidFill>
                  <a:srgbClr val="000000"/>
                </a:solidFill>
                <a:latin typeface="Calibri"/>
              </a:rPr>
              <a:t>(cu DHCP)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Freeform 296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2" name="Freeform 2962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3" name="Freeform 296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4" name="Freeform 2964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65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2966" name="Picture 296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75" y="4901185"/>
            <a:ext cx="3012948" cy="146304"/>
          </a:xfrm>
          <a:prstGeom prst="rect">
            <a:avLst/>
          </a:prstGeom>
          <a:noFill/>
        </p:spPr>
      </p:pic>
      <p:pic>
        <p:nvPicPr>
          <p:cNvPr id="2967" name="Picture 296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1355" y="4064508"/>
            <a:ext cx="2670048" cy="932688"/>
          </a:xfrm>
          <a:prstGeom prst="rect">
            <a:avLst/>
          </a:prstGeom>
          <a:noFill/>
        </p:spPr>
      </p:pic>
      <p:pic>
        <p:nvPicPr>
          <p:cNvPr id="2968" name="Picture 296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8496" y="4832604"/>
            <a:ext cx="2839211" cy="937260"/>
          </a:xfrm>
          <a:prstGeom prst="rect">
            <a:avLst/>
          </a:prstGeom>
          <a:noFill/>
        </p:spPr>
      </p:pic>
      <p:sp>
        <p:nvSpPr>
          <p:cNvPr id="2969" name="Freeform 2969"/>
          <p:cNvSpPr/>
          <p:nvPr/>
        </p:nvSpPr>
        <p:spPr>
          <a:xfrm>
            <a:off x="3674805" y="4889862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0" name="Freeform 2970"/>
          <p:cNvSpPr/>
          <p:nvPr/>
        </p:nvSpPr>
        <p:spPr>
          <a:xfrm>
            <a:off x="3674805" y="4889862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96D5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1" name="Freeform 2971"/>
          <p:cNvSpPr/>
          <p:nvPr/>
        </p:nvSpPr>
        <p:spPr>
          <a:xfrm>
            <a:off x="3674805" y="4889862"/>
            <a:ext cx="704363" cy="179010"/>
          </a:xfrm>
          <a:custGeom>
            <a:avLst/>
            <a:gdLst/>
            <a:ahLst/>
            <a:cxnLst/>
            <a:rect l="0" t="0" r="0" b="0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2" name="Freeform 2972"/>
          <p:cNvSpPr/>
          <p:nvPr/>
        </p:nvSpPr>
        <p:spPr>
          <a:xfrm>
            <a:off x="4379186" y="4678887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3" name="Freeform 2973"/>
          <p:cNvSpPr/>
          <p:nvPr/>
        </p:nvSpPr>
        <p:spPr>
          <a:xfrm>
            <a:off x="4379186" y="4678887"/>
            <a:ext cx="217712" cy="389985"/>
          </a:xfrm>
          <a:custGeom>
            <a:avLst/>
            <a:gdLst/>
            <a:ahLst/>
            <a:cxnLst/>
            <a:rect l="0" t="0" r="0" b="0"/>
            <a:pathLst>
              <a:path w="431801" h="774695">
                <a:moveTo>
                  <a:pt x="0" y="419100"/>
                </a:moveTo>
                <a:lnTo>
                  <a:pt x="431801" y="0"/>
                </a:lnTo>
                <a:lnTo>
                  <a:pt x="431801" y="355600"/>
                </a:lnTo>
                <a:lnTo>
                  <a:pt x="0" y="774695"/>
                </a:lnTo>
                <a:close/>
                <a:moveTo>
                  <a:pt x="-1029792" y="789736"/>
                </a:moveTo>
              </a:path>
            </a:pathLst>
          </a:custGeom>
          <a:solidFill>
            <a:srgbClr val="005A8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4" name="Picture 297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5984" y="4671330"/>
            <a:ext cx="224115" cy="405099"/>
          </a:xfrm>
          <a:prstGeom prst="rect">
            <a:avLst/>
          </a:prstGeom>
          <a:noFill/>
        </p:spPr>
      </p:pic>
      <p:sp>
        <p:nvSpPr>
          <p:cNvPr id="2975" name="Freeform 2975"/>
          <p:cNvSpPr/>
          <p:nvPr/>
        </p:nvSpPr>
        <p:spPr>
          <a:xfrm>
            <a:off x="3674805" y="4678887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6" name="Freeform 2976"/>
          <p:cNvSpPr/>
          <p:nvPr/>
        </p:nvSpPr>
        <p:spPr>
          <a:xfrm>
            <a:off x="3674805" y="4678887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solidFill>
            <a:srgbClr val="00B4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7" name="Freeform 2977"/>
          <p:cNvSpPr/>
          <p:nvPr/>
        </p:nvSpPr>
        <p:spPr>
          <a:xfrm>
            <a:off x="3674805" y="4678887"/>
            <a:ext cx="922093" cy="210976"/>
          </a:xfrm>
          <a:custGeom>
            <a:avLst/>
            <a:gdLst/>
            <a:ahLst/>
            <a:cxnLst/>
            <a:rect l="0" t="0" r="0" b="0"/>
            <a:pathLst>
              <a:path w="1828835" h="419100">
                <a:moveTo>
                  <a:pt x="1397034" y="419100"/>
                </a:moveTo>
                <a:lnTo>
                  <a:pt x="1828835" y="0"/>
                </a:lnTo>
                <a:lnTo>
                  <a:pt x="431796" y="0"/>
                </a:lnTo>
                <a:lnTo>
                  <a:pt x="0" y="419100"/>
                </a:lnTo>
                <a:close/>
                <a:moveTo>
                  <a:pt x="367242" y="789736"/>
                </a:moveTo>
              </a:path>
            </a:pathLst>
          </a:custGeom>
          <a:noFill/>
          <a:ln w="6393" cap="rnd" cmpd="sng">
            <a:solidFill>
              <a:srgbClr val="AAE6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8" name="Freeform 2978"/>
          <p:cNvSpPr/>
          <p:nvPr/>
        </p:nvSpPr>
        <p:spPr>
          <a:xfrm>
            <a:off x="4091018" y="4774786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9" name="Freeform 2979"/>
          <p:cNvSpPr/>
          <p:nvPr/>
        </p:nvSpPr>
        <p:spPr>
          <a:xfrm>
            <a:off x="4091018" y="4774786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55054" y="599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0" name="Freeform 2980"/>
          <p:cNvSpPr/>
          <p:nvPr/>
        </p:nvSpPr>
        <p:spPr>
          <a:xfrm>
            <a:off x="4180664" y="4685281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1" name="Freeform 2981"/>
          <p:cNvSpPr/>
          <p:nvPr/>
        </p:nvSpPr>
        <p:spPr>
          <a:xfrm>
            <a:off x="4180664" y="4685281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67754" y="7770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2" name="Freeform 2982"/>
          <p:cNvSpPr/>
          <p:nvPr/>
        </p:nvSpPr>
        <p:spPr>
          <a:xfrm>
            <a:off x="3777256" y="4800359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3" name="Freeform 2983"/>
          <p:cNvSpPr/>
          <p:nvPr/>
        </p:nvSpPr>
        <p:spPr>
          <a:xfrm>
            <a:off x="3777256" y="4800359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27546" y="5484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4" name="Freeform 2984"/>
          <p:cNvSpPr/>
          <p:nvPr/>
        </p:nvSpPr>
        <p:spPr>
          <a:xfrm>
            <a:off x="3860499" y="471085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5" name="Freeform 2985"/>
          <p:cNvSpPr/>
          <p:nvPr/>
        </p:nvSpPr>
        <p:spPr>
          <a:xfrm>
            <a:off x="3860499" y="4710853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40246" y="726236"/>
                </a:moveTo>
              </a:path>
            </a:pathLst>
          </a:custGeom>
          <a:solidFill>
            <a:srgbClr val="000000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6" name="Freeform 2986"/>
          <p:cNvSpPr/>
          <p:nvPr/>
        </p:nvSpPr>
        <p:spPr>
          <a:xfrm>
            <a:off x="4097421" y="4781179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7" name="Freeform 2987"/>
          <p:cNvSpPr/>
          <p:nvPr/>
        </p:nvSpPr>
        <p:spPr>
          <a:xfrm>
            <a:off x="4097421" y="4781179"/>
            <a:ext cx="300974" cy="70325"/>
          </a:xfrm>
          <a:custGeom>
            <a:avLst/>
            <a:gdLst/>
            <a:ahLst/>
            <a:cxnLst/>
            <a:rect l="0" t="0" r="0" b="0"/>
            <a:pathLst>
              <a:path w="596938" h="139700">
                <a:moveTo>
                  <a:pt x="50800" y="25400"/>
                </a:moveTo>
                <a:lnTo>
                  <a:pt x="0" y="76200"/>
                </a:lnTo>
                <a:lnTo>
                  <a:pt x="355600" y="76200"/>
                </a:lnTo>
                <a:lnTo>
                  <a:pt x="304800" y="139700"/>
                </a:lnTo>
                <a:lnTo>
                  <a:pt x="596938" y="63500"/>
                </a:lnTo>
                <a:lnTo>
                  <a:pt x="444538" y="0"/>
                </a:lnTo>
                <a:lnTo>
                  <a:pt x="406400" y="25400"/>
                </a:lnTo>
                <a:close/>
                <a:moveTo>
                  <a:pt x="-280454" y="586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8" name="Freeform 2988"/>
          <p:cNvSpPr/>
          <p:nvPr/>
        </p:nvSpPr>
        <p:spPr>
          <a:xfrm>
            <a:off x="4187068" y="4691674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9" name="Freeform 2989"/>
          <p:cNvSpPr/>
          <p:nvPr/>
        </p:nvSpPr>
        <p:spPr>
          <a:xfrm>
            <a:off x="4187068" y="4691674"/>
            <a:ext cx="300974" cy="76718"/>
          </a:xfrm>
          <a:custGeom>
            <a:avLst/>
            <a:gdLst/>
            <a:ahLst/>
            <a:cxnLst/>
            <a:rect l="0" t="0" r="0" b="0"/>
            <a:pathLst>
              <a:path w="596938" h="152400">
                <a:moveTo>
                  <a:pt x="50800" y="38100"/>
                </a:moveTo>
                <a:lnTo>
                  <a:pt x="0" y="88900"/>
                </a:lnTo>
                <a:lnTo>
                  <a:pt x="355638" y="88900"/>
                </a:lnTo>
                <a:lnTo>
                  <a:pt x="292138" y="152400"/>
                </a:lnTo>
                <a:lnTo>
                  <a:pt x="596938" y="63500"/>
                </a:lnTo>
                <a:lnTo>
                  <a:pt x="431838" y="0"/>
                </a:lnTo>
                <a:lnTo>
                  <a:pt x="406438" y="38100"/>
                </a:lnTo>
                <a:close/>
                <a:moveTo>
                  <a:pt x="-293154" y="7643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0" name="Freeform 2990"/>
          <p:cNvSpPr/>
          <p:nvPr/>
        </p:nvSpPr>
        <p:spPr>
          <a:xfrm>
            <a:off x="3783659" y="4806752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1" name="Freeform 2991"/>
          <p:cNvSpPr/>
          <p:nvPr/>
        </p:nvSpPr>
        <p:spPr>
          <a:xfrm>
            <a:off x="3783659" y="4806752"/>
            <a:ext cx="300955" cy="70325"/>
          </a:xfrm>
          <a:custGeom>
            <a:avLst/>
            <a:gdLst/>
            <a:ahLst/>
            <a:cxnLst/>
            <a:rect l="0" t="0" r="0" b="0"/>
            <a:pathLst>
              <a:path w="596900" h="139700">
                <a:moveTo>
                  <a:pt x="546100" y="114300"/>
                </a:moveTo>
                <a:lnTo>
                  <a:pt x="596900" y="63500"/>
                </a:lnTo>
                <a:lnTo>
                  <a:pt x="228600" y="63500"/>
                </a:lnTo>
                <a:lnTo>
                  <a:pt x="292100" y="0"/>
                </a:lnTo>
                <a:lnTo>
                  <a:pt x="0" y="76200"/>
                </a:lnTo>
                <a:lnTo>
                  <a:pt x="152400" y="139700"/>
                </a:lnTo>
                <a:lnTo>
                  <a:pt x="177800" y="114300"/>
                </a:lnTo>
                <a:close/>
                <a:moveTo>
                  <a:pt x="202146" y="5357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2" name="Freeform 2992"/>
          <p:cNvSpPr/>
          <p:nvPr/>
        </p:nvSpPr>
        <p:spPr>
          <a:xfrm>
            <a:off x="3866902" y="4717247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3" name="Freeform 2993"/>
          <p:cNvSpPr/>
          <p:nvPr/>
        </p:nvSpPr>
        <p:spPr>
          <a:xfrm>
            <a:off x="3866902" y="4717247"/>
            <a:ext cx="300955" cy="76718"/>
          </a:xfrm>
          <a:custGeom>
            <a:avLst/>
            <a:gdLst/>
            <a:ahLst/>
            <a:cxnLst/>
            <a:rect l="0" t="0" r="0" b="0"/>
            <a:pathLst>
              <a:path w="596900" h="152400">
                <a:moveTo>
                  <a:pt x="546100" y="114300"/>
                </a:moveTo>
                <a:lnTo>
                  <a:pt x="596900" y="63500"/>
                </a:lnTo>
                <a:lnTo>
                  <a:pt x="241300" y="63500"/>
                </a:lnTo>
                <a:lnTo>
                  <a:pt x="304800" y="0"/>
                </a:lnTo>
                <a:lnTo>
                  <a:pt x="0" y="88900"/>
                </a:lnTo>
                <a:lnTo>
                  <a:pt x="165100" y="152400"/>
                </a:lnTo>
                <a:lnTo>
                  <a:pt x="190500" y="114300"/>
                </a:lnTo>
                <a:close/>
                <a:moveTo>
                  <a:pt x="214846" y="713536"/>
                </a:moveTo>
              </a:path>
            </a:pathLst>
          </a:custGeom>
          <a:solidFill>
            <a:srgbClr val="FFFFFF">
              <a:alpha val="100000"/>
            </a:srgbClr>
          </a:solidFill>
          <a:ln w="639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4" name="Freeform 2994"/>
          <p:cNvSpPr/>
          <p:nvPr/>
        </p:nvSpPr>
        <p:spPr>
          <a:xfrm>
            <a:off x="6297171" y="5869945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5" name="Freeform 2995"/>
          <p:cNvSpPr/>
          <p:nvPr/>
        </p:nvSpPr>
        <p:spPr>
          <a:xfrm>
            <a:off x="6297171" y="5869945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6" name="Freeform 2996"/>
          <p:cNvSpPr/>
          <p:nvPr/>
        </p:nvSpPr>
        <p:spPr>
          <a:xfrm>
            <a:off x="6297171" y="5869945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7" name="Freeform 2997"/>
          <p:cNvSpPr/>
          <p:nvPr/>
        </p:nvSpPr>
        <p:spPr>
          <a:xfrm>
            <a:off x="6297171" y="5804956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8" name="Freeform 2998"/>
          <p:cNvSpPr/>
          <p:nvPr/>
        </p:nvSpPr>
        <p:spPr>
          <a:xfrm>
            <a:off x="6297171" y="5804956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9" name="Freeform 2999"/>
          <p:cNvSpPr/>
          <p:nvPr/>
        </p:nvSpPr>
        <p:spPr>
          <a:xfrm>
            <a:off x="6297171" y="5804956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00" name="Picture 300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3637" y="5918687"/>
            <a:ext cx="155781" cy="10831"/>
          </a:xfrm>
          <a:prstGeom prst="rect">
            <a:avLst/>
          </a:prstGeom>
          <a:noFill/>
        </p:spPr>
      </p:pic>
      <p:sp>
        <p:nvSpPr>
          <p:cNvPr id="3001" name="Freeform 3001"/>
          <p:cNvSpPr/>
          <p:nvPr/>
        </p:nvSpPr>
        <p:spPr>
          <a:xfrm>
            <a:off x="6945647" y="5804956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2" name="Freeform 3002"/>
          <p:cNvSpPr/>
          <p:nvPr/>
        </p:nvSpPr>
        <p:spPr>
          <a:xfrm>
            <a:off x="6945647" y="5804956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3" name="Freeform 3003"/>
          <p:cNvSpPr/>
          <p:nvPr/>
        </p:nvSpPr>
        <p:spPr>
          <a:xfrm>
            <a:off x="6945647" y="5804956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4" name="Freeform 3004"/>
          <p:cNvSpPr/>
          <p:nvPr/>
        </p:nvSpPr>
        <p:spPr>
          <a:xfrm>
            <a:off x="6300794" y="5974649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5" name="Freeform 3005"/>
          <p:cNvSpPr/>
          <p:nvPr/>
        </p:nvSpPr>
        <p:spPr>
          <a:xfrm>
            <a:off x="6300794" y="5974649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6" name="Freeform 3006"/>
          <p:cNvSpPr/>
          <p:nvPr/>
        </p:nvSpPr>
        <p:spPr>
          <a:xfrm>
            <a:off x="6300794" y="5974649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7" name="Freeform 3007"/>
          <p:cNvSpPr/>
          <p:nvPr/>
        </p:nvSpPr>
        <p:spPr>
          <a:xfrm>
            <a:off x="6800734" y="5974649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8" name="Freeform 3008"/>
          <p:cNvSpPr/>
          <p:nvPr/>
        </p:nvSpPr>
        <p:spPr>
          <a:xfrm>
            <a:off x="6800734" y="5974649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9" name="Freeform 3009"/>
          <p:cNvSpPr/>
          <p:nvPr/>
        </p:nvSpPr>
        <p:spPr>
          <a:xfrm>
            <a:off x="6800734" y="5974649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0" name="Freeform 3010"/>
          <p:cNvSpPr/>
          <p:nvPr/>
        </p:nvSpPr>
        <p:spPr>
          <a:xfrm>
            <a:off x="6300794" y="6064913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1" name="Freeform 3011"/>
          <p:cNvSpPr/>
          <p:nvPr/>
        </p:nvSpPr>
        <p:spPr>
          <a:xfrm>
            <a:off x="6300794" y="6064913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2" name="Freeform 3012"/>
          <p:cNvSpPr/>
          <p:nvPr/>
        </p:nvSpPr>
        <p:spPr>
          <a:xfrm>
            <a:off x="6300794" y="6064913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3" name="Freeform 3013"/>
          <p:cNvSpPr/>
          <p:nvPr/>
        </p:nvSpPr>
        <p:spPr>
          <a:xfrm>
            <a:off x="6394988" y="5804956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4" name="Freeform 3014"/>
          <p:cNvSpPr/>
          <p:nvPr/>
        </p:nvSpPr>
        <p:spPr>
          <a:xfrm>
            <a:off x="6394988" y="5804956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5" name="Freeform 3015"/>
          <p:cNvSpPr/>
          <p:nvPr/>
        </p:nvSpPr>
        <p:spPr>
          <a:xfrm>
            <a:off x="6394988" y="5804956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6" name="Freeform 3016"/>
          <p:cNvSpPr/>
          <p:nvPr/>
        </p:nvSpPr>
        <p:spPr>
          <a:xfrm>
            <a:off x="6391365" y="5436681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7" name="Freeform 3017"/>
          <p:cNvSpPr/>
          <p:nvPr/>
        </p:nvSpPr>
        <p:spPr>
          <a:xfrm>
            <a:off x="6391365" y="5436681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8" name="Freeform 3018"/>
          <p:cNvSpPr/>
          <p:nvPr/>
        </p:nvSpPr>
        <p:spPr>
          <a:xfrm>
            <a:off x="6391365" y="5436681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9" name="Freeform 3019"/>
          <p:cNvSpPr/>
          <p:nvPr/>
        </p:nvSpPr>
        <p:spPr>
          <a:xfrm>
            <a:off x="6391365" y="5483621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0" name="Freeform 3020"/>
          <p:cNvSpPr/>
          <p:nvPr/>
        </p:nvSpPr>
        <p:spPr>
          <a:xfrm>
            <a:off x="6391365" y="5483621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1" name="Freeform 3021"/>
          <p:cNvSpPr/>
          <p:nvPr/>
        </p:nvSpPr>
        <p:spPr>
          <a:xfrm>
            <a:off x="6431216" y="5530558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2" name="Freeform 3022"/>
          <p:cNvSpPr/>
          <p:nvPr/>
        </p:nvSpPr>
        <p:spPr>
          <a:xfrm>
            <a:off x="6431216" y="5530558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3" name="Freeform 3023"/>
          <p:cNvSpPr/>
          <p:nvPr/>
        </p:nvSpPr>
        <p:spPr>
          <a:xfrm>
            <a:off x="6851453" y="5436681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4" name="Freeform 3024"/>
          <p:cNvSpPr/>
          <p:nvPr/>
        </p:nvSpPr>
        <p:spPr>
          <a:xfrm>
            <a:off x="6851453" y="5436681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5" name="Freeform 3025"/>
          <p:cNvSpPr/>
          <p:nvPr/>
        </p:nvSpPr>
        <p:spPr>
          <a:xfrm>
            <a:off x="6851453" y="5436681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6" name="Freeform 3026"/>
          <p:cNvSpPr/>
          <p:nvPr/>
        </p:nvSpPr>
        <p:spPr>
          <a:xfrm>
            <a:off x="6297171" y="4298358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7" name="Freeform 3027"/>
          <p:cNvSpPr/>
          <p:nvPr/>
        </p:nvSpPr>
        <p:spPr>
          <a:xfrm>
            <a:off x="6297171" y="4298358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8" name="Freeform 3028"/>
          <p:cNvSpPr/>
          <p:nvPr/>
        </p:nvSpPr>
        <p:spPr>
          <a:xfrm>
            <a:off x="6297171" y="4298358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9" name="Freeform 3029"/>
          <p:cNvSpPr/>
          <p:nvPr/>
        </p:nvSpPr>
        <p:spPr>
          <a:xfrm>
            <a:off x="6297171" y="4233369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0" name="Freeform 3030"/>
          <p:cNvSpPr/>
          <p:nvPr/>
        </p:nvSpPr>
        <p:spPr>
          <a:xfrm>
            <a:off x="6297171" y="4233369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1" name="Freeform 3031"/>
          <p:cNvSpPr/>
          <p:nvPr/>
        </p:nvSpPr>
        <p:spPr>
          <a:xfrm>
            <a:off x="6297171" y="4233369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32" name="Picture 303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3637" y="4347099"/>
            <a:ext cx="155781" cy="10831"/>
          </a:xfrm>
          <a:prstGeom prst="rect">
            <a:avLst/>
          </a:prstGeom>
          <a:noFill/>
        </p:spPr>
      </p:pic>
      <p:sp>
        <p:nvSpPr>
          <p:cNvPr id="3033" name="Freeform 3033"/>
          <p:cNvSpPr/>
          <p:nvPr/>
        </p:nvSpPr>
        <p:spPr>
          <a:xfrm>
            <a:off x="6945647" y="4233369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4" name="Freeform 3034"/>
          <p:cNvSpPr/>
          <p:nvPr/>
        </p:nvSpPr>
        <p:spPr>
          <a:xfrm>
            <a:off x="6945647" y="4233369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5" name="Freeform 3035"/>
          <p:cNvSpPr/>
          <p:nvPr/>
        </p:nvSpPr>
        <p:spPr>
          <a:xfrm>
            <a:off x="6945647" y="4233369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6" name="Freeform 3036"/>
          <p:cNvSpPr/>
          <p:nvPr/>
        </p:nvSpPr>
        <p:spPr>
          <a:xfrm>
            <a:off x="6300794" y="4403062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7" name="Freeform 3037"/>
          <p:cNvSpPr/>
          <p:nvPr/>
        </p:nvSpPr>
        <p:spPr>
          <a:xfrm>
            <a:off x="6300794" y="4403062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8" name="Freeform 3038"/>
          <p:cNvSpPr/>
          <p:nvPr/>
        </p:nvSpPr>
        <p:spPr>
          <a:xfrm>
            <a:off x="6300794" y="4403062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9" name="Freeform 3039"/>
          <p:cNvSpPr/>
          <p:nvPr/>
        </p:nvSpPr>
        <p:spPr>
          <a:xfrm>
            <a:off x="6800734" y="4403062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0" name="Freeform 3040"/>
          <p:cNvSpPr/>
          <p:nvPr/>
        </p:nvSpPr>
        <p:spPr>
          <a:xfrm>
            <a:off x="6800734" y="4403062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1" name="Freeform 3041"/>
          <p:cNvSpPr/>
          <p:nvPr/>
        </p:nvSpPr>
        <p:spPr>
          <a:xfrm>
            <a:off x="6800734" y="4403062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2" name="Freeform 3042"/>
          <p:cNvSpPr/>
          <p:nvPr/>
        </p:nvSpPr>
        <p:spPr>
          <a:xfrm>
            <a:off x="6300794" y="4493326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3" name="Freeform 3043"/>
          <p:cNvSpPr/>
          <p:nvPr/>
        </p:nvSpPr>
        <p:spPr>
          <a:xfrm>
            <a:off x="6300794" y="4493326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4" name="Freeform 3044"/>
          <p:cNvSpPr/>
          <p:nvPr/>
        </p:nvSpPr>
        <p:spPr>
          <a:xfrm>
            <a:off x="6300794" y="4493326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5" name="Freeform 3045"/>
          <p:cNvSpPr/>
          <p:nvPr/>
        </p:nvSpPr>
        <p:spPr>
          <a:xfrm>
            <a:off x="6394988" y="4233369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6" name="Freeform 3046"/>
          <p:cNvSpPr/>
          <p:nvPr/>
        </p:nvSpPr>
        <p:spPr>
          <a:xfrm>
            <a:off x="6394988" y="4233369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7" name="Freeform 3047"/>
          <p:cNvSpPr/>
          <p:nvPr/>
        </p:nvSpPr>
        <p:spPr>
          <a:xfrm>
            <a:off x="6394988" y="4233369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8" name="Freeform 3048"/>
          <p:cNvSpPr/>
          <p:nvPr/>
        </p:nvSpPr>
        <p:spPr>
          <a:xfrm>
            <a:off x="6391365" y="3865094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9" name="Freeform 3049"/>
          <p:cNvSpPr/>
          <p:nvPr/>
        </p:nvSpPr>
        <p:spPr>
          <a:xfrm>
            <a:off x="6391365" y="3865094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0" name="Freeform 3050"/>
          <p:cNvSpPr/>
          <p:nvPr/>
        </p:nvSpPr>
        <p:spPr>
          <a:xfrm>
            <a:off x="6391365" y="3865094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1" name="Freeform 3051"/>
          <p:cNvSpPr/>
          <p:nvPr/>
        </p:nvSpPr>
        <p:spPr>
          <a:xfrm>
            <a:off x="6391365" y="3912035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2" name="Freeform 3052"/>
          <p:cNvSpPr/>
          <p:nvPr/>
        </p:nvSpPr>
        <p:spPr>
          <a:xfrm>
            <a:off x="6391365" y="3912035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3" name="Freeform 3053"/>
          <p:cNvSpPr/>
          <p:nvPr/>
        </p:nvSpPr>
        <p:spPr>
          <a:xfrm>
            <a:off x="6431216" y="3958971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4" name="Freeform 3054"/>
          <p:cNvSpPr/>
          <p:nvPr/>
        </p:nvSpPr>
        <p:spPr>
          <a:xfrm>
            <a:off x="6431216" y="3958971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5" name="Freeform 3055"/>
          <p:cNvSpPr/>
          <p:nvPr/>
        </p:nvSpPr>
        <p:spPr>
          <a:xfrm>
            <a:off x="6851453" y="3865094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6" name="Freeform 3056"/>
          <p:cNvSpPr/>
          <p:nvPr/>
        </p:nvSpPr>
        <p:spPr>
          <a:xfrm>
            <a:off x="6851453" y="3865094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7" name="Freeform 3057"/>
          <p:cNvSpPr/>
          <p:nvPr/>
        </p:nvSpPr>
        <p:spPr>
          <a:xfrm>
            <a:off x="6851453" y="3865094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8" name="Freeform 3058"/>
          <p:cNvSpPr/>
          <p:nvPr/>
        </p:nvSpPr>
        <p:spPr>
          <a:xfrm>
            <a:off x="759895" y="5084107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9" name="Freeform 3059"/>
          <p:cNvSpPr/>
          <p:nvPr/>
        </p:nvSpPr>
        <p:spPr>
          <a:xfrm>
            <a:off x="759895" y="5084107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0" name="Freeform 3060"/>
          <p:cNvSpPr/>
          <p:nvPr/>
        </p:nvSpPr>
        <p:spPr>
          <a:xfrm>
            <a:off x="759895" y="5084107"/>
            <a:ext cx="648485" cy="119146"/>
          </a:xfrm>
          <a:custGeom>
            <a:avLst/>
            <a:gdLst/>
            <a:ahLst/>
            <a:cxnLst/>
            <a:rect l="0" t="0" r="0" b="0"/>
            <a:pathLst>
              <a:path w="2273300" h="419100">
                <a:moveTo>
                  <a:pt x="0" y="419100"/>
                </a:moveTo>
                <a:lnTo>
                  <a:pt x="2273300" y="419100"/>
                </a:lnTo>
                <a:lnTo>
                  <a:pt x="22733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1" name="Freeform 3061"/>
          <p:cNvSpPr/>
          <p:nvPr/>
        </p:nvSpPr>
        <p:spPr>
          <a:xfrm>
            <a:off x="759895" y="5019118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2" name="Freeform 3062"/>
          <p:cNvSpPr/>
          <p:nvPr/>
        </p:nvSpPr>
        <p:spPr>
          <a:xfrm>
            <a:off x="759895" y="5019118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3" name="Freeform 3063"/>
          <p:cNvSpPr/>
          <p:nvPr/>
        </p:nvSpPr>
        <p:spPr>
          <a:xfrm>
            <a:off x="759895" y="5019118"/>
            <a:ext cx="717309" cy="64988"/>
          </a:xfrm>
          <a:custGeom>
            <a:avLst/>
            <a:gdLst/>
            <a:ahLst/>
            <a:cxnLst/>
            <a:rect l="0" t="0" r="0" b="0"/>
            <a:pathLst>
              <a:path w="2514564" h="228600">
                <a:moveTo>
                  <a:pt x="0" y="228600"/>
                </a:moveTo>
                <a:lnTo>
                  <a:pt x="241302" y="0"/>
                </a:lnTo>
                <a:lnTo>
                  <a:pt x="2514564" y="0"/>
                </a:lnTo>
                <a:lnTo>
                  <a:pt x="2273264" y="228600"/>
                </a:lnTo>
                <a:close/>
                <a:moveTo>
                  <a:pt x="76423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4" name="Picture 306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361" y="5132849"/>
            <a:ext cx="155781" cy="10831"/>
          </a:xfrm>
          <a:prstGeom prst="rect">
            <a:avLst/>
          </a:prstGeom>
          <a:noFill/>
        </p:spPr>
      </p:pic>
      <p:sp>
        <p:nvSpPr>
          <p:cNvPr id="3065" name="Freeform 3065"/>
          <p:cNvSpPr/>
          <p:nvPr/>
        </p:nvSpPr>
        <p:spPr>
          <a:xfrm>
            <a:off x="1408370" y="5019118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6" name="Freeform 3066"/>
          <p:cNvSpPr/>
          <p:nvPr/>
        </p:nvSpPr>
        <p:spPr>
          <a:xfrm>
            <a:off x="1408370" y="5019118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7" name="Freeform 3067"/>
          <p:cNvSpPr/>
          <p:nvPr/>
        </p:nvSpPr>
        <p:spPr>
          <a:xfrm>
            <a:off x="1408370" y="5019118"/>
            <a:ext cx="68833" cy="184135"/>
          </a:xfrm>
          <a:custGeom>
            <a:avLst/>
            <a:gdLst/>
            <a:ahLst/>
            <a:cxnLst/>
            <a:rect l="0" t="0" r="0" b="0"/>
            <a:pathLst>
              <a:path w="241300" h="647700">
                <a:moveTo>
                  <a:pt x="0" y="647700"/>
                </a:moveTo>
                <a:lnTo>
                  <a:pt x="241300" y="406400"/>
                </a:lnTo>
                <a:lnTo>
                  <a:pt x="241300" y="0"/>
                </a:lnTo>
                <a:lnTo>
                  <a:pt x="0" y="228600"/>
                </a:lnTo>
                <a:close/>
                <a:moveTo>
                  <a:pt x="-1928127" y="10079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8" name="Freeform 3068"/>
          <p:cNvSpPr/>
          <p:nvPr/>
        </p:nvSpPr>
        <p:spPr>
          <a:xfrm>
            <a:off x="763518" y="5188811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9" name="Freeform 3069"/>
          <p:cNvSpPr/>
          <p:nvPr/>
        </p:nvSpPr>
        <p:spPr>
          <a:xfrm>
            <a:off x="763518" y="5188811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0" name="Freeform 3070"/>
          <p:cNvSpPr/>
          <p:nvPr/>
        </p:nvSpPr>
        <p:spPr>
          <a:xfrm>
            <a:off x="763518" y="5188811"/>
            <a:ext cx="572396" cy="90263"/>
          </a:xfrm>
          <a:custGeom>
            <a:avLst/>
            <a:gdLst/>
            <a:ahLst/>
            <a:cxnLst/>
            <a:rect l="0" t="0" r="0" b="0"/>
            <a:pathLst>
              <a:path w="2006564" h="317504">
                <a:moveTo>
                  <a:pt x="0" y="317504"/>
                </a:moveTo>
                <a:lnTo>
                  <a:pt x="254002" y="0"/>
                </a:lnTo>
                <a:lnTo>
                  <a:pt x="2006564" y="0"/>
                </a:lnTo>
                <a:lnTo>
                  <a:pt x="1752564" y="317504"/>
                </a:lnTo>
                <a:close/>
                <a:moveTo>
                  <a:pt x="65733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1" name="Freeform 3071"/>
          <p:cNvSpPr/>
          <p:nvPr/>
        </p:nvSpPr>
        <p:spPr>
          <a:xfrm>
            <a:off x="1263457" y="5188811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2" name="Freeform 3072"/>
          <p:cNvSpPr/>
          <p:nvPr/>
        </p:nvSpPr>
        <p:spPr>
          <a:xfrm>
            <a:off x="1263457" y="5188811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3" name="Freeform 3073"/>
          <p:cNvSpPr/>
          <p:nvPr/>
        </p:nvSpPr>
        <p:spPr>
          <a:xfrm>
            <a:off x="1263457" y="5188811"/>
            <a:ext cx="72456" cy="108316"/>
          </a:xfrm>
          <a:custGeom>
            <a:avLst/>
            <a:gdLst/>
            <a:ahLst/>
            <a:cxnLst/>
            <a:rect l="0" t="0" r="0" b="0"/>
            <a:pathLst>
              <a:path w="254000" h="381004">
                <a:moveTo>
                  <a:pt x="0" y="381004"/>
                </a:moveTo>
                <a:lnTo>
                  <a:pt x="254000" y="114300"/>
                </a:lnTo>
                <a:lnTo>
                  <a:pt x="254000" y="0"/>
                </a:lnTo>
                <a:lnTo>
                  <a:pt x="0" y="317504"/>
                </a:lnTo>
                <a:close/>
                <a:moveTo>
                  <a:pt x="-1750331" y="411086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4" name="Freeform 3074"/>
          <p:cNvSpPr/>
          <p:nvPr/>
        </p:nvSpPr>
        <p:spPr>
          <a:xfrm>
            <a:off x="763518" y="5279075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Freeform 3075"/>
          <p:cNvSpPr/>
          <p:nvPr/>
        </p:nvSpPr>
        <p:spPr>
          <a:xfrm>
            <a:off x="763518" y="5279075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6" name="Freeform 3076"/>
          <p:cNvSpPr/>
          <p:nvPr/>
        </p:nvSpPr>
        <p:spPr>
          <a:xfrm>
            <a:off x="763518" y="5279075"/>
            <a:ext cx="499950" cy="18052"/>
          </a:xfrm>
          <a:custGeom>
            <a:avLst/>
            <a:gdLst/>
            <a:ahLst/>
            <a:cxnLst/>
            <a:rect l="0" t="0" r="0" b="0"/>
            <a:pathLst>
              <a:path w="1752600" h="63500">
                <a:moveTo>
                  <a:pt x="0" y="63500"/>
                </a:moveTo>
                <a:lnTo>
                  <a:pt x="1752600" y="63500"/>
                </a:lnTo>
                <a:lnTo>
                  <a:pt x="17526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7" name="Freeform 3077"/>
          <p:cNvSpPr/>
          <p:nvPr/>
        </p:nvSpPr>
        <p:spPr>
          <a:xfrm>
            <a:off x="857712" y="5019118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8" name="Freeform 3078"/>
          <p:cNvSpPr/>
          <p:nvPr/>
        </p:nvSpPr>
        <p:spPr>
          <a:xfrm>
            <a:off x="857712" y="5019118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solidFill>
            <a:srgbClr val="000000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9" name="Freeform 3079"/>
          <p:cNvSpPr/>
          <p:nvPr/>
        </p:nvSpPr>
        <p:spPr>
          <a:xfrm>
            <a:off x="857712" y="5019118"/>
            <a:ext cx="514430" cy="50546"/>
          </a:xfrm>
          <a:custGeom>
            <a:avLst/>
            <a:gdLst/>
            <a:ahLst/>
            <a:cxnLst/>
            <a:rect l="0" t="0" r="0" b="0"/>
            <a:pathLst>
              <a:path w="1803362" h="177800">
                <a:moveTo>
                  <a:pt x="0" y="177800"/>
                </a:moveTo>
                <a:lnTo>
                  <a:pt x="190500" y="0"/>
                </a:lnTo>
                <a:lnTo>
                  <a:pt x="1803362" y="0"/>
                </a:lnTo>
                <a:lnTo>
                  <a:pt x="1625562" y="177800"/>
                </a:lnTo>
                <a:close/>
                <a:moveTo>
                  <a:pt x="472135" y="1007986"/>
                </a:moveTo>
              </a:path>
            </a:pathLst>
          </a:custGeom>
          <a:noFill/>
          <a:ln w="3610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0" name="Freeform 3080"/>
          <p:cNvSpPr/>
          <p:nvPr/>
        </p:nvSpPr>
        <p:spPr>
          <a:xfrm>
            <a:off x="854089" y="4650844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Freeform 3081"/>
          <p:cNvSpPr/>
          <p:nvPr/>
        </p:nvSpPr>
        <p:spPr>
          <a:xfrm>
            <a:off x="854089" y="4650844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solidFill>
            <a:srgbClr val="C9C9B6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2" name="Freeform 3082"/>
          <p:cNvSpPr/>
          <p:nvPr/>
        </p:nvSpPr>
        <p:spPr>
          <a:xfrm>
            <a:off x="854089" y="4650844"/>
            <a:ext cx="510807" cy="46936"/>
          </a:xfrm>
          <a:custGeom>
            <a:avLst/>
            <a:gdLst/>
            <a:ahLst/>
            <a:cxnLst/>
            <a:rect l="0" t="0" r="0" b="0"/>
            <a:pathLst>
              <a:path w="1790662" h="165100">
                <a:moveTo>
                  <a:pt x="0" y="165100"/>
                </a:moveTo>
                <a:lnTo>
                  <a:pt x="177800" y="0"/>
                </a:lnTo>
                <a:lnTo>
                  <a:pt x="1790662" y="0"/>
                </a:lnTo>
                <a:lnTo>
                  <a:pt x="1612862" y="165100"/>
                </a:lnTo>
                <a:close/>
                <a:moveTo>
                  <a:pt x="179294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3" name="Freeform 3083"/>
          <p:cNvSpPr/>
          <p:nvPr/>
        </p:nvSpPr>
        <p:spPr>
          <a:xfrm>
            <a:off x="854089" y="4697784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7B79D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4" name="Freeform 3084"/>
          <p:cNvSpPr/>
          <p:nvPr/>
        </p:nvSpPr>
        <p:spPr>
          <a:xfrm>
            <a:off x="854089" y="4697784"/>
            <a:ext cx="460098" cy="361049"/>
          </a:xfrm>
          <a:custGeom>
            <a:avLst/>
            <a:gdLst/>
            <a:ahLst/>
            <a:cxnLst/>
            <a:rect l="0" t="0" r="0" b="0"/>
            <a:pathLst>
              <a:path w="1612900" h="1270000">
                <a:moveTo>
                  <a:pt x="0" y="1270000"/>
                </a:moveTo>
                <a:lnTo>
                  <a:pt x="1612900" y="1270000"/>
                </a:lnTo>
                <a:lnTo>
                  <a:pt x="16129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5" name="Freeform 3085"/>
          <p:cNvSpPr/>
          <p:nvPr/>
        </p:nvSpPr>
        <p:spPr>
          <a:xfrm>
            <a:off x="893940" y="4744720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6" name="Freeform 3086"/>
          <p:cNvSpPr/>
          <p:nvPr/>
        </p:nvSpPr>
        <p:spPr>
          <a:xfrm>
            <a:off x="893940" y="4744720"/>
            <a:ext cx="380396" cy="278008"/>
          </a:xfrm>
          <a:custGeom>
            <a:avLst/>
            <a:gdLst/>
            <a:ahLst/>
            <a:cxnLst/>
            <a:rect l="0" t="0" r="0" b="0"/>
            <a:pathLst>
              <a:path w="1333500" h="977900">
                <a:moveTo>
                  <a:pt x="0" y="977900"/>
                </a:moveTo>
                <a:lnTo>
                  <a:pt x="1333500" y="977900"/>
                </a:lnTo>
                <a:lnTo>
                  <a:pt x="13335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7" name="Freeform 3087"/>
          <p:cNvSpPr/>
          <p:nvPr/>
        </p:nvSpPr>
        <p:spPr>
          <a:xfrm>
            <a:off x="1314177" y="4650844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8" name="Freeform 3088"/>
          <p:cNvSpPr/>
          <p:nvPr/>
        </p:nvSpPr>
        <p:spPr>
          <a:xfrm>
            <a:off x="1314177" y="4650844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solidFill>
            <a:srgbClr val="7A7A5A">
              <a:alpha val="100000"/>
            </a:srgbClr>
          </a:solidFill>
          <a:ln w="36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9" name="Freeform 3089"/>
          <p:cNvSpPr/>
          <p:nvPr/>
        </p:nvSpPr>
        <p:spPr>
          <a:xfrm>
            <a:off x="1314177" y="4650844"/>
            <a:ext cx="50719" cy="407989"/>
          </a:xfrm>
          <a:custGeom>
            <a:avLst/>
            <a:gdLst/>
            <a:ahLst/>
            <a:cxnLst/>
            <a:rect l="0" t="0" r="0" b="0"/>
            <a:pathLst>
              <a:path w="177800" h="1435112">
                <a:moveTo>
                  <a:pt x="0" y="1435112"/>
                </a:moveTo>
                <a:lnTo>
                  <a:pt x="177800" y="1257312"/>
                </a:lnTo>
                <a:lnTo>
                  <a:pt x="177800" y="0"/>
                </a:lnTo>
                <a:lnTo>
                  <a:pt x="0" y="165100"/>
                </a:lnTo>
                <a:close/>
                <a:moveTo>
                  <a:pt x="-1089927" y="2303398"/>
                </a:moveTo>
              </a:path>
            </a:pathLst>
          </a:custGeom>
          <a:noFill/>
          <a:ln w="3610" cap="rnd" cmpd="sng">
            <a:solidFill>
              <a:srgbClr val="494936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0" name="Freeform 3090"/>
          <p:cNvSpPr/>
          <p:nvPr/>
        </p:nvSpPr>
        <p:spPr>
          <a:xfrm>
            <a:off x="1763648" y="4984877"/>
            <a:ext cx="1728217" cy="602615"/>
          </a:xfrm>
          <a:custGeom>
            <a:avLst/>
            <a:gdLst/>
            <a:ahLst/>
            <a:cxnLst/>
            <a:rect l="0" t="0" r="0" b="0"/>
            <a:pathLst>
              <a:path w="1728217" h="602615">
                <a:moveTo>
                  <a:pt x="0" y="150622"/>
                </a:moveTo>
                <a:lnTo>
                  <a:pt x="1426972" y="150622"/>
                </a:lnTo>
                <a:lnTo>
                  <a:pt x="1426972" y="0"/>
                </a:lnTo>
                <a:lnTo>
                  <a:pt x="1728217" y="301245"/>
                </a:lnTo>
                <a:lnTo>
                  <a:pt x="1426972" y="602615"/>
                </a:lnTo>
                <a:lnTo>
                  <a:pt x="1426972" y="451993"/>
                </a:lnTo>
                <a:lnTo>
                  <a:pt x="0" y="451993"/>
                </a:lnTo>
                <a:close/>
                <a:moveTo>
                  <a:pt x="-41147" y="187312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1" name="Freeform 3091"/>
          <p:cNvSpPr/>
          <p:nvPr/>
        </p:nvSpPr>
        <p:spPr>
          <a:xfrm>
            <a:off x="1763648" y="4984877"/>
            <a:ext cx="1728217" cy="602615"/>
          </a:xfrm>
          <a:custGeom>
            <a:avLst/>
            <a:gdLst/>
            <a:ahLst/>
            <a:cxnLst/>
            <a:rect l="0" t="0" r="0" b="0"/>
            <a:pathLst>
              <a:path w="1728217" h="602615">
                <a:moveTo>
                  <a:pt x="0" y="150622"/>
                </a:moveTo>
                <a:lnTo>
                  <a:pt x="1426972" y="150622"/>
                </a:lnTo>
                <a:lnTo>
                  <a:pt x="1426972" y="0"/>
                </a:lnTo>
                <a:lnTo>
                  <a:pt x="1728217" y="301245"/>
                </a:lnTo>
                <a:lnTo>
                  <a:pt x="1426972" y="602615"/>
                </a:lnTo>
                <a:lnTo>
                  <a:pt x="1426972" y="451993"/>
                </a:lnTo>
                <a:lnTo>
                  <a:pt x="0" y="451993"/>
                </a:lnTo>
                <a:close/>
                <a:moveTo>
                  <a:pt x="-41147" y="1873123"/>
                </a:moveTo>
              </a:path>
            </a:pathLst>
          </a:custGeom>
          <a:noFill/>
          <a:ln w="19050" cap="flat" cmpd="sng">
            <a:solidFill>
              <a:srgbClr val="8E736A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2" name="Freeform 3092"/>
          <p:cNvSpPr/>
          <p:nvPr/>
        </p:nvSpPr>
        <p:spPr>
          <a:xfrm>
            <a:off x="4394708" y="5504308"/>
            <a:ext cx="1790953" cy="580656"/>
          </a:xfrm>
          <a:custGeom>
            <a:avLst/>
            <a:gdLst/>
            <a:ahLst/>
            <a:cxnLst/>
            <a:rect l="0" t="0" r="0" b="0"/>
            <a:pathLst>
              <a:path w="1790953" h="580656">
                <a:moveTo>
                  <a:pt x="0" y="290309"/>
                </a:moveTo>
                <a:lnTo>
                  <a:pt x="290321" y="0"/>
                </a:lnTo>
                <a:lnTo>
                  <a:pt x="290321" y="145148"/>
                </a:lnTo>
                <a:lnTo>
                  <a:pt x="1790953" y="145148"/>
                </a:lnTo>
                <a:lnTo>
                  <a:pt x="1790953" y="435482"/>
                </a:lnTo>
                <a:lnTo>
                  <a:pt x="290321" y="435482"/>
                </a:lnTo>
                <a:lnTo>
                  <a:pt x="290321" y="580656"/>
                </a:lnTo>
                <a:close/>
                <a:moveTo>
                  <a:pt x="-3331325" y="1353692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3" name="Freeform 3093"/>
          <p:cNvSpPr/>
          <p:nvPr/>
        </p:nvSpPr>
        <p:spPr>
          <a:xfrm>
            <a:off x="4394708" y="5504308"/>
            <a:ext cx="1790953" cy="580656"/>
          </a:xfrm>
          <a:custGeom>
            <a:avLst/>
            <a:gdLst/>
            <a:ahLst/>
            <a:cxnLst/>
            <a:rect l="0" t="0" r="0" b="0"/>
            <a:pathLst>
              <a:path w="1790953" h="580656">
                <a:moveTo>
                  <a:pt x="0" y="290309"/>
                </a:moveTo>
                <a:lnTo>
                  <a:pt x="290321" y="0"/>
                </a:lnTo>
                <a:lnTo>
                  <a:pt x="290321" y="145148"/>
                </a:lnTo>
                <a:lnTo>
                  <a:pt x="1790953" y="145148"/>
                </a:lnTo>
                <a:lnTo>
                  <a:pt x="1790953" y="435482"/>
                </a:lnTo>
                <a:lnTo>
                  <a:pt x="290321" y="435482"/>
                </a:lnTo>
                <a:lnTo>
                  <a:pt x="290321" y="580656"/>
                </a:lnTo>
                <a:close/>
                <a:moveTo>
                  <a:pt x="-3331325" y="1353692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4" name="Rectangle 3094"/>
          <p:cNvSpPr/>
          <p:nvPr/>
        </p:nvSpPr>
        <p:spPr>
          <a:xfrm>
            <a:off x="548640" y="685673"/>
            <a:ext cx="7942898" cy="2425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Determinarea adresei de nivel 2</a:t>
            </a:r>
          </a:p>
          <a:p>
            <a:pPr marL="0">
              <a:lnSpc>
                <a:spcPts val="4203"/>
              </a:lnSpc>
            </a:pPr>
            <a:r>
              <a:rPr lang="en-US" sz="1823" b="0" i="0" spc="1193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400" b="0" i="0" spc="0" baseline="0" dirty="0">
                <a:solidFill>
                  <a:srgbClr val="000000"/>
                </a:solidFill>
                <a:latin typeface="Calibri"/>
              </a:rPr>
              <a:t>Operare similară cu ARP</a:t>
            </a:r>
          </a:p>
          <a:p>
            <a:pPr marL="0">
              <a:lnSpc>
                <a:spcPts val="3483"/>
              </a:lnSpc>
            </a:pPr>
            <a:r>
              <a:rPr lang="en-US" sz="1823" b="0" i="0" spc="1193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402" b="0" i="0" spc="0" baseline="0" dirty="0">
                <a:solidFill>
                  <a:srgbClr val="000000"/>
                </a:solidFill>
                <a:latin typeface="Calibri"/>
              </a:rPr>
              <a:t>Folosește NS și NA pentru a descoperi adresa de nivel 2:</a:t>
            </a:r>
          </a:p>
          <a:p>
            <a:pPr marL="274320">
              <a:lnSpc>
                <a:spcPts val="2912"/>
              </a:lnSpc>
            </a:pPr>
            <a:r>
              <a:rPr lang="en-US" sz="1523" b="0" i="0" spc="1354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004" b="0" i="0" spc="0" baseline="0" dirty="0">
                <a:solidFill>
                  <a:srgbClr val="464653"/>
                </a:solidFill>
                <a:latin typeface="Calibri"/>
              </a:rPr>
              <a:t>Neighbo</a:t>
            </a:r>
            <a:r>
              <a:rPr lang="en-US" sz="2004" b="0" i="0" spc="418" baseline="0" dirty="0">
                <a:solidFill>
                  <a:srgbClr val="464653"/>
                </a:solidFill>
                <a:latin typeface="Calibri"/>
              </a:rPr>
              <a:t>r</a:t>
            </a:r>
            <a:r>
              <a:rPr lang="en-US" sz="2004" b="0" i="0" spc="0" baseline="0" dirty="0">
                <a:solidFill>
                  <a:srgbClr val="464653"/>
                </a:solidFill>
                <a:latin typeface="Calibri"/>
              </a:rPr>
              <a:t>Solicitatio</a:t>
            </a:r>
            <a:r>
              <a:rPr lang="en-US" sz="2004" b="0" i="0" spc="470" baseline="0" dirty="0">
                <a:solidFill>
                  <a:srgbClr val="464653"/>
                </a:solidFill>
                <a:latin typeface="Calibri"/>
              </a:rPr>
              <a:t>n</a:t>
            </a:r>
            <a:r>
              <a:rPr lang="en-US" sz="2004" b="0" i="0" spc="454" baseline="0" dirty="0">
                <a:solidFill>
                  <a:srgbClr val="464653"/>
                </a:solidFill>
                <a:latin typeface="Calibri"/>
              </a:rPr>
              <a:t>–</a:t>
            </a:r>
            <a:r>
              <a:rPr lang="en-US" sz="2004" b="0" i="0" spc="0" baseline="0" dirty="0">
                <a:solidFill>
                  <a:srgbClr val="464653"/>
                </a:solidFill>
                <a:latin typeface="Calibri"/>
              </a:rPr>
              <a:t>pachet multicast(către o adresă specială numită </a:t>
            </a:r>
          </a:p>
          <a:p>
            <a:pPr marL="548944">
              <a:lnSpc>
                <a:spcPts val="2400"/>
              </a:lnSpc>
            </a:pPr>
            <a:r>
              <a:rPr lang="en-US" sz="2004" b="0" i="0" spc="0" baseline="0" dirty="0">
                <a:solidFill>
                  <a:srgbClr val="3E5D78"/>
                </a:solidFill>
                <a:latin typeface="Calibri"/>
              </a:rPr>
              <a:t>solicite</a:t>
            </a:r>
            <a:r>
              <a:rPr lang="en-US" sz="2004" b="0" i="0" spc="456" baseline="0" dirty="0">
                <a:solidFill>
                  <a:srgbClr val="3E5D78"/>
                </a:solidFill>
                <a:latin typeface="Calibri"/>
              </a:rPr>
              <a:t>d</a:t>
            </a:r>
            <a:r>
              <a:rPr lang="en-US" sz="2004" b="0" i="0" spc="0" baseline="0" dirty="0">
                <a:solidFill>
                  <a:srgbClr val="3E5D78"/>
                </a:solidFill>
                <a:latin typeface="Calibri"/>
              </a:rPr>
              <a:t>node-multicast</a:t>
            </a:r>
            <a:r>
              <a:rPr lang="en-US" sz="2004" b="0" i="0" spc="0" baseline="0" dirty="0">
                <a:solidFill>
                  <a:srgbClr val="464653"/>
                </a:solidFill>
                <a:latin typeface="Calibri"/>
              </a:rPr>
              <a:t>) care conține cererea adresei de nivel 2</a:t>
            </a:r>
          </a:p>
          <a:p>
            <a:pPr marL="274320">
              <a:lnSpc>
                <a:spcPts val="2891"/>
              </a:lnSpc>
            </a:pPr>
            <a:r>
              <a:rPr lang="en-US" sz="1523" b="0" i="0" spc="1354" baseline="0" dirty="0">
                <a:solidFill>
                  <a:srgbClr val="9FB8CD"/>
                </a:solidFill>
                <a:latin typeface="Wingdings 3"/>
              </a:rPr>
              <a:t></a:t>
            </a:r>
            <a:r>
              <a:rPr lang="en-US" sz="2004" b="0" i="0" spc="0" baseline="0" dirty="0">
                <a:solidFill>
                  <a:srgbClr val="464653"/>
                </a:solidFill>
                <a:latin typeface="Calibri"/>
              </a:rPr>
              <a:t>Neighbo</a:t>
            </a:r>
            <a:r>
              <a:rPr lang="en-US" sz="2004" b="0" i="0" spc="418" baseline="0" dirty="0">
                <a:solidFill>
                  <a:srgbClr val="464653"/>
                </a:solidFill>
                <a:latin typeface="Calibri"/>
              </a:rPr>
              <a:t>r</a:t>
            </a:r>
            <a:r>
              <a:rPr lang="en-US" sz="2004" b="0" i="0" spc="0" baseline="0" dirty="0">
                <a:solidFill>
                  <a:srgbClr val="464653"/>
                </a:solidFill>
                <a:latin typeface="Calibri"/>
              </a:rPr>
              <a:t>Advertisemen</a:t>
            </a:r>
            <a:r>
              <a:rPr lang="en-US" sz="2004" b="0" i="0" spc="485" baseline="0" dirty="0">
                <a:solidFill>
                  <a:srgbClr val="464653"/>
                </a:solidFill>
                <a:latin typeface="Calibri"/>
              </a:rPr>
              <a:t>t</a:t>
            </a:r>
            <a:r>
              <a:rPr lang="en-US" sz="2004" b="0" i="0" spc="454" baseline="0" dirty="0">
                <a:solidFill>
                  <a:srgbClr val="464653"/>
                </a:solidFill>
                <a:latin typeface="Calibri"/>
              </a:rPr>
              <a:t>–</a:t>
            </a:r>
            <a:r>
              <a:rPr lang="en-US" sz="2004" b="0" i="0" spc="0" baseline="0" dirty="0">
                <a:solidFill>
                  <a:srgbClr val="464653"/>
                </a:solidFill>
                <a:latin typeface="Calibri"/>
              </a:rPr>
              <a:t>răspunsul ce conține adresa</a:t>
            </a:r>
          </a:p>
        </p:txBody>
      </p:sp>
      <p:sp>
        <p:nvSpPr>
          <p:cNvPr id="3095" name="Rectangle 3095"/>
          <p:cNvSpPr/>
          <p:nvPr/>
        </p:nvSpPr>
        <p:spPr>
          <a:xfrm>
            <a:off x="7943977" y="6432881"/>
            <a:ext cx="180317" cy="1783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Calibri"/>
              </a:rPr>
              <a:t>39</a:t>
            </a:r>
          </a:p>
        </p:txBody>
      </p:sp>
      <p:sp>
        <p:nvSpPr>
          <p:cNvPr id="3096" name="Rectangle 3096"/>
          <p:cNvSpPr/>
          <p:nvPr/>
        </p:nvSpPr>
        <p:spPr>
          <a:xfrm>
            <a:off x="3895090" y="4911599"/>
            <a:ext cx="285902" cy="152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Calibri,Bold"/>
              </a:rPr>
              <a:t>SW1</a:t>
            </a:r>
          </a:p>
        </p:txBody>
      </p:sp>
      <p:sp>
        <p:nvSpPr>
          <p:cNvPr id="3097" name="Rectangle 3097"/>
          <p:cNvSpPr/>
          <p:nvPr/>
        </p:nvSpPr>
        <p:spPr>
          <a:xfrm>
            <a:off x="6531864" y="5559705"/>
            <a:ext cx="120929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C</a:t>
            </a:r>
          </a:p>
        </p:txBody>
      </p:sp>
      <p:sp>
        <p:nvSpPr>
          <p:cNvPr id="3098" name="Rectangle 3098"/>
          <p:cNvSpPr/>
          <p:nvPr/>
        </p:nvSpPr>
        <p:spPr>
          <a:xfrm>
            <a:off x="6531864" y="3987800"/>
            <a:ext cx="128244" cy="228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00000"/>
                </a:solidFill>
                <a:latin typeface="Calibri,Bold"/>
              </a:rPr>
              <a:t>B</a:t>
            </a:r>
          </a:p>
        </p:txBody>
      </p:sp>
      <p:sp>
        <p:nvSpPr>
          <p:cNvPr id="3099" name="Rectangle 3099"/>
          <p:cNvSpPr/>
          <p:nvPr/>
        </p:nvSpPr>
        <p:spPr>
          <a:xfrm>
            <a:off x="993647" y="4773702"/>
            <a:ext cx="138716" cy="2289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1" i="0" spc="0" baseline="0" dirty="0">
                <a:solidFill>
                  <a:srgbClr val="000000"/>
                </a:solidFill>
                <a:latin typeface="Calibri,Bold"/>
              </a:rPr>
              <a:t>A</a:t>
            </a:r>
          </a:p>
        </p:txBody>
      </p:sp>
      <p:sp>
        <p:nvSpPr>
          <p:cNvPr id="3100" name="Rectangle 3100"/>
          <p:cNvSpPr/>
          <p:nvPr/>
        </p:nvSpPr>
        <p:spPr>
          <a:xfrm>
            <a:off x="5843904" y="3215514"/>
            <a:ext cx="3158334" cy="5593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solidFill>
                  <a:srgbClr val="3E5D78"/>
                </a:solidFill>
                <a:latin typeface="Calibri,Bold"/>
              </a:rPr>
              <a:t>FE80::2D0:58FF:FEA9:1902</a:t>
            </a:r>
            <a:r>
              <a:rPr lang="en-US" sz="2004" b="1" i="0" spc="0" baseline="0" dirty="0">
                <a:solidFill>
                  <a:srgbClr val="464653"/>
                </a:solidFill>
                <a:latin typeface="Calibri,Bold"/>
              </a:rPr>
              <a:t>/64</a:t>
            </a:r>
          </a:p>
          <a:p>
            <a:pPr marL="0">
              <a:lnSpc>
                <a:spcPts val="2399"/>
              </a:lnSpc>
            </a:pPr>
            <a:r>
              <a:rPr lang="en-US" sz="2004" b="1" i="0" spc="0" baseline="0" dirty="0">
                <a:solidFill>
                  <a:srgbClr val="3E5D78"/>
                </a:solidFill>
                <a:latin typeface="Calibri,Bold"/>
              </a:rPr>
              <a:t>2001:0:0:1::B</a:t>
            </a:r>
            <a:r>
              <a:rPr lang="en-US" sz="2004" b="1" i="0" spc="0" baseline="0" dirty="0">
                <a:solidFill>
                  <a:srgbClr val="464653"/>
                </a:solidFill>
                <a:latin typeface="Calibri,Bold"/>
              </a:rPr>
              <a:t>/64</a:t>
            </a:r>
          </a:p>
        </p:txBody>
      </p:sp>
      <p:sp>
        <p:nvSpPr>
          <p:cNvPr id="3101" name="Rectangle 3101"/>
          <p:cNvSpPr/>
          <p:nvPr/>
        </p:nvSpPr>
        <p:spPr>
          <a:xfrm>
            <a:off x="5843904" y="4799991"/>
            <a:ext cx="3157755" cy="5595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6" b="1" i="0" spc="0" baseline="0" dirty="0">
                <a:solidFill>
                  <a:srgbClr val="3E5D78"/>
                </a:solidFill>
                <a:latin typeface="Calibri,Bold"/>
              </a:rPr>
              <a:t>FE80::2D0:58FF:FEA9:1902</a:t>
            </a:r>
            <a:r>
              <a:rPr lang="en-US" sz="2006" b="1" i="0" spc="0" baseline="0" dirty="0">
                <a:solidFill>
                  <a:srgbClr val="464653"/>
                </a:solidFill>
                <a:latin typeface="Calibri,Bold"/>
              </a:rPr>
              <a:t>/64</a:t>
            </a:r>
          </a:p>
          <a:p>
            <a:pPr marL="0">
              <a:lnSpc>
                <a:spcPts val="2399"/>
              </a:lnSpc>
            </a:pPr>
            <a:r>
              <a:rPr lang="en-US" sz="2004" b="1" i="0" spc="0" baseline="0" dirty="0">
                <a:solidFill>
                  <a:srgbClr val="3E5D78"/>
                </a:solidFill>
                <a:latin typeface="Calibri,Bold"/>
              </a:rPr>
              <a:t>2001:0:0:1::C</a:t>
            </a:r>
            <a:r>
              <a:rPr lang="en-US" sz="2004" b="1" i="0" spc="0" baseline="0" dirty="0">
                <a:solidFill>
                  <a:srgbClr val="464653"/>
                </a:solidFill>
                <a:latin typeface="Calibri,Bold"/>
              </a:rPr>
              <a:t>/64</a:t>
            </a:r>
          </a:p>
        </p:txBody>
      </p:sp>
      <p:sp>
        <p:nvSpPr>
          <p:cNvPr id="3102" name="Rectangle 3102"/>
          <p:cNvSpPr/>
          <p:nvPr/>
        </p:nvSpPr>
        <p:spPr>
          <a:xfrm>
            <a:off x="806500" y="4007740"/>
            <a:ext cx="3158283" cy="5596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solidFill>
                  <a:srgbClr val="3E5D78"/>
                </a:solidFill>
                <a:latin typeface="Calibri,Bold"/>
              </a:rPr>
              <a:t>FE80::2D0:58FF:FEA9:1901</a:t>
            </a:r>
            <a:r>
              <a:rPr lang="en-US" sz="2004" b="1" i="0" spc="0" baseline="0" dirty="0">
                <a:solidFill>
                  <a:srgbClr val="464653"/>
                </a:solidFill>
                <a:latin typeface="Calibri,Bold"/>
              </a:rPr>
              <a:t>/64</a:t>
            </a:r>
          </a:p>
          <a:p>
            <a:pPr marL="0">
              <a:lnSpc>
                <a:spcPts val="2402"/>
              </a:lnSpc>
            </a:pPr>
            <a:r>
              <a:rPr lang="en-US" sz="2006" b="1" i="0" spc="0" baseline="0" dirty="0">
                <a:solidFill>
                  <a:srgbClr val="3E5D78"/>
                </a:solidFill>
                <a:latin typeface="Calibri,Bold"/>
              </a:rPr>
              <a:t>2001:0:0:1::A</a:t>
            </a:r>
            <a:r>
              <a:rPr lang="en-US" sz="2006" b="1" i="0" spc="0" baseline="0" dirty="0">
                <a:solidFill>
                  <a:srgbClr val="464653"/>
                </a:solidFill>
                <a:latin typeface="Calibri,Bold"/>
              </a:rPr>
              <a:t>/64</a:t>
            </a:r>
          </a:p>
        </p:txBody>
      </p:sp>
      <p:sp>
        <p:nvSpPr>
          <p:cNvPr id="3103" name="Rectangle 3103"/>
          <p:cNvSpPr/>
          <p:nvPr/>
        </p:nvSpPr>
        <p:spPr>
          <a:xfrm>
            <a:off x="2342133" y="5203953"/>
            <a:ext cx="422004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1. NS</a:t>
            </a:r>
          </a:p>
        </p:txBody>
      </p:sp>
      <p:sp>
        <p:nvSpPr>
          <p:cNvPr id="3104" name="Rectangle 3104"/>
          <p:cNvSpPr/>
          <p:nvPr/>
        </p:nvSpPr>
        <p:spPr>
          <a:xfrm>
            <a:off x="5139816" y="5712638"/>
            <a:ext cx="446327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2. 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reeform 14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52" name="Freeform 152"/>
          <p:cNvSpPr/>
          <p:nvPr/>
        </p:nvSpPr>
        <p:spPr>
          <a:xfrm>
            <a:off x="2760345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3144392" y="1390790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3528440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3912615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4296664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4680711" y="1390790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5064886" y="1390790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5448934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5832983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6217158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6601206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6985254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7369429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7753477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8137525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8521700" y="139079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2760345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3144392" y="1687081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3528440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3912615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4296664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4680711" y="1687081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>
            <a:off x="5064886" y="1687081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5448934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5832983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6217158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6601206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6985254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7369429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7753477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>
            <a:off x="8137525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>
            <a:off x="8521700" y="168708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2760345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3144392" y="1983372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3528440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3912615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4296664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4680711" y="1983372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5064886" y="1983372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5448934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5832983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6217158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6601206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6985254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7369429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7753477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8137525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8521700" y="1983372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2760345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3144392" y="2279536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3528440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>
            <a:off x="3912615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4296664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4680711" y="2279536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5064886" y="2279536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5448934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5832983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6217158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6601206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6985254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369429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7753477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8137525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8521700" y="2279536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2760345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3144392" y="2575827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3528440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3912615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4296664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4680711" y="2575827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5064886" y="2575827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5448934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5832983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6217158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6601206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6985254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7369429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7753477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8137525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8521700" y="25758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2760345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3144392" y="2872118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3528440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3912615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4296664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>
            <a:off x="4680711" y="2872118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>
            <a:off x="5064886" y="2872118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>
            <a:off x="5448934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>
            <a:off x="5832983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>
            <a:off x="6217158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6601206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6985254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7369429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7753477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8137525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8521700" y="287211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2760345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>
            <a:off x="3144392" y="3168409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>
            <a:off x="3528440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>
            <a:off x="3912615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4296664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4680711" y="3168409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>
            <a:off x="5064886" y="3168409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5448934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5832983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6217158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6601206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6985254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7369429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7753477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8137525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8521700" y="3168409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2760345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3144392" y="3464700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3528440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3912615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4296664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4680711" y="3464700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Freeform 270"/>
          <p:cNvSpPr/>
          <p:nvPr/>
        </p:nvSpPr>
        <p:spPr>
          <a:xfrm>
            <a:off x="5064886" y="3464700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Freeform 271"/>
          <p:cNvSpPr/>
          <p:nvPr/>
        </p:nvSpPr>
        <p:spPr>
          <a:xfrm>
            <a:off x="5448934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>
            <a:off x="5832983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>
            <a:off x="6217158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Freeform 274"/>
          <p:cNvSpPr/>
          <p:nvPr/>
        </p:nvSpPr>
        <p:spPr>
          <a:xfrm>
            <a:off x="6601206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>
            <a:off x="6985254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Freeform 276"/>
          <p:cNvSpPr/>
          <p:nvPr/>
        </p:nvSpPr>
        <p:spPr>
          <a:xfrm>
            <a:off x="7369429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Freeform 277"/>
          <p:cNvSpPr/>
          <p:nvPr/>
        </p:nvSpPr>
        <p:spPr>
          <a:xfrm>
            <a:off x="7753477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Freeform 278"/>
          <p:cNvSpPr/>
          <p:nvPr/>
        </p:nvSpPr>
        <p:spPr>
          <a:xfrm>
            <a:off x="8137525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>
            <a:off x="8521700" y="3464700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Freeform 280"/>
          <p:cNvSpPr/>
          <p:nvPr/>
        </p:nvSpPr>
        <p:spPr>
          <a:xfrm>
            <a:off x="2760345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>
            <a:off x="3144392" y="3760991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>
            <a:off x="3528440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Freeform 283"/>
          <p:cNvSpPr/>
          <p:nvPr/>
        </p:nvSpPr>
        <p:spPr>
          <a:xfrm>
            <a:off x="3912615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>
            <a:off x="4296664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>
            <a:off x="4680711" y="3760991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>
            <a:off x="5064886" y="3760991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>
            <a:off x="5448934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>
            <a:off x="5832983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>
            <a:off x="6217158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>
            <a:off x="6601206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6985254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7369429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7753477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>
            <a:off x="8137525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>
            <a:off x="8521700" y="3760991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2760345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>
            <a:off x="3144392" y="4057282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>
            <a:off x="3528440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>
            <a:off x="3912615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4296664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4680711" y="4057282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5064886" y="4057282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5448934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>
            <a:off x="5832983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>
            <a:off x="6217158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>
            <a:off x="6601206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>
            <a:off x="6985254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7369429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7753477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>
            <a:off x="8137525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8521700" y="4057282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2760345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3144392" y="4353573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3528440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3912615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>
            <a:off x="4296664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>
            <a:off x="4680711" y="4353573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5064886" y="4353573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>
            <a:off x="5448934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5832983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>
            <a:off x="6217158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>
            <a:off x="6601206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>
            <a:off x="6985254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7369429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7753477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8137525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8521700" y="4353573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2760345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3144392" y="4649864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3528440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3912615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>
            <a:off x="4296664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>
            <a:off x="4680711" y="4649864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>
            <a:off x="5064886" y="4649864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5448934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5832983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6217158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6601206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6985254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>
            <a:off x="7369429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>
            <a:off x="7753477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>
            <a:off x="8137525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>
            <a:off x="8521700" y="4649864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>
            <a:off x="2760345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>
            <a:off x="3144392" y="4946028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>
            <a:off x="3528440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3912615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4296664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4680711" y="4946028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5064886" y="4946028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>
            <a:off x="5448934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>
            <a:off x="5832983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>
            <a:off x="6217158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Freeform 354"/>
          <p:cNvSpPr/>
          <p:nvPr/>
        </p:nvSpPr>
        <p:spPr>
          <a:xfrm>
            <a:off x="6601206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>
            <a:off x="6985254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>
            <a:off x="7369429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7753477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8137525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8521700" y="4946028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>
            <a:off x="2760345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Freeform 361"/>
          <p:cNvSpPr/>
          <p:nvPr/>
        </p:nvSpPr>
        <p:spPr>
          <a:xfrm>
            <a:off x="3144392" y="5242319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" name="Freeform 362"/>
          <p:cNvSpPr/>
          <p:nvPr/>
        </p:nvSpPr>
        <p:spPr>
          <a:xfrm>
            <a:off x="3528440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>
            <a:off x="3912615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4296664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4680711" y="5242319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5064886" y="5242319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>
            <a:off x="5448934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>
            <a:off x="5832983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>
            <a:off x="6217158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6601206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6985254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>
            <a:off x="7369429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7753477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8137525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>
            <a:off x="8521700" y="5242319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>
            <a:off x="2760345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>
            <a:off x="3144392" y="5538648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>
            <a:off x="3528440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" name="Freeform 379"/>
          <p:cNvSpPr/>
          <p:nvPr/>
        </p:nvSpPr>
        <p:spPr>
          <a:xfrm>
            <a:off x="3912615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>
            <a:off x="4296664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>
            <a:off x="4680711" y="5538648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>
            <a:off x="5064886" y="5538648"/>
            <a:ext cx="384087" cy="296279"/>
          </a:xfrm>
          <a:custGeom>
            <a:avLst/>
            <a:gdLst/>
            <a:ahLst/>
            <a:cxnLst/>
            <a:rect l="0" t="0" r="0" b="0"/>
            <a:pathLst>
              <a:path w="384087" h="296279">
                <a:moveTo>
                  <a:pt x="0" y="296279"/>
                </a:moveTo>
                <a:lnTo>
                  <a:pt x="384087" y="296279"/>
                </a:lnTo>
                <a:lnTo>
                  <a:pt x="384087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>
            <a:off x="5448934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5832983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6217158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6601206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6985254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>
            <a:off x="7369429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>
            <a:off x="7753477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>
            <a:off x="8137525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Freeform 391"/>
          <p:cNvSpPr/>
          <p:nvPr/>
        </p:nvSpPr>
        <p:spPr>
          <a:xfrm>
            <a:off x="8521700" y="5538648"/>
            <a:ext cx="384086" cy="296279"/>
          </a:xfrm>
          <a:custGeom>
            <a:avLst/>
            <a:gdLst/>
            <a:ahLst/>
            <a:cxnLst/>
            <a:rect l="0" t="0" r="0" b="0"/>
            <a:pathLst>
              <a:path w="384086" h="296279">
                <a:moveTo>
                  <a:pt x="0" y="296279"/>
                </a:moveTo>
                <a:lnTo>
                  <a:pt x="384086" y="296279"/>
                </a:lnTo>
                <a:lnTo>
                  <a:pt x="384086" y="0"/>
                </a:lnTo>
                <a:lnTo>
                  <a:pt x="0" y="0"/>
                </a:lnTo>
                <a:lnTo>
                  <a:pt x="0" y="296279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>
            <a:off x="2760345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>
            <a:off x="3144392" y="5834927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3528440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>
            <a:off x="3912615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>
            <a:off x="4296664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/>
          <p:cNvSpPr/>
          <p:nvPr/>
        </p:nvSpPr>
        <p:spPr>
          <a:xfrm>
            <a:off x="4680711" y="5834927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>
            <a:off x="5064886" y="5834927"/>
            <a:ext cx="384087" cy="296278"/>
          </a:xfrm>
          <a:custGeom>
            <a:avLst/>
            <a:gdLst/>
            <a:ahLst/>
            <a:cxnLst/>
            <a:rect l="0" t="0" r="0" b="0"/>
            <a:pathLst>
              <a:path w="384087" h="296278">
                <a:moveTo>
                  <a:pt x="0" y="296278"/>
                </a:moveTo>
                <a:lnTo>
                  <a:pt x="384087" y="296278"/>
                </a:lnTo>
                <a:lnTo>
                  <a:pt x="384087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>
            <a:off x="5448934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Freeform 400"/>
          <p:cNvSpPr/>
          <p:nvPr/>
        </p:nvSpPr>
        <p:spPr>
          <a:xfrm>
            <a:off x="5832983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" name="Freeform 401"/>
          <p:cNvSpPr/>
          <p:nvPr/>
        </p:nvSpPr>
        <p:spPr>
          <a:xfrm>
            <a:off x="6217158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" name="Freeform 402"/>
          <p:cNvSpPr/>
          <p:nvPr/>
        </p:nvSpPr>
        <p:spPr>
          <a:xfrm>
            <a:off x="6601206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" name="Freeform 403"/>
          <p:cNvSpPr/>
          <p:nvPr/>
        </p:nvSpPr>
        <p:spPr>
          <a:xfrm>
            <a:off x="6985254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" name="Freeform 404"/>
          <p:cNvSpPr/>
          <p:nvPr/>
        </p:nvSpPr>
        <p:spPr>
          <a:xfrm>
            <a:off x="7369429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>
            <a:off x="7753477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" name="Freeform 406"/>
          <p:cNvSpPr/>
          <p:nvPr/>
        </p:nvSpPr>
        <p:spPr>
          <a:xfrm>
            <a:off x="8137525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" name="Freeform 407"/>
          <p:cNvSpPr/>
          <p:nvPr/>
        </p:nvSpPr>
        <p:spPr>
          <a:xfrm>
            <a:off x="8521700" y="5834927"/>
            <a:ext cx="384086" cy="296278"/>
          </a:xfrm>
          <a:custGeom>
            <a:avLst/>
            <a:gdLst/>
            <a:ahLst/>
            <a:cxnLst/>
            <a:rect l="0" t="0" r="0" b="0"/>
            <a:pathLst>
              <a:path w="384086" h="296278">
                <a:moveTo>
                  <a:pt x="0" y="296278"/>
                </a:moveTo>
                <a:lnTo>
                  <a:pt x="384086" y="296278"/>
                </a:lnTo>
                <a:lnTo>
                  <a:pt x="384086" y="0"/>
                </a:lnTo>
                <a:lnTo>
                  <a:pt x="0" y="0"/>
                </a:lnTo>
                <a:lnTo>
                  <a:pt x="0" y="296278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>
            <a:off x="2753995" y="3760978"/>
            <a:ext cx="6158102" cy="0"/>
          </a:xfrm>
          <a:custGeom>
            <a:avLst/>
            <a:gdLst/>
            <a:ahLst/>
            <a:cxnLst/>
            <a:rect l="0" t="0" r="0" b="0"/>
            <a:pathLst>
              <a:path w="6158102">
                <a:moveTo>
                  <a:pt x="0" y="0"/>
                </a:moveTo>
                <a:lnTo>
                  <a:pt x="6158102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>
            <a:off x="2753995" y="4946143"/>
            <a:ext cx="6158102" cy="0"/>
          </a:xfrm>
          <a:custGeom>
            <a:avLst/>
            <a:gdLst/>
            <a:ahLst/>
            <a:cxnLst/>
            <a:rect l="0" t="0" r="0" b="0"/>
            <a:pathLst>
              <a:path w="6158102">
                <a:moveTo>
                  <a:pt x="0" y="0"/>
                </a:moveTo>
                <a:lnTo>
                  <a:pt x="6158102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>
            <a:off x="2753995" y="5538598"/>
            <a:ext cx="6158102" cy="0"/>
          </a:xfrm>
          <a:custGeom>
            <a:avLst/>
            <a:gdLst/>
            <a:ahLst/>
            <a:cxnLst/>
            <a:rect l="0" t="0" r="0" b="0"/>
            <a:pathLst>
              <a:path w="6158102">
                <a:moveTo>
                  <a:pt x="0" y="0"/>
                </a:moveTo>
                <a:lnTo>
                  <a:pt x="6158102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>
            <a:off x="2760345" y="1384428"/>
            <a:ext cx="0" cy="4753127"/>
          </a:xfrm>
          <a:custGeom>
            <a:avLst/>
            <a:gdLst/>
            <a:ahLst/>
            <a:cxnLst/>
            <a:rect l="0" t="0" r="0" b="0"/>
            <a:pathLst>
              <a:path h="4753127">
                <a:moveTo>
                  <a:pt x="0" y="0"/>
                </a:moveTo>
                <a:lnTo>
                  <a:pt x="0" y="4753127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>
            <a:off x="8905747" y="1384428"/>
            <a:ext cx="0" cy="4753127"/>
          </a:xfrm>
          <a:custGeom>
            <a:avLst/>
            <a:gdLst/>
            <a:ahLst/>
            <a:cxnLst/>
            <a:rect l="0" t="0" r="0" b="0"/>
            <a:pathLst>
              <a:path h="4753127">
                <a:moveTo>
                  <a:pt x="0" y="0"/>
                </a:moveTo>
                <a:lnTo>
                  <a:pt x="0" y="4753127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>
            <a:off x="2753995" y="1390778"/>
            <a:ext cx="6158102" cy="0"/>
          </a:xfrm>
          <a:custGeom>
            <a:avLst/>
            <a:gdLst/>
            <a:ahLst/>
            <a:cxnLst/>
            <a:rect l="0" t="0" r="0" b="0"/>
            <a:pathLst>
              <a:path w="6158102">
                <a:moveTo>
                  <a:pt x="0" y="0"/>
                </a:moveTo>
                <a:lnTo>
                  <a:pt x="6158102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>
            <a:off x="2753995" y="6131205"/>
            <a:ext cx="6158102" cy="0"/>
          </a:xfrm>
          <a:custGeom>
            <a:avLst/>
            <a:gdLst/>
            <a:ahLst/>
            <a:cxnLst/>
            <a:rect l="0" t="0" r="0" b="0"/>
            <a:pathLst>
              <a:path w="6158102">
                <a:moveTo>
                  <a:pt x="0" y="0"/>
                </a:moveTo>
                <a:lnTo>
                  <a:pt x="6158102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Rectangle 415"/>
          <p:cNvSpPr/>
          <p:nvPr/>
        </p:nvSpPr>
        <p:spPr>
          <a:xfrm>
            <a:off x="548640" y="685673"/>
            <a:ext cx="4207091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Ce s-a întâmplat cu IPv4?</a:t>
            </a:r>
          </a:p>
        </p:txBody>
      </p:sp>
      <p:sp>
        <p:nvSpPr>
          <p:cNvPr id="416" name="Rectangle 416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417" name="Rectangle 417"/>
          <p:cNvSpPr/>
          <p:nvPr/>
        </p:nvSpPr>
        <p:spPr>
          <a:xfrm>
            <a:off x="7943977" y="6411339"/>
            <a:ext cx="9913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5</a:t>
            </a:r>
          </a:p>
        </p:txBody>
      </p:sp>
      <p:sp>
        <p:nvSpPr>
          <p:cNvPr id="418" name="Rectangle 418"/>
          <p:cNvSpPr/>
          <p:nvPr/>
        </p:nvSpPr>
        <p:spPr>
          <a:xfrm>
            <a:off x="548640" y="1321562"/>
            <a:ext cx="2094890" cy="2499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23" b="0" i="0" spc="1193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400" b="0" i="0" spc="0" baseline="0" dirty="0">
                <a:solidFill>
                  <a:srgbClr val="000000"/>
                </a:solidFill>
                <a:latin typeface="Calibri"/>
              </a:rPr>
              <a:t>IANA oferă </a:t>
            </a:r>
          </a:p>
          <a:p>
            <a:pPr marL="274320">
              <a:lnSpc>
                <a:spcPts val="2883"/>
              </a:lnSpc>
            </a:pPr>
            <a:r>
              <a:rPr lang="en-US" sz="2402" b="0" i="0" spc="0" baseline="0" dirty="0">
                <a:solidFill>
                  <a:srgbClr val="000000"/>
                </a:solidFill>
                <a:latin typeface="Calibri"/>
              </a:rPr>
              <a:t>adrese către </a:t>
            </a:r>
          </a:p>
          <a:p>
            <a:pPr marL="274320">
              <a:lnSpc>
                <a:spcPts val="2879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Calibri"/>
              </a:rPr>
              <a:t>fiecare RIR în </a:t>
            </a:r>
          </a:p>
          <a:p>
            <a:pPr marL="274320">
              <a:lnSpc>
                <a:spcPts val="2879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Calibri"/>
              </a:rPr>
              <a:t>blocuri ce </a:t>
            </a:r>
          </a:p>
          <a:p>
            <a:pPr marL="274320">
              <a:lnSpc>
                <a:spcPts val="2880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Calibri"/>
              </a:rPr>
              <a:t>reprezintă 1/8 </a:t>
            </a:r>
          </a:p>
          <a:p>
            <a:pPr marL="274320">
              <a:lnSpc>
                <a:spcPts val="2881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Calibri"/>
              </a:rPr>
              <a:t>din tot spațiul </a:t>
            </a:r>
          </a:p>
          <a:p>
            <a:pPr marL="274320">
              <a:lnSpc>
                <a:spcPts val="2880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Calibri"/>
              </a:rPr>
              <a:t>IPv4 </a:t>
            </a:r>
          </a:p>
        </p:txBody>
      </p:sp>
      <p:sp>
        <p:nvSpPr>
          <p:cNvPr id="419" name="Rectangle 419"/>
          <p:cNvSpPr/>
          <p:nvPr/>
        </p:nvSpPr>
        <p:spPr>
          <a:xfrm>
            <a:off x="2923285" y="1495934"/>
            <a:ext cx="5849149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048" algn="l"/>
                <a:tab pos="768096" algn="l"/>
                <a:tab pos="1152525" algn="l"/>
                <a:tab pos="1536573" algn="l"/>
                <a:tab pos="1920621" algn="l"/>
                <a:tab pos="2304923" algn="l"/>
                <a:tab pos="2688971" algn="l"/>
                <a:tab pos="3073019" algn="l"/>
                <a:tab pos="3457448" algn="l"/>
                <a:tab pos="3812540" algn="l"/>
                <a:tab pos="4196588" algn="l"/>
                <a:tab pos="4580890" algn="l"/>
                <a:tab pos="4964938" algn="l"/>
                <a:tab pos="5348985" algn="l"/>
                <a:tab pos="5733288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0	1	2	3	4	5	6	7	8	9	10	11	12	13	14	15</a:t>
            </a:r>
          </a:p>
        </p:txBody>
      </p:sp>
      <p:sp>
        <p:nvSpPr>
          <p:cNvPr id="420" name="Rectangle 420"/>
          <p:cNvSpPr/>
          <p:nvPr/>
        </p:nvSpPr>
        <p:spPr>
          <a:xfrm>
            <a:off x="2894329" y="1792097"/>
            <a:ext cx="587810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048" algn="l"/>
                <a:tab pos="768096" algn="l"/>
                <a:tab pos="1152525" algn="l"/>
                <a:tab pos="1536573" algn="l"/>
                <a:tab pos="1920621" algn="l"/>
                <a:tab pos="2304923" algn="l"/>
                <a:tab pos="2688971" algn="l"/>
                <a:tab pos="3073019" algn="l"/>
                <a:tab pos="3457448" algn="l"/>
                <a:tab pos="3841496" algn="l"/>
                <a:tab pos="4225544" algn="l"/>
                <a:tab pos="4609846" algn="l"/>
                <a:tab pos="4993894" algn="l"/>
                <a:tab pos="5377941" algn="l"/>
                <a:tab pos="5762244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16	17	18	19	20	21	22	23	24	25	26	27	28	29	30	31</a:t>
            </a:r>
          </a:p>
        </p:txBody>
      </p:sp>
      <p:sp>
        <p:nvSpPr>
          <p:cNvPr id="421" name="Rectangle 421"/>
          <p:cNvSpPr/>
          <p:nvPr/>
        </p:nvSpPr>
        <p:spPr>
          <a:xfrm>
            <a:off x="2894329" y="2088389"/>
            <a:ext cx="587810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048" algn="l"/>
                <a:tab pos="768096" algn="l"/>
                <a:tab pos="1152525" algn="l"/>
                <a:tab pos="1536573" algn="l"/>
                <a:tab pos="1920621" algn="l"/>
                <a:tab pos="2304923" algn="l"/>
                <a:tab pos="2688971" algn="l"/>
                <a:tab pos="3073019" algn="l"/>
                <a:tab pos="3457448" algn="l"/>
                <a:tab pos="3841496" algn="l"/>
                <a:tab pos="4225544" algn="l"/>
                <a:tab pos="4609846" algn="l"/>
                <a:tab pos="4993894" algn="l"/>
                <a:tab pos="5377941" algn="l"/>
                <a:tab pos="5762244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32	33	34	35	36	37	38	39	40	41	42	43	44	45	46	47</a:t>
            </a:r>
          </a:p>
        </p:txBody>
      </p:sp>
      <p:sp>
        <p:nvSpPr>
          <p:cNvPr id="422" name="Rectangle 422"/>
          <p:cNvSpPr/>
          <p:nvPr/>
        </p:nvSpPr>
        <p:spPr>
          <a:xfrm>
            <a:off x="2894329" y="2384679"/>
            <a:ext cx="587810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048" algn="l"/>
                <a:tab pos="768096" algn="l"/>
                <a:tab pos="1152525" algn="l"/>
                <a:tab pos="1536573" algn="l"/>
                <a:tab pos="1920621" algn="l"/>
                <a:tab pos="2304923" algn="l"/>
                <a:tab pos="2688971" algn="l"/>
                <a:tab pos="3073019" algn="l"/>
                <a:tab pos="3457448" algn="l"/>
                <a:tab pos="3841496" algn="l"/>
                <a:tab pos="4225544" algn="l"/>
                <a:tab pos="4609846" algn="l"/>
                <a:tab pos="4993894" algn="l"/>
                <a:tab pos="5377941" algn="l"/>
                <a:tab pos="5762244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48	49	50	51	52	53	54	55	56	57	58	59	60	61	62	63</a:t>
            </a:r>
          </a:p>
        </p:txBody>
      </p:sp>
      <p:sp>
        <p:nvSpPr>
          <p:cNvPr id="423" name="Rectangle 423"/>
          <p:cNvSpPr/>
          <p:nvPr/>
        </p:nvSpPr>
        <p:spPr>
          <a:xfrm>
            <a:off x="2894329" y="2681224"/>
            <a:ext cx="587810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048" algn="l"/>
                <a:tab pos="768096" algn="l"/>
                <a:tab pos="1152525" algn="l"/>
                <a:tab pos="1536573" algn="l"/>
                <a:tab pos="1920621" algn="l"/>
                <a:tab pos="2304923" algn="l"/>
                <a:tab pos="2688971" algn="l"/>
                <a:tab pos="3073019" algn="l"/>
                <a:tab pos="3457448" algn="l"/>
                <a:tab pos="3841496" algn="l"/>
                <a:tab pos="4225544" algn="l"/>
                <a:tab pos="4609846" algn="l"/>
                <a:tab pos="4993894" algn="l"/>
                <a:tab pos="5377941" algn="l"/>
                <a:tab pos="5762244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64	65	66	67	68	69	70	71	72	73	74	75	76	77	78	79</a:t>
            </a:r>
          </a:p>
        </p:txBody>
      </p:sp>
      <p:sp>
        <p:nvSpPr>
          <p:cNvPr id="424" name="Rectangle 424"/>
          <p:cNvSpPr/>
          <p:nvPr/>
        </p:nvSpPr>
        <p:spPr>
          <a:xfrm>
            <a:off x="2894329" y="2977516"/>
            <a:ext cx="587810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048" algn="l"/>
                <a:tab pos="768096" algn="l"/>
                <a:tab pos="1152525" algn="l"/>
                <a:tab pos="1536573" algn="l"/>
                <a:tab pos="1920621" algn="l"/>
                <a:tab pos="2304923" algn="l"/>
                <a:tab pos="2688971" algn="l"/>
                <a:tab pos="3073019" algn="l"/>
                <a:tab pos="3457448" algn="l"/>
                <a:tab pos="3841496" algn="l"/>
                <a:tab pos="4225544" algn="l"/>
                <a:tab pos="4609846" algn="l"/>
                <a:tab pos="4993894" algn="l"/>
                <a:tab pos="5377941" algn="l"/>
                <a:tab pos="5762244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80	81	82	83	84	85	86	87	88	89	90	91	92	93	94	95</a:t>
            </a:r>
          </a:p>
        </p:txBody>
      </p:sp>
      <p:sp>
        <p:nvSpPr>
          <p:cNvPr id="425" name="Rectangle 425"/>
          <p:cNvSpPr/>
          <p:nvPr/>
        </p:nvSpPr>
        <p:spPr>
          <a:xfrm>
            <a:off x="2894329" y="3273806"/>
            <a:ext cx="590706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048" algn="l"/>
                <a:tab pos="768096" algn="l"/>
                <a:tab pos="1152525" algn="l"/>
                <a:tab pos="1507616" algn="l"/>
                <a:tab pos="1891665" algn="l"/>
                <a:tab pos="2275966" algn="l"/>
                <a:tab pos="2660015" algn="l"/>
                <a:tab pos="3044063" algn="l"/>
                <a:tab pos="3428491" algn="l"/>
                <a:tab pos="3812539" algn="l"/>
                <a:tab pos="4196588" algn="l"/>
                <a:tab pos="4580889" algn="l"/>
                <a:tab pos="4964938" algn="l"/>
                <a:tab pos="5348986" algn="l"/>
                <a:tab pos="5733288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96	97	98	99	100	101	102	103	104	105	106	107	108	109	110	111</a:t>
            </a:r>
          </a:p>
        </p:txBody>
      </p:sp>
      <p:sp>
        <p:nvSpPr>
          <p:cNvPr id="426" name="Rectangle 426"/>
          <p:cNvSpPr/>
          <p:nvPr/>
        </p:nvSpPr>
        <p:spPr>
          <a:xfrm>
            <a:off x="2865120" y="3570352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112	113	114	115	116	117	118	119	120	121	122	123	124	125	126	127</a:t>
            </a:r>
          </a:p>
        </p:txBody>
      </p:sp>
      <p:sp>
        <p:nvSpPr>
          <p:cNvPr id="427" name="Rectangle 427"/>
          <p:cNvSpPr/>
          <p:nvPr/>
        </p:nvSpPr>
        <p:spPr>
          <a:xfrm>
            <a:off x="2865120" y="3866643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128	129	130	131	132	133	134	135	136	137	138	139	140	141	142	143</a:t>
            </a:r>
          </a:p>
        </p:txBody>
      </p:sp>
      <p:sp>
        <p:nvSpPr>
          <p:cNvPr id="428" name="Rectangle 428"/>
          <p:cNvSpPr/>
          <p:nvPr/>
        </p:nvSpPr>
        <p:spPr>
          <a:xfrm>
            <a:off x="2865120" y="4162933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144	145	146	147	148	149	150	151	152	153	154	155	156	157	158	159</a:t>
            </a:r>
          </a:p>
        </p:txBody>
      </p:sp>
      <p:sp>
        <p:nvSpPr>
          <p:cNvPr id="429" name="Rectangle 429"/>
          <p:cNvSpPr/>
          <p:nvPr/>
        </p:nvSpPr>
        <p:spPr>
          <a:xfrm>
            <a:off x="2865120" y="4459098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160	161	162	163	164	165	166	167	168	169	170	171	172	173	174	175</a:t>
            </a:r>
          </a:p>
        </p:txBody>
      </p:sp>
      <p:sp>
        <p:nvSpPr>
          <p:cNvPr id="430" name="Rectangle 430"/>
          <p:cNvSpPr/>
          <p:nvPr/>
        </p:nvSpPr>
        <p:spPr>
          <a:xfrm>
            <a:off x="2865120" y="4755770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176	177	178	179	180	181	182	183	184	185	186	187	188	189	190	191</a:t>
            </a:r>
          </a:p>
        </p:txBody>
      </p:sp>
      <p:sp>
        <p:nvSpPr>
          <p:cNvPr id="431" name="Rectangle 431"/>
          <p:cNvSpPr/>
          <p:nvPr/>
        </p:nvSpPr>
        <p:spPr>
          <a:xfrm>
            <a:off x="2865120" y="5051933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192	193	194	195	196	197	198	199	200	201	202	203	204	205	206	207</a:t>
            </a:r>
          </a:p>
        </p:txBody>
      </p:sp>
      <p:sp>
        <p:nvSpPr>
          <p:cNvPr id="432" name="Rectangle 432"/>
          <p:cNvSpPr/>
          <p:nvPr/>
        </p:nvSpPr>
        <p:spPr>
          <a:xfrm>
            <a:off x="2865120" y="5348225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208	209	210	211	212	213	214	215	216	217	218	219	220	221	222	223</a:t>
            </a:r>
          </a:p>
        </p:txBody>
      </p:sp>
      <p:sp>
        <p:nvSpPr>
          <p:cNvPr id="433" name="Rectangle 433"/>
          <p:cNvSpPr/>
          <p:nvPr/>
        </p:nvSpPr>
        <p:spPr>
          <a:xfrm>
            <a:off x="2865120" y="5644820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224	225	226	227	228	229	230	231	232	233	234	235	236	237	238	239</a:t>
            </a:r>
          </a:p>
        </p:txBody>
      </p:sp>
      <p:sp>
        <p:nvSpPr>
          <p:cNvPr id="434" name="Rectangle 434"/>
          <p:cNvSpPr/>
          <p:nvPr/>
        </p:nvSpPr>
        <p:spPr>
          <a:xfrm>
            <a:off x="2865120" y="5941086"/>
            <a:ext cx="593627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301" algn="l"/>
                <a:tab pos="768350" algn="l"/>
                <a:tab pos="1152778" algn="l"/>
                <a:tab pos="1536826" algn="l"/>
                <a:tab pos="1920875" algn="l"/>
                <a:tab pos="2305176" algn="l"/>
                <a:tab pos="2689225" algn="l"/>
                <a:tab pos="3073272" algn="l"/>
                <a:tab pos="3457701" algn="l"/>
                <a:tab pos="3841749" algn="l"/>
                <a:tab pos="4225798" algn="l"/>
                <a:tab pos="4610099" algn="l"/>
                <a:tab pos="4994148" algn="l"/>
                <a:tab pos="5378196" algn="l"/>
                <a:tab pos="5762498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240	241	242	243	244	245	246	247	248	249	250	251	252	253	254	255</a:t>
            </a:r>
          </a:p>
        </p:txBody>
      </p:sp>
      <p:sp>
        <p:nvSpPr>
          <p:cNvPr id="435" name="Rectangle 435"/>
          <p:cNvSpPr/>
          <p:nvPr/>
        </p:nvSpPr>
        <p:spPr>
          <a:xfrm>
            <a:off x="4867655" y="2524151"/>
            <a:ext cx="1518312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98" b="1" i="0" spc="0" baseline="0" dirty="0">
                <a:solidFill>
                  <a:srgbClr val="000000"/>
                </a:solidFill>
                <a:latin typeface="Calibri,Bold"/>
              </a:rPr>
              <a:t>Clasa A</a:t>
            </a:r>
          </a:p>
        </p:txBody>
      </p:sp>
      <p:sp>
        <p:nvSpPr>
          <p:cNvPr id="436" name="Rectangle 436"/>
          <p:cNvSpPr/>
          <p:nvPr/>
        </p:nvSpPr>
        <p:spPr>
          <a:xfrm>
            <a:off x="4481448" y="4146957"/>
            <a:ext cx="2366434" cy="19515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86207"/>
            <a:r>
              <a:rPr lang="en-US" sz="3998" b="1" i="0" spc="0" baseline="0" dirty="0">
                <a:solidFill>
                  <a:srgbClr val="000000"/>
                </a:solidFill>
                <a:latin typeface="Calibri,Bold"/>
              </a:rPr>
              <a:t>Clasa B</a:t>
            </a:r>
          </a:p>
          <a:p>
            <a:pPr marL="386207">
              <a:lnSpc>
                <a:spcPts val="7098"/>
              </a:lnSpc>
            </a:pPr>
            <a:r>
              <a:rPr lang="en-US" sz="3995" b="1" i="0" spc="0" baseline="0" dirty="0">
                <a:solidFill>
                  <a:srgbClr val="000000"/>
                </a:solidFill>
                <a:latin typeface="Calibri,Bold"/>
              </a:rPr>
              <a:t>Clasa C</a:t>
            </a:r>
          </a:p>
          <a:p>
            <a:pPr marL="0">
              <a:lnSpc>
                <a:spcPts val="4269"/>
              </a:lnSpc>
            </a:pPr>
            <a:r>
              <a:rPr lang="en-US" sz="3995" b="1" i="0" spc="0" baseline="0" dirty="0">
                <a:solidFill>
                  <a:srgbClr val="000000"/>
                </a:solidFill>
                <a:latin typeface="Calibri,Bold"/>
              </a:rPr>
              <a:t>Clasa D &amp; 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Freeform 43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Freeform 440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1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442" name="Freeform 442"/>
          <p:cNvSpPr/>
          <p:nvPr/>
        </p:nvSpPr>
        <p:spPr>
          <a:xfrm>
            <a:off x="16383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Freeform 443"/>
          <p:cNvSpPr/>
          <p:nvPr/>
        </p:nvSpPr>
        <p:spPr>
          <a:xfrm>
            <a:off x="20050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Freeform 444"/>
          <p:cNvSpPr/>
          <p:nvPr/>
        </p:nvSpPr>
        <p:spPr>
          <a:xfrm>
            <a:off x="23717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Freeform 445"/>
          <p:cNvSpPr/>
          <p:nvPr/>
        </p:nvSpPr>
        <p:spPr>
          <a:xfrm>
            <a:off x="27385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Freeform 446"/>
          <p:cNvSpPr/>
          <p:nvPr/>
        </p:nvSpPr>
        <p:spPr>
          <a:xfrm>
            <a:off x="31051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Freeform 447"/>
          <p:cNvSpPr/>
          <p:nvPr/>
        </p:nvSpPr>
        <p:spPr>
          <a:xfrm>
            <a:off x="34719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Freeform 448"/>
          <p:cNvSpPr/>
          <p:nvPr/>
        </p:nvSpPr>
        <p:spPr>
          <a:xfrm>
            <a:off x="38385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>
            <a:off x="42053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>
            <a:off x="45720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>
            <a:off x="49387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>
            <a:off x="53054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>
            <a:off x="56722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>
            <a:off x="60388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>
            <a:off x="64056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Freeform 456"/>
          <p:cNvSpPr/>
          <p:nvPr/>
        </p:nvSpPr>
        <p:spPr>
          <a:xfrm>
            <a:off x="67722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>
            <a:off x="71390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>
            <a:off x="16383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>
            <a:off x="20050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>
            <a:off x="23717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>
            <a:off x="27385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>
            <a:off x="31051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>
            <a:off x="34719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Freeform 464"/>
          <p:cNvSpPr/>
          <p:nvPr/>
        </p:nvSpPr>
        <p:spPr>
          <a:xfrm>
            <a:off x="38385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>
            <a:off x="42053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>
            <a:off x="45720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Freeform 467"/>
          <p:cNvSpPr/>
          <p:nvPr/>
        </p:nvSpPr>
        <p:spPr>
          <a:xfrm>
            <a:off x="49387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>
            <a:off x="53054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>
            <a:off x="56722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>
            <a:off x="60388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>
            <a:off x="64056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>
            <a:off x="67722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>
            <a:off x="71390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>
            <a:off x="16383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>
            <a:off x="20050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>
            <a:off x="23717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Freeform 477"/>
          <p:cNvSpPr/>
          <p:nvPr/>
        </p:nvSpPr>
        <p:spPr>
          <a:xfrm>
            <a:off x="27385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Freeform 478"/>
          <p:cNvSpPr/>
          <p:nvPr/>
        </p:nvSpPr>
        <p:spPr>
          <a:xfrm>
            <a:off x="31051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Freeform 479"/>
          <p:cNvSpPr/>
          <p:nvPr/>
        </p:nvSpPr>
        <p:spPr>
          <a:xfrm>
            <a:off x="34719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Freeform 480"/>
          <p:cNvSpPr/>
          <p:nvPr/>
        </p:nvSpPr>
        <p:spPr>
          <a:xfrm>
            <a:off x="38385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Freeform 481"/>
          <p:cNvSpPr/>
          <p:nvPr/>
        </p:nvSpPr>
        <p:spPr>
          <a:xfrm>
            <a:off x="42053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Freeform 482"/>
          <p:cNvSpPr/>
          <p:nvPr/>
        </p:nvSpPr>
        <p:spPr>
          <a:xfrm>
            <a:off x="45720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>
            <a:off x="49387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Freeform 484"/>
          <p:cNvSpPr/>
          <p:nvPr/>
        </p:nvSpPr>
        <p:spPr>
          <a:xfrm>
            <a:off x="53054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Freeform 485"/>
          <p:cNvSpPr/>
          <p:nvPr/>
        </p:nvSpPr>
        <p:spPr>
          <a:xfrm>
            <a:off x="56722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Freeform 486"/>
          <p:cNvSpPr/>
          <p:nvPr/>
        </p:nvSpPr>
        <p:spPr>
          <a:xfrm>
            <a:off x="60388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>
            <a:off x="64056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Freeform 488"/>
          <p:cNvSpPr/>
          <p:nvPr/>
        </p:nvSpPr>
        <p:spPr>
          <a:xfrm>
            <a:off x="67722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Freeform 489"/>
          <p:cNvSpPr/>
          <p:nvPr/>
        </p:nvSpPr>
        <p:spPr>
          <a:xfrm>
            <a:off x="71390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Freeform 490"/>
          <p:cNvSpPr/>
          <p:nvPr/>
        </p:nvSpPr>
        <p:spPr>
          <a:xfrm>
            <a:off x="16383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>
            <a:off x="20050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Freeform 492"/>
          <p:cNvSpPr/>
          <p:nvPr/>
        </p:nvSpPr>
        <p:spPr>
          <a:xfrm>
            <a:off x="23717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Freeform 493"/>
          <p:cNvSpPr/>
          <p:nvPr/>
        </p:nvSpPr>
        <p:spPr>
          <a:xfrm>
            <a:off x="27385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>
            <a:off x="31051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>
            <a:off x="34719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>
            <a:off x="38385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>
            <a:off x="42053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Freeform 498"/>
          <p:cNvSpPr/>
          <p:nvPr/>
        </p:nvSpPr>
        <p:spPr>
          <a:xfrm>
            <a:off x="45720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Freeform 499"/>
          <p:cNvSpPr/>
          <p:nvPr/>
        </p:nvSpPr>
        <p:spPr>
          <a:xfrm>
            <a:off x="49387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Freeform 500"/>
          <p:cNvSpPr/>
          <p:nvPr/>
        </p:nvSpPr>
        <p:spPr>
          <a:xfrm>
            <a:off x="53054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Freeform 501"/>
          <p:cNvSpPr/>
          <p:nvPr/>
        </p:nvSpPr>
        <p:spPr>
          <a:xfrm>
            <a:off x="56722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Freeform 502"/>
          <p:cNvSpPr/>
          <p:nvPr/>
        </p:nvSpPr>
        <p:spPr>
          <a:xfrm>
            <a:off x="60388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Freeform 503"/>
          <p:cNvSpPr/>
          <p:nvPr/>
        </p:nvSpPr>
        <p:spPr>
          <a:xfrm>
            <a:off x="64056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Freeform 504"/>
          <p:cNvSpPr/>
          <p:nvPr/>
        </p:nvSpPr>
        <p:spPr>
          <a:xfrm>
            <a:off x="67722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>
            <a:off x="71390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>
            <a:off x="16383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Freeform 507"/>
          <p:cNvSpPr/>
          <p:nvPr/>
        </p:nvSpPr>
        <p:spPr>
          <a:xfrm>
            <a:off x="20050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Freeform 508"/>
          <p:cNvSpPr/>
          <p:nvPr/>
        </p:nvSpPr>
        <p:spPr>
          <a:xfrm>
            <a:off x="23717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>
            <a:off x="27385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>
            <a:off x="31051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>
            <a:off x="34719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>
            <a:off x="38385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>
            <a:off x="42053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Freeform 514"/>
          <p:cNvSpPr/>
          <p:nvPr/>
        </p:nvSpPr>
        <p:spPr>
          <a:xfrm>
            <a:off x="45720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Freeform 515"/>
          <p:cNvSpPr/>
          <p:nvPr/>
        </p:nvSpPr>
        <p:spPr>
          <a:xfrm>
            <a:off x="49387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53054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56722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60388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64056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67722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71390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16383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20050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23717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27385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31051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34719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38385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Freeform 529"/>
          <p:cNvSpPr/>
          <p:nvPr/>
        </p:nvSpPr>
        <p:spPr>
          <a:xfrm>
            <a:off x="42053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Freeform 530"/>
          <p:cNvSpPr/>
          <p:nvPr/>
        </p:nvSpPr>
        <p:spPr>
          <a:xfrm>
            <a:off x="45720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>
            <a:off x="49387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>
            <a:off x="53054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>
            <a:off x="56722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>
            <a:off x="60388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>
            <a:off x="64056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Freeform 536"/>
          <p:cNvSpPr/>
          <p:nvPr/>
        </p:nvSpPr>
        <p:spPr>
          <a:xfrm>
            <a:off x="67722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Freeform 537"/>
          <p:cNvSpPr/>
          <p:nvPr/>
        </p:nvSpPr>
        <p:spPr>
          <a:xfrm>
            <a:off x="71390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Freeform 538"/>
          <p:cNvSpPr/>
          <p:nvPr/>
        </p:nvSpPr>
        <p:spPr>
          <a:xfrm>
            <a:off x="16383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Freeform 539"/>
          <p:cNvSpPr/>
          <p:nvPr/>
        </p:nvSpPr>
        <p:spPr>
          <a:xfrm>
            <a:off x="20050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Freeform 540"/>
          <p:cNvSpPr/>
          <p:nvPr/>
        </p:nvSpPr>
        <p:spPr>
          <a:xfrm>
            <a:off x="23717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Freeform 541"/>
          <p:cNvSpPr/>
          <p:nvPr/>
        </p:nvSpPr>
        <p:spPr>
          <a:xfrm>
            <a:off x="27385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Freeform 542"/>
          <p:cNvSpPr/>
          <p:nvPr/>
        </p:nvSpPr>
        <p:spPr>
          <a:xfrm>
            <a:off x="31051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Freeform 543"/>
          <p:cNvSpPr/>
          <p:nvPr/>
        </p:nvSpPr>
        <p:spPr>
          <a:xfrm>
            <a:off x="34719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>
            <a:off x="38385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Freeform 545"/>
          <p:cNvSpPr/>
          <p:nvPr/>
        </p:nvSpPr>
        <p:spPr>
          <a:xfrm>
            <a:off x="42053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Freeform 546"/>
          <p:cNvSpPr/>
          <p:nvPr/>
        </p:nvSpPr>
        <p:spPr>
          <a:xfrm>
            <a:off x="45720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Freeform 547"/>
          <p:cNvSpPr/>
          <p:nvPr/>
        </p:nvSpPr>
        <p:spPr>
          <a:xfrm>
            <a:off x="49387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Freeform 548"/>
          <p:cNvSpPr/>
          <p:nvPr/>
        </p:nvSpPr>
        <p:spPr>
          <a:xfrm>
            <a:off x="53054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Freeform 549"/>
          <p:cNvSpPr/>
          <p:nvPr/>
        </p:nvSpPr>
        <p:spPr>
          <a:xfrm>
            <a:off x="56722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Freeform 550"/>
          <p:cNvSpPr/>
          <p:nvPr/>
        </p:nvSpPr>
        <p:spPr>
          <a:xfrm>
            <a:off x="60388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Freeform 551"/>
          <p:cNvSpPr/>
          <p:nvPr/>
        </p:nvSpPr>
        <p:spPr>
          <a:xfrm>
            <a:off x="64056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Freeform 552"/>
          <p:cNvSpPr/>
          <p:nvPr/>
        </p:nvSpPr>
        <p:spPr>
          <a:xfrm>
            <a:off x="67722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Freeform 553"/>
          <p:cNvSpPr/>
          <p:nvPr/>
        </p:nvSpPr>
        <p:spPr>
          <a:xfrm>
            <a:off x="71390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Freeform 554"/>
          <p:cNvSpPr/>
          <p:nvPr/>
        </p:nvSpPr>
        <p:spPr>
          <a:xfrm>
            <a:off x="16383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Freeform 555"/>
          <p:cNvSpPr/>
          <p:nvPr/>
        </p:nvSpPr>
        <p:spPr>
          <a:xfrm>
            <a:off x="20050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Freeform 556"/>
          <p:cNvSpPr/>
          <p:nvPr/>
        </p:nvSpPr>
        <p:spPr>
          <a:xfrm>
            <a:off x="23717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Freeform 557"/>
          <p:cNvSpPr/>
          <p:nvPr/>
        </p:nvSpPr>
        <p:spPr>
          <a:xfrm>
            <a:off x="27385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Freeform 558"/>
          <p:cNvSpPr/>
          <p:nvPr/>
        </p:nvSpPr>
        <p:spPr>
          <a:xfrm>
            <a:off x="31051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Freeform 559"/>
          <p:cNvSpPr/>
          <p:nvPr/>
        </p:nvSpPr>
        <p:spPr>
          <a:xfrm>
            <a:off x="34719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Freeform 560"/>
          <p:cNvSpPr/>
          <p:nvPr/>
        </p:nvSpPr>
        <p:spPr>
          <a:xfrm>
            <a:off x="38385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Freeform 561"/>
          <p:cNvSpPr/>
          <p:nvPr/>
        </p:nvSpPr>
        <p:spPr>
          <a:xfrm>
            <a:off x="42053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Freeform 562"/>
          <p:cNvSpPr/>
          <p:nvPr/>
        </p:nvSpPr>
        <p:spPr>
          <a:xfrm>
            <a:off x="45720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Freeform 563"/>
          <p:cNvSpPr/>
          <p:nvPr/>
        </p:nvSpPr>
        <p:spPr>
          <a:xfrm>
            <a:off x="49387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Freeform 564"/>
          <p:cNvSpPr/>
          <p:nvPr/>
        </p:nvSpPr>
        <p:spPr>
          <a:xfrm>
            <a:off x="53054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Freeform 565"/>
          <p:cNvSpPr/>
          <p:nvPr/>
        </p:nvSpPr>
        <p:spPr>
          <a:xfrm>
            <a:off x="56722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Freeform 566"/>
          <p:cNvSpPr/>
          <p:nvPr/>
        </p:nvSpPr>
        <p:spPr>
          <a:xfrm>
            <a:off x="60388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Freeform 567"/>
          <p:cNvSpPr/>
          <p:nvPr/>
        </p:nvSpPr>
        <p:spPr>
          <a:xfrm>
            <a:off x="64056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Freeform 568"/>
          <p:cNvSpPr/>
          <p:nvPr/>
        </p:nvSpPr>
        <p:spPr>
          <a:xfrm>
            <a:off x="67722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Freeform 569"/>
          <p:cNvSpPr/>
          <p:nvPr/>
        </p:nvSpPr>
        <p:spPr>
          <a:xfrm>
            <a:off x="71390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Freeform 570"/>
          <p:cNvSpPr/>
          <p:nvPr/>
        </p:nvSpPr>
        <p:spPr>
          <a:xfrm>
            <a:off x="16383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Freeform 571"/>
          <p:cNvSpPr/>
          <p:nvPr/>
        </p:nvSpPr>
        <p:spPr>
          <a:xfrm>
            <a:off x="20050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Freeform 572"/>
          <p:cNvSpPr/>
          <p:nvPr/>
        </p:nvSpPr>
        <p:spPr>
          <a:xfrm>
            <a:off x="23717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Freeform 573"/>
          <p:cNvSpPr/>
          <p:nvPr/>
        </p:nvSpPr>
        <p:spPr>
          <a:xfrm>
            <a:off x="27385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Freeform 574"/>
          <p:cNvSpPr/>
          <p:nvPr/>
        </p:nvSpPr>
        <p:spPr>
          <a:xfrm>
            <a:off x="31051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Freeform 575"/>
          <p:cNvSpPr/>
          <p:nvPr/>
        </p:nvSpPr>
        <p:spPr>
          <a:xfrm>
            <a:off x="34719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Freeform 576"/>
          <p:cNvSpPr/>
          <p:nvPr/>
        </p:nvSpPr>
        <p:spPr>
          <a:xfrm>
            <a:off x="38385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Freeform 577"/>
          <p:cNvSpPr/>
          <p:nvPr/>
        </p:nvSpPr>
        <p:spPr>
          <a:xfrm>
            <a:off x="42053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Freeform 578"/>
          <p:cNvSpPr/>
          <p:nvPr/>
        </p:nvSpPr>
        <p:spPr>
          <a:xfrm>
            <a:off x="45720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Freeform 579"/>
          <p:cNvSpPr/>
          <p:nvPr/>
        </p:nvSpPr>
        <p:spPr>
          <a:xfrm>
            <a:off x="49387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>
            <a:off x="53054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Freeform 581"/>
          <p:cNvSpPr/>
          <p:nvPr/>
        </p:nvSpPr>
        <p:spPr>
          <a:xfrm>
            <a:off x="56722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Freeform 582"/>
          <p:cNvSpPr/>
          <p:nvPr/>
        </p:nvSpPr>
        <p:spPr>
          <a:xfrm>
            <a:off x="60388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>
            <a:off x="64056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67722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71390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16383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20050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23717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27385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Freeform 590"/>
          <p:cNvSpPr/>
          <p:nvPr/>
        </p:nvSpPr>
        <p:spPr>
          <a:xfrm>
            <a:off x="31051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34719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38385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42053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45720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Freeform 595"/>
          <p:cNvSpPr/>
          <p:nvPr/>
        </p:nvSpPr>
        <p:spPr>
          <a:xfrm>
            <a:off x="49387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Freeform 596"/>
          <p:cNvSpPr/>
          <p:nvPr/>
        </p:nvSpPr>
        <p:spPr>
          <a:xfrm>
            <a:off x="53054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Freeform 597"/>
          <p:cNvSpPr/>
          <p:nvPr/>
        </p:nvSpPr>
        <p:spPr>
          <a:xfrm>
            <a:off x="56722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Freeform 598"/>
          <p:cNvSpPr/>
          <p:nvPr/>
        </p:nvSpPr>
        <p:spPr>
          <a:xfrm>
            <a:off x="60388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Freeform 599"/>
          <p:cNvSpPr/>
          <p:nvPr/>
        </p:nvSpPr>
        <p:spPr>
          <a:xfrm>
            <a:off x="64056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Freeform 600"/>
          <p:cNvSpPr/>
          <p:nvPr/>
        </p:nvSpPr>
        <p:spPr>
          <a:xfrm>
            <a:off x="67722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Freeform 601"/>
          <p:cNvSpPr/>
          <p:nvPr/>
        </p:nvSpPr>
        <p:spPr>
          <a:xfrm>
            <a:off x="71390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Freeform 602"/>
          <p:cNvSpPr/>
          <p:nvPr/>
        </p:nvSpPr>
        <p:spPr>
          <a:xfrm>
            <a:off x="16383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Freeform 603"/>
          <p:cNvSpPr/>
          <p:nvPr/>
        </p:nvSpPr>
        <p:spPr>
          <a:xfrm>
            <a:off x="20050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Freeform 604"/>
          <p:cNvSpPr/>
          <p:nvPr/>
        </p:nvSpPr>
        <p:spPr>
          <a:xfrm>
            <a:off x="23717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Freeform 605"/>
          <p:cNvSpPr/>
          <p:nvPr/>
        </p:nvSpPr>
        <p:spPr>
          <a:xfrm>
            <a:off x="27385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Freeform 606"/>
          <p:cNvSpPr/>
          <p:nvPr/>
        </p:nvSpPr>
        <p:spPr>
          <a:xfrm>
            <a:off x="31051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Freeform 607"/>
          <p:cNvSpPr/>
          <p:nvPr/>
        </p:nvSpPr>
        <p:spPr>
          <a:xfrm>
            <a:off x="34719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Freeform 608"/>
          <p:cNvSpPr/>
          <p:nvPr/>
        </p:nvSpPr>
        <p:spPr>
          <a:xfrm>
            <a:off x="38385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Freeform 609"/>
          <p:cNvSpPr/>
          <p:nvPr/>
        </p:nvSpPr>
        <p:spPr>
          <a:xfrm>
            <a:off x="42053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Freeform 610"/>
          <p:cNvSpPr/>
          <p:nvPr/>
        </p:nvSpPr>
        <p:spPr>
          <a:xfrm>
            <a:off x="45720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Freeform 611"/>
          <p:cNvSpPr/>
          <p:nvPr/>
        </p:nvSpPr>
        <p:spPr>
          <a:xfrm>
            <a:off x="49387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Freeform 612"/>
          <p:cNvSpPr/>
          <p:nvPr/>
        </p:nvSpPr>
        <p:spPr>
          <a:xfrm>
            <a:off x="53054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Freeform 613"/>
          <p:cNvSpPr/>
          <p:nvPr/>
        </p:nvSpPr>
        <p:spPr>
          <a:xfrm>
            <a:off x="56722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Freeform 614"/>
          <p:cNvSpPr/>
          <p:nvPr/>
        </p:nvSpPr>
        <p:spPr>
          <a:xfrm>
            <a:off x="60388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Freeform 615"/>
          <p:cNvSpPr/>
          <p:nvPr/>
        </p:nvSpPr>
        <p:spPr>
          <a:xfrm>
            <a:off x="64056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Freeform 616"/>
          <p:cNvSpPr/>
          <p:nvPr/>
        </p:nvSpPr>
        <p:spPr>
          <a:xfrm>
            <a:off x="67722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Freeform 617"/>
          <p:cNvSpPr/>
          <p:nvPr/>
        </p:nvSpPr>
        <p:spPr>
          <a:xfrm>
            <a:off x="71390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Freeform 618"/>
          <p:cNvSpPr/>
          <p:nvPr/>
        </p:nvSpPr>
        <p:spPr>
          <a:xfrm>
            <a:off x="16383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Freeform 619"/>
          <p:cNvSpPr/>
          <p:nvPr/>
        </p:nvSpPr>
        <p:spPr>
          <a:xfrm>
            <a:off x="20050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Freeform 620"/>
          <p:cNvSpPr/>
          <p:nvPr/>
        </p:nvSpPr>
        <p:spPr>
          <a:xfrm>
            <a:off x="23717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Freeform 621"/>
          <p:cNvSpPr/>
          <p:nvPr/>
        </p:nvSpPr>
        <p:spPr>
          <a:xfrm>
            <a:off x="27385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Freeform 622"/>
          <p:cNvSpPr/>
          <p:nvPr/>
        </p:nvSpPr>
        <p:spPr>
          <a:xfrm>
            <a:off x="31051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Freeform 623"/>
          <p:cNvSpPr/>
          <p:nvPr/>
        </p:nvSpPr>
        <p:spPr>
          <a:xfrm>
            <a:off x="34719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Freeform 624"/>
          <p:cNvSpPr/>
          <p:nvPr/>
        </p:nvSpPr>
        <p:spPr>
          <a:xfrm>
            <a:off x="38385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Freeform 625"/>
          <p:cNvSpPr/>
          <p:nvPr/>
        </p:nvSpPr>
        <p:spPr>
          <a:xfrm>
            <a:off x="42053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Freeform 626"/>
          <p:cNvSpPr/>
          <p:nvPr/>
        </p:nvSpPr>
        <p:spPr>
          <a:xfrm>
            <a:off x="45720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Freeform 627"/>
          <p:cNvSpPr/>
          <p:nvPr/>
        </p:nvSpPr>
        <p:spPr>
          <a:xfrm>
            <a:off x="49387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Freeform 628"/>
          <p:cNvSpPr/>
          <p:nvPr/>
        </p:nvSpPr>
        <p:spPr>
          <a:xfrm>
            <a:off x="53054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>
            <a:off x="56722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Freeform 630"/>
          <p:cNvSpPr/>
          <p:nvPr/>
        </p:nvSpPr>
        <p:spPr>
          <a:xfrm>
            <a:off x="60388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Freeform 631"/>
          <p:cNvSpPr/>
          <p:nvPr/>
        </p:nvSpPr>
        <p:spPr>
          <a:xfrm>
            <a:off x="64056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Freeform 632"/>
          <p:cNvSpPr/>
          <p:nvPr/>
        </p:nvSpPr>
        <p:spPr>
          <a:xfrm>
            <a:off x="67722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Freeform 633"/>
          <p:cNvSpPr/>
          <p:nvPr/>
        </p:nvSpPr>
        <p:spPr>
          <a:xfrm>
            <a:off x="71390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Freeform 634"/>
          <p:cNvSpPr/>
          <p:nvPr/>
        </p:nvSpPr>
        <p:spPr>
          <a:xfrm>
            <a:off x="16383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Freeform 635"/>
          <p:cNvSpPr/>
          <p:nvPr/>
        </p:nvSpPr>
        <p:spPr>
          <a:xfrm>
            <a:off x="20050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Freeform 636"/>
          <p:cNvSpPr/>
          <p:nvPr/>
        </p:nvSpPr>
        <p:spPr>
          <a:xfrm>
            <a:off x="23717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Freeform 637"/>
          <p:cNvSpPr/>
          <p:nvPr/>
        </p:nvSpPr>
        <p:spPr>
          <a:xfrm>
            <a:off x="27385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Freeform 638"/>
          <p:cNvSpPr/>
          <p:nvPr/>
        </p:nvSpPr>
        <p:spPr>
          <a:xfrm>
            <a:off x="31051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Freeform 639"/>
          <p:cNvSpPr/>
          <p:nvPr/>
        </p:nvSpPr>
        <p:spPr>
          <a:xfrm>
            <a:off x="34719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Freeform 640"/>
          <p:cNvSpPr/>
          <p:nvPr/>
        </p:nvSpPr>
        <p:spPr>
          <a:xfrm>
            <a:off x="38385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Freeform 641"/>
          <p:cNvSpPr/>
          <p:nvPr/>
        </p:nvSpPr>
        <p:spPr>
          <a:xfrm>
            <a:off x="42053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Freeform 642"/>
          <p:cNvSpPr/>
          <p:nvPr/>
        </p:nvSpPr>
        <p:spPr>
          <a:xfrm>
            <a:off x="45720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Freeform 643"/>
          <p:cNvSpPr/>
          <p:nvPr/>
        </p:nvSpPr>
        <p:spPr>
          <a:xfrm>
            <a:off x="49387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Freeform 644"/>
          <p:cNvSpPr/>
          <p:nvPr/>
        </p:nvSpPr>
        <p:spPr>
          <a:xfrm>
            <a:off x="53054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Freeform 645"/>
          <p:cNvSpPr/>
          <p:nvPr/>
        </p:nvSpPr>
        <p:spPr>
          <a:xfrm>
            <a:off x="56722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Freeform 646"/>
          <p:cNvSpPr/>
          <p:nvPr/>
        </p:nvSpPr>
        <p:spPr>
          <a:xfrm>
            <a:off x="60388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Freeform 647"/>
          <p:cNvSpPr/>
          <p:nvPr/>
        </p:nvSpPr>
        <p:spPr>
          <a:xfrm>
            <a:off x="64056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Freeform 648"/>
          <p:cNvSpPr/>
          <p:nvPr/>
        </p:nvSpPr>
        <p:spPr>
          <a:xfrm>
            <a:off x="67722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Freeform 649"/>
          <p:cNvSpPr/>
          <p:nvPr/>
        </p:nvSpPr>
        <p:spPr>
          <a:xfrm>
            <a:off x="71390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Freeform 650"/>
          <p:cNvSpPr/>
          <p:nvPr/>
        </p:nvSpPr>
        <p:spPr>
          <a:xfrm>
            <a:off x="16383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Freeform 651"/>
          <p:cNvSpPr/>
          <p:nvPr/>
        </p:nvSpPr>
        <p:spPr>
          <a:xfrm>
            <a:off x="20050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Freeform 652"/>
          <p:cNvSpPr/>
          <p:nvPr/>
        </p:nvSpPr>
        <p:spPr>
          <a:xfrm>
            <a:off x="23717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Freeform 653"/>
          <p:cNvSpPr/>
          <p:nvPr/>
        </p:nvSpPr>
        <p:spPr>
          <a:xfrm>
            <a:off x="27385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Freeform 654"/>
          <p:cNvSpPr/>
          <p:nvPr/>
        </p:nvSpPr>
        <p:spPr>
          <a:xfrm>
            <a:off x="31051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Freeform 655"/>
          <p:cNvSpPr/>
          <p:nvPr/>
        </p:nvSpPr>
        <p:spPr>
          <a:xfrm>
            <a:off x="34719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Freeform 656"/>
          <p:cNvSpPr/>
          <p:nvPr/>
        </p:nvSpPr>
        <p:spPr>
          <a:xfrm>
            <a:off x="38385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Freeform 657"/>
          <p:cNvSpPr/>
          <p:nvPr/>
        </p:nvSpPr>
        <p:spPr>
          <a:xfrm>
            <a:off x="42053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Freeform 658"/>
          <p:cNvSpPr/>
          <p:nvPr/>
        </p:nvSpPr>
        <p:spPr>
          <a:xfrm>
            <a:off x="45720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Freeform 659"/>
          <p:cNvSpPr/>
          <p:nvPr/>
        </p:nvSpPr>
        <p:spPr>
          <a:xfrm>
            <a:off x="49387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Freeform 660"/>
          <p:cNvSpPr/>
          <p:nvPr/>
        </p:nvSpPr>
        <p:spPr>
          <a:xfrm>
            <a:off x="53054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Freeform 661"/>
          <p:cNvSpPr/>
          <p:nvPr/>
        </p:nvSpPr>
        <p:spPr>
          <a:xfrm>
            <a:off x="56722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Freeform 662"/>
          <p:cNvSpPr/>
          <p:nvPr/>
        </p:nvSpPr>
        <p:spPr>
          <a:xfrm>
            <a:off x="60388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Freeform 663"/>
          <p:cNvSpPr/>
          <p:nvPr/>
        </p:nvSpPr>
        <p:spPr>
          <a:xfrm>
            <a:off x="64056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Freeform 664"/>
          <p:cNvSpPr/>
          <p:nvPr/>
        </p:nvSpPr>
        <p:spPr>
          <a:xfrm>
            <a:off x="67722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Freeform 665"/>
          <p:cNvSpPr/>
          <p:nvPr/>
        </p:nvSpPr>
        <p:spPr>
          <a:xfrm>
            <a:off x="71390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Freeform 666"/>
          <p:cNvSpPr/>
          <p:nvPr/>
        </p:nvSpPr>
        <p:spPr>
          <a:xfrm>
            <a:off x="16383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Freeform 667"/>
          <p:cNvSpPr/>
          <p:nvPr/>
        </p:nvSpPr>
        <p:spPr>
          <a:xfrm>
            <a:off x="20050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Freeform 668"/>
          <p:cNvSpPr/>
          <p:nvPr/>
        </p:nvSpPr>
        <p:spPr>
          <a:xfrm>
            <a:off x="23717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Freeform 669"/>
          <p:cNvSpPr/>
          <p:nvPr/>
        </p:nvSpPr>
        <p:spPr>
          <a:xfrm>
            <a:off x="27385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Freeform 670"/>
          <p:cNvSpPr/>
          <p:nvPr/>
        </p:nvSpPr>
        <p:spPr>
          <a:xfrm>
            <a:off x="31051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Freeform 671"/>
          <p:cNvSpPr/>
          <p:nvPr/>
        </p:nvSpPr>
        <p:spPr>
          <a:xfrm>
            <a:off x="34719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Freeform 672"/>
          <p:cNvSpPr/>
          <p:nvPr/>
        </p:nvSpPr>
        <p:spPr>
          <a:xfrm>
            <a:off x="38385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Freeform 673"/>
          <p:cNvSpPr/>
          <p:nvPr/>
        </p:nvSpPr>
        <p:spPr>
          <a:xfrm>
            <a:off x="42053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Freeform 674"/>
          <p:cNvSpPr/>
          <p:nvPr/>
        </p:nvSpPr>
        <p:spPr>
          <a:xfrm>
            <a:off x="45720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Freeform 675"/>
          <p:cNvSpPr/>
          <p:nvPr/>
        </p:nvSpPr>
        <p:spPr>
          <a:xfrm>
            <a:off x="49387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Freeform 676"/>
          <p:cNvSpPr/>
          <p:nvPr/>
        </p:nvSpPr>
        <p:spPr>
          <a:xfrm>
            <a:off x="53054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Freeform 677"/>
          <p:cNvSpPr/>
          <p:nvPr/>
        </p:nvSpPr>
        <p:spPr>
          <a:xfrm>
            <a:off x="56722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>
            <a:off x="60388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Freeform 679"/>
          <p:cNvSpPr/>
          <p:nvPr/>
        </p:nvSpPr>
        <p:spPr>
          <a:xfrm>
            <a:off x="64056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Freeform 680"/>
          <p:cNvSpPr/>
          <p:nvPr/>
        </p:nvSpPr>
        <p:spPr>
          <a:xfrm>
            <a:off x="67722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Freeform 681"/>
          <p:cNvSpPr/>
          <p:nvPr/>
        </p:nvSpPr>
        <p:spPr>
          <a:xfrm>
            <a:off x="71390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Freeform 682"/>
          <p:cNvSpPr/>
          <p:nvPr/>
        </p:nvSpPr>
        <p:spPr>
          <a:xfrm>
            <a:off x="16383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Freeform 683"/>
          <p:cNvSpPr/>
          <p:nvPr/>
        </p:nvSpPr>
        <p:spPr>
          <a:xfrm>
            <a:off x="20050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Freeform 684"/>
          <p:cNvSpPr/>
          <p:nvPr/>
        </p:nvSpPr>
        <p:spPr>
          <a:xfrm>
            <a:off x="23717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Freeform 685"/>
          <p:cNvSpPr/>
          <p:nvPr/>
        </p:nvSpPr>
        <p:spPr>
          <a:xfrm>
            <a:off x="27385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Freeform 686"/>
          <p:cNvSpPr/>
          <p:nvPr/>
        </p:nvSpPr>
        <p:spPr>
          <a:xfrm>
            <a:off x="31051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Freeform 687"/>
          <p:cNvSpPr/>
          <p:nvPr/>
        </p:nvSpPr>
        <p:spPr>
          <a:xfrm>
            <a:off x="34719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Freeform 688"/>
          <p:cNvSpPr/>
          <p:nvPr/>
        </p:nvSpPr>
        <p:spPr>
          <a:xfrm>
            <a:off x="38385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Freeform 689"/>
          <p:cNvSpPr/>
          <p:nvPr/>
        </p:nvSpPr>
        <p:spPr>
          <a:xfrm>
            <a:off x="42053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Freeform 690"/>
          <p:cNvSpPr/>
          <p:nvPr/>
        </p:nvSpPr>
        <p:spPr>
          <a:xfrm>
            <a:off x="45720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Freeform 691"/>
          <p:cNvSpPr/>
          <p:nvPr/>
        </p:nvSpPr>
        <p:spPr>
          <a:xfrm>
            <a:off x="49387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Freeform 692"/>
          <p:cNvSpPr/>
          <p:nvPr/>
        </p:nvSpPr>
        <p:spPr>
          <a:xfrm>
            <a:off x="53054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Freeform 693"/>
          <p:cNvSpPr/>
          <p:nvPr/>
        </p:nvSpPr>
        <p:spPr>
          <a:xfrm>
            <a:off x="56722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Freeform 694"/>
          <p:cNvSpPr/>
          <p:nvPr/>
        </p:nvSpPr>
        <p:spPr>
          <a:xfrm>
            <a:off x="60388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Freeform 695"/>
          <p:cNvSpPr/>
          <p:nvPr/>
        </p:nvSpPr>
        <p:spPr>
          <a:xfrm>
            <a:off x="64056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Freeform 696"/>
          <p:cNvSpPr/>
          <p:nvPr/>
        </p:nvSpPr>
        <p:spPr>
          <a:xfrm>
            <a:off x="67722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Freeform 697"/>
          <p:cNvSpPr/>
          <p:nvPr/>
        </p:nvSpPr>
        <p:spPr>
          <a:xfrm>
            <a:off x="71390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Freeform 698"/>
          <p:cNvSpPr/>
          <p:nvPr/>
        </p:nvSpPr>
        <p:spPr>
          <a:xfrm>
            <a:off x="1631950" y="3863214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Freeform 699"/>
          <p:cNvSpPr/>
          <p:nvPr/>
        </p:nvSpPr>
        <p:spPr>
          <a:xfrm>
            <a:off x="1631950" y="4994656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Freeform 700"/>
          <p:cNvSpPr/>
          <p:nvPr/>
        </p:nvSpPr>
        <p:spPr>
          <a:xfrm>
            <a:off x="1631950" y="5560442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Freeform 701"/>
          <p:cNvSpPr/>
          <p:nvPr/>
        </p:nvSpPr>
        <p:spPr>
          <a:xfrm>
            <a:off x="16383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Freeform 702"/>
          <p:cNvSpPr/>
          <p:nvPr/>
        </p:nvSpPr>
        <p:spPr>
          <a:xfrm>
            <a:off x="75057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Freeform 703"/>
          <p:cNvSpPr/>
          <p:nvPr/>
        </p:nvSpPr>
        <p:spPr>
          <a:xfrm>
            <a:off x="1631950" y="1600200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Freeform 704"/>
          <p:cNvSpPr/>
          <p:nvPr/>
        </p:nvSpPr>
        <p:spPr>
          <a:xfrm>
            <a:off x="1631950" y="6126163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Rectangle 705"/>
          <p:cNvSpPr/>
          <p:nvPr/>
        </p:nvSpPr>
        <p:spPr>
          <a:xfrm>
            <a:off x="548640" y="685673"/>
            <a:ext cx="5312590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21 Ianuarie, 2010; 24 de blocuri</a:t>
            </a:r>
          </a:p>
        </p:txBody>
      </p:sp>
      <p:sp>
        <p:nvSpPr>
          <p:cNvPr id="706" name="Rectangle 706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707" name="Rectangle 707"/>
          <p:cNvSpPr/>
          <p:nvPr/>
        </p:nvSpPr>
        <p:spPr>
          <a:xfrm>
            <a:off x="7943977" y="6411339"/>
            <a:ext cx="9913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6</a:t>
            </a:r>
          </a:p>
        </p:txBody>
      </p:sp>
      <p:sp>
        <p:nvSpPr>
          <p:cNvPr id="708" name="Rectangle 708"/>
          <p:cNvSpPr/>
          <p:nvPr/>
        </p:nvSpPr>
        <p:spPr>
          <a:xfrm>
            <a:off x="1792477" y="1698245"/>
            <a:ext cx="558854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39057" algn="l"/>
                <a:tab pos="4005706" algn="l"/>
                <a:tab pos="4372356" algn="l"/>
                <a:tab pos="4739131" algn="l"/>
                <a:tab pos="5106034" algn="l"/>
                <a:tab pos="5472683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0	1	2	3	4	5	6	7	8	9	10	11	12	13	14	15</a:t>
            </a:r>
          </a:p>
        </p:txBody>
      </p:sp>
      <p:sp>
        <p:nvSpPr>
          <p:cNvPr id="709" name="Rectangle 709"/>
          <p:cNvSpPr/>
          <p:nvPr/>
        </p:nvSpPr>
        <p:spPr>
          <a:xfrm>
            <a:off x="1763522" y="198145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16	17	18	19	20	21	22	23	24	25	26	27	28	29	30	31</a:t>
            </a:r>
          </a:p>
        </p:txBody>
      </p:sp>
      <p:sp>
        <p:nvSpPr>
          <p:cNvPr id="710" name="Rectangle 710"/>
          <p:cNvSpPr/>
          <p:nvPr/>
        </p:nvSpPr>
        <p:spPr>
          <a:xfrm>
            <a:off x="1763522" y="226428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32	33	34	35	36	37	38	39	40	41	42	43	44	45	46	47</a:t>
            </a:r>
          </a:p>
        </p:txBody>
      </p:sp>
      <p:sp>
        <p:nvSpPr>
          <p:cNvPr id="711" name="Rectangle 711"/>
          <p:cNvSpPr/>
          <p:nvPr/>
        </p:nvSpPr>
        <p:spPr>
          <a:xfrm>
            <a:off x="1763522" y="254711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48	49	50	51	52	53	54	55	56	57	58	59	60	61	62	63</a:t>
            </a:r>
          </a:p>
        </p:txBody>
      </p:sp>
      <p:sp>
        <p:nvSpPr>
          <p:cNvPr id="712" name="Rectangle 712"/>
          <p:cNvSpPr/>
          <p:nvPr/>
        </p:nvSpPr>
        <p:spPr>
          <a:xfrm>
            <a:off x="1763522" y="2830094"/>
            <a:ext cx="5617656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2" b="0" i="0" spc="0" baseline="0" dirty="0">
                <a:solidFill>
                  <a:srgbClr val="000000"/>
                </a:solidFill>
                <a:latin typeface="Calibri"/>
              </a:rPr>
              <a:t>64	65	66	67	68	69	70	71	72	73	74	75	76	77	78	79</a:t>
            </a:r>
          </a:p>
        </p:txBody>
      </p:sp>
      <p:sp>
        <p:nvSpPr>
          <p:cNvPr id="713" name="Rectangle 713"/>
          <p:cNvSpPr/>
          <p:nvPr/>
        </p:nvSpPr>
        <p:spPr>
          <a:xfrm>
            <a:off x="1763522" y="311315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80	81	82	83	84	85	86	87	88	89	90	91	92	93	94	95</a:t>
            </a:r>
          </a:p>
        </p:txBody>
      </p:sp>
      <p:sp>
        <p:nvSpPr>
          <p:cNvPr id="714" name="Rectangle 714"/>
          <p:cNvSpPr/>
          <p:nvPr/>
        </p:nvSpPr>
        <p:spPr>
          <a:xfrm>
            <a:off x="1763522" y="3395980"/>
            <a:ext cx="5646458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38401" algn="l"/>
                <a:tab pos="1805050" algn="l"/>
                <a:tab pos="2171699" algn="l"/>
                <a:tab pos="2538730" algn="l"/>
                <a:tab pos="2905379" algn="l"/>
                <a:tab pos="3272028" algn="l"/>
                <a:tab pos="3639057" algn="l"/>
                <a:tab pos="4005706" algn="l"/>
                <a:tab pos="4372356" algn="l"/>
                <a:tab pos="4739132" algn="l"/>
                <a:tab pos="5106034" algn="l"/>
                <a:tab pos="5472684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96	97	98	99	100	101	102	103	104	105	106	107	108	109	110	111</a:t>
            </a:r>
          </a:p>
        </p:txBody>
      </p:sp>
      <p:sp>
        <p:nvSpPr>
          <p:cNvPr id="715" name="Rectangle 715"/>
          <p:cNvSpPr/>
          <p:nvPr/>
        </p:nvSpPr>
        <p:spPr>
          <a:xfrm>
            <a:off x="1734566" y="367880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112	113	114	115	116	117	118	119	120	121	122	123	124	125	126	127</a:t>
            </a:r>
          </a:p>
        </p:txBody>
      </p:sp>
      <p:sp>
        <p:nvSpPr>
          <p:cNvPr id="716" name="Rectangle 716"/>
          <p:cNvSpPr/>
          <p:nvPr/>
        </p:nvSpPr>
        <p:spPr>
          <a:xfrm>
            <a:off x="1734566" y="396202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128	129	130	131	132	133	134	135	136	137	138	139	140	141	142	143</a:t>
            </a:r>
          </a:p>
        </p:txBody>
      </p:sp>
      <p:sp>
        <p:nvSpPr>
          <p:cNvPr id="717" name="Rectangle 717"/>
          <p:cNvSpPr/>
          <p:nvPr/>
        </p:nvSpPr>
        <p:spPr>
          <a:xfrm>
            <a:off x="1734566" y="424484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144	145	146	147	148	149	150	151	152	153	154	155	156	157	158	159</a:t>
            </a:r>
          </a:p>
        </p:txBody>
      </p:sp>
      <p:sp>
        <p:nvSpPr>
          <p:cNvPr id="718" name="Rectangle 718"/>
          <p:cNvSpPr/>
          <p:nvPr/>
        </p:nvSpPr>
        <p:spPr>
          <a:xfrm>
            <a:off x="1734566" y="452767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160	161	162	163	164	165	166	167	168	169	170	171	172	173	174	175</a:t>
            </a:r>
          </a:p>
        </p:txBody>
      </p:sp>
      <p:sp>
        <p:nvSpPr>
          <p:cNvPr id="719" name="Rectangle 719"/>
          <p:cNvSpPr/>
          <p:nvPr/>
        </p:nvSpPr>
        <p:spPr>
          <a:xfrm>
            <a:off x="1734566" y="4810659"/>
            <a:ext cx="5675567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2" b="0" i="0" spc="0" baseline="0" dirty="0">
                <a:solidFill>
                  <a:srgbClr val="000000"/>
                </a:solidFill>
                <a:latin typeface="Calibri"/>
              </a:rPr>
              <a:t>176	177	178	179	180	181	182	183	184	185	186	187	188	189	190	191</a:t>
            </a:r>
          </a:p>
        </p:txBody>
      </p:sp>
      <p:sp>
        <p:nvSpPr>
          <p:cNvPr id="720" name="Rectangle 720"/>
          <p:cNvSpPr/>
          <p:nvPr/>
        </p:nvSpPr>
        <p:spPr>
          <a:xfrm>
            <a:off x="1734566" y="509371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192	193	194	195	196	197	198	199	200	201	202	203	204	205	206	207</a:t>
            </a:r>
          </a:p>
        </p:txBody>
      </p:sp>
      <p:sp>
        <p:nvSpPr>
          <p:cNvPr id="721" name="Rectangle 721"/>
          <p:cNvSpPr/>
          <p:nvPr/>
        </p:nvSpPr>
        <p:spPr>
          <a:xfrm>
            <a:off x="1734566" y="5376545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208	209	210	211	212	213	214	215	216	217	218	219	220	221	222	223</a:t>
            </a:r>
          </a:p>
        </p:txBody>
      </p:sp>
      <p:sp>
        <p:nvSpPr>
          <p:cNvPr id="722" name="Rectangle 722"/>
          <p:cNvSpPr/>
          <p:nvPr/>
        </p:nvSpPr>
        <p:spPr>
          <a:xfrm>
            <a:off x="1734566" y="5659451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224	225	226	227	228	229	230	231	232	233	234	235	236	237	238	239</a:t>
            </a:r>
          </a:p>
        </p:txBody>
      </p:sp>
      <p:sp>
        <p:nvSpPr>
          <p:cNvPr id="723" name="Rectangle 723"/>
          <p:cNvSpPr/>
          <p:nvPr/>
        </p:nvSpPr>
        <p:spPr>
          <a:xfrm>
            <a:off x="1734566" y="594261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240	241	242	243	244	245	246	247	248	249	250	251	252	253	254	255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Freeform 72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Freeform 725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Freeform 726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Freeform 727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8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729" name="Freeform 729"/>
          <p:cNvSpPr/>
          <p:nvPr/>
        </p:nvSpPr>
        <p:spPr>
          <a:xfrm>
            <a:off x="16383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Freeform 730"/>
          <p:cNvSpPr/>
          <p:nvPr/>
        </p:nvSpPr>
        <p:spPr>
          <a:xfrm>
            <a:off x="20050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Freeform 731"/>
          <p:cNvSpPr/>
          <p:nvPr/>
        </p:nvSpPr>
        <p:spPr>
          <a:xfrm>
            <a:off x="23717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Freeform 732"/>
          <p:cNvSpPr/>
          <p:nvPr/>
        </p:nvSpPr>
        <p:spPr>
          <a:xfrm>
            <a:off x="27385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31051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34719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38385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42053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45720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49387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53054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56722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60388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64056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67722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71390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16383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Freeform 746"/>
          <p:cNvSpPr/>
          <p:nvPr/>
        </p:nvSpPr>
        <p:spPr>
          <a:xfrm>
            <a:off x="20050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Freeform 747"/>
          <p:cNvSpPr/>
          <p:nvPr/>
        </p:nvSpPr>
        <p:spPr>
          <a:xfrm>
            <a:off x="23717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Freeform 748"/>
          <p:cNvSpPr/>
          <p:nvPr/>
        </p:nvSpPr>
        <p:spPr>
          <a:xfrm>
            <a:off x="27385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Freeform 749"/>
          <p:cNvSpPr/>
          <p:nvPr/>
        </p:nvSpPr>
        <p:spPr>
          <a:xfrm>
            <a:off x="31051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Freeform 750"/>
          <p:cNvSpPr/>
          <p:nvPr/>
        </p:nvSpPr>
        <p:spPr>
          <a:xfrm>
            <a:off x="34719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Freeform 751"/>
          <p:cNvSpPr/>
          <p:nvPr/>
        </p:nvSpPr>
        <p:spPr>
          <a:xfrm>
            <a:off x="38385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Freeform 752"/>
          <p:cNvSpPr/>
          <p:nvPr/>
        </p:nvSpPr>
        <p:spPr>
          <a:xfrm>
            <a:off x="42053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Freeform 753"/>
          <p:cNvSpPr/>
          <p:nvPr/>
        </p:nvSpPr>
        <p:spPr>
          <a:xfrm>
            <a:off x="45720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Freeform 754"/>
          <p:cNvSpPr/>
          <p:nvPr/>
        </p:nvSpPr>
        <p:spPr>
          <a:xfrm>
            <a:off x="49387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Freeform 755"/>
          <p:cNvSpPr/>
          <p:nvPr/>
        </p:nvSpPr>
        <p:spPr>
          <a:xfrm>
            <a:off x="53054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Freeform 756"/>
          <p:cNvSpPr/>
          <p:nvPr/>
        </p:nvSpPr>
        <p:spPr>
          <a:xfrm>
            <a:off x="56722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Freeform 757"/>
          <p:cNvSpPr/>
          <p:nvPr/>
        </p:nvSpPr>
        <p:spPr>
          <a:xfrm>
            <a:off x="60388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Freeform 758"/>
          <p:cNvSpPr/>
          <p:nvPr/>
        </p:nvSpPr>
        <p:spPr>
          <a:xfrm>
            <a:off x="64056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Freeform 759"/>
          <p:cNvSpPr/>
          <p:nvPr/>
        </p:nvSpPr>
        <p:spPr>
          <a:xfrm>
            <a:off x="67722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Freeform 760"/>
          <p:cNvSpPr/>
          <p:nvPr/>
        </p:nvSpPr>
        <p:spPr>
          <a:xfrm>
            <a:off x="71390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Freeform 761"/>
          <p:cNvSpPr/>
          <p:nvPr/>
        </p:nvSpPr>
        <p:spPr>
          <a:xfrm>
            <a:off x="16383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Freeform 762"/>
          <p:cNvSpPr/>
          <p:nvPr/>
        </p:nvSpPr>
        <p:spPr>
          <a:xfrm>
            <a:off x="20050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Freeform 763"/>
          <p:cNvSpPr/>
          <p:nvPr/>
        </p:nvSpPr>
        <p:spPr>
          <a:xfrm>
            <a:off x="23717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Freeform 764"/>
          <p:cNvSpPr/>
          <p:nvPr/>
        </p:nvSpPr>
        <p:spPr>
          <a:xfrm>
            <a:off x="27385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Freeform 765"/>
          <p:cNvSpPr/>
          <p:nvPr/>
        </p:nvSpPr>
        <p:spPr>
          <a:xfrm>
            <a:off x="31051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Freeform 766"/>
          <p:cNvSpPr/>
          <p:nvPr/>
        </p:nvSpPr>
        <p:spPr>
          <a:xfrm>
            <a:off x="34719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Freeform 767"/>
          <p:cNvSpPr/>
          <p:nvPr/>
        </p:nvSpPr>
        <p:spPr>
          <a:xfrm>
            <a:off x="38385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Freeform 768"/>
          <p:cNvSpPr/>
          <p:nvPr/>
        </p:nvSpPr>
        <p:spPr>
          <a:xfrm>
            <a:off x="42053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Freeform 769"/>
          <p:cNvSpPr/>
          <p:nvPr/>
        </p:nvSpPr>
        <p:spPr>
          <a:xfrm>
            <a:off x="45720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Freeform 770"/>
          <p:cNvSpPr/>
          <p:nvPr/>
        </p:nvSpPr>
        <p:spPr>
          <a:xfrm>
            <a:off x="49387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Freeform 771"/>
          <p:cNvSpPr/>
          <p:nvPr/>
        </p:nvSpPr>
        <p:spPr>
          <a:xfrm>
            <a:off x="53054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Freeform 772"/>
          <p:cNvSpPr/>
          <p:nvPr/>
        </p:nvSpPr>
        <p:spPr>
          <a:xfrm>
            <a:off x="56722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Freeform 773"/>
          <p:cNvSpPr/>
          <p:nvPr/>
        </p:nvSpPr>
        <p:spPr>
          <a:xfrm>
            <a:off x="60388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Freeform 774"/>
          <p:cNvSpPr/>
          <p:nvPr/>
        </p:nvSpPr>
        <p:spPr>
          <a:xfrm>
            <a:off x="64056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Freeform 775"/>
          <p:cNvSpPr/>
          <p:nvPr/>
        </p:nvSpPr>
        <p:spPr>
          <a:xfrm>
            <a:off x="67722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Freeform 776"/>
          <p:cNvSpPr/>
          <p:nvPr/>
        </p:nvSpPr>
        <p:spPr>
          <a:xfrm>
            <a:off x="71390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Freeform 777"/>
          <p:cNvSpPr/>
          <p:nvPr/>
        </p:nvSpPr>
        <p:spPr>
          <a:xfrm>
            <a:off x="16383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Freeform 778"/>
          <p:cNvSpPr/>
          <p:nvPr/>
        </p:nvSpPr>
        <p:spPr>
          <a:xfrm>
            <a:off x="20050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/>
          <p:cNvSpPr/>
          <p:nvPr/>
        </p:nvSpPr>
        <p:spPr>
          <a:xfrm>
            <a:off x="23717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Freeform 780"/>
          <p:cNvSpPr/>
          <p:nvPr/>
        </p:nvSpPr>
        <p:spPr>
          <a:xfrm>
            <a:off x="27385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Freeform 781"/>
          <p:cNvSpPr/>
          <p:nvPr/>
        </p:nvSpPr>
        <p:spPr>
          <a:xfrm>
            <a:off x="31051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Freeform 782"/>
          <p:cNvSpPr/>
          <p:nvPr/>
        </p:nvSpPr>
        <p:spPr>
          <a:xfrm>
            <a:off x="34719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Freeform 783"/>
          <p:cNvSpPr/>
          <p:nvPr/>
        </p:nvSpPr>
        <p:spPr>
          <a:xfrm>
            <a:off x="38385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Freeform 784"/>
          <p:cNvSpPr/>
          <p:nvPr/>
        </p:nvSpPr>
        <p:spPr>
          <a:xfrm>
            <a:off x="42053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Freeform 785"/>
          <p:cNvSpPr/>
          <p:nvPr/>
        </p:nvSpPr>
        <p:spPr>
          <a:xfrm>
            <a:off x="45720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Freeform 786"/>
          <p:cNvSpPr/>
          <p:nvPr/>
        </p:nvSpPr>
        <p:spPr>
          <a:xfrm>
            <a:off x="49387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Freeform 787"/>
          <p:cNvSpPr/>
          <p:nvPr/>
        </p:nvSpPr>
        <p:spPr>
          <a:xfrm>
            <a:off x="53054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Freeform 788"/>
          <p:cNvSpPr/>
          <p:nvPr/>
        </p:nvSpPr>
        <p:spPr>
          <a:xfrm>
            <a:off x="56722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Freeform 789"/>
          <p:cNvSpPr/>
          <p:nvPr/>
        </p:nvSpPr>
        <p:spPr>
          <a:xfrm>
            <a:off x="60388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Freeform 790"/>
          <p:cNvSpPr/>
          <p:nvPr/>
        </p:nvSpPr>
        <p:spPr>
          <a:xfrm>
            <a:off x="64056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Freeform 791"/>
          <p:cNvSpPr/>
          <p:nvPr/>
        </p:nvSpPr>
        <p:spPr>
          <a:xfrm>
            <a:off x="67722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Freeform 792"/>
          <p:cNvSpPr/>
          <p:nvPr/>
        </p:nvSpPr>
        <p:spPr>
          <a:xfrm>
            <a:off x="71390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Freeform 793"/>
          <p:cNvSpPr/>
          <p:nvPr/>
        </p:nvSpPr>
        <p:spPr>
          <a:xfrm>
            <a:off x="16383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Freeform 794"/>
          <p:cNvSpPr/>
          <p:nvPr/>
        </p:nvSpPr>
        <p:spPr>
          <a:xfrm>
            <a:off x="20050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Freeform 795"/>
          <p:cNvSpPr/>
          <p:nvPr/>
        </p:nvSpPr>
        <p:spPr>
          <a:xfrm>
            <a:off x="23717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Freeform 796"/>
          <p:cNvSpPr/>
          <p:nvPr/>
        </p:nvSpPr>
        <p:spPr>
          <a:xfrm>
            <a:off x="27385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Freeform 797"/>
          <p:cNvSpPr/>
          <p:nvPr/>
        </p:nvSpPr>
        <p:spPr>
          <a:xfrm>
            <a:off x="31051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Freeform 798"/>
          <p:cNvSpPr/>
          <p:nvPr/>
        </p:nvSpPr>
        <p:spPr>
          <a:xfrm>
            <a:off x="34719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Freeform 799"/>
          <p:cNvSpPr/>
          <p:nvPr/>
        </p:nvSpPr>
        <p:spPr>
          <a:xfrm>
            <a:off x="38385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Freeform 800"/>
          <p:cNvSpPr/>
          <p:nvPr/>
        </p:nvSpPr>
        <p:spPr>
          <a:xfrm>
            <a:off x="42053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Freeform 801"/>
          <p:cNvSpPr/>
          <p:nvPr/>
        </p:nvSpPr>
        <p:spPr>
          <a:xfrm>
            <a:off x="45720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Freeform 802"/>
          <p:cNvSpPr/>
          <p:nvPr/>
        </p:nvSpPr>
        <p:spPr>
          <a:xfrm>
            <a:off x="49387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Freeform 803"/>
          <p:cNvSpPr/>
          <p:nvPr/>
        </p:nvSpPr>
        <p:spPr>
          <a:xfrm>
            <a:off x="53054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Freeform 804"/>
          <p:cNvSpPr/>
          <p:nvPr/>
        </p:nvSpPr>
        <p:spPr>
          <a:xfrm>
            <a:off x="56722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Freeform 805"/>
          <p:cNvSpPr/>
          <p:nvPr/>
        </p:nvSpPr>
        <p:spPr>
          <a:xfrm>
            <a:off x="60388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Freeform 806"/>
          <p:cNvSpPr/>
          <p:nvPr/>
        </p:nvSpPr>
        <p:spPr>
          <a:xfrm>
            <a:off x="64056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Freeform 807"/>
          <p:cNvSpPr/>
          <p:nvPr/>
        </p:nvSpPr>
        <p:spPr>
          <a:xfrm>
            <a:off x="67722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Freeform 808"/>
          <p:cNvSpPr/>
          <p:nvPr/>
        </p:nvSpPr>
        <p:spPr>
          <a:xfrm>
            <a:off x="71390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Freeform 809"/>
          <p:cNvSpPr/>
          <p:nvPr/>
        </p:nvSpPr>
        <p:spPr>
          <a:xfrm>
            <a:off x="16383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Freeform 810"/>
          <p:cNvSpPr/>
          <p:nvPr/>
        </p:nvSpPr>
        <p:spPr>
          <a:xfrm>
            <a:off x="20050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Freeform 811"/>
          <p:cNvSpPr/>
          <p:nvPr/>
        </p:nvSpPr>
        <p:spPr>
          <a:xfrm>
            <a:off x="23717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Freeform 812"/>
          <p:cNvSpPr/>
          <p:nvPr/>
        </p:nvSpPr>
        <p:spPr>
          <a:xfrm>
            <a:off x="27385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Freeform 813"/>
          <p:cNvSpPr/>
          <p:nvPr/>
        </p:nvSpPr>
        <p:spPr>
          <a:xfrm>
            <a:off x="31051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Freeform 814"/>
          <p:cNvSpPr/>
          <p:nvPr/>
        </p:nvSpPr>
        <p:spPr>
          <a:xfrm>
            <a:off x="34719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Freeform 815"/>
          <p:cNvSpPr/>
          <p:nvPr/>
        </p:nvSpPr>
        <p:spPr>
          <a:xfrm>
            <a:off x="38385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Freeform 816"/>
          <p:cNvSpPr/>
          <p:nvPr/>
        </p:nvSpPr>
        <p:spPr>
          <a:xfrm>
            <a:off x="42053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Freeform 817"/>
          <p:cNvSpPr/>
          <p:nvPr/>
        </p:nvSpPr>
        <p:spPr>
          <a:xfrm>
            <a:off x="45720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Freeform 818"/>
          <p:cNvSpPr/>
          <p:nvPr/>
        </p:nvSpPr>
        <p:spPr>
          <a:xfrm>
            <a:off x="49387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Freeform 819"/>
          <p:cNvSpPr/>
          <p:nvPr/>
        </p:nvSpPr>
        <p:spPr>
          <a:xfrm>
            <a:off x="53054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Freeform 820"/>
          <p:cNvSpPr/>
          <p:nvPr/>
        </p:nvSpPr>
        <p:spPr>
          <a:xfrm>
            <a:off x="56722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Freeform 821"/>
          <p:cNvSpPr/>
          <p:nvPr/>
        </p:nvSpPr>
        <p:spPr>
          <a:xfrm>
            <a:off x="60388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Freeform 822"/>
          <p:cNvSpPr/>
          <p:nvPr/>
        </p:nvSpPr>
        <p:spPr>
          <a:xfrm>
            <a:off x="64056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Freeform 823"/>
          <p:cNvSpPr/>
          <p:nvPr/>
        </p:nvSpPr>
        <p:spPr>
          <a:xfrm>
            <a:off x="67722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Freeform 824"/>
          <p:cNvSpPr/>
          <p:nvPr/>
        </p:nvSpPr>
        <p:spPr>
          <a:xfrm>
            <a:off x="71390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Freeform 825"/>
          <p:cNvSpPr/>
          <p:nvPr/>
        </p:nvSpPr>
        <p:spPr>
          <a:xfrm>
            <a:off x="16383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Freeform 826"/>
          <p:cNvSpPr/>
          <p:nvPr/>
        </p:nvSpPr>
        <p:spPr>
          <a:xfrm>
            <a:off x="20050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Freeform 827"/>
          <p:cNvSpPr/>
          <p:nvPr/>
        </p:nvSpPr>
        <p:spPr>
          <a:xfrm>
            <a:off x="23717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Freeform 828"/>
          <p:cNvSpPr/>
          <p:nvPr/>
        </p:nvSpPr>
        <p:spPr>
          <a:xfrm>
            <a:off x="27385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Freeform 829"/>
          <p:cNvSpPr/>
          <p:nvPr/>
        </p:nvSpPr>
        <p:spPr>
          <a:xfrm>
            <a:off x="31051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Freeform 830"/>
          <p:cNvSpPr/>
          <p:nvPr/>
        </p:nvSpPr>
        <p:spPr>
          <a:xfrm>
            <a:off x="34719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Freeform 831"/>
          <p:cNvSpPr/>
          <p:nvPr/>
        </p:nvSpPr>
        <p:spPr>
          <a:xfrm>
            <a:off x="38385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Freeform 832"/>
          <p:cNvSpPr/>
          <p:nvPr/>
        </p:nvSpPr>
        <p:spPr>
          <a:xfrm>
            <a:off x="42053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Freeform 833"/>
          <p:cNvSpPr/>
          <p:nvPr/>
        </p:nvSpPr>
        <p:spPr>
          <a:xfrm>
            <a:off x="45720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Freeform 834"/>
          <p:cNvSpPr/>
          <p:nvPr/>
        </p:nvSpPr>
        <p:spPr>
          <a:xfrm>
            <a:off x="49387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Freeform 835"/>
          <p:cNvSpPr/>
          <p:nvPr/>
        </p:nvSpPr>
        <p:spPr>
          <a:xfrm>
            <a:off x="53054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Freeform 836"/>
          <p:cNvSpPr/>
          <p:nvPr/>
        </p:nvSpPr>
        <p:spPr>
          <a:xfrm>
            <a:off x="56722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Freeform 837"/>
          <p:cNvSpPr/>
          <p:nvPr/>
        </p:nvSpPr>
        <p:spPr>
          <a:xfrm>
            <a:off x="60388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Freeform 838"/>
          <p:cNvSpPr/>
          <p:nvPr/>
        </p:nvSpPr>
        <p:spPr>
          <a:xfrm>
            <a:off x="64056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Freeform 839"/>
          <p:cNvSpPr/>
          <p:nvPr/>
        </p:nvSpPr>
        <p:spPr>
          <a:xfrm>
            <a:off x="67722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Freeform 840"/>
          <p:cNvSpPr/>
          <p:nvPr/>
        </p:nvSpPr>
        <p:spPr>
          <a:xfrm>
            <a:off x="71390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Freeform 841"/>
          <p:cNvSpPr/>
          <p:nvPr/>
        </p:nvSpPr>
        <p:spPr>
          <a:xfrm>
            <a:off x="16383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Freeform 842"/>
          <p:cNvSpPr/>
          <p:nvPr/>
        </p:nvSpPr>
        <p:spPr>
          <a:xfrm>
            <a:off x="20050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Freeform 843"/>
          <p:cNvSpPr/>
          <p:nvPr/>
        </p:nvSpPr>
        <p:spPr>
          <a:xfrm>
            <a:off x="23717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Freeform 844"/>
          <p:cNvSpPr/>
          <p:nvPr/>
        </p:nvSpPr>
        <p:spPr>
          <a:xfrm>
            <a:off x="27385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Freeform 845"/>
          <p:cNvSpPr/>
          <p:nvPr/>
        </p:nvSpPr>
        <p:spPr>
          <a:xfrm>
            <a:off x="31051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Freeform 846"/>
          <p:cNvSpPr/>
          <p:nvPr/>
        </p:nvSpPr>
        <p:spPr>
          <a:xfrm>
            <a:off x="34719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Freeform 847"/>
          <p:cNvSpPr/>
          <p:nvPr/>
        </p:nvSpPr>
        <p:spPr>
          <a:xfrm>
            <a:off x="38385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Freeform 848"/>
          <p:cNvSpPr/>
          <p:nvPr/>
        </p:nvSpPr>
        <p:spPr>
          <a:xfrm>
            <a:off x="42053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Freeform 849"/>
          <p:cNvSpPr/>
          <p:nvPr/>
        </p:nvSpPr>
        <p:spPr>
          <a:xfrm>
            <a:off x="45720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Freeform 850"/>
          <p:cNvSpPr/>
          <p:nvPr/>
        </p:nvSpPr>
        <p:spPr>
          <a:xfrm>
            <a:off x="49387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Freeform 851"/>
          <p:cNvSpPr/>
          <p:nvPr/>
        </p:nvSpPr>
        <p:spPr>
          <a:xfrm>
            <a:off x="53054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Freeform 852"/>
          <p:cNvSpPr/>
          <p:nvPr/>
        </p:nvSpPr>
        <p:spPr>
          <a:xfrm>
            <a:off x="56722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Freeform 853"/>
          <p:cNvSpPr/>
          <p:nvPr/>
        </p:nvSpPr>
        <p:spPr>
          <a:xfrm>
            <a:off x="60388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Freeform 854"/>
          <p:cNvSpPr/>
          <p:nvPr/>
        </p:nvSpPr>
        <p:spPr>
          <a:xfrm>
            <a:off x="64056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Freeform 855"/>
          <p:cNvSpPr/>
          <p:nvPr/>
        </p:nvSpPr>
        <p:spPr>
          <a:xfrm>
            <a:off x="67722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Freeform 856"/>
          <p:cNvSpPr/>
          <p:nvPr/>
        </p:nvSpPr>
        <p:spPr>
          <a:xfrm>
            <a:off x="71390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Freeform 857"/>
          <p:cNvSpPr/>
          <p:nvPr/>
        </p:nvSpPr>
        <p:spPr>
          <a:xfrm>
            <a:off x="16383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Freeform 858"/>
          <p:cNvSpPr/>
          <p:nvPr/>
        </p:nvSpPr>
        <p:spPr>
          <a:xfrm>
            <a:off x="20050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Freeform 859"/>
          <p:cNvSpPr/>
          <p:nvPr/>
        </p:nvSpPr>
        <p:spPr>
          <a:xfrm>
            <a:off x="23717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Freeform 860"/>
          <p:cNvSpPr/>
          <p:nvPr/>
        </p:nvSpPr>
        <p:spPr>
          <a:xfrm>
            <a:off x="27385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Freeform 861"/>
          <p:cNvSpPr/>
          <p:nvPr/>
        </p:nvSpPr>
        <p:spPr>
          <a:xfrm>
            <a:off x="31051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Freeform 862"/>
          <p:cNvSpPr/>
          <p:nvPr/>
        </p:nvSpPr>
        <p:spPr>
          <a:xfrm>
            <a:off x="34719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Freeform 863"/>
          <p:cNvSpPr/>
          <p:nvPr/>
        </p:nvSpPr>
        <p:spPr>
          <a:xfrm>
            <a:off x="38385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Freeform 864"/>
          <p:cNvSpPr/>
          <p:nvPr/>
        </p:nvSpPr>
        <p:spPr>
          <a:xfrm>
            <a:off x="42053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Freeform 865"/>
          <p:cNvSpPr/>
          <p:nvPr/>
        </p:nvSpPr>
        <p:spPr>
          <a:xfrm>
            <a:off x="45720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Freeform 866"/>
          <p:cNvSpPr/>
          <p:nvPr/>
        </p:nvSpPr>
        <p:spPr>
          <a:xfrm>
            <a:off x="49387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Freeform 867"/>
          <p:cNvSpPr/>
          <p:nvPr/>
        </p:nvSpPr>
        <p:spPr>
          <a:xfrm>
            <a:off x="53054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Freeform 868"/>
          <p:cNvSpPr/>
          <p:nvPr/>
        </p:nvSpPr>
        <p:spPr>
          <a:xfrm>
            <a:off x="56722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Freeform 869"/>
          <p:cNvSpPr/>
          <p:nvPr/>
        </p:nvSpPr>
        <p:spPr>
          <a:xfrm>
            <a:off x="60388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Freeform 870"/>
          <p:cNvSpPr/>
          <p:nvPr/>
        </p:nvSpPr>
        <p:spPr>
          <a:xfrm>
            <a:off x="64056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Freeform 871"/>
          <p:cNvSpPr/>
          <p:nvPr/>
        </p:nvSpPr>
        <p:spPr>
          <a:xfrm>
            <a:off x="67722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Freeform 872"/>
          <p:cNvSpPr/>
          <p:nvPr/>
        </p:nvSpPr>
        <p:spPr>
          <a:xfrm>
            <a:off x="71390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Freeform 873"/>
          <p:cNvSpPr/>
          <p:nvPr/>
        </p:nvSpPr>
        <p:spPr>
          <a:xfrm>
            <a:off x="16383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Freeform 874"/>
          <p:cNvSpPr/>
          <p:nvPr/>
        </p:nvSpPr>
        <p:spPr>
          <a:xfrm>
            <a:off x="20050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Freeform 875"/>
          <p:cNvSpPr/>
          <p:nvPr/>
        </p:nvSpPr>
        <p:spPr>
          <a:xfrm>
            <a:off x="23717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Freeform 876"/>
          <p:cNvSpPr/>
          <p:nvPr/>
        </p:nvSpPr>
        <p:spPr>
          <a:xfrm>
            <a:off x="27385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Freeform 877"/>
          <p:cNvSpPr/>
          <p:nvPr/>
        </p:nvSpPr>
        <p:spPr>
          <a:xfrm>
            <a:off x="31051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Freeform 878"/>
          <p:cNvSpPr/>
          <p:nvPr/>
        </p:nvSpPr>
        <p:spPr>
          <a:xfrm>
            <a:off x="34719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Freeform 879"/>
          <p:cNvSpPr/>
          <p:nvPr/>
        </p:nvSpPr>
        <p:spPr>
          <a:xfrm>
            <a:off x="38385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Freeform 880"/>
          <p:cNvSpPr/>
          <p:nvPr/>
        </p:nvSpPr>
        <p:spPr>
          <a:xfrm>
            <a:off x="42053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Freeform 881"/>
          <p:cNvSpPr/>
          <p:nvPr/>
        </p:nvSpPr>
        <p:spPr>
          <a:xfrm>
            <a:off x="45720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Freeform 882"/>
          <p:cNvSpPr/>
          <p:nvPr/>
        </p:nvSpPr>
        <p:spPr>
          <a:xfrm>
            <a:off x="49387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Freeform 883"/>
          <p:cNvSpPr/>
          <p:nvPr/>
        </p:nvSpPr>
        <p:spPr>
          <a:xfrm>
            <a:off x="53054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Freeform 884"/>
          <p:cNvSpPr/>
          <p:nvPr/>
        </p:nvSpPr>
        <p:spPr>
          <a:xfrm>
            <a:off x="56722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Freeform 885"/>
          <p:cNvSpPr/>
          <p:nvPr/>
        </p:nvSpPr>
        <p:spPr>
          <a:xfrm>
            <a:off x="60388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Freeform 886"/>
          <p:cNvSpPr/>
          <p:nvPr/>
        </p:nvSpPr>
        <p:spPr>
          <a:xfrm>
            <a:off x="64056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Freeform 887"/>
          <p:cNvSpPr/>
          <p:nvPr/>
        </p:nvSpPr>
        <p:spPr>
          <a:xfrm>
            <a:off x="67722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Freeform 888"/>
          <p:cNvSpPr/>
          <p:nvPr/>
        </p:nvSpPr>
        <p:spPr>
          <a:xfrm>
            <a:off x="71390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Freeform 889"/>
          <p:cNvSpPr/>
          <p:nvPr/>
        </p:nvSpPr>
        <p:spPr>
          <a:xfrm>
            <a:off x="16383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Freeform 890"/>
          <p:cNvSpPr/>
          <p:nvPr/>
        </p:nvSpPr>
        <p:spPr>
          <a:xfrm>
            <a:off x="20050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Freeform 891"/>
          <p:cNvSpPr/>
          <p:nvPr/>
        </p:nvSpPr>
        <p:spPr>
          <a:xfrm>
            <a:off x="23717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Freeform 892"/>
          <p:cNvSpPr/>
          <p:nvPr/>
        </p:nvSpPr>
        <p:spPr>
          <a:xfrm>
            <a:off x="27385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Freeform 893"/>
          <p:cNvSpPr/>
          <p:nvPr/>
        </p:nvSpPr>
        <p:spPr>
          <a:xfrm>
            <a:off x="31051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Freeform 894"/>
          <p:cNvSpPr/>
          <p:nvPr/>
        </p:nvSpPr>
        <p:spPr>
          <a:xfrm>
            <a:off x="34719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Freeform 895"/>
          <p:cNvSpPr/>
          <p:nvPr/>
        </p:nvSpPr>
        <p:spPr>
          <a:xfrm>
            <a:off x="38385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Freeform 896"/>
          <p:cNvSpPr/>
          <p:nvPr/>
        </p:nvSpPr>
        <p:spPr>
          <a:xfrm>
            <a:off x="42053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Freeform 897"/>
          <p:cNvSpPr/>
          <p:nvPr/>
        </p:nvSpPr>
        <p:spPr>
          <a:xfrm>
            <a:off x="45720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Freeform 898"/>
          <p:cNvSpPr/>
          <p:nvPr/>
        </p:nvSpPr>
        <p:spPr>
          <a:xfrm>
            <a:off x="49387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Freeform 899"/>
          <p:cNvSpPr/>
          <p:nvPr/>
        </p:nvSpPr>
        <p:spPr>
          <a:xfrm>
            <a:off x="53054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Freeform 900"/>
          <p:cNvSpPr/>
          <p:nvPr/>
        </p:nvSpPr>
        <p:spPr>
          <a:xfrm>
            <a:off x="56722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Freeform 901"/>
          <p:cNvSpPr/>
          <p:nvPr/>
        </p:nvSpPr>
        <p:spPr>
          <a:xfrm>
            <a:off x="60388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Freeform 902"/>
          <p:cNvSpPr/>
          <p:nvPr/>
        </p:nvSpPr>
        <p:spPr>
          <a:xfrm>
            <a:off x="64056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Freeform 903"/>
          <p:cNvSpPr/>
          <p:nvPr/>
        </p:nvSpPr>
        <p:spPr>
          <a:xfrm>
            <a:off x="67722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4" name="Freeform 904"/>
          <p:cNvSpPr/>
          <p:nvPr/>
        </p:nvSpPr>
        <p:spPr>
          <a:xfrm>
            <a:off x="71390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5" name="Freeform 905"/>
          <p:cNvSpPr/>
          <p:nvPr/>
        </p:nvSpPr>
        <p:spPr>
          <a:xfrm>
            <a:off x="16383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6" name="Freeform 906"/>
          <p:cNvSpPr/>
          <p:nvPr/>
        </p:nvSpPr>
        <p:spPr>
          <a:xfrm>
            <a:off x="20050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7" name="Freeform 907"/>
          <p:cNvSpPr/>
          <p:nvPr/>
        </p:nvSpPr>
        <p:spPr>
          <a:xfrm>
            <a:off x="23717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8" name="Freeform 908"/>
          <p:cNvSpPr/>
          <p:nvPr/>
        </p:nvSpPr>
        <p:spPr>
          <a:xfrm>
            <a:off x="27385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9" name="Freeform 909"/>
          <p:cNvSpPr/>
          <p:nvPr/>
        </p:nvSpPr>
        <p:spPr>
          <a:xfrm>
            <a:off x="31051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0" name="Freeform 910"/>
          <p:cNvSpPr/>
          <p:nvPr/>
        </p:nvSpPr>
        <p:spPr>
          <a:xfrm>
            <a:off x="34719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1" name="Freeform 911"/>
          <p:cNvSpPr/>
          <p:nvPr/>
        </p:nvSpPr>
        <p:spPr>
          <a:xfrm>
            <a:off x="38385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2" name="Freeform 912"/>
          <p:cNvSpPr/>
          <p:nvPr/>
        </p:nvSpPr>
        <p:spPr>
          <a:xfrm>
            <a:off x="42053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3" name="Freeform 913"/>
          <p:cNvSpPr/>
          <p:nvPr/>
        </p:nvSpPr>
        <p:spPr>
          <a:xfrm>
            <a:off x="45720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4" name="Freeform 914"/>
          <p:cNvSpPr/>
          <p:nvPr/>
        </p:nvSpPr>
        <p:spPr>
          <a:xfrm>
            <a:off x="49387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5" name="Freeform 915"/>
          <p:cNvSpPr/>
          <p:nvPr/>
        </p:nvSpPr>
        <p:spPr>
          <a:xfrm>
            <a:off x="53054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6" name="Freeform 916"/>
          <p:cNvSpPr/>
          <p:nvPr/>
        </p:nvSpPr>
        <p:spPr>
          <a:xfrm>
            <a:off x="56722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7" name="Freeform 917"/>
          <p:cNvSpPr/>
          <p:nvPr/>
        </p:nvSpPr>
        <p:spPr>
          <a:xfrm>
            <a:off x="60388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8" name="Freeform 918"/>
          <p:cNvSpPr/>
          <p:nvPr/>
        </p:nvSpPr>
        <p:spPr>
          <a:xfrm>
            <a:off x="64056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9" name="Freeform 919"/>
          <p:cNvSpPr/>
          <p:nvPr/>
        </p:nvSpPr>
        <p:spPr>
          <a:xfrm>
            <a:off x="67722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0" name="Freeform 920"/>
          <p:cNvSpPr/>
          <p:nvPr/>
        </p:nvSpPr>
        <p:spPr>
          <a:xfrm>
            <a:off x="71390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" name="Freeform 921"/>
          <p:cNvSpPr/>
          <p:nvPr/>
        </p:nvSpPr>
        <p:spPr>
          <a:xfrm>
            <a:off x="16383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" name="Freeform 922"/>
          <p:cNvSpPr/>
          <p:nvPr/>
        </p:nvSpPr>
        <p:spPr>
          <a:xfrm>
            <a:off x="20050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3" name="Freeform 923"/>
          <p:cNvSpPr/>
          <p:nvPr/>
        </p:nvSpPr>
        <p:spPr>
          <a:xfrm>
            <a:off x="23717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4" name="Freeform 924"/>
          <p:cNvSpPr/>
          <p:nvPr/>
        </p:nvSpPr>
        <p:spPr>
          <a:xfrm>
            <a:off x="27385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5" name="Freeform 925"/>
          <p:cNvSpPr/>
          <p:nvPr/>
        </p:nvSpPr>
        <p:spPr>
          <a:xfrm>
            <a:off x="31051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6" name="Freeform 926"/>
          <p:cNvSpPr/>
          <p:nvPr/>
        </p:nvSpPr>
        <p:spPr>
          <a:xfrm>
            <a:off x="34719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7" name="Freeform 927"/>
          <p:cNvSpPr/>
          <p:nvPr/>
        </p:nvSpPr>
        <p:spPr>
          <a:xfrm>
            <a:off x="38385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8" name="Freeform 928"/>
          <p:cNvSpPr/>
          <p:nvPr/>
        </p:nvSpPr>
        <p:spPr>
          <a:xfrm>
            <a:off x="42053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9" name="Freeform 929"/>
          <p:cNvSpPr/>
          <p:nvPr/>
        </p:nvSpPr>
        <p:spPr>
          <a:xfrm>
            <a:off x="45720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0" name="Freeform 930"/>
          <p:cNvSpPr/>
          <p:nvPr/>
        </p:nvSpPr>
        <p:spPr>
          <a:xfrm>
            <a:off x="49387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1" name="Freeform 931"/>
          <p:cNvSpPr/>
          <p:nvPr/>
        </p:nvSpPr>
        <p:spPr>
          <a:xfrm>
            <a:off x="53054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2" name="Freeform 932"/>
          <p:cNvSpPr/>
          <p:nvPr/>
        </p:nvSpPr>
        <p:spPr>
          <a:xfrm>
            <a:off x="56722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3" name="Freeform 933"/>
          <p:cNvSpPr/>
          <p:nvPr/>
        </p:nvSpPr>
        <p:spPr>
          <a:xfrm>
            <a:off x="60388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4" name="Freeform 934"/>
          <p:cNvSpPr/>
          <p:nvPr/>
        </p:nvSpPr>
        <p:spPr>
          <a:xfrm>
            <a:off x="64056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5" name="Freeform 935"/>
          <p:cNvSpPr/>
          <p:nvPr/>
        </p:nvSpPr>
        <p:spPr>
          <a:xfrm>
            <a:off x="67722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6" name="Freeform 936"/>
          <p:cNvSpPr/>
          <p:nvPr/>
        </p:nvSpPr>
        <p:spPr>
          <a:xfrm>
            <a:off x="71390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Freeform 937"/>
          <p:cNvSpPr/>
          <p:nvPr/>
        </p:nvSpPr>
        <p:spPr>
          <a:xfrm>
            <a:off x="16383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8" name="Freeform 938"/>
          <p:cNvSpPr/>
          <p:nvPr/>
        </p:nvSpPr>
        <p:spPr>
          <a:xfrm>
            <a:off x="20050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9" name="Freeform 939"/>
          <p:cNvSpPr/>
          <p:nvPr/>
        </p:nvSpPr>
        <p:spPr>
          <a:xfrm>
            <a:off x="23717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0" name="Freeform 940"/>
          <p:cNvSpPr/>
          <p:nvPr/>
        </p:nvSpPr>
        <p:spPr>
          <a:xfrm>
            <a:off x="27385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1" name="Freeform 941"/>
          <p:cNvSpPr/>
          <p:nvPr/>
        </p:nvSpPr>
        <p:spPr>
          <a:xfrm>
            <a:off x="31051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2" name="Freeform 942"/>
          <p:cNvSpPr/>
          <p:nvPr/>
        </p:nvSpPr>
        <p:spPr>
          <a:xfrm>
            <a:off x="34719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3" name="Freeform 943"/>
          <p:cNvSpPr/>
          <p:nvPr/>
        </p:nvSpPr>
        <p:spPr>
          <a:xfrm>
            <a:off x="38385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4" name="Freeform 944"/>
          <p:cNvSpPr/>
          <p:nvPr/>
        </p:nvSpPr>
        <p:spPr>
          <a:xfrm>
            <a:off x="42053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5" name="Freeform 945"/>
          <p:cNvSpPr/>
          <p:nvPr/>
        </p:nvSpPr>
        <p:spPr>
          <a:xfrm>
            <a:off x="45720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6" name="Freeform 946"/>
          <p:cNvSpPr/>
          <p:nvPr/>
        </p:nvSpPr>
        <p:spPr>
          <a:xfrm>
            <a:off x="49387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7" name="Freeform 947"/>
          <p:cNvSpPr/>
          <p:nvPr/>
        </p:nvSpPr>
        <p:spPr>
          <a:xfrm>
            <a:off x="53054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8" name="Freeform 948"/>
          <p:cNvSpPr/>
          <p:nvPr/>
        </p:nvSpPr>
        <p:spPr>
          <a:xfrm>
            <a:off x="56722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9" name="Freeform 949"/>
          <p:cNvSpPr/>
          <p:nvPr/>
        </p:nvSpPr>
        <p:spPr>
          <a:xfrm>
            <a:off x="60388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0" name="Freeform 950"/>
          <p:cNvSpPr/>
          <p:nvPr/>
        </p:nvSpPr>
        <p:spPr>
          <a:xfrm>
            <a:off x="64056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1" name="Freeform 951"/>
          <p:cNvSpPr/>
          <p:nvPr/>
        </p:nvSpPr>
        <p:spPr>
          <a:xfrm>
            <a:off x="67722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2" name="Freeform 952"/>
          <p:cNvSpPr/>
          <p:nvPr/>
        </p:nvSpPr>
        <p:spPr>
          <a:xfrm>
            <a:off x="71390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3" name="Freeform 953"/>
          <p:cNvSpPr/>
          <p:nvPr/>
        </p:nvSpPr>
        <p:spPr>
          <a:xfrm>
            <a:off x="16383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4" name="Freeform 954"/>
          <p:cNvSpPr/>
          <p:nvPr/>
        </p:nvSpPr>
        <p:spPr>
          <a:xfrm>
            <a:off x="20050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5" name="Freeform 955"/>
          <p:cNvSpPr/>
          <p:nvPr/>
        </p:nvSpPr>
        <p:spPr>
          <a:xfrm>
            <a:off x="23717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6" name="Freeform 956"/>
          <p:cNvSpPr/>
          <p:nvPr/>
        </p:nvSpPr>
        <p:spPr>
          <a:xfrm>
            <a:off x="27385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7" name="Freeform 957"/>
          <p:cNvSpPr/>
          <p:nvPr/>
        </p:nvSpPr>
        <p:spPr>
          <a:xfrm>
            <a:off x="31051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8" name="Freeform 958"/>
          <p:cNvSpPr/>
          <p:nvPr/>
        </p:nvSpPr>
        <p:spPr>
          <a:xfrm>
            <a:off x="34719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9" name="Freeform 959"/>
          <p:cNvSpPr/>
          <p:nvPr/>
        </p:nvSpPr>
        <p:spPr>
          <a:xfrm>
            <a:off x="38385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0" name="Freeform 960"/>
          <p:cNvSpPr/>
          <p:nvPr/>
        </p:nvSpPr>
        <p:spPr>
          <a:xfrm>
            <a:off x="42053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1" name="Freeform 961"/>
          <p:cNvSpPr/>
          <p:nvPr/>
        </p:nvSpPr>
        <p:spPr>
          <a:xfrm>
            <a:off x="45720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2" name="Freeform 962"/>
          <p:cNvSpPr/>
          <p:nvPr/>
        </p:nvSpPr>
        <p:spPr>
          <a:xfrm>
            <a:off x="49387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3" name="Freeform 963"/>
          <p:cNvSpPr/>
          <p:nvPr/>
        </p:nvSpPr>
        <p:spPr>
          <a:xfrm>
            <a:off x="53054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4" name="Freeform 964"/>
          <p:cNvSpPr/>
          <p:nvPr/>
        </p:nvSpPr>
        <p:spPr>
          <a:xfrm>
            <a:off x="56722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5" name="Freeform 965"/>
          <p:cNvSpPr/>
          <p:nvPr/>
        </p:nvSpPr>
        <p:spPr>
          <a:xfrm>
            <a:off x="60388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6" name="Freeform 966"/>
          <p:cNvSpPr/>
          <p:nvPr/>
        </p:nvSpPr>
        <p:spPr>
          <a:xfrm>
            <a:off x="64056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7" name="Freeform 967"/>
          <p:cNvSpPr/>
          <p:nvPr/>
        </p:nvSpPr>
        <p:spPr>
          <a:xfrm>
            <a:off x="67722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8" name="Freeform 968"/>
          <p:cNvSpPr/>
          <p:nvPr/>
        </p:nvSpPr>
        <p:spPr>
          <a:xfrm>
            <a:off x="71390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9" name="Freeform 969"/>
          <p:cNvSpPr/>
          <p:nvPr/>
        </p:nvSpPr>
        <p:spPr>
          <a:xfrm>
            <a:off x="16383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0" name="Freeform 970"/>
          <p:cNvSpPr/>
          <p:nvPr/>
        </p:nvSpPr>
        <p:spPr>
          <a:xfrm>
            <a:off x="20050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1" name="Freeform 971"/>
          <p:cNvSpPr/>
          <p:nvPr/>
        </p:nvSpPr>
        <p:spPr>
          <a:xfrm>
            <a:off x="23717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2" name="Freeform 972"/>
          <p:cNvSpPr/>
          <p:nvPr/>
        </p:nvSpPr>
        <p:spPr>
          <a:xfrm>
            <a:off x="27385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3" name="Freeform 973"/>
          <p:cNvSpPr/>
          <p:nvPr/>
        </p:nvSpPr>
        <p:spPr>
          <a:xfrm>
            <a:off x="31051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4" name="Freeform 974"/>
          <p:cNvSpPr/>
          <p:nvPr/>
        </p:nvSpPr>
        <p:spPr>
          <a:xfrm>
            <a:off x="34719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5" name="Freeform 975"/>
          <p:cNvSpPr/>
          <p:nvPr/>
        </p:nvSpPr>
        <p:spPr>
          <a:xfrm>
            <a:off x="38385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6" name="Freeform 976"/>
          <p:cNvSpPr/>
          <p:nvPr/>
        </p:nvSpPr>
        <p:spPr>
          <a:xfrm>
            <a:off x="42053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7" name="Freeform 977"/>
          <p:cNvSpPr/>
          <p:nvPr/>
        </p:nvSpPr>
        <p:spPr>
          <a:xfrm>
            <a:off x="45720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8" name="Freeform 978"/>
          <p:cNvSpPr/>
          <p:nvPr/>
        </p:nvSpPr>
        <p:spPr>
          <a:xfrm>
            <a:off x="49387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9" name="Freeform 979"/>
          <p:cNvSpPr/>
          <p:nvPr/>
        </p:nvSpPr>
        <p:spPr>
          <a:xfrm>
            <a:off x="53054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0" name="Freeform 980"/>
          <p:cNvSpPr/>
          <p:nvPr/>
        </p:nvSpPr>
        <p:spPr>
          <a:xfrm>
            <a:off x="56722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1" name="Freeform 981"/>
          <p:cNvSpPr/>
          <p:nvPr/>
        </p:nvSpPr>
        <p:spPr>
          <a:xfrm>
            <a:off x="60388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2" name="Freeform 982"/>
          <p:cNvSpPr/>
          <p:nvPr/>
        </p:nvSpPr>
        <p:spPr>
          <a:xfrm>
            <a:off x="64056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3" name="Freeform 983"/>
          <p:cNvSpPr/>
          <p:nvPr/>
        </p:nvSpPr>
        <p:spPr>
          <a:xfrm>
            <a:off x="67722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4" name="Freeform 984"/>
          <p:cNvSpPr/>
          <p:nvPr/>
        </p:nvSpPr>
        <p:spPr>
          <a:xfrm>
            <a:off x="71390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5" name="Freeform 985"/>
          <p:cNvSpPr/>
          <p:nvPr/>
        </p:nvSpPr>
        <p:spPr>
          <a:xfrm>
            <a:off x="1631950" y="3863214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6" name="Freeform 986"/>
          <p:cNvSpPr/>
          <p:nvPr/>
        </p:nvSpPr>
        <p:spPr>
          <a:xfrm>
            <a:off x="1631950" y="4994656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7" name="Freeform 987"/>
          <p:cNvSpPr/>
          <p:nvPr/>
        </p:nvSpPr>
        <p:spPr>
          <a:xfrm>
            <a:off x="1631950" y="5560442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8" name="Freeform 988"/>
          <p:cNvSpPr/>
          <p:nvPr/>
        </p:nvSpPr>
        <p:spPr>
          <a:xfrm>
            <a:off x="16383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9" name="Freeform 989"/>
          <p:cNvSpPr/>
          <p:nvPr/>
        </p:nvSpPr>
        <p:spPr>
          <a:xfrm>
            <a:off x="75057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0" name="Freeform 990"/>
          <p:cNvSpPr/>
          <p:nvPr/>
        </p:nvSpPr>
        <p:spPr>
          <a:xfrm>
            <a:off x="1631950" y="1600200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1" name="Freeform 991"/>
          <p:cNvSpPr/>
          <p:nvPr/>
        </p:nvSpPr>
        <p:spPr>
          <a:xfrm>
            <a:off x="1631950" y="6126163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" name="Rectangle 992"/>
          <p:cNvSpPr/>
          <p:nvPr/>
        </p:nvSpPr>
        <p:spPr>
          <a:xfrm>
            <a:off x="548640" y="685673"/>
            <a:ext cx="4928469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10 Aprilie 2010; 20 de blocuri</a:t>
            </a:r>
          </a:p>
        </p:txBody>
      </p:sp>
      <p:sp>
        <p:nvSpPr>
          <p:cNvPr id="993" name="Rectangle 993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994" name="Rectangle 994"/>
          <p:cNvSpPr/>
          <p:nvPr/>
        </p:nvSpPr>
        <p:spPr>
          <a:xfrm>
            <a:off x="7943977" y="6411339"/>
            <a:ext cx="9913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7</a:t>
            </a:r>
          </a:p>
        </p:txBody>
      </p:sp>
      <p:sp>
        <p:nvSpPr>
          <p:cNvPr id="995" name="Rectangle 995"/>
          <p:cNvSpPr/>
          <p:nvPr/>
        </p:nvSpPr>
        <p:spPr>
          <a:xfrm>
            <a:off x="1792477" y="1698245"/>
            <a:ext cx="558854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39057" algn="l"/>
                <a:tab pos="4005706" algn="l"/>
                <a:tab pos="4372356" algn="l"/>
                <a:tab pos="4739131" algn="l"/>
                <a:tab pos="5106034" algn="l"/>
                <a:tab pos="5472683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0	1	2	3	4	5	6	7	8	9	10	11	12	13	14	15</a:t>
            </a:r>
          </a:p>
        </p:txBody>
      </p:sp>
      <p:sp>
        <p:nvSpPr>
          <p:cNvPr id="996" name="Rectangle 996"/>
          <p:cNvSpPr/>
          <p:nvPr/>
        </p:nvSpPr>
        <p:spPr>
          <a:xfrm>
            <a:off x="1763522" y="198145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16	17	18	19	20	21	22	23	24	25	26	27	28	29	30	31</a:t>
            </a:r>
          </a:p>
        </p:txBody>
      </p:sp>
      <p:sp>
        <p:nvSpPr>
          <p:cNvPr id="997" name="Rectangle 997"/>
          <p:cNvSpPr/>
          <p:nvPr/>
        </p:nvSpPr>
        <p:spPr>
          <a:xfrm>
            <a:off x="1763522" y="226428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32	33	34	35	36	37	38	39	40	41	42	43	44	45	46	47</a:t>
            </a:r>
          </a:p>
        </p:txBody>
      </p:sp>
      <p:sp>
        <p:nvSpPr>
          <p:cNvPr id="998" name="Rectangle 998"/>
          <p:cNvSpPr/>
          <p:nvPr/>
        </p:nvSpPr>
        <p:spPr>
          <a:xfrm>
            <a:off x="1763522" y="254711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48	49	50	51	52	53	54	55	56	57	58	59	60	61	62	63</a:t>
            </a:r>
          </a:p>
        </p:txBody>
      </p:sp>
      <p:sp>
        <p:nvSpPr>
          <p:cNvPr id="999" name="Rectangle 999"/>
          <p:cNvSpPr/>
          <p:nvPr/>
        </p:nvSpPr>
        <p:spPr>
          <a:xfrm>
            <a:off x="1763522" y="2830094"/>
            <a:ext cx="5617656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2" b="0" i="0" spc="0" baseline="0" dirty="0">
                <a:solidFill>
                  <a:srgbClr val="000000"/>
                </a:solidFill>
                <a:latin typeface="Calibri"/>
              </a:rPr>
              <a:t>64	65	66	67	68	69	70	71	72	73	74	75	76	77	78	79</a:t>
            </a:r>
          </a:p>
        </p:txBody>
      </p:sp>
      <p:sp>
        <p:nvSpPr>
          <p:cNvPr id="1000" name="Rectangle 1000"/>
          <p:cNvSpPr/>
          <p:nvPr/>
        </p:nvSpPr>
        <p:spPr>
          <a:xfrm>
            <a:off x="1763522" y="311315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80	81	82	83	84	85	86	87	88	89	90	91	92	93	94	95</a:t>
            </a:r>
          </a:p>
        </p:txBody>
      </p:sp>
      <p:sp>
        <p:nvSpPr>
          <p:cNvPr id="1001" name="Rectangle 1001"/>
          <p:cNvSpPr/>
          <p:nvPr/>
        </p:nvSpPr>
        <p:spPr>
          <a:xfrm>
            <a:off x="1763522" y="3395980"/>
            <a:ext cx="5646458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38401" algn="l"/>
                <a:tab pos="1805050" algn="l"/>
                <a:tab pos="2171699" algn="l"/>
                <a:tab pos="2538730" algn="l"/>
                <a:tab pos="2905379" algn="l"/>
                <a:tab pos="3272028" algn="l"/>
                <a:tab pos="3639057" algn="l"/>
                <a:tab pos="4005706" algn="l"/>
                <a:tab pos="4372356" algn="l"/>
                <a:tab pos="4739132" algn="l"/>
                <a:tab pos="5106034" algn="l"/>
                <a:tab pos="5472684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96	97	98	99	100	101	102	103	104	105	106	107	108	109	110	111</a:t>
            </a:r>
          </a:p>
        </p:txBody>
      </p:sp>
      <p:sp>
        <p:nvSpPr>
          <p:cNvPr id="1002" name="Rectangle 1002"/>
          <p:cNvSpPr/>
          <p:nvPr/>
        </p:nvSpPr>
        <p:spPr>
          <a:xfrm>
            <a:off x="1734566" y="367880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112	113	114	115	116	117	118	119	120	121	122	123	124	125	126	127</a:t>
            </a:r>
          </a:p>
        </p:txBody>
      </p:sp>
      <p:sp>
        <p:nvSpPr>
          <p:cNvPr id="1003" name="Rectangle 1003"/>
          <p:cNvSpPr/>
          <p:nvPr/>
        </p:nvSpPr>
        <p:spPr>
          <a:xfrm>
            <a:off x="1734566" y="396202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128	129	130	131	132	133	134	135	136	137	138	139	140	141	142	143</a:t>
            </a:r>
          </a:p>
        </p:txBody>
      </p:sp>
      <p:sp>
        <p:nvSpPr>
          <p:cNvPr id="1004" name="Rectangle 1004"/>
          <p:cNvSpPr/>
          <p:nvPr/>
        </p:nvSpPr>
        <p:spPr>
          <a:xfrm>
            <a:off x="1734566" y="424484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144	145	146	147	148	149	150	151	152	153	154	155	156	157	158	159</a:t>
            </a:r>
          </a:p>
        </p:txBody>
      </p:sp>
      <p:sp>
        <p:nvSpPr>
          <p:cNvPr id="1005" name="Rectangle 1005"/>
          <p:cNvSpPr/>
          <p:nvPr/>
        </p:nvSpPr>
        <p:spPr>
          <a:xfrm>
            <a:off x="1734566" y="452767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160	161	162	163	164	165	166	167	168	169	170	171	172	173	174	175</a:t>
            </a:r>
          </a:p>
        </p:txBody>
      </p:sp>
      <p:sp>
        <p:nvSpPr>
          <p:cNvPr id="1006" name="Rectangle 1006"/>
          <p:cNvSpPr/>
          <p:nvPr/>
        </p:nvSpPr>
        <p:spPr>
          <a:xfrm>
            <a:off x="1734566" y="4810659"/>
            <a:ext cx="5675567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2" b="0" i="0" spc="0" baseline="0" dirty="0">
                <a:solidFill>
                  <a:srgbClr val="000000"/>
                </a:solidFill>
                <a:latin typeface="Calibri"/>
              </a:rPr>
              <a:t>176	177	178	179	180	181	182	183	184	185	186	187	188	189	190	191</a:t>
            </a:r>
          </a:p>
        </p:txBody>
      </p:sp>
      <p:sp>
        <p:nvSpPr>
          <p:cNvPr id="1007" name="Rectangle 1007"/>
          <p:cNvSpPr/>
          <p:nvPr/>
        </p:nvSpPr>
        <p:spPr>
          <a:xfrm>
            <a:off x="1734566" y="509371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192	193	194	195	196	197	198	199	200	201	202	203	204	205	206	207</a:t>
            </a:r>
          </a:p>
        </p:txBody>
      </p:sp>
      <p:sp>
        <p:nvSpPr>
          <p:cNvPr id="1008" name="Rectangle 1008"/>
          <p:cNvSpPr/>
          <p:nvPr/>
        </p:nvSpPr>
        <p:spPr>
          <a:xfrm>
            <a:off x="1734566" y="5376545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208	209	210	211	212	213	214	215	216	217	218	219	220	221	222	223</a:t>
            </a:r>
          </a:p>
        </p:txBody>
      </p:sp>
      <p:sp>
        <p:nvSpPr>
          <p:cNvPr id="1009" name="Rectangle 1009"/>
          <p:cNvSpPr/>
          <p:nvPr/>
        </p:nvSpPr>
        <p:spPr>
          <a:xfrm>
            <a:off x="1734566" y="5659451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224	225	226	227	228	229	230	231	232	233	234	235	236	237	238	239</a:t>
            </a:r>
          </a:p>
        </p:txBody>
      </p:sp>
      <p:sp>
        <p:nvSpPr>
          <p:cNvPr id="1010" name="Rectangle 1010"/>
          <p:cNvSpPr/>
          <p:nvPr/>
        </p:nvSpPr>
        <p:spPr>
          <a:xfrm>
            <a:off x="1734566" y="594261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240	241	242	243	244	245	246	247	248	249	250	251	252	253	254	255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Freeform 10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2" name="Freeform 1012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3" name="Freeform 101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4" name="Freeform 1014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5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016" name="Freeform 1016"/>
          <p:cNvSpPr/>
          <p:nvPr/>
        </p:nvSpPr>
        <p:spPr>
          <a:xfrm>
            <a:off x="16383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7" name="Freeform 1017"/>
          <p:cNvSpPr/>
          <p:nvPr/>
        </p:nvSpPr>
        <p:spPr>
          <a:xfrm>
            <a:off x="20050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8" name="Freeform 1018"/>
          <p:cNvSpPr/>
          <p:nvPr/>
        </p:nvSpPr>
        <p:spPr>
          <a:xfrm>
            <a:off x="23717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9" name="Freeform 1019"/>
          <p:cNvSpPr/>
          <p:nvPr/>
        </p:nvSpPr>
        <p:spPr>
          <a:xfrm>
            <a:off x="27385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0" name="Freeform 1020"/>
          <p:cNvSpPr/>
          <p:nvPr/>
        </p:nvSpPr>
        <p:spPr>
          <a:xfrm>
            <a:off x="31051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1" name="Freeform 1021"/>
          <p:cNvSpPr/>
          <p:nvPr/>
        </p:nvSpPr>
        <p:spPr>
          <a:xfrm>
            <a:off x="34719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2" name="Freeform 1022"/>
          <p:cNvSpPr/>
          <p:nvPr/>
        </p:nvSpPr>
        <p:spPr>
          <a:xfrm>
            <a:off x="38385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3" name="Freeform 1023"/>
          <p:cNvSpPr/>
          <p:nvPr/>
        </p:nvSpPr>
        <p:spPr>
          <a:xfrm>
            <a:off x="42053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" name="Freeform 1024"/>
          <p:cNvSpPr/>
          <p:nvPr/>
        </p:nvSpPr>
        <p:spPr>
          <a:xfrm>
            <a:off x="45720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5" name="Freeform 1025"/>
          <p:cNvSpPr/>
          <p:nvPr/>
        </p:nvSpPr>
        <p:spPr>
          <a:xfrm>
            <a:off x="49387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6" name="Freeform 1026"/>
          <p:cNvSpPr/>
          <p:nvPr/>
        </p:nvSpPr>
        <p:spPr>
          <a:xfrm>
            <a:off x="53054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Freeform 1027"/>
          <p:cNvSpPr/>
          <p:nvPr/>
        </p:nvSpPr>
        <p:spPr>
          <a:xfrm>
            <a:off x="56722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" name="Freeform 1028"/>
          <p:cNvSpPr/>
          <p:nvPr/>
        </p:nvSpPr>
        <p:spPr>
          <a:xfrm>
            <a:off x="60388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Freeform 1029"/>
          <p:cNvSpPr/>
          <p:nvPr/>
        </p:nvSpPr>
        <p:spPr>
          <a:xfrm>
            <a:off x="64056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" name="Freeform 1030"/>
          <p:cNvSpPr/>
          <p:nvPr/>
        </p:nvSpPr>
        <p:spPr>
          <a:xfrm>
            <a:off x="67722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Freeform 1031"/>
          <p:cNvSpPr/>
          <p:nvPr/>
        </p:nvSpPr>
        <p:spPr>
          <a:xfrm>
            <a:off x="71390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Freeform 1032"/>
          <p:cNvSpPr/>
          <p:nvPr/>
        </p:nvSpPr>
        <p:spPr>
          <a:xfrm>
            <a:off x="16383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1033"/>
          <p:cNvSpPr/>
          <p:nvPr/>
        </p:nvSpPr>
        <p:spPr>
          <a:xfrm>
            <a:off x="20050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4" name="Freeform 1034"/>
          <p:cNvSpPr/>
          <p:nvPr/>
        </p:nvSpPr>
        <p:spPr>
          <a:xfrm>
            <a:off x="23717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Freeform 1035"/>
          <p:cNvSpPr/>
          <p:nvPr/>
        </p:nvSpPr>
        <p:spPr>
          <a:xfrm>
            <a:off x="27385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6" name="Freeform 1036"/>
          <p:cNvSpPr/>
          <p:nvPr/>
        </p:nvSpPr>
        <p:spPr>
          <a:xfrm>
            <a:off x="31051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Freeform 1037"/>
          <p:cNvSpPr/>
          <p:nvPr/>
        </p:nvSpPr>
        <p:spPr>
          <a:xfrm>
            <a:off x="34719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8" name="Freeform 1038"/>
          <p:cNvSpPr/>
          <p:nvPr/>
        </p:nvSpPr>
        <p:spPr>
          <a:xfrm>
            <a:off x="38385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9" name="Freeform 1039"/>
          <p:cNvSpPr/>
          <p:nvPr/>
        </p:nvSpPr>
        <p:spPr>
          <a:xfrm>
            <a:off x="42053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0" name="Freeform 1040"/>
          <p:cNvSpPr/>
          <p:nvPr/>
        </p:nvSpPr>
        <p:spPr>
          <a:xfrm>
            <a:off x="45720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1" name="Freeform 1041"/>
          <p:cNvSpPr/>
          <p:nvPr/>
        </p:nvSpPr>
        <p:spPr>
          <a:xfrm>
            <a:off x="49387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2" name="Freeform 1042"/>
          <p:cNvSpPr/>
          <p:nvPr/>
        </p:nvSpPr>
        <p:spPr>
          <a:xfrm>
            <a:off x="53054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3" name="Freeform 1043"/>
          <p:cNvSpPr/>
          <p:nvPr/>
        </p:nvSpPr>
        <p:spPr>
          <a:xfrm>
            <a:off x="56722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Freeform 1044"/>
          <p:cNvSpPr/>
          <p:nvPr/>
        </p:nvSpPr>
        <p:spPr>
          <a:xfrm>
            <a:off x="60388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5" name="Freeform 1045"/>
          <p:cNvSpPr/>
          <p:nvPr/>
        </p:nvSpPr>
        <p:spPr>
          <a:xfrm>
            <a:off x="64056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6" name="Freeform 1046"/>
          <p:cNvSpPr/>
          <p:nvPr/>
        </p:nvSpPr>
        <p:spPr>
          <a:xfrm>
            <a:off x="67722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7" name="Freeform 1047"/>
          <p:cNvSpPr/>
          <p:nvPr/>
        </p:nvSpPr>
        <p:spPr>
          <a:xfrm>
            <a:off x="71390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" name="Freeform 1048"/>
          <p:cNvSpPr/>
          <p:nvPr/>
        </p:nvSpPr>
        <p:spPr>
          <a:xfrm>
            <a:off x="16383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9" name="Freeform 1049"/>
          <p:cNvSpPr/>
          <p:nvPr/>
        </p:nvSpPr>
        <p:spPr>
          <a:xfrm>
            <a:off x="20050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0" name="Freeform 1050"/>
          <p:cNvSpPr/>
          <p:nvPr/>
        </p:nvSpPr>
        <p:spPr>
          <a:xfrm>
            <a:off x="23717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Freeform 1051"/>
          <p:cNvSpPr/>
          <p:nvPr/>
        </p:nvSpPr>
        <p:spPr>
          <a:xfrm>
            <a:off x="27385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2" name="Freeform 1052"/>
          <p:cNvSpPr/>
          <p:nvPr/>
        </p:nvSpPr>
        <p:spPr>
          <a:xfrm>
            <a:off x="31051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3" name="Freeform 1053"/>
          <p:cNvSpPr/>
          <p:nvPr/>
        </p:nvSpPr>
        <p:spPr>
          <a:xfrm>
            <a:off x="34719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4" name="Freeform 1054"/>
          <p:cNvSpPr/>
          <p:nvPr/>
        </p:nvSpPr>
        <p:spPr>
          <a:xfrm>
            <a:off x="38385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5" name="Freeform 1055"/>
          <p:cNvSpPr/>
          <p:nvPr/>
        </p:nvSpPr>
        <p:spPr>
          <a:xfrm>
            <a:off x="42053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6" name="Freeform 1056"/>
          <p:cNvSpPr/>
          <p:nvPr/>
        </p:nvSpPr>
        <p:spPr>
          <a:xfrm>
            <a:off x="45720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7" name="Freeform 1057"/>
          <p:cNvSpPr/>
          <p:nvPr/>
        </p:nvSpPr>
        <p:spPr>
          <a:xfrm>
            <a:off x="49387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8" name="Freeform 1058"/>
          <p:cNvSpPr/>
          <p:nvPr/>
        </p:nvSpPr>
        <p:spPr>
          <a:xfrm>
            <a:off x="53054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9" name="Freeform 1059"/>
          <p:cNvSpPr/>
          <p:nvPr/>
        </p:nvSpPr>
        <p:spPr>
          <a:xfrm>
            <a:off x="56722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Freeform 1060"/>
          <p:cNvSpPr/>
          <p:nvPr/>
        </p:nvSpPr>
        <p:spPr>
          <a:xfrm>
            <a:off x="60388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1" name="Freeform 1061"/>
          <p:cNvSpPr/>
          <p:nvPr/>
        </p:nvSpPr>
        <p:spPr>
          <a:xfrm>
            <a:off x="64056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2" name="Freeform 1062"/>
          <p:cNvSpPr/>
          <p:nvPr/>
        </p:nvSpPr>
        <p:spPr>
          <a:xfrm>
            <a:off x="67722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3" name="Freeform 1063"/>
          <p:cNvSpPr/>
          <p:nvPr/>
        </p:nvSpPr>
        <p:spPr>
          <a:xfrm>
            <a:off x="71390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4" name="Freeform 1064"/>
          <p:cNvSpPr/>
          <p:nvPr/>
        </p:nvSpPr>
        <p:spPr>
          <a:xfrm>
            <a:off x="16383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5" name="Freeform 1065"/>
          <p:cNvSpPr/>
          <p:nvPr/>
        </p:nvSpPr>
        <p:spPr>
          <a:xfrm>
            <a:off x="20050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6" name="Freeform 1066"/>
          <p:cNvSpPr/>
          <p:nvPr/>
        </p:nvSpPr>
        <p:spPr>
          <a:xfrm>
            <a:off x="23717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7" name="Freeform 1067"/>
          <p:cNvSpPr/>
          <p:nvPr/>
        </p:nvSpPr>
        <p:spPr>
          <a:xfrm>
            <a:off x="27385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Freeform 1068"/>
          <p:cNvSpPr/>
          <p:nvPr/>
        </p:nvSpPr>
        <p:spPr>
          <a:xfrm>
            <a:off x="31051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>
            <a:off x="34719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Freeform 1070"/>
          <p:cNvSpPr/>
          <p:nvPr/>
        </p:nvSpPr>
        <p:spPr>
          <a:xfrm>
            <a:off x="38385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>
            <a:off x="42053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>
            <a:off x="45720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" name="Freeform 1073"/>
          <p:cNvSpPr/>
          <p:nvPr/>
        </p:nvSpPr>
        <p:spPr>
          <a:xfrm>
            <a:off x="49387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4" name="Freeform 1074"/>
          <p:cNvSpPr/>
          <p:nvPr/>
        </p:nvSpPr>
        <p:spPr>
          <a:xfrm>
            <a:off x="53054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>
            <a:off x="56722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" name="Freeform 1076"/>
          <p:cNvSpPr/>
          <p:nvPr/>
        </p:nvSpPr>
        <p:spPr>
          <a:xfrm>
            <a:off x="60388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7" name="Freeform 1077"/>
          <p:cNvSpPr/>
          <p:nvPr/>
        </p:nvSpPr>
        <p:spPr>
          <a:xfrm>
            <a:off x="64056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>
            <a:off x="67722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>
            <a:off x="71390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>
            <a:off x="16383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1" name="Freeform 1081"/>
          <p:cNvSpPr/>
          <p:nvPr/>
        </p:nvSpPr>
        <p:spPr>
          <a:xfrm>
            <a:off x="20050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2" name="Freeform 1082"/>
          <p:cNvSpPr/>
          <p:nvPr/>
        </p:nvSpPr>
        <p:spPr>
          <a:xfrm>
            <a:off x="23717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3" name="Freeform 1083"/>
          <p:cNvSpPr/>
          <p:nvPr/>
        </p:nvSpPr>
        <p:spPr>
          <a:xfrm>
            <a:off x="27385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4" name="Freeform 1084"/>
          <p:cNvSpPr/>
          <p:nvPr/>
        </p:nvSpPr>
        <p:spPr>
          <a:xfrm>
            <a:off x="31051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5" name="Freeform 1085"/>
          <p:cNvSpPr/>
          <p:nvPr/>
        </p:nvSpPr>
        <p:spPr>
          <a:xfrm>
            <a:off x="34719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6" name="Freeform 1086"/>
          <p:cNvSpPr/>
          <p:nvPr/>
        </p:nvSpPr>
        <p:spPr>
          <a:xfrm>
            <a:off x="38385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7" name="Freeform 1087"/>
          <p:cNvSpPr/>
          <p:nvPr/>
        </p:nvSpPr>
        <p:spPr>
          <a:xfrm>
            <a:off x="42053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8" name="Freeform 1088"/>
          <p:cNvSpPr/>
          <p:nvPr/>
        </p:nvSpPr>
        <p:spPr>
          <a:xfrm>
            <a:off x="45720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>
            <a:off x="49387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>
            <a:off x="53054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>
            <a:off x="56722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>
            <a:off x="60388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>
            <a:off x="64056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4" name="Freeform 1094"/>
          <p:cNvSpPr/>
          <p:nvPr/>
        </p:nvSpPr>
        <p:spPr>
          <a:xfrm>
            <a:off x="67722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5" name="Freeform 1095"/>
          <p:cNvSpPr/>
          <p:nvPr/>
        </p:nvSpPr>
        <p:spPr>
          <a:xfrm>
            <a:off x="71390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6" name="Freeform 1096"/>
          <p:cNvSpPr/>
          <p:nvPr/>
        </p:nvSpPr>
        <p:spPr>
          <a:xfrm>
            <a:off x="16383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7" name="Freeform 1097"/>
          <p:cNvSpPr/>
          <p:nvPr/>
        </p:nvSpPr>
        <p:spPr>
          <a:xfrm>
            <a:off x="20050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8" name="Freeform 1098"/>
          <p:cNvSpPr/>
          <p:nvPr/>
        </p:nvSpPr>
        <p:spPr>
          <a:xfrm>
            <a:off x="23717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9" name="Freeform 1099"/>
          <p:cNvSpPr/>
          <p:nvPr/>
        </p:nvSpPr>
        <p:spPr>
          <a:xfrm>
            <a:off x="27385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Freeform 1100"/>
          <p:cNvSpPr/>
          <p:nvPr/>
        </p:nvSpPr>
        <p:spPr>
          <a:xfrm>
            <a:off x="31051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1" name="Freeform 1101"/>
          <p:cNvSpPr/>
          <p:nvPr/>
        </p:nvSpPr>
        <p:spPr>
          <a:xfrm>
            <a:off x="34719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2" name="Freeform 1102"/>
          <p:cNvSpPr/>
          <p:nvPr/>
        </p:nvSpPr>
        <p:spPr>
          <a:xfrm>
            <a:off x="38385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3" name="Freeform 1103"/>
          <p:cNvSpPr/>
          <p:nvPr/>
        </p:nvSpPr>
        <p:spPr>
          <a:xfrm>
            <a:off x="42053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4" name="Freeform 1104"/>
          <p:cNvSpPr/>
          <p:nvPr/>
        </p:nvSpPr>
        <p:spPr>
          <a:xfrm>
            <a:off x="45720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5" name="Freeform 1105"/>
          <p:cNvSpPr/>
          <p:nvPr/>
        </p:nvSpPr>
        <p:spPr>
          <a:xfrm>
            <a:off x="49387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6" name="Freeform 1106"/>
          <p:cNvSpPr/>
          <p:nvPr/>
        </p:nvSpPr>
        <p:spPr>
          <a:xfrm>
            <a:off x="53054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7" name="Freeform 1107"/>
          <p:cNvSpPr/>
          <p:nvPr/>
        </p:nvSpPr>
        <p:spPr>
          <a:xfrm>
            <a:off x="56722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8" name="Freeform 1108"/>
          <p:cNvSpPr/>
          <p:nvPr/>
        </p:nvSpPr>
        <p:spPr>
          <a:xfrm>
            <a:off x="60388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9" name="Freeform 1109"/>
          <p:cNvSpPr/>
          <p:nvPr/>
        </p:nvSpPr>
        <p:spPr>
          <a:xfrm>
            <a:off x="64056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0" name="Freeform 1110"/>
          <p:cNvSpPr/>
          <p:nvPr/>
        </p:nvSpPr>
        <p:spPr>
          <a:xfrm>
            <a:off x="67722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1" name="Freeform 1111"/>
          <p:cNvSpPr/>
          <p:nvPr/>
        </p:nvSpPr>
        <p:spPr>
          <a:xfrm>
            <a:off x="71390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2" name="Freeform 1112"/>
          <p:cNvSpPr/>
          <p:nvPr/>
        </p:nvSpPr>
        <p:spPr>
          <a:xfrm>
            <a:off x="16383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3" name="Freeform 1113"/>
          <p:cNvSpPr/>
          <p:nvPr/>
        </p:nvSpPr>
        <p:spPr>
          <a:xfrm>
            <a:off x="20050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4" name="Freeform 1114"/>
          <p:cNvSpPr/>
          <p:nvPr/>
        </p:nvSpPr>
        <p:spPr>
          <a:xfrm>
            <a:off x="23717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5" name="Freeform 1115"/>
          <p:cNvSpPr/>
          <p:nvPr/>
        </p:nvSpPr>
        <p:spPr>
          <a:xfrm>
            <a:off x="27385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6" name="Freeform 1116"/>
          <p:cNvSpPr/>
          <p:nvPr/>
        </p:nvSpPr>
        <p:spPr>
          <a:xfrm>
            <a:off x="31051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7" name="Freeform 1117"/>
          <p:cNvSpPr/>
          <p:nvPr/>
        </p:nvSpPr>
        <p:spPr>
          <a:xfrm>
            <a:off x="34719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8" name="Freeform 1118"/>
          <p:cNvSpPr/>
          <p:nvPr/>
        </p:nvSpPr>
        <p:spPr>
          <a:xfrm>
            <a:off x="38385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9" name="Freeform 1119"/>
          <p:cNvSpPr/>
          <p:nvPr/>
        </p:nvSpPr>
        <p:spPr>
          <a:xfrm>
            <a:off x="42053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0" name="Freeform 1120"/>
          <p:cNvSpPr/>
          <p:nvPr/>
        </p:nvSpPr>
        <p:spPr>
          <a:xfrm>
            <a:off x="45720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1" name="Freeform 1121"/>
          <p:cNvSpPr/>
          <p:nvPr/>
        </p:nvSpPr>
        <p:spPr>
          <a:xfrm>
            <a:off x="49387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2" name="Freeform 1122"/>
          <p:cNvSpPr/>
          <p:nvPr/>
        </p:nvSpPr>
        <p:spPr>
          <a:xfrm>
            <a:off x="53054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3" name="Freeform 1123"/>
          <p:cNvSpPr/>
          <p:nvPr/>
        </p:nvSpPr>
        <p:spPr>
          <a:xfrm>
            <a:off x="56722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4" name="Freeform 1124"/>
          <p:cNvSpPr/>
          <p:nvPr/>
        </p:nvSpPr>
        <p:spPr>
          <a:xfrm>
            <a:off x="60388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5" name="Freeform 1125"/>
          <p:cNvSpPr/>
          <p:nvPr/>
        </p:nvSpPr>
        <p:spPr>
          <a:xfrm>
            <a:off x="64056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6" name="Freeform 1126"/>
          <p:cNvSpPr/>
          <p:nvPr/>
        </p:nvSpPr>
        <p:spPr>
          <a:xfrm>
            <a:off x="67722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" name="Freeform 1127"/>
          <p:cNvSpPr/>
          <p:nvPr/>
        </p:nvSpPr>
        <p:spPr>
          <a:xfrm>
            <a:off x="71390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8" name="Freeform 1128"/>
          <p:cNvSpPr/>
          <p:nvPr/>
        </p:nvSpPr>
        <p:spPr>
          <a:xfrm>
            <a:off x="16383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9" name="Freeform 1129"/>
          <p:cNvSpPr/>
          <p:nvPr/>
        </p:nvSpPr>
        <p:spPr>
          <a:xfrm>
            <a:off x="20050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0" name="Freeform 1130"/>
          <p:cNvSpPr/>
          <p:nvPr/>
        </p:nvSpPr>
        <p:spPr>
          <a:xfrm>
            <a:off x="23717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1" name="Freeform 1131"/>
          <p:cNvSpPr/>
          <p:nvPr/>
        </p:nvSpPr>
        <p:spPr>
          <a:xfrm>
            <a:off x="27385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2" name="Freeform 1132"/>
          <p:cNvSpPr/>
          <p:nvPr/>
        </p:nvSpPr>
        <p:spPr>
          <a:xfrm>
            <a:off x="31051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3" name="Freeform 1133"/>
          <p:cNvSpPr/>
          <p:nvPr/>
        </p:nvSpPr>
        <p:spPr>
          <a:xfrm>
            <a:off x="34719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4" name="Freeform 1134"/>
          <p:cNvSpPr/>
          <p:nvPr/>
        </p:nvSpPr>
        <p:spPr>
          <a:xfrm>
            <a:off x="38385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5" name="Freeform 1135"/>
          <p:cNvSpPr/>
          <p:nvPr/>
        </p:nvSpPr>
        <p:spPr>
          <a:xfrm>
            <a:off x="42053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6" name="Freeform 1136"/>
          <p:cNvSpPr/>
          <p:nvPr/>
        </p:nvSpPr>
        <p:spPr>
          <a:xfrm>
            <a:off x="45720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7" name="Freeform 1137"/>
          <p:cNvSpPr/>
          <p:nvPr/>
        </p:nvSpPr>
        <p:spPr>
          <a:xfrm>
            <a:off x="49387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8" name="Freeform 1138"/>
          <p:cNvSpPr/>
          <p:nvPr/>
        </p:nvSpPr>
        <p:spPr>
          <a:xfrm>
            <a:off x="53054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9" name="Freeform 1139"/>
          <p:cNvSpPr/>
          <p:nvPr/>
        </p:nvSpPr>
        <p:spPr>
          <a:xfrm>
            <a:off x="56722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0" name="Freeform 1140"/>
          <p:cNvSpPr/>
          <p:nvPr/>
        </p:nvSpPr>
        <p:spPr>
          <a:xfrm>
            <a:off x="60388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1" name="Freeform 1141"/>
          <p:cNvSpPr/>
          <p:nvPr/>
        </p:nvSpPr>
        <p:spPr>
          <a:xfrm>
            <a:off x="64056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2" name="Freeform 1142"/>
          <p:cNvSpPr/>
          <p:nvPr/>
        </p:nvSpPr>
        <p:spPr>
          <a:xfrm>
            <a:off x="67722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3" name="Freeform 1143"/>
          <p:cNvSpPr/>
          <p:nvPr/>
        </p:nvSpPr>
        <p:spPr>
          <a:xfrm>
            <a:off x="71390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4" name="Freeform 1144"/>
          <p:cNvSpPr/>
          <p:nvPr/>
        </p:nvSpPr>
        <p:spPr>
          <a:xfrm>
            <a:off x="16383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5" name="Freeform 1145"/>
          <p:cNvSpPr/>
          <p:nvPr/>
        </p:nvSpPr>
        <p:spPr>
          <a:xfrm>
            <a:off x="20050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6" name="Freeform 1146"/>
          <p:cNvSpPr/>
          <p:nvPr/>
        </p:nvSpPr>
        <p:spPr>
          <a:xfrm>
            <a:off x="23717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7" name="Freeform 1147"/>
          <p:cNvSpPr/>
          <p:nvPr/>
        </p:nvSpPr>
        <p:spPr>
          <a:xfrm>
            <a:off x="27385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8" name="Freeform 1148"/>
          <p:cNvSpPr/>
          <p:nvPr/>
        </p:nvSpPr>
        <p:spPr>
          <a:xfrm>
            <a:off x="31051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9" name="Freeform 1149"/>
          <p:cNvSpPr/>
          <p:nvPr/>
        </p:nvSpPr>
        <p:spPr>
          <a:xfrm>
            <a:off x="34719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0" name="Freeform 1150"/>
          <p:cNvSpPr/>
          <p:nvPr/>
        </p:nvSpPr>
        <p:spPr>
          <a:xfrm>
            <a:off x="38385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1" name="Freeform 1151"/>
          <p:cNvSpPr/>
          <p:nvPr/>
        </p:nvSpPr>
        <p:spPr>
          <a:xfrm>
            <a:off x="42053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2" name="Freeform 1152"/>
          <p:cNvSpPr/>
          <p:nvPr/>
        </p:nvSpPr>
        <p:spPr>
          <a:xfrm>
            <a:off x="45720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3" name="Freeform 1153"/>
          <p:cNvSpPr/>
          <p:nvPr/>
        </p:nvSpPr>
        <p:spPr>
          <a:xfrm>
            <a:off x="49387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4" name="Freeform 1154"/>
          <p:cNvSpPr/>
          <p:nvPr/>
        </p:nvSpPr>
        <p:spPr>
          <a:xfrm>
            <a:off x="53054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5" name="Freeform 1155"/>
          <p:cNvSpPr/>
          <p:nvPr/>
        </p:nvSpPr>
        <p:spPr>
          <a:xfrm>
            <a:off x="56722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6" name="Freeform 1156"/>
          <p:cNvSpPr/>
          <p:nvPr/>
        </p:nvSpPr>
        <p:spPr>
          <a:xfrm>
            <a:off x="60388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7" name="Freeform 1157"/>
          <p:cNvSpPr/>
          <p:nvPr/>
        </p:nvSpPr>
        <p:spPr>
          <a:xfrm>
            <a:off x="64056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8" name="Freeform 1158"/>
          <p:cNvSpPr/>
          <p:nvPr/>
        </p:nvSpPr>
        <p:spPr>
          <a:xfrm>
            <a:off x="67722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9" name="Freeform 1159"/>
          <p:cNvSpPr/>
          <p:nvPr/>
        </p:nvSpPr>
        <p:spPr>
          <a:xfrm>
            <a:off x="71390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0" name="Freeform 1160"/>
          <p:cNvSpPr/>
          <p:nvPr/>
        </p:nvSpPr>
        <p:spPr>
          <a:xfrm>
            <a:off x="16383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1" name="Freeform 1161"/>
          <p:cNvSpPr/>
          <p:nvPr/>
        </p:nvSpPr>
        <p:spPr>
          <a:xfrm>
            <a:off x="20050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2" name="Freeform 1162"/>
          <p:cNvSpPr/>
          <p:nvPr/>
        </p:nvSpPr>
        <p:spPr>
          <a:xfrm>
            <a:off x="23717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3" name="Freeform 1163"/>
          <p:cNvSpPr/>
          <p:nvPr/>
        </p:nvSpPr>
        <p:spPr>
          <a:xfrm>
            <a:off x="27385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4" name="Freeform 1164"/>
          <p:cNvSpPr/>
          <p:nvPr/>
        </p:nvSpPr>
        <p:spPr>
          <a:xfrm>
            <a:off x="31051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5" name="Freeform 1165"/>
          <p:cNvSpPr/>
          <p:nvPr/>
        </p:nvSpPr>
        <p:spPr>
          <a:xfrm>
            <a:off x="34719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6" name="Freeform 1166"/>
          <p:cNvSpPr/>
          <p:nvPr/>
        </p:nvSpPr>
        <p:spPr>
          <a:xfrm>
            <a:off x="38385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7" name="Freeform 1167"/>
          <p:cNvSpPr/>
          <p:nvPr/>
        </p:nvSpPr>
        <p:spPr>
          <a:xfrm>
            <a:off x="42053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8" name="Freeform 1168"/>
          <p:cNvSpPr/>
          <p:nvPr/>
        </p:nvSpPr>
        <p:spPr>
          <a:xfrm>
            <a:off x="45720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9" name="Freeform 1169"/>
          <p:cNvSpPr/>
          <p:nvPr/>
        </p:nvSpPr>
        <p:spPr>
          <a:xfrm>
            <a:off x="49387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0" name="Freeform 1170"/>
          <p:cNvSpPr/>
          <p:nvPr/>
        </p:nvSpPr>
        <p:spPr>
          <a:xfrm>
            <a:off x="53054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1" name="Freeform 1171"/>
          <p:cNvSpPr/>
          <p:nvPr/>
        </p:nvSpPr>
        <p:spPr>
          <a:xfrm>
            <a:off x="56722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2" name="Freeform 1172"/>
          <p:cNvSpPr/>
          <p:nvPr/>
        </p:nvSpPr>
        <p:spPr>
          <a:xfrm>
            <a:off x="60388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3" name="Freeform 1173"/>
          <p:cNvSpPr/>
          <p:nvPr/>
        </p:nvSpPr>
        <p:spPr>
          <a:xfrm>
            <a:off x="64056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4" name="Freeform 1174"/>
          <p:cNvSpPr/>
          <p:nvPr/>
        </p:nvSpPr>
        <p:spPr>
          <a:xfrm>
            <a:off x="67722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5" name="Freeform 1175"/>
          <p:cNvSpPr/>
          <p:nvPr/>
        </p:nvSpPr>
        <p:spPr>
          <a:xfrm>
            <a:off x="71390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6" name="Freeform 1176"/>
          <p:cNvSpPr/>
          <p:nvPr/>
        </p:nvSpPr>
        <p:spPr>
          <a:xfrm>
            <a:off x="16383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7" name="Freeform 1177"/>
          <p:cNvSpPr/>
          <p:nvPr/>
        </p:nvSpPr>
        <p:spPr>
          <a:xfrm>
            <a:off x="20050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8" name="Freeform 1178"/>
          <p:cNvSpPr/>
          <p:nvPr/>
        </p:nvSpPr>
        <p:spPr>
          <a:xfrm>
            <a:off x="23717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9" name="Freeform 1179"/>
          <p:cNvSpPr/>
          <p:nvPr/>
        </p:nvSpPr>
        <p:spPr>
          <a:xfrm>
            <a:off x="27385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0" name="Freeform 1180"/>
          <p:cNvSpPr/>
          <p:nvPr/>
        </p:nvSpPr>
        <p:spPr>
          <a:xfrm>
            <a:off x="31051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1" name="Freeform 1181"/>
          <p:cNvSpPr/>
          <p:nvPr/>
        </p:nvSpPr>
        <p:spPr>
          <a:xfrm>
            <a:off x="34719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2" name="Freeform 1182"/>
          <p:cNvSpPr/>
          <p:nvPr/>
        </p:nvSpPr>
        <p:spPr>
          <a:xfrm>
            <a:off x="38385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3" name="Freeform 1183"/>
          <p:cNvSpPr/>
          <p:nvPr/>
        </p:nvSpPr>
        <p:spPr>
          <a:xfrm>
            <a:off x="42053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4" name="Freeform 1184"/>
          <p:cNvSpPr/>
          <p:nvPr/>
        </p:nvSpPr>
        <p:spPr>
          <a:xfrm>
            <a:off x="45720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5" name="Freeform 1185"/>
          <p:cNvSpPr/>
          <p:nvPr/>
        </p:nvSpPr>
        <p:spPr>
          <a:xfrm>
            <a:off x="49387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6" name="Freeform 1186"/>
          <p:cNvSpPr/>
          <p:nvPr/>
        </p:nvSpPr>
        <p:spPr>
          <a:xfrm>
            <a:off x="53054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7" name="Freeform 1187"/>
          <p:cNvSpPr/>
          <p:nvPr/>
        </p:nvSpPr>
        <p:spPr>
          <a:xfrm>
            <a:off x="56722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8" name="Freeform 1188"/>
          <p:cNvSpPr/>
          <p:nvPr/>
        </p:nvSpPr>
        <p:spPr>
          <a:xfrm>
            <a:off x="60388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9" name="Freeform 1189"/>
          <p:cNvSpPr/>
          <p:nvPr/>
        </p:nvSpPr>
        <p:spPr>
          <a:xfrm>
            <a:off x="64056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0" name="Freeform 1190"/>
          <p:cNvSpPr/>
          <p:nvPr/>
        </p:nvSpPr>
        <p:spPr>
          <a:xfrm>
            <a:off x="67722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1" name="Freeform 1191"/>
          <p:cNvSpPr/>
          <p:nvPr/>
        </p:nvSpPr>
        <p:spPr>
          <a:xfrm>
            <a:off x="71390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2" name="Freeform 1192"/>
          <p:cNvSpPr/>
          <p:nvPr/>
        </p:nvSpPr>
        <p:spPr>
          <a:xfrm>
            <a:off x="16383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3" name="Freeform 1193"/>
          <p:cNvSpPr/>
          <p:nvPr/>
        </p:nvSpPr>
        <p:spPr>
          <a:xfrm>
            <a:off x="20050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4" name="Freeform 1194"/>
          <p:cNvSpPr/>
          <p:nvPr/>
        </p:nvSpPr>
        <p:spPr>
          <a:xfrm>
            <a:off x="23717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5" name="Freeform 1195"/>
          <p:cNvSpPr/>
          <p:nvPr/>
        </p:nvSpPr>
        <p:spPr>
          <a:xfrm>
            <a:off x="27385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6" name="Freeform 1196"/>
          <p:cNvSpPr/>
          <p:nvPr/>
        </p:nvSpPr>
        <p:spPr>
          <a:xfrm>
            <a:off x="31051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7" name="Freeform 1197"/>
          <p:cNvSpPr/>
          <p:nvPr/>
        </p:nvSpPr>
        <p:spPr>
          <a:xfrm>
            <a:off x="34719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8" name="Freeform 1198"/>
          <p:cNvSpPr/>
          <p:nvPr/>
        </p:nvSpPr>
        <p:spPr>
          <a:xfrm>
            <a:off x="38385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9" name="Freeform 1199"/>
          <p:cNvSpPr/>
          <p:nvPr/>
        </p:nvSpPr>
        <p:spPr>
          <a:xfrm>
            <a:off x="42053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0" name="Freeform 1200"/>
          <p:cNvSpPr/>
          <p:nvPr/>
        </p:nvSpPr>
        <p:spPr>
          <a:xfrm>
            <a:off x="45720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1" name="Freeform 1201"/>
          <p:cNvSpPr/>
          <p:nvPr/>
        </p:nvSpPr>
        <p:spPr>
          <a:xfrm>
            <a:off x="49387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2" name="Freeform 1202"/>
          <p:cNvSpPr/>
          <p:nvPr/>
        </p:nvSpPr>
        <p:spPr>
          <a:xfrm>
            <a:off x="53054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3" name="Freeform 1203"/>
          <p:cNvSpPr/>
          <p:nvPr/>
        </p:nvSpPr>
        <p:spPr>
          <a:xfrm>
            <a:off x="56722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4" name="Freeform 1204"/>
          <p:cNvSpPr/>
          <p:nvPr/>
        </p:nvSpPr>
        <p:spPr>
          <a:xfrm>
            <a:off x="60388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5" name="Freeform 1205"/>
          <p:cNvSpPr/>
          <p:nvPr/>
        </p:nvSpPr>
        <p:spPr>
          <a:xfrm>
            <a:off x="64056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6" name="Freeform 1206"/>
          <p:cNvSpPr/>
          <p:nvPr/>
        </p:nvSpPr>
        <p:spPr>
          <a:xfrm>
            <a:off x="67722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7" name="Freeform 1207"/>
          <p:cNvSpPr/>
          <p:nvPr/>
        </p:nvSpPr>
        <p:spPr>
          <a:xfrm>
            <a:off x="71390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8" name="Freeform 1208"/>
          <p:cNvSpPr/>
          <p:nvPr/>
        </p:nvSpPr>
        <p:spPr>
          <a:xfrm>
            <a:off x="16383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9" name="Freeform 1209"/>
          <p:cNvSpPr/>
          <p:nvPr/>
        </p:nvSpPr>
        <p:spPr>
          <a:xfrm>
            <a:off x="20050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0" name="Freeform 1210"/>
          <p:cNvSpPr/>
          <p:nvPr/>
        </p:nvSpPr>
        <p:spPr>
          <a:xfrm>
            <a:off x="23717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1" name="Freeform 1211"/>
          <p:cNvSpPr/>
          <p:nvPr/>
        </p:nvSpPr>
        <p:spPr>
          <a:xfrm>
            <a:off x="27385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2" name="Freeform 1212"/>
          <p:cNvSpPr/>
          <p:nvPr/>
        </p:nvSpPr>
        <p:spPr>
          <a:xfrm>
            <a:off x="31051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3" name="Freeform 1213"/>
          <p:cNvSpPr/>
          <p:nvPr/>
        </p:nvSpPr>
        <p:spPr>
          <a:xfrm>
            <a:off x="34719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4" name="Freeform 1214"/>
          <p:cNvSpPr/>
          <p:nvPr/>
        </p:nvSpPr>
        <p:spPr>
          <a:xfrm>
            <a:off x="38385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5" name="Freeform 1215"/>
          <p:cNvSpPr/>
          <p:nvPr/>
        </p:nvSpPr>
        <p:spPr>
          <a:xfrm>
            <a:off x="42053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6" name="Freeform 1216"/>
          <p:cNvSpPr/>
          <p:nvPr/>
        </p:nvSpPr>
        <p:spPr>
          <a:xfrm>
            <a:off x="45720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7" name="Freeform 1217"/>
          <p:cNvSpPr/>
          <p:nvPr/>
        </p:nvSpPr>
        <p:spPr>
          <a:xfrm>
            <a:off x="49387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8" name="Freeform 1218"/>
          <p:cNvSpPr/>
          <p:nvPr/>
        </p:nvSpPr>
        <p:spPr>
          <a:xfrm>
            <a:off x="53054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9" name="Freeform 1219"/>
          <p:cNvSpPr/>
          <p:nvPr/>
        </p:nvSpPr>
        <p:spPr>
          <a:xfrm>
            <a:off x="56722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0" name="Freeform 1220"/>
          <p:cNvSpPr/>
          <p:nvPr/>
        </p:nvSpPr>
        <p:spPr>
          <a:xfrm>
            <a:off x="60388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1" name="Freeform 1221"/>
          <p:cNvSpPr/>
          <p:nvPr/>
        </p:nvSpPr>
        <p:spPr>
          <a:xfrm>
            <a:off x="64056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2" name="Freeform 1222"/>
          <p:cNvSpPr/>
          <p:nvPr/>
        </p:nvSpPr>
        <p:spPr>
          <a:xfrm>
            <a:off x="67722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3" name="Freeform 1223"/>
          <p:cNvSpPr/>
          <p:nvPr/>
        </p:nvSpPr>
        <p:spPr>
          <a:xfrm>
            <a:off x="71390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4" name="Freeform 1224"/>
          <p:cNvSpPr/>
          <p:nvPr/>
        </p:nvSpPr>
        <p:spPr>
          <a:xfrm>
            <a:off x="16383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5" name="Freeform 1225"/>
          <p:cNvSpPr/>
          <p:nvPr/>
        </p:nvSpPr>
        <p:spPr>
          <a:xfrm>
            <a:off x="20050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6" name="Freeform 1226"/>
          <p:cNvSpPr/>
          <p:nvPr/>
        </p:nvSpPr>
        <p:spPr>
          <a:xfrm>
            <a:off x="23717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7" name="Freeform 1227"/>
          <p:cNvSpPr/>
          <p:nvPr/>
        </p:nvSpPr>
        <p:spPr>
          <a:xfrm>
            <a:off x="27385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8" name="Freeform 1228"/>
          <p:cNvSpPr/>
          <p:nvPr/>
        </p:nvSpPr>
        <p:spPr>
          <a:xfrm>
            <a:off x="31051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" name="Freeform 1229"/>
          <p:cNvSpPr/>
          <p:nvPr/>
        </p:nvSpPr>
        <p:spPr>
          <a:xfrm>
            <a:off x="34719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0" name="Freeform 1230"/>
          <p:cNvSpPr/>
          <p:nvPr/>
        </p:nvSpPr>
        <p:spPr>
          <a:xfrm>
            <a:off x="38385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1" name="Freeform 1231"/>
          <p:cNvSpPr/>
          <p:nvPr/>
        </p:nvSpPr>
        <p:spPr>
          <a:xfrm>
            <a:off x="42053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2" name="Freeform 1232"/>
          <p:cNvSpPr/>
          <p:nvPr/>
        </p:nvSpPr>
        <p:spPr>
          <a:xfrm>
            <a:off x="45720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3" name="Freeform 1233"/>
          <p:cNvSpPr/>
          <p:nvPr/>
        </p:nvSpPr>
        <p:spPr>
          <a:xfrm>
            <a:off x="49387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4" name="Freeform 1234"/>
          <p:cNvSpPr/>
          <p:nvPr/>
        </p:nvSpPr>
        <p:spPr>
          <a:xfrm>
            <a:off x="53054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" name="Freeform 1235"/>
          <p:cNvSpPr/>
          <p:nvPr/>
        </p:nvSpPr>
        <p:spPr>
          <a:xfrm>
            <a:off x="56722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6" name="Freeform 1236"/>
          <p:cNvSpPr/>
          <p:nvPr/>
        </p:nvSpPr>
        <p:spPr>
          <a:xfrm>
            <a:off x="60388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7" name="Freeform 1237"/>
          <p:cNvSpPr/>
          <p:nvPr/>
        </p:nvSpPr>
        <p:spPr>
          <a:xfrm>
            <a:off x="64056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8" name="Freeform 1238"/>
          <p:cNvSpPr/>
          <p:nvPr/>
        </p:nvSpPr>
        <p:spPr>
          <a:xfrm>
            <a:off x="67722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9" name="Freeform 1239"/>
          <p:cNvSpPr/>
          <p:nvPr/>
        </p:nvSpPr>
        <p:spPr>
          <a:xfrm>
            <a:off x="71390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0" name="Freeform 1240"/>
          <p:cNvSpPr/>
          <p:nvPr/>
        </p:nvSpPr>
        <p:spPr>
          <a:xfrm>
            <a:off x="16383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1" name="Freeform 1241"/>
          <p:cNvSpPr/>
          <p:nvPr/>
        </p:nvSpPr>
        <p:spPr>
          <a:xfrm>
            <a:off x="20050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2" name="Freeform 1242"/>
          <p:cNvSpPr/>
          <p:nvPr/>
        </p:nvSpPr>
        <p:spPr>
          <a:xfrm>
            <a:off x="23717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3" name="Freeform 1243"/>
          <p:cNvSpPr/>
          <p:nvPr/>
        </p:nvSpPr>
        <p:spPr>
          <a:xfrm>
            <a:off x="27385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4" name="Freeform 1244"/>
          <p:cNvSpPr/>
          <p:nvPr/>
        </p:nvSpPr>
        <p:spPr>
          <a:xfrm>
            <a:off x="31051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5" name="Freeform 1245"/>
          <p:cNvSpPr/>
          <p:nvPr/>
        </p:nvSpPr>
        <p:spPr>
          <a:xfrm>
            <a:off x="34719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6" name="Freeform 1246"/>
          <p:cNvSpPr/>
          <p:nvPr/>
        </p:nvSpPr>
        <p:spPr>
          <a:xfrm>
            <a:off x="38385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7" name="Freeform 1247"/>
          <p:cNvSpPr/>
          <p:nvPr/>
        </p:nvSpPr>
        <p:spPr>
          <a:xfrm>
            <a:off x="42053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8" name="Freeform 1248"/>
          <p:cNvSpPr/>
          <p:nvPr/>
        </p:nvSpPr>
        <p:spPr>
          <a:xfrm>
            <a:off x="45720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9" name="Freeform 1249"/>
          <p:cNvSpPr/>
          <p:nvPr/>
        </p:nvSpPr>
        <p:spPr>
          <a:xfrm>
            <a:off x="49387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0" name="Freeform 1250"/>
          <p:cNvSpPr/>
          <p:nvPr/>
        </p:nvSpPr>
        <p:spPr>
          <a:xfrm>
            <a:off x="53054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1" name="Freeform 1251"/>
          <p:cNvSpPr/>
          <p:nvPr/>
        </p:nvSpPr>
        <p:spPr>
          <a:xfrm>
            <a:off x="56722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2" name="Freeform 1252"/>
          <p:cNvSpPr/>
          <p:nvPr/>
        </p:nvSpPr>
        <p:spPr>
          <a:xfrm>
            <a:off x="60388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3" name="Freeform 1253"/>
          <p:cNvSpPr/>
          <p:nvPr/>
        </p:nvSpPr>
        <p:spPr>
          <a:xfrm>
            <a:off x="64056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4" name="Freeform 1254"/>
          <p:cNvSpPr/>
          <p:nvPr/>
        </p:nvSpPr>
        <p:spPr>
          <a:xfrm>
            <a:off x="67722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5" name="Freeform 1255"/>
          <p:cNvSpPr/>
          <p:nvPr/>
        </p:nvSpPr>
        <p:spPr>
          <a:xfrm>
            <a:off x="71390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6" name="Freeform 1256"/>
          <p:cNvSpPr/>
          <p:nvPr/>
        </p:nvSpPr>
        <p:spPr>
          <a:xfrm>
            <a:off x="16383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7" name="Freeform 1257"/>
          <p:cNvSpPr/>
          <p:nvPr/>
        </p:nvSpPr>
        <p:spPr>
          <a:xfrm>
            <a:off x="20050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8" name="Freeform 1258"/>
          <p:cNvSpPr/>
          <p:nvPr/>
        </p:nvSpPr>
        <p:spPr>
          <a:xfrm>
            <a:off x="23717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9" name="Freeform 1259"/>
          <p:cNvSpPr/>
          <p:nvPr/>
        </p:nvSpPr>
        <p:spPr>
          <a:xfrm>
            <a:off x="27385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0" name="Freeform 1260"/>
          <p:cNvSpPr/>
          <p:nvPr/>
        </p:nvSpPr>
        <p:spPr>
          <a:xfrm>
            <a:off x="31051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1" name="Freeform 1261"/>
          <p:cNvSpPr/>
          <p:nvPr/>
        </p:nvSpPr>
        <p:spPr>
          <a:xfrm>
            <a:off x="34719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2" name="Freeform 1262"/>
          <p:cNvSpPr/>
          <p:nvPr/>
        </p:nvSpPr>
        <p:spPr>
          <a:xfrm>
            <a:off x="38385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3" name="Freeform 1263"/>
          <p:cNvSpPr/>
          <p:nvPr/>
        </p:nvSpPr>
        <p:spPr>
          <a:xfrm>
            <a:off x="42053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4" name="Freeform 1264"/>
          <p:cNvSpPr/>
          <p:nvPr/>
        </p:nvSpPr>
        <p:spPr>
          <a:xfrm>
            <a:off x="45720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5" name="Freeform 1265"/>
          <p:cNvSpPr/>
          <p:nvPr/>
        </p:nvSpPr>
        <p:spPr>
          <a:xfrm>
            <a:off x="49387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6" name="Freeform 1266"/>
          <p:cNvSpPr/>
          <p:nvPr/>
        </p:nvSpPr>
        <p:spPr>
          <a:xfrm>
            <a:off x="53054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7" name="Freeform 1267"/>
          <p:cNvSpPr/>
          <p:nvPr/>
        </p:nvSpPr>
        <p:spPr>
          <a:xfrm>
            <a:off x="56722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8" name="Freeform 1268"/>
          <p:cNvSpPr/>
          <p:nvPr/>
        </p:nvSpPr>
        <p:spPr>
          <a:xfrm>
            <a:off x="60388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9" name="Freeform 1269"/>
          <p:cNvSpPr/>
          <p:nvPr/>
        </p:nvSpPr>
        <p:spPr>
          <a:xfrm>
            <a:off x="64056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0" name="Freeform 1270"/>
          <p:cNvSpPr/>
          <p:nvPr/>
        </p:nvSpPr>
        <p:spPr>
          <a:xfrm>
            <a:off x="67722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1" name="Freeform 1271"/>
          <p:cNvSpPr/>
          <p:nvPr/>
        </p:nvSpPr>
        <p:spPr>
          <a:xfrm>
            <a:off x="71390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2" name="Freeform 1272"/>
          <p:cNvSpPr/>
          <p:nvPr/>
        </p:nvSpPr>
        <p:spPr>
          <a:xfrm>
            <a:off x="1631950" y="3863214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3" name="Freeform 1273"/>
          <p:cNvSpPr/>
          <p:nvPr/>
        </p:nvSpPr>
        <p:spPr>
          <a:xfrm>
            <a:off x="1631950" y="4994656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4" name="Freeform 1274"/>
          <p:cNvSpPr/>
          <p:nvPr/>
        </p:nvSpPr>
        <p:spPr>
          <a:xfrm>
            <a:off x="1631950" y="5560442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5" name="Freeform 1275"/>
          <p:cNvSpPr/>
          <p:nvPr/>
        </p:nvSpPr>
        <p:spPr>
          <a:xfrm>
            <a:off x="16383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6" name="Freeform 1276"/>
          <p:cNvSpPr/>
          <p:nvPr/>
        </p:nvSpPr>
        <p:spPr>
          <a:xfrm>
            <a:off x="75057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7" name="Freeform 1277"/>
          <p:cNvSpPr/>
          <p:nvPr/>
        </p:nvSpPr>
        <p:spPr>
          <a:xfrm>
            <a:off x="1631950" y="1600200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8" name="Freeform 1278"/>
          <p:cNvSpPr/>
          <p:nvPr/>
        </p:nvSpPr>
        <p:spPr>
          <a:xfrm>
            <a:off x="1631950" y="6126163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9" name="Rectangle 1279"/>
          <p:cNvSpPr/>
          <p:nvPr/>
        </p:nvSpPr>
        <p:spPr>
          <a:xfrm>
            <a:off x="548640" y="685673"/>
            <a:ext cx="3855046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8 Mai, 2010; 13 blocuri</a:t>
            </a:r>
          </a:p>
        </p:txBody>
      </p:sp>
      <p:sp>
        <p:nvSpPr>
          <p:cNvPr id="1280" name="Rectangle 1280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281" name="Rectangle 1281"/>
          <p:cNvSpPr/>
          <p:nvPr/>
        </p:nvSpPr>
        <p:spPr>
          <a:xfrm>
            <a:off x="7943977" y="6411339"/>
            <a:ext cx="9913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8</a:t>
            </a:r>
          </a:p>
        </p:txBody>
      </p:sp>
      <p:sp>
        <p:nvSpPr>
          <p:cNvPr id="1282" name="Rectangle 1282"/>
          <p:cNvSpPr/>
          <p:nvPr/>
        </p:nvSpPr>
        <p:spPr>
          <a:xfrm>
            <a:off x="1792477" y="1698245"/>
            <a:ext cx="558854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39057" algn="l"/>
                <a:tab pos="4005706" algn="l"/>
                <a:tab pos="4372356" algn="l"/>
                <a:tab pos="4739131" algn="l"/>
                <a:tab pos="5106034" algn="l"/>
                <a:tab pos="5472683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0	1	2	3	4	5	6	7	8	9	10	11	12	13	14	15</a:t>
            </a:r>
          </a:p>
        </p:txBody>
      </p:sp>
      <p:sp>
        <p:nvSpPr>
          <p:cNvPr id="1283" name="Rectangle 1283"/>
          <p:cNvSpPr/>
          <p:nvPr/>
        </p:nvSpPr>
        <p:spPr>
          <a:xfrm>
            <a:off x="1763522" y="198145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16	17	18	19	20	21	22	23	24	25	26	27	28	29	30	31</a:t>
            </a:r>
          </a:p>
        </p:txBody>
      </p:sp>
      <p:sp>
        <p:nvSpPr>
          <p:cNvPr id="1284" name="Rectangle 1284"/>
          <p:cNvSpPr/>
          <p:nvPr/>
        </p:nvSpPr>
        <p:spPr>
          <a:xfrm>
            <a:off x="1763522" y="226428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32	33	34	35	36	37	38	39	40	41	42	43	44	45	46	47</a:t>
            </a:r>
          </a:p>
        </p:txBody>
      </p:sp>
      <p:sp>
        <p:nvSpPr>
          <p:cNvPr id="1285" name="Rectangle 1285"/>
          <p:cNvSpPr/>
          <p:nvPr/>
        </p:nvSpPr>
        <p:spPr>
          <a:xfrm>
            <a:off x="1763522" y="254711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48	49	50	51	52	53	54	55	56	57	58	59	60	61	62	63</a:t>
            </a:r>
          </a:p>
        </p:txBody>
      </p:sp>
      <p:sp>
        <p:nvSpPr>
          <p:cNvPr id="1286" name="Rectangle 1286"/>
          <p:cNvSpPr/>
          <p:nvPr/>
        </p:nvSpPr>
        <p:spPr>
          <a:xfrm>
            <a:off x="1763522" y="2830094"/>
            <a:ext cx="5617656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2" b="0" i="0" spc="0" baseline="0" dirty="0">
                <a:solidFill>
                  <a:srgbClr val="000000"/>
                </a:solidFill>
                <a:latin typeface="Calibri"/>
              </a:rPr>
              <a:t>64	65	66	67	68	69	70	71	72	73	74	75	76	77	78	79</a:t>
            </a:r>
          </a:p>
        </p:txBody>
      </p:sp>
      <p:sp>
        <p:nvSpPr>
          <p:cNvPr id="1287" name="Rectangle 1287"/>
          <p:cNvSpPr/>
          <p:nvPr/>
        </p:nvSpPr>
        <p:spPr>
          <a:xfrm>
            <a:off x="1763522" y="311315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80	81	82	83	84	85	86	87	88	89	90	91	92	93	94	95</a:t>
            </a:r>
          </a:p>
        </p:txBody>
      </p:sp>
      <p:sp>
        <p:nvSpPr>
          <p:cNvPr id="1288" name="Rectangle 1288"/>
          <p:cNvSpPr/>
          <p:nvPr/>
        </p:nvSpPr>
        <p:spPr>
          <a:xfrm>
            <a:off x="1763522" y="3395980"/>
            <a:ext cx="5646458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38401" algn="l"/>
                <a:tab pos="1805050" algn="l"/>
                <a:tab pos="2171699" algn="l"/>
                <a:tab pos="2538730" algn="l"/>
                <a:tab pos="2905379" algn="l"/>
                <a:tab pos="3272028" algn="l"/>
                <a:tab pos="3639057" algn="l"/>
                <a:tab pos="4005706" algn="l"/>
                <a:tab pos="4372356" algn="l"/>
                <a:tab pos="4739132" algn="l"/>
                <a:tab pos="5106034" algn="l"/>
                <a:tab pos="5472684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96	97	98	99	100	101	102	103	104	105	106	107	108	109	110	111</a:t>
            </a:r>
          </a:p>
        </p:txBody>
      </p:sp>
      <p:sp>
        <p:nvSpPr>
          <p:cNvPr id="1289" name="Rectangle 1289"/>
          <p:cNvSpPr/>
          <p:nvPr/>
        </p:nvSpPr>
        <p:spPr>
          <a:xfrm>
            <a:off x="1734566" y="367880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112	113	114	115	116	117	118	119	120	121	122	123	124	125	126	127</a:t>
            </a:r>
          </a:p>
        </p:txBody>
      </p:sp>
      <p:sp>
        <p:nvSpPr>
          <p:cNvPr id="1290" name="Rectangle 1290"/>
          <p:cNvSpPr/>
          <p:nvPr/>
        </p:nvSpPr>
        <p:spPr>
          <a:xfrm>
            <a:off x="1734566" y="396202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128	129	130	131	132	133	134	135	136	137	138	139	140	141	142	143</a:t>
            </a:r>
          </a:p>
        </p:txBody>
      </p:sp>
      <p:sp>
        <p:nvSpPr>
          <p:cNvPr id="1291" name="Rectangle 1291"/>
          <p:cNvSpPr/>
          <p:nvPr/>
        </p:nvSpPr>
        <p:spPr>
          <a:xfrm>
            <a:off x="1734566" y="424484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144	145	146	147	148	149	150	151	152	153	154	155	156	157	158	159</a:t>
            </a:r>
          </a:p>
        </p:txBody>
      </p:sp>
      <p:sp>
        <p:nvSpPr>
          <p:cNvPr id="1292" name="Rectangle 1292"/>
          <p:cNvSpPr/>
          <p:nvPr/>
        </p:nvSpPr>
        <p:spPr>
          <a:xfrm>
            <a:off x="1734566" y="452767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160	161	162	163	164	165	166	167	168	169	170	171	172	173	174	175</a:t>
            </a:r>
          </a:p>
        </p:txBody>
      </p:sp>
      <p:sp>
        <p:nvSpPr>
          <p:cNvPr id="1293" name="Rectangle 1293"/>
          <p:cNvSpPr/>
          <p:nvPr/>
        </p:nvSpPr>
        <p:spPr>
          <a:xfrm>
            <a:off x="1734566" y="4810659"/>
            <a:ext cx="5675567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2" b="0" i="0" spc="0" baseline="0" dirty="0">
                <a:solidFill>
                  <a:srgbClr val="000000"/>
                </a:solidFill>
                <a:latin typeface="Calibri"/>
              </a:rPr>
              <a:t>176	177	178	179	180	181	182	183	184	185	186	187	188	189	190	191</a:t>
            </a:r>
          </a:p>
        </p:txBody>
      </p:sp>
      <p:sp>
        <p:nvSpPr>
          <p:cNvPr id="1294" name="Rectangle 1294"/>
          <p:cNvSpPr/>
          <p:nvPr/>
        </p:nvSpPr>
        <p:spPr>
          <a:xfrm>
            <a:off x="1734566" y="509371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192	193	194	195	196	197	198	199	200	201	202	203	204	205	206	207</a:t>
            </a:r>
          </a:p>
        </p:txBody>
      </p:sp>
      <p:sp>
        <p:nvSpPr>
          <p:cNvPr id="1295" name="Rectangle 1295"/>
          <p:cNvSpPr/>
          <p:nvPr/>
        </p:nvSpPr>
        <p:spPr>
          <a:xfrm>
            <a:off x="1734566" y="5376545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208	209	210	211	212	213	214	215	216	217	218	219	220	221	222	223</a:t>
            </a:r>
          </a:p>
        </p:txBody>
      </p:sp>
      <p:sp>
        <p:nvSpPr>
          <p:cNvPr id="1296" name="Rectangle 1296"/>
          <p:cNvSpPr/>
          <p:nvPr/>
        </p:nvSpPr>
        <p:spPr>
          <a:xfrm>
            <a:off x="1734566" y="5659451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224	225	226	227	228	229	230	231	232	233	234	235	236	237	238	239</a:t>
            </a:r>
          </a:p>
        </p:txBody>
      </p:sp>
      <p:sp>
        <p:nvSpPr>
          <p:cNvPr id="1297" name="Rectangle 1297"/>
          <p:cNvSpPr/>
          <p:nvPr/>
        </p:nvSpPr>
        <p:spPr>
          <a:xfrm>
            <a:off x="1734566" y="594261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240	241	242	243	244	245	246	247	248	249	250	251	252	253	254	255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Freeform 129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9" name="Freeform 1299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0" name="Freeform 1300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1" name="Freeform 1301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2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sp>
        <p:nvSpPr>
          <p:cNvPr id="1303" name="Freeform 1303"/>
          <p:cNvSpPr/>
          <p:nvPr/>
        </p:nvSpPr>
        <p:spPr>
          <a:xfrm>
            <a:off x="16383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4" name="Freeform 1304"/>
          <p:cNvSpPr/>
          <p:nvPr/>
        </p:nvSpPr>
        <p:spPr>
          <a:xfrm>
            <a:off x="20050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5" name="Freeform 1305"/>
          <p:cNvSpPr/>
          <p:nvPr/>
        </p:nvSpPr>
        <p:spPr>
          <a:xfrm>
            <a:off x="23717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6" name="Freeform 1306"/>
          <p:cNvSpPr/>
          <p:nvPr/>
        </p:nvSpPr>
        <p:spPr>
          <a:xfrm>
            <a:off x="27385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7" name="Freeform 1307"/>
          <p:cNvSpPr/>
          <p:nvPr/>
        </p:nvSpPr>
        <p:spPr>
          <a:xfrm>
            <a:off x="31051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8" name="Freeform 1308"/>
          <p:cNvSpPr/>
          <p:nvPr/>
        </p:nvSpPr>
        <p:spPr>
          <a:xfrm>
            <a:off x="34719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9" name="Freeform 1309"/>
          <p:cNvSpPr/>
          <p:nvPr/>
        </p:nvSpPr>
        <p:spPr>
          <a:xfrm>
            <a:off x="38385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0" name="Freeform 1310"/>
          <p:cNvSpPr/>
          <p:nvPr/>
        </p:nvSpPr>
        <p:spPr>
          <a:xfrm>
            <a:off x="42053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1" name="Freeform 1311"/>
          <p:cNvSpPr/>
          <p:nvPr/>
        </p:nvSpPr>
        <p:spPr>
          <a:xfrm>
            <a:off x="457200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2" name="Freeform 1312"/>
          <p:cNvSpPr/>
          <p:nvPr/>
        </p:nvSpPr>
        <p:spPr>
          <a:xfrm>
            <a:off x="493877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3" name="Freeform 1313"/>
          <p:cNvSpPr/>
          <p:nvPr/>
        </p:nvSpPr>
        <p:spPr>
          <a:xfrm>
            <a:off x="530542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4" name="Freeform 1314"/>
          <p:cNvSpPr/>
          <p:nvPr/>
        </p:nvSpPr>
        <p:spPr>
          <a:xfrm>
            <a:off x="567220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5" name="Freeform 1315"/>
          <p:cNvSpPr/>
          <p:nvPr/>
        </p:nvSpPr>
        <p:spPr>
          <a:xfrm>
            <a:off x="6038850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6" name="Freeform 1316"/>
          <p:cNvSpPr/>
          <p:nvPr/>
        </p:nvSpPr>
        <p:spPr>
          <a:xfrm>
            <a:off x="6405626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7" name="Freeform 1317"/>
          <p:cNvSpPr/>
          <p:nvPr/>
        </p:nvSpPr>
        <p:spPr>
          <a:xfrm>
            <a:off x="6772275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8" name="Freeform 1318"/>
          <p:cNvSpPr/>
          <p:nvPr/>
        </p:nvSpPr>
        <p:spPr>
          <a:xfrm>
            <a:off x="7139051" y="16001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9" name="Freeform 1319"/>
          <p:cNvSpPr/>
          <p:nvPr/>
        </p:nvSpPr>
        <p:spPr>
          <a:xfrm>
            <a:off x="16383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0" name="Freeform 1320"/>
          <p:cNvSpPr/>
          <p:nvPr/>
        </p:nvSpPr>
        <p:spPr>
          <a:xfrm>
            <a:off x="20050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1" name="Freeform 1321"/>
          <p:cNvSpPr/>
          <p:nvPr/>
        </p:nvSpPr>
        <p:spPr>
          <a:xfrm>
            <a:off x="23717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2" name="Freeform 1322"/>
          <p:cNvSpPr/>
          <p:nvPr/>
        </p:nvSpPr>
        <p:spPr>
          <a:xfrm>
            <a:off x="27385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3" name="Freeform 1323"/>
          <p:cNvSpPr/>
          <p:nvPr/>
        </p:nvSpPr>
        <p:spPr>
          <a:xfrm>
            <a:off x="31051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4" name="Freeform 1324"/>
          <p:cNvSpPr/>
          <p:nvPr/>
        </p:nvSpPr>
        <p:spPr>
          <a:xfrm>
            <a:off x="34719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5" name="Freeform 1325"/>
          <p:cNvSpPr/>
          <p:nvPr/>
        </p:nvSpPr>
        <p:spPr>
          <a:xfrm>
            <a:off x="38385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6" name="Freeform 1326"/>
          <p:cNvSpPr/>
          <p:nvPr/>
        </p:nvSpPr>
        <p:spPr>
          <a:xfrm>
            <a:off x="42053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7" name="Freeform 1327"/>
          <p:cNvSpPr/>
          <p:nvPr/>
        </p:nvSpPr>
        <p:spPr>
          <a:xfrm>
            <a:off x="457200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8" name="Freeform 1328"/>
          <p:cNvSpPr/>
          <p:nvPr/>
        </p:nvSpPr>
        <p:spPr>
          <a:xfrm>
            <a:off x="493877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9" name="Freeform 1329"/>
          <p:cNvSpPr/>
          <p:nvPr/>
        </p:nvSpPr>
        <p:spPr>
          <a:xfrm>
            <a:off x="530542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0" name="Freeform 1330"/>
          <p:cNvSpPr/>
          <p:nvPr/>
        </p:nvSpPr>
        <p:spPr>
          <a:xfrm>
            <a:off x="567220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" name="Freeform 1331"/>
          <p:cNvSpPr/>
          <p:nvPr/>
        </p:nvSpPr>
        <p:spPr>
          <a:xfrm>
            <a:off x="6038850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2" name="Freeform 1332"/>
          <p:cNvSpPr/>
          <p:nvPr/>
        </p:nvSpPr>
        <p:spPr>
          <a:xfrm>
            <a:off x="6405626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3" name="Freeform 1333"/>
          <p:cNvSpPr/>
          <p:nvPr/>
        </p:nvSpPr>
        <p:spPr>
          <a:xfrm>
            <a:off x="6772275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4" name="Freeform 1334"/>
          <p:cNvSpPr/>
          <p:nvPr/>
        </p:nvSpPr>
        <p:spPr>
          <a:xfrm>
            <a:off x="7139051" y="1883118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5" name="Freeform 1335"/>
          <p:cNvSpPr/>
          <p:nvPr/>
        </p:nvSpPr>
        <p:spPr>
          <a:xfrm>
            <a:off x="16383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6" name="Freeform 1336"/>
          <p:cNvSpPr/>
          <p:nvPr/>
        </p:nvSpPr>
        <p:spPr>
          <a:xfrm>
            <a:off x="20050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7" name="Freeform 1337"/>
          <p:cNvSpPr/>
          <p:nvPr/>
        </p:nvSpPr>
        <p:spPr>
          <a:xfrm>
            <a:off x="23717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8" name="Freeform 1338"/>
          <p:cNvSpPr/>
          <p:nvPr/>
        </p:nvSpPr>
        <p:spPr>
          <a:xfrm>
            <a:off x="27385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9" name="Freeform 1339"/>
          <p:cNvSpPr/>
          <p:nvPr/>
        </p:nvSpPr>
        <p:spPr>
          <a:xfrm>
            <a:off x="31051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0" name="Freeform 1340"/>
          <p:cNvSpPr/>
          <p:nvPr/>
        </p:nvSpPr>
        <p:spPr>
          <a:xfrm>
            <a:off x="34719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1" name="Freeform 1341"/>
          <p:cNvSpPr/>
          <p:nvPr/>
        </p:nvSpPr>
        <p:spPr>
          <a:xfrm>
            <a:off x="38385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2" name="Freeform 1342"/>
          <p:cNvSpPr/>
          <p:nvPr/>
        </p:nvSpPr>
        <p:spPr>
          <a:xfrm>
            <a:off x="42053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3" name="Freeform 1343"/>
          <p:cNvSpPr/>
          <p:nvPr/>
        </p:nvSpPr>
        <p:spPr>
          <a:xfrm>
            <a:off x="457200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4" name="Freeform 1344"/>
          <p:cNvSpPr/>
          <p:nvPr/>
        </p:nvSpPr>
        <p:spPr>
          <a:xfrm>
            <a:off x="493877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5" name="Freeform 1345"/>
          <p:cNvSpPr/>
          <p:nvPr/>
        </p:nvSpPr>
        <p:spPr>
          <a:xfrm>
            <a:off x="530542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6" name="Freeform 1346"/>
          <p:cNvSpPr/>
          <p:nvPr/>
        </p:nvSpPr>
        <p:spPr>
          <a:xfrm>
            <a:off x="567220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7" name="Freeform 1347"/>
          <p:cNvSpPr/>
          <p:nvPr/>
        </p:nvSpPr>
        <p:spPr>
          <a:xfrm>
            <a:off x="6038850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8" name="Freeform 1348"/>
          <p:cNvSpPr/>
          <p:nvPr/>
        </p:nvSpPr>
        <p:spPr>
          <a:xfrm>
            <a:off x="6405626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9" name="Freeform 1349"/>
          <p:cNvSpPr/>
          <p:nvPr/>
        </p:nvSpPr>
        <p:spPr>
          <a:xfrm>
            <a:off x="6772275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0" name="Freeform 1350"/>
          <p:cNvSpPr/>
          <p:nvPr/>
        </p:nvSpPr>
        <p:spPr>
          <a:xfrm>
            <a:off x="7139051" y="2165947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1" name="Freeform 1351"/>
          <p:cNvSpPr/>
          <p:nvPr/>
        </p:nvSpPr>
        <p:spPr>
          <a:xfrm>
            <a:off x="16383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2" name="Freeform 1352"/>
          <p:cNvSpPr/>
          <p:nvPr/>
        </p:nvSpPr>
        <p:spPr>
          <a:xfrm>
            <a:off x="20050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3" name="Freeform 1353"/>
          <p:cNvSpPr/>
          <p:nvPr/>
        </p:nvSpPr>
        <p:spPr>
          <a:xfrm>
            <a:off x="23717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4" name="Freeform 1354"/>
          <p:cNvSpPr/>
          <p:nvPr/>
        </p:nvSpPr>
        <p:spPr>
          <a:xfrm>
            <a:off x="27385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5" name="Freeform 1355"/>
          <p:cNvSpPr/>
          <p:nvPr/>
        </p:nvSpPr>
        <p:spPr>
          <a:xfrm>
            <a:off x="31051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6" name="Freeform 1356"/>
          <p:cNvSpPr/>
          <p:nvPr/>
        </p:nvSpPr>
        <p:spPr>
          <a:xfrm>
            <a:off x="34719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7" name="Freeform 1357"/>
          <p:cNvSpPr/>
          <p:nvPr/>
        </p:nvSpPr>
        <p:spPr>
          <a:xfrm>
            <a:off x="38385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8" name="Freeform 1358"/>
          <p:cNvSpPr/>
          <p:nvPr/>
        </p:nvSpPr>
        <p:spPr>
          <a:xfrm>
            <a:off x="42053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9" name="Freeform 1359"/>
          <p:cNvSpPr/>
          <p:nvPr/>
        </p:nvSpPr>
        <p:spPr>
          <a:xfrm>
            <a:off x="457200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0" name="Freeform 1360"/>
          <p:cNvSpPr/>
          <p:nvPr/>
        </p:nvSpPr>
        <p:spPr>
          <a:xfrm>
            <a:off x="493877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1" name="Freeform 1361"/>
          <p:cNvSpPr/>
          <p:nvPr/>
        </p:nvSpPr>
        <p:spPr>
          <a:xfrm>
            <a:off x="530542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2" name="Freeform 1362"/>
          <p:cNvSpPr/>
          <p:nvPr/>
        </p:nvSpPr>
        <p:spPr>
          <a:xfrm>
            <a:off x="567220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3" name="Freeform 1363"/>
          <p:cNvSpPr/>
          <p:nvPr/>
        </p:nvSpPr>
        <p:spPr>
          <a:xfrm>
            <a:off x="6038850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4" name="Freeform 1364"/>
          <p:cNvSpPr/>
          <p:nvPr/>
        </p:nvSpPr>
        <p:spPr>
          <a:xfrm>
            <a:off x="6405626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5" name="Freeform 1365"/>
          <p:cNvSpPr/>
          <p:nvPr/>
        </p:nvSpPr>
        <p:spPr>
          <a:xfrm>
            <a:off x="6772275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6" name="Freeform 1366"/>
          <p:cNvSpPr/>
          <p:nvPr/>
        </p:nvSpPr>
        <p:spPr>
          <a:xfrm>
            <a:off x="7139051" y="244877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7" name="Freeform 1367"/>
          <p:cNvSpPr/>
          <p:nvPr/>
        </p:nvSpPr>
        <p:spPr>
          <a:xfrm>
            <a:off x="16383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8" name="Freeform 1368"/>
          <p:cNvSpPr/>
          <p:nvPr/>
        </p:nvSpPr>
        <p:spPr>
          <a:xfrm>
            <a:off x="20050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9" name="Freeform 1369"/>
          <p:cNvSpPr/>
          <p:nvPr/>
        </p:nvSpPr>
        <p:spPr>
          <a:xfrm>
            <a:off x="23717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0" name="Freeform 1370"/>
          <p:cNvSpPr/>
          <p:nvPr/>
        </p:nvSpPr>
        <p:spPr>
          <a:xfrm>
            <a:off x="27385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1" name="Freeform 1371"/>
          <p:cNvSpPr/>
          <p:nvPr/>
        </p:nvSpPr>
        <p:spPr>
          <a:xfrm>
            <a:off x="31051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2" name="Freeform 1372"/>
          <p:cNvSpPr/>
          <p:nvPr/>
        </p:nvSpPr>
        <p:spPr>
          <a:xfrm>
            <a:off x="34719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3" name="Freeform 1373"/>
          <p:cNvSpPr/>
          <p:nvPr/>
        </p:nvSpPr>
        <p:spPr>
          <a:xfrm>
            <a:off x="38385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4" name="Freeform 1374"/>
          <p:cNvSpPr/>
          <p:nvPr/>
        </p:nvSpPr>
        <p:spPr>
          <a:xfrm>
            <a:off x="42053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5" name="Freeform 1375"/>
          <p:cNvSpPr/>
          <p:nvPr/>
        </p:nvSpPr>
        <p:spPr>
          <a:xfrm>
            <a:off x="457200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6" name="Freeform 1376"/>
          <p:cNvSpPr/>
          <p:nvPr/>
        </p:nvSpPr>
        <p:spPr>
          <a:xfrm>
            <a:off x="493877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7" name="Freeform 1377"/>
          <p:cNvSpPr/>
          <p:nvPr/>
        </p:nvSpPr>
        <p:spPr>
          <a:xfrm>
            <a:off x="530542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8" name="Freeform 1378"/>
          <p:cNvSpPr/>
          <p:nvPr/>
        </p:nvSpPr>
        <p:spPr>
          <a:xfrm>
            <a:off x="567220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9" name="Freeform 1379"/>
          <p:cNvSpPr/>
          <p:nvPr/>
        </p:nvSpPr>
        <p:spPr>
          <a:xfrm>
            <a:off x="6038850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0" name="Freeform 1380"/>
          <p:cNvSpPr/>
          <p:nvPr/>
        </p:nvSpPr>
        <p:spPr>
          <a:xfrm>
            <a:off x="6405626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1" name="Freeform 1381"/>
          <p:cNvSpPr/>
          <p:nvPr/>
        </p:nvSpPr>
        <p:spPr>
          <a:xfrm>
            <a:off x="6772275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2" name="Freeform 1382"/>
          <p:cNvSpPr/>
          <p:nvPr/>
        </p:nvSpPr>
        <p:spPr>
          <a:xfrm>
            <a:off x="7139051" y="273173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3" name="Freeform 1383"/>
          <p:cNvSpPr/>
          <p:nvPr/>
        </p:nvSpPr>
        <p:spPr>
          <a:xfrm>
            <a:off x="16383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4" name="Freeform 1384"/>
          <p:cNvSpPr/>
          <p:nvPr/>
        </p:nvSpPr>
        <p:spPr>
          <a:xfrm>
            <a:off x="20050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5" name="Freeform 1385"/>
          <p:cNvSpPr/>
          <p:nvPr/>
        </p:nvSpPr>
        <p:spPr>
          <a:xfrm>
            <a:off x="23717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6" name="Freeform 1386"/>
          <p:cNvSpPr/>
          <p:nvPr/>
        </p:nvSpPr>
        <p:spPr>
          <a:xfrm>
            <a:off x="27385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7" name="Freeform 1387"/>
          <p:cNvSpPr/>
          <p:nvPr/>
        </p:nvSpPr>
        <p:spPr>
          <a:xfrm>
            <a:off x="31051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8" name="Freeform 1388"/>
          <p:cNvSpPr/>
          <p:nvPr/>
        </p:nvSpPr>
        <p:spPr>
          <a:xfrm>
            <a:off x="34719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9" name="Freeform 1389"/>
          <p:cNvSpPr/>
          <p:nvPr/>
        </p:nvSpPr>
        <p:spPr>
          <a:xfrm>
            <a:off x="38385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0" name="Freeform 1390"/>
          <p:cNvSpPr/>
          <p:nvPr/>
        </p:nvSpPr>
        <p:spPr>
          <a:xfrm>
            <a:off x="42053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1" name="Freeform 1391"/>
          <p:cNvSpPr/>
          <p:nvPr/>
        </p:nvSpPr>
        <p:spPr>
          <a:xfrm>
            <a:off x="457200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2" name="Freeform 1392"/>
          <p:cNvSpPr/>
          <p:nvPr/>
        </p:nvSpPr>
        <p:spPr>
          <a:xfrm>
            <a:off x="493877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3" name="Freeform 1393"/>
          <p:cNvSpPr/>
          <p:nvPr/>
        </p:nvSpPr>
        <p:spPr>
          <a:xfrm>
            <a:off x="530542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4" name="Freeform 1394"/>
          <p:cNvSpPr/>
          <p:nvPr/>
        </p:nvSpPr>
        <p:spPr>
          <a:xfrm>
            <a:off x="567220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5" name="Freeform 1395"/>
          <p:cNvSpPr/>
          <p:nvPr/>
        </p:nvSpPr>
        <p:spPr>
          <a:xfrm>
            <a:off x="6038850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6" name="Freeform 1396"/>
          <p:cNvSpPr/>
          <p:nvPr/>
        </p:nvSpPr>
        <p:spPr>
          <a:xfrm>
            <a:off x="6405626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7" name="Freeform 1397"/>
          <p:cNvSpPr/>
          <p:nvPr/>
        </p:nvSpPr>
        <p:spPr>
          <a:xfrm>
            <a:off x="6772275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8" name="Freeform 1398"/>
          <p:cNvSpPr/>
          <p:nvPr/>
        </p:nvSpPr>
        <p:spPr>
          <a:xfrm>
            <a:off x="7139051" y="3014562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9" name="Freeform 1399"/>
          <p:cNvSpPr/>
          <p:nvPr/>
        </p:nvSpPr>
        <p:spPr>
          <a:xfrm>
            <a:off x="16383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0" name="Freeform 1400"/>
          <p:cNvSpPr/>
          <p:nvPr/>
        </p:nvSpPr>
        <p:spPr>
          <a:xfrm>
            <a:off x="20050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1" name="Freeform 1401"/>
          <p:cNvSpPr/>
          <p:nvPr/>
        </p:nvSpPr>
        <p:spPr>
          <a:xfrm>
            <a:off x="23717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2" name="Freeform 1402"/>
          <p:cNvSpPr/>
          <p:nvPr/>
        </p:nvSpPr>
        <p:spPr>
          <a:xfrm>
            <a:off x="27385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3" name="Freeform 1403"/>
          <p:cNvSpPr/>
          <p:nvPr/>
        </p:nvSpPr>
        <p:spPr>
          <a:xfrm>
            <a:off x="31051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4" name="Freeform 1404"/>
          <p:cNvSpPr/>
          <p:nvPr/>
        </p:nvSpPr>
        <p:spPr>
          <a:xfrm>
            <a:off x="34719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5" name="Freeform 1405"/>
          <p:cNvSpPr/>
          <p:nvPr/>
        </p:nvSpPr>
        <p:spPr>
          <a:xfrm>
            <a:off x="38385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6" name="Freeform 1406"/>
          <p:cNvSpPr/>
          <p:nvPr/>
        </p:nvSpPr>
        <p:spPr>
          <a:xfrm>
            <a:off x="42053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7" name="Freeform 1407"/>
          <p:cNvSpPr/>
          <p:nvPr/>
        </p:nvSpPr>
        <p:spPr>
          <a:xfrm>
            <a:off x="457200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8" name="Freeform 1408"/>
          <p:cNvSpPr/>
          <p:nvPr/>
        </p:nvSpPr>
        <p:spPr>
          <a:xfrm>
            <a:off x="493877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9" name="Freeform 1409"/>
          <p:cNvSpPr/>
          <p:nvPr/>
        </p:nvSpPr>
        <p:spPr>
          <a:xfrm>
            <a:off x="530542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0" name="Freeform 1410"/>
          <p:cNvSpPr/>
          <p:nvPr/>
        </p:nvSpPr>
        <p:spPr>
          <a:xfrm>
            <a:off x="567220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1" name="Freeform 1411"/>
          <p:cNvSpPr/>
          <p:nvPr/>
        </p:nvSpPr>
        <p:spPr>
          <a:xfrm>
            <a:off x="6038850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2" name="Freeform 1412"/>
          <p:cNvSpPr/>
          <p:nvPr/>
        </p:nvSpPr>
        <p:spPr>
          <a:xfrm>
            <a:off x="6405626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3" name="Freeform 1413"/>
          <p:cNvSpPr/>
          <p:nvPr/>
        </p:nvSpPr>
        <p:spPr>
          <a:xfrm>
            <a:off x="6772275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4" name="Freeform 1414"/>
          <p:cNvSpPr/>
          <p:nvPr/>
        </p:nvSpPr>
        <p:spPr>
          <a:xfrm>
            <a:off x="7139051" y="3297390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5" name="Freeform 1415"/>
          <p:cNvSpPr/>
          <p:nvPr/>
        </p:nvSpPr>
        <p:spPr>
          <a:xfrm>
            <a:off x="16383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6" name="Freeform 1416"/>
          <p:cNvSpPr/>
          <p:nvPr/>
        </p:nvSpPr>
        <p:spPr>
          <a:xfrm>
            <a:off x="20050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7" name="Freeform 1417"/>
          <p:cNvSpPr/>
          <p:nvPr/>
        </p:nvSpPr>
        <p:spPr>
          <a:xfrm>
            <a:off x="23717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8" name="Freeform 1418"/>
          <p:cNvSpPr/>
          <p:nvPr/>
        </p:nvSpPr>
        <p:spPr>
          <a:xfrm>
            <a:off x="27385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9" name="Freeform 1419"/>
          <p:cNvSpPr/>
          <p:nvPr/>
        </p:nvSpPr>
        <p:spPr>
          <a:xfrm>
            <a:off x="31051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0" name="Freeform 1420"/>
          <p:cNvSpPr/>
          <p:nvPr/>
        </p:nvSpPr>
        <p:spPr>
          <a:xfrm>
            <a:off x="34719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1" name="Freeform 1421"/>
          <p:cNvSpPr/>
          <p:nvPr/>
        </p:nvSpPr>
        <p:spPr>
          <a:xfrm>
            <a:off x="38385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2" name="Freeform 1422"/>
          <p:cNvSpPr/>
          <p:nvPr/>
        </p:nvSpPr>
        <p:spPr>
          <a:xfrm>
            <a:off x="42053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3" name="Freeform 1423"/>
          <p:cNvSpPr/>
          <p:nvPr/>
        </p:nvSpPr>
        <p:spPr>
          <a:xfrm>
            <a:off x="457200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4" name="Freeform 1424"/>
          <p:cNvSpPr/>
          <p:nvPr/>
        </p:nvSpPr>
        <p:spPr>
          <a:xfrm>
            <a:off x="493877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5" name="Freeform 1425"/>
          <p:cNvSpPr/>
          <p:nvPr/>
        </p:nvSpPr>
        <p:spPr>
          <a:xfrm>
            <a:off x="530542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6" name="Freeform 1426"/>
          <p:cNvSpPr/>
          <p:nvPr/>
        </p:nvSpPr>
        <p:spPr>
          <a:xfrm>
            <a:off x="567220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7" name="Freeform 1427"/>
          <p:cNvSpPr/>
          <p:nvPr/>
        </p:nvSpPr>
        <p:spPr>
          <a:xfrm>
            <a:off x="6038850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8" name="Freeform 1428"/>
          <p:cNvSpPr/>
          <p:nvPr/>
        </p:nvSpPr>
        <p:spPr>
          <a:xfrm>
            <a:off x="6405626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9" name="Freeform 1429"/>
          <p:cNvSpPr/>
          <p:nvPr/>
        </p:nvSpPr>
        <p:spPr>
          <a:xfrm>
            <a:off x="6772275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0" name="Freeform 1430"/>
          <p:cNvSpPr/>
          <p:nvPr/>
        </p:nvSpPr>
        <p:spPr>
          <a:xfrm>
            <a:off x="7139051" y="3580346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1" name="Freeform 1431"/>
          <p:cNvSpPr/>
          <p:nvPr/>
        </p:nvSpPr>
        <p:spPr>
          <a:xfrm>
            <a:off x="16383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2" name="Freeform 1432"/>
          <p:cNvSpPr/>
          <p:nvPr/>
        </p:nvSpPr>
        <p:spPr>
          <a:xfrm>
            <a:off x="20050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3" name="Freeform 1433"/>
          <p:cNvSpPr/>
          <p:nvPr/>
        </p:nvSpPr>
        <p:spPr>
          <a:xfrm>
            <a:off x="23717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4" name="Freeform 1434"/>
          <p:cNvSpPr/>
          <p:nvPr/>
        </p:nvSpPr>
        <p:spPr>
          <a:xfrm>
            <a:off x="27385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5" name="Freeform 1435"/>
          <p:cNvSpPr/>
          <p:nvPr/>
        </p:nvSpPr>
        <p:spPr>
          <a:xfrm>
            <a:off x="31051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6" name="Freeform 1436"/>
          <p:cNvSpPr/>
          <p:nvPr/>
        </p:nvSpPr>
        <p:spPr>
          <a:xfrm>
            <a:off x="34719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7" name="Freeform 1437"/>
          <p:cNvSpPr/>
          <p:nvPr/>
        </p:nvSpPr>
        <p:spPr>
          <a:xfrm>
            <a:off x="38385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8" name="Freeform 1438"/>
          <p:cNvSpPr/>
          <p:nvPr/>
        </p:nvSpPr>
        <p:spPr>
          <a:xfrm>
            <a:off x="42053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9" name="Freeform 1439"/>
          <p:cNvSpPr/>
          <p:nvPr/>
        </p:nvSpPr>
        <p:spPr>
          <a:xfrm>
            <a:off x="457200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0" name="Freeform 1440"/>
          <p:cNvSpPr/>
          <p:nvPr/>
        </p:nvSpPr>
        <p:spPr>
          <a:xfrm>
            <a:off x="493877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1" name="Freeform 1441"/>
          <p:cNvSpPr/>
          <p:nvPr/>
        </p:nvSpPr>
        <p:spPr>
          <a:xfrm>
            <a:off x="530542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2" name="Freeform 1442"/>
          <p:cNvSpPr/>
          <p:nvPr/>
        </p:nvSpPr>
        <p:spPr>
          <a:xfrm>
            <a:off x="567220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3" name="Freeform 1443"/>
          <p:cNvSpPr/>
          <p:nvPr/>
        </p:nvSpPr>
        <p:spPr>
          <a:xfrm>
            <a:off x="6038850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4" name="Freeform 1444"/>
          <p:cNvSpPr/>
          <p:nvPr/>
        </p:nvSpPr>
        <p:spPr>
          <a:xfrm>
            <a:off x="6405626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5" name="Freeform 1445"/>
          <p:cNvSpPr/>
          <p:nvPr/>
        </p:nvSpPr>
        <p:spPr>
          <a:xfrm>
            <a:off x="6772275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6" name="Freeform 1446"/>
          <p:cNvSpPr/>
          <p:nvPr/>
        </p:nvSpPr>
        <p:spPr>
          <a:xfrm>
            <a:off x="7139051" y="3863175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7" name="Freeform 1447"/>
          <p:cNvSpPr/>
          <p:nvPr/>
        </p:nvSpPr>
        <p:spPr>
          <a:xfrm>
            <a:off x="16383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8" name="Freeform 1448"/>
          <p:cNvSpPr/>
          <p:nvPr/>
        </p:nvSpPr>
        <p:spPr>
          <a:xfrm>
            <a:off x="20050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9" name="Freeform 1449"/>
          <p:cNvSpPr/>
          <p:nvPr/>
        </p:nvSpPr>
        <p:spPr>
          <a:xfrm>
            <a:off x="23717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0" name="Freeform 1450"/>
          <p:cNvSpPr/>
          <p:nvPr/>
        </p:nvSpPr>
        <p:spPr>
          <a:xfrm>
            <a:off x="27385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1" name="Freeform 1451"/>
          <p:cNvSpPr/>
          <p:nvPr/>
        </p:nvSpPr>
        <p:spPr>
          <a:xfrm>
            <a:off x="31051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2" name="Freeform 1452"/>
          <p:cNvSpPr/>
          <p:nvPr/>
        </p:nvSpPr>
        <p:spPr>
          <a:xfrm>
            <a:off x="34719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3" name="Freeform 1453"/>
          <p:cNvSpPr/>
          <p:nvPr/>
        </p:nvSpPr>
        <p:spPr>
          <a:xfrm>
            <a:off x="38385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4" name="Freeform 1454"/>
          <p:cNvSpPr/>
          <p:nvPr/>
        </p:nvSpPr>
        <p:spPr>
          <a:xfrm>
            <a:off x="42053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5" name="Freeform 1455"/>
          <p:cNvSpPr/>
          <p:nvPr/>
        </p:nvSpPr>
        <p:spPr>
          <a:xfrm>
            <a:off x="457200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6" name="Freeform 1456"/>
          <p:cNvSpPr/>
          <p:nvPr/>
        </p:nvSpPr>
        <p:spPr>
          <a:xfrm>
            <a:off x="493877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7" name="Freeform 1457"/>
          <p:cNvSpPr/>
          <p:nvPr/>
        </p:nvSpPr>
        <p:spPr>
          <a:xfrm>
            <a:off x="530542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8" name="Freeform 1458"/>
          <p:cNvSpPr/>
          <p:nvPr/>
        </p:nvSpPr>
        <p:spPr>
          <a:xfrm>
            <a:off x="567220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9" name="Freeform 1459"/>
          <p:cNvSpPr/>
          <p:nvPr/>
        </p:nvSpPr>
        <p:spPr>
          <a:xfrm>
            <a:off x="6038850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0" name="Freeform 1460"/>
          <p:cNvSpPr/>
          <p:nvPr/>
        </p:nvSpPr>
        <p:spPr>
          <a:xfrm>
            <a:off x="6405626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1" name="Freeform 1461"/>
          <p:cNvSpPr/>
          <p:nvPr/>
        </p:nvSpPr>
        <p:spPr>
          <a:xfrm>
            <a:off x="6772275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2" name="Freeform 1462"/>
          <p:cNvSpPr/>
          <p:nvPr/>
        </p:nvSpPr>
        <p:spPr>
          <a:xfrm>
            <a:off x="7139051" y="4146004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3" name="Freeform 1463"/>
          <p:cNvSpPr/>
          <p:nvPr/>
        </p:nvSpPr>
        <p:spPr>
          <a:xfrm>
            <a:off x="16383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4" name="Freeform 1464"/>
          <p:cNvSpPr/>
          <p:nvPr/>
        </p:nvSpPr>
        <p:spPr>
          <a:xfrm>
            <a:off x="20050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5" name="Freeform 1465"/>
          <p:cNvSpPr/>
          <p:nvPr/>
        </p:nvSpPr>
        <p:spPr>
          <a:xfrm>
            <a:off x="23717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6" name="Freeform 1466"/>
          <p:cNvSpPr/>
          <p:nvPr/>
        </p:nvSpPr>
        <p:spPr>
          <a:xfrm>
            <a:off x="27385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7" name="Freeform 1467"/>
          <p:cNvSpPr/>
          <p:nvPr/>
        </p:nvSpPr>
        <p:spPr>
          <a:xfrm>
            <a:off x="31051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8" name="Freeform 1468"/>
          <p:cNvSpPr/>
          <p:nvPr/>
        </p:nvSpPr>
        <p:spPr>
          <a:xfrm>
            <a:off x="34719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9" name="Freeform 1469"/>
          <p:cNvSpPr/>
          <p:nvPr/>
        </p:nvSpPr>
        <p:spPr>
          <a:xfrm>
            <a:off x="38385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0" name="Freeform 1470"/>
          <p:cNvSpPr/>
          <p:nvPr/>
        </p:nvSpPr>
        <p:spPr>
          <a:xfrm>
            <a:off x="42053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1" name="Freeform 1471"/>
          <p:cNvSpPr/>
          <p:nvPr/>
        </p:nvSpPr>
        <p:spPr>
          <a:xfrm>
            <a:off x="457200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2" name="Freeform 1472"/>
          <p:cNvSpPr/>
          <p:nvPr/>
        </p:nvSpPr>
        <p:spPr>
          <a:xfrm>
            <a:off x="493877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3" name="Freeform 1473"/>
          <p:cNvSpPr/>
          <p:nvPr/>
        </p:nvSpPr>
        <p:spPr>
          <a:xfrm>
            <a:off x="530542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4" name="Freeform 1474"/>
          <p:cNvSpPr/>
          <p:nvPr/>
        </p:nvSpPr>
        <p:spPr>
          <a:xfrm>
            <a:off x="567220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5" name="Freeform 1475"/>
          <p:cNvSpPr/>
          <p:nvPr/>
        </p:nvSpPr>
        <p:spPr>
          <a:xfrm>
            <a:off x="6038850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6" name="Freeform 1476"/>
          <p:cNvSpPr/>
          <p:nvPr/>
        </p:nvSpPr>
        <p:spPr>
          <a:xfrm>
            <a:off x="6405626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7" name="Freeform 1477"/>
          <p:cNvSpPr/>
          <p:nvPr/>
        </p:nvSpPr>
        <p:spPr>
          <a:xfrm>
            <a:off x="6772275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8" name="Freeform 1478"/>
          <p:cNvSpPr/>
          <p:nvPr/>
        </p:nvSpPr>
        <p:spPr>
          <a:xfrm>
            <a:off x="7139051" y="4428960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9" name="Freeform 1479"/>
          <p:cNvSpPr/>
          <p:nvPr/>
        </p:nvSpPr>
        <p:spPr>
          <a:xfrm>
            <a:off x="16383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0" name="Freeform 1480"/>
          <p:cNvSpPr/>
          <p:nvPr/>
        </p:nvSpPr>
        <p:spPr>
          <a:xfrm>
            <a:off x="20050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1" name="Freeform 1481"/>
          <p:cNvSpPr/>
          <p:nvPr/>
        </p:nvSpPr>
        <p:spPr>
          <a:xfrm>
            <a:off x="23717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2" name="Freeform 1482"/>
          <p:cNvSpPr/>
          <p:nvPr/>
        </p:nvSpPr>
        <p:spPr>
          <a:xfrm>
            <a:off x="27385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3" name="Freeform 1483"/>
          <p:cNvSpPr/>
          <p:nvPr/>
        </p:nvSpPr>
        <p:spPr>
          <a:xfrm>
            <a:off x="31051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4" name="Freeform 1484"/>
          <p:cNvSpPr/>
          <p:nvPr/>
        </p:nvSpPr>
        <p:spPr>
          <a:xfrm>
            <a:off x="34719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5" name="Freeform 1485"/>
          <p:cNvSpPr/>
          <p:nvPr/>
        </p:nvSpPr>
        <p:spPr>
          <a:xfrm>
            <a:off x="38385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6" name="Freeform 1486"/>
          <p:cNvSpPr/>
          <p:nvPr/>
        </p:nvSpPr>
        <p:spPr>
          <a:xfrm>
            <a:off x="42053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7" name="Freeform 1487"/>
          <p:cNvSpPr/>
          <p:nvPr/>
        </p:nvSpPr>
        <p:spPr>
          <a:xfrm>
            <a:off x="457200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8" name="Freeform 1488"/>
          <p:cNvSpPr/>
          <p:nvPr/>
        </p:nvSpPr>
        <p:spPr>
          <a:xfrm>
            <a:off x="493877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00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9" name="Freeform 1489"/>
          <p:cNvSpPr/>
          <p:nvPr/>
        </p:nvSpPr>
        <p:spPr>
          <a:xfrm>
            <a:off x="530542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0" name="Freeform 1490"/>
          <p:cNvSpPr/>
          <p:nvPr/>
        </p:nvSpPr>
        <p:spPr>
          <a:xfrm>
            <a:off x="567220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1" name="Freeform 1491"/>
          <p:cNvSpPr/>
          <p:nvPr/>
        </p:nvSpPr>
        <p:spPr>
          <a:xfrm>
            <a:off x="6038850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2" name="Freeform 1492"/>
          <p:cNvSpPr/>
          <p:nvPr/>
        </p:nvSpPr>
        <p:spPr>
          <a:xfrm>
            <a:off x="6405626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3" name="Freeform 1493"/>
          <p:cNvSpPr/>
          <p:nvPr/>
        </p:nvSpPr>
        <p:spPr>
          <a:xfrm>
            <a:off x="6772275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4" name="Freeform 1494"/>
          <p:cNvSpPr/>
          <p:nvPr/>
        </p:nvSpPr>
        <p:spPr>
          <a:xfrm>
            <a:off x="7139051" y="471178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5" name="Freeform 1495"/>
          <p:cNvSpPr/>
          <p:nvPr/>
        </p:nvSpPr>
        <p:spPr>
          <a:xfrm>
            <a:off x="16383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6" name="Freeform 1496"/>
          <p:cNvSpPr/>
          <p:nvPr/>
        </p:nvSpPr>
        <p:spPr>
          <a:xfrm>
            <a:off x="20050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7" name="Freeform 1497"/>
          <p:cNvSpPr/>
          <p:nvPr/>
        </p:nvSpPr>
        <p:spPr>
          <a:xfrm>
            <a:off x="23717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8" name="Freeform 1498"/>
          <p:cNvSpPr/>
          <p:nvPr/>
        </p:nvSpPr>
        <p:spPr>
          <a:xfrm>
            <a:off x="27385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9" name="Freeform 1499"/>
          <p:cNvSpPr/>
          <p:nvPr/>
        </p:nvSpPr>
        <p:spPr>
          <a:xfrm>
            <a:off x="31051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0" name="Freeform 1500"/>
          <p:cNvSpPr/>
          <p:nvPr/>
        </p:nvSpPr>
        <p:spPr>
          <a:xfrm>
            <a:off x="34719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1" name="Freeform 1501"/>
          <p:cNvSpPr/>
          <p:nvPr/>
        </p:nvSpPr>
        <p:spPr>
          <a:xfrm>
            <a:off x="38385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2" name="Freeform 1502"/>
          <p:cNvSpPr/>
          <p:nvPr/>
        </p:nvSpPr>
        <p:spPr>
          <a:xfrm>
            <a:off x="42053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3" name="Freeform 1503"/>
          <p:cNvSpPr/>
          <p:nvPr/>
        </p:nvSpPr>
        <p:spPr>
          <a:xfrm>
            <a:off x="457200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4" name="Freeform 1504"/>
          <p:cNvSpPr/>
          <p:nvPr/>
        </p:nvSpPr>
        <p:spPr>
          <a:xfrm>
            <a:off x="493877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5" name="Freeform 1505"/>
          <p:cNvSpPr/>
          <p:nvPr/>
        </p:nvSpPr>
        <p:spPr>
          <a:xfrm>
            <a:off x="530542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6" name="Freeform 1506"/>
          <p:cNvSpPr/>
          <p:nvPr/>
        </p:nvSpPr>
        <p:spPr>
          <a:xfrm>
            <a:off x="567220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7" name="Freeform 1507"/>
          <p:cNvSpPr/>
          <p:nvPr/>
        </p:nvSpPr>
        <p:spPr>
          <a:xfrm>
            <a:off x="6038850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8" name="Freeform 1508"/>
          <p:cNvSpPr/>
          <p:nvPr/>
        </p:nvSpPr>
        <p:spPr>
          <a:xfrm>
            <a:off x="6405626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9" name="Freeform 1509"/>
          <p:cNvSpPr/>
          <p:nvPr/>
        </p:nvSpPr>
        <p:spPr>
          <a:xfrm>
            <a:off x="6772275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0" name="Freeform 1510"/>
          <p:cNvSpPr/>
          <p:nvPr/>
        </p:nvSpPr>
        <p:spPr>
          <a:xfrm>
            <a:off x="7139051" y="4994745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1" name="Freeform 1511"/>
          <p:cNvSpPr/>
          <p:nvPr/>
        </p:nvSpPr>
        <p:spPr>
          <a:xfrm>
            <a:off x="16383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2" name="Freeform 1512"/>
          <p:cNvSpPr/>
          <p:nvPr/>
        </p:nvSpPr>
        <p:spPr>
          <a:xfrm>
            <a:off x="20050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3" name="Freeform 1513"/>
          <p:cNvSpPr/>
          <p:nvPr/>
        </p:nvSpPr>
        <p:spPr>
          <a:xfrm>
            <a:off x="23717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4" name="Freeform 1514"/>
          <p:cNvSpPr/>
          <p:nvPr/>
        </p:nvSpPr>
        <p:spPr>
          <a:xfrm>
            <a:off x="27385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5" name="Freeform 1515"/>
          <p:cNvSpPr/>
          <p:nvPr/>
        </p:nvSpPr>
        <p:spPr>
          <a:xfrm>
            <a:off x="31051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6" name="Freeform 1516"/>
          <p:cNvSpPr/>
          <p:nvPr/>
        </p:nvSpPr>
        <p:spPr>
          <a:xfrm>
            <a:off x="34719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7" name="Freeform 1517"/>
          <p:cNvSpPr/>
          <p:nvPr/>
        </p:nvSpPr>
        <p:spPr>
          <a:xfrm>
            <a:off x="38385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8" name="Freeform 1518"/>
          <p:cNvSpPr/>
          <p:nvPr/>
        </p:nvSpPr>
        <p:spPr>
          <a:xfrm>
            <a:off x="42053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9" name="Freeform 1519"/>
          <p:cNvSpPr/>
          <p:nvPr/>
        </p:nvSpPr>
        <p:spPr>
          <a:xfrm>
            <a:off x="457200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0" name="Freeform 1520"/>
          <p:cNvSpPr/>
          <p:nvPr/>
        </p:nvSpPr>
        <p:spPr>
          <a:xfrm>
            <a:off x="493877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1" name="Freeform 1521"/>
          <p:cNvSpPr/>
          <p:nvPr/>
        </p:nvSpPr>
        <p:spPr>
          <a:xfrm>
            <a:off x="530542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2" name="Freeform 1522"/>
          <p:cNvSpPr/>
          <p:nvPr/>
        </p:nvSpPr>
        <p:spPr>
          <a:xfrm>
            <a:off x="567220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3" name="Freeform 1523"/>
          <p:cNvSpPr/>
          <p:nvPr/>
        </p:nvSpPr>
        <p:spPr>
          <a:xfrm>
            <a:off x="6038850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4" name="Freeform 1524"/>
          <p:cNvSpPr/>
          <p:nvPr/>
        </p:nvSpPr>
        <p:spPr>
          <a:xfrm>
            <a:off x="6405626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5" name="Freeform 1525"/>
          <p:cNvSpPr/>
          <p:nvPr/>
        </p:nvSpPr>
        <p:spPr>
          <a:xfrm>
            <a:off x="6772275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6" name="Freeform 1526"/>
          <p:cNvSpPr/>
          <p:nvPr/>
        </p:nvSpPr>
        <p:spPr>
          <a:xfrm>
            <a:off x="7139051" y="5277574"/>
            <a:ext cx="366712" cy="282868"/>
          </a:xfrm>
          <a:custGeom>
            <a:avLst/>
            <a:gdLst/>
            <a:ahLst/>
            <a:cxnLst/>
            <a:rect l="0" t="0" r="0" b="0"/>
            <a:pathLst>
              <a:path w="366712" h="282868">
                <a:moveTo>
                  <a:pt x="0" y="282868"/>
                </a:moveTo>
                <a:lnTo>
                  <a:pt x="366712" y="282868"/>
                </a:lnTo>
                <a:lnTo>
                  <a:pt x="366712" y="0"/>
                </a:lnTo>
                <a:lnTo>
                  <a:pt x="0" y="0"/>
                </a:lnTo>
                <a:lnTo>
                  <a:pt x="0" y="282868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7" name="Freeform 1527"/>
          <p:cNvSpPr/>
          <p:nvPr/>
        </p:nvSpPr>
        <p:spPr>
          <a:xfrm>
            <a:off x="16383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8" name="Freeform 1528"/>
          <p:cNvSpPr/>
          <p:nvPr/>
        </p:nvSpPr>
        <p:spPr>
          <a:xfrm>
            <a:off x="20050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9" name="Freeform 1529"/>
          <p:cNvSpPr/>
          <p:nvPr/>
        </p:nvSpPr>
        <p:spPr>
          <a:xfrm>
            <a:off x="23717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0" name="Freeform 1530"/>
          <p:cNvSpPr/>
          <p:nvPr/>
        </p:nvSpPr>
        <p:spPr>
          <a:xfrm>
            <a:off x="27385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1" name="Freeform 1531"/>
          <p:cNvSpPr/>
          <p:nvPr/>
        </p:nvSpPr>
        <p:spPr>
          <a:xfrm>
            <a:off x="31051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2" name="Freeform 1532"/>
          <p:cNvSpPr/>
          <p:nvPr/>
        </p:nvSpPr>
        <p:spPr>
          <a:xfrm>
            <a:off x="34719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3" name="Freeform 1533"/>
          <p:cNvSpPr/>
          <p:nvPr/>
        </p:nvSpPr>
        <p:spPr>
          <a:xfrm>
            <a:off x="38385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4" name="Freeform 1534"/>
          <p:cNvSpPr/>
          <p:nvPr/>
        </p:nvSpPr>
        <p:spPr>
          <a:xfrm>
            <a:off x="42053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5" name="Freeform 1535"/>
          <p:cNvSpPr/>
          <p:nvPr/>
        </p:nvSpPr>
        <p:spPr>
          <a:xfrm>
            <a:off x="457200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6" name="Freeform 1536"/>
          <p:cNvSpPr/>
          <p:nvPr/>
        </p:nvSpPr>
        <p:spPr>
          <a:xfrm>
            <a:off x="493877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7" name="Freeform 1537"/>
          <p:cNvSpPr/>
          <p:nvPr/>
        </p:nvSpPr>
        <p:spPr>
          <a:xfrm>
            <a:off x="530542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8" name="Freeform 1538"/>
          <p:cNvSpPr/>
          <p:nvPr/>
        </p:nvSpPr>
        <p:spPr>
          <a:xfrm>
            <a:off x="567220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9" name="Freeform 1539"/>
          <p:cNvSpPr/>
          <p:nvPr/>
        </p:nvSpPr>
        <p:spPr>
          <a:xfrm>
            <a:off x="6038850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0" name="Freeform 1540"/>
          <p:cNvSpPr/>
          <p:nvPr/>
        </p:nvSpPr>
        <p:spPr>
          <a:xfrm>
            <a:off x="6405626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1" name="Freeform 1541"/>
          <p:cNvSpPr/>
          <p:nvPr/>
        </p:nvSpPr>
        <p:spPr>
          <a:xfrm>
            <a:off x="6772275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2" name="Freeform 1542"/>
          <p:cNvSpPr/>
          <p:nvPr/>
        </p:nvSpPr>
        <p:spPr>
          <a:xfrm>
            <a:off x="7139051" y="5560429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3" name="Freeform 1543"/>
          <p:cNvSpPr/>
          <p:nvPr/>
        </p:nvSpPr>
        <p:spPr>
          <a:xfrm>
            <a:off x="16383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4" name="Freeform 1544"/>
          <p:cNvSpPr/>
          <p:nvPr/>
        </p:nvSpPr>
        <p:spPr>
          <a:xfrm>
            <a:off x="20050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5" name="Freeform 1545"/>
          <p:cNvSpPr/>
          <p:nvPr/>
        </p:nvSpPr>
        <p:spPr>
          <a:xfrm>
            <a:off x="23717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6" name="Freeform 1546"/>
          <p:cNvSpPr/>
          <p:nvPr/>
        </p:nvSpPr>
        <p:spPr>
          <a:xfrm>
            <a:off x="27385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7" name="Freeform 1547"/>
          <p:cNvSpPr/>
          <p:nvPr/>
        </p:nvSpPr>
        <p:spPr>
          <a:xfrm>
            <a:off x="31051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8" name="Freeform 1548"/>
          <p:cNvSpPr/>
          <p:nvPr/>
        </p:nvSpPr>
        <p:spPr>
          <a:xfrm>
            <a:off x="34719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9" name="Freeform 1549"/>
          <p:cNvSpPr/>
          <p:nvPr/>
        </p:nvSpPr>
        <p:spPr>
          <a:xfrm>
            <a:off x="38385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0" name="Freeform 1550"/>
          <p:cNvSpPr/>
          <p:nvPr/>
        </p:nvSpPr>
        <p:spPr>
          <a:xfrm>
            <a:off x="42053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1" name="Freeform 1551"/>
          <p:cNvSpPr/>
          <p:nvPr/>
        </p:nvSpPr>
        <p:spPr>
          <a:xfrm>
            <a:off x="457200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2" name="Freeform 1552"/>
          <p:cNvSpPr/>
          <p:nvPr/>
        </p:nvSpPr>
        <p:spPr>
          <a:xfrm>
            <a:off x="493877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3" name="Freeform 1553"/>
          <p:cNvSpPr/>
          <p:nvPr/>
        </p:nvSpPr>
        <p:spPr>
          <a:xfrm>
            <a:off x="530542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4" name="Freeform 1554"/>
          <p:cNvSpPr/>
          <p:nvPr/>
        </p:nvSpPr>
        <p:spPr>
          <a:xfrm>
            <a:off x="567220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5" name="Freeform 1555"/>
          <p:cNvSpPr/>
          <p:nvPr/>
        </p:nvSpPr>
        <p:spPr>
          <a:xfrm>
            <a:off x="6038850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6" name="Freeform 1556"/>
          <p:cNvSpPr/>
          <p:nvPr/>
        </p:nvSpPr>
        <p:spPr>
          <a:xfrm>
            <a:off x="6405626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7" name="Freeform 1557"/>
          <p:cNvSpPr/>
          <p:nvPr/>
        </p:nvSpPr>
        <p:spPr>
          <a:xfrm>
            <a:off x="6772275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8" name="Freeform 1558"/>
          <p:cNvSpPr/>
          <p:nvPr/>
        </p:nvSpPr>
        <p:spPr>
          <a:xfrm>
            <a:off x="7139051" y="5843296"/>
            <a:ext cx="366712" cy="282867"/>
          </a:xfrm>
          <a:custGeom>
            <a:avLst/>
            <a:gdLst/>
            <a:ahLst/>
            <a:cxnLst/>
            <a:rect l="0" t="0" r="0" b="0"/>
            <a:pathLst>
              <a:path w="366712" h="282867">
                <a:moveTo>
                  <a:pt x="0" y="282867"/>
                </a:moveTo>
                <a:lnTo>
                  <a:pt x="366712" y="282867"/>
                </a:lnTo>
                <a:lnTo>
                  <a:pt x="366712" y="0"/>
                </a:lnTo>
                <a:lnTo>
                  <a:pt x="0" y="0"/>
                </a:lnTo>
                <a:lnTo>
                  <a:pt x="0" y="282867"/>
                </a:lnTo>
                <a:close/>
              </a:path>
            </a:pathLst>
          </a:custGeom>
          <a:solidFill>
            <a:srgbClr val="A7A8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9" name="Freeform 1559"/>
          <p:cNvSpPr/>
          <p:nvPr/>
        </p:nvSpPr>
        <p:spPr>
          <a:xfrm>
            <a:off x="1631950" y="3863214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0" name="Freeform 1560"/>
          <p:cNvSpPr/>
          <p:nvPr/>
        </p:nvSpPr>
        <p:spPr>
          <a:xfrm>
            <a:off x="1631950" y="4994656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1" name="Freeform 1561"/>
          <p:cNvSpPr/>
          <p:nvPr/>
        </p:nvSpPr>
        <p:spPr>
          <a:xfrm>
            <a:off x="1631950" y="5560442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2" name="Freeform 1562"/>
          <p:cNvSpPr/>
          <p:nvPr/>
        </p:nvSpPr>
        <p:spPr>
          <a:xfrm>
            <a:off x="16383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3" name="Freeform 1563"/>
          <p:cNvSpPr/>
          <p:nvPr/>
        </p:nvSpPr>
        <p:spPr>
          <a:xfrm>
            <a:off x="7505700" y="1593850"/>
            <a:ext cx="0" cy="4538663"/>
          </a:xfrm>
          <a:custGeom>
            <a:avLst/>
            <a:gdLst/>
            <a:ahLst/>
            <a:cxnLst/>
            <a:rect l="0" t="0" r="0" b="0"/>
            <a:pathLst>
              <a:path h="4538663">
                <a:moveTo>
                  <a:pt x="0" y="0"/>
                </a:moveTo>
                <a:lnTo>
                  <a:pt x="0" y="4538663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4" name="Freeform 1564"/>
          <p:cNvSpPr/>
          <p:nvPr/>
        </p:nvSpPr>
        <p:spPr>
          <a:xfrm>
            <a:off x="1631950" y="1600200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5" name="Freeform 1565"/>
          <p:cNvSpPr/>
          <p:nvPr/>
        </p:nvSpPr>
        <p:spPr>
          <a:xfrm>
            <a:off x="1631950" y="6126163"/>
            <a:ext cx="5880100" cy="0"/>
          </a:xfrm>
          <a:custGeom>
            <a:avLst/>
            <a:gdLst/>
            <a:ahLst/>
            <a:cxnLst/>
            <a:rect l="0" t="0" r="0" b="0"/>
            <a:pathLst>
              <a:path w="5880100">
                <a:moveTo>
                  <a:pt x="0" y="0"/>
                </a:moveTo>
                <a:lnTo>
                  <a:pt x="588010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6" name="Rectangle 1566"/>
          <p:cNvSpPr/>
          <p:nvPr/>
        </p:nvSpPr>
        <p:spPr>
          <a:xfrm>
            <a:off x="548640" y="685673"/>
            <a:ext cx="4988692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30 Noiembrie, 2010: 7 blocuri</a:t>
            </a:r>
          </a:p>
        </p:txBody>
      </p:sp>
      <p:sp>
        <p:nvSpPr>
          <p:cNvPr id="1567" name="Rectangle 1567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568" name="Rectangle 1568"/>
          <p:cNvSpPr/>
          <p:nvPr/>
        </p:nvSpPr>
        <p:spPr>
          <a:xfrm>
            <a:off x="7943977" y="6411339"/>
            <a:ext cx="9913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9</a:t>
            </a:r>
          </a:p>
        </p:txBody>
      </p:sp>
      <p:sp>
        <p:nvSpPr>
          <p:cNvPr id="1569" name="Rectangle 1569"/>
          <p:cNvSpPr/>
          <p:nvPr/>
        </p:nvSpPr>
        <p:spPr>
          <a:xfrm>
            <a:off x="1792477" y="1698245"/>
            <a:ext cx="5588545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39057" algn="l"/>
                <a:tab pos="4005706" algn="l"/>
                <a:tab pos="4372356" algn="l"/>
                <a:tab pos="4739131" algn="l"/>
                <a:tab pos="5106034" algn="l"/>
                <a:tab pos="5472683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0	1	2	3	4	5	6	7	8	9	10	11	12	13	14	15</a:t>
            </a:r>
          </a:p>
        </p:txBody>
      </p:sp>
      <p:sp>
        <p:nvSpPr>
          <p:cNvPr id="1570" name="Rectangle 1570"/>
          <p:cNvSpPr/>
          <p:nvPr/>
        </p:nvSpPr>
        <p:spPr>
          <a:xfrm>
            <a:off x="1763522" y="198145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16	17	18	19	20	21	22	23	24	25	26	27	28	29	30	31</a:t>
            </a:r>
          </a:p>
        </p:txBody>
      </p:sp>
      <p:sp>
        <p:nvSpPr>
          <p:cNvPr id="1571" name="Rectangle 1571"/>
          <p:cNvSpPr/>
          <p:nvPr/>
        </p:nvSpPr>
        <p:spPr>
          <a:xfrm>
            <a:off x="1763522" y="2264284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32	33	34	35	36	37	38	39	40	41	42	43	44	45	46	47</a:t>
            </a:r>
          </a:p>
        </p:txBody>
      </p:sp>
      <p:sp>
        <p:nvSpPr>
          <p:cNvPr id="1572" name="Rectangle 1572"/>
          <p:cNvSpPr/>
          <p:nvPr/>
        </p:nvSpPr>
        <p:spPr>
          <a:xfrm>
            <a:off x="1763522" y="254711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48	49	50	51	52	53	54	55	56	57	58	59	60	61	62	63</a:t>
            </a:r>
          </a:p>
        </p:txBody>
      </p:sp>
      <p:sp>
        <p:nvSpPr>
          <p:cNvPr id="1573" name="Rectangle 1573"/>
          <p:cNvSpPr/>
          <p:nvPr/>
        </p:nvSpPr>
        <p:spPr>
          <a:xfrm>
            <a:off x="1763522" y="2830094"/>
            <a:ext cx="5617656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2" b="0" i="0" spc="0" baseline="0" dirty="0">
                <a:solidFill>
                  <a:srgbClr val="000000"/>
                </a:solidFill>
                <a:latin typeface="Calibri"/>
              </a:rPr>
              <a:t>64	65	66	67	68	69	70	71	72	73	74	75	76	77	78	79</a:t>
            </a:r>
          </a:p>
        </p:txBody>
      </p:sp>
      <p:sp>
        <p:nvSpPr>
          <p:cNvPr id="1574" name="Rectangle 1574"/>
          <p:cNvSpPr/>
          <p:nvPr/>
        </p:nvSpPr>
        <p:spPr>
          <a:xfrm>
            <a:off x="1763522" y="3113152"/>
            <a:ext cx="5617502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6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1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80	81	82	83	84	85	86	87	88	89	90	91	92	93	94	95</a:t>
            </a:r>
          </a:p>
        </p:txBody>
      </p:sp>
      <p:sp>
        <p:nvSpPr>
          <p:cNvPr id="1575" name="Rectangle 1575"/>
          <p:cNvSpPr/>
          <p:nvPr/>
        </p:nvSpPr>
        <p:spPr>
          <a:xfrm>
            <a:off x="1763522" y="3395980"/>
            <a:ext cx="5646458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38401" algn="l"/>
                <a:tab pos="1805050" algn="l"/>
                <a:tab pos="2171699" algn="l"/>
                <a:tab pos="2538730" algn="l"/>
                <a:tab pos="2905379" algn="l"/>
                <a:tab pos="3272028" algn="l"/>
                <a:tab pos="3639057" algn="l"/>
                <a:tab pos="4005706" algn="l"/>
                <a:tab pos="4372356" algn="l"/>
                <a:tab pos="4739132" algn="l"/>
                <a:tab pos="5106034" algn="l"/>
                <a:tab pos="5472684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96	97	98	99	100	101	102	103	104	105	106	107	108	109	110	111</a:t>
            </a:r>
          </a:p>
        </p:txBody>
      </p:sp>
      <p:sp>
        <p:nvSpPr>
          <p:cNvPr id="1576" name="Rectangle 1576"/>
          <p:cNvSpPr/>
          <p:nvPr/>
        </p:nvSpPr>
        <p:spPr>
          <a:xfrm>
            <a:off x="1734566" y="367880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112	113	114	115	116	117	118	119	120	121	122	123	124	125	126	127</a:t>
            </a:r>
          </a:p>
        </p:txBody>
      </p:sp>
      <p:sp>
        <p:nvSpPr>
          <p:cNvPr id="1577" name="Rectangle 1577"/>
          <p:cNvSpPr/>
          <p:nvPr/>
        </p:nvSpPr>
        <p:spPr>
          <a:xfrm>
            <a:off x="1734566" y="396202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128	129	130	131	132	133	134	135	136	137	138	139	140	141	142	143</a:t>
            </a:r>
          </a:p>
        </p:txBody>
      </p:sp>
      <p:sp>
        <p:nvSpPr>
          <p:cNvPr id="1578" name="Rectangle 1578"/>
          <p:cNvSpPr/>
          <p:nvPr/>
        </p:nvSpPr>
        <p:spPr>
          <a:xfrm>
            <a:off x="1734566" y="4244849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144	145	146	147	148	149	150	151	152	153	154	155	156	157	158	159</a:t>
            </a:r>
          </a:p>
        </p:txBody>
      </p:sp>
      <p:sp>
        <p:nvSpPr>
          <p:cNvPr id="1579" name="Rectangle 1579"/>
          <p:cNvSpPr/>
          <p:nvPr/>
        </p:nvSpPr>
        <p:spPr>
          <a:xfrm>
            <a:off x="1734566" y="452767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160	161	162	163	164	165	166	167	168	169	170	171	172	173	174	175</a:t>
            </a:r>
          </a:p>
        </p:txBody>
      </p:sp>
      <p:sp>
        <p:nvSpPr>
          <p:cNvPr id="1580" name="Rectangle 1580"/>
          <p:cNvSpPr/>
          <p:nvPr/>
        </p:nvSpPr>
        <p:spPr>
          <a:xfrm>
            <a:off x="1734566" y="4810659"/>
            <a:ext cx="5675567" cy="11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2" b="0" i="0" spc="0" baseline="0" dirty="0">
                <a:solidFill>
                  <a:srgbClr val="000000"/>
                </a:solidFill>
                <a:latin typeface="Calibri"/>
              </a:rPr>
              <a:t>176	177	178	179	180	181	182	183	184	185	186	187	188	189	190	191</a:t>
            </a:r>
          </a:p>
        </p:txBody>
      </p:sp>
      <p:sp>
        <p:nvSpPr>
          <p:cNvPr id="1581" name="Rectangle 1581"/>
          <p:cNvSpPr/>
          <p:nvPr/>
        </p:nvSpPr>
        <p:spPr>
          <a:xfrm>
            <a:off x="1734566" y="5093717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192	193	194	195	196	197	198	199	200	201	202	203	204	205	206	207</a:t>
            </a:r>
          </a:p>
        </p:txBody>
      </p:sp>
      <p:sp>
        <p:nvSpPr>
          <p:cNvPr id="1582" name="Rectangle 1582"/>
          <p:cNvSpPr/>
          <p:nvPr/>
        </p:nvSpPr>
        <p:spPr>
          <a:xfrm>
            <a:off x="1734566" y="5376545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208	209	210	211	212	213	214	215	216	217	218	219	220	221	222	223</a:t>
            </a:r>
          </a:p>
        </p:txBody>
      </p:sp>
      <p:sp>
        <p:nvSpPr>
          <p:cNvPr id="1583" name="Rectangle 1583"/>
          <p:cNvSpPr/>
          <p:nvPr/>
        </p:nvSpPr>
        <p:spPr>
          <a:xfrm>
            <a:off x="1734566" y="5659451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224	225	226	227	228	229	230	231	232	233	234	235	236	237	238	239</a:t>
            </a:r>
          </a:p>
        </p:txBody>
      </p:sp>
      <p:sp>
        <p:nvSpPr>
          <p:cNvPr id="1584" name="Rectangle 1584"/>
          <p:cNvSpPr/>
          <p:nvPr/>
        </p:nvSpPr>
        <p:spPr>
          <a:xfrm>
            <a:off x="1734566" y="5942610"/>
            <a:ext cx="5675414" cy="114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029" algn="l"/>
                <a:tab pos="733679" algn="l"/>
                <a:tab pos="1100327" algn="l"/>
                <a:tab pos="1467357" algn="l"/>
                <a:tab pos="1834006" algn="l"/>
                <a:tab pos="2200655" algn="l"/>
                <a:tab pos="2567686" algn="l"/>
                <a:tab pos="2934335" algn="l"/>
                <a:tab pos="3300983" algn="l"/>
                <a:tab pos="3668014" algn="l"/>
                <a:tab pos="4034663" algn="l"/>
                <a:tab pos="4401311" algn="l"/>
                <a:tab pos="4768088" algn="l"/>
                <a:tab pos="5134990" algn="l"/>
                <a:tab pos="5501640" algn="l"/>
              </a:tabLst>
            </a:pPr>
            <a:r>
              <a:rPr lang="en-US" sz="900" b="0" i="0" spc="0" baseline="0" dirty="0">
                <a:solidFill>
                  <a:srgbClr val="000000"/>
                </a:solidFill>
                <a:latin typeface="Calibri"/>
              </a:rPr>
              <a:t>240	241	242	243	244	245	246	247	248	249	250	251	252	253	254	255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Freeform 160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Freeform 1607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Freeform 1608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0" t="0" r="0" b="0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9525" cap="flat" cmpd="sng">
            <a:solidFill>
              <a:srgbClr val="9FB8CD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Freeform 1609"/>
          <p:cNvSpPr/>
          <p:nvPr/>
        </p:nvSpPr>
        <p:spPr>
          <a:xfrm>
            <a:off x="7610856" y="6429033"/>
            <a:ext cx="120269" cy="190842"/>
          </a:xfrm>
          <a:custGeom>
            <a:avLst/>
            <a:gdLst/>
            <a:ahLst/>
            <a:cxnLst/>
            <a:rect l="0" t="0" r="0" b="0"/>
            <a:pathLst>
              <a:path w="120269" h="190842">
                <a:moveTo>
                  <a:pt x="0" y="0"/>
                </a:moveTo>
                <a:lnTo>
                  <a:pt x="120269" y="95427"/>
                </a:lnTo>
                <a:lnTo>
                  <a:pt x="0" y="190842"/>
                </a:lnTo>
                <a:close/>
                <a:moveTo>
                  <a:pt x="-7181889" y="428967"/>
                </a:moveTo>
              </a:path>
            </a:pathLst>
          </a:custGeom>
          <a:solidFill>
            <a:srgbClr val="9FB8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10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172" y="152362"/>
            <a:ext cx="1758569" cy="1059345"/>
          </a:xfrm>
          <a:prstGeom prst="rect">
            <a:avLst/>
          </a:prstGeom>
          <a:noFill/>
        </p:spPr>
      </p:pic>
      <p:pic>
        <p:nvPicPr>
          <p:cNvPr id="1611" name="Picture 16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0452" y="2468880"/>
            <a:ext cx="2985516" cy="2990088"/>
          </a:xfrm>
          <a:prstGeom prst="rect">
            <a:avLst/>
          </a:prstGeom>
          <a:noFill/>
        </p:spPr>
      </p:pic>
      <p:sp>
        <p:nvSpPr>
          <p:cNvPr id="1612" name="Freeform 1612"/>
          <p:cNvSpPr/>
          <p:nvPr/>
        </p:nvSpPr>
        <p:spPr>
          <a:xfrm>
            <a:off x="3008376" y="2102866"/>
            <a:ext cx="4043806" cy="653288"/>
          </a:xfrm>
          <a:custGeom>
            <a:avLst/>
            <a:gdLst/>
            <a:ahLst/>
            <a:cxnLst/>
            <a:rect l="0" t="0" r="0" b="0"/>
            <a:pathLst>
              <a:path w="4043806" h="653288">
                <a:moveTo>
                  <a:pt x="0" y="108967"/>
                </a:moveTo>
                <a:cubicBezTo>
                  <a:pt x="0" y="48769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9"/>
                  <a:pt x="4043806" y="108967"/>
                </a:cubicBezTo>
                <a:cubicBezTo>
                  <a:pt x="4043806" y="108967"/>
                  <a:pt x="4043806" y="108967"/>
                  <a:pt x="4043806" y="108967"/>
                </a:cubicBezTo>
                <a:lnTo>
                  <a:pt x="4043806" y="108967"/>
                </a:lnTo>
                <a:lnTo>
                  <a:pt x="4043806" y="544450"/>
                </a:lnTo>
                <a:cubicBezTo>
                  <a:pt x="4043806" y="604520"/>
                  <a:pt x="3995166" y="653288"/>
                  <a:pt x="3934967" y="653288"/>
                </a:cubicBezTo>
                <a:cubicBezTo>
                  <a:pt x="3934967" y="653288"/>
                  <a:pt x="3934967" y="653288"/>
                  <a:pt x="3934967" y="653288"/>
                </a:cubicBezTo>
                <a:lnTo>
                  <a:pt x="3934967" y="653288"/>
                </a:lnTo>
                <a:lnTo>
                  <a:pt x="108838" y="653288"/>
                </a:lnTo>
                <a:cubicBezTo>
                  <a:pt x="48768" y="653288"/>
                  <a:pt x="0" y="604520"/>
                  <a:pt x="0" y="544450"/>
                </a:cubicBezTo>
                <a:cubicBezTo>
                  <a:pt x="0" y="544450"/>
                  <a:pt x="0" y="544450"/>
                  <a:pt x="0" y="544450"/>
                </a:cubicBezTo>
                <a:close/>
                <a:moveTo>
                  <a:pt x="1637791" y="4755134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Freeform 1613"/>
          <p:cNvSpPr/>
          <p:nvPr/>
        </p:nvSpPr>
        <p:spPr>
          <a:xfrm>
            <a:off x="3008376" y="2102866"/>
            <a:ext cx="4043806" cy="653288"/>
          </a:xfrm>
          <a:custGeom>
            <a:avLst/>
            <a:gdLst/>
            <a:ahLst/>
            <a:cxnLst/>
            <a:rect l="0" t="0" r="0" b="0"/>
            <a:pathLst>
              <a:path w="4043806" h="653288">
                <a:moveTo>
                  <a:pt x="0" y="108967"/>
                </a:moveTo>
                <a:cubicBezTo>
                  <a:pt x="0" y="48769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9"/>
                  <a:pt x="4043806" y="108967"/>
                </a:cubicBezTo>
                <a:cubicBezTo>
                  <a:pt x="4043806" y="108967"/>
                  <a:pt x="4043806" y="108967"/>
                  <a:pt x="4043806" y="108967"/>
                </a:cubicBezTo>
                <a:lnTo>
                  <a:pt x="4043806" y="108967"/>
                </a:lnTo>
                <a:lnTo>
                  <a:pt x="4043806" y="544450"/>
                </a:lnTo>
                <a:cubicBezTo>
                  <a:pt x="4043806" y="604520"/>
                  <a:pt x="3995166" y="653288"/>
                  <a:pt x="3934967" y="653288"/>
                </a:cubicBezTo>
                <a:cubicBezTo>
                  <a:pt x="3934967" y="653288"/>
                  <a:pt x="3934967" y="653288"/>
                  <a:pt x="3934967" y="653288"/>
                </a:cubicBezTo>
                <a:lnTo>
                  <a:pt x="3934967" y="653288"/>
                </a:lnTo>
                <a:lnTo>
                  <a:pt x="108838" y="653288"/>
                </a:lnTo>
                <a:cubicBezTo>
                  <a:pt x="48768" y="653288"/>
                  <a:pt x="0" y="604520"/>
                  <a:pt x="0" y="544450"/>
                </a:cubicBezTo>
                <a:cubicBezTo>
                  <a:pt x="0" y="544450"/>
                  <a:pt x="0" y="544450"/>
                  <a:pt x="0" y="544450"/>
                </a:cubicBezTo>
                <a:close/>
                <a:moveTo>
                  <a:pt x="1637791" y="4755134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Freeform 1614"/>
          <p:cNvSpPr/>
          <p:nvPr/>
        </p:nvSpPr>
        <p:spPr>
          <a:xfrm>
            <a:off x="3008376" y="2837816"/>
            <a:ext cx="4043806" cy="653288"/>
          </a:xfrm>
          <a:custGeom>
            <a:avLst/>
            <a:gdLst/>
            <a:ahLst/>
            <a:cxnLst/>
            <a:rect l="0" t="0" r="0" b="0"/>
            <a:pathLst>
              <a:path w="4043806" h="653288">
                <a:moveTo>
                  <a:pt x="0" y="108838"/>
                </a:moveTo>
                <a:cubicBezTo>
                  <a:pt x="0" y="48768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8"/>
                  <a:pt x="4043806" y="108838"/>
                </a:cubicBezTo>
                <a:cubicBezTo>
                  <a:pt x="4043806" y="108838"/>
                  <a:pt x="4043806" y="108838"/>
                  <a:pt x="4043806" y="108838"/>
                </a:cubicBezTo>
                <a:lnTo>
                  <a:pt x="4043806" y="108838"/>
                </a:lnTo>
                <a:lnTo>
                  <a:pt x="4043806" y="544321"/>
                </a:lnTo>
                <a:cubicBezTo>
                  <a:pt x="4043806" y="604519"/>
                  <a:pt x="3995166" y="653288"/>
                  <a:pt x="3934967" y="653288"/>
                </a:cubicBezTo>
                <a:cubicBezTo>
                  <a:pt x="3934967" y="653288"/>
                  <a:pt x="3934967" y="653288"/>
                  <a:pt x="3934967" y="653288"/>
                </a:cubicBezTo>
                <a:lnTo>
                  <a:pt x="3934967" y="653288"/>
                </a:lnTo>
                <a:lnTo>
                  <a:pt x="108838" y="653288"/>
                </a:lnTo>
                <a:cubicBezTo>
                  <a:pt x="48768" y="653288"/>
                  <a:pt x="0" y="604519"/>
                  <a:pt x="0" y="544321"/>
                </a:cubicBezTo>
                <a:cubicBezTo>
                  <a:pt x="0" y="544321"/>
                  <a:pt x="0" y="544321"/>
                  <a:pt x="0" y="544321"/>
                </a:cubicBezTo>
                <a:close/>
                <a:moveTo>
                  <a:pt x="902970" y="4020184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Freeform 1615"/>
          <p:cNvSpPr/>
          <p:nvPr/>
        </p:nvSpPr>
        <p:spPr>
          <a:xfrm>
            <a:off x="3008376" y="2837816"/>
            <a:ext cx="4043806" cy="653288"/>
          </a:xfrm>
          <a:custGeom>
            <a:avLst/>
            <a:gdLst/>
            <a:ahLst/>
            <a:cxnLst/>
            <a:rect l="0" t="0" r="0" b="0"/>
            <a:pathLst>
              <a:path w="4043806" h="653288">
                <a:moveTo>
                  <a:pt x="0" y="108838"/>
                </a:moveTo>
                <a:cubicBezTo>
                  <a:pt x="0" y="48768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8"/>
                  <a:pt x="4043806" y="108838"/>
                </a:cubicBezTo>
                <a:cubicBezTo>
                  <a:pt x="4043806" y="108838"/>
                  <a:pt x="4043806" y="108838"/>
                  <a:pt x="4043806" y="108838"/>
                </a:cubicBezTo>
                <a:lnTo>
                  <a:pt x="4043806" y="108838"/>
                </a:lnTo>
                <a:lnTo>
                  <a:pt x="4043806" y="544321"/>
                </a:lnTo>
                <a:cubicBezTo>
                  <a:pt x="4043806" y="604519"/>
                  <a:pt x="3995166" y="653288"/>
                  <a:pt x="3934967" y="653288"/>
                </a:cubicBezTo>
                <a:cubicBezTo>
                  <a:pt x="3934967" y="653288"/>
                  <a:pt x="3934967" y="653288"/>
                  <a:pt x="3934967" y="653288"/>
                </a:cubicBezTo>
                <a:lnTo>
                  <a:pt x="3934967" y="653288"/>
                </a:lnTo>
                <a:lnTo>
                  <a:pt x="108838" y="653288"/>
                </a:lnTo>
                <a:cubicBezTo>
                  <a:pt x="48768" y="653288"/>
                  <a:pt x="0" y="604519"/>
                  <a:pt x="0" y="544321"/>
                </a:cubicBezTo>
                <a:cubicBezTo>
                  <a:pt x="0" y="544321"/>
                  <a:pt x="0" y="544321"/>
                  <a:pt x="0" y="544321"/>
                </a:cubicBezTo>
                <a:close/>
                <a:moveTo>
                  <a:pt x="902970" y="4020184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Freeform 1616"/>
          <p:cNvSpPr/>
          <p:nvPr/>
        </p:nvSpPr>
        <p:spPr>
          <a:xfrm>
            <a:off x="3008376" y="3572765"/>
            <a:ext cx="4043806" cy="653160"/>
          </a:xfrm>
          <a:custGeom>
            <a:avLst/>
            <a:gdLst/>
            <a:ahLst/>
            <a:cxnLst/>
            <a:rect l="0" t="0" r="0" b="0"/>
            <a:pathLst>
              <a:path w="4043806" h="653160">
                <a:moveTo>
                  <a:pt x="0" y="108838"/>
                </a:moveTo>
                <a:cubicBezTo>
                  <a:pt x="0" y="48640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640"/>
                  <a:pt x="4043806" y="108838"/>
                </a:cubicBezTo>
                <a:cubicBezTo>
                  <a:pt x="4043806" y="108838"/>
                  <a:pt x="4043806" y="108838"/>
                  <a:pt x="4043806" y="108838"/>
                </a:cubicBezTo>
                <a:lnTo>
                  <a:pt x="4043806" y="108838"/>
                </a:lnTo>
                <a:lnTo>
                  <a:pt x="4043806" y="544321"/>
                </a:lnTo>
                <a:cubicBezTo>
                  <a:pt x="4043806" y="604393"/>
                  <a:pt x="3995166" y="653160"/>
                  <a:pt x="3934967" y="653160"/>
                </a:cubicBezTo>
                <a:cubicBezTo>
                  <a:pt x="3934967" y="653160"/>
                  <a:pt x="3934967" y="653160"/>
                  <a:pt x="3934967" y="653160"/>
                </a:cubicBezTo>
                <a:lnTo>
                  <a:pt x="3934967" y="653160"/>
                </a:lnTo>
                <a:lnTo>
                  <a:pt x="108838" y="653160"/>
                </a:lnTo>
                <a:cubicBezTo>
                  <a:pt x="48768" y="653160"/>
                  <a:pt x="0" y="604393"/>
                  <a:pt x="0" y="544321"/>
                </a:cubicBezTo>
                <a:cubicBezTo>
                  <a:pt x="0" y="544321"/>
                  <a:pt x="0" y="544321"/>
                  <a:pt x="0" y="544321"/>
                </a:cubicBezTo>
                <a:close/>
                <a:moveTo>
                  <a:pt x="168021" y="3285235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Freeform 1617"/>
          <p:cNvSpPr/>
          <p:nvPr/>
        </p:nvSpPr>
        <p:spPr>
          <a:xfrm>
            <a:off x="3008376" y="3572765"/>
            <a:ext cx="4043806" cy="653160"/>
          </a:xfrm>
          <a:custGeom>
            <a:avLst/>
            <a:gdLst/>
            <a:ahLst/>
            <a:cxnLst/>
            <a:rect l="0" t="0" r="0" b="0"/>
            <a:pathLst>
              <a:path w="4043806" h="653160">
                <a:moveTo>
                  <a:pt x="0" y="108838"/>
                </a:moveTo>
                <a:cubicBezTo>
                  <a:pt x="0" y="48640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640"/>
                  <a:pt x="4043806" y="108838"/>
                </a:cubicBezTo>
                <a:cubicBezTo>
                  <a:pt x="4043806" y="108838"/>
                  <a:pt x="4043806" y="108838"/>
                  <a:pt x="4043806" y="108838"/>
                </a:cubicBezTo>
                <a:lnTo>
                  <a:pt x="4043806" y="108838"/>
                </a:lnTo>
                <a:lnTo>
                  <a:pt x="4043806" y="544321"/>
                </a:lnTo>
                <a:cubicBezTo>
                  <a:pt x="4043806" y="604393"/>
                  <a:pt x="3995166" y="653160"/>
                  <a:pt x="3934967" y="653160"/>
                </a:cubicBezTo>
                <a:cubicBezTo>
                  <a:pt x="3934967" y="653160"/>
                  <a:pt x="3934967" y="653160"/>
                  <a:pt x="3934967" y="653160"/>
                </a:cubicBezTo>
                <a:lnTo>
                  <a:pt x="3934967" y="653160"/>
                </a:lnTo>
                <a:lnTo>
                  <a:pt x="108838" y="653160"/>
                </a:lnTo>
                <a:cubicBezTo>
                  <a:pt x="48768" y="653160"/>
                  <a:pt x="0" y="604393"/>
                  <a:pt x="0" y="544321"/>
                </a:cubicBezTo>
                <a:cubicBezTo>
                  <a:pt x="0" y="544321"/>
                  <a:pt x="0" y="544321"/>
                  <a:pt x="0" y="544321"/>
                </a:cubicBezTo>
                <a:close/>
                <a:moveTo>
                  <a:pt x="168021" y="3285235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Freeform 1618"/>
          <p:cNvSpPr/>
          <p:nvPr/>
        </p:nvSpPr>
        <p:spPr>
          <a:xfrm>
            <a:off x="3008376" y="4307586"/>
            <a:ext cx="4043806" cy="653288"/>
          </a:xfrm>
          <a:custGeom>
            <a:avLst/>
            <a:gdLst/>
            <a:ahLst/>
            <a:cxnLst/>
            <a:rect l="0" t="0" r="0" b="0"/>
            <a:pathLst>
              <a:path w="4043806" h="653288">
                <a:moveTo>
                  <a:pt x="0" y="108966"/>
                </a:moveTo>
                <a:cubicBezTo>
                  <a:pt x="0" y="48769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9"/>
                  <a:pt x="4043806" y="108966"/>
                </a:cubicBezTo>
                <a:cubicBezTo>
                  <a:pt x="4043806" y="108966"/>
                  <a:pt x="4043806" y="108966"/>
                  <a:pt x="4043806" y="108966"/>
                </a:cubicBezTo>
                <a:lnTo>
                  <a:pt x="4043806" y="108966"/>
                </a:lnTo>
                <a:lnTo>
                  <a:pt x="4043806" y="544450"/>
                </a:lnTo>
                <a:cubicBezTo>
                  <a:pt x="4043806" y="604520"/>
                  <a:pt x="3995166" y="653288"/>
                  <a:pt x="3934967" y="653288"/>
                </a:cubicBezTo>
                <a:cubicBezTo>
                  <a:pt x="3934967" y="653288"/>
                  <a:pt x="3934967" y="653288"/>
                  <a:pt x="3934967" y="653288"/>
                </a:cubicBezTo>
                <a:lnTo>
                  <a:pt x="3934967" y="653288"/>
                </a:lnTo>
                <a:lnTo>
                  <a:pt x="108838" y="653288"/>
                </a:lnTo>
                <a:cubicBezTo>
                  <a:pt x="48768" y="653288"/>
                  <a:pt x="0" y="604520"/>
                  <a:pt x="0" y="544450"/>
                </a:cubicBezTo>
                <a:cubicBezTo>
                  <a:pt x="0" y="544450"/>
                  <a:pt x="0" y="544450"/>
                  <a:pt x="0" y="544450"/>
                </a:cubicBezTo>
                <a:close/>
                <a:moveTo>
                  <a:pt x="-566928" y="2550414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9" name="Freeform 1619"/>
          <p:cNvSpPr/>
          <p:nvPr/>
        </p:nvSpPr>
        <p:spPr>
          <a:xfrm>
            <a:off x="3008376" y="4307586"/>
            <a:ext cx="4043806" cy="653288"/>
          </a:xfrm>
          <a:custGeom>
            <a:avLst/>
            <a:gdLst/>
            <a:ahLst/>
            <a:cxnLst/>
            <a:rect l="0" t="0" r="0" b="0"/>
            <a:pathLst>
              <a:path w="4043806" h="653288">
                <a:moveTo>
                  <a:pt x="0" y="108966"/>
                </a:moveTo>
                <a:cubicBezTo>
                  <a:pt x="0" y="48769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9"/>
                  <a:pt x="4043806" y="108966"/>
                </a:cubicBezTo>
                <a:cubicBezTo>
                  <a:pt x="4043806" y="108966"/>
                  <a:pt x="4043806" y="108966"/>
                  <a:pt x="4043806" y="108966"/>
                </a:cubicBezTo>
                <a:lnTo>
                  <a:pt x="4043806" y="108966"/>
                </a:lnTo>
                <a:lnTo>
                  <a:pt x="4043806" y="544450"/>
                </a:lnTo>
                <a:cubicBezTo>
                  <a:pt x="4043806" y="604520"/>
                  <a:pt x="3995166" y="653288"/>
                  <a:pt x="3934967" y="653288"/>
                </a:cubicBezTo>
                <a:cubicBezTo>
                  <a:pt x="3934967" y="653288"/>
                  <a:pt x="3934967" y="653288"/>
                  <a:pt x="3934967" y="653288"/>
                </a:cubicBezTo>
                <a:lnTo>
                  <a:pt x="3934967" y="653288"/>
                </a:lnTo>
                <a:lnTo>
                  <a:pt x="108838" y="653288"/>
                </a:lnTo>
                <a:cubicBezTo>
                  <a:pt x="48768" y="653288"/>
                  <a:pt x="0" y="604520"/>
                  <a:pt x="0" y="544450"/>
                </a:cubicBezTo>
                <a:cubicBezTo>
                  <a:pt x="0" y="544450"/>
                  <a:pt x="0" y="544450"/>
                  <a:pt x="0" y="544450"/>
                </a:cubicBezTo>
                <a:close/>
                <a:moveTo>
                  <a:pt x="-566928" y="2550414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0" name="Freeform 1620"/>
          <p:cNvSpPr/>
          <p:nvPr/>
        </p:nvSpPr>
        <p:spPr>
          <a:xfrm>
            <a:off x="3008376" y="5042536"/>
            <a:ext cx="4043806" cy="653224"/>
          </a:xfrm>
          <a:custGeom>
            <a:avLst/>
            <a:gdLst/>
            <a:ahLst/>
            <a:cxnLst/>
            <a:rect l="0" t="0" r="0" b="0"/>
            <a:pathLst>
              <a:path w="4043806" h="653224">
                <a:moveTo>
                  <a:pt x="0" y="108838"/>
                </a:moveTo>
                <a:cubicBezTo>
                  <a:pt x="0" y="48767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7"/>
                  <a:pt x="4043806" y="108838"/>
                </a:cubicBezTo>
                <a:cubicBezTo>
                  <a:pt x="4043806" y="108838"/>
                  <a:pt x="4043806" y="108838"/>
                  <a:pt x="4043806" y="108838"/>
                </a:cubicBezTo>
                <a:lnTo>
                  <a:pt x="4043806" y="108838"/>
                </a:lnTo>
                <a:lnTo>
                  <a:pt x="4043806" y="544322"/>
                </a:lnTo>
                <a:cubicBezTo>
                  <a:pt x="4043806" y="604481"/>
                  <a:pt x="3995166" y="653224"/>
                  <a:pt x="3934967" y="653224"/>
                </a:cubicBezTo>
                <a:cubicBezTo>
                  <a:pt x="3934967" y="653224"/>
                  <a:pt x="3934967" y="653224"/>
                  <a:pt x="3934967" y="653224"/>
                </a:cubicBezTo>
                <a:lnTo>
                  <a:pt x="3934967" y="653224"/>
                </a:lnTo>
                <a:lnTo>
                  <a:pt x="108838" y="653224"/>
                </a:lnTo>
                <a:cubicBezTo>
                  <a:pt x="48768" y="653224"/>
                  <a:pt x="0" y="604481"/>
                  <a:pt x="0" y="544322"/>
                </a:cubicBezTo>
                <a:cubicBezTo>
                  <a:pt x="0" y="544322"/>
                  <a:pt x="0" y="544322"/>
                  <a:pt x="0" y="544322"/>
                </a:cubicBezTo>
                <a:close/>
                <a:moveTo>
                  <a:pt x="-1301750" y="1815464"/>
                </a:moveTo>
              </a:path>
            </a:pathLst>
          </a:custGeom>
          <a:solidFill>
            <a:srgbClr val="FFFFFF">
              <a:alpha val="10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1" name="Freeform 1621"/>
          <p:cNvSpPr/>
          <p:nvPr/>
        </p:nvSpPr>
        <p:spPr>
          <a:xfrm>
            <a:off x="3008376" y="5042536"/>
            <a:ext cx="4043806" cy="653224"/>
          </a:xfrm>
          <a:custGeom>
            <a:avLst/>
            <a:gdLst/>
            <a:ahLst/>
            <a:cxnLst/>
            <a:rect l="0" t="0" r="0" b="0"/>
            <a:pathLst>
              <a:path w="4043806" h="653224">
                <a:moveTo>
                  <a:pt x="0" y="108838"/>
                </a:moveTo>
                <a:cubicBezTo>
                  <a:pt x="0" y="48767"/>
                  <a:pt x="48768" y="0"/>
                  <a:pt x="108838" y="0"/>
                </a:cubicBezTo>
                <a:cubicBezTo>
                  <a:pt x="108838" y="0"/>
                  <a:pt x="108838" y="0"/>
                  <a:pt x="108838" y="0"/>
                </a:cubicBezTo>
                <a:lnTo>
                  <a:pt x="108838" y="0"/>
                </a:lnTo>
                <a:lnTo>
                  <a:pt x="3934967" y="0"/>
                </a:lnTo>
                <a:cubicBezTo>
                  <a:pt x="3995166" y="0"/>
                  <a:pt x="4043806" y="48767"/>
                  <a:pt x="4043806" y="108838"/>
                </a:cubicBezTo>
                <a:cubicBezTo>
                  <a:pt x="4043806" y="108838"/>
                  <a:pt x="4043806" y="108838"/>
                  <a:pt x="4043806" y="108838"/>
                </a:cubicBezTo>
                <a:lnTo>
                  <a:pt x="4043806" y="108838"/>
                </a:lnTo>
                <a:lnTo>
                  <a:pt x="4043806" y="544322"/>
                </a:lnTo>
                <a:cubicBezTo>
                  <a:pt x="4043806" y="604481"/>
                  <a:pt x="3995166" y="653224"/>
                  <a:pt x="3934967" y="653224"/>
                </a:cubicBezTo>
                <a:cubicBezTo>
                  <a:pt x="3934967" y="653224"/>
                  <a:pt x="3934967" y="653224"/>
                  <a:pt x="3934967" y="653224"/>
                </a:cubicBezTo>
                <a:lnTo>
                  <a:pt x="3934967" y="653224"/>
                </a:lnTo>
                <a:lnTo>
                  <a:pt x="108838" y="653224"/>
                </a:lnTo>
                <a:cubicBezTo>
                  <a:pt x="48768" y="653224"/>
                  <a:pt x="0" y="604481"/>
                  <a:pt x="0" y="544322"/>
                </a:cubicBezTo>
                <a:cubicBezTo>
                  <a:pt x="0" y="544322"/>
                  <a:pt x="0" y="544322"/>
                  <a:pt x="0" y="544322"/>
                </a:cubicBezTo>
                <a:close/>
                <a:moveTo>
                  <a:pt x="-1301750" y="1815464"/>
                </a:moveTo>
              </a:path>
            </a:pathLst>
          </a:custGeom>
          <a:noFill/>
          <a:ln w="19050" cap="flat" cmpd="sng">
            <a:solidFill>
              <a:srgbClr val="9FB8C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2" name="Rectangle 1622"/>
          <p:cNvSpPr/>
          <p:nvPr/>
        </p:nvSpPr>
        <p:spPr>
          <a:xfrm>
            <a:off x="548640" y="685673"/>
            <a:ext cx="2866259" cy="406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464653"/>
                </a:solidFill>
                <a:latin typeface="Calibri,Bold"/>
              </a:rPr>
              <a:t>Dezavantaje IPv4</a:t>
            </a:r>
          </a:p>
        </p:txBody>
      </p:sp>
      <p:sp>
        <p:nvSpPr>
          <p:cNvPr id="1623" name="Rectangle 1623"/>
          <p:cNvSpPr/>
          <p:nvPr/>
        </p:nvSpPr>
        <p:spPr>
          <a:xfrm>
            <a:off x="3512820" y="6411339"/>
            <a:ext cx="3859706" cy="41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Universitatea Politehnica Bucureşti </a:t>
            </a:r>
            <a:r>
              <a:rPr lang="en-US" sz="1403" b="0" i="0" spc="384" baseline="0" dirty="0">
                <a:solidFill>
                  <a:srgbClr val="464653"/>
                </a:solidFill>
                <a:latin typeface="Arial"/>
              </a:rPr>
              <a:t>-</a:t>
            </a: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Proiectarea </a:t>
            </a:r>
          </a:p>
          <a:p>
            <a:pPr marL="309702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Reţelelor</a:t>
            </a:r>
          </a:p>
        </p:txBody>
      </p:sp>
      <p:sp>
        <p:nvSpPr>
          <p:cNvPr id="1624" name="Rectangle 1624"/>
          <p:cNvSpPr/>
          <p:nvPr/>
        </p:nvSpPr>
        <p:spPr>
          <a:xfrm>
            <a:off x="7943977" y="6411339"/>
            <a:ext cx="198199" cy="19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464653"/>
                </a:solidFill>
                <a:latin typeface="Arial"/>
              </a:rPr>
              <a:t>12</a:t>
            </a:r>
          </a:p>
        </p:txBody>
      </p:sp>
      <p:sp>
        <p:nvSpPr>
          <p:cNvPr id="1625" name="Rectangle 1625"/>
          <p:cNvSpPr/>
          <p:nvPr/>
        </p:nvSpPr>
        <p:spPr>
          <a:xfrm>
            <a:off x="548640" y="1326516"/>
            <a:ext cx="4403871" cy="3307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110" baseline="0" dirty="0">
                <a:solidFill>
                  <a:srgbClr val="727CA3"/>
                </a:solidFill>
                <a:latin typeface="Wingdings 3"/>
              </a:rPr>
              <a:t></a:t>
            </a:r>
            <a:r>
              <a:rPr lang="en-US" sz="2604" b="0" i="0" spc="0" baseline="0" dirty="0">
                <a:solidFill>
                  <a:srgbClr val="000000"/>
                </a:solidFill>
                <a:latin typeface="Calibri"/>
              </a:rPr>
              <a:t>Ce dezavantaje lăsăm în urmă?</a:t>
            </a:r>
          </a:p>
        </p:txBody>
      </p:sp>
      <p:sp>
        <p:nvSpPr>
          <p:cNvPr id="1626" name="Rectangle 1626"/>
          <p:cNvSpPr/>
          <p:nvPr/>
        </p:nvSpPr>
        <p:spPr>
          <a:xfrm>
            <a:off x="3141217" y="2223923"/>
            <a:ext cx="3823851" cy="4254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0" i="0" spc="0" baseline="0" dirty="0">
                <a:solidFill>
                  <a:srgbClr val="000000"/>
                </a:solidFill>
                <a:latin typeface="Calibri"/>
              </a:rPr>
              <a:t>Adrese insuficiente pentru a face față creșterii </a:t>
            </a:r>
          </a:p>
          <a:p>
            <a:pPr marL="56388">
              <a:lnSpc>
                <a:spcPts val="1751"/>
              </a:lnSpc>
            </a:pPr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numărului de dispozitive cu acces la Internet</a:t>
            </a:r>
          </a:p>
        </p:txBody>
      </p:sp>
      <p:sp>
        <p:nvSpPr>
          <p:cNvPr id="1627" name="Rectangle 1627"/>
          <p:cNvSpPr/>
          <p:nvPr/>
        </p:nvSpPr>
        <p:spPr>
          <a:xfrm>
            <a:off x="4379086" y="3070759"/>
            <a:ext cx="1302224" cy="2029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0" i="0" spc="0" baseline="0" dirty="0">
                <a:solidFill>
                  <a:srgbClr val="000000"/>
                </a:solidFill>
                <a:latin typeface="Calibri"/>
              </a:rPr>
              <a:t>Antet complicat</a:t>
            </a:r>
          </a:p>
        </p:txBody>
      </p:sp>
      <p:sp>
        <p:nvSpPr>
          <p:cNvPr id="1628" name="Rectangle 1628"/>
          <p:cNvSpPr/>
          <p:nvPr/>
        </p:nvSpPr>
        <p:spPr>
          <a:xfrm>
            <a:off x="4004183" y="3805809"/>
            <a:ext cx="2052396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Ruterel</a:t>
            </a:r>
            <a:r>
              <a:rPr lang="en-US" sz="1596" b="0" i="0" spc="360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fac fragmentare</a:t>
            </a:r>
          </a:p>
        </p:txBody>
      </p:sp>
      <p:sp>
        <p:nvSpPr>
          <p:cNvPr id="1629" name="Rectangle 1629"/>
          <p:cNvSpPr/>
          <p:nvPr/>
        </p:nvSpPr>
        <p:spPr>
          <a:xfrm>
            <a:off x="3473450" y="4541012"/>
            <a:ext cx="3116365" cy="202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Suport redus pentru Multicas</a:t>
            </a:r>
            <a:r>
              <a:rPr lang="en-US" sz="1596" b="0" i="0" spc="349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00000"/>
                </a:solidFill>
                <a:latin typeface="Calibri"/>
              </a:rPr>
              <a:t>și IPsec</a:t>
            </a:r>
          </a:p>
        </p:txBody>
      </p:sp>
      <p:sp>
        <p:nvSpPr>
          <p:cNvPr id="1630" name="Rectangle 1630"/>
          <p:cNvSpPr/>
          <p:nvPr/>
        </p:nvSpPr>
        <p:spPr>
          <a:xfrm>
            <a:off x="3760342" y="5275987"/>
            <a:ext cx="2542128" cy="2029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0" i="0" spc="0" baseline="0" dirty="0">
                <a:solidFill>
                  <a:srgbClr val="000000"/>
                </a:solidFill>
                <a:latin typeface="Calibri"/>
              </a:rPr>
              <a:t>NAT introduce multe probleme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4483</Words>
  <Application>Microsoft Office PowerPoint</Application>
  <PresentationFormat>On-screen Show (4:3)</PresentationFormat>
  <Paragraphs>586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Elsie Black</vt:lpstr>
      <vt:lpstr>Calibri</vt:lpstr>
      <vt:lpstr>Wingdings 3</vt:lpstr>
      <vt:lpstr>Consolas</vt:lpstr>
      <vt:lpstr>Calibri,Italic</vt:lpstr>
      <vt:lpstr>Calibri,Bold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Ion Ganea</cp:lastModifiedBy>
  <cp:revision>1</cp:revision>
  <dcterms:modified xsi:type="dcterms:W3CDTF">2025-03-18T08:38:39Z</dcterms:modified>
</cp:coreProperties>
</file>