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image" Target="../media/image-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png"/><Relationship Id="rId10" Type="http://schemas.openxmlformats.org/officeDocument/2006/relationships/image" Target="../media/image-2-10.png"/><Relationship Id="rId11" Type="http://schemas.openxmlformats.org/officeDocument/2006/relationships/image" Target="../media/image-2-11.png"/><Relationship Id="rId12" Type="http://schemas.openxmlformats.org/officeDocument/2006/relationships/image" Target="../media/image-2-12.png"/><Relationship Id="rId13" Type="http://schemas.openxmlformats.org/officeDocument/2006/relationships/image" Target="../media/image-2-13.png"/><Relationship Id="rId14" Type="http://schemas.openxmlformats.org/officeDocument/2006/relationships/image" Target="../media/image-2-14.png"/><Relationship Id="rId15" Type="http://schemas.openxmlformats.org/officeDocument/2006/relationships/image" Target="../media/image-2-15.png"/><Relationship Id="rId16" Type="http://schemas.openxmlformats.org/officeDocument/2006/relationships/image" Target="../media/image-2-16.png"/><Relationship Id="rId17" Type="http://schemas.openxmlformats.org/officeDocument/2006/relationships/image" Target="../media/image-2-17.png"/><Relationship Id="rId18" Type="http://schemas.openxmlformats.org/officeDocument/2006/relationships/image" Target="../media/image-2-18.png"/><Relationship Id="rId19" Type="http://schemas.openxmlformats.org/officeDocument/2006/relationships/image" Target="../media/image-2-19.png"/><Relationship Id="rId20" Type="http://schemas.openxmlformats.org/officeDocument/2006/relationships/image" Target="../media/image-2-20.png"/><Relationship Id="rId21" Type="http://schemas.openxmlformats.org/officeDocument/2006/relationships/image" Target="../media/image-2-21.png"/><Relationship Id="rId22" Type="http://schemas.openxmlformats.org/officeDocument/2006/relationships/slideLayout" Target="../slideLayouts/slideLayout1.xml"/><Relationship Id="rId2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image" Target="../media/image-3-15.png"/><Relationship Id="rId16" Type="http://schemas.openxmlformats.org/officeDocument/2006/relationships/image" Target="../media/image-3-16.png"/><Relationship Id="rId17" Type="http://schemas.openxmlformats.org/officeDocument/2006/relationships/image" Target="../media/image-3-17.png"/><Relationship Id="rId18" Type="http://schemas.openxmlformats.org/officeDocument/2006/relationships/image" Target="../media/image-3-18.png"/><Relationship Id="rId19" Type="http://schemas.openxmlformats.org/officeDocument/2006/relationships/image" Target="../media/image-3-19.png"/><Relationship Id="rId20" Type="http://schemas.openxmlformats.org/officeDocument/2006/relationships/image" Target="../media/image-3-20.png"/><Relationship Id="rId21" Type="http://schemas.openxmlformats.org/officeDocument/2006/relationships/image" Target="../media/image-3-21.png"/><Relationship Id="rId22" Type="http://schemas.openxmlformats.org/officeDocument/2006/relationships/image" Target="../media/image-3-22.png"/><Relationship Id="rId23" Type="http://schemas.openxmlformats.org/officeDocument/2006/relationships/image" Target="../media/image-3-23.png"/><Relationship Id="rId24" Type="http://schemas.openxmlformats.org/officeDocument/2006/relationships/image" Target="../media/image-3-24.png"/><Relationship Id="rId25" Type="http://schemas.openxmlformats.org/officeDocument/2006/relationships/image" Target="../media/image-3-25.png"/><Relationship Id="rId26" Type="http://schemas.openxmlformats.org/officeDocument/2006/relationships/image" Target="../media/image-3-26.png"/><Relationship Id="rId27" Type="http://schemas.openxmlformats.org/officeDocument/2006/relationships/image" Target="../media/image-3-27.png"/><Relationship Id="rId28" Type="http://schemas.openxmlformats.org/officeDocument/2006/relationships/image" Target="../media/image-3-28.png"/><Relationship Id="rId29" Type="http://schemas.openxmlformats.org/officeDocument/2006/relationships/image" Target="../media/image-3-29.png"/><Relationship Id="rId30" Type="http://schemas.openxmlformats.org/officeDocument/2006/relationships/image" Target="../media/image-3-30.png"/><Relationship Id="rId31" Type="http://schemas.openxmlformats.org/officeDocument/2006/relationships/image" Target="../media/image-3-31.png"/><Relationship Id="rId32" Type="http://schemas.openxmlformats.org/officeDocument/2006/relationships/slideLayout" Target="../slideLayouts/slideLayout1.xml"/><Relationship Id="rId3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image" Target="../media/image-4-17.png"/><Relationship Id="rId18" Type="http://schemas.openxmlformats.org/officeDocument/2006/relationships/image" Target="../media/image-4-18.png"/><Relationship Id="rId19" Type="http://schemas.openxmlformats.org/officeDocument/2006/relationships/image" Target="../media/image-4-19.png"/><Relationship Id="rId20" Type="http://schemas.openxmlformats.org/officeDocument/2006/relationships/image" Target="../media/image-4-20.png"/><Relationship Id="rId21" Type="http://schemas.openxmlformats.org/officeDocument/2006/relationships/image" Target="../media/image-4-21.png"/><Relationship Id="rId22" Type="http://schemas.openxmlformats.org/officeDocument/2006/relationships/image" Target="../media/image-4-22.png"/><Relationship Id="rId23" Type="http://schemas.openxmlformats.org/officeDocument/2006/relationships/image" Target="../media/image-4-23.png"/><Relationship Id="rId24" Type="http://schemas.openxmlformats.org/officeDocument/2006/relationships/image" Target="../media/image-4-24.png"/><Relationship Id="rId25" Type="http://schemas.openxmlformats.org/officeDocument/2006/relationships/image" Target="../media/image-4-25.png"/><Relationship Id="rId26" Type="http://schemas.openxmlformats.org/officeDocument/2006/relationships/image" Target="../media/image-4-26.png"/><Relationship Id="rId27" Type="http://schemas.openxmlformats.org/officeDocument/2006/relationships/image" Target="../media/image-4-27.png"/><Relationship Id="rId28" Type="http://schemas.openxmlformats.org/officeDocument/2006/relationships/image" Target="../media/image-4-28.png"/><Relationship Id="rId29" Type="http://schemas.openxmlformats.org/officeDocument/2006/relationships/image" Target="../media/image-4-29.png"/><Relationship Id="rId30" Type="http://schemas.openxmlformats.org/officeDocument/2006/relationships/image" Target="../media/image-4-30.png"/><Relationship Id="rId31" Type="http://schemas.openxmlformats.org/officeDocument/2006/relationships/image" Target="../media/image-4-31.png"/><Relationship Id="rId32" Type="http://schemas.openxmlformats.org/officeDocument/2006/relationships/image" Target="../media/image-4-32.png"/><Relationship Id="rId33" Type="http://schemas.openxmlformats.org/officeDocument/2006/relationships/image" Target="../media/image-4-33.png"/><Relationship Id="rId34" Type="http://schemas.openxmlformats.org/officeDocument/2006/relationships/image" Target="../media/image-4-34.png"/><Relationship Id="rId35" Type="http://schemas.openxmlformats.org/officeDocument/2006/relationships/image" Target="../media/image-4-35.png"/><Relationship Id="rId36" Type="http://schemas.openxmlformats.org/officeDocument/2006/relationships/image" Target="../media/image-4-36.png"/><Relationship Id="rId37" Type="http://schemas.openxmlformats.org/officeDocument/2006/relationships/image" Target="../media/image-4-37.png"/><Relationship Id="rId38" Type="http://schemas.openxmlformats.org/officeDocument/2006/relationships/image" Target="../media/image-4-38.png"/><Relationship Id="rId39" Type="http://schemas.openxmlformats.org/officeDocument/2006/relationships/image" Target="../media/image-4-39.png"/><Relationship Id="rId40" Type="http://schemas.openxmlformats.org/officeDocument/2006/relationships/image" Target="../media/image-4-40.png"/><Relationship Id="rId41" Type="http://schemas.openxmlformats.org/officeDocument/2006/relationships/image" Target="../media/image-4-41.png"/><Relationship Id="rId42" Type="http://schemas.openxmlformats.org/officeDocument/2006/relationships/image" Target="../media/image-4-42.png"/><Relationship Id="rId43" Type="http://schemas.openxmlformats.org/officeDocument/2006/relationships/image" Target="../media/image-4-43.png"/><Relationship Id="rId44" Type="http://schemas.openxmlformats.org/officeDocument/2006/relationships/image" Target="../media/image-4-44.png"/><Relationship Id="rId45" Type="http://schemas.openxmlformats.org/officeDocument/2006/relationships/image" Target="../media/image-4-45.png"/><Relationship Id="rId46" Type="http://schemas.openxmlformats.org/officeDocument/2006/relationships/image" Target="../media/image-4-46.png"/><Relationship Id="rId47" Type="http://schemas.openxmlformats.org/officeDocument/2006/relationships/image" Target="../media/image-4-47.png"/><Relationship Id="rId48" Type="http://schemas.openxmlformats.org/officeDocument/2006/relationships/image" Target="../media/image-4-48.png"/><Relationship Id="rId49" Type="http://schemas.openxmlformats.org/officeDocument/2006/relationships/image" Target="../media/image-4-49.png"/><Relationship Id="rId50" Type="http://schemas.openxmlformats.org/officeDocument/2006/relationships/image" Target="../media/image-4-50.png"/><Relationship Id="rId51" Type="http://schemas.openxmlformats.org/officeDocument/2006/relationships/image" Target="../media/image-4-51.png"/><Relationship Id="rId52" Type="http://schemas.openxmlformats.org/officeDocument/2006/relationships/image" Target="../media/image-4-52.png"/><Relationship Id="rId53" Type="http://schemas.openxmlformats.org/officeDocument/2006/relationships/image" Target="../media/image-4-53.png"/><Relationship Id="rId54" Type="http://schemas.openxmlformats.org/officeDocument/2006/relationships/slideLayout" Target="../slideLayouts/slideLayout1.xml"/><Relationship Id="rId5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image" Target="../media/image-5-16.png"/><Relationship Id="rId17" Type="http://schemas.openxmlformats.org/officeDocument/2006/relationships/image" Target="../media/image-5-17.png"/><Relationship Id="rId18" Type="http://schemas.openxmlformats.org/officeDocument/2006/relationships/image" Target="../media/image-5-18.png"/><Relationship Id="rId19" Type="http://schemas.openxmlformats.org/officeDocument/2006/relationships/image" Target="../media/image-5-19.png"/><Relationship Id="rId20" Type="http://schemas.openxmlformats.org/officeDocument/2006/relationships/slideLayout" Target="../slideLayouts/slideLayout1.xml"/><Relationship Id="rId21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0"/>
            <a:ext cx="12192000" cy="3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524000"/>
            <a:ext cx="38100" cy="152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0" y="3048000"/>
            <a:ext cx="1524000" cy="38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057900"/>
            <a:ext cx="12192000" cy="3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0750" y="4714875"/>
            <a:ext cx="190500" cy="28575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0250" y="3333750"/>
            <a:ext cx="95250" cy="9525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96000" y="3333750"/>
            <a:ext cx="95250" cy="9525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81750" y="3333750"/>
            <a:ext cx="95250" cy="9525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609600" cy="6096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277600" y="5943600"/>
            <a:ext cx="914400" cy="914400"/>
          </a:xfrm>
          <a:prstGeom prst="rect">
            <a:avLst/>
          </a:prstGeom>
        </p:spPr>
      </p:pic>
      <p:sp>
        <p:nvSpPr>
          <p:cNvPr id="13" name="Text 0"/>
          <p:cNvSpPr/>
          <p:nvPr/>
        </p:nvSpPr>
        <p:spPr>
          <a:xfrm>
            <a:off x="609600" y="9906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3600"/>
              </a:lnSpc>
              <a:buNone/>
            </a:pPr>
            <a:r>
              <a:rPr lang="en-US" sz="3600" b="1" dirty="0">
                <a:solidFill>
                  <a:srgbClr val="1F2937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Surse de alimentare</a:t>
            </a:r>
            <a:endParaRPr lang="en-US" sz="3600" dirty="0"/>
          </a:p>
        </p:txBody>
      </p:sp>
      <p:sp>
        <p:nvSpPr>
          <p:cNvPr id="14" name="Text 1"/>
          <p:cNvSpPr/>
          <p:nvPr/>
        </p:nvSpPr>
        <p:spPr>
          <a:xfrm>
            <a:off x="-487680" y="1600200"/>
            <a:ext cx="1316736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ce sunt și cum alegem una pentru un proiect</a:t>
            </a:r>
            <a:endParaRPr lang="en-US" sz="2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0"/>
            <a:ext cx="12192000" cy="3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524000"/>
            <a:ext cx="38100" cy="152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0" y="3048000"/>
            <a:ext cx="1524000" cy="38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057900"/>
            <a:ext cx="12192000" cy="3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2705100"/>
            <a:ext cx="190500" cy="266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524250"/>
            <a:ext cx="190500" cy="266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4210050"/>
            <a:ext cx="219075" cy="266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53350" y="1333500"/>
            <a:ext cx="571500" cy="57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39100" y="1619250"/>
            <a:ext cx="95250" cy="9525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91475" y="1666875"/>
            <a:ext cx="95250" cy="9525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943850" y="1714500"/>
            <a:ext cx="95250" cy="9525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324850" y="2095500"/>
            <a:ext cx="1333500" cy="381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658350" y="2286000"/>
            <a:ext cx="571500" cy="571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944100" y="2571750"/>
            <a:ext cx="95250" cy="9525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896475" y="2619375"/>
            <a:ext cx="95250" cy="9525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848850" y="2667000"/>
            <a:ext cx="95250" cy="9525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248400" y="3352800"/>
            <a:ext cx="5486400" cy="1257300"/>
          </a:xfrm>
          <a:prstGeom prst="rect">
            <a:avLst/>
          </a:prstGeom>
        </p:spPr>
      </p:pic>
      <p:pic>
        <p:nvPicPr>
          <p:cNvPr id="20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57200" y="6200775"/>
            <a:ext cx="114300" cy="152400"/>
          </a:xfrm>
          <a:prstGeom prst="rect">
            <a:avLst/>
          </a:prstGeom>
        </p:spPr>
      </p:pic>
      <p:pic>
        <p:nvPicPr>
          <p:cNvPr id="21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0" y="0"/>
            <a:ext cx="609600" cy="609600"/>
          </a:xfrm>
          <a:prstGeom prst="rect">
            <a:avLst/>
          </a:prstGeom>
        </p:spPr>
      </p:pic>
      <p:pic>
        <p:nvPicPr>
          <p:cNvPr id="22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277600" y="5943600"/>
            <a:ext cx="914400" cy="914400"/>
          </a:xfrm>
          <a:prstGeom prst="rect">
            <a:avLst/>
          </a:prstGeom>
        </p:spPr>
      </p:pic>
      <p:sp>
        <p:nvSpPr>
          <p:cNvPr id="23" name="Text 0"/>
          <p:cNvSpPr/>
          <p:nvPr/>
        </p:nvSpPr>
        <p:spPr>
          <a:xfrm>
            <a:off x="457200" y="457200"/>
            <a:ext cx="1353312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F2937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Ce este o sursă de alimentare?</a:t>
            </a:r>
            <a:endParaRPr lang="en-US" sz="2700" dirty="0"/>
          </a:p>
        </p:txBody>
      </p:sp>
      <p:sp>
        <p:nvSpPr>
          <p:cNvPr id="24" name="Text 1"/>
          <p:cNvSpPr/>
          <p:nvPr/>
        </p:nvSpPr>
        <p:spPr>
          <a:xfrm>
            <a:off x="457200" y="1143000"/>
            <a:ext cx="5486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O sursă de alimentare este o componentă fundamentală a oricărui sistem electronic, având rolul de a converti energia electrică de la rețea într-o formă utilizabilă de către dispozitive.</a:t>
            </a:r>
            <a:endParaRPr lang="en-US" sz="1500" dirty="0"/>
          </a:p>
        </p:txBody>
      </p:sp>
      <p:sp>
        <p:nvSpPr>
          <p:cNvPr id="25" name="Text 2"/>
          <p:cNvSpPr/>
          <p:nvPr/>
        </p:nvSpPr>
        <p:spPr>
          <a:xfrm>
            <a:off x="762000" y="2438400"/>
            <a:ext cx="518160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Transformă curentul alternativ (AC) de înaltă tensiune (110V sau 230V) în diverse tensiuni de curent continuu (DC) precum 3.3V, 5V și 12V</a:t>
            </a:r>
            <a:endParaRPr lang="en-US" sz="1350" dirty="0"/>
          </a:p>
        </p:txBody>
      </p:sp>
      <p:sp>
        <p:nvSpPr>
          <p:cNvPr id="26" name="Text 3"/>
          <p:cNvSpPr/>
          <p:nvPr/>
        </p:nvSpPr>
        <p:spPr>
          <a:xfrm>
            <a:off x="762000" y="3390900"/>
            <a:ext cx="5181600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Asigură o alimentare constantă și curată cu energie, protejând hardware-ul sensibil de fluctuațiile de tensiune</a:t>
            </a:r>
            <a:endParaRPr lang="en-US" sz="1350" dirty="0"/>
          </a:p>
        </p:txBody>
      </p:sp>
      <p:sp>
        <p:nvSpPr>
          <p:cNvPr id="27" name="Text 4"/>
          <p:cNvSpPr/>
          <p:nvPr/>
        </p:nvSpPr>
        <p:spPr>
          <a:xfrm>
            <a:off x="790575" y="4076700"/>
            <a:ext cx="5153025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Fără o sursă de alimentare adecvată, chiar și cele mai performante componente pot funcționa instabil</a:t>
            </a:r>
            <a:endParaRPr lang="en-US" sz="1350" dirty="0"/>
          </a:p>
        </p:txBody>
      </p:sp>
      <p:sp>
        <p:nvSpPr>
          <p:cNvPr id="28" name="Text 5"/>
          <p:cNvSpPr/>
          <p:nvPr/>
        </p:nvSpPr>
        <p:spPr>
          <a:xfrm>
            <a:off x="7924205" y="1504950"/>
            <a:ext cx="2757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AC</a:t>
            </a:r>
            <a:endParaRPr lang="en-US" sz="1200" dirty="0"/>
          </a:p>
        </p:txBody>
      </p:sp>
      <p:sp>
        <p:nvSpPr>
          <p:cNvPr id="29" name="Text 6"/>
          <p:cNvSpPr/>
          <p:nvPr/>
        </p:nvSpPr>
        <p:spPr>
          <a:xfrm>
            <a:off x="9824889" y="2457450"/>
            <a:ext cx="2861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DC</a:t>
            </a:r>
            <a:endParaRPr lang="en-US" sz="1200" dirty="0"/>
          </a:p>
        </p:txBody>
      </p:sp>
      <p:sp>
        <p:nvSpPr>
          <p:cNvPr id="30" name="Text 7"/>
          <p:cNvSpPr/>
          <p:nvPr/>
        </p:nvSpPr>
        <p:spPr>
          <a:xfrm>
            <a:off x="6400800" y="3505200"/>
            <a:ext cx="62179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1F2937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Importanța surselor de alimentare:</a:t>
            </a:r>
            <a:endParaRPr lang="en-US" sz="1350" dirty="0"/>
          </a:p>
        </p:txBody>
      </p:sp>
      <p:sp>
        <p:nvSpPr>
          <p:cNvPr id="31" name="Text 8"/>
          <p:cNvSpPr/>
          <p:nvPr/>
        </p:nvSpPr>
        <p:spPr>
          <a:xfrm>
            <a:off x="6400800" y="3771900"/>
            <a:ext cx="5181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O sursă de alimentare de calitate este esențială pentru stabilitatea, performanța și siguranța componentelor unui sistem. Asigură longevitatea și fiabilitatea întregului sistem electronic.</a:t>
            </a:r>
            <a:endParaRPr lang="en-US" sz="1200" dirty="0"/>
          </a:p>
        </p:txBody>
      </p:sp>
      <p:sp>
        <p:nvSpPr>
          <p:cNvPr id="32" name="Text 9"/>
          <p:cNvSpPr/>
          <p:nvPr/>
        </p:nvSpPr>
        <p:spPr>
          <a:xfrm>
            <a:off x="647700" y="6172200"/>
            <a:ext cx="20761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Surse de alimentare</a:t>
            </a:r>
            <a:endParaRPr lang="en-US" sz="1200" dirty="0"/>
          </a:p>
        </p:txBody>
      </p:sp>
      <p:sp>
        <p:nvSpPr>
          <p:cNvPr id="33" name="Text 10"/>
          <p:cNvSpPr/>
          <p:nvPr/>
        </p:nvSpPr>
        <p:spPr>
          <a:xfrm>
            <a:off x="10652373" y="6172200"/>
            <a:ext cx="12989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Pagina 2 din 5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0"/>
            <a:ext cx="12192000" cy="3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524000"/>
            <a:ext cx="38100" cy="152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0" y="3048000"/>
            <a:ext cx="1524000" cy="38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057900"/>
            <a:ext cx="12192000" cy="3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1143000"/>
            <a:ext cx="3606850" cy="4800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1143000"/>
            <a:ext cx="3606850" cy="495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9600" y="2162175"/>
            <a:ext cx="152400" cy="152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600" y="2466975"/>
            <a:ext cx="152400" cy="152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9600" y="2771775"/>
            <a:ext cx="152400" cy="152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" y="3076575"/>
            <a:ext cx="152400" cy="152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09600" y="3876675"/>
            <a:ext cx="152400" cy="1524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09600" y="4181475"/>
            <a:ext cx="152400" cy="1524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09600" y="4486275"/>
            <a:ext cx="152400" cy="1524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292650" y="1143000"/>
            <a:ext cx="3606850" cy="48006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292650" y="1143000"/>
            <a:ext cx="3606850" cy="4953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445050" y="2162175"/>
            <a:ext cx="152400" cy="1524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445050" y="2695575"/>
            <a:ext cx="152400" cy="152400"/>
          </a:xfrm>
          <a:prstGeom prst="rect">
            <a:avLst/>
          </a:prstGeom>
        </p:spPr>
      </p:pic>
      <p:pic>
        <p:nvPicPr>
          <p:cNvPr id="20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445050" y="3724275"/>
            <a:ext cx="152400" cy="152400"/>
          </a:xfrm>
          <a:prstGeom prst="rect">
            <a:avLst/>
          </a:prstGeom>
        </p:spPr>
      </p:pic>
      <p:pic>
        <p:nvPicPr>
          <p:cNvPr id="21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445050" y="4257675"/>
            <a:ext cx="171450" cy="152400"/>
          </a:xfrm>
          <a:prstGeom prst="rect">
            <a:avLst/>
          </a:prstGeom>
        </p:spPr>
      </p:pic>
      <p:pic>
        <p:nvPicPr>
          <p:cNvPr id="22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445050" y="4991100"/>
            <a:ext cx="3302050" cy="800100"/>
          </a:xfrm>
          <a:prstGeom prst="rect">
            <a:avLst/>
          </a:prstGeom>
        </p:spPr>
      </p:pic>
      <p:pic>
        <p:nvPicPr>
          <p:cNvPr id="23" name="Image 21" descr="preencoded.png">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559350" y="5124450"/>
            <a:ext cx="133350" cy="133350"/>
          </a:xfrm>
          <a:prstGeom prst="rect">
            <a:avLst/>
          </a:prstGeom>
        </p:spPr>
      </p:pic>
      <p:pic>
        <p:nvPicPr>
          <p:cNvPr id="24" name="Image 22" descr="preencoded.png">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128099" y="1143000"/>
            <a:ext cx="3606850" cy="4800600"/>
          </a:xfrm>
          <a:prstGeom prst="rect">
            <a:avLst/>
          </a:prstGeom>
        </p:spPr>
      </p:pic>
      <p:pic>
        <p:nvPicPr>
          <p:cNvPr id="25" name="Image 23" descr="preencoded.png">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8128099" y="1143000"/>
            <a:ext cx="3606850" cy="495300"/>
          </a:xfrm>
          <a:prstGeom prst="rect">
            <a:avLst/>
          </a:prstGeom>
        </p:spPr>
      </p:pic>
      <p:pic>
        <p:nvPicPr>
          <p:cNvPr id="26" name="Image 24" descr="preencoded.png">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9117062" y="2362200"/>
            <a:ext cx="1628775" cy="1219200"/>
          </a:xfrm>
          <a:prstGeom prst="rect">
            <a:avLst/>
          </a:prstGeom>
        </p:spPr>
      </p:pic>
      <p:pic>
        <p:nvPicPr>
          <p:cNvPr id="27" name="Image 25" descr="preencoded.png">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280499" y="3914775"/>
            <a:ext cx="152400" cy="152400"/>
          </a:xfrm>
          <a:prstGeom prst="rect">
            <a:avLst/>
          </a:prstGeom>
        </p:spPr>
      </p:pic>
      <p:pic>
        <p:nvPicPr>
          <p:cNvPr id="28" name="Image 26" descr="preencoded.png">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8280499" y="4448175"/>
            <a:ext cx="152400" cy="152400"/>
          </a:xfrm>
          <a:prstGeom prst="rect">
            <a:avLst/>
          </a:prstGeom>
        </p:spPr>
      </p:pic>
      <p:pic>
        <p:nvPicPr>
          <p:cNvPr id="29" name="Image 27" descr="preencoded.png">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280499" y="4981575"/>
            <a:ext cx="152400" cy="152400"/>
          </a:xfrm>
          <a:prstGeom prst="rect">
            <a:avLst/>
          </a:prstGeom>
        </p:spPr>
      </p:pic>
      <p:pic>
        <p:nvPicPr>
          <p:cNvPr id="30" name="Image 28" descr="preencoded.png">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457200" y="6200775"/>
            <a:ext cx="114300" cy="152400"/>
          </a:xfrm>
          <a:prstGeom prst="rect">
            <a:avLst/>
          </a:prstGeom>
        </p:spPr>
      </p:pic>
      <p:pic>
        <p:nvPicPr>
          <p:cNvPr id="31" name="Image 29" descr="preencoded.png">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0" y="0"/>
            <a:ext cx="609600" cy="609600"/>
          </a:xfrm>
          <a:prstGeom prst="rect">
            <a:avLst/>
          </a:prstGeom>
        </p:spPr>
      </p:pic>
      <p:pic>
        <p:nvPicPr>
          <p:cNvPr id="32" name="Image 30" descr="preencoded.png">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1277600" y="5943600"/>
            <a:ext cx="914400" cy="914400"/>
          </a:xfrm>
          <a:prstGeom prst="rect">
            <a:avLst/>
          </a:prstGeom>
        </p:spPr>
      </p:pic>
      <p:sp>
        <p:nvSpPr>
          <p:cNvPr id="33" name="Text 0"/>
          <p:cNvSpPr/>
          <p:nvPr/>
        </p:nvSpPr>
        <p:spPr>
          <a:xfrm>
            <a:off x="457200" y="457200"/>
            <a:ext cx="1353312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F2937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Tipuri principale de surse de alimentare</a:t>
            </a:r>
            <a:endParaRPr lang="en-US" sz="2700" dirty="0"/>
          </a:p>
        </p:txBody>
      </p:sp>
      <p:sp>
        <p:nvSpPr>
          <p:cNvPr id="34" name="Text 1"/>
          <p:cNvSpPr/>
          <p:nvPr/>
        </p:nvSpPr>
        <p:spPr>
          <a:xfrm>
            <a:off x="233675" y="1257300"/>
            <a:ext cx="40539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Surse liniare vs. în comutație</a:t>
            </a:r>
            <a:endParaRPr lang="en-US" sz="1500" dirty="0"/>
          </a:p>
        </p:txBody>
      </p:sp>
      <p:sp>
        <p:nvSpPr>
          <p:cNvPr id="35" name="Text 2"/>
          <p:cNvSpPr/>
          <p:nvPr/>
        </p:nvSpPr>
        <p:spPr>
          <a:xfrm>
            <a:off x="609600" y="1790700"/>
            <a:ext cx="33020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Surse liniare</a:t>
            </a:r>
            <a:endParaRPr lang="en-US" sz="1350" dirty="0"/>
          </a:p>
        </p:txBody>
      </p:sp>
      <p:sp>
        <p:nvSpPr>
          <p:cNvPr id="36" name="Text 3"/>
          <p:cNvSpPr/>
          <p:nvPr/>
        </p:nvSpPr>
        <p:spPr>
          <a:xfrm>
            <a:off x="838200" y="2133600"/>
            <a:ext cx="289286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Stabilitate excelentă a tensiunii</a:t>
            </a:r>
            <a:endParaRPr lang="en-US" sz="1200" dirty="0"/>
          </a:p>
        </p:txBody>
      </p:sp>
      <p:sp>
        <p:nvSpPr>
          <p:cNvPr id="37" name="Text 4"/>
          <p:cNvSpPr/>
          <p:nvPr/>
        </p:nvSpPr>
        <p:spPr>
          <a:xfrm>
            <a:off x="838200" y="2438400"/>
            <a:ext cx="201685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Zgomot electric redus</a:t>
            </a:r>
            <a:endParaRPr lang="en-US" sz="1200" dirty="0"/>
          </a:p>
        </p:txBody>
      </p:sp>
      <p:sp>
        <p:nvSpPr>
          <p:cNvPr id="38" name="Text 5"/>
          <p:cNvSpPr/>
          <p:nvPr/>
        </p:nvSpPr>
        <p:spPr>
          <a:xfrm>
            <a:off x="838200" y="2743200"/>
            <a:ext cx="251031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Eficiență energetică redusă</a:t>
            </a:r>
            <a:endParaRPr lang="en-US" sz="1200" dirty="0"/>
          </a:p>
        </p:txBody>
      </p:sp>
      <p:sp>
        <p:nvSpPr>
          <p:cNvPr id="39" name="Text 6"/>
          <p:cNvSpPr/>
          <p:nvPr/>
        </p:nvSpPr>
        <p:spPr>
          <a:xfrm>
            <a:off x="838200" y="3048000"/>
            <a:ext cx="26669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Mai voluminoase și mai grele</a:t>
            </a:r>
            <a:endParaRPr lang="en-US" sz="1200" dirty="0"/>
          </a:p>
        </p:txBody>
      </p:sp>
      <p:sp>
        <p:nvSpPr>
          <p:cNvPr id="40" name="Text 7"/>
          <p:cNvSpPr/>
          <p:nvPr/>
        </p:nvSpPr>
        <p:spPr>
          <a:xfrm>
            <a:off x="609600" y="3505200"/>
            <a:ext cx="39624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Surse în comutație (SMPS)</a:t>
            </a:r>
            <a:endParaRPr lang="en-US" sz="1350" dirty="0"/>
          </a:p>
        </p:txBody>
      </p:sp>
      <p:sp>
        <p:nvSpPr>
          <p:cNvPr id="41" name="Text 8"/>
          <p:cNvSpPr/>
          <p:nvPr/>
        </p:nvSpPr>
        <p:spPr>
          <a:xfrm>
            <a:off x="838200" y="3848100"/>
            <a:ext cx="25765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Eficiență energetică ridicată</a:t>
            </a:r>
            <a:endParaRPr lang="en-US" sz="1200" dirty="0"/>
          </a:p>
        </p:txBody>
      </p:sp>
      <p:sp>
        <p:nvSpPr>
          <p:cNvPr id="42" name="Text 9"/>
          <p:cNvSpPr/>
          <p:nvPr/>
        </p:nvSpPr>
        <p:spPr>
          <a:xfrm>
            <a:off x="838200" y="4152900"/>
            <a:ext cx="286982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Dimensiuni compacte și ușoare</a:t>
            </a:r>
            <a:endParaRPr lang="en-US" sz="1200" dirty="0"/>
          </a:p>
        </p:txBody>
      </p:sp>
      <p:sp>
        <p:nvSpPr>
          <p:cNvPr id="43" name="Text 10"/>
          <p:cNvSpPr/>
          <p:nvPr/>
        </p:nvSpPr>
        <p:spPr>
          <a:xfrm>
            <a:off x="838200" y="4457700"/>
            <a:ext cx="227778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Potențial zgomot electric</a:t>
            </a:r>
            <a:endParaRPr lang="en-US" sz="1200" dirty="0"/>
          </a:p>
        </p:txBody>
      </p:sp>
      <p:sp>
        <p:nvSpPr>
          <p:cNvPr id="44" name="Text 11"/>
          <p:cNvSpPr/>
          <p:nvPr/>
        </p:nvSpPr>
        <p:spPr>
          <a:xfrm>
            <a:off x="4406950" y="1257300"/>
            <a:ext cx="33782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AC/DC și DC/DC</a:t>
            </a:r>
            <a:endParaRPr lang="en-US" sz="1500" dirty="0"/>
          </a:p>
        </p:txBody>
      </p:sp>
      <p:sp>
        <p:nvSpPr>
          <p:cNvPr id="45" name="Text 12"/>
          <p:cNvSpPr/>
          <p:nvPr/>
        </p:nvSpPr>
        <p:spPr>
          <a:xfrm>
            <a:off x="4445050" y="1790700"/>
            <a:ext cx="33020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Surse AC/DC</a:t>
            </a:r>
            <a:endParaRPr lang="en-US" sz="1350" dirty="0"/>
          </a:p>
        </p:txBody>
      </p:sp>
      <p:sp>
        <p:nvSpPr>
          <p:cNvPr id="46" name="Text 13"/>
          <p:cNvSpPr/>
          <p:nvPr/>
        </p:nvSpPr>
        <p:spPr>
          <a:xfrm>
            <a:off x="4673650" y="2133600"/>
            <a:ext cx="30734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Transformă AC de la rețea (110V/230V) în DC la tensiuni mai mici</a:t>
            </a:r>
            <a:endParaRPr lang="en-US" sz="1200" dirty="0"/>
          </a:p>
        </p:txBody>
      </p:sp>
      <p:sp>
        <p:nvSpPr>
          <p:cNvPr id="47" name="Text 14"/>
          <p:cNvSpPr/>
          <p:nvPr/>
        </p:nvSpPr>
        <p:spPr>
          <a:xfrm>
            <a:off x="4673650" y="2667000"/>
            <a:ext cx="30734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Utilizate în majoritatea dispozitivelor electronice</a:t>
            </a:r>
            <a:endParaRPr lang="en-US" sz="1200" dirty="0"/>
          </a:p>
        </p:txBody>
      </p:sp>
      <p:sp>
        <p:nvSpPr>
          <p:cNvPr id="48" name="Text 15"/>
          <p:cNvSpPr/>
          <p:nvPr/>
        </p:nvSpPr>
        <p:spPr>
          <a:xfrm>
            <a:off x="4445050" y="3352800"/>
            <a:ext cx="39624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Convertoare DC/DC</a:t>
            </a:r>
            <a:endParaRPr lang="en-US" sz="1350" dirty="0"/>
          </a:p>
        </p:txBody>
      </p:sp>
      <p:sp>
        <p:nvSpPr>
          <p:cNvPr id="49" name="Text 16"/>
          <p:cNvSpPr/>
          <p:nvPr/>
        </p:nvSpPr>
        <p:spPr>
          <a:xfrm>
            <a:off x="4673650" y="3695700"/>
            <a:ext cx="30734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Modifică un nivel de tensiune continuă într-un alt nivel</a:t>
            </a:r>
            <a:endParaRPr lang="en-US" sz="1200" dirty="0"/>
          </a:p>
        </p:txBody>
      </p:sp>
      <p:sp>
        <p:nvSpPr>
          <p:cNvPr id="50" name="Text 17"/>
          <p:cNvSpPr/>
          <p:nvPr/>
        </p:nvSpPr>
        <p:spPr>
          <a:xfrm>
            <a:off x="4692700" y="4229100"/>
            <a:ext cx="305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Esențiale în sistemele cu surse de curent continuu</a:t>
            </a:r>
            <a:endParaRPr lang="en-US" sz="1200" dirty="0"/>
          </a:p>
        </p:txBody>
      </p:sp>
      <p:sp>
        <p:nvSpPr>
          <p:cNvPr id="51" name="Text 18"/>
          <p:cNvSpPr/>
          <p:nvPr/>
        </p:nvSpPr>
        <p:spPr>
          <a:xfrm>
            <a:off x="4768900" y="5105400"/>
            <a:ext cx="307345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B556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Convertoarele DC/DC sunt folosite pentru a regla fin tensiunea sau pentru a alimenta componente cu cerințe diferite.</a:t>
            </a:r>
            <a:endParaRPr lang="en-US" sz="1050" dirty="0"/>
          </a:p>
        </p:txBody>
      </p:sp>
      <p:sp>
        <p:nvSpPr>
          <p:cNvPr id="52" name="Text 19"/>
          <p:cNvSpPr/>
          <p:nvPr/>
        </p:nvSpPr>
        <p:spPr>
          <a:xfrm>
            <a:off x="7904574" y="1257300"/>
            <a:ext cx="40539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Surse neîntreruptibile (UPS)</a:t>
            </a:r>
            <a:endParaRPr lang="en-US" sz="1500" dirty="0"/>
          </a:p>
        </p:txBody>
      </p:sp>
      <p:sp>
        <p:nvSpPr>
          <p:cNvPr id="53" name="Text 20"/>
          <p:cNvSpPr/>
          <p:nvPr/>
        </p:nvSpPr>
        <p:spPr>
          <a:xfrm>
            <a:off x="8280499" y="1790700"/>
            <a:ext cx="33020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Dispozitive care asigură energie electrică de rezervă în cazul întreruperilor.</a:t>
            </a:r>
            <a:endParaRPr lang="en-US" sz="1200" dirty="0"/>
          </a:p>
        </p:txBody>
      </p:sp>
      <p:sp>
        <p:nvSpPr>
          <p:cNvPr id="54" name="Text 21"/>
          <p:cNvSpPr/>
          <p:nvPr/>
        </p:nvSpPr>
        <p:spPr>
          <a:xfrm>
            <a:off x="8509099" y="3886200"/>
            <a:ext cx="30734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Offline/Standby: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Trece pe baterie la întreruperea curentului</a:t>
            </a:r>
            <a:endParaRPr lang="en-US" sz="1200" dirty="0"/>
          </a:p>
        </p:txBody>
      </p:sp>
      <p:sp>
        <p:nvSpPr>
          <p:cNvPr id="55" name="Text 22"/>
          <p:cNvSpPr/>
          <p:nvPr/>
        </p:nvSpPr>
        <p:spPr>
          <a:xfrm>
            <a:off x="8509099" y="4419600"/>
            <a:ext cx="30734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Line Interactive: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Include stabilizator de tensiune</a:t>
            </a:r>
            <a:endParaRPr lang="en-US" sz="1200" dirty="0"/>
          </a:p>
        </p:txBody>
      </p:sp>
      <p:sp>
        <p:nvSpPr>
          <p:cNvPr id="56" name="Text 23"/>
          <p:cNvSpPr/>
          <p:nvPr/>
        </p:nvSpPr>
        <p:spPr>
          <a:xfrm>
            <a:off x="8509099" y="4953000"/>
            <a:ext cx="30734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Online (dublă conversie):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Alimentare stabilă și curată</a:t>
            </a:r>
            <a:endParaRPr lang="en-US" sz="1200" dirty="0"/>
          </a:p>
        </p:txBody>
      </p:sp>
      <p:sp>
        <p:nvSpPr>
          <p:cNvPr id="57" name="Text 24"/>
          <p:cNvSpPr/>
          <p:nvPr/>
        </p:nvSpPr>
        <p:spPr>
          <a:xfrm>
            <a:off x="647700" y="6172200"/>
            <a:ext cx="20761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Surse de alimentare</a:t>
            </a:r>
            <a:endParaRPr lang="en-US" sz="1200" dirty="0"/>
          </a:p>
        </p:txBody>
      </p:sp>
      <p:sp>
        <p:nvSpPr>
          <p:cNvPr id="58" name="Text 25"/>
          <p:cNvSpPr/>
          <p:nvPr/>
        </p:nvSpPr>
        <p:spPr>
          <a:xfrm>
            <a:off x="10652373" y="6172200"/>
            <a:ext cx="12989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Pagina 3 din 5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7391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0"/>
            <a:ext cx="12192000" cy="3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524000"/>
            <a:ext cx="38100" cy="152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0" y="3048000"/>
            <a:ext cx="1524000" cy="38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591300"/>
            <a:ext cx="12192000" cy="3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1066800"/>
            <a:ext cx="5524500" cy="2209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600" y="1247775"/>
            <a:ext cx="171450" cy="228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9600" y="1638300"/>
            <a:ext cx="152400" cy="152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600" y="2171700"/>
            <a:ext cx="152400" cy="152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9600" y="2705100"/>
            <a:ext cx="190500" cy="152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7200" y="3429000"/>
            <a:ext cx="5524500" cy="22098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09600" y="3609975"/>
            <a:ext cx="171450" cy="2286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09600" y="4000500"/>
            <a:ext cx="152400" cy="1524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09600" y="4533900"/>
            <a:ext cx="171450" cy="1524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09600" y="5067300"/>
            <a:ext cx="171450" cy="1524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210300" y="1066800"/>
            <a:ext cx="5524500" cy="19050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62700" y="1247775"/>
            <a:ext cx="228600" cy="2286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362700" y="1638300"/>
            <a:ext cx="152400" cy="152400"/>
          </a:xfrm>
          <a:prstGeom prst="rect">
            <a:avLst/>
          </a:prstGeom>
        </p:spPr>
      </p:pic>
      <p:pic>
        <p:nvPicPr>
          <p:cNvPr id="20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362700" y="2171700"/>
            <a:ext cx="152400" cy="152400"/>
          </a:xfrm>
          <a:prstGeom prst="rect">
            <a:avLst/>
          </a:prstGeom>
        </p:spPr>
      </p:pic>
      <p:pic>
        <p:nvPicPr>
          <p:cNvPr id="21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210300" y="3124200"/>
            <a:ext cx="5524500" cy="3543300"/>
          </a:xfrm>
          <a:prstGeom prst="rect">
            <a:avLst/>
          </a:prstGeom>
        </p:spPr>
      </p:pic>
      <p:pic>
        <p:nvPicPr>
          <p:cNvPr id="22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362700" y="3305175"/>
            <a:ext cx="228600" cy="228600"/>
          </a:xfrm>
          <a:prstGeom prst="rect">
            <a:avLst/>
          </a:prstGeom>
        </p:spPr>
      </p:pic>
      <p:pic>
        <p:nvPicPr>
          <p:cNvPr id="23" name="Image 21" descr="preencoded.png">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362700" y="3657600"/>
            <a:ext cx="1148655" cy="342900"/>
          </a:xfrm>
          <a:prstGeom prst="rect">
            <a:avLst/>
          </a:prstGeom>
        </p:spPr>
      </p:pic>
      <p:pic>
        <p:nvPicPr>
          <p:cNvPr id="24" name="Image 22" descr="preencoded.png">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511355" y="3657600"/>
            <a:ext cx="1319213" cy="342900"/>
          </a:xfrm>
          <a:prstGeom prst="rect">
            <a:avLst/>
          </a:prstGeom>
        </p:spPr>
      </p:pic>
      <p:pic>
        <p:nvPicPr>
          <p:cNvPr id="25" name="Image 23" descr="preencoded.png">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8830568" y="3657600"/>
            <a:ext cx="1319213" cy="342900"/>
          </a:xfrm>
          <a:prstGeom prst="rect">
            <a:avLst/>
          </a:prstGeom>
        </p:spPr>
      </p:pic>
      <p:pic>
        <p:nvPicPr>
          <p:cNvPr id="26" name="Image 24" descr="preencoded.png">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149780" y="3657600"/>
            <a:ext cx="1432620" cy="342900"/>
          </a:xfrm>
          <a:prstGeom prst="rect">
            <a:avLst/>
          </a:prstGeom>
        </p:spPr>
      </p:pic>
      <p:pic>
        <p:nvPicPr>
          <p:cNvPr id="27" name="Image 25" descr="preencoded.png">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6362700" y="4000500"/>
            <a:ext cx="1148655" cy="342900"/>
          </a:xfrm>
          <a:prstGeom prst="rect">
            <a:avLst/>
          </a:prstGeom>
        </p:spPr>
      </p:pic>
      <p:pic>
        <p:nvPicPr>
          <p:cNvPr id="28" name="Image 26" descr="preencoded.png">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7511355" y="4000500"/>
            <a:ext cx="1319213" cy="342900"/>
          </a:xfrm>
          <a:prstGeom prst="rect">
            <a:avLst/>
          </a:prstGeom>
        </p:spPr>
      </p:pic>
      <p:pic>
        <p:nvPicPr>
          <p:cNvPr id="29" name="Image 27" descr="preencoded.png">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830568" y="4000500"/>
            <a:ext cx="1319213" cy="342900"/>
          </a:xfrm>
          <a:prstGeom prst="rect">
            <a:avLst/>
          </a:prstGeom>
        </p:spPr>
      </p:pic>
      <p:pic>
        <p:nvPicPr>
          <p:cNvPr id="30" name="Image 28" descr="preencoded.png">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0149780" y="4000500"/>
            <a:ext cx="1432620" cy="342900"/>
          </a:xfrm>
          <a:prstGeom prst="rect">
            <a:avLst/>
          </a:prstGeom>
        </p:spPr>
      </p:pic>
      <p:pic>
        <p:nvPicPr>
          <p:cNvPr id="31" name="Image 29" descr="preencoded.png">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362700" y="4343400"/>
            <a:ext cx="1148655" cy="342900"/>
          </a:xfrm>
          <a:prstGeom prst="rect">
            <a:avLst/>
          </a:prstGeom>
        </p:spPr>
      </p:pic>
      <p:pic>
        <p:nvPicPr>
          <p:cNvPr id="32" name="Image 30" descr="preencoded.png">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7511355" y="4343400"/>
            <a:ext cx="1319213" cy="342900"/>
          </a:xfrm>
          <a:prstGeom prst="rect">
            <a:avLst/>
          </a:prstGeom>
        </p:spPr>
      </p:pic>
      <p:pic>
        <p:nvPicPr>
          <p:cNvPr id="33" name="Image 31" descr="preencoded.png">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8830568" y="4343400"/>
            <a:ext cx="1319213" cy="342900"/>
          </a:xfrm>
          <a:prstGeom prst="rect">
            <a:avLst/>
          </a:prstGeom>
        </p:spPr>
      </p:pic>
      <p:pic>
        <p:nvPicPr>
          <p:cNvPr id="34" name="Image 32" descr="preencoded.png">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0149780" y="4343400"/>
            <a:ext cx="1432620" cy="342900"/>
          </a:xfrm>
          <a:prstGeom prst="rect">
            <a:avLst/>
          </a:prstGeom>
        </p:spPr>
      </p:pic>
      <p:pic>
        <p:nvPicPr>
          <p:cNvPr id="35" name="Image 33" descr="preencoded.png">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362700" y="4686300"/>
            <a:ext cx="1148655" cy="342900"/>
          </a:xfrm>
          <a:prstGeom prst="rect">
            <a:avLst/>
          </a:prstGeom>
        </p:spPr>
      </p:pic>
      <p:pic>
        <p:nvPicPr>
          <p:cNvPr id="36" name="Image 34" descr="preencoded.png">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7511355" y="4686300"/>
            <a:ext cx="1319213" cy="342900"/>
          </a:xfrm>
          <a:prstGeom prst="rect">
            <a:avLst/>
          </a:prstGeom>
        </p:spPr>
      </p:pic>
      <p:pic>
        <p:nvPicPr>
          <p:cNvPr id="37" name="Image 35" descr="preencoded.png">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8830568" y="4686300"/>
            <a:ext cx="1319213" cy="342900"/>
          </a:xfrm>
          <a:prstGeom prst="rect">
            <a:avLst/>
          </a:prstGeom>
        </p:spPr>
      </p:pic>
      <p:pic>
        <p:nvPicPr>
          <p:cNvPr id="38" name="Image 36" descr="preencoded.png">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0149780" y="4686300"/>
            <a:ext cx="1432620" cy="342900"/>
          </a:xfrm>
          <a:prstGeom prst="rect">
            <a:avLst/>
          </a:prstGeom>
        </p:spPr>
      </p:pic>
      <p:pic>
        <p:nvPicPr>
          <p:cNvPr id="39" name="Image 37" descr="preencoded.png">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6362700" y="5029200"/>
            <a:ext cx="1148655" cy="342900"/>
          </a:xfrm>
          <a:prstGeom prst="rect">
            <a:avLst/>
          </a:prstGeom>
        </p:spPr>
      </p:pic>
      <p:pic>
        <p:nvPicPr>
          <p:cNvPr id="40" name="Image 38" descr="preencoded.png">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7511355" y="5029200"/>
            <a:ext cx="1319213" cy="342900"/>
          </a:xfrm>
          <a:prstGeom prst="rect">
            <a:avLst/>
          </a:prstGeom>
        </p:spPr>
      </p:pic>
      <p:pic>
        <p:nvPicPr>
          <p:cNvPr id="41" name="Image 39" descr="preencoded.png">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8830568" y="5029200"/>
            <a:ext cx="1319213" cy="342900"/>
          </a:xfrm>
          <a:prstGeom prst="rect">
            <a:avLst/>
          </a:prstGeom>
        </p:spPr>
      </p:pic>
      <p:pic>
        <p:nvPicPr>
          <p:cNvPr id="42" name="Image 40" descr="preencoded.png">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0149780" y="5029200"/>
            <a:ext cx="1432620" cy="342900"/>
          </a:xfrm>
          <a:prstGeom prst="rect">
            <a:avLst/>
          </a:prstGeom>
        </p:spPr>
      </p:pic>
      <p:pic>
        <p:nvPicPr>
          <p:cNvPr id="43" name="Image 41" descr="preencoded.png">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6362700" y="5372100"/>
            <a:ext cx="1148655" cy="342900"/>
          </a:xfrm>
          <a:prstGeom prst="rect">
            <a:avLst/>
          </a:prstGeom>
        </p:spPr>
      </p:pic>
      <p:pic>
        <p:nvPicPr>
          <p:cNvPr id="44" name="Image 42" descr="preencoded.png">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7511355" y="5372100"/>
            <a:ext cx="1319213" cy="342900"/>
          </a:xfrm>
          <a:prstGeom prst="rect">
            <a:avLst/>
          </a:prstGeom>
        </p:spPr>
      </p:pic>
      <p:pic>
        <p:nvPicPr>
          <p:cNvPr id="45" name="Image 43" descr="preencoded.png">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8830568" y="5372100"/>
            <a:ext cx="1319213" cy="342900"/>
          </a:xfrm>
          <a:prstGeom prst="rect">
            <a:avLst/>
          </a:prstGeom>
        </p:spPr>
      </p:pic>
      <p:pic>
        <p:nvPicPr>
          <p:cNvPr id="46" name="Image 44" descr="preencoded.png">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10149780" y="5372100"/>
            <a:ext cx="1432620" cy="342900"/>
          </a:xfrm>
          <a:prstGeom prst="rect">
            <a:avLst/>
          </a:prstGeom>
        </p:spPr>
      </p:pic>
      <p:pic>
        <p:nvPicPr>
          <p:cNvPr id="47" name="Image 45" descr="preencoded.png">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6362700" y="5715000"/>
            <a:ext cx="1148655" cy="342900"/>
          </a:xfrm>
          <a:prstGeom prst="rect">
            <a:avLst/>
          </a:prstGeom>
        </p:spPr>
      </p:pic>
      <p:pic>
        <p:nvPicPr>
          <p:cNvPr id="48" name="Image 46" descr="preencoded.png">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7511355" y="5715000"/>
            <a:ext cx="1319213" cy="342900"/>
          </a:xfrm>
          <a:prstGeom prst="rect">
            <a:avLst/>
          </a:prstGeom>
        </p:spPr>
      </p:pic>
      <p:pic>
        <p:nvPicPr>
          <p:cNvPr id="49" name="Image 47" descr="preencoded.png">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8830568" y="5715000"/>
            <a:ext cx="1319213" cy="342900"/>
          </a:xfrm>
          <a:prstGeom prst="rect">
            <a:avLst/>
          </a:prstGeom>
        </p:spPr>
      </p:pic>
      <p:pic>
        <p:nvPicPr>
          <p:cNvPr id="50" name="Image 48" descr="preencoded.png">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10149780" y="5715000"/>
            <a:ext cx="1432620" cy="342900"/>
          </a:xfrm>
          <a:prstGeom prst="rect">
            <a:avLst/>
          </a:prstGeom>
        </p:spPr>
      </p:pic>
      <p:pic>
        <p:nvPicPr>
          <p:cNvPr id="51" name="Image 49" descr="preencoded.png">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6362700" y="6153150"/>
            <a:ext cx="133350" cy="133350"/>
          </a:xfrm>
          <a:prstGeom prst="rect">
            <a:avLst/>
          </a:prstGeom>
        </p:spPr>
      </p:pic>
      <p:pic>
        <p:nvPicPr>
          <p:cNvPr id="52" name="Image 50" descr="preencoded.png">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457200" y="6734175"/>
            <a:ext cx="114300" cy="152400"/>
          </a:xfrm>
          <a:prstGeom prst="rect">
            <a:avLst/>
          </a:prstGeom>
        </p:spPr>
      </p:pic>
      <p:pic>
        <p:nvPicPr>
          <p:cNvPr id="53" name="Image 51" descr="preencoded.png">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0" y="0"/>
            <a:ext cx="609600" cy="609600"/>
          </a:xfrm>
          <a:prstGeom prst="rect">
            <a:avLst/>
          </a:prstGeom>
        </p:spPr>
      </p:pic>
      <p:pic>
        <p:nvPicPr>
          <p:cNvPr id="54" name="Image 52" descr="preencoded.png">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11277600" y="6477000"/>
            <a:ext cx="914400" cy="914400"/>
          </a:xfrm>
          <a:prstGeom prst="rect">
            <a:avLst/>
          </a:prstGeom>
        </p:spPr>
      </p:pic>
      <p:sp>
        <p:nvSpPr>
          <p:cNvPr id="55" name="Text 0"/>
          <p:cNvSpPr/>
          <p:nvPr/>
        </p:nvSpPr>
        <p:spPr>
          <a:xfrm>
            <a:off x="457200" y="457200"/>
            <a:ext cx="1353312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F2937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Specificații cheie și parametri tehnici</a:t>
            </a:r>
            <a:endParaRPr lang="en-US" sz="2700" dirty="0"/>
          </a:p>
        </p:txBody>
      </p:sp>
      <p:sp>
        <p:nvSpPr>
          <p:cNvPr id="56" name="Text 1"/>
          <p:cNvSpPr/>
          <p:nvPr/>
        </p:nvSpPr>
        <p:spPr>
          <a:xfrm>
            <a:off x="857250" y="1219200"/>
            <a:ext cx="5219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1F2937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Puterea (Wați)</a:t>
            </a:r>
            <a:endParaRPr lang="en-US" sz="1800" dirty="0"/>
          </a:p>
        </p:txBody>
      </p:sp>
      <p:sp>
        <p:nvSpPr>
          <p:cNvPr id="57" name="Text 2"/>
          <p:cNvSpPr/>
          <p:nvPr/>
        </p:nvSpPr>
        <p:spPr>
          <a:xfrm>
            <a:off x="838200" y="1600200"/>
            <a:ext cx="49911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Puterea nominală indică cantitatea maximă de energie electrică pe care o poate furniza sursa</a:t>
            </a:r>
            <a:endParaRPr lang="en-US" sz="1200" dirty="0"/>
          </a:p>
        </p:txBody>
      </p:sp>
      <p:sp>
        <p:nvSpPr>
          <p:cNvPr id="58" name="Text 3"/>
          <p:cNvSpPr/>
          <p:nvPr/>
        </p:nvSpPr>
        <p:spPr>
          <a:xfrm>
            <a:off x="838200" y="2133600"/>
            <a:ext cx="49911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Se recomandă o putere cu cel puțin 30% rezervă peste necesarul calculat al componentelor</a:t>
            </a:r>
            <a:endParaRPr lang="en-US" sz="1200" dirty="0"/>
          </a:p>
        </p:txBody>
      </p:sp>
      <p:sp>
        <p:nvSpPr>
          <p:cNvPr id="59" name="Text 4"/>
          <p:cNvSpPr/>
          <p:nvPr/>
        </p:nvSpPr>
        <p:spPr>
          <a:xfrm>
            <a:off x="876300" y="2667000"/>
            <a:ext cx="4953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Majoritatea sistemelor de calcul necesită o sursă cu putere nominală între 500 și 750 Wați</a:t>
            </a:r>
            <a:endParaRPr lang="en-US" sz="1200" dirty="0"/>
          </a:p>
        </p:txBody>
      </p:sp>
      <p:sp>
        <p:nvSpPr>
          <p:cNvPr id="60" name="Text 5"/>
          <p:cNvSpPr/>
          <p:nvPr/>
        </p:nvSpPr>
        <p:spPr>
          <a:xfrm>
            <a:off x="857250" y="3581400"/>
            <a:ext cx="626364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1F2937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Tensiunea și Curentul (V/A)</a:t>
            </a:r>
            <a:endParaRPr lang="en-US" sz="1800" dirty="0"/>
          </a:p>
        </p:txBody>
      </p:sp>
      <p:sp>
        <p:nvSpPr>
          <p:cNvPr id="61" name="Text 6"/>
          <p:cNvSpPr/>
          <p:nvPr/>
        </p:nvSpPr>
        <p:spPr>
          <a:xfrm>
            <a:off x="838200" y="3962400"/>
            <a:ext cx="49911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Sursele furnizează curent continuu la diverse tensiuni (+3.3V, +5V și +12V)</a:t>
            </a:r>
            <a:endParaRPr lang="en-US" sz="1200" dirty="0"/>
          </a:p>
        </p:txBody>
      </p:sp>
      <p:sp>
        <p:nvSpPr>
          <p:cNvPr id="62" name="Text 7"/>
          <p:cNvSpPr/>
          <p:nvPr/>
        </p:nvSpPr>
        <p:spPr>
          <a:xfrm>
            <a:off x="857250" y="4495800"/>
            <a:ext cx="49720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Linia de +12V este esențială, alimentând componentele cu cel mai mare consum de energie</a:t>
            </a:r>
            <a:endParaRPr lang="en-US" sz="1200" dirty="0"/>
          </a:p>
        </p:txBody>
      </p:sp>
      <p:sp>
        <p:nvSpPr>
          <p:cNvPr id="63" name="Text 8"/>
          <p:cNvSpPr/>
          <p:nvPr/>
        </p:nvSpPr>
        <p:spPr>
          <a:xfrm>
            <a:off x="857250" y="5029200"/>
            <a:ext cx="49720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O valoare de 16A pe tronsonul de 12V este considerată bună pentru majoritatea calculatoarelor moderne</a:t>
            </a:r>
            <a:endParaRPr lang="en-US" sz="1200" dirty="0"/>
          </a:p>
        </p:txBody>
      </p:sp>
      <p:sp>
        <p:nvSpPr>
          <p:cNvPr id="64" name="Text 9"/>
          <p:cNvSpPr/>
          <p:nvPr/>
        </p:nvSpPr>
        <p:spPr>
          <a:xfrm>
            <a:off x="6667500" y="1219200"/>
            <a:ext cx="626364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1F2937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Eficiența energetică</a:t>
            </a:r>
            <a:endParaRPr lang="en-US" sz="1800" dirty="0"/>
          </a:p>
        </p:txBody>
      </p:sp>
      <p:sp>
        <p:nvSpPr>
          <p:cNvPr id="65" name="Text 10"/>
          <p:cNvSpPr/>
          <p:nvPr/>
        </p:nvSpPr>
        <p:spPr>
          <a:xfrm>
            <a:off x="6591300" y="1600200"/>
            <a:ext cx="49911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Indică proporția de energie electrică de la intrare care este transformată în energie utilă</a:t>
            </a:r>
            <a:endParaRPr lang="en-US" sz="1200" dirty="0"/>
          </a:p>
        </p:txBody>
      </p:sp>
      <p:sp>
        <p:nvSpPr>
          <p:cNvPr id="66" name="Text 11"/>
          <p:cNvSpPr/>
          <p:nvPr/>
        </p:nvSpPr>
        <p:spPr>
          <a:xfrm>
            <a:off x="6591300" y="2133600"/>
            <a:ext cx="49911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O eficiență mai mare înseamnă mai puține pierderi de energie, generarea unei cantități mai mici de căldură și costuri de operare reduse</a:t>
            </a:r>
            <a:endParaRPr lang="en-US" sz="1200" dirty="0"/>
          </a:p>
        </p:txBody>
      </p:sp>
      <p:sp>
        <p:nvSpPr>
          <p:cNvPr id="67" name="Text 12"/>
          <p:cNvSpPr/>
          <p:nvPr/>
        </p:nvSpPr>
        <p:spPr>
          <a:xfrm>
            <a:off x="6667500" y="3276600"/>
            <a:ext cx="626364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1F2937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Certificările 80 PLUS</a:t>
            </a:r>
            <a:endParaRPr lang="en-US" sz="1800" dirty="0"/>
          </a:p>
        </p:txBody>
      </p:sp>
      <p:sp>
        <p:nvSpPr>
          <p:cNvPr id="68" name="Text 13"/>
          <p:cNvSpPr/>
          <p:nvPr/>
        </p:nvSpPr>
        <p:spPr>
          <a:xfrm>
            <a:off x="6247834" y="3657600"/>
            <a:ext cx="137838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Certificare</a:t>
            </a:r>
            <a:endParaRPr lang="en-US" sz="1050" dirty="0"/>
          </a:p>
        </p:txBody>
      </p:sp>
      <p:sp>
        <p:nvSpPr>
          <p:cNvPr id="69" name="Text 14"/>
          <p:cNvSpPr/>
          <p:nvPr/>
        </p:nvSpPr>
        <p:spPr>
          <a:xfrm>
            <a:off x="7379434" y="3657600"/>
            <a:ext cx="158305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20% Sarcină</a:t>
            </a:r>
            <a:endParaRPr lang="en-US" sz="1050" dirty="0"/>
          </a:p>
        </p:txBody>
      </p:sp>
      <p:sp>
        <p:nvSpPr>
          <p:cNvPr id="70" name="Text 15"/>
          <p:cNvSpPr/>
          <p:nvPr/>
        </p:nvSpPr>
        <p:spPr>
          <a:xfrm>
            <a:off x="8698647" y="3657600"/>
            <a:ext cx="158305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50% Sarcină</a:t>
            </a:r>
            <a:endParaRPr lang="en-US" sz="1050" dirty="0"/>
          </a:p>
        </p:txBody>
      </p:sp>
      <p:sp>
        <p:nvSpPr>
          <p:cNvPr id="71" name="Text 16"/>
          <p:cNvSpPr/>
          <p:nvPr/>
        </p:nvSpPr>
        <p:spPr>
          <a:xfrm>
            <a:off x="10006519" y="3657600"/>
            <a:ext cx="171914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100% Sarcină</a:t>
            </a:r>
            <a:endParaRPr lang="en-US" sz="1050" dirty="0"/>
          </a:p>
        </p:txBody>
      </p:sp>
      <p:sp>
        <p:nvSpPr>
          <p:cNvPr id="72" name="Text 17"/>
          <p:cNvSpPr/>
          <p:nvPr/>
        </p:nvSpPr>
        <p:spPr>
          <a:xfrm>
            <a:off x="6247834" y="4000500"/>
            <a:ext cx="137838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STANDARD</a:t>
            </a:r>
            <a:endParaRPr lang="en-US" sz="1050" dirty="0"/>
          </a:p>
        </p:txBody>
      </p:sp>
      <p:sp>
        <p:nvSpPr>
          <p:cNvPr id="73" name="Text 18"/>
          <p:cNvSpPr/>
          <p:nvPr/>
        </p:nvSpPr>
        <p:spPr>
          <a:xfrm>
            <a:off x="7511355" y="40005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80%</a:t>
            </a:r>
            <a:endParaRPr lang="en-US" sz="1050" dirty="0"/>
          </a:p>
        </p:txBody>
      </p:sp>
      <p:sp>
        <p:nvSpPr>
          <p:cNvPr id="74" name="Text 19"/>
          <p:cNvSpPr/>
          <p:nvPr/>
        </p:nvSpPr>
        <p:spPr>
          <a:xfrm>
            <a:off x="8830568" y="40005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80%</a:t>
            </a:r>
            <a:endParaRPr lang="en-US" sz="1050" dirty="0"/>
          </a:p>
        </p:txBody>
      </p:sp>
      <p:sp>
        <p:nvSpPr>
          <p:cNvPr id="75" name="Text 20"/>
          <p:cNvSpPr/>
          <p:nvPr/>
        </p:nvSpPr>
        <p:spPr>
          <a:xfrm>
            <a:off x="10149780" y="4000500"/>
            <a:ext cx="143262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80%</a:t>
            </a:r>
            <a:endParaRPr lang="en-US" sz="1050" dirty="0"/>
          </a:p>
        </p:txBody>
      </p:sp>
      <p:sp>
        <p:nvSpPr>
          <p:cNvPr id="76" name="Text 21"/>
          <p:cNvSpPr/>
          <p:nvPr/>
        </p:nvSpPr>
        <p:spPr>
          <a:xfrm>
            <a:off x="6362700" y="4343400"/>
            <a:ext cx="114865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BRONZE</a:t>
            </a:r>
            <a:endParaRPr lang="en-US" sz="1050" dirty="0"/>
          </a:p>
        </p:txBody>
      </p:sp>
      <p:sp>
        <p:nvSpPr>
          <p:cNvPr id="77" name="Text 22"/>
          <p:cNvSpPr/>
          <p:nvPr/>
        </p:nvSpPr>
        <p:spPr>
          <a:xfrm>
            <a:off x="7511355" y="43434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82%</a:t>
            </a:r>
            <a:endParaRPr lang="en-US" sz="1050" dirty="0"/>
          </a:p>
        </p:txBody>
      </p:sp>
      <p:sp>
        <p:nvSpPr>
          <p:cNvPr id="78" name="Text 23"/>
          <p:cNvSpPr/>
          <p:nvPr/>
        </p:nvSpPr>
        <p:spPr>
          <a:xfrm>
            <a:off x="8830568" y="43434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85%</a:t>
            </a:r>
            <a:endParaRPr lang="en-US" sz="1050" dirty="0"/>
          </a:p>
        </p:txBody>
      </p:sp>
      <p:sp>
        <p:nvSpPr>
          <p:cNvPr id="79" name="Text 24"/>
          <p:cNvSpPr/>
          <p:nvPr/>
        </p:nvSpPr>
        <p:spPr>
          <a:xfrm>
            <a:off x="10149780" y="4343400"/>
            <a:ext cx="143262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82%</a:t>
            </a:r>
            <a:endParaRPr lang="en-US" sz="1050" dirty="0"/>
          </a:p>
        </p:txBody>
      </p:sp>
      <p:sp>
        <p:nvSpPr>
          <p:cNvPr id="80" name="Text 25"/>
          <p:cNvSpPr/>
          <p:nvPr/>
        </p:nvSpPr>
        <p:spPr>
          <a:xfrm>
            <a:off x="6362700" y="4686300"/>
            <a:ext cx="114865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ARGENT</a:t>
            </a:r>
            <a:endParaRPr lang="en-US" sz="1050" dirty="0"/>
          </a:p>
        </p:txBody>
      </p:sp>
      <p:sp>
        <p:nvSpPr>
          <p:cNvPr id="81" name="Text 26"/>
          <p:cNvSpPr/>
          <p:nvPr/>
        </p:nvSpPr>
        <p:spPr>
          <a:xfrm>
            <a:off x="7511355" y="46863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85%</a:t>
            </a:r>
            <a:endParaRPr lang="en-US" sz="1050" dirty="0"/>
          </a:p>
        </p:txBody>
      </p:sp>
      <p:sp>
        <p:nvSpPr>
          <p:cNvPr id="82" name="Text 27"/>
          <p:cNvSpPr/>
          <p:nvPr/>
        </p:nvSpPr>
        <p:spPr>
          <a:xfrm>
            <a:off x="8830568" y="46863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88%</a:t>
            </a:r>
            <a:endParaRPr lang="en-US" sz="1050" dirty="0"/>
          </a:p>
        </p:txBody>
      </p:sp>
      <p:sp>
        <p:nvSpPr>
          <p:cNvPr id="83" name="Text 28"/>
          <p:cNvSpPr/>
          <p:nvPr/>
        </p:nvSpPr>
        <p:spPr>
          <a:xfrm>
            <a:off x="10149780" y="4686300"/>
            <a:ext cx="143262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85%</a:t>
            </a:r>
            <a:endParaRPr lang="en-US" sz="1050" dirty="0"/>
          </a:p>
        </p:txBody>
      </p:sp>
      <p:sp>
        <p:nvSpPr>
          <p:cNvPr id="84" name="Text 29"/>
          <p:cNvSpPr/>
          <p:nvPr/>
        </p:nvSpPr>
        <p:spPr>
          <a:xfrm>
            <a:off x="6362700" y="5029200"/>
            <a:ext cx="114865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AUR</a:t>
            </a:r>
            <a:endParaRPr lang="en-US" sz="1050" dirty="0"/>
          </a:p>
        </p:txBody>
      </p:sp>
      <p:sp>
        <p:nvSpPr>
          <p:cNvPr id="85" name="Text 30"/>
          <p:cNvSpPr/>
          <p:nvPr/>
        </p:nvSpPr>
        <p:spPr>
          <a:xfrm>
            <a:off x="7511355" y="50292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87%</a:t>
            </a:r>
            <a:endParaRPr lang="en-US" sz="1050" dirty="0"/>
          </a:p>
        </p:txBody>
      </p:sp>
      <p:sp>
        <p:nvSpPr>
          <p:cNvPr id="86" name="Text 31"/>
          <p:cNvSpPr/>
          <p:nvPr/>
        </p:nvSpPr>
        <p:spPr>
          <a:xfrm>
            <a:off x="8830568" y="50292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90%</a:t>
            </a:r>
            <a:endParaRPr lang="en-US" sz="1050" dirty="0"/>
          </a:p>
        </p:txBody>
      </p:sp>
      <p:sp>
        <p:nvSpPr>
          <p:cNvPr id="87" name="Text 32"/>
          <p:cNvSpPr/>
          <p:nvPr/>
        </p:nvSpPr>
        <p:spPr>
          <a:xfrm>
            <a:off x="10149780" y="5029200"/>
            <a:ext cx="143262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87%</a:t>
            </a:r>
            <a:endParaRPr lang="en-US" sz="1050" dirty="0"/>
          </a:p>
        </p:txBody>
      </p:sp>
      <p:sp>
        <p:nvSpPr>
          <p:cNvPr id="88" name="Text 33"/>
          <p:cNvSpPr/>
          <p:nvPr/>
        </p:nvSpPr>
        <p:spPr>
          <a:xfrm>
            <a:off x="6247834" y="5372100"/>
            <a:ext cx="137838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PLATINUM</a:t>
            </a:r>
            <a:endParaRPr lang="en-US" sz="1050" dirty="0"/>
          </a:p>
        </p:txBody>
      </p:sp>
      <p:sp>
        <p:nvSpPr>
          <p:cNvPr id="89" name="Text 34"/>
          <p:cNvSpPr/>
          <p:nvPr/>
        </p:nvSpPr>
        <p:spPr>
          <a:xfrm>
            <a:off x="7511355" y="53721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90%</a:t>
            </a:r>
            <a:endParaRPr lang="en-US" sz="1050" dirty="0"/>
          </a:p>
        </p:txBody>
      </p:sp>
      <p:sp>
        <p:nvSpPr>
          <p:cNvPr id="90" name="Text 35"/>
          <p:cNvSpPr/>
          <p:nvPr/>
        </p:nvSpPr>
        <p:spPr>
          <a:xfrm>
            <a:off x="8830568" y="53721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92%</a:t>
            </a:r>
            <a:endParaRPr lang="en-US" sz="1050" dirty="0"/>
          </a:p>
        </p:txBody>
      </p:sp>
      <p:sp>
        <p:nvSpPr>
          <p:cNvPr id="91" name="Text 36"/>
          <p:cNvSpPr/>
          <p:nvPr/>
        </p:nvSpPr>
        <p:spPr>
          <a:xfrm>
            <a:off x="10149780" y="5372100"/>
            <a:ext cx="143262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89%</a:t>
            </a:r>
            <a:endParaRPr lang="en-US" sz="1050" dirty="0"/>
          </a:p>
        </p:txBody>
      </p:sp>
      <p:sp>
        <p:nvSpPr>
          <p:cNvPr id="92" name="Text 37"/>
          <p:cNvSpPr/>
          <p:nvPr/>
        </p:nvSpPr>
        <p:spPr>
          <a:xfrm>
            <a:off x="6362700" y="5715000"/>
            <a:ext cx="114865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TITAN</a:t>
            </a:r>
            <a:endParaRPr lang="en-US" sz="1050" dirty="0"/>
          </a:p>
        </p:txBody>
      </p:sp>
      <p:sp>
        <p:nvSpPr>
          <p:cNvPr id="93" name="Text 38"/>
          <p:cNvSpPr/>
          <p:nvPr/>
        </p:nvSpPr>
        <p:spPr>
          <a:xfrm>
            <a:off x="7511355" y="57150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92%</a:t>
            </a:r>
            <a:endParaRPr lang="en-US" sz="1050" dirty="0"/>
          </a:p>
        </p:txBody>
      </p:sp>
      <p:sp>
        <p:nvSpPr>
          <p:cNvPr id="94" name="Text 39"/>
          <p:cNvSpPr/>
          <p:nvPr/>
        </p:nvSpPr>
        <p:spPr>
          <a:xfrm>
            <a:off x="8830568" y="5715000"/>
            <a:ext cx="131921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94%</a:t>
            </a:r>
            <a:endParaRPr lang="en-US" sz="1050" dirty="0"/>
          </a:p>
        </p:txBody>
      </p:sp>
      <p:sp>
        <p:nvSpPr>
          <p:cNvPr id="95" name="Text 40"/>
          <p:cNvSpPr/>
          <p:nvPr/>
        </p:nvSpPr>
        <p:spPr>
          <a:xfrm>
            <a:off x="10149780" y="5715000"/>
            <a:ext cx="143262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90%</a:t>
            </a:r>
            <a:endParaRPr lang="en-US" sz="1050" dirty="0"/>
          </a:p>
        </p:txBody>
      </p:sp>
      <p:sp>
        <p:nvSpPr>
          <p:cNvPr id="96" name="Text 41"/>
          <p:cNvSpPr/>
          <p:nvPr/>
        </p:nvSpPr>
        <p:spPr>
          <a:xfrm>
            <a:off x="6534150" y="6134100"/>
            <a:ext cx="52197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B5563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Certificările 80 PLUS atestă nivelul de eficiență al unei surse de alimentare la diferite sarcini.</a:t>
            </a:r>
            <a:endParaRPr lang="en-US" sz="1050" dirty="0"/>
          </a:p>
        </p:txBody>
      </p:sp>
      <p:sp>
        <p:nvSpPr>
          <p:cNvPr id="97" name="Text 42"/>
          <p:cNvSpPr/>
          <p:nvPr/>
        </p:nvSpPr>
        <p:spPr>
          <a:xfrm>
            <a:off x="647700" y="6705600"/>
            <a:ext cx="20761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Surse de alimentare</a:t>
            </a:r>
            <a:endParaRPr lang="en-US" sz="1200" dirty="0"/>
          </a:p>
        </p:txBody>
      </p:sp>
      <p:sp>
        <p:nvSpPr>
          <p:cNvPr id="98" name="Text 43"/>
          <p:cNvSpPr/>
          <p:nvPr/>
        </p:nvSpPr>
        <p:spPr>
          <a:xfrm>
            <a:off x="10652373" y="6705600"/>
            <a:ext cx="12989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Pagina 4 din 5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7162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0"/>
            <a:ext cx="12192000" cy="3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524000"/>
            <a:ext cx="38100" cy="152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0" y="3048000"/>
            <a:ext cx="1524000" cy="38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362700"/>
            <a:ext cx="12192000" cy="3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1095375"/>
            <a:ext cx="171450" cy="228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1485900"/>
            <a:ext cx="5486400" cy="762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4076700"/>
            <a:ext cx="5486400" cy="201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48400" y="1095375"/>
            <a:ext cx="228600" cy="2286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48400" y="1524000"/>
            <a:ext cx="142875" cy="266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48400" y="2324100"/>
            <a:ext cx="190500" cy="2667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48400" y="2895600"/>
            <a:ext cx="190500" cy="2667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48400" y="3467100"/>
            <a:ext cx="190500" cy="2667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48400" y="4267200"/>
            <a:ext cx="142875" cy="2667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248400" y="4838700"/>
            <a:ext cx="190500" cy="2667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57200" y="6276975"/>
            <a:ext cx="114300" cy="1524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974800" y="6400800"/>
            <a:ext cx="152400" cy="1524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609600" cy="609600"/>
          </a:xfrm>
          <a:prstGeom prst="rect">
            <a:avLst/>
          </a:prstGeom>
        </p:spPr>
      </p:pic>
      <p:pic>
        <p:nvPicPr>
          <p:cNvPr id="20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1277600" y="6248400"/>
            <a:ext cx="914400" cy="914400"/>
          </a:xfrm>
          <a:prstGeom prst="rect">
            <a:avLst/>
          </a:prstGeom>
        </p:spPr>
      </p:pic>
      <p:sp>
        <p:nvSpPr>
          <p:cNvPr id="21" name="Text 0"/>
          <p:cNvSpPr/>
          <p:nvPr/>
        </p:nvSpPr>
        <p:spPr>
          <a:xfrm>
            <a:off x="457200" y="457200"/>
            <a:ext cx="1353312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F2937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Cum alegem sursa potrivită pentru proiect</a:t>
            </a:r>
            <a:endParaRPr lang="en-US" sz="2700" dirty="0"/>
          </a:p>
        </p:txBody>
      </p:sp>
      <p:sp>
        <p:nvSpPr>
          <p:cNvPr id="22" name="Text 1"/>
          <p:cNvSpPr/>
          <p:nvPr/>
        </p:nvSpPr>
        <p:spPr>
          <a:xfrm>
            <a:off x="704850" y="1066800"/>
            <a:ext cx="658368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Calculul necesarului de putere</a:t>
            </a:r>
            <a:endParaRPr lang="en-US" sz="1800" dirty="0"/>
          </a:p>
        </p:txBody>
      </p:sp>
      <p:sp>
        <p:nvSpPr>
          <p:cNvPr id="23" name="Text 2"/>
          <p:cNvSpPr/>
          <p:nvPr/>
        </p:nvSpPr>
        <p:spPr>
          <a:xfrm>
            <a:off x="609600" y="1638300"/>
            <a:ext cx="518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Pentru a alege o sursă de alimentare adecvată, este crucial să se estimeze corect necesarul total de putere al proiectului.</a:t>
            </a:r>
            <a:endParaRPr lang="en-US" sz="1200" dirty="0"/>
          </a:p>
        </p:txBody>
      </p:sp>
      <p:sp>
        <p:nvSpPr>
          <p:cNvPr id="24" name="Text 3"/>
          <p:cNvSpPr/>
          <p:nvPr/>
        </p:nvSpPr>
        <p:spPr>
          <a:xfrm>
            <a:off x="762000" y="2400300"/>
            <a:ext cx="518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FFA5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Pasul 1: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Identificați consumul CPU și GPU (componentele cu cel mai mare consum)</a:t>
            </a:r>
            <a:endParaRPr lang="en-US" sz="1200" dirty="0"/>
          </a:p>
        </p:txBody>
      </p:sp>
      <p:sp>
        <p:nvSpPr>
          <p:cNvPr id="25" name="Text 4"/>
          <p:cNvSpPr/>
          <p:nvPr/>
        </p:nvSpPr>
        <p:spPr>
          <a:xfrm>
            <a:off x="762000" y="2933700"/>
            <a:ext cx="518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FFA5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Pasul 2: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Adăugați o estimare pentru alte componente (placă de bază, ventilatoare, memorie, stocare)</a:t>
            </a:r>
            <a:endParaRPr lang="en-US" sz="1200" dirty="0"/>
          </a:p>
        </p:txBody>
      </p:sp>
      <p:sp>
        <p:nvSpPr>
          <p:cNvPr id="26" name="Text 5"/>
          <p:cNvSpPr/>
          <p:nvPr/>
        </p:nvSpPr>
        <p:spPr>
          <a:xfrm>
            <a:off x="762000" y="3467100"/>
            <a:ext cx="518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FFA5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Pasul 3: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Includeți o rezervă suplimentară de cel puțin 30% pentru vârfuri de consum și stabilitate</a:t>
            </a:r>
            <a:endParaRPr lang="en-US" sz="1200" dirty="0"/>
          </a:p>
        </p:txBody>
      </p:sp>
      <p:sp>
        <p:nvSpPr>
          <p:cNvPr id="27" name="Text 6"/>
          <p:cNvSpPr/>
          <p:nvPr/>
        </p:nvSpPr>
        <p:spPr>
          <a:xfrm>
            <a:off x="609600" y="4229100"/>
            <a:ext cx="51816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1F2937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Exemplu de calcul:</a:t>
            </a:r>
            <a:endParaRPr lang="en-US" sz="1350" dirty="0"/>
          </a:p>
        </p:txBody>
      </p:sp>
      <p:sp>
        <p:nvSpPr>
          <p:cNvPr id="28" name="Text 7"/>
          <p:cNvSpPr/>
          <p:nvPr/>
        </p:nvSpPr>
        <p:spPr>
          <a:xfrm>
            <a:off x="628650" y="4572000"/>
            <a:ext cx="5372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CPU: </a:t>
            </a:r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100W</a:t>
            </a:r>
            <a:endParaRPr lang="en-US" sz="1200" dirty="0"/>
          </a:p>
        </p:txBody>
      </p:sp>
      <p:sp>
        <p:nvSpPr>
          <p:cNvPr id="29" name="Text 8"/>
          <p:cNvSpPr/>
          <p:nvPr/>
        </p:nvSpPr>
        <p:spPr>
          <a:xfrm>
            <a:off x="628650" y="4838700"/>
            <a:ext cx="5372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GPU: </a:t>
            </a:r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250W</a:t>
            </a:r>
            <a:endParaRPr lang="en-US" sz="1200" dirty="0"/>
          </a:p>
        </p:txBody>
      </p:sp>
      <p:sp>
        <p:nvSpPr>
          <p:cNvPr id="30" name="Text 9"/>
          <p:cNvSpPr/>
          <p:nvPr/>
        </p:nvSpPr>
        <p:spPr>
          <a:xfrm>
            <a:off x="628650" y="5105400"/>
            <a:ext cx="5372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Alte componente: </a:t>
            </a:r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150W</a:t>
            </a:r>
            <a:endParaRPr lang="en-US" sz="1200" dirty="0"/>
          </a:p>
        </p:txBody>
      </p:sp>
      <p:sp>
        <p:nvSpPr>
          <p:cNvPr id="31" name="Text 10"/>
          <p:cNvSpPr/>
          <p:nvPr/>
        </p:nvSpPr>
        <p:spPr>
          <a:xfrm>
            <a:off x="628650" y="5372100"/>
            <a:ext cx="5372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Rezervă (30%): </a:t>
            </a:r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150W</a:t>
            </a:r>
            <a:endParaRPr lang="en-US" sz="1200" dirty="0"/>
          </a:p>
        </p:txBody>
      </p:sp>
      <p:sp>
        <p:nvSpPr>
          <p:cNvPr id="32" name="Text 11"/>
          <p:cNvSpPr/>
          <p:nvPr/>
        </p:nvSpPr>
        <p:spPr>
          <a:xfrm>
            <a:off x="609600" y="5676900"/>
            <a:ext cx="51816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16A34A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Total necesar: </a:t>
            </a:r>
            <a:pPr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FFA50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650W</a:t>
            </a:r>
            <a:endParaRPr lang="en-US" sz="1350" dirty="0"/>
          </a:p>
        </p:txBody>
      </p:sp>
      <p:sp>
        <p:nvSpPr>
          <p:cNvPr id="33" name="Text 12"/>
          <p:cNvSpPr/>
          <p:nvPr/>
        </p:nvSpPr>
        <p:spPr>
          <a:xfrm>
            <a:off x="6553200" y="1066800"/>
            <a:ext cx="5486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Factori de decizie</a:t>
            </a:r>
            <a:endParaRPr lang="en-US" sz="1800" dirty="0"/>
          </a:p>
        </p:txBody>
      </p:sp>
      <p:sp>
        <p:nvSpPr>
          <p:cNvPr id="34" name="Text 13"/>
          <p:cNvSpPr/>
          <p:nvPr/>
        </p:nvSpPr>
        <p:spPr>
          <a:xfrm>
            <a:off x="6505575" y="1485900"/>
            <a:ext cx="522922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Puterea necesară: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Asigurați-vă că puterea nominală a sursei este suficientă pentru toate componentele, plus o rezervă de cel puțin 30%.</a:t>
            </a:r>
            <a:endParaRPr lang="en-US" sz="1200" dirty="0"/>
          </a:p>
        </p:txBody>
      </p:sp>
      <p:sp>
        <p:nvSpPr>
          <p:cNvPr id="35" name="Text 14"/>
          <p:cNvSpPr/>
          <p:nvPr/>
        </p:nvSpPr>
        <p:spPr>
          <a:xfrm>
            <a:off x="6553200" y="2286000"/>
            <a:ext cx="518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Eficiența energetică: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Căutați surse cu certificări 80 PLUS (Bronze, Silver, Gold, Platinum, Titanium).</a:t>
            </a:r>
            <a:endParaRPr lang="en-US" sz="1200" dirty="0"/>
          </a:p>
        </p:txBody>
      </p:sp>
      <p:sp>
        <p:nvSpPr>
          <p:cNvPr id="36" name="Text 15"/>
          <p:cNvSpPr/>
          <p:nvPr/>
        </p:nvSpPr>
        <p:spPr>
          <a:xfrm>
            <a:off x="6553200" y="2857500"/>
            <a:ext cx="518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Modularitate: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Non-modulară, Semi-modulară, sau Complet modulară - alegeți conform nevoilor de gestionare a cablurilor.</a:t>
            </a:r>
            <a:endParaRPr lang="en-US" sz="1200" dirty="0"/>
          </a:p>
        </p:txBody>
      </p:sp>
      <p:sp>
        <p:nvSpPr>
          <p:cNvPr id="37" name="Text 16"/>
          <p:cNvSpPr/>
          <p:nvPr/>
        </p:nvSpPr>
        <p:spPr>
          <a:xfrm>
            <a:off x="6553200" y="3429000"/>
            <a:ext cx="5181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Factorul de formă: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Majoritatea sistemelor utilizează surse ATX, dar pentru carcasele mici sunt disponibile standarde precum SFX și SFX-L.</a:t>
            </a:r>
            <a:endParaRPr lang="en-US" sz="1200" dirty="0"/>
          </a:p>
        </p:txBody>
      </p:sp>
      <p:sp>
        <p:nvSpPr>
          <p:cNvPr id="38" name="Text 17"/>
          <p:cNvSpPr/>
          <p:nvPr/>
        </p:nvSpPr>
        <p:spPr>
          <a:xfrm>
            <a:off x="6505575" y="4229100"/>
            <a:ext cx="522922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Conectorii necesari: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Verificați dacă sursa dispune de toți conectorii necesari pentru componentele proiectului.</a:t>
            </a:r>
            <a:endParaRPr lang="en-US" sz="1200" dirty="0"/>
          </a:p>
        </p:txBody>
      </p:sp>
      <p:sp>
        <p:nvSpPr>
          <p:cNvPr id="39" name="Text 18"/>
          <p:cNvSpPr/>
          <p:nvPr/>
        </p:nvSpPr>
        <p:spPr>
          <a:xfrm>
            <a:off x="6553200" y="4800600"/>
            <a:ext cx="5181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Protecții integrate:</a:t>
            </a:r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74151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 O sursă de calitate trebuie să includă protecții la supratensiune, subtensiune, supracurent, scurtcircuit și supraîncălzire.</a:t>
            </a:r>
            <a:endParaRPr lang="en-US" sz="1200" dirty="0"/>
          </a:p>
        </p:txBody>
      </p:sp>
      <p:sp>
        <p:nvSpPr>
          <p:cNvPr id="40" name="Text 19"/>
          <p:cNvSpPr/>
          <p:nvPr/>
        </p:nvSpPr>
        <p:spPr>
          <a:xfrm>
            <a:off x="647700" y="6248400"/>
            <a:ext cx="151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Surse de alimentare</a:t>
            </a:r>
            <a:endParaRPr lang="en-US" sz="1200" dirty="0"/>
          </a:p>
        </p:txBody>
      </p:sp>
      <p:sp>
        <p:nvSpPr>
          <p:cNvPr id="41" name="Text 20"/>
          <p:cNvSpPr/>
          <p:nvPr/>
        </p:nvSpPr>
        <p:spPr>
          <a:xfrm>
            <a:off x="2203400" y="6248400"/>
            <a:ext cx="858202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Concluzie: Alegerea corectă a sursei de alimentare influențează direct fiabilitatea, performanța și longevitatea întregului sistem.</a:t>
            </a:r>
            <a:endParaRPr lang="en-US" sz="1200" dirty="0"/>
          </a:p>
        </p:txBody>
      </p:sp>
      <p:sp>
        <p:nvSpPr>
          <p:cNvPr id="42" name="Text 21"/>
          <p:cNvSpPr/>
          <p:nvPr/>
        </p:nvSpPr>
        <p:spPr>
          <a:xfrm>
            <a:off x="10785425" y="6248400"/>
            <a:ext cx="94937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 vert="horz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ui-sans-serif" pitchFamily="34" charset="0"/>
                <a:ea typeface="ui-sans-serif" pitchFamily="34" charset="-122"/>
                <a:cs typeface="ui-sans-serif" pitchFamily="34" charset="-120"/>
              </a:rPr>
              <a:t>Pagina 5 din 5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2025-11-07T17:10:30Z</dcterms:created>
  <dcterms:modified xsi:type="dcterms:W3CDTF">2025-11-07T17:10:30Z</dcterms:modified>
</cp:coreProperties>
</file>