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ppt/theme/themeOverride12.xml" ContentType="application/vnd.openxmlformats-officedocument.themeOverride+xml"/>
  <Override PartName="/ppt/notesSlides/notesSlide13.xml" ContentType="application/vnd.openxmlformats-officedocument.presentationml.notesSlide+xml"/>
  <Override PartName="/ppt/theme/themeOverride13.xml" ContentType="application/vnd.openxmlformats-officedocument.themeOverride+xml"/>
  <Override PartName="/ppt/notesSlides/notesSlide14.xml" ContentType="application/vnd.openxmlformats-officedocument.presentationml.notesSlide+xml"/>
  <Override PartName="/ppt/theme/themeOverride14.xml" ContentType="application/vnd.openxmlformats-officedocument.themeOverride+xml"/>
  <Override PartName="/ppt/notesSlides/notesSlide15.xml" ContentType="application/vnd.openxmlformats-officedocument.presentationml.notesSlide+xml"/>
  <Override PartName="/ppt/theme/themeOverride15.xml" ContentType="application/vnd.openxmlformats-officedocument.themeOverr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4" r:id="rId1"/>
  </p:sldMasterIdLst>
  <p:notesMasterIdLst>
    <p:notesMasterId r:id="rId18"/>
  </p:notesMasterIdLst>
  <p:sldIdLst>
    <p:sldId id="266" r:id="rId2"/>
    <p:sldId id="389" r:id="rId3"/>
    <p:sldId id="491" r:id="rId4"/>
    <p:sldId id="505" r:id="rId5"/>
    <p:sldId id="506" r:id="rId6"/>
    <p:sldId id="507" r:id="rId7"/>
    <p:sldId id="492" r:id="rId8"/>
    <p:sldId id="493" r:id="rId9"/>
    <p:sldId id="495" r:id="rId10"/>
    <p:sldId id="499" r:id="rId11"/>
    <p:sldId id="494" r:id="rId12"/>
    <p:sldId id="497" r:id="rId13"/>
    <p:sldId id="500" r:id="rId14"/>
    <p:sldId id="508" r:id="rId15"/>
    <p:sldId id="502" r:id="rId16"/>
    <p:sldId id="504" r:id="rId17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049" userDrawn="1">
          <p15:clr>
            <a:srgbClr val="A4A3A4"/>
          </p15:clr>
        </p15:guide>
        <p15:guide id="2" pos="384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enis Borozan" initials="DB" lastIdx="1" clrIdx="0">
    <p:extLst>
      <p:ext uri="{19B8F6BF-5375-455C-9EA6-DF929625EA0E}">
        <p15:presenceInfo xmlns:p15="http://schemas.microsoft.com/office/powerpoint/2012/main" userId="S::denis.x.borozan@gsk.com::0a58b5a7-5edf-428c-af27-010982ae89a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0D2"/>
    <a:srgbClr val="F5F5F5"/>
    <a:srgbClr val="F4C101"/>
    <a:srgbClr val="FEFEFC"/>
    <a:srgbClr val="F5C000"/>
    <a:srgbClr val="77BC31"/>
    <a:srgbClr val="F46507"/>
    <a:srgbClr val="F4918B"/>
    <a:srgbClr val="0159A2"/>
    <a:srgbClr val="EC32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899" autoAdjust="0"/>
    <p:restoredTop sz="68151" autoAdjust="0"/>
  </p:normalViewPr>
  <p:slideViewPr>
    <p:cSldViewPr snapToGrid="0" snapToObjects="1">
      <p:cViewPr varScale="1">
        <p:scale>
          <a:sx n="60" d="100"/>
          <a:sy n="60" d="100"/>
        </p:scale>
        <p:origin x="1074" y="66"/>
      </p:cViewPr>
      <p:guideLst>
        <p:guide orient="horz" pos="1049"/>
        <p:guide pos="384"/>
      </p:guideLst>
    </p:cSldViewPr>
  </p:slideViewPr>
  <p:outlineViewPr>
    <p:cViewPr>
      <p:scale>
        <a:sx n="25" d="100"/>
        <a:sy n="25" d="100"/>
      </p:scale>
      <p:origin x="0" y="-7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-158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1"/>
            <a:ext cx="3037840" cy="466434"/>
          </a:xfrm>
          <a:prstGeom prst="rect">
            <a:avLst/>
          </a:prstGeom>
        </p:spPr>
        <p:txBody>
          <a:bodyPr vert="horz" lIns="93172" tIns="46586" rIns="93172" bIns="46586" rtlCol="0"/>
          <a:lstStyle>
            <a:lvl1pPr algn="r">
              <a:defRPr sz="1300"/>
            </a:lvl1pPr>
          </a:lstStyle>
          <a:p>
            <a:fld id="{B158D8AE-B9F7-4FDC-BB66-8FDC71B5A26B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2" tIns="46586" rIns="93172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2" tIns="46586" rIns="93172" bIns="46586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2" tIns="46586" rIns="93172" bIns="46586" rtlCol="0" anchor="b"/>
          <a:lstStyle>
            <a:lvl1pPr algn="r">
              <a:defRPr sz="1300"/>
            </a:lvl1pPr>
          </a:lstStyle>
          <a:p>
            <a:fld id="{58B2C5A1-4CAC-4390-B466-17996CAB0A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441841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32425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390">
              <a:defRPr/>
            </a:pPr>
            <a:endParaRPr lang="en-US" dirty="0">
              <a:latin typeface="PT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8902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390">
              <a:defRPr/>
            </a:pPr>
            <a:endParaRPr lang="en-US" dirty="0">
              <a:latin typeface="PT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001547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390">
              <a:defRPr/>
            </a:pPr>
            <a:endParaRPr lang="en-US" dirty="0">
              <a:latin typeface="PT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1722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390">
              <a:defRPr/>
            </a:pPr>
            <a:endParaRPr lang="en-US" dirty="0">
              <a:latin typeface="PT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05847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390">
              <a:defRPr/>
            </a:pPr>
            <a:endParaRPr lang="en-US" dirty="0">
              <a:latin typeface="PT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982167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390">
              <a:defRPr/>
            </a:pPr>
            <a:endParaRPr lang="en-US" dirty="0">
              <a:latin typeface="PT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15415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>
              <a:latin typeface="PT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432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33533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220348" indent="-220348" defTabSz="881390">
              <a:buFontTx/>
              <a:buAutoNum type="arabicPeriod"/>
              <a:defRPr/>
            </a:pPr>
            <a:endParaRPr lang="en-US" dirty="0">
              <a:latin typeface="PT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088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390">
              <a:defRPr/>
            </a:pPr>
            <a:endParaRPr lang="en-US" dirty="0">
              <a:latin typeface="PT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400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390">
              <a:defRPr/>
            </a:pPr>
            <a:endParaRPr lang="en-US" dirty="0">
              <a:latin typeface="PT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605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390">
              <a:defRPr/>
            </a:pPr>
            <a:endParaRPr lang="en-US" dirty="0">
              <a:latin typeface="PT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90944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endParaRPr lang="en-US" b="1" dirty="0">
              <a:latin typeface="PT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8294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390">
              <a:defRPr/>
            </a:pPr>
            <a:endParaRPr lang="en-US" dirty="0">
              <a:latin typeface="PT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5118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881390">
              <a:defRPr/>
            </a:pPr>
            <a:endParaRPr lang="en-US" dirty="0">
              <a:latin typeface="PT San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8B2C5A1-4CAC-4390-B466-17996CAB0AF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6746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95826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70939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4333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i 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1" y="2783807"/>
            <a:ext cx="10515600" cy="3084549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</a:t>
            </a:r>
            <a:r>
              <a:rPr lang="en-US" dirty="0" err="1"/>
              <a:t>simplu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83159"/>
            <a:ext cx="105156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dirty="0" err="1"/>
              <a:t>Introduceți</a:t>
            </a:r>
            <a:r>
              <a:rPr lang="en-US" dirty="0"/>
              <a:t> </a:t>
            </a:r>
            <a:r>
              <a:rPr lang="en-US" dirty="0" err="1"/>
              <a:t>Subcapitol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847962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cu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1851" y="1900107"/>
            <a:ext cx="10515600" cy="4327073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cu bullet-</a:t>
            </a:r>
            <a:r>
              <a:rPr lang="en-US" dirty="0" err="1"/>
              <a:t>uri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06827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2 boxuri cu bullet-ur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8200" y="2786315"/>
            <a:ext cx="51816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cu bullet-</a:t>
            </a:r>
            <a:r>
              <a:rPr lang="en-US" dirty="0" err="1"/>
              <a:t>uri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195993" y="2776666"/>
            <a:ext cx="5181600" cy="3082041"/>
          </a:xfrm>
        </p:spPr>
        <p:txBody>
          <a:bodyPr>
            <a:normAutofit/>
          </a:bodyPr>
          <a:lstStyle>
            <a:lvl1pPr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cu bullet-</a:t>
            </a:r>
            <a:r>
              <a:rPr lang="en-US" dirty="0" err="1"/>
              <a:t>uri</a:t>
            </a:r>
            <a:endParaRPr lang="en-US" dirty="0"/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83159"/>
            <a:ext cx="105156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dirty="0" err="1"/>
              <a:t>Introduceți</a:t>
            </a:r>
            <a:r>
              <a:rPr lang="en-US" dirty="0"/>
              <a:t> </a:t>
            </a:r>
            <a:r>
              <a:rPr lang="en-US" dirty="0" err="1"/>
              <a:t>Subcapitol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9831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i douta boxe cu text simp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2"/>
            <a:ext cx="27432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17FAAEA8-86CB-1746-941C-A66B88063DE8}" type="datetimeFigureOut">
              <a:rPr lang="en-US" smtClean="0"/>
              <a:pPr/>
              <a:t>12/6/2023</a:t>
            </a:fld>
            <a:endParaRPr lang="en-US" dirty="0"/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2"/>
            <a:ext cx="2743200" cy="365125"/>
          </a:xfrm>
        </p:spPr>
        <p:txBody>
          <a:bodyPr/>
          <a:lstStyle>
            <a:lvl1pPr>
              <a:defRPr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fld id="{081A003D-1A8D-424E-B56A-572F078B84FE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idx="13" hasCustomPrompt="1"/>
          </p:nvPr>
        </p:nvSpPr>
        <p:spPr>
          <a:xfrm>
            <a:off x="838200" y="2786315"/>
            <a:ext cx="5181600" cy="308204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</a:t>
            </a:r>
            <a:r>
              <a:rPr lang="en-US" dirty="0" err="1"/>
              <a:t>simplu</a:t>
            </a:r>
            <a:endParaRPr lang="en-US" dirty="0"/>
          </a:p>
        </p:txBody>
      </p:sp>
      <p:sp>
        <p:nvSpPr>
          <p:cNvPr id="14" name="Content Placeholder 2"/>
          <p:cNvSpPr>
            <a:spLocks noGrp="1"/>
          </p:cNvSpPr>
          <p:nvPr>
            <p:ph idx="14" hasCustomPrompt="1"/>
          </p:nvPr>
        </p:nvSpPr>
        <p:spPr>
          <a:xfrm>
            <a:off x="6195993" y="2776666"/>
            <a:ext cx="5181600" cy="3082041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latin typeface="PT Sans" charset="-52"/>
                <a:ea typeface="PT Sans" charset="-52"/>
                <a:cs typeface="PT Sans" charset="-52"/>
              </a:defRPr>
            </a:lvl1pPr>
            <a:lvl2pPr>
              <a:defRPr sz="1800">
                <a:latin typeface="PT Sans" charset="-52"/>
                <a:ea typeface="PT Sans" charset="-52"/>
                <a:cs typeface="PT Sans" charset="-52"/>
              </a:defRPr>
            </a:lvl2pPr>
            <a:lvl3pPr>
              <a:defRPr sz="1600">
                <a:latin typeface="PT Sans" charset="-52"/>
                <a:ea typeface="PT Sans" charset="-52"/>
                <a:cs typeface="PT Sans" charset="-52"/>
              </a:defRPr>
            </a:lvl3pPr>
            <a:lvl4pPr>
              <a:defRPr sz="1400">
                <a:latin typeface="PT Sans" charset="-52"/>
                <a:ea typeface="PT Sans" charset="-52"/>
                <a:cs typeface="PT Sans" charset="-52"/>
              </a:defRPr>
            </a:lvl4pPr>
            <a:lvl5pPr>
              <a:defRPr sz="1400">
                <a:latin typeface="PT Sans" charset="-52"/>
                <a:ea typeface="PT Sans" charset="-52"/>
                <a:cs typeface="PT Sans" charset="-52"/>
              </a:defRPr>
            </a:lvl5pPr>
          </a:lstStyle>
          <a:p>
            <a:pPr lvl="0"/>
            <a:r>
              <a:rPr lang="en-US" dirty="0" err="1"/>
              <a:t>Introduceți</a:t>
            </a:r>
            <a:r>
              <a:rPr lang="en-US" dirty="0"/>
              <a:t> text </a:t>
            </a:r>
            <a:r>
              <a:rPr lang="en-US" dirty="0" err="1"/>
              <a:t>simplu</a:t>
            </a:r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 hasCustomPrompt="1"/>
          </p:nvPr>
        </p:nvSpPr>
        <p:spPr>
          <a:xfrm>
            <a:off x="838200" y="1883159"/>
            <a:ext cx="10515600" cy="905377"/>
          </a:xfrm>
        </p:spPr>
        <p:txBody>
          <a:bodyPr>
            <a:normAutofit/>
          </a:bodyPr>
          <a:lstStyle>
            <a:lvl1pPr>
              <a:defRPr sz="3000" b="1"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US" dirty="0" err="1"/>
              <a:t>Introduceți</a:t>
            </a:r>
            <a:r>
              <a:rPr lang="en-US" dirty="0"/>
              <a:t> </a:t>
            </a:r>
            <a:r>
              <a:rPr lang="en-US" dirty="0" err="1"/>
              <a:t>Subcapitol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4317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75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6304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4465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98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20574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33967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344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FAAEA8-86CB-1746-941C-A66B88063DE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7057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FAAEA8-86CB-1746-941C-A66B88063DE8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1A003D-1A8D-424E-B56A-572F078B84F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45122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73" r:id="rId13"/>
    <p:sldLayoutId id="2147483664" r:id="rId14"/>
    <p:sldLayoutId id="2147483665" r:id="rId1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9.xml"/><Relationship Id="rId5" Type="http://schemas.openxmlformats.org/officeDocument/2006/relationships/image" Target="../media/image12.png"/><Relationship Id="rId4" Type="http://schemas.openxmlformats.org/officeDocument/2006/relationships/image" Target="../media/image3.jp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0.xml"/><Relationship Id="rId5" Type="http://schemas.openxmlformats.org/officeDocument/2006/relationships/image" Target="../media/image13.png"/><Relationship Id="rId4" Type="http://schemas.openxmlformats.org/officeDocument/2006/relationships/image" Target="../media/image3.jp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1.xml"/><Relationship Id="rId4" Type="http://schemas.openxmlformats.org/officeDocument/2006/relationships/image" Target="../media/image3.jp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2.xml"/><Relationship Id="rId5" Type="http://schemas.openxmlformats.org/officeDocument/2006/relationships/image" Target="../media/image14.png"/><Relationship Id="rId4" Type="http://schemas.openxmlformats.org/officeDocument/2006/relationships/image" Target="../media/image3.jp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3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3.jp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4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3.jp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5.xml"/><Relationship Id="rId5" Type="http://schemas.openxmlformats.org/officeDocument/2006/relationships/image" Target="../media/image19.png"/><Relationship Id="rId4" Type="http://schemas.openxmlformats.org/officeDocument/2006/relationships/image" Target="../media/image3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2.xml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3.xml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5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6.xml"/><Relationship Id="rId5" Type="http://schemas.openxmlformats.org/officeDocument/2006/relationships/image" Target="../media/image9.png"/><Relationship Id="rId4" Type="http://schemas.openxmlformats.org/officeDocument/2006/relationships/image" Target="../media/image3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7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3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8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618491" y="1771048"/>
            <a:ext cx="8868877" cy="5833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GB" sz="4000">
                <a:solidFill>
                  <a:srgbClr val="006B9B"/>
                </a:solidFill>
              </a:rPr>
              <a:t>Programarea avansată</a:t>
            </a:r>
            <a:endParaRPr lang="en-GB" sz="4000" dirty="0">
              <a:solidFill>
                <a:srgbClr val="006B9B"/>
              </a:solidFill>
            </a:endParaRPr>
          </a:p>
        </p:txBody>
      </p:sp>
      <p:pic>
        <p:nvPicPr>
          <p:cNvPr id="1026" name="Picture 2" descr="python™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378"/>
          <a:stretch/>
        </p:blipFill>
        <p:spPr bwMode="auto">
          <a:xfrm>
            <a:off x="9647822" y="568325"/>
            <a:ext cx="2254618" cy="7810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 Placeholder 1"/>
          <p:cNvSpPr>
            <a:spLocks noGrp="1"/>
          </p:cNvSpPr>
          <p:nvPr>
            <p:ph type="body" idx="1"/>
          </p:nvPr>
        </p:nvSpPr>
        <p:spPr>
          <a:xfrm>
            <a:off x="618491" y="6111047"/>
            <a:ext cx="4814900" cy="325153"/>
          </a:xfrm>
        </p:spPr>
        <p:txBody>
          <a:bodyPr>
            <a:noAutofit/>
          </a:bodyPr>
          <a:lstStyle/>
          <a:p>
            <a:r>
              <a:rPr lang="en-US" dirty="0"/>
              <a:t>Borozan Olesea, </a:t>
            </a:r>
            <a:r>
              <a:rPr lang="en-US" i="1" dirty="0"/>
              <a:t>lector </a:t>
            </a:r>
            <a:r>
              <a:rPr lang="en-US" i="1" dirty="0" err="1"/>
              <a:t>universitar</a:t>
            </a:r>
            <a:r>
              <a:rPr lang="en-US" i="1" dirty="0"/>
              <a:t>, DIIS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778945" y="2380932"/>
            <a:ext cx="3259655" cy="58334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ro-MD" sz="2800" dirty="0"/>
              <a:t>(Limbajul Python)</a:t>
            </a:r>
            <a:endParaRPr lang="en-US" sz="2800" dirty="0"/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778945" y="3705490"/>
            <a:ext cx="10182686" cy="1192798"/>
          </a:xfrm>
          <a:prstGeom prst="rect">
            <a:avLst/>
          </a:prstGeom>
          <a:noFill/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000" b="1" kern="1200">
                <a:solidFill>
                  <a:schemeClr val="tx1"/>
                </a:solidFill>
                <a:latin typeface="PT Sans" charset="-52"/>
                <a:ea typeface="PT Sans" charset="-52"/>
                <a:cs typeface="PT Sans" charset="-52"/>
              </a:defRPr>
            </a:lvl1pPr>
          </a:lstStyle>
          <a:p>
            <a:r>
              <a:rPr lang="en-GB" sz="3200" dirty="0" err="1"/>
              <a:t>Tema</a:t>
            </a:r>
            <a:r>
              <a:rPr lang="en-GB" sz="3200" dirty="0"/>
              <a:t>: </a:t>
            </a:r>
            <a:r>
              <a:rPr lang="en-GB" sz="2800" dirty="0" err="1"/>
              <a:t>Erori</a:t>
            </a:r>
            <a:r>
              <a:rPr lang="en-GB" sz="2800" dirty="0"/>
              <a:t> </a:t>
            </a:r>
            <a:r>
              <a:rPr lang="en-GB" sz="2800" dirty="0" err="1"/>
              <a:t>și</a:t>
            </a:r>
            <a:r>
              <a:rPr lang="en-GB" sz="2800" dirty="0"/>
              <a:t> </a:t>
            </a:r>
            <a:r>
              <a:rPr lang="en-GB" sz="2800" dirty="0" err="1"/>
              <a:t>excepții</a:t>
            </a:r>
            <a:r>
              <a:rPr lang="en-GB" sz="2800" dirty="0"/>
              <a:t> </a:t>
            </a:r>
            <a:r>
              <a:rPr lang="fr-BE" sz="2800" dirty="0" err="1">
                <a:latin typeface="PT Sans"/>
              </a:rPr>
              <a:t>în</a:t>
            </a:r>
            <a:r>
              <a:rPr lang="fr-BE" sz="2800" dirty="0">
                <a:latin typeface="PT Sans"/>
              </a:rPr>
              <a:t> Python</a:t>
            </a:r>
          </a:p>
          <a:p>
            <a:endParaRPr lang="fr-BE" sz="2800" dirty="0"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027152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393680" y="525093"/>
            <a:ext cx="1798320" cy="905377"/>
          </a:xfrm>
        </p:spPr>
        <p:txBody>
          <a:bodyPr/>
          <a:lstStyle/>
          <a:p>
            <a:r>
              <a:rPr lang="en-US" dirty="0" err="1"/>
              <a:t>Excepții</a:t>
            </a:r>
            <a:endParaRPr lang="fr-BE" dirty="0"/>
          </a:p>
        </p:txBody>
      </p:sp>
      <p:sp>
        <p:nvSpPr>
          <p:cNvPr id="12" name="Text Placeholder 1">
            <a:extLst>
              <a:ext uri="{FF2B5EF4-FFF2-40B4-BE49-F238E27FC236}">
                <a16:creationId xmlns="" xmlns:a16="http://schemas.microsoft.com/office/drawing/2014/main" id="{16C9B3E0-D888-4F7D-84BB-951A9BF0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317662"/>
            <a:ext cx="11094720" cy="4540338"/>
          </a:xfrm>
        </p:spPr>
        <p:txBody>
          <a:bodyPr>
            <a:noAutofit/>
          </a:bodyPr>
          <a:lstStyle/>
          <a:p>
            <a:pPr algn="l"/>
            <a:endParaRPr lang="fr-BE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endParaRPr lang="fr-BE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57F692DB-3D82-4F7D-9849-219ABC0E72D4}"/>
              </a:ext>
            </a:extLst>
          </p:cNvPr>
          <p:cNvSpPr txBox="1"/>
          <p:nvPr/>
        </p:nvSpPr>
        <p:spPr>
          <a:xfrm>
            <a:off x="609600" y="1720840"/>
            <a:ext cx="5934891" cy="48320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BE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 </a:t>
            </a:r>
            <a:r>
              <a:rPr lang="fr-BE" sz="28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limbajul</a:t>
            </a:r>
            <a:r>
              <a:rPr lang="fr-BE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Python, </a:t>
            </a:r>
            <a:r>
              <a:rPr lang="fr-BE" sz="28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toate</a:t>
            </a:r>
            <a:r>
              <a:rPr lang="fr-BE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8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exceptiile</a:t>
            </a:r>
            <a:r>
              <a:rPr lang="fr-BE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8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sunt</a:t>
            </a:r>
            <a:r>
              <a:rPr lang="fr-BE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instante ale </a:t>
            </a:r>
            <a:r>
              <a:rPr lang="fr-BE" sz="28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unor</a:t>
            </a:r>
            <a:r>
              <a:rPr lang="fr-BE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clase </a:t>
            </a:r>
            <a:r>
              <a:rPr lang="fr-BE" sz="28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derivate</a:t>
            </a:r>
            <a:r>
              <a:rPr lang="fr-BE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8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din</a:t>
            </a:r>
            <a:r>
              <a:rPr lang="fr-BE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800" b="1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BaseException</a:t>
            </a:r>
            <a:r>
              <a:rPr lang="fr-BE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algn="l"/>
            <a:endParaRPr lang="fr-BE" sz="2800" b="0" i="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pPr algn="l"/>
            <a:r>
              <a:rPr lang="fr-BE" sz="28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Clasele</a:t>
            </a:r>
            <a:r>
              <a:rPr lang="fr-BE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8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corespunzatoare</a:t>
            </a:r>
            <a:r>
              <a:rPr lang="fr-BE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8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exceptiilor</a:t>
            </a:r>
            <a:r>
              <a:rPr lang="fr-BE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8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sunt</a:t>
            </a:r>
            <a:r>
              <a:rPr lang="fr-BE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8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definite</a:t>
            </a:r>
            <a:r>
              <a:rPr lang="fr-BE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8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prin</a:t>
            </a:r>
            <a:r>
              <a:rPr lang="fr-BE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8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intermediul</a:t>
            </a:r>
            <a:r>
              <a:rPr lang="fr-BE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8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unei</a:t>
            </a:r>
            <a:r>
              <a:rPr lang="fr-BE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8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ierarhii</a:t>
            </a:r>
            <a:r>
              <a:rPr lang="fr-BE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de clase.</a:t>
            </a:r>
          </a:p>
          <a:p>
            <a:r>
              <a:rPr lang="fr-BE" sz="28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fr-BE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fr-BE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="" xmlns:a16="http://schemas.microsoft.com/office/drawing/2014/main" id="{4C5EC2FD-B509-4F3B-A12F-30A2C260A30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85030" y="1665288"/>
            <a:ext cx="5458925" cy="4983706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="" xmlns:a16="http://schemas.microsoft.com/office/drawing/2014/main" id="{14774B90-FB53-4F29-B1B5-1DF6A3910204}"/>
              </a:ext>
            </a:extLst>
          </p:cNvPr>
          <p:cNvSpPr/>
          <p:nvPr/>
        </p:nvSpPr>
        <p:spPr>
          <a:xfrm>
            <a:off x="7759700" y="6159500"/>
            <a:ext cx="3944620" cy="393432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75C2646D-AA13-4A9C-A3DF-29F8C5659419}"/>
              </a:ext>
            </a:extLst>
          </p:cNvPr>
          <p:cNvSpPr/>
          <p:nvPr/>
        </p:nvSpPr>
        <p:spPr>
          <a:xfrm>
            <a:off x="7289800" y="4800600"/>
            <a:ext cx="3944620" cy="47170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F7CD89F9-17D5-4B33-8C00-22DDC4EDA4DC}"/>
              </a:ext>
            </a:extLst>
          </p:cNvPr>
          <p:cNvSpPr/>
          <p:nvPr/>
        </p:nvSpPr>
        <p:spPr>
          <a:xfrm>
            <a:off x="6692900" y="3423914"/>
            <a:ext cx="3700780" cy="489494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211BFA6-6F46-4858-B6CA-861C2A46EB9A}"/>
              </a:ext>
            </a:extLst>
          </p:cNvPr>
          <p:cNvSpPr/>
          <p:nvPr/>
        </p:nvSpPr>
        <p:spPr>
          <a:xfrm>
            <a:off x="6585030" y="1665288"/>
            <a:ext cx="3282870" cy="443368"/>
          </a:xfrm>
          <a:prstGeom prst="rect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41081116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">
            <a:extLst>
              <a:ext uri="{FF2B5EF4-FFF2-40B4-BE49-F238E27FC236}">
                <a16:creationId xmlns="" xmlns:a16="http://schemas.microsoft.com/office/drawing/2014/main" id="{16C9B3E0-D888-4F7D-84BB-951A9BF0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723076"/>
            <a:ext cx="11377749" cy="4540338"/>
          </a:xfrm>
        </p:spPr>
        <p:txBody>
          <a:bodyPr>
            <a:noAutofit/>
          </a:bodyPr>
          <a:lstStyle/>
          <a:p>
            <a:pPr algn="l"/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Limbajul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Python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ofera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solutie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eficienta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rezolvare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exceptiilor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apar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intr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-un program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prin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intermediul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mecanismului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tratare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a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exceptiilor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2324F54E-104B-4993-AF6D-22B0615D5870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330459" y="2658064"/>
            <a:ext cx="7513197" cy="387022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6AED8DE2-5523-45ED-AA0A-787191A72EB2}"/>
              </a:ext>
            </a:extLst>
          </p:cNvPr>
          <p:cNvSpPr txBox="1"/>
          <p:nvPr/>
        </p:nvSpPr>
        <p:spPr>
          <a:xfrm>
            <a:off x="609600" y="2988858"/>
            <a:ext cx="3720860" cy="35394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BE" sz="2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Implementarea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acestei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solutii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face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folosind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constructii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fr-BE" sz="28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tipul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</a:t>
            </a:r>
          </a:p>
          <a:p>
            <a:pPr algn="l"/>
            <a:r>
              <a:rPr lang="fr-BE" sz="2800" b="0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try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.. </a:t>
            </a:r>
            <a:b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fr-BE" sz="2800" b="0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except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.. </a:t>
            </a:r>
            <a:b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fr-BE" sz="2800" i="1" dirty="0" err="1">
                <a:solidFill>
                  <a:srgbClr val="000000"/>
                </a:solidFill>
                <a:latin typeface="Verdana" panose="020B0604030504040204" pitchFamily="34" charset="0"/>
              </a:rPr>
              <a:t>e</a:t>
            </a:r>
            <a:r>
              <a:rPr lang="fr-BE" sz="2800" b="0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lse</a:t>
            </a:r>
            <a: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.. </a:t>
            </a:r>
            <a:br>
              <a:rPr lang="fr-BE" sz="28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</a:br>
            <a:r>
              <a:rPr lang="fr-BE" sz="2800" b="0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finally</a:t>
            </a:r>
            <a:endParaRPr lang="fr-BE" sz="28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618782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645012"/>
            <a:ext cx="10515600" cy="620399"/>
          </a:xfrm>
        </p:spPr>
        <p:txBody>
          <a:bodyPr/>
          <a:lstStyle/>
          <a:p>
            <a:r>
              <a:rPr lang="fr-BE" sz="32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Declarația</a:t>
            </a:r>
            <a:r>
              <a:rPr lang="fr-BE" sz="32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32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try</a:t>
            </a:r>
            <a:endParaRPr lang="fr-BE" dirty="0"/>
          </a:p>
        </p:txBody>
      </p:sp>
      <p:sp>
        <p:nvSpPr>
          <p:cNvPr id="12" name="Text Placeholder 1">
            <a:extLst>
              <a:ext uri="{FF2B5EF4-FFF2-40B4-BE49-F238E27FC236}">
                <a16:creationId xmlns="" xmlns:a16="http://schemas.microsoft.com/office/drawing/2014/main" id="{16C9B3E0-D888-4F7D-84BB-951A9BF0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317662"/>
            <a:ext cx="11094720" cy="4540338"/>
          </a:xfrm>
        </p:spPr>
        <p:txBody>
          <a:bodyPr>
            <a:noAutofit/>
          </a:bodyPr>
          <a:lstStyle/>
          <a:p>
            <a:pPr algn="l"/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Declarația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try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funcționează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cum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urmează</a:t>
            </a:r>
            <a:r>
              <a:rPr lang="fr-BE" sz="2400" dirty="0">
                <a:solidFill>
                  <a:srgbClr val="000000"/>
                </a:solidFill>
                <a:latin typeface="Verdana" panose="020B0604030504040204" pitchFamily="34" charset="0"/>
              </a:rPr>
              <a:t>: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primul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rând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se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execută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clauza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1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try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(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instrucțiunile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dintre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cuvintele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cheie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try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except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).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Dacă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nu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apare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nicio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excepție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clauza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except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este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omisă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execuția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instrucțiunii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1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try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este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încheiată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Dacă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apare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excepție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timpul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execuției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clauzei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1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try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restul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clauzei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este omis.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Apoi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dacă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tipul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său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se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potrivește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cu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excepția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numită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după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cuvântul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cheie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except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clauza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except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este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executată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Dacă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apare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excepție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nu se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potrivește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cu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excepția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numită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clauza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except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aceasta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este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transmisă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instrucțiunilor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exterioare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1" i="1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try</a:t>
            </a:r>
            <a:endParaRPr lang="fr-BE" sz="2400" b="1" i="1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fr-BE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endParaRPr lang="fr-BE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endParaRPr lang="fr-BE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75422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4B01132-E3DA-4656-867B-81E2274633B6}"/>
              </a:ext>
            </a:extLst>
          </p:cNvPr>
          <p:cNvSpPr txBox="1"/>
          <p:nvPr/>
        </p:nvSpPr>
        <p:spPr>
          <a:xfrm>
            <a:off x="609600" y="1665288"/>
            <a:ext cx="4981303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Netratarea unei exceptii va determina in cele din urma oprirea programului si afisarea unui mesaj corespunzator.</a:t>
            </a:r>
          </a:p>
          <a:p>
            <a: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it-IT" sz="2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fr-B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3C939C51-D35F-48F4-91BD-57F4F084C3F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185945" y="1624012"/>
            <a:ext cx="5396455" cy="5230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96183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EB914F18-4E9D-4733-9603-6401A6DDE7E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035801" y="1968500"/>
            <a:ext cx="5041900" cy="326231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D2F56F30-0618-410D-9AE5-3632D874123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211138" y="1968500"/>
            <a:ext cx="6481763" cy="3238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33437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4B01132-E3DA-4656-867B-81E2274633B6}"/>
              </a:ext>
            </a:extLst>
          </p:cNvPr>
          <p:cNvSpPr txBox="1"/>
          <p:nvPr/>
        </p:nvSpPr>
        <p:spPr>
          <a:xfrm>
            <a:off x="609600" y="1665288"/>
            <a:ext cx="4981303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28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Blocul </a:t>
            </a:r>
            <a:r>
              <a:rPr lang="it-IT" sz="2800" b="1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finally</a:t>
            </a:r>
            <a:endParaRPr lang="it-IT" sz="2800" b="0" i="0" dirty="0">
              <a:effectLst/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it-IT" sz="28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it-IT" sz="28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fr-BE" sz="28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0C04401B-FB53-429C-9498-567AC1EF58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601100" y="1665287"/>
            <a:ext cx="5426390" cy="5108575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03F653A9-F827-450F-BD49-BDFBD96B8D3E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09599" y="2374232"/>
            <a:ext cx="5298855" cy="4399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62311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B4B01132-E3DA-4656-867B-81E2274633B6}"/>
              </a:ext>
            </a:extLst>
          </p:cNvPr>
          <p:cNvSpPr txBox="1"/>
          <p:nvPr/>
        </p:nvSpPr>
        <p:spPr>
          <a:xfrm>
            <a:off x="609600" y="1665288"/>
            <a:ext cx="7267074" cy="95410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it-IT" sz="2800" b="1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Definirea de exceptii utilizator</a:t>
            </a:r>
            <a:r>
              <a:rPr lang="it-IT" sz="2800" b="1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it-IT" sz="2800" b="1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fr-BE" sz="2800" b="1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88ADFAB6-E32A-499A-B8CD-A1968D83E9C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937761" y="2282709"/>
            <a:ext cx="7158446" cy="4362904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14C296DC-BDC2-44BD-B08F-E6EE7E632AC3}"/>
              </a:ext>
            </a:extLst>
          </p:cNvPr>
          <p:cNvSpPr txBox="1"/>
          <p:nvPr/>
        </p:nvSpPr>
        <p:spPr>
          <a:xfrm>
            <a:off x="609600" y="2282709"/>
            <a:ext cx="455023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Limbajul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Python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ofera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posibilitatea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definirii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propriilor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exceptii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pentru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a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pune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evidenta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conditiile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eroare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care nu au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fost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prevazute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in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ierarhia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exceptiilor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predefinite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 </a:t>
            </a:r>
          </a:p>
          <a:p>
            <a:pPr algn="l"/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Se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recomanda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derivarea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pPr algn="l"/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de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noi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exceptii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(de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utilizator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)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pornind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de la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clasele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de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exceptii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fr-BE" sz="2400" b="0" i="0" dirty="0" err="1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predefinite</a:t>
            </a:r>
            <a:r>
              <a:rPr lang="fr-BE" sz="2400" b="0" i="0" dirty="0">
                <a:effectLst/>
                <a:latin typeface="Verdana" panose="020B0604030504040204" pitchFamily="34" charset="0"/>
                <a:ea typeface="Verdana" panose="020B0604030504040204" pitchFamily="34" charset="0"/>
              </a:rPr>
              <a:t>.</a:t>
            </a:r>
            <a:r>
              <a:rPr lang="fr-BE" sz="2400" dirty="0">
                <a:latin typeface="Verdana" panose="020B0604030504040204" pitchFamily="34" charset="0"/>
                <a:ea typeface="Verdana" panose="020B0604030504040204" pitchFamily="34" charset="0"/>
              </a:rPr>
              <a:t/>
            </a:r>
            <a:br>
              <a:rPr lang="fr-BE" sz="2400" dirty="0">
                <a:latin typeface="Verdana" panose="020B0604030504040204" pitchFamily="34" charset="0"/>
                <a:ea typeface="Verdana" panose="020B0604030504040204" pitchFamily="34" charset="0"/>
              </a:rPr>
            </a:br>
            <a:endParaRPr lang="fr-BE" sz="2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10355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idx="1"/>
          </p:nvPr>
        </p:nvSpPr>
        <p:spPr>
          <a:xfrm>
            <a:off x="566806" y="2219304"/>
            <a:ext cx="9359071" cy="4178386"/>
          </a:xfrm>
        </p:spPr>
        <p:txBody>
          <a:bodyPr>
            <a:noAutofit/>
          </a:bodyPr>
          <a:lstStyle/>
          <a:p>
            <a:pPr lvl="0"/>
            <a:endParaRPr lang="en-US" sz="3200" b="1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err="1">
                <a:latin typeface="PT Sans"/>
              </a:rPr>
              <a:t>Erori</a:t>
            </a:r>
            <a:r>
              <a:rPr lang="en-US" sz="3200" dirty="0">
                <a:latin typeface="PT Sans"/>
              </a:rPr>
              <a:t> de </a:t>
            </a:r>
            <a:r>
              <a:rPr lang="en-US" sz="3200" dirty="0" err="1">
                <a:latin typeface="PT Sans"/>
              </a:rPr>
              <a:t>sintaxă</a:t>
            </a:r>
            <a:r>
              <a:rPr lang="en-US" sz="3200" dirty="0">
                <a:latin typeface="PT Sans"/>
              </a:rPr>
              <a:t> </a:t>
            </a:r>
            <a:r>
              <a:rPr lang="en-US" sz="3200" dirty="0" err="1">
                <a:latin typeface="PT Sans"/>
              </a:rPr>
              <a:t>si</a:t>
            </a:r>
            <a:r>
              <a:rPr lang="en-US" sz="3200" dirty="0">
                <a:latin typeface="PT Sans"/>
              </a:rPr>
              <a:t> </a:t>
            </a:r>
            <a:r>
              <a:rPr lang="en-US" sz="3200" dirty="0" err="1">
                <a:latin typeface="PT Sans"/>
              </a:rPr>
              <a:t>Excepții</a:t>
            </a:r>
            <a:endParaRPr lang="en-US" sz="3200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err="1">
                <a:latin typeface="PT Sans"/>
              </a:rPr>
              <a:t>Gestionarea</a:t>
            </a:r>
            <a:r>
              <a:rPr lang="en-US" sz="3200" dirty="0">
                <a:latin typeface="PT Sans"/>
              </a:rPr>
              <a:t> </a:t>
            </a:r>
            <a:r>
              <a:rPr lang="en-US" sz="3200" dirty="0" err="1">
                <a:latin typeface="PT Sans"/>
              </a:rPr>
              <a:t>excepțiilor</a:t>
            </a:r>
            <a:endParaRPr lang="en-US" sz="3200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err="1">
                <a:latin typeface="PT Sans"/>
              </a:rPr>
              <a:t>Generarea</a:t>
            </a:r>
            <a:r>
              <a:rPr lang="en-US" sz="3200" dirty="0">
                <a:latin typeface="PT Sans"/>
              </a:rPr>
              <a:t> de </a:t>
            </a:r>
            <a:r>
              <a:rPr lang="en-US" sz="3200" dirty="0" err="1">
                <a:latin typeface="PT Sans"/>
              </a:rPr>
              <a:t>excepții</a:t>
            </a:r>
            <a:endParaRPr lang="en-US" sz="3200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3200" dirty="0" err="1">
                <a:latin typeface="PT Sans"/>
              </a:rPr>
              <a:t>Definirea</a:t>
            </a:r>
            <a:r>
              <a:rPr lang="en-US" sz="3200" dirty="0">
                <a:latin typeface="PT Sans"/>
              </a:rPr>
              <a:t> </a:t>
            </a:r>
            <a:r>
              <a:rPr lang="en-US" sz="3200" dirty="0" err="1">
                <a:latin typeface="PT Sans"/>
              </a:rPr>
              <a:t>exceptiilor</a:t>
            </a:r>
            <a:endParaRPr lang="en-US" sz="3200" dirty="0">
              <a:latin typeface="PT Sans"/>
            </a:endParaRPr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n-US" sz="3200" b="1" dirty="0">
              <a:latin typeface="PT Sans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09600" y="1671801"/>
            <a:ext cx="10515600" cy="685800"/>
          </a:xfrm>
        </p:spPr>
        <p:txBody>
          <a:bodyPr>
            <a:noAutofit/>
          </a:bodyPr>
          <a:lstStyle/>
          <a:p>
            <a:r>
              <a:rPr lang="en-US" dirty="0" err="1"/>
              <a:t>Conținutul</a:t>
            </a:r>
            <a:r>
              <a:rPr lang="en-US" dirty="0"/>
              <a:t> </a:t>
            </a:r>
            <a:r>
              <a:rPr lang="en-US" dirty="0" err="1"/>
              <a:t>prelegerii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511403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30470"/>
            <a:ext cx="10515600" cy="905377"/>
          </a:xfrm>
        </p:spPr>
        <p:txBody>
          <a:bodyPr/>
          <a:lstStyle/>
          <a:p>
            <a:r>
              <a:rPr lang="en-US" dirty="0" err="1"/>
              <a:t>Erori</a:t>
            </a:r>
            <a:r>
              <a:rPr lang="en-US" dirty="0"/>
              <a:t> </a:t>
            </a:r>
            <a:r>
              <a:rPr lang="en-US" dirty="0" err="1"/>
              <a:t>și</a:t>
            </a:r>
            <a:r>
              <a:rPr lang="en-US" dirty="0"/>
              <a:t> </a:t>
            </a:r>
            <a:r>
              <a:rPr lang="en-US" dirty="0" err="1"/>
              <a:t>excepții</a:t>
            </a:r>
            <a:endParaRPr lang="fr-BE" dirty="0"/>
          </a:p>
        </p:txBody>
      </p:sp>
      <p:sp>
        <p:nvSpPr>
          <p:cNvPr id="12" name="Text Placeholder 1">
            <a:extLst>
              <a:ext uri="{FF2B5EF4-FFF2-40B4-BE49-F238E27FC236}">
                <a16:creationId xmlns="" xmlns:a16="http://schemas.microsoft.com/office/drawing/2014/main" id="{16C9B3E0-D888-4F7D-84BB-951A9BF0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317662"/>
            <a:ext cx="11378451" cy="3390591"/>
          </a:xfrm>
        </p:spPr>
        <p:txBody>
          <a:bodyPr>
            <a:noAutofit/>
          </a:bodyPr>
          <a:lstStyle/>
          <a:p>
            <a:pPr lvl="0"/>
            <a:r>
              <a:rPr lang="en-US" sz="2800" dirty="0" err="1">
                <a:latin typeface="PT Sans"/>
              </a:rPr>
              <a:t>Există</a:t>
            </a:r>
            <a:r>
              <a:rPr lang="en-US" sz="2800" dirty="0">
                <a:latin typeface="PT Sans"/>
              </a:rPr>
              <a:t> (</a:t>
            </a:r>
            <a:r>
              <a:rPr lang="en-US" sz="2800" dirty="0" err="1">
                <a:latin typeface="PT Sans"/>
              </a:rPr>
              <a:t>cel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puțin</a:t>
            </a:r>
            <a:r>
              <a:rPr lang="en-US" sz="2800" dirty="0">
                <a:latin typeface="PT Sans"/>
              </a:rPr>
              <a:t>) </a:t>
            </a:r>
            <a:r>
              <a:rPr lang="en-US" sz="2800" dirty="0" err="1">
                <a:latin typeface="PT Sans"/>
              </a:rPr>
              <a:t>două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tipuri</a:t>
            </a:r>
            <a:r>
              <a:rPr lang="en-US" sz="2800" dirty="0">
                <a:latin typeface="PT Sans"/>
              </a:rPr>
              <a:t> de </a:t>
            </a:r>
            <a:r>
              <a:rPr lang="en-US" sz="2800" dirty="0" err="1">
                <a:latin typeface="PT Sans"/>
              </a:rPr>
              <a:t>erori</a:t>
            </a:r>
            <a:r>
              <a:rPr lang="en-US" sz="2800" dirty="0">
                <a:latin typeface="PT Sans"/>
              </a:rPr>
              <a:t> care se pot </a:t>
            </a:r>
            <a:r>
              <a:rPr lang="en-US" sz="2800" dirty="0" err="1">
                <a:latin typeface="PT Sans"/>
              </a:rPr>
              <a:t>distinge</a:t>
            </a:r>
            <a:r>
              <a:rPr lang="en-US" sz="2800" dirty="0">
                <a:latin typeface="PT Sans"/>
              </a:rPr>
              <a:t>: </a:t>
            </a:r>
            <a:r>
              <a:rPr lang="en-US" sz="2800" i="1" dirty="0" err="1">
                <a:latin typeface="PT Sans"/>
              </a:rPr>
              <a:t>erori</a:t>
            </a:r>
            <a:r>
              <a:rPr lang="en-US" sz="2800" i="1" dirty="0">
                <a:latin typeface="PT Sans"/>
              </a:rPr>
              <a:t> de </a:t>
            </a:r>
            <a:r>
              <a:rPr lang="en-US" sz="2800" i="1" dirty="0" err="1">
                <a:latin typeface="PT Sans"/>
              </a:rPr>
              <a:t>sintaxă</a:t>
            </a:r>
            <a:r>
              <a:rPr lang="en-US" sz="2800" i="1" dirty="0">
                <a:latin typeface="PT Sans"/>
              </a:rPr>
              <a:t> </a:t>
            </a:r>
            <a:r>
              <a:rPr lang="en-US" sz="2800" i="1" dirty="0" err="1">
                <a:latin typeface="PT Sans"/>
              </a:rPr>
              <a:t>și</a:t>
            </a:r>
            <a:r>
              <a:rPr lang="en-US" sz="2800" i="1" dirty="0">
                <a:latin typeface="PT Sans"/>
              </a:rPr>
              <a:t> </a:t>
            </a:r>
            <a:r>
              <a:rPr lang="en-US" sz="2800" i="1" dirty="0" err="1">
                <a:latin typeface="PT Sans"/>
              </a:rPr>
              <a:t>excepții</a:t>
            </a:r>
            <a:r>
              <a:rPr lang="en-US" sz="2800" dirty="0">
                <a:latin typeface="PT Sans"/>
              </a:rPr>
              <a:t>.</a:t>
            </a:r>
          </a:p>
          <a:p>
            <a:pPr lvl="0"/>
            <a:r>
              <a:rPr lang="en-US" sz="2800" dirty="0" err="1">
                <a:latin typeface="PT Sans"/>
              </a:rPr>
              <a:t>Erorile</a:t>
            </a:r>
            <a:r>
              <a:rPr lang="en-US" sz="2800" dirty="0">
                <a:latin typeface="PT Sans"/>
              </a:rPr>
              <a:t> de </a:t>
            </a:r>
            <a:r>
              <a:rPr lang="en-US" sz="2800" dirty="0" err="1">
                <a:latin typeface="PT Sans"/>
              </a:rPr>
              <a:t>sintaxă</a:t>
            </a:r>
            <a:r>
              <a:rPr lang="en-US" sz="2800" dirty="0">
                <a:latin typeface="PT Sans"/>
              </a:rPr>
              <a:t>, </a:t>
            </a:r>
            <a:r>
              <a:rPr lang="en-US" sz="2800" dirty="0" err="1">
                <a:latin typeface="PT Sans"/>
              </a:rPr>
              <a:t>cunoscute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și</a:t>
            </a:r>
            <a:r>
              <a:rPr lang="en-US" sz="2800" dirty="0">
                <a:latin typeface="PT Sans"/>
              </a:rPr>
              <a:t> sub </a:t>
            </a:r>
            <a:r>
              <a:rPr lang="en-US" sz="2800" dirty="0" err="1">
                <a:latin typeface="PT Sans"/>
              </a:rPr>
              <a:t>numele</a:t>
            </a:r>
            <a:r>
              <a:rPr lang="en-US" sz="2800" dirty="0">
                <a:latin typeface="PT Sans"/>
              </a:rPr>
              <a:t> de </a:t>
            </a:r>
            <a:r>
              <a:rPr lang="en-US" sz="2800" dirty="0" err="1">
                <a:latin typeface="PT Sans"/>
              </a:rPr>
              <a:t>erori</a:t>
            </a:r>
            <a:r>
              <a:rPr lang="en-US" sz="2800" dirty="0">
                <a:latin typeface="PT Sans"/>
              </a:rPr>
              <a:t> de </a:t>
            </a:r>
            <a:r>
              <a:rPr lang="en-US" sz="2800" dirty="0" err="1">
                <a:latin typeface="PT Sans"/>
              </a:rPr>
              <a:t>analiză</a:t>
            </a:r>
            <a:r>
              <a:rPr lang="en-US" sz="2800" dirty="0">
                <a:latin typeface="PT Sans"/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37E449DE-5E2E-4B49-AAD7-B349512AF47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699" y="4012957"/>
            <a:ext cx="7420267" cy="2257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7489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30470"/>
            <a:ext cx="10515600" cy="905377"/>
          </a:xfrm>
        </p:spPr>
        <p:txBody>
          <a:bodyPr/>
          <a:lstStyle/>
          <a:p>
            <a:r>
              <a:rPr lang="en-US" dirty="0" err="1"/>
              <a:t>Erori</a:t>
            </a:r>
            <a:r>
              <a:rPr lang="en-US" dirty="0"/>
              <a:t> de </a:t>
            </a:r>
            <a:r>
              <a:rPr lang="en-US" dirty="0" err="1"/>
              <a:t>sintaxa</a:t>
            </a:r>
            <a:endParaRPr lang="fr-BE" dirty="0"/>
          </a:p>
        </p:txBody>
      </p:sp>
      <p:sp>
        <p:nvSpPr>
          <p:cNvPr id="12" name="Text Placeholder 1">
            <a:extLst>
              <a:ext uri="{FF2B5EF4-FFF2-40B4-BE49-F238E27FC236}">
                <a16:creationId xmlns="" xmlns:a16="http://schemas.microsoft.com/office/drawing/2014/main" id="{16C9B3E0-D888-4F7D-84BB-951A9BF0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317662"/>
            <a:ext cx="11378451" cy="3730441"/>
          </a:xfrm>
        </p:spPr>
        <p:txBody>
          <a:bodyPr>
            <a:noAutofit/>
          </a:bodyPr>
          <a:lstStyle/>
          <a:p>
            <a:pPr lvl="0"/>
            <a:r>
              <a:rPr lang="en-US" sz="2800" dirty="0" err="1">
                <a:latin typeface="PT Sans"/>
              </a:rPr>
              <a:t>Erorile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comune</a:t>
            </a:r>
            <a:r>
              <a:rPr lang="en-US" sz="2800" dirty="0">
                <a:latin typeface="PT Sans"/>
              </a:rPr>
              <a:t> de </a:t>
            </a:r>
            <a:r>
              <a:rPr lang="en-US" sz="2800" dirty="0" err="1">
                <a:latin typeface="PT Sans"/>
              </a:rPr>
              <a:t>sintaxă</a:t>
            </a:r>
            <a:r>
              <a:rPr lang="en-US" sz="2800" dirty="0">
                <a:latin typeface="PT Sans"/>
              </a:rPr>
              <a:t> Python </a:t>
            </a:r>
            <a:r>
              <a:rPr lang="en-US" sz="2800" dirty="0" err="1">
                <a:latin typeface="PT Sans"/>
              </a:rPr>
              <a:t>includ</a:t>
            </a:r>
            <a:r>
              <a:rPr lang="en-US" sz="2800" dirty="0">
                <a:latin typeface="PT Sans"/>
              </a:rPr>
              <a:t>: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PT Sans"/>
              </a:rPr>
              <a:t>omiterea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unui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cuvânt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cheie</a:t>
            </a:r>
            <a:endParaRPr lang="en-US" sz="2800" dirty="0">
              <a:latin typeface="PT Sans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PT Sans"/>
              </a:rPr>
              <a:t>plasarea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unui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cuvânt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cheie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în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locul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greșit</a:t>
            </a:r>
            <a:endParaRPr lang="en-US" sz="2800" dirty="0">
              <a:latin typeface="PT Sans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PT Sans"/>
              </a:rPr>
              <a:t>omiterea</a:t>
            </a:r>
            <a:r>
              <a:rPr lang="en-US" sz="2800" dirty="0">
                <a:latin typeface="PT Sans"/>
              </a:rPr>
              <a:t> un </a:t>
            </a:r>
            <a:r>
              <a:rPr lang="en-US" sz="2800" dirty="0" err="1">
                <a:latin typeface="PT Sans"/>
              </a:rPr>
              <a:t>simbol</a:t>
            </a:r>
            <a:r>
              <a:rPr lang="en-US" sz="2800" dirty="0">
                <a:latin typeface="PT Sans"/>
              </a:rPr>
              <a:t>, cum </a:t>
            </a:r>
            <a:r>
              <a:rPr lang="en-US" sz="2800" dirty="0" err="1">
                <a:latin typeface="PT Sans"/>
              </a:rPr>
              <a:t>ar</a:t>
            </a:r>
            <a:r>
              <a:rPr lang="en-US" sz="2800" dirty="0">
                <a:latin typeface="PT Sans"/>
              </a:rPr>
              <a:t> fi </a:t>
            </a:r>
            <a:r>
              <a:rPr lang="en-US" sz="2800" dirty="0" err="1">
                <a:latin typeface="PT Sans"/>
              </a:rPr>
              <a:t>două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puncte</a:t>
            </a:r>
            <a:r>
              <a:rPr lang="en-US" sz="2800" dirty="0">
                <a:latin typeface="PT Sans"/>
              </a:rPr>
              <a:t>, </a:t>
            </a:r>
            <a:r>
              <a:rPr lang="en-US" sz="2800" dirty="0" err="1">
                <a:latin typeface="PT Sans"/>
              </a:rPr>
              <a:t>virgulă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sau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paranteze</a:t>
            </a:r>
            <a:endParaRPr lang="en-US" sz="2800" dirty="0">
              <a:latin typeface="PT Sans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PT Sans"/>
              </a:rPr>
              <a:t>scrierea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greșită</a:t>
            </a:r>
            <a:r>
              <a:rPr lang="en-US" sz="2800" dirty="0">
                <a:latin typeface="PT Sans"/>
              </a:rPr>
              <a:t> a </a:t>
            </a:r>
            <a:r>
              <a:rPr lang="en-US" sz="2800" dirty="0" err="1">
                <a:latin typeface="PT Sans"/>
              </a:rPr>
              <a:t>unui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cuvânt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cheie</a:t>
            </a:r>
            <a:endParaRPr lang="en-US" sz="2800" dirty="0">
              <a:latin typeface="PT Sans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 err="1">
                <a:latin typeface="PT Sans"/>
              </a:rPr>
              <a:t>indentare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incorectă</a:t>
            </a:r>
            <a:endParaRPr lang="en-US" sz="2800" dirty="0">
              <a:latin typeface="PT Sans"/>
            </a:endParaRP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PT Sans"/>
              </a:rPr>
              <a:t>bloc </a:t>
            </a:r>
            <a:r>
              <a:rPr lang="en-US" sz="2800" dirty="0" err="1">
                <a:latin typeface="PT Sans"/>
              </a:rPr>
              <a:t>gol</a:t>
            </a:r>
            <a:endParaRPr lang="en-US" sz="2800" dirty="0">
              <a:latin typeface="PT Sans"/>
            </a:endParaRPr>
          </a:p>
        </p:txBody>
      </p:sp>
    </p:spTree>
    <p:extLst>
      <p:ext uri="{BB962C8B-B14F-4D97-AF65-F5344CB8AC3E}">
        <p14:creationId xmlns:p14="http://schemas.microsoft.com/office/powerpoint/2010/main" val="20379844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309" y="424630"/>
            <a:ext cx="3191691" cy="905377"/>
          </a:xfrm>
        </p:spPr>
        <p:txBody>
          <a:bodyPr/>
          <a:lstStyle/>
          <a:p>
            <a:r>
              <a:rPr lang="en-US" dirty="0" err="1"/>
              <a:t>Erori</a:t>
            </a:r>
            <a:r>
              <a:rPr lang="en-US" dirty="0"/>
              <a:t> de </a:t>
            </a:r>
            <a:r>
              <a:rPr lang="en-US" dirty="0" err="1"/>
              <a:t>sintaxa</a:t>
            </a:r>
            <a:endParaRPr lang="fr-BE" dirty="0"/>
          </a:p>
        </p:txBody>
      </p:sp>
      <p:pic>
        <p:nvPicPr>
          <p:cNvPr id="8" name="Picture 7">
            <a:extLst>
              <a:ext uri="{FF2B5EF4-FFF2-40B4-BE49-F238E27FC236}">
                <a16:creationId xmlns="" xmlns:a16="http://schemas.microsoft.com/office/drawing/2014/main" id="{855E1214-639C-4E13-82BD-5FE39B01303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97431" y="1952669"/>
            <a:ext cx="5643092" cy="393463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="" xmlns:a16="http://schemas.microsoft.com/office/drawing/2014/main" id="{14EAA240-FD57-496B-8B34-589558A2A0B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149000" y="1952669"/>
            <a:ext cx="5702618" cy="39346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666292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00309" y="424630"/>
            <a:ext cx="3191691" cy="905377"/>
          </a:xfrm>
        </p:spPr>
        <p:txBody>
          <a:bodyPr/>
          <a:lstStyle/>
          <a:p>
            <a:r>
              <a:rPr lang="en-US" dirty="0" err="1"/>
              <a:t>Erori</a:t>
            </a:r>
            <a:r>
              <a:rPr lang="en-US" dirty="0"/>
              <a:t> de </a:t>
            </a:r>
            <a:r>
              <a:rPr lang="en-US" dirty="0" err="1"/>
              <a:t>sintaxa</a:t>
            </a:r>
            <a:endParaRPr lang="fr-BE" dirty="0"/>
          </a:p>
        </p:txBody>
      </p:sp>
      <p:pic>
        <p:nvPicPr>
          <p:cNvPr id="13" name="Picture 12">
            <a:extLst>
              <a:ext uri="{FF2B5EF4-FFF2-40B4-BE49-F238E27FC236}">
                <a16:creationId xmlns="" xmlns:a16="http://schemas.microsoft.com/office/drawing/2014/main" id="{46503620-1AF1-4791-BEDA-E8B0CBC1A79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0149" y="1913558"/>
            <a:ext cx="3825641" cy="3250604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D0CCDC6F-FBB1-4E37-9371-9893E03258F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38853" y="1900495"/>
            <a:ext cx="8152997" cy="3312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07572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30470"/>
            <a:ext cx="10515600" cy="905377"/>
          </a:xfrm>
        </p:spPr>
        <p:txBody>
          <a:bodyPr/>
          <a:lstStyle/>
          <a:p>
            <a:r>
              <a:rPr lang="en-US" dirty="0" err="1"/>
              <a:t>Excepții</a:t>
            </a:r>
            <a:endParaRPr lang="fr-BE" dirty="0"/>
          </a:p>
        </p:txBody>
      </p:sp>
      <p:sp>
        <p:nvSpPr>
          <p:cNvPr id="12" name="Text Placeholder 1">
            <a:extLst>
              <a:ext uri="{FF2B5EF4-FFF2-40B4-BE49-F238E27FC236}">
                <a16:creationId xmlns="" xmlns:a16="http://schemas.microsoft.com/office/drawing/2014/main" id="{16C9B3E0-D888-4F7D-84BB-951A9BF0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317662"/>
            <a:ext cx="4641669" cy="4148452"/>
          </a:xfrm>
        </p:spPr>
        <p:txBody>
          <a:bodyPr>
            <a:noAutofit/>
          </a:bodyPr>
          <a:lstStyle/>
          <a:p>
            <a:pPr lvl="0"/>
            <a:r>
              <a:rPr lang="en-US" sz="2800" dirty="0" err="1">
                <a:latin typeface="PT Sans"/>
              </a:rPr>
              <a:t>Chiar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dacă</a:t>
            </a:r>
            <a:r>
              <a:rPr lang="en-US" sz="2800" dirty="0">
                <a:latin typeface="PT Sans"/>
              </a:rPr>
              <a:t> o </a:t>
            </a:r>
            <a:r>
              <a:rPr lang="en-US" sz="2800" dirty="0" err="1">
                <a:latin typeface="PT Sans"/>
              </a:rPr>
              <a:t>declarație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sau</a:t>
            </a:r>
            <a:r>
              <a:rPr lang="en-US" sz="2800" dirty="0">
                <a:latin typeface="PT Sans"/>
              </a:rPr>
              <a:t> o </a:t>
            </a:r>
            <a:r>
              <a:rPr lang="en-US" sz="2800" dirty="0" err="1">
                <a:latin typeface="PT Sans"/>
              </a:rPr>
              <a:t>expresie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este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corectă</a:t>
            </a:r>
            <a:r>
              <a:rPr lang="en-US" sz="2800" dirty="0">
                <a:latin typeface="PT Sans"/>
              </a:rPr>
              <a:t> din </a:t>
            </a:r>
            <a:r>
              <a:rPr lang="en-US" sz="2800" dirty="0" err="1">
                <a:latin typeface="PT Sans"/>
              </a:rPr>
              <a:t>punct</a:t>
            </a:r>
            <a:r>
              <a:rPr lang="en-US" sz="2800" dirty="0">
                <a:latin typeface="PT Sans"/>
              </a:rPr>
              <a:t> de </a:t>
            </a:r>
            <a:r>
              <a:rPr lang="en-US" sz="2800" dirty="0" err="1">
                <a:latin typeface="PT Sans"/>
              </a:rPr>
              <a:t>vedere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sintactic</a:t>
            </a:r>
            <a:r>
              <a:rPr lang="en-US" sz="2800" dirty="0">
                <a:latin typeface="PT Sans"/>
              </a:rPr>
              <a:t>, </a:t>
            </a:r>
            <a:r>
              <a:rPr lang="en-US" sz="2800" dirty="0" err="1">
                <a:latin typeface="PT Sans"/>
              </a:rPr>
              <a:t>poate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provoca</a:t>
            </a:r>
            <a:r>
              <a:rPr lang="en-US" sz="2800" dirty="0">
                <a:latin typeface="PT Sans"/>
              </a:rPr>
              <a:t> o </a:t>
            </a:r>
            <a:r>
              <a:rPr lang="en-US" sz="2800" dirty="0" err="1">
                <a:latin typeface="PT Sans"/>
              </a:rPr>
              <a:t>eroare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atunci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când</a:t>
            </a:r>
            <a:r>
              <a:rPr lang="en-US" sz="2800" dirty="0">
                <a:latin typeface="PT Sans"/>
              </a:rPr>
              <a:t> se </a:t>
            </a:r>
            <a:r>
              <a:rPr lang="en-US" sz="2800" dirty="0" err="1">
                <a:latin typeface="PT Sans"/>
              </a:rPr>
              <a:t>încearcă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executarea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acesteia</a:t>
            </a:r>
            <a:r>
              <a:rPr lang="en-US" sz="2800" dirty="0">
                <a:latin typeface="PT Sans"/>
              </a:rPr>
              <a:t>.</a:t>
            </a:r>
          </a:p>
          <a:p>
            <a:pPr lvl="0"/>
            <a:r>
              <a:rPr lang="en-US" sz="2800" dirty="0" err="1">
                <a:latin typeface="PT Sans"/>
              </a:rPr>
              <a:t>Erorile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detectate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în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timpul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execuției</a:t>
            </a:r>
            <a:r>
              <a:rPr lang="en-US" sz="2800" dirty="0">
                <a:latin typeface="PT Sans"/>
              </a:rPr>
              <a:t> se </a:t>
            </a:r>
            <a:r>
              <a:rPr lang="en-US" sz="2800" dirty="0" err="1">
                <a:latin typeface="PT Sans"/>
              </a:rPr>
              <a:t>numesc</a:t>
            </a:r>
            <a:r>
              <a:rPr lang="en-US" sz="2800" dirty="0">
                <a:latin typeface="PT Sans"/>
              </a:rPr>
              <a:t> </a:t>
            </a:r>
            <a:r>
              <a:rPr lang="en-US" sz="2800" dirty="0" err="1">
                <a:latin typeface="PT Sans"/>
              </a:rPr>
              <a:t>excepții</a:t>
            </a:r>
            <a:r>
              <a:rPr lang="en-US" sz="2800" dirty="0">
                <a:latin typeface="PT Sans"/>
              </a:rPr>
              <a:t>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91DE79BE-553F-4715-813C-77840EC55DA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251269" y="2069468"/>
            <a:ext cx="6821983" cy="42921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46687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012EC16B-1EDF-4A25-80F8-F9A70599FD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430470"/>
            <a:ext cx="10515600" cy="905377"/>
          </a:xfrm>
        </p:spPr>
        <p:txBody>
          <a:bodyPr/>
          <a:lstStyle/>
          <a:p>
            <a:r>
              <a:rPr lang="en-US" dirty="0" err="1"/>
              <a:t>Excepții</a:t>
            </a:r>
            <a:endParaRPr lang="fr-BE" dirty="0"/>
          </a:p>
        </p:txBody>
      </p:sp>
      <p:sp>
        <p:nvSpPr>
          <p:cNvPr id="12" name="Text Placeholder 1">
            <a:extLst>
              <a:ext uri="{FF2B5EF4-FFF2-40B4-BE49-F238E27FC236}">
                <a16:creationId xmlns="" xmlns:a16="http://schemas.microsoft.com/office/drawing/2014/main" id="{16C9B3E0-D888-4F7D-84BB-951A9BF0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317662"/>
            <a:ext cx="11094720" cy="4148452"/>
          </a:xfrm>
        </p:spPr>
        <p:txBody>
          <a:bodyPr>
            <a:noAutofit/>
          </a:bodyPr>
          <a:lstStyle/>
          <a:p>
            <a:pPr algn="l"/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Când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apare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eroare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sau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o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excepție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așa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cum o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numim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Python se va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opri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în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mod normal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și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va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genera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un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mesaj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eroare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 algn="l"/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Aceste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excepții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pot fi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gestionate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folosind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instrucțiunea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try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</a:t>
            </a:r>
          </a:p>
          <a:p>
            <a:pPr algn="l"/>
            <a:endParaRPr lang="fr-BE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endParaRPr lang="fr-BE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endParaRPr lang="fr-BE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="" xmlns:a16="http://schemas.microsoft.com/office/drawing/2014/main" id="{5CC7B681-7632-449D-B952-8343505F6BA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09599" y="3428999"/>
            <a:ext cx="4772297" cy="3382427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="" xmlns:a16="http://schemas.microsoft.com/office/drawing/2014/main" id="{15FF2E2C-C9D5-431A-802E-3FC53BA1F31B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679474" y="3554579"/>
            <a:ext cx="4445726" cy="33034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9146890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Placeholder 1">
            <a:extLst>
              <a:ext uri="{FF2B5EF4-FFF2-40B4-BE49-F238E27FC236}">
                <a16:creationId xmlns="" xmlns:a16="http://schemas.microsoft.com/office/drawing/2014/main" id="{16C9B3E0-D888-4F7D-84BB-951A9BF05FC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2401891"/>
            <a:ext cx="11094720" cy="3946657"/>
          </a:xfrm>
        </p:spPr>
        <p:txBody>
          <a:bodyPr>
            <a:noAutofit/>
          </a:bodyPr>
          <a:lstStyle/>
          <a:p>
            <a:pPr algn="l">
              <a:lnSpc>
                <a:spcPct val="100000"/>
              </a:lnSpc>
            </a:pP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Exceptiile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reprezinta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situatii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apar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in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timpul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rularii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unui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program si care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determina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oprirea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acestuia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.</a:t>
            </a:r>
          </a:p>
          <a:p>
            <a:pPr algn="l">
              <a:lnSpc>
                <a:spcPct val="100000"/>
              </a:lnSpc>
            </a:pP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exemplu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, pot fi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generate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exceptii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in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urmatoarele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cazuri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:</a:t>
            </a:r>
          </a:p>
          <a:p>
            <a:pPr algn="l">
              <a:lnSpc>
                <a:spcPct val="100000"/>
              </a:lnSpc>
            </a:pP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impartirea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unui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numar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la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zero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ZeroDivisionError</a:t>
            </a:r>
            <a:endParaRPr lang="fr-BE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deschiderea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unui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fisier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nu exista </a:t>
            </a:r>
            <a:r>
              <a:rPr lang="fr-BE" sz="2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FileNotFoundError</a:t>
            </a:r>
            <a:endParaRPr lang="fr-BE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accesarea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unei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variabile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nu a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fost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definita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NameError</a:t>
            </a:r>
            <a:endParaRPr lang="fr-BE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includerea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unui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modul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care nu exista </a:t>
            </a:r>
            <a:r>
              <a:rPr lang="fr-BE" sz="2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ModuleNotFoundError</a:t>
            </a:r>
            <a:endParaRPr lang="fr-BE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lnSpc>
                <a:spcPct val="100000"/>
              </a:lnSpc>
            </a:pP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•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realizarea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operatii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cu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valori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de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tipuri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0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diferite</a:t>
            </a:r>
            <a:r>
              <a:rPr lang="fr-BE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 </a:t>
            </a:r>
            <a:r>
              <a:rPr lang="fr-BE" sz="2400" b="1" i="0" dirty="0" err="1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TypeError</a:t>
            </a:r>
            <a:endParaRPr lang="fr-BE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>
              <a:lnSpc>
                <a:spcPct val="100000"/>
              </a:lnSpc>
            </a:pPr>
            <a:endParaRPr lang="fr-BE" sz="24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3ACA8195-423A-44AD-9461-6DCC6828BDCA}"/>
              </a:ext>
            </a:extLst>
          </p:cNvPr>
          <p:cNvSpPr txBox="1"/>
          <p:nvPr/>
        </p:nvSpPr>
        <p:spPr>
          <a:xfrm>
            <a:off x="770021" y="1665288"/>
            <a:ext cx="6093822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3000" b="1" dirty="0" err="1">
                <a:latin typeface="PT Sans" charset="-52"/>
                <a:ea typeface="PT Sans" charset="-52"/>
                <a:cs typeface="PT Sans" charset="-52"/>
              </a:rPr>
              <a:t>Excepții</a:t>
            </a:r>
            <a:endParaRPr lang="fr-BE" sz="3000" b="1" dirty="0">
              <a:latin typeface="PT Sans" charset="-52"/>
              <a:ea typeface="PT Sans" charset="-52"/>
              <a:cs typeface="PT Sans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val="46944886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5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Office Them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47057</TotalTime>
  <Words>509</Words>
  <Application>Microsoft Office PowerPoint</Application>
  <PresentationFormat>Widescreen</PresentationFormat>
  <Paragraphs>77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2" baseType="lpstr">
      <vt:lpstr>Arial</vt:lpstr>
      <vt:lpstr>Calibri</vt:lpstr>
      <vt:lpstr>Calibri Light</vt:lpstr>
      <vt:lpstr>PT Sans</vt:lpstr>
      <vt:lpstr>Verdana</vt:lpstr>
      <vt:lpstr>Office Theme</vt:lpstr>
      <vt:lpstr>PowerPoint Presentation</vt:lpstr>
      <vt:lpstr>Conținutul prelegerii</vt:lpstr>
      <vt:lpstr>Erori și excepții</vt:lpstr>
      <vt:lpstr>Erori de sintaxa</vt:lpstr>
      <vt:lpstr>Erori de sintaxa</vt:lpstr>
      <vt:lpstr>Erori de sintaxa</vt:lpstr>
      <vt:lpstr>Excepții</vt:lpstr>
      <vt:lpstr>Excepții</vt:lpstr>
      <vt:lpstr>PowerPoint Presentation</vt:lpstr>
      <vt:lpstr>Excepții</vt:lpstr>
      <vt:lpstr>PowerPoint Presentation</vt:lpstr>
      <vt:lpstr>Declarația try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serghei.aladin@gmail.com</dc:creator>
  <cp:lastModifiedBy>Ollessea</cp:lastModifiedBy>
  <cp:revision>2584</cp:revision>
  <cp:lastPrinted>2022-05-09T14:20:14Z</cp:lastPrinted>
  <dcterms:created xsi:type="dcterms:W3CDTF">2016-11-09T12:50:21Z</dcterms:created>
  <dcterms:modified xsi:type="dcterms:W3CDTF">2023-12-06T16:29:50Z</dcterms:modified>
</cp:coreProperties>
</file>