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5"/>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4" r:id="rId26"/>
    <p:sldId id="286" r:id="rId27"/>
    <p:sldId id="287" r:id="rId28"/>
    <p:sldId id="288" r:id="rId29"/>
    <p:sldId id="293" r:id="rId30"/>
    <p:sldId id="294" r:id="rId31"/>
    <p:sldId id="296" r:id="rId32"/>
    <p:sldId id="297" r:id="rId33"/>
    <p:sldId id="298" r:id="rId34"/>
    <p:sldId id="299" r:id="rId35"/>
    <p:sldId id="300" r:id="rId36"/>
    <p:sldId id="301" r:id="rId37"/>
    <p:sldId id="302" r:id="rId38"/>
    <p:sldId id="304" r:id="rId39"/>
    <p:sldId id="306" r:id="rId40"/>
    <p:sldId id="309" r:id="rId41"/>
    <p:sldId id="310" r:id="rId42"/>
    <p:sldId id="311" r:id="rId43"/>
    <p:sldId id="312" r:id="rId44"/>
    <p:sldId id="314" r:id="rId45"/>
    <p:sldId id="321" r:id="rId46"/>
    <p:sldId id="316" r:id="rId47"/>
    <p:sldId id="319" r:id="rId48"/>
    <p:sldId id="324" r:id="rId49"/>
    <p:sldId id="325" r:id="rId50"/>
    <p:sldId id="327" r:id="rId51"/>
    <p:sldId id="328" r:id="rId52"/>
    <p:sldId id="329" r:id="rId53"/>
    <p:sldId id="330" r:id="rId54"/>
    <p:sldId id="331" r:id="rId55"/>
    <p:sldId id="332" r:id="rId56"/>
    <p:sldId id="333" r:id="rId57"/>
    <p:sldId id="334" r:id="rId58"/>
    <p:sldId id="335" r:id="rId59"/>
    <p:sldId id="336" r:id="rId60"/>
    <p:sldId id="337" r:id="rId61"/>
    <p:sldId id="339" r:id="rId62"/>
    <p:sldId id="340" r:id="rId63"/>
    <p:sldId id="341" r:id="rId64"/>
    <p:sldId id="342" r:id="rId65"/>
    <p:sldId id="343" r:id="rId66"/>
    <p:sldId id="344" r:id="rId67"/>
    <p:sldId id="345" r:id="rId68"/>
    <p:sldId id="347" r:id="rId69"/>
    <p:sldId id="349" r:id="rId70"/>
    <p:sldId id="538" r:id="rId71"/>
    <p:sldId id="535" r:id="rId72"/>
    <p:sldId id="352" r:id="rId73"/>
    <p:sldId id="353"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FF2DF15-05DA-40E8-ADE3-C584E6036A50}"/>
    <pc:docChg chg="undo custSel addSld delSld modSld">
      <pc:chgData name="buzdugan artur" userId="1770a38c255ab84c" providerId="LiveId" clId="{1FF2DF15-05DA-40E8-ADE3-C584E6036A50}" dt="2023-10-26T16:59:27.907" v="437" actId="1076"/>
      <pc:docMkLst>
        <pc:docMk/>
      </pc:docMkLst>
      <pc:sldChg chg="addSp delSp modSp mod">
        <pc:chgData name="buzdugan artur" userId="1770a38c255ab84c" providerId="LiveId" clId="{1FF2DF15-05DA-40E8-ADE3-C584E6036A50}" dt="2023-10-26T16:49:44.612" v="332" actId="113"/>
        <pc:sldMkLst>
          <pc:docMk/>
          <pc:sldMk cId="3653238541" sldId="258"/>
        </pc:sldMkLst>
        <pc:spChg chg="add mod">
          <ac:chgData name="buzdugan artur" userId="1770a38c255ab84c" providerId="LiveId" clId="{1FF2DF15-05DA-40E8-ADE3-C584E6036A50}" dt="2023-10-26T16:49:40.111" v="331" actId="1076"/>
          <ac:spMkLst>
            <pc:docMk/>
            <pc:sldMk cId="3653238541" sldId="258"/>
            <ac:spMk id="3" creationId="{11451E44-BB9B-D2DB-B3EE-E248C7D1CF81}"/>
          </ac:spMkLst>
        </pc:spChg>
        <pc:spChg chg="add mod">
          <ac:chgData name="buzdugan artur" userId="1770a38c255ab84c" providerId="LiveId" clId="{1FF2DF15-05DA-40E8-ADE3-C584E6036A50}" dt="2023-10-26T16:49:44.612" v="332" actId="113"/>
          <ac:spMkLst>
            <pc:docMk/>
            <pc:sldMk cId="3653238541" sldId="258"/>
            <ac:spMk id="4" creationId="{3B4F2003-D39D-1566-B0C6-307B59825B62}"/>
          </ac:spMkLst>
        </pc:spChg>
        <pc:spChg chg="mod">
          <ac:chgData name="buzdugan artur" userId="1770a38c255ab84c" providerId="LiveId" clId="{1FF2DF15-05DA-40E8-ADE3-C584E6036A50}" dt="2023-10-26T16:49:08.536" v="322" actId="1076"/>
          <ac:spMkLst>
            <pc:docMk/>
            <pc:sldMk cId="3653238541" sldId="258"/>
            <ac:spMk id="9" creationId="{00000000-0000-0000-0000-000000000000}"/>
          </ac:spMkLst>
        </pc:spChg>
        <pc:picChg chg="mod">
          <ac:chgData name="buzdugan artur" userId="1770a38c255ab84c" providerId="LiveId" clId="{1FF2DF15-05DA-40E8-ADE3-C584E6036A50}" dt="2023-10-26T16:49:04.004" v="320" actId="1076"/>
          <ac:picMkLst>
            <pc:docMk/>
            <pc:sldMk cId="3653238541" sldId="258"/>
            <ac:picMk id="5" creationId="{00000000-0000-0000-0000-000000000000}"/>
          </ac:picMkLst>
        </pc:picChg>
        <pc:picChg chg="del">
          <ac:chgData name="buzdugan artur" userId="1770a38c255ab84c" providerId="LiveId" clId="{1FF2DF15-05DA-40E8-ADE3-C584E6036A50}" dt="2023-10-26T16:48:42.274" v="316" actId="478"/>
          <ac:picMkLst>
            <pc:docMk/>
            <pc:sldMk cId="3653238541" sldId="258"/>
            <ac:picMk id="6" creationId="{00000000-0000-0000-0000-000000000000}"/>
          </ac:picMkLst>
        </pc:picChg>
        <pc:picChg chg="mod">
          <ac:chgData name="buzdugan artur" userId="1770a38c255ab84c" providerId="LiveId" clId="{1FF2DF15-05DA-40E8-ADE3-C584E6036A50}" dt="2023-10-26T16:49:12.748" v="324" actId="1076"/>
          <ac:picMkLst>
            <pc:docMk/>
            <pc:sldMk cId="3653238541" sldId="258"/>
            <ac:picMk id="7" creationId="{00000000-0000-0000-0000-000000000000}"/>
          </ac:picMkLst>
        </pc:picChg>
        <pc:picChg chg="del">
          <ac:chgData name="buzdugan artur" userId="1770a38c255ab84c" providerId="LiveId" clId="{1FF2DF15-05DA-40E8-ADE3-C584E6036A50}" dt="2023-10-26T16:48:40.632" v="315" actId="478"/>
          <ac:picMkLst>
            <pc:docMk/>
            <pc:sldMk cId="3653238541" sldId="258"/>
            <ac:picMk id="8" creationId="{00000000-0000-0000-0000-000000000000}"/>
          </ac:picMkLst>
        </pc:picChg>
      </pc:sldChg>
      <pc:sldChg chg="modSp del mod">
        <pc:chgData name="buzdugan artur" userId="1770a38c255ab84c" providerId="LiveId" clId="{1FF2DF15-05DA-40E8-ADE3-C584E6036A50}" dt="2023-10-26T16:49:47.489" v="333" actId="47"/>
        <pc:sldMkLst>
          <pc:docMk/>
          <pc:sldMk cId="57349039" sldId="259"/>
        </pc:sldMkLst>
        <pc:spChg chg="mod">
          <ac:chgData name="buzdugan artur" userId="1770a38c255ab84c" providerId="LiveId" clId="{1FF2DF15-05DA-40E8-ADE3-C584E6036A50}" dt="2023-10-26T16:49:21.763" v="327" actId="14100"/>
          <ac:spMkLst>
            <pc:docMk/>
            <pc:sldMk cId="57349039" sldId="259"/>
            <ac:spMk id="2" creationId="{00000000-0000-0000-0000-000000000000}"/>
          </ac:spMkLst>
        </pc:spChg>
      </pc:sldChg>
      <pc:sldChg chg="addSp delSp modSp mod">
        <pc:chgData name="buzdugan artur" userId="1770a38c255ab84c" providerId="LiveId" clId="{1FF2DF15-05DA-40E8-ADE3-C584E6036A50}" dt="2023-10-26T16:51:25.367" v="341" actId="1076"/>
        <pc:sldMkLst>
          <pc:docMk/>
          <pc:sldMk cId="781626000" sldId="274"/>
        </pc:sldMkLst>
        <pc:spChg chg="mod">
          <ac:chgData name="buzdugan artur" userId="1770a38c255ab84c" providerId="LiveId" clId="{1FF2DF15-05DA-40E8-ADE3-C584E6036A50}" dt="2023-10-26T16:50:36.691" v="335" actId="1076"/>
          <ac:spMkLst>
            <pc:docMk/>
            <pc:sldMk cId="781626000" sldId="274"/>
            <ac:spMk id="2" creationId="{00000000-0000-0000-0000-000000000000}"/>
          </ac:spMkLst>
        </pc:spChg>
        <pc:spChg chg="mod">
          <ac:chgData name="buzdugan artur" userId="1770a38c255ab84c" providerId="LiveId" clId="{1FF2DF15-05DA-40E8-ADE3-C584E6036A50}" dt="2023-10-26T16:51:16.582" v="339" actId="1076"/>
          <ac:spMkLst>
            <pc:docMk/>
            <pc:sldMk cId="781626000" sldId="274"/>
            <ac:spMk id="3" creationId="{00000000-0000-0000-0000-000000000000}"/>
          </ac:spMkLst>
        </pc:spChg>
        <pc:spChg chg="mod">
          <ac:chgData name="buzdugan artur" userId="1770a38c255ab84c" providerId="LiveId" clId="{1FF2DF15-05DA-40E8-ADE3-C584E6036A50}" dt="2023-10-26T16:51:25.367" v="341" actId="1076"/>
          <ac:spMkLst>
            <pc:docMk/>
            <pc:sldMk cId="781626000" sldId="274"/>
            <ac:spMk id="4" creationId="{00000000-0000-0000-0000-000000000000}"/>
          </ac:spMkLst>
        </pc:spChg>
        <pc:spChg chg="del">
          <ac:chgData name="buzdugan artur" userId="1770a38c255ab84c" providerId="LiveId" clId="{1FF2DF15-05DA-40E8-ADE3-C584E6036A50}" dt="2023-10-26T16:51:06.587" v="338" actId="478"/>
          <ac:spMkLst>
            <pc:docMk/>
            <pc:sldMk cId="781626000" sldId="274"/>
            <ac:spMk id="6" creationId="{00000000-0000-0000-0000-000000000000}"/>
          </ac:spMkLst>
        </pc:spChg>
        <pc:spChg chg="del">
          <ac:chgData name="buzdugan artur" userId="1770a38c255ab84c" providerId="LiveId" clId="{1FF2DF15-05DA-40E8-ADE3-C584E6036A50}" dt="2023-10-26T16:51:06.587" v="338" actId="478"/>
          <ac:spMkLst>
            <pc:docMk/>
            <pc:sldMk cId="781626000" sldId="274"/>
            <ac:spMk id="7" creationId="{00000000-0000-0000-0000-000000000000}"/>
          </ac:spMkLst>
        </pc:spChg>
        <pc:spChg chg="del">
          <ac:chgData name="buzdugan artur" userId="1770a38c255ab84c" providerId="LiveId" clId="{1FF2DF15-05DA-40E8-ADE3-C584E6036A50}" dt="2023-10-26T16:51:06.587" v="338" actId="478"/>
          <ac:spMkLst>
            <pc:docMk/>
            <pc:sldMk cId="781626000" sldId="274"/>
            <ac:spMk id="8" creationId="{00000000-0000-0000-0000-000000000000}"/>
          </ac:spMkLst>
        </pc:spChg>
        <pc:spChg chg="del">
          <ac:chgData name="buzdugan artur" userId="1770a38c255ab84c" providerId="LiveId" clId="{1FF2DF15-05DA-40E8-ADE3-C584E6036A50}" dt="2023-10-26T16:51:06.587" v="338" actId="478"/>
          <ac:spMkLst>
            <pc:docMk/>
            <pc:sldMk cId="781626000" sldId="274"/>
            <ac:spMk id="9" creationId="{00000000-0000-0000-0000-000000000000}"/>
          </ac:spMkLst>
        </pc:spChg>
        <pc:spChg chg="mod">
          <ac:chgData name="buzdugan artur" userId="1770a38c255ab84c" providerId="LiveId" clId="{1FF2DF15-05DA-40E8-ADE3-C584E6036A50}" dt="2023-10-26T16:51:20.963" v="340" actId="1076"/>
          <ac:spMkLst>
            <pc:docMk/>
            <pc:sldMk cId="781626000" sldId="274"/>
            <ac:spMk id="10" creationId="{00000000-0000-0000-0000-000000000000}"/>
          </ac:spMkLst>
        </pc:spChg>
        <pc:picChg chg="add mod">
          <ac:chgData name="buzdugan artur" userId="1770a38c255ab84c" providerId="LiveId" clId="{1FF2DF15-05DA-40E8-ADE3-C584E6036A50}" dt="2023-10-26T16:51:02.309" v="337" actId="1076"/>
          <ac:picMkLst>
            <pc:docMk/>
            <pc:sldMk cId="781626000" sldId="274"/>
            <ac:picMk id="12" creationId="{6B963B05-0877-B25A-DE85-31DC6C75276C}"/>
          </ac:picMkLst>
        </pc:picChg>
      </pc:sldChg>
      <pc:sldChg chg="modSp mod">
        <pc:chgData name="buzdugan artur" userId="1770a38c255ab84c" providerId="LiveId" clId="{1FF2DF15-05DA-40E8-ADE3-C584E6036A50}" dt="2023-10-26T16:53:03.547" v="354" actId="6549"/>
        <pc:sldMkLst>
          <pc:docMk/>
          <pc:sldMk cId="154033068" sldId="275"/>
        </pc:sldMkLst>
        <pc:spChg chg="mod">
          <ac:chgData name="buzdugan artur" userId="1770a38c255ab84c" providerId="LiveId" clId="{1FF2DF15-05DA-40E8-ADE3-C584E6036A50}" dt="2023-10-26T16:52:47.606" v="351" actId="6549"/>
          <ac:spMkLst>
            <pc:docMk/>
            <pc:sldMk cId="154033068" sldId="275"/>
            <ac:spMk id="3" creationId="{00000000-0000-0000-0000-000000000000}"/>
          </ac:spMkLst>
        </pc:spChg>
        <pc:spChg chg="mod">
          <ac:chgData name="buzdugan artur" userId="1770a38c255ab84c" providerId="LiveId" clId="{1FF2DF15-05DA-40E8-ADE3-C584E6036A50}" dt="2023-10-26T16:53:03.547" v="354" actId="6549"/>
          <ac:spMkLst>
            <pc:docMk/>
            <pc:sldMk cId="154033068" sldId="275"/>
            <ac:spMk id="7" creationId="{00000000-0000-0000-0000-000000000000}"/>
          </ac:spMkLst>
        </pc:spChg>
      </pc:sldChg>
      <pc:sldChg chg="modSp mod">
        <pc:chgData name="buzdugan artur" userId="1770a38c255ab84c" providerId="LiveId" clId="{1FF2DF15-05DA-40E8-ADE3-C584E6036A50}" dt="2023-10-26T16:53:46.879" v="361" actId="1076"/>
        <pc:sldMkLst>
          <pc:docMk/>
          <pc:sldMk cId="1772485048" sldId="280"/>
        </pc:sldMkLst>
        <pc:spChg chg="mod">
          <ac:chgData name="buzdugan artur" userId="1770a38c255ab84c" providerId="LiveId" clId="{1FF2DF15-05DA-40E8-ADE3-C584E6036A50}" dt="2023-10-26T16:53:41.265" v="360" actId="255"/>
          <ac:spMkLst>
            <pc:docMk/>
            <pc:sldMk cId="1772485048" sldId="280"/>
            <ac:spMk id="2" creationId="{00000000-0000-0000-0000-000000000000}"/>
          </ac:spMkLst>
        </pc:spChg>
        <pc:spChg chg="mod">
          <ac:chgData name="buzdugan artur" userId="1770a38c255ab84c" providerId="LiveId" clId="{1FF2DF15-05DA-40E8-ADE3-C584E6036A50}" dt="2023-10-26T16:53:27.170" v="357" actId="1076"/>
          <ac:spMkLst>
            <pc:docMk/>
            <pc:sldMk cId="1772485048" sldId="280"/>
            <ac:spMk id="4" creationId="{00000000-0000-0000-0000-000000000000}"/>
          </ac:spMkLst>
        </pc:spChg>
        <pc:spChg chg="mod">
          <ac:chgData name="buzdugan artur" userId="1770a38c255ab84c" providerId="LiveId" clId="{1FF2DF15-05DA-40E8-ADE3-C584E6036A50}" dt="2023-10-26T16:53:46.879" v="361" actId="1076"/>
          <ac:spMkLst>
            <pc:docMk/>
            <pc:sldMk cId="1772485048" sldId="280"/>
            <ac:spMk id="5" creationId="{00000000-0000-0000-0000-000000000000}"/>
          </ac:spMkLst>
        </pc:spChg>
      </pc:sldChg>
      <pc:sldChg chg="modSp mod">
        <pc:chgData name="buzdugan artur" userId="1770a38c255ab84c" providerId="LiveId" clId="{1FF2DF15-05DA-40E8-ADE3-C584E6036A50}" dt="2023-10-26T16:54:43.382" v="369" actId="1076"/>
        <pc:sldMkLst>
          <pc:docMk/>
          <pc:sldMk cId="3872505442" sldId="281"/>
        </pc:sldMkLst>
        <pc:spChg chg="mod">
          <ac:chgData name="buzdugan artur" userId="1770a38c255ab84c" providerId="LiveId" clId="{1FF2DF15-05DA-40E8-ADE3-C584E6036A50}" dt="2023-10-26T16:54:27.859" v="365" actId="1076"/>
          <ac:spMkLst>
            <pc:docMk/>
            <pc:sldMk cId="3872505442" sldId="281"/>
            <ac:spMk id="2" creationId="{00000000-0000-0000-0000-000000000000}"/>
          </ac:spMkLst>
        </pc:spChg>
        <pc:spChg chg="mod">
          <ac:chgData name="buzdugan artur" userId="1770a38c255ab84c" providerId="LiveId" clId="{1FF2DF15-05DA-40E8-ADE3-C584E6036A50}" dt="2023-10-26T16:54:35.007" v="366" actId="255"/>
          <ac:spMkLst>
            <pc:docMk/>
            <pc:sldMk cId="3872505442" sldId="281"/>
            <ac:spMk id="3" creationId="{00000000-0000-0000-0000-000000000000}"/>
          </ac:spMkLst>
        </pc:spChg>
        <pc:spChg chg="mod">
          <ac:chgData name="buzdugan artur" userId="1770a38c255ab84c" providerId="LiveId" clId="{1FF2DF15-05DA-40E8-ADE3-C584E6036A50}" dt="2023-10-26T16:54:43.382" v="369" actId="1076"/>
          <ac:spMkLst>
            <pc:docMk/>
            <pc:sldMk cId="3872505442" sldId="281"/>
            <ac:spMk id="5" creationId="{00000000-0000-0000-0000-000000000000}"/>
          </ac:spMkLst>
        </pc:spChg>
        <pc:picChg chg="mod">
          <ac:chgData name="buzdugan artur" userId="1770a38c255ab84c" providerId="LiveId" clId="{1FF2DF15-05DA-40E8-ADE3-C584E6036A50}" dt="2023-10-26T16:54:40.726" v="368" actId="14100"/>
          <ac:picMkLst>
            <pc:docMk/>
            <pc:sldMk cId="3872505442" sldId="281"/>
            <ac:picMk id="4" creationId="{00000000-0000-0000-0000-000000000000}"/>
          </ac:picMkLst>
        </pc:picChg>
      </pc:sldChg>
      <pc:sldChg chg="addSp modSp mod">
        <pc:chgData name="buzdugan artur" userId="1770a38c255ab84c" providerId="LiveId" clId="{1FF2DF15-05DA-40E8-ADE3-C584E6036A50}" dt="2023-10-26T16:55:56.840" v="384" actId="1076"/>
        <pc:sldMkLst>
          <pc:docMk/>
          <pc:sldMk cId="35557538" sldId="282"/>
        </pc:sldMkLst>
        <pc:spChg chg="mod">
          <ac:chgData name="buzdugan artur" userId="1770a38c255ab84c" providerId="LiveId" clId="{1FF2DF15-05DA-40E8-ADE3-C584E6036A50}" dt="2023-10-26T16:55:36.553" v="378" actId="255"/>
          <ac:spMkLst>
            <pc:docMk/>
            <pc:sldMk cId="35557538" sldId="282"/>
            <ac:spMk id="2" creationId="{00000000-0000-0000-0000-000000000000}"/>
          </ac:spMkLst>
        </pc:spChg>
        <pc:picChg chg="mod">
          <ac:chgData name="buzdugan artur" userId="1770a38c255ab84c" providerId="LiveId" clId="{1FF2DF15-05DA-40E8-ADE3-C584E6036A50}" dt="2023-10-26T16:55:54.991" v="383" actId="1076"/>
          <ac:picMkLst>
            <pc:docMk/>
            <pc:sldMk cId="35557538" sldId="282"/>
            <ac:picMk id="4" creationId="{00000000-0000-0000-0000-000000000000}"/>
          </ac:picMkLst>
        </pc:picChg>
        <pc:picChg chg="add mod">
          <ac:chgData name="buzdugan artur" userId="1770a38c255ab84c" providerId="LiveId" clId="{1FF2DF15-05DA-40E8-ADE3-C584E6036A50}" dt="2023-10-26T16:55:56.840" v="384" actId="1076"/>
          <ac:picMkLst>
            <pc:docMk/>
            <pc:sldMk cId="35557538" sldId="282"/>
            <ac:picMk id="5" creationId="{F7918B05-11F3-B7C5-39AB-60140B1C416D}"/>
          </ac:picMkLst>
        </pc:picChg>
      </pc:sldChg>
      <pc:sldChg chg="del">
        <pc:chgData name="buzdugan artur" userId="1770a38c255ab84c" providerId="LiveId" clId="{1FF2DF15-05DA-40E8-ADE3-C584E6036A50}" dt="2023-10-26T16:55:59.492" v="385" actId="47"/>
        <pc:sldMkLst>
          <pc:docMk/>
          <pc:sldMk cId="1806232753" sldId="283"/>
        </pc:sldMkLst>
      </pc:sldChg>
      <pc:sldChg chg="modSp mod">
        <pc:chgData name="buzdugan artur" userId="1770a38c255ab84c" providerId="LiveId" clId="{1FF2DF15-05DA-40E8-ADE3-C584E6036A50}" dt="2023-10-26T16:59:08.127" v="434" actId="1076"/>
        <pc:sldMkLst>
          <pc:docMk/>
          <pc:sldMk cId="2085153840" sldId="284"/>
        </pc:sldMkLst>
        <pc:spChg chg="mod">
          <ac:chgData name="buzdugan artur" userId="1770a38c255ab84c" providerId="LiveId" clId="{1FF2DF15-05DA-40E8-ADE3-C584E6036A50}" dt="2023-10-26T16:56:26.561" v="392" actId="14100"/>
          <ac:spMkLst>
            <pc:docMk/>
            <pc:sldMk cId="2085153840" sldId="284"/>
            <ac:spMk id="3" creationId="{00000000-0000-0000-0000-000000000000}"/>
          </ac:spMkLst>
        </pc:spChg>
        <pc:spChg chg="mod">
          <ac:chgData name="buzdugan artur" userId="1770a38c255ab84c" providerId="LiveId" clId="{1FF2DF15-05DA-40E8-ADE3-C584E6036A50}" dt="2023-10-26T16:56:30.593" v="393" actId="14100"/>
          <ac:spMkLst>
            <pc:docMk/>
            <pc:sldMk cId="2085153840" sldId="284"/>
            <ac:spMk id="4" creationId="{00000000-0000-0000-0000-000000000000}"/>
          </ac:spMkLst>
        </pc:spChg>
        <pc:spChg chg="mod">
          <ac:chgData name="buzdugan artur" userId="1770a38c255ab84c" providerId="LiveId" clId="{1FF2DF15-05DA-40E8-ADE3-C584E6036A50}" dt="2023-10-26T16:57:14.101" v="401" actId="14100"/>
          <ac:spMkLst>
            <pc:docMk/>
            <pc:sldMk cId="2085153840" sldId="284"/>
            <ac:spMk id="7" creationId="{00000000-0000-0000-0000-000000000000}"/>
          </ac:spMkLst>
        </pc:spChg>
        <pc:spChg chg="mod">
          <ac:chgData name="buzdugan artur" userId="1770a38c255ab84c" providerId="LiveId" clId="{1FF2DF15-05DA-40E8-ADE3-C584E6036A50}" dt="2023-10-26T16:57:23.088" v="406" actId="6549"/>
          <ac:spMkLst>
            <pc:docMk/>
            <pc:sldMk cId="2085153840" sldId="284"/>
            <ac:spMk id="8" creationId="{00000000-0000-0000-0000-000000000000}"/>
          </ac:spMkLst>
        </pc:spChg>
        <pc:spChg chg="mod">
          <ac:chgData name="buzdugan artur" userId="1770a38c255ab84c" providerId="LiveId" clId="{1FF2DF15-05DA-40E8-ADE3-C584E6036A50}" dt="2023-10-26T16:57:50.964" v="423" actId="14100"/>
          <ac:spMkLst>
            <pc:docMk/>
            <pc:sldMk cId="2085153840" sldId="284"/>
            <ac:spMk id="9" creationId="{00000000-0000-0000-0000-000000000000}"/>
          </ac:spMkLst>
        </pc:spChg>
        <pc:spChg chg="mod">
          <ac:chgData name="buzdugan artur" userId="1770a38c255ab84c" providerId="LiveId" clId="{1FF2DF15-05DA-40E8-ADE3-C584E6036A50}" dt="2023-10-26T16:58:11.615" v="428" actId="1076"/>
          <ac:spMkLst>
            <pc:docMk/>
            <pc:sldMk cId="2085153840" sldId="284"/>
            <ac:spMk id="12" creationId="{00000000-0000-0000-0000-000000000000}"/>
          </ac:spMkLst>
        </pc:spChg>
        <pc:spChg chg="mod">
          <ac:chgData name="buzdugan artur" userId="1770a38c255ab84c" providerId="LiveId" clId="{1FF2DF15-05DA-40E8-ADE3-C584E6036A50}" dt="2023-10-26T16:58:44.941" v="430" actId="255"/>
          <ac:spMkLst>
            <pc:docMk/>
            <pc:sldMk cId="2085153840" sldId="284"/>
            <ac:spMk id="16" creationId="{00000000-0000-0000-0000-000000000000}"/>
          </ac:spMkLst>
        </pc:spChg>
        <pc:spChg chg="mod">
          <ac:chgData name="buzdugan artur" userId="1770a38c255ab84c" providerId="LiveId" clId="{1FF2DF15-05DA-40E8-ADE3-C584E6036A50}" dt="2023-10-26T16:59:02.876" v="432" actId="1076"/>
          <ac:spMkLst>
            <pc:docMk/>
            <pc:sldMk cId="2085153840" sldId="284"/>
            <ac:spMk id="19" creationId="{00000000-0000-0000-0000-000000000000}"/>
          </ac:spMkLst>
        </pc:spChg>
        <pc:picChg chg="mod">
          <ac:chgData name="buzdugan artur" userId="1770a38c255ab84c" providerId="LiveId" clId="{1FF2DF15-05DA-40E8-ADE3-C584E6036A50}" dt="2023-10-26T16:59:08.127" v="434" actId="1076"/>
          <ac:picMkLst>
            <pc:docMk/>
            <pc:sldMk cId="2085153840" sldId="284"/>
            <ac:picMk id="17" creationId="{00000000-0000-0000-0000-000000000000}"/>
          </ac:picMkLst>
        </pc:picChg>
        <pc:picChg chg="mod">
          <ac:chgData name="buzdugan artur" userId="1770a38c255ab84c" providerId="LiveId" clId="{1FF2DF15-05DA-40E8-ADE3-C584E6036A50}" dt="2023-10-26T16:56:32.095" v="394" actId="1076"/>
          <ac:picMkLst>
            <pc:docMk/>
            <pc:sldMk cId="2085153840" sldId="284"/>
            <ac:picMk id="18" creationId="{00000000-0000-0000-0000-000000000000}"/>
          </ac:picMkLst>
        </pc:picChg>
      </pc:sldChg>
      <pc:sldChg chg="modSp mod">
        <pc:chgData name="buzdugan artur" userId="1770a38c255ab84c" providerId="LiveId" clId="{1FF2DF15-05DA-40E8-ADE3-C584E6036A50}" dt="2023-10-26T16:59:27.907" v="437" actId="1076"/>
        <pc:sldMkLst>
          <pc:docMk/>
          <pc:sldMk cId="1633489048" sldId="288"/>
        </pc:sldMkLst>
        <pc:picChg chg="mod">
          <ac:chgData name="buzdugan artur" userId="1770a38c255ab84c" providerId="LiveId" clId="{1FF2DF15-05DA-40E8-ADE3-C584E6036A50}" dt="2023-10-26T16:59:27.907" v="437" actId="1076"/>
          <ac:picMkLst>
            <pc:docMk/>
            <pc:sldMk cId="1633489048" sldId="288"/>
            <ac:picMk id="4" creationId="{00000000-0000-0000-0000-000000000000}"/>
          </ac:picMkLst>
        </pc:picChg>
      </pc:sldChg>
      <pc:sldChg chg="addSp delSp modSp new mod">
        <pc:chgData name="buzdugan artur" userId="1770a38c255ab84c" providerId="LiveId" clId="{1FF2DF15-05DA-40E8-ADE3-C584E6036A50}" dt="2023-10-26T16:16:48.001" v="149" actId="1076"/>
        <pc:sldMkLst>
          <pc:docMk/>
          <pc:sldMk cId="1764167568" sldId="352"/>
        </pc:sldMkLst>
        <pc:spChg chg="add mod">
          <ac:chgData name="buzdugan artur" userId="1770a38c255ab84c" providerId="LiveId" clId="{1FF2DF15-05DA-40E8-ADE3-C584E6036A50}" dt="2023-10-26T16:16:35.999" v="145" actId="1076"/>
          <ac:spMkLst>
            <pc:docMk/>
            <pc:sldMk cId="1764167568" sldId="352"/>
            <ac:spMk id="2" creationId="{18BC86AD-423E-BFC5-8580-FFA24320D236}"/>
          </ac:spMkLst>
        </pc:spChg>
        <pc:graphicFrameChg chg="add del mod modGraphic">
          <ac:chgData name="buzdugan artur" userId="1770a38c255ab84c" providerId="LiveId" clId="{1FF2DF15-05DA-40E8-ADE3-C584E6036A50}" dt="2023-10-26T16:15:06.127" v="129" actId="478"/>
          <ac:graphicFrameMkLst>
            <pc:docMk/>
            <pc:sldMk cId="1764167568" sldId="352"/>
            <ac:graphicFrameMk id="3" creationId="{409429F0-CE3E-F16A-92D5-437BA113F064}"/>
          </ac:graphicFrameMkLst>
        </pc:graphicFrameChg>
        <pc:graphicFrameChg chg="add del mod">
          <ac:chgData name="buzdugan artur" userId="1770a38c255ab84c" providerId="LiveId" clId="{1FF2DF15-05DA-40E8-ADE3-C584E6036A50}" dt="2023-10-26T16:15:10.290" v="131"/>
          <ac:graphicFrameMkLst>
            <pc:docMk/>
            <pc:sldMk cId="1764167568" sldId="352"/>
            <ac:graphicFrameMk id="4" creationId="{36D8708A-6F5F-1947-15DA-3137B21F5BA3}"/>
          </ac:graphicFrameMkLst>
        </pc:graphicFrameChg>
        <pc:graphicFrameChg chg="add mod modGraphic">
          <ac:chgData name="buzdugan artur" userId="1770a38c255ab84c" providerId="LiveId" clId="{1FF2DF15-05DA-40E8-ADE3-C584E6036A50}" dt="2023-10-26T16:16:48.001" v="149" actId="1076"/>
          <ac:graphicFrameMkLst>
            <pc:docMk/>
            <pc:sldMk cId="1764167568" sldId="352"/>
            <ac:graphicFrameMk id="5" creationId="{7F5CA868-4E24-6F75-BCB3-00227649D8D6}"/>
          </ac:graphicFrameMkLst>
        </pc:graphicFrameChg>
      </pc:sldChg>
      <pc:sldChg chg="addSp modSp new mod">
        <pc:chgData name="buzdugan artur" userId="1770a38c255ab84c" providerId="LiveId" clId="{1FF2DF15-05DA-40E8-ADE3-C584E6036A50}" dt="2023-10-26T16:21:49.416" v="314" actId="14100"/>
        <pc:sldMkLst>
          <pc:docMk/>
          <pc:sldMk cId="1227869566" sldId="353"/>
        </pc:sldMkLst>
        <pc:spChg chg="add mod">
          <ac:chgData name="buzdugan artur" userId="1770a38c255ab84c" providerId="LiveId" clId="{1FF2DF15-05DA-40E8-ADE3-C584E6036A50}" dt="2023-10-26T16:21:44.447" v="312" actId="14100"/>
          <ac:spMkLst>
            <pc:docMk/>
            <pc:sldMk cId="1227869566" sldId="353"/>
            <ac:spMk id="3" creationId="{DD4579E2-E4DE-AF80-4C5B-8B4684D08082}"/>
          </ac:spMkLst>
        </pc:spChg>
        <pc:spChg chg="add mod">
          <ac:chgData name="buzdugan artur" userId="1770a38c255ab84c" providerId="LiveId" clId="{1FF2DF15-05DA-40E8-ADE3-C584E6036A50}" dt="2023-10-26T16:18:11.108" v="155" actId="113"/>
          <ac:spMkLst>
            <pc:docMk/>
            <pc:sldMk cId="1227869566" sldId="353"/>
            <ac:spMk id="5" creationId="{F280044E-52C6-51BB-56D1-1DFE92A4D40D}"/>
          </ac:spMkLst>
        </pc:spChg>
        <pc:spChg chg="add mod">
          <ac:chgData name="buzdugan artur" userId="1770a38c255ab84c" providerId="LiveId" clId="{1FF2DF15-05DA-40E8-ADE3-C584E6036A50}" dt="2023-10-26T16:21:49.416" v="314" actId="14100"/>
          <ac:spMkLst>
            <pc:docMk/>
            <pc:sldMk cId="1227869566" sldId="353"/>
            <ac:spMk id="7" creationId="{CC3CB584-9FEA-CE6D-63C8-F4A7E3F922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DABF6-9A62-4F20-9EC6-F8E3DD1E2E93}" type="datetimeFigureOut">
              <a:rPr lang="en-GB" smtClean="0"/>
              <a:t>22/03/2024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6AC8C-1D30-4FD7-85BB-70408703FBA2}" type="slidenum">
              <a:rPr lang="en-GB" smtClean="0"/>
              <a:t>‹#›</a:t>
            </a:fld>
            <a:endParaRPr lang="en-GB"/>
          </a:p>
        </p:txBody>
      </p:sp>
    </p:spTree>
    <p:extLst>
      <p:ext uri="{BB962C8B-B14F-4D97-AF65-F5344CB8AC3E}">
        <p14:creationId xmlns:p14="http://schemas.microsoft.com/office/powerpoint/2010/main" val="359903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22</a:t>
            </a:fld>
            <a:endParaRPr lang="en-US"/>
          </a:p>
        </p:txBody>
      </p:sp>
    </p:spTree>
    <p:extLst>
      <p:ext uri="{BB962C8B-B14F-4D97-AF65-F5344CB8AC3E}">
        <p14:creationId xmlns:p14="http://schemas.microsoft.com/office/powerpoint/2010/main" val="3703841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634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4CD603-701B-4277-8B72-A6BD3AE3F0AB}"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B11EE-022E-45AE-8A58-76FC1E10091F}" type="slidenum">
              <a:rPr lang="en-GB" smtClean="0"/>
              <a:t>‹#›</a:t>
            </a:fld>
            <a:endParaRPr lang="en-GB"/>
          </a:p>
        </p:txBody>
      </p:sp>
    </p:spTree>
    <p:extLst>
      <p:ext uri="{BB962C8B-B14F-4D97-AF65-F5344CB8AC3E}">
        <p14:creationId xmlns:p14="http://schemas.microsoft.com/office/powerpoint/2010/main" val="60419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3/22/2024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zkurs.org/tem--adnotai-desenul-ciclul-cardiac-sau-revoluia-cardiac.html" TargetMode="External"/><Relationship Id="rId2" Type="http://schemas.openxmlformats.org/officeDocument/2006/relationships/hyperlink" Target="http://www.azkurs.org/lesiones-de-la-piel-quemaduras-scq-primeros-auxilios-qu-son-la.htm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Tema</a:t>
            </a:r>
            <a:r>
              <a:rPr lang="en-US" dirty="0"/>
              <a:t> FOTODIODA</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160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279"/>
          </a:xfrm>
        </p:spPr>
        <p:txBody>
          <a:bodyPr>
            <a:normAutofit fontScale="90000"/>
          </a:bodyPr>
          <a:lstStyle/>
          <a:p>
            <a:r>
              <a:rPr lang="ro-RO" dirty="0"/>
              <a:t>Diagrama benzilor. </a:t>
            </a:r>
            <a:br>
              <a:rPr lang="ro-RO" dirty="0"/>
            </a:br>
            <a:r>
              <a:rPr lang="ro-RO" dirty="0"/>
              <a:t>Mod fotoconductiv la polarizare inversă</a:t>
            </a:r>
            <a:endParaRPr lang="en-GB" dirty="0"/>
          </a:p>
        </p:txBody>
      </p:sp>
      <p:pic>
        <p:nvPicPr>
          <p:cNvPr id="4" name="Content Placeholder 3"/>
          <p:cNvPicPr>
            <a:picLocks noGrp="1" noChangeAspect="1"/>
          </p:cNvPicPr>
          <p:nvPr>
            <p:ph idx="4294967295"/>
          </p:nvPr>
        </p:nvPicPr>
        <p:blipFill>
          <a:blip r:embed="rId2"/>
          <a:stretch>
            <a:fillRect/>
          </a:stretch>
        </p:blipFill>
        <p:spPr>
          <a:xfrm>
            <a:off x="170672" y="1144173"/>
            <a:ext cx="5448733" cy="3474554"/>
          </a:xfrm>
          <a:prstGeom prst="rect">
            <a:avLst/>
          </a:prstGeom>
        </p:spPr>
      </p:pic>
      <p:pic>
        <p:nvPicPr>
          <p:cNvPr id="7" name="Picture 6"/>
          <p:cNvPicPr>
            <a:picLocks noChangeAspect="1"/>
          </p:cNvPicPr>
          <p:nvPr/>
        </p:nvPicPr>
        <p:blipFill>
          <a:blip r:embed="rId3"/>
          <a:stretch>
            <a:fillRect/>
          </a:stretch>
        </p:blipFill>
        <p:spPr>
          <a:xfrm>
            <a:off x="6533803" y="1390405"/>
            <a:ext cx="5293389" cy="2614613"/>
          </a:xfrm>
          <a:prstGeom prst="rect">
            <a:avLst/>
          </a:prstGeom>
        </p:spPr>
      </p:pic>
      <p:sp>
        <p:nvSpPr>
          <p:cNvPr id="8" name="Rectangle 7"/>
          <p:cNvSpPr/>
          <p:nvPr/>
        </p:nvSpPr>
        <p:spPr>
          <a:xfrm>
            <a:off x="5972713" y="4505910"/>
            <a:ext cx="6096000" cy="1477328"/>
          </a:xfrm>
          <a:prstGeom prst="rect">
            <a:avLst/>
          </a:prstGeom>
        </p:spPr>
        <p:txBody>
          <a:bodyPr>
            <a:spAutoFit/>
          </a:bodyPr>
          <a:lstStyle/>
          <a:p>
            <a:r>
              <a:rPr lang="ro-RO" b="1" dirty="0"/>
              <a:t>Cu o rezistență de sarcină R</a:t>
            </a:r>
            <a:r>
              <a:rPr lang="ro-RO" b="1" baseline="-25000" dirty="0"/>
              <a:t>L </a:t>
            </a:r>
            <a:r>
              <a:rPr lang="ro-RO" b="1" dirty="0">
                <a:latin typeface="Times New Roman" panose="02020603050405020304" pitchFamily="18" charset="0"/>
                <a:cs typeface="Times New Roman" panose="02020603050405020304" pitchFamily="18" charset="0"/>
              </a:rPr>
              <a:t>&lt; </a:t>
            </a:r>
            <a:r>
              <a:rPr lang="ro-RO" b="1" dirty="0" err="1">
                <a:latin typeface="Times New Roman" panose="02020603050405020304" pitchFamily="18" charset="0"/>
                <a:cs typeface="Times New Roman" panose="02020603050405020304" pitchFamily="18" charset="0"/>
              </a:rPr>
              <a:t>R</a:t>
            </a:r>
            <a:r>
              <a:rPr lang="ro-RO" b="1" baseline="-25000" dirty="0" err="1">
                <a:latin typeface="Times New Roman" panose="02020603050405020304" pitchFamily="18" charset="0"/>
                <a:cs typeface="Times New Roman" panose="02020603050405020304" pitchFamily="18" charset="0"/>
              </a:rPr>
              <a:t>i</a:t>
            </a:r>
            <a:r>
              <a:rPr lang="ro-RO" b="1" dirty="0">
                <a:latin typeface="Times New Roman" panose="02020603050405020304" pitchFamily="18" charset="0"/>
                <a:cs typeface="Times New Roman" panose="02020603050405020304" pitchFamily="18" charset="0"/>
              </a:rPr>
              <a:t> obținem linia sarcinii;</a:t>
            </a:r>
          </a:p>
          <a:p>
            <a:r>
              <a:rPr lang="ro-RO" b="1" dirty="0">
                <a:latin typeface="Times New Roman" panose="02020603050405020304" pitchFamily="18" charset="0"/>
                <a:cs typeface="Times New Roman" panose="02020603050405020304" pitchFamily="18" charset="0"/>
              </a:rPr>
              <a:t>Menținem </a:t>
            </a:r>
            <a:r>
              <a:rPr lang="ro-RO" b="1" dirty="0" err="1">
                <a:latin typeface="Times New Roman" panose="02020603050405020304" pitchFamily="18" charset="0"/>
                <a:cs typeface="Times New Roman" panose="02020603050405020304" pitchFamily="18" charset="0"/>
              </a:rPr>
              <a:t>Vout</a:t>
            </a:r>
            <a:r>
              <a:rPr lang="ro-RO" b="1" dirty="0">
                <a:latin typeface="Times New Roman" panose="02020603050405020304" pitchFamily="18" charset="0"/>
                <a:cs typeface="Times New Roman" panose="02020603050405020304" pitchFamily="18" charset="0"/>
              </a:rPr>
              <a:t>&lt;</a:t>
            </a:r>
            <a:r>
              <a:rPr lang="ro-RO" b="1" dirty="0" err="1">
                <a:latin typeface="Times New Roman" panose="02020603050405020304" pitchFamily="18" charset="0"/>
                <a:cs typeface="Times New Roman" panose="02020603050405020304" pitchFamily="18" charset="0"/>
              </a:rPr>
              <a:t>Vb</a:t>
            </a:r>
            <a:r>
              <a:rPr lang="ro-RO" b="1" dirty="0">
                <a:latin typeface="Times New Roman" panose="02020603050405020304" pitchFamily="18" charset="0"/>
                <a:cs typeface="Times New Roman" panose="02020603050405020304" pitchFamily="18" charset="0"/>
              </a:rPr>
              <a:t> astfel dioda va </a:t>
            </a:r>
            <a:r>
              <a:rPr lang="ro-RO" b="1" dirty="0" err="1">
                <a:latin typeface="Times New Roman" panose="02020603050405020304" pitchFamily="18" charset="0"/>
                <a:cs typeface="Times New Roman" panose="02020603050405020304" pitchFamily="18" charset="0"/>
              </a:rPr>
              <a:t>rămîne</a:t>
            </a:r>
            <a:r>
              <a:rPr lang="ro-RO" b="1" dirty="0">
                <a:latin typeface="Times New Roman" panose="02020603050405020304" pitchFamily="18" charset="0"/>
                <a:cs typeface="Times New Roman" panose="02020603050405020304" pitchFamily="18" charset="0"/>
              </a:rPr>
              <a:t> polarizată invers (</a:t>
            </a:r>
            <a:r>
              <a:rPr lang="ro-RO" b="1" dirty="0" err="1">
                <a:latin typeface="Times New Roman" panose="02020603050405020304" pitchFamily="18" charset="0"/>
                <a:cs typeface="Times New Roman" panose="02020603050405020304" pitchFamily="18" charset="0"/>
              </a:rPr>
              <a:t>Vb</a:t>
            </a:r>
            <a:r>
              <a:rPr lang="ro-RO" b="1" dirty="0">
                <a:latin typeface="Times New Roman" panose="02020603050405020304" pitchFamily="18" charset="0"/>
                <a:cs typeface="Times New Roman" panose="02020603050405020304" pitchFamily="18" charset="0"/>
              </a:rPr>
              <a:t> de regulă este suficient de mare);</a:t>
            </a:r>
          </a:p>
          <a:p>
            <a:r>
              <a:rPr lang="ro-RO" b="1" dirty="0">
                <a:latin typeface="Times New Roman" panose="02020603050405020304" pitchFamily="18" charset="0"/>
                <a:cs typeface="Times New Roman" panose="02020603050405020304" pitchFamily="18" charset="0"/>
              </a:rPr>
              <a:t>În aceste condiții și înaintea regimului de saturație, fotodioda  are răspunsul liniar ca </a:t>
            </a:r>
            <a:r>
              <a:rPr lang="ro-RO" b="1" dirty="0" err="1">
                <a:latin typeface="Times New Roman" panose="02020603050405020304" pitchFamily="18" charset="0"/>
                <a:cs typeface="Times New Roman" panose="02020603050405020304" pitchFamily="18" charset="0"/>
              </a:rPr>
              <a:t>Vout</a:t>
            </a:r>
            <a:r>
              <a:rPr lang="ro-RO" b="1" dirty="0">
                <a:latin typeface="Times New Roman" panose="02020603050405020304" pitchFamily="18" charset="0"/>
                <a:cs typeface="Times New Roman" panose="02020603050405020304" pitchFamily="18" charset="0"/>
              </a:rPr>
              <a:t> = (I</a:t>
            </a:r>
            <a:r>
              <a:rPr lang="ro-RO" b="1" baseline="-25000" dirty="0">
                <a:latin typeface="Times New Roman" panose="02020603050405020304" pitchFamily="18" charset="0"/>
                <a:cs typeface="Times New Roman" panose="02020603050405020304" pitchFamily="18" charset="0"/>
              </a:rPr>
              <a:t>0</a:t>
            </a:r>
            <a:r>
              <a:rPr lang="ro-RO" b="1" dirty="0">
                <a:latin typeface="Times New Roman" panose="02020603050405020304" pitchFamily="18" charset="0"/>
                <a:cs typeface="Times New Roman" panose="02020603050405020304" pitchFamily="18" charset="0"/>
              </a:rPr>
              <a:t> +Ip)R</a:t>
            </a:r>
            <a:r>
              <a:rPr lang="ro-RO" b="1" baseline="-25000" dirty="0">
                <a:latin typeface="Times New Roman" panose="02020603050405020304" pitchFamily="18" charset="0"/>
                <a:cs typeface="Times New Roman" panose="02020603050405020304" pitchFamily="18" charset="0"/>
              </a:rPr>
              <a:t>L</a:t>
            </a:r>
            <a:endParaRPr lang="ro-RO" b="1" baseline="-25000" dirty="0"/>
          </a:p>
        </p:txBody>
      </p:sp>
      <p:cxnSp>
        <p:nvCxnSpPr>
          <p:cNvPr id="11" name="Straight Arrow Connector 10"/>
          <p:cNvCxnSpPr/>
          <p:nvPr/>
        </p:nvCxnSpPr>
        <p:spPr>
          <a:xfrm flipH="1" flipV="1">
            <a:off x="10324407" y="3724102"/>
            <a:ext cx="299258" cy="7818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2" name="Picture 11"/>
          <p:cNvPicPr>
            <a:picLocks noChangeAspect="1"/>
          </p:cNvPicPr>
          <p:nvPr/>
        </p:nvPicPr>
        <p:blipFill>
          <a:blip r:embed="rId4"/>
          <a:stretch>
            <a:fillRect/>
          </a:stretch>
        </p:blipFill>
        <p:spPr>
          <a:xfrm>
            <a:off x="2415723" y="4715496"/>
            <a:ext cx="2981325" cy="2066925"/>
          </a:xfrm>
          <a:prstGeom prst="rect">
            <a:avLst/>
          </a:prstGeom>
        </p:spPr>
      </p:pic>
    </p:spTree>
    <p:extLst>
      <p:ext uri="{BB962C8B-B14F-4D97-AF65-F5344CB8AC3E}">
        <p14:creationId xmlns:p14="http://schemas.microsoft.com/office/powerpoint/2010/main" val="316824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386917" y="599670"/>
            <a:ext cx="2374003" cy="1323933"/>
          </a:xfrm>
          <a:prstGeom prst="rect">
            <a:avLst/>
          </a:prstGeom>
          <a:blipFill>
            <a:blip r:embed="rId2" cstate="print"/>
            <a:stretch>
              <a:fillRect/>
            </a:stretch>
          </a:blipFill>
        </p:spPr>
        <p:txBody>
          <a:bodyPr wrap="square" lIns="0" tIns="0" rIns="0" bIns="0" rtlCol="0"/>
          <a:lstStyle/>
          <a:p>
            <a:endParaRPr sz="1588"/>
          </a:p>
        </p:txBody>
      </p:sp>
      <p:sp>
        <p:nvSpPr>
          <p:cNvPr id="7" name="object 7"/>
          <p:cNvSpPr txBox="1"/>
          <p:nvPr/>
        </p:nvSpPr>
        <p:spPr>
          <a:xfrm>
            <a:off x="186014" y="2077246"/>
            <a:ext cx="5772365" cy="3705211"/>
          </a:xfrm>
          <a:prstGeom prst="rect">
            <a:avLst/>
          </a:prstGeom>
        </p:spPr>
        <p:txBody>
          <a:bodyPr vert="horz" wrap="square" lIns="0" tIns="11205" rIns="0" bIns="0" rtlCol="0">
            <a:spAutoFit/>
          </a:bodyPr>
          <a:lstStyle/>
          <a:p>
            <a:pPr marL="11206" marR="4483">
              <a:spcBef>
                <a:spcPts val="88"/>
              </a:spcBef>
            </a:pPr>
            <a:r>
              <a:rPr lang="en-GB" sz="2667" dirty="0" err="1">
                <a:latin typeface="Times New Roman"/>
                <a:cs typeface="Times New Roman"/>
              </a:rPr>
              <a:t>Aplicarea</a:t>
            </a:r>
            <a:r>
              <a:rPr lang="en-GB" sz="2667" dirty="0">
                <a:latin typeface="Times New Roman"/>
                <a:cs typeface="Times New Roman"/>
              </a:rPr>
              <a:t> </a:t>
            </a:r>
            <a:r>
              <a:rPr lang="ro-RO" sz="2667" dirty="0">
                <a:latin typeface="Times New Roman"/>
                <a:cs typeface="Times New Roman"/>
              </a:rPr>
              <a:t>polarizării inverse </a:t>
            </a:r>
            <a:r>
              <a:rPr lang="en-GB" sz="2667" dirty="0">
                <a:latin typeface="Times New Roman"/>
                <a:cs typeface="Times New Roman"/>
              </a:rPr>
              <a:t>la </a:t>
            </a:r>
            <a:r>
              <a:rPr lang="en-GB" sz="2667" dirty="0" err="1">
                <a:latin typeface="Times New Roman"/>
                <a:cs typeface="Times New Roman"/>
              </a:rPr>
              <a:t>joncțiunea</a:t>
            </a:r>
            <a:r>
              <a:rPr lang="en-GB" sz="2667" dirty="0">
                <a:latin typeface="Times New Roman"/>
                <a:cs typeface="Times New Roman"/>
              </a:rPr>
              <a:t> p-n </a:t>
            </a:r>
            <a:r>
              <a:rPr lang="en-GB" sz="2667" dirty="0" err="1">
                <a:latin typeface="Times New Roman"/>
                <a:cs typeface="Times New Roman"/>
              </a:rPr>
              <a:t>va</a:t>
            </a:r>
            <a:r>
              <a:rPr lang="en-GB" sz="2667" dirty="0">
                <a:latin typeface="Times New Roman"/>
                <a:cs typeface="Times New Roman"/>
              </a:rPr>
              <a:t> </a:t>
            </a:r>
            <a:r>
              <a:rPr lang="en-GB" sz="2667" dirty="0" err="1">
                <a:latin typeface="Times New Roman"/>
                <a:cs typeface="Times New Roman"/>
              </a:rPr>
              <a:t>determina</a:t>
            </a:r>
            <a:r>
              <a:rPr lang="en-GB" sz="2667" dirty="0">
                <a:latin typeface="Times New Roman"/>
                <a:cs typeface="Times New Roman"/>
              </a:rPr>
              <a:t> </a:t>
            </a:r>
            <a:r>
              <a:rPr lang="en-GB" sz="2667" dirty="0" err="1">
                <a:latin typeface="Times New Roman"/>
                <a:cs typeface="Times New Roman"/>
              </a:rPr>
              <a:t>curgerea</a:t>
            </a:r>
            <a:r>
              <a:rPr lang="en-GB" sz="2667" dirty="0">
                <a:latin typeface="Times New Roman"/>
                <a:cs typeface="Times New Roman"/>
              </a:rPr>
              <a:t> </a:t>
            </a:r>
            <a:r>
              <a:rPr lang="en-GB" sz="2667" dirty="0" err="1">
                <a:latin typeface="Times New Roman"/>
                <a:cs typeface="Times New Roman"/>
              </a:rPr>
              <a:t>unui</a:t>
            </a:r>
            <a:r>
              <a:rPr lang="en-GB" sz="2667" dirty="0">
                <a:latin typeface="Times New Roman"/>
                <a:cs typeface="Times New Roman"/>
              </a:rPr>
              <a:t> </a:t>
            </a:r>
            <a:r>
              <a:rPr lang="en-GB" sz="2667" dirty="0" err="1">
                <a:latin typeface="Times New Roman"/>
                <a:cs typeface="Times New Roman"/>
              </a:rPr>
              <a:t>curent</a:t>
            </a:r>
            <a:r>
              <a:rPr lang="en-GB" sz="2667" dirty="0">
                <a:latin typeface="Times New Roman"/>
                <a:cs typeface="Times New Roman"/>
              </a:rPr>
              <a:t> </a:t>
            </a:r>
            <a:r>
              <a:rPr lang="en-GB" sz="2667" dirty="0" err="1">
                <a:latin typeface="Times New Roman"/>
                <a:cs typeface="Times New Roman"/>
              </a:rPr>
              <a:t>tranzitoriu</a:t>
            </a:r>
            <a:r>
              <a:rPr lang="en-GB" sz="2667" dirty="0">
                <a:latin typeface="Times New Roman"/>
                <a:cs typeface="Times New Roman"/>
              </a:rPr>
              <a:t>, </a:t>
            </a:r>
            <a:r>
              <a:rPr lang="en-GB" sz="2667" dirty="0" err="1">
                <a:latin typeface="Times New Roman"/>
                <a:cs typeface="Times New Roman"/>
              </a:rPr>
              <a:t>atâta</a:t>
            </a:r>
            <a:r>
              <a:rPr lang="en-GB" sz="2667" dirty="0">
                <a:latin typeface="Times New Roman"/>
                <a:cs typeface="Times New Roman"/>
              </a:rPr>
              <a:t> </a:t>
            </a:r>
            <a:r>
              <a:rPr lang="en-GB" sz="2667" dirty="0" err="1">
                <a:latin typeface="Times New Roman"/>
                <a:cs typeface="Times New Roman"/>
              </a:rPr>
              <a:t>timp</a:t>
            </a:r>
            <a:r>
              <a:rPr lang="en-GB" sz="2667" dirty="0">
                <a:latin typeface="Times New Roman"/>
                <a:cs typeface="Times New Roman"/>
              </a:rPr>
              <a:t> </a:t>
            </a:r>
            <a:r>
              <a:rPr lang="en-GB" sz="2667" dirty="0" err="1">
                <a:latin typeface="Times New Roman"/>
                <a:cs typeface="Times New Roman"/>
              </a:rPr>
              <a:t>cât</a:t>
            </a:r>
            <a:r>
              <a:rPr lang="en-GB" sz="2667" dirty="0">
                <a:latin typeface="Times New Roman"/>
                <a:cs typeface="Times New Roman"/>
              </a:rPr>
              <a:t> </a:t>
            </a:r>
            <a:r>
              <a:rPr lang="en-GB" sz="2667" dirty="0" err="1">
                <a:latin typeface="Times New Roman"/>
                <a:cs typeface="Times New Roman"/>
              </a:rPr>
              <a:t>electronii</a:t>
            </a:r>
            <a:r>
              <a:rPr lang="en-GB" sz="2667" dirty="0">
                <a:latin typeface="Times New Roman"/>
                <a:cs typeface="Times New Roman"/>
              </a:rPr>
              <a:t> </a:t>
            </a:r>
            <a:r>
              <a:rPr lang="en-GB" sz="2667" dirty="0" err="1">
                <a:latin typeface="Times New Roman"/>
                <a:cs typeface="Times New Roman"/>
              </a:rPr>
              <a:t>și</a:t>
            </a:r>
            <a:r>
              <a:rPr lang="en-GB" sz="2667" dirty="0">
                <a:latin typeface="Times New Roman"/>
                <a:cs typeface="Times New Roman"/>
              </a:rPr>
              <a:t> </a:t>
            </a:r>
            <a:r>
              <a:rPr lang="en-GB" sz="2667" dirty="0" err="1">
                <a:latin typeface="Times New Roman"/>
                <a:cs typeface="Times New Roman"/>
              </a:rPr>
              <a:t>găurile</a:t>
            </a:r>
            <a:r>
              <a:rPr lang="en-GB" sz="2667" dirty="0">
                <a:latin typeface="Times New Roman"/>
                <a:cs typeface="Times New Roman"/>
              </a:rPr>
              <a:t> </a:t>
            </a:r>
            <a:r>
              <a:rPr lang="en-GB" sz="2667" dirty="0" err="1">
                <a:latin typeface="Times New Roman"/>
                <a:cs typeface="Times New Roman"/>
              </a:rPr>
              <a:t>vor</a:t>
            </a:r>
            <a:r>
              <a:rPr lang="en-GB" sz="2667" dirty="0">
                <a:latin typeface="Times New Roman"/>
                <a:cs typeface="Times New Roman"/>
              </a:rPr>
              <a:t> fi </a:t>
            </a:r>
            <a:r>
              <a:rPr lang="en-GB" sz="2667" dirty="0" err="1">
                <a:latin typeface="Times New Roman"/>
                <a:cs typeface="Times New Roman"/>
              </a:rPr>
              <a:t>îndepărtate</a:t>
            </a:r>
            <a:r>
              <a:rPr lang="en-GB" sz="2667" dirty="0">
                <a:latin typeface="Times New Roman"/>
                <a:cs typeface="Times New Roman"/>
              </a:rPr>
              <a:t> de </a:t>
            </a:r>
            <a:r>
              <a:rPr lang="en-GB" sz="2667" dirty="0" err="1">
                <a:latin typeface="Times New Roman"/>
                <a:cs typeface="Times New Roman"/>
              </a:rPr>
              <a:t>joncțiune</a:t>
            </a:r>
            <a:r>
              <a:rPr lang="en-GB" sz="2667" dirty="0">
                <a:latin typeface="Times New Roman"/>
                <a:cs typeface="Times New Roman"/>
              </a:rPr>
              <a:t>. </a:t>
            </a:r>
            <a:r>
              <a:rPr lang="en-GB" sz="2667" dirty="0" err="1">
                <a:latin typeface="Times New Roman"/>
                <a:cs typeface="Times New Roman"/>
              </a:rPr>
              <a:t>Atunci</a:t>
            </a:r>
            <a:r>
              <a:rPr lang="en-GB" sz="2667" dirty="0">
                <a:latin typeface="Times New Roman"/>
                <a:cs typeface="Times New Roman"/>
              </a:rPr>
              <a:t> </a:t>
            </a:r>
            <a:r>
              <a:rPr lang="en-GB" sz="2667" dirty="0" err="1">
                <a:latin typeface="Times New Roman"/>
                <a:cs typeface="Times New Roman"/>
              </a:rPr>
              <a:t>când</a:t>
            </a:r>
            <a:r>
              <a:rPr lang="en-GB" sz="2667" dirty="0">
                <a:latin typeface="Times New Roman"/>
                <a:cs typeface="Times New Roman"/>
              </a:rPr>
              <a:t> </a:t>
            </a:r>
            <a:r>
              <a:rPr lang="en-GB" sz="2667" dirty="0" err="1">
                <a:latin typeface="Times New Roman"/>
                <a:cs typeface="Times New Roman"/>
              </a:rPr>
              <a:t>potențialul</a:t>
            </a:r>
            <a:r>
              <a:rPr lang="en-GB" sz="2667" dirty="0">
                <a:latin typeface="Times New Roman"/>
                <a:cs typeface="Times New Roman"/>
              </a:rPr>
              <a:t> format de </a:t>
            </a:r>
            <a:r>
              <a:rPr lang="ro-RO" sz="2667" dirty="0">
                <a:latin typeface="Times New Roman"/>
                <a:cs typeface="Times New Roman"/>
              </a:rPr>
              <a:t>extinderea regiunii </a:t>
            </a:r>
            <a:r>
              <a:rPr lang="en-GB" sz="2667" dirty="0">
                <a:latin typeface="Times New Roman"/>
                <a:cs typeface="Times New Roman"/>
              </a:rPr>
              <a:t>de </a:t>
            </a:r>
            <a:r>
              <a:rPr lang="ro-RO" sz="2667" dirty="0">
                <a:latin typeface="Times New Roman"/>
                <a:cs typeface="Times New Roman"/>
              </a:rPr>
              <a:t>sărăcire</a:t>
            </a:r>
            <a:r>
              <a:rPr lang="en-GB" sz="2667" dirty="0">
                <a:latin typeface="Times New Roman"/>
                <a:cs typeface="Times New Roman"/>
              </a:rPr>
              <a:t> </a:t>
            </a:r>
            <a:r>
              <a:rPr lang="ro-RO" sz="2667" dirty="0">
                <a:latin typeface="Times New Roman"/>
                <a:cs typeface="Times New Roman"/>
              </a:rPr>
              <a:t>se </a:t>
            </a:r>
            <a:r>
              <a:rPr lang="en-GB" sz="2667" dirty="0" err="1">
                <a:latin typeface="Times New Roman"/>
                <a:cs typeface="Times New Roman"/>
              </a:rPr>
              <a:t>egal</a:t>
            </a:r>
            <a:r>
              <a:rPr lang="ro-RO" sz="2667" dirty="0" err="1">
                <a:latin typeface="Times New Roman"/>
                <a:cs typeface="Times New Roman"/>
              </a:rPr>
              <a:t>ează</a:t>
            </a:r>
            <a:r>
              <a:rPr lang="en-GB" sz="2667" dirty="0">
                <a:latin typeface="Times New Roman"/>
                <a:cs typeface="Times New Roman"/>
              </a:rPr>
              <a:t> cu </a:t>
            </a:r>
            <a:r>
              <a:rPr lang="en-GB" sz="2667" dirty="0" err="1">
                <a:latin typeface="Times New Roman"/>
                <a:cs typeface="Times New Roman"/>
              </a:rPr>
              <a:t>tensiunea</a:t>
            </a:r>
            <a:r>
              <a:rPr lang="en-GB" sz="2667" dirty="0">
                <a:latin typeface="Times New Roman"/>
                <a:cs typeface="Times New Roman"/>
              </a:rPr>
              <a:t> </a:t>
            </a:r>
            <a:r>
              <a:rPr lang="en-GB" sz="2667" dirty="0" err="1">
                <a:latin typeface="Times New Roman"/>
                <a:cs typeface="Times New Roman"/>
              </a:rPr>
              <a:t>aplicată</a:t>
            </a:r>
            <a:r>
              <a:rPr lang="en-GB" sz="2667" dirty="0">
                <a:latin typeface="Times New Roman"/>
                <a:cs typeface="Times New Roman"/>
              </a:rPr>
              <a:t>, </a:t>
            </a:r>
            <a:r>
              <a:rPr lang="en-GB" sz="2667" dirty="0" err="1">
                <a:latin typeface="Times New Roman"/>
                <a:cs typeface="Times New Roman"/>
              </a:rPr>
              <a:t>curentul</a:t>
            </a:r>
            <a:r>
              <a:rPr lang="en-GB" sz="2667" dirty="0">
                <a:latin typeface="Times New Roman"/>
                <a:cs typeface="Times New Roman"/>
              </a:rPr>
              <a:t> </a:t>
            </a:r>
            <a:r>
              <a:rPr lang="en-GB" sz="2667" dirty="0" err="1">
                <a:latin typeface="Times New Roman"/>
                <a:cs typeface="Times New Roman"/>
              </a:rPr>
              <a:t>va</a:t>
            </a:r>
            <a:r>
              <a:rPr lang="en-GB" sz="2667" dirty="0">
                <a:latin typeface="Times New Roman"/>
                <a:cs typeface="Times New Roman"/>
              </a:rPr>
              <a:t> </a:t>
            </a:r>
            <a:r>
              <a:rPr lang="en-GB" sz="2667" dirty="0" err="1">
                <a:latin typeface="Times New Roman"/>
                <a:cs typeface="Times New Roman"/>
              </a:rPr>
              <a:t>înceta</a:t>
            </a:r>
            <a:r>
              <a:rPr lang="en-GB" sz="2667" dirty="0">
                <a:latin typeface="Times New Roman"/>
                <a:cs typeface="Times New Roman"/>
              </a:rPr>
              <a:t>, cu </a:t>
            </a:r>
            <a:r>
              <a:rPr lang="en-GB" sz="2667" dirty="0" err="1">
                <a:latin typeface="Times New Roman"/>
                <a:cs typeface="Times New Roman"/>
              </a:rPr>
              <a:t>excepția</a:t>
            </a:r>
            <a:r>
              <a:rPr lang="en-GB" sz="2667" dirty="0">
                <a:latin typeface="Times New Roman"/>
                <a:cs typeface="Times New Roman"/>
              </a:rPr>
              <a:t> </a:t>
            </a:r>
            <a:r>
              <a:rPr lang="en-GB" sz="2667" dirty="0" err="1">
                <a:latin typeface="Times New Roman"/>
                <a:cs typeface="Times New Roman"/>
              </a:rPr>
              <a:t>curentului</a:t>
            </a:r>
            <a:r>
              <a:rPr lang="en-GB" sz="2667" dirty="0">
                <a:latin typeface="Times New Roman"/>
                <a:cs typeface="Times New Roman"/>
              </a:rPr>
              <a:t> </a:t>
            </a:r>
            <a:r>
              <a:rPr lang="ro-RO" sz="2667" dirty="0">
                <a:latin typeface="Times New Roman"/>
                <a:cs typeface="Times New Roman"/>
              </a:rPr>
              <a:t>cauzat de </a:t>
            </a:r>
            <a:r>
              <a:rPr lang="ro-RO" sz="2667" dirty="0" err="1">
                <a:latin typeface="Times New Roman"/>
                <a:cs typeface="Times New Roman"/>
              </a:rPr>
              <a:t>termogenerare</a:t>
            </a:r>
            <a:r>
              <a:rPr lang="en-GB" sz="2667" dirty="0">
                <a:latin typeface="Times New Roman"/>
                <a:cs typeface="Times New Roman"/>
              </a:rPr>
              <a:t>.</a:t>
            </a:r>
            <a:endParaRPr sz="2667" dirty="0">
              <a:latin typeface="Times New Roman"/>
              <a:cs typeface="Times New Roman"/>
            </a:endParaRPr>
          </a:p>
        </p:txBody>
      </p:sp>
      <p:sp>
        <p:nvSpPr>
          <p:cNvPr id="8" name="object 8"/>
          <p:cNvSpPr txBox="1"/>
          <p:nvPr/>
        </p:nvSpPr>
        <p:spPr>
          <a:xfrm>
            <a:off x="7114033" y="5888192"/>
            <a:ext cx="4479347" cy="282362"/>
          </a:xfrm>
          <a:prstGeom prst="rect">
            <a:avLst/>
          </a:prstGeom>
        </p:spPr>
        <p:txBody>
          <a:bodyPr vert="horz" wrap="square" lIns="0" tIns="10645" rIns="0" bIns="0" rtlCol="0">
            <a:spAutoFit/>
          </a:bodyPr>
          <a:lstStyle/>
          <a:p>
            <a:pPr marL="11206">
              <a:spcBef>
                <a:spcPts val="84"/>
              </a:spcBef>
            </a:pPr>
            <a:r>
              <a:rPr sz="1765" spc="-4" dirty="0">
                <a:latin typeface="Times New Roman"/>
                <a:cs typeface="Times New Roman"/>
              </a:rPr>
              <a:t>W = </a:t>
            </a:r>
            <a:r>
              <a:rPr sz="1765" spc="-9" dirty="0">
                <a:latin typeface="Times New Roman"/>
                <a:cs typeface="Times New Roman"/>
              </a:rPr>
              <a:t>[2</a:t>
            </a:r>
            <a:r>
              <a:rPr sz="1765" spc="-9" dirty="0">
                <a:latin typeface="Symbol"/>
                <a:cs typeface="Symbol"/>
              </a:rPr>
              <a:t></a:t>
            </a:r>
            <a:r>
              <a:rPr sz="1721" spc="-13" baseline="-21367" dirty="0">
                <a:latin typeface="Times New Roman"/>
                <a:cs typeface="Times New Roman"/>
              </a:rPr>
              <a:t>r</a:t>
            </a:r>
            <a:r>
              <a:rPr sz="1765" spc="-9" dirty="0">
                <a:latin typeface="Symbol"/>
                <a:cs typeface="Symbol"/>
              </a:rPr>
              <a:t></a:t>
            </a:r>
            <a:r>
              <a:rPr sz="1721" spc="-13" baseline="-21367" dirty="0">
                <a:latin typeface="Symbol"/>
                <a:cs typeface="Symbol"/>
              </a:rPr>
              <a:t></a:t>
            </a:r>
            <a:r>
              <a:rPr sz="1765" spc="-9" dirty="0">
                <a:latin typeface="Symbol"/>
                <a:cs typeface="Symbol"/>
              </a:rPr>
              <a:t></a:t>
            </a:r>
            <a:r>
              <a:rPr sz="1765" spc="-9" dirty="0">
                <a:latin typeface="Times New Roman"/>
                <a:cs typeface="Times New Roman"/>
              </a:rPr>
              <a:t>V</a:t>
            </a:r>
            <a:r>
              <a:rPr sz="1721" spc="-13" baseline="-21367" dirty="0">
                <a:latin typeface="Times New Roman"/>
                <a:cs typeface="Times New Roman"/>
              </a:rPr>
              <a:t>bi</a:t>
            </a:r>
            <a:r>
              <a:rPr sz="1765" spc="-9" dirty="0">
                <a:latin typeface="Times New Roman"/>
                <a:cs typeface="Times New Roman"/>
              </a:rPr>
              <a:t>-V</a:t>
            </a:r>
            <a:r>
              <a:rPr sz="1721" spc="-13" baseline="-21367" dirty="0">
                <a:latin typeface="Times New Roman"/>
                <a:cs typeface="Times New Roman"/>
              </a:rPr>
              <a:t>A</a:t>
            </a:r>
            <a:r>
              <a:rPr sz="1765" spc="-9" dirty="0">
                <a:latin typeface="Times New Roman"/>
                <a:cs typeface="Times New Roman"/>
              </a:rPr>
              <a:t>)(N</a:t>
            </a:r>
            <a:r>
              <a:rPr sz="1721" spc="-13" baseline="-21367" dirty="0">
                <a:latin typeface="Times New Roman"/>
                <a:cs typeface="Times New Roman"/>
              </a:rPr>
              <a:t>A</a:t>
            </a:r>
            <a:r>
              <a:rPr sz="1765" spc="-9" dirty="0">
                <a:latin typeface="Times New Roman"/>
                <a:cs typeface="Times New Roman"/>
              </a:rPr>
              <a:t>+N</a:t>
            </a:r>
            <a:r>
              <a:rPr sz="1721" spc="-13" baseline="-21367" dirty="0">
                <a:latin typeface="Times New Roman"/>
                <a:cs typeface="Times New Roman"/>
              </a:rPr>
              <a:t>D</a:t>
            </a:r>
            <a:r>
              <a:rPr sz="1765" spc="-9" dirty="0">
                <a:latin typeface="Times New Roman"/>
                <a:cs typeface="Times New Roman"/>
              </a:rPr>
              <a:t>)/(q</a:t>
            </a:r>
            <a:r>
              <a:rPr sz="1765" spc="-40" dirty="0">
                <a:latin typeface="Times New Roman"/>
                <a:cs typeface="Times New Roman"/>
              </a:rPr>
              <a:t> </a:t>
            </a:r>
            <a:r>
              <a:rPr sz="1765" dirty="0">
                <a:latin typeface="Times New Roman"/>
                <a:cs typeface="Times New Roman"/>
              </a:rPr>
              <a:t>N</a:t>
            </a:r>
            <a:r>
              <a:rPr sz="1721" baseline="-21367" dirty="0">
                <a:latin typeface="Times New Roman"/>
                <a:cs typeface="Times New Roman"/>
              </a:rPr>
              <a:t>A</a:t>
            </a:r>
            <a:r>
              <a:rPr sz="1765" dirty="0">
                <a:latin typeface="Times New Roman"/>
                <a:cs typeface="Times New Roman"/>
              </a:rPr>
              <a:t>N</a:t>
            </a:r>
            <a:r>
              <a:rPr sz="1721" baseline="-21367" dirty="0">
                <a:latin typeface="Times New Roman"/>
                <a:cs typeface="Times New Roman"/>
              </a:rPr>
              <a:t>D</a:t>
            </a:r>
            <a:r>
              <a:rPr sz="1765" dirty="0">
                <a:latin typeface="Times New Roman"/>
                <a:cs typeface="Times New Roman"/>
              </a:rPr>
              <a:t>)]</a:t>
            </a:r>
            <a:r>
              <a:rPr sz="1721" baseline="25641" dirty="0">
                <a:latin typeface="Times New Roman"/>
                <a:cs typeface="Times New Roman"/>
              </a:rPr>
              <a:t>1/2</a:t>
            </a:r>
          </a:p>
        </p:txBody>
      </p:sp>
      <p:sp>
        <p:nvSpPr>
          <p:cNvPr id="10" name="object 10"/>
          <p:cNvSpPr txBox="1"/>
          <p:nvPr/>
        </p:nvSpPr>
        <p:spPr>
          <a:xfrm>
            <a:off x="4059934" y="3019677"/>
            <a:ext cx="681877" cy="337109"/>
          </a:xfrm>
          <a:prstGeom prst="rect">
            <a:avLst/>
          </a:prstGeom>
        </p:spPr>
        <p:txBody>
          <a:bodyPr vert="horz" wrap="square" lIns="0" tIns="11205" rIns="0" bIns="0" rtlCol="0">
            <a:spAutoFit/>
          </a:bodyPr>
          <a:lstStyle/>
          <a:p>
            <a:pPr marL="11206">
              <a:spcBef>
                <a:spcPts val="88"/>
              </a:spcBef>
            </a:pPr>
            <a:r>
              <a:rPr sz="2117" dirty="0">
                <a:latin typeface="Times New Roman"/>
                <a:cs typeface="Times New Roman"/>
              </a:rPr>
              <a:t>I ~</a:t>
            </a:r>
            <a:r>
              <a:rPr sz="2117" spc="-71" dirty="0">
                <a:latin typeface="Times New Roman"/>
                <a:cs typeface="Times New Roman"/>
              </a:rPr>
              <a:t> </a:t>
            </a:r>
            <a:r>
              <a:rPr sz="2117" spc="-4" dirty="0">
                <a:latin typeface="Times New Roman"/>
                <a:cs typeface="Times New Roman"/>
              </a:rPr>
              <a:t>I</a:t>
            </a:r>
            <a:r>
              <a:rPr sz="2117" spc="-7" baseline="-20833" dirty="0">
                <a:latin typeface="Times New Roman"/>
                <a:cs typeface="Times New Roman"/>
              </a:rPr>
              <a:t>sat</a:t>
            </a:r>
            <a:endParaRPr sz="2117" baseline="-20833" dirty="0">
              <a:latin typeface="Times New Roman"/>
              <a:cs typeface="Times New Roman"/>
            </a:endParaRPr>
          </a:p>
        </p:txBody>
      </p:sp>
      <p:pic>
        <p:nvPicPr>
          <p:cNvPr id="12" name="Picture 11"/>
          <p:cNvPicPr>
            <a:picLocks noChangeAspect="1"/>
          </p:cNvPicPr>
          <p:nvPr/>
        </p:nvPicPr>
        <p:blipFill>
          <a:blip r:embed="rId3"/>
          <a:stretch>
            <a:fillRect/>
          </a:stretch>
        </p:blipFill>
        <p:spPr>
          <a:xfrm>
            <a:off x="6096000" y="2185137"/>
            <a:ext cx="5700987" cy="3612076"/>
          </a:xfrm>
          <a:prstGeom prst="rect">
            <a:avLst/>
          </a:prstGeom>
        </p:spPr>
      </p:pic>
      <p:pic>
        <p:nvPicPr>
          <p:cNvPr id="13" name="Picture 12"/>
          <p:cNvPicPr>
            <a:picLocks noChangeAspect="1"/>
          </p:cNvPicPr>
          <p:nvPr/>
        </p:nvPicPr>
        <p:blipFill>
          <a:blip r:embed="rId4"/>
          <a:stretch>
            <a:fillRect/>
          </a:stretch>
        </p:blipFill>
        <p:spPr>
          <a:xfrm>
            <a:off x="7662158" y="1663597"/>
            <a:ext cx="2568671" cy="837256"/>
          </a:xfrm>
          <a:prstGeom prst="rect">
            <a:avLst/>
          </a:prstGeom>
        </p:spPr>
      </p:pic>
    </p:spTree>
    <p:extLst>
      <p:ext uri="{BB962C8B-B14F-4D97-AF65-F5344CB8AC3E}">
        <p14:creationId xmlns:p14="http://schemas.microsoft.com/office/powerpoint/2010/main" val="331847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Modul fotovoltaic. Polarizarea zero</a:t>
            </a:r>
            <a:endParaRPr lang="en-GB" dirty="0"/>
          </a:p>
        </p:txBody>
      </p:sp>
      <p:sp>
        <p:nvSpPr>
          <p:cNvPr id="3" name="Content Placeholder 2"/>
          <p:cNvSpPr>
            <a:spLocks noGrp="1"/>
          </p:cNvSpPr>
          <p:nvPr>
            <p:ph idx="4294967295"/>
          </p:nvPr>
        </p:nvSpPr>
        <p:spPr>
          <a:xfrm>
            <a:off x="838200" y="1825625"/>
            <a:ext cx="5712229" cy="4351338"/>
          </a:xfrm>
          <a:prstGeom prst="rect">
            <a:avLst/>
          </a:prstGeom>
        </p:spPr>
        <p:txBody>
          <a:bodyPr/>
          <a:lstStyle/>
          <a:p>
            <a:r>
              <a:rPr lang="ro-RO" cap="none" dirty="0"/>
              <a:t>nu necesită potențial de polarizare! dar </a:t>
            </a:r>
            <a:r>
              <a:rPr lang="ro-RO" b="1" cap="none" dirty="0"/>
              <a:t>necesită o sarcină (rezistență de sarcină) mare!</a:t>
            </a:r>
          </a:p>
          <a:p>
            <a:r>
              <a:rPr lang="ro-RO" b="1" dirty="0"/>
              <a:t>R</a:t>
            </a:r>
            <a:r>
              <a:rPr lang="ro-RO" b="1" baseline="-25000" dirty="0"/>
              <a:t>L </a:t>
            </a:r>
            <a:r>
              <a:rPr lang="ro-RO" b="1" dirty="0">
                <a:latin typeface="Times New Roman" panose="02020603050405020304" pitchFamily="18" charset="0"/>
                <a:cs typeface="Times New Roman" panose="02020603050405020304" pitchFamily="18" charset="0"/>
              </a:rPr>
              <a:t>&gt;&gt; </a:t>
            </a:r>
            <a:r>
              <a:rPr lang="ro-RO" b="1" dirty="0" err="1">
                <a:latin typeface="Times New Roman" panose="02020603050405020304" pitchFamily="18" charset="0"/>
                <a:cs typeface="Times New Roman" panose="02020603050405020304" pitchFamily="18" charset="0"/>
              </a:rPr>
              <a:t>Ri</a:t>
            </a:r>
            <a:r>
              <a:rPr lang="ro-RO" b="1" dirty="0">
                <a:latin typeface="Times New Roman" panose="02020603050405020304" pitchFamily="18" charset="0"/>
                <a:cs typeface="Times New Roman" panose="02020603050405020304" pitchFamily="18" charset="0"/>
              </a:rPr>
              <a:t> </a:t>
            </a:r>
            <a:r>
              <a:rPr lang="ro-RO" cap="none" dirty="0">
                <a:latin typeface="Times New Roman" panose="02020603050405020304" pitchFamily="18" charset="0"/>
                <a:cs typeface="Times New Roman" panose="02020603050405020304" pitchFamily="18" charset="0"/>
              </a:rPr>
              <a:t>astfel curentul I care curge prin diodă și rezistență  este extrem de mic!</a:t>
            </a:r>
            <a:endParaRPr lang="en-GB" dirty="0"/>
          </a:p>
        </p:txBody>
      </p:sp>
      <p:pic>
        <p:nvPicPr>
          <p:cNvPr id="4" name="Picture 3"/>
          <p:cNvPicPr>
            <a:picLocks noChangeAspect="1"/>
          </p:cNvPicPr>
          <p:nvPr/>
        </p:nvPicPr>
        <p:blipFill>
          <a:blip r:embed="rId2"/>
          <a:stretch>
            <a:fillRect/>
          </a:stretch>
        </p:blipFill>
        <p:spPr>
          <a:xfrm>
            <a:off x="6842673" y="1690688"/>
            <a:ext cx="4791075" cy="2952750"/>
          </a:xfrm>
          <a:prstGeom prst="rect">
            <a:avLst/>
          </a:prstGeom>
        </p:spPr>
      </p:pic>
    </p:spTree>
    <p:extLst>
      <p:ext uri="{BB962C8B-B14F-4D97-AF65-F5344CB8AC3E}">
        <p14:creationId xmlns:p14="http://schemas.microsoft.com/office/powerpoint/2010/main" val="292550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Fotocurentul și </a:t>
            </a:r>
            <a:r>
              <a:rPr lang="ro-RO" dirty="0" err="1"/>
              <a:t>fotovoltajul</a:t>
            </a:r>
            <a:endParaRPr lang="en-GB" dirty="0"/>
          </a:p>
        </p:txBody>
      </p:sp>
      <p:sp>
        <p:nvSpPr>
          <p:cNvPr id="3" name="Content Placeholder 2"/>
          <p:cNvSpPr>
            <a:spLocks noGrp="1"/>
          </p:cNvSpPr>
          <p:nvPr>
            <p:ph idx="4294967295"/>
          </p:nvPr>
        </p:nvSpPr>
        <p:spPr>
          <a:xfrm>
            <a:off x="838200" y="1825625"/>
            <a:ext cx="5063836" cy="4351338"/>
          </a:xfrm>
          <a:prstGeom prst="rect">
            <a:avLst/>
          </a:prstGeom>
        </p:spPr>
        <p:txBody>
          <a:bodyPr>
            <a:normAutofit/>
          </a:bodyPr>
          <a:lstStyle/>
          <a:p>
            <a:r>
              <a:rPr lang="ro-RO" cap="none" dirty="0"/>
              <a:t>Cu creșterea intensității iluminării curentul de scurtcircuit crește liniar </a:t>
            </a:r>
            <a:r>
              <a:rPr lang="ro-RO" b="1" dirty="0"/>
              <a:t>I</a:t>
            </a:r>
            <a:r>
              <a:rPr lang="ro-RO" b="1" dirty="0">
                <a:latin typeface="Times New Roman" panose="02020603050405020304" pitchFamily="18" charset="0"/>
                <a:cs typeface="Times New Roman" panose="02020603050405020304" pitchFamily="18" charset="0"/>
              </a:rPr>
              <a:t>~</a:t>
            </a:r>
            <a:r>
              <a:rPr lang="ro-RO" b="1" dirty="0"/>
              <a:t> G;</a:t>
            </a:r>
          </a:p>
          <a:p>
            <a:endParaRPr lang="ro-RO" dirty="0"/>
          </a:p>
          <a:p>
            <a:endParaRPr lang="ro-RO" dirty="0"/>
          </a:p>
          <a:p>
            <a:r>
              <a:rPr lang="ro-RO" cap="none" dirty="0" err="1"/>
              <a:t>Fotovoltajul</a:t>
            </a:r>
            <a:r>
              <a:rPr lang="ro-RO" cap="none" dirty="0"/>
              <a:t> crește numai logaritmic </a:t>
            </a:r>
            <a:r>
              <a:rPr lang="ro-RO" b="1" dirty="0" err="1"/>
              <a:t>Vp</a:t>
            </a:r>
            <a:r>
              <a:rPr lang="ro-RO" b="1" dirty="0">
                <a:latin typeface="Times New Roman" panose="02020603050405020304" pitchFamily="18" charset="0"/>
                <a:cs typeface="Times New Roman" panose="02020603050405020304" pitchFamily="18" charset="0"/>
              </a:rPr>
              <a:t>~</a:t>
            </a:r>
            <a:r>
              <a:rPr lang="ro-RO" b="1" dirty="0"/>
              <a:t>  </a:t>
            </a:r>
            <a:r>
              <a:rPr lang="ro-RO" b="1" dirty="0" err="1"/>
              <a:t>ln</a:t>
            </a:r>
            <a:r>
              <a:rPr lang="ro-RO" b="1" dirty="0"/>
              <a:t>(Ip / I</a:t>
            </a:r>
            <a:r>
              <a:rPr lang="ro-RO" b="1" baseline="-25000" dirty="0"/>
              <a:t>0</a:t>
            </a:r>
            <a:r>
              <a:rPr lang="ro-RO" b="1" dirty="0"/>
              <a:t>) </a:t>
            </a:r>
            <a:r>
              <a:rPr lang="ro-RO" cap="none" dirty="0"/>
              <a:t>și se limitează de potențialul de contact în echilibru</a:t>
            </a:r>
            <a:r>
              <a:rPr lang="ro-RO" dirty="0"/>
              <a:t>.</a:t>
            </a:r>
            <a:endParaRPr lang="en-GB" dirty="0"/>
          </a:p>
        </p:txBody>
      </p:sp>
      <p:pic>
        <p:nvPicPr>
          <p:cNvPr id="4" name="Picture 3"/>
          <p:cNvPicPr>
            <a:picLocks noChangeAspect="1"/>
          </p:cNvPicPr>
          <p:nvPr/>
        </p:nvPicPr>
        <p:blipFill>
          <a:blip r:embed="rId2"/>
          <a:stretch>
            <a:fillRect/>
          </a:stretch>
        </p:blipFill>
        <p:spPr>
          <a:xfrm>
            <a:off x="6454476" y="2116541"/>
            <a:ext cx="5391681" cy="4201132"/>
          </a:xfrm>
          <a:prstGeom prst="rect">
            <a:avLst/>
          </a:prstGeom>
        </p:spPr>
      </p:pic>
    </p:spTree>
    <p:extLst>
      <p:ext uri="{BB962C8B-B14F-4D97-AF65-F5344CB8AC3E}">
        <p14:creationId xmlns:p14="http://schemas.microsoft.com/office/powerpoint/2010/main" val="259477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473" y="176983"/>
            <a:ext cx="6938639" cy="646929"/>
          </a:xfrm>
        </p:spPr>
        <p:txBody>
          <a:bodyPr>
            <a:normAutofit fontScale="90000"/>
          </a:bodyPr>
          <a:lstStyle/>
          <a:p>
            <a:r>
              <a:rPr lang="ro-RO" dirty="0"/>
              <a:t>Circuitul echivalent al fotodiodei</a:t>
            </a:r>
            <a:endParaRPr lang="en-GB" dirty="0"/>
          </a:p>
        </p:txBody>
      </p:sp>
      <p:sp>
        <p:nvSpPr>
          <p:cNvPr id="3" name="Content Placeholder 2"/>
          <p:cNvSpPr>
            <a:spLocks noGrp="1"/>
          </p:cNvSpPr>
          <p:nvPr>
            <p:ph idx="4294967295"/>
          </p:nvPr>
        </p:nvSpPr>
        <p:spPr>
          <a:xfrm>
            <a:off x="838200" y="1825625"/>
            <a:ext cx="10515600" cy="4351338"/>
          </a:xfrm>
          <a:prstGeom prst="rect">
            <a:avLst/>
          </a:prstGeom>
        </p:spPr>
        <p:txBody>
          <a:bodyPr/>
          <a:lstStyle/>
          <a:p>
            <a:r>
              <a:rPr lang="ro-RO" cap="none" dirty="0"/>
              <a:t>Intensitatea luminii este proporțională unei surse de curent </a:t>
            </a:r>
            <a:r>
              <a:rPr lang="ro-RO" dirty="0"/>
              <a:t>I</a:t>
            </a:r>
            <a:r>
              <a:rPr lang="ro-RO" baseline="-25000" dirty="0"/>
              <a:t>0</a:t>
            </a:r>
            <a:r>
              <a:rPr lang="ro-RO" dirty="0"/>
              <a:t> </a:t>
            </a:r>
            <a:r>
              <a:rPr lang="ro-RO" cap="none" dirty="0"/>
              <a:t>unita în paralel cu dioda</a:t>
            </a:r>
          </a:p>
          <a:p>
            <a:r>
              <a:rPr lang="ro-RO" cap="none" dirty="0"/>
              <a:t>Performanțele sunt dependente de componentele parazitare </a:t>
            </a:r>
            <a:r>
              <a:rPr lang="ro-RO" dirty="0"/>
              <a:t>R</a:t>
            </a:r>
            <a:r>
              <a:rPr lang="ro-RO" baseline="-25000" dirty="0"/>
              <a:t>D</a:t>
            </a:r>
            <a:r>
              <a:rPr lang="ro-RO" dirty="0"/>
              <a:t> </a:t>
            </a:r>
            <a:r>
              <a:rPr lang="ro-RO" cap="none" dirty="0"/>
              <a:t>și</a:t>
            </a:r>
            <a:r>
              <a:rPr lang="ro-RO" dirty="0"/>
              <a:t> C</a:t>
            </a:r>
            <a:r>
              <a:rPr lang="ro-RO" baseline="-25000" dirty="0"/>
              <a:t>D</a:t>
            </a:r>
            <a:r>
              <a:rPr lang="ro-RO" dirty="0"/>
              <a:t> </a:t>
            </a:r>
            <a:r>
              <a:rPr lang="ro-RO" cap="none" dirty="0"/>
              <a:t>care pot juca un rol esențial</a:t>
            </a:r>
            <a:endParaRPr lang="en-GB" dirty="0"/>
          </a:p>
        </p:txBody>
      </p:sp>
      <p:pic>
        <p:nvPicPr>
          <p:cNvPr id="5" name="Picture 4"/>
          <p:cNvPicPr>
            <a:picLocks noChangeAspect="1"/>
          </p:cNvPicPr>
          <p:nvPr/>
        </p:nvPicPr>
        <p:blipFill>
          <a:blip r:embed="rId2"/>
          <a:stretch>
            <a:fillRect/>
          </a:stretch>
        </p:blipFill>
        <p:spPr>
          <a:xfrm>
            <a:off x="2519362" y="3429000"/>
            <a:ext cx="6543675" cy="2066925"/>
          </a:xfrm>
          <a:prstGeom prst="rect">
            <a:avLst/>
          </a:prstGeom>
        </p:spPr>
      </p:pic>
    </p:spTree>
    <p:extLst>
      <p:ext uri="{BB962C8B-B14F-4D97-AF65-F5344CB8AC3E}">
        <p14:creationId xmlns:p14="http://schemas.microsoft.com/office/powerpoint/2010/main" val="119936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95AC-2EA7-A299-7E03-F7150AF7E2E7}"/>
              </a:ext>
            </a:extLst>
          </p:cNvPr>
          <p:cNvSpPr txBox="1">
            <a:spLocks/>
          </p:cNvSpPr>
          <p:nvPr/>
        </p:nvSpPr>
        <p:spPr>
          <a:xfrm>
            <a:off x="913775" y="618517"/>
            <a:ext cx="10364451" cy="79790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o-RO" dirty="0"/>
              <a:t>Eficiența celulei solare</a:t>
            </a:r>
            <a:endParaRPr lang="en-GB" dirty="0"/>
          </a:p>
        </p:txBody>
      </p:sp>
      <p:sp>
        <p:nvSpPr>
          <p:cNvPr id="4" name="CasetăText 3">
            <a:extLst>
              <a:ext uri="{FF2B5EF4-FFF2-40B4-BE49-F238E27FC236}">
                <a16:creationId xmlns:a16="http://schemas.microsoft.com/office/drawing/2014/main" id="{2DEE8A04-37A3-7055-3E91-81F1F5D4A8D8}"/>
              </a:ext>
            </a:extLst>
          </p:cNvPr>
          <p:cNvSpPr txBox="1"/>
          <p:nvPr/>
        </p:nvSpPr>
        <p:spPr>
          <a:xfrm>
            <a:off x="735105" y="1702858"/>
            <a:ext cx="7180729" cy="369332"/>
          </a:xfrm>
          <a:prstGeom prst="rect">
            <a:avLst/>
          </a:prstGeom>
          <a:noFill/>
        </p:spPr>
        <p:txBody>
          <a:bodyPr wrap="square">
            <a:spAutoFit/>
          </a:bodyPr>
          <a:lstStyle/>
          <a:p>
            <a:r>
              <a:rPr lang="ro-RO" cap="none" dirty="0"/>
              <a:t>Raportul dintre puterea electrică generată și puterea optică incidentă</a:t>
            </a:r>
            <a:endParaRPr lang="ro-RO" b="1" cap="none" dirty="0"/>
          </a:p>
        </p:txBody>
      </p:sp>
      <p:pic>
        <p:nvPicPr>
          <p:cNvPr id="6" name="Imagine 5">
            <a:extLst>
              <a:ext uri="{FF2B5EF4-FFF2-40B4-BE49-F238E27FC236}">
                <a16:creationId xmlns:a16="http://schemas.microsoft.com/office/drawing/2014/main" id="{285EA677-190C-7066-C45A-0E4E84ECA3AB}"/>
              </a:ext>
            </a:extLst>
          </p:cNvPr>
          <p:cNvPicPr>
            <a:picLocks noChangeAspect="1"/>
          </p:cNvPicPr>
          <p:nvPr/>
        </p:nvPicPr>
        <p:blipFill>
          <a:blip r:embed="rId2"/>
          <a:stretch>
            <a:fillRect/>
          </a:stretch>
        </p:blipFill>
        <p:spPr>
          <a:xfrm>
            <a:off x="4689679" y="2249856"/>
            <a:ext cx="2374509" cy="1490831"/>
          </a:xfrm>
          <a:prstGeom prst="rect">
            <a:avLst/>
          </a:prstGeom>
        </p:spPr>
      </p:pic>
      <p:sp>
        <p:nvSpPr>
          <p:cNvPr id="7" name="CasetăText 6">
            <a:extLst>
              <a:ext uri="{FF2B5EF4-FFF2-40B4-BE49-F238E27FC236}">
                <a16:creationId xmlns:a16="http://schemas.microsoft.com/office/drawing/2014/main" id="{7B307CDC-5129-7C9F-C83D-AD463324B782}"/>
              </a:ext>
            </a:extLst>
          </p:cNvPr>
          <p:cNvSpPr txBox="1"/>
          <p:nvPr/>
        </p:nvSpPr>
        <p:spPr>
          <a:xfrm>
            <a:off x="564775" y="4074354"/>
            <a:ext cx="9977719" cy="369332"/>
          </a:xfrm>
          <a:prstGeom prst="rect">
            <a:avLst/>
          </a:prstGeom>
          <a:noFill/>
        </p:spPr>
        <p:txBody>
          <a:bodyPr wrap="square">
            <a:spAutoFit/>
          </a:bodyPr>
          <a:lstStyle/>
          <a:p>
            <a:r>
              <a:rPr lang="ro-RO" cap="none" dirty="0"/>
              <a:t>Puterea optică incidentă depinde de fluxul energetic al luminii incidente și suprafața celulei solare</a:t>
            </a:r>
            <a:endParaRPr lang="ro-RO" b="1" cap="none" dirty="0"/>
          </a:p>
        </p:txBody>
      </p:sp>
      <p:pic>
        <p:nvPicPr>
          <p:cNvPr id="9" name="Imagine 8">
            <a:extLst>
              <a:ext uri="{FF2B5EF4-FFF2-40B4-BE49-F238E27FC236}">
                <a16:creationId xmlns:a16="http://schemas.microsoft.com/office/drawing/2014/main" id="{18C49B35-B07F-434B-543C-CCFEAAE87715}"/>
              </a:ext>
            </a:extLst>
          </p:cNvPr>
          <p:cNvPicPr>
            <a:picLocks noChangeAspect="1"/>
          </p:cNvPicPr>
          <p:nvPr/>
        </p:nvPicPr>
        <p:blipFill>
          <a:blip r:embed="rId3"/>
          <a:stretch>
            <a:fillRect/>
          </a:stretch>
        </p:blipFill>
        <p:spPr>
          <a:xfrm>
            <a:off x="4752432" y="4998586"/>
            <a:ext cx="2374510" cy="640086"/>
          </a:xfrm>
          <a:prstGeom prst="rect">
            <a:avLst/>
          </a:prstGeom>
        </p:spPr>
      </p:pic>
    </p:spTree>
    <p:extLst>
      <p:ext uri="{BB962C8B-B14F-4D97-AF65-F5344CB8AC3E}">
        <p14:creationId xmlns:p14="http://schemas.microsoft.com/office/powerpoint/2010/main" val="398939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909" y="215496"/>
            <a:ext cx="4880956" cy="615777"/>
          </a:xfrm>
        </p:spPr>
        <p:txBody>
          <a:bodyPr>
            <a:normAutofit/>
          </a:bodyPr>
          <a:lstStyle/>
          <a:p>
            <a:r>
              <a:rPr lang="ro-RO" dirty="0"/>
              <a:t>Aplicațiile fotodiodei</a:t>
            </a:r>
            <a:endParaRPr lang="en-GB" dirty="0"/>
          </a:p>
        </p:txBody>
      </p:sp>
      <p:sp>
        <p:nvSpPr>
          <p:cNvPr id="3" name="Content Placeholder 2"/>
          <p:cNvSpPr>
            <a:spLocks noGrp="1"/>
          </p:cNvSpPr>
          <p:nvPr>
            <p:ph idx="4294967295"/>
          </p:nvPr>
        </p:nvSpPr>
        <p:spPr>
          <a:xfrm>
            <a:off x="252153" y="1550731"/>
            <a:ext cx="11687694" cy="4256117"/>
          </a:xfrm>
          <a:prstGeom prst="rect">
            <a:avLst/>
          </a:prstGeom>
        </p:spPr>
        <p:txBody>
          <a:bodyPr>
            <a:normAutofit/>
          </a:bodyPr>
          <a:lstStyle/>
          <a:p>
            <a:r>
              <a:rPr lang="ro-RO" cap="none" dirty="0">
                <a:latin typeface="Arial" panose="020B0604020202020204" pitchFamily="34" charset="0"/>
                <a:cs typeface="Arial" panose="020B0604020202020204" pitchFamily="34" charset="0"/>
              </a:rPr>
              <a:t>D</a:t>
            </a:r>
            <a:r>
              <a:rPr lang="en-GB" cap="none" dirty="0" err="1">
                <a:latin typeface="Arial" panose="020B0604020202020204" pitchFamily="34" charset="0"/>
                <a:cs typeface="Arial" panose="020B0604020202020204" pitchFamily="34" charset="0"/>
              </a:rPr>
              <a:t>ispozitivele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cuplate</a:t>
            </a:r>
            <a:r>
              <a:rPr lang="en-GB" cap="none" dirty="0">
                <a:latin typeface="Arial" panose="020B0604020202020204" pitchFamily="34" charset="0"/>
                <a:cs typeface="Arial" panose="020B0604020202020204" pitchFamily="34" charset="0"/>
              </a:rPr>
              <a:t> la </a:t>
            </a:r>
            <a:r>
              <a:rPr lang="en-GB" cap="none" dirty="0" err="1">
                <a:latin typeface="Arial" panose="020B0604020202020204" pitchFamily="34" charset="0"/>
                <a:cs typeface="Arial" panose="020B0604020202020204" pitchFamily="34" charset="0"/>
              </a:rPr>
              <a:t>sarcină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fotoconductori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tuburi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fotomultiplicatoare</a:t>
            </a:r>
            <a:r>
              <a:rPr lang="en-GB"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D</a:t>
            </a:r>
            <a:r>
              <a:rPr lang="en-GB" cap="none" dirty="0" err="1">
                <a:latin typeface="Arial" panose="020B0604020202020204" pitchFamily="34" charset="0"/>
                <a:cs typeface="Arial" panose="020B0604020202020204" pitchFamily="34" charset="0"/>
              </a:rPr>
              <a:t>ispozitivele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electronice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consum</a:t>
            </a:r>
            <a:r>
              <a:rPr lang="en-GB" cap="none" dirty="0">
                <a:latin typeface="Arial" panose="020B0604020202020204" pitchFamily="34" charset="0"/>
                <a:cs typeface="Arial" panose="020B0604020202020204" pitchFamily="34" charset="0"/>
              </a:rPr>
              <a:t>, cum </a:t>
            </a:r>
            <a:r>
              <a:rPr lang="en-GB" cap="none" dirty="0" err="1">
                <a:latin typeface="Arial" panose="020B0604020202020204" pitchFamily="34" charset="0"/>
                <a:cs typeface="Arial" panose="020B0604020202020204" pitchFamily="34" charset="0"/>
              </a:rPr>
              <a:t>ar</a:t>
            </a:r>
            <a:r>
              <a:rPr lang="en-GB" cap="none" dirty="0">
                <a:latin typeface="Arial" panose="020B0604020202020204" pitchFamily="34" charset="0"/>
                <a:cs typeface="Arial" panose="020B0604020202020204" pitchFamily="34" charset="0"/>
              </a:rPr>
              <a:t> fi </a:t>
            </a:r>
            <a:r>
              <a:rPr lang="en-GB" cap="none" dirty="0" err="1">
                <a:latin typeface="Arial" panose="020B0604020202020204" pitchFamily="34" charset="0"/>
                <a:cs typeface="Arial" panose="020B0604020202020204" pitchFamily="34" charset="0"/>
              </a:rPr>
              <a:t>detectoarele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fum</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playerele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discuri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compacte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televizoarele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telecomenzile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vcr</a:t>
            </a:r>
            <a:r>
              <a:rPr lang="en-GB"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R</a:t>
            </a:r>
            <a:r>
              <a:rPr lang="en-GB" cap="none" dirty="0" err="1">
                <a:latin typeface="Arial" panose="020B0604020202020204" pitchFamily="34" charset="0"/>
                <a:cs typeface="Arial" panose="020B0604020202020204" pitchFamily="34" charset="0"/>
              </a:rPr>
              <a:t>adiourile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ceas</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contoarele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lumină</a:t>
            </a:r>
            <a:r>
              <a:rPr lang="en-GB" cap="none" dirty="0">
                <a:latin typeface="Arial" panose="020B0604020202020204" pitchFamily="34" charset="0"/>
                <a:cs typeface="Arial" panose="020B0604020202020204" pitchFamily="34" charset="0"/>
              </a:rPr>
              <a:t> ale </a:t>
            </a:r>
            <a:r>
              <a:rPr lang="en-GB" cap="none" dirty="0" err="1">
                <a:latin typeface="Arial" panose="020B0604020202020204" pitchFamily="34" charset="0"/>
                <a:cs typeface="Arial" panose="020B0604020202020204" pitchFamily="34" charset="0"/>
              </a:rPr>
              <a:t>camerei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luminile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stradale</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M</a:t>
            </a:r>
            <a:r>
              <a:rPr lang="en-GB" cap="none" dirty="0" err="1">
                <a:latin typeface="Arial" panose="020B0604020202020204" pitchFamily="34" charset="0"/>
                <a:cs typeface="Arial" panose="020B0604020202020204" pitchFamily="34" charset="0"/>
              </a:rPr>
              <a:t>ăsurarea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exactă</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intensității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luminii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știință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industrie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general, au un </a:t>
            </a:r>
            <a:r>
              <a:rPr lang="en-GB" cap="none" dirty="0" err="1">
                <a:latin typeface="Arial" panose="020B0604020202020204" pitchFamily="34" charset="0"/>
                <a:cs typeface="Arial" panose="020B0604020202020204" pitchFamily="34" charset="0"/>
              </a:rPr>
              <a:t>răspuns</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liniar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îmbunătățit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decât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fotoconductorii</a:t>
            </a:r>
            <a:r>
              <a:rPr lang="en-GB"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N</a:t>
            </a:r>
            <a:r>
              <a:rPr lang="en-GB" cap="none" dirty="0" err="1">
                <a:latin typeface="Arial" panose="020B0604020202020204" pitchFamily="34" charset="0"/>
                <a:cs typeface="Arial" panose="020B0604020202020204" pitchFamily="34" charset="0"/>
              </a:rPr>
              <a:t>umeroase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aplicații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medicale</a:t>
            </a:r>
            <a:r>
              <a:rPr lang="en-GB" cap="none" dirty="0">
                <a:latin typeface="Arial" panose="020B0604020202020204" pitchFamily="34" charset="0"/>
                <a:cs typeface="Arial" panose="020B0604020202020204" pitchFamily="34" charset="0"/>
              </a:rPr>
              <a:t>, cum </a:t>
            </a:r>
            <a:r>
              <a:rPr lang="en-GB" cap="none" dirty="0" err="1">
                <a:latin typeface="Arial" panose="020B0604020202020204" pitchFamily="34" charset="0"/>
                <a:cs typeface="Arial" panose="020B0604020202020204" pitchFamily="34" charset="0"/>
              </a:rPr>
              <a:t>ar</a:t>
            </a:r>
            <a:r>
              <a:rPr lang="en-GB" cap="none" dirty="0">
                <a:latin typeface="Arial" panose="020B0604020202020204" pitchFamily="34" charset="0"/>
                <a:cs typeface="Arial" panose="020B0604020202020204" pitchFamily="34" charset="0"/>
              </a:rPr>
              <a:t> fi </a:t>
            </a:r>
            <a:r>
              <a:rPr lang="en-GB" cap="none" dirty="0" err="1">
                <a:latin typeface="Arial" panose="020B0604020202020204" pitchFamily="34" charset="0"/>
                <a:cs typeface="Arial" panose="020B0604020202020204" pitchFamily="34" charset="0"/>
              </a:rPr>
              <a:t>instrumente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pentru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analiza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probelor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detectoare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pentru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tomografie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computerizată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asemenea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utilizate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monito</a:t>
            </a:r>
            <a:r>
              <a:rPr lang="ro-RO" cap="none" dirty="0">
                <a:latin typeface="Arial" panose="020B0604020202020204" pitchFamily="34" charset="0"/>
                <a:cs typeface="Arial" panose="020B0604020202020204" pitchFamily="34" charset="0"/>
              </a:rPr>
              <a:t>rizarea</a:t>
            </a:r>
            <a:r>
              <a:rPr lang="en-GB" cap="none" dirty="0">
                <a:latin typeface="Arial" panose="020B0604020202020204" pitchFamily="34" charset="0"/>
                <a:cs typeface="Arial" panose="020B0604020202020204" pitchFamily="34" charset="0"/>
              </a:rPr>
              <a:t>de gaze din </a:t>
            </a:r>
            <a:r>
              <a:rPr lang="en-GB" cap="none" dirty="0" err="1">
                <a:latin typeface="Arial" panose="020B0604020202020204" pitchFamily="34" charset="0"/>
                <a:cs typeface="Arial" panose="020B0604020202020204" pitchFamily="34" charset="0"/>
              </a:rPr>
              <a:t>sânge</a:t>
            </a:r>
            <a:r>
              <a:rPr lang="en-GB"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7010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918" y="1551503"/>
            <a:ext cx="11401973" cy="561692"/>
          </a:xfrm>
          <a:prstGeom prst="rect">
            <a:avLst/>
          </a:prstGeom>
        </p:spPr>
        <p:txBody>
          <a:bodyPr vert="horz" wrap="square" lIns="0" tIns="0" rIns="0" bIns="0" rtlCol="0" anchor="ctr">
            <a:spAutoFit/>
          </a:bodyPr>
          <a:lstStyle/>
          <a:p>
            <a:pPr marL="268599" marR="114932" indent="-256534">
              <a:tabLst>
                <a:tab pos="268599"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lang="ro-RO" sz="1800" spc="15" dirty="0">
                <a:solidFill>
                  <a:srgbClr val="2CA1BE"/>
                </a:solidFill>
                <a:latin typeface="Times New Roman"/>
                <a:cs typeface="Times New Roman"/>
              </a:rPr>
              <a:t>C</a:t>
            </a:r>
            <a:r>
              <a:rPr lang="en-US" sz="2000" cap="none" dirty="0" err="1">
                <a:latin typeface="Lucida Sans Unicode"/>
                <a:cs typeface="Lucida Sans Unicode"/>
              </a:rPr>
              <a:t>urentul</a:t>
            </a:r>
            <a:r>
              <a:rPr lang="en-US" sz="2000" cap="none" dirty="0">
                <a:latin typeface="Lucida Sans Unicode"/>
                <a:cs typeface="Lucida Sans Unicode"/>
              </a:rPr>
              <a:t> </a:t>
            </a:r>
            <a:r>
              <a:rPr lang="en-US" sz="2000" cap="none" spc="-5" dirty="0">
                <a:latin typeface="Lucida Sans Unicode"/>
                <a:cs typeface="Lucida Sans Unicode"/>
              </a:rPr>
              <a:t>invers al </a:t>
            </a:r>
            <a:r>
              <a:rPr lang="en-US" sz="2000" cap="none" spc="-5" dirty="0" err="1">
                <a:latin typeface="Lucida Sans Unicode"/>
                <a:cs typeface="Lucida Sans Unicode"/>
              </a:rPr>
              <a:t>jonctiunii</a:t>
            </a:r>
            <a:r>
              <a:rPr lang="en-US" sz="2000" cap="none" spc="-115" dirty="0">
                <a:latin typeface="Lucida Sans Unicode"/>
                <a:cs typeface="Lucida Sans Unicode"/>
              </a:rPr>
              <a:t> </a:t>
            </a:r>
            <a:r>
              <a:rPr lang="en-US" sz="2000" cap="none" dirty="0">
                <a:latin typeface="Lucida Sans Unicode"/>
                <a:cs typeface="Lucida Sans Unicode"/>
              </a:rPr>
              <a:t>p-n,</a:t>
            </a:r>
            <a:r>
              <a:rPr lang="en-US" sz="2000" cap="none" spc="-31" dirty="0">
                <a:latin typeface="Lucida Sans Unicode"/>
                <a:cs typeface="Lucida Sans Unicode"/>
              </a:rPr>
              <a:t> </a:t>
            </a:r>
            <a:r>
              <a:rPr lang="en-US" sz="2000" cap="none" spc="-5" dirty="0" err="1">
                <a:latin typeface="Lucida Sans Unicode"/>
                <a:cs typeface="Lucida Sans Unicode"/>
              </a:rPr>
              <a:t>datorat</a:t>
            </a:r>
            <a:r>
              <a:rPr lang="en-US" sz="2000" cap="none" spc="-5" dirty="0">
                <a:latin typeface="Lucida Sans Unicode"/>
                <a:cs typeface="Lucida Sans Unicode"/>
              </a:rPr>
              <a:t> </a:t>
            </a:r>
            <a:r>
              <a:rPr lang="en-US" sz="2000" cap="none" dirty="0">
                <a:latin typeface="Lucida Sans Unicode"/>
                <a:cs typeface="Lucida Sans Unicode"/>
              </a:rPr>
              <a:t> </a:t>
            </a:r>
            <a:r>
              <a:rPr lang="en-US" sz="2000" cap="none" spc="-11" dirty="0" err="1">
                <a:latin typeface="Lucida Sans Unicode"/>
                <a:cs typeface="Lucida Sans Unicode"/>
              </a:rPr>
              <a:t>agitatiei</a:t>
            </a:r>
            <a:r>
              <a:rPr lang="en-US" sz="2000" cap="none" spc="-11" dirty="0">
                <a:latin typeface="Lucida Sans Unicode"/>
                <a:cs typeface="Lucida Sans Unicode"/>
              </a:rPr>
              <a:t> </a:t>
            </a:r>
            <a:r>
              <a:rPr lang="en-US" sz="2000" cap="none" spc="-5" dirty="0" err="1">
                <a:latin typeface="Lucida Sans Unicode"/>
                <a:cs typeface="Lucida Sans Unicode"/>
              </a:rPr>
              <a:t>termice</a:t>
            </a:r>
            <a:r>
              <a:rPr lang="en-US" sz="2000" cap="none" spc="-5" dirty="0">
                <a:latin typeface="Lucida Sans Unicode"/>
                <a:cs typeface="Lucida Sans Unicode"/>
              </a:rPr>
              <a:t>, </a:t>
            </a:r>
            <a:r>
              <a:rPr lang="en-US" sz="2000" cap="none" spc="-5" dirty="0" err="1">
                <a:latin typeface="Lucida Sans Unicode"/>
                <a:cs typeface="Lucida Sans Unicode"/>
              </a:rPr>
              <a:t>prezent</a:t>
            </a:r>
            <a:r>
              <a:rPr lang="en-US" sz="2000" cap="none" spc="-5" dirty="0">
                <a:latin typeface="Lucida Sans Unicode"/>
                <a:cs typeface="Lucida Sans Unicode"/>
              </a:rPr>
              <a:t> in </a:t>
            </a:r>
            <a:r>
              <a:rPr lang="en-US" sz="2000" cap="none" spc="-5" dirty="0" err="1">
                <a:latin typeface="Lucida Sans Unicode"/>
                <a:cs typeface="Lucida Sans Unicode"/>
              </a:rPr>
              <a:t>absenta</a:t>
            </a:r>
            <a:r>
              <a:rPr lang="en-US" sz="2000" cap="none" spc="-5" dirty="0">
                <a:latin typeface="Lucida Sans Unicode"/>
                <a:cs typeface="Lucida Sans Unicode"/>
              </a:rPr>
              <a:t>  </a:t>
            </a:r>
            <a:r>
              <a:rPr lang="en-US" sz="2000" cap="none" spc="-5" dirty="0" err="1">
                <a:latin typeface="Lucida Sans Unicode"/>
                <a:cs typeface="Lucida Sans Unicode"/>
              </a:rPr>
              <a:t>iluminarii</a:t>
            </a:r>
            <a:br>
              <a:rPr lang="en-US" sz="2000" cap="none" dirty="0">
                <a:latin typeface="Lucida Sans Unicode"/>
                <a:cs typeface="Lucida Sans Unicode"/>
              </a:rPr>
            </a:br>
            <a:r>
              <a:rPr lang="en-US" sz="2000" cap="none" spc="15" dirty="0">
                <a:solidFill>
                  <a:srgbClr val="2CA1BE"/>
                </a:solidFill>
                <a:latin typeface="Wingdings 3"/>
                <a:cs typeface="Wingdings 3"/>
              </a:rPr>
              <a:t></a:t>
            </a:r>
            <a:r>
              <a:rPr lang="en-US" sz="2000" cap="none" spc="15" dirty="0">
                <a:solidFill>
                  <a:srgbClr val="2CA1BE"/>
                </a:solidFill>
                <a:latin typeface="Times New Roman"/>
                <a:cs typeface="Times New Roman"/>
              </a:rPr>
              <a:t>	</a:t>
            </a:r>
            <a:r>
              <a:rPr lang="en-US" sz="2000" cap="none" dirty="0" err="1">
                <a:latin typeface="Lucida Sans Unicode"/>
                <a:cs typeface="Lucida Sans Unicode"/>
              </a:rPr>
              <a:t>constituie</a:t>
            </a:r>
            <a:r>
              <a:rPr lang="en-US" sz="2000" cap="none" dirty="0">
                <a:latin typeface="Lucida Sans Unicode"/>
                <a:cs typeface="Lucida Sans Unicode"/>
              </a:rPr>
              <a:t> o </a:t>
            </a:r>
            <a:r>
              <a:rPr lang="en-US" sz="2000" cap="none" spc="-5" dirty="0" err="1">
                <a:latin typeface="Lucida Sans Unicode"/>
                <a:cs typeface="Lucida Sans Unicode"/>
              </a:rPr>
              <a:t>importanta</a:t>
            </a:r>
            <a:r>
              <a:rPr lang="en-US" sz="2000" cap="none" spc="-5" dirty="0">
                <a:latin typeface="Lucida Sans Unicode"/>
                <a:cs typeface="Lucida Sans Unicode"/>
              </a:rPr>
              <a:t> </a:t>
            </a:r>
            <a:r>
              <a:rPr lang="en-US" sz="2000" cap="none" dirty="0" err="1">
                <a:latin typeface="Lucida Sans Unicode"/>
                <a:cs typeface="Lucida Sans Unicode"/>
              </a:rPr>
              <a:t>sursa</a:t>
            </a:r>
            <a:r>
              <a:rPr lang="en-US" sz="2000" cap="none" spc="-125" dirty="0">
                <a:latin typeface="Lucida Sans Unicode"/>
                <a:cs typeface="Lucida Sans Unicode"/>
              </a:rPr>
              <a:t> </a:t>
            </a:r>
            <a:r>
              <a:rPr lang="en-US" sz="2000" cap="none" spc="-5" dirty="0">
                <a:latin typeface="Lucida Sans Unicode"/>
                <a:cs typeface="Lucida Sans Unicode"/>
              </a:rPr>
              <a:t>de</a:t>
            </a:r>
            <a:r>
              <a:rPr lang="en-US" sz="2000" cap="none" spc="-35" dirty="0">
                <a:latin typeface="Lucida Sans Unicode"/>
                <a:cs typeface="Lucida Sans Unicode"/>
              </a:rPr>
              <a:t> </a:t>
            </a:r>
            <a:r>
              <a:rPr lang="en-US" sz="2000" cap="none" spc="-5" dirty="0" err="1">
                <a:latin typeface="Lucida Sans Unicode"/>
                <a:cs typeface="Lucida Sans Unicode"/>
              </a:rPr>
              <a:t>zgomot</a:t>
            </a:r>
            <a:r>
              <a:rPr lang="en-US" sz="2000" cap="none" spc="-5" dirty="0">
                <a:latin typeface="Lucida Sans Unicode"/>
                <a:cs typeface="Lucida Sans Unicode"/>
              </a:rPr>
              <a:t>  (</a:t>
            </a:r>
            <a:r>
              <a:rPr lang="en-US" sz="2000" cap="none" spc="-5" dirty="0" err="1">
                <a:latin typeface="Lucida Sans Unicode"/>
                <a:cs typeface="Lucida Sans Unicode"/>
              </a:rPr>
              <a:t>limiteaza</a:t>
            </a:r>
            <a:r>
              <a:rPr lang="en-US" sz="2000" cap="none" spc="-5" dirty="0">
                <a:latin typeface="Lucida Sans Unicode"/>
                <a:cs typeface="Lucida Sans Unicode"/>
              </a:rPr>
              <a:t> </a:t>
            </a:r>
            <a:r>
              <a:rPr lang="en-US" sz="2000" cap="none" spc="-5" dirty="0" err="1">
                <a:latin typeface="Lucida Sans Unicode"/>
                <a:cs typeface="Lucida Sans Unicode"/>
              </a:rPr>
              <a:t>aplicatiile</a:t>
            </a:r>
            <a:r>
              <a:rPr lang="en-US" sz="2000" cap="none" spc="-131" dirty="0">
                <a:latin typeface="Lucida Sans Unicode"/>
                <a:cs typeface="Lucida Sans Unicode"/>
              </a:rPr>
              <a:t> </a:t>
            </a:r>
            <a:r>
              <a:rPr lang="en-US" sz="2000" cap="none" spc="-5" dirty="0" err="1">
                <a:latin typeface="Lucida Sans Unicode"/>
                <a:cs typeface="Lucida Sans Unicode"/>
              </a:rPr>
              <a:t>ge</a:t>
            </a:r>
            <a:r>
              <a:rPr lang="en-US" sz="2000" cap="none" spc="-5" dirty="0">
                <a:latin typeface="Lucida Sans Unicode"/>
                <a:cs typeface="Lucida Sans Unicode"/>
              </a:rPr>
              <a:t>)</a:t>
            </a:r>
            <a:endParaRPr lang="en-US" sz="2000" cap="none" dirty="0">
              <a:latin typeface="Lucida Sans Unicode"/>
              <a:cs typeface="Lucida Sans Unicode"/>
            </a:endParaRPr>
          </a:p>
        </p:txBody>
      </p:sp>
      <p:sp>
        <p:nvSpPr>
          <p:cNvPr id="3" name="object 3"/>
          <p:cNvSpPr txBox="1"/>
          <p:nvPr/>
        </p:nvSpPr>
        <p:spPr>
          <a:xfrm>
            <a:off x="1044135" y="3371659"/>
            <a:ext cx="3970655" cy="353943"/>
          </a:xfrm>
          <a:prstGeom prst="rect">
            <a:avLst/>
          </a:prstGeom>
        </p:spPr>
        <p:txBody>
          <a:bodyPr vert="horz" wrap="square" lIns="0" tIns="0" rIns="0" bIns="0" rtlCol="0">
            <a:spAutoFit/>
          </a:bodyPr>
          <a:lstStyle/>
          <a:p>
            <a:pPr marL="241294" indent="-228594">
              <a:buClr>
                <a:srgbClr val="2CA1BE"/>
              </a:buClr>
              <a:buFont typeface="Verdana"/>
              <a:buChar char="◦"/>
              <a:tabLst>
                <a:tab pos="241294" algn="l"/>
              </a:tabLst>
            </a:pPr>
            <a:r>
              <a:rPr sz="2300" dirty="0">
                <a:latin typeface="Lucida Sans Unicode"/>
                <a:cs typeface="Lucida Sans Unicode"/>
              </a:rPr>
              <a:t>β – </a:t>
            </a:r>
            <a:r>
              <a:rPr sz="2300" spc="-5" dirty="0">
                <a:latin typeface="Lucida Sans Unicode"/>
                <a:cs typeface="Lucida Sans Unicode"/>
              </a:rPr>
              <a:t>coeficient de</a:t>
            </a:r>
            <a:r>
              <a:rPr sz="2300" spc="-55" dirty="0">
                <a:latin typeface="Lucida Sans Unicode"/>
                <a:cs typeface="Lucida Sans Unicode"/>
              </a:rPr>
              <a:t> </a:t>
            </a:r>
            <a:r>
              <a:rPr sz="2300" spc="-5" dirty="0">
                <a:latin typeface="Lucida Sans Unicode"/>
                <a:cs typeface="Lucida Sans Unicode"/>
              </a:rPr>
              <a:t>idealitate</a:t>
            </a:r>
            <a:endParaRPr sz="2300" dirty="0">
              <a:latin typeface="Lucida Sans Unicode"/>
              <a:cs typeface="Lucida Sans Unicode"/>
            </a:endParaRPr>
          </a:p>
        </p:txBody>
      </p:sp>
      <p:sp>
        <p:nvSpPr>
          <p:cNvPr id="4" name="object 4"/>
          <p:cNvSpPr txBox="1"/>
          <p:nvPr/>
        </p:nvSpPr>
        <p:spPr>
          <a:xfrm>
            <a:off x="1044135" y="3788605"/>
            <a:ext cx="10994760" cy="353943"/>
          </a:xfrm>
          <a:prstGeom prst="rect">
            <a:avLst/>
          </a:prstGeom>
        </p:spPr>
        <p:txBody>
          <a:bodyPr vert="horz" wrap="square" lIns="0" tIns="0" rIns="0" bIns="0" rtlCol="0">
            <a:spAutoFit/>
          </a:bodyPr>
          <a:lstStyle/>
          <a:p>
            <a:pPr marL="241294" marR="5080" indent="-228594">
              <a:buClr>
                <a:srgbClr val="2CA1BE"/>
              </a:buClr>
              <a:buFont typeface="Verdana"/>
              <a:buChar char="◦"/>
              <a:tabLst>
                <a:tab pos="241294" algn="l"/>
              </a:tabLst>
            </a:pPr>
            <a:r>
              <a:rPr sz="2300" spc="5" dirty="0">
                <a:latin typeface="Lucida Sans Unicode"/>
                <a:cs typeface="Lucida Sans Unicode"/>
              </a:rPr>
              <a:t>R</a:t>
            </a:r>
            <a:r>
              <a:rPr sz="2251" spc="7" baseline="-20370" dirty="0">
                <a:latin typeface="Lucida Sans Unicode"/>
                <a:cs typeface="Lucida Sans Unicode"/>
              </a:rPr>
              <a:t>0 </a:t>
            </a:r>
            <a:r>
              <a:rPr sz="2300" dirty="0">
                <a:latin typeface="Lucida Sans Unicode"/>
                <a:cs typeface="Lucida Sans Unicode"/>
              </a:rPr>
              <a:t>– rezistenta </a:t>
            </a:r>
            <a:r>
              <a:rPr sz="2300" spc="-5" dirty="0">
                <a:latin typeface="Lucida Sans Unicode"/>
                <a:cs typeface="Lucida Sans Unicode"/>
              </a:rPr>
              <a:t>la intuneric </a:t>
            </a:r>
            <a:r>
              <a:rPr sz="2300" dirty="0">
                <a:latin typeface="Lucida Sans Unicode"/>
                <a:cs typeface="Lucida Sans Unicode"/>
              </a:rPr>
              <a:t>a </a:t>
            </a:r>
            <a:r>
              <a:rPr sz="2300" spc="-5" dirty="0">
                <a:latin typeface="Lucida Sans Unicode"/>
                <a:cs typeface="Lucida Sans Unicode"/>
              </a:rPr>
              <a:t>diodei (invers  </a:t>
            </a:r>
            <a:r>
              <a:rPr sz="2300" dirty="0">
                <a:latin typeface="Lucida Sans Unicode"/>
                <a:cs typeface="Lucida Sans Unicode"/>
              </a:rPr>
              <a:t>proportionala </a:t>
            </a:r>
            <a:r>
              <a:rPr sz="2300" spc="-5" dirty="0">
                <a:latin typeface="Lucida Sans Unicode"/>
                <a:cs typeface="Lucida Sans Unicode"/>
              </a:rPr>
              <a:t>cu </a:t>
            </a:r>
            <a:r>
              <a:rPr sz="2300" dirty="0">
                <a:latin typeface="Lucida Sans Unicode"/>
                <a:cs typeface="Lucida Sans Unicode"/>
              </a:rPr>
              <a:t>aria</a:t>
            </a:r>
            <a:r>
              <a:rPr sz="2300" spc="-151" dirty="0">
                <a:latin typeface="Lucida Sans Unicode"/>
                <a:cs typeface="Lucida Sans Unicode"/>
              </a:rPr>
              <a:t> </a:t>
            </a:r>
            <a:r>
              <a:rPr sz="2300" dirty="0">
                <a:latin typeface="Lucida Sans Unicode"/>
                <a:cs typeface="Lucida Sans Unicode"/>
              </a:rPr>
              <a:t>diodei)</a:t>
            </a:r>
          </a:p>
        </p:txBody>
      </p:sp>
      <p:sp>
        <p:nvSpPr>
          <p:cNvPr id="10" name="object 10"/>
          <p:cNvSpPr txBox="1"/>
          <p:nvPr/>
        </p:nvSpPr>
        <p:spPr>
          <a:xfrm>
            <a:off x="5237384" y="3371659"/>
            <a:ext cx="935991" cy="338554"/>
          </a:xfrm>
          <a:prstGeom prst="rect">
            <a:avLst/>
          </a:prstGeom>
        </p:spPr>
        <p:txBody>
          <a:bodyPr vert="horz" wrap="square" lIns="0" tIns="0" rIns="0" bIns="0" rtlCol="0">
            <a:spAutoFit/>
          </a:bodyPr>
          <a:lstStyle/>
          <a:p>
            <a:pPr marL="12700"/>
            <a:r>
              <a:rPr sz="2200" i="1" dirty="0">
                <a:latin typeface="Symbol"/>
                <a:cs typeface="Symbol"/>
              </a:rPr>
              <a:t></a:t>
            </a:r>
            <a:r>
              <a:rPr sz="2200" i="1" spc="105" dirty="0">
                <a:latin typeface="Times New Roman"/>
                <a:cs typeface="Times New Roman"/>
              </a:rPr>
              <a:t> </a:t>
            </a:r>
            <a:r>
              <a:rPr sz="2100" spc="55" dirty="0">
                <a:latin typeface="Symbol"/>
                <a:cs typeface="Symbol"/>
              </a:rPr>
              <a:t></a:t>
            </a:r>
            <a:r>
              <a:rPr sz="2100" spc="-331" dirty="0">
                <a:latin typeface="Times New Roman"/>
                <a:cs typeface="Times New Roman"/>
              </a:rPr>
              <a:t> </a:t>
            </a:r>
            <a:r>
              <a:rPr sz="2100" spc="115" dirty="0">
                <a:latin typeface="Times New Roman"/>
                <a:cs typeface="Times New Roman"/>
              </a:rPr>
              <a:t>1</a:t>
            </a:r>
            <a:r>
              <a:rPr sz="2100" spc="115" dirty="0">
                <a:latin typeface="Symbol"/>
                <a:cs typeface="Symbol"/>
              </a:rPr>
              <a:t></a:t>
            </a:r>
            <a:r>
              <a:rPr sz="2100" spc="-271" dirty="0">
                <a:latin typeface="Times New Roman"/>
                <a:cs typeface="Times New Roman"/>
              </a:rPr>
              <a:t> </a:t>
            </a:r>
            <a:r>
              <a:rPr sz="2100" spc="51" dirty="0">
                <a:latin typeface="Times New Roman"/>
                <a:cs typeface="Times New Roman"/>
              </a:rPr>
              <a:t>2</a:t>
            </a:r>
            <a:endParaRPr sz="2100" dirty="0">
              <a:latin typeface="Times New Roman"/>
              <a:cs typeface="Times New Roman"/>
            </a:endParaRPr>
          </a:p>
        </p:txBody>
      </p:sp>
      <p:pic>
        <p:nvPicPr>
          <p:cNvPr id="12" name="Imagine 11">
            <a:extLst>
              <a:ext uri="{FF2B5EF4-FFF2-40B4-BE49-F238E27FC236}">
                <a16:creationId xmlns:a16="http://schemas.microsoft.com/office/drawing/2014/main" id="{6B963B05-0877-B25A-DE85-31DC6C75276C}"/>
              </a:ext>
            </a:extLst>
          </p:cNvPr>
          <p:cNvPicPr>
            <a:picLocks noChangeAspect="1"/>
          </p:cNvPicPr>
          <p:nvPr/>
        </p:nvPicPr>
        <p:blipFill>
          <a:blip r:embed="rId2"/>
          <a:stretch>
            <a:fillRect/>
          </a:stretch>
        </p:blipFill>
        <p:spPr>
          <a:xfrm>
            <a:off x="4571961" y="2198325"/>
            <a:ext cx="1991003" cy="866896"/>
          </a:xfrm>
          <a:prstGeom prst="rect">
            <a:avLst/>
          </a:prstGeom>
        </p:spPr>
      </p:pic>
      <p:sp>
        <p:nvSpPr>
          <p:cNvPr id="6" name="Title 1">
            <a:extLst>
              <a:ext uri="{FF2B5EF4-FFF2-40B4-BE49-F238E27FC236}">
                <a16:creationId xmlns:a16="http://schemas.microsoft.com/office/drawing/2014/main" id="{EA9BF840-7E05-8473-8F56-84B6A68910C8}"/>
              </a:ext>
            </a:extLst>
          </p:cNvPr>
          <p:cNvSpPr txBox="1">
            <a:spLocks/>
          </p:cNvSpPr>
          <p:nvPr/>
        </p:nvSpPr>
        <p:spPr>
          <a:xfrm>
            <a:off x="913775" y="618517"/>
            <a:ext cx="10364451" cy="79790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o-RO" dirty="0"/>
              <a:t>Curent de întuneric</a:t>
            </a:r>
            <a:endParaRPr lang="en-GB" dirty="0"/>
          </a:p>
        </p:txBody>
      </p:sp>
    </p:spTree>
    <p:extLst>
      <p:ext uri="{BB962C8B-B14F-4D97-AF65-F5344CB8AC3E}">
        <p14:creationId xmlns:p14="http://schemas.microsoft.com/office/powerpoint/2010/main" val="78162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98801"/>
            <a:ext cx="8653629" cy="620147"/>
          </a:xfrm>
          <a:prstGeom prst="rect">
            <a:avLst/>
          </a:prstGeom>
        </p:spPr>
        <p:txBody>
          <a:bodyPr vert="horz" wrap="square" lIns="0" tIns="10645" rIns="0" bIns="0" rtlCol="0" anchor="ctr">
            <a:spAutoFit/>
          </a:bodyPr>
          <a:lstStyle/>
          <a:p>
            <a:pPr marL="11206">
              <a:spcBef>
                <a:spcPts val="84"/>
              </a:spcBef>
            </a:pPr>
            <a:r>
              <a:rPr lang="ro-RO" b="1" spc="-9" dirty="0">
                <a:latin typeface="Arial"/>
                <a:cs typeface="Arial"/>
              </a:rPr>
              <a:t>Capacitatea de barieră</a:t>
            </a:r>
            <a:endParaRPr b="1" spc="-4" dirty="0">
              <a:latin typeface="Arial"/>
              <a:cs typeface="Arial"/>
            </a:endParaRPr>
          </a:p>
        </p:txBody>
      </p:sp>
      <p:sp>
        <p:nvSpPr>
          <p:cNvPr id="3" name="object 3"/>
          <p:cNvSpPr txBox="1">
            <a:spLocks noGrp="1"/>
          </p:cNvSpPr>
          <p:nvPr>
            <p:ph sz="half" idx="4294967295"/>
          </p:nvPr>
        </p:nvSpPr>
        <p:spPr>
          <a:xfrm>
            <a:off x="241645" y="1135352"/>
            <a:ext cx="7438580" cy="3685205"/>
          </a:xfrm>
          <a:prstGeom prst="rect">
            <a:avLst/>
          </a:prstGeom>
        </p:spPr>
        <p:txBody>
          <a:bodyPr vert="horz" wrap="square" lIns="0" tIns="11205" rIns="0" bIns="0" rtlCol="0">
            <a:spAutoFit/>
          </a:bodyPr>
          <a:lstStyle/>
          <a:p>
            <a:pPr marL="0" marR="4483" indent="0">
              <a:spcBef>
                <a:spcPts val="88"/>
              </a:spcBef>
              <a:buNone/>
            </a:pPr>
            <a:r>
              <a:rPr lang="ro-RO" cap="none" spc="-4" dirty="0">
                <a:latin typeface="Times New Roman" panose="02020603050405020304" pitchFamily="18" charset="0"/>
                <a:cs typeface="Times New Roman" panose="02020603050405020304" pitchFamily="18" charset="0"/>
              </a:rPr>
              <a:t>C</a:t>
            </a:r>
            <a:r>
              <a:rPr lang="en-GB" cap="none" spc="-4" dirty="0" err="1">
                <a:latin typeface="Times New Roman" panose="02020603050405020304" pitchFamily="18" charset="0"/>
                <a:cs typeface="Times New Roman" panose="02020603050405020304" pitchFamily="18" charset="0"/>
              </a:rPr>
              <a:t>ând</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proiectăm</a:t>
            </a:r>
            <a:r>
              <a:rPr lang="en-GB" cap="none" spc="-4" dirty="0">
                <a:latin typeface="Times New Roman" panose="02020603050405020304" pitchFamily="18" charset="0"/>
                <a:cs typeface="Times New Roman" panose="02020603050405020304" pitchFamily="18" charset="0"/>
              </a:rPr>
              <a:t> un circuit de </a:t>
            </a:r>
            <a:r>
              <a:rPr lang="en-GB" cap="none" spc="-4" dirty="0" err="1">
                <a:latin typeface="Times New Roman" panose="02020603050405020304" pitchFamily="18" charset="0"/>
                <a:cs typeface="Times New Roman" panose="02020603050405020304" pitchFamily="18" charset="0"/>
              </a:rPr>
              <a:t>detectare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pentru</a:t>
            </a:r>
            <a:r>
              <a:rPr lang="en-GB" cap="none" spc="-4" dirty="0">
                <a:latin typeface="Times New Roman" panose="02020603050405020304" pitchFamily="18" charset="0"/>
                <a:cs typeface="Times New Roman" panose="02020603050405020304" pitchFamily="18" charset="0"/>
              </a:rPr>
              <a:t> a </a:t>
            </a:r>
            <a:r>
              <a:rPr lang="en-GB" cap="none" spc="-4" dirty="0" err="1">
                <a:latin typeface="Times New Roman" panose="02020603050405020304" pitchFamily="18" charset="0"/>
                <a:cs typeface="Times New Roman" panose="02020603050405020304" pitchFamily="18" charset="0"/>
              </a:rPr>
              <a:t>maximiza</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viteza</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sau</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liniaritatea</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răspunsului</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trebuie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să</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știm</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două</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caracteristici</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electrice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importante</a:t>
            </a:r>
            <a:r>
              <a:rPr lang="en-GB" cap="none" spc="-4" dirty="0">
                <a:latin typeface="Times New Roman" panose="02020603050405020304" pitchFamily="18" charset="0"/>
                <a:cs typeface="Times New Roman" panose="02020603050405020304" pitchFamily="18" charset="0"/>
              </a:rPr>
              <a:t> ale </a:t>
            </a:r>
            <a:r>
              <a:rPr lang="en-GB" cap="none" spc="-4" dirty="0" err="1">
                <a:latin typeface="Times New Roman" panose="02020603050405020304" pitchFamily="18" charset="0"/>
                <a:cs typeface="Times New Roman" panose="02020603050405020304" pitchFamily="18" charset="0"/>
              </a:rPr>
              <a:t>unei</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fd</a:t>
            </a:r>
            <a:r>
              <a:rPr lang="en-GB" cap="none" spc="-4" dirty="0">
                <a:latin typeface="Times New Roman" panose="02020603050405020304" pitchFamily="18" charset="0"/>
                <a:cs typeface="Times New Roman" panose="02020603050405020304" pitchFamily="18" charset="0"/>
              </a:rPr>
              <a:t>: </a:t>
            </a:r>
            <a:r>
              <a:rPr lang="en-GB" b="1" cap="none" spc="-4" dirty="0" err="1">
                <a:latin typeface="Times New Roman" panose="02020603050405020304" pitchFamily="18" charset="0"/>
                <a:cs typeface="Times New Roman" panose="02020603050405020304" pitchFamily="18" charset="0"/>
              </a:rPr>
              <a:t>capacitatea</a:t>
            </a:r>
            <a:r>
              <a:rPr lang="en-GB" b="1" cap="none" spc="-4" dirty="0">
                <a:latin typeface="Times New Roman" panose="02020603050405020304" pitchFamily="18" charset="0"/>
                <a:cs typeface="Times New Roman" panose="02020603050405020304" pitchFamily="18" charset="0"/>
              </a:rPr>
              <a:t> de </a:t>
            </a:r>
            <a:r>
              <a:rPr lang="en-GB" b="1" cap="none" spc="-4" dirty="0" err="1">
                <a:latin typeface="Times New Roman" panose="02020603050405020304" pitchFamily="18" charset="0"/>
                <a:cs typeface="Times New Roman" panose="02020603050405020304" pitchFamily="18" charset="0"/>
              </a:rPr>
              <a:t>joncțiune</a:t>
            </a:r>
            <a:r>
              <a:rPr lang="en-GB" b="1" cap="none" spc="-4" dirty="0">
                <a:latin typeface="Times New Roman" panose="02020603050405020304" pitchFamily="18" charset="0"/>
                <a:cs typeface="Times New Roman" panose="02020603050405020304" pitchFamily="18" charset="0"/>
              </a:rPr>
              <a:t> </a:t>
            </a:r>
            <a:r>
              <a:rPr lang="en-GB" b="1" cap="none" spc="-4" dirty="0" err="1">
                <a:latin typeface="Times New Roman" panose="02020603050405020304" pitchFamily="18" charset="0"/>
                <a:cs typeface="Times New Roman" panose="02020603050405020304" pitchFamily="18" charset="0"/>
              </a:rPr>
              <a:t>și</a:t>
            </a:r>
            <a:r>
              <a:rPr lang="en-GB" b="1" cap="none" spc="-4" dirty="0">
                <a:latin typeface="Times New Roman" panose="02020603050405020304" pitchFamily="18" charset="0"/>
                <a:cs typeface="Times New Roman" panose="02020603050405020304" pitchFamily="18" charset="0"/>
              </a:rPr>
              <a:t> </a:t>
            </a:r>
            <a:r>
              <a:rPr lang="en-GB" b="1" cap="none" spc="-4" dirty="0" err="1">
                <a:latin typeface="Times New Roman" panose="02020603050405020304" pitchFamily="18" charset="0"/>
                <a:cs typeface="Times New Roman" panose="02020603050405020304" pitchFamily="18" charset="0"/>
              </a:rPr>
              <a:t>rezistența</a:t>
            </a:r>
            <a:r>
              <a:rPr lang="en-GB" b="1" cap="none" spc="-4" dirty="0">
                <a:latin typeface="Times New Roman" panose="02020603050405020304" pitchFamily="18" charset="0"/>
                <a:cs typeface="Times New Roman" panose="02020603050405020304" pitchFamily="18" charset="0"/>
              </a:rPr>
              <a:t> </a:t>
            </a:r>
            <a:r>
              <a:rPr lang="en-GB" b="1" cap="none" spc="-4" dirty="0" err="1">
                <a:latin typeface="Times New Roman" panose="02020603050405020304" pitchFamily="18" charset="0"/>
                <a:cs typeface="Times New Roman" panose="02020603050405020304" pitchFamily="18" charset="0"/>
              </a:rPr>
              <a:t>șuntului</a:t>
            </a:r>
            <a:r>
              <a:rPr lang="en-GB" b="1" cap="none" spc="-4" dirty="0">
                <a:latin typeface="Times New Roman" panose="02020603050405020304" pitchFamily="18" charset="0"/>
                <a:cs typeface="Times New Roman" panose="02020603050405020304" pitchFamily="18" charset="0"/>
              </a:rPr>
              <a:t>. </a:t>
            </a:r>
            <a:r>
              <a:rPr lang="ro-RO" b="1" cap="none" spc="-4" dirty="0">
                <a:latin typeface="Times New Roman" panose="02020603050405020304" pitchFamily="18" charset="0"/>
                <a:cs typeface="Times New Roman" panose="02020603050405020304" pitchFamily="18" charset="0"/>
              </a:rPr>
              <a:t>F</a:t>
            </a:r>
            <a:r>
              <a:rPr lang="en-GB" cap="none" spc="-4" dirty="0" err="1">
                <a:latin typeface="Times New Roman" panose="02020603050405020304" pitchFamily="18" charset="0"/>
                <a:cs typeface="Times New Roman" panose="02020603050405020304" pitchFamily="18" charset="0"/>
              </a:rPr>
              <a:t>ără</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acestea</a:t>
            </a:r>
            <a:r>
              <a:rPr lang="en-GB" cap="none" spc="-4" dirty="0">
                <a:latin typeface="Times New Roman" panose="02020603050405020304" pitchFamily="18" charset="0"/>
                <a:cs typeface="Times New Roman" panose="02020603050405020304" pitchFamily="18" charset="0"/>
              </a:rPr>
              <a:t>, nu se </a:t>
            </a:r>
            <a:r>
              <a:rPr lang="en-GB" cap="none" spc="-4" dirty="0" err="1">
                <a:latin typeface="Times New Roman" panose="02020603050405020304" pitchFamily="18" charset="0"/>
                <a:cs typeface="Times New Roman" panose="02020603050405020304" pitchFamily="18" charset="0"/>
              </a:rPr>
              <a:t>poate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calcula</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constanta</a:t>
            </a:r>
            <a:r>
              <a:rPr lang="en-GB" cap="none" spc="-4" dirty="0">
                <a:latin typeface="Times New Roman" panose="02020603050405020304" pitchFamily="18" charset="0"/>
                <a:cs typeface="Times New Roman" panose="02020603050405020304" pitchFamily="18" charset="0"/>
              </a:rPr>
              <a:t> de </a:t>
            </a:r>
            <a:r>
              <a:rPr lang="en-GB" cap="none" spc="-4" dirty="0" err="1">
                <a:latin typeface="Times New Roman" panose="02020603050405020304" pitchFamily="18" charset="0"/>
                <a:cs typeface="Times New Roman" panose="02020603050405020304" pitchFamily="18" charset="0"/>
              </a:rPr>
              <a:t>timp</a:t>
            </a:r>
            <a:r>
              <a:rPr lang="en-GB" cap="none" spc="-4" dirty="0">
                <a:latin typeface="Times New Roman" panose="02020603050405020304" pitchFamily="18" charset="0"/>
                <a:cs typeface="Times New Roman" panose="02020603050405020304" pitchFamily="18" charset="0"/>
              </a:rPr>
              <a:t> </a:t>
            </a:r>
            <a:r>
              <a:rPr lang="en-GB" b="1" cap="none" spc="-4" dirty="0" err="1">
                <a:latin typeface="Times New Roman" panose="02020603050405020304" pitchFamily="18" charset="0"/>
                <a:cs typeface="Times New Roman" panose="02020603050405020304" pitchFamily="18" charset="0"/>
              </a:rPr>
              <a:t>rc</a:t>
            </a:r>
            <a:r>
              <a:rPr lang="en-GB" cap="none" spc="-4" dirty="0">
                <a:latin typeface="Times New Roman" panose="02020603050405020304" pitchFamily="18" charset="0"/>
                <a:cs typeface="Times New Roman" panose="02020603050405020304" pitchFamily="18" charset="0"/>
              </a:rPr>
              <a:t> a </a:t>
            </a:r>
            <a:r>
              <a:rPr lang="en-GB" cap="none" spc="-4" dirty="0" err="1">
                <a:latin typeface="Times New Roman" panose="02020603050405020304" pitchFamily="18" charset="0"/>
                <a:cs typeface="Times New Roman" panose="02020603050405020304" pitchFamily="18" charset="0"/>
              </a:rPr>
              <a:t>circuitului</a:t>
            </a:r>
            <a:r>
              <a:rPr lang="en-GB" cap="none" spc="-4" dirty="0">
                <a:latin typeface="Times New Roman" panose="02020603050405020304" pitchFamily="18" charset="0"/>
                <a:cs typeface="Times New Roman" panose="02020603050405020304" pitchFamily="18" charset="0"/>
              </a:rPr>
              <a:t> de </a:t>
            </a:r>
            <a:r>
              <a:rPr lang="en-GB" cap="none" spc="-4" dirty="0" err="1">
                <a:latin typeface="Times New Roman" panose="02020603050405020304" pitchFamily="18" charset="0"/>
                <a:cs typeface="Times New Roman" panose="02020603050405020304" pitchFamily="18" charset="0"/>
              </a:rPr>
              <a:t>funcționare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complet</a:t>
            </a:r>
            <a:r>
              <a:rPr lang="en-GB" cap="none" spc="-4" dirty="0">
                <a:latin typeface="Times New Roman" panose="02020603050405020304" pitchFamily="18" charset="0"/>
                <a:cs typeface="Times New Roman" panose="02020603050405020304" pitchFamily="18" charset="0"/>
              </a:rPr>
              <a:t>.</a:t>
            </a:r>
          </a:p>
          <a:p>
            <a:pPr marL="0" marR="4483" indent="0">
              <a:spcBef>
                <a:spcPts val="88"/>
              </a:spcBef>
              <a:buNone/>
            </a:pPr>
            <a:r>
              <a:rPr lang="ro-RO" cap="none" spc="-4" dirty="0">
                <a:latin typeface="Times New Roman" panose="02020603050405020304" pitchFamily="18" charset="0"/>
                <a:cs typeface="Times New Roman" panose="02020603050405020304" pitchFamily="18" charset="0"/>
              </a:rPr>
              <a:t>C</a:t>
            </a:r>
            <a:r>
              <a:rPr lang="en-GB" cap="none" spc="-4" dirty="0" err="1">
                <a:latin typeface="Times New Roman" panose="02020603050405020304" pitchFamily="18" charset="0"/>
                <a:cs typeface="Times New Roman" panose="02020603050405020304" pitchFamily="18" charset="0"/>
              </a:rPr>
              <a:t>apacitatea</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plăcii</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paralele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în</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regiunea</a:t>
            </a:r>
            <a:r>
              <a:rPr lang="en-GB" cap="none" spc="-4" dirty="0">
                <a:latin typeface="Times New Roman" panose="02020603050405020304" pitchFamily="18" charset="0"/>
                <a:cs typeface="Times New Roman" panose="02020603050405020304" pitchFamily="18" charset="0"/>
              </a:rPr>
              <a:t> de </a:t>
            </a:r>
            <a:r>
              <a:rPr lang="en-GB" cap="none" spc="-4" dirty="0" err="1">
                <a:latin typeface="Times New Roman" panose="02020603050405020304" pitchFamily="18" charset="0"/>
                <a:cs typeface="Times New Roman" panose="02020603050405020304" pitchFamily="18" charset="0"/>
              </a:rPr>
              <a:t>sărăcire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dă</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naștere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unei</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capacități</a:t>
            </a:r>
            <a:r>
              <a:rPr lang="en-GB" cap="none" spc="-4" dirty="0">
                <a:latin typeface="Times New Roman" panose="02020603050405020304" pitchFamily="18" charset="0"/>
                <a:cs typeface="Times New Roman" panose="02020603050405020304" pitchFamily="18" charset="0"/>
              </a:rPr>
              <a:t> de </a:t>
            </a:r>
            <a:r>
              <a:rPr lang="en-GB" cap="none" spc="-4" dirty="0" err="1">
                <a:latin typeface="Times New Roman" panose="02020603050405020304" pitchFamily="18" charset="0"/>
                <a:cs typeface="Times New Roman" panose="02020603050405020304" pitchFamily="18" charset="0"/>
              </a:rPr>
              <a:t>joncțiune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cj</a:t>
            </a:r>
            <a:r>
              <a:rPr lang="en-GB" cap="none" spc="-4" dirty="0">
                <a:latin typeface="Times New Roman" panose="02020603050405020304" pitchFamily="18" charset="0"/>
                <a:cs typeface="Times New Roman" panose="02020603050405020304" pitchFamily="18" charset="0"/>
              </a:rPr>
              <a:t>) care </a:t>
            </a:r>
            <a:r>
              <a:rPr lang="en-GB" cap="none" spc="-4" dirty="0" err="1">
                <a:latin typeface="Times New Roman" panose="02020603050405020304" pitchFamily="18" charset="0"/>
                <a:cs typeface="Times New Roman" panose="02020603050405020304" pitchFamily="18" charset="0"/>
              </a:rPr>
              <a:t>crește</a:t>
            </a:r>
            <a:r>
              <a:rPr lang="en-GB" cap="none" spc="-4" dirty="0">
                <a:latin typeface="Times New Roman" panose="02020603050405020304" pitchFamily="18" charset="0"/>
                <a:cs typeface="Times New Roman" panose="02020603050405020304" pitchFamily="18" charset="0"/>
              </a:rPr>
              <a:t> cu </a:t>
            </a:r>
            <a:r>
              <a:rPr lang="en-GB" cap="none" spc="-4" dirty="0" err="1">
                <a:latin typeface="Times New Roman" panose="02020603050405020304" pitchFamily="18" charset="0"/>
                <a:cs typeface="Times New Roman" panose="02020603050405020304" pitchFamily="18" charset="0"/>
              </a:rPr>
              <a:t>suprafața</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joncțiunii</a:t>
            </a:r>
            <a:r>
              <a:rPr lang="en-GB" cap="none" spc="-4" dirty="0">
                <a:latin typeface="Times New Roman" panose="02020603050405020304" pitchFamily="18" charset="0"/>
                <a:cs typeface="Times New Roman" panose="02020603050405020304" pitchFamily="18" charset="0"/>
              </a:rPr>
              <a:t>. </a:t>
            </a:r>
            <a:r>
              <a:rPr lang="ro-RO" cap="none" spc="-4" dirty="0">
                <a:latin typeface="Times New Roman" panose="02020603050405020304" pitchFamily="18" charset="0"/>
                <a:cs typeface="Times New Roman" panose="02020603050405020304" pitchFamily="18" charset="0"/>
              </a:rPr>
              <a:t>D</a:t>
            </a:r>
            <a:r>
              <a:rPr lang="en-GB" cap="none" spc="-4" dirty="0" err="1">
                <a:latin typeface="Times New Roman" panose="02020603050405020304" pitchFamily="18" charset="0"/>
                <a:cs typeface="Times New Roman" panose="02020603050405020304" pitchFamily="18" charset="0"/>
              </a:rPr>
              <a:t>eoarece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capacitatea</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crescândă</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într</a:t>
            </a:r>
            <a:r>
              <a:rPr lang="en-GB" cap="none" spc="-4" dirty="0">
                <a:latin typeface="Times New Roman" panose="02020603050405020304" pitchFamily="18" charset="0"/>
                <a:cs typeface="Times New Roman" panose="02020603050405020304" pitchFamily="18" charset="0"/>
              </a:rPr>
              <a:t>-un circuit </a:t>
            </a:r>
            <a:r>
              <a:rPr lang="en-GB" cap="none" spc="-4" dirty="0" err="1">
                <a:latin typeface="Times New Roman" panose="02020603050405020304" pitchFamily="18" charset="0"/>
                <a:cs typeface="Times New Roman" panose="02020603050405020304" pitchFamily="18" charset="0"/>
              </a:rPr>
              <a:t>încetinește</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viteza</a:t>
            </a:r>
            <a:r>
              <a:rPr lang="en-GB" cap="none" spc="-4" dirty="0">
                <a:latin typeface="Times New Roman" panose="02020603050405020304" pitchFamily="18" charset="0"/>
                <a:cs typeface="Times New Roman" panose="02020603050405020304" pitchFamily="18" charset="0"/>
              </a:rPr>
              <a:t> de </a:t>
            </a:r>
            <a:r>
              <a:rPr lang="en-GB" cap="none" spc="-4" dirty="0" err="1">
                <a:latin typeface="Times New Roman" panose="02020603050405020304" pitchFamily="18" charset="0"/>
                <a:cs typeface="Times New Roman" panose="02020603050405020304" pitchFamily="18" charset="0"/>
              </a:rPr>
              <a:t>reacție</a:t>
            </a:r>
            <a:r>
              <a:rPr lang="en-GB" cap="none" spc="-4" dirty="0">
                <a:latin typeface="Times New Roman" panose="02020603050405020304" pitchFamily="18" charset="0"/>
                <a:cs typeface="Times New Roman" panose="02020603050405020304" pitchFamily="18" charset="0"/>
              </a:rPr>
              <a:t>, </a:t>
            </a:r>
            <a:r>
              <a:rPr lang="ro-RO" cap="none" spc="-4" dirty="0">
                <a:latin typeface="Times New Roman" panose="02020603050405020304" pitchFamily="18" charset="0"/>
                <a:cs typeface="Times New Roman" panose="02020603050405020304" pitchFamily="18" charset="0"/>
              </a:rPr>
              <a:t>FD</a:t>
            </a:r>
            <a:r>
              <a:rPr lang="en-GB" b="1" cap="none" spc="-4" dirty="0">
                <a:latin typeface="Times New Roman" panose="02020603050405020304" pitchFamily="18" charset="0"/>
                <a:cs typeface="Times New Roman" panose="02020603050405020304" pitchFamily="18" charset="0"/>
              </a:rPr>
              <a:t> </a:t>
            </a:r>
            <a:r>
              <a:rPr lang="en-GB" cap="none" spc="-4" dirty="0">
                <a:latin typeface="Times New Roman" panose="02020603050405020304" pitchFamily="18" charset="0"/>
                <a:cs typeface="Times New Roman" panose="02020603050405020304" pitchFamily="18" charset="0"/>
              </a:rPr>
              <a:t>cu </a:t>
            </a:r>
            <a:r>
              <a:rPr lang="en-GB" cap="none" spc="-4" dirty="0" err="1">
                <a:latin typeface="Times New Roman" panose="02020603050405020304" pitchFamily="18" charset="0"/>
                <a:cs typeface="Times New Roman" panose="02020603050405020304" pitchFamily="18" charset="0"/>
              </a:rPr>
              <a:t>regiuni</a:t>
            </a:r>
            <a:r>
              <a:rPr lang="en-GB" cap="none" spc="-4" dirty="0">
                <a:latin typeface="Times New Roman" panose="02020603050405020304" pitchFamily="18" charset="0"/>
                <a:cs typeface="Times New Roman" panose="02020603050405020304" pitchFamily="18" charset="0"/>
              </a:rPr>
              <a:t> active </a:t>
            </a:r>
            <a:r>
              <a:rPr lang="en-GB" cap="none" spc="-4" dirty="0" err="1">
                <a:latin typeface="Times New Roman" panose="02020603050405020304" pitchFamily="18" charset="0"/>
                <a:cs typeface="Times New Roman" panose="02020603050405020304" pitchFamily="18" charset="0"/>
              </a:rPr>
              <a:t>mai</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mici</a:t>
            </a:r>
            <a:r>
              <a:rPr lang="en-GB" cap="none" spc="-4" dirty="0">
                <a:latin typeface="Times New Roman" panose="02020603050405020304" pitchFamily="18" charset="0"/>
                <a:cs typeface="Times New Roman" panose="02020603050405020304" pitchFamily="18" charset="0"/>
              </a:rPr>
              <a:t> sunt </a:t>
            </a:r>
            <a:r>
              <a:rPr lang="en-GB" cap="none" spc="-4" dirty="0" err="1">
                <a:latin typeface="Times New Roman" panose="02020603050405020304" pitchFamily="18" charset="0"/>
                <a:cs typeface="Times New Roman" panose="02020603050405020304" pitchFamily="18" charset="0"/>
              </a:rPr>
              <a:t>în</a:t>
            </a:r>
            <a:r>
              <a:rPr lang="en-GB" cap="none" spc="-4" dirty="0">
                <a:latin typeface="Times New Roman" panose="02020603050405020304" pitchFamily="18" charset="0"/>
                <a:cs typeface="Times New Roman" panose="02020603050405020304" pitchFamily="18" charset="0"/>
              </a:rPr>
              <a:t> mod </a:t>
            </a:r>
            <a:r>
              <a:rPr lang="en-GB" cap="none" spc="-4" dirty="0" err="1">
                <a:latin typeface="Times New Roman" panose="02020603050405020304" pitchFamily="18" charset="0"/>
                <a:cs typeface="Times New Roman" panose="02020603050405020304" pitchFamily="18" charset="0"/>
              </a:rPr>
              <a:t>inerent</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capabile</a:t>
            </a:r>
            <a:r>
              <a:rPr lang="en-GB" cap="none" spc="-4" dirty="0">
                <a:latin typeface="Times New Roman" panose="02020603050405020304" pitchFamily="18" charset="0"/>
                <a:cs typeface="Times New Roman" panose="02020603050405020304" pitchFamily="18" charset="0"/>
              </a:rPr>
              <a:t> de un </a:t>
            </a:r>
            <a:r>
              <a:rPr lang="en-GB" cap="none" spc="-4" dirty="0" err="1">
                <a:latin typeface="Times New Roman" panose="02020603050405020304" pitchFamily="18" charset="0"/>
                <a:cs typeface="Times New Roman" panose="02020603050405020304" pitchFamily="18" charset="0"/>
              </a:rPr>
              <a:t>răspuns</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mai</a:t>
            </a:r>
            <a:r>
              <a:rPr lang="en-GB" cap="none" spc="-4" dirty="0">
                <a:latin typeface="Times New Roman" panose="02020603050405020304" pitchFamily="18" charset="0"/>
                <a:cs typeface="Times New Roman" panose="02020603050405020304" pitchFamily="18" charset="0"/>
              </a:rPr>
              <a:t> rapid </a:t>
            </a:r>
            <a:r>
              <a:rPr lang="en-GB" cap="none" spc="-4" dirty="0" err="1">
                <a:latin typeface="Times New Roman" panose="02020603050405020304" pitchFamily="18" charset="0"/>
                <a:cs typeface="Times New Roman" panose="02020603050405020304" pitchFamily="18" charset="0"/>
              </a:rPr>
              <a:t>decât</a:t>
            </a:r>
            <a:r>
              <a:rPr lang="en-GB" cap="none" spc="-4" dirty="0">
                <a:latin typeface="Times New Roman" panose="02020603050405020304" pitchFamily="18" charset="0"/>
                <a:cs typeface="Times New Roman" panose="02020603050405020304" pitchFamily="18" charset="0"/>
              </a:rPr>
              <a:t> </a:t>
            </a:r>
            <a:r>
              <a:rPr lang="en-GB" cap="none" spc="-4" dirty="0" err="1">
                <a:latin typeface="Times New Roman" panose="02020603050405020304" pitchFamily="18" charset="0"/>
                <a:cs typeface="Times New Roman" panose="02020603050405020304" pitchFamily="18" charset="0"/>
              </a:rPr>
              <a:t>cele</a:t>
            </a:r>
            <a:r>
              <a:rPr lang="en-GB" cap="none" spc="-4" dirty="0">
                <a:latin typeface="Times New Roman" panose="02020603050405020304" pitchFamily="18" charset="0"/>
                <a:cs typeface="Times New Roman" panose="02020603050405020304" pitchFamily="18" charset="0"/>
              </a:rPr>
              <a:t> cu </a:t>
            </a:r>
            <a:r>
              <a:rPr lang="en-GB" cap="none" spc="-4" dirty="0" err="1">
                <a:latin typeface="Times New Roman" panose="02020603050405020304" pitchFamily="18" charset="0"/>
                <a:cs typeface="Times New Roman" panose="02020603050405020304" pitchFamily="18" charset="0"/>
              </a:rPr>
              <a:t>regiuni</a:t>
            </a:r>
            <a:r>
              <a:rPr lang="en-GB" cap="none" spc="-4" dirty="0">
                <a:latin typeface="Times New Roman" panose="02020603050405020304" pitchFamily="18" charset="0"/>
                <a:cs typeface="Times New Roman" panose="02020603050405020304" pitchFamily="18" charset="0"/>
              </a:rPr>
              <a:t> active </a:t>
            </a:r>
            <a:r>
              <a:rPr lang="en-GB" cap="none" spc="-4" dirty="0" err="1">
                <a:latin typeface="Times New Roman" panose="02020603050405020304" pitchFamily="18" charset="0"/>
                <a:cs typeface="Times New Roman" panose="02020603050405020304" pitchFamily="18" charset="0"/>
              </a:rPr>
              <a:t>mai</a:t>
            </a:r>
            <a:r>
              <a:rPr lang="en-GB" cap="none" spc="-4" dirty="0">
                <a:latin typeface="Times New Roman" panose="02020603050405020304" pitchFamily="18" charset="0"/>
                <a:cs typeface="Times New Roman" panose="02020603050405020304" pitchFamily="18" charset="0"/>
              </a:rPr>
              <a:t> mar</a:t>
            </a:r>
            <a:endParaRPr lang="en-GB" cap="none" dirty="0">
              <a:latin typeface="Times New Roman" panose="02020603050405020304" pitchFamily="18" charset="0"/>
              <a:cs typeface="Times New Roman" panose="02020603050405020304" pitchFamily="18" charset="0"/>
            </a:endParaRPr>
          </a:p>
        </p:txBody>
      </p:sp>
      <p:sp>
        <p:nvSpPr>
          <p:cNvPr id="4" name="object 4"/>
          <p:cNvSpPr/>
          <p:nvPr/>
        </p:nvSpPr>
        <p:spPr>
          <a:xfrm>
            <a:off x="8335674" y="69827"/>
            <a:ext cx="3856327" cy="4377207"/>
          </a:xfrm>
          <a:prstGeom prst="rect">
            <a:avLst/>
          </a:prstGeom>
          <a:blipFill>
            <a:blip r:embed="rId2" cstate="print"/>
            <a:stretch>
              <a:fillRect/>
            </a:stretch>
          </a:blipFill>
        </p:spPr>
        <p:txBody>
          <a:bodyPr wrap="square" lIns="0" tIns="0" rIns="0" bIns="0" rtlCol="0"/>
          <a:lstStyle/>
          <a:p>
            <a:endParaRPr sz="1588"/>
          </a:p>
        </p:txBody>
      </p:sp>
      <p:sp>
        <p:nvSpPr>
          <p:cNvPr id="5" name="object 5"/>
          <p:cNvSpPr txBox="1"/>
          <p:nvPr/>
        </p:nvSpPr>
        <p:spPr>
          <a:xfrm>
            <a:off x="9964527" y="840441"/>
            <a:ext cx="1579909" cy="338980"/>
          </a:xfrm>
          <a:prstGeom prst="rect">
            <a:avLst/>
          </a:prstGeom>
        </p:spPr>
        <p:txBody>
          <a:bodyPr vert="horz" wrap="square" lIns="0" tIns="10645" rIns="0" bIns="0" rtlCol="0">
            <a:spAutoFit/>
          </a:bodyPr>
          <a:lstStyle/>
          <a:p>
            <a:pPr marL="11206">
              <a:spcBef>
                <a:spcPts val="84"/>
              </a:spcBef>
            </a:pPr>
            <a:r>
              <a:rPr sz="2133" b="1" i="1" dirty="0">
                <a:solidFill>
                  <a:srgbClr val="FF0000"/>
                </a:solidFill>
                <a:latin typeface="Times New Roman"/>
                <a:cs typeface="Times New Roman"/>
              </a:rPr>
              <a:t>C</a:t>
            </a:r>
            <a:r>
              <a:rPr sz="2133" b="1" i="1" baseline="-23809" dirty="0">
                <a:solidFill>
                  <a:srgbClr val="FF0000"/>
                </a:solidFill>
                <a:latin typeface="Times New Roman"/>
                <a:cs typeface="Times New Roman"/>
              </a:rPr>
              <a:t>j</a:t>
            </a:r>
            <a:r>
              <a:rPr sz="2133" b="1" i="1" spc="-139" baseline="-23809" dirty="0">
                <a:solidFill>
                  <a:srgbClr val="FF0000"/>
                </a:solidFill>
                <a:latin typeface="Times New Roman"/>
                <a:cs typeface="Times New Roman"/>
              </a:rPr>
              <a:t> </a:t>
            </a:r>
            <a:r>
              <a:rPr sz="2133" b="1" i="1" dirty="0">
                <a:solidFill>
                  <a:srgbClr val="FF0000"/>
                </a:solidFill>
                <a:latin typeface="Times New Roman"/>
                <a:cs typeface="Times New Roman"/>
              </a:rPr>
              <a:t>=</a:t>
            </a:r>
            <a:r>
              <a:rPr sz="2133" b="1" i="1" spc="-97" dirty="0">
                <a:solidFill>
                  <a:srgbClr val="FF0000"/>
                </a:solidFill>
                <a:latin typeface="Times New Roman"/>
                <a:cs typeface="Times New Roman"/>
              </a:rPr>
              <a:t> </a:t>
            </a:r>
            <a:r>
              <a:rPr sz="2133" b="1" dirty="0">
                <a:solidFill>
                  <a:srgbClr val="FF0000"/>
                </a:solidFill>
                <a:latin typeface="Symbol"/>
                <a:cs typeface="Symbol"/>
              </a:rPr>
              <a:t></a:t>
            </a:r>
            <a:r>
              <a:rPr sz="2133" b="1" baseline="-21367" dirty="0">
                <a:solidFill>
                  <a:srgbClr val="FF0000"/>
                </a:solidFill>
                <a:latin typeface="Times New Roman"/>
                <a:cs typeface="Times New Roman"/>
              </a:rPr>
              <a:t>r</a:t>
            </a:r>
            <a:r>
              <a:rPr sz="2133" b="1" dirty="0">
                <a:solidFill>
                  <a:srgbClr val="FF0000"/>
                </a:solidFill>
                <a:latin typeface="Symbol"/>
                <a:cs typeface="Symbol"/>
              </a:rPr>
              <a:t></a:t>
            </a:r>
            <a:r>
              <a:rPr sz="2133" b="1" baseline="-21367" dirty="0">
                <a:solidFill>
                  <a:srgbClr val="FF0000"/>
                </a:solidFill>
                <a:latin typeface="Symbol"/>
                <a:cs typeface="Symbol"/>
              </a:rPr>
              <a:t></a:t>
            </a:r>
            <a:r>
              <a:rPr sz="2133" b="1" spc="-152" baseline="-21367" dirty="0">
                <a:solidFill>
                  <a:srgbClr val="FF0000"/>
                </a:solidFill>
                <a:latin typeface="Times New Roman"/>
                <a:cs typeface="Times New Roman"/>
              </a:rPr>
              <a:t> </a:t>
            </a:r>
            <a:r>
              <a:rPr sz="2133" b="1" spc="-4" dirty="0">
                <a:solidFill>
                  <a:srgbClr val="FF0000"/>
                </a:solidFill>
                <a:latin typeface="Symbol"/>
                <a:cs typeface="Symbol"/>
              </a:rPr>
              <a:t></a:t>
            </a:r>
            <a:r>
              <a:rPr sz="2133" b="1" spc="-4" dirty="0">
                <a:solidFill>
                  <a:srgbClr val="FF0000"/>
                </a:solidFill>
                <a:latin typeface="Times New Roman"/>
                <a:cs typeface="Times New Roman"/>
              </a:rPr>
              <a:t>W</a:t>
            </a:r>
            <a:endParaRPr sz="2133" b="1" dirty="0">
              <a:solidFill>
                <a:srgbClr val="FF0000"/>
              </a:solidFill>
              <a:latin typeface="Times New Roman"/>
              <a:cs typeface="Times New Roman"/>
            </a:endParaRPr>
          </a:p>
        </p:txBody>
      </p:sp>
      <p:sp>
        <p:nvSpPr>
          <p:cNvPr id="6" name="object 6"/>
          <p:cNvSpPr txBox="1"/>
          <p:nvPr/>
        </p:nvSpPr>
        <p:spPr>
          <a:xfrm>
            <a:off x="7629989" y="4591063"/>
            <a:ext cx="4562012" cy="339546"/>
          </a:xfrm>
          <a:prstGeom prst="rect">
            <a:avLst/>
          </a:prstGeom>
        </p:spPr>
        <p:txBody>
          <a:bodyPr vert="horz" wrap="square" lIns="0" tIns="11205" rIns="0" bIns="0" rtlCol="0">
            <a:spAutoFit/>
          </a:bodyPr>
          <a:lstStyle/>
          <a:p>
            <a:pPr marL="11206">
              <a:spcBef>
                <a:spcPts val="88"/>
              </a:spcBef>
            </a:pPr>
            <a:r>
              <a:rPr sz="2133" b="1" dirty="0">
                <a:solidFill>
                  <a:srgbClr val="FF0000"/>
                </a:solidFill>
                <a:latin typeface="Times New Roman"/>
                <a:cs typeface="Times New Roman"/>
              </a:rPr>
              <a:t>W = </a:t>
            </a:r>
            <a:r>
              <a:rPr sz="2133" b="1" spc="-13" dirty="0">
                <a:solidFill>
                  <a:srgbClr val="FF0000"/>
                </a:solidFill>
                <a:latin typeface="Times New Roman"/>
                <a:cs typeface="Times New Roman"/>
              </a:rPr>
              <a:t>[2</a:t>
            </a:r>
            <a:r>
              <a:rPr sz="2133" b="1" spc="-13" dirty="0">
                <a:solidFill>
                  <a:srgbClr val="FF0000"/>
                </a:solidFill>
                <a:latin typeface="Symbol"/>
                <a:cs typeface="Symbol"/>
              </a:rPr>
              <a:t></a:t>
            </a:r>
            <a:r>
              <a:rPr sz="2133" b="1" spc="-20" baseline="-20833" dirty="0">
                <a:solidFill>
                  <a:srgbClr val="FF0000"/>
                </a:solidFill>
                <a:latin typeface="Times New Roman"/>
                <a:cs typeface="Times New Roman"/>
              </a:rPr>
              <a:t>r</a:t>
            </a:r>
            <a:r>
              <a:rPr sz="2133" b="1" spc="-13" dirty="0">
                <a:solidFill>
                  <a:srgbClr val="FF0000"/>
                </a:solidFill>
                <a:latin typeface="Symbol"/>
                <a:cs typeface="Symbol"/>
              </a:rPr>
              <a:t></a:t>
            </a:r>
            <a:r>
              <a:rPr sz="2133" b="1" spc="-20" baseline="-20833" dirty="0">
                <a:solidFill>
                  <a:srgbClr val="FF0000"/>
                </a:solidFill>
                <a:latin typeface="Symbol"/>
                <a:cs typeface="Symbol"/>
              </a:rPr>
              <a:t></a:t>
            </a:r>
            <a:r>
              <a:rPr sz="2133" b="1" spc="-13" dirty="0">
                <a:solidFill>
                  <a:srgbClr val="FF0000"/>
                </a:solidFill>
                <a:latin typeface="Symbol"/>
                <a:cs typeface="Symbol"/>
              </a:rPr>
              <a:t></a:t>
            </a:r>
            <a:r>
              <a:rPr sz="2133" b="1" spc="-13" dirty="0">
                <a:solidFill>
                  <a:srgbClr val="FF0000"/>
                </a:solidFill>
                <a:latin typeface="Times New Roman"/>
                <a:cs typeface="Times New Roman"/>
              </a:rPr>
              <a:t>V</a:t>
            </a:r>
            <a:r>
              <a:rPr sz="2133" b="1" spc="-20" baseline="-20833" dirty="0">
                <a:solidFill>
                  <a:srgbClr val="FF0000"/>
                </a:solidFill>
                <a:latin typeface="Times New Roman"/>
                <a:cs typeface="Times New Roman"/>
              </a:rPr>
              <a:t>bi</a:t>
            </a:r>
            <a:r>
              <a:rPr sz="2133" b="1" spc="-13" dirty="0">
                <a:solidFill>
                  <a:srgbClr val="FF0000"/>
                </a:solidFill>
                <a:latin typeface="Times New Roman"/>
                <a:cs typeface="Times New Roman"/>
              </a:rPr>
              <a:t>-V</a:t>
            </a:r>
            <a:r>
              <a:rPr sz="2133" b="1" spc="-20" baseline="-20833" dirty="0">
                <a:solidFill>
                  <a:srgbClr val="FF0000"/>
                </a:solidFill>
                <a:latin typeface="Times New Roman"/>
                <a:cs typeface="Times New Roman"/>
              </a:rPr>
              <a:t>A</a:t>
            </a:r>
            <a:r>
              <a:rPr sz="2133" b="1" spc="-13" dirty="0">
                <a:solidFill>
                  <a:srgbClr val="FF0000"/>
                </a:solidFill>
                <a:latin typeface="Times New Roman"/>
                <a:cs typeface="Times New Roman"/>
              </a:rPr>
              <a:t>)(N</a:t>
            </a:r>
            <a:r>
              <a:rPr sz="2133" b="1" spc="-20" baseline="-20833" dirty="0">
                <a:solidFill>
                  <a:srgbClr val="FF0000"/>
                </a:solidFill>
                <a:latin typeface="Times New Roman"/>
                <a:cs typeface="Times New Roman"/>
              </a:rPr>
              <a:t>A</a:t>
            </a:r>
            <a:r>
              <a:rPr sz="2133" b="1" spc="-13" dirty="0">
                <a:solidFill>
                  <a:srgbClr val="FF0000"/>
                </a:solidFill>
                <a:latin typeface="Times New Roman"/>
                <a:cs typeface="Times New Roman"/>
              </a:rPr>
              <a:t>+N</a:t>
            </a:r>
            <a:r>
              <a:rPr sz="2133" b="1" spc="-20" baseline="-20833" dirty="0">
                <a:solidFill>
                  <a:srgbClr val="FF0000"/>
                </a:solidFill>
                <a:latin typeface="Times New Roman"/>
                <a:cs typeface="Times New Roman"/>
              </a:rPr>
              <a:t>D</a:t>
            </a:r>
            <a:r>
              <a:rPr sz="2133" b="1" spc="-13" dirty="0">
                <a:solidFill>
                  <a:srgbClr val="FF0000"/>
                </a:solidFill>
                <a:latin typeface="Times New Roman"/>
                <a:cs typeface="Times New Roman"/>
              </a:rPr>
              <a:t>)/(q</a:t>
            </a:r>
            <a:r>
              <a:rPr sz="2133" b="1" spc="-40" dirty="0">
                <a:solidFill>
                  <a:srgbClr val="FF0000"/>
                </a:solidFill>
                <a:latin typeface="Times New Roman"/>
                <a:cs typeface="Times New Roman"/>
              </a:rPr>
              <a:t> </a:t>
            </a:r>
            <a:r>
              <a:rPr sz="2133" b="1" spc="-4" dirty="0">
                <a:solidFill>
                  <a:srgbClr val="FF0000"/>
                </a:solidFill>
                <a:latin typeface="Times New Roman"/>
                <a:cs typeface="Times New Roman"/>
              </a:rPr>
              <a:t>N</a:t>
            </a:r>
            <a:r>
              <a:rPr sz="2133" b="1" spc="-7" baseline="-20833" dirty="0">
                <a:solidFill>
                  <a:srgbClr val="FF0000"/>
                </a:solidFill>
                <a:latin typeface="Times New Roman"/>
                <a:cs typeface="Times New Roman"/>
              </a:rPr>
              <a:t>A</a:t>
            </a:r>
            <a:r>
              <a:rPr sz="2133" b="1" spc="-4" dirty="0">
                <a:solidFill>
                  <a:srgbClr val="FF0000"/>
                </a:solidFill>
                <a:latin typeface="Times New Roman"/>
                <a:cs typeface="Times New Roman"/>
              </a:rPr>
              <a:t>N</a:t>
            </a:r>
            <a:r>
              <a:rPr sz="2133" b="1" spc="-7" baseline="-20833" dirty="0">
                <a:solidFill>
                  <a:srgbClr val="FF0000"/>
                </a:solidFill>
                <a:latin typeface="Times New Roman"/>
                <a:cs typeface="Times New Roman"/>
              </a:rPr>
              <a:t>D</a:t>
            </a:r>
            <a:r>
              <a:rPr sz="2133" b="1" spc="-4" dirty="0">
                <a:solidFill>
                  <a:srgbClr val="FF0000"/>
                </a:solidFill>
                <a:latin typeface="Times New Roman"/>
                <a:cs typeface="Times New Roman"/>
              </a:rPr>
              <a:t>)]</a:t>
            </a:r>
            <a:r>
              <a:rPr sz="2133" b="1" spc="-7" baseline="25462" dirty="0">
                <a:solidFill>
                  <a:srgbClr val="FF0000"/>
                </a:solidFill>
                <a:latin typeface="Times New Roman"/>
                <a:cs typeface="Times New Roman"/>
              </a:rPr>
              <a:t>1/2</a:t>
            </a:r>
            <a:endParaRPr sz="2133" b="1" baseline="25462" dirty="0">
              <a:solidFill>
                <a:srgbClr val="FF0000"/>
              </a:solidFill>
              <a:latin typeface="Times New Roman"/>
              <a:cs typeface="Times New Roman"/>
            </a:endParaRPr>
          </a:p>
        </p:txBody>
      </p:sp>
      <p:sp>
        <p:nvSpPr>
          <p:cNvPr id="7" name="Rectangle 6"/>
          <p:cNvSpPr/>
          <p:nvPr/>
        </p:nvSpPr>
        <p:spPr>
          <a:xfrm>
            <a:off x="326084" y="5217648"/>
            <a:ext cx="12091157" cy="1200329"/>
          </a:xfrm>
          <a:prstGeom prst="rect">
            <a:avLst/>
          </a:prstGeom>
        </p:spPr>
        <p:txBody>
          <a:bodyPr wrap="square">
            <a:spAutoFit/>
          </a:bodyPr>
          <a:lstStyle/>
          <a:p>
            <a:r>
              <a:rPr lang="en-GB" sz="2400" b="1" dirty="0"/>
              <a:t>Capacitatea de </a:t>
            </a:r>
            <a:r>
              <a:rPr lang="en-GB" sz="2400" b="1" dirty="0" err="1"/>
              <a:t>joncțiune</a:t>
            </a:r>
            <a:r>
              <a:rPr lang="en-GB" sz="2400" b="1" dirty="0"/>
              <a:t> </a:t>
            </a:r>
            <a:r>
              <a:rPr lang="en-GB" sz="2400" b="1" dirty="0" err="1"/>
              <a:t>este</a:t>
            </a:r>
            <a:r>
              <a:rPr lang="en-GB" sz="2400" b="1" dirty="0"/>
              <a:t> o </a:t>
            </a:r>
            <a:r>
              <a:rPr lang="en-GB" sz="2400" b="1" dirty="0" err="1"/>
              <a:t>funcție</a:t>
            </a:r>
            <a:r>
              <a:rPr lang="en-GB" sz="2400" b="1" dirty="0"/>
              <a:t> a </a:t>
            </a:r>
            <a:r>
              <a:rPr lang="en-GB" sz="2400" b="1" dirty="0" err="1"/>
              <a:t>grosimii</a:t>
            </a:r>
            <a:r>
              <a:rPr lang="en-GB" sz="2400" b="1" dirty="0"/>
              <a:t> </a:t>
            </a:r>
            <a:r>
              <a:rPr lang="en-GB" sz="2400" b="1" dirty="0" err="1"/>
              <a:t>stratului</a:t>
            </a:r>
            <a:r>
              <a:rPr lang="en-GB" sz="2400" b="1" dirty="0"/>
              <a:t> de </a:t>
            </a:r>
            <a:r>
              <a:rPr lang="en-GB" sz="2400" b="1" dirty="0" err="1"/>
              <a:t>epuizare</a:t>
            </a:r>
            <a:r>
              <a:rPr lang="en-GB" sz="2400" b="1" dirty="0"/>
              <a:t>, care </a:t>
            </a:r>
            <a:r>
              <a:rPr lang="en-GB" sz="2400" b="1" dirty="0" err="1"/>
              <a:t>variază</a:t>
            </a:r>
            <a:r>
              <a:rPr lang="en-GB" sz="2400" b="1" dirty="0"/>
              <a:t> cu </a:t>
            </a:r>
            <a:r>
              <a:rPr lang="ro-RO" sz="2400" b="1" dirty="0"/>
              <a:t>polarizarea</a:t>
            </a:r>
            <a:r>
              <a:rPr lang="en-GB" sz="2400" b="1" dirty="0"/>
              <a:t> </a:t>
            </a:r>
            <a:r>
              <a:rPr lang="en-GB" sz="2400" b="1" dirty="0" err="1"/>
              <a:t>aplicată</a:t>
            </a:r>
            <a:r>
              <a:rPr lang="en-GB" sz="2400" b="1" dirty="0"/>
              <a:t>, </a:t>
            </a:r>
            <a:r>
              <a:rPr lang="en-GB" sz="2400" b="1" dirty="0" err="1"/>
              <a:t>după</a:t>
            </a:r>
            <a:r>
              <a:rPr lang="en-GB" sz="2400" b="1" dirty="0"/>
              <a:t> cum se </a:t>
            </a:r>
            <a:r>
              <a:rPr lang="en-GB" sz="2400" b="1" dirty="0" err="1"/>
              <a:t>arată</a:t>
            </a:r>
            <a:r>
              <a:rPr lang="en-GB" sz="2400" b="1" dirty="0"/>
              <a:t> </a:t>
            </a:r>
            <a:r>
              <a:rPr lang="en-GB" sz="2400" b="1" dirty="0" err="1"/>
              <a:t>în</a:t>
            </a:r>
            <a:r>
              <a:rPr lang="en-GB" sz="2400" b="1" dirty="0"/>
              <a:t> </a:t>
            </a:r>
            <a:r>
              <a:rPr lang="en-GB" sz="2400" b="1" dirty="0" err="1"/>
              <a:t>grafic</a:t>
            </a:r>
            <a:r>
              <a:rPr lang="ro-RO" sz="2400" b="1" dirty="0"/>
              <a:t>. </a:t>
            </a:r>
            <a:r>
              <a:rPr lang="en-GB" sz="2400" b="1" dirty="0" err="1"/>
              <a:t>Prin</a:t>
            </a:r>
            <a:r>
              <a:rPr lang="en-GB" sz="2400" b="1" dirty="0"/>
              <a:t> </a:t>
            </a:r>
            <a:r>
              <a:rPr lang="en-GB" sz="2400" b="1" dirty="0" err="1"/>
              <a:t>urmare</a:t>
            </a:r>
            <a:r>
              <a:rPr lang="en-GB" sz="2400" b="1" dirty="0"/>
              <a:t>, </a:t>
            </a:r>
            <a:r>
              <a:rPr lang="en-GB" sz="2400" b="1" dirty="0" err="1"/>
              <a:t>este</a:t>
            </a:r>
            <a:r>
              <a:rPr lang="en-GB" sz="2400" b="1" dirty="0"/>
              <a:t> </a:t>
            </a:r>
            <a:r>
              <a:rPr lang="en-GB" sz="2400" b="1" dirty="0" err="1"/>
              <a:t>comun</a:t>
            </a:r>
            <a:r>
              <a:rPr lang="en-GB" sz="2400" b="1" dirty="0"/>
              <a:t> </a:t>
            </a:r>
            <a:r>
              <a:rPr lang="ro-RO" sz="2400" b="1" dirty="0"/>
              <a:t>de</a:t>
            </a:r>
            <a:r>
              <a:rPr lang="en-GB" sz="2400" b="1" dirty="0"/>
              <a:t> </a:t>
            </a:r>
            <a:r>
              <a:rPr lang="en-GB" sz="2400" b="1" dirty="0" err="1"/>
              <a:t>specificați</a:t>
            </a:r>
            <a:r>
              <a:rPr lang="en-GB" sz="2400" b="1" dirty="0"/>
              <a:t> </a:t>
            </a:r>
            <a:r>
              <a:rPr lang="ro-RO" sz="2400" b="1" dirty="0"/>
              <a:t>capacitatea joncțiunii la polarizarea zero (deci capacitatea constructivă).</a:t>
            </a:r>
            <a:endParaRPr lang="en-GB" sz="2400" b="1" dirty="0"/>
          </a:p>
        </p:txBody>
      </p:sp>
    </p:spTree>
    <p:extLst>
      <p:ext uri="{BB962C8B-B14F-4D97-AF65-F5344CB8AC3E}">
        <p14:creationId xmlns:p14="http://schemas.microsoft.com/office/powerpoint/2010/main" val="15403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7249" y="346958"/>
            <a:ext cx="4986983" cy="620147"/>
          </a:xfrm>
          <a:prstGeom prst="rect">
            <a:avLst/>
          </a:prstGeom>
        </p:spPr>
        <p:txBody>
          <a:bodyPr vert="horz" wrap="square" lIns="0" tIns="10645" rIns="0" bIns="0" rtlCol="0" anchor="ctr">
            <a:spAutoFit/>
          </a:bodyPr>
          <a:lstStyle/>
          <a:p>
            <a:pPr marL="11206">
              <a:spcBef>
                <a:spcPts val="84"/>
              </a:spcBef>
            </a:pPr>
            <a:r>
              <a:rPr spc="-4" dirty="0" err="1"/>
              <a:t>Lineari</a:t>
            </a:r>
            <a:r>
              <a:rPr lang="ro-RO" spc="-4" dirty="0" err="1"/>
              <a:t>tatea</a:t>
            </a:r>
            <a:r>
              <a:rPr lang="ro-RO" spc="-4" dirty="0"/>
              <a:t> FD</a:t>
            </a:r>
            <a:endParaRPr spc="-4" dirty="0"/>
          </a:p>
        </p:txBody>
      </p:sp>
      <p:sp>
        <p:nvSpPr>
          <p:cNvPr id="3" name="object 3"/>
          <p:cNvSpPr txBox="1"/>
          <p:nvPr/>
        </p:nvSpPr>
        <p:spPr>
          <a:xfrm>
            <a:off x="429594" y="1321627"/>
            <a:ext cx="11198367" cy="832180"/>
          </a:xfrm>
          <a:prstGeom prst="rect">
            <a:avLst/>
          </a:prstGeom>
        </p:spPr>
        <p:txBody>
          <a:bodyPr vert="horz" wrap="square" lIns="0" tIns="11205" rIns="0" bIns="0" rtlCol="0">
            <a:spAutoFit/>
          </a:bodyPr>
          <a:lstStyle/>
          <a:p>
            <a:pPr marL="11206" marR="4483">
              <a:spcBef>
                <a:spcPts val="88"/>
              </a:spcBef>
            </a:pPr>
            <a:r>
              <a:rPr lang="ro-RO" sz="2667" b="1" dirty="0">
                <a:latin typeface="Times New Roman"/>
                <a:cs typeface="Times New Roman"/>
              </a:rPr>
              <a:t>Semnalul de răspuns a</a:t>
            </a:r>
            <a:r>
              <a:rPr lang="en-GB" sz="2667" b="1" dirty="0">
                <a:latin typeface="Times New Roman"/>
                <a:cs typeface="Times New Roman"/>
              </a:rPr>
              <a:t> </a:t>
            </a:r>
            <a:r>
              <a:rPr lang="en-GB" sz="2667" b="1" dirty="0" err="1">
                <a:latin typeface="Times New Roman"/>
                <a:cs typeface="Times New Roman"/>
              </a:rPr>
              <a:t>fotodiodei</a:t>
            </a:r>
            <a:r>
              <a:rPr lang="en-GB" sz="2667" b="1" dirty="0">
                <a:latin typeface="Times New Roman"/>
                <a:cs typeface="Times New Roman"/>
              </a:rPr>
              <a:t> </a:t>
            </a:r>
            <a:r>
              <a:rPr lang="ro-RO" sz="2667" b="1" dirty="0">
                <a:latin typeface="Times New Roman"/>
                <a:cs typeface="Times New Roman"/>
              </a:rPr>
              <a:t>la polarizarea inversă </a:t>
            </a:r>
            <a:r>
              <a:rPr lang="en-GB" sz="2667" b="1" dirty="0" err="1">
                <a:latin typeface="Times New Roman"/>
                <a:cs typeface="Times New Roman"/>
              </a:rPr>
              <a:t>este</a:t>
            </a:r>
            <a:r>
              <a:rPr lang="en-GB" sz="2667" b="1" dirty="0">
                <a:latin typeface="Times New Roman"/>
                <a:cs typeface="Times New Roman"/>
              </a:rPr>
              <a:t> </a:t>
            </a:r>
            <a:r>
              <a:rPr lang="en-GB" sz="2667" b="1" dirty="0" err="1">
                <a:latin typeface="Times New Roman"/>
                <a:cs typeface="Times New Roman"/>
              </a:rPr>
              <a:t>extrem</a:t>
            </a:r>
            <a:r>
              <a:rPr lang="en-GB" sz="2667" b="1" dirty="0">
                <a:latin typeface="Times New Roman"/>
                <a:cs typeface="Times New Roman"/>
              </a:rPr>
              <a:t> de </a:t>
            </a:r>
            <a:r>
              <a:rPr lang="en-GB" sz="2667" b="1" dirty="0" err="1">
                <a:latin typeface="Times New Roman"/>
                <a:cs typeface="Times New Roman"/>
              </a:rPr>
              <a:t>liniar</a:t>
            </a:r>
            <a:r>
              <a:rPr lang="en-GB" sz="2667" b="1" dirty="0">
                <a:latin typeface="Times New Roman"/>
                <a:cs typeface="Times New Roman"/>
              </a:rPr>
              <a:t> </a:t>
            </a:r>
            <a:r>
              <a:rPr lang="en-GB" sz="2667" b="1" dirty="0" err="1">
                <a:latin typeface="Times New Roman"/>
                <a:cs typeface="Times New Roman"/>
              </a:rPr>
              <a:t>în</a:t>
            </a:r>
            <a:r>
              <a:rPr lang="en-GB" sz="2667" b="1" dirty="0">
                <a:latin typeface="Times New Roman"/>
                <a:cs typeface="Times New Roman"/>
              </a:rPr>
              <a:t> </a:t>
            </a:r>
            <a:r>
              <a:rPr lang="en-GB" sz="2667" b="1" dirty="0" err="1">
                <a:latin typeface="Times New Roman"/>
                <a:cs typeface="Times New Roman"/>
              </a:rPr>
              <a:t>raport</a:t>
            </a:r>
            <a:r>
              <a:rPr lang="en-GB" sz="2667" b="1" dirty="0">
                <a:latin typeface="Times New Roman"/>
                <a:cs typeface="Times New Roman"/>
              </a:rPr>
              <a:t> cu </a:t>
            </a:r>
            <a:r>
              <a:rPr lang="en-GB" sz="2667" b="1" dirty="0" err="1">
                <a:latin typeface="Times New Roman"/>
                <a:cs typeface="Times New Roman"/>
              </a:rPr>
              <a:t>iluminarea</a:t>
            </a:r>
            <a:r>
              <a:rPr lang="en-GB" sz="2667" b="1" dirty="0">
                <a:latin typeface="Times New Roman"/>
                <a:cs typeface="Times New Roman"/>
              </a:rPr>
              <a:t> </a:t>
            </a:r>
            <a:r>
              <a:rPr lang="en-GB" sz="2667" b="1" dirty="0" err="1">
                <a:latin typeface="Times New Roman"/>
                <a:cs typeface="Times New Roman"/>
              </a:rPr>
              <a:t>aplicată</a:t>
            </a:r>
            <a:r>
              <a:rPr lang="en-GB" sz="2667" b="1" dirty="0">
                <a:latin typeface="Times New Roman"/>
                <a:cs typeface="Times New Roman"/>
              </a:rPr>
              <a:t> </a:t>
            </a:r>
            <a:r>
              <a:rPr lang="en-GB" sz="2667" b="1" dirty="0" err="1">
                <a:latin typeface="Times New Roman"/>
                <a:cs typeface="Times New Roman"/>
              </a:rPr>
              <a:t>joncțiunii</a:t>
            </a:r>
            <a:r>
              <a:rPr lang="en-GB" sz="2667" b="1" dirty="0">
                <a:latin typeface="Times New Roman"/>
                <a:cs typeface="Times New Roman"/>
              </a:rPr>
              <a:t> </a:t>
            </a:r>
            <a:r>
              <a:rPr lang="ro-RO" sz="2667" b="1" dirty="0">
                <a:latin typeface="Times New Roman"/>
                <a:cs typeface="Times New Roman"/>
              </a:rPr>
              <a:t>FD</a:t>
            </a:r>
            <a:r>
              <a:rPr sz="1588" dirty="0">
                <a:latin typeface="Times New Roman"/>
                <a:cs typeface="Times New Roman"/>
              </a:rPr>
              <a:t>.</a:t>
            </a:r>
          </a:p>
        </p:txBody>
      </p:sp>
      <p:sp>
        <p:nvSpPr>
          <p:cNvPr id="4" name="object 4"/>
          <p:cNvSpPr txBox="1"/>
          <p:nvPr/>
        </p:nvSpPr>
        <p:spPr>
          <a:xfrm>
            <a:off x="6085853" y="2818181"/>
            <a:ext cx="5542108" cy="832180"/>
          </a:xfrm>
          <a:prstGeom prst="rect">
            <a:avLst/>
          </a:prstGeom>
        </p:spPr>
        <p:txBody>
          <a:bodyPr vert="horz" wrap="square" lIns="0" tIns="11205" rIns="0" bIns="0" rtlCol="0">
            <a:spAutoFit/>
          </a:bodyPr>
          <a:lstStyle/>
          <a:p>
            <a:pPr marL="11206">
              <a:spcBef>
                <a:spcPts val="88"/>
              </a:spcBef>
            </a:pPr>
            <a:r>
              <a:rPr sz="2667" b="1" dirty="0" err="1">
                <a:latin typeface="Times New Roman"/>
                <a:cs typeface="Times New Roman"/>
              </a:rPr>
              <a:t>Ef</a:t>
            </a:r>
            <a:r>
              <a:rPr lang="ro-RO" sz="2667" b="1" dirty="0" err="1">
                <a:latin typeface="Times New Roman"/>
                <a:cs typeface="Times New Roman"/>
              </a:rPr>
              <a:t>ectul</a:t>
            </a:r>
            <a:r>
              <a:rPr lang="ro-RO" sz="2667" b="1" dirty="0">
                <a:latin typeface="Times New Roman"/>
                <a:cs typeface="Times New Roman"/>
              </a:rPr>
              <a:t> polarizării inverse asupra liniarității răspunsului FD</a:t>
            </a:r>
            <a:endParaRPr sz="2667" dirty="0">
              <a:latin typeface="Times New Roman"/>
              <a:cs typeface="Times New Roman"/>
            </a:endParaRPr>
          </a:p>
        </p:txBody>
      </p:sp>
      <p:sp>
        <p:nvSpPr>
          <p:cNvPr id="5" name="object 5"/>
          <p:cNvSpPr/>
          <p:nvPr/>
        </p:nvSpPr>
        <p:spPr>
          <a:xfrm>
            <a:off x="429593" y="2539323"/>
            <a:ext cx="5462800" cy="4318677"/>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p:nvPr/>
        </p:nvSpPr>
        <p:spPr>
          <a:xfrm>
            <a:off x="6910427" y="4194905"/>
            <a:ext cx="2431076" cy="503757"/>
          </a:xfrm>
          <a:prstGeom prst="rect">
            <a:avLst/>
          </a:prstGeom>
        </p:spPr>
        <p:txBody>
          <a:bodyPr vert="horz" wrap="square" lIns="0" tIns="11205" rIns="0" bIns="0" rtlCol="0">
            <a:spAutoFit/>
          </a:bodyPr>
          <a:lstStyle/>
          <a:p>
            <a:pPr marL="11206">
              <a:spcBef>
                <a:spcPts val="88"/>
              </a:spcBef>
            </a:pPr>
            <a:r>
              <a:rPr sz="3200" b="1" dirty="0">
                <a:solidFill>
                  <a:srgbClr val="FF0000"/>
                </a:solidFill>
                <a:latin typeface="Times New Roman"/>
                <a:cs typeface="Times New Roman"/>
              </a:rPr>
              <a:t>I~ </a:t>
            </a:r>
            <a:r>
              <a:rPr sz="3200" b="1" spc="-4" dirty="0">
                <a:solidFill>
                  <a:srgbClr val="FF0000"/>
                </a:solidFill>
                <a:latin typeface="Times New Roman"/>
                <a:cs typeface="Times New Roman"/>
              </a:rPr>
              <a:t>I</a:t>
            </a:r>
            <a:r>
              <a:rPr sz="3200" b="1" spc="-7" baseline="-20833" dirty="0">
                <a:solidFill>
                  <a:srgbClr val="FF0000"/>
                </a:solidFill>
                <a:latin typeface="Times New Roman"/>
                <a:cs typeface="Times New Roman"/>
              </a:rPr>
              <a:t>p </a:t>
            </a:r>
            <a:r>
              <a:rPr sz="3200" b="1" dirty="0">
                <a:solidFill>
                  <a:srgbClr val="FF0000"/>
                </a:solidFill>
                <a:latin typeface="Times New Roman"/>
                <a:cs typeface="Times New Roman"/>
              </a:rPr>
              <a:t>-</a:t>
            </a:r>
            <a:r>
              <a:rPr sz="3200" b="1" spc="-61" dirty="0">
                <a:solidFill>
                  <a:srgbClr val="FF0000"/>
                </a:solidFill>
                <a:latin typeface="Times New Roman"/>
                <a:cs typeface="Times New Roman"/>
              </a:rPr>
              <a:t> </a:t>
            </a:r>
            <a:r>
              <a:rPr sz="3200" b="1" spc="-4" dirty="0">
                <a:solidFill>
                  <a:srgbClr val="FF0000"/>
                </a:solidFill>
                <a:latin typeface="Times New Roman"/>
                <a:cs typeface="Times New Roman"/>
              </a:rPr>
              <a:t>I</a:t>
            </a:r>
            <a:r>
              <a:rPr sz="3200" b="1" spc="-7" baseline="-20833" dirty="0">
                <a:solidFill>
                  <a:srgbClr val="FF0000"/>
                </a:solidFill>
                <a:latin typeface="Times New Roman"/>
                <a:cs typeface="Times New Roman"/>
              </a:rPr>
              <a:t>sat</a:t>
            </a:r>
            <a:endParaRPr sz="3200" b="1" baseline="-20833" dirty="0">
              <a:solidFill>
                <a:srgbClr val="FF0000"/>
              </a:solidFill>
              <a:latin typeface="Times New Roman"/>
              <a:cs typeface="Times New Roman"/>
            </a:endParaRPr>
          </a:p>
        </p:txBody>
      </p:sp>
    </p:spTree>
    <p:extLst>
      <p:ext uri="{BB962C8B-B14F-4D97-AF65-F5344CB8AC3E}">
        <p14:creationId xmlns:p14="http://schemas.microsoft.com/office/powerpoint/2010/main" val="338452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Fotodioda </a:t>
            </a:r>
            <a:endParaRPr lang="en-GB" dirty="0"/>
          </a:p>
        </p:txBody>
      </p:sp>
      <p:pic>
        <p:nvPicPr>
          <p:cNvPr id="5" name="Content Placeholder 3"/>
          <p:cNvPicPr>
            <a:picLocks noChangeAspect="1"/>
          </p:cNvPicPr>
          <p:nvPr/>
        </p:nvPicPr>
        <p:blipFill>
          <a:blip r:embed="rId2"/>
          <a:stretch>
            <a:fillRect/>
          </a:stretch>
        </p:blipFill>
        <p:spPr>
          <a:xfrm>
            <a:off x="6374517" y="1732221"/>
            <a:ext cx="5238750" cy="3752850"/>
          </a:xfrm>
          <a:prstGeom prst="rect">
            <a:avLst/>
          </a:prstGeom>
        </p:spPr>
      </p:pic>
      <p:pic>
        <p:nvPicPr>
          <p:cNvPr id="7" name="Picture 6"/>
          <p:cNvPicPr>
            <a:picLocks noChangeAspect="1"/>
          </p:cNvPicPr>
          <p:nvPr/>
        </p:nvPicPr>
        <p:blipFill>
          <a:blip r:embed="rId3"/>
          <a:stretch>
            <a:fillRect/>
          </a:stretch>
        </p:blipFill>
        <p:spPr>
          <a:xfrm>
            <a:off x="9824998" y="1099234"/>
            <a:ext cx="1172406" cy="634742"/>
          </a:xfrm>
          <a:prstGeom prst="rect">
            <a:avLst/>
          </a:prstGeom>
        </p:spPr>
      </p:pic>
      <p:sp>
        <p:nvSpPr>
          <p:cNvPr id="9" name="Rectangle 8"/>
          <p:cNvSpPr/>
          <p:nvPr/>
        </p:nvSpPr>
        <p:spPr>
          <a:xfrm>
            <a:off x="1702685" y="2386066"/>
            <a:ext cx="4159417" cy="923330"/>
          </a:xfrm>
          <a:prstGeom prst="rect">
            <a:avLst/>
          </a:prstGeom>
        </p:spPr>
        <p:txBody>
          <a:bodyPr wrap="square">
            <a:spAutoFit/>
          </a:bodyPr>
          <a:lstStyle/>
          <a:p>
            <a:r>
              <a:rPr lang="ro-RO" dirty="0"/>
              <a:t>Majoritatea </a:t>
            </a:r>
            <a:r>
              <a:rPr lang="ro-RO" dirty="0" err="1"/>
              <a:t>fotodetectorilor</a:t>
            </a:r>
            <a:r>
              <a:rPr lang="ro-RO" dirty="0"/>
              <a:t> lucrează pe baza fotoefectului intern ….generarea perechilor electron-goluri…</a:t>
            </a:r>
            <a:endParaRPr lang="en-GB" dirty="0"/>
          </a:p>
        </p:txBody>
      </p:sp>
      <p:sp>
        <p:nvSpPr>
          <p:cNvPr id="3" name="Content Placeholder 2">
            <a:extLst>
              <a:ext uri="{FF2B5EF4-FFF2-40B4-BE49-F238E27FC236}">
                <a16:creationId xmlns:a16="http://schemas.microsoft.com/office/drawing/2014/main" id="{11451E44-BB9B-D2DB-B3EE-E248C7D1CF81}"/>
              </a:ext>
            </a:extLst>
          </p:cNvPr>
          <p:cNvSpPr txBox="1">
            <a:spLocks/>
          </p:cNvSpPr>
          <p:nvPr/>
        </p:nvSpPr>
        <p:spPr>
          <a:xfrm>
            <a:off x="913775" y="4084537"/>
            <a:ext cx="4136993" cy="235897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ro-RO" b="1" dirty="0"/>
              <a:t>PN fotodiode</a:t>
            </a:r>
          </a:p>
          <a:p>
            <a:r>
              <a:rPr lang="ro-RO" b="1" dirty="0" err="1"/>
              <a:t>Schottky</a:t>
            </a:r>
            <a:r>
              <a:rPr lang="ro-RO" b="1" dirty="0"/>
              <a:t> fotodiode</a:t>
            </a:r>
          </a:p>
          <a:p>
            <a:r>
              <a:rPr lang="ro-RO" b="1" dirty="0"/>
              <a:t>PIN fotodiode</a:t>
            </a:r>
          </a:p>
          <a:p>
            <a:r>
              <a:rPr lang="ro-RO" b="1" dirty="0"/>
              <a:t>Fotodiode cu Avalanșă</a:t>
            </a:r>
            <a:endParaRPr lang="en-GB" b="1" dirty="0"/>
          </a:p>
        </p:txBody>
      </p:sp>
      <p:sp>
        <p:nvSpPr>
          <p:cNvPr id="4" name="Title 1">
            <a:extLst>
              <a:ext uri="{FF2B5EF4-FFF2-40B4-BE49-F238E27FC236}">
                <a16:creationId xmlns:a16="http://schemas.microsoft.com/office/drawing/2014/main" id="{3B4F2003-D39D-1566-B0C6-307B59825B62}"/>
              </a:ext>
            </a:extLst>
          </p:cNvPr>
          <p:cNvSpPr txBox="1">
            <a:spLocks/>
          </p:cNvSpPr>
          <p:nvPr/>
        </p:nvSpPr>
        <p:spPr>
          <a:xfrm>
            <a:off x="429682" y="3796612"/>
            <a:ext cx="3667190" cy="430354"/>
          </a:xfrm>
          <a:prstGeom prst="rect">
            <a:avLst/>
          </a:prstGeom>
        </p:spPr>
        <p:txBody>
          <a:bodyPr vert="horz" lIns="91440" tIns="45720" rIns="91440" bIns="45720" rtlCol="0" anchor="ctr">
            <a:normAutofit fontScale="3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o-RO" b="1" dirty="0"/>
              <a:t>Tipuri fotodiode</a:t>
            </a:r>
            <a:br>
              <a:rPr lang="ro-RO" dirty="0"/>
            </a:br>
            <a:endParaRPr lang="en-GB" dirty="0"/>
          </a:p>
        </p:txBody>
      </p:sp>
    </p:spTree>
    <p:extLst>
      <p:ext uri="{BB962C8B-B14F-4D97-AF65-F5344CB8AC3E}">
        <p14:creationId xmlns:p14="http://schemas.microsoft.com/office/powerpoint/2010/main" val="3653238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014" y="1392934"/>
            <a:ext cx="11401973" cy="1501466"/>
          </a:xfrm>
          <a:prstGeom prst="rect">
            <a:avLst/>
          </a:prstGeom>
        </p:spPr>
        <p:txBody>
          <a:bodyPr vert="horz" wrap="square" lIns="0" tIns="11205" rIns="0" bIns="0" rtlCol="0">
            <a:spAutoFit/>
          </a:bodyPr>
          <a:lstStyle/>
          <a:p>
            <a:pPr marL="11206" marR="4483">
              <a:spcBef>
                <a:spcPts val="88"/>
              </a:spcBef>
            </a:pPr>
            <a:r>
              <a:rPr lang="en-GB" sz="2400" spc="-4" dirty="0" err="1">
                <a:latin typeface="Times New Roman"/>
                <a:cs typeface="Times New Roman"/>
              </a:rPr>
              <a:t>Aplicarea</a:t>
            </a:r>
            <a:r>
              <a:rPr lang="en-GB" sz="2400" spc="-4" dirty="0">
                <a:latin typeface="Times New Roman"/>
                <a:cs typeface="Times New Roman"/>
              </a:rPr>
              <a:t> </a:t>
            </a:r>
            <a:r>
              <a:rPr lang="en-GB" sz="2400" spc="-4" dirty="0" err="1">
                <a:latin typeface="Times New Roman"/>
                <a:cs typeface="Times New Roman"/>
              </a:rPr>
              <a:t>tensiunii</a:t>
            </a:r>
            <a:r>
              <a:rPr lang="en-GB" sz="2400" spc="-4" dirty="0">
                <a:latin typeface="Times New Roman"/>
                <a:cs typeface="Times New Roman"/>
              </a:rPr>
              <a:t> inverse </a:t>
            </a:r>
            <a:r>
              <a:rPr lang="en-GB" sz="2400" spc="-4" dirty="0" err="1">
                <a:latin typeface="Times New Roman"/>
                <a:cs typeface="Times New Roman"/>
              </a:rPr>
              <a:t>excesive</a:t>
            </a:r>
            <a:r>
              <a:rPr lang="en-GB" sz="2400" spc="-4" dirty="0">
                <a:latin typeface="Times New Roman"/>
                <a:cs typeface="Times New Roman"/>
              </a:rPr>
              <a:t> la </a:t>
            </a:r>
            <a:r>
              <a:rPr lang="en-GB" sz="2400" spc="-4" dirty="0" err="1">
                <a:latin typeface="Times New Roman"/>
                <a:cs typeface="Times New Roman"/>
              </a:rPr>
              <a:t>fotodiodele</a:t>
            </a:r>
            <a:r>
              <a:rPr lang="en-GB" sz="2400" spc="-4" dirty="0">
                <a:latin typeface="Times New Roman"/>
                <a:cs typeface="Times New Roman"/>
              </a:rPr>
              <a:t> </a:t>
            </a:r>
            <a:r>
              <a:rPr lang="en-GB" sz="2400" spc="-4" dirty="0" err="1">
                <a:latin typeface="Times New Roman"/>
                <a:cs typeface="Times New Roman"/>
              </a:rPr>
              <a:t>poate</a:t>
            </a:r>
            <a:r>
              <a:rPr lang="en-GB" sz="2400" spc="-4" dirty="0">
                <a:latin typeface="Times New Roman"/>
                <a:cs typeface="Times New Roman"/>
              </a:rPr>
              <a:t> </a:t>
            </a:r>
            <a:r>
              <a:rPr lang="en-GB" sz="2400" spc="-4" dirty="0" err="1">
                <a:latin typeface="Times New Roman"/>
                <a:cs typeface="Times New Roman"/>
              </a:rPr>
              <a:t>provoca</a:t>
            </a:r>
            <a:r>
              <a:rPr lang="en-GB" sz="2400" spc="-4" dirty="0">
                <a:latin typeface="Times New Roman"/>
                <a:cs typeface="Times New Roman"/>
              </a:rPr>
              <a:t> </a:t>
            </a:r>
            <a:r>
              <a:rPr lang="en-GB" sz="2400" spc="-4" dirty="0" err="1">
                <a:latin typeface="Times New Roman"/>
                <a:cs typeface="Times New Roman"/>
              </a:rPr>
              <a:t>defectarea</a:t>
            </a:r>
            <a:r>
              <a:rPr lang="en-GB" sz="2400" spc="-4" dirty="0">
                <a:latin typeface="Times New Roman"/>
                <a:cs typeface="Times New Roman"/>
              </a:rPr>
              <a:t> </a:t>
            </a:r>
            <a:r>
              <a:rPr lang="en-GB" sz="2400" spc="-4" dirty="0" err="1">
                <a:latin typeface="Times New Roman"/>
                <a:cs typeface="Times New Roman"/>
              </a:rPr>
              <a:t>și</a:t>
            </a:r>
            <a:r>
              <a:rPr lang="en-GB" sz="2400" spc="-4" dirty="0">
                <a:latin typeface="Times New Roman"/>
                <a:cs typeface="Times New Roman"/>
              </a:rPr>
              <a:t> </a:t>
            </a:r>
            <a:r>
              <a:rPr lang="en-GB" sz="2400" spc="-4" dirty="0" err="1">
                <a:latin typeface="Times New Roman"/>
                <a:cs typeface="Times New Roman"/>
              </a:rPr>
              <a:t>degradarea</a:t>
            </a:r>
            <a:r>
              <a:rPr lang="en-GB" sz="2400" spc="-4" dirty="0">
                <a:latin typeface="Times New Roman"/>
                <a:cs typeface="Times New Roman"/>
              </a:rPr>
              <a:t> </a:t>
            </a:r>
            <a:r>
              <a:rPr lang="en-GB" sz="2400" spc="-4" dirty="0" err="1">
                <a:latin typeface="Times New Roman"/>
                <a:cs typeface="Times New Roman"/>
              </a:rPr>
              <a:t>gravă</a:t>
            </a:r>
            <a:r>
              <a:rPr lang="en-GB" sz="2400" spc="-4" dirty="0">
                <a:latin typeface="Times New Roman"/>
                <a:cs typeface="Times New Roman"/>
              </a:rPr>
              <a:t> a </a:t>
            </a:r>
            <a:r>
              <a:rPr lang="en-GB" sz="2400" spc="-4" dirty="0" err="1">
                <a:latin typeface="Times New Roman"/>
                <a:cs typeface="Times New Roman"/>
              </a:rPr>
              <a:t>performanțelor</a:t>
            </a:r>
            <a:r>
              <a:rPr lang="en-GB" sz="2400" spc="-4" dirty="0">
                <a:latin typeface="Times New Roman"/>
                <a:cs typeface="Times New Roman"/>
              </a:rPr>
              <a:t> </a:t>
            </a:r>
            <a:r>
              <a:rPr lang="ro-RO" sz="2400" spc="-4" dirty="0">
                <a:latin typeface="Times New Roman"/>
                <a:cs typeface="Times New Roman"/>
              </a:rPr>
              <a:t>FD</a:t>
            </a:r>
            <a:r>
              <a:rPr lang="en-GB" sz="2400" spc="-4" dirty="0">
                <a:latin typeface="Times New Roman"/>
                <a:cs typeface="Times New Roman"/>
              </a:rPr>
              <a:t>. </a:t>
            </a:r>
            <a:endParaRPr lang="ro-RO" sz="2400" spc="-4" dirty="0">
              <a:latin typeface="Times New Roman"/>
              <a:cs typeface="Times New Roman"/>
            </a:endParaRPr>
          </a:p>
          <a:p>
            <a:pPr marL="11206" marR="4483">
              <a:spcBef>
                <a:spcPts val="88"/>
              </a:spcBef>
            </a:pPr>
            <a:r>
              <a:rPr lang="en-GB" sz="2400" spc="-4" dirty="0">
                <a:latin typeface="Times New Roman"/>
                <a:cs typeface="Times New Roman"/>
              </a:rPr>
              <a:t>Orice </a:t>
            </a:r>
            <a:r>
              <a:rPr lang="en-GB" sz="2400" spc="-4" dirty="0" err="1">
                <a:latin typeface="Times New Roman"/>
                <a:cs typeface="Times New Roman"/>
              </a:rPr>
              <a:t>tensiune</a:t>
            </a:r>
            <a:r>
              <a:rPr lang="en-GB" sz="2400" spc="-4" dirty="0">
                <a:latin typeface="Times New Roman"/>
                <a:cs typeface="Times New Roman"/>
              </a:rPr>
              <a:t> </a:t>
            </a:r>
            <a:r>
              <a:rPr lang="en-GB" sz="2400" spc="-4" dirty="0" err="1">
                <a:latin typeface="Times New Roman"/>
                <a:cs typeface="Times New Roman"/>
              </a:rPr>
              <a:t>inversă</a:t>
            </a:r>
            <a:r>
              <a:rPr lang="en-GB" sz="2400" spc="-4" dirty="0">
                <a:latin typeface="Times New Roman"/>
                <a:cs typeface="Times New Roman"/>
              </a:rPr>
              <a:t> </a:t>
            </a:r>
            <a:r>
              <a:rPr lang="en-GB" sz="2400" spc="-4" dirty="0" err="1">
                <a:latin typeface="Times New Roman"/>
                <a:cs typeface="Times New Roman"/>
              </a:rPr>
              <a:t>aplicată</a:t>
            </a:r>
            <a:r>
              <a:rPr lang="en-GB" sz="2400" spc="-4" dirty="0">
                <a:latin typeface="Times New Roman"/>
                <a:cs typeface="Times New Roman"/>
              </a:rPr>
              <a:t> </a:t>
            </a:r>
            <a:r>
              <a:rPr lang="en-GB" sz="2400" spc="-4" dirty="0" err="1">
                <a:latin typeface="Times New Roman"/>
                <a:cs typeface="Times New Roman"/>
              </a:rPr>
              <a:t>trebuie</a:t>
            </a:r>
            <a:r>
              <a:rPr lang="en-GB" sz="2400" spc="-4" dirty="0">
                <a:latin typeface="Times New Roman"/>
                <a:cs typeface="Times New Roman"/>
              </a:rPr>
              <a:t> </a:t>
            </a:r>
            <a:r>
              <a:rPr lang="en-GB" sz="2400" spc="-4" dirty="0" err="1">
                <a:latin typeface="Times New Roman"/>
                <a:cs typeface="Times New Roman"/>
              </a:rPr>
              <a:t>să</a:t>
            </a:r>
            <a:r>
              <a:rPr lang="en-GB" sz="2400" spc="-4" dirty="0">
                <a:latin typeface="Times New Roman"/>
                <a:cs typeface="Times New Roman"/>
              </a:rPr>
              <a:t> fie </a:t>
            </a:r>
            <a:r>
              <a:rPr lang="en-GB" sz="2400" spc="-4" dirty="0" err="1">
                <a:latin typeface="Times New Roman"/>
                <a:cs typeface="Times New Roman"/>
              </a:rPr>
              <a:t>menținută</a:t>
            </a:r>
            <a:r>
              <a:rPr lang="en-GB" sz="2400" spc="-4" dirty="0">
                <a:latin typeface="Times New Roman"/>
                <a:cs typeface="Times New Roman"/>
              </a:rPr>
              <a:t> </a:t>
            </a:r>
            <a:r>
              <a:rPr lang="en-GB" sz="2400" spc="-4" dirty="0" err="1">
                <a:latin typeface="Times New Roman"/>
                <a:cs typeface="Times New Roman"/>
              </a:rPr>
              <a:t>mai</a:t>
            </a:r>
            <a:r>
              <a:rPr lang="en-GB" sz="2400" spc="-4" dirty="0">
                <a:latin typeface="Times New Roman"/>
                <a:cs typeface="Times New Roman"/>
              </a:rPr>
              <a:t> </a:t>
            </a:r>
            <a:r>
              <a:rPr lang="en-GB" sz="2400" spc="-4" dirty="0" err="1">
                <a:latin typeface="Times New Roman"/>
                <a:cs typeface="Times New Roman"/>
              </a:rPr>
              <a:t>mică</a:t>
            </a:r>
            <a:r>
              <a:rPr lang="en-GB" sz="2400" spc="-4" dirty="0">
                <a:latin typeface="Times New Roman"/>
                <a:cs typeface="Times New Roman"/>
              </a:rPr>
              <a:t> </a:t>
            </a:r>
            <a:r>
              <a:rPr lang="en-GB" sz="2400" spc="-4" dirty="0" err="1">
                <a:latin typeface="Times New Roman"/>
                <a:cs typeface="Times New Roman"/>
              </a:rPr>
              <a:t>decât</a:t>
            </a:r>
            <a:r>
              <a:rPr lang="en-GB" sz="2400" spc="-4" dirty="0">
                <a:latin typeface="Times New Roman"/>
                <a:cs typeface="Times New Roman"/>
              </a:rPr>
              <a:t> </a:t>
            </a:r>
            <a:r>
              <a:rPr lang="ro-RO" sz="2400" spc="-4" dirty="0">
                <a:latin typeface="Times New Roman"/>
                <a:cs typeface="Times New Roman"/>
              </a:rPr>
              <a:t>cea</a:t>
            </a:r>
            <a:r>
              <a:rPr lang="en-GB" sz="2400" spc="-4" dirty="0">
                <a:latin typeface="Times New Roman"/>
                <a:cs typeface="Times New Roman"/>
              </a:rPr>
              <a:t> </a:t>
            </a:r>
            <a:r>
              <a:rPr lang="en-GB" sz="2400" spc="-4" dirty="0" err="1">
                <a:latin typeface="Times New Roman"/>
                <a:cs typeface="Times New Roman"/>
              </a:rPr>
              <a:t>nominală</a:t>
            </a:r>
            <a:r>
              <a:rPr lang="en-GB" sz="2400" spc="-4" dirty="0">
                <a:latin typeface="Times New Roman"/>
                <a:cs typeface="Times New Roman"/>
              </a:rPr>
              <a:t> </a:t>
            </a:r>
            <a:r>
              <a:rPr lang="en-GB" sz="2400" spc="-4" dirty="0" err="1">
                <a:latin typeface="Times New Roman"/>
                <a:cs typeface="Times New Roman"/>
              </a:rPr>
              <a:t>maximă</a:t>
            </a:r>
            <a:r>
              <a:rPr lang="en-GB" sz="2400" spc="-4" dirty="0">
                <a:latin typeface="Times New Roman"/>
                <a:cs typeface="Times New Roman"/>
              </a:rPr>
              <a:t> (V</a:t>
            </a:r>
            <a:r>
              <a:rPr lang="ro-RO" sz="2400" spc="-4" baseline="-25000" dirty="0">
                <a:latin typeface="Times New Roman"/>
                <a:cs typeface="Times New Roman"/>
              </a:rPr>
              <a:t>R</a:t>
            </a:r>
            <a:r>
              <a:rPr lang="en-GB" sz="2400" spc="-4" dirty="0">
                <a:latin typeface="Times New Roman"/>
                <a:cs typeface="Times New Roman"/>
              </a:rPr>
              <a:t> max)</a:t>
            </a:r>
            <a:r>
              <a:rPr lang="ro-RO" sz="2400" spc="-4" dirty="0">
                <a:latin typeface="Times New Roman"/>
                <a:cs typeface="Times New Roman"/>
              </a:rPr>
              <a:t> indicată</a:t>
            </a:r>
            <a:r>
              <a:rPr lang="en-GB" sz="2400" spc="-4" dirty="0">
                <a:latin typeface="Times New Roman"/>
                <a:cs typeface="Times New Roman"/>
              </a:rPr>
              <a:t>.</a:t>
            </a:r>
            <a:endParaRPr sz="2400" dirty="0">
              <a:latin typeface="Times New Roman"/>
              <a:cs typeface="Times New Roman"/>
            </a:endParaRPr>
          </a:p>
        </p:txBody>
      </p:sp>
      <p:sp>
        <p:nvSpPr>
          <p:cNvPr id="3" name="object 3"/>
          <p:cNvSpPr txBox="1">
            <a:spLocks noGrp="1"/>
          </p:cNvSpPr>
          <p:nvPr>
            <p:ph type="title"/>
          </p:nvPr>
        </p:nvSpPr>
        <p:spPr>
          <a:xfrm>
            <a:off x="2206473" y="338766"/>
            <a:ext cx="7275944" cy="562522"/>
          </a:xfrm>
          <a:prstGeom prst="rect">
            <a:avLst/>
          </a:prstGeom>
        </p:spPr>
        <p:txBody>
          <a:bodyPr vert="horz" wrap="square" lIns="0" tIns="121472" rIns="0" bIns="0" rtlCol="0" anchor="ctr">
            <a:spAutoFit/>
          </a:bodyPr>
          <a:lstStyle/>
          <a:p>
            <a:pPr marL="11206">
              <a:spcBef>
                <a:spcPts val="88"/>
              </a:spcBef>
            </a:pPr>
            <a:r>
              <a:rPr lang="ro-RO" sz="3176" b="1" dirty="0">
                <a:latin typeface="Times New Roman"/>
                <a:cs typeface="Times New Roman"/>
              </a:rPr>
              <a:t>Tensiunea maximă inversă</a:t>
            </a:r>
            <a:r>
              <a:rPr sz="3176" b="1" spc="-97" dirty="0">
                <a:latin typeface="Times New Roman"/>
                <a:cs typeface="Times New Roman"/>
              </a:rPr>
              <a:t> </a:t>
            </a:r>
            <a:r>
              <a:rPr sz="3176" b="1" spc="-67" dirty="0">
                <a:latin typeface="Times New Roman"/>
                <a:cs typeface="Times New Roman"/>
              </a:rPr>
              <a:t>(V</a:t>
            </a:r>
            <a:r>
              <a:rPr sz="3176" b="1" spc="-67" baseline="-25000" dirty="0">
                <a:latin typeface="Times New Roman"/>
                <a:cs typeface="Times New Roman"/>
              </a:rPr>
              <a:t>r</a:t>
            </a:r>
            <a:r>
              <a:rPr sz="3176" b="1" spc="-67" dirty="0">
                <a:latin typeface="Times New Roman"/>
                <a:cs typeface="Times New Roman"/>
              </a:rPr>
              <a:t>)</a:t>
            </a:r>
            <a:endParaRPr sz="3176" dirty="0">
              <a:latin typeface="Times New Roman"/>
              <a:cs typeface="Times New Roman"/>
            </a:endParaRPr>
          </a:p>
        </p:txBody>
      </p:sp>
    </p:spTree>
    <p:extLst>
      <p:ext uri="{BB962C8B-B14F-4D97-AF65-F5344CB8AC3E}">
        <p14:creationId xmlns:p14="http://schemas.microsoft.com/office/powerpoint/2010/main" val="2063446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014" y="374900"/>
            <a:ext cx="5386917" cy="639763"/>
          </a:xfrm>
        </p:spPr>
        <p:txBody>
          <a:bodyPr/>
          <a:lstStyle/>
          <a:p>
            <a:r>
              <a:rPr lang="ro-RO" dirty="0"/>
              <a:t>Timpul de creștere</a:t>
            </a:r>
            <a:endParaRPr lang="en-GB" dirty="0"/>
          </a:p>
        </p:txBody>
      </p:sp>
      <p:sp>
        <p:nvSpPr>
          <p:cNvPr id="4" name="Content Placeholder 3"/>
          <p:cNvSpPr>
            <a:spLocks noGrp="1"/>
          </p:cNvSpPr>
          <p:nvPr>
            <p:ph sz="half" idx="4294967295"/>
          </p:nvPr>
        </p:nvSpPr>
        <p:spPr>
          <a:xfrm>
            <a:off x="395014" y="1030996"/>
            <a:ext cx="5386917" cy="3035059"/>
          </a:xfrm>
          <a:prstGeom prst="rect">
            <a:avLst/>
          </a:prstGeom>
        </p:spPr>
        <p:txBody>
          <a:bodyPr>
            <a:normAutofit/>
          </a:bodyPr>
          <a:lstStyle/>
          <a:p>
            <a:pPr marL="0" indent="0" algn="just">
              <a:buNone/>
            </a:pP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măsura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vitezei</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răspuns</a:t>
            </a:r>
            <a:r>
              <a:rPr lang="en-GB" cap="none" dirty="0">
                <a:latin typeface="Arial" panose="020B0604020202020204" pitchFamily="34" charset="0"/>
                <a:cs typeface="Arial" panose="020B0604020202020204" pitchFamily="34" charset="0"/>
              </a:rPr>
              <a:t> a </a:t>
            </a:r>
            <a:r>
              <a:rPr lang="ro-RO" cap="none" dirty="0">
                <a:latin typeface="Arial" panose="020B0604020202020204" pitchFamily="34" charset="0"/>
                <a:cs typeface="Arial" panose="020B0604020202020204" pitchFamily="34" charset="0"/>
              </a:rPr>
              <a:t>FD</a:t>
            </a:r>
            <a:r>
              <a:rPr lang="en-GB" cap="none" dirty="0">
                <a:latin typeface="Arial" panose="020B0604020202020204" pitchFamily="34" charset="0"/>
                <a:cs typeface="Arial" panose="020B0604020202020204" pitchFamily="34" charset="0"/>
              </a:rPr>
              <a:t> la un </a:t>
            </a:r>
            <a:r>
              <a:rPr lang="en-GB" cap="none" dirty="0" err="1">
                <a:latin typeface="Arial" panose="020B0604020202020204" pitchFamily="34" charset="0"/>
                <a:cs typeface="Arial" panose="020B0604020202020204" pitchFamily="34" charset="0"/>
              </a:rPr>
              <a:t>semnal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intrare</a:t>
            </a:r>
            <a:r>
              <a:rPr lang="en-GB" cap="none" dirty="0">
                <a:latin typeface="Arial" panose="020B0604020202020204" pitchFamily="34" charset="0"/>
                <a:cs typeface="Arial" panose="020B0604020202020204" pitchFamily="34" charset="0"/>
              </a:rPr>
              <a:t> cu </a:t>
            </a:r>
            <a:r>
              <a:rPr lang="en-GB" cap="none" dirty="0" err="1">
                <a:latin typeface="Arial" panose="020B0604020202020204" pitchFamily="34" charset="0"/>
                <a:cs typeface="Arial" panose="020B0604020202020204" pitchFamily="34" charset="0"/>
              </a:rPr>
              <a:t>lumină</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tip prag</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pPr marL="0" indent="0" algn="just">
              <a:buNone/>
            </a:pP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timpul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necesar</a:t>
            </a:r>
            <a:r>
              <a:rPr lang="en-GB" cap="none" dirty="0">
                <a:latin typeface="Arial" panose="020B0604020202020204" pitchFamily="34" charset="0"/>
                <a:cs typeface="Arial" panose="020B0604020202020204" pitchFamily="34" charset="0"/>
              </a:rPr>
              <a:t> ca </a:t>
            </a:r>
            <a:r>
              <a:rPr lang="ro-RO" cap="none" dirty="0">
                <a:latin typeface="Arial" panose="020B0604020202020204" pitchFamily="34" charset="0"/>
                <a:cs typeface="Arial" panose="020B0604020202020204" pitchFamily="34" charset="0"/>
              </a:rPr>
              <a:t>FD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să-și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mărească</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semnalul la ieșire </a:t>
            </a:r>
            <a:r>
              <a:rPr lang="en-GB" cap="none" dirty="0">
                <a:latin typeface="Arial" panose="020B0604020202020204" pitchFamily="34" charset="0"/>
                <a:cs typeface="Arial" panose="020B0604020202020204" pitchFamily="34" charset="0"/>
              </a:rPr>
              <a:t>de la 10% la 90% din </a:t>
            </a:r>
            <a:r>
              <a:rPr lang="en-GB" cap="none" dirty="0" err="1">
                <a:latin typeface="Arial" panose="020B0604020202020204" pitchFamily="34" charset="0"/>
                <a:cs typeface="Arial" panose="020B0604020202020204" pitchFamily="34" charset="0"/>
              </a:rPr>
              <a:t>nivelul</a:t>
            </a:r>
            <a:r>
              <a:rPr lang="en-GB" cap="none" dirty="0">
                <a:latin typeface="Arial" panose="020B0604020202020204" pitchFamily="34" charset="0"/>
                <a:cs typeface="Arial" panose="020B0604020202020204" pitchFamily="34" charset="0"/>
              </a:rPr>
              <a:t> final de </a:t>
            </a:r>
            <a:r>
              <a:rPr lang="en-GB" cap="none" dirty="0" err="1">
                <a:latin typeface="Arial" panose="020B0604020202020204" pitchFamily="34" charset="0"/>
                <a:cs typeface="Arial" panose="020B0604020202020204" pitchFamily="34" charset="0"/>
              </a:rPr>
              <a:t>ieșire</a:t>
            </a:r>
            <a:r>
              <a:rPr lang="en-GB" cap="none" dirty="0">
                <a:latin typeface="Arial" panose="020B0604020202020204" pitchFamily="34" charset="0"/>
                <a:cs typeface="Arial" panose="020B0604020202020204" pitchFamily="34" charset="0"/>
              </a:rPr>
              <a:t>.</a:t>
            </a:r>
          </a:p>
        </p:txBody>
      </p:sp>
      <p:sp>
        <p:nvSpPr>
          <p:cNvPr id="5" name="Text Placeholder 4"/>
          <p:cNvSpPr>
            <a:spLocks noGrp="1"/>
          </p:cNvSpPr>
          <p:nvPr>
            <p:ph type="body" sz="quarter" idx="3"/>
          </p:nvPr>
        </p:nvSpPr>
        <p:spPr>
          <a:xfrm>
            <a:off x="6109309" y="468191"/>
            <a:ext cx="5389033" cy="639763"/>
          </a:xfrm>
        </p:spPr>
        <p:txBody>
          <a:bodyPr/>
          <a:lstStyle/>
          <a:p>
            <a:r>
              <a:rPr lang="ro-RO" dirty="0"/>
              <a:t>Timpul de răspuns</a:t>
            </a:r>
            <a:endParaRPr lang="en-GB" dirty="0"/>
          </a:p>
        </p:txBody>
      </p:sp>
      <p:sp>
        <p:nvSpPr>
          <p:cNvPr id="6" name="Content Placeholder 5"/>
          <p:cNvSpPr>
            <a:spLocks noGrp="1"/>
          </p:cNvSpPr>
          <p:nvPr>
            <p:ph sz="quarter" idx="4294967295"/>
          </p:nvPr>
        </p:nvSpPr>
        <p:spPr>
          <a:xfrm>
            <a:off x="6094893" y="1171309"/>
            <a:ext cx="5389033" cy="1804974"/>
          </a:xfrm>
          <a:prstGeom prst="rect">
            <a:avLst/>
          </a:prstGeom>
        </p:spPr>
        <p:txBody>
          <a:bodyPr>
            <a:normAutofit/>
          </a:bodyPr>
          <a:lstStyle/>
          <a:p>
            <a:pPr marL="0" indent="0" algn="just">
              <a:buNone/>
            </a:pPr>
            <a:r>
              <a:rPr lang="en-GB" cap="none" dirty="0" err="1">
                <a:latin typeface="Arial" panose="020B0604020202020204" pitchFamily="34" charset="0"/>
                <a:cs typeface="Arial" panose="020B0604020202020204" pitchFamily="34" charset="0"/>
              </a:rPr>
              <a:t>timpul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necesar</a:t>
            </a:r>
            <a:r>
              <a:rPr lang="en-GB" cap="none" dirty="0">
                <a:latin typeface="Arial" panose="020B0604020202020204" pitchFamily="34" charset="0"/>
                <a:cs typeface="Arial" panose="020B0604020202020204" pitchFamily="34" charset="0"/>
              </a:rPr>
              <a:t> ca </a:t>
            </a:r>
            <a:r>
              <a:rPr lang="en-GB" cap="none" dirty="0" err="1">
                <a:latin typeface="Arial" panose="020B0604020202020204" pitchFamily="34" charset="0"/>
                <a:cs typeface="Arial" panose="020B0604020202020204" pitchFamily="34" charset="0"/>
              </a:rPr>
              <a:t>detectorul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răspundă</a:t>
            </a:r>
            <a:r>
              <a:rPr lang="en-GB" cap="none" dirty="0">
                <a:latin typeface="Arial" panose="020B0604020202020204" pitchFamily="34" charset="0"/>
                <a:cs typeface="Arial" panose="020B0604020202020204" pitchFamily="34" charset="0"/>
              </a:rPr>
              <a:t> la </a:t>
            </a:r>
            <a:r>
              <a:rPr lang="ro-RO" cap="none" dirty="0">
                <a:latin typeface="Arial" panose="020B0604020202020204" pitchFamily="34" charset="0"/>
                <a:cs typeface="Arial" panose="020B0604020202020204" pitchFamily="34" charset="0"/>
              </a:rPr>
              <a:t>un semnal </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intrare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optică</a:t>
            </a:r>
            <a:r>
              <a:rPr lang="en-GB" cap="none" dirty="0">
                <a:latin typeface="Arial" panose="020B0604020202020204" pitchFamily="34" charset="0"/>
                <a:cs typeface="Arial" panose="020B0604020202020204" pitchFamily="34" charset="0"/>
              </a:rPr>
              <a:t>.</a:t>
            </a:r>
            <a:endParaRPr lang="ro-RO" cap="none" dirty="0">
              <a:latin typeface="Arial" panose="020B0604020202020204" pitchFamily="34" charset="0"/>
              <a:cs typeface="Arial" panose="020B0604020202020204" pitchFamily="34" charset="0"/>
            </a:endParaRPr>
          </a:p>
          <a:p>
            <a:pPr marL="0" indent="0" algn="just">
              <a:buNone/>
            </a:pPr>
            <a:r>
              <a:rPr lang="ro-RO" cap="none" dirty="0">
                <a:latin typeface="Arial" panose="020B0604020202020204" pitchFamily="34" charset="0"/>
                <a:cs typeface="Arial" panose="020B0604020202020204" pitchFamily="34" charset="0"/>
              </a:rPr>
              <a:t>t</a:t>
            </a:r>
            <a:r>
              <a:rPr lang="en-GB" cap="none" dirty="0" err="1">
                <a:latin typeface="Arial" panose="020B0604020202020204" pitchFamily="34" charset="0"/>
                <a:cs typeface="Arial" panose="020B0604020202020204" pitchFamily="34" charset="0"/>
              </a:rPr>
              <a:t>impul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răspuns</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legat</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lățimea</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bandă</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detectorului</a:t>
            </a:r>
            <a:endParaRPr lang="ro-RO" cap="none" dirty="0">
              <a:latin typeface="Arial" panose="020B0604020202020204" pitchFamily="34" charset="0"/>
              <a:cs typeface="Arial" panose="020B0604020202020204" pitchFamily="34" charset="0"/>
            </a:endParaRPr>
          </a:p>
          <a:p>
            <a:pPr marL="0" indent="0" algn="just">
              <a:buNone/>
            </a:pPr>
            <a:endParaRPr lang="en-GB" dirty="0"/>
          </a:p>
        </p:txBody>
      </p:sp>
      <p:sp>
        <p:nvSpPr>
          <p:cNvPr id="7" name="object 3"/>
          <p:cNvSpPr txBox="1"/>
          <p:nvPr/>
        </p:nvSpPr>
        <p:spPr>
          <a:xfrm>
            <a:off x="6410071" y="3174229"/>
            <a:ext cx="4886560" cy="509541"/>
          </a:xfrm>
          <a:prstGeom prst="rect">
            <a:avLst/>
          </a:prstGeom>
        </p:spPr>
        <p:txBody>
          <a:bodyPr vert="horz" wrap="square" lIns="0" tIns="16933" rIns="0" bIns="0" rtlCol="0">
            <a:spAutoFit/>
          </a:bodyPr>
          <a:lstStyle/>
          <a:p>
            <a:pPr marL="16933">
              <a:spcBef>
                <a:spcPts val="133"/>
              </a:spcBef>
            </a:pPr>
            <a:r>
              <a:rPr sz="3200" b="1" spc="-7" dirty="0">
                <a:solidFill>
                  <a:srgbClr val="FF0000"/>
                </a:solidFill>
                <a:latin typeface="Times New Roman"/>
                <a:cs typeface="Times New Roman"/>
              </a:rPr>
              <a:t>BW </a:t>
            </a:r>
            <a:r>
              <a:rPr sz="3200" b="1" dirty="0">
                <a:solidFill>
                  <a:srgbClr val="FF0000"/>
                </a:solidFill>
                <a:latin typeface="Times New Roman"/>
                <a:cs typeface="Times New Roman"/>
              </a:rPr>
              <a:t>=</a:t>
            </a:r>
            <a:r>
              <a:rPr sz="3200" b="1" spc="-160" dirty="0">
                <a:solidFill>
                  <a:srgbClr val="FF0000"/>
                </a:solidFill>
                <a:latin typeface="Times New Roman"/>
                <a:cs typeface="Times New Roman"/>
              </a:rPr>
              <a:t> </a:t>
            </a:r>
            <a:r>
              <a:rPr sz="3200" b="1" spc="-7" dirty="0">
                <a:solidFill>
                  <a:srgbClr val="FF0000"/>
                </a:solidFill>
                <a:latin typeface="Times New Roman"/>
                <a:cs typeface="Times New Roman"/>
              </a:rPr>
              <a:t>0.35/</a:t>
            </a:r>
            <a:r>
              <a:rPr sz="3200" b="1" i="1" spc="-7" dirty="0" err="1">
                <a:solidFill>
                  <a:srgbClr val="FF0000"/>
                </a:solidFill>
                <a:latin typeface="Times New Roman"/>
                <a:cs typeface="Times New Roman"/>
              </a:rPr>
              <a:t>t</a:t>
            </a:r>
            <a:r>
              <a:rPr sz="3200" b="1" spc="-9" baseline="-24305" dirty="0" err="1">
                <a:solidFill>
                  <a:srgbClr val="FF0000"/>
                </a:solidFill>
                <a:latin typeface="Times New Roman"/>
                <a:cs typeface="Times New Roman"/>
              </a:rPr>
              <a:t>r</a:t>
            </a:r>
            <a:r>
              <a:rPr lang="en-GB" sz="3200" b="1" spc="-9" dirty="0">
                <a:solidFill>
                  <a:srgbClr val="FF0000"/>
                </a:solidFill>
                <a:latin typeface="Times New Roman" panose="02020603050405020304" pitchFamily="18" charset="0"/>
                <a:cs typeface="Times New Roman" panose="02020603050405020304" pitchFamily="18" charset="0"/>
              </a:rPr>
              <a:t>~</a:t>
            </a:r>
            <a:r>
              <a:rPr lang="ro-RO" sz="3200" b="1" spc="-9" dirty="0">
                <a:solidFill>
                  <a:srgbClr val="FF0000"/>
                </a:solidFill>
                <a:latin typeface="Times New Roman" panose="02020603050405020304" pitchFamily="18" charset="0"/>
                <a:cs typeface="Times New Roman" panose="02020603050405020304" pitchFamily="18" charset="0"/>
              </a:rPr>
              <a:t> (</a:t>
            </a:r>
            <a:r>
              <a:rPr lang="ro-RO" sz="3200" b="1" spc="-9" dirty="0" err="1">
                <a:solidFill>
                  <a:srgbClr val="FF0000"/>
                </a:solidFill>
                <a:latin typeface="Times New Roman" panose="02020603050405020304" pitchFamily="18" charset="0"/>
                <a:cs typeface="Times New Roman" panose="02020603050405020304" pitchFamily="18" charset="0"/>
              </a:rPr>
              <a:t>RC</a:t>
            </a:r>
            <a:r>
              <a:rPr lang="ro-RO" sz="3200" b="1" spc="-9" baseline="-25000" dirty="0" err="1">
                <a:solidFill>
                  <a:srgbClr val="FF0000"/>
                </a:solidFill>
                <a:latin typeface="Times New Roman" panose="02020603050405020304" pitchFamily="18" charset="0"/>
                <a:cs typeface="Times New Roman" panose="02020603050405020304" pitchFamily="18" charset="0"/>
              </a:rPr>
              <a:t>b</a:t>
            </a:r>
            <a:r>
              <a:rPr lang="ro-RO" sz="3200" b="1" spc="-9" dirty="0">
                <a:solidFill>
                  <a:srgbClr val="FF0000"/>
                </a:solidFill>
                <a:latin typeface="Times New Roman" panose="02020603050405020304" pitchFamily="18" charset="0"/>
                <a:cs typeface="Times New Roman" panose="02020603050405020304" pitchFamily="18" charset="0"/>
              </a:rPr>
              <a:t>)</a:t>
            </a:r>
            <a:r>
              <a:rPr lang="ro-RO" sz="3200" b="1" spc="-9" baseline="30000" dirty="0">
                <a:solidFill>
                  <a:srgbClr val="FF0000"/>
                </a:solidFill>
                <a:latin typeface="Times New Roman" panose="02020603050405020304" pitchFamily="18" charset="0"/>
                <a:cs typeface="Times New Roman" panose="02020603050405020304" pitchFamily="18" charset="0"/>
              </a:rPr>
              <a:t>-1</a:t>
            </a:r>
            <a:endParaRPr sz="3200" b="1" baseline="30000" dirty="0">
              <a:solidFill>
                <a:srgbClr val="FF0000"/>
              </a:solidFill>
              <a:latin typeface="Times New Roman"/>
              <a:cs typeface="Times New Roman"/>
            </a:endParaRPr>
          </a:p>
        </p:txBody>
      </p:sp>
      <p:pic>
        <p:nvPicPr>
          <p:cNvPr id="9" name="Picture 8"/>
          <p:cNvPicPr>
            <a:picLocks noChangeAspect="1"/>
          </p:cNvPicPr>
          <p:nvPr/>
        </p:nvPicPr>
        <p:blipFill>
          <a:blip r:embed="rId2"/>
          <a:stretch>
            <a:fillRect/>
          </a:stretch>
        </p:blipFill>
        <p:spPr>
          <a:xfrm>
            <a:off x="3330250" y="3809998"/>
            <a:ext cx="4603117" cy="2767153"/>
          </a:xfrm>
          <a:prstGeom prst="rect">
            <a:avLst/>
          </a:prstGeom>
        </p:spPr>
      </p:pic>
    </p:spTree>
    <p:extLst>
      <p:ext uri="{BB962C8B-B14F-4D97-AF65-F5344CB8AC3E}">
        <p14:creationId xmlns:p14="http://schemas.microsoft.com/office/powerpoint/2010/main" val="106441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07" y="1189327"/>
            <a:ext cx="11809187" cy="3888309"/>
          </a:xfrm>
          <a:prstGeom prst="rect">
            <a:avLst/>
          </a:prstGeom>
        </p:spPr>
        <p:txBody>
          <a:bodyPr wrap="square">
            <a:spAutoFit/>
          </a:bodyPr>
          <a:lstStyle/>
          <a:p>
            <a:r>
              <a:rPr lang="en-GB" sz="2200" dirty="0" err="1">
                <a:latin typeface="Times New Roman" panose="02020603050405020304" pitchFamily="18" charset="0"/>
                <a:cs typeface="Times New Roman" panose="02020603050405020304" pitchFamily="18" charset="0"/>
              </a:rPr>
              <a:t>Fotocurentul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generat</a:t>
            </a:r>
            <a:r>
              <a:rPr lang="en-GB" sz="2200" dirty="0">
                <a:latin typeface="Times New Roman" panose="02020603050405020304" pitchFamily="18" charset="0"/>
                <a:cs typeface="Times New Roman" panose="02020603050405020304" pitchFamily="18" charset="0"/>
              </a:rPr>
              <a:t> de </a:t>
            </a:r>
            <a:r>
              <a:rPr lang="ro-RO" sz="2200" dirty="0">
                <a:latin typeface="Times New Roman" panose="02020603050405020304" pitchFamily="18" charset="0"/>
                <a:cs typeface="Times New Roman" panose="02020603050405020304" pitchFamily="18" charset="0"/>
              </a:rPr>
              <a:t>FD</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mod </a:t>
            </a:r>
            <a:r>
              <a:rPr lang="ro-RO" sz="2200" dirty="0">
                <a:latin typeface="Times New Roman" panose="02020603050405020304" pitchFamily="18" charset="0"/>
                <a:cs typeface="Times New Roman" panose="02020603050405020304" pitchFamily="18" charset="0"/>
              </a:rPr>
              <a:t>general</a:t>
            </a:r>
            <a:r>
              <a:rPr lang="en-GB" sz="2200" dirty="0">
                <a:latin typeface="Times New Roman" panose="02020603050405020304" pitchFamily="18" charset="0"/>
                <a:cs typeface="Times New Roman" panose="02020603050405020304" pitchFamily="18" charset="0"/>
              </a:rPr>
              <a:t> independent de </a:t>
            </a:r>
            <a:r>
              <a:rPr lang="en-GB" sz="2200" dirty="0" err="1">
                <a:latin typeface="Times New Roman" panose="02020603050405020304" pitchFamily="18" charset="0"/>
                <a:cs typeface="Times New Roman" panose="02020603050405020304" pitchFamily="18" charset="0"/>
              </a:rPr>
              <a:t>unghiul</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incidență</a:t>
            </a:r>
            <a:r>
              <a:rPr lang="en-GB" sz="2200" dirty="0">
                <a:latin typeface="Times New Roman" panose="02020603050405020304" pitchFamily="18" charset="0"/>
                <a:cs typeface="Times New Roman" panose="02020603050405020304" pitchFamily="18" charset="0"/>
              </a:rPr>
              <a:t> al </a:t>
            </a:r>
            <a:r>
              <a:rPr lang="en-GB" sz="2200" dirty="0" err="1">
                <a:latin typeface="Times New Roman" panose="02020603050405020304" pitchFamily="18" charset="0"/>
                <a:cs typeface="Times New Roman" panose="02020603050405020304" pitchFamily="18" charset="0"/>
              </a:rPr>
              <a:t>radiației</a:t>
            </a:r>
            <a:r>
              <a:rPr lang="ro-RO" sz="2200" dirty="0">
                <a:latin typeface="Times New Roman" panose="02020603050405020304" pitchFamily="18" charset="0"/>
                <a:cs typeface="Times New Roman" panose="02020603050405020304" pitchFamily="18" charset="0"/>
              </a:rPr>
              <a: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când</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unghiul</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incidență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mic de 30 de grade. </a:t>
            </a:r>
            <a:endParaRPr lang="ro-RO" sz="2200" dirty="0">
              <a:latin typeface="Times New Roman" panose="02020603050405020304" pitchFamily="18" charset="0"/>
              <a:cs typeface="Times New Roman" panose="02020603050405020304" pitchFamily="18" charset="0"/>
            </a:endParaRPr>
          </a:p>
          <a:p>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mod </a:t>
            </a:r>
            <a:r>
              <a:rPr lang="en-GB" sz="2200" dirty="0" err="1">
                <a:latin typeface="Times New Roman" panose="02020603050405020304" pitchFamily="18" charset="0"/>
                <a:cs typeface="Times New Roman" panose="02020603050405020304" pitchFamily="18" charset="0"/>
              </a:rPr>
              <a:t>obișnuit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poate</a:t>
            </a:r>
            <a:r>
              <a:rPr lang="en-GB" sz="2200" dirty="0">
                <a:latin typeface="Times New Roman" panose="02020603050405020304" pitchFamily="18" charset="0"/>
                <a:cs typeface="Times New Roman" panose="02020603050405020304" pitchFamily="18" charset="0"/>
              </a:rPr>
              <a:t> fi de </a:t>
            </a:r>
            <a:r>
              <a:rPr lang="en-GB" sz="2200" dirty="0" err="1">
                <a:latin typeface="Times New Roman" panose="02020603050405020304" pitchFamily="18" charset="0"/>
                <a:cs typeface="Times New Roman" panose="02020603050405020304" pitchFamily="18" charset="0"/>
              </a:rPr>
              <a:t>așteptat</a:t>
            </a:r>
            <a:r>
              <a:rPr lang="en-GB" sz="2200" dirty="0">
                <a:latin typeface="Times New Roman" panose="02020603050405020304" pitchFamily="18" charset="0"/>
                <a:cs typeface="Times New Roman" panose="02020603050405020304" pitchFamily="18" charset="0"/>
              </a:rPr>
              <a:t> o </a:t>
            </a:r>
            <a:r>
              <a:rPr lang="en-GB" sz="2200" dirty="0" err="1">
                <a:latin typeface="Times New Roman" panose="02020603050405020304" pitchFamily="18" charset="0"/>
                <a:cs typeface="Times New Roman" panose="02020603050405020304" pitchFamily="18" charset="0"/>
              </a:rPr>
              <a:t>variație</a:t>
            </a:r>
            <a:r>
              <a:rPr lang="en-GB" sz="2200" dirty="0">
                <a:latin typeface="Times New Roman" panose="02020603050405020304" pitchFamily="18" charset="0"/>
                <a:cs typeface="Times New Roman" panose="02020603050405020304" pitchFamily="18" charset="0"/>
              </a:rPr>
              <a:t> a </a:t>
            </a:r>
            <a:r>
              <a:rPr lang="ro-RO" sz="2200" dirty="0">
                <a:latin typeface="Times New Roman" panose="02020603050405020304" pitchFamily="18" charset="0"/>
                <a:cs typeface="Times New Roman" panose="02020603050405020304" pitchFamily="18" charset="0"/>
              </a:rPr>
              <a:t>fotocurentului </a:t>
            </a:r>
            <a:r>
              <a:rPr lang="en-GB" sz="2200" dirty="0">
                <a:latin typeface="Times New Roman" panose="02020603050405020304" pitchFamily="18" charset="0"/>
                <a:cs typeface="Times New Roman" panose="02020603050405020304" pitchFamily="18" charset="0"/>
              </a:rPr>
              <a:t>de 1%</a:t>
            </a:r>
            <a:r>
              <a:rPr lang="ro-RO" sz="22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2%</a:t>
            </a:r>
            <a:r>
              <a:rPr lang="ro-RO" sz="22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cu </a:t>
            </a:r>
            <a:r>
              <a:rPr lang="en-GB" sz="2200" dirty="0" err="1">
                <a:latin typeface="Times New Roman" panose="02020603050405020304" pitchFamily="18" charset="0"/>
                <a:cs typeface="Times New Roman" panose="02020603050405020304" pitchFamily="18" charset="0"/>
              </a:rPr>
              <a:t>condiția</a:t>
            </a:r>
            <a:r>
              <a:rPr lang="en-GB" sz="2200" dirty="0">
                <a:latin typeface="Times New Roman" panose="02020603050405020304" pitchFamily="18" charset="0"/>
                <a:cs typeface="Times New Roman" panose="02020603050405020304" pitchFamily="18" charset="0"/>
              </a:rPr>
              <a:t> ca </a:t>
            </a:r>
            <a:r>
              <a:rPr lang="en-GB" sz="2200" dirty="0" err="1">
                <a:latin typeface="Times New Roman" panose="02020603050405020304" pitchFamily="18" charset="0"/>
                <a:cs typeface="Times New Roman" panose="02020603050405020304" pitchFamily="18" charset="0"/>
              </a:rPr>
              <a:t>suprafața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activă</a:t>
            </a:r>
            <a:r>
              <a:rPr lang="en-GB" sz="2200" dirty="0">
                <a:latin typeface="Times New Roman" panose="02020603050405020304" pitchFamily="18" charset="0"/>
                <a:cs typeface="Times New Roman" panose="02020603050405020304" pitchFamily="18" charset="0"/>
              </a:rPr>
              <a:t> a </a:t>
            </a:r>
            <a:r>
              <a:rPr lang="ro-RO" sz="2200" dirty="0">
                <a:latin typeface="Times New Roman" panose="02020603050405020304" pitchFamily="18" charset="0"/>
                <a:cs typeface="Times New Roman" panose="02020603050405020304" pitchFamily="18" charset="0"/>
              </a:rPr>
              <a:t>FD</a:t>
            </a:r>
            <a:r>
              <a:rPr lang="en-GB"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nu asigură </a:t>
            </a:r>
            <a:r>
              <a:rPr lang="en-GB" sz="2200" dirty="0" err="1">
                <a:latin typeface="Times New Roman" panose="02020603050405020304" pitchFamily="18" charset="0"/>
                <a:cs typeface="Times New Roman" panose="02020603050405020304" pitchFamily="18" charset="0"/>
              </a:rPr>
              <a:t>că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radiația</a:t>
            </a:r>
            <a:r>
              <a:rPr lang="en-GB" sz="2200" dirty="0">
                <a:latin typeface="Times New Roman" panose="02020603050405020304" pitchFamily="18" charset="0"/>
                <a:cs typeface="Times New Roman" panose="02020603050405020304" pitchFamily="18" charset="0"/>
              </a:rPr>
              <a:t> care </a:t>
            </a:r>
            <a:r>
              <a:rPr lang="en-GB" sz="2200" dirty="0" err="1">
                <a:latin typeface="Times New Roman" panose="02020603050405020304" pitchFamily="18" charset="0"/>
                <a:cs typeface="Times New Roman" panose="02020603050405020304" pitchFamily="18" charset="0"/>
              </a:rPr>
              <a:t>intră</a:t>
            </a:r>
            <a:r>
              <a:rPr lang="ro-RO" sz="2200" dirty="0">
                <a:latin typeface="Times New Roman" panose="02020603050405020304" pitchFamily="18" charset="0"/>
                <a:cs typeface="Times New Roman" panose="02020603050405020304" pitchFamily="18" charset="0"/>
              </a:rPr>
              <a:t> acoperă </a:t>
            </a:r>
            <a:r>
              <a:rPr lang="en-GB" sz="2200" dirty="0" err="1">
                <a:latin typeface="Times New Roman" panose="02020603050405020304" pitchFamily="18" charset="0"/>
                <a:cs typeface="Times New Roman" panose="02020603050405020304" pitchFamily="18" charset="0"/>
              </a:rPr>
              <a:t>complet</a:t>
            </a:r>
            <a:r>
              <a:rPr lang="en-GB" sz="2200" dirty="0">
                <a:latin typeface="Times New Roman" panose="02020603050405020304" pitchFamily="18" charset="0"/>
                <a:cs typeface="Times New Roman" panose="02020603050405020304" pitchFamily="18" charset="0"/>
              </a:rPr>
              <a:t> zona </a:t>
            </a:r>
            <a:r>
              <a:rPr lang="en-GB" sz="2200" dirty="0" err="1">
                <a:latin typeface="Times New Roman" panose="02020603050405020304" pitchFamily="18" charset="0"/>
                <a:cs typeface="Times New Roman" panose="02020603050405020304" pitchFamily="18" charset="0"/>
              </a:rPr>
              <a:t>activă</a:t>
            </a:r>
            <a:r>
              <a:rPr lang="en-GB" sz="2200" dirty="0">
                <a:latin typeface="Times New Roman" panose="02020603050405020304" pitchFamily="18" charset="0"/>
                <a:cs typeface="Times New Roman" panose="02020603050405020304" pitchFamily="18" charset="0"/>
              </a:rPr>
              <a:t>). </a:t>
            </a:r>
            <a:endParaRPr lang="ro-RO" sz="2200" dirty="0">
              <a:latin typeface="Times New Roman" panose="02020603050405020304" pitchFamily="18" charset="0"/>
              <a:cs typeface="Times New Roman" panose="02020603050405020304" pitchFamily="18" charset="0"/>
            </a:endParaRPr>
          </a:p>
          <a:p>
            <a:r>
              <a:rPr lang="en-GB" sz="2200" dirty="0" err="1">
                <a:latin typeface="Times New Roman" panose="02020603050405020304" pitchFamily="18" charset="0"/>
                <a:cs typeface="Times New Roman" panose="02020603050405020304" pitchFamily="18" charset="0"/>
              </a:rPr>
              <a:t>Această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condiție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presupune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grosimea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stratului</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absorbție</a:t>
            </a:r>
            <a:r>
              <a:rPr lang="en-GB" sz="2200" dirty="0">
                <a:latin typeface="Times New Roman" panose="02020603050405020304" pitchFamily="18" charset="0"/>
                <a:cs typeface="Times New Roman" panose="02020603050405020304" pitchFamily="18" charset="0"/>
              </a:rPr>
              <a:t> al </a:t>
            </a:r>
            <a:r>
              <a:rPr lang="en-GB" sz="2200" dirty="0" err="1">
                <a:latin typeface="Times New Roman" panose="02020603050405020304" pitchFamily="18" charset="0"/>
                <a:cs typeface="Times New Roman" panose="02020603050405020304" pitchFamily="18" charset="0"/>
              </a:rPr>
              <a:t>fotodiodei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aproximativ</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egală</a:t>
            </a:r>
            <a:r>
              <a:rPr lang="en-GB" sz="2200" dirty="0">
                <a:latin typeface="Times New Roman" panose="02020603050405020304" pitchFamily="18" charset="0"/>
                <a:cs typeface="Times New Roman" panose="02020603050405020304" pitchFamily="18" charset="0"/>
              </a:rPr>
              <a:t> cu </a:t>
            </a:r>
            <a:r>
              <a:rPr lang="en-GB" sz="2200" dirty="0" err="1">
                <a:latin typeface="Times New Roman" panose="02020603050405020304" pitchFamily="18" charset="0"/>
                <a:cs typeface="Times New Roman" panose="02020603050405020304" pitchFamily="18" charset="0"/>
              </a:rPr>
              <a:t>grosimea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stratului</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epuizare</a:t>
            </a:r>
            <a:r>
              <a:rPr lang="en-GB" sz="2200" dirty="0">
                <a:latin typeface="Times New Roman" panose="02020603050405020304" pitchFamily="18" charset="0"/>
                <a:cs typeface="Times New Roman" panose="02020603050405020304" pitchFamily="18" charset="0"/>
              </a:rPr>
              <a:t> din </a:t>
            </a:r>
            <a:r>
              <a:rPr lang="en-GB" sz="2200" dirty="0" err="1">
                <a:latin typeface="Times New Roman" panose="02020603050405020304" pitchFamily="18" charset="0"/>
                <a:cs typeface="Times New Roman" panose="02020603050405020304" pitchFamily="18" charset="0"/>
              </a:rPr>
              <a:t>joncțiunea</a:t>
            </a:r>
            <a:r>
              <a:rPr lang="en-GB"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FD</a:t>
            </a:r>
            <a:r>
              <a:rPr lang="en-GB" sz="2200" dirty="0">
                <a:latin typeface="Times New Roman" panose="02020603050405020304" pitchFamily="18" charset="0"/>
                <a:cs typeface="Times New Roman" panose="02020603050405020304" pitchFamily="18" charset="0"/>
              </a:rPr>
              <a:t>.</a:t>
            </a:r>
          </a:p>
          <a:p>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situațiile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care </a:t>
            </a:r>
            <a:r>
              <a:rPr lang="en-GB" sz="2200" dirty="0" err="1">
                <a:latin typeface="Times New Roman" panose="02020603050405020304" pitchFamily="18" charset="0"/>
                <a:cs typeface="Times New Roman" panose="02020603050405020304" pitchFamily="18" charset="0"/>
              </a:rPr>
              <a:t>fotodioda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imersată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într</a:t>
            </a:r>
            <a:r>
              <a:rPr lang="en-GB" sz="2200" dirty="0">
                <a:latin typeface="Times New Roman" panose="02020603050405020304" pitchFamily="18" charset="0"/>
                <a:cs typeface="Times New Roman" panose="02020603050405020304" pitchFamily="18" charset="0"/>
              </a:rPr>
              <a:t>-un </a:t>
            </a:r>
            <a:r>
              <a:rPr lang="en-GB" sz="2200" dirty="0" err="1">
                <a:latin typeface="Times New Roman" panose="02020603050405020304" pitchFamily="18" charset="0"/>
                <a:cs typeface="Times New Roman" panose="02020603050405020304" pitchFamily="18" charset="0"/>
              </a:rPr>
              <a:t>fascicul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colimat</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lumină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incidentă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reactivitatea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dispozitivului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va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cădea</a:t>
            </a:r>
            <a:r>
              <a:rPr lang="en-GB" sz="2200" dirty="0">
                <a:latin typeface="Times New Roman" panose="02020603050405020304" pitchFamily="18" charset="0"/>
                <a:cs typeface="Times New Roman" panose="02020603050405020304" pitchFamily="18" charset="0"/>
              </a:rPr>
              <a:t> cu </a:t>
            </a:r>
            <a:r>
              <a:rPr lang="en-GB" sz="2200" dirty="0" err="1">
                <a:latin typeface="Times New Roman" panose="02020603050405020304" pitchFamily="18" charset="0"/>
                <a:cs typeface="Times New Roman" panose="02020603050405020304" pitchFamily="18" charset="0"/>
              </a:rPr>
              <a:t>cosinusul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unghiului</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incidență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după</a:t>
            </a:r>
            <a:r>
              <a:rPr lang="en-GB" sz="2200" dirty="0">
                <a:latin typeface="Times New Roman" panose="02020603050405020304" pitchFamily="18" charset="0"/>
                <a:cs typeface="Times New Roman" panose="02020603050405020304" pitchFamily="18" charset="0"/>
              </a:rPr>
              <a:t> cum </a:t>
            </a:r>
            <a:r>
              <a:rPr lang="en-GB" sz="2200" dirty="0" err="1">
                <a:latin typeface="Times New Roman" panose="02020603050405020304" pitchFamily="18" charset="0"/>
                <a:cs typeface="Times New Roman" panose="02020603050405020304" pitchFamily="18" charset="0"/>
              </a:rPr>
              <a:t>urmează</a:t>
            </a:r>
            <a:r>
              <a:rPr lang="en-GB" sz="2200" dirty="0">
                <a:latin typeface="Times New Roman" panose="02020603050405020304" pitchFamily="18" charset="0"/>
                <a:cs typeface="Times New Roman" panose="02020603050405020304" pitchFamily="18" charset="0"/>
              </a:rPr>
              <a:t>:</a:t>
            </a:r>
            <a:endParaRPr lang="ro-RO" sz="2200" dirty="0">
              <a:latin typeface="Times New Roman" panose="02020603050405020304" pitchFamily="18" charset="0"/>
              <a:cs typeface="Times New Roman" panose="02020603050405020304" pitchFamily="18" charset="0"/>
            </a:endParaRPr>
          </a:p>
          <a:p>
            <a:endParaRPr lang="ro-RO" sz="2200" dirty="0">
              <a:latin typeface="Times New Roman" panose="02020603050405020304" pitchFamily="18" charset="0"/>
              <a:cs typeface="Times New Roman" panose="02020603050405020304" pitchFamily="18" charset="0"/>
            </a:endParaRPr>
          </a:p>
          <a:p>
            <a:r>
              <a:rPr lang="ro-RO" sz="2200" dirty="0">
                <a:latin typeface="Times New Roman" panose="02020603050405020304" pitchFamily="18" charset="0"/>
                <a:cs typeface="Times New Roman" panose="02020603050405020304" pitchFamily="18" charset="0"/>
              </a:rPr>
              <a:t>Unde R – </a:t>
            </a:r>
            <a:r>
              <a:rPr lang="ro-RO" sz="2200" dirty="0" err="1">
                <a:latin typeface="Times New Roman" panose="02020603050405020304" pitchFamily="18" charset="0"/>
                <a:cs typeface="Times New Roman" panose="02020603050405020304" pitchFamily="18" charset="0"/>
              </a:rPr>
              <a:t>responsivitatea</a:t>
            </a:r>
            <a:r>
              <a:rPr lang="ro-RO" sz="2200" dirty="0">
                <a:latin typeface="Times New Roman" panose="02020603050405020304" pitchFamily="18" charset="0"/>
                <a:cs typeface="Times New Roman" panose="02020603050405020304" pitchFamily="18" charset="0"/>
              </a:rPr>
              <a:t> FD la incidența normală a fluxului de lumină.</a:t>
            </a:r>
          </a:p>
          <a:p>
            <a:endParaRPr lang="en-GB" sz="2667" b="1" dirty="0"/>
          </a:p>
        </p:txBody>
      </p:sp>
      <p:sp>
        <p:nvSpPr>
          <p:cNvPr id="4" name="object 2"/>
          <p:cNvSpPr txBox="1">
            <a:spLocks/>
          </p:cNvSpPr>
          <p:nvPr/>
        </p:nvSpPr>
        <p:spPr>
          <a:xfrm>
            <a:off x="3012142" y="421342"/>
            <a:ext cx="5638799" cy="385576"/>
          </a:xfrm>
          <a:prstGeom prst="rect">
            <a:avLst/>
          </a:prstGeom>
        </p:spPr>
        <p:txBody>
          <a:bodyPr vert="horz" wrap="square" lIns="0" tIns="16087" rIns="0" bIns="0" rtlCol="0">
            <a:spAutoFit/>
          </a:bodyPr>
          <a:lstStyle>
            <a:lvl1pPr>
              <a:defRPr sz="4400" b="0" i="0">
                <a:solidFill>
                  <a:schemeClr val="tx1"/>
                </a:solidFill>
                <a:latin typeface="Times New Roman"/>
                <a:ea typeface="+mj-ea"/>
                <a:cs typeface="Times New Roman"/>
              </a:defRPr>
            </a:lvl1pPr>
          </a:lstStyle>
          <a:p>
            <a:pPr marL="16933">
              <a:spcBef>
                <a:spcPts val="127"/>
              </a:spcBef>
            </a:pPr>
            <a:r>
              <a:rPr lang="ro-RO" sz="2400" kern="0" spc="-7" dirty="0">
                <a:latin typeface="Arial"/>
                <a:cs typeface="Arial"/>
              </a:rPr>
              <a:t>Răspunsul unghiular al detectorului</a:t>
            </a:r>
            <a:endParaRPr lang="en-GB" sz="2400" kern="0" spc="-7" dirty="0">
              <a:latin typeface="Arial"/>
              <a:cs typeface="Arial"/>
            </a:endParaRPr>
          </a:p>
        </p:txBody>
      </p:sp>
      <p:sp>
        <p:nvSpPr>
          <p:cNvPr id="5" name="object 6"/>
          <p:cNvSpPr/>
          <p:nvPr/>
        </p:nvSpPr>
        <p:spPr>
          <a:xfrm>
            <a:off x="9245600" y="3713071"/>
            <a:ext cx="1930400" cy="565911"/>
          </a:xfrm>
          <a:prstGeom prst="rect">
            <a:avLst/>
          </a:prstGeom>
          <a:blipFill>
            <a:blip r:embed="rId3" cstate="print"/>
            <a:stretch>
              <a:fillRect/>
            </a:stretch>
          </a:blipFill>
        </p:spPr>
        <p:txBody>
          <a:bodyPr wrap="square" lIns="0" tIns="0" rIns="0" bIns="0" rtlCol="0"/>
          <a:lstStyle/>
          <a:p>
            <a:pPr defTabSz="1219170">
              <a:defRPr/>
            </a:pPr>
            <a:endParaRPr sz="2400" kern="0">
              <a:solidFill>
                <a:prstClr val="black"/>
              </a:solidFill>
            </a:endParaRPr>
          </a:p>
        </p:txBody>
      </p:sp>
    </p:spTree>
    <p:extLst>
      <p:ext uri="{BB962C8B-B14F-4D97-AF65-F5344CB8AC3E}">
        <p14:creationId xmlns:p14="http://schemas.microsoft.com/office/powerpoint/2010/main" val="177248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4608071" y="263619"/>
            <a:ext cx="2975858" cy="354798"/>
          </a:xfrm>
          <a:prstGeom prst="rect">
            <a:avLst/>
          </a:prstGeom>
        </p:spPr>
        <p:txBody>
          <a:bodyPr vert="horz" wrap="square" lIns="0" tIns="16087" rIns="0" bIns="0" rtlCol="0">
            <a:spAutoFit/>
          </a:bodyPr>
          <a:lstStyle>
            <a:lvl1pPr>
              <a:defRPr sz="4400" b="0" i="0">
                <a:solidFill>
                  <a:schemeClr val="tx1"/>
                </a:solidFill>
                <a:latin typeface="Times New Roman"/>
                <a:ea typeface="+mj-ea"/>
                <a:cs typeface="Times New Roman"/>
              </a:defRPr>
            </a:lvl1pPr>
          </a:lstStyle>
          <a:p>
            <a:pPr marL="16933">
              <a:spcBef>
                <a:spcPts val="127"/>
              </a:spcBef>
            </a:pPr>
            <a:r>
              <a:rPr lang="ro-RO" sz="2200" b="1" kern="0" spc="-47" dirty="0">
                <a:latin typeface="Arial"/>
                <a:cs typeface="Arial"/>
              </a:rPr>
              <a:t>Influența temperaturii</a:t>
            </a:r>
            <a:endParaRPr lang="en-GB" sz="2200" b="1" kern="0" spc="-7" dirty="0">
              <a:latin typeface="Arial"/>
              <a:cs typeface="Arial"/>
            </a:endParaRPr>
          </a:p>
        </p:txBody>
      </p:sp>
      <p:sp>
        <p:nvSpPr>
          <p:cNvPr id="3" name="Rectangle 2"/>
          <p:cNvSpPr/>
          <p:nvPr/>
        </p:nvSpPr>
        <p:spPr>
          <a:xfrm>
            <a:off x="446913" y="1090349"/>
            <a:ext cx="11553680" cy="1200329"/>
          </a:xfrm>
          <a:prstGeom prst="rect">
            <a:avLst/>
          </a:prstGeom>
        </p:spPr>
        <p:txBody>
          <a:bodyPr wrap="square">
            <a:spAutoFit/>
          </a:bodyPr>
          <a:lstStyle/>
          <a:p>
            <a:r>
              <a:rPr lang="en-GB" sz="2400" dirty="0" err="1"/>
              <a:t>În</a:t>
            </a:r>
            <a:r>
              <a:rPr lang="en-GB" sz="2400" dirty="0"/>
              <a:t> mod </a:t>
            </a:r>
            <a:r>
              <a:rPr lang="en-GB" sz="2400" dirty="0" err="1"/>
              <a:t>tipic</a:t>
            </a:r>
            <a:r>
              <a:rPr lang="en-GB" sz="2400" dirty="0"/>
              <a:t>, </a:t>
            </a:r>
            <a:r>
              <a:rPr lang="en-GB" sz="2400" b="1" dirty="0" err="1"/>
              <a:t>curentul</a:t>
            </a:r>
            <a:r>
              <a:rPr lang="en-GB" sz="2400" b="1" dirty="0"/>
              <a:t> </a:t>
            </a:r>
            <a:r>
              <a:rPr lang="ro-RO" sz="2400" b="1" dirty="0"/>
              <a:t>de întuneric</a:t>
            </a:r>
            <a:r>
              <a:rPr lang="en-GB" sz="2400" b="1" dirty="0"/>
              <a:t> </a:t>
            </a:r>
            <a:r>
              <a:rPr lang="en-GB" sz="2400" dirty="0"/>
              <a:t>al</a:t>
            </a:r>
            <a:r>
              <a:rPr lang="ro-RO" sz="2400" dirty="0"/>
              <a:t> FD din Si</a:t>
            </a:r>
            <a:r>
              <a:rPr lang="en-GB" sz="2400" dirty="0"/>
              <a:t> </a:t>
            </a:r>
            <a:r>
              <a:rPr lang="ro-RO" sz="2400" dirty="0"/>
              <a:t>tip </a:t>
            </a:r>
            <a:r>
              <a:rPr lang="en-GB" sz="2400" i="1" dirty="0">
                <a:solidFill>
                  <a:srgbClr val="FF0000"/>
                </a:solidFill>
              </a:rPr>
              <a:t>PNN +</a:t>
            </a:r>
            <a:r>
              <a:rPr lang="en-GB" sz="2400" dirty="0"/>
              <a:t> se </a:t>
            </a:r>
            <a:r>
              <a:rPr lang="en-GB" sz="2400" dirty="0" err="1"/>
              <a:t>dublează</a:t>
            </a:r>
            <a:r>
              <a:rPr lang="en-GB" sz="2400" dirty="0"/>
              <a:t> </a:t>
            </a:r>
            <a:r>
              <a:rPr lang="en-GB" sz="2400" dirty="0" err="1"/>
              <a:t>aproximativ</a:t>
            </a:r>
            <a:r>
              <a:rPr lang="en-GB" sz="2400" dirty="0"/>
              <a:t> </a:t>
            </a:r>
            <a:r>
              <a:rPr lang="en-GB" sz="2400" dirty="0" err="1"/>
              <a:t>pentru</a:t>
            </a:r>
            <a:r>
              <a:rPr lang="en-GB" sz="2400" dirty="0"/>
              <a:t> </a:t>
            </a:r>
            <a:r>
              <a:rPr lang="en-GB" sz="2400" dirty="0" err="1"/>
              <a:t>fiecare</a:t>
            </a:r>
            <a:r>
              <a:rPr lang="en-GB" sz="2400" dirty="0"/>
              <a:t> </a:t>
            </a:r>
            <a:r>
              <a:rPr lang="en-GB" sz="2400" dirty="0" err="1"/>
              <a:t>creștere</a:t>
            </a:r>
            <a:r>
              <a:rPr lang="en-GB" sz="2400" dirty="0"/>
              <a:t> </a:t>
            </a:r>
            <a:r>
              <a:rPr lang="en-GB" sz="2400" dirty="0" err="1"/>
              <a:t>sau</a:t>
            </a:r>
            <a:r>
              <a:rPr lang="en-GB" sz="2400" dirty="0"/>
              <a:t> </a:t>
            </a:r>
            <a:r>
              <a:rPr lang="en-GB" sz="2400" dirty="0" err="1"/>
              <a:t>scădere</a:t>
            </a:r>
            <a:r>
              <a:rPr lang="en-GB" sz="2400" dirty="0"/>
              <a:t> a </a:t>
            </a:r>
            <a:r>
              <a:rPr lang="en-GB" sz="2400" dirty="0" err="1"/>
              <a:t>temperaturii</a:t>
            </a:r>
            <a:r>
              <a:rPr lang="en-GB" sz="2400" dirty="0"/>
              <a:t> </a:t>
            </a:r>
            <a:r>
              <a:rPr lang="ro-RO" sz="2400" dirty="0"/>
              <a:t>cu 10</a:t>
            </a:r>
            <a:r>
              <a:rPr lang="ro-RO" sz="2400" baseline="30000" dirty="0"/>
              <a:t>o</a:t>
            </a:r>
            <a:r>
              <a:rPr lang="ro-RO" sz="2400" dirty="0"/>
              <a:t> </a:t>
            </a:r>
            <a:r>
              <a:rPr lang="en-GB" sz="2400" dirty="0"/>
              <a:t>C. </a:t>
            </a:r>
            <a:endParaRPr lang="ro-RO" sz="2400" dirty="0"/>
          </a:p>
          <a:p>
            <a:r>
              <a:rPr lang="ro-RO" sz="2400" dirty="0"/>
              <a:t>Iar </a:t>
            </a:r>
            <a:r>
              <a:rPr lang="ro-RO" sz="2400" b="1" dirty="0"/>
              <a:t>r</a:t>
            </a:r>
            <a:r>
              <a:rPr lang="en-GB" sz="2400" b="1" dirty="0" err="1"/>
              <a:t>ezistența</a:t>
            </a:r>
            <a:r>
              <a:rPr lang="en-GB" sz="2400" b="1" dirty="0"/>
              <a:t> </a:t>
            </a:r>
            <a:r>
              <a:rPr lang="en-GB" sz="2400" b="1" dirty="0" err="1"/>
              <a:t>șuntului</a:t>
            </a:r>
            <a:r>
              <a:rPr lang="en-GB" sz="2400" b="1" dirty="0"/>
              <a:t> </a:t>
            </a:r>
            <a:r>
              <a:rPr lang="en-GB" sz="2400" dirty="0"/>
              <a:t>se </a:t>
            </a:r>
            <a:r>
              <a:rPr lang="en-GB" sz="2400" dirty="0" err="1"/>
              <a:t>dublează</a:t>
            </a:r>
            <a:r>
              <a:rPr lang="en-GB" sz="2400" dirty="0"/>
              <a:t> </a:t>
            </a:r>
            <a:r>
              <a:rPr lang="en-GB" sz="2400" dirty="0" err="1"/>
              <a:t>aproximativ</a:t>
            </a:r>
            <a:r>
              <a:rPr lang="en-GB" sz="2400" dirty="0"/>
              <a:t> la </a:t>
            </a:r>
            <a:r>
              <a:rPr lang="en-GB" sz="2400" dirty="0" err="1"/>
              <a:t>fiecare</a:t>
            </a:r>
            <a:r>
              <a:rPr lang="en-GB" sz="2400" dirty="0"/>
              <a:t> </a:t>
            </a:r>
            <a:r>
              <a:rPr lang="en-GB" sz="2400" dirty="0" err="1"/>
              <a:t>schimbare</a:t>
            </a:r>
            <a:r>
              <a:rPr lang="en-GB" sz="2400" dirty="0"/>
              <a:t> de 6 ° C:</a:t>
            </a:r>
          </a:p>
        </p:txBody>
      </p:sp>
      <p:pic>
        <p:nvPicPr>
          <p:cNvPr id="4" name="Picture 3"/>
          <p:cNvPicPr>
            <a:picLocks noChangeAspect="1"/>
          </p:cNvPicPr>
          <p:nvPr/>
        </p:nvPicPr>
        <p:blipFill>
          <a:blip r:embed="rId2"/>
          <a:stretch>
            <a:fillRect/>
          </a:stretch>
        </p:blipFill>
        <p:spPr>
          <a:xfrm>
            <a:off x="3449115" y="2369375"/>
            <a:ext cx="3310274" cy="1426270"/>
          </a:xfrm>
          <a:prstGeom prst="rect">
            <a:avLst/>
          </a:prstGeom>
        </p:spPr>
      </p:pic>
      <p:sp>
        <p:nvSpPr>
          <p:cNvPr id="5" name="Rectangle 4"/>
          <p:cNvSpPr/>
          <p:nvPr/>
        </p:nvSpPr>
        <p:spPr>
          <a:xfrm>
            <a:off x="368915" y="3874342"/>
            <a:ext cx="11553680" cy="913199"/>
          </a:xfrm>
          <a:prstGeom prst="rect">
            <a:avLst/>
          </a:prstGeom>
        </p:spPr>
        <p:txBody>
          <a:bodyPr wrap="square">
            <a:spAutoFit/>
          </a:bodyPr>
          <a:lstStyle/>
          <a:p>
            <a:r>
              <a:rPr lang="en-GB" sz="2667" b="1" dirty="0" err="1"/>
              <a:t>Aceste</a:t>
            </a:r>
            <a:r>
              <a:rPr lang="en-GB" sz="2667" b="1" dirty="0"/>
              <a:t> </a:t>
            </a:r>
            <a:r>
              <a:rPr lang="en-GB" sz="2667" b="1" dirty="0" err="1"/>
              <a:t>formule</a:t>
            </a:r>
            <a:r>
              <a:rPr lang="en-GB" sz="2667" b="1" dirty="0"/>
              <a:t> pot fi </a:t>
            </a:r>
            <a:r>
              <a:rPr lang="en-GB" sz="2667" b="1" dirty="0" err="1"/>
              <a:t>utilizate</a:t>
            </a:r>
            <a:r>
              <a:rPr lang="en-GB" sz="2667" b="1" dirty="0"/>
              <a:t> </a:t>
            </a:r>
            <a:r>
              <a:rPr lang="en-GB" sz="2667" b="1" dirty="0" err="1"/>
              <a:t>pentru</a:t>
            </a:r>
            <a:r>
              <a:rPr lang="en-GB" sz="2667" b="1" dirty="0"/>
              <a:t> a </a:t>
            </a:r>
            <a:r>
              <a:rPr lang="en-GB" sz="2667" b="1" dirty="0" err="1"/>
              <a:t>calcula</a:t>
            </a:r>
            <a:r>
              <a:rPr lang="en-GB" sz="2667" b="1" dirty="0"/>
              <a:t> </a:t>
            </a:r>
            <a:r>
              <a:rPr lang="en-GB" sz="2667" b="1" dirty="0" err="1"/>
              <a:t>rezistența</a:t>
            </a:r>
            <a:r>
              <a:rPr lang="en-GB" sz="2667" b="1" dirty="0"/>
              <a:t> </a:t>
            </a:r>
            <a:r>
              <a:rPr lang="en-GB" sz="2667" b="1" dirty="0" err="1"/>
              <a:t>șuntului</a:t>
            </a:r>
            <a:r>
              <a:rPr lang="en-GB" sz="2667" b="1" dirty="0"/>
              <a:t> </a:t>
            </a:r>
            <a:r>
              <a:rPr lang="en-GB" sz="2667" b="1" dirty="0" err="1"/>
              <a:t>și</a:t>
            </a:r>
            <a:r>
              <a:rPr lang="en-GB" sz="2667" b="1" dirty="0"/>
              <a:t> </a:t>
            </a:r>
            <a:r>
              <a:rPr lang="en-GB" sz="2667" b="1" dirty="0" err="1"/>
              <a:t>curentul</a:t>
            </a:r>
            <a:r>
              <a:rPr lang="en-GB" sz="2667" b="1" dirty="0"/>
              <a:t> </a:t>
            </a:r>
            <a:r>
              <a:rPr lang="ro-RO" sz="2667" b="1" dirty="0"/>
              <a:t>la întuneric </a:t>
            </a:r>
            <a:r>
              <a:rPr lang="en-GB" sz="2667" b="1" dirty="0" err="1"/>
              <a:t>pentru</a:t>
            </a:r>
            <a:r>
              <a:rPr lang="en-GB" sz="2667" b="1" dirty="0"/>
              <a:t> </a:t>
            </a:r>
            <a:r>
              <a:rPr lang="en-GB" sz="2667" b="1" dirty="0" err="1"/>
              <a:t>orice</a:t>
            </a:r>
            <a:r>
              <a:rPr lang="en-GB" sz="2667" b="1" dirty="0"/>
              <a:t> </a:t>
            </a:r>
            <a:r>
              <a:rPr lang="en-GB" sz="2667" b="1" dirty="0" err="1"/>
              <a:t>temperatură</a:t>
            </a:r>
            <a:r>
              <a:rPr lang="en-GB" sz="2667" b="1" dirty="0"/>
              <a:t> de la </a:t>
            </a:r>
            <a:r>
              <a:rPr lang="en-GB" sz="2667" b="1" dirty="0" err="1"/>
              <a:t>valorile</a:t>
            </a:r>
            <a:r>
              <a:rPr lang="en-GB" sz="2667" b="1" dirty="0"/>
              <a:t> </a:t>
            </a:r>
            <a:r>
              <a:rPr lang="en-GB" sz="2667" b="1" dirty="0" err="1"/>
              <a:t>specificate</a:t>
            </a:r>
            <a:r>
              <a:rPr lang="ro-RO" sz="2667" b="1" dirty="0"/>
              <a:t> (</a:t>
            </a:r>
            <a:r>
              <a:rPr lang="en-GB" sz="2667" b="1" dirty="0"/>
              <a:t>la 25 ° C</a:t>
            </a:r>
            <a:r>
              <a:rPr lang="ro-RO" sz="2667" b="1" dirty="0"/>
              <a:t>)</a:t>
            </a:r>
            <a:r>
              <a:rPr lang="en-GB" sz="2667" b="1" dirty="0"/>
              <a:t>.</a:t>
            </a:r>
          </a:p>
        </p:txBody>
      </p:sp>
    </p:spTree>
    <p:extLst>
      <p:ext uri="{BB962C8B-B14F-4D97-AF65-F5344CB8AC3E}">
        <p14:creationId xmlns:p14="http://schemas.microsoft.com/office/powerpoint/2010/main" val="387250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5472"/>
            <a:ext cx="6096000" cy="4216539"/>
          </a:xfrm>
          <a:prstGeom prst="rect">
            <a:avLst/>
          </a:prstGeom>
        </p:spPr>
        <p:txBody>
          <a:bodyPr>
            <a:spAutoFit/>
          </a:bodyPr>
          <a:lstStyle/>
          <a:p>
            <a:pPr algn="just"/>
            <a:r>
              <a:rPr lang="en-GB" sz="2200" dirty="0"/>
              <a:t>Creșterea </a:t>
            </a:r>
            <a:r>
              <a:rPr lang="en-GB" sz="2200" dirty="0" err="1"/>
              <a:t>temperaturii</a:t>
            </a:r>
            <a:r>
              <a:rPr lang="en-GB" sz="2200" dirty="0"/>
              <a:t> </a:t>
            </a:r>
            <a:r>
              <a:rPr lang="en-GB" sz="2200" dirty="0" err="1"/>
              <a:t>unui</a:t>
            </a:r>
            <a:r>
              <a:rPr lang="en-GB" sz="2200" dirty="0"/>
              <a:t> semiconductor </a:t>
            </a:r>
            <a:r>
              <a:rPr lang="en-GB" sz="2200" dirty="0" err="1"/>
              <a:t>schimbă</a:t>
            </a:r>
            <a:r>
              <a:rPr lang="en-GB" sz="2200" dirty="0"/>
              <a:t> </a:t>
            </a:r>
            <a:r>
              <a:rPr lang="en-GB" sz="2200" dirty="0" err="1"/>
              <a:t>spectrul</a:t>
            </a:r>
            <a:r>
              <a:rPr lang="en-GB" sz="2200" dirty="0"/>
              <a:t> </a:t>
            </a:r>
            <a:r>
              <a:rPr lang="en-GB" sz="2200" dirty="0" err="1"/>
              <a:t>său</a:t>
            </a:r>
            <a:r>
              <a:rPr lang="en-GB" sz="2200" dirty="0"/>
              <a:t> de </a:t>
            </a:r>
            <a:r>
              <a:rPr lang="en-GB" sz="2200" dirty="0" err="1"/>
              <a:t>absorbție</a:t>
            </a:r>
            <a:r>
              <a:rPr lang="en-GB" sz="2200" dirty="0"/>
              <a:t> la </a:t>
            </a:r>
            <a:r>
              <a:rPr lang="en-GB" sz="2200" dirty="0" err="1"/>
              <a:t>lungimi</a:t>
            </a:r>
            <a:r>
              <a:rPr lang="en-GB" sz="2200" dirty="0"/>
              <a:t> de </a:t>
            </a:r>
            <a:r>
              <a:rPr lang="en-GB" sz="2200" dirty="0" err="1"/>
              <a:t>undă</a:t>
            </a:r>
            <a:r>
              <a:rPr lang="en-GB" sz="2200" dirty="0"/>
              <a:t> </a:t>
            </a:r>
            <a:r>
              <a:rPr lang="en-GB" sz="2200" dirty="0" err="1"/>
              <a:t>mai</a:t>
            </a:r>
            <a:r>
              <a:rPr lang="en-GB" sz="2200" dirty="0"/>
              <a:t> lungi, </a:t>
            </a:r>
            <a:r>
              <a:rPr lang="en-GB" sz="2200" dirty="0" err="1"/>
              <a:t>reducând</a:t>
            </a:r>
            <a:r>
              <a:rPr lang="en-GB" sz="2200" dirty="0"/>
              <a:t> </a:t>
            </a:r>
            <a:r>
              <a:rPr lang="en-GB" sz="2200" dirty="0" err="1"/>
              <a:t>diferența</a:t>
            </a:r>
            <a:r>
              <a:rPr lang="en-GB" sz="2200" dirty="0"/>
              <a:t> </a:t>
            </a:r>
            <a:r>
              <a:rPr lang="en-GB" sz="2200" dirty="0" err="1"/>
              <a:t>efectivă</a:t>
            </a:r>
            <a:r>
              <a:rPr lang="en-GB" sz="2200" dirty="0"/>
              <a:t> de </a:t>
            </a:r>
            <a:r>
              <a:rPr lang="en-GB" sz="2200" dirty="0" err="1"/>
              <a:t>bandă</a:t>
            </a:r>
            <a:r>
              <a:rPr lang="en-GB" sz="2200" dirty="0"/>
              <a:t>. </a:t>
            </a:r>
            <a:endParaRPr lang="ro-RO" sz="2200" dirty="0"/>
          </a:p>
          <a:p>
            <a:pPr algn="just"/>
            <a:endParaRPr lang="ro-RO" sz="2400" dirty="0"/>
          </a:p>
          <a:p>
            <a:pPr algn="just"/>
            <a:endParaRPr lang="ro-RO" sz="2400" dirty="0"/>
          </a:p>
          <a:p>
            <a:pPr algn="just"/>
            <a:r>
              <a:rPr lang="ro-RO" sz="2200" dirty="0"/>
              <a:t>Schimbare </a:t>
            </a:r>
            <a:r>
              <a:rPr lang="en-GB" sz="2200" dirty="0" err="1"/>
              <a:t>cauzată</a:t>
            </a:r>
            <a:r>
              <a:rPr lang="en-GB" sz="2200" dirty="0"/>
              <a:t> de </a:t>
            </a:r>
            <a:r>
              <a:rPr lang="en-GB" sz="2200" dirty="0" err="1"/>
              <a:t>creșterea</a:t>
            </a:r>
            <a:r>
              <a:rPr lang="en-GB" sz="2200" dirty="0"/>
              <a:t> </a:t>
            </a:r>
            <a:r>
              <a:rPr lang="en-GB" sz="2200" dirty="0" err="1"/>
              <a:t>exponențială</a:t>
            </a:r>
            <a:r>
              <a:rPr lang="en-GB" sz="2200" dirty="0"/>
              <a:t> a </a:t>
            </a:r>
            <a:r>
              <a:rPr lang="en-GB" sz="2200" dirty="0" err="1"/>
              <a:t>perechilor</a:t>
            </a:r>
            <a:r>
              <a:rPr lang="en-GB" sz="2200" dirty="0"/>
              <a:t> de </a:t>
            </a:r>
            <a:r>
              <a:rPr lang="en-GB" sz="2200" dirty="0" err="1"/>
              <a:t>electroni</a:t>
            </a:r>
            <a:r>
              <a:rPr lang="en-GB" sz="2200" dirty="0"/>
              <a:t> </a:t>
            </a:r>
            <a:r>
              <a:rPr lang="ro-RO" sz="2200" dirty="0"/>
              <a:t>- goluri</a:t>
            </a:r>
            <a:r>
              <a:rPr lang="en-GB" sz="2200" dirty="0"/>
              <a:t> </a:t>
            </a:r>
            <a:r>
              <a:rPr lang="ro-RO" sz="2200" dirty="0" err="1"/>
              <a:t>termogenerați</a:t>
            </a:r>
            <a:r>
              <a:rPr lang="en-GB" sz="2200" dirty="0"/>
              <a:t>, </a:t>
            </a:r>
            <a:r>
              <a:rPr lang="en-GB" sz="2200" dirty="0" err="1"/>
              <a:t>ceea</a:t>
            </a:r>
            <a:r>
              <a:rPr lang="en-GB" sz="2200" dirty="0"/>
              <a:t> </a:t>
            </a:r>
            <a:r>
              <a:rPr lang="en-GB" sz="2200" dirty="0" err="1"/>
              <a:t>ce</a:t>
            </a:r>
            <a:r>
              <a:rPr lang="en-GB" sz="2200" dirty="0"/>
              <a:t> </a:t>
            </a:r>
            <a:r>
              <a:rPr lang="en-GB" sz="2200" dirty="0" err="1"/>
              <a:t>duce</a:t>
            </a:r>
            <a:r>
              <a:rPr lang="en-GB" sz="2200" dirty="0"/>
              <a:t> la </a:t>
            </a:r>
            <a:r>
              <a:rPr lang="en-GB" sz="2200" dirty="0" err="1"/>
              <a:t>creșterea</a:t>
            </a:r>
            <a:r>
              <a:rPr lang="en-GB" sz="2200" dirty="0"/>
              <a:t> </a:t>
            </a:r>
            <a:r>
              <a:rPr lang="en-GB" sz="2200" dirty="0" err="1"/>
              <a:t>curentului</a:t>
            </a:r>
            <a:r>
              <a:rPr lang="en-GB" sz="2200" dirty="0"/>
              <a:t> </a:t>
            </a:r>
            <a:r>
              <a:rPr lang="ro-RO" sz="2200" dirty="0"/>
              <a:t>de întuneric</a:t>
            </a:r>
            <a:r>
              <a:rPr lang="en-GB" sz="2200" dirty="0"/>
              <a:t>. </a:t>
            </a:r>
            <a:endParaRPr lang="ro-RO" sz="2200" dirty="0"/>
          </a:p>
          <a:p>
            <a:pPr algn="just"/>
            <a:endParaRPr lang="ro-RO" sz="2200" dirty="0"/>
          </a:p>
          <a:p>
            <a:pPr algn="just"/>
            <a:r>
              <a:rPr lang="ro-RO" sz="2200" dirty="0"/>
              <a:t>Valoarea curentului de scurgere (de întuneric) </a:t>
            </a:r>
            <a:r>
              <a:rPr lang="en-GB" sz="2200" dirty="0"/>
              <a:t>se </a:t>
            </a:r>
            <a:r>
              <a:rPr lang="en-GB" sz="2200" dirty="0" err="1"/>
              <a:t>dublează</a:t>
            </a:r>
            <a:r>
              <a:rPr lang="en-GB" sz="2200" dirty="0"/>
              <a:t> </a:t>
            </a:r>
            <a:r>
              <a:rPr lang="en-GB" sz="2200" dirty="0" err="1"/>
              <a:t>pentru</a:t>
            </a:r>
            <a:r>
              <a:rPr lang="en-GB" sz="2200" dirty="0"/>
              <a:t> </a:t>
            </a:r>
            <a:r>
              <a:rPr lang="en-GB" sz="2200" dirty="0" err="1"/>
              <a:t>fiecare</a:t>
            </a:r>
            <a:r>
              <a:rPr lang="en-GB" sz="2200" dirty="0"/>
              <a:t> </a:t>
            </a:r>
            <a:r>
              <a:rPr lang="en-GB" sz="2200" dirty="0" err="1"/>
              <a:t>creștere</a:t>
            </a:r>
            <a:r>
              <a:rPr lang="en-GB" sz="2200" dirty="0"/>
              <a:t> de 8 </a:t>
            </a:r>
            <a:r>
              <a:rPr lang="ro-RO" sz="2200" dirty="0"/>
              <a:t>-</a:t>
            </a:r>
            <a:r>
              <a:rPr lang="en-GB" sz="2200" dirty="0"/>
              <a:t> 10 ° C</a:t>
            </a:r>
          </a:p>
          <a:p>
            <a:pPr algn="just"/>
            <a:endParaRPr lang="en-GB" sz="2200" dirty="0"/>
          </a:p>
        </p:txBody>
      </p:sp>
      <p:pic>
        <p:nvPicPr>
          <p:cNvPr id="3" name="Picture 2"/>
          <p:cNvPicPr>
            <a:picLocks noChangeAspect="1"/>
          </p:cNvPicPr>
          <p:nvPr/>
        </p:nvPicPr>
        <p:blipFill>
          <a:blip r:embed="rId2"/>
          <a:stretch>
            <a:fillRect/>
          </a:stretch>
        </p:blipFill>
        <p:spPr>
          <a:xfrm>
            <a:off x="1589405" y="17148"/>
            <a:ext cx="9803217" cy="1576969"/>
          </a:xfrm>
          <a:prstGeom prst="rect">
            <a:avLst/>
          </a:prstGeom>
        </p:spPr>
      </p:pic>
      <p:pic>
        <p:nvPicPr>
          <p:cNvPr id="4" name="Picture 3"/>
          <p:cNvPicPr>
            <a:picLocks noChangeAspect="1"/>
          </p:cNvPicPr>
          <p:nvPr/>
        </p:nvPicPr>
        <p:blipFill>
          <a:blip r:embed="rId3"/>
          <a:stretch>
            <a:fillRect/>
          </a:stretch>
        </p:blipFill>
        <p:spPr>
          <a:xfrm>
            <a:off x="6708385" y="1109279"/>
            <a:ext cx="3267814" cy="2712902"/>
          </a:xfrm>
          <a:prstGeom prst="rect">
            <a:avLst/>
          </a:prstGeom>
        </p:spPr>
      </p:pic>
      <p:pic>
        <p:nvPicPr>
          <p:cNvPr id="5" name="Picture 4">
            <a:extLst>
              <a:ext uri="{FF2B5EF4-FFF2-40B4-BE49-F238E27FC236}">
                <a16:creationId xmlns:a16="http://schemas.microsoft.com/office/drawing/2014/main" id="{F7918B05-11F3-B7C5-39AB-60140B1C416D}"/>
              </a:ext>
            </a:extLst>
          </p:cNvPr>
          <p:cNvPicPr>
            <a:picLocks noChangeAspect="1"/>
          </p:cNvPicPr>
          <p:nvPr/>
        </p:nvPicPr>
        <p:blipFill>
          <a:blip r:embed="rId4"/>
          <a:stretch>
            <a:fillRect/>
          </a:stretch>
        </p:blipFill>
        <p:spPr>
          <a:xfrm>
            <a:off x="6708385" y="4119481"/>
            <a:ext cx="3866554" cy="2529806"/>
          </a:xfrm>
          <a:prstGeom prst="rect">
            <a:avLst/>
          </a:prstGeom>
        </p:spPr>
      </p:pic>
    </p:spTree>
    <p:extLst>
      <p:ext uri="{BB962C8B-B14F-4D97-AF65-F5344CB8AC3E}">
        <p14:creationId xmlns:p14="http://schemas.microsoft.com/office/powerpoint/2010/main" val="3555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014" y="1628639"/>
            <a:ext cx="9708210" cy="461665"/>
          </a:xfrm>
          <a:prstGeom prst="rect">
            <a:avLst/>
          </a:prstGeom>
        </p:spPr>
        <p:txBody>
          <a:bodyPr wrap="square">
            <a:spAutoFit/>
          </a:bodyPr>
          <a:lstStyle/>
          <a:p>
            <a:r>
              <a:rPr lang="ro-RO" sz="2400" b="1" dirty="0"/>
              <a:t>Pragul detectare</a:t>
            </a:r>
            <a:r>
              <a:rPr lang="en-GB" sz="2400" b="1" dirty="0"/>
              <a:t>=</a:t>
            </a:r>
            <a:r>
              <a:rPr lang="ro-RO" sz="2400" b="1" dirty="0"/>
              <a:t>Semnal de fond la întuneric</a:t>
            </a:r>
            <a:r>
              <a:rPr lang="en-GB" sz="2400" b="1" dirty="0"/>
              <a:t> (A)/</a:t>
            </a:r>
            <a:r>
              <a:rPr lang="en-GB" sz="2400" b="1" dirty="0" err="1"/>
              <a:t>Responsivit</a:t>
            </a:r>
            <a:r>
              <a:rPr lang="ro-RO" sz="2400" b="1" dirty="0" err="1"/>
              <a:t>atea</a:t>
            </a:r>
            <a:r>
              <a:rPr lang="en-GB" sz="2400" b="1" dirty="0"/>
              <a:t> (A/W)</a:t>
            </a:r>
          </a:p>
        </p:txBody>
      </p:sp>
      <p:sp>
        <p:nvSpPr>
          <p:cNvPr id="4" name="Rectangle 3"/>
          <p:cNvSpPr/>
          <p:nvPr/>
        </p:nvSpPr>
        <p:spPr>
          <a:xfrm>
            <a:off x="395014" y="985720"/>
            <a:ext cx="9632621" cy="461665"/>
          </a:xfrm>
          <a:prstGeom prst="rect">
            <a:avLst/>
          </a:prstGeom>
        </p:spPr>
        <p:txBody>
          <a:bodyPr wrap="square">
            <a:spAutoFit/>
          </a:bodyPr>
          <a:lstStyle/>
          <a:p>
            <a:r>
              <a:rPr lang="ro-RO" sz="2400" b="1" dirty="0"/>
              <a:t>Pragul de detectare este dictat de curentul de întuneric al FD</a:t>
            </a:r>
            <a:endParaRPr lang="en-GB" sz="2400" b="1" dirty="0"/>
          </a:p>
        </p:txBody>
      </p:sp>
      <p:sp>
        <p:nvSpPr>
          <p:cNvPr id="5" name="Rectangle 4"/>
          <p:cNvSpPr/>
          <p:nvPr/>
        </p:nvSpPr>
        <p:spPr>
          <a:xfrm>
            <a:off x="802227" y="171293"/>
            <a:ext cx="9951570" cy="666786"/>
          </a:xfrm>
          <a:prstGeom prst="rect">
            <a:avLst/>
          </a:prstGeom>
        </p:spPr>
        <p:txBody>
          <a:bodyPr wrap="none">
            <a:spAutoFit/>
          </a:bodyPr>
          <a:lstStyle/>
          <a:p>
            <a:r>
              <a:rPr lang="ro-RO" sz="3733" b="1" dirty="0"/>
              <a:t>Puterea minimă detectabilă </a:t>
            </a:r>
            <a:r>
              <a:rPr lang="en-GB" sz="3733" b="1" dirty="0"/>
              <a:t>(</a:t>
            </a:r>
            <a:r>
              <a:rPr lang="ro-RO" sz="3733" b="1" dirty="0"/>
              <a:t>Pragul de detectare)</a:t>
            </a:r>
            <a:endParaRPr lang="en-GB" sz="3733" b="1" dirty="0"/>
          </a:p>
        </p:txBody>
      </p:sp>
      <p:sp>
        <p:nvSpPr>
          <p:cNvPr id="7" name="object 14"/>
          <p:cNvSpPr txBox="1"/>
          <p:nvPr/>
        </p:nvSpPr>
        <p:spPr>
          <a:xfrm>
            <a:off x="654424" y="4340680"/>
            <a:ext cx="3495810" cy="386430"/>
          </a:xfrm>
          <a:prstGeom prst="rect">
            <a:avLst/>
          </a:prstGeom>
        </p:spPr>
        <p:txBody>
          <a:bodyPr vert="horz" wrap="square" lIns="0" tIns="16933" rIns="0" bIns="0" rtlCol="0">
            <a:spAutoFit/>
          </a:bodyPr>
          <a:lstStyle/>
          <a:p>
            <a:pPr marL="16933" marR="6773">
              <a:spcBef>
                <a:spcPts val="133"/>
              </a:spcBef>
            </a:pPr>
            <a:r>
              <a:rPr lang="ro-RO" sz="2400" dirty="0">
                <a:solidFill>
                  <a:prstClr val="black"/>
                </a:solidFill>
                <a:latin typeface="Times New Roman"/>
                <a:cs typeface="Times New Roman"/>
              </a:rPr>
              <a:t>Zgomotul</a:t>
            </a:r>
            <a:r>
              <a:rPr lang="en-GB" sz="2400" dirty="0">
                <a:solidFill>
                  <a:prstClr val="black"/>
                </a:solidFill>
                <a:latin typeface="Times New Roman"/>
                <a:cs typeface="Times New Roman"/>
              </a:rPr>
              <a:t> </a:t>
            </a:r>
            <a:r>
              <a:rPr lang="ro-RO" sz="2400" dirty="0">
                <a:solidFill>
                  <a:prstClr val="black"/>
                </a:solidFill>
                <a:latin typeface="Times New Roman"/>
                <a:cs typeface="Times New Roman"/>
              </a:rPr>
              <a:t>radiativ</a:t>
            </a:r>
            <a:r>
              <a:rPr sz="2400" dirty="0">
                <a:solidFill>
                  <a:prstClr val="black"/>
                </a:solidFill>
                <a:latin typeface="Times New Roman"/>
                <a:cs typeface="Times New Roman"/>
              </a:rPr>
              <a:t> </a:t>
            </a:r>
            <a:r>
              <a:rPr sz="2400" spc="-7" dirty="0">
                <a:solidFill>
                  <a:prstClr val="black"/>
                </a:solidFill>
                <a:latin typeface="Times New Roman"/>
                <a:cs typeface="Times New Roman"/>
              </a:rPr>
              <a:t>(</a:t>
            </a:r>
            <a:r>
              <a:rPr lang="ro-RO" sz="2400" spc="-7" dirty="0">
                <a:solidFill>
                  <a:prstClr val="black"/>
                </a:solidFill>
                <a:latin typeface="Times New Roman"/>
                <a:cs typeface="Times New Roman"/>
              </a:rPr>
              <a:t>c</a:t>
            </a:r>
            <a:r>
              <a:rPr sz="2400" spc="-7" dirty="0" err="1">
                <a:solidFill>
                  <a:prstClr val="black"/>
                </a:solidFill>
                <a:latin typeface="Times New Roman"/>
                <a:cs typeface="Times New Roman"/>
              </a:rPr>
              <a:t>uant</a:t>
            </a:r>
            <a:r>
              <a:rPr lang="ro-RO" sz="2400" spc="-7" dirty="0">
                <a:solidFill>
                  <a:prstClr val="black"/>
                </a:solidFill>
                <a:latin typeface="Times New Roman"/>
                <a:cs typeface="Times New Roman"/>
              </a:rPr>
              <a:t>ic</a:t>
            </a:r>
            <a:r>
              <a:rPr sz="2400" spc="-7" dirty="0">
                <a:solidFill>
                  <a:prstClr val="black"/>
                </a:solidFill>
                <a:latin typeface="Times New Roman"/>
                <a:cs typeface="Times New Roman"/>
              </a:rPr>
              <a:t>)</a:t>
            </a:r>
            <a:endParaRPr sz="2400" dirty="0">
              <a:solidFill>
                <a:prstClr val="black"/>
              </a:solidFill>
              <a:latin typeface="Times New Roman"/>
              <a:cs typeface="Times New Roman"/>
            </a:endParaRPr>
          </a:p>
        </p:txBody>
      </p:sp>
      <p:sp>
        <p:nvSpPr>
          <p:cNvPr id="8" name="object 17"/>
          <p:cNvSpPr txBox="1"/>
          <p:nvPr/>
        </p:nvSpPr>
        <p:spPr>
          <a:xfrm>
            <a:off x="4640798" y="4298063"/>
            <a:ext cx="2706793" cy="755762"/>
          </a:xfrm>
          <a:prstGeom prst="rect">
            <a:avLst/>
          </a:prstGeom>
        </p:spPr>
        <p:txBody>
          <a:bodyPr vert="horz" wrap="square" lIns="0" tIns="16933" rIns="0" bIns="0" rtlCol="0">
            <a:spAutoFit/>
          </a:bodyPr>
          <a:lstStyle/>
          <a:p>
            <a:pPr marL="16933" marR="6773">
              <a:spcBef>
                <a:spcPts val="133"/>
              </a:spcBef>
            </a:pPr>
            <a:r>
              <a:rPr lang="ro-RO" sz="2400" dirty="0">
                <a:solidFill>
                  <a:prstClr val="black"/>
                </a:solidFill>
                <a:latin typeface="Times New Roman"/>
                <a:cs typeface="Times New Roman"/>
              </a:rPr>
              <a:t>Zgomotul Jonson –intern detector</a:t>
            </a:r>
            <a:endParaRPr sz="2400" dirty="0">
              <a:solidFill>
                <a:prstClr val="black"/>
              </a:solidFill>
              <a:latin typeface="Times New Roman"/>
              <a:cs typeface="Times New Roman"/>
            </a:endParaRPr>
          </a:p>
        </p:txBody>
      </p:sp>
      <p:sp>
        <p:nvSpPr>
          <p:cNvPr id="9" name="object 18"/>
          <p:cNvSpPr txBox="1"/>
          <p:nvPr/>
        </p:nvSpPr>
        <p:spPr>
          <a:xfrm>
            <a:off x="7414696" y="4285239"/>
            <a:ext cx="2478385" cy="386430"/>
          </a:xfrm>
          <a:prstGeom prst="rect">
            <a:avLst/>
          </a:prstGeom>
        </p:spPr>
        <p:txBody>
          <a:bodyPr vert="horz" wrap="square" lIns="0" tIns="16933" rIns="0" bIns="0" rtlCol="0">
            <a:spAutoFit/>
          </a:bodyPr>
          <a:lstStyle/>
          <a:p>
            <a:pPr marL="16933">
              <a:spcBef>
                <a:spcPts val="133"/>
              </a:spcBef>
            </a:pPr>
            <a:r>
              <a:rPr lang="ro-RO" sz="2400" spc="-7" dirty="0">
                <a:solidFill>
                  <a:prstClr val="black"/>
                </a:solidFill>
                <a:latin typeface="Times New Roman"/>
                <a:cs typeface="Times New Roman"/>
              </a:rPr>
              <a:t>Zgomotul de circuit</a:t>
            </a:r>
            <a:endParaRPr sz="2400" dirty="0">
              <a:solidFill>
                <a:prstClr val="black"/>
              </a:solidFill>
              <a:latin typeface="Times New Roman"/>
              <a:cs typeface="Times New Roman"/>
            </a:endParaRPr>
          </a:p>
        </p:txBody>
      </p:sp>
      <p:sp>
        <p:nvSpPr>
          <p:cNvPr id="12" name="object 21"/>
          <p:cNvSpPr txBox="1"/>
          <p:nvPr/>
        </p:nvSpPr>
        <p:spPr>
          <a:xfrm>
            <a:off x="10103224" y="4316016"/>
            <a:ext cx="1846728" cy="355653"/>
          </a:xfrm>
          <a:prstGeom prst="rect">
            <a:avLst/>
          </a:prstGeom>
        </p:spPr>
        <p:txBody>
          <a:bodyPr vert="horz" wrap="square" lIns="0" tIns="16933" rIns="0" bIns="0" rtlCol="0">
            <a:spAutoFit/>
          </a:bodyPr>
          <a:lstStyle/>
          <a:p>
            <a:pPr marL="16933" marR="6773">
              <a:spcBef>
                <a:spcPts val="133"/>
              </a:spcBef>
            </a:pPr>
            <a:r>
              <a:rPr lang="ro-RO" sz="2200" spc="-7" dirty="0">
                <a:solidFill>
                  <a:srgbClr val="FF0000"/>
                </a:solidFill>
                <a:latin typeface="Times New Roman"/>
                <a:cs typeface="Times New Roman"/>
              </a:rPr>
              <a:t>Semnal ieșire</a:t>
            </a:r>
            <a:r>
              <a:rPr sz="2200" spc="-127" dirty="0">
                <a:solidFill>
                  <a:srgbClr val="FF0000"/>
                </a:solidFill>
                <a:latin typeface="Times New Roman"/>
                <a:cs typeface="Times New Roman"/>
              </a:rPr>
              <a:t> </a:t>
            </a:r>
            <a:r>
              <a:rPr sz="2200" dirty="0">
                <a:solidFill>
                  <a:srgbClr val="FF0000"/>
                </a:solidFill>
                <a:latin typeface="Times New Roman"/>
                <a:cs typeface="Times New Roman"/>
              </a:rPr>
              <a:t>I</a:t>
            </a:r>
            <a:r>
              <a:rPr sz="2200" i="1" baseline="-20833" dirty="0">
                <a:solidFill>
                  <a:srgbClr val="FF0000"/>
                </a:solidFill>
                <a:latin typeface="Times New Roman"/>
                <a:cs typeface="Times New Roman"/>
              </a:rPr>
              <a:t>p</a:t>
            </a:r>
            <a:endParaRPr sz="2200" baseline="-20833" dirty="0">
              <a:solidFill>
                <a:srgbClr val="FF0000"/>
              </a:solidFill>
              <a:latin typeface="Times New Roman"/>
              <a:cs typeface="Times New Roman"/>
            </a:endParaRPr>
          </a:p>
        </p:txBody>
      </p:sp>
      <p:sp>
        <p:nvSpPr>
          <p:cNvPr id="16" name="Rectangle 15"/>
          <p:cNvSpPr/>
          <p:nvPr/>
        </p:nvSpPr>
        <p:spPr>
          <a:xfrm>
            <a:off x="4346334" y="4989899"/>
            <a:ext cx="3491269" cy="923330"/>
          </a:xfrm>
          <a:prstGeom prst="rect">
            <a:avLst/>
          </a:prstGeom>
        </p:spPr>
        <p:txBody>
          <a:bodyPr wrap="square">
            <a:spAutoFit/>
          </a:bodyPr>
          <a:lstStyle/>
          <a:p>
            <a:r>
              <a:rPr lang="ro-RO" i="1" dirty="0">
                <a:solidFill>
                  <a:srgbClr val="FF0000"/>
                </a:solidFill>
              </a:rPr>
              <a:t>Materiale rezistive;</a:t>
            </a:r>
            <a:endParaRPr lang="en-GB" i="1" dirty="0">
              <a:solidFill>
                <a:srgbClr val="FF0000"/>
              </a:solidFill>
            </a:endParaRPr>
          </a:p>
          <a:p>
            <a:r>
              <a:rPr lang="en-GB" i="1" dirty="0">
                <a:solidFill>
                  <a:srgbClr val="FF0000"/>
                </a:solidFill>
              </a:rPr>
              <a:t>Dep</a:t>
            </a:r>
            <a:r>
              <a:rPr lang="ro-RO" i="1" dirty="0" err="1">
                <a:solidFill>
                  <a:srgbClr val="FF0000"/>
                </a:solidFill>
              </a:rPr>
              <a:t>ind</a:t>
            </a:r>
            <a:r>
              <a:rPr lang="ro-RO" i="1" dirty="0">
                <a:solidFill>
                  <a:srgbClr val="FF0000"/>
                </a:solidFill>
              </a:rPr>
              <a:t> de T și lățimea benzii (B) recepție - Hz</a:t>
            </a:r>
            <a:endParaRPr lang="en-GB" i="1" dirty="0">
              <a:solidFill>
                <a:srgbClr val="FF0000"/>
              </a:solidFill>
            </a:endParaRPr>
          </a:p>
        </p:txBody>
      </p:sp>
      <p:pic>
        <p:nvPicPr>
          <p:cNvPr id="17" name="Picture 16"/>
          <p:cNvPicPr>
            <a:picLocks noChangeAspect="1"/>
          </p:cNvPicPr>
          <p:nvPr/>
        </p:nvPicPr>
        <p:blipFill>
          <a:blip r:embed="rId2"/>
          <a:stretch>
            <a:fillRect/>
          </a:stretch>
        </p:blipFill>
        <p:spPr>
          <a:xfrm>
            <a:off x="7265598" y="5702209"/>
            <a:ext cx="1144010" cy="618134"/>
          </a:xfrm>
          <a:prstGeom prst="rect">
            <a:avLst/>
          </a:prstGeom>
        </p:spPr>
      </p:pic>
      <p:pic>
        <p:nvPicPr>
          <p:cNvPr id="18" name="Picture 17"/>
          <p:cNvPicPr>
            <a:picLocks noChangeAspect="1"/>
          </p:cNvPicPr>
          <p:nvPr/>
        </p:nvPicPr>
        <p:blipFill>
          <a:blip r:embed="rId3"/>
          <a:stretch>
            <a:fillRect/>
          </a:stretch>
        </p:blipFill>
        <p:spPr>
          <a:xfrm>
            <a:off x="1862175" y="2326563"/>
            <a:ext cx="6773887" cy="1243952"/>
          </a:xfrm>
          <a:prstGeom prst="rect">
            <a:avLst/>
          </a:prstGeom>
        </p:spPr>
      </p:pic>
      <p:sp>
        <p:nvSpPr>
          <p:cNvPr id="19" name="Rectangle 18"/>
          <p:cNvSpPr/>
          <p:nvPr/>
        </p:nvSpPr>
        <p:spPr>
          <a:xfrm>
            <a:off x="491375" y="4974414"/>
            <a:ext cx="3904141" cy="954300"/>
          </a:xfrm>
          <a:prstGeom prst="rect">
            <a:avLst/>
          </a:prstGeom>
        </p:spPr>
        <p:txBody>
          <a:bodyPr wrap="square">
            <a:spAutoFit/>
          </a:bodyPr>
          <a:lstStyle/>
          <a:p>
            <a:r>
              <a:rPr lang="en-GB" i="1" dirty="0" err="1">
                <a:solidFill>
                  <a:srgbClr val="FF0000"/>
                </a:solidFill>
              </a:rPr>
              <a:t>rezultat</a:t>
            </a:r>
            <a:r>
              <a:rPr lang="en-GB" i="1" dirty="0">
                <a:solidFill>
                  <a:srgbClr val="FF0000"/>
                </a:solidFill>
              </a:rPr>
              <a:t> al </a:t>
            </a:r>
            <a:r>
              <a:rPr lang="en-GB" i="1" dirty="0" err="1">
                <a:solidFill>
                  <a:srgbClr val="FF0000"/>
                </a:solidFill>
              </a:rPr>
              <a:t>naturii</a:t>
            </a:r>
            <a:r>
              <a:rPr lang="en-GB" i="1" dirty="0">
                <a:solidFill>
                  <a:srgbClr val="FF0000"/>
                </a:solidFill>
              </a:rPr>
              <a:t> </a:t>
            </a:r>
            <a:r>
              <a:rPr lang="en-GB" i="1" dirty="0" err="1">
                <a:solidFill>
                  <a:srgbClr val="FF0000"/>
                </a:solidFill>
              </a:rPr>
              <a:t>statistice</a:t>
            </a:r>
            <a:r>
              <a:rPr lang="en-GB" i="1" dirty="0">
                <a:solidFill>
                  <a:srgbClr val="FF0000"/>
                </a:solidFill>
              </a:rPr>
              <a:t> a </a:t>
            </a:r>
            <a:r>
              <a:rPr lang="en-GB" i="1" dirty="0" err="1">
                <a:solidFill>
                  <a:srgbClr val="FF0000"/>
                </a:solidFill>
              </a:rPr>
              <a:t>generării</a:t>
            </a:r>
            <a:r>
              <a:rPr lang="en-GB" i="1" dirty="0">
                <a:solidFill>
                  <a:srgbClr val="FF0000"/>
                </a:solidFill>
              </a:rPr>
              <a:t> </a:t>
            </a:r>
            <a:r>
              <a:rPr lang="en-GB" i="1" dirty="0" err="1">
                <a:solidFill>
                  <a:srgbClr val="FF0000"/>
                </a:solidFill>
              </a:rPr>
              <a:t>și</a:t>
            </a:r>
            <a:r>
              <a:rPr lang="en-GB" i="1" dirty="0">
                <a:solidFill>
                  <a:srgbClr val="FF0000"/>
                </a:solidFill>
              </a:rPr>
              <a:t> </a:t>
            </a:r>
            <a:r>
              <a:rPr lang="en-GB" i="1" dirty="0" err="1">
                <a:solidFill>
                  <a:srgbClr val="FF0000"/>
                </a:solidFill>
              </a:rPr>
              <a:t>colectării</a:t>
            </a:r>
            <a:r>
              <a:rPr lang="en-GB" i="1" dirty="0">
                <a:solidFill>
                  <a:srgbClr val="FF0000"/>
                </a:solidFill>
              </a:rPr>
              <a:t> </a:t>
            </a:r>
            <a:r>
              <a:rPr lang="en-GB" i="1" dirty="0" err="1">
                <a:solidFill>
                  <a:srgbClr val="FF0000"/>
                </a:solidFill>
              </a:rPr>
              <a:t>electronilor</a:t>
            </a:r>
            <a:r>
              <a:rPr lang="en-GB" i="1" dirty="0">
                <a:solidFill>
                  <a:srgbClr val="FF0000"/>
                </a:solidFill>
              </a:rPr>
              <a:t> </a:t>
            </a:r>
            <a:r>
              <a:rPr lang="en-GB" i="1" dirty="0" err="1">
                <a:solidFill>
                  <a:srgbClr val="FF0000"/>
                </a:solidFill>
              </a:rPr>
              <a:t>fotogenerați</a:t>
            </a:r>
            <a:r>
              <a:rPr lang="en-GB" i="1" dirty="0">
                <a:solidFill>
                  <a:srgbClr val="FF0000"/>
                </a:solidFill>
              </a:rPr>
              <a:t> </a:t>
            </a:r>
            <a:r>
              <a:rPr lang="en-GB" i="1" dirty="0" err="1">
                <a:solidFill>
                  <a:srgbClr val="FF0000"/>
                </a:solidFill>
              </a:rPr>
              <a:t>după</a:t>
            </a:r>
            <a:r>
              <a:rPr lang="en-GB" i="1" dirty="0">
                <a:solidFill>
                  <a:srgbClr val="FF0000"/>
                </a:solidFill>
              </a:rPr>
              <a:t> </a:t>
            </a:r>
            <a:r>
              <a:rPr lang="en-GB" i="1" dirty="0" err="1">
                <a:solidFill>
                  <a:srgbClr val="FF0000"/>
                </a:solidFill>
              </a:rPr>
              <a:t>iluminare</a:t>
            </a:r>
            <a:r>
              <a:rPr lang="en-GB" i="1" dirty="0">
                <a:solidFill>
                  <a:srgbClr val="FF0000"/>
                </a:solidFill>
              </a:rPr>
              <a:t>. </a:t>
            </a:r>
          </a:p>
        </p:txBody>
      </p:sp>
    </p:spTree>
    <p:extLst>
      <p:ext uri="{BB962C8B-B14F-4D97-AF65-F5344CB8AC3E}">
        <p14:creationId xmlns:p14="http://schemas.microsoft.com/office/powerpoint/2010/main" val="208515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Perspective </a:t>
            </a:r>
            <a:endParaRPr lang="en-GB" dirty="0"/>
          </a:p>
        </p:txBody>
      </p:sp>
      <p:sp>
        <p:nvSpPr>
          <p:cNvPr id="5" name="Rectangle 4"/>
          <p:cNvSpPr/>
          <p:nvPr/>
        </p:nvSpPr>
        <p:spPr>
          <a:xfrm>
            <a:off x="2283459" y="2269551"/>
            <a:ext cx="7440958" cy="2308324"/>
          </a:xfrm>
          <a:prstGeom prst="rect">
            <a:avLst/>
          </a:prstGeom>
        </p:spPr>
        <p:txBody>
          <a:bodyPr wrap="square">
            <a:spAutoFit/>
          </a:bodyPr>
          <a:lstStyle/>
          <a:p>
            <a:r>
              <a:rPr lang="ro-RO" sz="2400" b="1" dirty="0"/>
              <a:t>Liniaritate foarte bună în corespundere cu iluminarea</a:t>
            </a:r>
          </a:p>
          <a:p>
            <a:r>
              <a:rPr lang="ro-RO" sz="2400" b="1" dirty="0"/>
              <a:t>Fond mic</a:t>
            </a:r>
          </a:p>
          <a:p>
            <a:r>
              <a:rPr lang="ro-RO" sz="2400" b="1" dirty="0"/>
              <a:t>Răspuns spectral larg</a:t>
            </a:r>
          </a:p>
          <a:p>
            <a:r>
              <a:rPr lang="ro-RO" sz="2400" b="1" dirty="0"/>
              <a:t>Fiabilitate mecanică bună</a:t>
            </a:r>
          </a:p>
          <a:p>
            <a:r>
              <a:rPr lang="ro-RO" sz="2400" b="1" dirty="0"/>
              <a:t>Compacte și ușoare</a:t>
            </a:r>
          </a:p>
          <a:p>
            <a:r>
              <a:rPr lang="ro-RO" sz="2400" b="1" dirty="0"/>
              <a:t>Timp de exploatare foarte mare</a:t>
            </a:r>
          </a:p>
        </p:txBody>
      </p:sp>
    </p:spTree>
    <p:extLst>
      <p:ext uri="{BB962C8B-B14F-4D97-AF65-F5344CB8AC3E}">
        <p14:creationId xmlns:p14="http://schemas.microsoft.com/office/powerpoint/2010/main" val="561808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116"/>
          </a:xfrm>
        </p:spPr>
        <p:txBody>
          <a:bodyPr/>
          <a:lstStyle/>
          <a:p>
            <a:r>
              <a:rPr lang="ro-RO" dirty="0"/>
              <a:t>Alegerea materialului pentru fotodiodă</a:t>
            </a:r>
            <a:endParaRPr lang="en-GB" dirty="0"/>
          </a:p>
        </p:txBody>
      </p:sp>
      <p:sp>
        <p:nvSpPr>
          <p:cNvPr id="5" name="Rectangle 4"/>
          <p:cNvSpPr/>
          <p:nvPr/>
        </p:nvSpPr>
        <p:spPr>
          <a:xfrm>
            <a:off x="703232" y="1216242"/>
            <a:ext cx="10802227" cy="4524315"/>
          </a:xfrm>
          <a:prstGeom prst="rect">
            <a:avLst/>
          </a:prstGeom>
        </p:spPr>
        <p:txBody>
          <a:bodyPr wrap="square">
            <a:spAutoFit/>
          </a:bodyPr>
          <a:lstStyle/>
          <a:p>
            <a:r>
              <a:rPr lang="ro-RO" sz="2400" dirty="0"/>
              <a:t>Materialul pentru fotodiodă trebuie selectat cu banda interzisă puțin mai mică ca energia fotonilor  ce corespunde lungimii de undă maxime de operare</a:t>
            </a:r>
          </a:p>
          <a:p>
            <a:endParaRPr lang="ro-RO" sz="2400" dirty="0"/>
          </a:p>
          <a:p>
            <a:endParaRPr lang="ro-RO" sz="2400" dirty="0"/>
          </a:p>
          <a:p>
            <a:endParaRPr lang="ro-RO" sz="2400" dirty="0"/>
          </a:p>
          <a:p>
            <a:endParaRPr lang="ro-RO" sz="2400" dirty="0"/>
          </a:p>
          <a:p>
            <a:endParaRPr lang="ro-RO" sz="2400" dirty="0"/>
          </a:p>
          <a:p>
            <a:r>
              <a:rPr lang="ro-RO" sz="2400" dirty="0"/>
              <a:t>Aceasta oferă un coeficient de absorbție suficient pentru a asigura o </a:t>
            </a:r>
            <a:r>
              <a:rPr lang="ro-RO" sz="2400" dirty="0" err="1"/>
              <a:t>responzivitate</a:t>
            </a:r>
            <a:r>
              <a:rPr lang="ro-RO" sz="2400" dirty="0"/>
              <a:t> înaltă și astfel limitează și purtătorii </a:t>
            </a:r>
            <a:r>
              <a:rPr lang="ro-RO" sz="2400" dirty="0" err="1"/>
              <a:t>termogenerați</a:t>
            </a:r>
            <a:r>
              <a:rPr lang="ro-RO" sz="2400" dirty="0"/>
              <a:t> care vor dicta fondul (curentul de întuneric)</a:t>
            </a:r>
          </a:p>
          <a:p>
            <a:r>
              <a:rPr lang="ro-RO" sz="2400" dirty="0"/>
              <a:t>FD de Ge au un curent de întuneric relativ mare  deoarece au o bandă interzisă îngustă. Aceasta limitează utilizarea lor la lungimi de undă mici ( mai jos de 1,1 </a:t>
            </a:r>
            <a:r>
              <a:rPr lang="el-GR" sz="2400" dirty="0">
                <a:latin typeface="Times New Roman" panose="02020603050405020304" pitchFamily="18" charset="0"/>
                <a:cs typeface="Times New Roman" panose="02020603050405020304" pitchFamily="18" charset="0"/>
              </a:rPr>
              <a:t>μ</a:t>
            </a:r>
            <a:r>
              <a:rPr lang="ro-RO" sz="2400" dirty="0">
                <a:latin typeface="Times New Roman" panose="02020603050405020304" pitchFamily="18" charset="0"/>
                <a:cs typeface="Times New Roman" panose="02020603050405020304" pitchFamily="18" charset="0"/>
              </a:rPr>
              <a:t>m</a:t>
            </a:r>
            <a:endParaRPr lang="en-GB" sz="2400" dirty="0"/>
          </a:p>
        </p:txBody>
      </p:sp>
      <p:pic>
        <p:nvPicPr>
          <p:cNvPr id="6" name="Picture 5"/>
          <p:cNvPicPr>
            <a:picLocks noChangeAspect="1"/>
          </p:cNvPicPr>
          <p:nvPr/>
        </p:nvPicPr>
        <p:blipFill>
          <a:blip r:embed="rId2"/>
          <a:stretch>
            <a:fillRect/>
          </a:stretch>
        </p:blipFill>
        <p:spPr>
          <a:xfrm>
            <a:off x="4222627" y="2002024"/>
            <a:ext cx="3924300" cy="1476375"/>
          </a:xfrm>
          <a:prstGeom prst="rect">
            <a:avLst/>
          </a:prstGeom>
        </p:spPr>
      </p:pic>
    </p:spTree>
    <p:extLst>
      <p:ext uri="{BB962C8B-B14F-4D97-AF65-F5344CB8AC3E}">
        <p14:creationId xmlns:p14="http://schemas.microsoft.com/office/powerpoint/2010/main" val="231467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535" y="215496"/>
            <a:ext cx="4764578" cy="848533"/>
          </a:xfrm>
        </p:spPr>
        <p:txBody>
          <a:bodyPr/>
          <a:lstStyle/>
          <a:p>
            <a:r>
              <a:rPr lang="en-US" dirty="0" err="1"/>
              <a:t>Schottky</a:t>
            </a:r>
            <a:r>
              <a:rPr lang="en-US" dirty="0"/>
              <a:t> </a:t>
            </a:r>
            <a:r>
              <a:rPr lang="en-US" dirty="0" err="1"/>
              <a:t>fotodioda</a:t>
            </a:r>
            <a:endParaRPr lang="en-GB" dirty="0"/>
          </a:p>
        </p:txBody>
      </p:sp>
      <p:sp>
        <p:nvSpPr>
          <p:cNvPr id="3" name="Content Placeholder 2"/>
          <p:cNvSpPr>
            <a:spLocks noGrp="1"/>
          </p:cNvSpPr>
          <p:nvPr>
            <p:ph idx="4294967295"/>
          </p:nvPr>
        </p:nvSpPr>
        <p:spPr>
          <a:xfrm>
            <a:off x="838200" y="1064029"/>
            <a:ext cx="10515600" cy="5112934"/>
          </a:xfrm>
          <a:prstGeom prst="rect">
            <a:avLst/>
          </a:prstGeom>
        </p:spPr>
        <p:txBody>
          <a:bodyPr/>
          <a:lstStyle/>
          <a:p>
            <a:r>
              <a:rPr lang="ro-RO" cap="none" dirty="0"/>
              <a:t>D</a:t>
            </a:r>
            <a:r>
              <a:rPr lang="en-US" cap="none" dirty="0" err="1"/>
              <a:t>ioda</a:t>
            </a:r>
            <a:r>
              <a:rPr lang="en-US" cap="none" dirty="0"/>
              <a:t> cu </a:t>
            </a:r>
            <a:r>
              <a:rPr lang="en-US" cap="none" dirty="0" err="1"/>
              <a:t>bariera</a:t>
            </a:r>
            <a:r>
              <a:rPr lang="en-US" cap="none" dirty="0"/>
              <a:t> </a:t>
            </a:r>
            <a:r>
              <a:rPr lang="ro-RO" cap="none" dirty="0"/>
              <a:t>S</a:t>
            </a:r>
            <a:r>
              <a:rPr lang="en-US" cap="none" dirty="0" err="1"/>
              <a:t>chottky</a:t>
            </a:r>
            <a:r>
              <a:rPr lang="en-US" cap="none" dirty="0"/>
              <a:t> </a:t>
            </a:r>
            <a:r>
              <a:rPr lang="en-US" cap="none" dirty="0" err="1"/>
              <a:t>este</a:t>
            </a:r>
            <a:r>
              <a:rPr lang="en-US" cap="none" dirty="0"/>
              <a:t> similar</a:t>
            </a:r>
            <a:r>
              <a:rPr lang="ro-RO" cap="none" dirty="0"/>
              <a:t>ă unei </a:t>
            </a:r>
            <a:r>
              <a:rPr lang="ro-RO" b="1" cap="none" dirty="0">
                <a:solidFill>
                  <a:srgbClr val="FF0000"/>
                </a:solidFill>
              </a:rPr>
              <a:t>p</a:t>
            </a:r>
            <a:r>
              <a:rPr lang="ro-RO" b="1" cap="none" baseline="30000" dirty="0">
                <a:solidFill>
                  <a:srgbClr val="FF0000"/>
                </a:solidFill>
              </a:rPr>
              <a:t>+</a:t>
            </a:r>
            <a:r>
              <a:rPr lang="ro-RO" b="1" cap="none" dirty="0">
                <a:solidFill>
                  <a:srgbClr val="FF0000"/>
                </a:solidFill>
              </a:rPr>
              <a:t> n joncțiuni asimetrice</a:t>
            </a:r>
            <a:r>
              <a:rPr lang="ro-RO" cap="none" dirty="0"/>
              <a:t>!</a:t>
            </a:r>
          </a:p>
          <a:p>
            <a:r>
              <a:rPr lang="ru-RU" b="1" cap="none" dirty="0"/>
              <a:t>ф</a:t>
            </a:r>
            <a:r>
              <a:rPr lang="ro-RO" b="1" cap="none" baseline="-25000" dirty="0"/>
              <a:t>m</a:t>
            </a:r>
            <a:r>
              <a:rPr lang="ro-RO" b="1" cap="none" dirty="0"/>
              <a:t> </a:t>
            </a:r>
            <a:r>
              <a:rPr lang="ro-RO" cap="none" dirty="0"/>
              <a:t>– lucrul de ieșire al electronilor în metal</a:t>
            </a:r>
            <a:endParaRPr lang="ru-RU" cap="none" dirty="0"/>
          </a:p>
          <a:p>
            <a:r>
              <a:rPr lang="ru-RU" b="1" cap="none" dirty="0"/>
              <a:t>ф</a:t>
            </a:r>
            <a:r>
              <a:rPr lang="ro-RO" b="1" cap="none" baseline="-25000" dirty="0"/>
              <a:t>s</a:t>
            </a:r>
            <a:r>
              <a:rPr lang="ro-RO" cap="none" baseline="-25000" dirty="0"/>
              <a:t> </a:t>
            </a:r>
            <a:r>
              <a:rPr lang="ro-RO" cap="none" dirty="0"/>
              <a:t>– lucrul de ieșire al electronilor în semiconductor</a:t>
            </a:r>
          </a:p>
          <a:p>
            <a:r>
              <a:rPr lang="ro-RO" b="1" cap="none" dirty="0">
                <a:latin typeface="Times New Roman" panose="02020603050405020304" pitchFamily="18" charset="0"/>
                <a:cs typeface="Times New Roman" panose="02020603050405020304" pitchFamily="18" charset="0"/>
              </a:rPr>
              <a:t>χ</a:t>
            </a:r>
            <a:r>
              <a:rPr lang="ro-RO" cap="none" dirty="0">
                <a:latin typeface="Times New Roman" panose="02020603050405020304" pitchFamily="18" charset="0"/>
                <a:cs typeface="Times New Roman" panose="02020603050405020304" pitchFamily="18" charset="0"/>
              </a:rPr>
              <a:t>- afinitatea electronului în semiconductor</a:t>
            </a:r>
            <a:endParaRPr lang="en-GB" cap="none" dirty="0"/>
          </a:p>
        </p:txBody>
      </p:sp>
      <p:pic>
        <p:nvPicPr>
          <p:cNvPr id="4" name="Picture 3"/>
          <p:cNvPicPr>
            <a:picLocks noChangeAspect="1"/>
          </p:cNvPicPr>
          <p:nvPr/>
        </p:nvPicPr>
        <p:blipFill>
          <a:blip r:embed="rId2"/>
          <a:stretch>
            <a:fillRect/>
          </a:stretch>
        </p:blipFill>
        <p:spPr>
          <a:xfrm>
            <a:off x="7395231" y="1976438"/>
            <a:ext cx="3405187" cy="1452562"/>
          </a:xfrm>
          <a:prstGeom prst="rect">
            <a:avLst/>
          </a:prstGeom>
        </p:spPr>
      </p:pic>
    </p:spTree>
    <p:extLst>
      <p:ext uri="{BB962C8B-B14F-4D97-AF65-F5344CB8AC3E}">
        <p14:creationId xmlns:p14="http://schemas.microsoft.com/office/powerpoint/2010/main" val="1633489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a:bodyPr>
          <a:lstStyle/>
          <a:p>
            <a:r>
              <a:rPr lang="ro-RO" dirty="0"/>
              <a:t>Fotodioda pe  bariera </a:t>
            </a:r>
            <a:r>
              <a:rPr lang="ro-RO" dirty="0" err="1"/>
              <a:t>Schottky</a:t>
            </a:r>
            <a:endParaRPr lang="en-GB" dirty="0"/>
          </a:p>
        </p:txBody>
      </p:sp>
      <p:sp>
        <p:nvSpPr>
          <p:cNvPr id="3" name="Content Placeholder 2"/>
          <p:cNvSpPr>
            <a:spLocks noGrp="1"/>
          </p:cNvSpPr>
          <p:nvPr>
            <p:ph idx="4294967295"/>
          </p:nvPr>
        </p:nvSpPr>
        <p:spPr>
          <a:xfrm>
            <a:off x="372686" y="997528"/>
            <a:ext cx="11381509" cy="4351338"/>
          </a:xfrm>
          <a:prstGeom prst="rect">
            <a:avLst/>
          </a:prstGeom>
        </p:spPr>
        <p:txBody>
          <a:bodyPr/>
          <a:lstStyle/>
          <a:p>
            <a:r>
              <a:rPr lang="ro-RO" cap="none" dirty="0"/>
              <a:t>structură foarte simplă</a:t>
            </a:r>
          </a:p>
          <a:p>
            <a:r>
              <a:rPr lang="ro-RO" cap="none" dirty="0"/>
              <a:t>nu este necesară careva p-n joncțiune; nu sunt pierderi optice în stratul </a:t>
            </a:r>
            <a:r>
              <a:rPr lang="ro-RO" b="1" i="1" cap="none" dirty="0"/>
              <a:t>p</a:t>
            </a:r>
            <a:r>
              <a:rPr lang="ro-RO" cap="none" dirty="0"/>
              <a:t>;</a:t>
            </a:r>
          </a:p>
          <a:p>
            <a:r>
              <a:rPr lang="ro-RO" cap="none" dirty="0"/>
              <a:t>interfața abruptă </a:t>
            </a:r>
            <a:r>
              <a:rPr lang="ro-RO" cap="none" dirty="0" err="1"/>
              <a:t>Me</a:t>
            </a:r>
            <a:r>
              <a:rPr lang="ro-RO" cap="none" dirty="0"/>
              <a:t>-Sc – regiunea activă foarte îngustă poate fi realizată, ce ne oferă un răspuns foarte rapid</a:t>
            </a:r>
          </a:p>
          <a:p>
            <a:endParaRPr lang="en-GB" dirty="0"/>
          </a:p>
        </p:txBody>
      </p:sp>
      <p:pic>
        <p:nvPicPr>
          <p:cNvPr id="4" name="Picture 3"/>
          <p:cNvPicPr>
            <a:picLocks noChangeAspect="1"/>
          </p:cNvPicPr>
          <p:nvPr/>
        </p:nvPicPr>
        <p:blipFill>
          <a:blip r:embed="rId2"/>
          <a:stretch>
            <a:fillRect/>
          </a:stretch>
        </p:blipFill>
        <p:spPr>
          <a:xfrm>
            <a:off x="489066" y="3173197"/>
            <a:ext cx="5512844" cy="3344284"/>
          </a:xfrm>
          <a:prstGeom prst="rect">
            <a:avLst/>
          </a:prstGeom>
        </p:spPr>
      </p:pic>
      <p:pic>
        <p:nvPicPr>
          <p:cNvPr id="5" name="Picture 4"/>
          <p:cNvPicPr>
            <a:picLocks noChangeAspect="1"/>
          </p:cNvPicPr>
          <p:nvPr/>
        </p:nvPicPr>
        <p:blipFill>
          <a:blip r:embed="rId3"/>
          <a:stretch>
            <a:fillRect/>
          </a:stretch>
        </p:blipFill>
        <p:spPr>
          <a:xfrm>
            <a:off x="7181850" y="2819183"/>
            <a:ext cx="4171950" cy="2867025"/>
          </a:xfrm>
          <a:prstGeom prst="rect">
            <a:avLst/>
          </a:prstGeom>
        </p:spPr>
      </p:pic>
      <p:sp>
        <p:nvSpPr>
          <p:cNvPr id="6" name="Rectangle 5"/>
          <p:cNvSpPr/>
          <p:nvPr/>
        </p:nvSpPr>
        <p:spPr>
          <a:xfrm>
            <a:off x="5445217" y="5703136"/>
            <a:ext cx="7011535" cy="954107"/>
          </a:xfrm>
          <a:prstGeom prst="rect">
            <a:avLst/>
          </a:prstGeom>
        </p:spPr>
        <p:txBody>
          <a:bodyPr wrap="none">
            <a:spAutoFit/>
          </a:bodyPr>
          <a:lstStyle/>
          <a:p>
            <a:r>
              <a:rPr lang="ro-RO" sz="2800" dirty="0"/>
              <a:t>Polarizare inversă.</a:t>
            </a:r>
          </a:p>
          <a:p>
            <a:r>
              <a:rPr lang="ro-RO" sz="2800" dirty="0"/>
              <a:t> Mod fundamental (bandă-bandă-) de operare</a:t>
            </a:r>
          </a:p>
        </p:txBody>
      </p:sp>
    </p:spTree>
    <p:extLst>
      <p:ext uri="{BB962C8B-B14F-4D97-AF65-F5344CB8AC3E}">
        <p14:creationId xmlns:p14="http://schemas.microsoft.com/office/powerpoint/2010/main" val="320885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96550" y="410315"/>
            <a:ext cx="5876925" cy="4972050"/>
          </a:xfrm>
          <a:prstGeom prst="rect">
            <a:avLst/>
          </a:prstGeom>
        </p:spPr>
      </p:pic>
      <p:pic>
        <p:nvPicPr>
          <p:cNvPr id="5" name="Picture 4"/>
          <p:cNvPicPr>
            <a:picLocks noChangeAspect="1"/>
          </p:cNvPicPr>
          <p:nvPr/>
        </p:nvPicPr>
        <p:blipFill>
          <a:blip r:embed="rId3"/>
          <a:stretch>
            <a:fillRect/>
          </a:stretch>
        </p:blipFill>
        <p:spPr>
          <a:xfrm>
            <a:off x="410270" y="1658690"/>
            <a:ext cx="3851011" cy="2176222"/>
          </a:xfrm>
          <a:prstGeom prst="rect">
            <a:avLst/>
          </a:prstGeom>
        </p:spPr>
      </p:pic>
      <p:pic>
        <p:nvPicPr>
          <p:cNvPr id="6" name="Picture 5"/>
          <p:cNvPicPr>
            <a:picLocks noChangeAspect="1"/>
          </p:cNvPicPr>
          <p:nvPr/>
        </p:nvPicPr>
        <p:blipFill>
          <a:blip r:embed="rId4"/>
          <a:stretch>
            <a:fillRect/>
          </a:stretch>
        </p:blipFill>
        <p:spPr>
          <a:xfrm>
            <a:off x="887905" y="927715"/>
            <a:ext cx="3179966" cy="608121"/>
          </a:xfrm>
          <a:prstGeom prst="rect">
            <a:avLst/>
          </a:prstGeom>
        </p:spPr>
      </p:pic>
      <p:sp>
        <p:nvSpPr>
          <p:cNvPr id="7" name="Rectangle 6"/>
          <p:cNvSpPr/>
          <p:nvPr/>
        </p:nvSpPr>
        <p:spPr>
          <a:xfrm>
            <a:off x="410270" y="4868938"/>
            <a:ext cx="7440958" cy="1569660"/>
          </a:xfrm>
          <a:prstGeom prst="rect">
            <a:avLst/>
          </a:prstGeom>
        </p:spPr>
        <p:txBody>
          <a:bodyPr wrap="square">
            <a:spAutoFit/>
          </a:bodyPr>
          <a:lstStyle/>
          <a:p>
            <a:r>
              <a:rPr lang="ro-RO" sz="2400" b="1" dirty="0"/>
              <a:t>Fotodiodele </a:t>
            </a:r>
            <a:r>
              <a:rPr lang="ro-RO" sz="2400" b="1" i="1" dirty="0"/>
              <a:t>p-n</a:t>
            </a:r>
            <a:r>
              <a:rPr lang="ro-RO" sz="2400" b="1" dirty="0"/>
              <a:t> pot fi exploatate în 3 moduri:</a:t>
            </a:r>
          </a:p>
          <a:p>
            <a:r>
              <a:rPr lang="ro-RO" sz="2400" b="1" dirty="0"/>
              <a:t>Fotovoltaic – ca celulă solară (mod polarizare zero);</a:t>
            </a:r>
          </a:p>
          <a:p>
            <a:r>
              <a:rPr lang="ro-RO" sz="2400" b="1" dirty="0"/>
              <a:t>Polarizată invers – ca </a:t>
            </a:r>
            <a:r>
              <a:rPr lang="ro-RO" sz="2400" b="1" dirty="0" err="1"/>
              <a:t>fotodetector</a:t>
            </a:r>
            <a:r>
              <a:rPr lang="ro-RO" sz="2400" b="1" dirty="0"/>
              <a:t> (fotoconductive mod);</a:t>
            </a:r>
          </a:p>
          <a:p>
            <a:r>
              <a:rPr lang="ro-RO" sz="2400" b="1" dirty="0"/>
              <a:t>Mod de avalanșă – polarizare inversă</a:t>
            </a:r>
            <a:endParaRPr lang="en-GB" sz="2400" b="1" dirty="0"/>
          </a:p>
        </p:txBody>
      </p:sp>
    </p:spTree>
    <p:extLst>
      <p:ext uri="{BB962C8B-B14F-4D97-AF65-F5344CB8AC3E}">
        <p14:creationId xmlns:p14="http://schemas.microsoft.com/office/powerpoint/2010/main" val="3910528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8712" y="312708"/>
            <a:ext cx="10515600" cy="4351338"/>
          </a:xfrm>
          <a:prstGeom prst="rect">
            <a:avLst/>
          </a:prstGeom>
        </p:spPr>
        <p:txBody>
          <a:bodyPr/>
          <a:lstStyle/>
          <a:p>
            <a:r>
              <a:rPr lang="ro-RO" cap="none" dirty="0"/>
              <a:t>intervalul spectral poate fi extins spre lungimi de undă mari din cauza </a:t>
            </a:r>
            <a:r>
              <a:rPr lang="ro-RO" cap="none" dirty="0" err="1"/>
              <a:t>fotoexcitării</a:t>
            </a:r>
            <a:r>
              <a:rPr lang="ro-RO" cap="none" dirty="0"/>
              <a:t> în metal</a:t>
            </a:r>
            <a:endParaRPr lang="en-GB" cap="none" dirty="0"/>
          </a:p>
        </p:txBody>
      </p:sp>
      <p:pic>
        <p:nvPicPr>
          <p:cNvPr id="4" name="Picture 3"/>
          <p:cNvPicPr>
            <a:picLocks noChangeAspect="1"/>
          </p:cNvPicPr>
          <p:nvPr/>
        </p:nvPicPr>
        <p:blipFill>
          <a:blip r:embed="rId2"/>
          <a:stretch>
            <a:fillRect/>
          </a:stretch>
        </p:blipFill>
        <p:spPr>
          <a:xfrm>
            <a:off x="1507910" y="1605359"/>
            <a:ext cx="9057203" cy="4645812"/>
          </a:xfrm>
          <a:prstGeom prst="rect">
            <a:avLst/>
          </a:prstGeom>
        </p:spPr>
      </p:pic>
    </p:spTree>
    <p:extLst>
      <p:ext uri="{BB962C8B-B14F-4D97-AF65-F5344CB8AC3E}">
        <p14:creationId xmlns:p14="http://schemas.microsoft.com/office/powerpoint/2010/main" val="4198614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Conceptul </a:t>
            </a:r>
            <a:r>
              <a:rPr lang="ro-RO" dirty="0" err="1"/>
              <a:t>fotodetectorului</a:t>
            </a:r>
            <a:r>
              <a:rPr lang="ro-RO" dirty="0"/>
              <a:t> </a:t>
            </a:r>
            <a:r>
              <a:rPr lang="ro-RO" dirty="0" err="1"/>
              <a:t>Me</a:t>
            </a:r>
            <a:r>
              <a:rPr lang="ro-RO" dirty="0"/>
              <a:t>-Sc-</a:t>
            </a:r>
            <a:r>
              <a:rPr lang="ro-RO" dirty="0" err="1"/>
              <a:t>Me</a:t>
            </a:r>
            <a:endParaRPr lang="en-GB" dirty="0"/>
          </a:p>
        </p:txBody>
      </p:sp>
      <p:sp>
        <p:nvSpPr>
          <p:cNvPr id="3" name="Content Placeholder 2"/>
          <p:cNvSpPr>
            <a:spLocks noGrp="1"/>
          </p:cNvSpPr>
          <p:nvPr>
            <p:ph idx="4294967295"/>
          </p:nvPr>
        </p:nvSpPr>
        <p:spPr>
          <a:xfrm>
            <a:off x="838200" y="1825625"/>
            <a:ext cx="10515600" cy="4351338"/>
          </a:xfrm>
          <a:prstGeom prst="rect">
            <a:avLst/>
          </a:prstGeom>
        </p:spPr>
        <p:txBody>
          <a:bodyPr/>
          <a:lstStyle/>
          <a:p>
            <a:r>
              <a:rPr lang="ro-RO" cap="none" dirty="0"/>
              <a:t>conține 2 contacte Schottky identice</a:t>
            </a:r>
          </a:p>
          <a:p>
            <a:r>
              <a:rPr lang="ro-RO" cap="none" dirty="0"/>
              <a:t>se aplică polarizare diferită la aceste fotodiode</a:t>
            </a:r>
            <a:endParaRPr lang="en-GB" cap="none" dirty="0"/>
          </a:p>
        </p:txBody>
      </p:sp>
      <p:pic>
        <p:nvPicPr>
          <p:cNvPr id="4" name="Picture 3"/>
          <p:cNvPicPr>
            <a:picLocks noChangeAspect="1"/>
          </p:cNvPicPr>
          <p:nvPr/>
        </p:nvPicPr>
        <p:blipFill>
          <a:blip r:embed="rId2"/>
          <a:stretch>
            <a:fillRect/>
          </a:stretch>
        </p:blipFill>
        <p:spPr>
          <a:xfrm>
            <a:off x="883833" y="3299979"/>
            <a:ext cx="3933825" cy="2419350"/>
          </a:xfrm>
          <a:prstGeom prst="rect">
            <a:avLst/>
          </a:prstGeom>
        </p:spPr>
      </p:pic>
      <p:pic>
        <p:nvPicPr>
          <p:cNvPr id="5" name="Picture 4"/>
          <p:cNvPicPr>
            <a:picLocks noChangeAspect="1"/>
          </p:cNvPicPr>
          <p:nvPr/>
        </p:nvPicPr>
        <p:blipFill>
          <a:blip r:embed="rId3"/>
          <a:stretch>
            <a:fillRect/>
          </a:stretch>
        </p:blipFill>
        <p:spPr>
          <a:xfrm>
            <a:off x="5436524" y="3219393"/>
            <a:ext cx="6218698" cy="3241261"/>
          </a:xfrm>
          <a:prstGeom prst="rect">
            <a:avLst/>
          </a:prstGeom>
        </p:spPr>
      </p:pic>
    </p:spTree>
    <p:extLst>
      <p:ext uri="{BB962C8B-B14F-4D97-AF65-F5344CB8AC3E}">
        <p14:creationId xmlns:p14="http://schemas.microsoft.com/office/powerpoint/2010/main" val="3797015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lstStyle/>
          <a:p>
            <a:r>
              <a:rPr lang="ro-RO" dirty="0" err="1"/>
              <a:t>Schottky</a:t>
            </a:r>
            <a:r>
              <a:rPr lang="ro-RO" dirty="0"/>
              <a:t> detector               </a:t>
            </a:r>
            <a:r>
              <a:rPr lang="ro-RO" dirty="0" err="1"/>
              <a:t>Me</a:t>
            </a:r>
            <a:r>
              <a:rPr lang="ro-RO" dirty="0"/>
              <a:t>-Sc-</a:t>
            </a:r>
            <a:r>
              <a:rPr lang="ro-RO" dirty="0" err="1"/>
              <a:t>Me</a:t>
            </a:r>
            <a:r>
              <a:rPr lang="ro-RO" dirty="0"/>
              <a:t> detector</a:t>
            </a:r>
            <a:endParaRPr lang="en-GB" dirty="0"/>
          </a:p>
        </p:txBody>
      </p:sp>
      <p:sp>
        <p:nvSpPr>
          <p:cNvPr id="3" name="Content Placeholder 2"/>
          <p:cNvSpPr>
            <a:spLocks noGrp="1"/>
          </p:cNvSpPr>
          <p:nvPr>
            <p:ph idx="4294967295"/>
          </p:nvPr>
        </p:nvSpPr>
        <p:spPr>
          <a:xfrm>
            <a:off x="838200" y="5121247"/>
            <a:ext cx="4714702" cy="1396537"/>
          </a:xfrm>
          <a:prstGeom prst="rect">
            <a:avLst/>
          </a:prstGeom>
        </p:spPr>
        <p:txBody>
          <a:bodyPr/>
          <a:lstStyle/>
          <a:p>
            <a:r>
              <a:rPr lang="ro-RO" cap="none" dirty="0"/>
              <a:t>la polarizarea zero </a:t>
            </a:r>
            <a:r>
              <a:rPr lang="ro-RO" cap="none" dirty="0" err="1"/>
              <a:t>fotodetectorul</a:t>
            </a:r>
            <a:r>
              <a:rPr lang="ro-RO" cap="none" dirty="0"/>
              <a:t> Schottky produce un fotocurent</a:t>
            </a:r>
            <a:endParaRPr lang="en-GB" cap="none" dirty="0"/>
          </a:p>
        </p:txBody>
      </p:sp>
      <p:sp>
        <p:nvSpPr>
          <p:cNvPr id="4" name="Content Placeholder 2"/>
          <p:cNvSpPr txBox="1">
            <a:spLocks/>
          </p:cNvSpPr>
          <p:nvPr/>
        </p:nvSpPr>
        <p:spPr>
          <a:xfrm>
            <a:off x="5336771" y="4781031"/>
            <a:ext cx="6483927" cy="2076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t>La polarizarea zero </a:t>
            </a:r>
            <a:r>
              <a:rPr lang="ro-RO" dirty="0" err="1"/>
              <a:t>Me</a:t>
            </a:r>
            <a:r>
              <a:rPr lang="ro-RO" dirty="0"/>
              <a:t>-Sc-</a:t>
            </a:r>
            <a:r>
              <a:rPr lang="ro-RO" dirty="0" err="1"/>
              <a:t>Me</a:t>
            </a:r>
            <a:r>
              <a:rPr lang="ro-RO" dirty="0"/>
              <a:t> structura este simetrică; </a:t>
            </a:r>
            <a:r>
              <a:rPr lang="ro-RO" dirty="0" err="1"/>
              <a:t>Cîmpul</a:t>
            </a:r>
            <a:r>
              <a:rPr lang="ro-RO" dirty="0"/>
              <a:t> electric în centrul structurii este zero. Electronii </a:t>
            </a:r>
            <a:r>
              <a:rPr lang="ro-RO" dirty="0" err="1"/>
              <a:t>fotoexcitați</a:t>
            </a:r>
            <a:r>
              <a:rPr lang="ro-RO" dirty="0"/>
              <a:t> sunt captați în groapa de potențial; Curentul net este zero.</a:t>
            </a:r>
            <a:endParaRPr lang="en-GB" dirty="0"/>
          </a:p>
        </p:txBody>
      </p:sp>
      <p:pic>
        <p:nvPicPr>
          <p:cNvPr id="5" name="Picture 4"/>
          <p:cNvPicPr>
            <a:picLocks noChangeAspect="1"/>
          </p:cNvPicPr>
          <p:nvPr/>
        </p:nvPicPr>
        <p:blipFill>
          <a:blip r:embed="rId2"/>
          <a:stretch>
            <a:fillRect/>
          </a:stretch>
        </p:blipFill>
        <p:spPr>
          <a:xfrm>
            <a:off x="1757362" y="1113906"/>
            <a:ext cx="8677275" cy="3667125"/>
          </a:xfrm>
          <a:prstGeom prst="rect">
            <a:avLst/>
          </a:prstGeom>
        </p:spPr>
      </p:pic>
    </p:spTree>
    <p:extLst>
      <p:ext uri="{BB962C8B-B14F-4D97-AF65-F5344CB8AC3E}">
        <p14:creationId xmlns:p14="http://schemas.microsoft.com/office/powerpoint/2010/main" val="3061246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ro-RO" dirty="0"/>
              <a:t>Detectorul </a:t>
            </a:r>
            <a:r>
              <a:rPr lang="ro-RO" dirty="0" err="1"/>
              <a:t>Me</a:t>
            </a:r>
            <a:r>
              <a:rPr lang="ro-RO" dirty="0"/>
              <a:t>-Sc-</a:t>
            </a:r>
            <a:r>
              <a:rPr lang="ro-RO" dirty="0" err="1"/>
              <a:t>Me</a:t>
            </a:r>
            <a:r>
              <a:rPr lang="ro-RO" dirty="0"/>
              <a:t> la polarizare moderată</a:t>
            </a:r>
            <a:endParaRPr lang="en-GB" dirty="0"/>
          </a:p>
        </p:txBody>
      </p:sp>
      <p:sp>
        <p:nvSpPr>
          <p:cNvPr id="3" name="Content Placeholder 2"/>
          <p:cNvSpPr>
            <a:spLocks noGrp="1"/>
          </p:cNvSpPr>
          <p:nvPr>
            <p:ph idx="4294967295"/>
          </p:nvPr>
        </p:nvSpPr>
        <p:spPr>
          <a:xfrm>
            <a:off x="251011" y="3912120"/>
            <a:ext cx="11878235" cy="2945880"/>
          </a:xfrm>
          <a:prstGeom prst="rect">
            <a:avLst/>
          </a:prstGeom>
        </p:spPr>
        <p:txBody>
          <a:bodyPr/>
          <a:lstStyle/>
          <a:p>
            <a:r>
              <a:rPr lang="ro-RO" cap="none" dirty="0">
                <a:latin typeface="Arial" panose="020B0604020202020204" pitchFamily="34" charset="0"/>
                <a:cs typeface="Arial" panose="020B0604020202020204" pitchFamily="34" charset="0"/>
              </a:rPr>
              <a:t>bariera de potențial se micșorează la polarizare directă</a:t>
            </a:r>
          </a:p>
          <a:p>
            <a:r>
              <a:rPr lang="ro-RO" cap="none" dirty="0">
                <a:latin typeface="Arial" panose="020B0604020202020204" pitchFamily="34" charset="0"/>
                <a:cs typeface="Arial" panose="020B0604020202020204" pitchFamily="34" charset="0"/>
              </a:rPr>
              <a:t>există un </a:t>
            </a:r>
            <a:r>
              <a:rPr lang="ro-RO" cap="none" dirty="0" err="1">
                <a:latin typeface="Arial" panose="020B0604020202020204" pitchFamily="34" charset="0"/>
                <a:cs typeface="Arial" panose="020B0604020202020204" pitchFamily="34" charset="0"/>
              </a:rPr>
              <a:t>cîmp</a:t>
            </a:r>
            <a:r>
              <a:rPr lang="ro-RO" cap="none" dirty="0">
                <a:latin typeface="Arial" panose="020B0604020202020204" pitchFamily="34" charset="0"/>
                <a:cs typeface="Arial" panose="020B0604020202020204" pitchFamily="34" charset="0"/>
              </a:rPr>
              <a:t> electric între </a:t>
            </a:r>
            <a:r>
              <a:rPr lang="ro-RO" cap="none" dirty="0" err="1">
                <a:latin typeface="Arial" panose="020B0604020202020204" pitchFamily="34" charset="0"/>
                <a:cs typeface="Arial" panose="020B0604020202020204" pitchFamily="34" charset="0"/>
              </a:rPr>
              <a:t>electrodele</a:t>
            </a:r>
            <a:r>
              <a:rPr lang="ro-RO"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Schottky</a:t>
            </a:r>
            <a:r>
              <a:rPr lang="ro-RO" cap="none" dirty="0">
                <a:latin typeface="Arial" panose="020B0604020202020204" pitchFamily="34" charset="0"/>
                <a:cs typeface="Arial" panose="020B0604020202020204" pitchFamily="34" charset="0"/>
              </a:rPr>
              <a:t>. </a:t>
            </a:r>
          </a:p>
          <a:p>
            <a:r>
              <a:rPr lang="ro-RO" cap="none" dirty="0">
                <a:latin typeface="Arial" panose="020B0604020202020204" pitchFamily="34" charset="0"/>
                <a:cs typeface="Arial" panose="020B0604020202020204" pitchFamily="34" charset="0"/>
              </a:rPr>
              <a:t>majoritatea fotoelectronilor sunt captați în groapa de potențial.</a:t>
            </a:r>
          </a:p>
          <a:p>
            <a:r>
              <a:rPr lang="ro-RO" cap="none" dirty="0" err="1">
                <a:latin typeface="Arial" panose="020B0604020202020204" pitchFamily="34" charset="0"/>
                <a:cs typeface="Arial" panose="020B0604020202020204" pitchFamily="34" charset="0"/>
              </a:rPr>
              <a:t>fotogolurile</a:t>
            </a:r>
            <a:r>
              <a:rPr lang="ro-RO" cap="none" dirty="0">
                <a:latin typeface="Arial" panose="020B0604020202020204" pitchFamily="34" charset="0"/>
                <a:cs typeface="Arial" panose="020B0604020202020204" pitchFamily="34" charset="0"/>
              </a:rPr>
              <a:t> nu sunt captate dar încă nu pot părăsi regiunea activă, din cauza sarcinii electronilor captați.</a:t>
            </a:r>
          </a:p>
          <a:p>
            <a:r>
              <a:rPr lang="ro-RO" cap="none" dirty="0">
                <a:latin typeface="Arial" panose="020B0604020202020204" pitchFamily="34" charset="0"/>
                <a:cs typeface="Arial" panose="020B0604020202020204" pitchFamily="34" charset="0"/>
              </a:rPr>
              <a:t>curentul net este foarte mic.</a:t>
            </a:r>
            <a:endParaRPr lang="en-GB"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63659" y="1127385"/>
            <a:ext cx="7867650" cy="2571750"/>
          </a:xfrm>
          <a:prstGeom prst="rect">
            <a:avLst/>
          </a:prstGeom>
        </p:spPr>
      </p:pic>
    </p:spTree>
    <p:extLst>
      <p:ext uri="{BB962C8B-B14F-4D97-AF65-F5344CB8AC3E}">
        <p14:creationId xmlns:p14="http://schemas.microsoft.com/office/powerpoint/2010/main" val="3222560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65126"/>
            <a:ext cx="11521439" cy="881784"/>
          </a:xfrm>
        </p:spPr>
        <p:txBody>
          <a:bodyPr>
            <a:normAutofit/>
          </a:bodyPr>
          <a:lstStyle/>
          <a:p>
            <a:r>
              <a:rPr lang="ro-RO" dirty="0" err="1"/>
              <a:t>Me</a:t>
            </a:r>
            <a:r>
              <a:rPr lang="ro-RO" dirty="0"/>
              <a:t>-Sc- </a:t>
            </a:r>
            <a:r>
              <a:rPr lang="ro-RO" dirty="0" err="1"/>
              <a:t>Me</a:t>
            </a:r>
            <a:r>
              <a:rPr lang="ro-RO" dirty="0"/>
              <a:t> detector la schimbarea prin polarizare</a:t>
            </a:r>
            <a:endParaRPr lang="en-GB" dirty="0"/>
          </a:p>
        </p:txBody>
      </p:sp>
      <p:sp>
        <p:nvSpPr>
          <p:cNvPr id="3" name="Content Placeholder 2"/>
          <p:cNvSpPr>
            <a:spLocks noGrp="1"/>
          </p:cNvSpPr>
          <p:nvPr>
            <p:ph idx="4294967295"/>
          </p:nvPr>
        </p:nvSpPr>
        <p:spPr>
          <a:xfrm>
            <a:off x="838200" y="1463040"/>
            <a:ext cx="10515600" cy="4713923"/>
          </a:xfrm>
          <a:prstGeom prst="rect">
            <a:avLst/>
          </a:prstGeom>
        </p:spPr>
        <p:txBody>
          <a:bodyPr/>
          <a:lstStyle/>
          <a:p>
            <a:r>
              <a:rPr lang="ro-RO" cap="none" dirty="0"/>
              <a:t>bariera de potențial pentru fotoelectronii dispăruți</a:t>
            </a:r>
            <a:r>
              <a:rPr lang="ro-RO" dirty="0"/>
              <a:t>…</a:t>
            </a:r>
            <a:endParaRPr lang="en-GB" dirty="0"/>
          </a:p>
        </p:txBody>
      </p:sp>
      <p:pic>
        <p:nvPicPr>
          <p:cNvPr id="4" name="Picture 3"/>
          <p:cNvPicPr>
            <a:picLocks noChangeAspect="1"/>
          </p:cNvPicPr>
          <p:nvPr/>
        </p:nvPicPr>
        <p:blipFill>
          <a:blip r:embed="rId2"/>
          <a:stretch>
            <a:fillRect/>
          </a:stretch>
        </p:blipFill>
        <p:spPr>
          <a:xfrm>
            <a:off x="838200" y="2172176"/>
            <a:ext cx="9722604" cy="4004787"/>
          </a:xfrm>
          <a:prstGeom prst="rect">
            <a:avLst/>
          </a:prstGeom>
        </p:spPr>
      </p:pic>
    </p:spTree>
    <p:extLst>
      <p:ext uri="{BB962C8B-B14F-4D97-AF65-F5344CB8AC3E}">
        <p14:creationId xmlns:p14="http://schemas.microsoft.com/office/powerpoint/2010/main" val="268459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4825" y="429087"/>
            <a:ext cx="6876011" cy="5988338"/>
          </a:xfrm>
          <a:prstGeom prst="rect">
            <a:avLst/>
          </a:prstGeom>
        </p:spPr>
        <p:txBody>
          <a:bodyPr/>
          <a:lstStyle/>
          <a:p>
            <a:r>
              <a:rPr lang="ro-RO" cap="none" dirty="0"/>
              <a:t>condițiile </a:t>
            </a:r>
            <a:r>
              <a:rPr lang="ro-RO" cap="none" dirty="0" err="1"/>
              <a:t>flat-band</a:t>
            </a:r>
            <a:r>
              <a:rPr lang="ro-RO" cap="none" dirty="0"/>
              <a:t> pentru </a:t>
            </a:r>
            <a:r>
              <a:rPr lang="ro-RO" cap="none" dirty="0" err="1"/>
              <a:t>fotodetector</a:t>
            </a:r>
            <a:r>
              <a:rPr lang="ro-RO" cap="none" dirty="0"/>
              <a:t> </a:t>
            </a:r>
            <a:r>
              <a:rPr lang="ro-RO" cap="none" dirty="0" err="1"/>
              <a:t>Me</a:t>
            </a:r>
            <a:r>
              <a:rPr lang="ro-RO" cap="none" dirty="0"/>
              <a:t>-Sc-</a:t>
            </a:r>
            <a:r>
              <a:rPr lang="ro-RO" cap="none" dirty="0" err="1"/>
              <a:t>Me</a:t>
            </a:r>
            <a:r>
              <a:rPr lang="ro-RO" cap="none" dirty="0"/>
              <a:t>:</a:t>
            </a:r>
          </a:p>
          <a:p>
            <a:r>
              <a:rPr lang="ro-RO" cap="none" dirty="0"/>
              <a:t>considerăm polarizarea inversă pentru </a:t>
            </a:r>
            <a:r>
              <a:rPr lang="ro-RO" cap="none" dirty="0" err="1"/>
              <a:t>electroda</a:t>
            </a:r>
            <a:r>
              <a:rPr lang="ro-RO" cap="none" dirty="0"/>
              <a:t> din </a:t>
            </a:r>
            <a:r>
              <a:rPr lang="ro-RO" cap="none" dirty="0" err="1"/>
              <a:t>stînga</a:t>
            </a:r>
            <a:r>
              <a:rPr lang="ro-RO" cap="none" dirty="0"/>
              <a:t>.</a:t>
            </a:r>
          </a:p>
          <a:p>
            <a:r>
              <a:rPr lang="ro-RO" cap="none" dirty="0"/>
              <a:t>la creșterea potențialului regiunea sărăcită w crește:</a:t>
            </a:r>
          </a:p>
          <a:p>
            <a:endParaRPr lang="ro-RO" dirty="0"/>
          </a:p>
          <a:p>
            <a:endParaRPr lang="ro-RO" dirty="0"/>
          </a:p>
          <a:p>
            <a:r>
              <a:rPr lang="ro-RO" cap="none" dirty="0"/>
              <a:t>la polarizarea benzilor plate cu </a:t>
            </a:r>
            <a:r>
              <a:rPr lang="ro-RO" cap="none" dirty="0" err="1"/>
              <a:t>vfb</a:t>
            </a:r>
            <a:r>
              <a:rPr lang="ro-RO" cap="none" dirty="0"/>
              <a:t>, regiunea sărăcită cu </a:t>
            </a:r>
            <a:r>
              <a:rPr lang="ro-RO" dirty="0"/>
              <a:t>W </a:t>
            </a:r>
            <a:r>
              <a:rPr lang="ro-RO" cap="none" dirty="0"/>
              <a:t>este egală cu distanța dintre </a:t>
            </a:r>
            <a:r>
              <a:rPr lang="ro-RO" cap="none" dirty="0" err="1"/>
              <a:t>electrode</a:t>
            </a:r>
            <a:r>
              <a:rPr lang="ro-RO" cap="none" dirty="0"/>
              <a:t> </a:t>
            </a:r>
            <a:r>
              <a:rPr lang="ro-RO" dirty="0"/>
              <a:t>L:  </a:t>
            </a:r>
            <a:r>
              <a:rPr lang="ro-RO" b="1" dirty="0"/>
              <a:t>W = L</a:t>
            </a:r>
          </a:p>
          <a:p>
            <a:endParaRPr lang="en-GB" dirty="0"/>
          </a:p>
        </p:txBody>
      </p:sp>
      <p:pic>
        <p:nvPicPr>
          <p:cNvPr id="4" name="Picture 3"/>
          <p:cNvPicPr>
            <a:picLocks noChangeAspect="1"/>
          </p:cNvPicPr>
          <p:nvPr/>
        </p:nvPicPr>
        <p:blipFill>
          <a:blip r:embed="rId2"/>
          <a:stretch>
            <a:fillRect/>
          </a:stretch>
        </p:blipFill>
        <p:spPr>
          <a:xfrm>
            <a:off x="2629459" y="1915273"/>
            <a:ext cx="4248150" cy="942975"/>
          </a:xfrm>
          <a:prstGeom prst="rect">
            <a:avLst/>
          </a:prstGeom>
        </p:spPr>
      </p:pic>
      <p:pic>
        <p:nvPicPr>
          <p:cNvPr id="5" name="Picture 4"/>
          <p:cNvPicPr>
            <a:picLocks noChangeAspect="1"/>
          </p:cNvPicPr>
          <p:nvPr/>
        </p:nvPicPr>
        <p:blipFill>
          <a:blip r:embed="rId3"/>
          <a:stretch>
            <a:fillRect/>
          </a:stretch>
        </p:blipFill>
        <p:spPr>
          <a:xfrm>
            <a:off x="3072812" y="4344434"/>
            <a:ext cx="2028825" cy="914400"/>
          </a:xfrm>
          <a:prstGeom prst="rect">
            <a:avLst/>
          </a:prstGeom>
        </p:spPr>
      </p:pic>
      <p:pic>
        <p:nvPicPr>
          <p:cNvPr id="8" name="Picture 7"/>
          <p:cNvPicPr>
            <a:picLocks noChangeAspect="1"/>
          </p:cNvPicPr>
          <p:nvPr/>
        </p:nvPicPr>
        <p:blipFill>
          <a:blip r:embed="rId4"/>
          <a:stretch>
            <a:fillRect/>
          </a:stretch>
        </p:blipFill>
        <p:spPr>
          <a:xfrm>
            <a:off x="7776681" y="1484384"/>
            <a:ext cx="4415319" cy="3644987"/>
          </a:xfrm>
          <a:prstGeom prst="rect">
            <a:avLst/>
          </a:prstGeom>
        </p:spPr>
      </p:pic>
    </p:spTree>
    <p:extLst>
      <p:ext uri="{BB962C8B-B14F-4D97-AF65-F5344CB8AC3E}">
        <p14:creationId xmlns:p14="http://schemas.microsoft.com/office/powerpoint/2010/main" val="3985715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672"/>
          </a:xfrm>
        </p:spPr>
        <p:txBody>
          <a:bodyPr>
            <a:normAutofit/>
          </a:bodyPr>
          <a:lstStyle/>
          <a:p>
            <a:r>
              <a:rPr lang="ro-RO" dirty="0"/>
              <a:t>Capacitatea fotodiodei </a:t>
            </a:r>
            <a:r>
              <a:rPr lang="ro-RO" dirty="0" err="1"/>
              <a:t>Me</a:t>
            </a:r>
            <a:r>
              <a:rPr lang="ro-RO" dirty="0"/>
              <a:t>-Sc-</a:t>
            </a:r>
            <a:r>
              <a:rPr lang="ro-RO" dirty="0" err="1"/>
              <a:t>Me</a:t>
            </a:r>
            <a:endParaRPr lang="en-GB" dirty="0"/>
          </a:p>
        </p:txBody>
      </p:sp>
      <p:sp>
        <p:nvSpPr>
          <p:cNvPr id="3" name="Content Placeholder 2"/>
          <p:cNvSpPr>
            <a:spLocks noGrp="1"/>
          </p:cNvSpPr>
          <p:nvPr>
            <p:ph idx="4294967295"/>
          </p:nvPr>
        </p:nvSpPr>
        <p:spPr>
          <a:xfrm>
            <a:off x="721821" y="1046798"/>
            <a:ext cx="10999124" cy="4764405"/>
          </a:xfrm>
          <a:prstGeom prst="rect">
            <a:avLst/>
          </a:prstGeom>
        </p:spPr>
        <p:txBody>
          <a:bodyPr/>
          <a:lstStyle/>
          <a:p>
            <a:r>
              <a:rPr lang="ro-RO" cap="none" dirty="0">
                <a:latin typeface="Arial" panose="020B0604020202020204" pitchFamily="34" charset="0"/>
                <a:cs typeface="Arial" panose="020B0604020202020204" pitchFamily="34" charset="0"/>
              </a:rPr>
              <a:t>capacitatea este mică deoarece avem o structură cu geometria planară!</a:t>
            </a: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unde </a:t>
            </a:r>
            <a:r>
              <a:rPr lang="el-GR" b="1" cap="none" dirty="0">
                <a:latin typeface="Arial" panose="020B0604020202020204" pitchFamily="34" charset="0"/>
                <a:cs typeface="Arial" panose="020B0604020202020204" pitchFamily="34" charset="0"/>
              </a:rPr>
              <a:t>ε</a:t>
            </a:r>
            <a:r>
              <a:rPr lang="ro-RO" cap="none" dirty="0">
                <a:latin typeface="Arial" panose="020B0604020202020204" pitchFamily="34" charset="0"/>
                <a:cs typeface="Arial" panose="020B0604020202020204" pitchFamily="34" charset="0"/>
              </a:rPr>
              <a:t>  constanta dielectrică a sc;</a:t>
            </a:r>
            <a:endParaRPr lang="en-GB"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423580" y="2185675"/>
            <a:ext cx="4314825" cy="2705100"/>
          </a:xfrm>
          <a:prstGeom prst="rect">
            <a:avLst/>
          </a:prstGeom>
        </p:spPr>
      </p:pic>
      <p:pic>
        <p:nvPicPr>
          <p:cNvPr id="5" name="Picture 4"/>
          <p:cNvPicPr>
            <a:picLocks noChangeAspect="1"/>
          </p:cNvPicPr>
          <p:nvPr/>
        </p:nvPicPr>
        <p:blipFill>
          <a:blip r:embed="rId3"/>
          <a:stretch>
            <a:fillRect/>
          </a:stretch>
        </p:blipFill>
        <p:spPr>
          <a:xfrm>
            <a:off x="5981558" y="2820093"/>
            <a:ext cx="3666131" cy="1217815"/>
          </a:xfrm>
          <a:prstGeom prst="rect">
            <a:avLst/>
          </a:prstGeom>
        </p:spPr>
      </p:pic>
    </p:spTree>
    <p:extLst>
      <p:ext uri="{BB962C8B-B14F-4D97-AF65-F5344CB8AC3E}">
        <p14:creationId xmlns:p14="http://schemas.microsoft.com/office/powerpoint/2010/main" val="4143250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809702" y="253436"/>
            <a:ext cx="6586691" cy="5923527"/>
          </a:xfrm>
          <a:prstGeom prst="rect">
            <a:avLst/>
          </a:prstGeom>
        </p:spPr>
      </p:pic>
    </p:spTree>
    <p:extLst>
      <p:ext uri="{BB962C8B-B14F-4D97-AF65-F5344CB8AC3E}">
        <p14:creationId xmlns:p14="http://schemas.microsoft.com/office/powerpoint/2010/main" val="3178093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619" y="331874"/>
            <a:ext cx="7773785" cy="798657"/>
          </a:xfrm>
        </p:spPr>
        <p:txBody>
          <a:bodyPr/>
          <a:lstStyle/>
          <a:p>
            <a:r>
              <a:rPr lang="ro-RO" dirty="0"/>
              <a:t>Avantaje ale structurii </a:t>
            </a:r>
            <a:r>
              <a:rPr lang="ro-RO" dirty="0" err="1"/>
              <a:t>Me</a:t>
            </a:r>
            <a:r>
              <a:rPr lang="ro-RO" dirty="0"/>
              <a:t>-Sc-</a:t>
            </a:r>
            <a:r>
              <a:rPr lang="ro-RO" dirty="0" err="1"/>
              <a:t>Me</a:t>
            </a:r>
            <a:endParaRPr lang="en-GB" dirty="0"/>
          </a:p>
        </p:txBody>
      </p:sp>
      <p:sp>
        <p:nvSpPr>
          <p:cNvPr id="3" name="Content Placeholder 2"/>
          <p:cNvSpPr>
            <a:spLocks noGrp="1"/>
          </p:cNvSpPr>
          <p:nvPr>
            <p:ph idx="4294967295"/>
          </p:nvPr>
        </p:nvSpPr>
        <p:spPr>
          <a:xfrm>
            <a:off x="838199" y="1130531"/>
            <a:ext cx="10965873" cy="5046432"/>
          </a:xfrm>
          <a:prstGeom prst="rect">
            <a:avLst/>
          </a:prstGeom>
        </p:spPr>
        <p:txBody>
          <a:bodyPr/>
          <a:lstStyle/>
          <a:p>
            <a:r>
              <a:rPr lang="ro-RO" cap="none" dirty="0" err="1"/>
              <a:t>cîmp</a:t>
            </a:r>
            <a:r>
              <a:rPr lang="ro-RO" cap="none" dirty="0"/>
              <a:t> electric puternic în regiunea de lucru</a:t>
            </a:r>
          </a:p>
          <a:p>
            <a:pPr marL="0" indent="0">
              <a:buNone/>
            </a:pPr>
            <a:r>
              <a:rPr lang="ro-RO" cap="none" dirty="0"/>
              <a:t>   - fotocurent pur de drift, componenta </a:t>
            </a:r>
            <a:r>
              <a:rPr lang="ro-RO" cap="none" dirty="0" err="1"/>
              <a:t>difuzională</a:t>
            </a:r>
            <a:r>
              <a:rPr lang="ro-RO" cap="none" dirty="0"/>
              <a:t> – zero;</a:t>
            </a:r>
          </a:p>
          <a:p>
            <a:pPr marL="0" indent="0">
              <a:buNone/>
            </a:pPr>
            <a:r>
              <a:rPr lang="ro-RO" cap="none" dirty="0"/>
              <a:t>    - </a:t>
            </a:r>
            <a:r>
              <a:rPr lang="ro-RO" cap="none" dirty="0" err="1"/>
              <a:t>fotorăspuns</a:t>
            </a:r>
            <a:r>
              <a:rPr lang="ro-RO" cap="none" dirty="0"/>
              <a:t> foarte rapid, determinat de viteza de saturație </a:t>
            </a:r>
            <a:r>
              <a:rPr lang="ro-RO" cap="none" dirty="0" err="1"/>
              <a:t>Vs</a:t>
            </a:r>
            <a:endParaRPr lang="ro-RO" cap="none" dirty="0"/>
          </a:p>
          <a:p>
            <a:pPr marL="0" indent="0">
              <a:buNone/>
            </a:pPr>
            <a:endParaRPr lang="ro-RO" cap="none" dirty="0"/>
          </a:p>
          <a:p>
            <a:pPr marL="0" indent="0">
              <a:buNone/>
            </a:pPr>
            <a:r>
              <a:rPr lang="ro-RO" cap="none" dirty="0"/>
              <a:t>-nici o necesitate de contacte ohmice – materialul poate fi dopat slab;</a:t>
            </a:r>
          </a:p>
          <a:p>
            <a:pPr marL="0" indent="0">
              <a:buNone/>
            </a:pPr>
            <a:r>
              <a:rPr lang="ro-RO" cap="none" dirty="0"/>
              <a:t>-curentul de întuneric foarte mic (din cauza conectării coadă-coadă a 2 diode Schottky);</a:t>
            </a:r>
          </a:p>
          <a:p>
            <a:pPr marL="0" indent="0">
              <a:buNone/>
            </a:pPr>
            <a:r>
              <a:rPr lang="ro-RO" cap="none" dirty="0"/>
              <a:t>-capacitate foarte mică -  </a:t>
            </a:r>
            <a:r>
              <a:rPr lang="ro-RO" cap="none" dirty="0" err="1"/>
              <a:t>Rc</a:t>
            </a:r>
            <a:r>
              <a:rPr lang="ro-RO" cap="none" dirty="0"/>
              <a:t> – foarte mic – constant;</a:t>
            </a:r>
          </a:p>
          <a:p>
            <a:pPr marL="0" indent="0">
              <a:buNone/>
            </a:pPr>
            <a:r>
              <a:rPr lang="ro-RO" cap="none" dirty="0"/>
              <a:t>-construcția planară – compatibilitatea cu tehnologia circuitelor integrate</a:t>
            </a:r>
          </a:p>
          <a:p>
            <a:pPr marL="0" indent="0">
              <a:buNone/>
            </a:pPr>
            <a:endParaRPr lang="en-GB" dirty="0"/>
          </a:p>
        </p:txBody>
      </p:sp>
    </p:spTree>
    <p:extLst>
      <p:ext uri="{BB962C8B-B14F-4D97-AF65-F5344CB8AC3E}">
        <p14:creationId xmlns:p14="http://schemas.microsoft.com/office/powerpoint/2010/main" val="425046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9634"/>
          </a:xfrm>
        </p:spPr>
        <p:txBody>
          <a:bodyPr>
            <a:normAutofit fontScale="90000"/>
          </a:bodyPr>
          <a:lstStyle/>
          <a:p>
            <a:r>
              <a:rPr lang="ro-RO" b="1" dirty="0"/>
              <a:t>pin fotodiodă?</a:t>
            </a:r>
            <a:br>
              <a:rPr lang="en-GB" b="1" dirty="0"/>
            </a:br>
            <a:endParaRPr lang="en-GB" dirty="0"/>
          </a:p>
        </p:txBody>
      </p:sp>
      <p:sp>
        <p:nvSpPr>
          <p:cNvPr id="3" name="Content Placeholder 2"/>
          <p:cNvSpPr>
            <a:spLocks noGrp="1"/>
          </p:cNvSpPr>
          <p:nvPr>
            <p:ph idx="4294967295"/>
          </p:nvPr>
        </p:nvSpPr>
        <p:spPr>
          <a:xfrm>
            <a:off x="254874" y="1198180"/>
            <a:ext cx="8089025" cy="5376041"/>
          </a:xfrm>
          <a:prstGeom prst="rect">
            <a:avLst/>
          </a:prstGeom>
        </p:spPr>
        <p:txBody>
          <a:bodyPr>
            <a:normAutofit lnSpcReduction="10000"/>
          </a:bodyPr>
          <a:lstStyle/>
          <a:p>
            <a:pPr fontAlgn="base"/>
            <a:r>
              <a:rPr lang="ro-RO" cap="none" dirty="0" err="1"/>
              <a:t>foto</a:t>
            </a:r>
            <a:r>
              <a:rPr lang="en-GB" cap="none" dirty="0" err="1"/>
              <a:t>dioda</a:t>
            </a:r>
            <a:r>
              <a:rPr lang="en-GB" cap="none" dirty="0"/>
              <a:t> pin </a:t>
            </a:r>
            <a:r>
              <a:rPr lang="en-GB" cap="none" dirty="0" err="1"/>
              <a:t>este</a:t>
            </a:r>
            <a:r>
              <a:rPr lang="en-GB" cap="none" dirty="0"/>
              <a:t> un tip de detector </a:t>
            </a:r>
            <a:r>
              <a:rPr lang="en-GB" cap="none" dirty="0" err="1"/>
              <a:t>foto</a:t>
            </a:r>
            <a:r>
              <a:rPr lang="en-GB" cap="none" dirty="0"/>
              <a:t>, </a:t>
            </a:r>
            <a:r>
              <a:rPr lang="en-GB" cap="none" dirty="0" err="1"/>
              <a:t>utilizat</a:t>
            </a:r>
            <a:r>
              <a:rPr lang="en-GB" cap="none" dirty="0"/>
              <a:t> </a:t>
            </a:r>
            <a:r>
              <a:rPr lang="en-GB" cap="none" dirty="0" err="1"/>
              <a:t>pentru</a:t>
            </a:r>
            <a:r>
              <a:rPr lang="en-GB" cap="none" dirty="0"/>
              <a:t> a </a:t>
            </a:r>
            <a:r>
              <a:rPr lang="en-GB" cap="none" dirty="0" err="1"/>
              <a:t>converti</a:t>
            </a:r>
            <a:r>
              <a:rPr lang="en-GB" cap="none" dirty="0"/>
              <a:t> </a:t>
            </a:r>
            <a:r>
              <a:rPr lang="en-GB" cap="none" dirty="0" err="1"/>
              <a:t>semnalul</a:t>
            </a:r>
            <a:r>
              <a:rPr lang="en-GB" cap="none" dirty="0"/>
              <a:t> optic </a:t>
            </a:r>
            <a:r>
              <a:rPr lang="en-GB" cap="none" dirty="0" err="1"/>
              <a:t>într</a:t>
            </a:r>
            <a:r>
              <a:rPr lang="en-GB" cap="none" dirty="0"/>
              <a:t>-un </a:t>
            </a:r>
            <a:r>
              <a:rPr lang="en-GB" cap="none" dirty="0" err="1"/>
              <a:t>semnal</a:t>
            </a:r>
            <a:r>
              <a:rPr lang="en-GB" cap="none" dirty="0"/>
              <a:t> electric. </a:t>
            </a:r>
            <a:r>
              <a:rPr lang="ro-RO" cap="none" dirty="0"/>
              <a:t>D</a:t>
            </a:r>
            <a:r>
              <a:rPr lang="en-GB" cap="none" dirty="0" err="1"/>
              <a:t>ioda</a:t>
            </a:r>
            <a:r>
              <a:rPr lang="en-GB" cap="none" dirty="0"/>
              <a:t> pin </a:t>
            </a:r>
            <a:r>
              <a:rPr lang="en-GB" cap="none" dirty="0" err="1"/>
              <a:t>cuprinde</a:t>
            </a:r>
            <a:r>
              <a:rPr lang="en-GB" cap="none" dirty="0"/>
              <a:t> </a:t>
            </a:r>
            <a:r>
              <a:rPr lang="en-GB" cap="none" dirty="0" err="1"/>
              <a:t>trei</a:t>
            </a:r>
            <a:r>
              <a:rPr lang="en-GB" cap="none" dirty="0"/>
              <a:t> </a:t>
            </a:r>
            <a:r>
              <a:rPr lang="en-GB" cap="none" dirty="0" err="1"/>
              <a:t>regiuni</a:t>
            </a:r>
            <a:r>
              <a:rPr lang="en-GB" cap="none" dirty="0"/>
              <a:t>, </a:t>
            </a:r>
            <a:r>
              <a:rPr lang="en-GB" cap="none" dirty="0" err="1"/>
              <a:t>și</a:t>
            </a:r>
            <a:r>
              <a:rPr lang="en-GB" cap="none" dirty="0"/>
              <a:t> </a:t>
            </a:r>
            <a:r>
              <a:rPr lang="en-GB" cap="none" dirty="0" err="1"/>
              <a:t>anume</a:t>
            </a:r>
            <a:r>
              <a:rPr lang="en-GB" cap="none" dirty="0"/>
              <a:t> </a:t>
            </a:r>
            <a:r>
              <a:rPr lang="en-GB" cap="none" dirty="0" err="1"/>
              <a:t>regiunea</a:t>
            </a:r>
            <a:r>
              <a:rPr lang="en-GB" cap="none" dirty="0"/>
              <a:t> </a:t>
            </a:r>
            <a:r>
              <a:rPr lang="en-GB" i="1" cap="none" dirty="0"/>
              <a:t>p</a:t>
            </a:r>
            <a:r>
              <a:rPr lang="en-GB" cap="none" dirty="0"/>
              <a:t>, </a:t>
            </a:r>
            <a:r>
              <a:rPr lang="en-GB" cap="none" dirty="0" err="1"/>
              <a:t>regiunea</a:t>
            </a:r>
            <a:r>
              <a:rPr lang="en-GB" cap="none" dirty="0"/>
              <a:t> </a:t>
            </a:r>
            <a:r>
              <a:rPr lang="en-GB" i="1" cap="none" dirty="0" err="1"/>
              <a:t>i</a:t>
            </a:r>
            <a:r>
              <a:rPr lang="en-GB" i="1" cap="none" dirty="0"/>
              <a:t> </a:t>
            </a:r>
            <a:r>
              <a:rPr lang="en-GB" cap="none" dirty="0" err="1"/>
              <a:t>și</a:t>
            </a:r>
            <a:r>
              <a:rPr lang="en-GB" cap="none" dirty="0"/>
              <a:t> </a:t>
            </a:r>
            <a:r>
              <a:rPr lang="en-GB" cap="none" dirty="0" err="1"/>
              <a:t>regiunea</a:t>
            </a:r>
            <a:r>
              <a:rPr lang="en-GB" cap="none" dirty="0"/>
              <a:t> </a:t>
            </a:r>
            <a:r>
              <a:rPr lang="en-GB" i="1" cap="none" dirty="0"/>
              <a:t>n</a:t>
            </a:r>
            <a:r>
              <a:rPr lang="en-GB" cap="none" dirty="0"/>
              <a:t>. </a:t>
            </a:r>
            <a:endParaRPr lang="ro-RO" cap="none" dirty="0"/>
          </a:p>
          <a:p>
            <a:pPr fontAlgn="base"/>
            <a:r>
              <a:rPr lang="ro-RO" cap="none" dirty="0"/>
              <a:t>D</a:t>
            </a:r>
            <a:r>
              <a:rPr lang="en-GB" cap="none" dirty="0"/>
              <a:t>e </a:t>
            </a:r>
            <a:r>
              <a:rPr lang="en-GB" cap="none" dirty="0" err="1"/>
              <a:t>obicei</a:t>
            </a:r>
            <a:r>
              <a:rPr lang="en-GB" cap="none" dirty="0"/>
              <a:t>, </a:t>
            </a:r>
            <a:r>
              <a:rPr lang="en-GB" cap="none" dirty="0" err="1"/>
              <a:t>ambele</a:t>
            </a:r>
            <a:r>
              <a:rPr lang="en-GB" cap="none" dirty="0"/>
              <a:t> </a:t>
            </a:r>
            <a:r>
              <a:rPr lang="en-GB" cap="none" dirty="0" err="1"/>
              <a:t>regiuni</a:t>
            </a:r>
            <a:r>
              <a:rPr lang="en-GB" cap="none" dirty="0"/>
              <a:t> </a:t>
            </a:r>
            <a:r>
              <a:rPr lang="en-GB" i="1" cap="none" dirty="0"/>
              <a:t>p</a:t>
            </a:r>
            <a:r>
              <a:rPr lang="en-GB" cap="none" dirty="0"/>
              <a:t> </a:t>
            </a:r>
            <a:r>
              <a:rPr lang="en-GB" cap="none" dirty="0" err="1"/>
              <a:t>și</a:t>
            </a:r>
            <a:r>
              <a:rPr lang="en-GB" cap="none" dirty="0"/>
              <a:t> </a:t>
            </a:r>
            <a:r>
              <a:rPr lang="en-GB" i="1" cap="none" dirty="0"/>
              <a:t>n</a:t>
            </a:r>
            <a:r>
              <a:rPr lang="en-GB" cap="none" dirty="0"/>
              <a:t> </a:t>
            </a:r>
            <a:r>
              <a:rPr lang="en-GB" cap="none" dirty="0" err="1"/>
              <a:t>sunt</a:t>
            </a:r>
            <a:r>
              <a:rPr lang="en-GB" cap="none" dirty="0"/>
              <a:t> </a:t>
            </a:r>
            <a:r>
              <a:rPr lang="en-GB" cap="none" dirty="0" err="1"/>
              <a:t>puternic</a:t>
            </a:r>
            <a:r>
              <a:rPr lang="en-GB" cap="none" dirty="0"/>
              <a:t> </a:t>
            </a:r>
            <a:r>
              <a:rPr lang="en-GB" cap="none" dirty="0" err="1"/>
              <a:t>dopate</a:t>
            </a:r>
            <a:r>
              <a:rPr lang="en-GB" cap="none" dirty="0"/>
              <a:t>, </a:t>
            </a:r>
            <a:r>
              <a:rPr lang="en-GB" cap="none" dirty="0" err="1"/>
              <a:t>deoarece</a:t>
            </a:r>
            <a:r>
              <a:rPr lang="en-GB" cap="none" dirty="0"/>
              <a:t> </a:t>
            </a:r>
            <a:r>
              <a:rPr lang="en-GB" cap="none" dirty="0" err="1"/>
              <a:t>sunt</a:t>
            </a:r>
            <a:r>
              <a:rPr lang="en-GB" cap="none" dirty="0"/>
              <a:t> </a:t>
            </a:r>
            <a:r>
              <a:rPr lang="en-GB" cap="none" dirty="0" err="1"/>
              <a:t>utilizate</a:t>
            </a:r>
            <a:r>
              <a:rPr lang="en-GB" cap="none" dirty="0"/>
              <a:t> </a:t>
            </a:r>
            <a:r>
              <a:rPr lang="en-GB" cap="none" dirty="0" err="1"/>
              <a:t>pentru</a:t>
            </a:r>
            <a:r>
              <a:rPr lang="en-GB" cap="none" dirty="0"/>
              <a:t> </a:t>
            </a:r>
            <a:r>
              <a:rPr lang="en-GB" cap="none" dirty="0" err="1"/>
              <a:t>contacte</a:t>
            </a:r>
            <a:r>
              <a:rPr lang="en-GB" cap="none" dirty="0"/>
              <a:t> </a:t>
            </a:r>
            <a:r>
              <a:rPr lang="en-GB" cap="none" dirty="0" err="1"/>
              <a:t>ohmic</a:t>
            </a:r>
            <a:r>
              <a:rPr lang="en-GB" cap="none" dirty="0"/>
              <a:t>. </a:t>
            </a:r>
            <a:endParaRPr lang="ro-RO" cap="none" dirty="0"/>
          </a:p>
          <a:p>
            <a:pPr fontAlgn="base"/>
            <a:r>
              <a:rPr lang="ro-RO" cap="none" dirty="0"/>
              <a:t>R</a:t>
            </a:r>
            <a:r>
              <a:rPr lang="en-GB" cap="none" dirty="0" err="1"/>
              <a:t>egiunea</a:t>
            </a:r>
            <a:r>
              <a:rPr lang="en-GB" cap="none" dirty="0"/>
              <a:t> </a:t>
            </a:r>
            <a:r>
              <a:rPr lang="en-GB" cap="none" dirty="0" err="1"/>
              <a:t>intrinsecă</a:t>
            </a:r>
            <a:r>
              <a:rPr lang="en-GB" cap="none" dirty="0"/>
              <a:t> a </a:t>
            </a:r>
            <a:r>
              <a:rPr lang="en-GB" cap="none" dirty="0" err="1"/>
              <a:t>diodei</a:t>
            </a:r>
            <a:r>
              <a:rPr lang="en-GB" cap="none" dirty="0"/>
              <a:t> </a:t>
            </a:r>
            <a:r>
              <a:rPr lang="en-GB" cap="none" dirty="0" err="1"/>
              <a:t>este</a:t>
            </a:r>
            <a:r>
              <a:rPr lang="en-GB" cap="none" dirty="0"/>
              <a:t> </a:t>
            </a:r>
            <a:r>
              <a:rPr lang="en-GB" cap="none" dirty="0" err="1"/>
              <a:t>în</a:t>
            </a:r>
            <a:r>
              <a:rPr lang="en-GB" cap="none" dirty="0"/>
              <a:t> contrast cu o </a:t>
            </a:r>
            <a:r>
              <a:rPr lang="en-GB" cap="none" dirty="0" err="1"/>
              <a:t>diodă</a:t>
            </a:r>
            <a:r>
              <a:rPr lang="en-GB" cap="none" dirty="0"/>
              <a:t> de </a:t>
            </a:r>
            <a:r>
              <a:rPr lang="en-GB" cap="none" dirty="0" err="1"/>
              <a:t>joncțiune</a:t>
            </a:r>
            <a:r>
              <a:rPr lang="en-GB" cap="none" dirty="0"/>
              <a:t> p</a:t>
            </a:r>
            <a:r>
              <a:rPr lang="ro-RO" cap="none" dirty="0"/>
              <a:t>-</a:t>
            </a:r>
            <a:r>
              <a:rPr lang="en-GB" cap="none" dirty="0"/>
              <a:t>n. </a:t>
            </a:r>
            <a:r>
              <a:rPr lang="ro-RO" cap="none" dirty="0"/>
              <a:t>A</a:t>
            </a:r>
            <a:r>
              <a:rPr lang="en-GB" cap="none" dirty="0" err="1"/>
              <a:t>ceastă</a:t>
            </a:r>
            <a:r>
              <a:rPr lang="en-GB" cap="none" dirty="0"/>
              <a:t> </a:t>
            </a:r>
            <a:r>
              <a:rPr lang="en-GB" cap="none" dirty="0" err="1"/>
              <a:t>regiune</a:t>
            </a:r>
            <a:r>
              <a:rPr lang="en-GB" cap="none" dirty="0"/>
              <a:t> face ca </a:t>
            </a:r>
            <a:r>
              <a:rPr lang="en-GB" cap="none" dirty="0" err="1"/>
              <a:t>dioda</a:t>
            </a:r>
            <a:r>
              <a:rPr lang="en-GB" cap="none" dirty="0"/>
              <a:t> p</a:t>
            </a:r>
            <a:r>
              <a:rPr lang="ro-RO" cap="none" dirty="0"/>
              <a:t>-</a:t>
            </a:r>
            <a:r>
              <a:rPr lang="en-GB" cap="none" dirty="0" err="1"/>
              <a:t>i</a:t>
            </a:r>
            <a:r>
              <a:rPr lang="ro-RO" cap="none" dirty="0"/>
              <a:t>-</a:t>
            </a:r>
            <a:r>
              <a:rPr lang="en-GB" cap="none" dirty="0"/>
              <a:t>n </a:t>
            </a:r>
            <a:r>
              <a:rPr lang="en-GB" cap="none" dirty="0" err="1"/>
              <a:t>să</a:t>
            </a:r>
            <a:r>
              <a:rPr lang="en-GB" cap="none" dirty="0"/>
              <a:t> fie o </a:t>
            </a:r>
            <a:r>
              <a:rPr lang="en-GB" cap="none" dirty="0" err="1"/>
              <a:t>redresoare</a:t>
            </a:r>
            <a:r>
              <a:rPr lang="en-GB" cap="none" dirty="0"/>
              <a:t> </a:t>
            </a:r>
            <a:r>
              <a:rPr lang="en-GB" cap="none" dirty="0" err="1"/>
              <a:t>inferioară</a:t>
            </a:r>
            <a:r>
              <a:rPr lang="en-GB" cap="none" dirty="0"/>
              <a:t>, </a:t>
            </a:r>
            <a:r>
              <a:rPr lang="en-GB" cap="none" dirty="0" err="1"/>
              <a:t>dar</a:t>
            </a:r>
            <a:r>
              <a:rPr lang="en-GB" cap="none" dirty="0"/>
              <a:t> o face </a:t>
            </a:r>
            <a:r>
              <a:rPr lang="en-GB" cap="none" dirty="0" err="1"/>
              <a:t>adecvată</a:t>
            </a:r>
            <a:r>
              <a:rPr lang="en-GB" cap="none" dirty="0"/>
              <a:t> </a:t>
            </a:r>
            <a:r>
              <a:rPr lang="en-GB" cap="none" dirty="0" err="1"/>
              <a:t>pentru</a:t>
            </a:r>
            <a:r>
              <a:rPr lang="en-GB" cap="none" dirty="0"/>
              <a:t> </a:t>
            </a:r>
            <a:r>
              <a:rPr lang="en-GB" cap="none" dirty="0" err="1"/>
              <a:t>comutatoare</a:t>
            </a:r>
            <a:r>
              <a:rPr lang="en-GB" cap="none" dirty="0"/>
              <a:t> </a:t>
            </a:r>
            <a:r>
              <a:rPr lang="en-GB" cap="none" dirty="0" err="1"/>
              <a:t>rapide</a:t>
            </a:r>
            <a:r>
              <a:rPr lang="en-GB" cap="none" dirty="0"/>
              <a:t>, </a:t>
            </a:r>
            <a:r>
              <a:rPr lang="en-GB" cap="none" dirty="0" err="1"/>
              <a:t>atenuatoare</a:t>
            </a:r>
            <a:r>
              <a:rPr lang="en-GB" cap="none" dirty="0"/>
              <a:t>, </a:t>
            </a:r>
            <a:r>
              <a:rPr lang="en-GB" cap="none" dirty="0" err="1"/>
              <a:t>detectoare</a:t>
            </a:r>
            <a:r>
              <a:rPr lang="en-GB" cap="none" dirty="0"/>
              <a:t> </a:t>
            </a:r>
            <a:r>
              <a:rPr lang="en-GB" cap="none" dirty="0" err="1"/>
              <a:t>foto</a:t>
            </a:r>
            <a:r>
              <a:rPr lang="en-GB" cap="none" dirty="0"/>
              <a:t> </a:t>
            </a:r>
            <a:r>
              <a:rPr lang="en-GB" cap="none" dirty="0" err="1"/>
              <a:t>și</a:t>
            </a:r>
            <a:r>
              <a:rPr lang="en-GB" cap="none" dirty="0"/>
              <a:t> </a:t>
            </a:r>
            <a:r>
              <a:rPr lang="en-GB" cap="none" dirty="0" err="1"/>
              <a:t>aplicații</a:t>
            </a:r>
            <a:r>
              <a:rPr lang="en-GB" cap="none" dirty="0"/>
              <a:t> </a:t>
            </a:r>
            <a:r>
              <a:rPr lang="en-GB" cap="none" dirty="0" err="1"/>
              <a:t>electronice</a:t>
            </a:r>
            <a:r>
              <a:rPr lang="en-GB" cap="none" dirty="0"/>
              <a:t> de </a:t>
            </a:r>
            <a:r>
              <a:rPr lang="en-GB" cap="none" dirty="0" err="1"/>
              <a:t>înaltă</a:t>
            </a:r>
            <a:r>
              <a:rPr lang="en-GB" cap="none" dirty="0"/>
              <a:t> </a:t>
            </a:r>
            <a:r>
              <a:rPr lang="en-GB" cap="none" dirty="0" err="1"/>
              <a:t>tensiune</a:t>
            </a:r>
            <a:r>
              <a:rPr lang="en-GB" cap="none" dirty="0"/>
              <a:t>. </a:t>
            </a:r>
            <a:r>
              <a:rPr lang="en-GB" cap="none" dirty="0" err="1"/>
              <a:t>Regiunea</a:t>
            </a:r>
            <a:r>
              <a:rPr lang="en-GB" cap="none" dirty="0"/>
              <a:t> </a:t>
            </a:r>
            <a:r>
              <a:rPr lang="en-GB" cap="none" dirty="0" err="1"/>
              <a:t>intrinsec</a:t>
            </a:r>
            <a:r>
              <a:rPr lang="ro-RO" cap="none" dirty="0"/>
              <a:t>ă este pentru a amplifica responzivitatea fotodiodei doerece creste absorbția luminii. Pentru o lumină injectată din partea p+ cu o putere optică Iopt(W/cm2) rata de generare va fi </a:t>
            </a:r>
          </a:p>
          <a:p>
            <a:pPr fontAlgn="base"/>
            <a:endParaRPr lang="ro-RO" cap="none" dirty="0"/>
          </a:p>
          <a:p>
            <a:pPr fontAlgn="base"/>
            <a:r>
              <a:rPr lang="ro-RO" cap="none" dirty="0"/>
              <a:t>Iar Iopt = Popt/A, unde A – aria joncțiunii</a:t>
            </a:r>
            <a:endParaRPr lang="en-GB" cap="none" dirty="0"/>
          </a:p>
        </p:txBody>
      </p:sp>
      <p:pic>
        <p:nvPicPr>
          <p:cNvPr id="1026" name="Picture 2" descr="pin di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552" y="-13027"/>
            <a:ext cx="2614786" cy="2527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716440" y="2514601"/>
            <a:ext cx="2475560" cy="2171700"/>
          </a:xfrm>
          <a:prstGeom prst="rect">
            <a:avLst/>
          </a:prstGeom>
        </p:spPr>
      </p:pic>
      <p:pic>
        <p:nvPicPr>
          <p:cNvPr id="6" name="Picture 5"/>
          <p:cNvPicPr>
            <a:picLocks noChangeAspect="1"/>
          </p:cNvPicPr>
          <p:nvPr/>
        </p:nvPicPr>
        <p:blipFill>
          <a:blip r:embed="rId4"/>
          <a:stretch>
            <a:fillRect/>
          </a:stretch>
        </p:blipFill>
        <p:spPr>
          <a:xfrm>
            <a:off x="3187240" y="5257801"/>
            <a:ext cx="3402261" cy="722398"/>
          </a:xfrm>
          <a:prstGeom prst="rect">
            <a:avLst/>
          </a:prstGeom>
        </p:spPr>
      </p:pic>
      <p:pic>
        <p:nvPicPr>
          <p:cNvPr id="8" name="Content Placeholder 3"/>
          <p:cNvPicPr>
            <a:picLocks noChangeAspect="1"/>
          </p:cNvPicPr>
          <p:nvPr/>
        </p:nvPicPr>
        <p:blipFill>
          <a:blip r:embed="rId5"/>
          <a:stretch>
            <a:fillRect/>
          </a:stretch>
        </p:blipFill>
        <p:spPr>
          <a:xfrm>
            <a:off x="8115300" y="4794868"/>
            <a:ext cx="4076700" cy="2063132"/>
          </a:xfrm>
          <a:prstGeom prst="rect">
            <a:avLst/>
          </a:prstGeom>
        </p:spPr>
      </p:pic>
    </p:spTree>
    <p:extLst>
      <p:ext uri="{BB962C8B-B14F-4D97-AF65-F5344CB8AC3E}">
        <p14:creationId xmlns:p14="http://schemas.microsoft.com/office/powerpoint/2010/main" val="218634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45" y="143183"/>
            <a:ext cx="10515600" cy="602541"/>
          </a:xfrm>
        </p:spPr>
        <p:txBody>
          <a:bodyPr>
            <a:normAutofit fontScale="90000"/>
          </a:bodyPr>
          <a:lstStyle/>
          <a:p>
            <a:r>
              <a:rPr lang="ro-RO" sz="3200" b="1" dirty="0" err="1"/>
              <a:t>Fotoexcitarea</a:t>
            </a:r>
            <a:r>
              <a:rPr lang="ro-RO" sz="3200" b="1" dirty="0"/>
              <a:t> și diagrama benzilor energetice în p-n FD</a:t>
            </a:r>
            <a:endParaRPr lang="en-GB" sz="3200" b="1" dirty="0"/>
          </a:p>
        </p:txBody>
      </p:sp>
      <p:pic>
        <p:nvPicPr>
          <p:cNvPr id="3" name="Picture 2"/>
          <p:cNvPicPr>
            <a:picLocks noChangeAspect="1"/>
          </p:cNvPicPr>
          <p:nvPr/>
        </p:nvPicPr>
        <p:blipFill>
          <a:blip r:embed="rId2"/>
          <a:stretch>
            <a:fillRect/>
          </a:stretch>
        </p:blipFill>
        <p:spPr>
          <a:xfrm>
            <a:off x="2139518" y="745724"/>
            <a:ext cx="7353930" cy="3696297"/>
          </a:xfrm>
          <a:prstGeom prst="rect">
            <a:avLst/>
          </a:prstGeom>
        </p:spPr>
      </p:pic>
      <p:sp>
        <p:nvSpPr>
          <p:cNvPr id="7" name="Content Placeholder 2"/>
          <p:cNvSpPr txBox="1">
            <a:spLocks/>
          </p:cNvSpPr>
          <p:nvPr/>
        </p:nvSpPr>
        <p:spPr>
          <a:xfrm>
            <a:off x="154009" y="4442021"/>
            <a:ext cx="11937377" cy="2321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1800" b="1" dirty="0"/>
              <a:t>Î</a:t>
            </a:r>
            <a:r>
              <a:rPr lang="en-GB" sz="1800" b="1" dirty="0"/>
              <a:t>n </a:t>
            </a:r>
            <a:r>
              <a:rPr lang="en-GB" sz="1800" b="1" dirty="0" err="1"/>
              <a:t>stratul</a:t>
            </a:r>
            <a:r>
              <a:rPr lang="en-GB" sz="1800" b="1" dirty="0"/>
              <a:t> de </a:t>
            </a:r>
            <a:r>
              <a:rPr lang="en-GB" sz="1800" b="1" dirty="0" err="1"/>
              <a:t>epuizare</a:t>
            </a:r>
            <a:r>
              <a:rPr lang="ro-RO" sz="1800" b="1" dirty="0"/>
              <a:t> -</a:t>
            </a:r>
            <a:r>
              <a:rPr lang="en-GB" sz="1800" b="1" dirty="0"/>
              <a:t> </a:t>
            </a:r>
            <a:r>
              <a:rPr lang="en-GB" sz="1800" i="1" dirty="0" err="1"/>
              <a:t>câmpul</a:t>
            </a:r>
            <a:r>
              <a:rPr lang="en-GB" sz="1800" i="1" dirty="0"/>
              <a:t> electric intern </a:t>
            </a:r>
            <a:r>
              <a:rPr lang="ro-RO" sz="1800" i="1" dirty="0"/>
              <a:t>extrage practic total </a:t>
            </a:r>
            <a:r>
              <a:rPr lang="en-GB" sz="1800" i="1" dirty="0"/>
              <a:t>electron</a:t>
            </a:r>
            <a:r>
              <a:rPr lang="ro-RO" sz="1800" i="1" dirty="0"/>
              <a:t>ii</a:t>
            </a:r>
            <a:r>
              <a:rPr lang="en-GB" sz="1800" i="1" dirty="0"/>
              <a:t> </a:t>
            </a:r>
            <a:r>
              <a:rPr lang="en-GB" sz="1800" i="1" dirty="0" err="1"/>
              <a:t>fotogen</a:t>
            </a:r>
            <a:r>
              <a:rPr lang="ro-RO" sz="1800" i="1" dirty="0"/>
              <a:t>erați</a:t>
            </a:r>
            <a:r>
              <a:rPr lang="en-GB" sz="1800" i="1" dirty="0"/>
              <a:t> </a:t>
            </a:r>
            <a:r>
              <a:rPr lang="ro-RO" sz="1800" i="1" dirty="0"/>
              <a:t>din </a:t>
            </a:r>
            <a:r>
              <a:rPr lang="en-GB" sz="1800" b="1" i="1" dirty="0"/>
              <a:t>n</a:t>
            </a:r>
            <a:r>
              <a:rPr lang="en-GB" sz="1800" i="1" dirty="0"/>
              <a:t> </a:t>
            </a:r>
            <a:r>
              <a:rPr lang="en-GB" sz="1800" i="1" dirty="0" err="1"/>
              <a:t>și</a:t>
            </a:r>
            <a:r>
              <a:rPr lang="en-GB" sz="1800" i="1" dirty="0"/>
              <a:t> g</a:t>
            </a:r>
            <a:r>
              <a:rPr lang="ro-RO" sz="1800" i="1" dirty="0"/>
              <a:t>olurile</a:t>
            </a:r>
            <a:r>
              <a:rPr lang="en-GB" sz="1800" i="1" dirty="0"/>
              <a:t> </a:t>
            </a:r>
            <a:r>
              <a:rPr lang="en-GB" sz="1800" i="1" dirty="0" err="1"/>
              <a:t>fotogen</a:t>
            </a:r>
            <a:r>
              <a:rPr lang="ro-RO" sz="1800" i="1" dirty="0"/>
              <a:t>erate</a:t>
            </a:r>
            <a:r>
              <a:rPr lang="en-GB" sz="1800" i="1" dirty="0"/>
              <a:t> </a:t>
            </a:r>
            <a:r>
              <a:rPr lang="ro-RO" sz="1800" i="1" dirty="0"/>
              <a:t>din </a:t>
            </a:r>
            <a:r>
              <a:rPr lang="en-GB" sz="1800" b="1" i="1" dirty="0"/>
              <a:t>p</a:t>
            </a:r>
            <a:br>
              <a:rPr lang="en-GB" sz="1800" i="1" dirty="0"/>
            </a:br>
            <a:r>
              <a:rPr lang="ro-RO" sz="1800" i="1" dirty="0"/>
              <a:t>                  </a:t>
            </a:r>
            <a:r>
              <a:rPr lang="en-GB" sz="1800" i="1" dirty="0"/>
              <a:t>un </a:t>
            </a:r>
            <a:r>
              <a:rPr lang="en-GB" sz="1800" i="1" dirty="0" err="1">
                <a:solidFill>
                  <a:srgbClr val="FF0000"/>
                </a:solidFill>
              </a:rPr>
              <a:t>curent</a:t>
            </a:r>
            <a:r>
              <a:rPr lang="en-GB" sz="1800" i="1" dirty="0">
                <a:solidFill>
                  <a:srgbClr val="FF0000"/>
                </a:solidFill>
              </a:rPr>
              <a:t> de d</a:t>
            </a:r>
            <a:r>
              <a:rPr lang="ro-RO" sz="1800" i="1" dirty="0">
                <a:solidFill>
                  <a:srgbClr val="FF0000"/>
                </a:solidFill>
              </a:rPr>
              <a:t>rift</a:t>
            </a:r>
            <a:r>
              <a:rPr lang="en-GB" sz="1800" i="1" dirty="0">
                <a:solidFill>
                  <a:srgbClr val="FF0000"/>
                </a:solidFill>
              </a:rPr>
              <a:t> </a:t>
            </a:r>
            <a:r>
              <a:rPr lang="en-GB" sz="1800" i="1" dirty="0"/>
              <a:t>care </a:t>
            </a:r>
            <a:r>
              <a:rPr lang="en-GB" sz="1800" i="1" dirty="0" err="1"/>
              <a:t>curge</a:t>
            </a:r>
            <a:r>
              <a:rPr lang="en-GB" sz="1800" i="1" dirty="0"/>
              <a:t> </a:t>
            </a:r>
            <a:r>
              <a:rPr lang="en-GB" sz="1800" i="1" dirty="0" err="1"/>
              <a:t>în</a:t>
            </a:r>
            <a:r>
              <a:rPr lang="en-GB" sz="1800" i="1" dirty="0"/>
              <a:t> </a:t>
            </a:r>
            <a:r>
              <a:rPr lang="en-GB" sz="1800" i="1" dirty="0" err="1"/>
              <a:t>direcția</a:t>
            </a:r>
            <a:r>
              <a:rPr lang="en-GB" sz="1800" i="1" dirty="0"/>
              <a:t> </a:t>
            </a:r>
            <a:r>
              <a:rPr lang="en-GB" sz="1800" i="1" dirty="0" err="1">
                <a:solidFill>
                  <a:srgbClr val="FF0000"/>
                </a:solidFill>
              </a:rPr>
              <a:t>inversă</a:t>
            </a:r>
            <a:r>
              <a:rPr lang="en-GB" sz="1800" i="1" dirty="0">
                <a:solidFill>
                  <a:srgbClr val="FF0000"/>
                </a:solidFill>
              </a:rPr>
              <a:t> </a:t>
            </a:r>
            <a:r>
              <a:rPr lang="en-GB" sz="1800" i="1" dirty="0"/>
              <a:t>de la </a:t>
            </a:r>
            <a:r>
              <a:rPr lang="en-GB" sz="1800" i="1" dirty="0" err="1"/>
              <a:t>partea</a:t>
            </a:r>
            <a:r>
              <a:rPr lang="en-GB" sz="1800" i="1" dirty="0"/>
              <a:t> n (</a:t>
            </a:r>
            <a:r>
              <a:rPr lang="en-GB" sz="1800" i="1" dirty="0" err="1"/>
              <a:t>catod</a:t>
            </a:r>
            <a:r>
              <a:rPr lang="en-GB" sz="1800" i="1" dirty="0"/>
              <a:t>) la </a:t>
            </a:r>
            <a:r>
              <a:rPr lang="en-GB" sz="1800" i="1" dirty="0" err="1"/>
              <a:t>partea</a:t>
            </a:r>
            <a:r>
              <a:rPr lang="en-GB" sz="1800" i="1" dirty="0"/>
              <a:t> p (</a:t>
            </a:r>
            <a:r>
              <a:rPr lang="en-GB" sz="1800" i="1" dirty="0" err="1"/>
              <a:t>anod</a:t>
            </a:r>
            <a:r>
              <a:rPr lang="en-GB" sz="1800" i="1" dirty="0"/>
              <a:t>)</a:t>
            </a:r>
            <a:endParaRPr lang="ro-RO" sz="1800" i="1" dirty="0"/>
          </a:p>
          <a:p>
            <a:r>
              <a:rPr lang="en-GB" sz="1800" dirty="0" err="1"/>
              <a:t>În</a:t>
            </a:r>
            <a:r>
              <a:rPr lang="en-GB" sz="1800" dirty="0"/>
              <a:t> </a:t>
            </a:r>
            <a:r>
              <a:rPr lang="en-GB" sz="1800" dirty="0" err="1"/>
              <a:t>una</a:t>
            </a:r>
            <a:r>
              <a:rPr lang="en-GB" sz="1800" dirty="0"/>
              <a:t> </a:t>
            </a:r>
            <a:r>
              <a:rPr lang="en-GB" sz="1800" dirty="0" err="1"/>
              <a:t>dintre</a:t>
            </a:r>
            <a:r>
              <a:rPr lang="en-GB" sz="1800" dirty="0"/>
              <a:t> </a:t>
            </a:r>
            <a:r>
              <a:rPr lang="en-GB" sz="1800" b="1" i="1" dirty="0" err="1"/>
              <a:t>regiunile</a:t>
            </a:r>
            <a:r>
              <a:rPr lang="en-GB" sz="1800" b="1" i="1" dirty="0"/>
              <a:t> de </a:t>
            </a:r>
            <a:r>
              <a:rPr lang="en-GB" sz="1800" b="1" i="1" dirty="0" err="1"/>
              <a:t>difuzie</a:t>
            </a:r>
            <a:r>
              <a:rPr lang="en-GB" sz="1800" b="1" i="1" dirty="0"/>
              <a:t> </a:t>
            </a:r>
            <a:r>
              <a:rPr lang="en-GB" sz="1800" dirty="0"/>
              <a:t>de la </a:t>
            </a:r>
            <a:r>
              <a:rPr lang="en-GB" sz="1800" dirty="0" err="1"/>
              <a:t>marginile</a:t>
            </a:r>
            <a:r>
              <a:rPr lang="en-GB" sz="1800" dirty="0"/>
              <a:t> </a:t>
            </a:r>
            <a:r>
              <a:rPr lang="en-GB" sz="1800" dirty="0" err="1"/>
              <a:t>straturilor</a:t>
            </a:r>
            <a:r>
              <a:rPr lang="en-GB" sz="1800" dirty="0"/>
              <a:t> de </a:t>
            </a:r>
            <a:r>
              <a:rPr lang="en-GB" sz="1800" dirty="0" err="1"/>
              <a:t>epuizare</a:t>
            </a:r>
            <a:r>
              <a:rPr lang="en-GB" sz="1800" dirty="0"/>
              <a:t>, </a:t>
            </a:r>
            <a:r>
              <a:rPr lang="en-GB" sz="1800" dirty="0" err="1"/>
              <a:t>purtăt</a:t>
            </a:r>
            <a:r>
              <a:rPr lang="ro-RO" sz="1800" dirty="0"/>
              <a:t>orii </a:t>
            </a:r>
            <a:r>
              <a:rPr lang="en-GB" sz="1800" dirty="0"/>
              <a:t> </a:t>
            </a:r>
            <a:r>
              <a:rPr lang="en-GB" sz="1800" dirty="0" err="1"/>
              <a:t>mino</a:t>
            </a:r>
            <a:r>
              <a:rPr lang="ro-RO" sz="1800" dirty="0" err="1"/>
              <a:t>ritari</a:t>
            </a:r>
            <a:r>
              <a:rPr lang="ro-RO" sz="1800" dirty="0"/>
              <a:t> </a:t>
            </a:r>
            <a:r>
              <a:rPr lang="en-GB" sz="1800" dirty="0" err="1"/>
              <a:t>fotogenera</a:t>
            </a:r>
            <a:r>
              <a:rPr lang="ro-RO" sz="1800" dirty="0"/>
              <a:t>ți</a:t>
            </a:r>
            <a:r>
              <a:rPr lang="en-GB" sz="1800" dirty="0"/>
              <a:t> (g</a:t>
            </a:r>
            <a:r>
              <a:rPr lang="ro-RO" sz="1800" dirty="0"/>
              <a:t>olurile</a:t>
            </a:r>
            <a:r>
              <a:rPr lang="en-GB" sz="1800" dirty="0"/>
              <a:t> </a:t>
            </a:r>
            <a:r>
              <a:rPr lang="en-GB" sz="1800" dirty="0" err="1"/>
              <a:t>în</a:t>
            </a:r>
            <a:r>
              <a:rPr lang="en-GB" sz="1800" dirty="0"/>
              <a:t> </a:t>
            </a:r>
            <a:r>
              <a:rPr lang="en-GB" sz="1800" dirty="0" err="1"/>
              <a:t>partea</a:t>
            </a:r>
            <a:r>
              <a:rPr lang="en-GB" sz="1800" dirty="0"/>
              <a:t> n </a:t>
            </a:r>
            <a:r>
              <a:rPr lang="en-GB" sz="1800" dirty="0" err="1"/>
              <a:t>și</a:t>
            </a:r>
            <a:r>
              <a:rPr lang="en-GB" sz="1800" dirty="0"/>
              <a:t> electron</a:t>
            </a:r>
            <a:r>
              <a:rPr lang="ro-RO" sz="1800" dirty="0"/>
              <a:t>ii</a:t>
            </a:r>
            <a:r>
              <a:rPr lang="en-GB" sz="1800" dirty="0"/>
              <a:t> </a:t>
            </a:r>
            <a:r>
              <a:rPr lang="en-GB" sz="1800" dirty="0" err="1"/>
              <a:t>în</a:t>
            </a:r>
            <a:r>
              <a:rPr lang="en-GB" sz="1800" dirty="0"/>
              <a:t> </a:t>
            </a:r>
            <a:r>
              <a:rPr lang="en-GB" sz="1800" dirty="0" err="1"/>
              <a:t>partea</a:t>
            </a:r>
            <a:r>
              <a:rPr lang="en-GB" sz="1800" dirty="0"/>
              <a:t> p) pot </a:t>
            </a:r>
            <a:r>
              <a:rPr lang="en-GB" sz="1800" dirty="0" err="1"/>
              <a:t>ajunge</a:t>
            </a:r>
            <a:r>
              <a:rPr lang="en-GB" sz="1800" dirty="0"/>
              <a:t> la </a:t>
            </a:r>
            <a:r>
              <a:rPr lang="en-GB" sz="1800" dirty="0" err="1"/>
              <a:t>stratul</a:t>
            </a:r>
            <a:r>
              <a:rPr lang="en-GB" sz="1800" dirty="0"/>
              <a:t> de </a:t>
            </a:r>
            <a:r>
              <a:rPr lang="en-GB" sz="1800" dirty="0" err="1"/>
              <a:t>epuizare</a:t>
            </a:r>
            <a:r>
              <a:rPr lang="en-GB" sz="1800" dirty="0"/>
              <a:t> </a:t>
            </a:r>
            <a:r>
              <a:rPr lang="en-GB" sz="1800" dirty="0" err="1"/>
              <a:t>prin</a:t>
            </a:r>
            <a:r>
              <a:rPr lang="en-GB" sz="1800" dirty="0"/>
              <a:t> </a:t>
            </a:r>
            <a:r>
              <a:rPr lang="en-GB" sz="1800" i="1" dirty="0" err="1">
                <a:solidFill>
                  <a:srgbClr val="FF0000"/>
                </a:solidFill>
              </a:rPr>
              <a:t>difuzie</a:t>
            </a:r>
            <a:r>
              <a:rPr lang="en-GB" sz="1800" dirty="0"/>
              <a:t> </a:t>
            </a:r>
            <a:r>
              <a:rPr lang="en-GB" sz="1800" dirty="0" err="1"/>
              <a:t>și</a:t>
            </a:r>
            <a:r>
              <a:rPr lang="en-GB" sz="1800" dirty="0"/>
              <a:t> </a:t>
            </a:r>
            <a:r>
              <a:rPr lang="en-GB" sz="1800" dirty="0" err="1"/>
              <a:t>apoi</a:t>
            </a:r>
            <a:r>
              <a:rPr lang="en-GB" sz="1800" dirty="0"/>
              <a:t> pot fi </a:t>
            </a:r>
            <a:r>
              <a:rPr lang="ro-RO" sz="1800" dirty="0"/>
              <a:t>extrase</a:t>
            </a:r>
            <a:r>
              <a:rPr lang="en-GB" sz="1800" dirty="0"/>
              <a:t> </a:t>
            </a:r>
            <a:r>
              <a:rPr lang="en-GB" sz="1800" dirty="0" err="1"/>
              <a:t>în</a:t>
            </a:r>
            <a:r>
              <a:rPr lang="en-GB" sz="1800" dirty="0"/>
              <a:t> </a:t>
            </a:r>
            <a:r>
              <a:rPr lang="en-GB" sz="1800" dirty="0" err="1"/>
              <a:t>cealaltă</a:t>
            </a:r>
            <a:r>
              <a:rPr lang="en-GB" sz="1800" dirty="0"/>
              <a:t> parte de </a:t>
            </a:r>
            <a:r>
              <a:rPr lang="en-GB" sz="1800" dirty="0" err="1"/>
              <a:t>câmpul</a:t>
            </a:r>
            <a:r>
              <a:rPr lang="en-GB" sz="1800" dirty="0"/>
              <a:t> intern</a:t>
            </a:r>
            <a:br>
              <a:rPr lang="en-GB" sz="1800" dirty="0"/>
            </a:br>
            <a:r>
              <a:rPr lang="ro-RO" sz="1800" dirty="0"/>
              <a:t>                 </a:t>
            </a:r>
            <a:r>
              <a:rPr lang="en-GB" sz="1800" i="1" dirty="0"/>
              <a:t>un </a:t>
            </a:r>
            <a:r>
              <a:rPr lang="en-GB" sz="1800" i="1" dirty="0" err="1">
                <a:solidFill>
                  <a:srgbClr val="FF0000"/>
                </a:solidFill>
              </a:rPr>
              <a:t>curent</a:t>
            </a:r>
            <a:r>
              <a:rPr lang="en-GB" sz="1800" i="1" dirty="0">
                <a:solidFill>
                  <a:srgbClr val="FF0000"/>
                </a:solidFill>
              </a:rPr>
              <a:t> de </a:t>
            </a:r>
            <a:r>
              <a:rPr lang="en-GB" sz="1800" i="1" dirty="0" err="1">
                <a:solidFill>
                  <a:srgbClr val="FF0000"/>
                </a:solidFill>
              </a:rPr>
              <a:t>difuzie</a:t>
            </a:r>
            <a:r>
              <a:rPr lang="en-GB" sz="1800" i="1" dirty="0">
                <a:solidFill>
                  <a:srgbClr val="FF0000"/>
                </a:solidFill>
              </a:rPr>
              <a:t> </a:t>
            </a:r>
            <a:r>
              <a:rPr lang="en-GB" sz="1800" i="1" dirty="0"/>
              <a:t>care </a:t>
            </a:r>
            <a:r>
              <a:rPr lang="en-GB" sz="1800" i="1" dirty="0" err="1"/>
              <a:t>curge</a:t>
            </a:r>
            <a:r>
              <a:rPr lang="en-GB" sz="1800" i="1" dirty="0"/>
              <a:t> </a:t>
            </a:r>
            <a:r>
              <a:rPr lang="en-GB" sz="1800" i="1" dirty="0" err="1"/>
              <a:t>și</a:t>
            </a:r>
            <a:r>
              <a:rPr lang="en-GB" sz="1800" i="1" dirty="0"/>
              <a:t> </a:t>
            </a:r>
            <a:r>
              <a:rPr lang="en-GB" sz="1800" i="1" dirty="0" err="1"/>
              <a:t>în</a:t>
            </a:r>
            <a:r>
              <a:rPr lang="en-GB" sz="1800" i="1" dirty="0"/>
              <a:t> </a:t>
            </a:r>
            <a:r>
              <a:rPr lang="en-GB" sz="1800" i="1" dirty="0" err="1"/>
              <a:t>direcția</a:t>
            </a:r>
            <a:r>
              <a:rPr lang="en-GB" sz="1800" i="1" dirty="0"/>
              <a:t> </a:t>
            </a:r>
            <a:r>
              <a:rPr lang="en-GB" sz="1800" i="1" dirty="0" err="1">
                <a:solidFill>
                  <a:srgbClr val="FF0000"/>
                </a:solidFill>
              </a:rPr>
              <a:t>inversă</a:t>
            </a:r>
            <a:br>
              <a:rPr lang="en-GB" sz="1800" i="1" dirty="0"/>
            </a:br>
            <a:r>
              <a:rPr lang="en-GB" sz="1800" dirty="0" err="1"/>
              <a:t>În</a:t>
            </a:r>
            <a:r>
              <a:rPr lang="en-GB" sz="1800" dirty="0"/>
              <a:t> </a:t>
            </a:r>
            <a:r>
              <a:rPr lang="en-GB" sz="1800" b="1" dirty="0" err="1"/>
              <a:t>regiunea</a:t>
            </a:r>
            <a:r>
              <a:rPr lang="en-GB" sz="1800" b="1" dirty="0"/>
              <a:t> </a:t>
            </a:r>
            <a:r>
              <a:rPr lang="en-GB" sz="1800" b="1" i="1" dirty="0"/>
              <a:t>p </a:t>
            </a:r>
            <a:r>
              <a:rPr lang="en-GB" sz="1800" dirty="0" err="1"/>
              <a:t>sau</a:t>
            </a:r>
            <a:r>
              <a:rPr lang="en-GB" sz="1800" dirty="0"/>
              <a:t> </a:t>
            </a:r>
            <a:r>
              <a:rPr lang="en-GB" sz="1800" b="1" i="1" dirty="0"/>
              <a:t>n</a:t>
            </a:r>
            <a:r>
              <a:rPr lang="en-GB" sz="1800" dirty="0"/>
              <a:t> </a:t>
            </a:r>
            <a:r>
              <a:rPr lang="en-GB" sz="1800" b="1" dirty="0" err="1"/>
              <a:t>omogenă</a:t>
            </a:r>
            <a:r>
              <a:rPr lang="en-GB" sz="1800" dirty="0"/>
              <a:t>, </a:t>
            </a:r>
            <a:r>
              <a:rPr lang="en-GB" sz="1800" dirty="0" err="1"/>
              <a:t>în</a:t>
            </a:r>
            <a:r>
              <a:rPr lang="en-GB" sz="1800" dirty="0"/>
              <a:t> </a:t>
            </a:r>
            <a:r>
              <a:rPr lang="en-GB" sz="1800" i="1" dirty="0" err="1">
                <a:solidFill>
                  <a:srgbClr val="FF0000"/>
                </a:solidFill>
              </a:rPr>
              <a:t>esență</a:t>
            </a:r>
            <a:r>
              <a:rPr lang="en-GB" sz="1800" i="1" dirty="0">
                <a:solidFill>
                  <a:srgbClr val="FF0000"/>
                </a:solidFill>
              </a:rPr>
              <a:t> nu </a:t>
            </a:r>
            <a:r>
              <a:rPr lang="en-GB" sz="1800" i="1" dirty="0" err="1">
                <a:solidFill>
                  <a:srgbClr val="FF0000"/>
                </a:solidFill>
              </a:rPr>
              <a:t>este</a:t>
            </a:r>
            <a:r>
              <a:rPr lang="en-GB" sz="1800" i="1" dirty="0">
                <a:solidFill>
                  <a:srgbClr val="FF0000"/>
                </a:solidFill>
              </a:rPr>
              <a:t> </a:t>
            </a:r>
            <a:r>
              <a:rPr lang="en-GB" sz="1800" i="1" dirty="0" err="1">
                <a:solidFill>
                  <a:srgbClr val="FF0000"/>
                </a:solidFill>
              </a:rPr>
              <a:t>generat</a:t>
            </a:r>
            <a:r>
              <a:rPr lang="en-GB" sz="1800" i="1" dirty="0">
                <a:solidFill>
                  <a:srgbClr val="FF0000"/>
                </a:solidFill>
              </a:rPr>
              <a:t> </a:t>
            </a:r>
            <a:r>
              <a:rPr lang="en-GB" sz="1800" i="1" dirty="0" err="1">
                <a:solidFill>
                  <a:srgbClr val="FF0000"/>
                </a:solidFill>
              </a:rPr>
              <a:t>curent</a:t>
            </a:r>
            <a:r>
              <a:rPr lang="en-GB" sz="1800" dirty="0"/>
              <a:t> </a:t>
            </a:r>
            <a:r>
              <a:rPr lang="en-GB" sz="1800" dirty="0" err="1"/>
              <a:t>deoarece</a:t>
            </a:r>
            <a:r>
              <a:rPr lang="en-GB" sz="1800" dirty="0"/>
              <a:t> nu </a:t>
            </a:r>
            <a:r>
              <a:rPr lang="en-GB" sz="1800" dirty="0" err="1"/>
              <a:t>există</a:t>
            </a:r>
            <a:r>
              <a:rPr lang="en-GB" sz="1800" dirty="0"/>
              <a:t> </a:t>
            </a:r>
            <a:r>
              <a:rPr lang="en-GB" sz="1800" dirty="0" err="1"/>
              <a:t>în</a:t>
            </a:r>
            <a:r>
              <a:rPr lang="en-GB" sz="1800" dirty="0"/>
              <a:t> mod </a:t>
            </a:r>
            <a:r>
              <a:rPr lang="en-GB" sz="1800" dirty="0" err="1"/>
              <a:t>esențial</a:t>
            </a:r>
            <a:r>
              <a:rPr lang="en-GB" sz="1800" dirty="0"/>
              <a:t> </a:t>
            </a:r>
            <a:r>
              <a:rPr lang="en-GB" sz="1800" dirty="0" err="1"/>
              <a:t>niciun</a:t>
            </a:r>
            <a:r>
              <a:rPr lang="en-GB" sz="1800" dirty="0"/>
              <a:t> </a:t>
            </a:r>
            <a:r>
              <a:rPr lang="en-GB" sz="1800" dirty="0" err="1"/>
              <a:t>câmp</a:t>
            </a:r>
            <a:r>
              <a:rPr lang="en-GB" sz="1800" dirty="0"/>
              <a:t> intern care </a:t>
            </a:r>
            <a:r>
              <a:rPr lang="en-GB" sz="1800" dirty="0" err="1"/>
              <a:t>să</a:t>
            </a:r>
            <a:r>
              <a:rPr lang="en-GB" sz="1800" dirty="0"/>
              <a:t> </a:t>
            </a:r>
            <a:r>
              <a:rPr lang="en-GB" sz="1800" dirty="0" err="1"/>
              <a:t>separe</a:t>
            </a:r>
            <a:r>
              <a:rPr lang="en-GB" sz="1800" dirty="0"/>
              <a:t> </a:t>
            </a:r>
            <a:r>
              <a:rPr lang="en-GB" sz="1800" dirty="0" err="1"/>
              <a:t>sarcinile</a:t>
            </a:r>
            <a:r>
              <a:rPr lang="en-GB" sz="1800" dirty="0"/>
              <a:t> </a:t>
            </a:r>
            <a:r>
              <a:rPr lang="en-GB" sz="1800" dirty="0" err="1"/>
              <a:t>și</a:t>
            </a:r>
            <a:r>
              <a:rPr lang="en-GB" sz="1800" dirty="0"/>
              <a:t> un </a:t>
            </a:r>
            <a:r>
              <a:rPr lang="en-GB" sz="1800" dirty="0" err="1"/>
              <a:t>purtător</a:t>
            </a:r>
            <a:r>
              <a:rPr lang="en-GB" sz="1800" dirty="0"/>
              <a:t> </a:t>
            </a:r>
            <a:r>
              <a:rPr lang="en-GB" sz="1800" dirty="0" err="1"/>
              <a:t>minoritar</a:t>
            </a:r>
            <a:r>
              <a:rPr lang="en-GB" sz="1800" dirty="0"/>
              <a:t> </a:t>
            </a:r>
            <a:r>
              <a:rPr lang="en-GB" sz="1800" dirty="0" err="1"/>
              <a:t>generat</a:t>
            </a:r>
            <a:r>
              <a:rPr lang="en-GB" sz="1800" dirty="0"/>
              <a:t> </a:t>
            </a:r>
            <a:r>
              <a:rPr lang="en-GB" sz="1800" dirty="0" err="1"/>
              <a:t>într</a:t>
            </a:r>
            <a:r>
              <a:rPr lang="en-GB" sz="1800" dirty="0"/>
              <a:t>-o </a:t>
            </a:r>
            <a:r>
              <a:rPr lang="en-GB" sz="1800" dirty="0" err="1"/>
              <a:t>regiune</a:t>
            </a:r>
            <a:r>
              <a:rPr lang="en-GB" sz="1800" dirty="0"/>
              <a:t> </a:t>
            </a:r>
            <a:r>
              <a:rPr lang="en-GB" sz="1800" dirty="0" err="1"/>
              <a:t>omogenă</a:t>
            </a:r>
            <a:r>
              <a:rPr lang="en-GB" sz="1800" dirty="0"/>
              <a:t> </a:t>
            </a:r>
            <a:r>
              <a:rPr lang="en-GB" sz="1800" b="1" i="1" dirty="0">
                <a:solidFill>
                  <a:srgbClr val="0070C0"/>
                </a:solidFill>
              </a:rPr>
              <a:t>nu </a:t>
            </a:r>
            <a:r>
              <a:rPr lang="en-GB" sz="1800" b="1" i="1" dirty="0" err="1">
                <a:solidFill>
                  <a:srgbClr val="0070C0"/>
                </a:solidFill>
              </a:rPr>
              <a:t>poate</a:t>
            </a:r>
            <a:r>
              <a:rPr lang="en-GB" sz="1800" b="1" i="1" dirty="0">
                <a:solidFill>
                  <a:srgbClr val="0070C0"/>
                </a:solidFill>
              </a:rPr>
              <a:t> </a:t>
            </a:r>
            <a:r>
              <a:rPr lang="en-GB" sz="1800" b="1" i="1" dirty="0" err="1">
                <a:solidFill>
                  <a:srgbClr val="0070C0"/>
                </a:solidFill>
              </a:rPr>
              <a:t>difuza</a:t>
            </a:r>
            <a:r>
              <a:rPr lang="en-GB" sz="1800" b="1" i="1" dirty="0">
                <a:solidFill>
                  <a:srgbClr val="0070C0"/>
                </a:solidFill>
              </a:rPr>
              <a:t> la </a:t>
            </a:r>
            <a:r>
              <a:rPr lang="en-GB" sz="1800" b="1" i="1" dirty="0" err="1">
                <a:solidFill>
                  <a:srgbClr val="0070C0"/>
                </a:solidFill>
              </a:rPr>
              <a:t>stratul</a:t>
            </a:r>
            <a:r>
              <a:rPr lang="en-GB" sz="1800" b="1" i="1" dirty="0">
                <a:solidFill>
                  <a:srgbClr val="0070C0"/>
                </a:solidFill>
              </a:rPr>
              <a:t> de </a:t>
            </a:r>
            <a:r>
              <a:rPr lang="en-GB" sz="1800" b="1" i="1" dirty="0" err="1">
                <a:solidFill>
                  <a:srgbClr val="0070C0"/>
                </a:solidFill>
              </a:rPr>
              <a:t>epuizare</a:t>
            </a:r>
            <a:r>
              <a:rPr lang="en-GB" sz="1800" b="1" i="1" dirty="0">
                <a:solidFill>
                  <a:srgbClr val="0070C0"/>
                </a:solidFill>
              </a:rPr>
              <a:t> </a:t>
            </a:r>
            <a:r>
              <a:rPr lang="en-GB" sz="1800" b="1" i="1" dirty="0" err="1">
                <a:solidFill>
                  <a:srgbClr val="0070C0"/>
                </a:solidFill>
              </a:rPr>
              <a:t>înainte</a:t>
            </a:r>
            <a:r>
              <a:rPr lang="en-GB" sz="1800" b="1" i="1" dirty="0">
                <a:solidFill>
                  <a:srgbClr val="0070C0"/>
                </a:solidFill>
              </a:rPr>
              <a:t> de a se </a:t>
            </a:r>
            <a:r>
              <a:rPr lang="en-GB" sz="1800" b="1" i="1" dirty="0" err="1">
                <a:solidFill>
                  <a:srgbClr val="0070C0"/>
                </a:solidFill>
              </a:rPr>
              <a:t>recombina</a:t>
            </a:r>
            <a:r>
              <a:rPr lang="en-GB" sz="1800" b="1" i="1" dirty="0">
                <a:solidFill>
                  <a:srgbClr val="0070C0"/>
                </a:solidFill>
              </a:rPr>
              <a:t> cu un </a:t>
            </a:r>
            <a:r>
              <a:rPr lang="en-GB" sz="1800" b="1" i="1" dirty="0" err="1">
                <a:solidFill>
                  <a:srgbClr val="0070C0"/>
                </a:solidFill>
              </a:rPr>
              <a:t>purtător</a:t>
            </a:r>
            <a:r>
              <a:rPr lang="en-GB" sz="1800" b="1" i="1" dirty="0">
                <a:solidFill>
                  <a:srgbClr val="0070C0"/>
                </a:solidFill>
              </a:rPr>
              <a:t> </a:t>
            </a:r>
            <a:r>
              <a:rPr lang="en-GB" sz="1800" b="1" i="1" dirty="0" err="1">
                <a:solidFill>
                  <a:srgbClr val="0070C0"/>
                </a:solidFill>
              </a:rPr>
              <a:t>majoritar</a:t>
            </a:r>
            <a:r>
              <a:rPr lang="en-GB" sz="1800" dirty="0"/>
              <a:t>.</a:t>
            </a:r>
          </a:p>
        </p:txBody>
      </p:sp>
      <p:sp>
        <p:nvSpPr>
          <p:cNvPr id="9" name="Right Arrow 8"/>
          <p:cNvSpPr/>
          <p:nvPr/>
        </p:nvSpPr>
        <p:spPr>
          <a:xfrm>
            <a:off x="483093" y="4730788"/>
            <a:ext cx="701336" cy="14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483136" y="5667261"/>
            <a:ext cx="727969" cy="150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6868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331" y="349359"/>
            <a:ext cx="3891455" cy="580806"/>
          </a:xfrm>
        </p:spPr>
        <p:txBody>
          <a:bodyPr>
            <a:normAutofit fontScale="90000"/>
          </a:bodyPr>
          <a:lstStyle/>
          <a:p>
            <a:r>
              <a:rPr lang="ro-RO" dirty="0"/>
              <a:t>Teoria și calcule</a:t>
            </a:r>
            <a:endParaRPr lang="en-GB" dirty="0"/>
          </a:p>
        </p:txBody>
      </p:sp>
      <p:sp>
        <p:nvSpPr>
          <p:cNvPr id="3" name="Content Placeholder 2"/>
          <p:cNvSpPr>
            <a:spLocks noGrp="1"/>
          </p:cNvSpPr>
          <p:nvPr>
            <p:ph idx="4294967295"/>
          </p:nvPr>
        </p:nvSpPr>
        <p:spPr>
          <a:xfrm>
            <a:off x="838199" y="930164"/>
            <a:ext cx="11001703" cy="5927835"/>
          </a:xfrm>
          <a:prstGeom prst="rect">
            <a:avLst/>
          </a:prstGeom>
        </p:spPr>
        <p:txBody>
          <a:bodyPr>
            <a:normAutofit fontScale="92500" lnSpcReduction="10000"/>
          </a:bodyPr>
          <a:lstStyle/>
          <a:p>
            <a:pPr marL="0" indent="0">
              <a:buNone/>
            </a:pPr>
            <a:r>
              <a:rPr lang="ro-RO" cap="none" dirty="0">
                <a:latin typeface="Arial" panose="020B0604020202020204" pitchFamily="34" charset="0"/>
                <a:cs typeface="Arial" panose="020B0604020202020204" pitchFamily="34" charset="0"/>
              </a:rPr>
              <a:t>regiunea sărăcită poate fi calculată</a:t>
            </a:r>
          </a:p>
          <a:p>
            <a:r>
              <a:rPr lang="ro-RO" cap="none" dirty="0">
                <a:latin typeface="Arial" panose="020B0604020202020204" pitchFamily="34" charset="0"/>
                <a:cs typeface="Arial" panose="020B0604020202020204" pitchFamily="34" charset="0"/>
              </a:rPr>
              <a:t>densitatea sarcinilor minoritare este:</a:t>
            </a:r>
          </a:p>
          <a:p>
            <a:r>
              <a:rPr lang="ro-RO" cap="none" dirty="0">
                <a:latin typeface="Arial" panose="020B0604020202020204" pitchFamily="34" charset="0"/>
                <a:cs typeface="Arial" panose="020B0604020202020204" pitchFamily="34" charset="0"/>
              </a:rPr>
              <a:t>lungimea de difuziune a electronilor: </a:t>
            </a:r>
          </a:p>
          <a:p>
            <a:r>
              <a:rPr lang="ro-RO" cap="none" dirty="0">
                <a:latin typeface="Arial" panose="020B0604020202020204" pitchFamily="34" charset="0"/>
                <a:cs typeface="Arial" panose="020B0604020202020204" pitchFamily="34" charset="0"/>
              </a:rPr>
              <a:t>creșterea în potențial fiind:</a:t>
            </a:r>
          </a:p>
          <a:p>
            <a:r>
              <a:rPr lang="ro-RO" cap="none" dirty="0">
                <a:latin typeface="Arial" panose="020B0604020202020204" pitchFamily="34" charset="0"/>
                <a:cs typeface="Arial" panose="020B0604020202020204" pitchFamily="34" charset="0"/>
              </a:rPr>
              <a:t>lățimea regiunii sărăcite fiind:</a:t>
            </a: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curentul rezultant din generare-recombinare este:</a:t>
            </a:r>
          </a:p>
          <a:p>
            <a:r>
              <a:rPr lang="ro-RO" cap="none" dirty="0" err="1">
                <a:latin typeface="Arial" panose="020B0604020202020204" pitchFamily="34" charset="0"/>
                <a:cs typeface="Arial" panose="020B0604020202020204" pitchFamily="34" charset="0"/>
              </a:rPr>
              <a:t>prefactorul</a:t>
            </a:r>
            <a:r>
              <a:rPr lang="ro-RO" cap="none" dirty="0">
                <a:latin typeface="Arial" panose="020B0604020202020204" pitchFamily="34" charset="0"/>
                <a:cs typeface="Arial" panose="020B0604020202020204" pitchFamily="34" charset="0"/>
              </a:rPr>
              <a:t> la curentul g-r :</a:t>
            </a:r>
          </a:p>
          <a:p>
            <a:endParaRPr lang="ro-RO" cap="none" dirty="0">
              <a:latin typeface="Arial" panose="020B0604020202020204" pitchFamily="34" charset="0"/>
              <a:cs typeface="Arial" panose="020B0604020202020204" pitchFamily="34" charset="0"/>
            </a:endParaRPr>
          </a:p>
          <a:p>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și curentul va fi: </a:t>
            </a:r>
          </a:p>
          <a:p>
            <a:pPr marL="0" indent="0">
              <a:buNone/>
            </a:pPr>
            <a:r>
              <a:rPr lang="ro-RO" dirty="0"/>
              <a:t> </a:t>
            </a:r>
            <a:endParaRPr lang="en-GB" dirty="0"/>
          </a:p>
        </p:txBody>
      </p:sp>
      <p:pic>
        <p:nvPicPr>
          <p:cNvPr id="4" name="Picture 3"/>
          <p:cNvPicPr>
            <a:picLocks noChangeAspect="1"/>
          </p:cNvPicPr>
          <p:nvPr/>
        </p:nvPicPr>
        <p:blipFill>
          <a:blip r:embed="rId2"/>
          <a:stretch>
            <a:fillRect/>
          </a:stretch>
        </p:blipFill>
        <p:spPr>
          <a:xfrm>
            <a:off x="6899326" y="922203"/>
            <a:ext cx="2837589" cy="859384"/>
          </a:xfrm>
          <a:prstGeom prst="rect">
            <a:avLst/>
          </a:prstGeom>
        </p:spPr>
      </p:pic>
      <p:pic>
        <p:nvPicPr>
          <p:cNvPr id="5" name="Picture 4"/>
          <p:cNvPicPr>
            <a:picLocks noChangeAspect="1"/>
          </p:cNvPicPr>
          <p:nvPr/>
        </p:nvPicPr>
        <p:blipFill>
          <a:blip r:embed="rId3"/>
          <a:stretch>
            <a:fillRect/>
          </a:stretch>
        </p:blipFill>
        <p:spPr>
          <a:xfrm>
            <a:off x="6760286" y="1784351"/>
            <a:ext cx="3711230" cy="690835"/>
          </a:xfrm>
          <a:prstGeom prst="rect">
            <a:avLst/>
          </a:prstGeom>
        </p:spPr>
      </p:pic>
      <p:pic>
        <p:nvPicPr>
          <p:cNvPr id="6" name="Picture 5"/>
          <p:cNvPicPr>
            <a:picLocks noChangeAspect="1"/>
          </p:cNvPicPr>
          <p:nvPr/>
        </p:nvPicPr>
        <p:blipFill>
          <a:blip r:embed="rId4"/>
          <a:stretch>
            <a:fillRect/>
          </a:stretch>
        </p:blipFill>
        <p:spPr>
          <a:xfrm>
            <a:off x="5287524" y="2412123"/>
            <a:ext cx="2601032" cy="838584"/>
          </a:xfrm>
          <a:prstGeom prst="rect">
            <a:avLst/>
          </a:prstGeom>
        </p:spPr>
      </p:pic>
      <p:pic>
        <p:nvPicPr>
          <p:cNvPr id="7" name="Picture 6"/>
          <p:cNvPicPr>
            <a:picLocks noChangeAspect="1"/>
          </p:cNvPicPr>
          <p:nvPr/>
        </p:nvPicPr>
        <p:blipFill>
          <a:blip r:embed="rId5"/>
          <a:stretch>
            <a:fillRect/>
          </a:stretch>
        </p:blipFill>
        <p:spPr>
          <a:xfrm>
            <a:off x="1584069" y="3178901"/>
            <a:ext cx="4404561" cy="859427"/>
          </a:xfrm>
          <a:prstGeom prst="rect">
            <a:avLst/>
          </a:prstGeom>
        </p:spPr>
      </p:pic>
      <p:pic>
        <p:nvPicPr>
          <p:cNvPr id="8" name="Picture 7"/>
          <p:cNvPicPr>
            <a:picLocks noChangeAspect="1"/>
          </p:cNvPicPr>
          <p:nvPr/>
        </p:nvPicPr>
        <p:blipFill>
          <a:blip r:embed="rId6"/>
          <a:stretch>
            <a:fillRect/>
          </a:stretch>
        </p:blipFill>
        <p:spPr>
          <a:xfrm>
            <a:off x="8721555" y="4319751"/>
            <a:ext cx="2030720" cy="932627"/>
          </a:xfrm>
          <a:prstGeom prst="rect">
            <a:avLst/>
          </a:prstGeom>
        </p:spPr>
      </p:pic>
      <p:pic>
        <p:nvPicPr>
          <p:cNvPr id="9" name="Picture 8"/>
          <p:cNvPicPr>
            <a:picLocks noChangeAspect="1"/>
          </p:cNvPicPr>
          <p:nvPr/>
        </p:nvPicPr>
        <p:blipFill>
          <a:blip r:embed="rId7"/>
          <a:stretch>
            <a:fillRect/>
          </a:stretch>
        </p:blipFill>
        <p:spPr>
          <a:xfrm>
            <a:off x="4949740" y="4686637"/>
            <a:ext cx="2349694" cy="806000"/>
          </a:xfrm>
          <a:prstGeom prst="rect">
            <a:avLst/>
          </a:prstGeom>
        </p:spPr>
      </p:pic>
      <p:pic>
        <p:nvPicPr>
          <p:cNvPr id="10" name="Picture 9"/>
          <p:cNvPicPr>
            <a:picLocks noChangeAspect="1"/>
          </p:cNvPicPr>
          <p:nvPr/>
        </p:nvPicPr>
        <p:blipFill>
          <a:blip r:embed="rId8"/>
          <a:stretch>
            <a:fillRect/>
          </a:stretch>
        </p:blipFill>
        <p:spPr>
          <a:xfrm>
            <a:off x="3786350" y="5686103"/>
            <a:ext cx="3750114" cy="741627"/>
          </a:xfrm>
          <a:prstGeom prst="rect">
            <a:avLst/>
          </a:prstGeom>
        </p:spPr>
      </p:pic>
    </p:spTree>
    <p:extLst>
      <p:ext uri="{BB962C8B-B14F-4D97-AF65-F5344CB8AC3E}">
        <p14:creationId xmlns:p14="http://schemas.microsoft.com/office/powerpoint/2010/main" val="1879081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234" y="341093"/>
            <a:ext cx="6839607" cy="565041"/>
          </a:xfrm>
        </p:spPr>
        <p:txBody>
          <a:bodyPr>
            <a:normAutofit fontScale="90000"/>
          </a:bodyPr>
          <a:lstStyle/>
          <a:p>
            <a:r>
              <a:rPr lang="ro-RO" b="1" dirty="0"/>
              <a:t>Polarizarea directă a p-i-n diodei</a:t>
            </a:r>
            <a:endParaRPr lang="en-GB" b="1" dirty="0"/>
          </a:p>
        </p:txBody>
      </p:sp>
      <p:sp>
        <p:nvSpPr>
          <p:cNvPr id="3" name="Content Placeholder 2"/>
          <p:cNvSpPr>
            <a:spLocks noGrp="1"/>
          </p:cNvSpPr>
          <p:nvPr>
            <p:ph idx="4294967295"/>
          </p:nvPr>
        </p:nvSpPr>
        <p:spPr>
          <a:xfrm>
            <a:off x="237249" y="1213807"/>
            <a:ext cx="11351172" cy="5073377"/>
          </a:xfrm>
          <a:prstGeom prst="rect">
            <a:avLst/>
          </a:prstGeom>
        </p:spPr>
        <p:txBody>
          <a:bodyPr>
            <a:normAutofit fontScale="92500"/>
          </a:bodyPr>
          <a:lstStyle/>
          <a:p>
            <a:r>
              <a:rPr lang="ro-RO" sz="2400" cap="none" dirty="0">
                <a:latin typeface="Arial" panose="020B0604020202020204" pitchFamily="34" charset="0"/>
                <a:cs typeface="Arial" panose="020B0604020202020204" pitchFamily="34" charset="0"/>
              </a:rPr>
              <a:t>la polarizarea directă golurile și electronii sunt injectați din </a:t>
            </a:r>
            <a:r>
              <a:rPr lang="ro-RO" sz="2400" i="1" cap="none" dirty="0">
                <a:latin typeface="Arial" panose="020B0604020202020204" pitchFamily="34" charset="0"/>
                <a:cs typeface="Arial" panose="020B0604020202020204" pitchFamily="34" charset="0"/>
              </a:rPr>
              <a:t>p</a:t>
            </a:r>
            <a:r>
              <a:rPr lang="ro-RO" sz="2400" cap="none" dirty="0">
                <a:latin typeface="Arial" panose="020B0604020202020204" pitchFamily="34" charset="0"/>
                <a:cs typeface="Arial" panose="020B0604020202020204" pitchFamily="34" charset="0"/>
              </a:rPr>
              <a:t> în </a:t>
            </a:r>
            <a:r>
              <a:rPr lang="ro-RO" sz="2400" i="1" cap="none" dirty="0">
                <a:latin typeface="Arial" panose="020B0604020202020204" pitchFamily="34" charset="0"/>
                <a:cs typeface="Arial" panose="020B0604020202020204" pitchFamily="34" charset="0"/>
              </a:rPr>
              <a:t>n</a:t>
            </a:r>
            <a:r>
              <a:rPr lang="ro-RO" sz="2400" cap="none" dirty="0">
                <a:latin typeface="Arial" panose="020B0604020202020204" pitchFamily="34" charset="0"/>
                <a:cs typeface="Arial" panose="020B0604020202020204" pitchFamily="34" charset="0"/>
              </a:rPr>
              <a:t> regiune.  Aceste sarcini nu recombină imediat.  Astfel o cantitate finită a sarcinilor  rămân depozitate  în regiune cu rezistența scăzută a regiunii </a:t>
            </a:r>
            <a:r>
              <a:rPr lang="ro-RO" sz="2400" b="1" i="1" cap="none" dirty="0">
                <a:latin typeface="Arial" panose="020B0604020202020204" pitchFamily="34" charset="0"/>
                <a:cs typeface="Arial" panose="020B0604020202020204" pitchFamily="34" charset="0"/>
              </a:rPr>
              <a:t>i</a:t>
            </a:r>
            <a:r>
              <a:rPr lang="ro-RO" sz="2400" cap="none" dirty="0">
                <a:latin typeface="Arial" panose="020B0604020202020204" pitchFamily="34" charset="0"/>
                <a:cs typeface="Arial" panose="020B0604020202020204" pitchFamily="34" charset="0"/>
              </a:rPr>
              <a:t>. Cantitatea de sarcini depinde  de timpul de recombinare  și curentul direct prin diodă ca</a:t>
            </a:r>
            <a:r>
              <a:rPr lang="ro-RO" sz="2400" dirty="0">
                <a:latin typeface="Arial" panose="020B0604020202020204" pitchFamily="34" charset="0"/>
                <a:cs typeface="Arial" panose="020B0604020202020204" pitchFamily="34" charset="0"/>
              </a:rPr>
              <a:t>:</a:t>
            </a:r>
          </a:p>
          <a:p>
            <a:endParaRPr lang="ro-RO" sz="2400" dirty="0">
              <a:latin typeface="Arial" panose="020B0604020202020204" pitchFamily="34" charset="0"/>
              <a:cs typeface="Arial" panose="020B0604020202020204" pitchFamily="34" charset="0"/>
            </a:endParaRPr>
          </a:p>
          <a:p>
            <a:r>
              <a:rPr lang="ro-RO" sz="2400" cap="none" dirty="0">
                <a:latin typeface="Arial" panose="020B0604020202020204" pitchFamily="34" charset="0"/>
                <a:cs typeface="Arial" panose="020B0604020202020204" pitchFamily="34" charset="0"/>
              </a:rPr>
              <a:t>Rezistența regiunii </a:t>
            </a:r>
            <a:r>
              <a:rPr lang="ro-RO" sz="2400" i="1" cap="none" dirty="0">
                <a:latin typeface="Arial" panose="020B0604020202020204" pitchFamily="34" charset="0"/>
                <a:cs typeface="Arial" panose="020B0604020202020204" pitchFamily="34" charset="0"/>
              </a:rPr>
              <a:t>i</a:t>
            </a:r>
            <a:r>
              <a:rPr lang="ro-RO" sz="2400" cap="none" dirty="0">
                <a:latin typeface="Arial" panose="020B0604020202020204" pitchFamily="34" charset="0"/>
                <a:cs typeface="Arial" panose="020B0604020202020204" pitchFamily="34" charset="0"/>
              </a:rPr>
              <a:t> la polarizare directă </a:t>
            </a:r>
            <a:r>
              <a:rPr lang="ro-RO" sz="2400" cap="none" dirty="0" err="1">
                <a:latin typeface="Arial" panose="020B0604020202020204" pitchFamily="34" charset="0"/>
                <a:cs typeface="Arial" panose="020B0604020202020204" pitchFamily="34" charset="0"/>
              </a:rPr>
              <a:t>Rs</a:t>
            </a:r>
            <a:r>
              <a:rPr lang="ro-RO" sz="2400" cap="none" dirty="0">
                <a:latin typeface="Arial" panose="020B0604020202020204" pitchFamily="34" charset="0"/>
                <a:cs typeface="Arial" panose="020B0604020202020204" pitchFamily="34" charset="0"/>
              </a:rPr>
              <a:t> este invers  proporțională la q: </a:t>
            </a:r>
          </a:p>
          <a:p>
            <a:endParaRPr lang="ro-RO" sz="2400" cap="none" dirty="0">
              <a:latin typeface="Arial" panose="020B0604020202020204" pitchFamily="34" charset="0"/>
              <a:cs typeface="Arial" panose="020B0604020202020204" pitchFamily="34" charset="0"/>
            </a:endParaRPr>
          </a:p>
          <a:p>
            <a:r>
              <a:rPr lang="ro-RO" sz="2400" cap="none" dirty="0">
                <a:latin typeface="Arial" panose="020B0604020202020204" pitchFamily="34" charset="0"/>
                <a:cs typeface="Arial" panose="020B0604020202020204" pitchFamily="34" charset="0"/>
              </a:rPr>
              <a:t>Această ecuație este independentă de suprafață. În realitate </a:t>
            </a:r>
            <a:r>
              <a:rPr lang="ro-RO" sz="2400" cap="none" dirty="0" err="1">
                <a:latin typeface="Arial" panose="020B0604020202020204" pitchFamily="34" charset="0"/>
                <a:cs typeface="Arial" panose="020B0604020202020204" pitchFamily="34" charset="0"/>
              </a:rPr>
              <a:t>Rs</a:t>
            </a:r>
            <a:r>
              <a:rPr lang="ro-RO" sz="2400" cap="none" dirty="0">
                <a:latin typeface="Arial" panose="020B0604020202020204" pitchFamily="34" charset="0"/>
                <a:cs typeface="Arial" panose="020B0604020202020204" pitchFamily="34" charset="0"/>
              </a:rPr>
              <a:t> este dependentă slab de suprafață deoarece timpul de viață efectiv se schimbă cu suprafața și grosimea  din cauza efectului recombinării de graniță. ecuația de mai sus este validă pentru  o frecvență mai mare ca timpul de tranzit a regiunii </a:t>
            </a:r>
            <a:r>
              <a:rPr lang="ro-RO" sz="2400" i="1" cap="none" dirty="0">
                <a:latin typeface="Arial" panose="020B0604020202020204" pitchFamily="34" charset="0"/>
                <a:cs typeface="Arial" panose="020B0604020202020204" pitchFamily="34" charset="0"/>
              </a:rPr>
              <a:t>i</a:t>
            </a:r>
            <a:r>
              <a:rPr lang="ro-RO" sz="2400" cap="none" dirty="0">
                <a:latin typeface="Arial" panose="020B0604020202020204" pitchFamily="34" charset="0"/>
                <a:cs typeface="Arial" panose="020B0604020202020204" pitchFamily="34" charset="0"/>
              </a:rPr>
              <a:t>, unde</a:t>
            </a:r>
            <a:r>
              <a:rPr lang="ro-RO" sz="2400" dirty="0">
                <a:latin typeface="Arial" panose="020B0604020202020204" pitchFamily="34" charset="0"/>
                <a:cs typeface="Arial" panose="020B0604020202020204" pitchFamily="34" charset="0"/>
              </a:rPr>
              <a:t>:</a:t>
            </a:r>
          </a:p>
          <a:p>
            <a:endParaRPr lang="ro-RO" sz="2400" dirty="0"/>
          </a:p>
          <a:p>
            <a:endParaRPr lang="ro-RO" dirty="0"/>
          </a:p>
          <a:p>
            <a:endParaRPr lang="en-GB" dirty="0"/>
          </a:p>
        </p:txBody>
      </p:sp>
      <p:pic>
        <p:nvPicPr>
          <p:cNvPr id="4" name="Picture 3"/>
          <p:cNvPicPr>
            <a:picLocks noChangeAspect="1"/>
          </p:cNvPicPr>
          <p:nvPr/>
        </p:nvPicPr>
        <p:blipFill>
          <a:blip r:embed="rId2"/>
          <a:stretch>
            <a:fillRect/>
          </a:stretch>
        </p:blipFill>
        <p:spPr>
          <a:xfrm>
            <a:off x="6335287" y="2749031"/>
            <a:ext cx="1049557" cy="642266"/>
          </a:xfrm>
          <a:prstGeom prst="rect">
            <a:avLst/>
          </a:prstGeom>
        </p:spPr>
      </p:pic>
      <p:pic>
        <p:nvPicPr>
          <p:cNvPr id="5" name="Picture 4"/>
          <p:cNvPicPr>
            <a:picLocks noChangeAspect="1"/>
          </p:cNvPicPr>
          <p:nvPr/>
        </p:nvPicPr>
        <p:blipFill>
          <a:blip r:embed="rId3"/>
          <a:stretch>
            <a:fillRect/>
          </a:stretch>
        </p:blipFill>
        <p:spPr>
          <a:xfrm>
            <a:off x="10113118" y="3640274"/>
            <a:ext cx="1952247" cy="891243"/>
          </a:xfrm>
          <a:prstGeom prst="rect">
            <a:avLst/>
          </a:prstGeom>
        </p:spPr>
      </p:pic>
      <p:pic>
        <p:nvPicPr>
          <p:cNvPr id="6" name="Picture 5"/>
          <p:cNvPicPr>
            <a:picLocks noChangeAspect="1"/>
          </p:cNvPicPr>
          <p:nvPr/>
        </p:nvPicPr>
        <p:blipFill>
          <a:blip r:embed="rId4"/>
          <a:stretch>
            <a:fillRect/>
          </a:stretch>
        </p:blipFill>
        <p:spPr>
          <a:xfrm>
            <a:off x="7756898" y="5823326"/>
            <a:ext cx="1113259" cy="927716"/>
          </a:xfrm>
          <a:prstGeom prst="rect">
            <a:avLst/>
          </a:prstGeom>
        </p:spPr>
      </p:pic>
    </p:spTree>
    <p:extLst>
      <p:ext uri="{BB962C8B-B14F-4D97-AF65-F5344CB8AC3E}">
        <p14:creationId xmlns:p14="http://schemas.microsoft.com/office/powerpoint/2010/main" val="1703121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296" y="239002"/>
            <a:ext cx="7580586" cy="722696"/>
          </a:xfrm>
        </p:spPr>
        <p:txBody>
          <a:bodyPr>
            <a:normAutofit fontScale="90000"/>
          </a:bodyPr>
          <a:lstStyle/>
          <a:p>
            <a:pPr algn="ctr"/>
            <a:r>
              <a:rPr lang="ro-RO" b="1" dirty="0"/>
              <a:t>Polarizarea inversă a diodei p-i-n</a:t>
            </a:r>
            <a:endParaRPr lang="en-GB" b="1" dirty="0"/>
          </a:p>
        </p:txBody>
      </p:sp>
      <p:sp>
        <p:nvSpPr>
          <p:cNvPr id="3" name="Content Placeholder 2"/>
          <p:cNvSpPr>
            <a:spLocks noGrp="1"/>
          </p:cNvSpPr>
          <p:nvPr>
            <p:ph idx="4294967295"/>
          </p:nvPr>
        </p:nvSpPr>
        <p:spPr>
          <a:xfrm>
            <a:off x="324012" y="1059831"/>
            <a:ext cx="11726473" cy="5681628"/>
          </a:xfrm>
          <a:prstGeom prst="rect">
            <a:avLst/>
          </a:prstGeom>
        </p:spPr>
        <p:txBody>
          <a:bodyPr>
            <a:normAutofit/>
          </a:bodyPr>
          <a:lstStyle/>
          <a:p>
            <a:r>
              <a:rPr lang="ro-RO" cap="none" dirty="0">
                <a:latin typeface="Arial" panose="020B0604020202020204" pitchFamily="34" charset="0"/>
                <a:cs typeface="Arial" panose="020B0604020202020204" pitchFamily="34" charset="0"/>
              </a:rPr>
              <a:t>la frecvențe înalte, când </a:t>
            </a:r>
            <a:r>
              <a:rPr lang="ro-RO" i="1" cap="none" dirty="0">
                <a:latin typeface="Arial" panose="020B0604020202020204" pitchFamily="34" charset="0"/>
                <a:cs typeface="Arial" panose="020B0604020202020204" pitchFamily="34" charset="0"/>
              </a:rPr>
              <a:t>p-i-n </a:t>
            </a:r>
            <a:r>
              <a:rPr lang="ro-RO" cap="none" dirty="0">
                <a:latin typeface="Arial" panose="020B0604020202020204" pitchFamily="34" charset="0"/>
                <a:cs typeface="Arial" panose="020B0604020202020204" pitchFamily="34" charset="0"/>
              </a:rPr>
              <a:t>dioda este polarizată zero sau negativ, se impune o capacitate plată - </a:t>
            </a:r>
            <a:r>
              <a:rPr lang="ro-RO" b="1" i="1" cap="none" dirty="0">
                <a:latin typeface="Arial" panose="020B0604020202020204" pitchFamily="34" charset="0"/>
                <a:cs typeface="Arial" panose="020B0604020202020204" pitchFamily="34" charset="0"/>
              </a:rPr>
              <a:t>independentă de potențialul invers aplicat</a:t>
            </a:r>
            <a:r>
              <a:rPr lang="ro-RO" cap="none" dirty="0">
                <a:latin typeface="Arial" panose="020B0604020202020204" pitchFamily="34" charset="0"/>
                <a:cs typeface="Arial" panose="020B0604020202020204" pitchFamily="34" charset="0"/>
              </a:rPr>
              <a:t>:</a:t>
            </a:r>
          </a:p>
          <a:p>
            <a:endParaRPr lang="ro-RO" cap="none" dirty="0">
              <a:latin typeface="Arial" panose="020B0604020202020204" pitchFamily="34" charset="0"/>
              <a:cs typeface="Arial" panose="020B0604020202020204" pitchFamily="34" charset="0"/>
            </a:endParaRPr>
          </a:p>
          <a:p>
            <a:pPr marL="0" indent="0">
              <a:buNone/>
            </a:pPr>
            <a:endParaRPr lang="ro-RO" cap="none" dirty="0">
              <a:latin typeface="Arial" panose="020B0604020202020204" pitchFamily="34" charset="0"/>
              <a:cs typeface="Arial" panose="020B0604020202020204" pitchFamily="34" charset="0"/>
            </a:endParaRPr>
          </a:p>
          <a:p>
            <a:pPr marL="0" indent="0">
              <a:buNone/>
            </a:pPr>
            <a:r>
              <a:rPr lang="ro-RO" cap="none" dirty="0">
                <a:latin typeface="Arial" panose="020B0604020202020204" pitchFamily="34" charset="0"/>
                <a:cs typeface="Arial" panose="020B0604020202020204" pitchFamily="34" charset="0"/>
              </a:rPr>
              <a:t>această ecuație este validă pentru frecvențe</a:t>
            </a:r>
          </a:p>
          <a:p>
            <a:pPr marL="0" indent="0">
              <a:buNone/>
            </a:pPr>
            <a:endParaRPr lang="ro-RO" cap="none" dirty="0">
              <a:latin typeface="Arial" panose="020B0604020202020204" pitchFamily="34" charset="0"/>
              <a:cs typeface="Arial" panose="020B0604020202020204" pitchFamily="34" charset="0"/>
            </a:endParaRPr>
          </a:p>
          <a:p>
            <a:pPr marL="0" indent="0">
              <a:buNone/>
            </a:pPr>
            <a:r>
              <a:rPr lang="ro-RO" cap="none" dirty="0">
                <a:latin typeface="Arial" panose="020B0604020202020204" pitchFamily="34" charset="0"/>
                <a:cs typeface="Arial" panose="020B0604020202020204" pitchFamily="34" charset="0"/>
              </a:rPr>
              <a:t>circuitul echivalent pentru:</a:t>
            </a:r>
          </a:p>
          <a:p>
            <a:pPr marL="0" indent="0">
              <a:buNone/>
            </a:pPr>
            <a:endParaRPr lang="ro-RO" cap="none" dirty="0">
              <a:latin typeface="Arial" panose="020B0604020202020204" pitchFamily="34" charset="0"/>
              <a:cs typeface="Arial" panose="020B0604020202020204" pitchFamily="34" charset="0"/>
            </a:endParaRPr>
          </a:p>
          <a:p>
            <a:pPr marL="0" indent="0">
              <a:buNone/>
            </a:pPr>
            <a:endParaRPr lang="ro-RO" cap="none" dirty="0">
              <a:latin typeface="Arial" panose="020B0604020202020204" pitchFamily="34" charset="0"/>
              <a:cs typeface="Arial" panose="020B0604020202020204" pitchFamily="34" charset="0"/>
            </a:endParaRPr>
          </a:p>
          <a:p>
            <a:pPr marL="0" indent="0">
              <a:buNone/>
            </a:pPr>
            <a:endParaRPr lang="ro-RO" cap="none" dirty="0">
              <a:latin typeface="Arial" panose="020B0604020202020204" pitchFamily="34" charset="0"/>
              <a:cs typeface="Arial" panose="020B0604020202020204" pitchFamily="34" charset="0"/>
            </a:endParaRPr>
          </a:p>
          <a:p>
            <a:pPr marL="0" indent="0">
              <a:buNone/>
            </a:pPr>
            <a:r>
              <a:rPr lang="ro-RO" cap="none" dirty="0">
                <a:latin typeface="Arial" panose="020B0604020202020204" pitchFamily="34" charset="0"/>
                <a:cs typeface="Arial" panose="020B0604020202020204" pitchFamily="34" charset="0"/>
              </a:rPr>
              <a:t>la polarizarea inversă de -2v toți purtătorii din stratul i sunt măturați rapid – astfel pin este utilizata ca comutatoare</a:t>
            </a:r>
          </a:p>
          <a:p>
            <a:pPr marL="0" indent="0">
              <a:buNone/>
            </a:pPr>
            <a:endParaRPr lang="en-GB" dirty="0"/>
          </a:p>
        </p:txBody>
      </p:sp>
      <p:pic>
        <p:nvPicPr>
          <p:cNvPr id="4" name="Picture 3"/>
          <p:cNvPicPr>
            <a:picLocks noChangeAspect="1"/>
          </p:cNvPicPr>
          <p:nvPr/>
        </p:nvPicPr>
        <p:blipFill>
          <a:blip r:embed="rId2"/>
          <a:stretch>
            <a:fillRect/>
          </a:stretch>
        </p:blipFill>
        <p:spPr>
          <a:xfrm>
            <a:off x="6096000" y="1657800"/>
            <a:ext cx="902099" cy="785699"/>
          </a:xfrm>
          <a:prstGeom prst="rect">
            <a:avLst/>
          </a:prstGeom>
        </p:spPr>
      </p:pic>
      <p:pic>
        <p:nvPicPr>
          <p:cNvPr id="5" name="Picture 4"/>
          <p:cNvPicPr>
            <a:picLocks noChangeAspect="1"/>
          </p:cNvPicPr>
          <p:nvPr/>
        </p:nvPicPr>
        <p:blipFill>
          <a:blip r:embed="rId3"/>
          <a:stretch>
            <a:fillRect/>
          </a:stretch>
        </p:blipFill>
        <p:spPr>
          <a:xfrm>
            <a:off x="5489737" y="2801375"/>
            <a:ext cx="902099" cy="567988"/>
          </a:xfrm>
          <a:prstGeom prst="rect">
            <a:avLst/>
          </a:prstGeom>
        </p:spPr>
      </p:pic>
      <p:pic>
        <p:nvPicPr>
          <p:cNvPr id="7" name="Picture 6"/>
          <p:cNvPicPr>
            <a:picLocks noChangeAspect="1"/>
          </p:cNvPicPr>
          <p:nvPr/>
        </p:nvPicPr>
        <p:blipFill>
          <a:blip r:embed="rId4"/>
          <a:stretch>
            <a:fillRect/>
          </a:stretch>
        </p:blipFill>
        <p:spPr>
          <a:xfrm>
            <a:off x="3933643" y="3715216"/>
            <a:ext cx="2640015" cy="1927211"/>
          </a:xfrm>
          <a:prstGeom prst="rect">
            <a:avLst/>
          </a:prstGeom>
        </p:spPr>
      </p:pic>
      <p:sp>
        <p:nvSpPr>
          <p:cNvPr id="8" name="Rectangle 7"/>
          <p:cNvSpPr/>
          <p:nvPr/>
        </p:nvSpPr>
        <p:spPr>
          <a:xfrm>
            <a:off x="1307362" y="4282071"/>
            <a:ext cx="2455765" cy="646331"/>
          </a:xfrm>
          <a:prstGeom prst="rect">
            <a:avLst/>
          </a:prstGeom>
        </p:spPr>
        <p:txBody>
          <a:bodyPr wrap="square">
            <a:spAutoFit/>
          </a:bodyPr>
          <a:lstStyle/>
          <a:p>
            <a:pPr marL="342900" indent="-342900">
              <a:buAutoNum type="alphaLcParenBoth"/>
            </a:pPr>
            <a:r>
              <a:rPr lang="ro-RO" b="1" dirty="0">
                <a:solidFill>
                  <a:srgbClr val="FF0000"/>
                </a:solidFill>
              </a:rPr>
              <a:t>Polarizarea directă;</a:t>
            </a:r>
          </a:p>
          <a:p>
            <a:pPr marL="342900" indent="-342900">
              <a:buAutoNum type="alphaLcParenBoth"/>
            </a:pPr>
            <a:r>
              <a:rPr lang="ro-RO" b="1" dirty="0">
                <a:solidFill>
                  <a:srgbClr val="FF0000"/>
                </a:solidFill>
              </a:rPr>
              <a:t>Polarizarea inversă.</a:t>
            </a:r>
            <a:endParaRPr lang="en-GB" b="1" dirty="0">
              <a:solidFill>
                <a:srgbClr val="FF0000"/>
              </a:solidFill>
            </a:endParaRPr>
          </a:p>
        </p:txBody>
      </p:sp>
    </p:spTree>
    <p:extLst>
      <p:ext uri="{BB962C8B-B14F-4D97-AF65-F5344CB8AC3E}">
        <p14:creationId xmlns:p14="http://schemas.microsoft.com/office/powerpoint/2010/main" val="1459307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506"/>
            <a:ext cx="6410325" cy="5067300"/>
          </a:xfrm>
          <a:prstGeom prst="rect">
            <a:avLst/>
          </a:prstGeom>
        </p:spPr>
      </p:pic>
      <p:pic>
        <p:nvPicPr>
          <p:cNvPr id="5" name="Picture 4"/>
          <p:cNvPicPr>
            <a:picLocks noChangeAspect="1"/>
          </p:cNvPicPr>
          <p:nvPr/>
        </p:nvPicPr>
        <p:blipFill>
          <a:blip r:embed="rId3"/>
          <a:stretch>
            <a:fillRect/>
          </a:stretch>
        </p:blipFill>
        <p:spPr>
          <a:xfrm>
            <a:off x="5850754" y="0"/>
            <a:ext cx="6438900" cy="5086350"/>
          </a:xfrm>
          <a:prstGeom prst="rect">
            <a:avLst/>
          </a:prstGeom>
        </p:spPr>
      </p:pic>
      <p:pic>
        <p:nvPicPr>
          <p:cNvPr id="6" name="Content Placeholder 3"/>
          <p:cNvPicPr>
            <a:picLocks noGrp="1" noChangeAspect="1"/>
          </p:cNvPicPr>
          <p:nvPr>
            <p:ph idx="4294967295"/>
          </p:nvPr>
        </p:nvPicPr>
        <p:blipFill>
          <a:blip r:embed="rId4"/>
          <a:stretch>
            <a:fillRect/>
          </a:stretch>
        </p:blipFill>
        <p:spPr>
          <a:xfrm>
            <a:off x="9070204" y="4420324"/>
            <a:ext cx="3078675" cy="2472181"/>
          </a:xfrm>
          <a:prstGeom prst="rect">
            <a:avLst/>
          </a:prstGeom>
        </p:spPr>
      </p:pic>
    </p:spTree>
    <p:extLst>
      <p:ext uri="{BB962C8B-B14F-4D97-AF65-F5344CB8AC3E}">
        <p14:creationId xmlns:p14="http://schemas.microsoft.com/office/powerpoint/2010/main" val="195236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3909" y="122715"/>
            <a:ext cx="6297120" cy="6615436"/>
          </a:xfrm>
          <a:prstGeom prst="rect">
            <a:avLst/>
          </a:prstGeom>
        </p:spPr>
      </p:pic>
      <p:sp>
        <p:nvSpPr>
          <p:cNvPr id="7" name="Rectangle 6"/>
          <p:cNvSpPr/>
          <p:nvPr/>
        </p:nvSpPr>
        <p:spPr>
          <a:xfrm>
            <a:off x="6594628" y="829793"/>
            <a:ext cx="5376909" cy="1200329"/>
          </a:xfrm>
          <a:prstGeom prst="rect">
            <a:avLst/>
          </a:prstGeom>
        </p:spPr>
        <p:txBody>
          <a:bodyPr wrap="square">
            <a:spAutoFit/>
          </a:bodyPr>
          <a:lstStyle/>
          <a:p>
            <a:r>
              <a:rPr lang="ro-RO" dirty="0">
                <a:latin typeface="Arial" panose="020B0604020202020204" pitchFamily="34" charset="0"/>
                <a:cs typeface="Arial" panose="020B0604020202020204" pitchFamily="34" charset="0"/>
              </a:rPr>
              <a:t>În realitate regiunea intrinsecă nu este total intrinsecă! </a:t>
            </a:r>
          </a:p>
          <a:p>
            <a:r>
              <a:rPr lang="ro-RO" dirty="0">
                <a:latin typeface="Arial" panose="020B0604020202020204" pitchFamily="34" charset="0"/>
                <a:cs typeface="Arial" panose="020B0604020202020204" pitchFamily="34" charset="0"/>
              </a:rPr>
              <a:t>Dar este cu o rezistență foarte înaltă (dopată f. puțin cu </a:t>
            </a:r>
            <a:r>
              <a:rPr lang="ro-RO" b="1" i="1" dirty="0">
                <a:latin typeface="Arial" panose="020B0604020202020204" pitchFamily="34" charset="0"/>
                <a:cs typeface="Arial" panose="020B0604020202020204" pitchFamily="34" charset="0"/>
              </a:rPr>
              <a:t>p</a:t>
            </a:r>
            <a:r>
              <a:rPr lang="ro-RO" dirty="0">
                <a:latin typeface="Arial" panose="020B0604020202020204" pitchFamily="34" charset="0"/>
                <a:cs typeface="Arial" panose="020B0604020202020204" pitchFamily="34" charset="0"/>
              </a:rPr>
              <a:t> sa </a:t>
            </a:r>
            <a:r>
              <a:rPr lang="ro-RO" b="1" i="1" dirty="0">
                <a:latin typeface="Arial" panose="020B0604020202020204" pitchFamily="34" charset="0"/>
                <a:cs typeface="Arial" panose="020B0604020202020204" pitchFamily="34" charset="0"/>
              </a:rPr>
              <a:t>n</a:t>
            </a:r>
            <a:endParaRPr lang="en-GB" b="1" i="1" dirty="0">
              <a:latin typeface="Arial" panose="020B0604020202020204" pitchFamily="34" charset="0"/>
              <a:cs typeface="Arial" panose="020B0604020202020204" pitchFamily="34" charset="0"/>
            </a:endParaRPr>
          </a:p>
        </p:txBody>
      </p:sp>
      <p:sp>
        <p:nvSpPr>
          <p:cNvPr id="10" name="Rectangle 9"/>
          <p:cNvSpPr/>
          <p:nvPr/>
        </p:nvSpPr>
        <p:spPr>
          <a:xfrm>
            <a:off x="6488095" y="4894139"/>
            <a:ext cx="5376909" cy="1200329"/>
          </a:xfrm>
          <a:prstGeom prst="rect">
            <a:avLst/>
          </a:prstGeom>
        </p:spPr>
        <p:txBody>
          <a:bodyPr wrap="square">
            <a:spAutoFit/>
          </a:bodyPr>
          <a:lstStyle/>
          <a:p>
            <a:r>
              <a:rPr lang="ro-RO" dirty="0">
                <a:latin typeface="Arial" panose="020B0604020202020204" pitchFamily="34" charset="0"/>
                <a:cs typeface="Arial" panose="020B0604020202020204" pitchFamily="34" charset="0"/>
              </a:rPr>
              <a:t>Toată absorbția are loc în regiunea sărăcită. Regiunea sărăcită poate fi e.g. n-tip care este dopată slab, și care are un contact cu rezistență mică  cu regiunea puternic dopată n+</a:t>
            </a:r>
            <a:endParaRPr lang="en-GB" b="1" i="1" dirty="0">
              <a:latin typeface="Arial" panose="020B0604020202020204" pitchFamily="34" charset="0"/>
              <a:cs typeface="Arial" panose="020B0604020202020204" pitchFamily="34" charset="0"/>
            </a:endParaRPr>
          </a:p>
        </p:txBody>
      </p:sp>
      <p:sp>
        <p:nvSpPr>
          <p:cNvPr id="13" name="Rectangle 12"/>
          <p:cNvSpPr/>
          <p:nvPr/>
        </p:nvSpPr>
        <p:spPr>
          <a:xfrm>
            <a:off x="8413346" y="321962"/>
            <a:ext cx="1526406" cy="369332"/>
          </a:xfrm>
          <a:prstGeom prst="rect">
            <a:avLst/>
          </a:prstGeom>
        </p:spPr>
        <p:txBody>
          <a:bodyPr wrap="square">
            <a:spAutoFit/>
          </a:bodyPr>
          <a:lstStyle/>
          <a:p>
            <a:r>
              <a:rPr lang="ro-RO" b="1" dirty="0">
                <a:solidFill>
                  <a:srgbClr val="FF0000"/>
                </a:solidFill>
              </a:rPr>
              <a:t>PIN fotodioda</a:t>
            </a:r>
            <a:endParaRPr lang="en-GB" b="1" i="1" dirty="0">
              <a:solidFill>
                <a:srgbClr val="FF0000"/>
              </a:solidFill>
            </a:endParaRPr>
          </a:p>
        </p:txBody>
      </p:sp>
      <p:sp>
        <p:nvSpPr>
          <p:cNvPr id="14" name="Rectangle 13"/>
          <p:cNvSpPr/>
          <p:nvPr/>
        </p:nvSpPr>
        <p:spPr>
          <a:xfrm>
            <a:off x="7547808" y="1938636"/>
            <a:ext cx="3257482" cy="369332"/>
          </a:xfrm>
          <a:prstGeom prst="rect">
            <a:avLst/>
          </a:prstGeom>
        </p:spPr>
        <p:txBody>
          <a:bodyPr wrap="square">
            <a:spAutoFit/>
          </a:bodyPr>
          <a:lstStyle/>
          <a:p>
            <a:r>
              <a:rPr lang="ro-RO" b="1" dirty="0">
                <a:solidFill>
                  <a:srgbClr val="FF0000"/>
                </a:solidFill>
              </a:rPr>
              <a:t>PIN fotodioda polarizată invers</a:t>
            </a:r>
            <a:endParaRPr lang="en-GB" b="1" i="1" dirty="0">
              <a:solidFill>
                <a:srgbClr val="FF0000"/>
              </a:solidFill>
            </a:endParaRPr>
          </a:p>
        </p:txBody>
      </p:sp>
      <p:pic>
        <p:nvPicPr>
          <p:cNvPr id="15" name="Picture 14"/>
          <p:cNvPicPr>
            <a:picLocks noChangeAspect="1"/>
          </p:cNvPicPr>
          <p:nvPr/>
        </p:nvPicPr>
        <p:blipFill>
          <a:blip r:embed="rId3"/>
          <a:stretch>
            <a:fillRect/>
          </a:stretch>
        </p:blipFill>
        <p:spPr>
          <a:xfrm>
            <a:off x="6800547" y="2379539"/>
            <a:ext cx="4562475" cy="2514600"/>
          </a:xfrm>
          <a:prstGeom prst="rect">
            <a:avLst/>
          </a:prstGeom>
        </p:spPr>
      </p:pic>
    </p:spTree>
    <p:extLst>
      <p:ext uri="{BB962C8B-B14F-4D97-AF65-F5344CB8AC3E}">
        <p14:creationId xmlns:p14="http://schemas.microsoft.com/office/powerpoint/2010/main" val="645230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884" y="205328"/>
            <a:ext cx="6388223" cy="744584"/>
          </a:xfrm>
        </p:spPr>
        <p:txBody>
          <a:bodyPr>
            <a:normAutofit fontScale="90000"/>
          </a:bodyPr>
          <a:lstStyle/>
          <a:p>
            <a:r>
              <a:rPr lang="ro-RO" b="1" dirty="0"/>
              <a:t>Caracteristica I-V</a:t>
            </a:r>
            <a:br>
              <a:rPr lang="ro-RO" b="1" dirty="0"/>
            </a:br>
            <a:r>
              <a:rPr lang="en-US" b="1" dirty="0" err="1"/>
              <a:t>Cele</a:t>
            </a:r>
            <a:r>
              <a:rPr lang="en-US" b="1" dirty="0"/>
              <a:t> 2 </a:t>
            </a:r>
            <a:r>
              <a:rPr lang="en-US" b="1" dirty="0" err="1"/>
              <a:t>tipuri</a:t>
            </a:r>
            <a:r>
              <a:rPr lang="en-US" b="1" dirty="0"/>
              <a:t> de diode p-</a:t>
            </a:r>
            <a:r>
              <a:rPr lang="en-US" b="1" dirty="0" err="1"/>
              <a:t>i</a:t>
            </a:r>
            <a:r>
              <a:rPr lang="en-US" b="1" dirty="0"/>
              <a:t>-n</a:t>
            </a:r>
            <a:endParaRPr lang="en-GB" b="1" dirty="0"/>
          </a:p>
        </p:txBody>
      </p:sp>
      <p:pic>
        <p:nvPicPr>
          <p:cNvPr id="5" name="Picture 4"/>
          <p:cNvPicPr>
            <a:picLocks noChangeAspect="1"/>
          </p:cNvPicPr>
          <p:nvPr/>
        </p:nvPicPr>
        <p:blipFill>
          <a:blip r:embed="rId2"/>
          <a:stretch>
            <a:fillRect/>
          </a:stretch>
        </p:blipFill>
        <p:spPr>
          <a:xfrm>
            <a:off x="5729262" y="2898208"/>
            <a:ext cx="6248329" cy="3824325"/>
          </a:xfrm>
          <a:prstGeom prst="rect">
            <a:avLst/>
          </a:prstGeom>
        </p:spPr>
      </p:pic>
      <p:pic>
        <p:nvPicPr>
          <p:cNvPr id="4" name="Content Placeholder 3"/>
          <p:cNvPicPr>
            <a:picLocks noGrp="1" noChangeAspect="1"/>
          </p:cNvPicPr>
          <p:nvPr>
            <p:ph idx="4294967295"/>
          </p:nvPr>
        </p:nvPicPr>
        <p:blipFill>
          <a:blip r:embed="rId3"/>
          <a:stretch>
            <a:fillRect/>
          </a:stretch>
        </p:blipFill>
        <p:spPr>
          <a:xfrm>
            <a:off x="0" y="949912"/>
            <a:ext cx="6043305" cy="3283421"/>
          </a:xfrm>
          <a:prstGeom prst="rect">
            <a:avLst/>
          </a:prstGeom>
        </p:spPr>
      </p:pic>
    </p:spTree>
    <p:extLst>
      <p:ext uri="{BB962C8B-B14F-4D97-AF65-F5344CB8AC3E}">
        <p14:creationId xmlns:p14="http://schemas.microsoft.com/office/powerpoint/2010/main" val="37090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latin typeface="Arial" panose="020B0604020202020204" pitchFamily="34" charset="0"/>
                <a:cs typeface="Arial" panose="020B0604020202020204" pitchFamily="34" charset="0"/>
              </a:rPr>
              <a:t>Avantajele pin diodei</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489690" y="2336147"/>
            <a:ext cx="10788535" cy="3447098"/>
          </a:xfrm>
          <a:prstGeom prst="rect">
            <a:avLst/>
          </a:prstGeom>
        </p:spPr>
        <p:txBody>
          <a:bodyPr wrap="square">
            <a:spAutoFit/>
          </a:bodyPr>
          <a:lstStyle/>
          <a:p>
            <a:r>
              <a:rPr lang="ro-RO" sz="3200" b="1" i="1" dirty="0"/>
              <a:t>- </a:t>
            </a:r>
            <a:r>
              <a:rPr lang="ro-RO" sz="2400" i="1" dirty="0">
                <a:latin typeface="Arial" panose="020B0604020202020204" pitchFamily="34" charset="0"/>
                <a:cs typeface="Arial" panose="020B0604020202020204" pitchFamily="34" charset="0"/>
              </a:rPr>
              <a:t>Creșterea lățimii regiunii sărăcite</a:t>
            </a:r>
            <a:r>
              <a:rPr lang="ro-RO" sz="2400" dirty="0">
                <a:latin typeface="Arial" panose="020B0604020202020204" pitchFamily="34" charset="0"/>
                <a:cs typeface="Arial" panose="020B0604020202020204" pitchFamily="34" charset="0"/>
              </a:rPr>
              <a:t>  (în care purtătorii generați sunt transportați prin </a:t>
            </a:r>
            <a:r>
              <a:rPr lang="ro-RO" sz="2400" dirty="0" err="1">
                <a:latin typeface="Arial" panose="020B0604020202020204" pitchFamily="34" charset="0"/>
                <a:cs typeface="Arial" panose="020B0604020202020204" pitchFamily="34" charset="0"/>
              </a:rPr>
              <a:t>drift</a:t>
            </a:r>
            <a:r>
              <a:rPr lang="ro-RO" sz="2400" dirty="0">
                <a:latin typeface="Arial" panose="020B0604020202020204" pitchFamily="34" charset="0"/>
                <a:cs typeface="Arial" panose="020B0604020202020204" pitchFamily="34" charset="0"/>
              </a:rPr>
              <a:t>) </a:t>
            </a:r>
            <a:r>
              <a:rPr lang="ro-RO" sz="2400" i="1" dirty="0">
                <a:latin typeface="Arial" panose="020B0604020202020204" pitchFamily="34" charset="0"/>
                <a:cs typeface="Arial" panose="020B0604020202020204" pitchFamily="34" charset="0"/>
              </a:rPr>
              <a:t>crește suprafața de captare a luminii</a:t>
            </a:r>
            <a:r>
              <a:rPr lang="ro-RO" sz="2400" dirty="0">
                <a:latin typeface="Arial" panose="020B0604020202020204" pitchFamily="34" charset="0"/>
                <a:cs typeface="Arial" panose="020B0604020202020204" pitchFamily="34" charset="0"/>
              </a:rPr>
              <a:t>.</a:t>
            </a:r>
          </a:p>
          <a:p>
            <a:r>
              <a:rPr lang="ro-RO" sz="2400" dirty="0">
                <a:latin typeface="Arial" panose="020B0604020202020204" pitchFamily="34" charset="0"/>
                <a:cs typeface="Arial" panose="020B0604020202020204" pitchFamily="34" charset="0"/>
              </a:rPr>
              <a:t>- Creșterea lățimii regiunii sărăcite </a:t>
            </a:r>
            <a:r>
              <a:rPr lang="ro-RO" sz="2400" i="1" dirty="0">
                <a:latin typeface="Arial" panose="020B0604020202020204" pitchFamily="34" charset="0"/>
                <a:cs typeface="Arial" panose="020B0604020202020204" pitchFamily="34" charset="0"/>
              </a:rPr>
              <a:t>reduce capacitatea joncțiunii</a:t>
            </a:r>
            <a:r>
              <a:rPr lang="ro-RO" sz="2400" dirty="0">
                <a:latin typeface="Arial" panose="020B0604020202020204" pitchFamily="34" charset="0"/>
                <a:cs typeface="Arial" panose="020B0604020202020204" pitchFamily="34" charset="0"/>
              </a:rPr>
              <a:t> și </a:t>
            </a:r>
            <a:r>
              <a:rPr lang="ro-RO" sz="2400" i="1" dirty="0">
                <a:latin typeface="Arial" panose="020B0604020202020204" pitchFamily="34" charset="0"/>
                <a:cs typeface="Arial" panose="020B0604020202020204" pitchFamily="34" charset="0"/>
              </a:rPr>
              <a:t>astfel constanta timpului RC</a:t>
            </a:r>
            <a:r>
              <a:rPr lang="ro-RO" sz="2400" dirty="0">
                <a:latin typeface="Arial" panose="020B0604020202020204" pitchFamily="34" charset="0"/>
                <a:cs typeface="Arial" panose="020B0604020202020204" pitchFamily="34" charset="0"/>
              </a:rPr>
              <a:t>. Dar timpul de tranzit crește de asemenea cu lățimea regiunii sărăcite.</a:t>
            </a:r>
          </a:p>
          <a:p>
            <a:r>
              <a:rPr lang="ro-RO" sz="2400" dirty="0">
                <a:latin typeface="Arial" panose="020B0604020202020204" pitchFamily="34" charset="0"/>
                <a:cs typeface="Arial" panose="020B0604020202020204" pitchFamily="34" charset="0"/>
              </a:rPr>
              <a:t>- Reducând rata dintre lungimea difuziei și lungimii de </a:t>
            </a:r>
            <a:r>
              <a:rPr lang="ro-RO" sz="2400" dirty="0" err="1">
                <a:latin typeface="Arial" panose="020B0604020202020204" pitchFamily="34" charset="0"/>
                <a:cs typeface="Arial" panose="020B0604020202020204" pitchFamily="34" charset="0"/>
              </a:rPr>
              <a:t>drift</a:t>
            </a:r>
            <a:r>
              <a:rPr lang="ro-RO" sz="2400" dirty="0">
                <a:latin typeface="Arial" panose="020B0604020202020204" pitchFamily="34" charset="0"/>
                <a:cs typeface="Arial" panose="020B0604020202020204" pitchFamily="34" charset="0"/>
              </a:rPr>
              <a:t> a dispozitivului  rezultă în </a:t>
            </a:r>
            <a:r>
              <a:rPr lang="ro-RO" sz="2400" i="1" dirty="0">
                <a:latin typeface="Arial" panose="020B0604020202020204" pitchFamily="34" charset="0"/>
                <a:cs typeface="Arial" panose="020B0604020202020204" pitchFamily="34" charset="0"/>
              </a:rPr>
              <a:t>într-o proporție mai mare a curentului generat condus de </a:t>
            </a:r>
            <a:r>
              <a:rPr lang="ro-RO" sz="2400" i="1" dirty="0" err="1">
                <a:latin typeface="Arial" panose="020B0604020202020204" pitchFamily="34" charset="0"/>
                <a:cs typeface="Arial" panose="020B0604020202020204" pitchFamily="34" charset="0"/>
              </a:rPr>
              <a:t>driftul</a:t>
            </a:r>
            <a:r>
              <a:rPr lang="ro-RO" sz="2400" i="1" dirty="0">
                <a:latin typeface="Arial" panose="020B0604020202020204" pitchFamily="34" charset="0"/>
                <a:cs typeface="Arial" panose="020B0604020202020204" pitchFamily="34" charset="0"/>
              </a:rPr>
              <a:t> purtătorilor de sarcină mai rapizi.</a:t>
            </a:r>
            <a:endParaRPr lang="ro-RO" sz="2400" dirty="0">
              <a:latin typeface="Arial" panose="020B0604020202020204" pitchFamily="34" charset="0"/>
              <a:cs typeface="Arial" panose="020B0604020202020204" pitchFamily="34" charset="0"/>
            </a:endParaRPr>
          </a:p>
          <a:p>
            <a:endParaRPr lang="ro-RO" dirty="0"/>
          </a:p>
        </p:txBody>
      </p:sp>
    </p:spTree>
    <p:extLst>
      <p:ext uri="{BB962C8B-B14F-4D97-AF65-F5344CB8AC3E}">
        <p14:creationId xmlns:p14="http://schemas.microsoft.com/office/powerpoint/2010/main" val="3874021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199" y="282632"/>
            <a:ext cx="10924713" cy="6091274"/>
          </a:xfrm>
          <a:prstGeom prst="rect">
            <a:avLst/>
          </a:prstGeom>
        </p:spPr>
        <p:txBody>
          <a:bodyPr>
            <a:normAutofit fontScale="85000" lnSpcReduction="20000"/>
          </a:bodyPr>
          <a:lstStyle/>
          <a:p>
            <a:pPr fontAlgn="base"/>
            <a:r>
              <a:rPr lang="ro-RO" sz="2400" cap="none" dirty="0">
                <a:latin typeface="Arial" panose="020B0604020202020204" pitchFamily="34" charset="0"/>
                <a:cs typeface="Arial" panose="020B0604020202020204" pitchFamily="34" charset="0"/>
              </a:rPr>
              <a:t>Z</a:t>
            </a:r>
            <a:r>
              <a:rPr lang="en-GB" sz="2400" cap="none" dirty="0" err="1">
                <a:latin typeface="Arial" panose="020B0604020202020204" pitchFamily="34" charset="0"/>
                <a:cs typeface="Arial" panose="020B0604020202020204" pitchFamily="34" charset="0"/>
              </a:rPr>
              <a:t>ona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intrinsecă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mai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largă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înseamnă</a:t>
            </a:r>
            <a:r>
              <a:rPr lang="en-GB" sz="2400" cap="none" dirty="0">
                <a:latin typeface="Arial" panose="020B0604020202020204" pitchFamily="34" charset="0"/>
                <a:cs typeface="Arial" panose="020B0604020202020204" pitchFamily="34" charset="0"/>
              </a:rPr>
              <a:t>, de </a:t>
            </a:r>
            <a:r>
              <a:rPr lang="en-GB" sz="2400" cap="none" dirty="0" err="1">
                <a:latin typeface="Arial" panose="020B0604020202020204" pitchFamily="34" charset="0"/>
                <a:cs typeface="Arial" panose="020B0604020202020204" pitchFamily="34" charset="0"/>
              </a:rPr>
              <a:t>asemenea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că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dioda</a:t>
            </a:r>
            <a:r>
              <a:rPr lang="en-GB" sz="2400" cap="none" dirty="0">
                <a:latin typeface="Arial" panose="020B0604020202020204" pitchFamily="34" charset="0"/>
                <a:cs typeface="Arial" panose="020B0604020202020204" pitchFamily="34" charset="0"/>
              </a:rPr>
              <a:t> </a:t>
            </a:r>
            <a:r>
              <a:rPr lang="en-GB" sz="2400" i="1" cap="none" dirty="0">
                <a:latin typeface="Arial" panose="020B0604020202020204" pitchFamily="34" charset="0"/>
                <a:cs typeface="Arial" panose="020B0604020202020204" pitchFamily="34" charset="0"/>
              </a:rPr>
              <a:t>p</a:t>
            </a:r>
            <a:r>
              <a:rPr lang="ro-RO" sz="2400" i="1" cap="none" dirty="0">
                <a:latin typeface="Arial" panose="020B0604020202020204" pitchFamily="34" charset="0"/>
                <a:cs typeface="Arial" panose="020B0604020202020204" pitchFamily="34" charset="0"/>
              </a:rPr>
              <a:t>-</a:t>
            </a:r>
            <a:r>
              <a:rPr lang="en-GB" sz="2400" i="1" cap="none" dirty="0" err="1">
                <a:latin typeface="Arial" panose="020B0604020202020204" pitchFamily="34" charset="0"/>
                <a:cs typeface="Arial" panose="020B0604020202020204" pitchFamily="34" charset="0"/>
              </a:rPr>
              <a:t>i</a:t>
            </a:r>
            <a:r>
              <a:rPr lang="ro-RO" sz="2400" i="1" cap="none" dirty="0">
                <a:latin typeface="Arial" panose="020B0604020202020204" pitchFamily="34" charset="0"/>
                <a:cs typeface="Arial" panose="020B0604020202020204" pitchFamily="34" charset="0"/>
              </a:rPr>
              <a:t>-</a:t>
            </a:r>
            <a:r>
              <a:rPr lang="en-GB" sz="2400" i="1" cap="none" dirty="0">
                <a:latin typeface="Arial" panose="020B0604020202020204" pitchFamily="34" charset="0"/>
                <a:cs typeface="Arial" panose="020B0604020202020204" pitchFamily="34" charset="0"/>
              </a:rPr>
              <a:t>n</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va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avea</a:t>
            </a:r>
            <a:r>
              <a:rPr lang="en-GB" sz="2400" cap="none" dirty="0">
                <a:latin typeface="Arial" panose="020B0604020202020204" pitchFamily="34" charset="0"/>
                <a:cs typeface="Arial" panose="020B0604020202020204" pitchFamily="34" charset="0"/>
              </a:rPr>
              <a:t> o capacitate </a:t>
            </a:r>
            <a:r>
              <a:rPr lang="en-GB" sz="2400" cap="none" dirty="0" err="1">
                <a:latin typeface="Arial" panose="020B0604020202020204" pitchFamily="34" charset="0"/>
                <a:cs typeface="Arial" panose="020B0604020202020204" pitchFamily="34" charset="0"/>
              </a:rPr>
              <a:t>scăzută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atunci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când</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este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polarizată</a:t>
            </a:r>
            <a:r>
              <a:rPr lang="en-GB" sz="2400" cap="none" dirty="0">
                <a:latin typeface="Arial" panose="020B0604020202020204" pitchFamily="34" charset="0"/>
                <a:cs typeface="Arial" panose="020B0604020202020204" pitchFamily="34" charset="0"/>
              </a:rPr>
              <a:t> invers. </a:t>
            </a:r>
            <a:r>
              <a:rPr lang="en-GB" sz="2400" cap="none" dirty="0" err="1">
                <a:latin typeface="Arial" panose="020B0604020202020204" pitchFamily="34" charset="0"/>
                <a:cs typeface="Arial" panose="020B0604020202020204" pitchFamily="34" charset="0"/>
              </a:rPr>
              <a:t>în</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această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diodă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regiunea</a:t>
            </a:r>
            <a:r>
              <a:rPr lang="en-GB" sz="2400" cap="none" dirty="0">
                <a:latin typeface="Arial" panose="020B0604020202020204" pitchFamily="34" charset="0"/>
                <a:cs typeface="Arial" panose="020B0604020202020204" pitchFamily="34" charset="0"/>
              </a:rPr>
              <a:t> de </a:t>
            </a:r>
            <a:r>
              <a:rPr lang="en-GB" sz="2400" cap="none" dirty="0" err="1">
                <a:latin typeface="Arial" panose="020B0604020202020204" pitchFamily="34" charset="0"/>
                <a:cs typeface="Arial" panose="020B0604020202020204" pitchFamily="34" charset="0"/>
              </a:rPr>
              <a:t>epuizare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există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complet</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în</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regiunea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intrinsecă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această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regiune</a:t>
            </a:r>
            <a:r>
              <a:rPr lang="en-GB" sz="2400" cap="none" dirty="0">
                <a:latin typeface="Arial" panose="020B0604020202020204" pitchFamily="34" charset="0"/>
                <a:cs typeface="Arial" panose="020B0604020202020204" pitchFamily="34" charset="0"/>
              </a:rPr>
              <a:t> de </a:t>
            </a:r>
            <a:r>
              <a:rPr lang="en-GB" sz="2400" cap="none" dirty="0" err="1">
                <a:latin typeface="Arial" panose="020B0604020202020204" pitchFamily="34" charset="0"/>
                <a:cs typeface="Arial" panose="020B0604020202020204" pitchFamily="34" charset="0"/>
              </a:rPr>
              <a:t>epuizare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este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mult</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mai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bună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decât</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într</a:t>
            </a:r>
            <a:r>
              <a:rPr lang="en-GB" sz="2400" cap="none" dirty="0">
                <a:latin typeface="Arial" panose="020B0604020202020204" pitchFamily="34" charset="0"/>
                <a:cs typeface="Arial" panose="020B0604020202020204" pitchFamily="34" charset="0"/>
              </a:rPr>
              <a:t>-o </a:t>
            </a:r>
            <a:r>
              <a:rPr lang="en-GB" sz="2400" cap="none" dirty="0" err="1">
                <a:latin typeface="Arial" panose="020B0604020202020204" pitchFamily="34" charset="0"/>
                <a:cs typeface="Arial" panose="020B0604020202020204" pitchFamily="34" charset="0"/>
              </a:rPr>
              <a:t>diodă</a:t>
            </a:r>
            <a:r>
              <a:rPr lang="en-GB" sz="2400" cap="none" dirty="0">
                <a:latin typeface="Arial" panose="020B0604020202020204" pitchFamily="34" charset="0"/>
                <a:cs typeface="Arial" panose="020B0604020202020204" pitchFamily="34" charset="0"/>
              </a:rPr>
              <a:t> </a:t>
            </a:r>
            <a:r>
              <a:rPr lang="en-GB" sz="2400" i="1" cap="none" dirty="0">
                <a:latin typeface="Arial" panose="020B0604020202020204" pitchFamily="34" charset="0"/>
                <a:cs typeface="Arial" panose="020B0604020202020204" pitchFamily="34" charset="0"/>
              </a:rPr>
              <a:t>p</a:t>
            </a:r>
            <a:r>
              <a:rPr lang="ro-RO" sz="2400" i="1" cap="none" dirty="0">
                <a:latin typeface="Arial" panose="020B0604020202020204" pitchFamily="34" charset="0"/>
                <a:cs typeface="Arial" panose="020B0604020202020204" pitchFamily="34" charset="0"/>
              </a:rPr>
              <a:t>-</a:t>
            </a:r>
            <a:r>
              <a:rPr lang="en-GB" sz="2400" i="1" cap="none" dirty="0">
                <a:latin typeface="Arial" panose="020B0604020202020204" pitchFamily="34" charset="0"/>
                <a:cs typeface="Arial" panose="020B0604020202020204" pitchFamily="34" charset="0"/>
              </a:rPr>
              <a:t>n</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și</a:t>
            </a:r>
            <a:r>
              <a:rPr lang="en-GB" sz="2400" cap="none" dirty="0">
                <a:latin typeface="Arial" panose="020B0604020202020204" pitchFamily="34" charset="0"/>
                <a:cs typeface="Arial" panose="020B0604020202020204" pitchFamily="34" charset="0"/>
              </a:rPr>
              <a:t> de </a:t>
            </a:r>
            <a:r>
              <a:rPr lang="en-GB" sz="2400" cap="none" dirty="0" err="1">
                <a:latin typeface="Arial" panose="020B0604020202020204" pitchFamily="34" charset="0"/>
                <a:cs typeface="Arial" panose="020B0604020202020204" pitchFamily="34" charset="0"/>
              </a:rPr>
              <a:t>dimensiuni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aproape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constante</a:t>
            </a:r>
            <a:r>
              <a:rPr lang="en-GB" sz="2400" cap="none" dirty="0">
                <a:latin typeface="Arial" panose="020B0604020202020204" pitchFamily="34" charset="0"/>
                <a:cs typeface="Arial" panose="020B0604020202020204" pitchFamily="34" charset="0"/>
              </a:rPr>
              <a:t>, independent de p</a:t>
            </a:r>
            <a:r>
              <a:rPr lang="ro-RO" sz="2400" cap="none" dirty="0" err="1">
                <a:latin typeface="Arial" panose="020B0604020202020204" pitchFamily="34" charset="0"/>
                <a:cs typeface="Arial" panose="020B0604020202020204" pitchFamily="34" charset="0"/>
              </a:rPr>
              <a:t>olarizarea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inversă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aplicată</a:t>
            </a:r>
            <a:r>
              <a:rPr lang="en-GB" sz="2400" cap="none" dirty="0">
                <a:latin typeface="Arial" panose="020B0604020202020204" pitchFamily="34" charset="0"/>
                <a:cs typeface="Arial" panose="020B0604020202020204" pitchFamily="34" charset="0"/>
              </a:rPr>
              <a:t>.</a:t>
            </a:r>
            <a:endParaRPr lang="ro-RO" sz="2400" cap="none" dirty="0">
              <a:latin typeface="Arial" panose="020B0604020202020204" pitchFamily="34" charset="0"/>
              <a:cs typeface="Arial" panose="020B0604020202020204" pitchFamily="34" charset="0"/>
            </a:endParaRPr>
          </a:p>
          <a:p>
            <a:pPr fontAlgn="base"/>
            <a:endParaRPr lang="en-GB" sz="2400" cap="none" dirty="0">
              <a:latin typeface="Arial" panose="020B0604020202020204" pitchFamily="34" charset="0"/>
              <a:cs typeface="Arial" panose="020B0604020202020204" pitchFamily="34" charset="0"/>
            </a:endParaRPr>
          </a:p>
          <a:p>
            <a:pPr fontAlgn="base"/>
            <a:r>
              <a:rPr lang="ro-RO" sz="2400" cap="none" dirty="0">
                <a:latin typeface="Arial" panose="020B0604020202020204" pitchFamily="34" charset="0"/>
                <a:cs typeface="Arial" panose="020B0604020202020204" pitchFamily="34" charset="0"/>
              </a:rPr>
              <a:t>A</a:t>
            </a:r>
            <a:r>
              <a:rPr lang="en-GB" sz="2400" cap="none" dirty="0" err="1">
                <a:latin typeface="Arial" panose="020B0604020202020204" pitchFamily="34" charset="0"/>
                <a:cs typeface="Arial" panose="020B0604020202020204" pitchFamily="34" charset="0"/>
              </a:rPr>
              <a:t>ceasta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crește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cantitatea</a:t>
            </a:r>
            <a:r>
              <a:rPr lang="en-GB" sz="2400" cap="none" dirty="0">
                <a:latin typeface="Arial" panose="020B0604020202020204" pitchFamily="34" charset="0"/>
                <a:cs typeface="Arial" panose="020B0604020202020204" pitchFamily="34" charset="0"/>
              </a:rPr>
              <a:t> </a:t>
            </a:r>
            <a:r>
              <a:rPr lang="ro-RO" sz="2400" cap="none" dirty="0">
                <a:latin typeface="Arial" panose="020B0604020202020204" pitchFamily="34" charset="0"/>
                <a:cs typeface="Arial" panose="020B0604020202020204" pitchFamily="34" charset="0"/>
              </a:rPr>
              <a:t>de </a:t>
            </a:r>
            <a:r>
              <a:rPr lang="en-GB" sz="2400" cap="none" dirty="0" err="1">
                <a:latin typeface="Arial" panose="020B0604020202020204" pitchFamily="34" charset="0"/>
                <a:cs typeface="Arial" panose="020B0604020202020204" pitchFamily="34" charset="0"/>
              </a:rPr>
              <a:t>perechi</a:t>
            </a:r>
            <a:r>
              <a:rPr lang="en-GB" sz="2400" cap="none" dirty="0">
                <a:latin typeface="Arial" panose="020B0604020202020204" pitchFamily="34" charset="0"/>
                <a:cs typeface="Arial" panose="020B0604020202020204" pitchFamily="34" charset="0"/>
              </a:rPr>
              <a:t> de electron-g</a:t>
            </a:r>
            <a:r>
              <a:rPr lang="ro-RO" sz="2400" cap="none" dirty="0">
                <a:latin typeface="Arial" panose="020B0604020202020204" pitchFamily="34" charset="0"/>
                <a:cs typeface="Arial" panose="020B0604020202020204" pitchFamily="34" charset="0"/>
              </a:rPr>
              <a:t>ol</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produ</a:t>
            </a:r>
            <a:r>
              <a:rPr lang="ro-RO" sz="2400" cap="none" dirty="0">
                <a:latin typeface="Arial" panose="020B0604020202020204" pitchFamily="34" charset="0"/>
                <a:cs typeface="Arial" panose="020B0604020202020204" pitchFamily="34" charset="0"/>
              </a:rPr>
              <a:t>și</a:t>
            </a:r>
            <a:r>
              <a:rPr lang="en-GB" sz="2400" cap="none" dirty="0">
                <a:latin typeface="Arial" panose="020B0604020202020204" pitchFamily="34" charset="0"/>
                <a:cs typeface="Arial" panose="020B0604020202020204" pitchFamily="34" charset="0"/>
              </a:rPr>
              <a:t> de un </a:t>
            </a:r>
            <a:r>
              <a:rPr lang="en-GB" sz="2400" cap="none" dirty="0" err="1">
                <a:latin typeface="Arial" panose="020B0604020202020204" pitchFamily="34" charset="0"/>
                <a:cs typeface="Arial" panose="020B0604020202020204" pitchFamily="34" charset="0"/>
              </a:rPr>
              <a:t>foton</a:t>
            </a:r>
            <a:r>
              <a:rPr lang="en-GB" sz="2400" cap="none" dirty="0">
                <a:latin typeface="Arial" panose="020B0604020202020204" pitchFamily="34" charset="0"/>
                <a:cs typeface="Arial" panose="020B0604020202020204" pitchFamily="34" charset="0"/>
              </a:rPr>
              <a:t> care </a:t>
            </a:r>
            <a:r>
              <a:rPr lang="en-GB" sz="2400" cap="none" dirty="0" err="1">
                <a:latin typeface="Arial" panose="020B0604020202020204" pitchFamily="34" charset="0"/>
                <a:cs typeface="Arial" panose="020B0604020202020204" pitchFamily="34" charset="0"/>
              </a:rPr>
              <a:t>apar</a:t>
            </a:r>
            <a:r>
              <a:rPr lang="en-GB" sz="2400" cap="none" dirty="0">
                <a:latin typeface="Arial" panose="020B0604020202020204" pitchFamily="34" charset="0"/>
                <a:cs typeface="Arial" panose="020B0604020202020204" pitchFamily="34" charset="0"/>
              </a:rPr>
              <a:t>. </a:t>
            </a:r>
            <a:r>
              <a:rPr lang="ro-RO" sz="2400" cap="none" dirty="0">
                <a:latin typeface="Arial" panose="020B0604020202020204" pitchFamily="34" charset="0"/>
                <a:cs typeface="Arial" panose="020B0604020202020204" pitchFamily="34" charset="0"/>
              </a:rPr>
              <a:t>U</a:t>
            </a:r>
            <a:r>
              <a:rPr lang="en-GB" sz="2400" cap="none" dirty="0" err="1">
                <a:latin typeface="Arial" panose="020B0604020202020204" pitchFamily="34" charset="0"/>
                <a:cs typeface="Arial" panose="020B0604020202020204" pitchFamily="34" charset="0"/>
              </a:rPr>
              <a:t>nele</a:t>
            </a:r>
            <a:r>
              <a:rPr lang="en-GB" sz="2400" cap="none" dirty="0">
                <a:latin typeface="Arial" panose="020B0604020202020204" pitchFamily="34" charset="0"/>
                <a:cs typeface="Arial" panose="020B0604020202020204" pitchFamily="34" charset="0"/>
              </a:rPr>
              <a:t> </a:t>
            </a:r>
            <a:r>
              <a:rPr lang="ro-RO" sz="2400" cap="none" dirty="0" err="1">
                <a:latin typeface="Arial" panose="020B0604020202020204" pitchFamily="34" charset="0"/>
                <a:cs typeface="Arial" panose="020B0604020202020204" pitchFamily="34" charset="0"/>
              </a:rPr>
              <a:t>fotodetectoare</a:t>
            </a:r>
            <a:r>
              <a:rPr lang="ro-RO" sz="2400" cap="none" dirty="0">
                <a:latin typeface="Arial" panose="020B0604020202020204" pitchFamily="34" charset="0"/>
                <a:cs typeface="Arial" panose="020B0604020202020204" pitchFamily="34" charset="0"/>
              </a:rPr>
              <a:t> </a:t>
            </a:r>
            <a:r>
              <a:rPr lang="en-GB" sz="2400" cap="none" dirty="0">
                <a:latin typeface="Arial" panose="020B0604020202020204" pitchFamily="34" charset="0"/>
                <a:cs typeface="Arial" panose="020B0604020202020204" pitchFamily="34" charset="0"/>
              </a:rPr>
              <a:t>precum </a:t>
            </a:r>
            <a:r>
              <a:rPr lang="ro-RO" sz="2400" cap="none" dirty="0" err="1">
                <a:latin typeface="Arial" panose="020B0604020202020204" pitchFamily="34" charset="0"/>
                <a:cs typeface="Arial" panose="020B0604020202020204" pitchFamily="34" charset="0"/>
              </a:rPr>
              <a:t>FTr</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și</a:t>
            </a:r>
            <a:r>
              <a:rPr lang="en-GB" sz="2400" cap="none" dirty="0">
                <a:latin typeface="Arial" panose="020B0604020202020204" pitchFamily="34" charset="0"/>
                <a:cs typeface="Arial" panose="020B0604020202020204" pitchFamily="34" charset="0"/>
              </a:rPr>
              <a:t> </a:t>
            </a:r>
            <a:r>
              <a:rPr lang="ro-RO" sz="2400" cap="none" dirty="0">
                <a:latin typeface="Arial" panose="020B0604020202020204" pitchFamily="34" charset="0"/>
                <a:cs typeface="Arial" panose="020B0604020202020204" pitchFamily="34" charset="0"/>
              </a:rPr>
              <a:t>FD</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folosesc</a:t>
            </a:r>
            <a:r>
              <a:rPr lang="en-GB" sz="2400" cap="none" dirty="0">
                <a:latin typeface="Arial" panose="020B0604020202020204" pitchFamily="34" charset="0"/>
                <a:cs typeface="Arial" panose="020B0604020202020204" pitchFamily="34" charset="0"/>
              </a:rPr>
              <a:t> o </a:t>
            </a:r>
            <a:r>
              <a:rPr lang="en-GB" sz="2400" cap="none" dirty="0" err="1">
                <a:latin typeface="Arial" panose="020B0604020202020204" pitchFamily="34" charset="0"/>
                <a:cs typeface="Arial" panose="020B0604020202020204" pitchFamily="34" charset="0"/>
              </a:rPr>
              <a:t>construcție</a:t>
            </a:r>
            <a:r>
              <a:rPr lang="en-GB" sz="2400" cap="none" dirty="0">
                <a:latin typeface="Arial" panose="020B0604020202020204" pitchFamily="34" charset="0"/>
                <a:cs typeface="Arial" panose="020B0604020202020204" pitchFamily="34" charset="0"/>
              </a:rPr>
              <a:t> </a:t>
            </a:r>
            <a:r>
              <a:rPr lang="en-GB" sz="2400" i="1" cap="none" dirty="0">
                <a:latin typeface="Arial" panose="020B0604020202020204" pitchFamily="34" charset="0"/>
                <a:cs typeface="Arial" panose="020B0604020202020204" pitchFamily="34" charset="0"/>
              </a:rPr>
              <a:t>p</a:t>
            </a:r>
            <a:r>
              <a:rPr lang="ro-RO" sz="2400" i="1" cap="none" dirty="0">
                <a:latin typeface="Arial" panose="020B0604020202020204" pitchFamily="34" charset="0"/>
                <a:cs typeface="Arial" panose="020B0604020202020204" pitchFamily="34" charset="0"/>
              </a:rPr>
              <a:t>-</a:t>
            </a:r>
            <a:r>
              <a:rPr lang="en-GB" sz="2400" i="1" cap="none" dirty="0" err="1">
                <a:latin typeface="Arial" panose="020B0604020202020204" pitchFamily="34" charset="0"/>
                <a:cs typeface="Arial" panose="020B0604020202020204" pitchFamily="34" charset="0"/>
              </a:rPr>
              <a:t>i</a:t>
            </a:r>
            <a:r>
              <a:rPr lang="ro-RO" sz="2400" i="1" cap="none" dirty="0">
                <a:latin typeface="Arial" panose="020B0604020202020204" pitchFamily="34" charset="0"/>
                <a:cs typeface="Arial" panose="020B0604020202020204" pitchFamily="34" charset="0"/>
              </a:rPr>
              <a:t>-</a:t>
            </a:r>
            <a:r>
              <a:rPr lang="en-GB" sz="2400" i="1" cap="none" dirty="0">
                <a:latin typeface="Arial" panose="020B0604020202020204" pitchFamily="34" charset="0"/>
                <a:cs typeface="Arial" panose="020B0604020202020204" pitchFamily="34" charset="0"/>
              </a:rPr>
              <a:t>n</a:t>
            </a:r>
            <a:endParaRPr lang="ro-RO" sz="2400" i="1" cap="none" dirty="0">
              <a:latin typeface="Arial" panose="020B0604020202020204" pitchFamily="34" charset="0"/>
              <a:cs typeface="Arial" panose="020B0604020202020204" pitchFamily="34" charset="0"/>
            </a:endParaRPr>
          </a:p>
          <a:p>
            <a:pPr fontAlgn="base"/>
            <a:endParaRPr lang="ro-RO" sz="2400" i="1" cap="none" dirty="0">
              <a:latin typeface="Arial" panose="020B0604020202020204" pitchFamily="34" charset="0"/>
              <a:cs typeface="Arial" panose="020B0604020202020204" pitchFamily="34" charset="0"/>
            </a:endParaRPr>
          </a:p>
          <a:p>
            <a:r>
              <a:rPr lang="ro-RO" sz="2400" cap="none" dirty="0">
                <a:latin typeface="Arial" panose="020B0604020202020204" pitchFamily="34" charset="0"/>
                <a:cs typeface="Arial" panose="020B0604020202020204" pitchFamily="34" charset="0"/>
              </a:rPr>
              <a:t>P</a:t>
            </a:r>
            <a:r>
              <a:rPr lang="en-GB" sz="2400" cap="none" dirty="0" err="1">
                <a:latin typeface="Arial" panose="020B0604020202020204" pitchFamily="34" charset="0"/>
                <a:cs typeface="Arial" panose="020B0604020202020204" pitchFamily="34" charset="0"/>
              </a:rPr>
              <a:t>roiectarea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diodei</a:t>
            </a:r>
            <a:r>
              <a:rPr lang="en-GB" sz="2400" cap="none" dirty="0">
                <a:latin typeface="Arial" panose="020B0604020202020204" pitchFamily="34" charset="0"/>
                <a:cs typeface="Arial" panose="020B0604020202020204" pitchFamily="34" charset="0"/>
              </a:rPr>
              <a:t> pin are </a:t>
            </a:r>
            <a:r>
              <a:rPr lang="en-GB" sz="2400" cap="none" dirty="0" err="1">
                <a:latin typeface="Arial" panose="020B0604020202020204" pitchFamily="34" charset="0"/>
                <a:cs typeface="Arial" panose="020B0604020202020204" pitchFamily="34" charset="0"/>
              </a:rPr>
              <a:t>unele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aspecte</a:t>
            </a:r>
            <a:r>
              <a:rPr lang="en-GB" sz="2400" cap="none" dirty="0">
                <a:latin typeface="Arial" panose="020B0604020202020204" pitchFamily="34" charset="0"/>
                <a:cs typeface="Arial" panose="020B0604020202020204" pitchFamily="34" charset="0"/>
              </a:rPr>
              <a:t> </a:t>
            </a:r>
            <a:r>
              <a:rPr lang="ro-RO" sz="2400" cap="none" dirty="0">
                <a:latin typeface="Arial" panose="020B0604020202020204" pitchFamily="34" charset="0"/>
                <a:cs typeface="Arial" panose="020B0604020202020204" pitchFamily="34" charset="0"/>
              </a:rPr>
              <a:t>specifice</a:t>
            </a:r>
          </a:p>
          <a:p>
            <a:endParaRPr lang="ro-RO" sz="2400" cap="none" dirty="0">
              <a:latin typeface="Arial" panose="020B0604020202020204" pitchFamily="34" charset="0"/>
              <a:cs typeface="Arial" panose="020B0604020202020204" pitchFamily="34" charset="0"/>
            </a:endParaRPr>
          </a:p>
          <a:p>
            <a:r>
              <a:rPr lang="ro-RO" sz="2400" cap="none" dirty="0">
                <a:latin typeface="Arial" panose="020B0604020202020204" pitchFamily="34" charset="0"/>
                <a:cs typeface="Arial" panose="020B0604020202020204" pitchFamily="34" charset="0"/>
              </a:rPr>
              <a:t>C</a:t>
            </a:r>
            <a:r>
              <a:rPr lang="en-GB" sz="2400" cap="none" dirty="0" err="1">
                <a:latin typeface="Arial" panose="020B0604020202020204" pitchFamily="34" charset="0"/>
                <a:cs typeface="Arial" panose="020B0604020202020204" pitchFamily="34" charset="0"/>
              </a:rPr>
              <a:t>reșterea</a:t>
            </a:r>
            <a:r>
              <a:rPr lang="en-GB" sz="2400" cap="none" dirty="0">
                <a:latin typeface="Arial" panose="020B0604020202020204" pitchFamily="34" charset="0"/>
                <a:cs typeface="Arial" panose="020B0604020202020204" pitchFamily="34" charset="0"/>
              </a:rPr>
              <a:t> </a:t>
            </a:r>
            <a:r>
              <a:rPr lang="ro-RO" sz="2400" cap="none" dirty="0">
                <a:latin typeface="Arial" panose="020B0604020202020204" pitchFamily="34" charset="0"/>
                <a:cs typeface="Arial" panose="020B0604020202020204" pitchFamily="34" charset="0"/>
              </a:rPr>
              <a:t>dimensiunilor</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regiunii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intrinseci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permite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diodei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să</a:t>
            </a:r>
            <a:r>
              <a:rPr lang="en-GB" sz="2400" cap="none" dirty="0">
                <a:latin typeface="Arial" panose="020B0604020202020204" pitchFamily="34" charset="0"/>
                <a:cs typeface="Arial" panose="020B0604020202020204" pitchFamily="34" charset="0"/>
              </a:rPr>
              <a:t> </a:t>
            </a:r>
            <a:r>
              <a:rPr lang="ro-RO" sz="2400" cap="none" dirty="0">
                <a:latin typeface="Arial" panose="020B0604020202020204" pitchFamily="34" charset="0"/>
                <a:cs typeface="Arial" panose="020B0604020202020204" pitchFamily="34" charset="0"/>
              </a:rPr>
              <a:t>se comporte </a:t>
            </a:r>
            <a:r>
              <a:rPr lang="en-GB" sz="2400" cap="none" dirty="0">
                <a:latin typeface="Arial" panose="020B0604020202020204" pitchFamily="34" charset="0"/>
                <a:cs typeface="Arial" panose="020B0604020202020204" pitchFamily="34" charset="0"/>
              </a:rPr>
              <a:t>ca un </a:t>
            </a:r>
            <a:r>
              <a:rPr lang="en-GB" sz="2400" cap="none" dirty="0" err="1">
                <a:latin typeface="Arial" panose="020B0604020202020204" pitchFamily="34" charset="0"/>
                <a:cs typeface="Arial" panose="020B0604020202020204" pitchFamily="34" charset="0"/>
              </a:rPr>
              <a:t>rezistor</a:t>
            </a:r>
            <a:r>
              <a:rPr lang="en-GB" sz="2400" cap="none" dirty="0">
                <a:latin typeface="Arial" panose="020B0604020202020204" pitchFamily="34" charset="0"/>
                <a:cs typeface="Arial" panose="020B0604020202020204" pitchFamily="34" charset="0"/>
              </a:rPr>
              <a:t> la </a:t>
            </a:r>
            <a:r>
              <a:rPr lang="en-GB" sz="2400" cap="none" dirty="0" err="1">
                <a:latin typeface="Arial" panose="020B0604020202020204" pitchFamily="34" charset="0"/>
                <a:cs typeface="Arial" panose="020B0604020202020204" pitchFamily="34" charset="0"/>
              </a:rPr>
              <a:t>frecvențe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minore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aceasta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afectează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în</a:t>
            </a:r>
            <a:r>
              <a:rPr lang="en-GB" sz="2400" cap="none" dirty="0">
                <a:latin typeface="Arial" panose="020B0604020202020204" pitchFamily="34" charset="0"/>
                <a:cs typeface="Arial" panose="020B0604020202020204" pitchFamily="34" charset="0"/>
              </a:rPr>
              <a:t> mod </a:t>
            </a:r>
            <a:r>
              <a:rPr lang="en-GB" sz="2400" cap="none" dirty="0" err="1">
                <a:latin typeface="Arial" panose="020B0604020202020204" pitchFamily="34" charset="0"/>
                <a:cs typeface="Arial" panose="020B0604020202020204" pitchFamily="34" charset="0"/>
              </a:rPr>
              <a:t>nociv</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timpul</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necesar</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pentru</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oprirea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diodei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și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capacitatea</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sa</a:t>
            </a:r>
            <a:r>
              <a:rPr lang="en-GB" sz="2400" cap="none" dirty="0">
                <a:latin typeface="Arial" panose="020B0604020202020204" pitchFamily="34" charset="0"/>
                <a:cs typeface="Arial" panose="020B0604020202020204" pitchFamily="34" charset="0"/>
              </a:rPr>
              <a:t> de </a:t>
            </a:r>
            <a:r>
              <a:rPr lang="ro-RO" sz="2400" cap="none" dirty="0">
                <a:latin typeface="Arial" panose="020B0604020202020204" pitchFamily="34" charset="0"/>
                <a:cs typeface="Arial" panose="020B0604020202020204" pitchFamily="34" charset="0"/>
              </a:rPr>
              <a:t>șuntare</a:t>
            </a:r>
            <a:r>
              <a:rPr lang="en-GB" sz="2400" cap="none" dirty="0">
                <a:latin typeface="Arial" panose="020B0604020202020204" pitchFamily="34" charset="0"/>
                <a:cs typeface="Arial" panose="020B0604020202020204" pitchFamily="34" charset="0"/>
              </a:rPr>
              <a:t>. </a:t>
            </a:r>
            <a:endParaRPr lang="ro-RO" sz="2400" cap="none" dirty="0">
              <a:latin typeface="Arial" panose="020B0604020202020204" pitchFamily="34" charset="0"/>
              <a:cs typeface="Arial" panose="020B0604020202020204" pitchFamily="34" charset="0"/>
            </a:endParaRPr>
          </a:p>
          <a:p>
            <a:endParaRPr lang="ro-RO" sz="2400" cap="none" dirty="0">
              <a:latin typeface="Arial" panose="020B0604020202020204" pitchFamily="34" charset="0"/>
              <a:cs typeface="Arial" panose="020B0604020202020204" pitchFamily="34" charset="0"/>
            </a:endParaRPr>
          </a:p>
          <a:p>
            <a:r>
              <a:rPr lang="ro-RO" sz="2400" cap="none" dirty="0">
                <a:latin typeface="Arial" panose="020B0604020202020204" pitchFamily="34" charset="0"/>
                <a:cs typeface="Arial" panose="020B0604020202020204" pitchFamily="34" charset="0"/>
              </a:rPr>
              <a:t>P</a:t>
            </a:r>
            <a:r>
              <a:rPr lang="en-GB" sz="2400" cap="none" dirty="0" err="1">
                <a:latin typeface="Arial" panose="020B0604020202020204" pitchFamily="34" charset="0"/>
                <a:cs typeface="Arial" panose="020B0604020202020204" pitchFamily="34" charset="0"/>
              </a:rPr>
              <a:t>rin</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urmare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este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esențial</a:t>
            </a:r>
            <a:r>
              <a:rPr lang="en-GB" sz="2400" cap="none" dirty="0">
                <a:latin typeface="Arial" panose="020B0604020202020204" pitchFamily="34" charset="0"/>
                <a:cs typeface="Arial" panose="020B0604020202020204" pitchFamily="34" charset="0"/>
              </a:rPr>
              <a:t> </a:t>
            </a:r>
            <a:r>
              <a:rPr lang="ro-RO" sz="2400" cap="none" dirty="0">
                <a:latin typeface="Arial" panose="020B0604020202020204" pitchFamily="34" charset="0"/>
                <a:cs typeface="Arial" panose="020B0604020202020204" pitchFamily="34" charset="0"/>
              </a:rPr>
              <a:t>de</a:t>
            </a:r>
            <a:r>
              <a:rPr lang="en-GB" sz="2400" cap="none" dirty="0">
                <a:latin typeface="Arial" panose="020B0604020202020204" pitchFamily="34" charset="0"/>
                <a:cs typeface="Arial" panose="020B0604020202020204" pitchFamily="34" charset="0"/>
              </a:rPr>
              <a:t> ale</a:t>
            </a:r>
            <a:r>
              <a:rPr lang="ro-RO" sz="2400" cap="none" dirty="0">
                <a:latin typeface="Arial" panose="020B0604020202020204" pitchFamily="34" charset="0"/>
                <a:cs typeface="Arial" panose="020B0604020202020204" pitchFamily="34" charset="0"/>
              </a:rPr>
              <a:t>s</a:t>
            </a:r>
            <a:r>
              <a:rPr lang="en-GB" sz="2400" cap="none" dirty="0">
                <a:latin typeface="Arial" panose="020B0604020202020204" pitchFamily="34" charset="0"/>
                <a:cs typeface="Arial" panose="020B0604020202020204" pitchFamily="34" charset="0"/>
              </a:rPr>
              <a:t> un </a:t>
            </a:r>
            <a:r>
              <a:rPr lang="en-GB" sz="2400" cap="none" dirty="0" err="1">
                <a:latin typeface="Arial" panose="020B0604020202020204" pitchFamily="34" charset="0"/>
                <a:cs typeface="Arial" panose="020B0604020202020204" pitchFamily="34" charset="0"/>
              </a:rPr>
              <a:t>dispozitiv</a:t>
            </a:r>
            <a:r>
              <a:rPr lang="en-GB" sz="2400" cap="none" dirty="0">
                <a:latin typeface="Arial" panose="020B0604020202020204" pitchFamily="34" charset="0"/>
                <a:cs typeface="Arial" panose="020B0604020202020204" pitchFamily="34" charset="0"/>
              </a:rPr>
              <a:t> cu </a:t>
            </a:r>
            <a:r>
              <a:rPr lang="en-GB" sz="2400" cap="none" dirty="0" err="1">
                <a:latin typeface="Arial" panose="020B0604020202020204" pitchFamily="34" charset="0"/>
                <a:cs typeface="Arial" panose="020B0604020202020204" pitchFamily="34" charset="0"/>
              </a:rPr>
              <a:t>cele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mai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potrivite</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proprietăți</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pentru</a:t>
            </a:r>
            <a:r>
              <a:rPr lang="en-GB" sz="2400" cap="none" dirty="0">
                <a:latin typeface="Arial" panose="020B0604020202020204" pitchFamily="34" charset="0"/>
                <a:cs typeface="Arial" panose="020B0604020202020204" pitchFamily="34" charset="0"/>
              </a:rPr>
              <a:t> o </a:t>
            </a:r>
            <a:r>
              <a:rPr lang="en-GB" sz="2400" cap="none" dirty="0" err="1">
                <a:latin typeface="Arial" panose="020B0604020202020204" pitchFamily="34" charset="0"/>
                <a:cs typeface="Arial" panose="020B0604020202020204" pitchFamily="34" charset="0"/>
              </a:rPr>
              <a:t>anumită</a:t>
            </a:r>
            <a:r>
              <a:rPr lang="en-GB" sz="2400" cap="none" dirty="0">
                <a:latin typeface="Arial" panose="020B0604020202020204" pitchFamily="34" charset="0"/>
                <a:cs typeface="Arial" panose="020B0604020202020204" pitchFamily="34" charset="0"/>
              </a:rPr>
              <a:t> </a:t>
            </a:r>
            <a:r>
              <a:rPr lang="en-GB" sz="2400" cap="none" dirty="0" err="1">
                <a:latin typeface="Arial" panose="020B0604020202020204" pitchFamily="34" charset="0"/>
                <a:cs typeface="Arial" panose="020B0604020202020204" pitchFamily="34" charset="0"/>
              </a:rPr>
              <a:t>utilizare</a:t>
            </a:r>
            <a:endParaRPr lang="en-GB" sz="2400"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276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954" y="400637"/>
            <a:ext cx="7169458" cy="469376"/>
          </a:xfrm>
        </p:spPr>
        <p:txBody>
          <a:bodyPr>
            <a:normAutofit fontScale="90000"/>
          </a:bodyPr>
          <a:lstStyle/>
          <a:p>
            <a:r>
              <a:rPr lang="ro-RO" dirty="0" err="1"/>
              <a:t>Photodiode</a:t>
            </a:r>
            <a:r>
              <a:rPr lang="ro-RO" dirty="0"/>
              <a:t> cu </a:t>
            </a:r>
            <a:r>
              <a:rPr lang="ro-RO" dirty="0" err="1"/>
              <a:t>heterojoncțiuni</a:t>
            </a:r>
            <a:endParaRPr lang="en-GB" dirty="0"/>
          </a:p>
        </p:txBody>
      </p:sp>
      <p:sp>
        <p:nvSpPr>
          <p:cNvPr id="5" name="Rectangle 4"/>
          <p:cNvSpPr/>
          <p:nvPr/>
        </p:nvSpPr>
        <p:spPr>
          <a:xfrm>
            <a:off x="318204" y="1006574"/>
            <a:ext cx="10717349" cy="4921284"/>
          </a:xfrm>
          <a:prstGeom prst="rect">
            <a:avLst/>
          </a:prstGeom>
        </p:spPr>
        <p:txBody>
          <a:bodyPr wrap="square">
            <a:spAutoFit/>
          </a:bodyPr>
          <a:lstStyle/>
          <a:p>
            <a:pPr algn="ctr">
              <a:lnSpc>
                <a:spcPct val="200000"/>
              </a:lnSpc>
            </a:pPr>
            <a:r>
              <a:rPr lang="en-US" sz="2000" b="1" dirty="0">
                <a:latin typeface="Arial" panose="020B0604020202020204" pitchFamily="34" charset="0"/>
                <a:cs typeface="Arial" panose="020B0604020202020204" pitchFamily="34" charset="0"/>
              </a:rPr>
              <a:t>A</a:t>
            </a:r>
            <a:r>
              <a:rPr lang="en-US" sz="2000" b="1" baseline="-25000" dirty="0">
                <a:latin typeface="Arial" panose="020B0604020202020204" pitchFamily="34" charset="0"/>
                <a:cs typeface="Arial" panose="020B0604020202020204" pitchFamily="34" charset="0"/>
              </a:rPr>
              <a:t>III</a:t>
            </a:r>
            <a:r>
              <a:rPr lang="en-US" sz="2000" b="1" dirty="0">
                <a:latin typeface="Arial" panose="020B0604020202020204" pitchFamily="34" charset="0"/>
                <a:cs typeface="Arial" panose="020B0604020202020204" pitchFamily="34" charset="0"/>
              </a:rPr>
              <a:t>B</a:t>
            </a:r>
            <a:r>
              <a:rPr lang="en-US" sz="2000" b="1" baseline="-25000" dirty="0">
                <a:latin typeface="Arial" panose="020B0604020202020204" pitchFamily="34" charset="0"/>
                <a:cs typeface="Arial" panose="020B0604020202020204" pitchFamily="34" charset="0"/>
              </a:rPr>
              <a:t>V</a:t>
            </a:r>
            <a:r>
              <a:rPr lang="en-US" sz="2000" b="1" dirty="0">
                <a:latin typeface="Arial" panose="020B0604020202020204" pitchFamily="34" charset="0"/>
                <a:cs typeface="Arial" panose="020B0604020202020204" pitchFamily="34" charset="0"/>
              </a:rPr>
              <a:t> p-</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-diode sunt </a:t>
            </a:r>
            <a:r>
              <a:rPr lang="en-US" sz="2000" b="1" dirty="0" err="1">
                <a:latin typeface="Arial" panose="020B0604020202020204" pitchFamily="34" charset="0"/>
                <a:cs typeface="Arial" panose="020B0604020202020204" pitchFamily="34" charset="0"/>
              </a:rPr>
              <a:t>heterojo</a:t>
            </a:r>
            <a:r>
              <a:rPr lang="ro-RO" sz="2000" b="1" dirty="0">
                <a:latin typeface="Arial" panose="020B0604020202020204" pitchFamily="34" charset="0"/>
                <a:cs typeface="Arial" panose="020B0604020202020204" pitchFamily="34" charset="0"/>
              </a:rPr>
              <a:t>n</a:t>
            </a:r>
            <a:r>
              <a:rPr lang="en-US" sz="2000" b="1" dirty="0">
                <a:latin typeface="Arial" panose="020B0604020202020204" pitchFamily="34" charset="0"/>
                <a:cs typeface="Arial" panose="020B0604020202020204" pitchFamily="34" charset="0"/>
              </a:rPr>
              <a:t>c</a:t>
            </a:r>
            <a:r>
              <a:rPr lang="ro-RO" sz="2000" b="1" dirty="0" err="1">
                <a:latin typeface="Arial" panose="020B0604020202020204" pitchFamily="34" charset="0"/>
                <a:cs typeface="Arial" panose="020B0604020202020204" pitchFamily="34" charset="0"/>
              </a:rPr>
              <a:t>țiuni</a:t>
            </a:r>
            <a:endParaRPr lang="ro-RO" sz="2000" b="1" dirty="0">
              <a:latin typeface="Arial" panose="020B0604020202020204" pitchFamily="34" charset="0"/>
              <a:cs typeface="Arial" panose="020B0604020202020204" pitchFamily="34" charset="0"/>
            </a:endParaRPr>
          </a:p>
          <a:p>
            <a:pPr>
              <a:lnSpc>
                <a:spcPct val="200000"/>
              </a:lnSpc>
            </a:pPr>
            <a:r>
              <a:rPr lang="ro-RO" sz="2000" b="1" i="1" dirty="0">
                <a:latin typeface="Arial" panose="020B0604020202020204" pitchFamily="34" charset="0"/>
                <a:cs typeface="Arial" panose="020B0604020202020204" pitchFamily="34" charset="0"/>
              </a:rPr>
              <a:t>p</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 - </a:t>
            </a:r>
            <a:r>
              <a:rPr lang="ro-RO" sz="2000" b="1" i="1" dirty="0" err="1">
                <a:latin typeface="Arial" panose="020B0604020202020204" pitchFamily="34" charset="0"/>
                <a:cs typeface="Arial" panose="020B0604020202020204" pitchFamily="34" charset="0"/>
              </a:rPr>
              <a:t>AlGaAs</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GaAs</a:t>
            </a:r>
            <a:r>
              <a:rPr lang="ro-RO" sz="2000" b="1" i="1" dirty="0">
                <a:latin typeface="Arial" panose="020B0604020202020204" pitchFamily="34" charset="0"/>
                <a:cs typeface="Arial" panose="020B0604020202020204" pitchFamily="34" charset="0"/>
              </a:rPr>
              <a:t>/n</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 - </a:t>
            </a:r>
            <a:r>
              <a:rPr lang="ro-RO" sz="2000" b="1" i="1" dirty="0" err="1">
                <a:latin typeface="Arial" panose="020B0604020202020204" pitchFamily="34" charset="0"/>
                <a:cs typeface="Arial" panose="020B0604020202020204" pitchFamily="34" charset="0"/>
              </a:rPr>
              <a:t>AlGaAs</a:t>
            </a:r>
            <a:r>
              <a:rPr lang="ro-RO" sz="2000" b="1" i="1" dirty="0">
                <a:latin typeface="Arial" panose="020B0604020202020204" pitchFamily="34" charset="0"/>
                <a:cs typeface="Arial" panose="020B0604020202020204" pitchFamily="34" charset="0"/>
              </a:rPr>
              <a:t>;</a:t>
            </a:r>
          </a:p>
          <a:p>
            <a:pPr>
              <a:lnSpc>
                <a:spcPct val="200000"/>
              </a:lnSpc>
            </a:pPr>
            <a:r>
              <a:rPr lang="ro-RO" sz="2000" b="1" i="1" dirty="0">
                <a:latin typeface="Arial" panose="020B0604020202020204" pitchFamily="34" charset="0"/>
                <a:cs typeface="Arial" panose="020B0604020202020204" pitchFamily="34" charset="0"/>
              </a:rPr>
              <a:t>p</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InP</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InGaAs</a:t>
            </a:r>
            <a:r>
              <a:rPr lang="ro-RO" sz="2000" b="1" i="1" dirty="0">
                <a:latin typeface="Arial" panose="020B0604020202020204" pitchFamily="34" charset="0"/>
                <a:cs typeface="Arial" panose="020B0604020202020204" pitchFamily="34" charset="0"/>
              </a:rPr>
              <a:t>/n</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InP</a:t>
            </a:r>
            <a:r>
              <a:rPr lang="ro-RO" sz="2000" b="1" i="1" dirty="0">
                <a:latin typeface="Arial" panose="020B0604020202020204" pitchFamily="34" charset="0"/>
                <a:cs typeface="Arial" panose="020B0604020202020204" pitchFamily="34" charset="0"/>
              </a:rPr>
              <a:t>;</a:t>
            </a:r>
          </a:p>
          <a:p>
            <a:pPr>
              <a:lnSpc>
                <a:spcPct val="200000"/>
              </a:lnSpc>
            </a:pPr>
            <a:r>
              <a:rPr lang="ro-RO" sz="2000" b="1" i="1" dirty="0">
                <a:latin typeface="Arial" panose="020B0604020202020204" pitchFamily="34" charset="0"/>
                <a:cs typeface="Arial" panose="020B0604020202020204" pitchFamily="34" charset="0"/>
              </a:rPr>
              <a:t>p</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AlGaAs</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GaAs</a:t>
            </a:r>
            <a:r>
              <a:rPr lang="ro-RO" sz="2000" b="1" i="1" dirty="0">
                <a:latin typeface="Arial" panose="020B0604020202020204" pitchFamily="34" charset="0"/>
                <a:cs typeface="Arial" panose="020B0604020202020204" pitchFamily="34" charset="0"/>
              </a:rPr>
              <a:t>/n</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GaAs</a:t>
            </a:r>
            <a:r>
              <a:rPr lang="ro-RO" sz="2000" b="1" i="1" dirty="0">
                <a:latin typeface="Arial" panose="020B0604020202020204" pitchFamily="34" charset="0"/>
                <a:cs typeface="Arial" panose="020B0604020202020204" pitchFamily="34" charset="0"/>
              </a:rPr>
              <a:t>;</a:t>
            </a:r>
          </a:p>
          <a:p>
            <a:pPr>
              <a:lnSpc>
                <a:spcPct val="200000"/>
              </a:lnSpc>
            </a:pPr>
            <a:r>
              <a:rPr lang="ro-RO" sz="2000" b="1" i="1" dirty="0">
                <a:latin typeface="Arial" panose="020B0604020202020204" pitchFamily="34" charset="0"/>
                <a:cs typeface="Arial" panose="020B0604020202020204" pitchFamily="34" charset="0"/>
              </a:rPr>
              <a:t>p</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InGaAs</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InGaAs</a:t>
            </a:r>
            <a:r>
              <a:rPr lang="ro-RO" sz="2000" b="1" i="1" dirty="0">
                <a:latin typeface="Arial" panose="020B0604020202020204" pitchFamily="34" charset="0"/>
                <a:cs typeface="Arial" panose="020B0604020202020204" pitchFamily="34" charset="0"/>
              </a:rPr>
              <a:t>/n</a:t>
            </a:r>
            <a:r>
              <a:rPr lang="ro-RO" sz="2000" b="1" i="1" baseline="30000" dirty="0">
                <a:latin typeface="Arial" panose="020B0604020202020204" pitchFamily="34" charset="0"/>
                <a:cs typeface="Arial" panose="020B0604020202020204" pitchFamily="34" charset="0"/>
              </a:rPr>
              <a:t>+</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InP</a:t>
            </a:r>
            <a:endParaRPr lang="ro-RO" sz="2000" b="1" i="1" dirty="0">
              <a:latin typeface="Arial" panose="020B0604020202020204" pitchFamily="34" charset="0"/>
              <a:cs typeface="Arial" panose="020B0604020202020204" pitchFamily="34" charset="0"/>
            </a:endParaRPr>
          </a:p>
          <a:p>
            <a:pPr>
              <a:lnSpc>
                <a:spcPct val="200000"/>
              </a:lnSpc>
            </a:pPr>
            <a:r>
              <a:rPr lang="ro-RO" sz="2000" b="1" i="1" dirty="0" err="1">
                <a:latin typeface="Arial" panose="020B0604020202020204" pitchFamily="34" charset="0"/>
                <a:cs typeface="Arial" panose="020B0604020202020204" pitchFamily="34" charset="0"/>
              </a:rPr>
              <a:t>AlGaAs</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GaAs</a:t>
            </a:r>
            <a:r>
              <a:rPr lang="ro-RO" sz="2000" b="1" i="1" dirty="0">
                <a:latin typeface="Arial" panose="020B0604020202020204" pitchFamily="34" charset="0"/>
                <a:cs typeface="Arial" panose="020B0604020202020204" pitchFamily="34" charset="0"/>
              </a:rPr>
              <a:t> (0,7-0,89 </a:t>
            </a:r>
            <a:r>
              <a:rPr lang="el-GR" sz="2000" b="1" i="1" dirty="0">
                <a:latin typeface="Arial" panose="020B0604020202020204" pitchFamily="34" charset="0"/>
                <a:cs typeface="Arial" panose="020B0604020202020204" pitchFamily="34" charset="0"/>
              </a:rPr>
              <a:t>μ</a:t>
            </a:r>
            <a:r>
              <a:rPr lang="ro-RO" sz="2000" b="1" i="1" dirty="0">
                <a:latin typeface="Arial" panose="020B0604020202020204" pitchFamily="34" charset="0"/>
                <a:cs typeface="Arial" panose="020B0604020202020204" pitchFamily="34" charset="0"/>
              </a:rPr>
              <a:t>m)</a:t>
            </a:r>
          </a:p>
          <a:p>
            <a:pPr>
              <a:lnSpc>
                <a:spcPct val="200000"/>
              </a:lnSpc>
            </a:pPr>
            <a:r>
              <a:rPr lang="ro-RO" sz="2000" b="1" i="1" dirty="0" err="1">
                <a:latin typeface="Arial" panose="020B0604020202020204" pitchFamily="34" charset="0"/>
                <a:cs typeface="Arial" panose="020B0604020202020204" pitchFamily="34" charset="0"/>
              </a:rPr>
              <a:t>InGaAs</a:t>
            </a:r>
            <a:r>
              <a:rPr lang="ro-RO" sz="2000" b="1" i="1" dirty="0">
                <a:latin typeface="Arial" panose="020B0604020202020204" pitchFamily="34" charset="0"/>
                <a:cs typeface="Arial" panose="020B0604020202020204" pitchFamily="34" charset="0"/>
              </a:rPr>
              <a:t>/</a:t>
            </a:r>
            <a:r>
              <a:rPr lang="ro-RO" sz="2000" b="1" i="1" dirty="0" err="1">
                <a:latin typeface="Arial" panose="020B0604020202020204" pitchFamily="34" charset="0"/>
                <a:cs typeface="Arial" panose="020B0604020202020204" pitchFamily="34" charset="0"/>
              </a:rPr>
              <a:t>InP</a:t>
            </a:r>
            <a:r>
              <a:rPr lang="ro-RO" sz="2000" b="1" i="1" dirty="0">
                <a:latin typeface="Arial" panose="020B0604020202020204" pitchFamily="34" charset="0"/>
                <a:cs typeface="Arial" panose="020B0604020202020204" pitchFamily="34" charset="0"/>
              </a:rPr>
              <a:t> (1300-1600 nm). Un </a:t>
            </a:r>
            <a:r>
              <a:rPr lang="ro-RO" sz="2000" b="1" i="1" dirty="0" err="1">
                <a:latin typeface="Arial" panose="020B0604020202020204" pitchFamily="34" charset="0"/>
                <a:cs typeface="Arial" panose="020B0604020202020204" pitchFamily="34" charset="0"/>
              </a:rPr>
              <a:t>fotodetector</a:t>
            </a:r>
            <a:r>
              <a:rPr lang="ro-RO" sz="2000" b="1" i="1" dirty="0">
                <a:latin typeface="Arial" panose="020B0604020202020204" pitchFamily="34" charset="0"/>
                <a:cs typeface="Arial" panose="020B0604020202020204" pitchFamily="34" charset="0"/>
              </a:rPr>
              <a:t> tipic p-i-n </a:t>
            </a:r>
            <a:r>
              <a:rPr lang="ro-RO" sz="2000" b="1" i="1" dirty="0" err="1">
                <a:latin typeface="Arial" panose="020B0604020202020204" pitchFamily="34" charset="0"/>
                <a:cs typeface="Arial" panose="020B0604020202020204" pitchFamily="34" charset="0"/>
              </a:rPr>
              <a:t>InGaAs</a:t>
            </a:r>
            <a:endParaRPr lang="ro-RO" sz="2000" b="1" i="1" dirty="0">
              <a:latin typeface="Arial" panose="020B0604020202020204" pitchFamily="34" charset="0"/>
              <a:cs typeface="Arial" panose="020B0604020202020204" pitchFamily="34" charset="0"/>
            </a:endParaRPr>
          </a:p>
          <a:p>
            <a:pPr>
              <a:lnSpc>
                <a:spcPct val="200000"/>
              </a:lnSpc>
            </a:pPr>
            <a:r>
              <a:rPr lang="ro-RO" sz="2000" b="1" i="1" dirty="0">
                <a:latin typeface="Arial" panose="020B0604020202020204" pitchFamily="34" charset="0"/>
                <a:cs typeface="Arial" panose="020B0604020202020204" pitchFamily="34" charset="0"/>
              </a:rPr>
              <a:t>Operează la 1550 nm are eficiența cuantică </a:t>
            </a:r>
            <a:r>
              <a:rPr lang="el-GR" sz="2000" b="1" i="1" dirty="0">
                <a:solidFill>
                  <a:srgbClr val="FF0000"/>
                </a:solidFill>
                <a:latin typeface="Arial" panose="020B0604020202020204" pitchFamily="34" charset="0"/>
                <a:cs typeface="Arial" panose="020B0604020202020204" pitchFamily="34" charset="0"/>
              </a:rPr>
              <a:t>η</a:t>
            </a:r>
            <a:r>
              <a:rPr lang="ro-RO" sz="2000" b="1" i="1" dirty="0">
                <a:solidFill>
                  <a:srgbClr val="FF0000"/>
                </a:solidFill>
                <a:latin typeface="Arial" panose="020B0604020202020204" pitchFamily="34" charset="0"/>
                <a:cs typeface="Arial" panose="020B0604020202020204" pitchFamily="34" charset="0"/>
              </a:rPr>
              <a:t> = 0,75 </a:t>
            </a:r>
            <a:r>
              <a:rPr lang="ro-RO" sz="2000" b="1" i="1" dirty="0">
                <a:latin typeface="Arial" panose="020B0604020202020204" pitchFamily="34" charset="0"/>
                <a:cs typeface="Arial" panose="020B0604020202020204" pitchFamily="34" charset="0"/>
              </a:rPr>
              <a:t>și responzivitatea R=0,9 A/W</a:t>
            </a:r>
            <a:endParaRPr lang="en-GB" sz="2000" b="1"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7382372" y="2056159"/>
            <a:ext cx="4055270" cy="2123053"/>
          </a:xfrm>
          <a:prstGeom prst="rect">
            <a:avLst/>
          </a:prstGeom>
        </p:spPr>
      </p:pic>
    </p:spTree>
    <p:extLst>
      <p:ext uri="{BB962C8B-B14F-4D97-AF65-F5344CB8AC3E}">
        <p14:creationId xmlns:p14="http://schemas.microsoft.com/office/powerpoint/2010/main" val="2862655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2218" y="507831"/>
            <a:ext cx="11209539" cy="5447645"/>
          </a:xfrm>
          <a:prstGeom prst="rect">
            <a:avLst/>
          </a:prstGeom>
        </p:spPr>
        <p:txBody>
          <a:bodyPr wrap="square">
            <a:spAutoFit/>
          </a:bodyPr>
          <a:lstStyle/>
          <a:p>
            <a:pPr>
              <a:lnSpc>
                <a:spcPct val="150000"/>
              </a:lnSpc>
            </a:pPr>
            <a:r>
              <a:rPr lang="ro-RO" sz="2000" b="1" i="1" dirty="0" err="1">
                <a:latin typeface="Arial" panose="020B0604020202020204" pitchFamily="34" charset="0"/>
                <a:cs typeface="Arial" panose="020B0604020202020204" pitchFamily="34" charset="0"/>
              </a:rPr>
              <a:t>Heterojoncțiunile</a:t>
            </a:r>
            <a:r>
              <a:rPr lang="ro-RO" sz="2000" b="1" i="1" dirty="0">
                <a:latin typeface="Arial" panose="020B0604020202020204" pitchFamily="34" charset="0"/>
                <a:cs typeface="Arial" panose="020B0604020202020204" pitchFamily="34" charset="0"/>
              </a:rPr>
              <a:t> oferă flexibilitate în optimizarea performanțelor FD.</a:t>
            </a:r>
          </a:p>
          <a:p>
            <a:pPr>
              <a:lnSpc>
                <a:spcPct val="150000"/>
              </a:lnSpc>
            </a:pPr>
            <a:r>
              <a:rPr lang="ro-RO" sz="2000" b="1" i="1" dirty="0">
                <a:latin typeface="Arial" panose="020B0604020202020204" pitchFamily="34" charset="0"/>
                <a:cs typeface="Arial" panose="020B0604020202020204" pitchFamily="34" charset="0"/>
              </a:rPr>
              <a:t>În FD pe </a:t>
            </a:r>
            <a:r>
              <a:rPr lang="ro-RO" sz="2000" b="1" i="1" dirty="0" err="1">
                <a:latin typeface="Arial" panose="020B0604020202020204" pitchFamily="34" charset="0"/>
                <a:cs typeface="Arial" panose="020B0604020202020204" pitchFamily="34" charset="0"/>
              </a:rPr>
              <a:t>heterojoncțiuni</a:t>
            </a:r>
            <a:r>
              <a:rPr lang="ro-RO" sz="2000" b="1" i="1" dirty="0">
                <a:latin typeface="Arial" panose="020B0604020202020204" pitchFamily="34" charset="0"/>
                <a:cs typeface="Arial" panose="020B0604020202020204" pitchFamily="34" charset="0"/>
              </a:rPr>
              <a:t> regiunea activă are in caz normal banda interzisă mai mică comparativ cu regiunile </a:t>
            </a:r>
            <a:r>
              <a:rPr lang="ro-RO" sz="2000" b="1" i="1" dirty="0" err="1">
                <a:latin typeface="Arial" panose="020B0604020202020204" pitchFamily="34" charset="0"/>
                <a:cs typeface="Arial" panose="020B0604020202020204" pitchFamily="34" charset="0"/>
              </a:rPr>
              <a:t>homojoncțiunilor</a:t>
            </a:r>
            <a:endParaRPr lang="ro-RO" sz="2000" b="1" i="1" dirty="0">
              <a:latin typeface="Arial" panose="020B0604020202020204" pitchFamily="34" charset="0"/>
              <a:cs typeface="Arial" panose="020B0604020202020204" pitchFamily="34" charset="0"/>
            </a:endParaRPr>
          </a:p>
          <a:p>
            <a:pPr>
              <a:lnSpc>
                <a:spcPct val="150000"/>
              </a:lnSpc>
            </a:pPr>
            <a:r>
              <a:rPr lang="ro-RO" sz="2000" b="1" i="1" dirty="0">
                <a:latin typeface="Arial" panose="020B0604020202020204" pitchFamily="34" charset="0"/>
                <a:cs typeface="Arial" panose="020B0604020202020204" pitchFamily="34" charset="0"/>
              </a:rPr>
              <a:t>Regiunile </a:t>
            </a:r>
            <a:r>
              <a:rPr lang="ro-RO" sz="2000" i="1" dirty="0" err="1">
                <a:latin typeface="Arial" panose="020B0604020202020204" pitchFamily="34" charset="0"/>
                <a:cs typeface="Arial" panose="020B0604020202020204" pitchFamily="34" charset="0"/>
              </a:rPr>
              <a:t>homojoncțiunilor</a:t>
            </a:r>
            <a:r>
              <a:rPr lang="ro-RO" sz="2000" i="1" dirty="0">
                <a:latin typeface="Arial" panose="020B0604020202020204" pitchFamily="34" charset="0"/>
                <a:cs typeface="Arial" panose="020B0604020202020204" pitchFamily="34" charset="0"/>
              </a:rPr>
              <a:t> cu banda interzisă largă</a:t>
            </a:r>
            <a:r>
              <a:rPr lang="ro-RO" sz="2000" b="1" i="1" dirty="0">
                <a:latin typeface="Arial" panose="020B0604020202020204" pitchFamily="34" charset="0"/>
                <a:cs typeface="Arial" panose="020B0604020202020204" pitchFamily="34" charset="0"/>
              </a:rPr>
              <a:t> care pot fi regiunea de sus sau regiunea substratului n, servesc ca </a:t>
            </a:r>
            <a:r>
              <a:rPr lang="ro-RO" sz="2000" i="1" dirty="0">
                <a:latin typeface="Arial" panose="020B0604020202020204" pitchFamily="34" charset="0"/>
                <a:cs typeface="Arial" panose="020B0604020202020204" pitchFamily="34" charset="0"/>
              </a:rPr>
              <a:t>fereastră</a:t>
            </a:r>
            <a:r>
              <a:rPr lang="ro-RO" sz="2000" b="1" i="1" dirty="0">
                <a:latin typeface="Arial" panose="020B0604020202020204" pitchFamily="34" charset="0"/>
                <a:cs typeface="Arial" panose="020B0604020202020204" pitchFamily="34" charset="0"/>
              </a:rPr>
              <a:t> pentru semnalul optic la intrare;</a:t>
            </a:r>
          </a:p>
          <a:p>
            <a:pPr>
              <a:lnSpc>
                <a:spcPct val="150000"/>
              </a:lnSpc>
            </a:pPr>
            <a:r>
              <a:rPr lang="ro-RO" sz="2000" i="1" dirty="0">
                <a:latin typeface="Arial" panose="020B0604020202020204" pitchFamily="34" charset="0"/>
                <a:cs typeface="Arial" panose="020B0604020202020204" pitchFamily="34" charset="0"/>
              </a:rPr>
              <a:t>Banda interzisă mică a regiunii active </a:t>
            </a:r>
            <a:r>
              <a:rPr lang="ro-RO" sz="2000" b="1" i="1" dirty="0">
                <a:latin typeface="Arial" panose="020B0604020202020204" pitchFamily="34" charset="0"/>
                <a:cs typeface="Arial" panose="020B0604020202020204" pitchFamily="34" charset="0"/>
              </a:rPr>
              <a:t>determină pragul  de tăiere în regiunea de unde mari a </a:t>
            </a:r>
            <a:r>
              <a:rPr lang="ro-RO" sz="2000" b="1" i="1" dirty="0" err="1">
                <a:latin typeface="Arial" panose="020B0604020202020204" pitchFamily="34" charset="0"/>
                <a:cs typeface="Arial" panose="020B0604020202020204" pitchFamily="34" charset="0"/>
              </a:rPr>
              <a:t>fotorăspunsului</a:t>
            </a:r>
            <a:r>
              <a:rPr lang="ro-RO" sz="2000" b="1" i="1" dirty="0">
                <a:latin typeface="Arial" panose="020B0604020202020204" pitchFamily="34" charset="0"/>
                <a:cs typeface="Arial" panose="020B0604020202020204" pitchFamily="34" charset="0"/>
              </a:rPr>
              <a:t> </a:t>
            </a:r>
            <a:r>
              <a:rPr lang="el-GR" sz="2000" b="1" i="1" dirty="0">
                <a:latin typeface="Arial" panose="020B0604020202020204" pitchFamily="34" charset="0"/>
                <a:cs typeface="Arial" panose="020B0604020202020204" pitchFamily="34" charset="0"/>
              </a:rPr>
              <a:t>λ</a:t>
            </a:r>
            <a:r>
              <a:rPr lang="ro-RO" sz="2000" b="1" i="1" baseline="-25000" dirty="0" err="1">
                <a:latin typeface="Arial" panose="020B0604020202020204" pitchFamily="34" charset="0"/>
                <a:cs typeface="Arial" panose="020B0604020202020204" pitchFamily="34" charset="0"/>
              </a:rPr>
              <a:t>th</a:t>
            </a:r>
            <a:r>
              <a:rPr lang="ro-RO" sz="2000" b="1" i="1" dirty="0">
                <a:latin typeface="Arial" panose="020B0604020202020204" pitchFamily="34" charset="0"/>
                <a:cs typeface="Arial" panose="020B0604020202020204" pitchFamily="34" charset="0"/>
              </a:rPr>
              <a:t>;</a:t>
            </a:r>
          </a:p>
          <a:p>
            <a:pPr>
              <a:lnSpc>
                <a:spcPct val="150000"/>
              </a:lnSpc>
            </a:pPr>
            <a:r>
              <a:rPr lang="ro-RO" sz="2000" i="1" dirty="0">
                <a:latin typeface="Arial" panose="020B0604020202020204" pitchFamily="34" charset="0"/>
                <a:cs typeface="Arial" panose="020B0604020202020204" pitchFamily="34" charset="0"/>
              </a:rPr>
              <a:t>Banda </a:t>
            </a:r>
            <a:r>
              <a:rPr lang="ro-RO" sz="2000" i="1" dirty="0" err="1">
                <a:latin typeface="Arial" panose="020B0604020202020204" pitchFamily="34" charset="0"/>
                <a:cs typeface="Arial" panose="020B0604020202020204" pitchFamily="34" charset="0"/>
              </a:rPr>
              <a:t>unterzisă</a:t>
            </a:r>
            <a:r>
              <a:rPr lang="ro-RO" sz="2000" i="1" dirty="0">
                <a:latin typeface="Arial" panose="020B0604020202020204" pitchFamily="34" charset="0"/>
                <a:cs typeface="Arial" panose="020B0604020202020204" pitchFamily="34" charset="0"/>
              </a:rPr>
              <a:t> mare a regiunii omogene ferestre </a:t>
            </a:r>
            <a:r>
              <a:rPr lang="ro-RO" sz="2000" b="1" i="1" dirty="0">
                <a:latin typeface="Arial" panose="020B0604020202020204" pitchFamily="34" charset="0"/>
                <a:cs typeface="Arial" panose="020B0604020202020204" pitchFamily="34" charset="0"/>
              </a:rPr>
              <a:t>dictează pragul undelor scurte de tăiere f răspunsului optic </a:t>
            </a:r>
            <a:r>
              <a:rPr lang="el-GR" sz="2000" b="1" i="1" dirty="0">
                <a:latin typeface="Arial" panose="020B0604020202020204" pitchFamily="34" charset="0"/>
                <a:cs typeface="Arial" panose="020B0604020202020204" pitchFamily="34" charset="0"/>
              </a:rPr>
              <a:t>λ</a:t>
            </a:r>
            <a:r>
              <a:rPr lang="ro-RO" sz="2000" b="1" i="1" baseline="-25000" dirty="0">
                <a:latin typeface="Arial" panose="020B0604020202020204" pitchFamily="34" charset="0"/>
                <a:cs typeface="Arial" panose="020B0604020202020204" pitchFamily="34" charset="0"/>
              </a:rPr>
              <a:t>c</a:t>
            </a:r>
            <a:r>
              <a:rPr lang="ro-RO" sz="2000" b="1" i="1" dirty="0">
                <a:latin typeface="Arial" panose="020B0604020202020204" pitchFamily="34" charset="0"/>
                <a:cs typeface="Arial" panose="020B0604020202020204" pitchFamily="34" charset="0"/>
              </a:rPr>
              <a:t>;</a:t>
            </a:r>
          </a:p>
          <a:p>
            <a:pPr>
              <a:lnSpc>
                <a:spcPct val="150000"/>
              </a:lnSpc>
            </a:pPr>
            <a:r>
              <a:rPr lang="ro-RO" sz="2000" b="1" i="1" dirty="0">
                <a:latin typeface="Arial" panose="020B0604020202020204" pitchFamily="34" charset="0"/>
                <a:cs typeface="Arial" panose="020B0604020202020204" pitchFamily="34" charset="0"/>
              </a:rPr>
              <a:t>Pentru un semnal optic care are o lungime de undă</a:t>
            </a:r>
            <a:r>
              <a:rPr lang="el-GR" sz="2000" b="1" i="1" dirty="0">
                <a:latin typeface="Arial" panose="020B0604020202020204" pitchFamily="34" charset="0"/>
                <a:cs typeface="Arial" panose="020B0604020202020204" pitchFamily="34" charset="0"/>
              </a:rPr>
              <a:t>λ</a:t>
            </a:r>
            <a:r>
              <a:rPr lang="ro-RO" sz="2000" b="1" i="1" baseline="-25000" dirty="0">
                <a:latin typeface="Arial" panose="020B0604020202020204" pitchFamily="34" charset="0"/>
                <a:cs typeface="Arial" panose="020B0604020202020204" pitchFamily="34" charset="0"/>
              </a:rPr>
              <a:t>c</a:t>
            </a:r>
            <a:r>
              <a:rPr lang="ro-RO" sz="2000" b="1" i="1" dirty="0">
                <a:latin typeface="Arial" panose="020B0604020202020204" pitchFamily="34" charset="0"/>
                <a:cs typeface="Arial" panose="020B0604020202020204" pitchFamily="34" charset="0"/>
              </a:rPr>
              <a:t> în intervalul </a:t>
            </a:r>
            <a:r>
              <a:rPr lang="el-GR" sz="2000" b="1" i="1" dirty="0">
                <a:latin typeface="Arial" panose="020B0604020202020204" pitchFamily="34" charset="0"/>
                <a:cs typeface="Arial" panose="020B0604020202020204" pitchFamily="34" charset="0"/>
              </a:rPr>
              <a:t>λ</a:t>
            </a:r>
            <a:r>
              <a:rPr lang="ro-RO" sz="2000" b="1" i="1" baseline="-25000" dirty="0" err="1">
                <a:latin typeface="Arial" panose="020B0604020202020204" pitchFamily="34" charset="0"/>
                <a:cs typeface="Arial" panose="020B0604020202020204" pitchFamily="34" charset="0"/>
              </a:rPr>
              <a:t>th</a:t>
            </a:r>
            <a:r>
              <a:rPr lang="ro-RO" sz="2000" b="1" i="1" dirty="0">
                <a:latin typeface="Arial" panose="020B0604020202020204" pitchFamily="34" charset="0"/>
                <a:cs typeface="Arial" panose="020B0604020202020204" pitchFamily="34" charset="0"/>
              </a:rPr>
              <a:t> </a:t>
            </a:r>
            <a:r>
              <a:rPr lang="el-GR" sz="2000" b="1" i="1" dirty="0">
                <a:latin typeface="Arial" panose="020B0604020202020204" pitchFamily="34" charset="0"/>
                <a:cs typeface="Arial" panose="020B0604020202020204" pitchFamily="34" charset="0"/>
              </a:rPr>
              <a:t>&gt;</a:t>
            </a:r>
            <a:r>
              <a:rPr lang="ro-RO" sz="2000" b="1" i="1" dirty="0">
                <a:latin typeface="Arial" panose="020B0604020202020204" pitchFamily="34" charset="0"/>
                <a:cs typeface="Arial" panose="020B0604020202020204" pitchFamily="34" charset="0"/>
              </a:rPr>
              <a:t> </a:t>
            </a:r>
            <a:r>
              <a:rPr lang="el-GR" sz="2000" b="1" i="1" dirty="0">
                <a:latin typeface="Arial" panose="020B0604020202020204" pitchFamily="34" charset="0"/>
                <a:cs typeface="Arial" panose="020B0604020202020204" pitchFamily="34" charset="0"/>
              </a:rPr>
              <a:t>λ</a:t>
            </a:r>
            <a:r>
              <a:rPr lang="ro-RO" sz="2000" b="1" i="1" baseline="-25000" dirty="0">
                <a:latin typeface="Arial" panose="020B0604020202020204" pitchFamily="34" charset="0"/>
                <a:cs typeface="Arial" panose="020B0604020202020204" pitchFamily="34" charset="0"/>
              </a:rPr>
              <a:t>s</a:t>
            </a:r>
            <a:r>
              <a:rPr lang="ro-RO" sz="2000" b="1" i="1" dirty="0">
                <a:latin typeface="Arial" panose="020B0604020202020204" pitchFamily="34" charset="0"/>
                <a:cs typeface="Arial" panose="020B0604020202020204" pitchFamily="34" charset="0"/>
              </a:rPr>
              <a:t> </a:t>
            </a:r>
            <a:r>
              <a:rPr lang="el-GR" sz="2000" b="1" i="1" dirty="0">
                <a:latin typeface="Arial" panose="020B0604020202020204" pitchFamily="34" charset="0"/>
                <a:cs typeface="Arial" panose="020B0604020202020204" pitchFamily="34" charset="0"/>
              </a:rPr>
              <a:t>&gt;</a:t>
            </a:r>
            <a:r>
              <a:rPr lang="ro-RO" sz="2000" b="1" i="1" dirty="0">
                <a:latin typeface="Arial" panose="020B0604020202020204" pitchFamily="34" charset="0"/>
                <a:cs typeface="Arial" panose="020B0604020202020204" pitchFamily="34" charset="0"/>
              </a:rPr>
              <a:t> </a:t>
            </a:r>
            <a:r>
              <a:rPr lang="el-GR" sz="2000" b="1" i="1" dirty="0">
                <a:latin typeface="Arial" panose="020B0604020202020204" pitchFamily="34" charset="0"/>
                <a:cs typeface="Arial" panose="020B0604020202020204" pitchFamily="34" charset="0"/>
              </a:rPr>
              <a:t>λ</a:t>
            </a:r>
            <a:r>
              <a:rPr lang="ro-RO" sz="2000" b="1" i="1" baseline="-25000" dirty="0">
                <a:latin typeface="Arial" panose="020B0604020202020204" pitchFamily="34" charset="0"/>
                <a:cs typeface="Arial" panose="020B0604020202020204" pitchFamily="34" charset="0"/>
              </a:rPr>
              <a:t>c</a:t>
            </a:r>
            <a:r>
              <a:rPr lang="ro-RO" sz="2000" b="1" i="1" dirty="0">
                <a:latin typeface="Arial" panose="020B0604020202020204" pitchFamily="34" charset="0"/>
                <a:cs typeface="Arial" panose="020B0604020202020204" pitchFamily="34" charset="0"/>
              </a:rPr>
              <a:t> </a:t>
            </a:r>
            <a:r>
              <a:rPr lang="ro-RO" sz="2000" i="1" dirty="0">
                <a:latin typeface="Arial" panose="020B0604020202020204" pitchFamily="34" charset="0"/>
                <a:cs typeface="Arial" panose="020B0604020202020204" pitchFamily="34" charset="0"/>
              </a:rPr>
              <a:t>eficiența cuantică </a:t>
            </a:r>
            <a:r>
              <a:rPr lang="ro-RO" sz="2000" b="1" i="1" dirty="0">
                <a:latin typeface="Arial" panose="020B0604020202020204" pitchFamily="34" charset="0"/>
                <a:cs typeface="Arial" panose="020B0604020202020204" pitchFamily="34" charset="0"/>
              </a:rPr>
              <a:t>și </a:t>
            </a:r>
            <a:r>
              <a:rPr lang="ro-RO" sz="2000" i="1" dirty="0" err="1">
                <a:latin typeface="Arial" panose="020B0604020202020204" pitchFamily="34" charset="0"/>
                <a:cs typeface="Arial" panose="020B0604020202020204" pitchFamily="34" charset="0"/>
              </a:rPr>
              <a:t>responzivitatea</a:t>
            </a:r>
            <a:r>
              <a:rPr lang="ro-RO" sz="2000" b="1" i="1" dirty="0">
                <a:latin typeface="Arial" panose="020B0604020202020204" pitchFamily="34" charset="0"/>
                <a:cs typeface="Arial" panose="020B0604020202020204" pitchFamily="34" charset="0"/>
              </a:rPr>
              <a:t> FD pot fi optimizate</a:t>
            </a:r>
          </a:p>
          <a:p>
            <a:endParaRPr lang="en-GB" b="1" i="1" dirty="0"/>
          </a:p>
        </p:txBody>
      </p:sp>
      <p:sp>
        <p:nvSpPr>
          <p:cNvPr id="5" name="Right Arrow 4"/>
          <p:cNvSpPr/>
          <p:nvPr/>
        </p:nvSpPr>
        <p:spPr>
          <a:xfrm>
            <a:off x="143437" y="3045223"/>
            <a:ext cx="506028"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p:cNvSpPr/>
          <p:nvPr/>
        </p:nvSpPr>
        <p:spPr>
          <a:xfrm>
            <a:off x="143437" y="4062147"/>
            <a:ext cx="506028"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955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Fotocurentul pe joncțiunea iluminată</a:t>
            </a:r>
            <a:endParaRPr lang="en-GB" dirty="0"/>
          </a:p>
        </p:txBody>
      </p:sp>
      <p:sp>
        <p:nvSpPr>
          <p:cNvPr id="3" name="Content Placeholder 2"/>
          <p:cNvSpPr>
            <a:spLocks noGrp="1"/>
          </p:cNvSpPr>
          <p:nvPr>
            <p:ph idx="4294967295"/>
          </p:nvPr>
        </p:nvSpPr>
        <p:spPr>
          <a:xfrm>
            <a:off x="838199" y="1825625"/>
            <a:ext cx="11065625" cy="4351338"/>
          </a:xfrm>
          <a:prstGeom prst="rect">
            <a:avLst/>
          </a:prstGeom>
        </p:spPr>
        <p:txBody>
          <a:bodyPr>
            <a:normAutofit/>
          </a:bodyPr>
          <a:lstStyle/>
          <a:p>
            <a:r>
              <a:rPr lang="ro-RO" cap="none" dirty="0">
                <a:latin typeface="Arial" panose="020B0604020202020204" pitchFamily="34" charset="0"/>
                <a:cs typeface="Arial" panose="020B0604020202020204" pitchFamily="34" charset="0"/>
              </a:rPr>
              <a:t>Dacă joncțiunea pe suprafața </a:t>
            </a:r>
            <a:r>
              <a:rPr lang="ro-RO" b="1" cap="none" dirty="0">
                <a:latin typeface="Arial" panose="020B0604020202020204" pitchFamily="34" charset="0"/>
                <a:cs typeface="Arial" panose="020B0604020202020204" pitchFamily="34" charset="0"/>
              </a:rPr>
              <a:t>a</a:t>
            </a:r>
            <a:r>
              <a:rPr lang="ro-RO" cap="none" dirty="0">
                <a:latin typeface="Arial" panose="020B0604020202020204" pitchFamily="34" charset="0"/>
                <a:cs typeface="Arial" panose="020B0604020202020204" pitchFamily="34" charset="0"/>
              </a:rPr>
              <a:t> (vertical secționată) este uniform iluminată de fotoni cu energia </a:t>
            </a:r>
            <a:r>
              <a:rPr lang="ro-RO" b="1" cap="none" dirty="0" err="1">
                <a:latin typeface="Arial" panose="020B0604020202020204" pitchFamily="34" charset="0"/>
                <a:cs typeface="Arial" panose="020B0604020202020204" pitchFamily="34" charset="0"/>
              </a:rPr>
              <a:t>hʋ</a:t>
            </a:r>
            <a:r>
              <a:rPr lang="ro-RO" b="1" cap="none" dirty="0">
                <a:latin typeface="Arial" panose="020B0604020202020204" pitchFamily="34" charset="0"/>
                <a:cs typeface="Arial" panose="020B0604020202020204" pitchFamily="34" charset="0"/>
              </a:rPr>
              <a:t> </a:t>
            </a:r>
            <a:r>
              <a:rPr lang="el-GR" b="1" cap="none" dirty="0">
                <a:latin typeface="Arial" panose="020B0604020202020204" pitchFamily="34" charset="0"/>
                <a:cs typeface="Arial" panose="020B0604020202020204" pitchFamily="34" charset="0"/>
              </a:rPr>
              <a:t>&gt;</a:t>
            </a:r>
            <a:r>
              <a:rPr lang="ro-RO" b="1" cap="none" dirty="0">
                <a:latin typeface="Arial" panose="020B0604020202020204" pitchFamily="34" charset="0"/>
                <a:cs typeface="Arial" panose="020B0604020202020204" pitchFamily="34" charset="0"/>
              </a:rPr>
              <a:t> </a:t>
            </a:r>
            <a:r>
              <a:rPr lang="ro-RO" b="1" cap="none" dirty="0" err="1">
                <a:latin typeface="Arial" panose="020B0604020202020204" pitchFamily="34" charset="0"/>
                <a:cs typeface="Arial" panose="020B0604020202020204" pitchFamily="34" charset="0"/>
              </a:rPr>
              <a:t>E</a:t>
            </a:r>
            <a:r>
              <a:rPr lang="ro-RO" sz="1400" b="1" cap="none" dirty="0" err="1">
                <a:latin typeface="Arial" panose="020B0604020202020204" pitchFamily="34" charset="0"/>
                <a:cs typeface="Arial" panose="020B0604020202020204" pitchFamily="34" charset="0"/>
              </a:rPr>
              <a:t>g</a:t>
            </a:r>
            <a:r>
              <a:rPr lang="ro-RO" b="1"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o viteză de generare </a:t>
            </a:r>
            <a:r>
              <a:rPr lang="ro-RO" b="1" cap="none" dirty="0">
                <a:latin typeface="Arial" panose="020B0604020202020204" pitchFamily="34" charset="0"/>
                <a:cs typeface="Arial" panose="020B0604020202020204" pitchFamily="34" charset="0"/>
              </a:rPr>
              <a:t>G</a:t>
            </a:r>
            <a:r>
              <a:rPr lang="ro-RO" cap="none" dirty="0">
                <a:latin typeface="Arial" panose="020B0604020202020204" pitchFamily="34" charset="0"/>
                <a:cs typeface="Arial" panose="020B0604020202020204" pitchFamily="34" charset="0"/>
              </a:rPr>
              <a:t> ( </a:t>
            </a:r>
            <a:r>
              <a:rPr lang="ro-RO" cap="none" dirty="0" err="1">
                <a:latin typeface="Arial" panose="020B0604020202020204" pitchFamily="34" charset="0"/>
                <a:cs typeface="Arial" panose="020B0604020202020204" pitchFamily="34" charset="0"/>
              </a:rPr>
              <a:t>ehp</a:t>
            </a:r>
            <a:r>
              <a:rPr lang="ro-RO" cap="none" dirty="0">
                <a:latin typeface="Arial" panose="020B0604020202020204" pitchFamily="34" charset="0"/>
                <a:cs typeface="Arial" panose="020B0604020202020204" pitchFamily="34" charset="0"/>
              </a:rPr>
              <a:t>/cm</a:t>
            </a:r>
            <a:r>
              <a:rPr lang="ro-RO" cap="none" baseline="30000" dirty="0">
                <a:latin typeface="Arial" panose="020B0604020202020204" pitchFamily="34" charset="0"/>
                <a:cs typeface="Arial" panose="020B0604020202020204" pitchFamily="34" charset="0"/>
              </a:rPr>
              <a:t>3</a:t>
            </a:r>
            <a:r>
              <a:rPr lang="ro-RO" cap="none" dirty="0">
                <a:latin typeface="Arial" panose="020B0604020202020204" pitchFamily="34" charset="0"/>
                <a:cs typeface="Arial" panose="020B0604020202020204" pitchFamily="34" charset="0"/>
              </a:rPr>
              <a:t> s) are loc ce ne dă creștere în fotocurent.</a:t>
            </a:r>
          </a:p>
          <a:p>
            <a:r>
              <a:rPr lang="ro-RO" cap="none" dirty="0">
                <a:latin typeface="Arial" panose="020B0604020202020204" pitchFamily="34" charset="0"/>
                <a:cs typeface="Arial" panose="020B0604020202020204" pitchFamily="34" charset="0"/>
              </a:rPr>
              <a:t>numărul golurilor / secundă * lungimea de difuziune </a:t>
            </a:r>
            <a:r>
              <a:rPr lang="ro-RO" b="1" cap="none" dirty="0" err="1">
                <a:latin typeface="Arial" panose="020B0604020202020204" pitchFamily="34" charset="0"/>
                <a:cs typeface="Arial" panose="020B0604020202020204" pitchFamily="34" charset="0"/>
              </a:rPr>
              <a:t>l</a:t>
            </a:r>
            <a:r>
              <a:rPr lang="ro-RO" b="1" cap="none" baseline="-25000" dirty="0" err="1">
                <a:latin typeface="Arial" panose="020B0604020202020204" pitchFamily="34" charset="0"/>
                <a:cs typeface="Arial" panose="020B0604020202020204" pitchFamily="34" charset="0"/>
              </a:rPr>
              <a:t>h</a:t>
            </a:r>
            <a:r>
              <a:rPr lang="ro-RO" b="1" cap="none" baseline="-25000"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 regiunii sărăcite din parte n-SC este </a:t>
            </a:r>
            <a:r>
              <a:rPr lang="ro-RO" b="1" cap="none" dirty="0" err="1">
                <a:latin typeface="Arial" panose="020B0604020202020204" pitchFamily="34" charset="0"/>
                <a:cs typeface="Arial" panose="020B0604020202020204" pitchFamily="34" charset="0"/>
              </a:rPr>
              <a:t>al</a:t>
            </a:r>
            <a:r>
              <a:rPr lang="ro-RO" b="1" cap="none" baseline="-25000" dirty="0" err="1">
                <a:latin typeface="Arial" panose="020B0604020202020204" pitchFamily="34" charset="0"/>
                <a:cs typeface="Arial" panose="020B0604020202020204" pitchFamily="34" charset="0"/>
              </a:rPr>
              <a:t>h</a:t>
            </a:r>
            <a:r>
              <a:rPr lang="ro-RO" b="1" cap="none" dirty="0" err="1">
                <a:latin typeface="Arial" panose="020B0604020202020204" pitchFamily="34" charset="0"/>
                <a:cs typeface="Arial" panose="020B0604020202020204" pitchFamily="34" charset="0"/>
              </a:rPr>
              <a:t>G</a:t>
            </a:r>
            <a:endParaRPr lang="ro-RO" b="1"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numărul electronilor creați per sec pe lungimea de difuziune</a:t>
            </a:r>
            <a:r>
              <a:rPr lang="ro-RO" b="1" cap="none" dirty="0">
                <a:latin typeface="Arial" panose="020B0604020202020204" pitchFamily="34" charset="0"/>
                <a:cs typeface="Arial" panose="020B0604020202020204" pitchFamily="34" charset="0"/>
              </a:rPr>
              <a:t> l</a:t>
            </a:r>
            <a:r>
              <a:rPr lang="ro-RO" b="1" cap="none" baseline="-25000" dirty="0">
                <a:latin typeface="Arial" panose="020B0604020202020204" pitchFamily="34" charset="0"/>
                <a:cs typeface="Arial" panose="020B0604020202020204" pitchFamily="34" charset="0"/>
              </a:rPr>
              <a:t>e</a:t>
            </a:r>
            <a:r>
              <a:rPr lang="ro-RO" b="1"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în regiunea sărăcită din parte p-sc este</a:t>
            </a:r>
            <a:r>
              <a:rPr lang="ro-RO" b="1" cap="none" dirty="0">
                <a:latin typeface="Arial" panose="020B0604020202020204" pitchFamily="34" charset="0"/>
                <a:cs typeface="Arial" panose="020B0604020202020204" pitchFamily="34" charset="0"/>
              </a:rPr>
              <a:t> al</a:t>
            </a:r>
            <a:r>
              <a:rPr lang="ro-RO" b="1" cap="none" baseline="-25000" dirty="0">
                <a:latin typeface="Arial" panose="020B0604020202020204" pitchFamily="34" charset="0"/>
                <a:cs typeface="Arial" panose="020B0604020202020204" pitchFamily="34" charset="0"/>
              </a:rPr>
              <a:t>e </a:t>
            </a:r>
            <a:r>
              <a:rPr lang="ro-RO" b="1" cap="none" dirty="0">
                <a:latin typeface="Arial" panose="020B0604020202020204" pitchFamily="34" charset="0"/>
                <a:cs typeface="Arial" panose="020B0604020202020204" pitchFamily="34" charset="0"/>
              </a:rPr>
              <a:t>G</a:t>
            </a:r>
            <a:r>
              <a:rPr lang="ro-RO" cap="none" dirty="0">
                <a:latin typeface="Arial" panose="020B0604020202020204" pitchFamily="34" charset="0"/>
                <a:cs typeface="Arial" panose="020B0604020202020204" pitchFamily="34" charset="0"/>
              </a:rPr>
              <a:t> </a:t>
            </a:r>
          </a:p>
          <a:p>
            <a:r>
              <a:rPr lang="ro-RO" cap="none" dirty="0">
                <a:latin typeface="Arial" panose="020B0604020202020204" pitchFamily="34" charset="0"/>
                <a:cs typeface="Arial" panose="020B0604020202020204" pitchFamily="34" charset="0"/>
              </a:rPr>
              <a:t>similar, </a:t>
            </a:r>
            <a:r>
              <a:rPr lang="ro-RO" b="1" cap="none" dirty="0" err="1">
                <a:latin typeface="Arial" panose="020B0604020202020204" pitchFamily="34" charset="0"/>
                <a:cs typeface="Arial" panose="020B0604020202020204" pitchFamily="34" charset="0"/>
              </a:rPr>
              <a:t>awG</a:t>
            </a:r>
            <a:r>
              <a:rPr lang="ro-RO" cap="none" dirty="0">
                <a:latin typeface="Arial" panose="020B0604020202020204" pitchFamily="34" charset="0"/>
                <a:cs typeface="Arial" panose="020B0604020202020204" pitchFamily="34" charset="0"/>
              </a:rPr>
              <a:t> purtători sunt generați în stratul sărăcit </a:t>
            </a:r>
            <a:r>
              <a:rPr lang="ro-RO" b="1" cap="none" dirty="0">
                <a:latin typeface="Arial" panose="020B0604020202020204" pitchFamily="34" charset="0"/>
                <a:cs typeface="Arial" panose="020B0604020202020204" pitchFamily="34" charset="0"/>
              </a:rPr>
              <a:t>w</a:t>
            </a:r>
          </a:p>
          <a:p>
            <a:r>
              <a:rPr lang="ro-RO" cap="none" dirty="0">
                <a:latin typeface="Arial" panose="020B0604020202020204" pitchFamily="34" charset="0"/>
                <a:cs typeface="Arial" panose="020B0604020202020204" pitchFamily="34" charset="0"/>
              </a:rPr>
              <a:t>fotocurentul rezultant generat la joncțiune din </a:t>
            </a:r>
            <a:r>
              <a:rPr lang="ro-RO" b="1" cap="none" dirty="0">
                <a:latin typeface="Arial" panose="020B0604020202020204" pitchFamily="34" charset="0"/>
                <a:cs typeface="Arial" panose="020B0604020202020204" pitchFamily="34" charset="0"/>
              </a:rPr>
              <a:t>n</a:t>
            </a:r>
            <a:r>
              <a:rPr lang="ro-RO" cap="none" dirty="0">
                <a:latin typeface="Arial" panose="020B0604020202020204" pitchFamily="34" charset="0"/>
                <a:cs typeface="Arial" panose="020B0604020202020204" pitchFamily="34" charset="0"/>
              </a:rPr>
              <a:t> în </a:t>
            </a:r>
            <a:r>
              <a:rPr lang="ro-RO" b="1" cap="none" dirty="0">
                <a:latin typeface="Arial" panose="020B0604020202020204" pitchFamily="34" charset="0"/>
                <a:cs typeface="Arial" panose="020B0604020202020204" pitchFamily="34" charset="0"/>
              </a:rPr>
              <a:t>p</a:t>
            </a:r>
            <a:r>
              <a:rPr lang="ro-RO" cap="none" dirty="0">
                <a:latin typeface="Arial" panose="020B0604020202020204" pitchFamily="34" charset="0"/>
                <a:cs typeface="Arial" panose="020B0604020202020204" pitchFamily="34" charset="0"/>
              </a:rPr>
              <a:t> va fi:</a:t>
            </a:r>
          </a:p>
          <a:p>
            <a:pPr marL="0" indent="0">
              <a:buNone/>
            </a:pPr>
            <a:r>
              <a:rPr lang="ro-RO" cap="none" dirty="0">
                <a:latin typeface="Arial" panose="020B0604020202020204" pitchFamily="34" charset="0"/>
                <a:cs typeface="Arial" panose="020B0604020202020204" pitchFamily="34" charset="0"/>
              </a:rPr>
              <a:t>                                           </a:t>
            </a:r>
            <a:r>
              <a:rPr lang="ro-RO" b="1" cap="none" dirty="0" err="1">
                <a:latin typeface="Arial" panose="020B0604020202020204" pitchFamily="34" charset="0"/>
                <a:cs typeface="Arial" panose="020B0604020202020204" pitchFamily="34" charset="0"/>
              </a:rPr>
              <a:t>i</a:t>
            </a:r>
            <a:r>
              <a:rPr lang="ro-RO" b="1" cap="none" baseline="-25000" dirty="0" err="1">
                <a:latin typeface="Arial" panose="020B0604020202020204" pitchFamily="34" charset="0"/>
                <a:cs typeface="Arial" panose="020B0604020202020204" pitchFamily="34" charset="0"/>
              </a:rPr>
              <a:t>p</a:t>
            </a:r>
            <a:r>
              <a:rPr lang="ro-RO" b="1" cap="none" dirty="0">
                <a:latin typeface="Arial" panose="020B0604020202020204" pitchFamily="34" charset="0"/>
                <a:cs typeface="Arial" panose="020B0604020202020204" pitchFamily="34" charset="0"/>
              </a:rPr>
              <a:t> = ea(</a:t>
            </a:r>
            <a:r>
              <a:rPr lang="ro-RO" b="1" cap="none" dirty="0" err="1">
                <a:latin typeface="Arial" panose="020B0604020202020204" pitchFamily="34" charset="0"/>
                <a:cs typeface="Arial" panose="020B0604020202020204" pitchFamily="34" charset="0"/>
              </a:rPr>
              <a:t>l</a:t>
            </a:r>
            <a:r>
              <a:rPr lang="ro-RO" b="1" cap="none" baseline="-25000" dirty="0" err="1">
                <a:latin typeface="Arial" panose="020B0604020202020204" pitchFamily="34" charset="0"/>
                <a:cs typeface="Arial" panose="020B0604020202020204" pitchFamily="34" charset="0"/>
              </a:rPr>
              <a:t>h</a:t>
            </a:r>
            <a:r>
              <a:rPr lang="ro-RO" b="1" cap="none" dirty="0">
                <a:latin typeface="Arial" panose="020B0604020202020204" pitchFamily="34" charset="0"/>
                <a:cs typeface="Arial" panose="020B0604020202020204" pitchFamily="34" charset="0"/>
              </a:rPr>
              <a:t> +l</a:t>
            </a:r>
            <a:r>
              <a:rPr lang="ro-RO" b="1" cap="none" baseline="-25000" dirty="0">
                <a:latin typeface="Arial" panose="020B0604020202020204" pitchFamily="34" charset="0"/>
                <a:cs typeface="Arial" panose="020B0604020202020204" pitchFamily="34" charset="0"/>
              </a:rPr>
              <a:t>e</a:t>
            </a:r>
            <a:r>
              <a:rPr lang="ro-RO" b="1" cap="none" dirty="0">
                <a:latin typeface="Arial" panose="020B0604020202020204" pitchFamily="34" charset="0"/>
                <a:cs typeface="Arial" panose="020B0604020202020204" pitchFamily="34" charset="0"/>
              </a:rPr>
              <a:t> +w)G</a:t>
            </a:r>
          </a:p>
          <a:p>
            <a:endParaRPr lang="en-GB" b="1" dirty="0"/>
          </a:p>
        </p:txBody>
      </p:sp>
    </p:spTree>
    <p:extLst>
      <p:ext uri="{BB962C8B-B14F-4D97-AF65-F5344CB8AC3E}">
        <p14:creationId xmlns:p14="http://schemas.microsoft.com/office/powerpoint/2010/main" val="3560905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116"/>
          </a:xfrm>
        </p:spPr>
        <p:txBody>
          <a:bodyPr/>
          <a:lstStyle/>
          <a:p>
            <a:pPr algn="ctr"/>
            <a:r>
              <a:rPr lang="en-US" b="1" dirty="0" err="1"/>
              <a:t>Fotodioda</a:t>
            </a:r>
            <a:r>
              <a:rPr lang="en-US" b="1" dirty="0"/>
              <a:t> cu </a:t>
            </a:r>
            <a:r>
              <a:rPr lang="en-US" b="1" dirty="0" err="1"/>
              <a:t>avalansa</a:t>
            </a:r>
            <a:endParaRPr lang="en-GB" b="1" dirty="0"/>
          </a:p>
        </p:txBody>
      </p:sp>
      <p:pic>
        <p:nvPicPr>
          <p:cNvPr id="7" name="Content Placeholder 6"/>
          <p:cNvPicPr>
            <a:picLocks noGrp="1" noChangeAspect="1"/>
          </p:cNvPicPr>
          <p:nvPr>
            <p:ph idx="4294967295"/>
          </p:nvPr>
        </p:nvPicPr>
        <p:blipFill>
          <a:blip r:embed="rId2"/>
          <a:stretch>
            <a:fillRect/>
          </a:stretch>
        </p:blipFill>
        <p:spPr>
          <a:xfrm>
            <a:off x="1986455" y="1745704"/>
            <a:ext cx="7911423" cy="4162096"/>
          </a:xfrm>
          <a:prstGeom prst="rect">
            <a:avLst/>
          </a:prstGeom>
        </p:spPr>
      </p:pic>
    </p:spTree>
    <p:extLst>
      <p:ext uri="{BB962C8B-B14F-4D97-AF65-F5344CB8AC3E}">
        <p14:creationId xmlns:p14="http://schemas.microsoft.com/office/powerpoint/2010/main" val="4089721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02611"/>
          </a:xfrm>
        </p:spPr>
        <p:txBody>
          <a:bodyPr/>
          <a:lstStyle/>
          <a:p>
            <a:r>
              <a:rPr lang="ro-RO" dirty="0"/>
              <a:t>Inel de </a:t>
            </a:r>
            <a:r>
              <a:rPr lang="ro-RO" dirty="0" err="1"/>
              <a:t>protectie</a:t>
            </a:r>
            <a:r>
              <a:rPr lang="ro-RO" dirty="0"/>
              <a:t> ?</a:t>
            </a:r>
            <a:endParaRPr lang="en-GB" dirty="0"/>
          </a:p>
        </p:txBody>
      </p:sp>
      <p:pic>
        <p:nvPicPr>
          <p:cNvPr id="4" name="Content Placeholder 3"/>
          <p:cNvPicPr>
            <a:picLocks noGrp="1" noChangeAspect="1"/>
          </p:cNvPicPr>
          <p:nvPr>
            <p:ph idx="4294967295"/>
          </p:nvPr>
        </p:nvPicPr>
        <p:blipFill>
          <a:blip r:embed="rId2"/>
          <a:stretch>
            <a:fillRect/>
          </a:stretch>
        </p:blipFill>
        <p:spPr>
          <a:xfrm>
            <a:off x="155575" y="1321128"/>
            <a:ext cx="5226251" cy="4351338"/>
          </a:xfrm>
          <a:prstGeom prst="rect">
            <a:avLst/>
          </a:prstGeom>
        </p:spPr>
      </p:pic>
      <p:pic>
        <p:nvPicPr>
          <p:cNvPr id="2050" name="Picture 2" descr="Imagini pentru avalanche photodiod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508" y="1887623"/>
            <a:ext cx="5664292" cy="32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11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014" y="985720"/>
            <a:ext cx="11605580" cy="5509200"/>
          </a:xfrm>
          <a:prstGeom prst="rect">
            <a:avLst/>
          </a:prstGeom>
        </p:spPr>
        <p:txBody>
          <a:bodyPr wrap="square">
            <a:spAutoFit/>
          </a:bodyPr>
          <a:lstStyle/>
          <a:p>
            <a:pPr>
              <a:buFont typeface="Arial" panose="020B0604020202020204" pitchFamily="34" charset="0"/>
              <a:buChar char="•"/>
            </a:pPr>
            <a:r>
              <a:rPr lang="en-GB" sz="2200" b="1" dirty="0" err="1">
                <a:solidFill>
                  <a:srgbClr val="000000"/>
                </a:solidFill>
                <a:latin typeface="Times New Roman" panose="02020603050405020304" pitchFamily="18" charset="0"/>
              </a:rPr>
              <a:t>Detectează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nivele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foarte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scăzute</a:t>
            </a:r>
            <a:r>
              <a:rPr lang="en-GB" sz="2200" b="1" dirty="0">
                <a:solidFill>
                  <a:srgbClr val="000000"/>
                </a:solidFill>
                <a:latin typeface="Times New Roman" panose="02020603050405020304" pitchFamily="18" charset="0"/>
              </a:rPr>
              <a:t> de R</a:t>
            </a:r>
            <a:r>
              <a:rPr lang="en-GB" sz="2200" b="1" baseline="-25000" dirty="0">
                <a:solidFill>
                  <a:srgbClr val="000000"/>
                </a:solidFill>
                <a:latin typeface="Times New Roman" panose="02020603050405020304" pitchFamily="18" charset="0"/>
              </a:rPr>
              <a:t>O </a:t>
            </a:r>
            <a:r>
              <a:rPr lang="en-GB" sz="2200" b="1" dirty="0" err="1">
                <a:solidFill>
                  <a:srgbClr val="000000"/>
                </a:solidFill>
                <a:latin typeface="Times New Roman" panose="02020603050405020304" pitchFamily="18" charset="0"/>
              </a:rPr>
              <a:t>datorită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câştigului</a:t>
            </a:r>
            <a:r>
              <a:rPr lang="en-GB" sz="2200" b="1" dirty="0">
                <a:solidFill>
                  <a:srgbClr val="000000"/>
                </a:solidFill>
                <a:latin typeface="Times New Roman" panose="02020603050405020304" pitchFamily="18" charset="0"/>
              </a:rPr>
              <a:t> intern.</a:t>
            </a:r>
          </a:p>
          <a:p>
            <a:pPr>
              <a:buFont typeface="Arial" panose="020B0604020202020204" pitchFamily="34" charset="0"/>
              <a:buChar char="•"/>
            </a:pPr>
            <a:r>
              <a:rPr lang="en-GB" sz="2200" b="1" dirty="0">
                <a:solidFill>
                  <a:srgbClr val="000000"/>
                </a:solidFill>
                <a:latin typeface="Times New Roman" panose="02020603050405020304" pitchFamily="18" charset="0"/>
              </a:rPr>
              <a:t>Are o </a:t>
            </a:r>
            <a:r>
              <a:rPr lang="en-GB" sz="2200" b="1" dirty="0" err="1">
                <a:solidFill>
                  <a:srgbClr val="000000"/>
                </a:solidFill>
                <a:latin typeface="Times New Roman" panose="02020603050405020304" pitchFamily="18" charset="0"/>
              </a:rPr>
              <a:t>regiune</a:t>
            </a:r>
            <a:r>
              <a:rPr lang="en-GB" sz="2200" b="1" dirty="0">
                <a:solidFill>
                  <a:srgbClr val="000000"/>
                </a:solidFill>
                <a:latin typeface="Times New Roman" panose="02020603050405020304" pitchFamily="18" charset="0"/>
              </a:rPr>
              <a:t> </a:t>
            </a:r>
            <a:r>
              <a:rPr lang="en-GB" sz="2200" b="1" dirty="0">
                <a:solidFill>
                  <a:srgbClr val="FF0000"/>
                </a:solidFill>
                <a:latin typeface="Times New Roman" panose="02020603050405020304" pitchFamily="18" charset="0"/>
              </a:rPr>
              <a:t>de </a:t>
            </a:r>
            <a:r>
              <a:rPr lang="en-GB" sz="2200" b="1" dirty="0" err="1">
                <a:solidFill>
                  <a:srgbClr val="FF0000"/>
                </a:solidFill>
                <a:latin typeface="Times New Roman" panose="02020603050405020304" pitchFamily="18" charset="0"/>
              </a:rPr>
              <a:t>absorbţie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hlinkClick r:id="rId2"/>
              </a:rPr>
              <a:t>şi</a:t>
            </a:r>
            <a:r>
              <a:rPr lang="en-GB" sz="2200" b="1" dirty="0">
                <a:solidFill>
                  <a:srgbClr val="000000"/>
                </a:solidFill>
                <a:latin typeface="Times New Roman" panose="02020603050405020304" pitchFamily="18" charset="0"/>
                <a:hlinkClick r:id="rId2"/>
              </a:rPr>
              <a:t> </a:t>
            </a:r>
            <a:r>
              <a:rPr lang="en-GB" sz="2200" b="1" dirty="0" err="1">
                <a:solidFill>
                  <a:srgbClr val="000000"/>
                </a:solidFill>
                <a:latin typeface="Times New Roman" panose="02020603050405020304" pitchFamily="18" charset="0"/>
                <a:hlinkClick r:id="rId2"/>
              </a:rPr>
              <a:t>una</a:t>
            </a:r>
            <a:r>
              <a:rPr lang="en-GB" sz="2200" b="1" dirty="0">
                <a:solidFill>
                  <a:srgbClr val="000000"/>
                </a:solidFill>
                <a:latin typeface="Times New Roman" panose="02020603050405020304" pitchFamily="18" charset="0"/>
                <a:hlinkClick r:id="rId2"/>
              </a:rPr>
              <a:t> de </a:t>
            </a:r>
            <a:r>
              <a:rPr lang="en-GB" sz="2200" b="1" dirty="0" err="1">
                <a:solidFill>
                  <a:srgbClr val="000000"/>
                </a:solidFill>
                <a:latin typeface="Times New Roman" panose="02020603050405020304" pitchFamily="18" charset="0"/>
                <a:hlinkClick r:id="rId2"/>
              </a:rPr>
              <a:t>multiplicare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existând</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trei</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variante</a:t>
            </a:r>
            <a:r>
              <a:rPr lang="ro-RO" sz="2200" b="1" dirty="0">
                <a:solidFill>
                  <a:srgbClr val="000000"/>
                </a:solidFill>
                <a:latin typeface="Times New Roman" panose="02020603050405020304" pitchFamily="18" charset="0"/>
              </a:rPr>
              <a:t> constructive</a:t>
            </a:r>
            <a:r>
              <a:rPr lang="en-GB" sz="2200" b="1" dirty="0">
                <a:solidFill>
                  <a:srgbClr val="000000"/>
                </a:solidFill>
                <a:latin typeface="Times New Roman" panose="02020603050405020304" pitchFamily="18" charset="0"/>
              </a:rPr>
              <a:t>:</a:t>
            </a:r>
          </a:p>
          <a:p>
            <a:pPr>
              <a:buFont typeface="Arial" panose="020B0604020202020204" pitchFamily="34" charset="0"/>
              <a:buChar char="•"/>
            </a:pPr>
            <a:r>
              <a:rPr lang="en-GB" sz="2200" b="1" i="1" dirty="0">
                <a:solidFill>
                  <a:srgbClr val="000000"/>
                </a:solidFill>
                <a:latin typeface="Times New Roman" panose="02020603050405020304" pitchFamily="18" charset="0"/>
              </a:rPr>
              <a:t>- cu </a:t>
            </a:r>
            <a:r>
              <a:rPr lang="en-GB" sz="2200" b="1" i="1" dirty="0" err="1">
                <a:solidFill>
                  <a:srgbClr val="000000"/>
                </a:solidFill>
                <a:latin typeface="Times New Roman" panose="02020603050405020304" pitchFamily="18" charset="0"/>
              </a:rPr>
              <a:t>muchie</a:t>
            </a:r>
            <a:r>
              <a:rPr lang="en-GB" sz="2200" b="1" i="1" dirty="0">
                <a:solidFill>
                  <a:srgbClr val="000000"/>
                </a:solidFill>
                <a:latin typeface="Times New Roman" panose="02020603050405020304" pitchFamily="18" charset="0"/>
              </a:rPr>
              <a:t> </a:t>
            </a:r>
            <a:r>
              <a:rPr lang="en-GB" sz="2200" b="1" i="1" dirty="0" err="1">
                <a:solidFill>
                  <a:srgbClr val="000000"/>
                </a:solidFill>
                <a:latin typeface="Times New Roman" panose="02020603050405020304" pitchFamily="18" charset="0"/>
              </a:rPr>
              <a:t>teşită</a:t>
            </a:r>
            <a:r>
              <a:rPr lang="en-GB" sz="2200" b="1" i="1" dirty="0">
                <a:solidFill>
                  <a:srgbClr val="000000"/>
                </a:solidFill>
                <a:latin typeface="Times New Roman" panose="02020603050405020304" pitchFamily="18" charset="0"/>
              </a:rPr>
              <a:t> (bevelled-edge),</a:t>
            </a:r>
            <a:endParaRPr lang="en-GB" sz="2200" b="1" dirty="0">
              <a:solidFill>
                <a:srgbClr val="000000"/>
              </a:solidFill>
              <a:latin typeface="Times New Roman" panose="02020603050405020304" pitchFamily="18" charset="0"/>
            </a:endParaRPr>
          </a:p>
          <a:p>
            <a:pPr>
              <a:buFont typeface="Arial" panose="020B0604020202020204" pitchFamily="34" charset="0"/>
              <a:buChar char="•"/>
            </a:pPr>
            <a:r>
              <a:rPr lang="en-GB" sz="2200" b="1" i="1" dirty="0">
                <a:solidFill>
                  <a:srgbClr val="000000"/>
                </a:solidFill>
                <a:latin typeface="Times New Roman" panose="02020603050405020304" pitchFamily="18" charset="0"/>
              </a:rPr>
              <a:t>- </a:t>
            </a:r>
            <a:r>
              <a:rPr lang="en-GB" sz="2200" b="1" i="1" dirty="0" err="1">
                <a:solidFill>
                  <a:srgbClr val="000000"/>
                </a:solidFill>
                <a:latin typeface="Times New Roman" panose="02020603050405020304" pitchFamily="18" charset="0"/>
              </a:rPr>
              <a:t>epitaxială</a:t>
            </a:r>
            <a:r>
              <a:rPr lang="en-GB" sz="2200" b="1" i="1" dirty="0">
                <a:solidFill>
                  <a:srgbClr val="000000"/>
                </a:solidFill>
                <a:latin typeface="Times New Roman" panose="02020603050405020304" pitchFamily="18" charset="0"/>
              </a:rPr>
              <a:t> </a:t>
            </a:r>
            <a:r>
              <a:rPr lang="en-GB" sz="2200" b="1" i="1" dirty="0" err="1">
                <a:solidFill>
                  <a:srgbClr val="000000"/>
                </a:solidFill>
                <a:latin typeface="Times New Roman" panose="02020603050405020304" pitchFamily="18" charset="0"/>
              </a:rPr>
              <a:t>şi</a:t>
            </a:r>
            <a:endParaRPr lang="en-GB" sz="2200" b="1" dirty="0">
              <a:solidFill>
                <a:srgbClr val="000000"/>
              </a:solidFill>
              <a:latin typeface="Times New Roman" panose="02020603050405020304" pitchFamily="18" charset="0"/>
            </a:endParaRPr>
          </a:p>
          <a:p>
            <a:pPr>
              <a:buFont typeface="Arial" panose="020B0604020202020204" pitchFamily="34" charset="0"/>
              <a:buChar char="•"/>
            </a:pPr>
            <a:r>
              <a:rPr lang="en-GB" sz="2200" b="1" i="1" dirty="0">
                <a:solidFill>
                  <a:srgbClr val="000000"/>
                </a:solidFill>
                <a:latin typeface="Times New Roman" panose="02020603050405020304" pitchFamily="18" charset="0"/>
              </a:rPr>
              <a:t>- </a:t>
            </a:r>
            <a:r>
              <a:rPr lang="en-GB" sz="2200" b="1" i="1" dirty="0" err="1">
                <a:solidFill>
                  <a:srgbClr val="000000"/>
                </a:solidFill>
                <a:latin typeface="Times New Roman" panose="02020603050405020304" pitchFamily="18" charset="0"/>
              </a:rPr>
              <a:t>întinsă</a:t>
            </a:r>
            <a:r>
              <a:rPr lang="en-GB" sz="2200" b="1" dirty="0">
                <a:solidFill>
                  <a:srgbClr val="000000"/>
                </a:solidFill>
                <a:latin typeface="Times New Roman" panose="02020603050405020304" pitchFamily="18" charset="0"/>
              </a:rPr>
              <a:t>.</a:t>
            </a:r>
          </a:p>
          <a:p>
            <a:pPr>
              <a:buFont typeface="Arial" panose="020B0604020202020204" pitchFamily="34" charset="0"/>
              <a:buChar char="•"/>
            </a:pPr>
            <a:r>
              <a:rPr lang="en-GB" sz="2200" b="1" dirty="0" err="1">
                <a:solidFill>
                  <a:srgbClr val="000000"/>
                </a:solidFill>
                <a:latin typeface="Times New Roman" panose="02020603050405020304" pitchFamily="18" charset="0"/>
              </a:rPr>
              <a:t>Peste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tensiunea</a:t>
            </a:r>
            <a:r>
              <a:rPr lang="en-GB" sz="2200" b="1" dirty="0">
                <a:solidFill>
                  <a:srgbClr val="000000"/>
                </a:solidFill>
                <a:latin typeface="Times New Roman" panose="02020603050405020304" pitchFamily="18" charset="0"/>
              </a:rPr>
              <a:t> de </a:t>
            </a:r>
            <a:r>
              <a:rPr lang="en-GB" sz="2200" b="1" dirty="0" err="1">
                <a:solidFill>
                  <a:srgbClr val="000000"/>
                </a:solidFill>
                <a:latin typeface="Times New Roman" panose="02020603050405020304" pitchFamily="18" charset="0"/>
              </a:rPr>
              <a:t>străpungere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detecţia</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liniară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este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dificilă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datorită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zgomotului</a:t>
            </a:r>
            <a:r>
              <a:rPr lang="en-GB" sz="2200" b="1" dirty="0">
                <a:solidFill>
                  <a:srgbClr val="000000"/>
                </a:solidFill>
                <a:latin typeface="Times New Roman" panose="02020603050405020304" pitchFamily="18" charset="0"/>
              </a:rPr>
              <a:t>. </a:t>
            </a:r>
            <a:endParaRPr lang="ro-RO" sz="2200" b="1" dirty="0">
              <a:solidFill>
                <a:srgbClr val="000000"/>
              </a:solidFill>
              <a:latin typeface="Times New Roman" panose="02020603050405020304" pitchFamily="18" charset="0"/>
            </a:endParaRPr>
          </a:p>
          <a:p>
            <a:pPr>
              <a:buFont typeface="Arial" panose="020B0604020202020204" pitchFamily="34" charset="0"/>
              <a:buChar char="•"/>
            </a:pPr>
            <a:r>
              <a:rPr lang="en-GB" sz="2200" b="1" dirty="0" err="1">
                <a:solidFill>
                  <a:srgbClr val="000000"/>
                </a:solidFill>
                <a:latin typeface="Times New Roman" panose="02020603050405020304" pitchFamily="18" charset="0"/>
              </a:rPr>
              <a:t>După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străpungere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tensiunea</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trebuie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micşorată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pentru</a:t>
            </a:r>
            <a:r>
              <a:rPr lang="en-GB" sz="2200" b="1" dirty="0">
                <a:solidFill>
                  <a:srgbClr val="000000"/>
                </a:solidFill>
                <a:latin typeface="Times New Roman" panose="02020603050405020304" pitchFamily="18" charset="0"/>
              </a:rPr>
              <a:t> a </a:t>
            </a:r>
            <a:r>
              <a:rPr lang="en-GB" sz="2200" b="1" dirty="0" err="1">
                <a:solidFill>
                  <a:srgbClr val="000000"/>
                </a:solidFill>
                <a:latin typeface="Times New Roman" panose="02020603050405020304" pitchFamily="18" charset="0"/>
              </a:rPr>
              <a:t>reseta</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fotodioda</a:t>
            </a:r>
            <a:r>
              <a:rPr lang="en-GB" sz="2200" b="1" dirty="0">
                <a:solidFill>
                  <a:srgbClr val="000000"/>
                </a:solidFill>
                <a:latin typeface="Times New Roman" panose="02020603050405020304" pitchFamily="18" charset="0"/>
              </a:rPr>
              <a:t> (</a:t>
            </a:r>
            <a:r>
              <a:rPr lang="en-GB" sz="2200" b="1" i="1" dirty="0">
                <a:solidFill>
                  <a:srgbClr val="000000"/>
                </a:solidFill>
                <a:latin typeface="Times New Roman" panose="02020603050405020304" pitchFamily="18" charset="0"/>
              </a:rPr>
              <a:t>mod de </a:t>
            </a:r>
            <a:r>
              <a:rPr lang="en-GB" sz="2200" b="1" i="1" dirty="0" err="1">
                <a:solidFill>
                  <a:srgbClr val="000000"/>
                </a:solidFill>
                <a:latin typeface="Times New Roman" panose="02020603050405020304" pitchFamily="18" charset="0"/>
              </a:rPr>
              <a:t>lucru</a:t>
            </a:r>
            <a:r>
              <a:rPr lang="en-GB" sz="2200" b="1" i="1" dirty="0">
                <a:solidFill>
                  <a:srgbClr val="000000"/>
                </a:solidFill>
                <a:latin typeface="Times New Roman" panose="02020603050405020304" pitchFamily="18" charset="0"/>
              </a:rPr>
              <a:t> Geiger: </a:t>
            </a:r>
            <a:r>
              <a:rPr lang="en-GB" sz="2200" b="1" dirty="0" err="1">
                <a:solidFill>
                  <a:srgbClr val="000000"/>
                </a:solidFill>
                <a:latin typeface="Times New Roman" panose="02020603050405020304" pitchFamily="18" charset="0"/>
              </a:rPr>
              <a:t>câştig</a:t>
            </a:r>
            <a:r>
              <a:rPr lang="en-GB" sz="2200" b="1" dirty="0">
                <a:solidFill>
                  <a:srgbClr val="000000"/>
                </a:solidFill>
                <a:latin typeface="Times New Roman" panose="02020603050405020304" pitchFamily="18" charset="0"/>
              </a:rPr>
              <a:t> mare, </a:t>
            </a:r>
            <a:r>
              <a:rPr lang="en-GB" sz="2200" b="1" dirty="0" err="1">
                <a:solidFill>
                  <a:srgbClr val="000000"/>
                </a:solidFill>
                <a:latin typeface="Times New Roman" panose="02020603050405020304" pitchFamily="18" charset="0"/>
              </a:rPr>
              <a:t>dar</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neliniar</a:t>
            </a:r>
            <a:r>
              <a:rPr lang="en-GB" sz="2200" b="1" dirty="0">
                <a:solidFill>
                  <a:srgbClr val="000000"/>
                </a:solidFill>
                <a:latin typeface="Times New Roman" panose="02020603050405020304" pitchFamily="18" charset="0"/>
              </a:rPr>
              <a:t>).</a:t>
            </a:r>
          </a:p>
          <a:p>
            <a:pPr>
              <a:buFont typeface="Arial" panose="020B0604020202020204" pitchFamily="34" charset="0"/>
              <a:buChar char="•"/>
            </a:pPr>
            <a:r>
              <a:rPr lang="en-GB" sz="2200" b="1" dirty="0" err="1">
                <a:solidFill>
                  <a:srgbClr val="000000"/>
                </a:solidFill>
                <a:latin typeface="Times New Roman" panose="02020603050405020304" pitchFamily="18" charset="0"/>
              </a:rPr>
              <a:t>Eficienţa</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cuantică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depinde</a:t>
            </a:r>
            <a:r>
              <a:rPr lang="en-GB" sz="2200" b="1" dirty="0">
                <a:solidFill>
                  <a:srgbClr val="000000"/>
                </a:solidFill>
                <a:latin typeface="Times New Roman" panose="02020603050405020304" pitchFamily="18" charset="0"/>
              </a:rPr>
              <a:t> de </a:t>
            </a:r>
            <a:r>
              <a:rPr lang="en-GB" sz="2200" b="1" dirty="0" err="1">
                <a:solidFill>
                  <a:srgbClr val="000000"/>
                </a:solidFill>
                <a:latin typeface="Times New Roman" panose="02020603050405020304" pitchFamily="18" charset="0"/>
              </a:rPr>
              <a:t>lungimea</a:t>
            </a:r>
            <a:r>
              <a:rPr lang="en-GB" sz="2200" b="1" dirty="0">
                <a:solidFill>
                  <a:srgbClr val="000000"/>
                </a:solidFill>
                <a:latin typeface="Times New Roman" panose="02020603050405020304" pitchFamily="18" charset="0"/>
              </a:rPr>
              <a:t> de </a:t>
            </a:r>
            <a:r>
              <a:rPr lang="en-GB" sz="2200" b="1" dirty="0" err="1">
                <a:solidFill>
                  <a:srgbClr val="000000"/>
                </a:solidFill>
                <a:latin typeface="Times New Roman" panose="02020603050405020304" pitchFamily="18" charset="0"/>
              </a:rPr>
              <a:t>undă</a:t>
            </a:r>
            <a:r>
              <a:rPr lang="en-GB" sz="2200" b="1" dirty="0">
                <a:solidFill>
                  <a:srgbClr val="000000"/>
                </a:solidFill>
                <a:latin typeface="Times New Roman" panose="02020603050405020304" pitchFamily="18" charset="0"/>
              </a:rPr>
              <a:t>.</a:t>
            </a:r>
          </a:p>
          <a:p>
            <a:pPr marL="990575" lvl="1" indent="-380990">
              <a:buFont typeface="Arial" panose="020B0604020202020204" pitchFamily="34" charset="0"/>
              <a:buChar char="•"/>
            </a:pPr>
            <a:r>
              <a:rPr lang="en-GB" sz="2200" dirty="0" err="1">
                <a:solidFill>
                  <a:srgbClr val="000000"/>
                </a:solidFill>
                <a:latin typeface="Times New Roman" panose="02020603050405020304" pitchFamily="18" charset="0"/>
              </a:rPr>
              <a:t>Peste</a:t>
            </a:r>
            <a:r>
              <a:rPr lang="en-GB" sz="2200" dirty="0">
                <a:solidFill>
                  <a:srgbClr val="000000"/>
                </a:solidFill>
                <a:latin typeface="Times New Roman" panose="02020603050405020304" pitchFamily="18" charset="0"/>
              </a:rPr>
              <a:t> 1100 nm, </a:t>
            </a:r>
            <a:r>
              <a:rPr lang="en-GB" sz="2200" dirty="0" err="1">
                <a:solidFill>
                  <a:srgbClr val="000000"/>
                </a:solidFill>
                <a:latin typeface="Times New Roman" panose="02020603050405020304" pitchFamily="18" charset="0"/>
              </a:rPr>
              <a:t>fotonii</a:t>
            </a:r>
            <a:r>
              <a:rPr lang="en-GB" sz="2200" dirty="0">
                <a:solidFill>
                  <a:srgbClr val="000000"/>
                </a:solidFill>
                <a:latin typeface="Times New Roman" panose="02020603050405020304" pitchFamily="18" charset="0"/>
              </a:rPr>
              <a:t> nu au </a:t>
            </a:r>
            <a:r>
              <a:rPr lang="en-GB" sz="2200" dirty="0" err="1">
                <a:solidFill>
                  <a:srgbClr val="000000"/>
                </a:solidFill>
                <a:latin typeface="Times New Roman" panose="02020603050405020304" pitchFamily="18" charset="0"/>
              </a:rPr>
              <a:t>destulă</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energie</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pentru</a:t>
            </a:r>
            <a:r>
              <a:rPr lang="en-GB" sz="2200" dirty="0">
                <a:solidFill>
                  <a:srgbClr val="000000"/>
                </a:solidFill>
                <a:latin typeface="Times New Roman" panose="02020603050405020304" pitchFamily="18" charset="0"/>
              </a:rPr>
              <a:t> a </a:t>
            </a:r>
            <a:r>
              <a:rPr lang="en-GB" sz="2200" dirty="0" err="1">
                <a:solidFill>
                  <a:srgbClr val="000000"/>
                </a:solidFill>
                <a:latin typeface="Times New Roman" panose="02020603050405020304" pitchFamily="18" charset="0"/>
              </a:rPr>
              <a:t>trece</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electronii</a:t>
            </a:r>
            <a:r>
              <a:rPr lang="en-GB" sz="2200" dirty="0">
                <a:solidFill>
                  <a:srgbClr val="000000"/>
                </a:solidFill>
                <a:latin typeface="Times New Roman" panose="02020603050405020304" pitchFamily="18" charset="0"/>
              </a:rPr>
              <a:t> de </a:t>
            </a:r>
            <a:r>
              <a:rPr lang="en-GB" sz="2200" dirty="0" err="1">
                <a:solidFill>
                  <a:srgbClr val="000000"/>
                </a:solidFill>
                <a:latin typeface="Times New Roman" panose="02020603050405020304" pitchFamily="18" charset="0"/>
              </a:rPr>
              <a:t>valenţă</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peste</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banda</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interzisă</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în</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banda</a:t>
            </a:r>
            <a:r>
              <a:rPr lang="en-GB" sz="2200" dirty="0">
                <a:solidFill>
                  <a:srgbClr val="000000"/>
                </a:solidFill>
                <a:latin typeface="Times New Roman" panose="02020603050405020304" pitchFamily="18" charset="0"/>
              </a:rPr>
              <a:t> de </a:t>
            </a:r>
            <a:r>
              <a:rPr lang="en-GB" sz="2200" dirty="0" err="1">
                <a:solidFill>
                  <a:srgbClr val="000000"/>
                </a:solidFill>
                <a:latin typeface="Times New Roman" panose="02020603050405020304" pitchFamily="18" charset="0"/>
              </a:rPr>
              <a:t>conducţie</a:t>
            </a:r>
            <a:r>
              <a:rPr lang="en-GB" sz="2200" dirty="0">
                <a:solidFill>
                  <a:srgbClr val="000000"/>
                </a:solidFill>
                <a:latin typeface="Times New Roman" panose="02020603050405020304" pitchFamily="18" charset="0"/>
              </a:rPr>
              <a:t>.</a:t>
            </a:r>
          </a:p>
          <a:p>
            <a:pPr marL="990575" lvl="1" indent="-380990">
              <a:buFont typeface="Arial" panose="020B0604020202020204" pitchFamily="34" charset="0"/>
              <a:buChar char="•"/>
            </a:pPr>
            <a:r>
              <a:rPr lang="en-GB" sz="2200" dirty="0">
                <a:solidFill>
                  <a:srgbClr val="000000"/>
                </a:solidFill>
                <a:latin typeface="Times New Roman" panose="02020603050405020304" pitchFamily="18" charset="0"/>
              </a:rPr>
              <a:t>Sub 1100 nm </a:t>
            </a:r>
            <a:r>
              <a:rPr lang="en-GB" sz="2200" dirty="0" err="1">
                <a:solidFill>
                  <a:srgbClr val="000000"/>
                </a:solidFill>
                <a:latin typeface="Times New Roman" panose="02020603050405020304" pitchFamily="18" charset="0"/>
              </a:rPr>
              <a:t>fotonii</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sunt</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absorbiţi</a:t>
            </a:r>
            <a:r>
              <a:rPr lang="en-GB" sz="2200" dirty="0">
                <a:solidFill>
                  <a:srgbClr val="000000"/>
                </a:solidFill>
                <a:latin typeface="Times New Roman" panose="02020603050405020304" pitchFamily="18" charset="0"/>
              </a:rPr>
              <a:t> la </a:t>
            </a:r>
            <a:r>
              <a:rPr lang="en-GB" sz="2200" dirty="0" err="1">
                <a:solidFill>
                  <a:srgbClr val="000000"/>
                </a:solidFill>
                <a:latin typeface="Times New Roman" panose="02020603050405020304" pitchFamily="18" charset="0"/>
              </a:rPr>
              <a:t>diferite</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adâncimi</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medii</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funcţie</a:t>
            </a:r>
            <a:r>
              <a:rPr lang="en-GB" sz="2200" dirty="0">
                <a:solidFill>
                  <a:srgbClr val="000000"/>
                </a:solidFill>
                <a:latin typeface="Times New Roman" panose="02020603050405020304" pitchFamily="18" charset="0"/>
              </a:rPr>
              <a:t> de </a:t>
            </a:r>
            <a:r>
              <a:rPr lang="en-GB" sz="2200" dirty="0" err="1">
                <a:solidFill>
                  <a:srgbClr val="000000"/>
                </a:solidFill>
                <a:latin typeface="Times New Roman" panose="02020603050405020304" pitchFamily="18" charset="0"/>
              </a:rPr>
              <a:t>coeficientul</a:t>
            </a:r>
            <a:r>
              <a:rPr lang="en-GB" sz="2200" dirty="0">
                <a:solidFill>
                  <a:srgbClr val="000000"/>
                </a:solidFill>
                <a:latin typeface="Times New Roman" panose="02020603050405020304" pitchFamily="18" charset="0"/>
              </a:rPr>
              <a:t> de </a:t>
            </a:r>
            <a:r>
              <a:rPr lang="en-GB" sz="2200" dirty="0" err="1">
                <a:solidFill>
                  <a:srgbClr val="000000"/>
                </a:solidFill>
                <a:latin typeface="Times New Roman" panose="02020603050405020304" pitchFamily="18" charset="0"/>
              </a:rPr>
              <a:t>absorbţie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Curba</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randamentului</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funcţie</a:t>
            </a:r>
            <a:r>
              <a:rPr lang="en-GB" sz="2200" b="1" dirty="0">
                <a:solidFill>
                  <a:srgbClr val="000000"/>
                </a:solidFill>
                <a:latin typeface="Times New Roman" panose="02020603050405020304" pitchFamily="18" charset="0"/>
              </a:rPr>
              <a:t> de </a:t>
            </a:r>
            <a:r>
              <a:rPr lang="en-GB" sz="2200" b="1" dirty="0" err="1">
                <a:solidFill>
                  <a:srgbClr val="000000"/>
                </a:solidFill>
                <a:latin typeface="Times New Roman" panose="02020603050405020304" pitchFamily="18" charset="0"/>
              </a:rPr>
              <a:t>lungimea</a:t>
            </a:r>
            <a:r>
              <a:rPr lang="en-GB" sz="2200" b="1" dirty="0">
                <a:solidFill>
                  <a:srgbClr val="000000"/>
                </a:solidFill>
                <a:latin typeface="Times New Roman" panose="02020603050405020304" pitchFamily="18" charset="0"/>
              </a:rPr>
              <a:t> de </a:t>
            </a:r>
            <a:r>
              <a:rPr lang="en-GB" sz="2200" b="1" dirty="0" err="1">
                <a:solidFill>
                  <a:srgbClr val="000000"/>
                </a:solidFill>
                <a:latin typeface="Times New Roman" panose="02020603050405020304" pitchFamily="18" charset="0"/>
              </a:rPr>
              <a:t>undă</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este</a:t>
            </a:r>
            <a:r>
              <a:rPr lang="en-GB" sz="2200" b="1" dirty="0">
                <a:solidFill>
                  <a:srgbClr val="000000"/>
                </a:solidFill>
                <a:latin typeface="Times New Roman" panose="02020603050405020304" pitchFamily="18" charset="0"/>
              </a:rPr>
              <a:t> un </a:t>
            </a:r>
            <a:r>
              <a:rPr lang="en-GB" sz="2200" b="1" dirty="0" err="1">
                <a:solidFill>
                  <a:srgbClr val="000000"/>
                </a:solidFill>
                <a:latin typeface="Times New Roman" panose="02020603050405020304" pitchFamily="18" charset="0"/>
              </a:rPr>
              <a:t>clopot</a:t>
            </a:r>
            <a:r>
              <a:rPr lang="en-GB" sz="2200" dirty="0">
                <a:solidFill>
                  <a:srgbClr val="000000"/>
                </a:solidFill>
                <a:latin typeface="Times New Roman" panose="02020603050405020304" pitchFamily="18" charset="0"/>
              </a:rPr>
              <a:t>.</a:t>
            </a:r>
            <a:endParaRPr lang="ro-RO" sz="2200" dirty="0">
              <a:solidFill>
                <a:srgbClr val="000000"/>
              </a:solidFill>
              <a:latin typeface="Times New Roman" panose="02020603050405020304" pitchFamily="18" charset="0"/>
            </a:endParaRPr>
          </a:p>
          <a:p>
            <a:pPr lvl="1"/>
            <a:endParaRPr lang="en-GB" sz="2200" dirty="0">
              <a:solidFill>
                <a:srgbClr val="000000"/>
              </a:solidFill>
              <a:latin typeface="Times New Roman" panose="02020603050405020304" pitchFamily="18" charset="0"/>
            </a:endParaRPr>
          </a:p>
          <a:p>
            <a:pPr>
              <a:buFont typeface="Arial" panose="020B0604020202020204" pitchFamily="34" charset="0"/>
              <a:buChar char="•"/>
            </a:pPr>
            <a:r>
              <a:rPr lang="en-GB" sz="2200" b="1" dirty="0" err="1">
                <a:solidFill>
                  <a:srgbClr val="000000"/>
                </a:solidFill>
                <a:latin typeface="Times New Roman" panose="02020603050405020304" pitchFamily="18" charset="0"/>
              </a:rPr>
              <a:t>Alegând</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convenabil</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grosimea</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stratului</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antireflectorizant</a:t>
            </a:r>
            <a:r>
              <a:rPr lang="en-GB" sz="2200" b="1" dirty="0">
                <a:solidFill>
                  <a:srgbClr val="000000"/>
                </a:solidFill>
                <a:latin typeface="Times New Roman" panose="02020603050405020304" pitchFamily="18" charset="0"/>
              </a:rPr>
              <a:t>, se </a:t>
            </a:r>
            <a:r>
              <a:rPr lang="en-GB" sz="2200" b="1" dirty="0" err="1">
                <a:solidFill>
                  <a:srgbClr val="000000"/>
                </a:solidFill>
                <a:latin typeface="Times New Roman" panose="02020603050405020304" pitchFamily="18" charset="0"/>
              </a:rPr>
              <a:t>obtine</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funcţionarea</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în</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domeniul</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hlinkClick r:id="rId3"/>
              </a:rPr>
              <a:t>vizibil</a:t>
            </a:r>
            <a:r>
              <a:rPr lang="en-GB" sz="2200" b="1" dirty="0">
                <a:solidFill>
                  <a:srgbClr val="000000"/>
                </a:solidFill>
                <a:latin typeface="Times New Roman" panose="02020603050405020304" pitchFamily="18" charset="0"/>
                <a:hlinkClick r:id="rId3"/>
              </a:rPr>
              <a:t> </a:t>
            </a:r>
            <a:r>
              <a:rPr lang="en-GB" sz="2200" b="1" dirty="0" err="1">
                <a:solidFill>
                  <a:srgbClr val="000000"/>
                </a:solidFill>
                <a:latin typeface="Times New Roman" panose="02020603050405020304" pitchFamily="18" charset="0"/>
                <a:hlinkClick r:id="rId3"/>
              </a:rPr>
              <a:t>sau</a:t>
            </a:r>
            <a:r>
              <a:rPr lang="en-GB" sz="2200" b="1" dirty="0">
                <a:solidFill>
                  <a:srgbClr val="000000"/>
                </a:solidFill>
                <a:latin typeface="Times New Roman" panose="02020603050405020304" pitchFamily="18" charset="0"/>
                <a:hlinkClick r:id="rId3"/>
              </a:rPr>
              <a:t> IR </a:t>
            </a:r>
            <a:r>
              <a:rPr lang="en-GB" sz="2200" b="1" dirty="0" err="1">
                <a:solidFill>
                  <a:srgbClr val="000000"/>
                </a:solidFill>
                <a:latin typeface="Times New Roman" panose="02020603050405020304" pitchFamily="18" charset="0"/>
                <a:hlinkClick r:id="rId3"/>
              </a:rPr>
              <a:t>apropiat</a:t>
            </a:r>
            <a:r>
              <a:rPr lang="en-GB" sz="2200" b="1" dirty="0">
                <a:solidFill>
                  <a:srgbClr val="000000"/>
                </a:solidFill>
                <a:latin typeface="Times New Roman" panose="02020603050405020304" pitchFamily="18" charset="0"/>
              </a:rPr>
              <a:t>, </a:t>
            </a:r>
            <a:r>
              <a:rPr lang="en-GB" sz="2200" b="1" dirty="0" err="1">
                <a:solidFill>
                  <a:srgbClr val="000000"/>
                </a:solidFill>
                <a:latin typeface="Times New Roman" panose="02020603050405020304" pitchFamily="18" charset="0"/>
              </a:rPr>
              <a:t>randament</a:t>
            </a:r>
            <a:r>
              <a:rPr lang="en-GB" sz="2200" b="1" dirty="0">
                <a:solidFill>
                  <a:srgbClr val="000000"/>
                </a:solidFill>
                <a:latin typeface="Times New Roman" panose="02020603050405020304" pitchFamily="18" charset="0"/>
              </a:rPr>
              <a:t> 70... 80% </a:t>
            </a:r>
            <a:r>
              <a:rPr lang="en-GB" sz="2200" b="1" dirty="0" err="1">
                <a:solidFill>
                  <a:srgbClr val="000000"/>
                </a:solidFill>
                <a:latin typeface="Times New Roman" panose="02020603050405020304" pitchFamily="18" charset="0"/>
              </a:rPr>
              <a:t>între</a:t>
            </a:r>
            <a:r>
              <a:rPr lang="en-GB" sz="2200" b="1" dirty="0">
                <a:solidFill>
                  <a:srgbClr val="000000"/>
                </a:solidFill>
                <a:latin typeface="Times New Roman" panose="02020603050405020304" pitchFamily="18" charset="0"/>
              </a:rPr>
              <a:t> 500 nm </a:t>
            </a:r>
            <a:r>
              <a:rPr lang="en-GB" sz="2200" b="1" dirty="0" err="1">
                <a:solidFill>
                  <a:srgbClr val="000000"/>
                </a:solidFill>
                <a:latin typeface="Times New Roman" panose="02020603050405020304" pitchFamily="18" charset="0"/>
              </a:rPr>
              <a:t>şi</a:t>
            </a:r>
            <a:r>
              <a:rPr lang="en-GB" sz="2200" b="1" dirty="0">
                <a:solidFill>
                  <a:srgbClr val="000000"/>
                </a:solidFill>
                <a:latin typeface="Times New Roman" panose="02020603050405020304" pitchFamily="18" charset="0"/>
              </a:rPr>
              <a:t> 800 nm.</a:t>
            </a:r>
          </a:p>
        </p:txBody>
      </p:sp>
      <p:sp>
        <p:nvSpPr>
          <p:cNvPr id="3" name="Rectangle 2"/>
          <p:cNvSpPr/>
          <p:nvPr/>
        </p:nvSpPr>
        <p:spPr>
          <a:xfrm>
            <a:off x="1209439" y="159577"/>
            <a:ext cx="8755087" cy="666786"/>
          </a:xfrm>
          <a:prstGeom prst="rect">
            <a:avLst/>
          </a:prstGeom>
        </p:spPr>
        <p:txBody>
          <a:bodyPr wrap="square">
            <a:spAutoFit/>
          </a:bodyPr>
          <a:lstStyle/>
          <a:p>
            <a:r>
              <a:rPr lang="ro-RO" sz="3733" b="1" dirty="0"/>
              <a:t>FOTODIODA CU AVALANȘĂ (APD)</a:t>
            </a:r>
            <a:endParaRPr lang="en-GB" sz="3733" b="1" dirty="0"/>
          </a:p>
        </p:txBody>
      </p:sp>
    </p:spTree>
    <p:extLst>
      <p:ext uri="{BB962C8B-B14F-4D97-AF65-F5344CB8AC3E}">
        <p14:creationId xmlns:p14="http://schemas.microsoft.com/office/powerpoint/2010/main" val="995118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11" y="263579"/>
            <a:ext cx="10515600" cy="776945"/>
          </a:xfrm>
        </p:spPr>
        <p:txBody>
          <a:bodyPr/>
          <a:lstStyle/>
          <a:p>
            <a:r>
              <a:rPr lang="en-US" dirty="0" err="1"/>
              <a:t>Construc</a:t>
            </a:r>
            <a:r>
              <a:rPr lang="ro-RO" dirty="0" err="1"/>
              <a:t>ția</a:t>
            </a:r>
            <a:r>
              <a:rPr lang="ro-RO" dirty="0"/>
              <a:t>. Principiul de lucru</a:t>
            </a:r>
            <a:endParaRPr lang="en-GB" dirty="0"/>
          </a:p>
        </p:txBody>
      </p:sp>
      <p:sp>
        <p:nvSpPr>
          <p:cNvPr id="3" name="Content Placeholder 2"/>
          <p:cNvSpPr>
            <a:spLocks noGrp="1"/>
          </p:cNvSpPr>
          <p:nvPr>
            <p:ph idx="4294967295"/>
          </p:nvPr>
        </p:nvSpPr>
        <p:spPr>
          <a:xfrm>
            <a:off x="228370" y="1200702"/>
            <a:ext cx="7553242" cy="5452346"/>
          </a:xfrm>
          <a:prstGeom prst="rect">
            <a:avLst/>
          </a:prstGeom>
        </p:spPr>
        <p:txBody>
          <a:bodyPr>
            <a:normAutofit/>
          </a:bodyPr>
          <a:lstStyle/>
          <a:p>
            <a:r>
              <a:rPr lang="ro-RO" cap="none" dirty="0">
                <a:latin typeface="Arial" panose="020B0604020202020204" pitchFamily="34" charset="0"/>
                <a:cs typeface="Arial" panose="020B0604020202020204" pitchFamily="34" charset="0"/>
              </a:rPr>
              <a:t>fotodioda cu avalanșă (APD) este o p-i-n structură cu amplificare. </a:t>
            </a:r>
          </a:p>
          <a:p>
            <a:r>
              <a:rPr lang="ro-RO" cap="none" dirty="0">
                <a:latin typeface="Arial" panose="020B0604020202020204" pitchFamily="34" charset="0"/>
                <a:cs typeface="Arial" panose="020B0604020202020204" pitchFamily="34" charset="0"/>
              </a:rPr>
              <a:t>Deosebirea principală de FD clasică  - amplificarea internă a semnalului, bazată pe amplificarea sem</a:t>
            </a:r>
            <a:r>
              <a:rPr lang="en-US" cap="none" dirty="0">
                <a:latin typeface="Arial" panose="020B0604020202020204" pitchFamily="34" charset="0"/>
                <a:cs typeface="Arial" panose="020B0604020202020204" pitchFamily="34" charset="0"/>
              </a:rPr>
              <a:t>n</a:t>
            </a:r>
            <a:r>
              <a:rPr lang="ro-RO" cap="none" dirty="0" err="1">
                <a:latin typeface="Arial" panose="020B0604020202020204" pitchFamily="34" charset="0"/>
                <a:cs typeface="Arial" panose="020B0604020202020204" pitchFamily="34" charset="0"/>
              </a:rPr>
              <a:t>alului</a:t>
            </a:r>
            <a:r>
              <a:rPr lang="ro-RO" cap="none" dirty="0">
                <a:latin typeface="Arial" panose="020B0604020202020204" pitchFamily="34" charset="0"/>
                <a:cs typeface="Arial" panose="020B0604020202020204" pitchFamily="34" charset="0"/>
              </a:rPr>
              <a:t> pe multiplicarea în avalanșă. </a:t>
            </a:r>
          </a:p>
          <a:p>
            <a:r>
              <a:rPr lang="ro-RO" cap="none" dirty="0">
                <a:latin typeface="Arial" panose="020B0604020202020204" pitchFamily="34" charset="0"/>
                <a:cs typeface="Arial" panose="020B0604020202020204" pitchFamily="34" charset="0"/>
              </a:rPr>
              <a:t>Dacă structura FD simple este </a:t>
            </a:r>
            <a:r>
              <a:rPr lang="ro-RO" i="1" cap="none" dirty="0">
                <a:latin typeface="Arial" panose="020B0604020202020204" pitchFamily="34" charset="0"/>
                <a:cs typeface="Arial" panose="020B0604020202020204" pitchFamily="34" charset="0"/>
              </a:rPr>
              <a:t>p</a:t>
            </a:r>
            <a:r>
              <a:rPr lang="ro-RO" i="1" cap="none" baseline="30000" dirty="0">
                <a:latin typeface="Arial" panose="020B0604020202020204" pitchFamily="34" charset="0"/>
                <a:cs typeface="Arial" panose="020B0604020202020204" pitchFamily="34" charset="0"/>
              </a:rPr>
              <a:t>+</a:t>
            </a:r>
            <a:r>
              <a:rPr lang="ro-RO" i="1" cap="none" dirty="0">
                <a:latin typeface="Arial" panose="020B0604020202020204" pitchFamily="34" charset="0"/>
                <a:cs typeface="Arial" panose="020B0604020202020204" pitchFamily="34" charset="0"/>
              </a:rPr>
              <a:t> -i- n</a:t>
            </a:r>
            <a:r>
              <a:rPr lang="ro-RO" i="1" cap="none" baseline="30000" dirty="0">
                <a:latin typeface="Arial" panose="020B0604020202020204" pitchFamily="34" charset="0"/>
                <a:cs typeface="Arial" panose="020B0604020202020204" pitchFamily="34" charset="0"/>
              </a:rPr>
              <a:t>+</a:t>
            </a:r>
            <a:r>
              <a:rPr lang="ro-RO" i="1"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la APD  la care se adaugă un strat </a:t>
            </a:r>
            <a:r>
              <a:rPr lang="ro-RO" i="1" cap="none" dirty="0">
                <a:latin typeface="Arial" panose="020B0604020202020204" pitchFamily="34" charset="0"/>
                <a:cs typeface="Arial" panose="020B0604020202020204" pitchFamily="34" charset="0"/>
              </a:rPr>
              <a:t>p</a:t>
            </a:r>
            <a:r>
              <a:rPr lang="ro-RO" cap="none" dirty="0">
                <a:latin typeface="Arial" panose="020B0604020202020204" pitchFamily="34" charset="0"/>
                <a:cs typeface="Arial" panose="020B0604020202020204" pitchFamily="34" charset="0"/>
              </a:rPr>
              <a:t>: </a:t>
            </a:r>
            <a:r>
              <a:rPr lang="ro-RO" i="1" cap="none" dirty="0">
                <a:latin typeface="Arial" panose="020B0604020202020204" pitchFamily="34" charset="0"/>
                <a:cs typeface="Arial" panose="020B0604020202020204" pitchFamily="34" charset="0"/>
              </a:rPr>
              <a:t>p</a:t>
            </a:r>
            <a:r>
              <a:rPr lang="ro-RO" i="1" cap="none" baseline="30000" dirty="0">
                <a:latin typeface="Arial" panose="020B0604020202020204" pitchFamily="34" charset="0"/>
                <a:cs typeface="Arial" panose="020B0604020202020204" pitchFamily="34" charset="0"/>
              </a:rPr>
              <a:t>+</a:t>
            </a:r>
            <a:r>
              <a:rPr lang="ro-RO" i="1" cap="none" dirty="0">
                <a:latin typeface="Arial" panose="020B0604020202020204" pitchFamily="34" charset="0"/>
                <a:cs typeface="Arial" panose="020B0604020202020204" pitchFamily="34" charset="0"/>
              </a:rPr>
              <a:t>-i- p- n</a:t>
            </a:r>
            <a:r>
              <a:rPr lang="ro-RO" i="1" cap="none" baseline="30000" dirty="0">
                <a:latin typeface="Arial" panose="020B0604020202020204" pitchFamily="34" charset="0"/>
                <a:cs typeface="Arial" panose="020B0604020202020204" pitchFamily="34" charset="0"/>
              </a:rPr>
              <a:t>+</a:t>
            </a:r>
            <a:r>
              <a:rPr lang="ro-RO" cap="none" dirty="0">
                <a:latin typeface="Arial" panose="020B0604020202020204" pitchFamily="34" charset="0"/>
                <a:cs typeface="Arial" panose="020B0604020202020204" pitchFamily="34" charset="0"/>
              </a:rPr>
              <a:t> . </a:t>
            </a:r>
          </a:p>
          <a:p>
            <a:r>
              <a:rPr lang="ro-RO" cap="none" dirty="0">
                <a:latin typeface="Arial" panose="020B0604020202020204" pitchFamily="34" charset="0"/>
                <a:cs typeface="Arial" panose="020B0604020202020204" pitchFamily="34" charset="0"/>
              </a:rPr>
              <a:t>În stratul larg al </a:t>
            </a:r>
            <a:r>
              <a:rPr lang="ro-RO" b="1" cap="none" dirty="0">
                <a:latin typeface="Arial" panose="020B0604020202020204" pitchFamily="34" charset="0"/>
                <a:cs typeface="Arial" panose="020B0604020202020204" pitchFamily="34" charset="0"/>
              </a:rPr>
              <a:t>i</a:t>
            </a:r>
            <a:r>
              <a:rPr lang="ro-RO" cap="none" dirty="0">
                <a:latin typeface="Arial" panose="020B0604020202020204" pitchFamily="34" charset="0"/>
                <a:cs typeface="Arial" panose="020B0604020202020204" pitchFamily="34" charset="0"/>
              </a:rPr>
              <a:t>  - regiunii- intensității câmpului electric este practic </a:t>
            </a:r>
            <a:r>
              <a:rPr lang="ro-RO" cap="none" dirty="0" err="1">
                <a:latin typeface="Arial" panose="020B0604020202020204" pitchFamily="34" charset="0"/>
                <a:cs typeface="Arial" panose="020B0604020202020204" pitchFamily="34" charset="0"/>
              </a:rPr>
              <a:t>const</a:t>
            </a:r>
            <a:r>
              <a:rPr lang="ro-RO" cap="none" dirty="0">
                <a:latin typeface="Arial" panose="020B0604020202020204" pitchFamily="34" charset="0"/>
                <a:cs typeface="Arial" panose="020B0604020202020204" pitchFamily="34" charset="0"/>
              </a:rPr>
              <a:t>  și cu valoare mică. </a:t>
            </a:r>
          </a:p>
          <a:p>
            <a:r>
              <a:rPr lang="ro-RO" cap="none" dirty="0">
                <a:latin typeface="Arial" panose="020B0604020202020204" pitchFamily="34" charset="0"/>
                <a:cs typeface="Arial" panose="020B0604020202020204" pitchFamily="34" charset="0"/>
              </a:rPr>
              <a:t>În regiunea îngustă </a:t>
            </a:r>
            <a:r>
              <a:rPr lang="ro-RO" i="1" cap="none" dirty="0">
                <a:latin typeface="Arial" panose="020B0604020202020204" pitchFamily="34" charset="0"/>
                <a:cs typeface="Arial" panose="020B0604020202020204" pitchFamily="34" charset="0"/>
              </a:rPr>
              <a:t>p</a:t>
            </a:r>
            <a:r>
              <a:rPr lang="ro-RO" cap="none" dirty="0">
                <a:latin typeface="Arial" panose="020B0604020202020204" pitchFamily="34" charset="0"/>
                <a:cs typeface="Arial" panose="020B0604020202020204" pitchFamily="34" charset="0"/>
              </a:rPr>
              <a:t> se modifică și în valoarea maximă este suficientă pentru inițierea și menținerea avalanșei.</a:t>
            </a:r>
            <a:endParaRPr lang="en-GB" cap="none" dirty="0">
              <a:latin typeface="Arial" panose="020B0604020202020204" pitchFamily="34" charset="0"/>
              <a:cs typeface="Arial" panose="020B0604020202020204" pitchFamily="34" charset="0"/>
            </a:endParaRPr>
          </a:p>
        </p:txBody>
      </p:sp>
      <p:pic>
        <p:nvPicPr>
          <p:cNvPr id="5" name="Picture 4" descr="1.30.png"/>
          <p:cNvPicPr/>
          <p:nvPr/>
        </p:nvPicPr>
        <p:blipFill>
          <a:blip r:embed="rId2">
            <a:extLst>
              <a:ext uri="{28A0092B-C50C-407E-A947-70E740481C1C}">
                <a14:useLocalDpi xmlns:a14="http://schemas.microsoft.com/office/drawing/2010/main" val="0"/>
              </a:ext>
            </a:extLst>
          </a:blip>
          <a:srcRect/>
          <a:stretch>
            <a:fillRect/>
          </a:stretch>
        </p:blipFill>
        <p:spPr bwMode="auto">
          <a:xfrm>
            <a:off x="7781612" y="928092"/>
            <a:ext cx="4293476" cy="2334109"/>
          </a:xfrm>
          <a:prstGeom prst="rect">
            <a:avLst/>
          </a:prstGeom>
          <a:noFill/>
          <a:ln>
            <a:noFill/>
          </a:ln>
        </p:spPr>
      </p:pic>
      <p:pic>
        <p:nvPicPr>
          <p:cNvPr id="6" name="Picture 5"/>
          <p:cNvPicPr>
            <a:picLocks noChangeAspect="1"/>
          </p:cNvPicPr>
          <p:nvPr/>
        </p:nvPicPr>
        <p:blipFill>
          <a:blip r:embed="rId3"/>
          <a:stretch>
            <a:fillRect/>
          </a:stretch>
        </p:blipFill>
        <p:spPr>
          <a:xfrm>
            <a:off x="8126646" y="3756489"/>
            <a:ext cx="3603407" cy="2402271"/>
          </a:xfrm>
          <a:prstGeom prst="rect">
            <a:avLst/>
          </a:prstGeom>
        </p:spPr>
      </p:pic>
    </p:spTree>
    <p:extLst>
      <p:ext uri="{BB962C8B-B14F-4D97-AF65-F5344CB8AC3E}">
        <p14:creationId xmlns:p14="http://schemas.microsoft.com/office/powerpoint/2010/main" val="1062176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7655" y="173420"/>
            <a:ext cx="7042653" cy="6684579"/>
          </a:xfrm>
          <a:prstGeom prst="rect">
            <a:avLst/>
          </a:prstGeom>
        </p:spPr>
        <p:txBody>
          <a:bodyPr>
            <a:normAutofit/>
          </a:bodyPr>
          <a:lstStyle/>
          <a:p>
            <a:r>
              <a:rPr lang="ro-RO" cap="none" dirty="0">
                <a:latin typeface="Arial" panose="020B0604020202020204" pitchFamily="34" charset="0"/>
                <a:cs typeface="Arial" panose="020B0604020202020204" pitchFamily="34" charset="0"/>
              </a:rPr>
              <a:t>M</a:t>
            </a:r>
            <a:r>
              <a:rPr lang="en-GB" cap="none" dirty="0" err="1">
                <a:latin typeface="Arial" panose="020B0604020202020204" pitchFamily="34" charset="0"/>
                <a:cs typeface="Arial" panose="020B0604020202020204" pitchFamily="34" charset="0"/>
              </a:rPr>
              <a:t>ai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mult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profilul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distribuție</a:t>
            </a:r>
            <a:r>
              <a:rPr lang="en-GB" cap="none" dirty="0">
                <a:latin typeface="Arial" panose="020B0604020202020204" pitchFamily="34" charset="0"/>
                <a:cs typeface="Arial" panose="020B0604020202020204" pitchFamily="34" charset="0"/>
              </a:rPr>
              <a:t> al </a:t>
            </a:r>
            <a:r>
              <a:rPr lang="en-GB" cap="none" dirty="0" err="1">
                <a:latin typeface="Arial" panose="020B0604020202020204" pitchFamily="34" charset="0"/>
                <a:cs typeface="Arial" panose="020B0604020202020204" pitchFamily="34" charset="0"/>
              </a:rPr>
              <a:t>impurităților</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dopate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ales </a:t>
            </a:r>
            <a:r>
              <a:rPr lang="en-GB" cap="none" dirty="0" err="1">
                <a:latin typeface="Arial" panose="020B0604020202020204" pitchFamily="34" charset="0"/>
                <a:cs typeface="Arial" panose="020B0604020202020204" pitchFamily="34" charset="0"/>
              </a:rPr>
              <a:t>astfel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încât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stratul</a:t>
            </a:r>
            <a:r>
              <a:rPr lang="en-GB" cap="none" dirty="0">
                <a:latin typeface="Arial" panose="020B0604020202020204" pitchFamily="34" charset="0"/>
                <a:cs typeface="Arial" panose="020B0604020202020204" pitchFamily="34" charset="0"/>
              </a:rPr>
              <a:t> </a:t>
            </a:r>
            <a:r>
              <a:rPr lang="en-GB" b="1" i="1" cap="none" dirty="0">
                <a:latin typeface="Arial" panose="020B0604020202020204" pitchFamily="34" charset="0"/>
                <a:cs typeface="Arial" panose="020B0604020202020204" pitchFamily="34" charset="0"/>
              </a:rPr>
              <a:t>p</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aibă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mare </a:t>
            </a:r>
            <a:r>
              <a:rPr lang="en-GB" cap="none" dirty="0" err="1">
                <a:latin typeface="Arial" panose="020B0604020202020204" pitchFamily="34" charset="0"/>
                <a:cs typeface="Arial" panose="020B0604020202020204" pitchFamily="34" charset="0"/>
              </a:rPr>
              <a:t>rezistență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prin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urmare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mare </a:t>
            </a:r>
            <a:r>
              <a:rPr lang="en-GB" cap="none" dirty="0" err="1">
                <a:latin typeface="Arial" panose="020B0604020202020204" pitchFamily="34" charset="0"/>
                <a:cs typeface="Arial" panose="020B0604020202020204" pitchFamily="34" charset="0"/>
              </a:rPr>
              <a:t>intensitate</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câmpului</a:t>
            </a:r>
            <a:r>
              <a:rPr lang="en-GB" cap="none" dirty="0">
                <a:latin typeface="Arial" panose="020B0604020202020204" pitchFamily="34" charset="0"/>
                <a:cs typeface="Arial" panose="020B0604020202020204" pitchFamily="34" charset="0"/>
              </a:rPr>
              <a:t> electric. </a:t>
            </a:r>
            <a:endParaRPr lang="ro-RO" cap="none" dirty="0">
              <a:latin typeface="Arial" panose="020B0604020202020204" pitchFamily="34" charset="0"/>
              <a:cs typeface="Arial" panose="020B0604020202020204" pitchFamily="34" charset="0"/>
            </a:endParaRPr>
          </a:p>
          <a:p>
            <a:r>
              <a:rPr lang="en-GB" cap="none" dirty="0" err="1">
                <a:latin typeface="Arial" panose="020B0604020202020204" pitchFamily="34" charset="0"/>
                <a:cs typeface="Arial" panose="020B0604020202020204" pitchFamily="34" charset="0"/>
              </a:rPr>
              <a:t>când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lumina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acționează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asupra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stratului</a:t>
            </a:r>
            <a:r>
              <a:rPr lang="en-GB" cap="none" dirty="0">
                <a:latin typeface="Arial" panose="020B0604020202020204" pitchFamily="34" charset="0"/>
                <a:cs typeface="Arial" panose="020B0604020202020204" pitchFamily="34" charset="0"/>
              </a:rPr>
              <a:t> </a:t>
            </a:r>
            <a:r>
              <a:rPr lang="en-GB" b="1" i="1" cap="none" dirty="0" err="1">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formează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perechi</a:t>
            </a:r>
            <a:r>
              <a:rPr lang="en-GB" cap="none" dirty="0">
                <a:latin typeface="Arial" panose="020B0604020202020204" pitchFamily="34" charset="0"/>
                <a:cs typeface="Arial" panose="020B0604020202020204" pitchFamily="34" charset="0"/>
              </a:rPr>
              <a:t> electron-g</a:t>
            </a:r>
            <a:r>
              <a:rPr lang="ro-RO" cap="none" dirty="0">
                <a:latin typeface="Arial" panose="020B0604020202020204" pitchFamily="34" charset="0"/>
                <a:cs typeface="Arial" panose="020B0604020202020204" pitchFamily="34" charset="0"/>
              </a:rPr>
              <a:t>ol</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D</a:t>
            </a:r>
            <a:r>
              <a:rPr lang="en-GB" cap="none" dirty="0" err="1">
                <a:latin typeface="Arial" panose="020B0604020202020204" pitchFamily="34" charset="0"/>
                <a:cs typeface="Arial" panose="020B0604020202020204" pitchFamily="34" charset="0"/>
              </a:rPr>
              <a:t>atorită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câmpului</a:t>
            </a:r>
            <a:r>
              <a:rPr lang="en-GB" cap="none" dirty="0">
                <a:latin typeface="Arial" panose="020B0604020202020204" pitchFamily="34" charset="0"/>
                <a:cs typeface="Arial" panose="020B0604020202020204" pitchFamily="34" charset="0"/>
              </a:rPr>
              <a:t> mic, </a:t>
            </a:r>
            <a:r>
              <a:rPr lang="en-GB" cap="none" dirty="0" err="1">
                <a:latin typeface="Arial" panose="020B0604020202020204" pitchFamily="34" charset="0"/>
                <a:cs typeface="Arial" panose="020B0604020202020204" pitchFamily="34" charset="0"/>
              </a:rPr>
              <a:t>există</a:t>
            </a:r>
            <a:r>
              <a:rPr lang="en-GB" cap="none" dirty="0">
                <a:latin typeface="Arial" panose="020B0604020202020204" pitchFamily="34" charset="0"/>
                <a:cs typeface="Arial" panose="020B0604020202020204" pitchFamily="34" charset="0"/>
              </a:rPr>
              <a:t> o </a:t>
            </a:r>
            <a:r>
              <a:rPr lang="en-GB" cap="none" dirty="0" err="1">
                <a:latin typeface="Arial" panose="020B0604020202020204" pitchFamily="34" charset="0"/>
                <a:cs typeface="Arial" panose="020B0604020202020204" pitchFamily="34" charset="0"/>
              </a:rPr>
              <a:t>mișcare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direcțională</a:t>
            </a:r>
            <a:r>
              <a:rPr lang="en-GB" cap="none" dirty="0">
                <a:latin typeface="Arial" panose="020B0604020202020204" pitchFamily="34" charset="0"/>
                <a:cs typeface="Arial" panose="020B0604020202020204" pitchFamily="34" charset="0"/>
              </a:rPr>
              <a:t> a </a:t>
            </a:r>
            <a:r>
              <a:rPr lang="ro-RO" cap="none" dirty="0">
                <a:latin typeface="Arial" panose="020B0604020202020204" pitchFamily="34" charset="0"/>
                <a:cs typeface="Arial" panose="020B0604020202020204" pitchFamily="34" charset="0"/>
              </a:rPr>
              <a:t>sarcinilor </a:t>
            </a:r>
            <a:r>
              <a:rPr lang="en-GB" cap="none" dirty="0" err="1">
                <a:latin typeface="Arial" panose="020B0604020202020204" pitchFamily="34" charset="0"/>
                <a:cs typeface="Arial" panose="020B0604020202020204" pitchFamily="34" charset="0"/>
              </a:rPr>
              <a:t>către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poli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corespunzători</a:t>
            </a:r>
            <a:r>
              <a:rPr lang="en-GB"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C</a:t>
            </a:r>
            <a:r>
              <a:rPr lang="en-GB" cap="none" dirty="0" err="1">
                <a:latin typeface="Arial" panose="020B0604020202020204" pitchFamily="34" charset="0"/>
                <a:cs typeface="Arial" panose="020B0604020202020204" pitchFamily="34" charset="0"/>
              </a:rPr>
              <a:t>ând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electronii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liberi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ajung</a:t>
            </a:r>
            <a:r>
              <a:rPr lang="en-GB" cap="none" dirty="0">
                <a:latin typeface="Arial" panose="020B0604020202020204" pitchFamily="34" charset="0"/>
                <a:cs typeface="Arial" panose="020B0604020202020204" pitchFamily="34" charset="0"/>
              </a:rPr>
              <a:t> din </a:t>
            </a:r>
            <a:r>
              <a:rPr lang="en-GB" cap="none" dirty="0" err="1">
                <a:latin typeface="Arial" panose="020B0604020202020204" pitchFamily="34" charset="0"/>
                <a:cs typeface="Arial" panose="020B0604020202020204" pitchFamily="34" charset="0"/>
              </a:rPr>
              <a:t>stratul</a:t>
            </a:r>
            <a:r>
              <a:rPr lang="en-GB" cap="none" dirty="0">
                <a:latin typeface="Arial" panose="020B0604020202020204" pitchFamily="34" charset="0"/>
                <a:cs typeface="Arial" panose="020B0604020202020204" pitchFamily="34" charset="0"/>
              </a:rPr>
              <a:t> </a:t>
            </a:r>
            <a:r>
              <a:rPr lang="en-GB" b="1" i="1" cap="none" dirty="0" err="1">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stratul</a:t>
            </a:r>
            <a:r>
              <a:rPr lang="en-GB" cap="none" dirty="0">
                <a:latin typeface="Arial" panose="020B0604020202020204" pitchFamily="34" charset="0"/>
                <a:cs typeface="Arial" panose="020B0604020202020204" pitchFamily="34" charset="0"/>
              </a:rPr>
              <a:t> </a:t>
            </a:r>
            <a:r>
              <a:rPr lang="en-GB" b="1" i="1" cap="none" dirty="0">
                <a:latin typeface="Arial" panose="020B0604020202020204" pitchFamily="34" charset="0"/>
                <a:cs typeface="Arial" panose="020B0604020202020204" pitchFamily="34" charset="0"/>
              </a:rPr>
              <a:t>p</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accelerația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devine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vizibilă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datorită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câmpului</a:t>
            </a:r>
            <a:r>
              <a:rPr lang="en-GB" cap="none" dirty="0">
                <a:latin typeface="Arial" panose="020B0604020202020204" pitchFamily="34" charset="0"/>
                <a:cs typeface="Arial" panose="020B0604020202020204" pitchFamily="34" charset="0"/>
              </a:rPr>
              <a:t> electric </a:t>
            </a:r>
            <a:r>
              <a:rPr lang="en-GB" cap="none" dirty="0" err="1">
                <a:latin typeface="Arial" panose="020B0604020202020204" pitchFamily="34" charset="0"/>
                <a:cs typeface="Arial" panose="020B0604020202020204" pitchFamily="34" charset="0"/>
              </a:rPr>
              <a:t>ridicat</a:t>
            </a:r>
            <a:r>
              <a:rPr lang="en-GB" cap="none" dirty="0">
                <a:latin typeface="Arial" panose="020B0604020202020204" pitchFamily="34" charset="0"/>
                <a:cs typeface="Arial" panose="020B0604020202020204" pitchFamily="34" charset="0"/>
              </a:rPr>
              <a:t> din </a:t>
            </a:r>
            <a:r>
              <a:rPr lang="en-GB" cap="none" dirty="0" err="1">
                <a:latin typeface="Arial" panose="020B0604020202020204" pitchFamily="34" charset="0"/>
                <a:cs typeface="Arial" panose="020B0604020202020204" pitchFamily="34" charset="0"/>
              </a:rPr>
              <a:t>stratul</a:t>
            </a:r>
            <a:r>
              <a:rPr lang="en-GB" cap="none" dirty="0">
                <a:latin typeface="Arial" panose="020B0604020202020204" pitchFamily="34" charset="0"/>
                <a:cs typeface="Arial" panose="020B0604020202020204" pitchFamily="34" charset="0"/>
              </a:rPr>
              <a:t> </a:t>
            </a:r>
            <a:r>
              <a:rPr lang="en-GB" b="1" i="1" cap="none" dirty="0">
                <a:latin typeface="Arial" panose="020B0604020202020204" pitchFamily="34" charset="0"/>
                <a:cs typeface="Arial" panose="020B0604020202020204" pitchFamily="34" charset="0"/>
              </a:rPr>
              <a:t>p</a:t>
            </a:r>
            <a:r>
              <a:rPr lang="en-GB"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C</a:t>
            </a:r>
            <a:r>
              <a:rPr lang="en-GB" cap="none" dirty="0" err="1">
                <a:latin typeface="Arial" panose="020B0604020202020204" pitchFamily="34" charset="0"/>
                <a:cs typeface="Arial" panose="020B0604020202020204" pitchFamily="34" charset="0"/>
              </a:rPr>
              <a:t>ând</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accelerează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b</a:t>
            </a:r>
            <a:r>
              <a:rPr lang="ro-RO" cap="none" dirty="0">
                <a:latin typeface="Arial" panose="020B0604020202020204" pitchFamily="34" charset="0"/>
                <a:cs typeface="Arial" panose="020B0604020202020204" pitchFamily="34" charset="0"/>
              </a:rPr>
              <a:t>c a </a:t>
            </a:r>
            <a:r>
              <a:rPr lang="en-GB" cap="none" dirty="0" err="1">
                <a:latin typeface="Arial" panose="020B0604020202020204" pitchFamily="34" charset="0"/>
                <a:cs typeface="Arial" panose="020B0604020202020204" pitchFamily="34" charset="0"/>
              </a:rPr>
              <a:t>stratului</a:t>
            </a:r>
            <a:r>
              <a:rPr lang="en-GB" cap="none" dirty="0">
                <a:latin typeface="Arial" panose="020B0604020202020204" pitchFamily="34" charset="0"/>
                <a:cs typeface="Arial" panose="020B0604020202020204" pitchFamily="34" charset="0"/>
              </a:rPr>
              <a:t> </a:t>
            </a:r>
            <a:r>
              <a:rPr lang="en-GB" b="1" i="1" cap="none" dirty="0">
                <a:latin typeface="Arial" panose="020B0604020202020204" pitchFamily="34" charset="0"/>
                <a:cs typeface="Arial" panose="020B0604020202020204" pitchFamily="34" charset="0"/>
              </a:rPr>
              <a:t>p</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astfel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electroni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acumulează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suficientă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energie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pentru</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excita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alți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electroni</a:t>
            </a:r>
            <a:r>
              <a:rPr lang="en-GB" cap="none" dirty="0">
                <a:latin typeface="Arial" panose="020B0604020202020204" pitchFamily="34" charset="0"/>
                <a:cs typeface="Arial" panose="020B0604020202020204" pitchFamily="34" charset="0"/>
              </a:rPr>
              <a:t> din </a:t>
            </a:r>
            <a:r>
              <a:rPr lang="ro-RO" cap="none" dirty="0">
                <a:latin typeface="Arial" panose="020B0604020202020204" pitchFamily="34" charset="0"/>
                <a:cs typeface="Arial" panose="020B0604020202020204" pitchFamily="34" charset="0"/>
              </a:rPr>
              <a:t>BV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BC</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A</a:t>
            </a:r>
            <a:r>
              <a:rPr lang="en-GB" cap="none" dirty="0" err="1">
                <a:latin typeface="Arial" panose="020B0604020202020204" pitchFamily="34" charset="0"/>
                <a:cs typeface="Arial" panose="020B0604020202020204" pitchFamily="34" charset="0"/>
              </a:rPr>
              <a:t>cest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proces</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numește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amplificare</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prin </a:t>
            </a:r>
            <a:r>
              <a:rPr lang="en-GB" cap="none" dirty="0" err="1">
                <a:latin typeface="Arial" panose="020B0604020202020204" pitchFamily="34" charset="0"/>
                <a:cs typeface="Arial" panose="020B0604020202020204" pitchFamily="34" charset="0"/>
              </a:rPr>
              <a:t>avalanșă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sau</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multiplicarea </a:t>
            </a:r>
            <a:r>
              <a:rPr lang="en-GB" cap="none" dirty="0" err="1">
                <a:latin typeface="Arial" panose="020B0604020202020204" pitchFamily="34" charset="0"/>
                <a:cs typeface="Arial" panose="020B0604020202020204" pitchFamily="34" charset="0"/>
              </a:rPr>
              <a:t>fotocurentului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primar</a:t>
            </a:r>
            <a:r>
              <a:rPr lang="en-GB" cap="none" dirty="0">
                <a:latin typeface="Arial" panose="020B0604020202020204" pitchFamily="34" charset="0"/>
                <a:cs typeface="Arial" panose="020B0604020202020204" pitchFamily="34" charset="0"/>
              </a:rPr>
              <a:t>.</a:t>
            </a:r>
          </a:p>
        </p:txBody>
      </p:sp>
      <p:pic>
        <p:nvPicPr>
          <p:cNvPr id="4" name="Picture 3" descr="1.31.png"/>
          <p:cNvPicPr/>
          <p:nvPr/>
        </p:nvPicPr>
        <p:blipFill>
          <a:blip r:embed="rId2">
            <a:extLst>
              <a:ext uri="{28A0092B-C50C-407E-A947-70E740481C1C}">
                <a14:useLocalDpi xmlns:a14="http://schemas.microsoft.com/office/drawing/2010/main" val="0"/>
              </a:ext>
            </a:extLst>
          </a:blip>
          <a:srcRect/>
          <a:stretch>
            <a:fillRect/>
          </a:stretch>
        </p:blipFill>
        <p:spPr bwMode="auto">
          <a:xfrm>
            <a:off x="8008883" y="0"/>
            <a:ext cx="3568261" cy="2587625"/>
          </a:xfrm>
          <a:prstGeom prst="rect">
            <a:avLst/>
          </a:prstGeom>
          <a:noFill/>
          <a:ln>
            <a:noFill/>
          </a:ln>
        </p:spPr>
      </p:pic>
      <p:pic>
        <p:nvPicPr>
          <p:cNvPr id="3074" name="Picture 2" descr="Fig. 4. Schematic band diagram and current components of inverted p-down AP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308" y="2761044"/>
            <a:ext cx="4991692" cy="409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3703" y="249073"/>
            <a:ext cx="11458904" cy="6325148"/>
          </a:xfrm>
          <a:prstGeom prst="rect">
            <a:avLst/>
          </a:prstGeom>
        </p:spPr>
        <p:txBody>
          <a:bodyPr>
            <a:normAutofit/>
          </a:bodyPr>
          <a:lstStyle/>
          <a:p>
            <a:r>
              <a:rPr lang="ro-RO" cap="none" dirty="0">
                <a:latin typeface="Arial" panose="020B0604020202020204" pitchFamily="34" charset="0"/>
                <a:cs typeface="Arial" panose="020B0604020202020204" pitchFamily="34" charset="0"/>
              </a:rPr>
              <a:t>APD </a:t>
            </a:r>
            <a:r>
              <a:rPr lang="en-GB" cap="none" dirty="0">
                <a:latin typeface="Arial" panose="020B0604020202020204" pitchFamily="34" charset="0"/>
                <a:cs typeface="Arial" panose="020B0604020202020204" pitchFamily="34" charset="0"/>
              </a:rPr>
              <a:t>se </a:t>
            </a:r>
            <a:r>
              <a:rPr lang="en-GB" cap="none" dirty="0" err="1">
                <a:latin typeface="Arial" panose="020B0604020202020204" pitchFamily="34" charset="0"/>
                <a:cs typeface="Arial" panose="020B0604020202020204" pitchFamily="34" charset="0"/>
              </a:rPr>
              <a:t>caracterizează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printr</a:t>
            </a:r>
            <a:r>
              <a:rPr lang="en-GB" cap="none" dirty="0">
                <a:latin typeface="Arial" panose="020B0604020202020204" pitchFamily="34" charset="0"/>
                <a:cs typeface="Arial" panose="020B0604020202020204" pitchFamily="34" charset="0"/>
              </a:rPr>
              <a:t>-un </a:t>
            </a:r>
            <a:r>
              <a:rPr lang="en-GB" cap="none" dirty="0" err="1">
                <a:latin typeface="Arial" panose="020B0604020202020204" pitchFamily="34" charset="0"/>
                <a:cs typeface="Arial" panose="020B0604020202020204" pitchFamily="34" charset="0"/>
              </a:rPr>
              <a:t>curent</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de întuneric</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mare </a:t>
            </a:r>
            <a:r>
              <a:rPr lang="en-GB" cap="none" dirty="0" err="1">
                <a:latin typeface="Arial" panose="020B0604020202020204" pitchFamily="34" charset="0"/>
                <a:cs typeface="Arial" panose="020B0604020202020204" pitchFamily="34" charset="0"/>
              </a:rPr>
              <a:t>decât</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FD</a:t>
            </a:r>
            <a:r>
              <a:rPr lang="en-GB" cap="none" dirty="0">
                <a:latin typeface="Arial" panose="020B0604020202020204" pitchFamily="34" charset="0"/>
                <a:cs typeface="Arial" panose="020B0604020202020204" pitchFamily="34" charset="0"/>
              </a:rPr>
              <a:t> </a:t>
            </a:r>
            <a:r>
              <a:rPr lang="en-GB" b="1" i="1" cap="none" dirty="0">
                <a:latin typeface="Arial" panose="020B0604020202020204" pitchFamily="34" charset="0"/>
                <a:cs typeface="Arial" panose="020B0604020202020204" pitchFamily="34" charset="0"/>
              </a:rPr>
              <a:t>p-</a:t>
            </a:r>
            <a:r>
              <a:rPr lang="en-GB" b="1" i="1" cap="none" dirty="0" err="1">
                <a:latin typeface="Arial" panose="020B0604020202020204" pitchFamily="34" charset="0"/>
                <a:cs typeface="Arial" panose="020B0604020202020204" pitchFamily="34" charset="0"/>
              </a:rPr>
              <a:t>i</a:t>
            </a:r>
            <a:r>
              <a:rPr lang="en-GB" b="1" i="1" cap="none" dirty="0">
                <a:latin typeface="Arial" panose="020B0604020202020204" pitchFamily="34" charset="0"/>
                <a:cs typeface="Arial" panose="020B0604020202020204" pitchFamily="34" charset="0"/>
              </a:rPr>
              <a:t>-n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prin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urmare</a:t>
            </a:r>
            <a:r>
              <a:rPr lang="en-GB" cap="none" dirty="0">
                <a:latin typeface="Arial" panose="020B0604020202020204" pitchFamily="34" charset="0"/>
                <a:cs typeface="Arial" panose="020B0604020202020204" pitchFamily="34" charset="0"/>
              </a:rPr>
              <a:t>, o </a:t>
            </a:r>
            <a:r>
              <a:rPr lang="en-GB" cap="none" dirty="0" err="1">
                <a:latin typeface="Arial" panose="020B0604020202020204" pitchFamily="34" charset="0"/>
                <a:cs typeface="Arial" panose="020B0604020202020204" pitchFamily="34" charset="0"/>
              </a:rPr>
              <a:t>sensibilitate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mică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chiar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dacă</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realizează</a:t>
            </a:r>
            <a:r>
              <a:rPr lang="en-GB" cap="none" dirty="0">
                <a:latin typeface="Arial" panose="020B0604020202020204" pitchFamily="34" charset="0"/>
                <a:cs typeface="Arial" panose="020B0604020202020204" pitchFamily="34" charset="0"/>
              </a:rPr>
              <a:t> un </a:t>
            </a:r>
            <a:r>
              <a:rPr lang="en-GB" cap="none" dirty="0" err="1">
                <a:latin typeface="Arial" panose="020B0604020202020204" pitchFamily="34" charset="0"/>
                <a:cs typeface="Arial" panose="020B0604020202020204" pitchFamily="34" charset="0"/>
              </a:rPr>
              <a:t>câștig</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suficient</a:t>
            </a:r>
            <a:r>
              <a:rPr lang="en-GB" cap="none" dirty="0">
                <a:latin typeface="Arial" panose="020B0604020202020204" pitchFamily="34" charset="0"/>
                <a:cs typeface="Arial" panose="020B0604020202020204" pitchFamily="34" charset="0"/>
              </a:rPr>
              <a:t> de mare de </a:t>
            </a:r>
            <a:r>
              <a:rPr lang="en-GB" cap="none" dirty="0" err="1">
                <a:latin typeface="Arial" panose="020B0604020202020204" pitchFamily="34" charset="0"/>
                <a:cs typeface="Arial" panose="020B0604020202020204" pitchFamily="34" charset="0"/>
              </a:rPr>
              <a:t>curent</a:t>
            </a:r>
            <a:r>
              <a:rPr lang="en-GB" cap="none" dirty="0">
                <a:latin typeface="Arial" panose="020B0604020202020204" pitchFamily="34" charset="0"/>
                <a:cs typeface="Arial" panose="020B0604020202020204" pitchFamily="34" charset="0"/>
              </a:rPr>
              <a:t>, care </a:t>
            </a:r>
            <a:r>
              <a:rPr lang="en-GB" cap="none" dirty="0" err="1">
                <a:latin typeface="Arial" panose="020B0604020202020204" pitchFamily="34" charset="0"/>
                <a:cs typeface="Arial" panose="020B0604020202020204" pitchFamily="34" charset="0"/>
              </a:rPr>
              <a:t>permite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depășirea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zgomotului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termic</a:t>
            </a:r>
            <a:r>
              <a:rPr lang="en-GB" cap="none" dirty="0">
                <a:latin typeface="Arial" panose="020B0604020202020204" pitchFamily="34" charset="0"/>
                <a:cs typeface="Arial" panose="020B0604020202020204" pitchFamily="34" charset="0"/>
              </a:rPr>
              <a:t> la </a:t>
            </a:r>
            <a:r>
              <a:rPr lang="en-GB" cap="none" dirty="0" err="1">
                <a:latin typeface="Arial" panose="020B0604020202020204" pitchFamily="34" charset="0"/>
                <a:cs typeface="Arial" panose="020B0604020202020204" pitchFamily="34" charset="0"/>
              </a:rPr>
              <a:t>niveluri</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semnal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scăzute</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Dar,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procesul</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multiplicare</a:t>
            </a:r>
            <a:r>
              <a:rPr lang="en-GB" cap="none" dirty="0">
                <a:latin typeface="Arial" panose="020B0604020202020204" pitchFamily="34" charset="0"/>
                <a:cs typeface="Arial" panose="020B0604020202020204" pitchFamily="34" charset="0"/>
              </a:rPr>
              <a:t> introduce </a:t>
            </a:r>
            <a:r>
              <a:rPr lang="en-GB" cap="none" dirty="0" err="1">
                <a:latin typeface="Arial" panose="020B0604020202020204" pitchFamily="34" charset="0"/>
                <a:cs typeface="Arial" panose="020B0604020202020204" pitchFamily="34" charset="0"/>
              </a:rPr>
              <a:t>exces</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zgomot</a:t>
            </a:r>
            <a:r>
              <a:rPr lang="en-GB" cap="none" dirty="0">
                <a:latin typeface="Arial" panose="020B0604020202020204" pitchFamily="34" charset="0"/>
                <a:cs typeface="Arial" panose="020B0604020202020204" pitchFamily="34" charset="0"/>
              </a:rPr>
              <a:t>. cu </a:t>
            </a:r>
            <a:r>
              <a:rPr lang="en-GB" cap="none" dirty="0" err="1">
                <a:latin typeface="Arial" panose="020B0604020202020204" pitchFamily="34" charset="0"/>
                <a:cs typeface="Arial" panose="020B0604020202020204" pitchFamily="34" charset="0"/>
              </a:rPr>
              <a:t>toate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acestea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are o </a:t>
            </a:r>
            <a:r>
              <a:rPr lang="en-GB" cap="none" dirty="0" err="1">
                <a:latin typeface="Arial" panose="020B0604020202020204" pitchFamily="34" charset="0"/>
                <a:cs typeface="Arial" panose="020B0604020202020204" pitchFamily="34" charset="0"/>
              </a:rPr>
              <a:t>eficiență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cuantică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mare</a:t>
            </a:r>
          </a:p>
          <a:p>
            <a:r>
              <a:rPr lang="ro-RO" cap="none" dirty="0">
                <a:latin typeface="Arial" panose="020B0604020202020204" pitchFamily="34" charset="0"/>
                <a:cs typeface="Arial" panose="020B0604020202020204" pitchFamily="34" charset="0"/>
              </a:rPr>
              <a:t>U</a:t>
            </a:r>
            <a:r>
              <a:rPr lang="en-GB" cap="none" dirty="0" err="1">
                <a:latin typeface="Arial" panose="020B0604020202020204" pitchFamily="34" charset="0"/>
                <a:cs typeface="Arial" panose="020B0604020202020204" pitchFamily="34" charset="0"/>
              </a:rPr>
              <a:t>tilizarea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a:t>
            </a:r>
            <a:r>
              <a:rPr lang="en-GB" cap="none" dirty="0" err="1">
                <a:latin typeface="Arial" panose="020B0604020202020204" pitchFamily="34" charset="0"/>
                <a:cs typeface="Arial" panose="020B0604020202020204" pitchFamily="34" charset="0"/>
              </a:rPr>
              <a:t>urilor</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Si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sau</a:t>
            </a:r>
            <a:r>
              <a:rPr lang="en-GB"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ge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poate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crește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semnificativ</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sensibilitatea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generală</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receptorilor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bandă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largă</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a:t>
            </a:r>
            <a:r>
              <a:rPr lang="en-GB" cap="none" dirty="0" err="1">
                <a:latin typeface="Arial" panose="020B0604020202020204" pitchFamily="34" charset="0"/>
                <a:cs typeface="Arial" panose="020B0604020202020204" pitchFamily="34" charset="0"/>
              </a:rPr>
              <a:t>tunci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când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alegeți</a:t>
            </a:r>
            <a:r>
              <a:rPr lang="en-GB" cap="none" dirty="0">
                <a:latin typeface="Arial" panose="020B0604020202020204" pitchFamily="34" charset="0"/>
                <a:cs typeface="Arial" panose="020B0604020202020204" pitchFamily="34" charset="0"/>
              </a:rPr>
              <a:t> un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pentru</a:t>
            </a:r>
            <a:r>
              <a:rPr lang="en-GB" cap="none" dirty="0">
                <a:latin typeface="Arial" panose="020B0604020202020204" pitchFamily="34" charset="0"/>
                <a:cs typeface="Arial" panose="020B0604020202020204" pitchFamily="34" charset="0"/>
              </a:rPr>
              <a:t> un </a:t>
            </a:r>
            <a:r>
              <a:rPr lang="en-GB" cap="none" dirty="0" err="1">
                <a:latin typeface="Arial" panose="020B0604020202020204" pitchFamily="34" charset="0"/>
                <a:cs typeface="Arial" panose="020B0604020202020204" pitchFamily="34" charset="0"/>
              </a:rPr>
              <a:t>sistem</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primire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necesar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lângă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ieșirea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cuantică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b</a:t>
            </a:r>
            <a:r>
              <a:rPr lang="ro-RO" cap="none" dirty="0" err="1">
                <a:latin typeface="Arial" panose="020B0604020202020204" pitchFamily="34" charset="0"/>
                <a:cs typeface="Arial" panose="020B0604020202020204" pitchFamily="34" charset="0"/>
              </a:rPr>
              <a:t>enzii</a:t>
            </a:r>
            <a:r>
              <a:rPr lang="ro-RO" cap="none" dirty="0">
                <a:latin typeface="Arial" panose="020B0604020202020204" pitchFamily="34" charset="0"/>
                <a:cs typeface="Arial" panose="020B0604020202020204" pitchFamily="34" charset="0"/>
              </a:rPr>
              <a:t> largi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să</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țină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seama</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factori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specifici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inerenti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numai</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cum </a:t>
            </a:r>
            <a:r>
              <a:rPr lang="en-GB" cap="none" dirty="0" err="1">
                <a:latin typeface="Arial" panose="020B0604020202020204" pitchFamily="34" charset="0"/>
                <a:cs typeface="Arial" panose="020B0604020202020204" pitchFamily="34" charset="0"/>
              </a:rPr>
              <a:t>ar</a:t>
            </a:r>
            <a:r>
              <a:rPr lang="en-GB" cap="none" dirty="0">
                <a:latin typeface="Arial" panose="020B0604020202020204" pitchFamily="34" charset="0"/>
                <a:cs typeface="Arial" panose="020B0604020202020204" pitchFamily="34" charset="0"/>
              </a:rPr>
              <a:t> fi </a:t>
            </a:r>
            <a:r>
              <a:rPr lang="en-GB" cap="none" dirty="0" err="1">
                <a:latin typeface="Arial" panose="020B0604020202020204" pitchFamily="34" charset="0"/>
                <a:cs typeface="Arial" panose="020B0604020202020204" pitchFamily="34" charset="0"/>
              </a:rPr>
              <a:t>câștig</a:t>
            </a:r>
            <a:r>
              <a:rPr lang="ro-RO" cap="none" dirty="0">
                <a:latin typeface="Arial" panose="020B0604020202020204" pitchFamily="34" charset="0"/>
                <a:cs typeface="Arial" panose="020B0604020202020204" pitchFamily="34" charset="0"/>
              </a:rPr>
              <a:t> cu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curent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limitările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aferente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precum</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zgomotul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excesiv</a:t>
            </a:r>
            <a:r>
              <a:rPr lang="en-GB"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T</a:t>
            </a:r>
            <a:r>
              <a:rPr lang="en-GB" cap="none" dirty="0" err="1">
                <a:latin typeface="Arial" panose="020B0604020202020204" pitchFamily="34" charset="0"/>
                <a:cs typeface="Arial" panose="020B0604020202020204" pitchFamily="34" charset="0"/>
              </a:rPr>
              <a:t>ehnologia</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fabricație</a:t>
            </a:r>
            <a:r>
              <a:rPr lang="en-GB" cap="none" dirty="0">
                <a:latin typeface="Arial" panose="020B0604020202020204" pitchFamily="34" charset="0"/>
                <a:cs typeface="Arial" panose="020B0604020202020204" pitchFamily="34" charset="0"/>
              </a:rPr>
              <a:t> a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complicată</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a:t>
            </a:r>
            <a:r>
              <a:rPr lang="en-GB" cap="none" dirty="0" err="1">
                <a:latin typeface="Arial" panose="020B0604020202020204" pitchFamily="34" charset="0"/>
                <a:cs typeface="Arial" panose="020B0604020202020204" pitchFamily="34" charset="0"/>
              </a:rPr>
              <a:t>cest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lucru</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datorează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necesității</a:t>
            </a:r>
            <a:r>
              <a:rPr lang="en-GB" cap="none" dirty="0">
                <a:latin typeface="Arial" panose="020B0604020202020204" pitchFamily="34" charset="0"/>
                <a:cs typeface="Arial" panose="020B0604020202020204" pitchFamily="34" charset="0"/>
              </a:rPr>
              <a:t> de a </a:t>
            </a:r>
            <a:r>
              <a:rPr lang="en-GB" cap="none" dirty="0" err="1">
                <a:latin typeface="Arial" panose="020B0604020202020204" pitchFamily="34" charset="0"/>
                <a:cs typeface="Arial" panose="020B0604020202020204" pitchFamily="34" charset="0"/>
              </a:rPr>
              <a:t>asigura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uniformitatea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spațială</a:t>
            </a:r>
            <a:r>
              <a:rPr lang="en-GB" cap="none" dirty="0">
                <a:latin typeface="Arial" panose="020B0604020202020204" pitchFamily="34" charset="0"/>
                <a:cs typeface="Arial" panose="020B0604020202020204" pitchFamily="34" charset="0"/>
              </a:rPr>
              <a:t> a </a:t>
            </a:r>
            <a:r>
              <a:rPr lang="ro-RO" cap="none" dirty="0">
                <a:latin typeface="Arial" panose="020B0604020202020204" pitchFamily="34" charset="0"/>
                <a:cs typeface="Arial" panose="020B0604020202020204" pitchFamily="34" charset="0"/>
              </a:rPr>
              <a:t>multiplicării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purtătorilor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întreaga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zonă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fotosensibilă</a:t>
            </a:r>
            <a:r>
              <a:rPr lang="en-GB" cap="none" dirty="0">
                <a:latin typeface="Arial" panose="020B0604020202020204" pitchFamily="34" charset="0"/>
                <a:cs typeface="Arial" panose="020B0604020202020204" pitchFamily="34" charset="0"/>
              </a:rPr>
              <a:t> a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de a </a:t>
            </a:r>
            <a:r>
              <a:rPr lang="en-GB" cap="none" dirty="0" err="1">
                <a:latin typeface="Arial" panose="020B0604020202020204" pitchFamily="34" charset="0"/>
                <a:cs typeface="Arial" panose="020B0604020202020204" pitchFamily="34" charset="0"/>
              </a:rPr>
              <a:t>minimiza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scurgerile</a:t>
            </a:r>
            <a:r>
              <a:rPr lang="en-GB" cap="none" dirty="0">
                <a:latin typeface="Arial" panose="020B0604020202020204" pitchFamily="34" charset="0"/>
                <a:cs typeface="Arial" panose="020B0604020202020204" pitchFamily="34" charset="0"/>
              </a:rPr>
              <a:t> la </a:t>
            </a:r>
            <a:r>
              <a:rPr lang="en-GB" cap="none" dirty="0" err="1">
                <a:latin typeface="Arial" panose="020B0604020202020204" pitchFamily="34" charset="0"/>
                <a:cs typeface="Arial" panose="020B0604020202020204" pitchFamily="34" charset="0"/>
              </a:rPr>
              <a:t>marginile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joncțiunii</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I</a:t>
            </a:r>
            <a:r>
              <a:rPr lang="en-GB" cap="none" dirty="0" err="1">
                <a:latin typeface="Arial" panose="020B0604020202020204" pitchFamily="34" charset="0"/>
                <a:cs typeface="Arial" panose="020B0604020202020204" pitchFamily="34" charset="0"/>
              </a:rPr>
              <a:t>nelele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protecție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sunt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utilizate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pentru</a:t>
            </a:r>
            <a:r>
              <a:rPr lang="en-GB" cap="none" dirty="0">
                <a:latin typeface="Arial" panose="020B0604020202020204" pitchFamily="34" charset="0"/>
                <a:cs typeface="Arial" panose="020B0604020202020204" pitchFamily="34" charset="0"/>
              </a:rPr>
              <a:t> a reduce </a:t>
            </a:r>
            <a:r>
              <a:rPr lang="en-GB" cap="none" dirty="0" err="1">
                <a:latin typeface="Arial" panose="020B0604020202020204" pitchFamily="34" charset="0"/>
                <a:cs typeface="Arial" panose="020B0604020202020204" pitchFamily="34" charset="0"/>
              </a:rPr>
              <a:t>scurgerile</a:t>
            </a:r>
            <a:r>
              <a:rPr lang="ro-RO" cap="none" dirty="0">
                <a:latin typeface="Arial" panose="020B0604020202020204" pitchFamily="34" charset="0"/>
                <a:cs typeface="Arial" panose="020B0604020202020204" pitchFamily="34" charset="0"/>
              </a:rPr>
              <a:t> de curent</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D</a:t>
            </a:r>
            <a:r>
              <a:rPr lang="en-GB" cap="none" dirty="0">
                <a:latin typeface="Arial" panose="020B0604020202020204" pitchFamily="34" charset="0"/>
                <a:cs typeface="Arial" panose="020B0604020202020204" pitchFamily="34" charset="0"/>
              </a:rPr>
              <a:t>e </a:t>
            </a:r>
            <a:r>
              <a:rPr lang="en-GB" cap="none" dirty="0" err="1">
                <a:latin typeface="Arial" panose="020B0604020202020204" pitchFamily="34" charset="0"/>
                <a:cs typeface="Arial" panose="020B0604020202020204" pitchFamily="34" charset="0"/>
              </a:rPr>
              <a:t>obicei</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diferențele în </a:t>
            </a:r>
            <a:r>
              <a:rPr lang="en-GB" cap="none" dirty="0" err="1">
                <a:latin typeface="Arial" panose="020B0604020202020204" pitchFamily="34" charset="0"/>
                <a:cs typeface="Arial" panose="020B0604020202020204" pitchFamily="34" charset="0"/>
              </a:rPr>
              <a:t>câștig</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datorită</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neuniformității multiplicării spațiale 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purtător</a:t>
            </a:r>
            <a:r>
              <a:rPr lang="ro-RO" cap="none" dirty="0" err="1">
                <a:latin typeface="Arial" panose="020B0604020202020204" pitchFamily="34" charset="0"/>
                <a:cs typeface="Arial" panose="020B0604020202020204" pitchFamily="34" charset="0"/>
              </a:rPr>
              <a:t>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de 20 ... 50% cu un </a:t>
            </a:r>
            <a:r>
              <a:rPr lang="en-GB" cap="none" dirty="0" err="1">
                <a:latin typeface="Arial" panose="020B0604020202020204" pitchFamily="34" charset="0"/>
                <a:cs typeface="Arial" panose="020B0604020202020204" pitchFamily="34" charset="0"/>
              </a:rPr>
              <a:t>câștig</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mediu</a:t>
            </a:r>
            <a:r>
              <a:rPr lang="en-GB" cap="none" dirty="0">
                <a:latin typeface="Arial" panose="020B0604020202020204" pitchFamily="34" charset="0"/>
                <a:cs typeface="Arial" panose="020B0604020202020204" pitchFamily="34" charset="0"/>
              </a:rPr>
              <a:t> de 10</a:t>
            </a:r>
            <a:r>
              <a:rPr lang="ro-RO" cap="none" dirty="0">
                <a:latin typeface="Arial" panose="020B0604020202020204" pitchFamily="34" charset="0"/>
                <a:cs typeface="Arial" panose="020B0604020202020204" pitchFamily="34" charset="0"/>
              </a:rPr>
              <a:t>00</a:t>
            </a:r>
            <a:r>
              <a:rPr lang="en-GB"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68800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2888" y="359432"/>
            <a:ext cx="11222421" cy="6230554"/>
          </a:xfrm>
          <a:prstGeom prst="rect">
            <a:avLst/>
          </a:prstGeom>
        </p:spPr>
        <p:txBody>
          <a:bodyPr>
            <a:normAutofit/>
          </a:bodyPr>
          <a:lstStyle/>
          <a:p>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en-GB" b="1" cap="none" dirty="0" err="1">
                <a:latin typeface="Arial" panose="020B0604020202020204" pitchFamily="34" charset="0"/>
                <a:cs typeface="Arial" panose="020B0604020202020204" pitchFamily="34" charset="0"/>
              </a:rPr>
              <a:t>câștigul</a:t>
            </a:r>
            <a:r>
              <a:rPr lang="en-GB" b="1" cap="none" dirty="0">
                <a:latin typeface="Arial" panose="020B0604020202020204" pitchFamily="34" charset="0"/>
                <a:cs typeface="Arial" panose="020B0604020202020204" pitchFamily="34" charset="0"/>
              </a:rPr>
              <a:t> </a:t>
            </a:r>
            <a:r>
              <a:rPr lang="en-GB" b="1" cap="none" dirty="0" err="1">
                <a:latin typeface="Arial" panose="020B0604020202020204" pitchFamily="34" charset="0"/>
                <a:cs typeface="Arial" panose="020B0604020202020204" pitchFamily="34" charset="0"/>
              </a:rPr>
              <a:t>este</a:t>
            </a:r>
            <a:r>
              <a:rPr lang="en-GB" b="1" cap="none" dirty="0">
                <a:latin typeface="Arial" panose="020B0604020202020204" pitchFamily="34" charset="0"/>
                <a:cs typeface="Arial" panose="020B0604020202020204" pitchFamily="34" charset="0"/>
              </a:rPr>
              <a:t> maxim </a:t>
            </a:r>
            <a:r>
              <a:rPr lang="en-GB" b="1" cap="none" dirty="0" err="1">
                <a:latin typeface="Arial" panose="020B0604020202020204" pitchFamily="34" charset="0"/>
                <a:cs typeface="Arial" panose="020B0604020202020204" pitchFamily="34" charset="0"/>
              </a:rPr>
              <a:t>când</a:t>
            </a:r>
            <a:r>
              <a:rPr lang="en-GB" b="1" cap="none" dirty="0">
                <a:latin typeface="Arial" panose="020B0604020202020204" pitchFamily="34" charset="0"/>
                <a:cs typeface="Arial" panose="020B0604020202020204" pitchFamily="34" charset="0"/>
              </a:rPr>
              <a:t> </a:t>
            </a:r>
            <a:r>
              <a:rPr lang="ro-RO" b="1" cap="none" dirty="0">
                <a:latin typeface="Arial" panose="020B0604020202020204" pitchFamily="34" charset="0"/>
                <a:cs typeface="Arial" panose="020B0604020202020204" pitchFamily="34" charset="0"/>
              </a:rPr>
              <a:t>tensiunea polarizării </a:t>
            </a:r>
            <a:r>
              <a:rPr lang="en-GB" b="1" cap="none" dirty="0">
                <a:latin typeface="Arial" panose="020B0604020202020204" pitchFamily="34" charset="0"/>
                <a:cs typeface="Arial" panose="020B0604020202020204" pitchFamily="34" charset="0"/>
              </a:rPr>
              <a:t>se </a:t>
            </a:r>
            <a:r>
              <a:rPr lang="en-GB" b="1" cap="none" dirty="0" err="1">
                <a:latin typeface="Arial" panose="020B0604020202020204" pitchFamily="34" charset="0"/>
                <a:cs typeface="Arial" panose="020B0604020202020204" pitchFamily="34" charset="0"/>
              </a:rPr>
              <a:t>apropie</a:t>
            </a:r>
            <a:r>
              <a:rPr lang="en-GB" b="1" cap="none" dirty="0">
                <a:latin typeface="Arial" panose="020B0604020202020204" pitchFamily="34" charset="0"/>
                <a:cs typeface="Arial" panose="020B0604020202020204" pitchFamily="34" charset="0"/>
              </a:rPr>
              <a:t> de </a:t>
            </a:r>
            <a:r>
              <a:rPr lang="en-GB" b="1" cap="none" dirty="0" err="1">
                <a:latin typeface="Arial" panose="020B0604020202020204" pitchFamily="34" charset="0"/>
                <a:cs typeface="Arial" panose="020B0604020202020204" pitchFamily="34" charset="0"/>
              </a:rPr>
              <a:t>tensiunea</a:t>
            </a:r>
            <a:r>
              <a:rPr lang="en-GB" b="1" cap="none" dirty="0">
                <a:latin typeface="Arial" panose="020B0604020202020204" pitchFamily="34" charset="0"/>
                <a:cs typeface="Arial" panose="020B0604020202020204" pitchFamily="34" charset="0"/>
              </a:rPr>
              <a:t> de </a:t>
            </a:r>
            <a:r>
              <a:rPr lang="ro-RO" b="1" cap="none" dirty="0">
                <a:latin typeface="Arial" panose="020B0604020202020204" pitchFamily="34" charset="0"/>
                <a:cs typeface="Arial" panose="020B0604020202020204" pitchFamily="34" charset="0"/>
              </a:rPr>
              <a:t>străpungere</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L</a:t>
            </a:r>
            <a:r>
              <a:rPr lang="en-GB" cap="none" dirty="0">
                <a:latin typeface="Arial" panose="020B0604020202020204" pitchFamily="34" charset="0"/>
                <a:cs typeface="Arial" panose="020B0604020202020204" pitchFamily="34" charset="0"/>
              </a:rPr>
              <a:t>a </a:t>
            </a:r>
            <a:r>
              <a:rPr lang="en-GB" cap="none" dirty="0" err="1">
                <a:latin typeface="Arial" panose="020B0604020202020204" pitchFamily="34" charset="0"/>
                <a:cs typeface="Arial" panose="020B0604020202020204" pitchFamily="34" charset="0"/>
              </a:rPr>
              <a:t>tensiuni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decât</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de străpungere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curge</a:t>
            </a:r>
            <a:r>
              <a:rPr lang="en-GB" cap="none" dirty="0">
                <a:latin typeface="Arial" panose="020B0604020202020204" pitchFamily="34" charset="0"/>
                <a:cs typeface="Arial" panose="020B0604020202020204" pitchFamily="34" charset="0"/>
              </a:rPr>
              <a:t> un </a:t>
            </a:r>
            <a:r>
              <a:rPr lang="en-GB" cap="none" dirty="0" err="1">
                <a:latin typeface="Arial" panose="020B0604020202020204" pitchFamily="34" charset="0"/>
                <a:cs typeface="Arial" panose="020B0604020202020204" pitchFamily="34" charset="0"/>
              </a:rPr>
              <a:t>curent</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avalanșă</a:t>
            </a:r>
            <a:r>
              <a:rPr lang="en-GB" cap="none" dirty="0">
                <a:latin typeface="Arial" panose="020B0604020202020204" pitchFamily="34" charset="0"/>
                <a:cs typeface="Arial" panose="020B0604020202020204" pitchFamily="34" charset="0"/>
              </a:rPr>
              <a:t> care se </a:t>
            </a:r>
            <a:r>
              <a:rPr lang="en-GB" cap="none" dirty="0" err="1">
                <a:latin typeface="Arial" panose="020B0604020202020204" pitchFamily="34" charset="0"/>
                <a:cs typeface="Arial" panose="020B0604020202020204" pitchFamily="34" charset="0"/>
              </a:rPr>
              <a:t>autosusține</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 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depinde</a:t>
            </a:r>
            <a:r>
              <a:rPr lang="en-GB" cap="none" dirty="0">
                <a:latin typeface="Arial" panose="020B0604020202020204" pitchFamily="34" charset="0"/>
                <a:cs typeface="Arial" panose="020B0604020202020204" pitchFamily="34" charset="0"/>
              </a:rPr>
              <a:t> din </a:t>
            </a:r>
            <a:r>
              <a:rPr lang="en-GB" cap="none" dirty="0" err="1">
                <a:latin typeface="Arial" panose="020B0604020202020204" pitchFamily="34" charset="0"/>
                <a:cs typeface="Arial" panose="020B0604020202020204" pitchFamily="34" charset="0"/>
              </a:rPr>
              <a:t>ce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puțin</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concentrația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purtătorilor</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generați de </a:t>
            </a:r>
            <a:r>
              <a:rPr lang="en-GB" cap="none" dirty="0" err="1">
                <a:latin typeface="Arial" panose="020B0604020202020204" pitchFamily="34" charset="0"/>
                <a:cs typeface="Arial" panose="020B0604020202020204" pitchFamily="34" charset="0"/>
              </a:rPr>
              <a:t>fluxul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lumină</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Î</a:t>
            </a:r>
            <a:r>
              <a:rPr lang="en-GB" cap="none" dirty="0">
                <a:latin typeface="Arial" panose="020B0604020202020204" pitchFamily="34" charset="0"/>
                <a:cs typeface="Arial" panose="020B0604020202020204" pitchFamily="34" charset="0"/>
              </a:rPr>
              <a:t>n </a:t>
            </a:r>
            <a:r>
              <a:rPr lang="en-GB" cap="none" dirty="0" err="1">
                <a:latin typeface="Arial" panose="020B0604020202020204" pitchFamily="34" charset="0"/>
                <a:cs typeface="Arial" panose="020B0604020202020204" pitchFamily="34" charset="0"/>
              </a:rPr>
              <a:t>modul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operare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câștigul</a:t>
            </a:r>
            <a:r>
              <a:rPr lang="en-GB" cap="none" dirty="0">
                <a:latin typeface="Arial" panose="020B0604020202020204" pitchFamily="34" charset="0"/>
                <a:cs typeface="Arial" panose="020B0604020202020204" pitchFamily="34" charset="0"/>
              </a:rPr>
              <a:t> maxim al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limitat</a:t>
            </a:r>
            <a:r>
              <a:rPr lang="en-GB" cap="none" dirty="0">
                <a:latin typeface="Arial" panose="020B0604020202020204" pitchFamily="34" charset="0"/>
                <a:cs typeface="Arial" panose="020B0604020202020204" pitchFamily="34" charset="0"/>
              </a:rPr>
              <a:t> fie de </a:t>
            </a:r>
            <a:r>
              <a:rPr lang="en-GB" cap="none" dirty="0" err="1">
                <a:latin typeface="Arial" panose="020B0604020202020204" pitchFamily="34" charset="0"/>
                <a:cs typeface="Arial" panose="020B0604020202020204" pitchFamily="34" charset="0"/>
              </a:rPr>
              <a:t>efectele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saturație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cauzate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curent</a:t>
            </a:r>
            <a:r>
              <a:rPr lang="en-GB" cap="none" dirty="0">
                <a:latin typeface="Arial" panose="020B0604020202020204" pitchFamily="34" charset="0"/>
                <a:cs typeface="Arial" panose="020B0604020202020204" pitchFamily="34" charset="0"/>
              </a:rPr>
              <a:t>, fie de </a:t>
            </a:r>
            <a:r>
              <a:rPr lang="en-GB" cap="none" dirty="0" err="1">
                <a:latin typeface="Arial" panose="020B0604020202020204" pitchFamily="34" charset="0"/>
                <a:cs typeface="Arial" panose="020B0604020202020204" pitchFamily="34" charset="0"/>
              </a:rPr>
              <a:t>produsul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câștigului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al </a:t>
            </a:r>
            <a:r>
              <a:rPr lang="en-GB" cap="none" dirty="0" err="1">
                <a:latin typeface="Arial" panose="020B0604020202020204" pitchFamily="34" charset="0"/>
                <a:cs typeface="Arial" panose="020B0604020202020204" pitchFamily="34" charset="0"/>
              </a:rPr>
              <a:t>benzii</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transmitere</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E</a:t>
            </a:r>
            <a:r>
              <a:rPr lang="en-GB" cap="none" dirty="0" err="1">
                <a:latin typeface="Arial" panose="020B0604020202020204" pitchFamily="34" charset="0"/>
                <a:cs typeface="Arial" panose="020B0604020202020204" pitchFamily="34" charset="0"/>
              </a:rPr>
              <a:t>fectul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saturație</a:t>
            </a:r>
            <a:r>
              <a:rPr lang="en-GB" cap="none" dirty="0">
                <a:latin typeface="Arial" panose="020B0604020202020204" pitchFamily="34" charset="0"/>
                <a:cs typeface="Arial" panose="020B0604020202020204" pitchFamily="34" charset="0"/>
              </a:rPr>
              <a:t> a </a:t>
            </a:r>
            <a:r>
              <a:rPr lang="ro-RO" cap="none" dirty="0">
                <a:latin typeface="Arial" panose="020B0604020202020204" pitchFamily="34" charset="0"/>
                <a:cs typeface="Arial" panose="020B0604020202020204" pitchFamily="34" charset="0"/>
              </a:rPr>
              <a:t>multiplicării </a:t>
            </a:r>
            <a:r>
              <a:rPr lang="en-GB" cap="none" dirty="0" err="1">
                <a:latin typeface="Arial" panose="020B0604020202020204" pitchFamily="34" charset="0"/>
                <a:cs typeface="Arial" panose="020B0604020202020204" pitchFamily="34" charset="0"/>
              </a:rPr>
              <a:t>purtătorilor</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datorează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faptului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că</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 purtătorii, </a:t>
            </a:r>
            <a:r>
              <a:rPr lang="en-GB" cap="none" dirty="0">
                <a:latin typeface="Arial" panose="020B0604020202020204" pitchFamily="34" charset="0"/>
                <a:cs typeface="Arial" panose="020B0604020202020204" pitchFamily="34" charset="0"/>
              </a:rPr>
              <a:t>care </a:t>
            </a:r>
            <a:r>
              <a:rPr lang="en-GB" cap="none" dirty="0" err="1">
                <a:latin typeface="Arial" panose="020B0604020202020204" pitchFamily="34" charset="0"/>
                <a:cs typeface="Arial" panose="020B0604020202020204" pitchFamily="34" charset="0"/>
              </a:rPr>
              <a:t>ies</a:t>
            </a:r>
            <a:r>
              <a:rPr lang="en-GB" cap="none" dirty="0">
                <a:latin typeface="Arial" panose="020B0604020202020204" pitchFamily="34" charset="0"/>
                <a:cs typeface="Arial" panose="020B0604020202020204" pitchFamily="34" charset="0"/>
              </a:rPr>
              <a:t> din </a:t>
            </a:r>
            <a:r>
              <a:rPr lang="en-GB" cap="none" dirty="0" err="1">
                <a:latin typeface="Arial" panose="020B0604020202020204" pitchFamily="34" charset="0"/>
                <a:cs typeface="Arial" panose="020B0604020202020204" pitchFamily="34" charset="0"/>
              </a:rPr>
              <a:t>regiunea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multiplicării,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reduc</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câmpul</a:t>
            </a:r>
            <a:r>
              <a:rPr lang="en-GB" cap="none" dirty="0">
                <a:latin typeface="Arial" panose="020B0604020202020204" pitchFamily="34" charset="0"/>
                <a:cs typeface="Arial" panose="020B0604020202020204" pitchFamily="34" charset="0"/>
              </a:rPr>
              <a:t> electric </a:t>
            </a:r>
            <a:r>
              <a:rPr lang="ro-RO" cap="none" dirty="0">
                <a:latin typeface="Arial" panose="020B0604020202020204" pitchFamily="34" charset="0"/>
                <a:cs typeface="Arial" panose="020B0604020202020204" pitchFamily="34" charset="0"/>
              </a:rPr>
              <a:t>de </a:t>
            </a:r>
            <a:r>
              <a:rPr lang="en-GB" cap="none" dirty="0" err="1">
                <a:latin typeface="Arial" panose="020B0604020202020204" pitchFamily="34" charset="0"/>
                <a:cs typeface="Arial" panose="020B0604020202020204" pitchFamily="34" charset="0"/>
              </a:rPr>
              <a:t>tranziție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creează</a:t>
            </a:r>
            <a:r>
              <a:rPr lang="en-GB" cap="none" dirty="0">
                <a:latin typeface="Arial" panose="020B0604020202020204" pitchFamily="34" charset="0"/>
                <a:cs typeface="Arial" panose="020B0604020202020204" pitchFamily="34" charset="0"/>
              </a:rPr>
              <a:t> o </a:t>
            </a:r>
            <a:r>
              <a:rPr lang="en-GB" cap="none" dirty="0" err="1">
                <a:latin typeface="Arial" panose="020B0604020202020204" pitchFamily="34" charset="0"/>
                <a:cs typeface="Arial" panose="020B0604020202020204" pitchFamily="34" charset="0"/>
              </a:rPr>
              <a:t>cădere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tensiune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rezistența</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serie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sarcina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diodei</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L</a:t>
            </a:r>
            <a:r>
              <a:rPr lang="en-GB" cap="none" dirty="0" err="1">
                <a:latin typeface="Arial" panose="020B0604020202020204" pitchFamily="34" charset="0"/>
                <a:cs typeface="Arial" panose="020B0604020202020204" pitchFamily="34" charset="0"/>
              </a:rPr>
              <a:t>imitarea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benzii</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transmitere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explicată</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mișcarea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electronilor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g</a:t>
            </a:r>
            <a:r>
              <a:rPr lang="ro-RO" cap="none" dirty="0">
                <a:latin typeface="Arial" panose="020B0604020202020204" pitchFamily="34" charset="0"/>
                <a:cs typeface="Arial" panose="020B0604020202020204" pitchFamily="34" charset="0"/>
              </a:rPr>
              <a:t>olurilor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secundare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formate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prin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ionizare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regiunea</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multiplicare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direcții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opuse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pentru</a:t>
            </a:r>
            <a:r>
              <a:rPr lang="en-GB" cap="none" dirty="0">
                <a:latin typeface="Arial" panose="020B0604020202020204" pitchFamily="34" charset="0"/>
                <a:cs typeface="Arial" panose="020B0604020202020204" pitchFamily="34" charset="0"/>
              </a:rPr>
              <a:t> o </a:t>
            </a:r>
            <a:r>
              <a:rPr lang="en-GB" cap="none" dirty="0" err="1">
                <a:latin typeface="Arial" panose="020B0604020202020204" pitchFamily="34" charset="0"/>
                <a:cs typeface="Arial" panose="020B0604020202020204" pitchFamily="34" charset="0"/>
              </a:rPr>
              <a:t>perioadă</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timp</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după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purtătorii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primari</a:t>
            </a:r>
            <a:r>
              <a:rPr lang="en-GB" cap="none" dirty="0">
                <a:latin typeface="Arial" panose="020B0604020202020204" pitchFamily="34" charset="0"/>
                <a:cs typeface="Arial" panose="020B0604020202020204" pitchFamily="34" charset="0"/>
              </a:rPr>
              <a:t> au </a:t>
            </a:r>
            <a:r>
              <a:rPr lang="en-GB" cap="none" dirty="0" err="1">
                <a:latin typeface="Arial" panose="020B0604020202020204" pitchFamily="34" charset="0"/>
                <a:cs typeface="Arial" panose="020B0604020202020204" pitchFamily="34" charset="0"/>
              </a:rPr>
              <a:t>părăsit</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regiunea de </a:t>
            </a:r>
            <a:r>
              <a:rPr lang="en-GB" cap="none" dirty="0" err="1">
                <a:latin typeface="Arial" panose="020B0604020202020204" pitchFamily="34" charset="0"/>
                <a:cs typeface="Arial" panose="020B0604020202020204" pitchFamily="34" charset="0"/>
              </a:rPr>
              <a:t>tranziți</a:t>
            </a:r>
            <a:r>
              <a:rPr lang="ro-RO" cap="none" dirty="0">
                <a:latin typeface="Arial" panose="020B0604020202020204" pitchFamily="34" charset="0"/>
                <a:cs typeface="Arial" panose="020B0604020202020204" pitchFamily="34" charset="0"/>
              </a:rPr>
              <a:t>e</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E</a:t>
            </a:r>
            <a:r>
              <a:rPr lang="en-GB" cap="none" dirty="0" err="1">
                <a:latin typeface="Arial" panose="020B0604020202020204" pitchFamily="34" charset="0"/>
                <a:cs typeface="Arial" panose="020B0604020202020204" pitchFamily="34" charset="0"/>
              </a:rPr>
              <a:t>xcesul</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zgomot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APD </a:t>
            </a:r>
            <a:r>
              <a:rPr lang="en-GB" cap="none" dirty="0">
                <a:latin typeface="Arial" panose="020B0604020202020204" pitchFamily="34" charset="0"/>
                <a:cs typeface="Arial" panose="020B0604020202020204" pitchFamily="34" charset="0"/>
              </a:rPr>
              <a:t>se </a:t>
            </a:r>
            <a:r>
              <a:rPr lang="en-GB" cap="none" dirty="0" err="1">
                <a:latin typeface="Arial" panose="020B0604020202020204" pitchFamily="34" charset="0"/>
                <a:cs typeface="Arial" panose="020B0604020202020204" pitchFamily="34" charset="0"/>
              </a:rPr>
              <a:t>datorează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fluctuațiilor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procesului</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multiplicare</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purtător</a:t>
            </a:r>
            <a:r>
              <a:rPr lang="ro-RO" cap="none" dirty="0" err="1">
                <a:latin typeface="Arial" panose="020B0604020202020204" pitchFamily="34" charset="0"/>
                <a:cs typeface="Arial" panose="020B0604020202020204" pitchFamily="34" charset="0"/>
              </a:rPr>
              <a:t>ilor</a:t>
            </a:r>
            <a:r>
              <a:rPr lang="ro-RO" cap="none" dirty="0">
                <a:latin typeface="Arial" panose="020B0604020202020204" pitchFamily="34" charset="0"/>
                <a:cs typeface="Arial" panose="020B0604020202020204" pitchFamily="34" charset="0"/>
              </a:rPr>
              <a:t> de sarcină</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509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8373" y="283779"/>
            <a:ext cx="11398468" cy="6211614"/>
          </a:xfrm>
          <a:prstGeom prst="rect">
            <a:avLst/>
          </a:prstGeom>
        </p:spPr>
        <p:txBody>
          <a:bodyPr>
            <a:normAutofit/>
          </a:bodyPr>
          <a:lstStyle/>
          <a:p>
            <a:r>
              <a:rPr lang="ro-RO" cap="none" dirty="0">
                <a:latin typeface="Arial" panose="020B0604020202020204" pitchFamily="34" charset="0"/>
                <a:cs typeface="Arial" panose="020B0604020202020204" pitchFamily="34" charset="0"/>
              </a:rPr>
              <a:t>APD </a:t>
            </a:r>
            <a:r>
              <a:rPr lang="en-GB" cap="none" dirty="0" err="1">
                <a:latin typeface="Arial" panose="020B0604020202020204" pitchFamily="34" charset="0"/>
                <a:cs typeface="Arial" panose="020B0604020202020204" pitchFamily="34" charset="0"/>
              </a:rPr>
              <a:t>sunt</a:t>
            </a:r>
            <a:r>
              <a:rPr lang="en-GB" cap="none" dirty="0">
                <a:latin typeface="Arial" panose="020B0604020202020204" pitchFamily="34" charset="0"/>
                <a:cs typeface="Arial" panose="020B0604020202020204" pitchFamily="34" charset="0"/>
              </a:rPr>
              <a:t> fabricate </a:t>
            </a:r>
            <a:r>
              <a:rPr lang="en-GB" cap="none" dirty="0" err="1">
                <a:latin typeface="Arial" panose="020B0604020202020204" pitchFamily="34" charset="0"/>
                <a:cs typeface="Arial" panose="020B0604020202020204" pitchFamily="34" charset="0"/>
              </a:rPr>
              <a:t>pentru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lungimi</a:t>
            </a:r>
            <a:r>
              <a:rPr lang="en-GB" cap="none" dirty="0">
                <a:latin typeface="Arial" panose="020B0604020202020204" pitchFamily="34" charset="0"/>
                <a:cs typeface="Arial" panose="020B0604020202020204" pitchFamily="34" charset="0"/>
              </a:rPr>
              <a:t> 300</a:t>
            </a:r>
            <a:r>
              <a:rPr lang="ro-RO" cap="none" dirty="0">
                <a:latin typeface="Arial" panose="020B0604020202020204" pitchFamily="34" charset="0"/>
                <a:cs typeface="Arial" panose="020B0604020202020204" pitchFamily="34" charset="0"/>
              </a:rPr>
              <a:t>-</a:t>
            </a:r>
            <a:r>
              <a:rPr lang="en-GB" cap="none" dirty="0">
                <a:latin typeface="Arial" panose="020B0604020202020204" pitchFamily="34" charset="0"/>
                <a:cs typeface="Arial" panose="020B0604020202020204" pitchFamily="34" charset="0"/>
              </a:rPr>
              <a:t>1700 nm. </a:t>
            </a:r>
            <a:r>
              <a:rPr lang="ro-RO" cap="none" dirty="0">
                <a:latin typeface="Arial" panose="020B0604020202020204" pitchFamily="34" charset="0"/>
                <a:cs typeface="Arial" panose="020B0604020202020204" pitchFamily="34" charset="0"/>
              </a:rPr>
              <a:t>APD </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Si</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t>
            </a:r>
            <a:r>
              <a:rPr lang="en-GB" cap="none" dirty="0">
                <a:latin typeface="Arial" panose="020B0604020202020204" pitchFamily="34" charset="0"/>
                <a:cs typeface="Arial" panose="020B0604020202020204" pitchFamily="34" charset="0"/>
              </a:rPr>
              <a:t> 300 </a:t>
            </a:r>
            <a:r>
              <a:rPr lang="ro-RO" cap="none" dirty="0">
                <a:latin typeface="Arial" panose="020B0604020202020204" pitchFamily="34" charset="0"/>
                <a:cs typeface="Arial" panose="020B0604020202020204" pitchFamily="34" charset="0"/>
              </a:rPr>
              <a:t>-</a:t>
            </a:r>
            <a:r>
              <a:rPr lang="en-GB" cap="none" dirty="0">
                <a:latin typeface="Arial" panose="020B0604020202020204" pitchFamily="34" charset="0"/>
                <a:cs typeface="Arial" panose="020B0604020202020204" pitchFamily="34" charset="0"/>
              </a:rPr>
              <a:t> 1100 nm,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de Ge</a:t>
            </a:r>
            <a:r>
              <a:rPr lang="en-GB" cap="none" dirty="0">
                <a:latin typeface="Arial" panose="020B0604020202020204" pitchFamily="34" charset="0"/>
                <a:cs typeface="Arial" panose="020B0604020202020204" pitchFamily="34" charset="0"/>
              </a:rPr>
              <a:t> 800–1600 nm, </a:t>
            </a:r>
            <a:r>
              <a:rPr lang="en-GB" cap="none" dirty="0" err="1">
                <a:latin typeface="Arial" panose="020B0604020202020204" pitchFamily="34" charset="0"/>
                <a:cs typeface="Arial" panose="020B0604020202020204" pitchFamily="34" charset="0"/>
              </a:rPr>
              <a:t>iar</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APD </a:t>
            </a:r>
            <a:r>
              <a:rPr lang="ro-RO" cap="none" dirty="0" err="1">
                <a:latin typeface="Arial" panose="020B0604020202020204" pitchFamily="34" charset="0"/>
                <a:cs typeface="Arial" panose="020B0604020202020204" pitchFamily="34" charset="0"/>
              </a:rPr>
              <a:t>InGaAs</a:t>
            </a:r>
            <a:r>
              <a:rPr lang="en-GB" cap="none" dirty="0">
                <a:latin typeface="Arial" panose="020B0604020202020204" pitchFamily="34" charset="0"/>
                <a:cs typeface="Arial" panose="020B0604020202020204" pitchFamily="34" charset="0"/>
              </a:rPr>
              <a:t> 900–1700 nm.</a:t>
            </a:r>
          </a:p>
          <a:p>
            <a:r>
              <a:rPr lang="ro-RO" cap="none" dirty="0">
                <a:latin typeface="Arial" panose="020B0604020202020204" pitchFamily="34" charset="0"/>
                <a:cs typeface="Arial" panose="020B0604020202020204" pitchFamily="34" charset="0"/>
              </a:rPr>
              <a:t>Din </a:t>
            </a:r>
            <a:r>
              <a:rPr lang="ro-RO" cap="none" dirty="0" err="1">
                <a:latin typeface="Arial" panose="020B0604020202020204" pitchFamily="34" charset="0"/>
                <a:cs typeface="Arial" panose="020B0604020202020204" pitchFamily="34" charset="0"/>
              </a:rPr>
              <a:t>InGaAs</a:t>
            </a:r>
            <a:r>
              <a:rPr lang="ro-RO"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su</a:t>
            </a:r>
            <a:r>
              <a:rPr lang="en-GB" cap="none" dirty="0" err="1">
                <a:latin typeface="Arial" panose="020B0604020202020204" pitchFamily="34" charset="0"/>
                <a:cs typeface="Arial" panose="020B0604020202020204" pitchFamily="34" charset="0"/>
              </a:rPr>
              <a:t>nt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scumpe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decât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cele</a:t>
            </a:r>
            <a:r>
              <a:rPr lang="en-GB" cap="none" dirty="0">
                <a:latin typeface="Arial" panose="020B0604020202020204" pitchFamily="34" charset="0"/>
                <a:cs typeface="Arial" panose="020B0604020202020204" pitchFamily="34" charset="0"/>
              </a:rPr>
              <a:t> din </a:t>
            </a:r>
            <a:r>
              <a:rPr lang="ro-RO" cap="none" dirty="0">
                <a:latin typeface="Arial" panose="020B0604020202020204" pitchFamily="34" charset="0"/>
                <a:cs typeface="Arial" panose="020B0604020202020204" pitchFamily="34" charset="0"/>
              </a:rPr>
              <a:t>Ge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pot </a:t>
            </a:r>
            <a:r>
              <a:rPr lang="en-GB" cap="none" dirty="0" err="1">
                <a:latin typeface="Arial" panose="020B0604020202020204" pitchFamily="34" charset="0"/>
                <a:cs typeface="Arial" panose="020B0604020202020204" pitchFamily="34" charset="0"/>
              </a:rPr>
              <a:t>avea</a:t>
            </a:r>
            <a:r>
              <a:rPr lang="en-GB" cap="none" dirty="0">
                <a:latin typeface="Arial" panose="020B0604020202020204" pitchFamily="34" charset="0"/>
                <a:cs typeface="Arial" panose="020B0604020202020204" pitchFamily="34" charset="0"/>
              </a:rPr>
              <a:t> un </a:t>
            </a:r>
            <a:r>
              <a:rPr lang="en-GB" cap="none" dirty="0" err="1">
                <a:latin typeface="Arial" panose="020B0604020202020204" pitchFamily="34" charset="0"/>
                <a:cs typeface="Arial" panose="020B0604020202020204" pitchFamily="34" charset="0"/>
              </a:rPr>
              <a:t>curent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semnificativ</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mai</a:t>
            </a:r>
            <a:r>
              <a:rPr lang="en-GB" cap="none" dirty="0">
                <a:latin typeface="Arial" panose="020B0604020202020204" pitchFamily="34" charset="0"/>
                <a:cs typeface="Arial" panose="020B0604020202020204" pitchFamily="34" charset="0"/>
              </a:rPr>
              <a:t> mic, un </a:t>
            </a:r>
            <a:r>
              <a:rPr lang="en-GB" cap="none" dirty="0" err="1">
                <a:latin typeface="Arial" panose="020B0604020202020204" pitchFamily="34" charset="0"/>
                <a:cs typeface="Arial" panose="020B0604020202020204" pitchFamily="34" charset="0"/>
              </a:rPr>
              <a:t>răspuns</a:t>
            </a:r>
            <a:r>
              <a:rPr lang="en-GB" cap="none" dirty="0">
                <a:latin typeface="Arial" panose="020B0604020202020204" pitchFamily="34" charset="0"/>
                <a:cs typeface="Arial" panose="020B0604020202020204" pitchFamily="34" charset="0"/>
              </a:rPr>
              <a:t> spectral </a:t>
            </a:r>
            <a:r>
              <a:rPr lang="en-GB" cap="none" dirty="0" err="1">
                <a:latin typeface="Arial" panose="020B0604020202020204" pitchFamily="34" charset="0"/>
                <a:cs typeface="Arial" panose="020B0604020202020204" pitchFamily="34" charset="0"/>
              </a:rPr>
              <a:t>extins</a:t>
            </a:r>
            <a:r>
              <a:rPr lang="en-GB" cap="none" dirty="0">
                <a:latin typeface="Arial" panose="020B0604020202020204" pitchFamily="34" charset="0"/>
                <a:cs typeface="Arial" panose="020B0604020202020204" pitchFamily="34" charset="0"/>
              </a:rPr>
              <a:t> la 1700 nm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oferă</a:t>
            </a:r>
            <a:r>
              <a:rPr lang="en-GB" cap="none" dirty="0">
                <a:latin typeface="Arial" panose="020B0604020202020204" pitchFamily="34" charset="0"/>
                <a:cs typeface="Arial" panose="020B0604020202020204" pitchFamily="34" charset="0"/>
              </a:rPr>
              <a:t> o </a:t>
            </a:r>
            <a:r>
              <a:rPr lang="en-GB" cap="none" dirty="0" err="1">
                <a:latin typeface="Arial" panose="020B0604020202020204" pitchFamily="34" charset="0"/>
                <a:cs typeface="Arial" panose="020B0604020202020204" pitchFamily="34" charset="0"/>
              </a:rPr>
              <a:t>caracteristică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extinsă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regiunea</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înaltă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frecvență</a:t>
            </a:r>
            <a:r>
              <a:rPr lang="en-GB" cap="none" dirty="0">
                <a:latin typeface="Arial" panose="020B0604020202020204" pitchFamily="34" charset="0"/>
                <a:cs typeface="Arial" panose="020B0604020202020204" pitchFamily="34" charset="0"/>
              </a:rPr>
              <a:t> cu </a:t>
            </a:r>
            <a:r>
              <a:rPr lang="en-GB" cap="none" dirty="0" err="1">
                <a:latin typeface="Arial" panose="020B0604020202020204" pitchFamily="34" charset="0"/>
                <a:cs typeface="Arial" panose="020B0604020202020204" pitchFamily="34" charset="0"/>
              </a:rPr>
              <a:t>aceeași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regiune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activă</a:t>
            </a:r>
            <a:r>
              <a:rPr lang="en-GB"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Î</a:t>
            </a:r>
            <a:r>
              <a:rPr lang="en-GB" cap="none" dirty="0">
                <a:latin typeface="Arial" panose="020B0604020202020204" pitchFamily="34" charset="0"/>
                <a:cs typeface="Arial" panose="020B0604020202020204" pitchFamily="34" charset="0"/>
              </a:rPr>
              <a:t>n </a:t>
            </a:r>
            <a:r>
              <a:rPr lang="en-GB" cap="none" dirty="0" err="1">
                <a:latin typeface="Arial" panose="020B0604020202020204" pitchFamily="34" charset="0"/>
                <a:cs typeface="Arial" panose="020B0604020202020204" pitchFamily="34" charset="0"/>
              </a:rPr>
              <a:t>prezent</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dezvoltă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intensiv</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a:t>
            </a:r>
            <a:r>
              <a:rPr lang="en-GB" cap="none" dirty="0" err="1">
                <a:latin typeface="Arial" panose="020B0604020202020204" pitchFamily="34" charset="0"/>
                <a:cs typeface="Arial" panose="020B0604020202020204" pitchFamily="34" charset="0"/>
              </a:rPr>
              <a:t>uri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bazate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a:t>
            </a:r>
            <a:r>
              <a:rPr lang="ro-RO"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GaAs</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n</a:t>
            </a:r>
            <a:r>
              <a:rPr lang="ro-RO" cap="none" dirty="0">
                <a:latin typeface="Arial" panose="020B0604020202020204" pitchFamily="34" charset="0"/>
                <a:cs typeface="Arial" panose="020B0604020202020204" pitchFamily="34" charset="0"/>
              </a:rPr>
              <a:t>A</a:t>
            </a:r>
            <a:r>
              <a:rPr lang="en-GB" cap="none" dirty="0">
                <a:latin typeface="Arial" panose="020B0604020202020204" pitchFamily="34" charset="0"/>
                <a:cs typeface="Arial" panose="020B0604020202020204" pitchFamily="34" charset="0"/>
              </a:rPr>
              <a:t>s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n</a:t>
            </a:r>
            <a:r>
              <a:rPr lang="ro-RO" cap="none" dirty="0">
                <a:latin typeface="Arial" panose="020B0604020202020204" pitchFamily="34" charset="0"/>
                <a:cs typeface="Arial" panose="020B0604020202020204" pitchFamily="34" charset="0"/>
              </a:rPr>
              <a:t>S</a:t>
            </a:r>
            <a:r>
              <a:rPr lang="en-GB" cap="none" dirty="0">
                <a:latin typeface="Arial" panose="020B0604020202020204" pitchFamily="34" charset="0"/>
                <a:cs typeface="Arial" panose="020B0604020202020204" pitchFamily="34" charset="0"/>
              </a:rPr>
              <a:t>b, cu </a:t>
            </a:r>
            <a:r>
              <a:rPr lang="en-GB" cap="none" dirty="0" err="1">
                <a:latin typeface="Arial" panose="020B0604020202020204" pitchFamily="34" charset="0"/>
                <a:cs typeface="Arial" panose="020B0604020202020204" pitchFamily="34" charset="0"/>
              </a:rPr>
              <a:t>câștig</a:t>
            </a:r>
            <a:r>
              <a:rPr lang="en-GB" cap="none" dirty="0">
                <a:latin typeface="Arial" panose="020B0604020202020204" pitchFamily="34" charset="0"/>
                <a:cs typeface="Arial" panose="020B0604020202020204" pitchFamily="34" charset="0"/>
              </a:rPr>
              <a:t> mare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zgomot</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neglijabil</a:t>
            </a:r>
            <a:r>
              <a:rPr lang="en-GB"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P</a:t>
            </a:r>
            <a:r>
              <a:rPr lang="en-GB" cap="none" dirty="0">
                <a:latin typeface="Arial" panose="020B0604020202020204" pitchFamily="34" charset="0"/>
                <a:cs typeface="Arial" panose="020B0604020202020204" pitchFamily="34" charset="0"/>
              </a:rPr>
              <a:t>e </a:t>
            </a:r>
            <a:r>
              <a:rPr lang="en-GB" cap="none" dirty="0" err="1">
                <a:latin typeface="Arial" panose="020B0604020202020204" pitchFamily="34" charset="0"/>
                <a:cs typeface="Arial" panose="020B0604020202020204" pitchFamily="34" charset="0"/>
              </a:rPr>
              <a:t>baza</a:t>
            </a:r>
            <a:r>
              <a:rPr lang="en-GB"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GaInAs</a:t>
            </a:r>
            <a:r>
              <a:rPr lang="ro-RO" cap="none" dirty="0">
                <a:latin typeface="Arial" panose="020B0604020202020204" pitchFamily="34" charset="0"/>
                <a:cs typeface="Arial" panose="020B0604020202020204" pitchFamily="34" charset="0"/>
              </a:rPr>
              <a:t> -</a:t>
            </a:r>
            <a:r>
              <a:rPr lang="en-GB" cap="none" dirty="0">
                <a:latin typeface="Arial" panose="020B0604020202020204" pitchFamily="34" charset="0"/>
                <a:cs typeface="Arial" panose="020B0604020202020204" pitchFamily="34" charset="0"/>
              </a:rPr>
              <a:t> 1,0 ... 1,4 </a:t>
            </a:r>
            <a:r>
              <a:rPr lang="el-GR" cap="none" dirty="0">
                <a:latin typeface="Arial" panose="020B0604020202020204" pitchFamily="34" charset="0"/>
                <a:cs typeface="Arial" panose="020B0604020202020204" pitchFamily="34" charset="0"/>
              </a:rPr>
              <a:t>μ</a:t>
            </a:r>
            <a:r>
              <a:rPr lang="en-GB" cap="none" dirty="0">
                <a:latin typeface="Arial" panose="020B0604020202020204" pitchFamily="34" charset="0"/>
                <a:cs typeface="Arial" panose="020B0604020202020204" pitchFamily="34" charset="0"/>
              </a:rPr>
              <a:t>m, </a:t>
            </a:r>
            <a:r>
              <a:rPr lang="en-GB" cap="none" dirty="0" err="1">
                <a:latin typeface="Arial" panose="020B0604020202020204" pitchFamily="34" charset="0"/>
                <a:cs typeface="Arial" panose="020B0604020202020204" pitchFamily="34" charset="0"/>
              </a:rPr>
              <a:t>superioară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parametrii</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celor</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Ge</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P</a:t>
            </a:r>
            <a:r>
              <a:rPr lang="en-GB" cap="none" dirty="0" err="1">
                <a:latin typeface="Arial" panose="020B0604020202020204" pitchFamily="34" charset="0"/>
                <a:cs typeface="Arial" panose="020B0604020202020204" pitchFamily="34" charset="0"/>
              </a:rPr>
              <a:t>entru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lungimi</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undă</a:t>
            </a:r>
            <a:r>
              <a:rPr lang="en-GB" cap="none" dirty="0">
                <a:latin typeface="Arial" panose="020B0604020202020204" pitchFamily="34" charset="0"/>
                <a:cs typeface="Arial" panose="020B0604020202020204" pitchFamily="34" charset="0"/>
              </a:rPr>
              <a:t> de 1 ... 1,7 </a:t>
            </a:r>
            <a:r>
              <a:rPr lang="el-GR" cap="none" dirty="0">
                <a:latin typeface="Arial" panose="020B0604020202020204" pitchFamily="34" charset="0"/>
                <a:cs typeface="Arial" panose="020B0604020202020204" pitchFamily="34" charset="0"/>
              </a:rPr>
              <a:t>μ</a:t>
            </a:r>
            <a:r>
              <a:rPr lang="en-GB" cap="none" dirty="0">
                <a:latin typeface="Arial" panose="020B0604020202020204" pitchFamily="34" charset="0"/>
                <a:cs typeface="Arial" panose="020B0604020202020204" pitchFamily="34" charset="0"/>
              </a:rPr>
              <a:t>m, se </a:t>
            </a:r>
            <a:r>
              <a:rPr lang="en-GB" cap="none" dirty="0" err="1">
                <a:latin typeface="Arial" panose="020B0604020202020204" pitchFamily="34" charset="0"/>
                <a:cs typeface="Arial" panose="020B0604020202020204" pitchFamily="34" charset="0"/>
              </a:rPr>
              <a:t>utilizează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compuși</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tipul</a:t>
            </a:r>
            <a:r>
              <a:rPr lang="en-GB"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InGaAs</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așteaptă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îmbunătățiri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semnificative</a:t>
            </a:r>
            <a:r>
              <a:rPr lang="en-GB" cap="none" dirty="0">
                <a:latin typeface="Arial" panose="020B0604020202020204" pitchFamily="34" charset="0"/>
                <a:cs typeface="Arial" panose="020B0604020202020204" pitchFamily="34" charset="0"/>
              </a:rPr>
              <a:t> ale </a:t>
            </a:r>
            <a:r>
              <a:rPr lang="en-GB" cap="none" dirty="0" err="1">
                <a:latin typeface="Arial" panose="020B0604020202020204" pitchFamily="34" charset="0"/>
                <a:cs typeface="Arial" panose="020B0604020202020204" pitchFamily="34" charset="0"/>
              </a:rPr>
              <a:t>caracteristicilor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atunci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când</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utilizează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heterostructuri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bazate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ingaasp</a:t>
            </a:r>
            <a:r>
              <a:rPr lang="en-GB" cap="none" dirty="0">
                <a:latin typeface="Arial" panose="020B0604020202020204" pitchFamily="34" charset="0"/>
                <a:cs typeface="Arial" panose="020B0604020202020204" pitchFamily="34" charset="0"/>
              </a:rPr>
              <a:t> / </a:t>
            </a:r>
            <a:r>
              <a:rPr lang="en-GB" cap="none" dirty="0" err="1">
                <a:latin typeface="Arial" panose="020B0604020202020204" pitchFamily="34" charset="0"/>
                <a:cs typeface="Arial" panose="020B0604020202020204" pitchFamily="34" charset="0"/>
              </a:rPr>
              <a:t>inp</a:t>
            </a:r>
            <a:r>
              <a:rPr lang="ro-RO"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pînă</a:t>
            </a:r>
            <a:r>
              <a:rPr lang="ro-RO" cap="none" dirty="0">
                <a:latin typeface="Arial" panose="020B0604020202020204" pitchFamily="34" charset="0"/>
                <a:cs typeface="Arial" panose="020B0604020202020204" pitchFamily="34" charset="0"/>
              </a:rPr>
              <a:t> la 2 mcm.</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165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751" y="148458"/>
            <a:ext cx="8575977" cy="4351338"/>
          </a:xfrm>
          <a:prstGeom prst="rect">
            <a:avLst/>
          </a:prstGeom>
        </p:spPr>
        <p:txBody>
          <a:bodyPr/>
          <a:lstStyle/>
          <a:p>
            <a:r>
              <a:rPr lang="en-US" dirty="0"/>
              <a:t>m</a:t>
            </a:r>
            <a:r>
              <a:rPr lang="ru-RU" dirty="0"/>
              <a:t> — </a:t>
            </a:r>
            <a:r>
              <a:rPr lang="ro-RO" cap="none" dirty="0">
                <a:latin typeface="Arial" panose="020B0604020202020204" pitchFamily="34" charset="0"/>
                <a:cs typeface="Arial" panose="020B0604020202020204" pitchFamily="34" charset="0"/>
              </a:rPr>
              <a:t>coeficient ce depinde de materialul fotodiodei </a:t>
            </a:r>
            <a:r>
              <a:rPr lang="en-US" dirty="0"/>
              <a:t>m</a:t>
            </a:r>
            <a:r>
              <a:rPr lang="ru-RU" dirty="0"/>
              <a:t> = 1,5</a:t>
            </a:r>
            <a:r>
              <a:rPr lang="en-US" dirty="0"/>
              <a:t>-</a:t>
            </a:r>
            <a:r>
              <a:rPr lang="ru-RU" dirty="0"/>
              <a:t> 4 </a:t>
            </a:r>
            <a:r>
              <a:rPr lang="ro-RO" b="1" cap="none" dirty="0"/>
              <a:t>pentru Si </a:t>
            </a:r>
            <a:endParaRPr lang="ro-RO" b="1" dirty="0"/>
          </a:p>
          <a:p>
            <a:r>
              <a:rPr lang="en-US" dirty="0"/>
              <a:t>m</a:t>
            </a:r>
            <a:r>
              <a:rPr lang="ru-RU" dirty="0"/>
              <a:t> = 2,5</a:t>
            </a:r>
            <a:r>
              <a:rPr lang="en-US" dirty="0"/>
              <a:t>-</a:t>
            </a:r>
            <a:r>
              <a:rPr lang="ru-RU" dirty="0"/>
              <a:t> 9 </a:t>
            </a:r>
            <a:r>
              <a:rPr lang="ro-RO" cap="none" dirty="0">
                <a:latin typeface="Arial" panose="020B0604020202020204" pitchFamily="34" charset="0"/>
                <a:cs typeface="Arial" panose="020B0604020202020204" pitchFamily="34" charset="0"/>
              </a:rPr>
              <a:t>pentru </a:t>
            </a:r>
            <a:r>
              <a:rPr lang="ro-RO" b="1" dirty="0">
                <a:latin typeface="Arial" panose="020B0604020202020204" pitchFamily="34" charset="0"/>
                <a:cs typeface="Arial" panose="020B0604020202020204" pitchFamily="34" charset="0"/>
              </a:rPr>
              <a:t>G</a:t>
            </a:r>
            <a:r>
              <a:rPr lang="ro-RO" b="1" cap="none" dirty="0">
                <a:latin typeface="Arial" panose="020B0604020202020204" pitchFamily="34" charset="0"/>
                <a:cs typeface="Arial" panose="020B0604020202020204" pitchFamily="34" charset="0"/>
              </a:rPr>
              <a:t>e</a:t>
            </a:r>
            <a:endParaRPr lang="en-GB" b="1" dirty="0">
              <a:latin typeface="Arial" panose="020B0604020202020204" pitchFamily="34" charset="0"/>
              <a:cs typeface="Arial" panose="020B0604020202020204" pitchFamily="34" charset="0"/>
            </a:endParaRPr>
          </a:p>
          <a:p>
            <a:endParaRPr lang="en-GB" dirty="0"/>
          </a:p>
        </p:txBody>
      </p:sp>
      <p:pic>
        <p:nvPicPr>
          <p:cNvPr id="5" name="Picture 4" descr="m.png"/>
          <p:cNvPicPr/>
          <p:nvPr/>
        </p:nvPicPr>
        <p:blipFill>
          <a:blip r:embed="rId2">
            <a:extLst>
              <a:ext uri="{28A0092B-C50C-407E-A947-70E740481C1C}">
                <a14:useLocalDpi xmlns:a14="http://schemas.microsoft.com/office/drawing/2010/main" val="0"/>
              </a:ext>
            </a:extLst>
          </a:blip>
          <a:srcRect/>
          <a:stretch>
            <a:fillRect/>
          </a:stretch>
        </p:blipFill>
        <p:spPr bwMode="auto">
          <a:xfrm>
            <a:off x="3516265" y="918792"/>
            <a:ext cx="1800948" cy="990468"/>
          </a:xfrm>
          <a:prstGeom prst="rect">
            <a:avLst/>
          </a:prstGeom>
          <a:noFill/>
          <a:ln>
            <a:noFill/>
          </a:ln>
        </p:spPr>
      </p:pic>
      <p:pic>
        <p:nvPicPr>
          <p:cNvPr id="6" name="Picture 5" descr="1.33.png"/>
          <p:cNvPicPr/>
          <p:nvPr/>
        </p:nvPicPr>
        <p:blipFill>
          <a:blip r:embed="rId3">
            <a:extLst>
              <a:ext uri="{28A0092B-C50C-407E-A947-70E740481C1C}">
                <a14:useLocalDpi xmlns:a14="http://schemas.microsoft.com/office/drawing/2010/main" val="0"/>
              </a:ext>
            </a:extLst>
          </a:blip>
          <a:srcRect/>
          <a:stretch>
            <a:fillRect/>
          </a:stretch>
        </p:blipFill>
        <p:spPr bwMode="auto">
          <a:xfrm>
            <a:off x="214543" y="2324127"/>
            <a:ext cx="6636494" cy="3325251"/>
          </a:xfrm>
          <a:prstGeom prst="rect">
            <a:avLst/>
          </a:prstGeom>
          <a:noFill/>
          <a:ln>
            <a:noFill/>
          </a:ln>
        </p:spPr>
      </p:pic>
      <p:sp>
        <p:nvSpPr>
          <p:cNvPr id="8" name="Rectangle 7"/>
          <p:cNvSpPr/>
          <p:nvPr/>
        </p:nvSpPr>
        <p:spPr>
          <a:xfrm>
            <a:off x="7636075" y="3017256"/>
            <a:ext cx="4116654" cy="1938992"/>
          </a:xfrm>
          <a:prstGeom prst="rect">
            <a:avLst/>
          </a:prstGeom>
        </p:spPr>
        <p:txBody>
          <a:bodyPr wrap="square">
            <a:spAutoFit/>
          </a:bodyPr>
          <a:lstStyle/>
          <a:p>
            <a:r>
              <a:rPr lang="ro-RO" sz="2400" dirty="0">
                <a:latin typeface="Arial" panose="020B0604020202020204" pitchFamily="34" charset="0"/>
                <a:cs typeface="Arial" panose="020B0604020202020204" pitchFamily="34" charset="0"/>
              </a:rPr>
              <a:t>D</a:t>
            </a:r>
            <a:r>
              <a:rPr lang="en-GB" sz="2400" dirty="0">
                <a:latin typeface="Arial" panose="020B0604020202020204" pitchFamily="34" charset="0"/>
                <a:cs typeface="Arial" panose="020B0604020202020204" pitchFamily="34" charset="0"/>
              </a:rPr>
              <a:t>e </a:t>
            </a:r>
            <a:r>
              <a:rPr lang="en-GB" sz="2400" dirty="0" err="1">
                <a:latin typeface="Arial" panose="020B0604020202020204" pitchFamily="34" charset="0"/>
                <a:cs typeface="Arial" panose="020B0604020202020204" pitchFamily="34" charset="0"/>
              </a:rPr>
              <a:t>obicei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valoarea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lui</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M </a:t>
            </a:r>
            <a:r>
              <a:rPr lang="en-GB" sz="2400" dirty="0">
                <a:latin typeface="Arial" panose="020B0604020202020204" pitchFamily="34" charset="0"/>
                <a:cs typeface="Arial" panose="020B0604020202020204" pitchFamily="34" charset="0"/>
              </a:rPr>
              <a:t>nu </a:t>
            </a:r>
            <a:r>
              <a:rPr lang="en-GB" sz="2400" dirty="0" err="1">
                <a:latin typeface="Arial" panose="020B0604020202020204" pitchFamily="34" charset="0"/>
                <a:cs typeface="Arial" panose="020B0604020202020204" pitchFamily="34" charset="0"/>
              </a:rPr>
              <a:t>este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aceeași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toată</a:t>
            </a:r>
            <a:r>
              <a:rPr lang="en-GB" sz="2400" dirty="0">
                <a:latin typeface="Arial" panose="020B0604020202020204" pitchFamily="34" charset="0"/>
                <a:cs typeface="Arial" panose="020B0604020202020204" pitchFamily="34" charset="0"/>
              </a:rPr>
              <a:t> zona </a:t>
            </a:r>
            <a:r>
              <a:rPr lang="en-GB" sz="2400" dirty="0" err="1">
                <a:latin typeface="Arial" panose="020B0604020202020204" pitchFamily="34" charset="0"/>
                <a:cs typeface="Arial" panose="020B0604020202020204" pitchFamily="34" charset="0"/>
              </a:rPr>
              <a:t>fotosensibilă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este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maximă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centru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cade la </a:t>
            </a:r>
            <a:r>
              <a:rPr lang="en-GB" sz="2400" dirty="0" err="1">
                <a:latin typeface="Arial" panose="020B0604020202020204" pitchFamily="34" charset="0"/>
                <a:cs typeface="Arial" panose="020B0604020202020204" pitchFamily="34" charset="0"/>
              </a:rPr>
              <a:t>margini</a:t>
            </a:r>
            <a:r>
              <a:rPr lang="en-GB" sz="2400" dirty="0">
                <a:latin typeface="Arial" panose="020B0604020202020204" pitchFamily="34" charset="0"/>
                <a:cs typeface="Arial" panose="020B0604020202020204" pitchFamily="34" charset="0"/>
              </a:rPr>
              <a:t>. </a:t>
            </a:r>
            <a:endParaRPr lang="ro-RO" sz="2400" dirty="0"/>
          </a:p>
          <a:p>
            <a:endParaRPr lang="en-GB" sz="2400" dirty="0"/>
          </a:p>
        </p:txBody>
      </p:sp>
    </p:spTree>
    <p:extLst>
      <p:ext uri="{BB962C8B-B14F-4D97-AF65-F5344CB8AC3E}">
        <p14:creationId xmlns:p14="http://schemas.microsoft.com/office/powerpoint/2010/main" val="1787679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1813" y="186011"/>
            <a:ext cx="6413938" cy="6451272"/>
          </a:xfrm>
          <a:prstGeom prst="rect">
            <a:avLst/>
          </a:prstGeom>
        </p:spPr>
        <p:txBody>
          <a:bodyPr>
            <a:normAutofit fontScale="92500"/>
          </a:bodyPr>
          <a:lstStyle/>
          <a:p>
            <a:r>
              <a:rPr lang="ro-RO" cap="none" dirty="0">
                <a:latin typeface="Arial" panose="020B0604020202020204" pitchFamily="34" charset="0"/>
                <a:cs typeface="Arial" panose="020B0604020202020204" pitchFamily="34" charset="0"/>
              </a:rPr>
              <a:t>Î</a:t>
            </a:r>
            <a:r>
              <a:rPr lang="en-GB" cap="none" dirty="0">
                <a:latin typeface="Arial" panose="020B0604020202020204" pitchFamily="34" charset="0"/>
                <a:cs typeface="Arial" panose="020B0604020202020204" pitchFamily="34" charset="0"/>
              </a:rPr>
              <a:t>n </a:t>
            </a:r>
            <a:r>
              <a:rPr lang="en-GB" cap="none" dirty="0" err="1">
                <a:latin typeface="Arial" panose="020B0604020202020204" pitchFamily="34" charset="0"/>
                <a:cs typeface="Arial" panose="020B0604020202020204" pitchFamily="34" charset="0"/>
              </a:rPr>
              <a:t>secțiunea</a:t>
            </a:r>
            <a:r>
              <a:rPr lang="ro-RO" cap="none" dirty="0">
                <a:latin typeface="Arial" panose="020B0604020202020204" pitchFamily="34" charset="0"/>
                <a:cs typeface="Arial" panose="020B0604020202020204" pitchFamily="34" charset="0"/>
              </a:rPr>
              <a:t> 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regiunea</a:t>
            </a:r>
            <a:r>
              <a:rPr lang="en-GB" cap="none" dirty="0">
                <a:latin typeface="Arial" panose="020B0604020202020204" pitchFamily="34" charset="0"/>
                <a:cs typeface="Arial" panose="020B0604020202020204" pitchFamily="34" charset="0"/>
              </a:rPr>
              <a:t> de</a:t>
            </a:r>
            <a:r>
              <a:rPr lang="ro-RO" cap="none" dirty="0">
                <a:latin typeface="Arial" panose="020B0604020202020204" pitchFamily="34" charset="0"/>
                <a:cs typeface="Arial" panose="020B0604020202020204" pitchFamily="34" charset="0"/>
              </a:rPr>
              <a:t> sarcini </a:t>
            </a:r>
            <a:r>
              <a:rPr lang="en-GB" cap="none" dirty="0" err="1">
                <a:latin typeface="Arial" panose="020B0604020202020204" pitchFamily="34" charset="0"/>
                <a:cs typeface="Arial" panose="020B0604020202020204" pitchFamily="34" charset="0"/>
              </a:rPr>
              <a:t>spațial</a:t>
            </a:r>
            <a:r>
              <a:rPr lang="ro-RO" cap="none" dirty="0">
                <a:latin typeface="Arial" panose="020B0604020202020204" pitchFamily="34" charset="0"/>
                <a:cs typeface="Arial" panose="020B0604020202020204" pitchFamily="34" charset="0"/>
              </a:rPr>
              <a: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localizată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doar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stratul</a:t>
            </a:r>
            <a:r>
              <a:rPr lang="en-GB" cap="none" dirty="0">
                <a:latin typeface="Arial" panose="020B0604020202020204" pitchFamily="34" charset="0"/>
                <a:cs typeface="Arial" panose="020B0604020202020204" pitchFamily="34" charset="0"/>
              </a:rPr>
              <a:t> </a:t>
            </a:r>
            <a:r>
              <a:rPr lang="en-GB" b="1" i="1" cap="none" dirty="0">
                <a:latin typeface="Arial" panose="020B0604020202020204" pitchFamily="34" charset="0"/>
                <a:cs typeface="Arial" panose="020B0604020202020204" pitchFamily="34" charset="0"/>
              </a:rPr>
              <a:t>p</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prin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urmare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dispozitivul</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comportă</a:t>
            </a:r>
            <a:r>
              <a:rPr lang="en-GB" cap="none" dirty="0">
                <a:latin typeface="Arial" panose="020B0604020202020204" pitchFamily="34" charset="0"/>
                <a:cs typeface="Arial" panose="020B0604020202020204" pitchFamily="34" charset="0"/>
              </a:rPr>
              <a:t> similar cu </a:t>
            </a:r>
            <a:r>
              <a:rPr lang="ro-RO" cap="none" dirty="0">
                <a:latin typeface="Arial" panose="020B0604020202020204" pitchFamily="34" charset="0"/>
                <a:cs typeface="Arial" panose="020B0604020202020204" pitchFamily="34" charset="0"/>
              </a:rPr>
              <a:t>un </a:t>
            </a:r>
            <a:r>
              <a:rPr lang="en-GB" b="1" cap="none" dirty="0">
                <a:latin typeface="Arial" panose="020B0604020202020204" pitchFamily="34" charset="0"/>
                <a:cs typeface="Arial" panose="020B0604020202020204" pitchFamily="34" charset="0"/>
              </a:rPr>
              <a:t>n-p - </a:t>
            </a:r>
            <a:r>
              <a:rPr lang="ro-RO" b="1"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L</a:t>
            </a:r>
            <a:r>
              <a:rPr lang="en-GB" cap="none" dirty="0" err="1">
                <a:latin typeface="Arial" panose="020B0604020202020204" pitchFamily="34" charset="0"/>
                <a:cs typeface="Arial" panose="020B0604020202020204" pitchFamily="34" charset="0"/>
              </a:rPr>
              <a:t>imita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acestei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secțiuni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determinată</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tensiunea</a:t>
            </a:r>
            <a:r>
              <a:rPr lang="en-GB" cap="none" dirty="0">
                <a:latin typeface="Arial" panose="020B0604020202020204" pitchFamily="34" charset="0"/>
                <a:cs typeface="Arial" panose="020B0604020202020204" pitchFamily="34" charset="0"/>
              </a:rPr>
              <a:t> de </a:t>
            </a:r>
            <a:r>
              <a:rPr lang="ro-RO" cap="none" dirty="0">
                <a:latin typeface="Arial" panose="020B0604020202020204" pitchFamily="34" charset="0"/>
                <a:cs typeface="Arial" panose="020B0604020202020204" pitchFamily="34" charset="0"/>
              </a:rPr>
              <a:t>străpungere</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stratului</a:t>
            </a:r>
            <a:r>
              <a:rPr lang="en-GB" cap="none" dirty="0">
                <a:latin typeface="Arial" panose="020B0604020202020204" pitchFamily="34" charset="0"/>
                <a:cs typeface="Arial" panose="020B0604020202020204" pitchFamily="34" charset="0"/>
              </a:rPr>
              <a:t> </a:t>
            </a:r>
            <a:r>
              <a:rPr lang="en-GB" b="1" i="1" cap="none" dirty="0">
                <a:latin typeface="Arial" panose="020B0604020202020204" pitchFamily="34" charset="0"/>
                <a:cs typeface="Arial" panose="020B0604020202020204" pitchFamily="34" charset="0"/>
              </a:rPr>
              <a:t>p</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obicei</a:t>
            </a:r>
            <a:r>
              <a:rPr lang="en-GB" cap="none" dirty="0">
                <a:latin typeface="Arial" panose="020B0604020202020204" pitchFamily="34" charset="0"/>
                <a:cs typeface="Arial" panose="020B0604020202020204" pitchFamily="34" charset="0"/>
              </a:rPr>
              <a:t> de 50</a:t>
            </a:r>
            <a:r>
              <a:rPr lang="ro-RO" cap="none" dirty="0">
                <a:latin typeface="Arial" panose="020B0604020202020204" pitchFamily="34" charset="0"/>
                <a:cs typeface="Arial" panose="020B0604020202020204" pitchFamily="34" charset="0"/>
              </a:rPr>
              <a:t>-</a:t>
            </a:r>
            <a:r>
              <a:rPr lang="en-GB" cap="none" dirty="0">
                <a:latin typeface="Arial" panose="020B0604020202020204" pitchFamily="34" charset="0"/>
                <a:cs typeface="Arial" panose="020B0604020202020204" pitchFamily="34" charset="0"/>
              </a:rPr>
              <a:t>100 v.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C</a:t>
            </a:r>
            <a:r>
              <a:rPr lang="en-GB" cap="none" dirty="0">
                <a:latin typeface="Arial" panose="020B0604020202020204" pitchFamily="34" charset="0"/>
                <a:cs typeface="Arial" panose="020B0604020202020204" pitchFamily="34" charset="0"/>
              </a:rPr>
              <a:t>u </a:t>
            </a:r>
            <a:r>
              <a:rPr lang="en-GB" cap="none" dirty="0" err="1">
                <a:latin typeface="Arial" panose="020B0604020202020204" pitchFamily="34" charset="0"/>
                <a:cs typeface="Arial" panose="020B0604020202020204" pitchFamily="34" charset="0"/>
              </a:rPr>
              <a:t>creșterea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tensiunii</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distinge</a:t>
            </a:r>
            <a:r>
              <a:rPr lang="en-GB" cap="none" dirty="0">
                <a:latin typeface="Arial" panose="020B0604020202020204" pitchFamily="34" charset="0"/>
                <a:cs typeface="Arial" panose="020B0604020202020204" pitchFamily="34" charset="0"/>
              </a:rPr>
              <a:t> o </a:t>
            </a:r>
            <a:r>
              <a:rPr lang="en-GB" cap="none" dirty="0" err="1">
                <a:latin typeface="Arial" panose="020B0604020202020204" pitchFamily="34" charset="0"/>
                <a:cs typeface="Arial" panose="020B0604020202020204" pitchFamily="34" charset="0"/>
              </a:rPr>
              <a:t>regiune</a:t>
            </a:r>
            <a:r>
              <a:rPr lang="en-GB" cap="none" dirty="0">
                <a:latin typeface="Arial" panose="020B0604020202020204" pitchFamily="34" charset="0"/>
                <a:cs typeface="Arial" panose="020B0604020202020204" pitchFamily="34" charset="0"/>
              </a:rPr>
              <a:t> de </a:t>
            </a:r>
            <a:r>
              <a:rPr lang="en-GB" cap="none" dirty="0" err="1">
                <a:latin typeface="Arial" panose="020B0604020202020204" pitchFamily="34" charset="0"/>
                <a:cs typeface="Arial" panose="020B0604020202020204" pitchFamily="34" charset="0"/>
              </a:rPr>
              <a:t>tranziție</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II</a:t>
            </a:r>
            <a:r>
              <a:rPr lang="en-GB" cap="none" dirty="0">
                <a:latin typeface="Arial" panose="020B0604020202020204" pitchFamily="34" charset="0"/>
                <a:cs typeface="Arial" panose="020B0604020202020204" pitchFamily="34" charset="0"/>
              </a:rPr>
              <a:t> (de la </a:t>
            </a:r>
            <a:r>
              <a:rPr lang="en-GB" cap="none" dirty="0" err="1">
                <a:latin typeface="Arial" panose="020B0604020202020204" pitchFamily="34" charset="0"/>
                <a:cs typeface="Arial" panose="020B0604020202020204" pitchFamily="34" charset="0"/>
              </a:rPr>
              <a:t>începutul</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străpungerii </a:t>
            </a:r>
            <a:r>
              <a:rPr lang="en-GB" cap="none" dirty="0" err="1">
                <a:latin typeface="Arial" panose="020B0604020202020204" pitchFamily="34" charset="0"/>
                <a:cs typeface="Arial" panose="020B0604020202020204" pitchFamily="34" charset="0"/>
              </a:rPr>
              <a:t>până</a:t>
            </a:r>
            <a:r>
              <a:rPr lang="en-GB" cap="none" dirty="0">
                <a:latin typeface="Arial" panose="020B0604020202020204" pitchFamily="34" charset="0"/>
                <a:cs typeface="Arial" panose="020B0604020202020204" pitchFamily="34" charset="0"/>
              </a:rPr>
              <a:t> la </a:t>
            </a:r>
            <a:r>
              <a:rPr lang="en-GB" cap="none" dirty="0" err="1">
                <a:latin typeface="Arial" panose="020B0604020202020204" pitchFamily="34" charset="0"/>
                <a:cs typeface="Arial" panose="020B0604020202020204" pitchFamily="34" charset="0"/>
              </a:rPr>
              <a:t>epuizarea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completă</a:t>
            </a:r>
            <a:r>
              <a:rPr lang="en-GB" cap="none" dirty="0">
                <a:latin typeface="Arial" panose="020B0604020202020204" pitchFamily="34" charset="0"/>
                <a:cs typeface="Arial" panose="020B0604020202020204" pitchFamily="34" charset="0"/>
              </a:rPr>
              <a:t> a </a:t>
            </a:r>
            <a:r>
              <a:rPr lang="en-GB" cap="none" dirty="0" err="1">
                <a:latin typeface="Arial" panose="020B0604020202020204" pitchFamily="34" charset="0"/>
                <a:cs typeface="Arial" panose="020B0604020202020204" pitchFamily="34" charset="0"/>
              </a:rPr>
              <a:t>stratului</a:t>
            </a:r>
            <a:r>
              <a:rPr lang="en-GB" cap="none" dirty="0">
                <a:latin typeface="Arial" panose="020B0604020202020204" pitchFamily="34" charset="0"/>
                <a:cs typeface="Arial" panose="020B0604020202020204" pitchFamily="34" charset="0"/>
              </a:rPr>
              <a:t> </a:t>
            </a:r>
            <a:r>
              <a:rPr lang="en-GB" b="1" i="1" cap="none" dirty="0" err="1">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 cu o </a:t>
            </a:r>
            <a:r>
              <a:rPr lang="en-GB" cap="none" dirty="0" err="1">
                <a:latin typeface="Arial" panose="020B0604020202020204" pitchFamily="34" charset="0"/>
                <a:cs typeface="Arial" panose="020B0604020202020204" pitchFamily="34" charset="0"/>
              </a:rPr>
              <a:t>lungime</a:t>
            </a:r>
            <a:r>
              <a:rPr lang="en-GB" cap="none" dirty="0">
                <a:latin typeface="Arial" panose="020B0604020202020204" pitchFamily="34" charset="0"/>
                <a:cs typeface="Arial" panose="020B0604020202020204" pitchFamily="34" charset="0"/>
              </a:rPr>
              <a:t> de 10 ... 50 v. </a:t>
            </a:r>
            <a:r>
              <a:rPr lang="ro-RO" cap="none" dirty="0">
                <a:latin typeface="Arial" panose="020B0604020202020204" pitchFamily="34" charset="0"/>
                <a:cs typeface="Arial" panose="020B0604020202020204" pitchFamily="34" charset="0"/>
              </a:rPr>
              <a:t>Pe acest segment (regiunea de lucru a APD) d</a:t>
            </a:r>
            <a:r>
              <a:rPr lang="en-GB" cap="none" dirty="0" err="1">
                <a:latin typeface="Arial" panose="020B0604020202020204" pitchFamily="34" charset="0"/>
                <a:cs typeface="Arial" panose="020B0604020202020204" pitchFamily="34" charset="0"/>
              </a:rPr>
              <a:t>ependența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M</a:t>
            </a:r>
            <a:r>
              <a:rPr lang="en-GB" cap="none" dirty="0">
                <a:latin typeface="Arial" panose="020B0604020202020204" pitchFamily="34" charset="0"/>
                <a:cs typeface="Arial" panose="020B0604020202020204" pitchFamily="34" charset="0"/>
              </a:rPr>
              <a:t>(</a:t>
            </a:r>
            <a:r>
              <a:rPr lang="ro-RO" cap="none" dirty="0">
                <a:latin typeface="Arial" panose="020B0604020202020204" pitchFamily="34" charset="0"/>
                <a:cs typeface="Arial" panose="020B0604020202020204" pitchFamily="34" charset="0"/>
              </a:rPr>
              <a:t>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este</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slabă</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afectată de </a:t>
            </a:r>
            <a:r>
              <a:rPr lang="en-GB" cap="none" dirty="0" err="1">
                <a:latin typeface="Arial" panose="020B0604020202020204" pitchFamily="34" charset="0"/>
                <a:cs typeface="Arial" panose="020B0604020202020204" pitchFamily="34" charset="0"/>
              </a:rPr>
              <a:t>rolul</a:t>
            </a:r>
            <a:r>
              <a:rPr lang="en-GB" cap="none" dirty="0">
                <a:latin typeface="Arial" panose="020B0604020202020204" pitchFamily="34" charset="0"/>
                <a:cs typeface="Arial" panose="020B0604020202020204" pitchFamily="34" charset="0"/>
              </a:rPr>
              <a:t> tampon al </a:t>
            </a:r>
            <a:r>
              <a:rPr lang="en-GB" cap="none" dirty="0" err="1">
                <a:latin typeface="Arial" panose="020B0604020202020204" pitchFamily="34" charset="0"/>
                <a:cs typeface="Arial" panose="020B0604020202020204" pitchFamily="34" charset="0"/>
              </a:rPr>
              <a:t>regiunii</a:t>
            </a:r>
            <a:r>
              <a:rPr lang="en-GB" cap="none" dirty="0">
                <a:latin typeface="Arial" panose="020B0604020202020204" pitchFamily="34" charset="0"/>
                <a:cs typeface="Arial" panose="020B0604020202020204" pitchFamily="34" charset="0"/>
              </a:rPr>
              <a:t> </a:t>
            </a:r>
            <a:r>
              <a:rPr lang="en-GB" b="1" i="1" cap="none" dirty="0" err="1">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extinse</a:t>
            </a:r>
            <a:r>
              <a:rPr lang="en-GB" cap="none" dirty="0">
                <a:latin typeface="Arial" panose="020B0604020202020204" pitchFamily="34" charset="0"/>
                <a:cs typeface="Arial" panose="020B0604020202020204" pitchFamily="34" charset="0"/>
              </a:rPr>
              <a:t>. </a:t>
            </a:r>
            <a:endParaRPr lang="ro-RO" cap="none"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Î</a:t>
            </a:r>
            <a:r>
              <a:rPr lang="en-GB" cap="none" dirty="0">
                <a:latin typeface="Arial" panose="020B0604020202020204" pitchFamily="34" charset="0"/>
                <a:cs typeface="Arial" panose="020B0604020202020204" pitchFamily="34" charset="0"/>
              </a:rPr>
              <a:t>n </a:t>
            </a:r>
            <a:r>
              <a:rPr lang="en-GB" cap="none" dirty="0" err="1">
                <a:latin typeface="Arial" panose="020B0604020202020204" pitchFamily="34" charset="0"/>
                <a:cs typeface="Arial" panose="020B0604020202020204" pitchFamily="34" charset="0"/>
              </a:rPr>
              <a:t>acest</a:t>
            </a:r>
            <a:r>
              <a:rPr lang="en-GB" cap="none" dirty="0">
                <a:latin typeface="Arial" panose="020B0604020202020204" pitchFamily="34" charset="0"/>
                <a:cs typeface="Arial" panose="020B0604020202020204" pitchFamily="34" charset="0"/>
              </a:rPr>
              <a:t> mod, </a:t>
            </a:r>
            <a:r>
              <a:rPr lang="ro-RO" cap="none" dirty="0">
                <a:latin typeface="Arial" panose="020B0604020202020204" pitchFamily="34" charset="0"/>
                <a:cs typeface="Arial" panose="020B0604020202020204" pitchFamily="34" charset="0"/>
              </a:rPr>
              <a:t>sunt complet colectați  purtătorii </a:t>
            </a:r>
            <a:r>
              <a:rPr lang="en-GB" cap="none" dirty="0" err="1">
                <a:latin typeface="Arial" panose="020B0604020202020204" pitchFamily="34" charset="0"/>
                <a:cs typeface="Arial" panose="020B0604020202020204" pitchFamily="34" charset="0"/>
              </a:rPr>
              <a:t>generați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regiunea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 ce </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asigură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randamentul</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cuantic</a:t>
            </a:r>
            <a:r>
              <a:rPr lang="en-GB" cap="none" dirty="0">
                <a:latin typeface="Arial" panose="020B0604020202020204" pitchFamily="34" charset="0"/>
                <a:cs typeface="Arial" panose="020B0604020202020204" pitchFamily="34" charset="0"/>
              </a:rPr>
              <a:t> maxim. </a:t>
            </a:r>
            <a:endParaRPr lang="ro-RO" cap="none" dirty="0">
              <a:latin typeface="Arial" panose="020B0604020202020204" pitchFamily="34" charset="0"/>
              <a:cs typeface="Arial" panose="020B0604020202020204" pitchFamily="34" charset="0"/>
            </a:endParaRPr>
          </a:p>
          <a:p>
            <a:r>
              <a:rPr lang="ro-RO" cap="none" dirty="0" err="1">
                <a:latin typeface="Arial" panose="020B0604020202020204" pitchFamily="34" charset="0"/>
                <a:cs typeface="Arial" panose="020B0604020202020204" pitchFamily="34" charset="0"/>
              </a:rPr>
              <a:t>Î</a:t>
            </a:r>
            <a:r>
              <a:rPr lang="en-GB" cap="none" dirty="0">
                <a:latin typeface="Arial" panose="020B0604020202020204" pitchFamily="34" charset="0"/>
                <a:cs typeface="Arial" panose="020B0604020202020204" pitchFamily="34" charset="0"/>
              </a:rPr>
              <a:t>n </a:t>
            </a:r>
            <a:r>
              <a:rPr lang="en-GB" cap="none" dirty="0" err="1">
                <a:latin typeface="Arial" panose="020B0604020202020204" pitchFamily="34" charset="0"/>
                <a:cs typeface="Arial" panose="020B0604020202020204" pitchFamily="34" charset="0"/>
              </a:rPr>
              <a:t>secțiunea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III</a:t>
            </a:r>
            <a:r>
              <a:rPr lang="en-GB" cap="none" dirty="0">
                <a:latin typeface="Arial" panose="020B0604020202020204" pitchFamily="34" charset="0"/>
                <a:cs typeface="Arial" panose="020B0604020202020204" pitchFamily="34" charset="0"/>
              </a:rPr>
              <a:t>, o </a:t>
            </a:r>
            <a:r>
              <a:rPr lang="ro-RO" cap="none" dirty="0">
                <a:latin typeface="Arial" panose="020B0604020202020204" pitchFamily="34" charset="0"/>
                <a:cs typeface="Arial" panose="020B0604020202020204" pitchFamily="34" charset="0"/>
              </a:rPr>
              <a:t>multiplicare prin </a:t>
            </a:r>
            <a:r>
              <a:rPr lang="en-GB" cap="none" dirty="0" err="1">
                <a:latin typeface="Arial" panose="020B0604020202020204" pitchFamily="34" charset="0"/>
                <a:cs typeface="Arial" panose="020B0604020202020204" pitchFamily="34" charset="0"/>
              </a:rPr>
              <a:t>avalanș</a:t>
            </a:r>
            <a:r>
              <a:rPr lang="ro-RO" cap="none" dirty="0">
                <a:latin typeface="Arial" panose="020B0604020202020204" pitchFamily="34" charset="0"/>
                <a:cs typeface="Arial" panose="020B0604020202020204" pitchFamily="34" charset="0"/>
              </a:rPr>
              <a:t>ă 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purtătorilor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începe</a:t>
            </a:r>
            <a:r>
              <a:rPr lang="ro-RO" cap="none" dirty="0">
                <a:latin typeface="Arial" panose="020B0604020202020204" pitchFamily="34" charset="0"/>
                <a:cs typeface="Arial" panose="020B0604020202020204" pitchFamily="34" charset="0"/>
              </a:rPr>
              <a:t> și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în</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regiunea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modul</a:t>
            </a:r>
            <a:r>
              <a:rPr lang="en-GB" cap="none" dirty="0">
                <a:latin typeface="Arial" panose="020B0604020202020204" pitchFamily="34" charset="0"/>
                <a:cs typeface="Arial" panose="020B0604020202020204" pitchFamily="34" charset="0"/>
              </a:rPr>
              <a:t> p-</a:t>
            </a:r>
            <a:r>
              <a:rPr lang="en-GB" cap="none" dirty="0" err="1">
                <a:latin typeface="Arial" panose="020B0604020202020204" pitchFamily="34" charset="0"/>
                <a:cs typeface="Arial" panose="020B0604020202020204" pitchFamily="34" charset="0"/>
              </a:rPr>
              <a:t>i</a:t>
            </a:r>
            <a:r>
              <a:rPr lang="en-GB" cap="none" dirty="0">
                <a:latin typeface="Arial" panose="020B0604020202020204" pitchFamily="34" charset="0"/>
                <a:cs typeface="Arial" panose="020B0604020202020204" pitchFamily="34" charset="0"/>
              </a:rPr>
              <a:t>-n - </a:t>
            </a:r>
            <a:r>
              <a:rPr lang="ro-RO" cap="none" dirty="0">
                <a:latin typeface="Arial" panose="020B0604020202020204" pitchFamily="34" charset="0"/>
                <a:cs typeface="Arial" panose="020B0604020202020204" pitchFamily="34" charset="0"/>
              </a:rPr>
              <a:t>APD</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dependența</a:t>
            </a:r>
            <a:r>
              <a:rPr lang="en-GB" cap="none"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M(U)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devine</a:t>
            </a:r>
            <a:r>
              <a:rPr lang="en-GB" cap="none" dirty="0">
                <a:latin typeface="Arial" panose="020B0604020202020204" pitchFamily="34" charset="0"/>
                <a:cs typeface="Arial" panose="020B0604020202020204" pitchFamily="34" charset="0"/>
              </a:rPr>
              <a:t> din </a:t>
            </a:r>
            <a:r>
              <a:rPr lang="en-GB" cap="none" dirty="0" err="1">
                <a:latin typeface="Arial" panose="020B0604020202020204" pitchFamily="34" charset="0"/>
                <a:cs typeface="Arial" panose="020B0604020202020204" pitchFamily="34" charset="0"/>
              </a:rPr>
              <a:t>nou</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accentuată</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iar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stabilitatea</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parametrilor</a:t>
            </a:r>
            <a:r>
              <a:rPr lang="en-GB" cap="none" dirty="0">
                <a:latin typeface="Arial" panose="020B0604020202020204" pitchFamily="34" charset="0"/>
                <a:cs typeface="Arial" panose="020B0604020202020204" pitchFamily="34" charset="0"/>
              </a:rPr>
              <a:t> </a:t>
            </a:r>
            <a:r>
              <a:rPr lang="en-GB" cap="none" dirty="0" err="1">
                <a:latin typeface="Arial" panose="020B0604020202020204" pitchFamily="34" charset="0"/>
                <a:cs typeface="Arial" panose="020B0604020202020204" pitchFamily="34" charset="0"/>
              </a:rPr>
              <a:t>săi</a:t>
            </a:r>
            <a:r>
              <a:rPr lang="en-GB" cap="none" dirty="0">
                <a:latin typeface="Arial" panose="020B0604020202020204" pitchFamily="34" charset="0"/>
                <a:cs typeface="Arial" panose="020B0604020202020204" pitchFamily="34" charset="0"/>
              </a:rPr>
              <a:t> se </a:t>
            </a:r>
            <a:r>
              <a:rPr lang="en-GB" cap="none" dirty="0" err="1">
                <a:latin typeface="Arial" panose="020B0604020202020204" pitchFamily="34" charset="0"/>
                <a:cs typeface="Arial" panose="020B0604020202020204" pitchFamily="34" charset="0"/>
              </a:rPr>
              <a:t>deteriorează</a:t>
            </a:r>
            <a:r>
              <a:rPr lang="en-GB" cap="none" dirty="0">
                <a:latin typeface="Arial" panose="020B0604020202020204" pitchFamily="34" charset="0"/>
                <a:cs typeface="Arial" panose="020B0604020202020204" pitchFamily="34" charset="0"/>
              </a:rPr>
              <a:t>.</a:t>
            </a:r>
          </a:p>
        </p:txBody>
      </p:sp>
      <p:pic>
        <p:nvPicPr>
          <p:cNvPr id="6" name="Picture 5" descr="1.32.png"/>
          <p:cNvPicPr/>
          <p:nvPr/>
        </p:nvPicPr>
        <p:blipFill>
          <a:blip r:embed="rId2">
            <a:extLst>
              <a:ext uri="{28A0092B-C50C-407E-A947-70E740481C1C}">
                <a14:useLocalDpi xmlns:a14="http://schemas.microsoft.com/office/drawing/2010/main" val="0"/>
              </a:ext>
            </a:extLst>
          </a:blip>
          <a:srcRect/>
          <a:stretch>
            <a:fillRect/>
          </a:stretch>
        </p:blipFill>
        <p:spPr bwMode="auto">
          <a:xfrm>
            <a:off x="6748879" y="592341"/>
            <a:ext cx="5372100" cy="4038600"/>
          </a:xfrm>
          <a:prstGeom prst="rect">
            <a:avLst/>
          </a:prstGeom>
          <a:noFill/>
          <a:ln>
            <a:noFill/>
          </a:ln>
        </p:spPr>
      </p:pic>
    </p:spTree>
    <p:extLst>
      <p:ext uri="{BB962C8B-B14F-4D97-AF65-F5344CB8AC3E}">
        <p14:creationId xmlns:p14="http://schemas.microsoft.com/office/powerpoint/2010/main" val="76535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a:bodyPr>
          <a:lstStyle/>
          <a:p>
            <a:r>
              <a:rPr lang="ro-RO" dirty="0"/>
              <a:t>Caracteristica I-V a joncțiunii iluminate</a:t>
            </a:r>
            <a:endParaRPr lang="en-GB" dirty="0"/>
          </a:p>
        </p:txBody>
      </p:sp>
      <p:pic>
        <p:nvPicPr>
          <p:cNvPr id="6" name="Picture 5"/>
          <p:cNvPicPr>
            <a:picLocks noChangeAspect="1"/>
          </p:cNvPicPr>
          <p:nvPr/>
        </p:nvPicPr>
        <p:blipFill>
          <a:blip r:embed="rId2"/>
          <a:stretch>
            <a:fillRect/>
          </a:stretch>
        </p:blipFill>
        <p:spPr>
          <a:xfrm>
            <a:off x="3506680" y="1080655"/>
            <a:ext cx="5226877" cy="1140409"/>
          </a:xfrm>
          <a:prstGeom prst="rect">
            <a:avLst/>
          </a:prstGeom>
        </p:spPr>
      </p:pic>
      <p:pic>
        <p:nvPicPr>
          <p:cNvPr id="7" name="Picture 6"/>
          <p:cNvPicPr>
            <a:picLocks noChangeAspect="1"/>
          </p:cNvPicPr>
          <p:nvPr/>
        </p:nvPicPr>
        <p:blipFill>
          <a:blip r:embed="rId3"/>
          <a:stretch>
            <a:fillRect/>
          </a:stretch>
        </p:blipFill>
        <p:spPr>
          <a:xfrm>
            <a:off x="2166474" y="2676698"/>
            <a:ext cx="7020010" cy="3341717"/>
          </a:xfrm>
          <a:prstGeom prst="rect">
            <a:avLst/>
          </a:prstGeom>
        </p:spPr>
      </p:pic>
    </p:spTree>
    <p:extLst>
      <p:ext uri="{BB962C8B-B14F-4D97-AF65-F5344CB8AC3E}">
        <p14:creationId xmlns:p14="http://schemas.microsoft.com/office/powerpoint/2010/main" val="4088845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264837"/>
            <a:ext cx="11521966" cy="6230555"/>
          </a:xfrm>
          <a:prstGeom prst="rect">
            <a:avLst/>
          </a:prstGeom>
        </p:spPr>
        <p:txBody>
          <a:bodyPr>
            <a:normAutofit lnSpcReduction="10000"/>
          </a:bodyPr>
          <a:lstStyle/>
          <a:p>
            <a:r>
              <a:rPr lang="ro-RO" b="1" dirty="0">
                <a:latin typeface="Arial" panose="020B0604020202020204" pitchFamily="34" charset="0"/>
                <a:cs typeface="Arial" panose="020B0604020202020204" pitchFamily="34" charset="0"/>
              </a:rPr>
              <a:t>Linearitatea detecției </a:t>
            </a:r>
            <a:r>
              <a:rPr lang="ro-RO" cap="none" dirty="0">
                <a:latin typeface="Arial" panose="020B0604020202020204" pitchFamily="34" charset="0"/>
                <a:cs typeface="Arial" panose="020B0604020202020204" pitchFamily="34" charset="0"/>
              </a:rPr>
              <a:t>luminii este o caracteristică a </a:t>
            </a:r>
            <a:r>
              <a:rPr lang="ro-RO" cap="none" dirty="0" err="1">
                <a:latin typeface="Arial" panose="020B0604020202020204" pitchFamily="34" charset="0"/>
                <a:cs typeface="Arial" panose="020B0604020202020204" pitchFamily="34" charset="0"/>
              </a:rPr>
              <a:t>apd</a:t>
            </a:r>
            <a:r>
              <a:rPr lang="ro-RO" cap="none" dirty="0">
                <a:latin typeface="Arial" panose="020B0604020202020204" pitchFamily="34" charset="0"/>
                <a:cs typeface="Arial" panose="020B0604020202020204" pitchFamily="34" charset="0"/>
              </a:rPr>
              <a:t> ce determină intervalul dinamic a semnalelor optice</a:t>
            </a:r>
          </a:p>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ro-RO" cap="none" dirty="0">
                <a:latin typeface="Arial" panose="020B0604020202020204" pitchFamily="34" charset="0"/>
                <a:cs typeface="Arial" panose="020B0604020202020204" pitchFamily="34" charset="0"/>
              </a:rPr>
              <a:t>Cu cât este mai mare M inițial, cu atât este mai mare căderea de tensiune </a:t>
            </a:r>
            <a:r>
              <a:rPr lang="ro-RO" dirty="0" err="1">
                <a:latin typeface="Arial" panose="020B0604020202020204" pitchFamily="34" charset="0"/>
                <a:cs typeface="Arial" panose="020B0604020202020204" pitchFamily="34" charset="0"/>
              </a:rPr>
              <a:t>I</a:t>
            </a:r>
            <a:r>
              <a:rPr lang="ro-RO" baseline="-25000" dirty="0" err="1">
                <a:latin typeface="Arial" panose="020B0604020202020204" pitchFamily="34" charset="0"/>
                <a:cs typeface="Arial" panose="020B0604020202020204" pitchFamily="34" charset="0"/>
              </a:rPr>
              <a:t>ph</a:t>
            </a:r>
            <a:r>
              <a:rPr lang="ro-RO" dirty="0">
                <a:latin typeface="Arial" panose="020B0604020202020204" pitchFamily="34" charset="0"/>
                <a:cs typeface="Arial" panose="020B0604020202020204" pitchFamily="34" charset="0"/>
              </a:rPr>
              <a:t> * </a:t>
            </a:r>
            <a:r>
              <a:rPr lang="ro-RO" dirty="0" err="1">
                <a:latin typeface="Arial" panose="020B0604020202020204" pitchFamily="34" charset="0"/>
                <a:cs typeface="Arial" panose="020B0604020202020204" pitchFamily="34" charset="0"/>
              </a:rPr>
              <a:t>R</a:t>
            </a:r>
            <a:r>
              <a:rPr lang="ro-RO" baseline="-25000" dirty="0" err="1">
                <a:latin typeface="Arial" panose="020B0604020202020204" pitchFamily="34" charset="0"/>
                <a:cs typeface="Arial" panose="020B0604020202020204" pitchFamily="34" charset="0"/>
              </a:rPr>
              <a:t>cm</a:t>
            </a:r>
            <a:r>
              <a:rPr lang="ro-RO" dirty="0">
                <a:latin typeface="Arial" panose="020B0604020202020204" pitchFamily="34" charset="0"/>
                <a:cs typeface="Arial" panose="020B0604020202020204" pitchFamily="34" charset="0"/>
              </a:rPr>
              <a:t>, </a:t>
            </a:r>
            <a:r>
              <a:rPr lang="ro-RO" cap="none" dirty="0">
                <a:latin typeface="Arial" panose="020B0604020202020204" pitchFamily="34" charset="0"/>
                <a:cs typeface="Arial" panose="020B0604020202020204" pitchFamily="34" charset="0"/>
              </a:rPr>
              <a:t>cu atât apare mai devreme neliniaritatea caracteristicii de detectare. în regiunea neliniară, când </a:t>
            </a:r>
            <a:r>
              <a:rPr lang="ro-RO" dirty="0">
                <a:latin typeface="Arial" panose="020B0604020202020204" pitchFamily="34" charset="0"/>
                <a:cs typeface="Arial" panose="020B0604020202020204" pitchFamily="34" charset="0"/>
              </a:rPr>
              <a:t>I</a:t>
            </a:r>
            <a:r>
              <a:rPr lang="ro-RO" baseline="-25000" dirty="0">
                <a:latin typeface="Arial" panose="020B0604020202020204" pitchFamily="34" charset="0"/>
                <a:cs typeface="Arial" panose="020B0604020202020204" pitchFamily="34" charset="0"/>
              </a:rPr>
              <a:t>TU</a:t>
            </a:r>
            <a:r>
              <a:rPr lang="ro-RO" dirty="0">
                <a:latin typeface="Arial" panose="020B0604020202020204" pitchFamily="34" charset="0"/>
                <a:cs typeface="Arial" panose="020B0604020202020204" pitchFamily="34" charset="0"/>
              </a:rPr>
              <a:t> = 0, </a:t>
            </a:r>
            <a:r>
              <a:rPr lang="ro-RO" cap="none" dirty="0">
                <a:latin typeface="Arial" panose="020B0604020202020204" pitchFamily="34" charset="0"/>
                <a:cs typeface="Arial" panose="020B0604020202020204" pitchFamily="34" charset="0"/>
              </a:rPr>
              <a:t>coeficientul de multiplicare este proporțional cu</a:t>
            </a:r>
            <a:r>
              <a:rPr lang="ro-RO" dirty="0">
                <a:latin typeface="Arial" panose="020B0604020202020204" pitchFamily="34" charset="0"/>
                <a:cs typeface="Arial" panose="020B0604020202020204" pitchFamily="34" charset="0"/>
              </a:rPr>
              <a:t> 1/√I</a:t>
            </a:r>
            <a:r>
              <a:rPr lang="ru-RU" dirty="0">
                <a:latin typeface="Arial" panose="020B0604020202020204" pitchFamily="34" charset="0"/>
                <a:cs typeface="Arial" panose="020B0604020202020204" pitchFamily="34" charset="0"/>
              </a:rPr>
              <a:t>Ф.</a:t>
            </a:r>
          </a:p>
          <a:p>
            <a:r>
              <a:rPr lang="ro-RO" cap="none" dirty="0">
                <a:latin typeface="Arial" panose="020B0604020202020204" pitchFamily="34" charset="0"/>
                <a:cs typeface="Arial" panose="020B0604020202020204" pitchFamily="34" charset="0"/>
              </a:rPr>
              <a:t>Sarcina spațială ecranează câmpul electric, determinând o scădere a amplificării avalanșelor. efectul sarcinilor spațiale este cu atât mai semnificativ, cu cât aria de expunere este mai mică. efectul de saturație se manifestă mai devreme la dispozitivele care operează cu fibre </a:t>
            </a:r>
            <a:r>
              <a:rPr lang="ro-RO" cap="none" dirty="0" err="1">
                <a:latin typeface="Arial" panose="020B0604020202020204" pitchFamily="34" charset="0"/>
                <a:cs typeface="Arial" panose="020B0604020202020204" pitchFamily="34" charset="0"/>
              </a:rPr>
              <a:t>monomod</a:t>
            </a:r>
            <a:r>
              <a:rPr lang="ro-RO" cap="none" dirty="0">
                <a:latin typeface="Arial" panose="020B0604020202020204" pitchFamily="34" charset="0"/>
                <a:cs typeface="Arial" panose="020B0604020202020204" pitchFamily="34" charset="0"/>
              </a:rPr>
              <a:t>.</a:t>
            </a:r>
          </a:p>
          <a:p>
            <a:r>
              <a:rPr lang="ro-RO" cap="none" dirty="0">
                <a:latin typeface="Arial" panose="020B0604020202020204" pitchFamily="34" charset="0"/>
                <a:cs typeface="Arial" panose="020B0604020202020204" pitchFamily="34" charset="0"/>
              </a:rPr>
              <a:t>Existența unui curent la întuneric multiplicat poate afecta, de asemenea, liniaritatea detectării, mai ales în cazul factorilor de multiplicare mari. O creștere a tensiunii de polarizare este de obicei însoțită de o creștere a fotocurentului secundar, iar apoi scăderea acesteia. La valori mari de M, curentul diodei încetează să mai fie controlat de lumină. O creștere a temperaturii regiunii active determină o scădere a coeficienților de ionizare și, în consecință, o scădere a multiplicării prin avalanșă.</a:t>
            </a:r>
          </a:p>
          <a:p>
            <a:endParaRPr lang="ro-RO" dirty="0"/>
          </a:p>
          <a:p>
            <a:endParaRPr lang="en-GB" dirty="0"/>
          </a:p>
        </p:txBody>
      </p:sp>
      <p:pic>
        <p:nvPicPr>
          <p:cNvPr id="4" name="Picture 3" descr="m2.png"/>
          <p:cNvPicPr/>
          <p:nvPr/>
        </p:nvPicPr>
        <p:blipFill>
          <a:blip r:embed="rId2">
            <a:extLst>
              <a:ext uri="{28A0092B-C50C-407E-A947-70E740481C1C}">
                <a14:useLocalDpi xmlns:a14="http://schemas.microsoft.com/office/drawing/2010/main" val="0"/>
              </a:ext>
            </a:extLst>
          </a:blip>
          <a:srcRect/>
          <a:stretch>
            <a:fillRect/>
          </a:stretch>
        </p:blipFill>
        <p:spPr bwMode="auto">
          <a:xfrm>
            <a:off x="3639670" y="894588"/>
            <a:ext cx="1860651" cy="916284"/>
          </a:xfrm>
          <a:prstGeom prst="rect">
            <a:avLst/>
          </a:prstGeom>
          <a:noFill/>
          <a:ln>
            <a:noFill/>
          </a:ln>
        </p:spPr>
      </p:pic>
    </p:spTree>
    <p:extLst>
      <p:ext uri="{BB962C8B-B14F-4D97-AF65-F5344CB8AC3E}">
        <p14:creationId xmlns:p14="http://schemas.microsoft.com/office/powerpoint/2010/main" val="3245024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67" y="16862"/>
            <a:ext cx="7849273" cy="933398"/>
          </a:xfrm>
        </p:spPr>
        <p:txBody>
          <a:bodyPr>
            <a:normAutofit/>
          </a:bodyPr>
          <a:lstStyle/>
          <a:p>
            <a:r>
              <a:rPr lang="ro-RO" dirty="0">
                <a:latin typeface="Arial" panose="020B0604020202020204" pitchFamily="34" charset="0"/>
                <a:cs typeface="Arial" panose="020B0604020202020204" pitchFamily="34" charset="0"/>
              </a:rPr>
              <a:t>Circuitul de conectare APD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96937" y="1431486"/>
            <a:ext cx="7247802" cy="5280031"/>
          </a:xfrm>
          <a:prstGeom prst="rect">
            <a:avLst/>
          </a:prstGeom>
        </p:spPr>
        <p:txBody>
          <a:bodyPr>
            <a:normAutofit/>
          </a:bodyPr>
          <a:lstStyle/>
          <a:p>
            <a:r>
              <a:rPr lang="ro-RO" b="1" cap="none" dirty="0">
                <a:latin typeface="Arial" panose="020B0604020202020204" pitchFamily="34" charset="0"/>
                <a:cs typeface="Arial" panose="020B0604020202020204" pitchFamily="34" charset="0"/>
              </a:rPr>
              <a:t>Particularitate</a:t>
            </a:r>
            <a:r>
              <a:rPr lang="ro-RO" cap="none" dirty="0">
                <a:latin typeface="Arial" panose="020B0604020202020204" pitchFamily="34" charset="0"/>
                <a:cs typeface="Arial" panose="020B0604020202020204" pitchFamily="34" charset="0"/>
              </a:rPr>
              <a:t> a APD este sursa de tensiune de polarizare reglabilă prin linia reacției inverse</a:t>
            </a:r>
          </a:p>
          <a:p>
            <a:r>
              <a:rPr lang="ro-RO" b="1" cap="none" dirty="0">
                <a:latin typeface="Arial" panose="020B0604020202020204" pitchFamily="34" charset="0"/>
                <a:cs typeface="Arial" panose="020B0604020202020204" pitchFamily="34" charset="0"/>
              </a:rPr>
              <a:t>Fond: </a:t>
            </a:r>
            <a:r>
              <a:rPr lang="ro-RO" cap="none" dirty="0">
                <a:latin typeface="Arial" panose="020B0604020202020204" pitchFamily="34" charset="0"/>
                <a:cs typeface="Arial" panose="020B0604020202020204" pitchFamily="34" charset="0"/>
              </a:rPr>
              <a:t>termic, de mișcare a sarcinilor electrice, de generare, de recombinare. schema echivalentă a fondului este prezentă:</a:t>
            </a:r>
          </a:p>
          <a:p>
            <a:endParaRPr lang="ro-RO" cap="none" dirty="0">
              <a:latin typeface="Arial" panose="020B0604020202020204" pitchFamily="34" charset="0"/>
              <a:cs typeface="Arial" panose="020B0604020202020204" pitchFamily="34" charset="0"/>
            </a:endParaRPr>
          </a:p>
          <a:p>
            <a:r>
              <a:rPr lang="ro-RO" b="1" cap="none" dirty="0">
                <a:latin typeface="Arial" panose="020B0604020202020204" pitchFamily="34" charset="0"/>
                <a:cs typeface="Arial" panose="020B0604020202020204" pitchFamily="34" charset="0"/>
              </a:rPr>
              <a:t>Neajunsuri: </a:t>
            </a:r>
            <a:r>
              <a:rPr lang="ro-RO" cap="none" dirty="0">
                <a:latin typeface="Arial" panose="020B0604020202020204" pitchFamily="34" charset="0"/>
                <a:cs typeface="Arial" panose="020B0604020202020204" pitchFamily="34" charset="0"/>
              </a:rPr>
              <a:t>complexitatea, unicitatea producerii, cost mare, tensiuni înalte de lucru, putere disipată mare, lucru numai la semnale mici,, necesitatea </a:t>
            </a:r>
            <a:r>
              <a:rPr lang="ro-RO" cap="none" dirty="0" err="1">
                <a:latin typeface="Arial" panose="020B0604020202020204" pitchFamily="34" charset="0"/>
                <a:cs typeface="Arial" panose="020B0604020202020204" pitchFamily="34" charset="0"/>
              </a:rPr>
              <a:t>termostabilizării</a:t>
            </a:r>
            <a:r>
              <a:rPr lang="ro-RO" cap="none" dirty="0">
                <a:latin typeface="Arial" panose="020B0604020202020204" pitchFamily="34" charset="0"/>
                <a:cs typeface="Arial" panose="020B0604020202020204" pitchFamily="34" charset="0"/>
              </a:rPr>
              <a:t>, </a:t>
            </a:r>
            <a:r>
              <a:rPr lang="ro-RO" cap="none" dirty="0" err="1">
                <a:latin typeface="Arial" panose="020B0604020202020204" pitchFamily="34" charset="0"/>
                <a:cs typeface="Arial" panose="020B0604020202020204" pitchFamily="34" charset="0"/>
              </a:rPr>
              <a:t>minaturizarea</a:t>
            </a:r>
            <a:r>
              <a:rPr lang="ro-RO" cap="none" dirty="0">
                <a:latin typeface="Arial" panose="020B0604020202020204" pitchFamily="34" charset="0"/>
                <a:cs typeface="Arial" panose="020B0604020202020204" pitchFamily="34" charset="0"/>
              </a:rPr>
              <a:t> (matrice) complicată</a:t>
            </a:r>
          </a:p>
          <a:p>
            <a:r>
              <a:rPr lang="ro-RO" b="1" cap="none" dirty="0">
                <a:latin typeface="Arial" panose="020B0604020202020204" pitchFamily="34" charset="0"/>
                <a:cs typeface="Arial" panose="020B0604020202020204" pitchFamily="34" charset="0"/>
              </a:rPr>
              <a:t>Avantaje: </a:t>
            </a:r>
            <a:r>
              <a:rPr lang="ro-RO" cap="none" dirty="0">
                <a:latin typeface="Arial" panose="020B0604020202020204" pitchFamily="34" charset="0"/>
                <a:cs typeface="Arial" panose="020B0604020202020204" pitchFamily="34" charset="0"/>
              </a:rPr>
              <a:t>amplificare înaltă, </a:t>
            </a:r>
            <a:r>
              <a:rPr lang="ro-RO" cap="none" dirty="0" err="1">
                <a:latin typeface="Arial" panose="020B0604020202020204" pitchFamily="34" charset="0"/>
                <a:cs typeface="Arial" panose="020B0604020202020204" pitchFamily="34" charset="0"/>
              </a:rPr>
              <a:t>frevența</a:t>
            </a:r>
            <a:r>
              <a:rPr lang="ro-RO" cap="none" dirty="0">
                <a:latin typeface="Arial" panose="020B0604020202020204" pitchFamily="34" charset="0"/>
                <a:cs typeface="Arial" panose="020B0604020202020204" pitchFamily="34" charset="0"/>
              </a:rPr>
              <a:t> înaltă, conexiunea cu linii optice</a:t>
            </a:r>
            <a:endParaRPr lang="en-GB" cap="none" dirty="0">
              <a:latin typeface="Arial" panose="020B0604020202020204" pitchFamily="34" charset="0"/>
              <a:cs typeface="Arial" panose="020B0604020202020204" pitchFamily="34" charset="0"/>
            </a:endParaRPr>
          </a:p>
        </p:txBody>
      </p:sp>
      <p:pic>
        <p:nvPicPr>
          <p:cNvPr id="4" name="Picture 3" descr="1.34.png"/>
          <p:cNvPicPr/>
          <p:nvPr/>
        </p:nvPicPr>
        <p:blipFill>
          <a:blip r:embed="rId2">
            <a:extLst>
              <a:ext uri="{28A0092B-C50C-407E-A947-70E740481C1C}">
                <a14:useLocalDpi xmlns:a14="http://schemas.microsoft.com/office/drawing/2010/main" val="0"/>
              </a:ext>
            </a:extLst>
          </a:blip>
          <a:srcRect/>
          <a:stretch>
            <a:fillRect/>
          </a:stretch>
        </p:blipFill>
        <p:spPr bwMode="auto">
          <a:xfrm>
            <a:off x="7817223" y="1084729"/>
            <a:ext cx="3795054" cy="1971047"/>
          </a:xfrm>
          <a:prstGeom prst="rect">
            <a:avLst/>
          </a:prstGeom>
          <a:noFill/>
          <a:ln>
            <a:noFill/>
          </a:ln>
        </p:spPr>
      </p:pic>
      <p:pic>
        <p:nvPicPr>
          <p:cNvPr id="5" name="Picture 4" descr="1.35.png"/>
          <p:cNvPicPr/>
          <p:nvPr/>
        </p:nvPicPr>
        <p:blipFill>
          <a:blip r:embed="rId3">
            <a:extLst>
              <a:ext uri="{28A0092B-C50C-407E-A947-70E740481C1C}">
                <a14:useLocalDpi xmlns:a14="http://schemas.microsoft.com/office/drawing/2010/main" val="0"/>
              </a:ext>
            </a:extLst>
          </a:blip>
          <a:srcRect/>
          <a:stretch>
            <a:fillRect/>
          </a:stretch>
        </p:blipFill>
        <p:spPr bwMode="auto">
          <a:xfrm>
            <a:off x="7817223" y="3252344"/>
            <a:ext cx="3952913" cy="2520927"/>
          </a:xfrm>
          <a:prstGeom prst="rect">
            <a:avLst/>
          </a:prstGeom>
          <a:noFill/>
          <a:ln>
            <a:noFill/>
          </a:ln>
        </p:spPr>
      </p:pic>
    </p:spTree>
    <p:extLst>
      <p:ext uri="{BB962C8B-B14F-4D97-AF65-F5344CB8AC3E}">
        <p14:creationId xmlns:p14="http://schemas.microsoft.com/office/powerpoint/2010/main" val="1995430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2" y="365125"/>
            <a:ext cx="10968318" cy="549275"/>
          </a:xfrm>
        </p:spPr>
        <p:txBody>
          <a:bodyPr>
            <a:normAutofit fontScale="90000"/>
          </a:bodyPr>
          <a:lstStyle/>
          <a:p>
            <a:r>
              <a:rPr lang="ro-RO" dirty="0">
                <a:latin typeface="Arial" panose="020B0604020202020204" pitchFamily="34" charset="0"/>
                <a:cs typeface="Arial" panose="020B0604020202020204" pitchFamily="34" charset="0"/>
              </a:rPr>
              <a:t>Parametrii principali ai </a:t>
            </a:r>
            <a:r>
              <a:rPr lang="ro-RO" dirty="0" err="1">
                <a:latin typeface="Arial" panose="020B0604020202020204" pitchFamily="34" charset="0"/>
                <a:cs typeface="Arial" panose="020B0604020202020204" pitchFamily="34" charset="0"/>
              </a:rPr>
              <a:t>fotodetectorilor</a:t>
            </a:r>
            <a:r>
              <a:rPr lang="ro-RO" dirty="0">
                <a:latin typeface="Arial" panose="020B0604020202020204" pitchFamily="34" charset="0"/>
                <a:cs typeface="Arial" panose="020B0604020202020204" pitchFamily="34" charset="0"/>
              </a:rPr>
              <a:t> APD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838200" y="1064029"/>
            <a:ext cx="10515600" cy="5454246"/>
          </a:xfrm>
          <a:prstGeom prst="rect">
            <a:avLst/>
          </a:prstGeom>
        </p:spPr>
        <p:txBody>
          <a:bodyPr/>
          <a:lstStyle/>
          <a:p>
            <a:r>
              <a:rPr lang="ro-RO" dirty="0">
                <a:latin typeface="Arial" panose="020B0604020202020204" pitchFamily="34" charset="0"/>
                <a:cs typeface="Arial" panose="020B0604020202020204" pitchFamily="34" charset="0"/>
              </a:rPr>
              <a:t>Eficiența cuantică</a:t>
            </a:r>
          </a:p>
          <a:p>
            <a:r>
              <a:rPr lang="ro-RO" dirty="0" err="1">
                <a:latin typeface="Arial" panose="020B0604020202020204" pitchFamily="34" charset="0"/>
                <a:cs typeface="Arial" panose="020B0604020202020204" pitchFamily="34" charset="0"/>
              </a:rPr>
              <a:t>Responzivitatea</a:t>
            </a:r>
            <a:r>
              <a:rPr lang="ro-RO" dirty="0">
                <a:latin typeface="Arial" panose="020B0604020202020204" pitchFamily="34" charset="0"/>
                <a:cs typeface="Arial" panose="020B0604020202020204" pitchFamily="34" charset="0"/>
              </a:rPr>
              <a:t> raportul curentul de ieșire la puterea optică de intrare deci este eficiența dispozitivului. </a:t>
            </a:r>
            <a:r>
              <a:rPr lang="ro-RO" cap="none" dirty="0">
                <a:latin typeface="Arial" panose="020B0604020202020204" pitchFamily="34" charset="0"/>
                <a:cs typeface="Arial" panose="020B0604020202020204" pitchFamily="34" charset="0"/>
              </a:rPr>
              <a:t>unitatea de măsură amper/watt.  </a:t>
            </a:r>
            <a:endParaRPr lang="ro-RO" dirty="0">
              <a:latin typeface="Arial" panose="020B0604020202020204" pitchFamily="34" charset="0"/>
              <a:cs typeface="Arial" panose="020B0604020202020204" pitchFamily="34" charset="0"/>
            </a:endParaRPr>
          </a:p>
          <a:p>
            <a:pPr marL="0" indent="0">
              <a:buNone/>
            </a:pPr>
            <a:r>
              <a:rPr lang="ro-RO" sz="3600" b="1" dirty="0">
                <a:latin typeface="Arial" panose="020B0604020202020204" pitchFamily="34" charset="0"/>
                <a:cs typeface="Arial" panose="020B0604020202020204" pitchFamily="34" charset="0"/>
              </a:rPr>
              <a:t>                   R =I</a:t>
            </a:r>
            <a:r>
              <a:rPr lang="ro-RO" b="1" dirty="0">
                <a:latin typeface="Arial" panose="020B0604020202020204" pitchFamily="34" charset="0"/>
                <a:cs typeface="Arial" panose="020B0604020202020204" pitchFamily="34" charset="0"/>
              </a:rPr>
              <a:t>p</a:t>
            </a:r>
            <a:r>
              <a:rPr lang="ro-RO" sz="3600" b="1" dirty="0">
                <a:latin typeface="Arial" panose="020B0604020202020204" pitchFamily="34" charset="0"/>
                <a:cs typeface="Arial" panose="020B0604020202020204" pitchFamily="34" charset="0"/>
              </a:rPr>
              <a:t>/P </a:t>
            </a:r>
            <a:r>
              <a:rPr lang="ro-RO" sz="3600" dirty="0">
                <a:latin typeface="Arial" panose="020B0604020202020204" pitchFamily="34" charset="0"/>
                <a:cs typeface="Arial" panose="020B0604020202020204" pitchFamily="34" charset="0"/>
              </a:rPr>
              <a:t>(A/W)</a:t>
            </a:r>
          </a:p>
          <a:p>
            <a:r>
              <a:rPr lang="ro-RO" dirty="0">
                <a:latin typeface="Arial" panose="020B0604020202020204" pitchFamily="34" charset="0"/>
                <a:cs typeface="Arial" panose="020B0604020202020204" pitchFamily="34" charset="0"/>
              </a:rPr>
              <a:t>Intervalul spectral de răspuns</a:t>
            </a:r>
          </a:p>
          <a:p>
            <a:r>
              <a:rPr lang="ro-RO" dirty="0">
                <a:latin typeface="Arial" panose="020B0604020202020204" pitchFamily="34" charset="0"/>
                <a:cs typeface="Arial" panose="020B0604020202020204" pitchFamily="34" charset="0"/>
              </a:rPr>
              <a:t>Fondul</a:t>
            </a:r>
          </a:p>
          <a:p>
            <a:r>
              <a:rPr lang="ro-RO" dirty="0">
                <a:latin typeface="Arial" panose="020B0604020202020204" pitchFamily="34" charset="0"/>
                <a:cs typeface="Arial" panose="020B0604020202020204" pitchFamily="34" charset="0"/>
              </a:rPr>
              <a:t>Timpul de răspuns</a:t>
            </a:r>
          </a:p>
          <a:p>
            <a:r>
              <a:rPr lang="ro-RO" dirty="0">
                <a:latin typeface="Arial" panose="020B0604020202020204" pitchFamily="34" charset="0"/>
                <a:cs typeface="Arial" panose="020B0604020202020204" pitchFamily="34" charset="0"/>
              </a:rPr>
              <a:t>Timpul de creștere (de la 10 la 90%)</a:t>
            </a:r>
          </a:p>
          <a:p>
            <a:r>
              <a:rPr lang="ro-RO" dirty="0">
                <a:latin typeface="Arial" panose="020B0604020202020204" pitchFamily="34" charset="0"/>
                <a:cs typeface="Arial" panose="020B0604020202020204" pitchFamily="34" charset="0"/>
              </a:rPr>
              <a:t>Amplificarea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660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228" y="148994"/>
            <a:ext cx="7823662" cy="665653"/>
          </a:xfrm>
        </p:spPr>
        <p:txBody>
          <a:bodyPr>
            <a:normAutofit fontScale="90000"/>
          </a:bodyPr>
          <a:lstStyle/>
          <a:p>
            <a:pPr algn="ctr"/>
            <a:r>
              <a:rPr lang="ro-RO" b="1" dirty="0" err="1"/>
              <a:t>Responzivitatea</a:t>
            </a:r>
            <a:r>
              <a:rPr lang="ro-RO" b="1" dirty="0"/>
              <a:t> </a:t>
            </a:r>
            <a:r>
              <a:rPr lang="ro-RO" b="1" dirty="0" err="1"/>
              <a:t>vs</a:t>
            </a:r>
            <a:r>
              <a:rPr lang="ro-RO" b="1" dirty="0"/>
              <a:t> lungimea de undă</a:t>
            </a:r>
            <a:endParaRPr lang="en-GB" b="1" dirty="0"/>
          </a:p>
        </p:txBody>
      </p:sp>
      <p:pic>
        <p:nvPicPr>
          <p:cNvPr id="3" name="Picture 2"/>
          <p:cNvPicPr>
            <a:picLocks noChangeAspect="1"/>
          </p:cNvPicPr>
          <p:nvPr/>
        </p:nvPicPr>
        <p:blipFill>
          <a:blip r:embed="rId2"/>
          <a:stretch>
            <a:fillRect/>
          </a:stretch>
        </p:blipFill>
        <p:spPr>
          <a:xfrm>
            <a:off x="2460567" y="747368"/>
            <a:ext cx="7265323" cy="5830479"/>
          </a:xfrm>
          <a:prstGeom prst="rect">
            <a:avLst/>
          </a:prstGeom>
        </p:spPr>
      </p:pic>
    </p:spTree>
    <p:extLst>
      <p:ext uri="{BB962C8B-B14F-4D97-AF65-F5344CB8AC3E}">
        <p14:creationId xmlns:p14="http://schemas.microsoft.com/office/powerpoint/2010/main" val="29180779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711" y="432426"/>
            <a:ext cx="4116185" cy="649028"/>
          </a:xfrm>
        </p:spPr>
        <p:txBody>
          <a:bodyPr>
            <a:normAutofit fontScale="90000"/>
          </a:bodyPr>
          <a:lstStyle/>
          <a:p>
            <a:r>
              <a:rPr lang="ro-RO" b="1" dirty="0"/>
              <a:t>Eficiența cuantică</a:t>
            </a:r>
            <a:endParaRPr lang="en-GB" b="1" dirty="0"/>
          </a:p>
        </p:txBody>
      </p:sp>
      <p:sp>
        <p:nvSpPr>
          <p:cNvPr id="3" name="Rectangle 2"/>
          <p:cNvSpPr/>
          <p:nvPr/>
        </p:nvSpPr>
        <p:spPr>
          <a:xfrm>
            <a:off x="703808" y="1338029"/>
            <a:ext cx="10649989" cy="3662541"/>
          </a:xfrm>
          <a:prstGeom prst="rect">
            <a:avLst/>
          </a:prstGeom>
        </p:spPr>
        <p:txBody>
          <a:bodyPr wrap="square">
            <a:spAutoFit/>
          </a:bodyPr>
          <a:lstStyle/>
          <a:p>
            <a:r>
              <a:rPr lang="ro-RO" sz="2800" b="1" dirty="0">
                <a:latin typeface="Times New Roman" panose="02020603050405020304" pitchFamily="18" charset="0"/>
                <a:cs typeface="Times New Roman" panose="02020603050405020304" pitchFamily="18" charset="0"/>
              </a:rPr>
              <a:t>                                </a:t>
            </a:r>
            <a:r>
              <a:rPr lang="el-GR" sz="3600" b="1" dirty="0">
                <a:solidFill>
                  <a:srgbClr val="002060"/>
                </a:solidFill>
                <a:latin typeface="Times New Roman" panose="02020603050405020304" pitchFamily="18" charset="0"/>
                <a:cs typeface="Times New Roman" panose="02020603050405020304" pitchFamily="18" charset="0"/>
              </a:rPr>
              <a:t>η</a:t>
            </a:r>
            <a:r>
              <a:rPr lang="ro-RO" sz="3600" b="1" dirty="0">
                <a:solidFill>
                  <a:srgbClr val="002060"/>
                </a:solidFill>
                <a:latin typeface="Times New Roman" panose="02020603050405020304" pitchFamily="18" charset="0"/>
                <a:cs typeface="Times New Roman" panose="02020603050405020304" pitchFamily="18" charset="0"/>
              </a:rPr>
              <a:t>(</a:t>
            </a:r>
            <a:r>
              <a:rPr lang="el-GR" sz="3600" b="1" dirty="0">
                <a:solidFill>
                  <a:srgbClr val="002060"/>
                </a:solidFill>
                <a:latin typeface="Times New Roman" panose="02020603050405020304" pitchFamily="18" charset="0"/>
                <a:cs typeface="Times New Roman" panose="02020603050405020304" pitchFamily="18" charset="0"/>
              </a:rPr>
              <a:t>λ</a:t>
            </a:r>
            <a:r>
              <a:rPr lang="ro-RO" sz="3600" b="1" dirty="0">
                <a:solidFill>
                  <a:srgbClr val="002060"/>
                </a:solidFill>
                <a:latin typeface="Times New Roman" panose="02020603050405020304" pitchFamily="18" charset="0"/>
                <a:cs typeface="Times New Roman" panose="02020603050405020304" pitchFamily="18" charset="0"/>
              </a:rPr>
              <a:t>) = </a:t>
            </a:r>
            <a:r>
              <a:rPr lang="el-GR" sz="3600" b="1" dirty="0">
                <a:solidFill>
                  <a:srgbClr val="002060"/>
                </a:solidFill>
                <a:latin typeface="Times New Roman" panose="02020603050405020304" pitchFamily="18" charset="0"/>
                <a:cs typeface="Times New Roman" panose="02020603050405020304" pitchFamily="18" charset="0"/>
              </a:rPr>
              <a:t>ζ</a:t>
            </a:r>
            <a:r>
              <a:rPr lang="ro-RO" sz="3600" b="1" dirty="0">
                <a:solidFill>
                  <a:srgbClr val="002060"/>
                </a:solidFill>
                <a:latin typeface="Times New Roman" panose="02020603050405020304" pitchFamily="18" charset="0"/>
                <a:cs typeface="Times New Roman" panose="02020603050405020304" pitchFamily="18" charset="0"/>
              </a:rPr>
              <a:t>(1-R) [1-exp(-ɑ(</a:t>
            </a:r>
            <a:r>
              <a:rPr lang="el-GR" sz="3600" b="1" dirty="0">
                <a:solidFill>
                  <a:srgbClr val="002060"/>
                </a:solidFill>
                <a:latin typeface="Times New Roman" panose="02020603050405020304" pitchFamily="18" charset="0"/>
                <a:cs typeface="Times New Roman" panose="02020603050405020304" pitchFamily="18" charset="0"/>
              </a:rPr>
              <a:t>λ</a:t>
            </a:r>
            <a:r>
              <a:rPr lang="ro-RO" sz="3600" b="1" dirty="0">
                <a:solidFill>
                  <a:srgbClr val="002060"/>
                </a:solidFill>
                <a:latin typeface="Times New Roman" panose="02020603050405020304" pitchFamily="18" charset="0"/>
                <a:cs typeface="Times New Roman" panose="02020603050405020304" pitchFamily="18" charset="0"/>
              </a:rPr>
              <a:t>)d)]</a:t>
            </a:r>
          </a:p>
          <a:p>
            <a:endParaRPr lang="ro-RO" sz="2800" b="1" dirty="0">
              <a:latin typeface="Times New Roman" panose="02020603050405020304" pitchFamily="18" charset="0"/>
              <a:cs typeface="Times New Roman" panose="02020603050405020304" pitchFamily="18" charset="0"/>
            </a:endParaRPr>
          </a:p>
          <a:p>
            <a:r>
              <a:rPr lang="ro-RO" sz="2800" b="1" dirty="0">
                <a:latin typeface="Times New Roman" panose="02020603050405020304" pitchFamily="18" charset="0"/>
                <a:cs typeface="Times New Roman" panose="02020603050405020304" pitchFamily="18" charset="0"/>
              </a:rPr>
              <a:t>R      – reflectanța de la suprafață;</a:t>
            </a:r>
          </a:p>
          <a:p>
            <a:r>
              <a:rPr lang="ro-RO" sz="2800" b="1" dirty="0">
                <a:latin typeface="Times New Roman" panose="02020603050405020304" pitchFamily="18" charset="0"/>
                <a:cs typeface="Times New Roman" panose="02020603050405020304" pitchFamily="18" charset="0"/>
              </a:rPr>
              <a:t>ζ       – fracția de perechi electroni-goluri ce contribuie la curentul  </a:t>
            </a:r>
          </a:p>
          <a:p>
            <a:r>
              <a:rPr lang="ro-RO" sz="2800" b="1" dirty="0">
                <a:latin typeface="Times New Roman" panose="02020603050405020304" pitchFamily="18" charset="0"/>
                <a:cs typeface="Times New Roman" panose="02020603050405020304" pitchFamily="18" charset="0"/>
              </a:rPr>
              <a:t>           detectorului;</a:t>
            </a:r>
          </a:p>
          <a:p>
            <a:r>
              <a:rPr lang="ro-RO" sz="2800" b="1" dirty="0">
                <a:latin typeface="Times New Roman" panose="02020603050405020304" pitchFamily="18" charset="0"/>
                <a:cs typeface="Times New Roman" panose="02020603050405020304" pitchFamily="18" charset="0"/>
              </a:rPr>
              <a:t>ɑ(</a:t>
            </a:r>
            <a:r>
              <a:rPr lang="el-GR" sz="2800" b="1" dirty="0">
                <a:latin typeface="Times New Roman" panose="02020603050405020304" pitchFamily="18" charset="0"/>
                <a:cs typeface="Times New Roman" panose="02020603050405020304" pitchFamily="18" charset="0"/>
              </a:rPr>
              <a:t>λ</a:t>
            </a:r>
            <a:r>
              <a:rPr lang="ro-RO" sz="2800" b="1" dirty="0">
                <a:latin typeface="Times New Roman" panose="02020603050405020304" pitchFamily="18" charset="0"/>
                <a:cs typeface="Times New Roman" panose="02020603050405020304" pitchFamily="18" charset="0"/>
              </a:rPr>
              <a:t>) – coeficientul de absorbție al materialului</a:t>
            </a:r>
          </a:p>
          <a:p>
            <a:r>
              <a:rPr lang="ro-RO" sz="2800" b="1" dirty="0">
                <a:latin typeface="Times New Roman" panose="02020603050405020304" pitchFamily="18" charset="0"/>
                <a:cs typeface="Times New Roman" panose="02020603050405020304" pitchFamily="18" charset="0"/>
              </a:rPr>
              <a:t>d      – grosimea </a:t>
            </a:r>
            <a:r>
              <a:rPr lang="ro-RO" sz="2800" b="1" dirty="0" err="1">
                <a:latin typeface="Times New Roman" panose="02020603050405020304" pitchFamily="18" charset="0"/>
                <a:cs typeface="Times New Roman" panose="02020603050405020304" pitchFamily="18" charset="0"/>
              </a:rPr>
              <a:t>fotodetectorului</a:t>
            </a:r>
            <a:r>
              <a:rPr lang="ro-RO" sz="2800" b="1" dirty="0">
                <a:latin typeface="Times New Roman" panose="02020603050405020304" pitchFamily="18" charset="0"/>
                <a:cs typeface="Times New Roman" panose="02020603050405020304" pitchFamily="18" charset="0"/>
              </a:rPr>
              <a:t>.</a:t>
            </a:r>
          </a:p>
          <a:p>
            <a:endParaRPr lang="ru-RU" sz="2800" b="1" dirty="0"/>
          </a:p>
        </p:txBody>
      </p:sp>
    </p:spTree>
    <p:extLst>
      <p:ext uri="{BB962C8B-B14F-4D97-AF65-F5344CB8AC3E}">
        <p14:creationId xmlns:p14="http://schemas.microsoft.com/office/powerpoint/2010/main" val="694305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ro-RO" dirty="0"/>
              <a:t>Răspunsul fotodiodei la puls dreptunghiular </a:t>
            </a:r>
            <a:endParaRPr lang="en-GB" dirty="0"/>
          </a:p>
        </p:txBody>
      </p:sp>
      <p:pic>
        <p:nvPicPr>
          <p:cNvPr id="3" name="Picture 2"/>
          <p:cNvPicPr>
            <a:picLocks noChangeAspect="1"/>
          </p:cNvPicPr>
          <p:nvPr/>
        </p:nvPicPr>
        <p:blipFill>
          <a:blip r:embed="rId2"/>
          <a:stretch>
            <a:fillRect/>
          </a:stretch>
        </p:blipFill>
        <p:spPr>
          <a:xfrm>
            <a:off x="1669128" y="1497760"/>
            <a:ext cx="8853743" cy="5069293"/>
          </a:xfrm>
          <a:prstGeom prst="rect">
            <a:avLst/>
          </a:prstGeom>
        </p:spPr>
      </p:pic>
    </p:spTree>
    <p:extLst>
      <p:ext uri="{BB962C8B-B14F-4D97-AF65-F5344CB8AC3E}">
        <p14:creationId xmlns:p14="http://schemas.microsoft.com/office/powerpoint/2010/main" val="1538656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396" y="315249"/>
            <a:ext cx="5612476" cy="831908"/>
          </a:xfrm>
        </p:spPr>
        <p:txBody>
          <a:bodyPr/>
          <a:lstStyle/>
          <a:p>
            <a:r>
              <a:rPr lang="ro-RO" dirty="0"/>
              <a:t>Răspunsul la frecvență</a:t>
            </a:r>
            <a:endParaRPr lang="en-GB" dirty="0"/>
          </a:p>
        </p:txBody>
      </p:sp>
      <p:pic>
        <p:nvPicPr>
          <p:cNvPr id="4" name="Content Placeholder 3"/>
          <p:cNvPicPr>
            <a:picLocks noGrp="1" noChangeAspect="1"/>
          </p:cNvPicPr>
          <p:nvPr>
            <p:ph idx="4294967295"/>
          </p:nvPr>
        </p:nvPicPr>
        <p:blipFill>
          <a:blip r:embed="rId2"/>
          <a:stretch>
            <a:fillRect/>
          </a:stretch>
        </p:blipFill>
        <p:spPr>
          <a:xfrm>
            <a:off x="2193217" y="1284625"/>
            <a:ext cx="8122833" cy="5244171"/>
          </a:xfrm>
          <a:prstGeom prst="rect">
            <a:avLst/>
          </a:prstGeom>
        </p:spPr>
      </p:pic>
    </p:spTree>
    <p:extLst>
      <p:ext uri="{BB962C8B-B14F-4D97-AF65-F5344CB8AC3E}">
        <p14:creationId xmlns:p14="http://schemas.microsoft.com/office/powerpoint/2010/main" val="902133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86" y="365126"/>
            <a:ext cx="10981114" cy="698904"/>
          </a:xfrm>
        </p:spPr>
        <p:txBody>
          <a:bodyPr>
            <a:normAutofit fontScale="90000"/>
          </a:bodyPr>
          <a:lstStyle/>
          <a:p>
            <a:r>
              <a:rPr lang="ro-RO" dirty="0">
                <a:latin typeface="Arial" panose="020B0604020202020204" pitchFamily="34" charset="0"/>
                <a:cs typeface="Arial" panose="020B0604020202020204" pitchFamily="34" charset="0"/>
              </a:rPr>
              <a:t>Circuitul echivalent la semnal mic de intrare</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877670" y="1146403"/>
            <a:ext cx="6194747" cy="1918171"/>
          </a:xfrm>
          <a:prstGeom prst="rect">
            <a:avLst/>
          </a:prstGeom>
        </p:spPr>
      </p:pic>
      <p:sp>
        <p:nvSpPr>
          <p:cNvPr id="7" name="Rectangle 6"/>
          <p:cNvSpPr/>
          <p:nvPr/>
        </p:nvSpPr>
        <p:spPr>
          <a:xfrm>
            <a:off x="372686" y="3141594"/>
            <a:ext cx="11702773" cy="3046988"/>
          </a:xfrm>
          <a:prstGeom prst="rect">
            <a:avLst/>
          </a:prstGeom>
        </p:spPr>
        <p:txBody>
          <a:bodyPr wrap="square">
            <a:spAutoFit/>
          </a:bodyPr>
          <a:lstStyle/>
          <a:p>
            <a:r>
              <a:rPr lang="ro-RO" sz="2400" b="1" dirty="0">
                <a:latin typeface="Times New Roman" panose="02020603050405020304" pitchFamily="18" charset="0"/>
                <a:cs typeface="Times New Roman" panose="02020603050405020304" pitchFamily="18" charset="0"/>
              </a:rPr>
              <a:t>Atât </a:t>
            </a:r>
            <a:r>
              <a:rPr lang="ro-RO" sz="2400" b="1" dirty="0" err="1">
                <a:latin typeface="Times New Roman" panose="02020603050405020304" pitchFamily="18" charset="0"/>
                <a:cs typeface="Times New Roman" panose="02020603050405020304" pitchFamily="18" charset="0"/>
              </a:rPr>
              <a:t>Ri</a:t>
            </a:r>
            <a:r>
              <a:rPr lang="ro-RO" sz="2400" b="1" dirty="0">
                <a:latin typeface="Times New Roman" panose="02020603050405020304" pitchFamily="18" charset="0"/>
                <a:cs typeface="Times New Roman" panose="02020603050405020304" pitchFamily="18" charset="0"/>
              </a:rPr>
              <a:t> cât și Ci depind de dimensiunile și structura FD și variază cu tensiunea aplicată </a:t>
            </a:r>
          </a:p>
          <a:p>
            <a:r>
              <a:rPr lang="ro-RO" sz="2400" b="1" dirty="0">
                <a:latin typeface="Times New Roman" panose="02020603050405020304" pitchFamily="18" charset="0"/>
                <a:cs typeface="Times New Roman" panose="02020603050405020304" pitchFamily="18" charset="0"/>
              </a:rPr>
              <a:t>În mod de fotoconducție  la polarizarea inversă  FD are o rezistență </a:t>
            </a:r>
            <a:r>
              <a:rPr lang="ro-RO" sz="2400" b="1" dirty="0" err="1">
                <a:latin typeface="Times New Roman" panose="02020603050405020304" pitchFamily="18" charset="0"/>
                <a:cs typeface="Times New Roman" panose="02020603050405020304" pitchFamily="18" charset="0"/>
              </a:rPr>
              <a:t>Ri</a:t>
            </a:r>
            <a:r>
              <a:rPr lang="ro-RO" sz="2400" b="1" dirty="0">
                <a:latin typeface="Times New Roman" panose="02020603050405020304" pitchFamily="18" charset="0"/>
                <a:cs typeface="Times New Roman" panose="02020603050405020304" pitchFamily="18" charset="0"/>
              </a:rPr>
              <a:t> mare (1-100 </a:t>
            </a:r>
            <a:r>
              <a:rPr lang="ro-RO" sz="2400" b="1" dirty="0" err="1">
                <a:latin typeface="Times New Roman" panose="02020603050405020304" pitchFamily="18" charset="0"/>
                <a:cs typeface="Times New Roman" panose="02020603050405020304" pitchFamily="18" charset="0"/>
              </a:rPr>
              <a:t>Mohm</a:t>
            </a:r>
            <a:r>
              <a:rPr lang="ro-RO" sz="2400" b="1" dirty="0">
                <a:latin typeface="Times New Roman" panose="02020603050405020304" pitchFamily="18" charset="0"/>
                <a:cs typeface="Times New Roman" panose="02020603050405020304" pitchFamily="18" charset="0"/>
              </a:rPr>
              <a:t>) și o capacitate mică dominată de capacitatea de barieră </a:t>
            </a:r>
            <a:r>
              <a:rPr lang="ro-RO" sz="2400" b="1" dirty="0" err="1">
                <a:latin typeface="Times New Roman" panose="02020603050405020304" pitchFamily="18" charset="0"/>
                <a:cs typeface="Times New Roman" panose="02020603050405020304" pitchFamily="18" charset="0"/>
              </a:rPr>
              <a:t>Cj</a:t>
            </a:r>
            <a:r>
              <a:rPr lang="ro-RO" sz="2400" b="1" dirty="0">
                <a:latin typeface="Times New Roman" panose="02020603050405020304" pitchFamily="18" charset="0"/>
                <a:cs typeface="Times New Roman" panose="02020603050405020304" pitchFamily="18" charset="0"/>
              </a:rPr>
              <a:t>.</a:t>
            </a:r>
          </a:p>
          <a:p>
            <a:r>
              <a:rPr lang="ro-RO" sz="2400" b="1" dirty="0">
                <a:latin typeface="Times New Roman" panose="02020603050405020304" pitchFamily="18" charset="0"/>
                <a:cs typeface="Times New Roman" panose="02020603050405020304" pitchFamily="18" charset="0"/>
              </a:rPr>
              <a:t>La creșterea polarizării inverse crește </a:t>
            </a:r>
            <a:r>
              <a:rPr lang="ro-RO" sz="2400" b="1" dirty="0" err="1">
                <a:latin typeface="Times New Roman" panose="02020603050405020304" pitchFamily="18" charset="0"/>
                <a:cs typeface="Times New Roman" panose="02020603050405020304" pitchFamily="18" charset="0"/>
              </a:rPr>
              <a:t>Ri</a:t>
            </a:r>
            <a:r>
              <a:rPr lang="ro-RO" sz="2400" b="1" dirty="0">
                <a:latin typeface="Times New Roman" panose="02020603050405020304" pitchFamily="18" charset="0"/>
                <a:cs typeface="Times New Roman" panose="02020603050405020304" pitchFamily="18" charset="0"/>
              </a:rPr>
              <a:t>. Iar Ci – descrește, </a:t>
            </a:r>
            <a:r>
              <a:rPr lang="ro-RO" sz="2400" b="1" i="1" dirty="0">
                <a:latin typeface="Times New Roman" panose="02020603050405020304" pitchFamily="18" charset="0"/>
                <a:cs typeface="Times New Roman" panose="02020603050405020304" pitchFamily="18" charset="0"/>
              </a:rPr>
              <a:t>deoarece stratul sărăcit  crește cu polarizarea inversă</a:t>
            </a:r>
          </a:p>
          <a:p>
            <a:r>
              <a:rPr lang="ro-RO" sz="2400" b="1" dirty="0">
                <a:latin typeface="Times New Roman" panose="02020603050405020304" pitchFamily="18" charset="0"/>
                <a:cs typeface="Times New Roman" panose="02020603050405020304" pitchFamily="18" charset="0"/>
              </a:rPr>
              <a:t>În mod fotovoltaic la polarizarea directă FD are o capacitate Ci dominată de capacitatea de difuziune Cd</a:t>
            </a:r>
          </a:p>
          <a:p>
            <a:r>
              <a:rPr lang="ro-RO" sz="2400" b="1" dirty="0">
                <a:latin typeface="Times New Roman" panose="02020603050405020304" pitchFamily="18" charset="0"/>
                <a:cs typeface="Times New Roman" panose="02020603050405020304" pitchFamily="18" charset="0"/>
              </a:rPr>
              <a:t>Ea totuși are o rezistență mare </a:t>
            </a:r>
            <a:r>
              <a:rPr lang="ro-RO" sz="2400" b="1" dirty="0" err="1">
                <a:latin typeface="Times New Roman" panose="02020603050405020304" pitchFamily="18" charset="0"/>
                <a:cs typeface="Times New Roman" panose="02020603050405020304" pitchFamily="18" charset="0"/>
              </a:rPr>
              <a:t>Ri</a:t>
            </a:r>
            <a:r>
              <a:rPr lang="ro-RO" sz="2400" b="1" dirty="0">
                <a:latin typeface="Times New Roman" panose="02020603050405020304" pitchFamily="18" charset="0"/>
                <a:cs typeface="Times New Roman" panose="02020603050405020304" pitchFamily="18" charset="0"/>
              </a:rPr>
              <a:t> dar mai mică ca în regimul fotoconductivității</a:t>
            </a:r>
            <a:endParaRPr lang="en-GB" dirty="0"/>
          </a:p>
        </p:txBody>
      </p:sp>
    </p:spTree>
    <p:extLst>
      <p:ext uri="{BB962C8B-B14F-4D97-AF65-F5344CB8AC3E}">
        <p14:creationId xmlns:p14="http://schemas.microsoft.com/office/powerpoint/2010/main" val="1987886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95" y="428927"/>
            <a:ext cx="9682558" cy="665653"/>
          </a:xfrm>
        </p:spPr>
        <p:txBody>
          <a:bodyPr>
            <a:normAutofit fontScale="90000"/>
          </a:bodyPr>
          <a:lstStyle/>
          <a:p>
            <a:r>
              <a:rPr lang="ro-RO" dirty="0">
                <a:latin typeface="Arial" panose="020B0604020202020204" pitchFamily="34" charset="0"/>
                <a:cs typeface="Arial" panose="020B0604020202020204" pitchFamily="34" charset="0"/>
              </a:rPr>
              <a:t>Remarcă privind capacitatea de difuzie</a:t>
            </a:r>
            <a:endParaRPr lang="en-GB" dirty="0">
              <a:latin typeface="Arial" panose="020B0604020202020204" pitchFamily="34" charset="0"/>
              <a:cs typeface="Arial" panose="020B0604020202020204" pitchFamily="34" charset="0"/>
            </a:endParaRPr>
          </a:p>
        </p:txBody>
      </p:sp>
      <p:sp>
        <p:nvSpPr>
          <p:cNvPr id="5" name="Rectangle 4"/>
          <p:cNvSpPr/>
          <p:nvPr/>
        </p:nvSpPr>
        <p:spPr>
          <a:xfrm>
            <a:off x="259976" y="1354974"/>
            <a:ext cx="11636189" cy="4832092"/>
          </a:xfrm>
          <a:prstGeom prst="rect">
            <a:avLst/>
          </a:prstGeom>
        </p:spPr>
        <p:txBody>
          <a:bodyPr wrap="square">
            <a:spAutoFit/>
          </a:bodyPr>
          <a:lstStyle/>
          <a:p>
            <a:r>
              <a:rPr lang="ro-RO" sz="2800" dirty="0">
                <a:latin typeface="Times New Roman" panose="02020603050405020304" pitchFamily="18" charset="0"/>
                <a:cs typeface="Times New Roman" panose="02020603050405020304" pitchFamily="18" charset="0"/>
              </a:rPr>
              <a:t>Deoarece capacitatea de difuziune este asociată cu acumularea purtătorilor de sarcină majoritari în regiunea de difuziune  (electronii și golurile </a:t>
            </a:r>
            <a:r>
              <a:rPr lang="ro-RO" sz="2800" dirty="0" err="1">
                <a:latin typeface="Times New Roman" panose="02020603050405020304" pitchFamily="18" charset="0"/>
                <a:cs typeface="Times New Roman" panose="02020603050405020304" pitchFamily="18" charset="0"/>
              </a:rPr>
              <a:t>fotogenerate</a:t>
            </a:r>
            <a:r>
              <a:rPr lang="ro-RO" sz="2800" dirty="0">
                <a:latin typeface="Times New Roman" panose="02020603050405020304" pitchFamily="18" charset="0"/>
                <a:cs typeface="Times New Roman" panose="02020603050405020304" pitchFamily="18" charset="0"/>
              </a:rPr>
              <a:t> sunt extrase din regiunea sărăcită în părțile </a:t>
            </a:r>
            <a:r>
              <a:rPr lang="ro-RO" sz="2800" i="1" dirty="0">
                <a:latin typeface="Times New Roman" panose="02020603050405020304" pitchFamily="18" charset="0"/>
                <a:cs typeface="Times New Roman" panose="02020603050405020304" pitchFamily="18" charset="0"/>
              </a:rPr>
              <a:t>n </a:t>
            </a:r>
            <a:r>
              <a:rPr lang="ro-RO" sz="2800" dirty="0">
                <a:latin typeface="Times New Roman" panose="02020603050405020304" pitchFamily="18" charset="0"/>
                <a:cs typeface="Times New Roman" panose="02020603050405020304" pitchFamily="18" charset="0"/>
              </a:rPr>
              <a:t>și </a:t>
            </a:r>
            <a:r>
              <a:rPr lang="ro-RO" sz="2800" i="1" dirty="0">
                <a:latin typeface="Times New Roman" panose="02020603050405020304" pitchFamily="18" charset="0"/>
                <a:cs typeface="Times New Roman" panose="02020603050405020304" pitchFamily="18" charset="0"/>
              </a:rPr>
              <a:t>p</a:t>
            </a:r>
            <a:r>
              <a:rPr lang="ro-RO" sz="2800" dirty="0">
                <a:latin typeface="Times New Roman" panose="02020603050405020304" pitchFamily="18" charset="0"/>
                <a:cs typeface="Times New Roman" panose="02020603050405020304" pitchFamily="18" charset="0"/>
              </a:rPr>
              <a:t>) ea </a:t>
            </a:r>
            <a:r>
              <a:rPr lang="ro-RO" sz="2800" b="1" dirty="0">
                <a:latin typeface="Times New Roman" panose="02020603050405020304" pitchFamily="18" charset="0"/>
                <a:cs typeface="Times New Roman" panose="02020603050405020304" pitchFamily="18" charset="0"/>
              </a:rPr>
              <a:t>există numai la polarizarea directă</a:t>
            </a:r>
            <a:r>
              <a:rPr lang="ro-RO"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ro-RO" sz="2800" dirty="0">
                <a:latin typeface="Times New Roman" panose="02020603050405020304" pitchFamily="18" charset="0"/>
                <a:cs typeface="Times New Roman" panose="02020603050405020304" pitchFamily="18" charset="0"/>
              </a:rPr>
              <a:t>La polarizarea directă C</a:t>
            </a:r>
            <a:r>
              <a:rPr lang="ro-RO" sz="2800" baseline="-25000" dirty="0">
                <a:latin typeface="Times New Roman" panose="02020603050405020304" pitchFamily="18" charset="0"/>
                <a:cs typeface="Times New Roman" panose="02020603050405020304" pitchFamily="18" charset="0"/>
              </a:rPr>
              <a:t>d</a:t>
            </a:r>
            <a:r>
              <a:rPr lang="ro-RO" sz="2800" dirty="0">
                <a:latin typeface="Times New Roman" panose="02020603050405020304" pitchFamily="18" charset="0"/>
                <a:cs typeface="Times New Roman" panose="02020603050405020304" pitchFamily="18" charset="0"/>
              </a:rPr>
              <a:t> poate fi destul de mare ca </a:t>
            </a:r>
            <a:r>
              <a:rPr lang="ro-RO" sz="2800" dirty="0" err="1">
                <a:latin typeface="Times New Roman" panose="02020603050405020304" pitchFamily="18" charset="0"/>
                <a:cs typeface="Times New Roman" panose="02020603050405020304" pitchFamily="18" charset="0"/>
              </a:rPr>
              <a:t>C</a:t>
            </a:r>
            <a:r>
              <a:rPr lang="ro-RO" sz="2800" baseline="-25000" dirty="0" err="1">
                <a:latin typeface="Times New Roman" panose="02020603050405020304" pitchFamily="18" charset="0"/>
                <a:cs typeface="Times New Roman" panose="02020603050405020304" pitchFamily="18" charset="0"/>
              </a:rPr>
              <a:t>j</a:t>
            </a:r>
            <a:r>
              <a:rPr lang="ro-RO" sz="2800" baseline="-250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la curenți de injecție mari.</a:t>
            </a:r>
          </a:p>
          <a:p>
            <a:endParaRPr lang="ro-RO" sz="2800" dirty="0">
              <a:latin typeface="Times New Roman" panose="02020603050405020304" pitchFamily="18" charset="0"/>
              <a:cs typeface="Times New Roman" panose="02020603050405020304" pitchFamily="18" charset="0"/>
            </a:endParaRPr>
          </a:p>
          <a:p>
            <a:r>
              <a:rPr lang="ro-RO" sz="2800" dirty="0">
                <a:latin typeface="Times New Roman" panose="02020603050405020304" pitchFamily="18" charset="0"/>
                <a:cs typeface="Times New Roman" panose="02020603050405020304" pitchFamily="18" charset="0"/>
              </a:rPr>
              <a:t>La polarizarea inversă </a:t>
            </a:r>
            <a:r>
              <a:rPr lang="ro-RO" sz="2800" dirty="0" err="1">
                <a:latin typeface="Times New Roman" panose="02020603050405020304" pitchFamily="18" charset="0"/>
                <a:cs typeface="Times New Roman" panose="02020603050405020304" pitchFamily="18" charset="0"/>
              </a:rPr>
              <a:t>C</a:t>
            </a:r>
            <a:r>
              <a:rPr lang="ro-RO" sz="2800" baseline="-25000" dirty="0" err="1">
                <a:latin typeface="Times New Roman" panose="02020603050405020304" pitchFamily="18" charset="0"/>
                <a:cs typeface="Times New Roman" panose="02020603050405020304" pitchFamily="18" charset="0"/>
              </a:rPr>
              <a:t>j</a:t>
            </a:r>
            <a:r>
              <a:rPr lang="ro-RO" sz="2800" dirty="0">
                <a:latin typeface="Times New Roman" panose="02020603050405020304" pitchFamily="18" charset="0"/>
                <a:cs typeface="Times New Roman" panose="02020603050405020304" pitchFamily="18" charset="0"/>
              </a:rPr>
              <a:t> este numai o capacitate necesară de considerat</a:t>
            </a:r>
          </a:p>
          <a:p>
            <a:endParaRPr lang="ro-RO" sz="2800" dirty="0">
              <a:latin typeface="Times New Roman" panose="02020603050405020304" pitchFamily="18" charset="0"/>
              <a:cs typeface="Times New Roman" panose="02020603050405020304" pitchFamily="18" charset="0"/>
            </a:endParaRPr>
          </a:p>
          <a:p>
            <a:r>
              <a:rPr lang="ro-RO" sz="2800" dirty="0">
                <a:latin typeface="Times New Roman" panose="02020603050405020304" pitchFamily="18" charset="0"/>
                <a:cs typeface="Times New Roman" panose="02020603050405020304" pitchFamily="18" charset="0"/>
              </a:rPr>
              <a:t>Astfel, capacitatea unei joncțiuni la polarizarea inversă  poate fi substanțial mai mică ca la polarizarea directă.</a:t>
            </a:r>
            <a:endParaRPr lang="ru-RU" sz="2800" dirty="0"/>
          </a:p>
        </p:txBody>
      </p:sp>
    </p:spTree>
    <p:extLst>
      <p:ext uri="{BB962C8B-B14F-4D97-AF65-F5344CB8AC3E}">
        <p14:creationId xmlns:p14="http://schemas.microsoft.com/office/powerpoint/2010/main" val="2794208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913775" y="618518"/>
            <a:ext cx="10364451" cy="511036"/>
          </a:xfrm>
        </p:spPr>
        <p:txBody>
          <a:bodyPr>
            <a:normAutofit fontScale="90000"/>
          </a:bodyPr>
          <a:lstStyle/>
          <a:p>
            <a:r>
              <a:rPr lang="en-US" altLang="en-US" sz="4000" dirty="0" err="1"/>
              <a:t>Fotodetector</a:t>
            </a:r>
            <a:r>
              <a:rPr lang="en-US" altLang="en-US" sz="4000" dirty="0"/>
              <a:t> cu </a:t>
            </a:r>
            <a:r>
              <a:rPr lang="en-US" altLang="en-US" sz="4000" dirty="0" err="1"/>
              <a:t>cavitate</a:t>
            </a:r>
            <a:r>
              <a:rPr lang="en-US" altLang="en-US" sz="4000" dirty="0"/>
              <a:t> </a:t>
            </a:r>
            <a:r>
              <a:rPr lang="en-US" altLang="en-US" sz="4000" dirty="0" err="1"/>
              <a:t>rezonant</a:t>
            </a:r>
            <a:r>
              <a:rPr lang="en-US" altLang="en-US" sz="4000" dirty="0" err="1">
                <a:latin typeface=""/>
              </a:rPr>
              <a:t>ă</a:t>
            </a:r>
            <a:endParaRPr lang="en-US" altLang="en-US" sz="4000" dirty="0"/>
          </a:p>
        </p:txBody>
      </p:sp>
      <p:pic>
        <p:nvPicPr>
          <p:cNvPr id="2" name="Picture 1"/>
          <p:cNvPicPr>
            <a:picLocks noChangeAspect="1"/>
          </p:cNvPicPr>
          <p:nvPr/>
        </p:nvPicPr>
        <p:blipFill>
          <a:blip r:embed="rId2"/>
          <a:stretch>
            <a:fillRect/>
          </a:stretch>
        </p:blipFill>
        <p:spPr>
          <a:xfrm>
            <a:off x="6512232" y="1279510"/>
            <a:ext cx="5469679" cy="2951668"/>
          </a:xfrm>
          <a:prstGeom prst="rect">
            <a:avLst/>
          </a:prstGeom>
        </p:spPr>
      </p:pic>
      <p:pic>
        <p:nvPicPr>
          <p:cNvPr id="3" name="Picture 2"/>
          <p:cNvPicPr>
            <a:picLocks noChangeAspect="1"/>
          </p:cNvPicPr>
          <p:nvPr/>
        </p:nvPicPr>
        <p:blipFill>
          <a:blip r:embed="rId3"/>
          <a:stretch>
            <a:fillRect/>
          </a:stretch>
        </p:blipFill>
        <p:spPr>
          <a:xfrm>
            <a:off x="7203958" y="4562042"/>
            <a:ext cx="4086225" cy="1724025"/>
          </a:xfrm>
          <a:prstGeom prst="rect">
            <a:avLst/>
          </a:prstGeom>
        </p:spPr>
      </p:pic>
    </p:spTree>
    <p:extLst>
      <p:ext uri="{BB962C8B-B14F-4D97-AF65-F5344CB8AC3E}">
        <p14:creationId xmlns:p14="http://schemas.microsoft.com/office/powerpoint/2010/main" val="320175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23" y="232123"/>
            <a:ext cx="11148753" cy="831908"/>
          </a:xfrm>
        </p:spPr>
        <p:txBody>
          <a:bodyPr>
            <a:normAutofit fontScale="90000"/>
          </a:bodyPr>
          <a:lstStyle/>
          <a:p>
            <a:r>
              <a:rPr lang="ro-RO" b="1" dirty="0"/>
              <a:t>Moduri de operare: fotoconductiv </a:t>
            </a:r>
            <a:r>
              <a:rPr lang="ro-RO" b="1" dirty="0" err="1"/>
              <a:t>vs</a:t>
            </a:r>
            <a:r>
              <a:rPr lang="ro-RO" b="1" dirty="0"/>
              <a:t> fotovoltaic</a:t>
            </a:r>
            <a:endParaRPr lang="en-GB" b="1" dirty="0"/>
          </a:p>
        </p:txBody>
      </p:sp>
      <p:sp>
        <p:nvSpPr>
          <p:cNvPr id="3" name="Content Placeholder 2"/>
          <p:cNvSpPr>
            <a:spLocks noGrp="1"/>
          </p:cNvSpPr>
          <p:nvPr>
            <p:ph idx="4294967295"/>
          </p:nvPr>
        </p:nvSpPr>
        <p:spPr>
          <a:xfrm>
            <a:off x="315884" y="1064030"/>
            <a:ext cx="5119861" cy="5793969"/>
          </a:xfrm>
          <a:prstGeom prst="rect">
            <a:avLst/>
          </a:prstGeom>
        </p:spPr>
        <p:txBody>
          <a:bodyPr>
            <a:normAutofit/>
          </a:bodyPr>
          <a:lstStyle/>
          <a:p>
            <a:r>
              <a:rPr lang="ro-RO" b="1" cap="none" dirty="0">
                <a:latin typeface="Arial" panose="020B0604020202020204" pitchFamily="34" charset="0"/>
                <a:cs typeface="Arial" panose="020B0604020202020204" pitchFamily="34" charset="0"/>
              </a:rPr>
              <a:t>Fotoconductive (polarizare inversă)</a:t>
            </a:r>
          </a:p>
          <a:p>
            <a:pPr marL="0" indent="0">
              <a:buNone/>
            </a:pPr>
            <a:r>
              <a:rPr lang="ro-RO" cap="none" dirty="0">
                <a:latin typeface="Arial" panose="020B0604020202020204" pitchFamily="34" charset="0"/>
                <a:cs typeface="Arial" panose="020B0604020202020204" pitchFamily="34" charset="0"/>
              </a:rPr>
              <a:t>este optimizat să aibă un răspuns rapid prin  mărirea regiunii sărăcite și micșorarea  capacității de joncțiune. fotocurentul este funcție liniară de intensitatea iluminării pentru lungimea de undă dată</a:t>
            </a:r>
          </a:p>
          <a:p>
            <a:r>
              <a:rPr lang="ro-RO" b="1" cap="none" dirty="0">
                <a:latin typeface="Arial" panose="020B0604020202020204" pitchFamily="34" charset="0"/>
                <a:cs typeface="Arial" panose="020B0604020202020204" pitchFamily="34" charset="0"/>
              </a:rPr>
              <a:t>Fotovoltaic (polarizare zero) - </a:t>
            </a:r>
            <a:r>
              <a:rPr lang="ro-RO" cap="none" dirty="0">
                <a:latin typeface="Arial" panose="020B0604020202020204" pitchFamily="34" charset="0"/>
                <a:cs typeface="Arial" panose="020B0604020202020204" pitchFamily="34" charset="0"/>
              </a:rPr>
              <a:t>este optimizat să aibă randament mare  de conversie a energiei . </a:t>
            </a:r>
          </a:p>
          <a:p>
            <a:r>
              <a:rPr lang="ro-RO" cap="none" dirty="0">
                <a:latin typeface="Arial" panose="020B0604020202020204" pitchFamily="34" charset="0"/>
                <a:cs typeface="Arial" panose="020B0604020202020204" pitchFamily="34" charset="0"/>
              </a:rPr>
              <a:t>În aceste dispozitive curentul în circuitul extern este limitat iar voltajul crește.</a:t>
            </a:r>
            <a:endParaRPr lang="en-GB"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490501" y="1064028"/>
            <a:ext cx="6542779" cy="2719077"/>
          </a:xfrm>
          <a:prstGeom prst="rect">
            <a:avLst/>
          </a:prstGeom>
        </p:spPr>
      </p:pic>
      <p:sp>
        <p:nvSpPr>
          <p:cNvPr id="6" name="Rectangle 5"/>
          <p:cNvSpPr/>
          <p:nvPr/>
        </p:nvSpPr>
        <p:spPr>
          <a:xfrm>
            <a:off x="5805998" y="3895146"/>
            <a:ext cx="2304617" cy="923330"/>
          </a:xfrm>
          <a:prstGeom prst="rect">
            <a:avLst/>
          </a:prstGeom>
        </p:spPr>
        <p:txBody>
          <a:bodyPr wrap="square">
            <a:spAutoFit/>
          </a:bodyPr>
          <a:lstStyle/>
          <a:p>
            <a:r>
              <a:rPr lang="ro-RO" dirty="0"/>
              <a:t>Puterea (+</a:t>
            </a:r>
            <a:r>
              <a:rPr lang="ro-RO" dirty="0" err="1"/>
              <a:t>Ve</a:t>
            </a:r>
            <a:r>
              <a:rPr lang="ro-RO" dirty="0"/>
              <a:t>) este livrată dispozitivului de la circuitul extern</a:t>
            </a:r>
            <a:endParaRPr lang="en-GB" dirty="0"/>
          </a:p>
        </p:txBody>
      </p:sp>
      <p:sp>
        <p:nvSpPr>
          <p:cNvPr id="7" name="Rectangle 6"/>
          <p:cNvSpPr/>
          <p:nvPr/>
        </p:nvSpPr>
        <p:spPr>
          <a:xfrm>
            <a:off x="9425412" y="3895146"/>
            <a:ext cx="1918854" cy="923330"/>
          </a:xfrm>
          <a:prstGeom prst="rect">
            <a:avLst/>
          </a:prstGeom>
        </p:spPr>
        <p:txBody>
          <a:bodyPr wrap="square">
            <a:spAutoFit/>
          </a:bodyPr>
          <a:lstStyle/>
          <a:p>
            <a:r>
              <a:rPr lang="ro-RO" dirty="0"/>
              <a:t>Puterea (-</a:t>
            </a:r>
            <a:r>
              <a:rPr lang="ro-RO" dirty="0" err="1"/>
              <a:t>Ve</a:t>
            </a:r>
            <a:r>
              <a:rPr lang="ro-RO" dirty="0"/>
              <a:t>) este livrată sarcinii R</a:t>
            </a:r>
            <a:r>
              <a:rPr lang="ro-RO" baseline="-25000" dirty="0"/>
              <a:t>L </a:t>
            </a:r>
            <a:r>
              <a:rPr lang="ro-RO" dirty="0"/>
              <a:t>de dispozitiv</a:t>
            </a:r>
            <a:endParaRPr lang="en-GB" dirty="0"/>
          </a:p>
        </p:txBody>
      </p:sp>
    </p:spTree>
    <p:extLst>
      <p:ext uri="{BB962C8B-B14F-4D97-AF65-F5344CB8AC3E}">
        <p14:creationId xmlns:p14="http://schemas.microsoft.com/office/powerpoint/2010/main" val="929062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D9EE117-3781-D1B8-B83B-68074ED8691A}"/>
              </a:ext>
            </a:extLst>
          </p:cNvPr>
          <p:cNvSpPr>
            <a:spLocks noGrp="1"/>
          </p:cNvSpPr>
          <p:nvPr>
            <p:ph type="title"/>
          </p:nvPr>
        </p:nvSpPr>
        <p:spPr/>
        <p:txBody>
          <a:bodyPr/>
          <a:lstStyle/>
          <a:p>
            <a:r>
              <a:rPr lang="ro-RO" dirty="0"/>
              <a:t>Aplicații ale FD</a:t>
            </a:r>
            <a:endParaRPr lang="en-US" dirty="0"/>
          </a:p>
        </p:txBody>
      </p:sp>
      <p:pic>
        <p:nvPicPr>
          <p:cNvPr id="5" name="Substituent conținut 4">
            <a:extLst>
              <a:ext uri="{FF2B5EF4-FFF2-40B4-BE49-F238E27FC236}">
                <a16:creationId xmlns:a16="http://schemas.microsoft.com/office/drawing/2014/main" id="{31BF71CD-57FA-4EE0-8BCC-1FFEE5447739}"/>
              </a:ext>
            </a:extLst>
          </p:cNvPr>
          <p:cNvPicPr>
            <a:picLocks noGrp="1" noChangeAspect="1"/>
          </p:cNvPicPr>
          <p:nvPr>
            <p:ph idx="1"/>
          </p:nvPr>
        </p:nvPicPr>
        <p:blipFill>
          <a:blip r:embed="rId2"/>
          <a:stretch>
            <a:fillRect/>
          </a:stretch>
        </p:blipFill>
        <p:spPr>
          <a:xfrm>
            <a:off x="2876100" y="1829291"/>
            <a:ext cx="6439799" cy="4344006"/>
          </a:xfrm>
        </p:spPr>
      </p:pic>
    </p:spTree>
    <p:extLst>
      <p:ext uri="{BB962C8B-B14F-4D97-AF65-F5344CB8AC3E}">
        <p14:creationId xmlns:p14="http://schemas.microsoft.com/office/powerpoint/2010/main" val="290683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E79E07A-7207-944C-4F4E-56D293976218}"/>
              </a:ext>
            </a:extLst>
          </p:cNvPr>
          <p:cNvSpPr>
            <a:spLocks noGrp="1"/>
          </p:cNvSpPr>
          <p:nvPr>
            <p:ph type="title"/>
          </p:nvPr>
        </p:nvSpPr>
        <p:spPr/>
        <p:txBody>
          <a:bodyPr/>
          <a:lstStyle/>
          <a:p>
            <a:r>
              <a:rPr lang="ro-RO" dirty="0"/>
              <a:t>Circuit operațional fotodioda</a:t>
            </a:r>
            <a:endParaRPr lang="en-US" dirty="0"/>
          </a:p>
        </p:txBody>
      </p:sp>
      <p:pic>
        <p:nvPicPr>
          <p:cNvPr id="5" name="Substituent conținut 4">
            <a:extLst>
              <a:ext uri="{FF2B5EF4-FFF2-40B4-BE49-F238E27FC236}">
                <a16:creationId xmlns:a16="http://schemas.microsoft.com/office/drawing/2014/main" id="{D18D3EDC-9E4D-AE1C-503E-C97ED9E50BC4}"/>
              </a:ext>
            </a:extLst>
          </p:cNvPr>
          <p:cNvPicPr>
            <a:picLocks noGrp="1" noChangeAspect="1"/>
          </p:cNvPicPr>
          <p:nvPr>
            <p:ph idx="1"/>
          </p:nvPr>
        </p:nvPicPr>
        <p:blipFill>
          <a:blip r:embed="rId2"/>
          <a:stretch>
            <a:fillRect/>
          </a:stretch>
        </p:blipFill>
        <p:spPr>
          <a:xfrm>
            <a:off x="4191322" y="1825625"/>
            <a:ext cx="3809356" cy="4351338"/>
          </a:xfrm>
        </p:spPr>
      </p:pic>
    </p:spTree>
    <p:extLst>
      <p:ext uri="{BB962C8B-B14F-4D97-AF65-F5344CB8AC3E}">
        <p14:creationId xmlns:p14="http://schemas.microsoft.com/office/powerpoint/2010/main" val="2397438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8BC86AD-423E-BFC5-8580-FFA24320D236}"/>
              </a:ext>
            </a:extLst>
          </p:cNvPr>
          <p:cNvSpPr/>
          <p:nvPr/>
        </p:nvSpPr>
        <p:spPr>
          <a:xfrm>
            <a:off x="3129290" y="0"/>
            <a:ext cx="5933419" cy="666786"/>
          </a:xfrm>
          <a:prstGeom prst="rect">
            <a:avLst/>
          </a:prstGeom>
        </p:spPr>
        <p:txBody>
          <a:bodyPr wrap="none">
            <a:spAutoFit/>
          </a:bodyPr>
          <a:lstStyle/>
          <a:p>
            <a:r>
              <a:rPr lang="ro-RO" sz="3733" b="1" dirty="0" err="1"/>
              <a:t>Fotodetector</a:t>
            </a:r>
            <a:r>
              <a:rPr lang="ro-RO" sz="3733" b="1" dirty="0"/>
              <a:t>   </a:t>
            </a:r>
            <a:r>
              <a:rPr lang="ro-RO" sz="3733" b="1" dirty="0" err="1"/>
              <a:t>vs</a:t>
            </a:r>
            <a:r>
              <a:rPr lang="ro-RO" sz="3733" b="1" dirty="0"/>
              <a:t>    Fotodiodă</a:t>
            </a:r>
            <a:endParaRPr lang="en-GB" sz="3733" b="1" dirty="0"/>
          </a:p>
        </p:txBody>
      </p:sp>
      <p:graphicFrame>
        <p:nvGraphicFramePr>
          <p:cNvPr id="5" name="Tabel 4">
            <a:extLst>
              <a:ext uri="{FF2B5EF4-FFF2-40B4-BE49-F238E27FC236}">
                <a16:creationId xmlns:a16="http://schemas.microsoft.com/office/drawing/2014/main" id="{7F5CA868-4E24-6F75-BCB3-00227649D8D6}"/>
              </a:ext>
            </a:extLst>
          </p:cNvPr>
          <p:cNvGraphicFramePr>
            <a:graphicFrameLocks noGrp="1"/>
          </p:cNvGraphicFramePr>
          <p:nvPr>
            <p:extLst>
              <p:ext uri="{D42A27DB-BD31-4B8C-83A1-F6EECF244321}">
                <p14:modId xmlns:p14="http://schemas.microsoft.com/office/powerpoint/2010/main" val="342023817"/>
              </p:ext>
            </p:extLst>
          </p:nvPr>
        </p:nvGraphicFramePr>
        <p:xfrm>
          <a:off x="1137137" y="842632"/>
          <a:ext cx="9917724" cy="5679440"/>
        </p:xfrm>
        <a:graphic>
          <a:graphicData uri="http://schemas.openxmlformats.org/drawingml/2006/table">
            <a:tbl>
              <a:tblPr firstRow="1" bandRow="1">
                <a:tableStyleId>{5C22544A-7EE6-4342-B048-85BDC9FD1C3A}</a:tableStyleId>
              </a:tblPr>
              <a:tblGrid>
                <a:gridCol w="4958862">
                  <a:extLst>
                    <a:ext uri="{9D8B030D-6E8A-4147-A177-3AD203B41FA5}">
                      <a16:colId xmlns:a16="http://schemas.microsoft.com/office/drawing/2014/main" val="1532445195"/>
                    </a:ext>
                  </a:extLst>
                </a:gridCol>
                <a:gridCol w="4958862">
                  <a:extLst>
                    <a:ext uri="{9D8B030D-6E8A-4147-A177-3AD203B41FA5}">
                      <a16:colId xmlns:a16="http://schemas.microsoft.com/office/drawing/2014/main" val="944431041"/>
                    </a:ext>
                  </a:extLst>
                </a:gridCol>
              </a:tblGrid>
              <a:tr h="370840">
                <a:tc>
                  <a:txBody>
                    <a:bodyPr/>
                    <a:lstStyle/>
                    <a:p>
                      <a:pPr algn="l" fontAlgn="base"/>
                      <a:r>
                        <a:rPr lang="en-US" b="0">
                          <a:effectLst/>
                          <a:latin typeface="inherit"/>
                        </a:rPr>
                        <a:t>Photodetector is a photosensor.</a:t>
                      </a:r>
                      <a:endParaRPr lang="en-US" b="0">
                        <a:solidFill>
                          <a:srgbClr val="666666"/>
                        </a:solidFill>
                        <a:effectLst/>
                        <a:latin typeface="Arial" panose="020B0604020202020204" pitchFamily="34" charset="0"/>
                      </a:endParaRPr>
                    </a:p>
                    <a:p>
                      <a:pPr algn="l" fontAlgn="base"/>
                      <a:r>
                        <a:rPr lang="en-US" b="0">
                          <a:solidFill>
                            <a:srgbClr val="666666"/>
                          </a:solidFill>
                          <a:effectLst/>
                          <a:latin typeface="Arial" panose="020B0604020202020204" pitchFamily="34" charset="0"/>
                        </a:rPr>
                        <a:t> </a:t>
                      </a:r>
                    </a:p>
                  </a:txBody>
                  <a:tcPr anchor="ctr"/>
                </a:tc>
                <a:tc>
                  <a:txBody>
                    <a:bodyPr/>
                    <a:lstStyle/>
                    <a:p>
                      <a:pPr algn="l" fontAlgn="base"/>
                      <a:r>
                        <a:rPr lang="en-US" b="0" dirty="0">
                          <a:effectLst/>
                          <a:latin typeface="inherit"/>
                        </a:rPr>
                        <a:t>It is a light-sensitive semiconductor diode.</a:t>
                      </a:r>
                      <a:endParaRPr lang="en-US" b="0" dirty="0">
                        <a:solidFill>
                          <a:srgbClr val="666666"/>
                        </a:solidFill>
                        <a:effectLst/>
                        <a:latin typeface="Arial" panose="020B0604020202020204" pitchFamily="34" charset="0"/>
                      </a:endParaRPr>
                    </a:p>
                    <a:p>
                      <a:pPr algn="l" fontAlgn="base"/>
                      <a:r>
                        <a:rPr lang="en-US" b="0" dirty="0">
                          <a:solidFill>
                            <a:srgbClr val="666666"/>
                          </a:solidFill>
                          <a:effectLst/>
                          <a:latin typeface="Arial" panose="020B0604020202020204" pitchFamily="34" charset="0"/>
                        </a:rPr>
                        <a:t> </a:t>
                      </a:r>
                    </a:p>
                  </a:txBody>
                  <a:tcPr anchor="ctr"/>
                </a:tc>
                <a:extLst>
                  <a:ext uri="{0D108BD9-81ED-4DB2-BD59-A6C34878D82A}">
                    <a16:rowId xmlns:a16="http://schemas.microsoft.com/office/drawing/2014/main" val="2249477939"/>
                  </a:ext>
                </a:extLst>
              </a:tr>
              <a:tr h="370840">
                <a:tc>
                  <a:txBody>
                    <a:bodyPr/>
                    <a:lstStyle/>
                    <a:p>
                      <a:pPr algn="l" fontAlgn="base"/>
                      <a:r>
                        <a:rPr lang="en-US" b="0">
                          <a:effectLst/>
                          <a:latin typeface="inherit"/>
                        </a:rPr>
                        <a:t>The photodetector is not used with an amplifier to detect the light.</a:t>
                      </a:r>
                      <a:endParaRPr lang="en-US" b="0">
                        <a:solidFill>
                          <a:srgbClr val="666666"/>
                        </a:solidFill>
                        <a:effectLst/>
                        <a:latin typeface="Arial" panose="020B0604020202020204" pitchFamily="34" charset="0"/>
                      </a:endParaRPr>
                    </a:p>
                    <a:p>
                      <a:pPr algn="l" fontAlgn="base"/>
                      <a:r>
                        <a:rPr lang="en-US" b="0">
                          <a:solidFill>
                            <a:srgbClr val="666666"/>
                          </a:solidFill>
                          <a:effectLst/>
                          <a:latin typeface="Arial" panose="020B0604020202020204" pitchFamily="34" charset="0"/>
                        </a:rPr>
                        <a:t> </a:t>
                      </a:r>
                    </a:p>
                    <a:p>
                      <a:pPr algn="l" fontAlgn="base"/>
                      <a:r>
                        <a:rPr lang="en-US" b="0">
                          <a:solidFill>
                            <a:srgbClr val="666666"/>
                          </a:solidFill>
                          <a:effectLst/>
                          <a:latin typeface="Arial" panose="020B0604020202020204" pitchFamily="34" charset="0"/>
                        </a:rPr>
                        <a:t> </a:t>
                      </a:r>
                    </a:p>
                  </a:txBody>
                  <a:tcPr anchor="ctr"/>
                </a:tc>
                <a:tc>
                  <a:txBody>
                    <a:bodyPr/>
                    <a:lstStyle/>
                    <a:p>
                      <a:pPr algn="l" fontAlgn="base"/>
                      <a:r>
                        <a:rPr lang="en-US" b="0">
                          <a:effectLst/>
                          <a:latin typeface="inherit"/>
                        </a:rPr>
                        <a:t>The photodiode uses an amplifier for detecting low levels of light as they permit a leakage current that changes with the light that falls on them.</a:t>
                      </a:r>
                    </a:p>
                  </a:txBody>
                  <a:tcPr anchor="ctr"/>
                </a:tc>
                <a:extLst>
                  <a:ext uri="{0D108BD9-81ED-4DB2-BD59-A6C34878D82A}">
                    <a16:rowId xmlns:a16="http://schemas.microsoft.com/office/drawing/2014/main" val="1342669988"/>
                  </a:ext>
                </a:extLst>
              </a:tr>
              <a:tr h="370840">
                <a:tc>
                  <a:txBody>
                    <a:bodyPr/>
                    <a:lstStyle/>
                    <a:p>
                      <a:pPr algn="l" fontAlgn="base"/>
                      <a:r>
                        <a:rPr lang="en-US" b="0">
                          <a:effectLst/>
                          <a:latin typeface="inherit"/>
                        </a:rPr>
                        <a:t>A photodetector is simply made with a compound semiconductor with a 0.73 eV band gap.</a:t>
                      </a:r>
                    </a:p>
                  </a:txBody>
                  <a:tcPr anchor="ctr"/>
                </a:tc>
                <a:tc>
                  <a:txBody>
                    <a:bodyPr/>
                    <a:lstStyle/>
                    <a:p>
                      <a:pPr algn="l" fontAlgn="base"/>
                      <a:r>
                        <a:rPr lang="en-US" b="0">
                          <a:effectLst/>
                          <a:latin typeface="inherit"/>
                        </a:rPr>
                        <a:t>The photodiode is simply made with two P-type and N-type semiconductors.</a:t>
                      </a:r>
                      <a:endParaRPr lang="en-US" b="0">
                        <a:solidFill>
                          <a:srgbClr val="666666"/>
                        </a:solidFill>
                        <a:effectLst/>
                        <a:latin typeface="Arial" panose="020B0604020202020204" pitchFamily="34" charset="0"/>
                      </a:endParaRPr>
                    </a:p>
                    <a:p>
                      <a:pPr algn="l" fontAlgn="base"/>
                      <a:r>
                        <a:rPr lang="en-US" b="0">
                          <a:solidFill>
                            <a:srgbClr val="666666"/>
                          </a:solidFill>
                          <a:effectLst/>
                          <a:latin typeface="Arial" panose="020B0604020202020204" pitchFamily="34" charset="0"/>
                        </a:rPr>
                        <a:t> </a:t>
                      </a:r>
                    </a:p>
                  </a:txBody>
                  <a:tcPr anchor="ctr"/>
                </a:tc>
                <a:extLst>
                  <a:ext uri="{0D108BD9-81ED-4DB2-BD59-A6C34878D82A}">
                    <a16:rowId xmlns:a16="http://schemas.microsoft.com/office/drawing/2014/main" val="2402445070"/>
                  </a:ext>
                </a:extLst>
              </a:tr>
              <a:tr h="370840">
                <a:tc>
                  <a:txBody>
                    <a:bodyPr/>
                    <a:lstStyle/>
                    <a:p>
                      <a:pPr algn="l" fontAlgn="base"/>
                      <a:r>
                        <a:rPr lang="en-US" b="0">
                          <a:effectLst/>
                          <a:latin typeface="inherit"/>
                        </a:rPr>
                        <a:t>These are slower than photodiodes.</a:t>
                      </a:r>
                    </a:p>
                  </a:txBody>
                  <a:tcPr anchor="ctr"/>
                </a:tc>
                <a:tc>
                  <a:txBody>
                    <a:bodyPr/>
                    <a:lstStyle/>
                    <a:p>
                      <a:pPr algn="l" fontAlgn="base"/>
                      <a:r>
                        <a:rPr lang="en-US" b="0">
                          <a:effectLst/>
                          <a:latin typeface="inherit"/>
                        </a:rPr>
                        <a:t>These are faster than photodetectors.</a:t>
                      </a:r>
                    </a:p>
                  </a:txBody>
                  <a:tcPr anchor="ctr"/>
                </a:tc>
                <a:extLst>
                  <a:ext uri="{0D108BD9-81ED-4DB2-BD59-A6C34878D82A}">
                    <a16:rowId xmlns:a16="http://schemas.microsoft.com/office/drawing/2014/main" val="3852560103"/>
                  </a:ext>
                </a:extLst>
              </a:tr>
              <a:tr h="370840">
                <a:tc>
                  <a:txBody>
                    <a:bodyPr/>
                    <a:lstStyle/>
                    <a:p>
                      <a:pPr algn="l" fontAlgn="base"/>
                      <a:r>
                        <a:rPr lang="en-US" b="0">
                          <a:effectLst/>
                          <a:latin typeface="inherit"/>
                        </a:rPr>
                        <a:t>The photodetector response is not faster as compared to the photodiode.</a:t>
                      </a:r>
                      <a:endParaRPr lang="en-US" b="0">
                        <a:solidFill>
                          <a:srgbClr val="666666"/>
                        </a:solidFill>
                        <a:effectLst/>
                        <a:latin typeface="Arial" panose="020B0604020202020204" pitchFamily="34" charset="0"/>
                      </a:endParaRPr>
                    </a:p>
                    <a:p>
                      <a:pPr algn="l" fontAlgn="base"/>
                      <a:r>
                        <a:rPr lang="en-US" b="0">
                          <a:solidFill>
                            <a:srgbClr val="666666"/>
                          </a:solidFill>
                          <a:effectLst/>
                          <a:latin typeface="Arial" panose="020B0604020202020204" pitchFamily="34" charset="0"/>
                        </a:rPr>
                        <a:t> </a:t>
                      </a:r>
                    </a:p>
                  </a:txBody>
                  <a:tcPr anchor="ctr"/>
                </a:tc>
                <a:tc>
                  <a:txBody>
                    <a:bodyPr/>
                    <a:lstStyle/>
                    <a:p>
                      <a:pPr algn="l" fontAlgn="base"/>
                      <a:r>
                        <a:rPr lang="en-US" b="0">
                          <a:effectLst/>
                          <a:latin typeface="inherit"/>
                        </a:rPr>
                        <a:t>The photodiode response is much faster as compared to the photodetector.</a:t>
                      </a:r>
                    </a:p>
                  </a:txBody>
                  <a:tcPr anchor="ctr"/>
                </a:tc>
                <a:extLst>
                  <a:ext uri="{0D108BD9-81ED-4DB2-BD59-A6C34878D82A}">
                    <a16:rowId xmlns:a16="http://schemas.microsoft.com/office/drawing/2014/main" val="291066283"/>
                  </a:ext>
                </a:extLst>
              </a:tr>
              <a:tr h="370840">
                <a:tc>
                  <a:txBody>
                    <a:bodyPr/>
                    <a:lstStyle/>
                    <a:p>
                      <a:pPr algn="l" fontAlgn="base"/>
                      <a:r>
                        <a:rPr lang="en-US" b="0">
                          <a:effectLst/>
                          <a:latin typeface="inherit"/>
                        </a:rPr>
                        <a:t>It is more sensitive.</a:t>
                      </a:r>
                    </a:p>
                  </a:txBody>
                  <a:tcPr anchor="ctr"/>
                </a:tc>
                <a:tc>
                  <a:txBody>
                    <a:bodyPr/>
                    <a:lstStyle/>
                    <a:p>
                      <a:pPr algn="l" fontAlgn="base"/>
                      <a:r>
                        <a:rPr lang="en-US" b="0">
                          <a:effectLst/>
                          <a:latin typeface="inherit"/>
                        </a:rPr>
                        <a:t>It is less sensitive.</a:t>
                      </a:r>
                    </a:p>
                  </a:txBody>
                  <a:tcPr anchor="ctr"/>
                </a:tc>
                <a:extLst>
                  <a:ext uri="{0D108BD9-81ED-4DB2-BD59-A6C34878D82A}">
                    <a16:rowId xmlns:a16="http://schemas.microsoft.com/office/drawing/2014/main" val="516501723"/>
                  </a:ext>
                </a:extLst>
              </a:tr>
              <a:tr h="370840">
                <a:tc>
                  <a:txBody>
                    <a:bodyPr/>
                    <a:lstStyle/>
                    <a:p>
                      <a:pPr algn="l" fontAlgn="base"/>
                      <a:r>
                        <a:rPr lang="en-US" b="0">
                          <a:effectLst/>
                          <a:latin typeface="inherit"/>
                        </a:rPr>
                        <a:t>The photodetector converts the light’s photon energy into an electrical signal.</a:t>
                      </a:r>
                    </a:p>
                  </a:txBody>
                  <a:tcPr anchor="ctr"/>
                </a:tc>
                <a:tc>
                  <a:txBody>
                    <a:bodyPr/>
                    <a:lstStyle/>
                    <a:p>
                      <a:pPr algn="l" fontAlgn="base"/>
                      <a:r>
                        <a:rPr lang="en-US" b="0">
                          <a:effectLst/>
                          <a:latin typeface="inherit"/>
                        </a:rPr>
                        <a:t>Photodiodes convert light energy and also detect light brightness.</a:t>
                      </a:r>
                    </a:p>
                  </a:txBody>
                  <a:tcPr anchor="ctr"/>
                </a:tc>
                <a:extLst>
                  <a:ext uri="{0D108BD9-81ED-4DB2-BD59-A6C34878D82A}">
                    <a16:rowId xmlns:a16="http://schemas.microsoft.com/office/drawing/2014/main" val="1181773860"/>
                  </a:ext>
                </a:extLst>
              </a:tr>
              <a:tr h="370840">
                <a:tc>
                  <a:txBody>
                    <a:bodyPr/>
                    <a:lstStyle/>
                    <a:p>
                      <a:pPr algn="l" fontAlgn="base"/>
                      <a:r>
                        <a:rPr lang="en-US" b="0">
                          <a:effectLst/>
                          <a:latin typeface="inherit"/>
                        </a:rPr>
                        <a:t>The temperature range of the photodetector ranges from 8K – 420 K.</a:t>
                      </a:r>
                    </a:p>
                  </a:txBody>
                  <a:tcPr anchor="ctr"/>
                </a:tc>
                <a:tc>
                  <a:txBody>
                    <a:bodyPr/>
                    <a:lstStyle/>
                    <a:p>
                      <a:pPr algn="l" fontAlgn="base"/>
                      <a:r>
                        <a:rPr lang="en-US" b="0" dirty="0">
                          <a:effectLst/>
                          <a:latin typeface="inherit"/>
                        </a:rPr>
                        <a:t>The photodiode temperature ranges from 27°C to 550 °C.</a:t>
                      </a:r>
                    </a:p>
                  </a:txBody>
                  <a:tcPr anchor="ctr"/>
                </a:tc>
                <a:extLst>
                  <a:ext uri="{0D108BD9-81ED-4DB2-BD59-A6C34878D82A}">
                    <a16:rowId xmlns:a16="http://schemas.microsoft.com/office/drawing/2014/main" val="293400558"/>
                  </a:ext>
                </a:extLst>
              </a:tr>
            </a:tbl>
          </a:graphicData>
        </a:graphic>
      </p:graphicFrame>
    </p:spTree>
    <p:extLst>
      <p:ext uri="{BB962C8B-B14F-4D97-AF65-F5344CB8AC3E}">
        <p14:creationId xmlns:p14="http://schemas.microsoft.com/office/powerpoint/2010/main" val="1764167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DD4579E2-E4DE-AF80-4C5B-8B4684D08082}"/>
              </a:ext>
            </a:extLst>
          </p:cNvPr>
          <p:cNvSpPr txBox="1"/>
          <p:nvPr/>
        </p:nvSpPr>
        <p:spPr>
          <a:xfrm>
            <a:off x="791308" y="1859340"/>
            <a:ext cx="4645268" cy="4154984"/>
          </a:xfrm>
          <a:prstGeom prst="rect">
            <a:avLst/>
          </a:prstGeom>
          <a:noFill/>
        </p:spPr>
        <p:txBody>
          <a:bodyPr wrap="square">
            <a:spAutoFit/>
          </a:bodyPr>
          <a:lstStyle/>
          <a:p>
            <a:r>
              <a:rPr lang="en-US" sz="2400" b="1" dirty="0" err="1"/>
              <a:t>Avantajele</a:t>
            </a:r>
            <a:r>
              <a:rPr lang="en-US" sz="2400" b="1" dirty="0"/>
              <a:t> </a:t>
            </a:r>
            <a:r>
              <a:rPr lang="en-US" sz="2400" b="1" dirty="0" err="1"/>
              <a:t>fotodetectorului</a:t>
            </a:r>
            <a:r>
              <a:rPr lang="en-US" sz="2400" b="1" dirty="0"/>
              <a:t> </a:t>
            </a:r>
            <a:endParaRPr lang="ro-RO" sz="2400" b="1" dirty="0"/>
          </a:p>
          <a:p>
            <a:r>
              <a:rPr lang="en-US" sz="2400" dirty="0" err="1"/>
              <a:t>Fotodetectoarele</a:t>
            </a:r>
            <a:r>
              <a:rPr lang="en-US" sz="2400" dirty="0"/>
              <a:t> sunt de </a:t>
            </a:r>
            <a:r>
              <a:rPr lang="en-US" sz="2400" dirty="0" err="1"/>
              <a:t>dimensiuni</a:t>
            </a:r>
            <a:r>
              <a:rPr lang="en-US" sz="2400" dirty="0"/>
              <a:t> </a:t>
            </a:r>
            <a:r>
              <a:rPr lang="en-US" sz="2400" dirty="0" err="1"/>
              <a:t>mici</a:t>
            </a:r>
            <a:r>
              <a:rPr lang="en-US" sz="2400" dirty="0"/>
              <a:t>.</a:t>
            </a:r>
            <a:endParaRPr lang="ro-RO" sz="2400" dirty="0"/>
          </a:p>
          <a:p>
            <a:r>
              <a:rPr lang="en-US" sz="2400" dirty="0" err="1"/>
              <a:t>Viteza</a:t>
            </a:r>
            <a:r>
              <a:rPr lang="en-US" sz="2400" dirty="0"/>
              <a:t> de </a:t>
            </a:r>
            <a:r>
              <a:rPr lang="en-US" sz="2400" dirty="0" err="1"/>
              <a:t>detectare</a:t>
            </a:r>
            <a:r>
              <a:rPr lang="en-US" sz="2400" dirty="0"/>
              <a:t> </a:t>
            </a:r>
            <a:r>
              <a:rPr lang="en-US" sz="2400" dirty="0" err="1"/>
              <a:t>este</a:t>
            </a:r>
            <a:r>
              <a:rPr lang="en-US" sz="2400" dirty="0"/>
              <a:t> </a:t>
            </a:r>
            <a:r>
              <a:rPr lang="en-US" sz="2400" dirty="0" err="1"/>
              <a:t>rapidă</a:t>
            </a:r>
            <a:r>
              <a:rPr lang="en-US" sz="2400" dirty="0"/>
              <a:t>.</a:t>
            </a:r>
            <a:endParaRPr lang="ro-RO" sz="2400" dirty="0"/>
          </a:p>
          <a:p>
            <a:r>
              <a:rPr lang="en-US" sz="2400" dirty="0" err="1"/>
              <a:t>Eficiența</a:t>
            </a:r>
            <a:r>
              <a:rPr lang="en-US" sz="2400" dirty="0"/>
              <a:t> de </a:t>
            </a:r>
            <a:r>
              <a:rPr lang="en-US" sz="2400" dirty="0" err="1"/>
              <a:t>detectare</a:t>
            </a:r>
            <a:r>
              <a:rPr lang="en-US" sz="2400" dirty="0"/>
              <a:t> </a:t>
            </a:r>
            <a:r>
              <a:rPr lang="en-US" sz="2400" dirty="0" err="1"/>
              <a:t>este</a:t>
            </a:r>
            <a:r>
              <a:rPr lang="en-US" sz="2400" dirty="0"/>
              <a:t> </a:t>
            </a:r>
            <a:r>
              <a:rPr lang="en-US" sz="2400" dirty="0" err="1"/>
              <a:t>ridicată</a:t>
            </a:r>
            <a:r>
              <a:rPr lang="en-US" sz="2400" dirty="0"/>
              <a:t>.</a:t>
            </a:r>
            <a:endParaRPr lang="ro-RO" sz="2400" dirty="0"/>
          </a:p>
          <a:p>
            <a:r>
              <a:rPr lang="ro-RO" sz="2400" dirty="0"/>
              <a:t>G</a:t>
            </a:r>
            <a:r>
              <a:rPr lang="en-US" sz="2400" dirty="0" err="1"/>
              <a:t>enerează</a:t>
            </a:r>
            <a:r>
              <a:rPr lang="en-US" sz="2400" dirty="0"/>
              <a:t> </a:t>
            </a:r>
            <a:r>
              <a:rPr lang="en-US" sz="2400" dirty="0" err="1"/>
              <a:t>mai</a:t>
            </a:r>
            <a:r>
              <a:rPr lang="en-US" sz="2400" dirty="0"/>
              <a:t> </a:t>
            </a:r>
            <a:r>
              <a:rPr lang="en-US" sz="2400" dirty="0" err="1"/>
              <a:t>puțin</a:t>
            </a:r>
            <a:r>
              <a:rPr lang="en-US" sz="2400" dirty="0"/>
              <a:t> </a:t>
            </a:r>
            <a:r>
              <a:rPr lang="en-US" sz="2400" dirty="0" err="1"/>
              <a:t>zgomot</a:t>
            </a:r>
            <a:r>
              <a:rPr lang="en-US" sz="2400" dirty="0"/>
              <a:t>.</a:t>
            </a:r>
            <a:endParaRPr lang="ro-RO" sz="2400" dirty="0"/>
          </a:p>
          <a:p>
            <a:r>
              <a:rPr lang="ro-RO" sz="2400" dirty="0"/>
              <a:t>N</a:t>
            </a:r>
            <a:r>
              <a:rPr lang="en-US" sz="2400" dirty="0"/>
              <a:t>u sunt </a:t>
            </a:r>
            <a:r>
              <a:rPr lang="en-US" sz="2400" dirty="0" err="1"/>
              <a:t>scumpe</a:t>
            </a:r>
            <a:r>
              <a:rPr lang="en-US" sz="2400" dirty="0"/>
              <a:t>, </a:t>
            </a:r>
            <a:r>
              <a:rPr lang="ro-RO" sz="2400" dirty="0"/>
              <a:t>sunt </a:t>
            </a:r>
            <a:r>
              <a:rPr lang="en-US" sz="2400" dirty="0" err="1"/>
              <a:t>compacte</a:t>
            </a:r>
            <a:r>
              <a:rPr lang="en-US" sz="2400" dirty="0"/>
              <a:t> </a:t>
            </a:r>
            <a:r>
              <a:rPr lang="en-US" sz="2400" dirty="0" err="1"/>
              <a:t>și</a:t>
            </a:r>
            <a:r>
              <a:rPr lang="en-US" sz="2400" dirty="0"/>
              <a:t> </a:t>
            </a:r>
            <a:r>
              <a:rPr lang="en-US" sz="2400" dirty="0" err="1"/>
              <a:t>ușoare</a:t>
            </a:r>
            <a:r>
              <a:rPr lang="en-US" sz="2400" dirty="0"/>
              <a:t>.</a:t>
            </a:r>
            <a:endParaRPr lang="ro-RO" sz="2400" dirty="0"/>
          </a:p>
          <a:p>
            <a:r>
              <a:rPr lang="ro-RO" sz="2400" dirty="0"/>
              <a:t>Durata de exploatare  mare</a:t>
            </a:r>
            <a:r>
              <a:rPr lang="en-US" sz="2400" dirty="0"/>
              <a:t>.</a:t>
            </a:r>
            <a:endParaRPr lang="ro-RO" sz="2400" dirty="0"/>
          </a:p>
          <a:p>
            <a:r>
              <a:rPr lang="ro-RO" sz="2400" dirty="0"/>
              <a:t>E</a:t>
            </a:r>
            <a:r>
              <a:rPr lang="en-US" sz="2400" dirty="0" err="1"/>
              <a:t>ficiență</a:t>
            </a:r>
            <a:r>
              <a:rPr lang="en-US" sz="2400" dirty="0"/>
              <a:t> </a:t>
            </a:r>
            <a:r>
              <a:rPr lang="en-US" sz="2400" dirty="0" err="1"/>
              <a:t>cuantică</a:t>
            </a:r>
            <a:r>
              <a:rPr lang="en-US" sz="2400" dirty="0"/>
              <a:t> </a:t>
            </a:r>
            <a:r>
              <a:rPr lang="en-US" sz="2400" dirty="0" err="1"/>
              <a:t>ridicată</a:t>
            </a:r>
            <a:r>
              <a:rPr lang="en-US" sz="2400" dirty="0"/>
              <a:t>.</a:t>
            </a:r>
            <a:endParaRPr lang="ro-RO" sz="2400" dirty="0"/>
          </a:p>
          <a:p>
            <a:r>
              <a:rPr lang="en-US" sz="2400" dirty="0"/>
              <a:t>Nu </a:t>
            </a:r>
            <a:r>
              <a:rPr lang="en-US" sz="2400" dirty="0" err="1"/>
              <a:t>necesită</a:t>
            </a:r>
            <a:r>
              <a:rPr lang="en-US" sz="2400" dirty="0"/>
              <a:t> </a:t>
            </a:r>
            <a:r>
              <a:rPr lang="en-US" sz="2400" dirty="0" err="1"/>
              <a:t>tensiune</a:t>
            </a:r>
            <a:r>
              <a:rPr lang="en-US" sz="2400" dirty="0"/>
              <a:t> </a:t>
            </a:r>
            <a:r>
              <a:rPr lang="en-US" sz="2400" dirty="0" err="1"/>
              <a:t>înaltă</a:t>
            </a:r>
            <a:r>
              <a:rPr lang="en-US" sz="2400" dirty="0"/>
              <a:t>.</a:t>
            </a:r>
            <a:endParaRPr lang="ro-RO" sz="2400" dirty="0"/>
          </a:p>
        </p:txBody>
      </p:sp>
      <p:sp>
        <p:nvSpPr>
          <p:cNvPr id="5" name="CasetăText 4">
            <a:extLst>
              <a:ext uri="{FF2B5EF4-FFF2-40B4-BE49-F238E27FC236}">
                <a16:creationId xmlns:a16="http://schemas.microsoft.com/office/drawing/2014/main" id="{F280044E-52C6-51BB-56D1-1DFE92A4D40D}"/>
              </a:ext>
            </a:extLst>
          </p:cNvPr>
          <p:cNvSpPr txBox="1"/>
          <p:nvPr/>
        </p:nvSpPr>
        <p:spPr>
          <a:xfrm>
            <a:off x="3046535" y="571472"/>
            <a:ext cx="6093068" cy="707886"/>
          </a:xfrm>
          <a:prstGeom prst="rect">
            <a:avLst/>
          </a:prstGeom>
          <a:noFill/>
        </p:spPr>
        <p:txBody>
          <a:bodyPr wrap="square">
            <a:spAutoFit/>
          </a:bodyPr>
          <a:lstStyle/>
          <a:p>
            <a:r>
              <a:rPr lang="en-US" sz="4000" b="1" dirty="0"/>
              <a:t>Avantaje </a:t>
            </a:r>
            <a:r>
              <a:rPr lang="en-US" sz="4000" b="1" dirty="0" err="1"/>
              <a:t>și</a:t>
            </a:r>
            <a:r>
              <a:rPr lang="en-US" sz="4000" b="1" dirty="0"/>
              <a:t> </a:t>
            </a:r>
            <a:r>
              <a:rPr lang="en-US" sz="4000" b="1" dirty="0" err="1"/>
              <a:t>dezavantaje</a:t>
            </a:r>
            <a:endParaRPr lang="en-US" sz="4000" b="1" dirty="0"/>
          </a:p>
        </p:txBody>
      </p:sp>
      <p:sp>
        <p:nvSpPr>
          <p:cNvPr id="7" name="CasetăText 6">
            <a:extLst>
              <a:ext uri="{FF2B5EF4-FFF2-40B4-BE49-F238E27FC236}">
                <a16:creationId xmlns:a16="http://schemas.microsoft.com/office/drawing/2014/main" id="{CC3CB584-9FEA-CE6D-63C8-F4A7E3F9223D}"/>
              </a:ext>
            </a:extLst>
          </p:cNvPr>
          <p:cNvSpPr txBox="1"/>
          <p:nvPr/>
        </p:nvSpPr>
        <p:spPr>
          <a:xfrm>
            <a:off x="5697415" y="1901078"/>
            <a:ext cx="5240216" cy="3416320"/>
          </a:xfrm>
          <a:prstGeom prst="rect">
            <a:avLst/>
          </a:prstGeom>
          <a:noFill/>
        </p:spPr>
        <p:txBody>
          <a:bodyPr wrap="square">
            <a:spAutoFit/>
          </a:bodyPr>
          <a:lstStyle/>
          <a:p>
            <a:r>
              <a:rPr lang="en-US" sz="2400" b="1" dirty="0"/>
              <a:t>Dezavantajele </a:t>
            </a:r>
            <a:r>
              <a:rPr lang="en-US" sz="2400" b="1" dirty="0" err="1"/>
              <a:t>fotodetectorului</a:t>
            </a:r>
            <a:endParaRPr lang="ro-RO" sz="2400" b="1" dirty="0"/>
          </a:p>
          <a:p>
            <a:r>
              <a:rPr lang="ro-RO" sz="2400" dirty="0"/>
              <a:t>S</a:t>
            </a:r>
            <a:r>
              <a:rPr lang="en-US" sz="2400" dirty="0" err="1"/>
              <a:t>ensibilitate</a:t>
            </a:r>
            <a:r>
              <a:rPr lang="en-US" sz="2400" dirty="0"/>
              <a:t> </a:t>
            </a:r>
            <a:r>
              <a:rPr lang="en-US" sz="2400" dirty="0" err="1"/>
              <a:t>foarte</a:t>
            </a:r>
            <a:r>
              <a:rPr lang="en-US" sz="2400" dirty="0"/>
              <a:t> </a:t>
            </a:r>
            <a:r>
              <a:rPr lang="en-US" sz="2400" dirty="0" err="1"/>
              <a:t>scăzută</a:t>
            </a:r>
            <a:r>
              <a:rPr lang="en-US" sz="2400" dirty="0"/>
              <a:t>.</a:t>
            </a:r>
            <a:endParaRPr lang="ro-RO" sz="2400" dirty="0"/>
          </a:p>
          <a:p>
            <a:r>
              <a:rPr lang="en-US" sz="2400" dirty="0"/>
              <a:t>Nu au </a:t>
            </a:r>
            <a:r>
              <a:rPr lang="en-US" sz="2400" dirty="0" err="1"/>
              <a:t>nici</a:t>
            </a:r>
            <a:r>
              <a:rPr lang="en-US" sz="2400" dirty="0"/>
              <a:t> un </a:t>
            </a:r>
            <a:r>
              <a:rPr lang="en-US" sz="2400" dirty="0" err="1"/>
              <a:t>câștig</a:t>
            </a:r>
            <a:r>
              <a:rPr lang="en-US" sz="2400" dirty="0"/>
              <a:t> intern.</a:t>
            </a:r>
            <a:endParaRPr lang="ro-RO" sz="2400" dirty="0"/>
          </a:p>
          <a:p>
            <a:r>
              <a:rPr lang="en-US" sz="2400" dirty="0" err="1"/>
              <a:t>Timpul</a:t>
            </a:r>
            <a:r>
              <a:rPr lang="en-US" sz="2400" dirty="0"/>
              <a:t> de </a:t>
            </a:r>
            <a:r>
              <a:rPr lang="en-US" sz="2400" dirty="0" err="1"/>
              <a:t>răspuns</a:t>
            </a:r>
            <a:r>
              <a:rPr lang="en-US" sz="2400" dirty="0"/>
              <a:t> </a:t>
            </a:r>
            <a:r>
              <a:rPr lang="en-US" sz="2400" dirty="0" err="1"/>
              <a:t>este</a:t>
            </a:r>
            <a:r>
              <a:rPr lang="en-US" sz="2400" dirty="0"/>
              <a:t> </a:t>
            </a:r>
            <a:r>
              <a:rPr lang="en-US" sz="2400" dirty="0" err="1"/>
              <a:t>foarte</a:t>
            </a:r>
            <a:r>
              <a:rPr lang="en-US" sz="2400" dirty="0"/>
              <a:t> lent.</a:t>
            </a:r>
            <a:endParaRPr lang="ro-RO" sz="2400" dirty="0"/>
          </a:p>
          <a:p>
            <a:r>
              <a:rPr lang="en-US" sz="2400" dirty="0"/>
              <a:t>Zona </a:t>
            </a:r>
            <a:r>
              <a:rPr lang="en-US" sz="2400" dirty="0" err="1"/>
              <a:t>activă</a:t>
            </a:r>
            <a:r>
              <a:rPr lang="en-US" sz="2400" dirty="0"/>
              <a:t> a </a:t>
            </a:r>
            <a:r>
              <a:rPr lang="en-US" sz="2400" dirty="0" err="1"/>
              <a:t>acestui</a:t>
            </a:r>
            <a:r>
              <a:rPr lang="en-US" sz="2400" dirty="0"/>
              <a:t> detector </a:t>
            </a:r>
            <a:r>
              <a:rPr lang="en-US" sz="2400" dirty="0" err="1"/>
              <a:t>este</a:t>
            </a:r>
            <a:r>
              <a:rPr lang="en-US" sz="2400" dirty="0"/>
              <a:t> </a:t>
            </a:r>
            <a:r>
              <a:rPr lang="en-US" sz="2400" dirty="0" err="1"/>
              <a:t>mică</a:t>
            </a:r>
            <a:r>
              <a:rPr lang="en-US" sz="2400" dirty="0"/>
              <a:t>.</a:t>
            </a:r>
            <a:endParaRPr lang="ro-RO" sz="2400" dirty="0"/>
          </a:p>
          <a:p>
            <a:r>
              <a:rPr lang="en-US" sz="2400" dirty="0" err="1"/>
              <a:t>Modificarea</a:t>
            </a:r>
            <a:r>
              <a:rPr lang="en-US" sz="2400" dirty="0"/>
              <a:t> </a:t>
            </a:r>
            <a:r>
              <a:rPr lang="en-US" sz="2400" dirty="0" err="1"/>
              <a:t>curentului</a:t>
            </a:r>
            <a:r>
              <a:rPr lang="en-US" sz="2400" dirty="0"/>
              <a:t> </a:t>
            </a:r>
            <a:r>
              <a:rPr lang="en-US" sz="2400" dirty="0" err="1"/>
              <a:t>este</a:t>
            </a:r>
            <a:r>
              <a:rPr lang="en-US" sz="2400" dirty="0"/>
              <a:t> </a:t>
            </a:r>
            <a:r>
              <a:rPr lang="en-US" sz="2400" dirty="0" err="1"/>
              <a:t>extrem</a:t>
            </a:r>
            <a:r>
              <a:rPr lang="en-US" sz="2400" dirty="0"/>
              <a:t> de </a:t>
            </a:r>
            <a:r>
              <a:rPr lang="en-US" sz="2400" dirty="0" err="1"/>
              <a:t>mică</a:t>
            </a:r>
            <a:r>
              <a:rPr lang="en-US" sz="2400" dirty="0"/>
              <a:t>, </a:t>
            </a:r>
            <a:r>
              <a:rPr lang="en-US" sz="2400" dirty="0" err="1"/>
              <a:t>deci</a:t>
            </a:r>
            <a:r>
              <a:rPr lang="en-US" sz="2400" dirty="0"/>
              <a:t> </a:t>
            </a:r>
            <a:r>
              <a:rPr lang="en-US" sz="2400" dirty="0" err="1"/>
              <a:t>poate</a:t>
            </a:r>
            <a:r>
              <a:rPr lang="en-US" sz="2400" dirty="0"/>
              <a:t> </a:t>
            </a:r>
            <a:r>
              <a:rPr lang="en-US" sz="2400" dirty="0" err="1"/>
              <a:t>să</a:t>
            </a:r>
            <a:r>
              <a:rPr lang="en-US" sz="2400" dirty="0"/>
              <a:t> nu fie </a:t>
            </a:r>
            <a:r>
              <a:rPr lang="en-US" sz="2400" dirty="0" err="1"/>
              <a:t>adecvată</a:t>
            </a:r>
            <a:r>
              <a:rPr lang="en-US" sz="2400" dirty="0"/>
              <a:t> </a:t>
            </a:r>
            <a:r>
              <a:rPr lang="en-US" sz="2400" dirty="0" err="1"/>
              <a:t>pentru</a:t>
            </a:r>
            <a:r>
              <a:rPr lang="en-US" sz="2400" dirty="0"/>
              <a:t> a conduce </a:t>
            </a:r>
            <a:r>
              <a:rPr lang="en-US" sz="2400" dirty="0" err="1"/>
              <a:t>circuitul</a:t>
            </a:r>
            <a:r>
              <a:rPr lang="en-US" sz="2400" dirty="0"/>
              <a:t>.</a:t>
            </a:r>
            <a:endParaRPr lang="ro-RO" sz="2400" dirty="0"/>
          </a:p>
          <a:p>
            <a:r>
              <a:rPr lang="en-US" sz="2400" dirty="0" err="1"/>
              <a:t>Necesită</a:t>
            </a:r>
            <a:r>
              <a:rPr lang="en-US" sz="2400" dirty="0"/>
              <a:t> </a:t>
            </a:r>
            <a:r>
              <a:rPr lang="en-US" sz="2400" dirty="0" err="1"/>
              <a:t>tensiune</a:t>
            </a:r>
            <a:r>
              <a:rPr lang="en-US" sz="2400" dirty="0"/>
              <a:t> offset.</a:t>
            </a:r>
          </a:p>
        </p:txBody>
      </p:sp>
    </p:spTree>
    <p:extLst>
      <p:ext uri="{BB962C8B-B14F-4D97-AF65-F5344CB8AC3E}">
        <p14:creationId xmlns:p14="http://schemas.microsoft.com/office/powerpoint/2010/main" val="122786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8010" y="348272"/>
            <a:ext cx="6600825" cy="4371975"/>
          </a:xfrm>
          <a:prstGeom prst="rect">
            <a:avLst/>
          </a:prstGeom>
        </p:spPr>
      </p:pic>
      <p:sp>
        <p:nvSpPr>
          <p:cNvPr id="3" name="Rectangle 2"/>
          <p:cNvSpPr/>
          <p:nvPr/>
        </p:nvSpPr>
        <p:spPr>
          <a:xfrm>
            <a:off x="1022164" y="4702239"/>
            <a:ext cx="3042376" cy="646331"/>
          </a:xfrm>
          <a:prstGeom prst="rect">
            <a:avLst/>
          </a:prstGeom>
        </p:spPr>
        <p:txBody>
          <a:bodyPr wrap="square">
            <a:spAutoFit/>
          </a:bodyPr>
          <a:lstStyle/>
          <a:p>
            <a:r>
              <a:rPr lang="ro-RO" b="1" dirty="0">
                <a:solidFill>
                  <a:srgbClr val="FF0000"/>
                </a:solidFill>
              </a:rPr>
              <a:t>Curentul de scurtcircuit </a:t>
            </a:r>
            <a:r>
              <a:rPr lang="ro-RO" dirty="0"/>
              <a:t>(V=0)</a:t>
            </a:r>
          </a:p>
          <a:p>
            <a:r>
              <a:rPr lang="ro-RO" dirty="0"/>
              <a:t> este </a:t>
            </a:r>
            <a:r>
              <a:rPr lang="ro-RO" b="1" dirty="0">
                <a:solidFill>
                  <a:srgbClr val="FF0000"/>
                </a:solidFill>
              </a:rPr>
              <a:t>fotocurentul I</a:t>
            </a:r>
            <a:r>
              <a:rPr lang="ro-RO" b="1" baseline="-25000" dirty="0">
                <a:solidFill>
                  <a:srgbClr val="FF0000"/>
                </a:solidFill>
              </a:rPr>
              <a:t>p</a:t>
            </a:r>
            <a:r>
              <a:rPr lang="ro-RO" dirty="0"/>
              <a:t>;</a:t>
            </a:r>
          </a:p>
        </p:txBody>
      </p:sp>
      <p:pic>
        <p:nvPicPr>
          <p:cNvPr id="5" name="Picture 4"/>
          <p:cNvPicPr>
            <a:picLocks noChangeAspect="1"/>
          </p:cNvPicPr>
          <p:nvPr/>
        </p:nvPicPr>
        <p:blipFill>
          <a:blip r:embed="rId3"/>
          <a:stretch>
            <a:fillRect/>
          </a:stretch>
        </p:blipFill>
        <p:spPr>
          <a:xfrm>
            <a:off x="1364203" y="6054894"/>
            <a:ext cx="5400675" cy="447675"/>
          </a:xfrm>
          <a:prstGeom prst="rect">
            <a:avLst/>
          </a:prstGeom>
        </p:spPr>
      </p:pic>
      <p:sp>
        <p:nvSpPr>
          <p:cNvPr id="6" name="Rectangle 5"/>
          <p:cNvSpPr/>
          <p:nvPr/>
        </p:nvSpPr>
        <p:spPr>
          <a:xfrm>
            <a:off x="5324036" y="3712363"/>
            <a:ext cx="3304575" cy="646331"/>
          </a:xfrm>
          <a:prstGeom prst="rect">
            <a:avLst/>
          </a:prstGeom>
        </p:spPr>
        <p:txBody>
          <a:bodyPr wrap="square">
            <a:spAutoFit/>
          </a:bodyPr>
          <a:lstStyle/>
          <a:p>
            <a:r>
              <a:rPr lang="ro-RO" b="1" dirty="0">
                <a:solidFill>
                  <a:srgbClr val="FF0000"/>
                </a:solidFill>
              </a:rPr>
              <a:t>Tensiune la circuit deschis (</a:t>
            </a:r>
            <a:r>
              <a:rPr lang="ro-RO" dirty="0"/>
              <a:t>I=0) </a:t>
            </a:r>
          </a:p>
          <a:p>
            <a:r>
              <a:rPr lang="ro-RO" dirty="0"/>
              <a:t>este </a:t>
            </a:r>
            <a:r>
              <a:rPr lang="ro-RO" b="1" i="1" dirty="0">
                <a:solidFill>
                  <a:srgbClr val="FF0000"/>
                </a:solidFill>
              </a:rPr>
              <a:t>fotovoltaică </a:t>
            </a:r>
            <a:r>
              <a:rPr lang="ro-RO" b="1" i="1" dirty="0" err="1">
                <a:solidFill>
                  <a:srgbClr val="FF0000"/>
                </a:solidFill>
              </a:rPr>
              <a:t>V</a:t>
            </a:r>
            <a:r>
              <a:rPr lang="ro-RO" b="1" i="1" baseline="-25000" dirty="0" err="1">
                <a:solidFill>
                  <a:srgbClr val="FF0000"/>
                </a:solidFill>
              </a:rPr>
              <a:t>p</a:t>
            </a:r>
            <a:endParaRPr lang="en-GB" b="1" i="1" baseline="-25000" dirty="0">
              <a:solidFill>
                <a:srgbClr val="FF0000"/>
              </a:solidFill>
            </a:endParaRPr>
          </a:p>
        </p:txBody>
      </p:sp>
    </p:spTree>
    <p:extLst>
      <p:ext uri="{BB962C8B-B14F-4D97-AF65-F5344CB8AC3E}">
        <p14:creationId xmlns:p14="http://schemas.microsoft.com/office/powerpoint/2010/main" val="46921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8077" y="445712"/>
            <a:ext cx="10515600" cy="4351338"/>
          </a:xfrm>
          <a:prstGeom prst="rect">
            <a:avLst/>
          </a:prstGeom>
        </p:spPr>
        <p:txBody>
          <a:bodyPr/>
          <a:lstStyle/>
          <a:p>
            <a:r>
              <a:rPr lang="ro-RO" dirty="0"/>
              <a:t>Fotonii sunt absorbiți în regiunea sărăcită (1-3 mcm)</a:t>
            </a:r>
          </a:p>
          <a:p>
            <a:r>
              <a:rPr lang="ro-RO" dirty="0" err="1"/>
              <a:t>LățImea</a:t>
            </a:r>
            <a:r>
              <a:rPr lang="ro-RO" dirty="0"/>
              <a:t> regiunii sărăcite și capacitatea joncțiunii scad cu creșterea polarizării inverse</a:t>
            </a:r>
            <a:endParaRPr lang="en-GB" dirty="0"/>
          </a:p>
        </p:txBody>
      </p:sp>
      <p:pic>
        <p:nvPicPr>
          <p:cNvPr id="4" name="Picture 3"/>
          <p:cNvPicPr>
            <a:picLocks noChangeAspect="1"/>
          </p:cNvPicPr>
          <p:nvPr/>
        </p:nvPicPr>
        <p:blipFill>
          <a:blip r:embed="rId2"/>
          <a:stretch>
            <a:fillRect/>
          </a:stretch>
        </p:blipFill>
        <p:spPr>
          <a:xfrm>
            <a:off x="3110519" y="3258589"/>
            <a:ext cx="7440512" cy="3437053"/>
          </a:xfrm>
          <a:prstGeom prst="rect">
            <a:avLst/>
          </a:prstGeom>
        </p:spPr>
      </p:pic>
    </p:spTree>
    <p:extLst>
      <p:ext uri="{BB962C8B-B14F-4D97-AF65-F5344CB8AC3E}">
        <p14:creationId xmlns:p14="http://schemas.microsoft.com/office/powerpoint/2010/main" val="148223401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159</TotalTime>
  <Words>5119</Words>
  <Application>Microsoft Office PowerPoint</Application>
  <PresentationFormat>Ecran lat</PresentationFormat>
  <Paragraphs>392</Paragraphs>
  <Slides>73</Slides>
  <Notes>1</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73</vt:i4>
      </vt:variant>
    </vt:vector>
  </HeadingPairs>
  <TitlesOfParts>
    <vt:vector size="83" baseType="lpstr">
      <vt:lpstr>Arial</vt:lpstr>
      <vt:lpstr>Calibri</vt:lpstr>
      <vt:lpstr>inherit</vt:lpstr>
      <vt:lpstr>Lucida Sans Unicode</vt:lpstr>
      <vt:lpstr>Symbol</vt:lpstr>
      <vt:lpstr>Times New Roman</vt:lpstr>
      <vt:lpstr>Tw Cen MT</vt:lpstr>
      <vt:lpstr>Verdana</vt:lpstr>
      <vt:lpstr>Wingdings 3</vt:lpstr>
      <vt:lpstr>Droplet</vt:lpstr>
      <vt:lpstr>Tema FOTODIODA</vt:lpstr>
      <vt:lpstr>Fotodioda </vt:lpstr>
      <vt:lpstr>Prezentare PowerPoint</vt:lpstr>
      <vt:lpstr>Fotoexcitarea și diagrama benzilor energetice în p-n FD</vt:lpstr>
      <vt:lpstr>Fotocurentul pe joncțiunea iluminată</vt:lpstr>
      <vt:lpstr>Caracteristica I-V a joncțiunii iluminate</vt:lpstr>
      <vt:lpstr>Moduri de operare: fotoconductiv vs fotovoltaic</vt:lpstr>
      <vt:lpstr>Prezentare PowerPoint</vt:lpstr>
      <vt:lpstr>Prezentare PowerPoint</vt:lpstr>
      <vt:lpstr>Diagrama benzilor.  Mod fotoconductiv la polarizare inversă</vt:lpstr>
      <vt:lpstr>Prezentare PowerPoint</vt:lpstr>
      <vt:lpstr>Modul fotovoltaic. Polarizarea zero</vt:lpstr>
      <vt:lpstr>Fotocurentul și fotovoltajul</vt:lpstr>
      <vt:lpstr>Circuitul echivalent al fotodiodei</vt:lpstr>
      <vt:lpstr>Prezentare PowerPoint</vt:lpstr>
      <vt:lpstr>Aplicațiile fotodiodei</vt:lpstr>
      <vt:lpstr> Curentul invers al jonctiunii p-n, datorat  agitatiei termice, prezent in absenta  iluminarii  constituie o importanta sursa de zgomot  (limiteaza aplicatiile ge)</vt:lpstr>
      <vt:lpstr>Capacitatea de barieră</vt:lpstr>
      <vt:lpstr>Linearitatea FD</vt:lpstr>
      <vt:lpstr>Tensiunea maximă inversă (Vr)</vt:lpstr>
      <vt:lpstr>Prezentare PowerPoint</vt:lpstr>
      <vt:lpstr>Prezentare PowerPoint</vt:lpstr>
      <vt:lpstr>Prezentare PowerPoint</vt:lpstr>
      <vt:lpstr>Prezentare PowerPoint</vt:lpstr>
      <vt:lpstr>Prezentare PowerPoint</vt:lpstr>
      <vt:lpstr>Perspective </vt:lpstr>
      <vt:lpstr>Alegerea materialului pentru fotodiodă</vt:lpstr>
      <vt:lpstr>Schottky fotodioda</vt:lpstr>
      <vt:lpstr>Fotodioda pe  bariera Schottky</vt:lpstr>
      <vt:lpstr>Prezentare PowerPoint</vt:lpstr>
      <vt:lpstr>Conceptul fotodetectorului Me-Sc-Me</vt:lpstr>
      <vt:lpstr>Schottky detector               Me-Sc-Me detector</vt:lpstr>
      <vt:lpstr>Detectorul Me-Sc-Me la polarizare moderată</vt:lpstr>
      <vt:lpstr>Me-Sc- Me detector la schimbarea prin polarizare</vt:lpstr>
      <vt:lpstr>Prezentare PowerPoint</vt:lpstr>
      <vt:lpstr>Capacitatea fotodiodei Me-Sc-Me</vt:lpstr>
      <vt:lpstr>Prezentare PowerPoint</vt:lpstr>
      <vt:lpstr>Avantaje ale structurii Me-Sc-Me</vt:lpstr>
      <vt:lpstr>pin fotodiodă? </vt:lpstr>
      <vt:lpstr>Teoria și calcule</vt:lpstr>
      <vt:lpstr>Polarizarea directă a p-i-n diodei</vt:lpstr>
      <vt:lpstr>Polarizarea inversă a diodei p-i-n</vt:lpstr>
      <vt:lpstr>Prezentare PowerPoint</vt:lpstr>
      <vt:lpstr>Prezentare PowerPoint</vt:lpstr>
      <vt:lpstr>Caracteristica I-V Cele 2 tipuri de diode p-i-n</vt:lpstr>
      <vt:lpstr>Avantajele pin diodei</vt:lpstr>
      <vt:lpstr>Prezentare PowerPoint</vt:lpstr>
      <vt:lpstr>Photodiode cu heterojoncțiuni</vt:lpstr>
      <vt:lpstr>Prezentare PowerPoint</vt:lpstr>
      <vt:lpstr>Fotodioda cu avalansa</vt:lpstr>
      <vt:lpstr>Inel de protectie ?</vt:lpstr>
      <vt:lpstr>Prezentare PowerPoint</vt:lpstr>
      <vt:lpstr>Construcția. Principiul de lucru</vt:lpstr>
      <vt:lpstr>Prezentare PowerPoint</vt:lpstr>
      <vt:lpstr>Prezentare PowerPoint</vt:lpstr>
      <vt:lpstr>Prezentare PowerPoint</vt:lpstr>
      <vt:lpstr>Prezentare PowerPoint</vt:lpstr>
      <vt:lpstr>Prezentare PowerPoint</vt:lpstr>
      <vt:lpstr>Prezentare PowerPoint</vt:lpstr>
      <vt:lpstr>Prezentare PowerPoint</vt:lpstr>
      <vt:lpstr>Circuitul de conectare APD</vt:lpstr>
      <vt:lpstr>Parametrii principali ai fotodetectorilor APD</vt:lpstr>
      <vt:lpstr>Responzivitatea vs lungimea de undă</vt:lpstr>
      <vt:lpstr>Eficiența cuantică</vt:lpstr>
      <vt:lpstr>Răspunsul fotodiodei la puls dreptunghiular </vt:lpstr>
      <vt:lpstr>Răspunsul la frecvență</vt:lpstr>
      <vt:lpstr>Circuitul echivalent la semnal mic de intrare</vt:lpstr>
      <vt:lpstr>Remarcă privind capacitatea de difuzie</vt:lpstr>
      <vt:lpstr>Fotodetector cu cavitate rezonantă</vt:lpstr>
      <vt:lpstr>Aplicații ale FD</vt:lpstr>
      <vt:lpstr>Circuit operațional fotodioda</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16 FOTODIODA</dc:title>
  <dc:creator>Nusec</dc:creator>
  <cp:lastModifiedBy>buzdugan artur</cp:lastModifiedBy>
  <cp:revision>29</cp:revision>
  <dcterms:created xsi:type="dcterms:W3CDTF">2020-03-18T16:14:53Z</dcterms:created>
  <dcterms:modified xsi:type="dcterms:W3CDTF">2024-03-22T08:52:58Z</dcterms:modified>
</cp:coreProperties>
</file>